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67" r:id="rId2"/>
    <p:sldMasterId id="2147483670" r:id="rId3"/>
    <p:sldMasterId id="2147483672" r:id="rId4"/>
    <p:sldMasterId id="2147483674" r:id="rId5"/>
    <p:sldMasterId id="2147483680" r:id="rId6"/>
    <p:sldMasterId id="2147483684" r:id="rId7"/>
    <p:sldMasterId id="2147483731" r:id="rId8"/>
    <p:sldMasterId id="2147483756" r:id="rId9"/>
    <p:sldMasterId id="2147483760" r:id="rId10"/>
  </p:sldMasterIdLst>
  <p:notesMasterIdLst>
    <p:notesMasterId r:id="rId41"/>
  </p:notesMasterIdLst>
  <p:sldIdLst>
    <p:sldId id="424" r:id="rId11"/>
    <p:sldId id="523" r:id="rId12"/>
    <p:sldId id="518" r:id="rId13"/>
    <p:sldId id="519" r:id="rId14"/>
    <p:sldId id="520" r:id="rId15"/>
    <p:sldId id="521" r:id="rId16"/>
    <p:sldId id="522" r:id="rId17"/>
    <p:sldId id="514" r:id="rId18"/>
    <p:sldId id="515" r:id="rId19"/>
    <p:sldId id="516" r:id="rId20"/>
    <p:sldId id="517" r:id="rId21"/>
    <p:sldId id="457" r:id="rId22"/>
    <p:sldId id="460" r:id="rId23"/>
    <p:sldId id="524" r:id="rId24"/>
    <p:sldId id="525" r:id="rId25"/>
    <p:sldId id="526" r:id="rId26"/>
    <p:sldId id="527" r:id="rId27"/>
    <p:sldId id="528" r:id="rId28"/>
    <p:sldId id="529" r:id="rId29"/>
    <p:sldId id="496" r:id="rId30"/>
    <p:sldId id="459" r:id="rId31"/>
    <p:sldId id="499" r:id="rId32"/>
    <p:sldId id="504" r:id="rId33"/>
    <p:sldId id="500" r:id="rId34"/>
    <p:sldId id="501" r:id="rId35"/>
    <p:sldId id="502" r:id="rId36"/>
    <p:sldId id="490" r:id="rId37"/>
    <p:sldId id="494" r:id="rId38"/>
    <p:sldId id="503" r:id="rId39"/>
    <p:sldId id="512" r:id="rId40"/>
  </p:sldIdLst>
  <p:sldSz cx="9144000" cy="6858000" type="screen4x3"/>
  <p:notesSz cx="6858000" cy="9144000"/>
  <p:defaultTex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örgen Persson" initials="J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4" d="100"/>
          <a:sy n="44" d="100"/>
        </p:scale>
        <p:origin x="-124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B57E4-C72E-A44B-8CCD-59E1882595B0}" type="datetimeFigureOut">
              <a:rPr lang="en-US" smtClean="0"/>
              <a:pPr/>
              <a:t>3/19/12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081CBA-5657-B747-B287-6165EE350E99}" type="slidenum">
              <a:rPr lang="en-US" smtClean="0"/>
              <a:pPr/>
              <a:t>‹#›</a:t>
            </a:fld>
            <a:endParaRPr lang="en-US"/>
          </a:p>
        </p:txBody>
      </p:sp>
    </p:spTree>
    <p:extLst>
      <p:ext uri="{BB962C8B-B14F-4D97-AF65-F5344CB8AC3E}">
        <p14:creationId xmlns:p14="http://schemas.microsoft.com/office/powerpoint/2010/main" val="383921584"/>
      </p:ext>
    </p:extLst>
  </p:cSld>
  <p:clrMap bg1="lt1" tx1="dk1" bg2="lt2" tx2="dk2" accent1="accent1" accent2="accent2" accent3="accent3" accent4="accent4" accent5="accent5" accent6="accent6" hlink="hlink" folHlink="folHlink"/>
  <p:notesStyle>
    <a:lvl1pPr marL="0" algn="l" defTabSz="457082" rtl="0" eaLnBrk="1" latinLnBrk="0" hangingPunct="1">
      <a:defRPr sz="1200" kern="1200">
        <a:solidFill>
          <a:schemeClr val="tx1"/>
        </a:solidFill>
        <a:latin typeface="+mn-lt"/>
        <a:ea typeface="+mn-ea"/>
        <a:cs typeface="+mn-cs"/>
      </a:defRPr>
    </a:lvl1pPr>
    <a:lvl2pPr marL="457082" algn="l" defTabSz="457082" rtl="0" eaLnBrk="1" latinLnBrk="0" hangingPunct="1">
      <a:defRPr sz="1200" kern="1200">
        <a:solidFill>
          <a:schemeClr val="tx1"/>
        </a:solidFill>
        <a:latin typeface="+mn-lt"/>
        <a:ea typeface="+mn-ea"/>
        <a:cs typeface="+mn-cs"/>
      </a:defRPr>
    </a:lvl2pPr>
    <a:lvl3pPr marL="914165" algn="l" defTabSz="457082" rtl="0" eaLnBrk="1" latinLnBrk="0" hangingPunct="1">
      <a:defRPr sz="1200" kern="1200">
        <a:solidFill>
          <a:schemeClr val="tx1"/>
        </a:solidFill>
        <a:latin typeface="+mn-lt"/>
        <a:ea typeface="+mn-ea"/>
        <a:cs typeface="+mn-cs"/>
      </a:defRPr>
    </a:lvl3pPr>
    <a:lvl4pPr marL="1371250" algn="l" defTabSz="457082" rtl="0" eaLnBrk="1" latinLnBrk="0" hangingPunct="1">
      <a:defRPr sz="1200" kern="1200">
        <a:solidFill>
          <a:schemeClr val="tx1"/>
        </a:solidFill>
        <a:latin typeface="+mn-lt"/>
        <a:ea typeface="+mn-ea"/>
        <a:cs typeface="+mn-cs"/>
      </a:defRPr>
    </a:lvl4pPr>
    <a:lvl5pPr marL="1828332" algn="l" defTabSz="457082" rtl="0" eaLnBrk="1" latinLnBrk="0" hangingPunct="1">
      <a:defRPr sz="1200" kern="1200">
        <a:solidFill>
          <a:schemeClr val="tx1"/>
        </a:solidFill>
        <a:latin typeface="+mn-lt"/>
        <a:ea typeface="+mn-ea"/>
        <a:cs typeface="+mn-cs"/>
      </a:defRPr>
    </a:lvl5pPr>
    <a:lvl6pPr marL="2285415" algn="l" defTabSz="457082" rtl="0" eaLnBrk="1" latinLnBrk="0" hangingPunct="1">
      <a:defRPr sz="1200" kern="1200">
        <a:solidFill>
          <a:schemeClr val="tx1"/>
        </a:solidFill>
        <a:latin typeface="+mn-lt"/>
        <a:ea typeface="+mn-ea"/>
        <a:cs typeface="+mn-cs"/>
      </a:defRPr>
    </a:lvl6pPr>
    <a:lvl7pPr marL="2742500" algn="l" defTabSz="457082" rtl="0" eaLnBrk="1" latinLnBrk="0" hangingPunct="1">
      <a:defRPr sz="1200" kern="1200">
        <a:solidFill>
          <a:schemeClr val="tx1"/>
        </a:solidFill>
        <a:latin typeface="+mn-lt"/>
        <a:ea typeface="+mn-ea"/>
        <a:cs typeface="+mn-cs"/>
      </a:defRPr>
    </a:lvl7pPr>
    <a:lvl8pPr marL="3199580" algn="l" defTabSz="457082" rtl="0" eaLnBrk="1" latinLnBrk="0" hangingPunct="1">
      <a:defRPr sz="1200" kern="1200">
        <a:solidFill>
          <a:schemeClr val="tx1"/>
        </a:solidFill>
        <a:latin typeface="+mn-lt"/>
        <a:ea typeface="+mn-ea"/>
        <a:cs typeface="+mn-cs"/>
      </a:defRPr>
    </a:lvl8pPr>
    <a:lvl9pPr marL="3656665" algn="l" defTabSz="4570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78FA03D6-1BC6-3C4E-AB6C-BCC9CA5FB4CC}" type="slidenum">
              <a:rPr lang="en-US"/>
              <a:pPr/>
              <a:t>1</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27651" name="Notes Placeholder 2"/>
          <p:cNvSpPr>
            <a:spLocks noGrp="1"/>
          </p:cNvSpPr>
          <p:nvPr>
            <p:ph type="body" idx="1"/>
          </p:nvPr>
        </p:nvSpPr>
        <p:spPr>
          <a:noFill/>
          <a:ln w="9525"/>
        </p:spPr>
        <p:txBody>
          <a:bodyPr/>
          <a:lstStyle/>
          <a:p>
            <a:r>
              <a:rPr lang="en-US" smtClean="0">
                <a:latin typeface="Gill Sans" charset="0"/>
                <a:ea typeface="ＭＳ Ｐゴシック" charset="-128"/>
                <a:cs typeface="ＭＳ Ｐゴシック" charset="-128"/>
              </a:rPr>
              <a:t>Tre värmenivåer</a:t>
            </a:r>
          </a:p>
          <a:p>
            <a:endParaRPr lang="en-US" smtClean="0">
              <a:latin typeface="Gill Sans" charset="0"/>
              <a:ea typeface="ＭＳ Ｐゴシック" charset="-128"/>
              <a:cs typeface="ＭＳ Ｐゴシック" charset="-128"/>
            </a:endParaRPr>
          </a:p>
        </p:txBody>
      </p:sp>
      <p:sp>
        <p:nvSpPr>
          <p:cNvPr id="27652" name="Slide Number Placeholder 3"/>
          <p:cNvSpPr>
            <a:spLocks noGrp="1"/>
          </p:cNvSpPr>
          <p:nvPr>
            <p:ph type="sldNum" sz="quarter" idx="5"/>
          </p:nvPr>
        </p:nvSpPr>
        <p:spPr>
          <a:noFill/>
        </p:spPr>
        <p:txBody>
          <a:bodyPr/>
          <a:lstStyle/>
          <a:p>
            <a:fld id="{D57D215E-AAE3-D14A-917C-65B31678BE15}" type="slidenum">
              <a:rPr lang="en-US" smtClean="0"/>
              <a:pPr/>
              <a:t>25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FCDB7F-15DE-4F45-B00F-8B2ED659F922}" type="slidenum">
              <a:rPr lang="en-US" smtClean="0">
                <a:solidFill>
                  <a:prstClr val="black"/>
                </a:solidFill>
                <a:latin typeface="Calibri"/>
              </a:rPr>
              <a:pPr/>
              <a:t>27</a:t>
            </a:fld>
            <a:endParaRPr lang="en-US">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 description:</a:t>
            </a:r>
          </a:p>
          <a:p>
            <a:endParaRPr lang="en-US" dirty="0" smtClean="0"/>
          </a:p>
          <a:p>
            <a:r>
              <a:rPr lang="en-US" dirty="0" smtClean="0"/>
              <a:t>Neutron scatter from the nucleus and not the electrons -&gt;</a:t>
            </a:r>
            <a:r>
              <a:rPr lang="en-US" baseline="0" dirty="0" smtClean="0"/>
              <a:t> penetrating, see light atoms, and magnetic structures.</a:t>
            </a:r>
          </a:p>
          <a:p>
            <a:endParaRPr lang="en-US" baseline="0" dirty="0" smtClean="0"/>
          </a:p>
          <a:p>
            <a:r>
              <a:rPr lang="en-US" baseline="0" dirty="0" smtClean="0"/>
              <a:t>Top clockwise:</a:t>
            </a:r>
          </a:p>
          <a:p>
            <a:endParaRPr lang="en-US" baseline="0" dirty="0" smtClean="0"/>
          </a:p>
          <a:p>
            <a:pPr marL="224325" indent="-224325">
              <a:buAutoNum type="arabicPeriod"/>
            </a:pPr>
            <a:r>
              <a:rPr lang="en-US" baseline="0" dirty="0" smtClean="0"/>
              <a:t>Neutron Radiograph (from Munich) of an operating BMW engine</a:t>
            </a:r>
          </a:p>
          <a:p>
            <a:pPr marL="224325" indent="-224325">
              <a:buAutoNum type="arabicPeriod"/>
            </a:pPr>
            <a:r>
              <a:rPr lang="en-US" baseline="0" dirty="0" smtClean="0"/>
              <a:t>X-rays reveal the protein crystal structure – neutrons reveal the positions of the H atoms which are key to the catalytic activity</a:t>
            </a:r>
          </a:p>
          <a:p>
            <a:pPr marL="224325" indent="-224325">
              <a:buAutoNum type="arabicPeriod"/>
            </a:pPr>
            <a:r>
              <a:rPr lang="en-US" baseline="0" dirty="0" smtClean="0"/>
              <a:t>Isotope contrast (H/D in this case) allows specific strands to be picked out in this complex polymer</a:t>
            </a:r>
          </a:p>
          <a:p>
            <a:pPr marL="224325" indent="-224325">
              <a:buAutoNum type="arabicPeriod"/>
            </a:pPr>
            <a:r>
              <a:rPr lang="en-US" baseline="0" dirty="0" smtClean="0"/>
              <a:t>Neutrons have mass similar to atoms – and can measure dynamics easily. This is a CH4 electrolyte – the H is transferred via a rotation and cross over mechanism – revealed by neutrons</a:t>
            </a:r>
          </a:p>
          <a:p>
            <a:pPr marL="224325" indent="-224325">
              <a:buAutoNum type="arabicPeriod"/>
            </a:pPr>
            <a:r>
              <a:rPr lang="en-US" baseline="0" dirty="0" smtClean="0"/>
              <a:t>Neutrons have a magnetic moment. Most magnetic structures have been determined with neutrons. Can also be applied to magnetic dynamics e.g. Spin waves – important in studies of high </a:t>
            </a:r>
            <a:r>
              <a:rPr lang="en-US" baseline="0" dirty="0" err="1" smtClean="0"/>
              <a:t>Tc</a:t>
            </a:r>
            <a:r>
              <a:rPr lang="en-US" baseline="0" dirty="0" smtClean="0"/>
              <a:t> materials.</a:t>
            </a:r>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solidFill>
                  <a:prstClr val="black"/>
                </a:solidFill>
                <a:latin typeface="Calibri"/>
              </a:rPr>
              <a:pPr>
                <a:defRPr/>
              </a:pPr>
              <a:t>6</a:t>
            </a:fld>
            <a:endParaRPr lang="en-US">
              <a:solidFill>
                <a:prstClr val="black"/>
              </a:solidFill>
              <a:latin typeface="Calibri"/>
            </a:endParaRPr>
          </a:p>
        </p:txBody>
      </p:sp>
    </p:spTree>
    <p:extLst>
      <p:ext uri="{BB962C8B-B14F-4D97-AF65-F5344CB8AC3E}">
        <p14:creationId xmlns:p14="http://schemas.microsoft.com/office/powerpoint/2010/main" val="385066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AAAF83E9-A209-E242-903B-9490B3B6D6CC}" type="slidenum">
              <a:rPr lang="en-GB">
                <a:solidFill>
                  <a:prstClr val="black"/>
                </a:solidFill>
                <a:latin typeface="Times" charset="0"/>
              </a:rPr>
              <a:pPr>
                <a:defRPr/>
              </a:pPr>
              <a:t>7</a:t>
            </a:fld>
            <a:endParaRPr lang="en-GB">
              <a:solidFill>
                <a:prstClr val="black"/>
              </a:solidFill>
              <a:latin typeface="Times" charset="0"/>
            </a:endParaRPr>
          </a:p>
        </p:txBody>
      </p:sp>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xfrm>
            <a:off x="913210" y="4341285"/>
            <a:ext cx="5031581" cy="4116916"/>
          </a:xfrm>
          <a:solidFill>
            <a:srgbClr val="FFFFFF"/>
          </a:solidFill>
          <a:ln>
            <a:solidFill>
              <a:srgbClr val="000000"/>
            </a:solidFill>
          </a:ln>
        </p:spPr>
        <p:txBody>
          <a:bodyPr/>
          <a:lstStyle/>
          <a:p>
            <a:pPr eaLnBrk="1" hangingPunct="1"/>
            <a:r>
              <a:rPr lang="en-GB">
                <a:latin typeface="Times" pitchFamily="-65" charset="0"/>
                <a:ea typeface="ＭＳ Ｐゴシック" pitchFamily="-65" charset="-128"/>
                <a:cs typeface="ＭＳ Ｐゴシック" pitchFamily="-65" charset="-128"/>
              </a:rPr>
              <a:t>The development of neutron scattering over the past 40 years has been from the initial studies of basic solid state physics in model systems, to detailed studies of complex systems with applications. Similar development can be xepceted in the next 40 years.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pPr eaLnBrk="1" hangingPunct="1"/>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8B25F9E-C395-544F-8586-053B122D3CC3}" type="slidenum">
              <a:rPr lang="en-US">
                <a:solidFill>
                  <a:prstClr val="black"/>
                </a:solidFill>
                <a:latin typeface="Calibri"/>
              </a:rPr>
              <a:pPr/>
              <a:t>15</a:t>
            </a:fld>
            <a:endParaRPr lang="en-US">
              <a:solidFill>
                <a:prstClr val="black"/>
              </a:solidFill>
              <a:latin typeface="Calibri"/>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6E3F6B41-D5F6-0749-9CF2-965396D396A6}" type="slidenum">
              <a:rPr lang="en-GB">
                <a:solidFill>
                  <a:prstClr val="black"/>
                </a:solidFill>
                <a:latin typeface="Times" pitchFamily="-65" charset="0"/>
                <a:ea typeface="ＭＳ Ｐゴシック" pitchFamily="-65" charset="-128"/>
                <a:cs typeface="ＭＳ Ｐゴシック" pitchFamily="-65" charset="-128"/>
              </a:rPr>
              <a:pPr/>
              <a:t>16</a:t>
            </a:fld>
            <a:endParaRPr lang="en-GB">
              <a:solidFill>
                <a:prstClr val="black"/>
              </a:solidFill>
              <a:latin typeface="Times" pitchFamily="-65" charset="0"/>
              <a:ea typeface="ＭＳ Ｐゴシック" pitchFamily="-65" charset="-128"/>
              <a:cs typeface="ＭＳ Ｐゴシック" pitchFamily="-65" charset="-128"/>
            </a:endParaRPr>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would be 1.7 Billion Dollars in 2011</a:t>
            </a:r>
            <a:endParaRPr lang="en-US" dirty="0"/>
          </a:p>
        </p:txBody>
      </p:sp>
      <p:sp>
        <p:nvSpPr>
          <p:cNvPr id="4" name="Slide Number Placeholder 3"/>
          <p:cNvSpPr>
            <a:spLocks noGrp="1"/>
          </p:cNvSpPr>
          <p:nvPr>
            <p:ph type="sldNum" sz="quarter" idx="10"/>
          </p:nvPr>
        </p:nvSpPr>
        <p:spPr/>
        <p:txBody>
          <a:bodyPr/>
          <a:lstStyle/>
          <a:p>
            <a:fld id="{1B081CBA-5657-B747-B287-6165EE350E99}"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19719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6E2D9A-6010-45DA-A5BA-B2EAD194C3EC}" type="slidenum">
              <a:rPr lang="en-US">
                <a:solidFill>
                  <a:prstClr val="black"/>
                </a:solidFill>
                <a:latin typeface="Calibri"/>
              </a:rPr>
              <a:pPr/>
              <a:t>19</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w="9525"/>
        </p:spPr>
        <p:txBody>
          <a:bodyPr/>
          <a:lstStyle/>
          <a:p>
            <a:r>
              <a:rPr lang="en-US" smtClean="0">
                <a:latin typeface="Gill Sans" charset="0"/>
                <a:ea typeface="ＭＳ Ｐゴシック" charset="-128"/>
                <a:cs typeface="ＭＳ Ｐゴシック" charset="-128"/>
              </a:rPr>
              <a:t>Högsta temp: 118 GWH</a:t>
            </a:r>
          </a:p>
          <a:p>
            <a:r>
              <a:rPr lang="en-US" smtClean="0">
                <a:latin typeface="Gill Sans" charset="0"/>
                <a:ea typeface="ＭＳ Ｐゴシック" charset="-128"/>
                <a:cs typeface="ＭＳ Ｐゴシック" charset="-128"/>
              </a:rPr>
              <a:t>All värme: 215 GWh = 10 000 villor</a:t>
            </a:r>
          </a:p>
          <a:p>
            <a:endParaRPr lang="en-US" smtClean="0">
              <a:latin typeface="Gill Sans" charset="0"/>
              <a:ea typeface="ＭＳ Ｐゴシック" charset="-128"/>
              <a:cs typeface="ＭＳ Ｐゴシック" charset="-128"/>
            </a:endParaRPr>
          </a:p>
        </p:txBody>
      </p:sp>
      <p:sp>
        <p:nvSpPr>
          <p:cNvPr id="29700" name="Slide Number Placeholder 3"/>
          <p:cNvSpPr>
            <a:spLocks noGrp="1"/>
          </p:cNvSpPr>
          <p:nvPr>
            <p:ph type="sldNum" sz="quarter" idx="5"/>
          </p:nvPr>
        </p:nvSpPr>
        <p:spPr>
          <a:noFill/>
        </p:spPr>
        <p:txBody>
          <a:bodyPr/>
          <a:lstStyle/>
          <a:p>
            <a:fld id="{0FB4142E-3297-7645-B12A-DE699AD65630}" type="slidenum">
              <a:rPr lang="en-US"/>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png"/><Relationship Id="rId1" Type="http://schemas.openxmlformats.org/officeDocument/2006/relationships/slideMaster" Target="../slideMasters/slideMaster8.xml"/><Relationship Id="rId2" Type="http://schemas.openxmlformats.org/officeDocument/2006/relationships/image" Target="../media/image10.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r>
              <a:rPr lang="en-US"/>
              <a:t>Page </a:t>
            </a:r>
            <a:fld id="{3F077881-661C-7B4C-9250-5B1D5AC3937A}" type="slidenum">
              <a:rPr lang="en-US"/>
              <a:pPr>
                <a:defRPr/>
              </a:pPr>
              <a:t>‹#›</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Theme   Date   Department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B0BD945-08D1-924E-BE65-F841B751D5C5}" type="datetime1">
              <a:rPr lang="en-US">
                <a:solidFill>
                  <a:srgbClr val="CCCCFF"/>
                </a:solidFill>
              </a:rPr>
              <a:pPr>
                <a:defRPr/>
              </a:pPr>
              <a:t>3/19/12</a:t>
            </a:fld>
            <a:endParaRPr lang="en-US">
              <a:solidFill>
                <a:srgbClr val="CCCC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CCCC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753080-2907-4B4E-8F7E-D414655EEC4F}" type="slidenum">
              <a:rPr lang="en-US">
                <a:solidFill>
                  <a:srgbClr val="CCCCFF"/>
                </a:solidFill>
              </a:rPr>
              <a:pPr>
                <a:defRPr/>
              </a:pPr>
              <a:t>‹#›</a:t>
            </a:fld>
            <a:endParaRPr lang="en-US">
              <a:solidFill>
                <a:srgbClr val="CCCC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973461" y="178594"/>
            <a:ext cx="6804422" cy="1250156"/>
          </a:xfrm>
          <a:prstGeom prst="rect">
            <a:avLst/>
          </a:prstGeom>
        </p:spPr>
        <p:txBody>
          <a:bodyPr lIns="64281" tIns="32140" rIns="64281" bIns="32140"/>
          <a:lstStyle/>
          <a:p>
            <a:r>
              <a:rPr lang="sv-SE" smtClean="0"/>
              <a:t>Klicka här för att ändra format</a:t>
            </a:r>
            <a:endParaRPr lang="sv-SE"/>
          </a:p>
        </p:txBody>
      </p:sp>
      <p:sp>
        <p:nvSpPr>
          <p:cNvPr id="3" name="Platshållare för innehåll 2"/>
          <p:cNvSpPr>
            <a:spLocks noGrp="1"/>
          </p:cNvSpPr>
          <p:nvPr>
            <p:ph idx="1"/>
          </p:nvPr>
        </p:nvSpPr>
        <p:spPr>
          <a:xfrm>
            <a:off x="1973461" y="1509120"/>
            <a:ext cx="6804422" cy="5125641"/>
          </a:xfrm>
          <a:prstGeom prst="rect">
            <a:avLst/>
          </a:prstGeom>
        </p:spPr>
        <p:txBody>
          <a:bodyPr lIns="64281" tIns="32140" rIns="64281" bIns="3214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sv-SE"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8305800" y="6477000"/>
            <a:ext cx="609600" cy="228600"/>
          </a:xfrm>
          <a:prstGeom prst="rect">
            <a:avLst/>
          </a:prstGeom>
          <a:ln/>
        </p:spPr>
        <p:txBody>
          <a:bodyPr/>
          <a:lstStyle>
            <a:lvl1pPr>
              <a:defRPr/>
            </a:lvl1pPr>
          </a:lstStyle>
          <a:p>
            <a:pPr>
              <a:defRPr/>
            </a:pPr>
            <a:fld id="{3739104A-A2E6-2149-8A06-EB7F67BEA2AF}" type="slidenum">
              <a:rPr lang="en-GB"/>
              <a:pPr>
                <a:defRPr/>
              </a:pPr>
              <a:t>‹#›</a:t>
            </a:fld>
            <a:endParaRPr lang="en-GB"/>
          </a:p>
        </p:txBody>
      </p:sp>
    </p:spTree>
    <p:extLst>
      <p:ext uri="{BB962C8B-B14F-4D97-AF65-F5344CB8AC3E}">
        <p14:creationId xmlns:p14="http://schemas.microsoft.com/office/powerpoint/2010/main" val="2512257702"/>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026148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s-ES" dirty="0"/>
          </a:p>
        </p:txBody>
      </p:sp>
      <p:sp>
        <p:nvSpPr>
          <p:cNvPr id="5" name="Espace réservé du contenu 2"/>
          <p:cNvSpPr>
            <a:spLocks noGrp="1"/>
          </p:cNvSpPr>
          <p:nvPr>
            <p:ph idx="1"/>
          </p:nvPr>
        </p:nvSpPr>
        <p:spPr>
          <a:xfrm>
            <a:off x="151776" y="1470036"/>
            <a:ext cx="8840453" cy="4861112"/>
          </a:xfrm>
          <a:prstGeom prst="rect">
            <a:avLst/>
          </a:prstGeom>
        </p:spPr>
        <p:txBody>
          <a:bodyPr lIns="64284" tIns="32142" rIns="64284" bIns="32142"/>
          <a:lstStyle/>
          <a:p>
            <a:pPr lvl="0"/>
            <a:r>
              <a:rPr lang="fr-FR" dirty="0" smtClean="0"/>
              <a:t>Cliquez pour modifier les styles du texte du masque</a:t>
            </a:r>
          </a:p>
          <a:p>
            <a:pPr lvl="1"/>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355960196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a:xfrm>
            <a:off x="457200" y="6356350"/>
            <a:ext cx="2133600" cy="365125"/>
          </a:xfrm>
          <a:prstGeom prst="rect">
            <a:avLst/>
          </a:prstGeom>
        </p:spPr>
        <p:txBody>
          <a:bodyPr/>
          <a:lstStyle/>
          <a:p>
            <a:fld id="{7107800C-0C89-4701-9A15-031EC90E3AD2}" type="datetimeFigureOut">
              <a:rPr lang="sv-SE" smtClean="0">
                <a:solidFill>
                  <a:srgbClr val="3E3E5C"/>
                </a:solidFill>
                <a:latin typeface="Arial"/>
              </a:rPr>
              <a:pPr/>
              <a:t>3/19/12</a:t>
            </a:fld>
            <a:endParaRPr lang="sv-SE">
              <a:solidFill>
                <a:srgbClr val="3E3E5C"/>
              </a:solidFill>
              <a:latin typeface="Arial"/>
            </a:endParaRPr>
          </a:p>
        </p:txBody>
      </p:sp>
      <p:sp>
        <p:nvSpPr>
          <p:cNvPr id="5" name="Platshållare för sidfot 4"/>
          <p:cNvSpPr>
            <a:spLocks noGrp="1"/>
          </p:cNvSpPr>
          <p:nvPr>
            <p:ph type="ftr" sz="quarter" idx="11"/>
          </p:nvPr>
        </p:nvSpPr>
        <p:spPr>
          <a:xfrm>
            <a:off x="3124200" y="6356350"/>
            <a:ext cx="2895600" cy="365125"/>
          </a:xfrm>
          <a:prstGeom prst="rect">
            <a:avLst/>
          </a:prstGeom>
        </p:spPr>
        <p:txBody>
          <a:bodyPr/>
          <a:lstStyle/>
          <a:p>
            <a:endParaRPr lang="sv-SE">
              <a:solidFill>
                <a:srgbClr val="3E3E5C"/>
              </a:solidFill>
              <a:latin typeface="Arial"/>
            </a:endParaRPr>
          </a:p>
        </p:txBody>
      </p:sp>
      <p:sp>
        <p:nvSpPr>
          <p:cNvPr id="6" name="Platshållare för bildnummer 5"/>
          <p:cNvSpPr>
            <a:spLocks noGrp="1"/>
          </p:cNvSpPr>
          <p:nvPr>
            <p:ph type="sldNum" sz="quarter" idx="12"/>
          </p:nvPr>
        </p:nvSpPr>
        <p:spPr/>
        <p:txBody>
          <a:bodyPr/>
          <a:lstStyle/>
          <a:p>
            <a:fld id="{1F0A5973-6E8C-4918-8599-CCA35DA0247D}" type="slidenum">
              <a:rPr lang="sv-SE" smtClean="0"/>
              <a:pPr/>
              <a:t>‹#›</a:t>
            </a:fld>
            <a:endParaRPr lang="sv-SE"/>
          </a:p>
        </p:txBody>
      </p:sp>
    </p:spTree>
    <p:extLst>
      <p:ext uri="{BB962C8B-B14F-4D97-AF65-F5344CB8AC3E}">
        <p14:creationId xmlns:p14="http://schemas.microsoft.com/office/powerpoint/2010/main" val="365999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a:solidFill>
                  <a:prstClr val="black">
                    <a:tint val="75000"/>
                  </a:prstClr>
                </a:solidFill>
                <a:latin typeface="Calibri"/>
              </a:rPr>
              <a:t>2011.12.09</a:t>
            </a: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solidFill>
                  <a:prstClr val="black">
                    <a:tint val="75000"/>
                  </a:prstClr>
                </a:solidFill>
                <a:latin typeface="Calibri"/>
              </a:rPr>
              <a:t>suzanne.gysin@ess.se</a:t>
            </a:r>
          </a:p>
        </p:txBody>
      </p:sp>
      <p:sp>
        <p:nvSpPr>
          <p:cNvPr id="5" name="Slide Number Placeholder 4"/>
          <p:cNvSpPr>
            <a:spLocks noGrp="1"/>
          </p:cNvSpPr>
          <p:nvPr>
            <p:ph type="sldNum" sz="quarter" idx="12"/>
          </p:nvPr>
        </p:nvSpPr>
        <p:spPr/>
        <p:txBody>
          <a:bodyPr/>
          <a:lstStyle/>
          <a:p>
            <a:fld id="{C99E78E9-7A00-C248-B1AA-07E7034C9595}"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3861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r>
              <a:rPr lang="en-US">
                <a:solidFill>
                  <a:prstClr val="black">
                    <a:tint val="75000"/>
                  </a:prstClr>
                </a:solidFill>
                <a:latin typeface="Calibri"/>
              </a:rPr>
              <a:t>2011.12.09</a:t>
            </a: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solidFill>
                  <a:prstClr val="black">
                    <a:tint val="75000"/>
                  </a:prstClr>
                </a:solidFill>
                <a:latin typeface="Calibri"/>
              </a:rPr>
              <a:t>suzanne.gysin@ess.se</a:t>
            </a:r>
          </a:p>
        </p:txBody>
      </p:sp>
      <p:sp>
        <p:nvSpPr>
          <p:cNvPr id="4" name="Slide Number Placeholder 3"/>
          <p:cNvSpPr>
            <a:spLocks noGrp="1"/>
          </p:cNvSpPr>
          <p:nvPr>
            <p:ph type="sldNum" sz="quarter" idx="12"/>
          </p:nvPr>
        </p:nvSpPr>
        <p:spPr/>
        <p:txBody>
          <a:bodyPr/>
          <a:lstStyle/>
          <a:p>
            <a:fld id="{C99E78E9-7A00-C248-B1AA-07E7034C9595}"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2002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973461" y="178597"/>
            <a:ext cx="6804422" cy="801981"/>
          </a:xfrm>
          <a:prstGeom prst="rect">
            <a:avLst/>
          </a:prstGeom>
        </p:spPr>
        <p:txBody>
          <a:bodyPr lIns="64277" tIns="32139" rIns="64277" bIns="32139"/>
          <a:lstStyle>
            <a:lvl1pPr>
              <a:defRPr sz="2800">
                <a:solidFill>
                  <a:srgbClr val="333399"/>
                </a:solidFill>
                <a:latin typeface="Papyrus"/>
                <a:cs typeface="Papyrus"/>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273214326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r>
              <a:rPr lang="en-US"/>
              <a:t>Page </a:t>
            </a:r>
            <a:fld id="{A69217CD-C7C1-594B-8E85-691C660DFC84}" type="slidenum">
              <a:rPr lang="en-US"/>
              <a:pPr>
                <a:defRPr/>
              </a:pPr>
              <a:t>‹#›</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a:t>Theme   Date   Department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Vide">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 name="Image 4" descr="POWERPOINTfond_suite (2).jpg"/>
          <p:cNvPicPr>
            <a:picLocks noChangeAspect="1"/>
          </p:cNvPicPr>
          <p:nvPr userDrawn="1"/>
        </p:nvPicPr>
        <p:blipFill>
          <a:blip r:embed="rId3" cstate="email"/>
          <a:stretch>
            <a:fillRect/>
          </a:stretch>
        </p:blipFill>
        <p:spPr>
          <a:xfrm>
            <a:off x="0" y="0"/>
            <a:ext cx="9144000" cy="6857999"/>
          </a:xfrm>
          <a:prstGeom prst="rect">
            <a:avLst/>
          </a:prstGeom>
        </p:spPr>
      </p:pic>
      <p:sp>
        <p:nvSpPr>
          <p:cNvPr id="8" name="Espace réservé du contenu 7"/>
          <p:cNvSpPr>
            <a:spLocks noGrp="1"/>
          </p:cNvSpPr>
          <p:nvPr>
            <p:ph sz="quarter" idx="13"/>
          </p:nvPr>
        </p:nvSpPr>
        <p:spPr>
          <a:xfrm>
            <a:off x="142843" y="1428736"/>
            <a:ext cx="8715437" cy="1143008"/>
          </a:xfrm>
        </p:spPr>
        <p:txBody>
          <a:bodyPr>
            <a:normAutofit/>
          </a:bodyPr>
          <a:lstStyle>
            <a:lvl1pPr>
              <a:buFont typeface="Arial" pitchFamily="34" charset="0"/>
              <a:buNone/>
              <a:defRPr sz="2400" b="0" i="0" baseline="0">
                <a:solidFill>
                  <a:schemeClr val="tx1"/>
                </a:solidFill>
                <a:latin typeface="+mj-lt"/>
                <a:cs typeface="Arial" pitchFamily="34" charset="0"/>
              </a:defRPr>
            </a:lvl1pPr>
          </a:lstStyle>
          <a:p>
            <a:pPr lvl="0"/>
            <a:r>
              <a:rPr lang="fr-FR" dirty="0" smtClean="0"/>
              <a:t>Cliquez pour modifier les styles du texte du masque</a:t>
            </a:r>
          </a:p>
        </p:txBody>
      </p:sp>
      <p:sp>
        <p:nvSpPr>
          <p:cNvPr id="10" name="Espace réservé pour une image  9"/>
          <p:cNvSpPr>
            <a:spLocks noGrp="1"/>
          </p:cNvSpPr>
          <p:nvPr>
            <p:ph type="pic" sz="quarter" idx="14"/>
          </p:nvPr>
        </p:nvSpPr>
        <p:spPr>
          <a:xfrm>
            <a:off x="214282" y="4786322"/>
            <a:ext cx="8501122" cy="1571636"/>
          </a:xfrm>
        </p:spPr>
        <p:txBody>
          <a:bodyPr>
            <a:normAutofit/>
          </a:bodyPr>
          <a:lstStyle>
            <a:lvl1pPr>
              <a:buFontTx/>
              <a:buNone/>
              <a:defRPr sz="1400" baseline="0">
                <a:latin typeface="+mj-lt"/>
              </a:defRPr>
            </a:lvl1pPr>
          </a:lstStyle>
          <a:p>
            <a:r>
              <a:rPr lang="fr-FR" dirty="0" smtClean="0"/>
              <a:t>Cliquez sur l'icône pour ajouter une image</a:t>
            </a:r>
            <a:endParaRPr lang="fr-FR" dirty="0"/>
          </a:p>
        </p:txBody>
      </p:sp>
      <p:sp>
        <p:nvSpPr>
          <p:cNvPr id="11" name="Titre 10"/>
          <p:cNvSpPr>
            <a:spLocks noGrp="1"/>
          </p:cNvSpPr>
          <p:nvPr>
            <p:ph type="title" hasCustomPrompt="1"/>
          </p:nvPr>
        </p:nvSpPr>
        <p:spPr>
          <a:xfrm>
            <a:off x="2357422" y="285728"/>
            <a:ext cx="6572296"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mj-lt"/>
              </a:defRPr>
            </a:lvl1pPr>
          </a:lstStyle>
          <a:p>
            <a:r>
              <a:rPr lang="fr-FR" dirty="0" smtClean="0"/>
              <a:t>Rappel titre présentation</a:t>
            </a:r>
            <a:endParaRPr lang="fr-FR" dirty="0"/>
          </a:p>
        </p:txBody>
      </p:sp>
      <p:sp>
        <p:nvSpPr>
          <p:cNvPr id="12" name="Espace réservé du contenu 7"/>
          <p:cNvSpPr>
            <a:spLocks noGrp="1"/>
          </p:cNvSpPr>
          <p:nvPr>
            <p:ph sz="quarter" idx="15"/>
          </p:nvPr>
        </p:nvSpPr>
        <p:spPr>
          <a:xfrm>
            <a:off x="142844" y="3071810"/>
            <a:ext cx="8575882" cy="1214446"/>
          </a:xfrm>
        </p:spPr>
        <p:txBody>
          <a:bodyPr>
            <a:normAutofit/>
          </a:bodyPr>
          <a:lstStyle>
            <a:lvl1pPr>
              <a:buFontTx/>
              <a:buNone/>
              <a:defRPr sz="2000" baseline="0">
                <a:latin typeface="+mj-lt"/>
                <a:cs typeface="Arial" pitchFamily="34" charset="0"/>
              </a:defRPr>
            </a:lvl1pPr>
          </a:lstStyle>
          <a:p>
            <a:pPr lvl="0"/>
            <a:r>
              <a:rPr lang="fr-FR" dirty="0" smtClean="0"/>
              <a:t>Cliquez pour modifier les styles du texte du masque</a:t>
            </a:r>
          </a:p>
        </p:txBody>
      </p:sp>
      <p:sp>
        <p:nvSpPr>
          <p:cNvPr id="15" name="Espace réservé du pied de page 14"/>
          <p:cNvSpPr>
            <a:spLocks noGrp="1"/>
          </p:cNvSpPr>
          <p:nvPr/>
        </p:nvSpPr>
        <p:spPr/>
        <p:txBody>
          <a:bodyPr/>
          <a:lstStyle/>
          <a:p>
            <a:endParaRPr lang="fr-FR">
              <a:solidFill>
                <a:srgbClr val="3E3E5C"/>
              </a:solidFill>
              <a:latin typeface="Arial"/>
            </a:endParaRPr>
          </a:p>
        </p:txBody>
      </p:sp>
      <p:cxnSp>
        <p:nvCxnSpPr>
          <p:cNvPr id="17" name="Connecteur droit 16"/>
          <p:cNvCxnSpPr/>
          <p:nvPr userDrawn="1"/>
        </p:nvCxnSpPr>
        <p:spPr>
          <a:xfrm>
            <a:off x="2500298" y="785794"/>
            <a:ext cx="6643702" cy="1588"/>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24" name="Espace réservé du texte 23"/>
          <p:cNvSpPr>
            <a:spLocks noGrp="1"/>
          </p:cNvSpPr>
          <p:nvPr>
            <p:ph type="body" sz="quarter" idx="17" hasCustomPrompt="1"/>
          </p:nvPr>
        </p:nvSpPr>
        <p:spPr>
          <a:xfrm>
            <a:off x="214282" y="1071546"/>
            <a:ext cx="3613434" cy="357190"/>
          </a:xfrm>
        </p:spPr>
        <p:txBody>
          <a:bodyPr>
            <a:noAutofit/>
          </a:bodyPr>
          <a:lstStyle>
            <a:lvl1pPr>
              <a:buFontTx/>
              <a:buNone/>
              <a:defRPr sz="2400" b="1" i="0" baseline="0">
                <a:solidFill>
                  <a:srgbClr val="C3004A"/>
                </a:solidFill>
                <a:latin typeface="+mj-lt"/>
              </a:defRPr>
            </a:lvl1pPr>
          </a:lstStyle>
          <a:p>
            <a:pPr lvl="0"/>
            <a:r>
              <a:rPr lang="fr-FR" dirty="0" smtClean="0"/>
              <a:t>Titre principal</a:t>
            </a:r>
            <a:endParaRPr lang="fr-FR" dirty="0"/>
          </a:p>
        </p:txBody>
      </p:sp>
      <p:sp>
        <p:nvSpPr>
          <p:cNvPr id="26" name="Espace réservé du texte 25"/>
          <p:cNvSpPr>
            <a:spLocks noGrp="1"/>
          </p:cNvSpPr>
          <p:nvPr>
            <p:ph type="body" sz="quarter" idx="18" hasCustomPrompt="1"/>
          </p:nvPr>
        </p:nvSpPr>
        <p:spPr>
          <a:xfrm>
            <a:off x="214282" y="2714620"/>
            <a:ext cx="3613434" cy="357190"/>
          </a:xfrm>
        </p:spPr>
        <p:txBody>
          <a:bodyPr>
            <a:noAutofit/>
          </a:bodyPr>
          <a:lstStyle>
            <a:lvl1pPr>
              <a:buFontTx/>
              <a:buNone/>
              <a:defRPr sz="2000" baseline="0">
                <a:solidFill>
                  <a:srgbClr val="501F74"/>
                </a:solidFill>
                <a:latin typeface="+mj-lt"/>
              </a:defRPr>
            </a:lvl1pPr>
          </a:lstStyle>
          <a:p>
            <a:pPr lvl="0"/>
            <a:r>
              <a:rPr lang="fr-FR" sz="1800" baseline="0" dirty="0" smtClean="0">
                <a:solidFill>
                  <a:schemeClr val="accent4">
                    <a:lumMod val="75000"/>
                  </a:schemeClr>
                </a:solidFill>
                <a:latin typeface="Arial Bold"/>
              </a:rPr>
              <a:t>Intertitre</a:t>
            </a:r>
            <a:endParaRPr lang="fr-FR" dirty="0"/>
          </a:p>
        </p:txBody>
      </p:sp>
      <p:sp>
        <p:nvSpPr>
          <p:cNvPr id="28" name="Espace réservé du texte 27"/>
          <p:cNvSpPr>
            <a:spLocks noGrp="1"/>
          </p:cNvSpPr>
          <p:nvPr>
            <p:ph type="body" sz="quarter" idx="19" hasCustomPrompt="1"/>
          </p:nvPr>
        </p:nvSpPr>
        <p:spPr>
          <a:xfrm>
            <a:off x="214282" y="4429126"/>
            <a:ext cx="3613434" cy="357196"/>
          </a:xfrm>
        </p:spPr>
        <p:txBody>
          <a:bodyPr>
            <a:noAutofit/>
          </a:bodyPr>
          <a:lstStyle>
            <a:lvl1pPr>
              <a:buFontTx/>
              <a:buNone/>
              <a:defRPr sz="1800" baseline="0">
                <a:solidFill>
                  <a:srgbClr val="AB757F"/>
                </a:solidFill>
                <a:latin typeface="+mj-lt"/>
              </a:defRPr>
            </a:lvl1pPr>
          </a:lstStyle>
          <a:p>
            <a:pPr lvl="0"/>
            <a:r>
              <a:rPr lang="fr-FR" dirty="0" smtClean="0"/>
              <a:t>Titre graphique</a:t>
            </a:r>
            <a:endParaRPr lang="fr-FR" dirty="0"/>
          </a:p>
        </p:txBody>
      </p:sp>
      <p:sp>
        <p:nvSpPr>
          <p:cNvPr id="18" name="Espace réservé du numéro de diapositive 4"/>
          <p:cNvSpPr txBox="1">
            <a:spLocks/>
          </p:cNvSpPr>
          <p:nvPr userDrawn="1"/>
        </p:nvSpPr>
        <p:spPr>
          <a:xfrm>
            <a:off x="8572528" y="6500834"/>
            <a:ext cx="571504" cy="285728"/>
          </a:xfrm>
          <a:prstGeom prst="rect">
            <a:avLst/>
          </a:prstGeom>
        </p:spPr>
        <p:txBody>
          <a:bodyPr vert="horz" lIns="91440" tIns="45720" rIns="91440" bIns="45720" rtlCol="0" anchor="ctr"/>
          <a:lstStyle>
            <a:lvl1pPr>
              <a:defRPr baseline="0">
                <a:solidFill>
                  <a:srgbClr val="C3004A"/>
                </a:solidFill>
                <a:latin typeface="Arial Bold"/>
              </a:defRPr>
            </a:lvl1pPr>
          </a:lstStyle>
          <a:p>
            <a:pPr algn="r" defTabSz="914400">
              <a:defRPr/>
            </a:pPr>
            <a:fld id="{827C2CF4-5274-451A-B5B2-DDFF816FA3BB}" type="slidenum">
              <a:rPr lang="fr-FR" sz="1200" smtClean="0">
                <a:latin typeface="Arial"/>
              </a:rPr>
              <a:pPr algn="r" defTabSz="914400">
                <a:defRPr/>
              </a:pPr>
              <a:t>‹#›</a:t>
            </a:fld>
            <a:endParaRPr lang="fr-FR" sz="1200" dirty="0">
              <a:latin typeface="Arial"/>
            </a:endParaRPr>
          </a:p>
        </p:txBody>
      </p:sp>
      <p:pic>
        <p:nvPicPr>
          <p:cNvPr id="14" name="Picture 2"/>
          <p:cNvPicPr>
            <a:picLocks noChangeAspect="1" noChangeArrowheads="1"/>
          </p:cNvPicPr>
          <p:nvPr userDrawn="1"/>
        </p:nvPicPr>
        <p:blipFill>
          <a:blip r:embed="rId4" cstate="email"/>
          <a:srcRect/>
          <a:stretch>
            <a:fillRect/>
          </a:stretch>
        </p:blipFill>
        <p:spPr bwMode="auto">
          <a:xfrm>
            <a:off x="1213048" y="0"/>
            <a:ext cx="920302" cy="900000"/>
          </a:xfrm>
          <a:prstGeom prst="rect">
            <a:avLst/>
          </a:prstGeom>
          <a:noFill/>
          <a:ln w="9525">
            <a:noFill/>
            <a:miter lim="800000"/>
            <a:headEnd/>
            <a:tailEnd/>
          </a:ln>
        </p:spPr>
      </p:pic>
      <p:grpSp>
        <p:nvGrpSpPr>
          <p:cNvPr id="16" name="Groupe 15"/>
          <p:cNvGrpSpPr>
            <a:grpSpLocks noChangeAspect="1"/>
          </p:cNvGrpSpPr>
          <p:nvPr userDrawn="1"/>
        </p:nvGrpSpPr>
        <p:grpSpPr>
          <a:xfrm>
            <a:off x="1" y="8696"/>
            <a:ext cx="1159981" cy="900000"/>
            <a:chOff x="0" y="8696"/>
            <a:chExt cx="2491501" cy="2002977"/>
          </a:xfrm>
        </p:grpSpPr>
        <p:pic>
          <p:nvPicPr>
            <p:cNvPr id="19" name="Picture 2" descr="F:\CNRS\logo_telechargement\jpg\IN2P3FilairePastille-Q_DevV copie.jpg"/>
            <p:cNvPicPr>
              <a:picLocks noChangeAspect="1" noChangeArrowheads="1"/>
            </p:cNvPicPr>
            <p:nvPr userDrawn="1"/>
          </p:nvPicPr>
          <p:blipFill>
            <a:blip r:embed="rId5"/>
            <a:srcRect t="14884"/>
            <a:stretch>
              <a:fillRect/>
            </a:stretch>
          </p:blipFill>
          <p:spPr bwMode="auto">
            <a:xfrm>
              <a:off x="0" y="8696"/>
              <a:ext cx="2491501" cy="1593660"/>
            </a:xfrm>
            <a:prstGeom prst="rect">
              <a:avLst/>
            </a:prstGeom>
            <a:noFill/>
          </p:spPr>
        </p:pic>
        <p:pic>
          <p:nvPicPr>
            <p:cNvPr id="20" name="Image 19" descr="logoipn.png"/>
            <p:cNvPicPr>
              <a:picLocks noChangeAspect="1"/>
            </p:cNvPicPr>
            <p:nvPr userDrawn="1"/>
          </p:nvPicPr>
          <p:blipFill>
            <a:blip r:embed="rId6" cstate="email"/>
            <a:srcRect/>
            <a:stretch>
              <a:fillRect/>
            </a:stretch>
          </p:blipFill>
          <p:spPr>
            <a:xfrm>
              <a:off x="888274" y="1036313"/>
              <a:ext cx="1567543" cy="975360"/>
            </a:xfrm>
            <a:prstGeom prst="rect">
              <a:avLst/>
            </a:prstGeom>
          </p:spPr>
        </p:pic>
      </p:grpSp>
    </p:spTree>
    <p:extLst>
      <p:ext uri="{BB962C8B-B14F-4D97-AF65-F5344CB8AC3E}">
        <p14:creationId xmlns:p14="http://schemas.microsoft.com/office/powerpoint/2010/main" val="1910109476"/>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s-ES" dirty="0"/>
          </a:p>
        </p:txBody>
      </p:sp>
      <p:sp>
        <p:nvSpPr>
          <p:cNvPr id="5" name="Espace réservé du contenu 2"/>
          <p:cNvSpPr>
            <a:spLocks noGrp="1"/>
          </p:cNvSpPr>
          <p:nvPr>
            <p:ph idx="1"/>
          </p:nvPr>
        </p:nvSpPr>
        <p:spPr>
          <a:xfrm>
            <a:off x="151776" y="1470036"/>
            <a:ext cx="8840453" cy="4861112"/>
          </a:xfrm>
          <a:prstGeom prst="rect">
            <a:avLst/>
          </a:prstGeom>
        </p:spPr>
        <p:txBody>
          <a:bodyPr lIns="64284" tIns="32142" rIns="64284" bIns="32142"/>
          <a:lstStyle/>
          <a:p>
            <a:pPr lvl="0"/>
            <a:r>
              <a:rPr lang="fr-FR" dirty="0" smtClean="0"/>
              <a:t>Cliquez pour modifier les styles du texte du masque</a:t>
            </a:r>
          </a:p>
          <a:p>
            <a:pPr lvl="1"/>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4076640250"/>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to the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4907823" y="1615023"/>
            <a:ext cx="3784600"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r>
              <a:rPr lang="sv-SE" smtClean="0"/>
              <a:t>Drag picture to placeholder or click icon to add</a:t>
            </a:r>
            <a:endParaRPr lang="en-US"/>
          </a:p>
        </p:txBody>
      </p:sp>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D117B30-06C9-AA4B-9198-6E5216341B8A}" type="datetimeFigureOut">
              <a:rPr lang="en-US" smtClean="0">
                <a:solidFill>
                  <a:prstClr val="black">
                    <a:tint val="75000"/>
                  </a:prstClr>
                </a:solidFill>
                <a:latin typeface="Calibri"/>
              </a:rPr>
              <a:pPr/>
              <a:t>3/19/12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2DFE335-1676-CD4D-ADC2-4D8741C093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2" name="Text Placeholder 11"/>
          <p:cNvSpPr>
            <a:spLocks noGrp="1"/>
          </p:cNvSpPr>
          <p:nvPr>
            <p:ph type="body" sz="quarter" idx="14"/>
          </p:nvPr>
        </p:nvSpPr>
        <p:spPr>
          <a:xfrm>
            <a:off x="457200" y="1614488"/>
            <a:ext cx="4265613" cy="3784600"/>
          </a:xfrm>
        </p:spPr>
        <p:txBody>
          <a:bodyPr/>
          <a:lstStyle>
            <a:lvl4pPr marL="1371600" indent="0">
              <a:buNone/>
              <a:defRPr/>
            </a:lvl4pPr>
            <a:lvl5pPr marL="1828800" indent="0">
              <a:buNone/>
              <a:defRPr/>
            </a:lvl5pPr>
          </a:lstStyle>
          <a:p>
            <a:pPr lvl="0"/>
            <a:r>
              <a:rPr lang="sv-SE" smtClean="0"/>
              <a:t>Click to edit Master text styles</a:t>
            </a:r>
          </a:p>
          <a:p>
            <a:pPr lvl="1"/>
            <a:r>
              <a:rPr lang="sv-SE" smtClean="0"/>
              <a:t>Second level</a:t>
            </a:r>
          </a:p>
          <a:p>
            <a:pPr lvl="2"/>
            <a:r>
              <a:rPr lang="sv-SE" smtClean="0"/>
              <a:t>Third level</a:t>
            </a:r>
          </a:p>
        </p:txBody>
      </p:sp>
    </p:spTree>
    <p:extLst>
      <p:ext uri="{BB962C8B-B14F-4D97-AF65-F5344CB8AC3E}">
        <p14:creationId xmlns:p14="http://schemas.microsoft.com/office/powerpoint/2010/main" val="438482759"/>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to the lef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457200" y="1615023"/>
            <a:ext cx="3784600"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r>
              <a:rPr lang="sv-SE" smtClean="0"/>
              <a:t>Drag picture to placeholder or click icon to add</a:t>
            </a:r>
            <a:endParaRPr lang="en-US"/>
          </a:p>
        </p:txBody>
      </p:sp>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D117B30-06C9-AA4B-9198-6E5216341B8A}" type="datetimeFigureOut">
              <a:rPr lang="en-US" smtClean="0">
                <a:solidFill>
                  <a:prstClr val="black">
                    <a:tint val="75000"/>
                  </a:prstClr>
                </a:solidFill>
                <a:latin typeface="Calibri"/>
              </a:rPr>
              <a:pPr/>
              <a:t>3/19/12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2DFE335-1676-CD4D-ADC2-4D8741C093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2" name="Text Placeholder 11"/>
          <p:cNvSpPr>
            <a:spLocks noGrp="1"/>
          </p:cNvSpPr>
          <p:nvPr>
            <p:ph type="body" sz="quarter" idx="14"/>
          </p:nvPr>
        </p:nvSpPr>
        <p:spPr>
          <a:xfrm>
            <a:off x="4421187" y="1615023"/>
            <a:ext cx="4265613" cy="3784600"/>
          </a:xfrm>
        </p:spPr>
        <p:txBody>
          <a:bodyPr/>
          <a:lstStyle>
            <a:lvl4pPr marL="1371600" indent="0">
              <a:buNone/>
              <a:defRPr/>
            </a:lvl4pPr>
            <a:lvl5pPr marL="1828800" indent="0">
              <a:buNone/>
              <a:defRPr/>
            </a:lvl5pPr>
          </a:lstStyle>
          <a:p>
            <a:pPr lvl="0"/>
            <a:r>
              <a:rPr lang="sv-SE" smtClean="0"/>
              <a:t>Click to edit Master text styles</a:t>
            </a:r>
          </a:p>
          <a:p>
            <a:pPr lvl="1"/>
            <a:r>
              <a:rPr lang="sv-SE" smtClean="0"/>
              <a:t>Second level</a:t>
            </a:r>
          </a:p>
          <a:p>
            <a:pPr lvl="2"/>
            <a:r>
              <a:rPr lang="sv-SE" smtClean="0"/>
              <a:t>Third level</a:t>
            </a:r>
          </a:p>
        </p:txBody>
      </p:sp>
    </p:spTree>
    <p:extLst>
      <p:ext uri="{BB962C8B-B14F-4D97-AF65-F5344CB8AC3E}">
        <p14:creationId xmlns:p14="http://schemas.microsoft.com/office/powerpoint/2010/main" val="87567768"/>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973461" y="178597"/>
            <a:ext cx="6804422" cy="801981"/>
          </a:xfrm>
          <a:prstGeom prst="rect">
            <a:avLst/>
          </a:prstGeom>
        </p:spPr>
        <p:txBody>
          <a:bodyPr lIns="64277" tIns="32139" rIns="64277" bIns="32139"/>
          <a:lstStyle>
            <a:lvl1pPr>
              <a:defRPr sz="2800">
                <a:solidFill>
                  <a:srgbClr val="333399"/>
                </a:solidFill>
                <a:latin typeface="Papyrus"/>
                <a:cs typeface="Papyrus"/>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3351600760"/>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sv-SE"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72459270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8305800" y="6477000"/>
            <a:ext cx="609600" cy="228600"/>
          </a:xfrm>
          <a:prstGeom prst="rect">
            <a:avLst/>
          </a:prstGeom>
          <a:ln/>
        </p:spPr>
        <p:txBody>
          <a:bodyPr/>
          <a:lstStyle>
            <a:lvl1pPr>
              <a:defRPr/>
            </a:lvl1pPr>
          </a:lstStyle>
          <a:p>
            <a:pPr>
              <a:defRPr/>
            </a:pPr>
            <a:fld id="{3739104A-A2E6-2149-8A06-EB7F67BEA2AF}" type="slidenum">
              <a:rPr lang="en-GB">
                <a:solidFill>
                  <a:srgbClr val="000000"/>
                </a:solidFill>
                <a:latin typeface="TitilliumText22L 400 wt"/>
                <a:ea typeface="ヒラギノ角ゴ ProN W3"/>
                <a:cs typeface="ヒラギノ角ゴ ProN W3"/>
              </a:rPr>
              <a:pPr>
                <a:defRPr/>
              </a:pPr>
              <a:t>‹#›</a:t>
            </a:fld>
            <a:endParaRPr lang="en-GB">
              <a:solidFill>
                <a:srgbClr val="000000"/>
              </a:solidFill>
              <a:latin typeface="TitilliumText22L 400 wt"/>
              <a:ea typeface="ヒラギノ角ゴ ProN W3"/>
              <a:cs typeface="ヒラギノ角ゴ ProN W3"/>
            </a:endParaRPr>
          </a:p>
        </p:txBody>
      </p:sp>
    </p:spTree>
    <p:extLst>
      <p:ext uri="{BB962C8B-B14F-4D97-AF65-F5344CB8AC3E}">
        <p14:creationId xmlns:p14="http://schemas.microsoft.com/office/powerpoint/2010/main" val="1966431150"/>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97680" y="130820"/>
            <a:ext cx="6928794" cy="609600"/>
          </a:xfrm>
          <a:prstGeom prst="rect">
            <a:avLst/>
          </a:prstGeom>
        </p:spPr>
        <p:txBody>
          <a:bodyPr/>
          <a:lstStyle/>
          <a:p>
            <a:r>
              <a:rPr lang="sv-SE" smtClean="0"/>
              <a:t>Click to edit Master title style</a:t>
            </a:r>
            <a:endParaRPr lang="en-US"/>
          </a:p>
        </p:txBody>
      </p:sp>
      <p:sp>
        <p:nvSpPr>
          <p:cNvPr id="3" name="Rectangle 6"/>
          <p:cNvSpPr>
            <a:spLocks noGrp="1" noChangeArrowheads="1"/>
          </p:cNvSpPr>
          <p:nvPr>
            <p:ph type="sldNum" sz="quarter" idx="10"/>
          </p:nvPr>
        </p:nvSpPr>
        <p:spPr>
          <a:xfrm>
            <a:off x="8305800" y="6477000"/>
            <a:ext cx="609600" cy="228600"/>
          </a:xfrm>
          <a:prstGeom prst="rect">
            <a:avLst/>
          </a:prstGeom>
          <a:ln/>
        </p:spPr>
        <p:txBody>
          <a:bodyPr/>
          <a:lstStyle>
            <a:lvl1pPr>
              <a:defRPr/>
            </a:lvl1pPr>
          </a:lstStyle>
          <a:p>
            <a:pPr>
              <a:defRPr/>
            </a:pPr>
            <a:fld id="{183BC3F5-DB66-AC41-A0F4-BDE096D39CA9}" type="slidenum">
              <a:rPr lang="en-GB">
                <a:solidFill>
                  <a:srgbClr val="000000"/>
                </a:solidFill>
                <a:latin typeface="TitilliumText22L 400 wt"/>
                <a:ea typeface="ヒラギノ角ゴ ProN W3"/>
                <a:cs typeface="ヒラギノ角ゴ ProN W3"/>
              </a:rPr>
              <a:pPr>
                <a:defRPr/>
              </a:pPr>
              <a:t>‹#›</a:t>
            </a:fld>
            <a:endParaRPr lang="en-GB">
              <a:solidFill>
                <a:srgbClr val="000000"/>
              </a:solidFill>
              <a:latin typeface="TitilliumText22L 400 wt"/>
              <a:ea typeface="ヒラギノ角ゴ ProN W3"/>
              <a:cs typeface="ヒラギノ角ゴ ProN W3"/>
            </a:endParaRPr>
          </a:p>
        </p:txBody>
      </p:sp>
    </p:spTree>
    <p:extLst>
      <p:ext uri="{BB962C8B-B14F-4D97-AF65-F5344CB8AC3E}">
        <p14:creationId xmlns:p14="http://schemas.microsoft.com/office/powerpoint/2010/main" val="360464665"/>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183BC3F5-DB66-AC41-A0F4-BDE096D39CA9}" type="slidenum">
              <a:rPr lang="en-GB"/>
              <a:pPr>
                <a:defRPr/>
              </a:pPr>
              <a:t>‹#›</a:t>
            </a:fld>
            <a:endParaRPr lang="en-GB"/>
          </a:p>
        </p:txBody>
      </p:sp>
    </p:spTree>
    <p:extLst>
      <p:ext uri="{BB962C8B-B14F-4D97-AF65-F5344CB8AC3E}">
        <p14:creationId xmlns:p14="http://schemas.microsoft.com/office/powerpoint/2010/main" val="3193702946"/>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739104A-A2E6-2149-8A06-EB7F67BEA2AF}" type="slidenum">
              <a:rPr lang="en-GB"/>
              <a:pPr>
                <a:defRPr/>
              </a:pPr>
              <a:t>‹#›</a:t>
            </a:fld>
            <a:endParaRPr lang="en-GB"/>
          </a:p>
        </p:txBody>
      </p:sp>
    </p:spTree>
    <p:extLst>
      <p:ext uri="{BB962C8B-B14F-4D97-AF65-F5344CB8AC3E}">
        <p14:creationId xmlns:p14="http://schemas.microsoft.com/office/powerpoint/2010/main" val="4151695589"/>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973461" y="178594"/>
            <a:ext cx="6804422" cy="1250156"/>
          </a:xfrm>
          <a:prstGeom prst="rect">
            <a:avLst/>
          </a:prstGeom>
        </p:spPr>
        <p:txBody>
          <a:bodyPr lIns="64267" tIns="32133" rIns="64267" bIns="32133"/>
          <a:lstStyle/>
          <a:p>
            <a:r>
              <a:rPr lang="sv-SE" smtClean="0"/>
              <a:t>Klicka här för att ändra format</a:t>
            </a:r>
            <a:endParaRPr lang="sv-SE"/>
          </a:p>
        </p:txBody>
      </p:sp>
      <p:sp>
        <p:nvSpPr>
          <p:cNvPr id="3" name="Platshållare för innehåll 2"/>
          <p:cNvSpPr>
            <a:spLocks noGrp="1"/>
          </p:cNvSpPr>
          <p:nvPr>
            <p:ph idx="1"/>
          </p:nvPr>
        </p:nvSpPr>
        <p:spPr>
          <a:xfrm>
            <a:off x="1973461" y="1509124"/>
            <a:ext cx="6804422" cy="5125641"/>
          </a:xfrm>
          <a:prstGeom prst="rect">
            <a:avLst/>
          </a:prstGeom>
        </p:spPr>
        <p:txBody>
          <a:bodyPr lIns="64267" tIns="32133" rIns="64267" bIns="32133"/>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846303"/>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s-ES" dirty="0"/>
          </a:p>
        </p:txBody>
      </p:sp>
      <p:sp>
        <p:nvSpPr>
          <p:cNvPr id="5" name="Espace réservé du contenu 2"/>
          <p:cNvSpPr>
            <a:spLocks noGrp="1"/>
          </p:cNvSpPr>
          <p:nvPr>
            <p:ph idx="1"/>
          </p:nvPr>
        </p:nvSpPr>
        <p:spPr>
          <a:xfrm>
            <a:off x="151776" y="1470036"/>
            <a:ext cx="8840453" cy="4861112"/>
          </a:xfrm>
          <a:prstGeom prst="rect">
            <a:avLst/>
          </a:prstGeom>
        </p:spPr>
        <p:txBody>
          <a:bodyPr lIns="64284" tIns="32142" rIns="64284" bIns="32142"/>
          <a:lstStyle/>
          <a:p>
            <a:pPr lvl="0"/>
            <a:r>
              <a:rPr lang="fr-FR" dirty="0" smtClean="0"/>
              <a:t>Cliquez pour modifier les styles du texte du masque</a:t>
            </a:r>
          </a:p>
          <a:p>
            <a:pPr lvl="1"/>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363524028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a:xfrm>
            <a:off x="457200" y="6356350"/>
            <a:ext cx="2133600" cy="365125"/>
          </a:xfrm>
          <a:prstGeom prst="rect">
            <a:avLst/>
          </a:prstGeom>
        </p:spPr>
        <p:txBody>
          <a:bodyPr/>
          <a:lstStyle/>
          <a:p>
            <a:fld id="{7107800C-0C89-4701-9A15-031EC90E3AD2}" type="datetimeFigureOut">
              <a:rPr lang="sv-SE" smtClean="0">
                <a:solidFill>
                  <a:srgbClr val="3E3E5C"/>
                </a:solidFill>
                <a:latin typeface="Arial"/>
              </a:rPr>
              <a:pPr/>
              <a:t>3/19/12</a:t>
            </a:fld>
            <a:endParaRPr lang="sv-SE">
              <a:solidFill>
                <a:srgbClr val="3E3E5C"/>
              </a:solidFill>
              <a:latin typeface="Arial"/>
            </a:endParaRPr>
          </a:p>
        </p:txBody>
      </p:sp>
      <p:sp>
        <p:nvSpPr>
          <p:cNvPr id="5" name="Platshållare för sidfot 4"/>
          <p:cNvSpPr>
            <a:spLocks noGrp="1"/>
          </p:cNvSpPr>
          <p:nvPr>
            <p:ph type="ftr" sz="quarter" idx="11"/>
          </p:nvPr>
        </p:nvSpPr>
        <p:spPr>
          <a:xfrm>
            <a:off x="3124200" y="6356350"/>
            <a:ext cx="2895600" cy="365125"/>
          </a:xfrm>
          <a:prstGeom prst="rect">
            <a:avLst/>
          </a:prstGeom>
        </p:spPr>
        <p:txBody>
          <a:bodyPr/>
          <a:lstStyle/>
          <a:p>
            <a:endParaRPr lang="sv-SE">
              <a:solidFill>
                <a:srgbClr val="3E3E5C"/>
              </a:solidFill>
              <a:latin typeface="Arial"/>
            </a:endParaRPr>
          </a:p>
        </p:txBody>
      </p:sp>
      <p:sp>
        <p:nvSpPr>
          <p:cNvPr id="6" name="Platshållare för bildnummer 5"/>
          <p:cNvSpPr>
            <a:spLocks noGrp="1"/>
          </p:cNvSpPr>
          <p:nvPr>
            <p:ph type="sldNum" sz="quarter" idx="12"/>
          </p:nvPr>
        </p:nvSpPr>
        <p:spPr/>
        <p:txBody>
          <a:bodyPr/>
          <a:lstStyle/>
          <a:p>
            <a:fld id="{1F0A5973-6E8C-4918-8599-CCA35DA0247D}" type="slidenum">
              <a:rPr lang="sv-SE" smtClean="0"/>
              <a:pPr/>
              <a:t>‹#›</a:t>
            </a:fld>
            <a:endParaRPr lang="sv-SE"/>
          </a:p>
        </p:txBody>
      </p:sp>
    </p:spTree>
    <p:extLst>
      <p:ext uri="{BB962C8B-B14F-4D97-AF65-F5344CB8AC3E}">
        <p14:creationId xmlns:p14="http://schemas.microsoft.com/office/powerpoint/2010/main" val="2651818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973461" y="178594"/>
            <a:ext cx="6804422" cy="1250156"/>
          </a:xfrm>
          <a:prstGeom prst="rect">
            <a:avLst/>
          </a:prstGeom>
        </p:spPr>
        <p:txBody>
          <a:bodyPr lIns="64274" tIns="32137" rIns="64274" bIns="32137"/>
          <a:lstStyle/>
          <a:p>
            <a:r>
              <a:rPr lang="sv-SE" smtClean="0"/>
              <a:t>Klicka här för att ändra format</a:t>
            </a:r>
            <a:endParaRPr lang="sv-SE"/>
          </a:p>
        </p:txBody>
      </p:sp>
      <p:sp>
        <p:nvSpPr>
          <p:cNvPr id="3" name="Platshållare för innehåll 2"/>
          <p:cNvSpPr>
            <a:spLocks noGrp="1"/>
          </p:cNvSpPr>
          <p:nvPr>
            <p:ph idx="1"/>
          </p:nvPr>
        </p:nvSpPr>
        <p:spPr>
          <a:xfrm>
            <a:off x="1973461" y="1509122"/>
            <a:ext cx="6804422" cy="5125641"/>
          </a:xfrm>
          <a:prstGeom prst="rect">
            <a:avLst/>
          </a:prstGeom>
        </p:spPr>
        <p:txBody>
          <a:bodyPr lIns="64274" tIns="32137" rIns="64274" bIns="32137"/>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5720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8" name="Title 1"/>
          <p:cNvSpPr>
            <a:spLocks noGrp="1"/>
          </p:cNvSpPr>
          <p:nvPr>
            <p:ph type="title"/>
          </p:nvPr>
        </p:nvSpPr>
        <p:spPr>
          <a:xfrm>
            <a:off x="1828800" y="304800"/>
            <a:ext cx="6400800" cy="411162"/>
          </a:xfrm>
          <a:prstGeom prst="rect">
            <a:avLst/>
          </a:prstGeom>
        </p:spPr>
        <p:txBody>
          <a:bodyPr vert="horz" lIns="91421" tIns="45711" rIns="91421" bIns="45711"/>
          <a:lstStyle>
            <a:lvl1pPr algn="l">
              <a:defRPr sz="2800">
                <a:solidFill>
                  <a:schemeClr val="tx1">
                    <a:lumMod val="75000"/>
                    <a:lumOff val="25000"/>
                  </a:schemeClr>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fld id="{D17EEC37-29E0-794E-BC29-13F4118BF87A}" type="datetime1">
              <a:rPr lang="en-US">
                <a:solidFill>
                  <a:srgbClr val="CCCCFF"/>
                </a:solidFill>
              </a:rPr>
              <a:pPr>
                <a:defRPr/>
              </a:pPr>
              <a:t>3/19/12</a:t>
            </a:fld>
            <a:endParaRPr lang="en-US">
              <a:solidFill>
                <a:srgbClr val="CCC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CCCC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3FE9F-D46D-204D-AFBF-A96BE4CFF4CF}" type="slidenum">
              <a:rPr lang="en-US">
                <a:solidFill>
                  <a:srgbClr val="CCCCFF"/>
                </a:solidFill>
              </a:rPr>
              <a:pPr>
                <a:defRPr/>
              </a:pPr>
              <a:t>‹#›</a:t>
            </a:fld>
            <a:endParaRPr lang="en-US">
              <a:solidFill>
                <a:srgbClr val="CCCC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6400800" cy="411162"/>
          </a:xfrm>
          <a:prstGeom prst="rect">
            <a:avLst/>
          </a:prstGeom>
        </p:spPr>
        <p:txBody>
          <a:bodyPr vert="horz" lIns="91421" tIns="45711" rIns="91421" bIns="45711"/>
          <a:lstStyle>
            <a:lvl1pPr algn="l">
              <a:defRPr sz="2800">
                <a:solidFill>
                  <a:schemeClr val="tx1">
                    <a:lumMod val="75000"/>
                    <a:lumOff val="25000"/>
                  </a:schemeClr>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CC1B228-642C-A94B-9B17-C9B72AB09A78}" type="datetime1">
              <a:rPr lang="en-US">
                <a:solidFill>
                  <a:srgbClr val="CCCCFF"/>
                </a:solidFill>
              </a:rPr>
              <a:pPr>
                <a:defRPr/>
              </a:pPr>
              <a:t>3/19/12</a:t>
            </a:fld>
            <a:endParaRPr lang="en-US">
              <a:solidFill>
                <a:srgbClr val="CCC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CCCC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979804-58BC-F040-A3D2-C02BC6E568E9}" type="slidenum">
              <a:rPr lang="en-US">
                <a:solidFill>
                  <a:srgbClr val="CCCCFF"/>
                </a:solidFill>
              </a:rPr>
              <a:pPr>
                <a:defRPr/>
              </a:pPr>
              <a:t>‹#›</a:t>
            </a:fld>
            <a:endParaRPr lang="en-US">
              <a:solidFill>
                <a:srgbClr val="CCCC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Title 1"/>
          <p:cNvSpPr>
            <a:spLocks noGrp="1"/>
          </p:cNvSpPr>
          <p:nvPr>
            <p:ph type="title"/>
          </p:nvPr>
        </p:nvSpPr>
        <p:spPr>
          <a:xfrm>
            <a:off x="1828800" y="304800"/>
            <a:ext cx="6400800" cy="411162"/>
          </a:xfrm>
          <a:prstGeom prst="rect">
            <a:avLst/>
          </a:prstGeom>
        </p:spPr>
        <p:txBody>
          <a:bodyPr vert="horz" lIns="91421" tIns="45711" rIns="91421" bIns="45711"/>
          <a:lstStyle>
            <a:lvl1pPr algn="l">
              <a:defRPr sz="2800">
                <a:solidFill>
                  <a:schemeClr val="tx1">
                    <a:lumMod val="75000"/>
                    <a:lumOff val="25000"/>
                  </a:schemeClr>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AB9D2BF0-E8C7-B04E-9266-29F57FB179DC}" type="datetime1">
              <a:rPr lang="en-US">
                <a:solidFill>
                  <a:srgbClr val="CCCCFF"/>
                </a:solidFill>
              </a:rPr>
              <a:pPr>
                <a:defRPr/>
              </a:pPr>
              <a:t>3/19/12</a:t>
            </a:fld>
            <a:endParaRPr lang="en-US">
              <a:solidFill>
                <a:srgbClr val="CCC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CCCC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B69FB3-D370-B941-AFBE-CBA10A12C02A}" type="slidenum">
              <a:rPr lang="en-US">
                <a:solidFill>
                  <a:srgbClr val="CCCCFF"/>
                </a:solidFill>
              </a:rPr>
              <a:pPr>
                <a:defRPr/>
              </a:pPr>
              <a:t>‹#›</a:t>
            </a:fld>
            <a:endParaRPr lang="en-US">
              <a:solidFill>
                <a:srgbClr val="CCCC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1" tIns="45711" rIns="91421" bIns="45711"/>
          <a:lstStyle/>
          <a:p>
            <a:r>
              <a:rPr lang="sv-S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F6031FE-A581-EA49-8175-A2373FCDDA51}" type="datetime1">
              <a:rPr lang="en-US">
                <a:solidFill>
                  <a:srgbClr val="CCCCFF"/>
                </a:solidFill>
              </a:rPr>
              <a:pPr>
                <a:defRPr/>
              </a:pPr>
              <a:t>3/19/12</a:t>
            </a:fld>
            <a:endParaRPr lang="en-US">
              <a:solidFill>
                <a:srgbClr val="CCCC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CCCC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A41B91-7F8D-1D45-B627-87611FCB204D}" type="slidenum">
              <a:rPr lang="en-US">
                <a:solidFill>
                  <a:srgbClr val="CCCCFF"/>
                </a:solidFill>
              </a:rPr>
              <a:pPr>
                <a:defRPr/>
              </a:pPr>
              <a:t>‹#›</a:t>
            </a:fld>
            <a:endParaRPr lang="en-US">
              <a:solidFill>
                <a:srgbClr val="CCCC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theme" Target="../theme/theme10.xml"/><Relationship Id="rId7" Type="http://schemas.openxmlformats.org/officeDocument/2006/relationships/image" Target="../media/image8.png"/><Relationship Id="rId8" Type="http://schemas.openxmlformats.org/officeDocument/2006/relationships/image" Target="../media/image9.gif"/><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5.xml"/><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8.xml"/><Relationship Id="rId13" Type="http://schemas.openxmlformats.org/officeDocument/2006/relationships/image" Target="../media/image8.png"/><Relationship Id="rId14" Type="http://schemas.openxmlformats.org/officeDocument/2006/relationships/image" Target="../media/image9.gif"/><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theme" Target="../theme/theme9.xml"/><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ChangeArrowheads="1"/>
          </p:cNvSpPr>
          <p:nvPr/>
        </p:nvSpPr>
        <p:spPr bwMode="gray">
          <a:xfrm>
            <a:off x="0" y="0"/>
            <a:ext cx="9144000" cy="990600"/>
          </a:xfrm>
          <a:prstGeom prst="rect">
            <a:avLst/>
          </a:prstGeom>
          <a:solidFill>
            <a:srgbClr val="F21C0A"/>
          </a:solidFill>
          <a:ln w="9525">
            <a:noFill/>
            <a:miter lim="800000"/>
            <a:headEnd/>
            <a:tailEnd/>
          </a:ln>
          <a:effectLst/>
        </p:spPr>
        <p:txBody>
          <a:bodyPr wrap="none" lIns="91411" tIns="45706" rIns="91411" bIns="45706" anchor="ctr">
            <a:prstTxWarp prst="textNoShape">
              <a:avLst/>
            </a:prstTxWarp>
          </a:bodyPr>
          <a:lstStyle/>
          <a:p>
            <a:pPr algn="ctr" defTabSz="914165" fontAlgn="base">
              <a:spcBef>
                <a:spcPct val="0"/>
              </a:spcBef>
              <a:spcAft>
                <a:spcPct val="0"/>
              </a:spcAft>
              <a:defRPr/>
            </a:pPr>
            <a:endParaRPr lang="sv-SE" sz="2700" dirty="0">
              <a:solidFill>
                <a:srgbClr val="000000"/>
              </a:solidFill>
              <a:latin typeface="Gill Sans" pitchFamily="-112" charset="0"/>
              <a:ea typeface="ヒラギノ角ゴ Pro W3" pitchFamily="-112" charset="-128"/>
              <a:cs typeface="ヒラギノ角ゴ Pro W3" pitchFamily="-112" charset="-128"/>
              <a:sym typeface="Gill Sans" pitchFamily="-112" charset="0"/>
            </a:endParaRPr>
          </a:p>
        </p:txBody>
      </p:sp>
      <p:sp>
        <p:nvSpPr>
          <p:cNvPr id="1027" name="Rectangle 3"/>
          <p:cNvSpPr>
            <a:spLocks noGrp="1" noChangeArrowheads="1"/>
          </p:cNvSpPr>
          <p:nvPr>
            <p:ph type="title"/>
          </p:nvPr>
        </p:nvSpPr>
        <p:spPr bwMode="gray">
          <a:xfrm>
            <a:off x="609601" y="1143000"/>
            <a:ext cx="7924800" cy="533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Klicken Sie, um das Titelformat zu bearbeiten</a:t>
            </a:r>
          </a:p>
        </p:txBody>
      </p:sp>
      <p:sp>
        <p:nvSpPr>
          <p:cNvPr id="1028" name="Objektbereich"/>
          <p:cNvSpPr>
            <a:spLocks noGrp="1" noChangeArrowheads="1"/>
          </p:cNvSpPr>
          <p:nvPr>
            <p:ph type="body" idx="1"/>
          </p:nvPr>
        </p:nvSpPr>
        <p:spPr bwMode="gray">
          <a:xfrm>
            <a:off x="609601" y="1905000"/>
            <a:ext cx="7924800" cy="4343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Klicken Sie, um die Formate des Vorlagentextes zu bearbeiten</a:t>
            </a:r>
          </a:p>
          <a:p>
            <a:pPr lvl="1"/>
            <a:r>
              <a:rPr lang="en-US"/>
              <a:t>Zweite Ebene</a:t>
            </a:r>
          </a:p>
          <a:p>
            <a:pPr lvl="2"/>
            <a:r>
              <a:rPr lang="en-US"/>
              <a:t>Dritte Ebene</a:t>
            </a:r>
          </a:p>
          <a:p>
            <a:pPr lvl="3"/>
            <a:r>
              <a:rPr lang="en-US"/>
              <a:t>Vierte Ebene</a:t>
            </a:r>
          </a:p>
          <a:p>
            <a:pPr lvl="4"/>
            <a:r>
              <a:rPr lang="en-US"/>
              <a:t>Fünfte Ebene</a:t>
            </a:r>
          </a:p>
        </p:txBody>
      </p:sp>
      <p:sp>
        <p:nvSpPr>
          <p:cNvPr id="121861" name="Rectangle 5"/>
          <p:cNvSpPr>
            <a:spLocks noGrp="1" noChangeArrowheads="1"/>
          </p:cNvSpPr>
          <p:nvPr>
            <p:ph type="sldNum" sz="quarter" idx="4"/>
          </p:nvPr>
        </p:nvSpPr>
        <p:spPr bwMode="auto">
          <a:xfrm>
            <a:off x="8001000" y="6553201"/>
            <a:ext cx="533400"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defTabSz="914165" eaLnBrk="0" fontAlgn="base" hangingPunct="0">
              <a:lnSpc>
                <a:spcPts val="900"/>
              </a:lnSpc>
              <a:spcBef>
                <a:spcPct val="0"/>
              </a:spcBef>
              <a:spcAft>
                <a:spcPct val="0"/>
              </a:spcAft>
              <a:defRPr sz="700">
                <a:ea typeface="ＭＳ Ｐゴシック" pitchFamily="-112" charset="-128"/>
                <a:cs typeface="ＭＳ Ｐゴシック" pitchFamily="-112" charset="-128"/>
              </a:defRPr>
            </a:lvl1pPr>
          </a:lstStyle>
          <a:p>
            <a:pPr>
              <a:defRPr/>
            </a:pPr>
            <a:r>
              <a:rPr lang="en-US" dirty="0" smtClean="0">
                <a:solidFill>
                  <a:srgbClr val="000000"/>
                </a:solidFill>
                <a:latin typeface="Gill Sans" pitchFamily="-112" charset="0"/>
                <a:sym typeface="Gill Sans" pitchFamily="-112" charset="0"/>
              </a:rPr>
              <a:t>Page </a:t>
            </a:r>
            <a:fld id="{61F3FC4E-F169-DD48-A117-49B09B86CA5E}" type="slidenum">
              <a:rPr lang="en-US" smtClean="0">
                <a:solidFill>
                  <a:srgbClr val="000000"/>
                </a:solidFill>
                <a:latin typeface="Gill Sans" pitchFamily="-112" charset="0"/>
                <a:sym typeface="Gill Sans" pitchFamily="-112" charset="0"/>
              </a:rPr>
              <a:pPr>
                <a:defRPr/>
              </a:pPr>
              <a:t>‹#›</a:t>
            </a:fld>
            <a:endParaRPr lang="en-US" dirty="0">
              <a:solidFill>
                <a:srgbClr val="000000"/>
              </a:solidFill>
              <a:latin typeface="Gill Sans" pitchFamily="-112" charset="0"/>
              <a:sym typeface="Gill Sans" pitchFamily="-112" charset="0"/>
            </a:endParaRPr>
          </a:p>
        </p:txBody>
      </p:sp>
      <p:sp>
        <p:nvSpPr>
          <p:cNvPr id="121862" name="Rectangle 6"/>
          <p:cNvSpPr>
            <a:spLocks noGrp="1" noChangeArrowheads="1"/>
          </p:cNvSpPr>
          <p:nvPr>
            <p:ph type="ftr" sz="quarter" idx="3"/>
          </p:nvPr>
        </p:nvSpPr>
        <p:spPr bwMode="auto">
          <a:xfrm>
            <a:off x="3048001" y="6553201"/>
            <a:ext cx="5105400"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defTabSz="914165" eaLnBrk="0" fontAlgn="base" hangingPunct="0">
              <a:lnSpc>
                <a:spcPts val="900"/>
              </a:lnSpc>
              <a:spcBef>
                <a:spcPct val="0"/>
              </a:spcBef>
              <a:spcAft>
                <a:spcPct val="0"/>
              </a:spcAft>
              <a:defRPr sz="700">
                <a:ea typeface="ＭＳ Ｐゴシック" pitchFamily="-112" charset="-128"/>
                <a:cs typeface="ＭＳ Ｐゴシック" pitchFamily="-112" charset="-128"/>
              </a:defRPr>
            </a:lvl1pPr>
          </a:lstStyle>
          <a:p>
            <a:pPr>
              <a:defRPr/>
            </a:pPr>
            <a:r>
              <a:rPr lang="en-US" dirty="0" smtClean="0">
                <a:solidFill>
                  <a:srgbClr val="000000"/>
                </a:solidFill>
                <a:latin typeface="Gill Sans" pitchFamily="-112" charset="0"/>
                <a:sym typeface="Gill Sans" pitchFamily="-112" charset="0"/>
              </a:rPr>
              <a:t>Theme   Date   Department</a:t>
            </a:r>
            <a:endParaRPr lang="en-US" dirty="0">
              <a:solidFill>
                <a:srgbClr val="000000"/>
              </a:solidFill>
              <a:latin typeface="Gill Sans" pitchFamily="-112" charset="0"/>
              <a:sym typeface="Gill Sans" pitchFamily="-112" charset="0"/>
            </a:endParaRPr>
          </a:p>
        </p:txBody>
      </p:sp>
      <p:pic>
        <p:nvPicPr>
          <p:cNvPr id="1031" name="eon_logo2" descr="EON_W"/>
          <p:cNvPicPr>
            <a:picLocks noChangeAspect="1" noChangeArrowheads="1"/>
          </p:cNvPicPr>
          <p:nvPr/>
        </p:nvPicPr>
        <p:blipFill>
          <a:blip r:embed="rId4"/>
          <a:srcRect/>
          <a:stretch>
            <a:fillRect/>
          </a:stretch>
        </p:blipFill>
        <p:spPr bwMode="gray">
          <a:xfrm>
            <a:off x="190506" y="419106"/>
            <a:ext cx="1190625" cy="352425"/>
          </a:xfrm>
          <a:prstGeom prst="rect">
            <a:avLst/>
          </a:prstGeom>
          <a:noFill/>
          <a:ln w="12700">
            <a:noFill/>
            <a:miter lim="800000"/>
            <a:headEnd/>
            <a:tailEnd type="none" w="med" len="lg"/>
          </a:ln>
        </p:spPr>
      </p:pic>
      <p:pic>
        <p:nvPicPr>
          <p:cNvPr id="1032" name="Picture 7" descr="ESS_new-old_logo_v2.png"/>
          <p:cNvPicPr>
            <a:picLocks noChangeAspect="1"/>
          </p:cNvPicPr>
          <p:nvPr userDrawn="1"/>
        </p:nvPicPr>
        <p:blipFill>
          <a:blip r:embed="rId5"/>
          <a:srcRect/>
          <a:stretch>
            <a:fillRect/>
          </a:stretch>
        </p:blipFill>
        <p:spPr bwMode="auto">
          <a:xfrm>
            <a:off x="8026400" y="0"/>
            <a:ext cx="812800" cy="939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6" r:id="rId1"/>
    <p:sldLayoutId id="2147483669" r:id="rId2"/>
  </p:sldLayoutIdLst>
  <p:txStyles>
    <p:titleStyle>
      <a:lvl1pPr algn="l" rtl="0" eaLnBrk="0" fontAlgn="base" hangingPunct="0">
        <a:lnSpc>
          <a:spcPts val="3399"/>
        </a:lnSpc>
        <a:spcBef>
          <a:spcPct val="0"/>
        </a:spcBef>
        <a:spcAft>
          <a:spcPct val="0"/>
        </a:spcAft>
        <a:defRPr sz="2600">
          <a:solidFill>
            <a:schemeClr val="tx1"/>
          </a:solidFill>
          <a:latin typeface="+mj-lt"/>
          <a:ea typeface="ＭＳ Ｐゴシック" pitchFamily="-112" charset="-128"/>
          <a:cs typeface="ＭＳ Ｐゴシック" pitchFamily="-112" charset="-128"/>
        </a:defRPr>
      </a:lvl1pPr>
      <a:lvl2pPr algn="l" rtl="0" eaLnBrk="0" fontAlgn="base" hangingPunct="0">
        <a:lnSpc>
          <a:spcPts val="3399"/>
        </a:lnSpc>
        <a:spcBef>
          <a:spcPct val="0"/>
        </a:spcBef>
        <a:spcAft>
          <a:spcPct val="0"/>
        </a:spcAft>
        <a:defRPr sz="2600">
          <a:solidFill>
            <a:schemeClr val="tx1"/>
          </a:solidFill>
          <a:latin typeface="Polo" pitchFamily="2" charset="0"/>
          <a:ea typeface="ＭＳ Ｐゴシック" pitchFamily="-112" charset="-128"/>
          <a:cs typeface="ＭＳ Ｐゴシック" pitchFamily="-112" charset="-128"/>
        </a:defRPr>
      </a:lvl2pPr>
      <a:lvl3pPr algn="l" rtl="0" eaLnBrk="0" fontAlgn="base" hangingPunct="0">
        <a:lnSpc>
          <a:spcPts val="3399"/>
        </a:lnSpc>
        <a:spcBef>
          <a:spcPct val="0"/>
        </a:spcBef>
        <a:spcAft>
          <a:spcPct val="0"/>
        </a:spcAft>
        <a:defRPr sz="2600">
          <a:solidFill>
            <a:schemeClr val="tx1"/>
          </a:solidFill>
          <a:latin typeface="Polo" pitchFamily="2" charset="0"/>
          <a:ea typeface="ＭＳ Ｐゴシック" pitchFamily="-112" charset="-128"/>
          <a:cs typeface="ＭＳ Ｐゴシック" pitchFamily="-112" charset="-128"/>
        </a:defRPr>
      </a:lvl3pPr>
      <a:lvl4pPr algn="l" rtl="0" eaLnBrk="0" fontAlgn="base" hangingPunct="0">
        <a:lnSpc>
          <a:spcPts val="3399"/>
        </a:lnSpc>
        <a:spcBef>
          <a:spcPct val="0"/>
        </a:spcBef>
        <a:spcAft>
          <a:spcPct val="0"/>
        </a:spcAft>
        <a:defRPr sz="2600">
          <a:solidFill>
            <a:schemeClr val="tx1"/>
          </a:solidFill>
          <a:latin typeface="Polo" pitchFamily="2" charset="0"/>
          <a:ea typeface="ＭＳ Ｐゴシック" pitchFamily="-112" charset="-128"/>
          <a:cs typeface="ＭＳ Ｐゴシック" pitchFamily="-112" charset="-128"/>
        </a:defRPr>
      </a:lvl4pPr>
      <a:lvl5pPr algn="l" rtl="0" eaLnBrk="0" fontAlgn="base" hangingPunct="0">
        <a:lnSpc>
          <a:spcPts val="3399"/>
        </a:lnSpc>
        <a:spcBef>
          <a:spcPct val="0"/>
        </a:spcBef>
        <a:spcAft>
          <a:spcPct val="0"/>
        </a:spcAft>
        <a:defRPr sz="2600">
          <a:solidFill>
            <a:schemeClr val="tx1"/>
          </a:solidFill>
          <a:latin typeface="Polo" pitchFamily="2" charset="0"/>
          <a:ea typeface="ＭＳ Ｐゴシック" pitchFamily="-112" charset="-128"/>
          <a:cs typeface="ＭＳ Ｐゴシック" pitchFamily="-112" charset="-128"/>
        </a:defRPr>
      </a:lvl5pPr>
      <a:lvl6pPr marL="457059" algn="l" rtl="0" fontAlgn="base">
        <a:lnSpc>
          <a:spcPts val="3399"/>
        </a:lnSpc>
        <a:spcBef>
          <a:spcPct val="0"/>
        </a:spcBef>
        <a:spcAft>
          <a:spcPct val="0"/>
        </a:spcAft>
        <a:defRPr sz="2600">
          <a:solidFill>
            <a:schemeClr val="tx1"/>
          </a:solidFill>
          <a:latin typeface="Polo" pitchFamily="2" charset="0"/>
        </a:defRPr>
      </a:lvl6pPr>
      <a:lvl7pPr marL="914118" algn="l" rtl="0" fontAlgn="base">
        <a:lnSpc>
          <a:spcPts val="3399"/>
        </a:lnSpc>
        <a:spcBef>
          <a:spcPct val="0"/>
        </a:spcBef>
        <a:spcAft>
          <a:spcPct val="0"/>
        </a:spcAft>
        <a:defRPr sz="2600">
          <a:solidFill>
            <a:schemeClr val="tx1"/>
          </a:solidFill>
          <a:latin typeface="Polo" pitchFamily="2" charset="0"/>
        </a:defRPr>
      </a:lvl7pPr>
      <a:lvl8pPr marL="1371180" algn="l" rtl="0" fontAlgn="base">
        <a:lnSpc>
          <a:spcPts val="3399"/>
        </a:lnSpc>
        <a:spcBef>
          <a:spcPct val="0"/>
        </a:spcBef>
        <a:spcAft>
          <a:spcPct val="0"/>
        </a:spcAft>
        <a:defRPr sz="2600">
          <a:solidFill>
            <a:schemeClr val="tx1"/>
          </a:solidFill>
          <a:latin typeface="Polo" pitchFamily="2" charset="0"/>
        </a:defRPr>
      </a:lvl8pPr>
      <a:lvl9pPr marL="1828239" algn="l" rtl="0" fontAlgn="base">
        <a:lnSpc>
          <a:spcPts val="3399"/>
        </a:lnSpc>
        <a:spcBef>
          <a:spcPct val="0"/>
        </a:spcBef>
        <a:spcAft>
          <a:spcPct val="0"/>
        </a:spcAft>
        <a:defRPr sz="2600">
          <a:solidFill>
            <a:schemeClr val="tx1"/>
          </a:solidFill>
          <a:latin typeface="Polo" pitchFamily="2" charset="0"/>
        </a:defRPr>
      </a:lvl9pPr>
    </p:titleStyle>
    <p:bodyStyle>
      <a:lvl1pPr marL="342796" indent="-342796" algn="l" rtl="0" eaLnBrk="0" fontAlgn="base" hangingPunct="0">
        <a:lnSpc>
          <a:spcPts val="2600"/>
        </a:lnSpc>
        <a:spcBef>
          <a:spcPct val="0"/>
        </a:spcBef>
        <a:spcAft>
          <a:spcPct val="0"/>
        </a:spcAft>
        <a:defRPr sz="2000">
          <a:solidFill>
            <a:schemeClr val="tx1"/>
          </a:solidFill>
          <a:latin typeface="+mn-lt"/>
          <a:ea typeface="ＭＳ Ｐゴシック" pitchFamily="-112" charset="-128"/>
          <a:cs typeface="ＭＳ Ｐゴシック" pitchFamily="-112" charset="-128"/>
        </a:defRPr>
      </a:lvl1pPr>
      <a:lvl2pPr marL="207898" indent="-206313" algn="l" rtl="0" eaLnBrk="0" fontAlgn="base" hangingPunct="0">
        <a:lnSpc>
          <a:spcPts val="2600"/>
        </a:lnSpc>
        <a:spcBef>
          <a:spcPct val="0"/>
        </a:spcBef>
        <a:spcAft>
          <a:spcPct val="0"/>
        </a:spcAft>
        <a:buClr>
          <a:srgbClr val="F21C0A"/>
        </a:buClr>
        <a:buFont typeface="Wingdings" pitchFamily="-112" charset="2"/>
        <a:buChar char=""/>
        <a:defRPr sz="2000">
          <a:solidFill>
            <a:schemeClr val="tx1"/>
          </a:solidFill>
          <a:latin typeface="+mn-lt"/>
          <a:ea typeface="ＭＳ Ｐゴシック" pitchFamily="-111" charset="-128"/>
        </a:defRPr>
      </a:lvl2pPr>
      <a:lvl3pPr marL="209484" indent="704634" algn="l" rtl="0" eaLnBrk="0" fontAlgn="base" hangingPunct="0">
        <a:lnSpc>
          <a:spcPts val="2600"/>
        </a:lnSpc>
        <a:spcBef>
          <a:spcPct val="0"/>
        </a:spcBef>
        <a:spcAft>
          <a:spcPct val="0"/>
        </a:spcAft>
        <a:buClr>
          <a:srgbClr val="F21C0A"/>
        </a:buClr>
        <a:buFont typeface="Wingdings" pitchFamily="-112" charset="2"/>
        <a:defRPr sz="2000">
          <a:solidFill>
            <a:schemeClr val="tx1"/>
          </a:solidFill>
          <a:latin typeface="+mn-lt"/>
          <a:ea typeface="ＭＳ Ｐゴシック" pitchFamily="-111" charset="-128"/>
        </a:defRPr>
      </a:lvl3pPr>
      <a:lvl4pPr marL="412624" indent="-201551" algn="l" rtl="0" eaLnBrk="0" fontAlgn="base" hangingPunct="0">
        <a:lnSpc>
          <a:spcPts val="2600"/>
        </a:lnSpc>
        <a:spcBef>
          <a:spcPct val="0"/>
        </a:spcBef>
        <a:spcAft>
          <a:spcPct val="0"/>
        </a:spcAft>
        <a:buClr>
          <a:srgbClr val="F31C0A"/>
        </a:buClr>
        <a:buFont typeface="Wingdings" pitchFamily="-112" charset="2"/>
        <a:buChar char=""/>
        <a:defRPr sz="2000">
          <a:solidFill>
            <a:schemeClr val="tx1"/>
          </a:solidFill>
          <a:latin typeface="+mn-lt"/>
          <a:ea typeface="ＭＳ Ｐゴシック" pitchFamily="-111" charset="-128"/>
        </a:defRPr>
      </a:lvl4pPr>
      <a:lvl5pPr marL="414212" indent="1414027" algn="l" rtl="0" eaLnBrk="0" fontAlgn="base" hangingPunct="0">
        <a:lnSpc>
          <a:spcPts val="2600"/>
        </a:lnSpc>
        <a:spcBef>
          <a:spcPct val="0"/>
        </a:spcBef>
        <a:spcAft>
          <a:spcPct val="0"/>
        </a:spcAft>
        <a:buClr>
          <a:srgbClr val="F21C0A"/>
        </a:buClr>
        <a:buFont typeface="Wingdings" pitchFamily="-112" charset="2"/>
        <a:defRPr sz="2000">
          <a:solidFill>
            <a:schemeClr val="tx1"/>
          </a:solidFill>
          <a:latin typeface="+mn-lt"/>
          <a:ea typeface="ＭＳ Ｐゴシック" pitchFamily="-111" charset="-128"/>
        </a:defRPr>
      </a:lvl5pPr>
      <a:lvl6pPr marL="871268" algn="l" rtl="0" fontAlgn="base">
        <a:lnSpc>
          <a:spcPts val="2600"/>
        </a:lnSpc>
        <a:spcBef>
          <a:spcPct val="0"/>
        </a:spcBef>
        <a:spcAft>
          <a:spcPct val="0"/>
        </a:spcAft>
        <a:buClr>
          <a:srgbClr val="F21C0A"/>
        </a:buClr>
        <a:buFont typeface="Wingdings" pitchFamily="-111" charset="2"/>
        <a:defRPr sz="2000">
          <a:solidFill>
            <a:schemeClr val="tx1"/>
          </a:solidFill>
          <a:latin typeface="+mn-lt"/>
          <a:ea typeface="ＭＳ Ｐゴシック" pitchFamily="-111" charset="-128"/>
        </a:defRPr>
      </a:lvl6pPr>
      <a:lvl7pPr marL="1328330" algn="l" rtl="0" fontAlgn="base">
        <a:lnSpc>
          <a:spcPts val="2600"/>
        </a:lnSpc>
        <a:spcBef>
          <a:spcPct val="0"/>
        </a:spcBef>
        <a:spcAft>
          <a:spcPct val="0"/>
        </a:spcAft>
        <a:buClr>
          <a:srgbClr val="F21C0A"/>
        </a:buClr>
        <a:buFont typeface="Wingdings" pitchFamily="-111" charset="2"/>
        <a:defRPr sz="2000">
          <a:solidFill>
            <a:schemeClr val="tx1"/>
          </a:solidFill>
          <a:latin typeface="+mn-lt"/>
          <a:ea typeface="ＭＳ Ｐゴシック" pitchFamily="-111" charset="-128"/>
        </a:defRPr>
      </a:lvl7pPr>
      <a:lvl8pPr marL="1785389" algn="l" rtl="0" fontAlgn="base">
        <a:lnSpc>
          <a:spcPts val="2600"/>
        </a:lnSpc>
        <a:spcBef>
          <a:spcPct val="0"/>
        </a:spcBef>
        <a:spcAft>
          <a:spcPct val="0"/>
        </a:spcAft>
        <a:buClr>
          <a:srgbClr val="F21C0A"/>
        </a:buClr>
        <a:buFont typeface="Wingdings" pitchFamily="-111" charset="2"/>
        <a:defRPr sz="2000">
          <a:solidFill>
            <a:schemeClr val="tx1"/>
          </a:solidFill>
          <a:latin typeface="+mn-lt"/>
          <a:ea typeface="ＭＳ Ｐゴシック" pitchFamily="-111" charset="-128"/>
        </a:defRPr>
      </a:lvl8pPr>
      <a:lvl9pPr marL="2242448" algn="l" rtl="0" fontAlgn="base">
        <a:lnSpc>
          <a:spcPts val="2600"/>
        </a:lnSpc>
        <a:spcBef>
          <a:spcPct val="0"/>
        </a:spcBef>
        <a:spcAft>
          <a:spcPct val="0"/>
        </a:spcAft>
        <a:buClr>
          <a:srgbClr val="F21C0A"/>
        </a:buClr>
        <a:buFont typeface="Wingdings" pitchFamily="-111" charset="2"/>
        <a:defRPr sz="2000">
          <a:solidFill>
            <a:schemeClr val="tx1"/>
          </a:solidFill>
          <a:latin typeface="+mn-lt"/>
          <a:ea typeface="ＭＳ Ｐゴシック" pitchFamily="-111"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8"/>
          <p:cNvPicPr>
            <a:picLocks noChangeAspect="1" noChangeArrowheads="1"/>
          </p:cNvPicPr>
          <p:nvPr userDrawn="1"/>
        </p:nvPicPr>
        <p:blipFill>
          <a:blip r:embed="rId7"/>
          <a:srcRect l="4762"/>
          <a:stretch>
            <a:fillRect/>
          </a:stretch>
        </p:blipFill>
        <p:spPr bwMode="auto">
          <a:xfrm>
            <a:off x="0" y="0"/>
            <a:ext cx="9144000" cy="793750"/>
          </a:xfrm>
          <a:prstGeom prst="rect">
            <a:avLst/>
          </a:prstGeom>
          <a:noFill/>
          <a:ln w="12700">
            <a:noFill/>
            <a:miter lim="800000"/>
            <a:headEnd/>
            <a:tailEnd/>
          </a:ln>
        </p:spPr>
      </p:pic>
      <p:sp>
        <p:nvSpPr>
          <p:cNvPr id="1028" name="Rectangle 3"/>
          <p:cNvSpPr>
            <a:spLocks noGrp="1" noChangeArrowheads="1"/>
          </p:cNvSpPr>
          <p:nvPr>
            <p:ph type="body" idx="1"/>
          </p:nvPr>
        </p:nvSpPr>
        <p:spPr bwMode="auto">
          <a:xfrm>
            <a:off x="381000" y="1143000"/>
            <a:ext cx="80772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8305800" y="6477000"/>
            <a:ext cx="609600" cy="2286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defTabSz="914165" eaLnBrk="0" fontAlgn="base" hangingPunct="0">
              <a:spcBef>
                <a:spcPct val="0"/>
              </a:spcBef>
              <a:spcAft>
                <a:spcPct val="0"/>
              </a:spcAft>
              <a:defRPr sz="1200" b="0">
                <a:solidFill>
                  <a:srgbClr val="000000"/>
                </a:solidFill>
                <a:effectLst/>
                <a:latin typeface="Arial" pitchFamily="-112" charset="0"/>
                <a:ea typeface="+mn-ea"/>
                <a:cs typeface="+mn-cs"/>
              </a:defRPr>
            </a:lvl1pPr>
          </a:lstStyle>
          <a:p>
            <a:pPr>
              <a:defRPr/>
            </a:pPr>
            <a:fld id="{D5B43F84-996F-FC40-A1E1-B93AB70D2F46}" type="slidenum">
              <a:rPr lang="en-GB" smtClean="0"/>
              <a:pPr>
                <a:defRPr/>
              </a:pPr>
              <a:t>‹#›</a:t>
            </a:fld>
            <a:endParaRPr lang="en-GB" dirty="0"/>
          </a:p>
        </p:txBody>
      </p:sp>
      <p:sp>
        <p:nvSpPr>
          <p:cNvPr id="2" name="Rectangle 13"/>
          <p:cNvSpPr>
            <a:spLocks noGrp="1" noChangeArrowheads="1"/>
          </p:cNvSpPr>
          <p:nvPr>
            <p:ph type="title"/>
          </p:nvPr>
        </p:nvSpPr>
        <p:spPr bwMode="auto">
          <a:xfrm>
            <a:off x="1597680" y="130820"/>
            <a:ext cx="6928794" cy="609600"/>
          </a:xfrm>
          <a:prstGeom prst="rect">
            <a:avLst/>
          </a:prstGeom>
          <a:noFill/>
          <a:ln w="9525">
            <a:noFill/>
            <a:miter lim="800000"/>
            <a:headEnd/>
            <a:tailEnd/>
          </a:ln>
        </p:spPr>
        <p:txBody>
          <a:bodyPr vert="horz" wrap="square" lIns="91416" tIns="45709" rIns="91416" bIns="45709" numCol="1" anchor="ctr" anchorCtr="0" compatLnSpc="1">
            <a:prstTxWarp prst="textNoShape">
              <a:avLst/>
            </a:prstTxWarp>
          </a:bodyPr>
          <a:lstStyle/>
          <a:p>
            <a:pPr lvl="0"/>
            <a:r>
              <a:rPr lang="en-GB" dirty="0"/>
              <a:t>Click to edit Master title style</a:t>
            </a:r>
          </a:p>
        </p:txBody>
      </p:sp>
      <p:pic>
        <p:nvPicPr>
          <p:cNvPr id="7" name="Picture 6" descr="Sin-título-2.gif"/>
          <p:cNvPicPr>
            <a:picLocks noChangeAspect="1"/>
          </p:cNvPicPr>
          <p:nvPr userDrawn="1"/>
        </p:nvPicPr>
        <p:blipFill>
          <a:blip r:embed="rId8">
            <a:lum contrast="-10000"/>
          </a:blip>
          <a:stretch>
            <a:fillRect/>
          </a:stretch>
        </p:blipFill>
        <p:spPr>
          <a:xfrm>
            <a:off x="202005" y="136550"/>
            <a:ext cx="1327400" cy="707947"/>
          </a:xfrm>
          <a:prstGeom prst="rect">
            <a:avLst/>
          </a:prstGeom>
        </p:spPr>
      </p:pic>
    </p:spTree>
    <p:extLst>
      <p:ext uri="{BB962C8B-B14F-4D97-AF65-F5344CB8AC3E}">
        <p14:creationId xmlns:p14="http://schemas.microsoft.com/office/powerpoint/2010/main" val="11194333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Lst>
  <p:transition xmlns:p14="http://schemas.microsoft.com/office/powerpoint/2010/main" spd="med"/>
  <p:hf hdr="0" ftr="0" dt="0"/>
  <p:txStyles>
    <p:titleStyle>
      <a:lvl1pPr algn="ctr" rtl="0" eaLnBrk="0" fontAlgn="base" hangingPunct="0">
        <a:spcBef>
          <a:spcPct val="0"/>
        </a:spcBef>
        <a:spcAft>
          <a:spcPct val="0"/>
        </a:spcAft>
        <a:defRPr sz="3600">
          <a:solidFill>
            <a:srgbClr val="0000FF"/>
          </a:solidFill>
          <a:latin typeface="Papyrus"/>
          <a:ea typeface="ＭＳ Ｐゴシック" pitchFamily="-112" charset="-128"/>
          <a:cs typeface="Papyrus"/>
        </a:defRPr>
      </a:lvl1pPr>
      <a:lvl2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5pPr>
      <a:lvl6pPr marL="457082" algn="ctr" rtl="0" fontAlgn="base">
        <a:spcBef>
          <a:spcPct val="0"/>
        </a:spcBef>
        <a:spcAft>
          <a:spcPct val="0"/>
        </a:spcAft>
        <a:defRPr sz="3600">
          <a:solidFill>
            <a:srgbClr val="FF0000"/>
          </a:solidFill>
          <a:latin typeface="Arial" pitchFamily="-112" charset="0"/>
        </a:defRPr>
      </a:lvl6pPr>
      <a:lvl7pPr marL="914165" algn="ctr" rtl="0" fontAlgn="base">
        <a:spcBef>
          <a:spcPct val="0"/>
        </a:spcBef>
        <a:spcAft>
          <a:spcPct val="0"/>
        </a:spcAft>
        <a:defRPr sz="3600">
          <a:solidFill>
            <a:srgbClr val="FF0000"/>
          </a:solidFill>
          <a:latin typeface="Arial" pitchFamily="-112" charset="0"/>
        </a:defRPr>
      </a:lvl7pPr>
      <a:lvl8pPr marL="1371250" algn="ctr" rtl="0" fontAlgn="base">
        <a:spcBef>
          <a:spcPct val="0"/>
        </a:spcBef>
        <a:spcAft>
          <a:spcPct val="0"/>
        </a:spcAft>
        <a:defRPr sz="3600">
          <a:solidFill>
            <a:srgbClr val="FF0000"/>
          </a:solidFill>
          <a:latin typeface="Arial" pitchFamily="-112" charset="0"/>
        </a:defRPr>
      </a:lvl8pPr>
      <a:lvl9pPr marL="1828332" algn="ctr" rtl="0" fontAlgn="base">
        <a:spcBef>
          <a:spcPct val="0"/>
        </a:spcBef>
        <a:spcAft>
          <a:spcPct val="0"/>
        </a:spcAft>
        <a:defRPr sz="3600">
          <a:solidFill>
            <a:srgbClr val="FF0000"/>
          </a:solidFill>
          <a:latin typeface="Arial" pitchFamily="-112" charset="0"/>
        </a:defRPr>
      </a:lvl9pPr>
    </p:titleStyle>
    <p:body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35717" y="6697267"/>
            <a:ext cx="9179719" cy="160734"/>
          </a:xfrm>
          <a:prstGeom prst="rect">
            <a:avLst/>
          </a:prstGeom>
          <a:solidFill>
            <a:srgbClr val="245A1C"/>
          </a:solidFill>
          <a:ln w="25400" cap="flat" cmpd="sng" algn="ctr">
            <a:noFill/>
            <a:prstDash val="solid"/>
            <a:round/>
            <a:headEnd type="none" w="med" len="med"/>
            <a:tailEnd type="none" w="med" len="med"/>
          </a:ln>
          <a:effectLst/>
        </p:spPr>
        <p:txBody>
          <a:bodyPr lIns="64270" tIns="32135" rIns="64270" bIns="32135">
            <a:prstTxWarp prst="textNoShape">
              <a:avLst/>
            </a:prstTxWarp>
          </a:bodyPr>
          <a:lstStyle/>
          <a:p>
            <a:pPr algn="ctr" defTabSz="914165" fontAlgn="base">
              <a:spcBef>
                <a:spcPct val="0"/>
              </a:spcBef>
              <a:spcAft>
                <a:spcPct val="0"/>
              </a:spcAft>
              <a:defRPr/>
            </a:pPr>
            <a:endParaRPr lang="en-US" sz="2700" dirty="0">
              <a:solidFill>
                <a:srgbClr val="000000"/>
              </a:solidFill>
              <a:latin typeface="Gill Sans" charset="0"/>
              <a:sym typeface="Gill Sans" charset="0"/>
            </a:endParaRPr>
          </a:p>
        </p:txBody>
      </p:sp>
      <p:pic>
        <p:nvPicPr>
          <p:cNvPr id="1027" name="Picture 10" descr="view7"/>
          <p:cNvPicPr>
            <a:picLocks noChangeAspect="1" noChangeArrowheads="1"/>
          </p:cNvPicPr>
          <p:nvPr userDrawn="1"/>
        </p:nvPicPr>
        <p:blipFill>
          <a:blip r:embed="rId3"/>
          <a:srcRect/>
          <a:stretch>
            <a:fillRect/>
          </a:stretch>
        </p:blipFill>
        <p:spPr bwMode="auto">
          <a:xfrm>
            <a:off x="0" y="0"/>
            <a:ext cx="9144000" cy="6750844"/>
          </a:xfrm>
          <a:prstGeom prst="rect">
            <a:avLst/>
          </a:prstGeom>
          <a:noFill/>
          <a:ln w="9525">
            <a:noFill/>
            <a:miter lim="800000"/>
            <a:headEnd/>
            <a:tailEnd/>
          </a:ln>
        </p:spPr>
      </p:pic>
      <p:pic>
        <p:nvPicPr>
          <p:cNvPr id="1029" name="Picture 11" descr="lund_logo"/>
          <p:cNvPicPr>
            <a:picLocks noChangeAspect="1" noChangeArrowheads="1"/>
          </p:cNvPicPr>
          <p:nvPr userDrawn="1"/>
        </p:nvPicPr>
        <p:blipFill>
          <a:blip r:embed="rId4"/>
          <a:srcRect/>
          <a:stretch>
            <a:fillRect/>
          </a:stretch>
        </p:blipFill>
        <p:spPr bwMode="auto">
          <a:xfrm>
            <a:off x="8248799" y="196453"/>
            <a:ext cx="723305" cy="910828"/>
          </a:xfrm>
          <a:prstGeom prst="rect">
            <a:avLst/>
          </a:prstGeom>
          <a:noFill/>
          <a:ln w="9525">
            <a:noFill/>
            <a:miter lim="800000"/>
            <a:headEnd/>
            <a:tailEnd/>
          </a:ln>
        </p:spPr>
      </p:pic>
      <p:sp>
        <p:nvSpPr>
          <p:cNvPr id="7" name="Rectangle 6"/>
          <p:cNvSpPr/>
          <p:nvPr userDrawn="1"/>
        </p:nvSpPr>
        <p:spPr>
          <a:xfrm>
            <a:off x="-89297" y="6590109"/>
            <a:ext cx="9144000" cy="234175"/>
          </a:xfrm>
          <a:prstGeom prst="rect">
            <a:avLst/>
          </a:prstGeom>
        </p:spPr>
        <p:txBody>
          <a:bodyPr lIns="64270" tIns="32135" rIns="64270" bIns="32135">
            <a:prstTxWarp prst="textNoShape">
              <a:avLst/>
            </a:prstTxWarp>
            <a:spAutoFit/>
          </a:bodyPr>
          <a:lstStyle/>
          <a:p>
            <a:pPr algn="ctr" defTabSz="914165" fontAlgn="base">
              <a:spcBef>
                <a:spcPct val="50000"/>
              </a:spcBef>
              <a:spcAft>
                <a:spcPct val="0"/>
              </a:spcAft>
              <a:defRPr/>
            </a:pPr>
            <a:r>
              <a:rPr lang="en-GB" sz="1100" baseline="0" dirty="0" err="1" smtClean="0">
                <a:solidFill>
                  <a:prstClr val="white"/>
                </a:solidFill>
                <a:latin typeface="Papyrus" pitchFamily="-112" charset="0"/>
                <a:ea typeface="Papyrus" pitchFamily="-112" charset="0"/>
                <a:cs typeface="Papyrus" pitchFamily="-112" charset="0"/>
                <a:sym typeface="Gill Sans" pitchFamily="-112" charset="0"/>
              </a:rPr>
              <a:t>Ebeltoft</a:t>
            </a:r>
            <a:r>
              <a:rPr lang="en-GB" sz="1100" baseline="0" dirty="0" smtClean="0">
                <a:solidFill>
                  <a:prstClr val="white"/>
                </a:solidFill>
                <a:latin typeface="Papyrus" pitchFamily="-112" charset="0"/>
                <a:ea typeface="Papyrus" pitchFamily="-112" charset="0"/>
                <a:cs typeface="Papyrus" pitchFamily="-112" charset="0"/>
                <a:sym typeface="Gill Sans" pitchFamily="-112" charset="0"/>
              </a:rPr>
              <a:t>  2010</a:t>
            </a:r>
            <a:r>
              <a:rPr lang="fr-FR" sz="1100" dirty="0" smtClean="0">
                <a:solidFill>
                  <a:prstClr val="white"/>
                </a:solidFill>
                <a:latin typeface="Papyrus" pitchFamily="-112" charset="0"/>
                <a:ea typeface="Papyrus" pitchFamily="-112" charset="0"/>
                <a:cs typeface="Papyrus" pitchFamily="-112" charset="0"/>
                <a:sym typeface="Gill Sans" pitchFamily="-112" charset="0"/>
              </a:rPr>
              <a:t>			The ESS			</a:t>
            </a:r>
            <a:r>
              <a:rPr lang="fr-FR" sz="1100" dirty="0">
                <a:solidFill>
                  <a:prstClr val="white"/>
                </a:solidFill>
                <a:latin typeface="Papyrus" pitchFamily="-112" charset="0"/>
                <a:ea typeface="Papyrus" pitchFamily="-112" charset="0"/>
                <a:cs typeface="Papyrus" pitchFamily="-112" charset="0"/>
                <a:sym typeface="Gill Sans" pitchFamily="-112" charset="0"/>
              </a:rPr>
              <a:t>      </a:t>
            </a:r>
            <a:r>
              <a:rPr lang="fr-FR" sz="1100" dirty="0" smtClean="0">
                <a:solidFill>
                  <a:prstClr val="white"/>
                </a:solidFill>
                <a:latin typeface="Papyrus" pitchFamily="-112" charset="0"/>
                <a:ea typeface="Papyrus" pitchFamily="-112" charset="0"/>
                <a:cs typeface="Papyrus" pitchFamily="-112" charset="0"/>
                <a:sym typeface="Gill Sans" pitchFamily="-112" charset="0"/>
              </a:rPr>
              <a:t> </a:t>
            </a:r>
            <a:endParaRPr lang="en-US" sz="1100" dirty="0">
              <a:solidFill>
                <a:prstClr val="white"/>
              </a:solidFill>
              <a:latin typeface="Papyrus" pitchFamily="-112" charset="0"/>
              <a:ea typeface="Papyrus" pitchFamily="-112" charset="0"/>
              <a:cs typeface="Papyrus" pitchFamily="-112" charset="0"/>
              <a:sym typeface="Gill Sans" pitchFamily="-112" charset="0"/>
            </a:endParaRPr>
          </a:p>
        </p:txBody>
      </p:sp>
      <p:pic>
        <p:nvPicPr>
          <p:cNvPr id="8" name="Picture 7" descr="ESS_new-old_logo_v2.png"/>
          <p:cNvPicPr>
            <a:picLocks noChangeAspect="1"/>
          </p:cNvPicPr>
          <p:nvPr userDrawn="1"/>
        </p:nvPicPr>
        <p:blipFill>
          <a:blip r:embed="rId5"/>
          <a:stretch>
            <a:fillRect/>
          </a:stretch>
        </p:blipFill>
        <p:spPr>
          <a:xfrm>
            <a:off x="178600" y="39085"/>
            <a:ext cx="1125141" cy="1300368"/>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Lst>
  <p:transition xmlns:p14="http://schemas.microsoft.com/office/powerpoint/2010/main"/>
  <p:timing>
    <p:tnLst>
      <p:par>
        <p:cTn xmlns:p14="http://schemas.microsoft.com/office/powerpoint/2010/main" id="1" dur="indefinite" restart="never" nodeType="tmRoot"/>
      </p:par>
    </p:tnLst>
  </p:timing>
  <p:hf sldNum="0" hdr="0" ftr="0"/>
  <p:txStyles>
    <p:titleStyle>
      <a:lvl1pPr algn="ctr" rtl="0" eaLnBrk="0" fontAlgn="base" hangingPunct="0">
        <a:spcBef>
          <a:spcPct val="0"/>
        </a:spcBef>
        <a:spcAft>
          <a:spcPct val="0"/>
        </a:spcAft>
        <a:defRPr sz="55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2pPr>
      <a:lvl3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3pPr>
      <a:lvl4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4pPr>
      <a:lvl5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5pPr>
      <a:lvl6pPr marL="321357"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6pPr>
      <a:lvl7pPr marL="642717"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7pPr>
      <a:lvl8pPr marL="964075"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8pPr>
      <a:lvl9pPr marL="1285434"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9pPr>
    </p:titleStyle>
    <p:bodyStyle>
      <a:lvl1pPr marL="464185" indent="-312432" algn="l" rtl="0" eaLnBrk="0" fontAlgn="base" hangingPunct="0">
        <a:spcBef>
          <a:spcPts val="1617"/>
        </a:spcBef>
        <a:spcAft>
          <a:spcPct val="0"/>
        </a:spcAft>
        <a:buClr>
          <a:srgbClr val="000000"/>
        </a:buClr>
        <a:buSzPct val="171000"/>
        <a:buFont typeface="Avenir LT 55 Roman" pitchFamily="-64" charset="0"/>
        <a:buChar char="•"/>
        <a:defRPr sz="2500">
          <a:solidFill>
            <a:schemeClr val="tx1"/>
          </a:solidFill>
          <a:latin typeface="+mn-lt"/>
          <a:ea typeface="+mn-ea"/>
          <a:cs typeface="+mn-cs"/>
          <a:sym typeface="Avenir LT 55 Roman" pitchFamily="-64" charset="0"/>
        </a:defRPr>
      </a:lvl1pPr>
      <a:lvl2pPr marL="705204" indent="-312432"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2pPr>
      <a:lvl3pPr marL="946223" indent="-312432"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3pPr>
      <a:lvl4pPr marL="1196169" indent="-312432"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4pPr>
      <a:lvl5pPr marL="1437188" indent="-312432"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5pPr>
      <a:lvl6pPr marL="1758546" indent="-312432"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6pPr>
      <a:lvl7pPr marL="2079903" indent="-312432"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7pPr>
      <a:lvl8pPr marL="2401263" indent="-312432"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8pPr>
      <a:lvl9pPr marL="2722620" indent="-312432"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9pPr>
    </p:bodyStyle>
    <p:otherStyle>
      <a:defPPr>
        <a:defRPr lang="sv-SE"/>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35717" y="6697267"/>
            <a:ext cx="9179719" cy="160734"/>
          </a:xfrm>
          <a:prstGeom prst="rect">
            <a:avLst/>
          </a:prstGeom>
          <a:solidFill>
            <a:srgbClr val="245A1C"/>
          </a:solidFill>
          <a:ln w="25400" cap="flat" cmpd="sng" algn="ctr">
            <a:noFill/>
            <a:prstDash val="solid"/>
            <a:round/>
            <a:headEnd type="none" w="med" len="med"/>
            <a:tailEnd type="none" w="med" len="med"/>
          </a:ln>
          <a:effectLst/>
        </p:spPr>
        <p:txBody>
          <a:bodyPr lIns="64277" tIns="32139" rIns="64277" bIns="32139">
            <a:prstTxWarp prst="textNoShape">
              <a:avLst/>
            </a:prstTxWarp>
          </a:bodyPr>
          <a:lstStyle/>
          <a:p>
            <a:pPr algn="ctr" defTabSz="914212" fontAlgn="base">
              <a:spcBef>
                <a:spcPct val="0"/>
              </a:spcBef>
              <a:spcAft>
                <a:spcPct val="0"/>
              </a:spcAft>
              <a:defRPr/>
            </a:pPr>
            <a:endParaRPr lang="en-US" sz="2700" dirty="0">
              <a:solidFill>
                <a:srgbClr val="000000"/>
              </a:solidFill>
              <a:latin typeface="Gill Sans" charset="0"/>
              <a:sym typeface="Gill Sans" charset="0"/>
            </a:endParaRPr>
          </a:p>
        </p:txBody>
      </p:sp>
      <p:pic>
        <p:nvPicPr>
          <p:cNvPr id="1027" name="Picture 10" descr="view7"/>
          <p:cNvPicPr>
            <a:picLocks noChangeAspect="1" noChangeArrowheads="1"/>
          </p:cNvPicPr>
          <p:nvPr userDrawn="1"/>
        </p:nvPicPr>
        <p:blipFill>
          <a:blip r:embed="rId3"/>
          <a:srcRect/>
          <a:stretch>
            <a:fillRect/>
          </a:stretch>
        </p:blipFill>
        <p:spPr bwMode="auto">
          <a:xfrm>
            <a:off x="0" y="0"/>
            <a:ext cx="9144000" cy="6750844"/>
          </a:xfrm>
          <a:prstGeom prst="rect">
            <a:avLst/>
          </a:prstGeom>
          <a:noFill/>
          <a:ln w="9525">
            <a:noFill/>
            <a:miter lim="800000"/>
            <a:headEnd/>
            <a:tailEnd/>
          </a:ln>
        </p:spPr>
      </p:pic>
      <p:pic>
        <p:nvPicPr>
          <p:cNvPr id="1029" name="Picture 11" descr="lund_logo"/>
          <p:cNvPicPr>
            <a:picLocks noChangeAspect="1" noChangeArrowheads="1"/>
          </p:cNvPicPr>
          <p:nvPr userDrawn="1"/>
        </p:nvPicPr>
        <p:blipFill>
          <a:blip r:embed="rId4"/>
          <a:srcRect/>
          <a:stretch>
            <a:fillRect/>
          </a:stretch>
        </p:blipFill>
        <p:spPr bwMode="auto">
          <a:xfrm>
            <a:off x="8248799" y="196453"/>
            <a:ext cx="723305" cy="910828"/>
          </a:xfrm>
          <a:prstGeom prst="rect">
            <a:avLst/>
          </a:prstGeom>
          <a:noFill/>
          <a:ln w="9525">
            <a:noFill/>
            <a:miter lim="800000"/>
            <a:headEnd/>
            <a:tailEnd/>
          </a:ln>
        </p:spPr>
      </p:pic>
      <p:pic>
        <p:nvPicPr>
          <p:cNvPr id="8" name="Picture 7" descr="ESS_new-old_logo_v2.png"/>
          <p:cNvPicPr>
            <a:picLocks noChangeAspect="1"/>
          </p:cNvPicPr>
          <p:nvPr userDrawn="1"/>
        </p:nvPicPr>
        <p:blipFill>
          <a:blip r:embed="rId5"/>
          <a:stretch>
            <a:fillRect/>
          </a:stretch>
        </p:blipFill>
        <p:spPr>
          <a:xfrm>
            <a:off x="178598" y="39085"/>
            <a:ext cx="1125141" cy="1300368"/>
          </a:xfrm>
          <a:prstGeom prst="rect">
            <a:avLst/>
          </a:prstGeom>
        </p:spPr>
      </p:pic>
      <p:sp>
        <p:nvSpPr>
          <p:cNvPr id="9" name="Rectangle 8"/>
          <p:cNvSpPr/>
          <p:nvPr userDrawn="1"/>
        </p:nvSpPr>
        <p:spPr>
          <a:xfrm>
            <a:off x="-89297" y="6590109"/>
            <a:ext cx="9144000" cy="234175"/>
          </a:xfrm>
          <a:prstGeom prst="rect">
            <a:avLst/>
          </a:prstGeom>
        </p:spPr>
        <p:txBody>
          <a:bodyPr lIns="64270" tIns="32135" rIns="64270" bIns="32135">
            <a:prstTxWarp prst="textNoShape">
              <a:avLst/>
            </a:prstTxWarp>
            <a:spAutoFit/>
          </a:bodyPr>
          <a:lstStyle/>
          <a:p>
            <a:pPr algn="ctr" defTabSz="914165" fontAlgn="base">
              <a:spcBef>
                <a:spcPct val="50000"/>
              </a:spcBef>
              <a:spcAft>
                <a:spcPct val="0"/>
              </a:spcAft>
              <a:defRPr/>
            </a:pPr>
            <a:r>
              <a:rPr lang="en-GB" sz="1100" dirty="0" err="1" smtClean="0">
                <a:solidFill>
                  <a:prstClr val="white"/>
                </a:solidFill>
                <a:latin typeface="Papyrus" pitchFamily="-112" charset="0"/>
                <a:ea typeface="Papyrus" pitchFamily="-112" charset="0"/>
                <a:cs typeface="Papyrus" pitchFamily="-112" charset="0"/>
                <a:sym typeface="Gill Sans" pitchFamily="-112" charset="0"/>
              </a:rPr>
              <a:t>Ebeltoft</a:t>
            </a:r>
            <a:r>
              <a:rPr lang="en-GB" sz="1100" dirty="0" smtClean="0">
                <a:solidFill>
                  <a:prstClr val="white"/>
                </a:solidFill>
                <a:latin typeface="Papyrus" pitchFamily="-112" charset="0"/>
                <a:ea typeface="Papyrus" pitchFamily="-112" charset="0"/>
                <a:cs typeface="Papyrus" pitchFamily="-112" charset="0"/>
                <a:sym typeface="Gill Sans" pitchFamily="-112" charset="0"/>
              </a:rPr>
              <a:t> </a:t>
            </a:r>
            <a:r>
              <a:rPr lang="en-GB" sz="1100" baseline="0" dirty="0" smtClean="0">
                <a:solidFill>
                  <a:prstClr val="white"/>
                </a:solidFill>
                <a:latin typeface="Papyrus" pitchFamily="-112" charset="0"/>
                <a:ea typeface="Papyrus" pitchFamily="-112" charset="0"/>
                <a:cs typeface="Papyrus" pitchFamily="-112" charset="0"/>
                <a:sym typeface="Gill Sans" pitchFamily="-112" charset="0"/>
              </a:rPr>
              <a:t>2010</a:t>
            </a:r>
            <a:r>
              <a:rPr lang="fr-FR" sz="1100" dirty="0" smtClean="0">
                <a:solidFill>
                  <a:prstClr val="white"/>
                </a:solidFill>
                <a:latin typeface="Papyrus" pitchFamily="-112" charset="0"/>
                <a:ea typeface="Papyrus" pitchFamily="-112" charset="0"/>
                <a:cs typeface="Papyrus" pitchFamily="-112" charset="0"/>
                <a:sym typeface="Gill Sans" pitchFamily="-112" charset="0"/>
              </a:rPr>
              <a:t>			The ESS			</a:t>
            </a:r>
            <a:r>
              <a:rPr lang="fr-FR" sz="1100" dirty="0">
                <a:solidFill>
                  <a:prstClr val="white"/>
                </a:solidFill>
                <a:latin typeface="Papyrus" pitchFamily="-112" charset="0"/>
                <a:ea typeface="Papyrus" pitchFamily="-112" charset="0"/>
                <a:cs typeface="Papyrus" pitchFamily="-112" charset="0"/>
                <a:sym typeface="Gill Sans" pitchFamily="-112" charset="0"/>
              </a:rPr>
              <a:t>      </a:t>
            </a:r>
            <a:r>
              <a:rPr lang="fr-FR" sz="1100" dirty="0" smtClean="0">
                <a:solidFill>
                  <a:prstClr val="white"/>
                </a:solidFill>
                <a:latin typeface="Papyrus" pitchFamily="-112" charset="0"/>
                <a:ea typeface="Papyrus" pitchFamily="-112" charset="0"/>
                <a:cs typeface="Papyrus" pitchFamily="-112" charset="0"/>
                <a:sym typeface="Gill Sans" pitchFamily="-112" charset="0"/>
              </a:rPr>
              <a:t> </a:t>
            </a:r>
            <a:endParaRPr lang="en-US" sz="1100" dirty="0">
              <a:solidFill>
                <a:prstClr val="white"/>
              </a:solidFill>
              <a:latin typeface="Papyrus" pitchFamily="-112" charset="0"/>
              <a:ea typeface="Papyrus" pitchFamily="-112" charset="0"/>
              <a:cs typeface="Papyrus" pitchFamily="-112" charset="0"/>
              <a:sym typeface="Gill Sans" pitchFamily="-112" charset="0"/>
            </a:endParaRPr>
          </a:p>
        </p:txBody>
      </p:sp>
    </p:spTree>
  </p:cSld>
  <p:clrMap bg1="lt1" tx1="dk1" bg2="lt2" tx2="dk2" accent1="accent1" accent2="accent2" accent3="accent3" accent4="accent4" accent5="accent5" accent6="accent6" hlink="hlink" folHlink="folHlink"/>
  <p:sldLayoutIdLst>
    <p:sldLayoutId id="2147483671" r:id="rId1"/>
  </p:sldLayoutIdLst>
  <p:transition xmlns:p14="http://schemas.microsoft.com/office/powerpoint/2010/main"/>
  <p:timing>
    <p:tnLst>
      <p:par>
        <p:cTn xmlns:p14="http://schemas.microsoft.com/office/powerpoint/2010/main" id="1" dur="indefinite" restart="never" nodeType="tmRoot"/>
      </p:par>
    </p:tnLst>
  </p:timing>
  <p:hf sldNum="0" hdr="0" ftr="0"/>
  <p:txStyles>
    <p:titleStyle>
      <a:lvl1pPr algn="ctr" rtl="0" eaLnBrk="0" fontAlgn="base" hangingPunct="0">
        <a:spcBef>
          <a:spcPct val="0"/>
        </a:spcBef>
        <a:spcAft>
          <a:spcPct val="0"/>
        </a:spcAft>
        <a:defRPr sz="55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2pPr>
      <a:lvl3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3pPr>
      <a:lvl4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4pPr>
      <a:lvl5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5pPr>
      <a:lvl6pPr marL="321391"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6pPr>
      <a:lvl7pPr marL="642783"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7pPr>
      <a:lvl8pPr marL="964174"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8pPr>
      <a:lvl9pPr marL="1285565"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9pPr>
    </p:titleStyle>
    <p:bodyStyle>
      <a:lvl1pPr marL="464232" indent="-312464" algn="l" rtl="0" eaLnBrk="0" fontAlgn="base" hangingPunct="0">
        <a:spcBef>
          <a:spcPts val="1617"/>
        </a:spcBef>
        <a:spcAft>
          <a:spcPct val="0"/>
        </a:spcAft>
        <a:buClr>
          <a:srgbClr val="000000"/>
        </a:buClr>
        <a:buSzPct val="171000"/>
        <a:buFont typeface="Avenir LT 55 Roman" pitchFamily="-64" charset="0"/>
        <a:buChar char="•"/>
        <a:defRPr sz="2500">
          <a:solidFill>
            <a:schemeClr val="tx1"/>
          </a:solidFill>
          <a:latin typeface="+mn-lt"/>
          <a:ea typeface="+mn-ea"/>
          <a:cs typeface="+mn-cs"/>
          <a:sym typeface="Avenir LT 55 Roman" pitchFamily="-64" charset="0"/>
        </a:defRPr>
      </a:lvl1pPr>
      <a:lvl2pPr marL="705276" indent="-312464"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2pPr>
      <a:lvl3pPr marL="946320" indent="-312464"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3pPr>
      <a:lvl4pPr marL="1196291" indent="-312464"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4pPr>
      <a:lvl5pPr marL="1437335" indent="-312464"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5pPr>
      <a:lvl6pPr marL="1758726" indent="-312464"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6pPr>
      <a:lvl7pPr marL="2080116" indent="-312464"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7pPr>
      <a:lvl8pPr marL="2401509" indent="-312464"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8pPr>
      <a:lvl9pPr marL="2722900" indent="-312464"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9pPr>
    </p:bodyStyle>
    <p:otherStyle>
      <a:defPPr>
        <a:defRPr lang="sv-SE"/>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3"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5" algn="l" defTabSz="321391" rtl="0" eaLnBrk="1" latinLnBrk="0" hangingPunct="1">
        <a:defRPr sz="1300" kern="1200">
          <a:solidFill>
            <a:schemeClr val="tx1"/>
          </a:solidFill>
          <a:latin typeface="+mn-lt"/>
          <a:ea typeface="+mn-ea"/>
          <a:cs typeface="+mn-cs"/>
        </a:defRPr>
      </a:lvl5pPr>
      <a:lvl6pPr marL="1606959"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33" algn="l" defTabSz="321391"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35717" y="6697267"/>
            <a:ext cx="9179719" cy="160734"/>
          </a:xfrm>
          <a:prstGeom prst="rect">
            <a:avLst/>
          </a:prstGeom>
          <a:solidFill>
            <a:srgbClr val="245A1C"/>
          </a:solidFill>
          <a:ln w="25400" cap="flat" cmpd="sng" algn="ctr">
            <a:noFill/>
            <a:prstDash val="solid"/>
            <a:round/>
            <a:headEnd type="none" w="med" len="med"/>
            <a:tailEnd type="none" w="med" len="med"/>
          </a:ln>
          <a:effectLst/>
        </p:spPr>
        <p:txBody>
          <a:bodyPr lIns="64277" tIns="32139" rIns="64277" bIns="32139">
            <a:prstTxWarp prst="textNoShape">
              <a:avLst/>
            </a:prstTxWarp>
          </a:bodyPr>
          <a:lstStyle/>
          <a:p>
            <a:pPr algn="ctr" defTabSz="914212" fontAlgn="base">
              <a:spcBef>
                <a:spcPct val="0"/>
              </a:spcBef>
              <a:spcAft>
                <a:spcPct val="0"/>
              </a:spcAft>
              <a:defRPr/>
            </a:pPr>
            <a:endParaRPr lang="en-US" sz="2700" dirty="0">
              <a:solidFill>
                <a:srgbClr val="000000"/>
              </a:solidFill>
              <a:latin typeface="Gill Sans" charset="0"/>
              <a:sym typeface="Gill Sans" charset="0"/>
            </a:endParaRPr>
          </a:p>
        </p:txBody>
      </p:sp>
      <p:pic>
        <p:nvPicPr>
          <p:cNvPr id="1027" name="Picture 10" descr="view7"/>
          <p:cNvPicPr>
            <a:picLocks noChangeAspect="1" noChangeArrowheads="1"/>
          </p:cNvPicPr>
          <p:nvPr userDrawn="1"/>
        </p:nvPicPr>
        <p:blipFill>
          <a:blip r:embed="rId3"/>
          <a:srcRect/>
          <a:stretch>
            <a:fillRect/>
          </a:stretch>
        </p:blipFill>
        <p:spPr bwMode="auto">
          <a:xfrm>
            <a:off x="0" y="0"/>
            <a:ext cx="9144000" cy="6750844"/>
          </a:xfrm>
          <a:prstGeom prst="rect">
            <a:avLst/>
          </a:prstGeom>
          <a:noFill/>
          <a:ln w="9525">
            <a:noFill/>
            <a:miter lim="800000"/>
            <a:headEnd/>
            <a:tailEnd/>
          </a:ln>
        </p:spPr>
      </p:pic>
      <p:pic>
        <p:nvPicPr>
          <p:cNvPr id="1029" name="Picture 11" descr="lund_logo"/>
          <p:cNvPicPr>
            <a:picLocks noChangeAspect="1" noChangeArrowheads="1"/>
          </p:cNvPicPr>
          <p:nvPr userDrawn="1"/>
        </p:nvPicPr>
        <p:blipFill>
          <a:blip r:embed="rId4"/>
          <a:srcRect/>
          <a:stretch>
            <a:fillRect/>
          </a:stretch>
        </p:blipFill>
        <p:spPr bwMode="auto">
          <a:xfrm>
            <a:off x="8248799" y="196453"/>
            <a:ext cx="723305" cy="910828"/>
          </a:xfrm>
          <a:prstGeom prst="rect">
            <a:avLst/>
          </a:prstGeom>
          <a:noFill/>
          <a:ln w="9525">
            <a:noFill/>
            <a:miter lim="800000"/>
            <a:headEnd/>
            <a:tailEnd/>
          </a:ln>
        </p:spPr>
      </p:pic>
      <p:sp>
        <p:nvSpPr>
          <p:cNvPr id="7" name="Rectangle 6"/>
          <p:cNvSpPr/>
          <p:nvPr userDrawn="1"/>
        </p:nvSpPr>
        <p:spPr>
          <a:xfrm>
            <a:off x="-89297" y="6590110"/>
            <a:ext cx="9144000" cy="234183"/>
          </a:xfrm>
          <a:prstGeom prst="rect">
            <a:avLst/>
          </a:prstGeom>
        </p:spPr>
        <p:txBody>
          <a:bodyPr lIns="64277" tIns="32139" rIns="64277" bIns="32139">
            <a:prstTxWarp prst="textNoShape">
              <a:avLst/>
            </a:prstTxWarp>
            <a:spAutoFit/>
          </a:bodyPr>
          <a:lstStyle/>
          <a:p>
            <a:pPr algn="ctr" defTabSz="914212" fontAlgn="base">
              <a:spcBef>
                <a:spcPct val="50000"/>
              </a:spcBef>
              <a:spcAft>
                <a:spcPct val="0"/>
              </a:spcAft>
              <a:defRPr/>
            </a:pPr>
            <a:r>
              <a:rPr lang="en-GB" sz="1100" dirty="0" err="1" smtClean="0">
                <a:solidFill>
                  <a:prstClr val="white"/>
                </a:solidFill>
                <a:latin typeface="Papyrus" pitchFamily="-112" charset="0"/>
                <a:ea typeface="Papyrus" pitchFamily="-112" charset="0"/>
                <a:cs typeface="Papyrus" pitchFamily="-112" charset="0"/>
                <a:sym typeface="Gill Sans" pitchFamily="-112" charset="0"/>
              </a:rPr>
              <a:t>Ebeltoft</a:t>
            </a:r>
            <a:r>
              <a:rPr lang="en-GB" sz="1100" dirty="0" smtClean="0">
                <a:solidFill>
                  <a:prstClr val="white"/>
                </a:solidFill>
                <a:latin typeface="Papyrus" pitchFamily="-112" charset="0"/>
                <a:ea typeface="Papyrus" pitchFamily="-112" charset="0"/>
                <a:cs typeface="Papyrus" pitchFamily="-112" charset="0"/>
                <a:sym typeface="Gill Sans" pitchFamily="-112" charset="0"/>
              </a:rPr>
              <a:t> </a:t>
            </a:r>
            <a:r>
              <a:rPr lang="en-GB" sz="1100" baseline="0" dirty="0" smtClean="0">
                <a:solidFill>
                  <a:prstClr val="white"/>
                </a:solidFill>
                <a:latin typeface="Papyrus" pitchFamily="-112" charset="0"/>
                <a:ea typeface="Papyrus" pitchFamily="-112" charset="0"/>
                <a:cs typeface="Papyrus" pitchFamily="-112" charset="0"/>
                <a:sym typeface="Gill Sans" pitchFamily="-112" charset="0"/>
              </a:rPr>
              <a:t> </a:t>
            </a:r>
            <a:r>
              <a:rPr lang="fr-FR" sz="1100" dirty="0" smtClean="0">
                <a:solidFill>
                  <a:prstClr val="white"/>
                </a:solidFill>
                <a:latin typeface="Papyrus" pitchFamily="-112" charset="0"/>
                <a:ea typeface="Papyrus" pitchFamily="-112" charset="0"/>
                <a:cs typeface="Papyrus" pitchFamily="-112" charset="0"/>
                <a:sym typeface="Gill Sans" pitchFamily="-112" charset="0"/>
              </a:rPr>
              <a:t>2010			The ESS			 </a:t>
            </a:r>
            <a:fld id="{C11E51B9-C2A9-6246-82AF-59CCB83C05C9}" type="slidenum">
              <a:rPr lang="fr-FR" sz="1100" smtClean="0">
                <a:solidFill>
                  <a:prstClr val="white"/>
                </a:solidFill>
                <a:latin typeface="Papyrus" pitchFamily="-112" charset="0"/>
                <a:ea typeface="Papyrus" pitchFamily="-112" charset="0"/>
                <a:cs typeface="Papyrus" pitchFamily="-112" charset="0"/>
                <a:sym typeface="Gill Sans" pitchFamily="-112" charset="0"/>
              </a:rPr>
              <a:pPr algn="ctr" defTabSz="914212" fontAlgn="base">
                <a:spcBef>
                  <a:spcPct val="50000"/>
                </a:spcBef>
                <a:spcAft>
                  <a:spcPct val="0"/>
                </a:spcAft>
                <a:defRPr/>
              </a:pPr>
              <a:t>‹#›</a:t>
            </a:fld>
            <a:endParaRPr lang="en-US" sz="1100" dirty="0">
              <a:solidFill>
                <a:prstClr val="white"/>
              </a:solidFill>
              <a:latin typeface="Papyrus" pitchFamily="-112" charset="0"/>
              <a:ea typeface="Papyrus" pitchFamily="-112" charset="0"/>
              <a:cs typeface="Papyrus" pitchFamily="-112" charset="0"/>
              <a:sym typeface="Gill Sans" pitchFamily="-112" charset="0"/>
            </a:endParaRPr>
          </a:p>
        </p:txBody>
      </p:sp>
      <p:pic>
        <p:nvPicPr>
          <p:cNvPr id="8" name="Picture 7" descr="ESS_new-old_logo_v2.png"/>
          <p:cNvPicPr>
            <a:picLocks noChangeAspect="1"/>
          </p:cNvPicPr>
          <p:nvPr userDrawn="1"/>
        </p:nvPicPr>
        <p:blipFill>
          <a:blip r:embed="rId5"/>
          <a:stretch>
            <a:fillRect/>
          </a:stretch>
        </p:blipFill>
        <p:spPr>
          <a:xfrm>
            <a:off x="178598" y="39085"/>
            <a:ext cx="1125141" cy="130036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Lst>
  <p:transition xmlns:p14="http://schemas.microsoft.com/office/powerpoint/2010/main"/>
  <p:timing>
    <p:tnLst>
      <p:par>
        <p:cTn xmlns:p14="http://schemas.microsoft.com/office/powerpoint/2010/main" id="1" dur="indefinite" restart="never" nodeType="tmRoot"/>
      </p:par>
    </p:tnLst>
  </p:timing>
  <p:hf sldNum="0" hdr="0" ftr="0"/>
  <p:txStyles>
    <p:titleStyle>
      <a:lvl1pPr algn="ctr" rtl="0" eaLnBrk="0" fontAlgn="base" hangingPunct="0">
        <a:spcBef>
          <a:spcPct val="0"/>
        </a:spcBef>
        <a:spcAft>
          <a:spcPct val="0"/>
        </a:spcAft>
        <a:defRPr sz="55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2pPr>
      <a:lvl3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3pPr>
      <a:lvl4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4pPr>
      <a:lvl5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5pPr>
      <a:lvl6pPr marL="321391"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6pPr>
      <a:lvl7pPr marL="642783"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7pPr>
      <a:lvl8pPr marL="964174"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8pPr>
      <a:lvl9pPr marL="1285565"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9pPr>
    </p:titleStyle>
    <p:bodyStyle>
      <a:lvl1pPr marL="464232" indent="-312464" algn="l" rtl="0" eaLnBrk="0" fontAlgn="base" hangingPunct="0">
        <a:spcBef>
          <a:spcPts val="1617"/>
        </a:spcBef>
        <a:spcAft>
          <a:spcPct val="0"/>
        </a:spcAft>
        <a:buClr>
          <a:srgbClr val="000000"/>
        </a:buClr>
        <a:buSzPct val="171000"/>
        <a:buFont typeface="Avenir LT 55 Roman" pitchFamily="-64" charset="0"/>
        <a:buChar char="•"/>
        <a:defRPr sz="2500">
          <a:solidFill>
            <a:schemeClr val="tx1"/>
          </a:solidFill>
          <a:latin typeface="+mn-lt"/>
          <a:ea typeface="+mn-ea"/>
          <a:cs typeface="+mn-cs"/>
          <a:sym typeface="Avenir LT 55 Roman" pitchFamily="-64" charset="0"/>
        </a:defRPr>
      </a:lvl1pPr>
      <a:lvl2pPr marL="705276" indent="-312464"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2pPr>
      <a:lvl3pPr marL="946320" indent="-312464"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3pPr>
      <a:lvl4pPr marL="1196291" indent="-312464"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4pPr>
      <a:lvl5pPr marL="1437335" indent="-312464"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5pPr>
      <a:lvl6pPr marL="1758726" indent="-312464"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6pPr>
      <a:lvl7pPr marL="2080116" indent="-312464"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7pPr>
      <a:lvl8pPr marL="2401509" indent="-312464"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8pPr>
      <a:lvl9pPr marL="2722900" indent="-312464"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9pPr>
    </p:bodyStyle>
    <p:otherStyle>
      <a:defPPr>
        <a:defRPr lang="sv-SE"/>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3"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5" algn="l" defTabSz="321391" rtl="0" eaLnBrk="1" latinLnBrk="0" hangingPunct="1">
        <a:defRPr sz="1300" kern="1200">
          <a:solidFill>
            <a:schemeClr val="tx1"/>
          </a:solidFill>
          <a:latin typeface="+mn-lt"/>
          <a:ea typeface="+mn-ea"/>
          <a:cs typeface="+mn-cs"/>
        </a:defRPr>
      </a:lvl5pPr>
      <a:lvl6pPr marL="1606959"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33" algn="l" defTabSz="321391"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Bridge-low-resolution.jpg"/>
          <p:cNvPicPr>
            <a:picLocks noChangeAspect="1"/>
          </p:cNvPicPr>
          <p:nvPr userDrawn="1"/>
        </p:nvPicPr>
        <p:blipFill>
          <a:blip r:embed="rId7">
            <a:alphaModFix amt="31000"/>
          </a:blip>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609600" y="1143000"/>
            <a:ext cx="7772400" cy="51054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lvl1pPr defTabSz="457106" fontAlgn="auto">
              <a:spcBef>
                <a:spcPts val="0"/>
              </a:spcBef>
              <a:spcAft>
                <a:spcPts val="0"/>
              </a:spcAft>
              <a:defRPr sz="1200">
                <a:solidFill>
                  <a:schemeClr val="accent2"/>
                </a:solidFill>
                <a:latin typeface="+mn-lt"/>
              </a:defRPr>
            </a:lvl1pPr>
          </a:lstStyle>
          <a:p>
            <a:pPr>
              <a:defRPr/>
            </a:pPr>
            <a:fld id="{193FF66D-300B-B849-9127-63E35586AE37}" type="datetime1">
              <a:rPr lang="en-US" smtClean="0">
                <a:solidFill>
                  <a:srgbClr val="CCCCFF"/>
                </a:solidFill>
              </a:rPr>
              <a:pPr>
                <a:defRPr/>
              </a:pPr>
              <a:t>3/19/12</a:t>
            </a:fld>
            <a:endParaRPr lang="en-US" dirty="0">
              <a:solidFill>
                <a:srgbClr val="CCCCFF"/>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lvl1pPr algn="ctr" defTabSz="457106" fontAlgn="auto">
              <a:spcBef>
                <a:spcPts val="0"/>
              </a:spcBef>
              <a:spcAft>
                <a:spcPts val="0"/>
              </a:spcAft>
              <a:defRPr sz="1200">
                <a:solidFill>
                  <a:schemeClr val="accent2"/>
                </a:solidFill>
                <a:latin typeface="+mn-lt"/>
              </a:defRPr>
            </a:lvl1pPr>
          </a:lstStyle>
          <a:p>
            <a:pPr>
              <a:defRPr/>
            </a:pPr>
            <a:endParaRPr lang="en-US" dirty="0">
              <a:solidFill>
                <a:srgbClr val="CCCC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lvl1pPr algn="r" defTabSz="457106" fontAlgn="auto">
              <a:spcBef>
                <a:spcPts val="0"/>
              </a:spcBef>
              <a:spcAft>
                <a:spcPts val="0"/>
              </a:spcAft>
              <a:defRPr sz="1200">
                <a:solidFill>
                  <a:schemeClr val="accent2"/>
                </a:solidFill>
                <a:latin typeface="+mn-lt"/>
              </a:defRPr>
            </a:lvl1pPr>
          </a:lstStyle>
          <a:p>
            <a:pPr>
              <a:defRPr/>
            </a:pPr>
            <a:fld id="{C2403651-706A-0E43-86F5-4FB4E6D9E12D}" type="slidenum">
              <a:rPr lang="en-US" smtClean="0">
                <a:solidFill>
                  <a:srgbClr val="CCCCFF"/>
                </a:solidFill>
              </a:rPr>
              <a:pPr>
                <a:defRPr/>
              </a:pPr>
              <a:t>‹#›</a:t>
            </a:fld>
            <a:endParaRPr lang="en-US" dirty="0">
              <a:solidFill>
                <a:srgbClr val="CCCCFF"/>
              </a:solidFill>
            </a:endParaRPr>
          </a:p>
        </p:txBody>
      </p:sp>
      <p:pic>
        <p:nvPicPr>
          <p:cNvPr id="1031" name="Picture 7"/>
          <p:cNvPicPr>
            <a:picLocks noChangeAspect="1"/>
          </p:cNvPicPr>
          <p:nvPr/>
        </p:nvPicPr>
        <p:blipFill>
          <a:blip r:embed="rId8">
            <a:clrChange>
              <a:clrFrom>
                <a:srgbClr val="FCFCFD"/>
              </a:clrFrom>
              <a:clrTo>
                <a:srgbClr val="FCFCFD">
                  <a:alpha val="0"/>
                </a:srgbClr>
              </a:clrTo>
            </a:clrChange>
            <a:alphaModFix amt="92000"/>
          </a:blip>
          <a:srcRect/>
          <a:stretch>
            <a:fillRect/>
          </a:stretch>
        </p:blipFill>
        <p:spPr bwMode="auto">
          <a:xfrm>
            <a:off x="38101" y="39688"/>
            <a:ext cx="896938" cy="1035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106" algn="ctr" rtl="0" eaLnBrk="1" fontAlgn="base" hangingPunct="1">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212" algn="ctr" rtl="0" eaLnBrk="1" fontAlgn="base" hangingPunct="1">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320" algn="ctr" rtl="0" eaLnBrk="1" fontAlgn="base" hangingPunct="1">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426" algn="ctr" rtl="0" eaLnBrk="1" fontAlgn="base" hangingPunct="1">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609476" indent="-609476" algn="l" rtl="0" eaLnBrk="0" fontAlgn="base" hangingPunct="0">
        <a:spcBef>
          <a:spcPct val="20000"/>
        </a:spcBef>
        <a:spcAft>
          <a:spcPct val="0"/>
        </a:spcAft>
        <a:buFont typeface="Arial" pitchFamily="-106" charset="0"/>
        <a:defRPr sz="2400">
          <a:solidFill>
            <a:schemeClr val="accent2"/>
          </a:solidFill>
          <a:latin typeface="+mn-lt"/>
          <a:ea typeface="+mn-ea"/>
          <a:cs typeface="+mn-cs"/>
        </a:defRPr>
      </a:lvl1pPr>
      <a:lvl2pPr marL="990397" indent="-533291" algn="l" rtl="0" eaLnBrk="0" fontAlgn="base" hangingPunct="0">
        <a:spcBef>
          <a:spcPct val="20000"/>
        </a:spcBef>
        <a:spcAft>
          <a:spcPct val="0"/>
        </a:spcAft>
        <a:buFont typeface="Arial" pitchFamily="-106" charset="0"/>
        <a:defRPr sz="2000">
          <a:solidFill>
            <a:schemeClr val="accent2"/>
          </a:solidFill>
          <a:latin typeface="+mn-lt"/>
          <a:ea typeface="+mn-ea"/>
        </a:defRPr>
      </a:lvl2pPr>
      <a:lvl3pPr marL="1371320" indent="-457106" algn="l" rtl="0" eaLnBrk="0" fontAlgn="base" hangingPunct="0">
        <a:spcBef>
          <a:spcPct val="20000"/>
        </a:spcBef>
        <a:spcAft>
          <a:spcPct val="0"/>
        </a:spcAft>
        <a:buFont typeface="Arial" pitchFamily="-106" charset="0"/>
        <a:defRPr sz="2000">
          <a:solidFill>
            <a:schemeClr val="accent2"/>
          </a:solidFill>
          <a:latin typeface="+mn-lt"/>
          <a:ea typeface="+mn-ea"/>
        </a:defRPr>
      </a:lvl3pPr>
      <a:lvl4pPr marL="1752241" indent="-380923" algn="l" rtl="0" eaLnBrk="0" fontAlgn="base" hangingPunct="0">
        <a:spcBef>
          <a:spcPct val="20000"/>
        </a:spcBef>
        <a:spcAft>
          <a:spcPct val="0"/>
        </a:spcAft>
        <a:buFont typeface="Arial" pitchFamily="-106" charset="0"/>
        <a:defRPr sz="2000">
          <a:solidFill>
            <a:schemeClr val="accent2"/>
          </a:solidFill>
          <a:latin typeface="+mn-lt"/>
          <a:ea typeface="+mn-ea"/>
        </a:defRPr>
      </a:lvl4pPr>
      <a:lvl5pPr marL="2209348" indent="-380923" algn="l" rtl="0" eaLnBrk="0" fontAlgn="base" hangingPunct="0">
        <a:spcBef>
          <a:spcPct val="20000"/>
        </a:spcBef>
        <a:spcAft>
          <a:spcPct val="0"/>
        </a:spcAft>
        <a:buFont typeface="Arial" pitchFamily="-106" charset="0"/>
        <a:defRPr sz="2000">
          <a:solidFill>
            <a:schemeClr val="accent2"/>
          </a:solidFill>
          <a:latin typeface="+mn-lt"/>
          <a:ea typeface="+mn-ea"/>
        </a:defRPr>
      </a:lvl5pPr>
      <a:lvl6pPr marL="2666453" indent="-380923" algn="l" rtl="0" eaLnBrk="1" fontAlgn="base" hangingPunct="1">
        <a:spcBef>
          <a:spcPct val="20000"/>
        </a:spcBef>
        <a:spcAft>
          <a:spcPct val="0"/>
        </a:spcAft>
        <a:buFont typeface="Arial" pitchFamily="-65" charset="0"/>
        <a:defRPr sz="2000">
          <a:solidFill>
            <a:schemeClr val="accent2"/>
          </a:solidFill>
          <a:latin typeface="+mn-lt"/>
          <a:ea typeface="+mn-ea"/>
        </a:defRPr>
      </a:lvl6pPr>
      <a:lvl7pPr marL="3123560" indent="-380923" algn="l" rtl="0" eaLnBrk="1" fontAlgn="base" hangingPunct="1">
        <a:spcBef>
          <a:spcPct val="20000"/>
        </a:spcBef>
        <a:spcAft>
          <a:spcPct val="0"/>
        </a:spcAft>
        <a:buFont typeface="Arial" pitchFamily="-65" charset="0"/>
        <a:defRPr sz="2000">
          <a:solidFill>
            <a:schemeClr val="accent2"/>
          </a:solidFill>
          <a:latin typeface="+mn-lt"/>
          <a:ea typeface="+mn-ea"/>
        </a:defRPr>
      </a:lvl7pPr>
      <a:lvl8pPr marL="3580668" indent="-380923" algn="l" rtl="0" eaLnBrk="1" fontAlgn="base" hangingPunct="1">
        <a:spcBef>
          <a:spcPct val="20000"/>
        </a:spcBef>
        <a:spcAft>
          <a:spcPct val="0"/>
        </a:spcAft>
        <a:buFont typeface="Arial" pitchFamily="-65" charset="0"/>
        <a:defRPr sz="2000">
          <a:solidFill>
            <a:schemeClr val="accent2"/>
          </a:solidFill>
          <a:latin typeface="+mn-lt"/>
          <a:ea typeface="+mn-ea"/>
        </a:defRPr>
      </a:lvl8pPr>
      <a:lvl9pPr marL="4037775" indent="-380923" algn="l" rtl="0" eaLnBrk="1" fontAlgn="base" hangingPunct="1">
        <a:spcBef>
          <a:spcPct val="20000"/>
        </a:spcBef>
        <a:spcAft>
          <a:spcPct val="0"/>
        </a:spcAft>
        <a:buFont typeface="Arial" pitchFamily="-65" charset="0"/>
        <a:defRPr sz="2000">
          <a:solidFill>
            <a:schemeClr val="accent2"/>
          </a:solidFill>
          <a:latin typeface="+mn-lt"/>
          <a:ea typeface="+mn-ea"/>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35717" y="6697267"/>
            <a:ext cx="9179719" cy="160734"/>
          </a:xfrm>
          <a:prstGeom prst="rect">
            <a:avLst/>
          </a:prstGeom>
          <a:solidFill>
            <a:srgbClr val="245A1C"/>
          </a:solidFill>
          <a:ln w="25400" cap="flat" cmpd="sng" algn="ctr">
            <a:noFill/>
            <a:prstDash val="solid"/>
            <a:round/>
            <a:headEnd type="none" w="med" len="med"/>
            <a:tailEnd type="none" w="med" len="med"/>
          </a:ln>
          <a:effectLst/>
        </p:spPr>
        <p:txBody>
          <a:bodyPr lIns="64284" tIns="32142" rIns="64284" bIns="32142">
            <a:prstTxWarp prst="textNoShape">
              <a:avLst/>
            </a:prstTxWarp>
          </a:bodyPr>
          <a:lstStyle/>
          <a:p>
            <a:pPr algn="ctr" defTabSz="914306" fontAlgn="base">
              <a:spcBef>
                <a:spcPct val="0"/>
              </a:spcBef>
              <a:spcAft>
                <a:spcPct val="0"/>
              </a:spcAft>
              <a:defRPr/>
            </a:pPr>
            <a:endParaRPr lang="en-US" sz="2700" dirty="0">
              <a:solidFill>
                <a:srgbClr val="000000"/>
              </a:solidFill>
              <a:latin typeface="Gill Sans" charset="0"/>
              <a:sym typeface="Gill Sans" charset="0"/>
            </a:endParaRPr>
          </a:p>
        </p:txBody>
      </p:sp>
      <p:pic>
        <p:nvPicPr>
          <p:cNvPr id="1027" name="Picture 10" descr="view7"/>
          <p:cNvPicPr>
            <a:picLocks noChangeAspect="1" noChangeArrowheads="1"/>
          </p:cNvPicPr>
          <p:nvPr userDrawn="1"/>
        </p:nvPicPr>
        <p:blipFill>
          <a:blip r:embed="rId3"/>
          <a:srcRect/>
          <a:stretch>
            <a:fillRect/>
          </a:stretch>
        </p:blipFill>
        <p:spPr bwMode="auto">
          <a:xfrm>
            <a:off x="0" y="0"/>
            <a:ext cx="9144000" cy="6750844"/>
          </a:xfrm>
          <a:prstGeom prst="rect">
            <a:avLst/>
          </a:prstGeom>
          <a:noFill/>
          <a:ln w="9525">
            <a:noFill/>
            <a:miter lim="800000"/>
            <a:headEnd/>
            <a:tailEnd/>
          </a:ln>
        </p:spPr>
      </p:pic>
      <p:pic>
        <p:nvPicPr>
          <p:cNvPr id="1029" name="Picture 11" descr="lund_logo"/>
          <p:cNvPicPr>
            <a:picLocks noChangeAspect="1" noChangeArrowheads="1"/>
          </p:cNvPicPr>
          <p:nvPr userDrawn="1"/>
        </p:nvPicPr>
        <p:blipFill>
          <a:blip r:embed="rId4"/>
          <a:srcRect/>
          <a:stretch>
            <a:fillRect/>
          </a:stretch>
        </p:blipFill>
        <p:spPr bwMode="auto">
          <a:xfrm>
            <a:off x="8248799" y="196453"/>
            <a:ext cx="723305" cy="910828"/>
          </a:xfrm>
          <a:prstGeom prst="rect">
            <a:avLst/>
          </a:prstGeom>
          <a:noFill/>
          <a:ln w="9525">
            <a:noFill/>
            <a:miter lim="800000"/>
            <a:headEnd/>
            <a:tailEnd/>
          </a:ln>
        </p:spPr>
      </p:pic>
      <p:sp>
        <p:nvSpPr>
          <p:cNvPr id="7" name="Rectangle 6"/>
          <p:cNvSpPr/>
          <p:nvPr userDrawn="1"/>
        </p:nvSpPr>
        <p:spPr>
          <a:xfrm>
            <a:off x="-89297" y="6590109"/>
            <a:ext cx="9144000" cy="234189"/>
          </a:xfrm>
          <a:prstGeom prst="rect">
            <a:avLst/>
          </a:prstGeom>
        </p:spPr>
        <p:txBody>
          <a:bodyPr lIns="64284" tIns="32142" rIns="64284" bIns="32142">
            <a:prstTxWarp prst="textNoShape">
              <a:avLst/>
            </a:prstTxWarp>
            <a:spAutoFit/>
          </a:bodyPr>
          <a:lstStyle/>
          <a:p>
            <a:pPr algn="ctr" defTabSz="914306" fontAlgn="base">
              <a:spcBef>
                <a:spcPct val="50000"/>
              </a:spcBef>
              <a:spcAft>
                <a:spcPct val="0"/>
              </a:spcAft>
              <a:defRPr/>
            </a:pPr>
            <a:r>
              <a:rPr lang="en-GB" sz="1100" dirty="0" err="1" smtClean="0">
                <a:solidFill>
                  <a:prstClr val="white"/>
                </a:solidFill>
                <a:latin typeface="Papyrus" pitchFamily="-112" charset="0"/>
                <a:ea typeface="Papyrus" pitchFamily="-112" charset="0"/>
                <a:cs typeface="Papyrus" pitchFamily="-112" charset="0"/>
                <a:sym typeface="Gill Sans" pitchFamily="-112" charset="0"/>
              </a:rPr>
              <a:t>Ebeltoft</a:t>
            </a:r>
            <a:r>
              <a:rPr lang="en-GB" sz="1100" dirty="0" smtClean="0">
                <a:solidFill>
                  <a:prstClr val="white"/>
                </a:solidFill>
                <a:latin typeface="Papyrus" pitchFamily="-112" charset="0"/>
                <a:ea typeface="Papyrus" pitchFamily="-112" charset="0"/>
                <a:cs typeface="Papyrus" pitchFamily="-112" charset="0"/>
                <a:sym typeface="Gill Sans" pitchFamily="-112" charset="0"/>
              </a:rPr>
              <a:t> 2010</a:t>
            </a:r>
            <a:r>
              <a:rPr lang="fr-FR" sz="1100" dirty="0" smtClean="0">
                <a:solidFill>
                  <a:prstClr val="white"/>
                </a:solidFill>
                <a:latin typeface="Papyrus" pitchFamily="-112" charset="0"/>
                <a:ea typeface="Papyrus" pitchFamily="-112" charset="0"/>
                <a:cs typeface="Papyrus" pitchFamily="-112" charset="0"/>
                <a:sym typeface="Gill Sans" pitchFamily="-112" charset="0"/>
              </a:rPr>
              <a:t>			The ESS			 </a:t>
            </a:r>
            <a:fld id="{C11E51B9-C2A9-6246-82AF-59CCB83C05C9}" type="slidenum">
              <a:rPr lang="fr-FR" sz="1100" smtClean="0">
                <a:solidFill>
                  <a:prstClr val="white"/>
                </a:solidFill>
                <a:latin typeface="Papyrus" pitchFamily="-112" charset="0"/>
                <a:ea typeface="Papyrus" pitchFamily="-112" charset="0"/>
                <a:cs typeface="Papyrus" pitchFamily="-112" charset="0"/>
                <a:sym typeface="Gill Sans" pitchFamily="-112" charset="0"/>
              </a:rPr>
              <a:pPr algn="ctr" defTabSz="914306" fontAlgn="base">
                <a:spcBef>
                  <a:spcPct val="50000"/>
                </a:spcBef>
                <a:spcAft>
                  <a:spcPct val="0"/>
                </a:spcAft>
                <a:defRPr/>
              </a:pPr>
              <a:t>‹#›</a:t>
            </a:fld>
            <a:endParaRPr lang="en-US" sz="1100" dirty="0">
              <a:solidFill>
                <a:prstClr val="white"/>
              </a:solidFill>
              <a:latin typeface="Papyrus" pitchFamily="-112" charset="0"/>
              <a:ea typeface="Papyrus" pitchFamily="-112" charset="0"/>
              <a:cs typeface="Papyrus" pitchFamily="-112" charset="0"/>
              <a:sym typeface="Gill Sans" pitchFamily="-112" charset="0"/>
            </a:endParaRPr>
          </a:p>
        </p:txBody>
      </p:sp>
      <p:pic>
        <p:nvPicPr>
          <p:cNvPr id="8" name="Picture 7" descr="ESS_new-old_logo_v2.png"/>
          <p:cNvPicPr>
            <a:picLocks noChangeAspect="1"/>
          </p:cNvPicPr>
          <p:nvPr userDrawn="1"/>
        </p:nvPicPr>
        <p:blipFill>
          <a:blip r:embed="rId5"/>
          <a:stretch>
            <a:fillRect/>
          </a:stretch>
        </p:blipFill>
        <p:spPr>
          <a:xfrm>
            <a:off x="178596" y="39085"/>
            <a:ext cx="1125141" cy="1300368"/>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Lst>
  <p:transition xmlns:p14="http://schemas.microsoft.com/office/powerpoint/2010/main"/>
  <p:timing>
    <p:tnLst>
      <p:par>
        <p:cTn xmlns:p14="http://schemas.microsoft.com/office/powerpoint/2010/main" id="1" dur="indefinite" restart="never" nodeType="tmRoot"/>
      </p:par>
    </p:tnLst>
  </p:timing>
  <p:hf sldNum="0" hdr="0" ftr="0"/>
  <p:txStyles>
    <p:titleStyle>
      <a:lvl1pPr algn="ctr" rtl="0" eaLnBrk="0" fontAlgn="base" hangingPunct="0">
        <a:spcBef>
          <a:spcPct val="0"/>
        </a:spcBef>
        <a:spcAft>
          <a:spcPct val="0"/>
        </a:spcAft>
        <a:defRPr sz="55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2pPr>
      <a:lvl3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3pPr>
      <a:lvl4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4pPr>
      <a:lvl5pPr algn="ctr" rtl="0" eaLnBrk="0" fontAlgn="base" hangingPunct="0">
        <a:spcBef>
          <a:spcPct val="0"/>
        </a:spcBef>
        <a:spcAft>
          <a:spcPct val="0"/>
        </a:spcAft>
        <a:defRPr sz="5500">
          <a:solidFill>
            <a:schemeClr val="tx1"/>
          </a:solidFill>
          <a:latin typeface="Gill Sans" charset="0"/>
          <a:ea typeface="ヒラギノ角ゴ Pro W3" charset="-128"/>
          <a:cs typeface="ヒラギノ角ゴ Pro W3" charset="-128"/>
          <a:sym typeface="Gill Sans" pitchFamily="-112" charset="0"/>
        </a:defRPr>
      </a:lvl5pPr>
      <a:lvl6pPr marL="321424"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6pPr>
      <a:lvl7pPr marL="642849"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7pPr>
      <a:lvl8pPr marL="964274"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8pPr>
      <a:lvl9pPr marL="1285697" algn="ctr" rtl="0" fontAlgn="base">
        <a:spcBef>
          <a:spcPct val="0"/>
        </a:spcBef>
        <a:spcAft>
          <a:spcPct val="0"/>
        </a:spcAft>
        <a:defRPr sz="5500">
          <a:solidFill>
            <a:schemeClr val="tx1"/>
          </a:solidFill>
          <a:latin typeface="Gill Sans" charset="0"/>
          <a:ea typeface="ヒラギノ角ゴ Pro W3" charset="-128"/>
          <a:cs typeface="ヒラギノ角ゴ Pro W3" charset="-128"/>
          <a:sym typeface="Gill Sans" charset="0"/>
        </a:defRPr>
      </a:lvl9pPr>
    </p:titleStyle>
    <p:bodyStyle>
      <a:lvl1pPr marL="464279" indent="-312496" algn="l" rtl="0" eaLnBrk="0" fontAlgn="base" hangingPunct="0">
        <a:spcBef>
          <a:spcPts val="1617"/>
        </a:spcBef>
        <a:spcAft>
          <a:spcPct val="0"/>
        </a:spcAft>
        <a:buClr>
          <a:srgbClr val="000000"/>
        </a:buClr>
        <a:buSzPct val="171000"/>
        <a:buFont typeface="Avenir LT 55 Roman" pitchFamily="-64" charset="0"/>
        <a:buChar char="•"/>
        <a:defRPr sz="2500">
          <a:solidFill>
            <a:schemeClr val="tx1"/>
          </a:solidFill>
          <a:latin typeface="+mn-lt"/>
          <a:ea typeface="+mn-ea"/>
          <a:cs typeface="+mn-cs"/>
          <a:sym typeface="Avenir LT 55 Roman" pitchFamily="-64" charset="0"/>
        </a:defRPr>
      </a:lvl1pPr>
      <a:lvl2pPr marL="705348" indent="-312496"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2pPr>
      <a:lvl3pPr marL="946417" indent="-312496"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3pPr>
      <a:lvl4pPr marL="1196413" indent="-312496"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4pPr>
      <a:lvl5pPr marL="1437482" indent="-312496" algn="l" rtl="0" eaLnBrk="0" fontAlgn="base" hangingPunct="0">
        <a:spcBef>
          <a:spcPts val="1617"/>
        </a:spcBef>
        <a:spcAft>
          <a:spcPct val="0"/>
        </a:spcAft>
        <a:buSzPct val="171000"/>
        <a:buFont typeface="Gill Sans" pitchFamily="-112" charset="0"/>
        <a:buChar char="•"/>
        <a:defRPr sz="2700">
          <a:solidFill>
            <a:schemeClr val="tx1"/>
          </a:solidFill>
          <a:latin typeface="+mj-lt"/>
          <a:ea typeface="+mn-ea"/>
          <a:cs typeface="+mn-cs"/>
          <a:sym typeface="Gill Sans" pitchFamily="-112" charset="0"/>
        </a:defRPr>
      </a:lvl5pPr>
      <a:lvl6pPr marL="1758906" indent="-312496"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6pPr>
      <a:lvl7pPr marL="2080329" indent="-312496"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7pPr>
      <a:lvl8pPr marL="2401755" indent="-312496"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8pPr>
      <a:lvl9pPr marL="2723179" indent="-312496" algn="l" rtl="0" fontAlgn="base">
        <a:spcBef>
          <a:spcPts val="1617"/>
        </a:spcBef>
        <a:spcAft>
          <a:spcPct val="0"/>
        </a:spcAft>
        <a:buSzPct val="171000"/>
        <a:buFont typeface="Gill Sans" charset="0"/>
        <a:buChar char="•"/>
        <a:defRPr sz="2700">
          <a:solidFill>
            <a:schemeClr val="tx1"/>
          </a:solidFill>
          <a:latin typeface="+mj-lt"/>
          <a:ea typeface="+mn-ea"/>
          <a:cs typeface="+mn-cs"/>
          <a:sym typeface="Gill Sans" charset="0"/>
        </a:defRPr>
      </a:lvl9pPr>
    </p:bodyStyle>
    <p:otherStyle>
      <a:defPPr>
        <a:defRPr lang="sv-SE"/>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755" r:id="rId2"/>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TitilliumText14L 600 wt" pitchFamily="-64" charset="0"/>
        </a:defRPr>
      </a:lvl1pPr>
      <a:lvl2pPr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2pPr>
      <a:lvl3pPr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3pPr>
      <a:lvl4pPr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4pPr>
      <a:lvl5pPr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5pPr>
      <a:lvl6pPr marL="321457"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6pPr>
      <a:lvl7pPr marL="642915"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7pPr>
      <a:lvl8pPr marL="964372"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8pPr>
      <a:lvl9pPr marL="1285829"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9pPr>
    </p:titleStyle>
    <p:bodyStyle>
      <a:lvl1pPr marL="625056"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1pPr>
      <a:lvl2pPr marL="937584"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2pPr>
      <a:lvl3pPr marL="1250112"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3pPr>
      <a:lvl4pPr marL="1562640"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4pPr>
      <a:lvl5pPr marL="1875168"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5pPr>
      <a:lvl6pPr marL="2196625"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6pPr>
      <a:lvl7pPr marL="2518082"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7pPr>
      <a:lvl8pPr marL="2839540"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8pPr>
      <a:lvl9pPr marL="3160997"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8"/>
          <p:cNvPicPr>
            <a:picLocks noChangeAspect="1" noChangeArrowheads="1"/>
          </p:cNvPicPr>
          <p:nvPr userDrawn="1"/>
        </p:nvPicPr>
        <p:blipFill>
          <a:blip r:embed="rId13"/>
          <a:srcRect l="4762"/>
          <a:stretch>
            <a:fillRect/>
          </a:stretch>
        </p:blipFill>
        <p:spPr bwMode="auto">
          <a:xfrm>
            <a:off x="0" y="0"/>
            <a:ext cx="9144000" cy="793750"/>
          </a:xfrm>
          <a:prstGeom prst="rect">
            <a:avLst/>
          </a:prstGeom>
          <a:noFill/>
          <a:ln w="12700">
            <a:noFill/>
            <a:miter lim="800000"/>
            <a:headEnd/>
            <a:tailEnd/>
          </a:ln>
        </p:spPr>
      </p:pic>
      <p:sp>
        <p:nvSpPr>
          <p:cNvPr id="1028" name="Rectangle 3"/>
          <p:cNvSpPr>
            <a:spLocks noGrp="1" noChangeArrowheads="1"/>
          </p:cNvSpPr>
          <p:nvPr>
            <p:ph type="body" idx="1"/>
          </p:nvPr>
        </p:nvSpPr>
        <p:spPr bwMode="auto">
          <a:xfrm>
            <a:off x="381000" y="1143000"/>
            <a:ext cx="80772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8305800" y="6477000"/>
            <a:ext cx="609600" cy="2286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defTabSz="914165" eaLnBrk="0" fontAlgn="base" hangingPunct="0">
              <a:spcBef>
                <a:spcPct val="0"/>
              </a:spcBef>
              <a:spcAft>
                <a:spcPct val="0"/>
              </a:spcAft>
              <a:defRPr sz="1200" b="0">
                <a:solidFill>
                  <a:srgbClr val="000000"/>
                </a:solidFill>
                <a:effectLst/>
                <a:latin typeface="Arial" pitchFamily="-112" charset="0"/>
                <a:ea typeface="+mn-ea"/>
                <a:cs typeface="+mn-cs"/>
              </a:defRPr>
            </a:lvl1pPr>
          </a:lstStyle>
          <a:p>
            <a:pPr>
              <a:defRPr/>
            </a:pPr>
            <a:fld id="{D5B43F84-996F-FC40-A1E1-B93AB70D2F46}" type="slidenum">
              <a:rPr lang="en-GB" smtClean="0"/>
              <a:pPr>
                <a:defRPr/>
              </a:pPr>
              <a:t>‹#›</a:t>
            </a:fld>
            <a:endParaRPr lang="en-GB" dirty="0"/>
          </a:p>
        </p:txBody>
      </p:sp>
      <p:sp>
        <p:nvSpPr>
          <p:cNvPr id="2" name="Rectangle 13"/>
          <p:cNvSpPr>
            <a:spLocks noGrp="1" noChangeArrowheads="1"/>
          </p:cNvSpPr>
          <p:nvPr>
            <p:ph type="title"/>
          </p:nvPr>
        </p:nvSpPr>
        <p:spPr bwMode="auto">
          <a:xfrm>
            <a:off x="1597680" y="130820"/>
            <a:ext cx="6928794" cy="609600"/>
          </a:xfrm>
          <a:prstGeom prst="rect">
            <a:avLst/>
          </a:prstGeom>
          <a:noFill/>
          <a:ln w="9525">
            <a:noFill/>
            <a:miter lim="800000"/>
            <a:headEnd/>
            <a:tailEnd/>
          </a:ln>
        </p:spPr>
        <p:txBody>
          <a:bodyPr vert="horz" wrap="square" lIns="91416" tIns="45709" rIns="91416" bIns="45709" numCol="1" anchor="ctr" anchorCtr="0" compatLnSpc="1">
            <a:prstTxWarp prst="textNoShape">
              <a:avLst/>
            </a:prstTxWarp>
          </a:bodyPr>
          <a:lstStyle/>
          <a:p>
            <a:pPr lvl="0"/>
            <a:r>
              <a:rPr lang="en-GB" dirty="0"/>
              <a:t>Click to edit Master title style</a:t>
            </a:r>
          </a:p>
        </p:txBody>
      </p:sp>
      <p:pic>
        <p:nvPicPr>
          <p:cNvPr id="7" name="Picture 6" descr="Sin-título-2.gif"/>
          <p:cNvPicPr>
            <a:picLocks noChangeAspect="1"/>
          </p:cNvPicPr>
          <p:nvPr userDrawn="1"/>
        </p:nvPicPr>
        <p:blipFill>
          <a:blip r:embed="rId14">
            <a:lum contrast="-10000"/>
          </a:blip>
          <a:stretch>
            <a:fillRect/>
          </a:stretch>
        </p:blipFill>
        <p:spPr>
          <a:xfrm>
            <a:off x="202005" y="136550"/>
            <a:ext cx="1327400" cy="707947"/>
          </a:xfrm>
          <a:prstGeom prst="rect">
            <a:avLst/>
          </a:prstGeom>
        </p:spPr>
      </p:pic>
    </p:spTree>
    <p:extLst>
      <p:ext uri="{BB962C8B-B14F-4D97-AF65-F5344CB8AC3E}">
        <p14:creationId xmlns:p14="http://schemas.microsoft.com/office/powerpoint/2010/main" val="285843020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9" r:id="rId4"/>
    <p:sldLayoutId id="2147483740" r:id="rId5"/>
    <p:sldLayoutId id="2147483742" r:id="rId6"/>
    <p:sldLayoutId id="2147483722" r:id="rId7"/>
    <p:sldLayoutId id="2147483690" r:id="rId8"/>
    <p:sldLayoutId id="2147483728" r:id="rId9"/>
    <p:sldLayoutId id="2147483729" r:id="rId10"/>
    <p:sldLayoutId id="2147483735" r:id="rId11"/>
  </p:sldLayoutIdLst>
  <p:transition xmlns:p14="http://schemas.microsoft.com/office/powerpoint/2010/main" spd="med"/>
  <p:hf hdr="0" ftr="0" dt="0"/>
  <p:txStyles>
    <p:titleStyle>
      <a:lvl1pPr algn="ctr" rtl="0" eaLnBrk="0" fontAlgn="base" hangingPunct="0">
        <a:spcBef>
          <a:spcPct val="0"/>
        </a:spcBef>
        <a:spcAft>
          <a:spcPct val="0"/>
        </a:spcAft>
        <a:defRPr sz="3600">
          <a:solidFill>
            <a:srgbClr val="0000FF"/>
          </a:solidFill>
          <a:latin typeface="Papyrus"/>
          <a:ea typeface="ＭＳ Ｐゴシック" pitchFamily="-112" charset="-128"/>
          <a:cs typeface="Papyrus"/>
        </a:defRPr>
      </a:lvl1pPr>
      <a:lvl2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5pPr>
      <a:lvl6pPr marL="457082" algn="ctr" rtl="0" fontAlgn="base">
        <a:spcBef>
          <a:spcPct val="0"/>
        </a:spcBef>
        <a:spcAft>
          <a:spcPct val="0"/>
        </a:spcAft>
        <a:defRPr sz="3600">
          <a:solidFill>
            <a:srgbClr val="FF0000"/>
          </a:solidFill>
          <a:latin typeface="Arial" pitchFamily="-112" charset="0"/>
        </a:defRPr>
      </a:lvl6pPr>
      <a:lvl7pPr marL="914165" algn="ctr" rtl="0" fontAlgn="base">
        <a:spcBef>
          <a:spcPct val="0"/>
        </a:spcBef>
        <a:spcAft>
          <a:spcPct val="0"/>
        </a:spcAft>
        <a:defRPr sz="3600">
          <a:solidFill>
            <a:srgbClr val="FF0000"/>
          </a:solidFill>
          <a:latin typeface="Arial" pitchFamily="-112" charset="0"/>
        </a:defRPr>
      </a:lvl7pPr>
      <a:lvl8pPr marL="1371250" algn="ctr" rtl="0" fontAlgn="base">
        <a:spcBef>
          <a:spcPct val="0"/>
        </a:spcBef>
        <a:spcAft>
          <a:spcPct val="0"/>
        </a:spcAft>
        <a:defRPr sz="3600">
          <a:solidFill>
            <a:srgbClr val="FF0000"/>
          </a:solidFill>
          <a:latin typeface="Arial" pitchFamily="-112" charset="0"/>
        </a:defRPr>
      </a:lvl8pPr>
      <a:lvl9pPr marL="1828332" algn="ctr" rtl="0" fontAlgn="base">
        <a:spcBef>
          <a:spcPct val="0"/>
        </a:spcBef>
        <a:spcAft>
          <a:spcPct val="0"/>
        </a:spcAft>
        <a:defRPr sz="3600">
          <a:solidFill>
            <a:srgbClr val="FF0000"/>
          </a:solidFill>
          <a:latin typeface="Arial" pitchFamily="-112" charset="0"/>
        </a:defRPr>
      </a:lvl9pPr>
    </p:titleStyle>
    <p:body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238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TitilliumText14L 600 wt" pitchFamily="-64" charset="0"/>
        </a:defRPr>
      </a:lvl1pPr>
      <a:lvl2pPr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2pPr>
      <a:lvl3pPr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3pPr>
      <a:lvl4pPr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4pPr>
      <a:lvl5pPr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5pPr>
      <a:lvl6pPr marL="321457"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6pPr>
      <a:lvl7pPr marL="642915"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7pPr>
      <a:lvl8pPr marL="964372"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8pPr>
      <a:lvl9pPr marL="1285829" algn="ctr" rtl="0" fontAlgn="base">
        <a:spcBef>
          <a:spcPct val="0"/>
        </a:spcBef>
        <a:spcAft>
          <a:spcPct val="0"/>
        </a:spcAft>
        <a:defRPr sz="5900">
          <a:solidFill>
            <a:schemeClr val="tx1"/>
          </a:solidFill>
          <a:latin typeface="TitilliumText14L 600 wt" pitchFamily="-64" charset="0"/>
          <a:ea typeface="ヒラギノ角ゴ ProN W6" charset="-128"/>
          <a:cs typeface="ヒラギノ角ゴ ProN W6" charset="-128"/>
          <a:sym typeface="TitilliumText14L 600 wt" pitchFamily="-64" charset="0"/>
        </a:defRPr>
      </a:lvl9pPr>
    </p:titleStyle>
    <p:bodyStyle>
      <a:lvl1pPr marL="625056"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1pPr>
      <a:lvl2pPr marL="937584"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2pPr>
      <a:lvl3pPr marL="1250112"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3pPr>
      <a:lvl4pPr marL="1562640"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4pPr>
      <a:lvl5pPr marL="1875168"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5pPr>
      <a:lvl6pPr marL="2196625"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6pPr>
      <a:lvl7pPr marL="2518082"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7pPr>
      <a:lvl8pPr marL="2839540"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8pPr>
      <a:lvl9pPr marL="3160997" indent="-401822" algn="l" rtl="0" fontAlgn="base">
        <a:spcBef>
          <a:spcPts val="1687"/>
        </a:spcBef>
        <a:spcAft>
          <a:spcPct val="0"/>
        </a:spcAft>
        <a:buSzPct val="171000"/>
        <a:buFont typeface="TitilliumText22L 400 wt" pitchFamily="-64" charset="0"/>
        <a:buChar char="•"/>
        <a:defRPr sz="3000">
          <a:solidFill>
            <a:schemeClr val="tx1"/>
          </a:solidFill>
          <a:latin typeface="+mn-lt"/>
          <a:ea typeface="+mn-ea"/>
          <a:cs typeface="+mn-cs"/>
          <a:sym typeface="TitilliumText22L 400 wt" pitchFamily="-64"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 Type="http://schemas.openxmlformats.org/officeDocument/2006/relationships/slideLayout" Target="../slideLayouts/slideLayout13.xml"/><Relationship Id="rId2" Type="http://schemas.openxmlformats.org/officeDocument/2006/relationships/hyperlink" Target="http://indico.hep.lu.se//conferenceDisplay.py?confId=896"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3.png"/></Relationships>
</file>

<file path=ppt/slides/_rels/slide13.xml.rels><?xml version="1.0" encoding="UTF-8" standalone="yes"?>
<Relationships xmlns="http://schemas.openxmlformats.org/package/2006/relationships"><Relationship Id="rId11" Type="http://schemas.openxmlformats.org/officeDocument/2006/relationships/image" Target="../media/image83.png"/><Relationship Id="rId12" Type="http://schemas.openxmlformats.org/officeDocument/2006/relationships/image" Target="../media/image84.png"/><Relationship Id="rId13" Type="http://schemas.openxmlformats.org/officeDocument/2006/relationships/image" Target="../media/image85.png"/><Relationship Id="rId14" Type="http://schemas.openxmlformats.org/officeDocument/2006/relationships/image" Target="../media/image86.png"/><Relationship Id="rId15" Type="http://schemas.openxmlformats.org/officeDocument/2006/relationships/image" Target="../media/image87.png"/><Relationship Id="rId16" Type="http://schemas.openxmlformats.org/officeDocument/2006/relationships/image" Target="../media/image88.png"/><Relationship Id="rId17" Type="http://schemas.openxmlformats.org/officeDocument/2006/relationships/image" Target="../media/image9.gif"/><Relationship Id="rId18" Type="http://schemas.openxmlformats.org/officeDocument/2006/relationships/image" Target="../media/image89.png"/><Relationship Id="rId1" Type="http://schemas.openxmlformats.org/officeDocument/2006/relationships/slideLayout" Target="../slideLayouts/slideLayout14.xml"/><Relationship Id="rId2" Type="http://schemas.openxmlformats.org/officeDocument/2006/relationships/image" Target="../media/image74.jpeg"/><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png"/><Relationship Id="rId7" Type="http://schemas.openxmlformats.org/officeDocument/2006/relationships/image" Target="../media/image79.jpeg"/><Relationship Id="rId8" Type="http://schemas.openxmlformats.org/officeDocument/2006/relationships/image" Target="../media/image80.jpeg"/><Relationship Id="rId9" Type="http://schemas.openxmlformats.org/officeDocument/2006/relationships/image" Target="../media/image81.png"/><Relationship Id="rId10"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91.png"/><Relationship Id="rId1" Type="http://schemas.openxmlformats.org/officeDocument/2006/relationships/slideLayout" Target="../slideLayouts/slideLayout14.xml"/><Relationship Id="rId2" Type="http://schemas.openxmlformats.org/officeDocument/2006/relationships/image" Target="../media/image90.png"/></Relationships>
</file>

<file path=ppt/slides/_rels/slide15.xml.rels><?xml version="1.0" encoding="UTF-8" standalone="yes"?>
<Relationships xmlns="http://schemas.openxmlformats.org/package/2006/relationships"><Relationship Id="rId9" Type="http://schemas.openxmlformats.org/officeDocument/2006/relationships/image" Target="../media/image98.png"/><Relationship Id="rId20" Type="http://schemas.openxmlformats.org/officeDocument/2006/relationships/image" Target="../media/image109.png"/><Relationship Id="rId21" Type="http://schemas.openxmlformats.org/officeDocument/2006/relationships/image" Target="../media/image110.png"/><Relationship Id="rId10" Type="http://schemas.openxmlformats.org/officeDocument/2006/relationships/image" Target="../media/image99.png"/><Relationship Id="rId11" Type="http://schemas.openxmlformats.org/officeDocument/2006/relationships/image" Target="../media/image100.png"/><Relationship Id="rId12" Type="http://schemas.openxmlformats.org/officeDocument/2006/relationships/image" Target="../media/image101.png"/><Relationship Id="rId13" Type="http://schemas.openxmlformats.org/officeDocument/2006/relationships/image" Target="../media/image102.png"/><Relationship Id="rId14" Type="http://schemas.openxmlformats.org/officeDocument/2006/relationships/image" Target="../media/image103.png"/><Relationship Id="rId15" Type="http://schemas.openxmlformats.org/officeDocument/2006/relationships/image" Target="../media/image104.png"/><Relationship Id="rId16" Type="http://schemas.openxmlformats.org/officeDocument/2006/relationships/image" Target="../media/image105.png"/><Relationship Id="rId17" Type="http://schemas.openxmlformats.org/officeDocument/2006/relationships/image" Target="../media/image106.png"/><Relationship Id="rId18" Type="http://schemas.openxmlformats.org/officeDocument/2006/relationships/image" Target="../media/image107.png"/><Relationship Id="rId19" Type="http://schemas.openxmlformats.org/officeDocument/2006/relationships/image" Target="../media/image108.png"/><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1" Type="http://schemas.openxmlformats.org/officeDocument/2006/relationships/slideLayout" Target="../slideLayouts/slideLayout17.xml"/><Relationship Id="rId2" Type="http://schemas.openxmlformats.org/officeDocument/2006/relationships/image" Target="../media/image1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9.jpeg"/><Relationship Id="rId5" Type="http://schemas.openxmlformats.org/officeDocument/2006/relationships/image" Target="../media/image22.png"/><Relationship Id="rId6" Type="http://schemas.openxmlformats.org/officeDocument/2006/relationships/image" Target="../media/image3.jpeg"/><Relationship Id="rId7"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1" Type="http://schemas.openxmlformats.org/officeDocument/2006/relationships/slideLayout" Target="../slideLayouts/slideLayout18.xml"/><Relationship Id="rId2" Type="http://schemas.openxmlformats.org/officeDocument/2006/relationships/image" Target="../media/image120.png"/></Relationships>
</file>

<file path=ppt/slides/_rels/slide22.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jpeg"/><Relationship Id="rId6" Type="http://schemas.openxmlformats.org/officeDocument/2006/relationships/image" Target="../media/image128.png"/><Relationship Id="rId1" Type="http://schemas.openxmlformats.org/officeDocument/2006/relationships/slideLayout" Target="../slideLayouts/slideLayout18.xml"/><Relationship Id="rId2" Type="http://schemas.openxmlformats.org/officeDocument/2006/relationships/image" Target="../media/image1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30.png"/></Relationships>
</file>

<file path=ppt/slides/_rels/slide25.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3.png"/></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1" Type="http://schemas.openxmlformats.org/officeDocument/2006/relationships/slideLayout" Target="../slideLayouts/slideLayout17.xml"/><Relationship Id="rId2" Type="http://schemas.openxmlformats.org/officeDocument/2006/relationships/image" Target="../media/image134.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6.xml"/><Relationship Id="rId2"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 Type="http://schemas.openxmlformats.org/officeDocument/2006/relationships/slideLayout" Target="../slideLayouts/slideLayout29.xml"/><Relationship Id="rId2" Type="http://schemas.openxmlformats.org/officeDocument/2006/relationships/image" Target="../media/image28.png"/></Relationships>
</file>

<file path=ppt/slides/_rels/slide5.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image" Target="../media/image47.png"/><Relationship Id="rId14" Type="http://schemas.openxmlformats.org/officeDocument/2006/relationships/image" Target="../media/image48.png"/><Relationship Id="rId1" Type="http://schemas.openxmlformats.org/officeDocument/2006/relationships/slideLayout" Target="../slideLayouts/slideLayout29.xml"/><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6.xml.rels><?xml version="1.0" encoding="UTF-8" standalone="yes"?>
<Relationships xmlns="http://schemas.openxmlformats.org/package/2006/relationships"><Relationship Id="rId11" Type="http://schemas.openxmlformats.org/officeDocument/2006/relationships/image" Target="../media/image53.jpeg"/><Relationship Id="rId12" Type="http://schemas.openxmlformats.org/officeDocument/2006/relationships/image" Target="../media/image54.jpeg"/><Relationship Id="rId13" Type="http://schemas.openxmlformats.org/officeDocument/2006/relationships/image" Target="../media/image55.png"/><Relationship Id="rId14" Type="http://schemas.openxmlformats.org/officeDocument/2006/relationships/image" Target="../media/image56.png"/><Relationship Id="rId1" Type="http://schemas.microsoft.com/office/2007/relationships/media" Target="file://localhost/Users/matslindroos/Documents/Visit,%20meeting%20and%20conferences/India-Dec-2011/CsDSO4.AVI" TargetMode="External"/><Relationship Id="rId2" Type="http://schemas.openxmlformats.org/officeDocument/2006/relationships/video" Target="file://localhost/Users/matslindroos/Documents/Visit,%20meeting%20and%20conferences/India-Dec-2011/CsDSO4.AVI" TargetMode="External"/><Relationship Id="rId3" Type="http://schemas.microsoft.com/office/2007/relationships/media" Target="file://localhost/Users/matslindroos/Documents/Visit,%20meeting%20and%20conferences/Go%CC%88teborg%20April%202010/bmw15d.avi.mpg" TargetMode="External"/><Relationship Id="rId4" Type="http://schemas.openxmlformats.org/officeDocument/2006/relationships/video" Target="file://localhost/Users/matslindroos/Documents/Visit,%20meeting%20and%20conferences/Go%CC%88teborg%20April%202010/bmw15d.avi.mpg" TargetMode="External"/><Relationship Id="rId5" Type="http://schemas.openxmlformats.org/officeDocument/2006/relationships/slideLayout" Target="../slideLayouts/slideLayout30.xml"/><Relationship Id="rId6" Type="http://schemas.openxmlformats.org/officeDocument/2006/relationships/notesSlide" Target="../notesSlides/notesSlide2.xml"/><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png"/><Relationship Id="rId10"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jpe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5" Type="http://schemas.openxmlformats.org/officeDocument/2006/relationships/image" Target="../media/image65.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srcRect/>
          <a:stretch>
            <a:fillRect/>
          </a:stretch>
        </p:blipFill>
        <p:spPr bwMode="auto">
          <a:xfrm>
            <a:off x="-991194" y="-8930"/>
            <a:ext cx="6991945" cy="6866930"/>
          </a:xfrm>
          <a:prstGeom prst="rect">
            <a:avLst/>
          </a:prstGeom>
          <a:noFill/>
          <a:ln w="12700">
            <a:noFill/>
            <a:miter lim="800000"/>
            <a:headEnd/>
            <a:tailEnd/>
          </a:ln>
        </p:spPr>
      </p:pic>
      <p:pic>
        <p:nvPicPr>
          <p:cNvPr id="29698" name="Picture 2"/>
          <p:cNvPicPr>
            <a:picLocks noChangeAspect="1" noChangeArrowheads="1"/>
          </p:cNvPicPr>
          <p:nvPr/>
        </p:nvPicPr>
        <p:blipFill>
          <a:blip r:embed="rId4"/>
          <a:srcRect/>
          <a:stretch>
            <a:fillRect/>
          </a:stretch>
        </p:blipFill>
        <p:spPr bwMode="auto">
          <a:xfrm>
            <a:off x="-991194" y="-8930"/>
            <a:ext cx="6991945" cy="6866930"/>
          </a:xfrm>
          <a:prstGeom prst="rect">
            <a:avLst/>
          </a:prstGeom>
          <a:noFill/>
          <a:ln w="12700">
            <a:noFill/>
            <a:miter lim="800000"/>
            <a:headEnd/>
            <a:tailEnd/>
          </a:ln>
        </p:spPr>
      </p:pic>
      <p:pic>
        <p:nvPicPr>
          <p:cNvPr id="29699" name="Picture 3"/>
          <p:cNvPicPr>
            <a:picLocks noChangeAspect="1" noChangeArrowheads="1"/>
          </p:cNvPicPr>
          <p:nvPr/>
        </p:nvPicPr>
        <p:blipFill>
          <a:blip r:embed="rId5"/>
          <a:srcRect/>
          <a:stretch>
            <a:fillRect/>
          </a:stretch>
        </p:blipFill>
        <p:spPr bwMode="auto">
          <a:xfrm>
            <a:off x="-892969" y="-8930"/>
            <a:ext cx="6991945" cy="6866930"/>
          </a:xfrm>
          <a:prstGeom prst="rect">
            <a:avLst/>
          </a:prstGeom>
          <a:noFill/>
          <a:ln w="12700">
            <a:noFill/>
            <a:miter lim="800000"/>
            <a:headEnd/>
            <a:tailEnd/>
          </a:ln>
        </p:spPr>
      </p:pic>
      <p:pic>
        <p:nvPicPr>
          <p:cNvPr id="29700" name="Picture 4"/>
          <p:cNvPicPr>
            <a:picLocks noChangeAspect="1" noChangeArrowheads="1"/>
          </p:cNvPicPr>
          <p:nvPr/>
        </p:nvPicPr>
        <p:blipFill>
          <a:blip r:embed="rId6"/>
          <a:srcRect/>
          <a:stretch>
            <a:fillRect/>
          </a:stretch>
        </p:blipFill>
        <p:spPr bwMode="auto">
          <a:xfrm>
            <a:off x="-892969" y="-11162"/>
            <a:ext cx="6991945" cy="6865814"/>
          </a:xfrm>
          <a:prstGeom prst="rect">
            <a:avLst/>
          </a:prstGeom>
          <a:noFill/>
          <a:ln w="12700">
            <a:noFill/>
            <a:miter lim="800000"/>
            <a:headEnd/>
            <a:tailEnd/>
          </a:ln>
        </p:spPr>
      </p:pic>
      <p:sp>
        <p:nvSpPr>
          <p:cNvPr id="29702" name="Rectangle 6"/>
          <p:cNvSpPr>
            <a:spLocks/>
          </p:cNvSpPr>
          <p:nvPr/>
        </p:nvSpPr>
        <p:spPr bwMode="auto">
          <a:xfrm>
            <a:off x="258961" y="2009180"/>
            <a:ext cx="3375422" cy="2830711"/>
          </a:xfrm>
          <a:prstGeom prst="rect">
            <a:avLst/>
          </a:prstGeom>
          <a:noFill/>
          <a:ln w="12700">
            <a:noFill/>
            <a:miter lim="800000"/>
            <a:headEnd/>
            <a:tailEnd/>
          </a:ln>
        </p:spPr>
        <p:txBody>
          <a:bodyPr lIns="0" tIns="0" rIns="0" bIns="0" anchor="ctr">
            <a:prstTxWarp prst="textNoShape">
              <a:avLst/>
            </a:prstTxWarp>
          </a:bodyPr>
          <a:lstStyle/>
          <a:p>
            <a:pPr defTabSz="642882" fontAlgn="base">
              <a:lnSpc>
                <a:spcPct val="110000"/>
              </a:lnSpc>
              <a:spcBef>
                <a:spcPct val="0"/>
              </a:spcBef>
              <a:spcAft>
                <a:spcPct val="0"/>
              </a:spcAft>
            </a:pPr>
            <a:r>
              <a:rPr lang="en-US" sz="3900" dirty="0" smtClean="0">
                <a:solidFill>
                  <a:srgbClr val="FFFFFF"/>
                </a:solidFill>
                <a:latin typeface="TitilliumText22L 600 wt" pitchFamily="-64" charset="0"/>
                <a:ea typeface="TitilliumText22L 800 wt" pitchFamily="-64" charset="0"/>
                <a:cs typeface="TitilliumText22L 800 wt" pitchFamily="-64" charset="0"/>
                <a:sym typeface="Gill Sans" charset="0"/>
              </a:rPr>
              <a:t>ESS</a:t>
            </a:r>
            <a:endParaRPr lang="en-US" sz="3900" dirty="0">
              <a:solidFill>
                <a:srgbClr val="FFFFFF"/>
              </a:solidFill>
              <a:ea typeface="TitilliumText22L 400 wt" pitchFamily="-64" charset="0"/>
              <a:cs typeface="TitilliumText22L 400 wt" pitchFamily="-64" charset="0"/>
              <a:sym typeface="TitilliumText22L 400 wt" pitchFamily="-64" charset="0"/>
            </a:endParaRPr>
          </a:p>
        </p:txBody>
      </p:sp>
      <p:sp>
        <p:nvSpPr>
          <p:cNvPr id="29703" name="Rectangle 7"/>
          <p:cNvSpPr>
            <a:spLocks/>
          </p:cNvSpPr>
          <p:nvPr/>
        </p:nvSpPr>
        <p:spPr bwMode="auto">
          <a:xfrm>
            <a:off x="5125641" y="5464969"/>
            <a:ext cx="3607594" cy="1232297"/>
          </a:xfrm>
          <a:prstGeom prst="rect">
            <a:avLst/>
          </a:prstGeom>
          <a:noFill/>
          <a:ln w="12700">
            <a:noFill/>
            <a:miter lim="800000"/>
            <a:headEnd/>
            <a:tailEnd/>
          </a:ln>
        </p:spPr>
        <p:txBody>
          <a:bodyPr lIns="0" tIns="0" rIns="0" bIns="0" anchor="ctr">
            <a:prstTxWarp prst="textNoShape">
              <a:avLst/>
            </a:prstTxWarp>
          </a:bodyPr>
          <a:lstStyle/>
          <a:p>
            <a:pPr algn="r" defTabSz="642882" fontAlgn="base">
              <a:lnSpc>
                <a:spcPct val="150000"/>
              </a:lnSpc>
              <a:spcBef>
                <a:spcPct val="0"/>
              </a:spcBef>
              <a:spcAft>
                <a:spcPct val="0"/>
              </a:spcAft>
            </a:pPr>
            <a:endParaRPr lang="en-US" sz="1400" dirty="0">
              <a:solidFill>
                <a:srgbClr val="676767"/>
              </a:solidFill>
              <a:latin typeface="TitilliumText22L 800 wt" pitchFamily="-64" charset="0"/>
              <a:ea typeface="TitilliumText22L 800 wt" pitchFamily="-64" charset="0"/>
              <a:cs typeface="TitilliumText22L 800 wt" pitchFamily="-64" charset="0"/>
              <a:sym typeface="TitilliumText22L 800 wt" pitchFamily="-64" charset="0"/>
            </a:endParaRPr>
          </a:p>
        </p:txBody>
      </p:sp>
      <p:sp>
        <p:nvSpPr>
          <p:cNvPr id="29704" name="Rectangle 8"/>
          <p:cNvSpPr>
            <a:spLocks/>
          </p:cNvSpPr>
          <p:nvPr/>
        </p:nvSpPr>
        <p:spPr bwMode="auto">
          <a:xfrm>
            <a:off x="304057" y="3891387"/>
            <a:ext cx="5860832" cy="1106270"/>
          </a:xfrm>
          <a:prstGeom prst="rect">
            <a:avLst/>
          </a:prstGeom>
          <a:noFill/>
          <a:ln w="12700">
            <a:noFill/>
            <a:miter lim="800000"/>
            <a:headEnd/>
            <a:tailEnd/>
          </a:ln>
        </p:spPr>
        <p:txBody>
          <a:bodyPr lIns="0" tIns="0" rIns="0" bIns="0" anchor="ctr">
            <a:prstTxWarp prst="textNoShape">
              <a:avLst/>
            </a:prstTxWarp>
          </a:bodyPr>
          <a:lstStyle/>
          <a:p>
            <a:pPr defTabSz="642882" fontAlgn="base">
              <a:lnSpc>
                <a:spcPct val="150000"/>
              </a:lnSpc>
              <a:spcBef>
                <a:spcPct val="0"/>
              </a:spcBef>
              <a:spcAft>
                <a:spcPct val="0"/>
              </a:spcAft>
            </a:pPr>
            <a:r>
              <a:rPr lang="en-US" sz="1700" dirty="0" smtClean="0">
                <a:solidFill>
                  <a:srgbClr val="FFFFFF"/>
                </a:solidFill>
                <a:latin typeface="TitilliumText22L 250 wt" pitchFamily="-64" charset="0"/>
                <a:ea typeface="TitilliumText22L 800 wt" pitchFamily="-64" charset="0"/>
                <a:cs typeface="TitilliumText22L 800 wt" pitchFamily="-64" charset="0"/>
                <a:sym typeface="Gill Sans" charset="0"/>
              </a:rPr>
              <a:t>20</a:t>
            </a:r>
            <a:r>
              <a:rPr lang="en-US" sz="1700" dirty="0" smtClean="0">
                <a:solidFill>
                  <a:srgbClr val="FFFFFF"/>
                </a:solidFill>
                <a:latin typeface="TitilliumText22L 250 wt" pitchFamily="-64" charset="0"/>
                <a:ea typeface="TitilliumText22L 800 wt" pitchFamily="-64" charset="0"/>
                <a:cs typeface="TitilliumText22L 800 wt" pitchFamily="-64" charset="0"/>
                <a:sym typeface="Gill Sans" charset="0"/>
              </a:rPr>
              <a:t> </a:t>
            </a:r>
            <a:r>
              <a:rPr lang="en-US" sz="1700" dirty="0" smtClean="0">
                <a:solidFill>
                  <a:srgbClr val="FFFFFF"/>
                </a:solidFill>
                <a:latin typeface="TitilliumText22L 250 wt" pitchFamily="-64" charset="0"/>
                <a:ea typeface="TitilliumText22L 800 wt" pitchFamily="-64" charset="0"/>
                <a:cs typeface="TitilliumText22L 800 wt" pitchFamily="-64" charset="0"/>
                <a:sym typeface="Gill Sans" charset="0"/>
              </a:rPr>
              <a:t>March-2012, </a:t>
            </a:r>
            <a:r>
              <a:rPr lang="en-US" sz="1700" dirty="0" smtClean="0">
                <a:solidFill>
                  <a:srgbClr val="FFFFFF"/>
                </a:solidFill>
                <a:latin typeface="TitilliumText22L 250 wt" pitchFamily="-64" charset="0"/>
                <a:ea typeface="TitilliumText22L 800 wt" pitchFamily="-64" charset="0"/>
                <a:cs typeface="TitilliumText22L 800 wt" pitchFamily="-64" charset="0"/>
                <a:sym typeface="Gill Sans" charset="0"/>
              </a:rPr>
              <a:t>Beam instrumentation workshop</a:t>
            </a:r>
            <a:endParaRPr lang="en-US" sz="1700" dirty="0">
              <a:solidFill>
                <a:srgbClr val="FFFFFF"/>
              </a:solidFill>
              <a:latin typeface="TitilliumText22L 250 wt" pitchFamily="-64" charset="0"/>
              <a:ea typeface="TitilliumText22L 800 wt" pitchFamily="-64" charset="0"/>
              <a:cs typeface="TitilliumText22L 800 wt" pitchFamily="-64" charset="0"/>
              <a:sym typeface="Gill Sans" charset="0"/>
            </a:endParaRPr>
          </a:p>
          <a:p>
            <a:pPr defTabSz="642882" fontAlgn="base">
              <a:lnSpc>
                <a:spcPct val="150000"/>
              </a:lnSpc>
              <a:spcBef>
                <a:spcPct val="0"/>
              </a:spcBef>
              <a:spcAft>
                <a:spcPct val="0"/>
              </a:spcAft>
            </a:pPr>
            <a:r>
              <a:rPr lang="en-US" sz="1700" dirty="0" smtClean="0">
                <a:solidFill>
                  <a:srgbClr val="FFFFFF"/>
                </a:solidFill>
                <a:latin typeface="TitilliumText22L 250 wt" pitchFamily="-64" charset="0"/>
                <a:ea typeface="TitilliumText22L 800 wt" pitchFamily="-64" charset="0"/>
                <a:cs typeface="TitilliumText22L 800 wt" pitchFamily="-64" charset="0"/>
                <a:sym typeface="Gill Sans" charset="0"/>
              </a:rPr>
              <a:t>Mats </a:t>
            </a:r>
            <a:r>
              <a:rPr lang="en-US" sz="1700" dirty="0" err="1" smtClean="0">
                <a:solidFill>
                  <a:srgbClr val="FFFFFF"/>
                </a:solidFill>
                <a:latin typeface="TitilliumText22L 250 wt" pitchFamily="-64" charset="0"/>
                <a:ea typeface="TitilliumText22L 800 wt" pitchFamily="-64" charset="0"/>
                <a:cs typeface="TitilliumText22L 800 wt" pitchFamily="-64" charset="0"/>
                <a:sym typeface="Gill Sans" charset="0"/>
              </a:rPr>
              <a:t>Lindroos</a:t>
            </a:r>
            <a:endParaRPr lang="en-US" sz="1700" dirty="0">
              <a:solidFill>
                <a:srgbClr val="FFFFFF"/>
              </a:solidFill>
              <a:latin typeface="TitilliumText22L 250 wt" pitchFamily="-64" charset="0"/>
              <a:ea typeface="TitilliumText22L 800 wt" pitchFamily="-64" charset="0"/>
              <a:cs typeface="TitilliumText22L 800 wt" pitchFamily="-64" charset="0"/>
              <a:sym typeface="Gill Sans" charset="0"/>
            </a:endParaRPr>
          </a:p>
          <a:p>
            <a:pPr defTabSz="642882" fontAlgn="base">
              <a:lnSpc>
                <a:spcPct val="150000"/>
              </a:lnSpc>
              <a:spcBef>
                <a:spcPct val="0"/>
              </a:spcBef>
              <a:spcAft>
                <a:spcPct val="0"/>
              </a:spcAft>
            </a:pPr>
            <a:r>
              <a:rPr lang="en-US" sz="1700" dirty="0" smtClean="0">
                <a:solidFill>
                  <a:srgbClr val="FFFFFF"/>
                </a:solidFill>
                <a:latin typeface="TitilliumText22L 250 wt" pitchFamily="-64" charset="0"/>
                <a:ea typeface="TitilliumText22L 800 wt" pitchFamily="-64" charset="0"/>
                <a:cs typeface="TitilliumText22L 800 wt" pitchFamily="-64" charset="0"/>
                <a:sym typeface="Gill Sans" charset="0"/>
              </a:rPr>
              <a:t>Head of accelerator division and projects</a:t>
            </a:r>
            <a:endParaRPr lang="en-US" sz="1700" dirty="0" smtClean="0">
              <a:solidFill>
                <a:srgbClr val="FFFFFF"/>
              </a:solidFill>
              <a:latin typeface="TitilliumText22L 250 wt" pitchFamily="-64" charset="0"/>
              <a:ea typeface="TitilliumText22L 800 wt" pitchFamily="-64" charset="0"/>
              <a:cs typeface="TitilliumText22L 800 wt" pitchFamily="-64" charset="0"/>
              <a:sym typeface="Gill Sans" charset="0"/>
            </a:endParaRPr>
          </a:p>
        </p:txBody>
      </p:sp>
      <p:pic>
        <p:nvPicPr>
          <p:cNvPr id="29706" name="Picture 10" descr="ESS_Logo_Expl_Large"/>
          <p:cNvPicPr>
            <a:picLocks noChangeAspect="1" noChangeArrowheads="1"/>
          </p:cNvPicPr>
          <p:nvPr/>
        </p:nvPicPr>
        <p:blipFill>
          <a:blip r:embed="rId7"/>
          <a:srcRect/>
          <a:stretch>
            <a:fillRect/>
          </a:stretch>
        </p:blipFill>
        <p:spPr bwMode="auto">
          <a:xfrm>
            <a:off x="6000752" y="2839642"/>
            <a:ext cx="2712393" cy="1467818"/>
          </a:xfrm>
          <a:prstGeom prst="rect">
            <a:avLst/>
          </a:prstGeom>
          <a:noFill/>
        </p:spPr>
      </p:pic>
    </p:spTree>
    <p:extLst>
      <p:ext uri="{BB962C8B-B14F-4D97-AF65-F5344CB8AC3E}">
        <p14:creationId xmlns:p14="http://schemas.microsoft.com/office/powerpoint/2010/main" val="1356660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Why ESS? – Long Pulse and cold neutrons</a:t>
            </a:r>
            <a:endParaRPr lang="en-US" sz="2400" dirty="0"/>
          </a:p>
        </p:txBody>
      </p:sp>
      <p:sp>
        <p:nvSpPr>
          <p:cNvPr id="342" name="Content Placeholder 341"/>
          <p:cNvSpPr>
            <a:spLocks noGrp="1"/>
          </p:cNvSpPr>
          <p:nvPr>
            <p:ph idx="1"/>
          </p:nvPr>
        </p:nvSpPr>
        <p:spPr>
          <a:xfrm>
            <a:off x="524088" y="1053560"/>
            <a:ext cx="8077200" cy="3400677"/>
          </a:xfrm>
        </p:spPr>
        <p:txBody>
          <a:bodyPr/>
          <a:lstStyle/>
          <a:p>
            <a:r>
              <a:rPr lang="en-US" sz="1800" dirty="0" smtClean="0"/>
              <a:t>Many research reactors in Europe are aging and will be closed before 2020</a:t>
            </a:r>
          </a:p>
          <a:p>
            <a:pPr lvl="1"/>
            <a:r>
              <a:rPr lang="en-US" sz="1800" dirty="0" smtClean="0"/>
              <a:t>Up to 90% of the use is with cold neutrons</a:t>
            </a:r>
          </a:p>
          <a:p>
            <a:r>
              <a:rPr lang="en-US" sz="1800" dirty="0" smtClean="0"/>
              <a:t>There is a urgent need for a new </a:t>
            </a:r>
            <a:r>
              <a:rPr lang="en-US" sz="1800" b="1" dirty="0" smtClean="0"/>
              <a:t>high flux </a:t>
            </a:r>
            <a:r>
              <a:rPr lang="en-US" sz="1800" b="1" dirty="0" smtClean="0">
                <a:solidFill>
                  <a:srgbClr val="0000FF"/>
                </a:solidFill>
              </a:rPr>
              <a:t>cold</a:t>
            </a:r>
            <a:r>
              <a:rPr lang="en-US" sz="1800" b="1" dirty="0" smtClean="0"/>
              <a:t> neutron</a:t>
            </a:r>
            <a:r>
              <a:rPr lang="en-US" sz="1800" dirty="0" smtClean="0"/>
              <a:t> source in Europe</a:t>
            </a:r>
          </a:p>
          <a:p>
            <a:pPr lvl="1"/>
            <a:r>
              <a:rPr lang="en-US" sz="1600" dirty="0" smtClean="0"/>
              <a:t>The vast majority of users will profit from a pulsed structure</a:t>
            </a:r>
          </a:p>
          <a:p>
            <a:pPr lvl="1"/>
            <a:r>
              <a:rPr lang="en-US" sz="1600" dirty="0" smtClean="0"/>
              <a:t>A large fraction of the users are fully satisfied by a long pulse source (approx 2 ms, 20 Hz)</a:t>
            </a:r>
          </a:p>
          <a:p>
            <a:pPr lvl="1"/>
            <a:r>
              <a:rPr lang="en-US" sz="1600" dirty="0" smtClean="0"/>
              <a:t>Existing short pulse sources (ISIS, JPARC and SNS) can supply the present and imminent future need of short pulse users</a:t>
            </a:r>
          </a:p>
        </p:txBody>
      </p:sp>
      <p:sp>
        <p:nvSpPr>
          <p:cNvPr id="343" name="TextBox 342"/>
          <p:cNvSpPr txBox="1"/>
          <p:nvPr/>
        </p:nvSpPr>
        <p:spPr>
          <a:xfrm>
            <a:off x="1341426" y="4615237"/>
            <a:ext cx="2450324"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latin typeface="Papyrus"/>
                <a:cs typeface="Papyrus"/>
              </a:rPr>
              <a:t>“Pulsed cold neutrons will always be long pulsed as a result of the moderation process”</a:t>
            </a:r>
            <a:endParaRPr lang="en-US" dirty="0">
              <a:latin typeface="Papyrus"/>
              <a:cs typeface="Papyrus"/>
            </a:endParaRPr>
          </a:p>
        </p:txBody>
      </p:sp>
      <p:sp>
        <p:nvSpPr>
          <p:cNvPr id="345" name="TextBox 344"/>
          <p:cNvSpPr txBox="1"/>
          <p:nvPr/>
        </p:nvSpPr>
        <p:spPr>
          <a:xfrm>
            <a:off x="5037489" y="6255395"/>
            <a:ext cx="2432439" cy="369332"/>
          </a:xfrm>
          <a:prstGeom prst="rect">
            <a:avLst/>
          </a:prstGeom>
          <a:noFill/>
        </p:spPr>
        <p:txBody>
          <a:bodyPr wrap="square" rtlCol="0">
            <a:spAutoFit/>
          </a:bodyPr>
          <a:lstStyle/>
          <a:p>
            <a:r>
              <a:rPr lang="en-US" dirty="0" smtClean="0"/>
              <a:t>F. </a:t>
            </a:r>
            <a:r>
              <a:rPr lang="en-US" dirty="0" err="1" smtClean="0"/>
              <a:t>Mezei</a:t>
            </a:r>
            <a:r>
              <a:rPr lang="en-US" dirty="0" smtClean="0"/>
              <a:t>, NIM A, 2006</a:t>
            </a:r>
            <a:endParaRPr lang="en-US" dirty="0"/>
          </a:p>
        </p:txBody>
      </p:sp>
      <p:sp>
        <p:nvSpPr>
          <p:cNvPr id="8" name="Téglalap 34"/>
          <p:cNvSpPr>
            <a:spLocks noChangeArrowheads="1"/>
          </p:cNvSpPr>
          <p:nvPr/>
        </p:nvSpPr>
        <p:spPr bwMode="auto">
          <a:xfrm>
            <a:off x="3276600" y="4391025"/>
            <a:ext cx="222903" cy="45719"/>
          </a:xfrm>
          <a:prstGeom prst="rect">
            <a:avLst/>
          </a:prstGeom>
          <a:solidFill>
            <a:schemeClr val="accent1"/>
          </a:solidFill>
          <a:ln w="57150">
            <a:solidFill>
              <a:schemeClr val="bg1"/>
            </a:solidFill>
            <a:round/>
            <a:headEnd/>
            <a:tailEnd/>
          </a:ln>
        </p:spPr>
        <p:txBody>
          <a:bodyPr>
            <a:prstTxWarp prst="textNoShape">
              <a:avLst/>
            </a:prstTxWarp>
          </a:bodyPr>
          <a:lstStyle/>
          <a:p>
            <a:pPr algn="ctr" eaLnBrk="0" hangingPunct="0"/>
            <a:endParaRPr lang="en-US"/>
          </a:p>
        </p:txBody>
      </p:sp>
      <p:grpSp>
        <p:nvGrpSpPr>
          <p:cNvPr id="3" name="Group 681"/>
          <p:cNvGrpSpPr/>
          <p:nvPr/>
        </p:nvGrpSpPr>
        <p:grpSpPr>
          <a:xfrm>
            <a:off x="4347300" y="4278610"/>
            <a:ext cx="3459163" cy="1861172"/>
            <a:chOff x="250825" y="3286127"/>
            <a:chExt cx="4756150" cy="2744789"/>
          </a:xfrm>
        </p:grpSpPr>
        <p:sp>
          <p:nvSpPr>
            <p:cNvPr id="347" name="Szabadkézi sokszög 27"/>
            <p:cNvSpPr/>
            <p:nvPr/>
          </p:nvSpPr>
          <p:spPr bwMode="auto">
            <a:xfrm>
              <a:off x="2700338" y="4513263"/>
              <a:ext cx="217487" cy="1147762"/>
            </a:xfrm>
            <a:custGeom>
              <a:avLst/>
              <a:gdLst>
                <a:gd name="connsiteX0" fmla="*/ 101600 w 217715"/>
                <a:gd name="connsiteY0" fmla="*/ 0 h 1146628"/>
                <a:gd name="connsiteX1" fmla="*/ 0 w 217715"/>
                <a:gd name="connsiteY1" fmla="*/ 1146628 h 1146628"/>
                <a:gd name="connsiteX2" fmla="*/ 217715 w 217715"/>
                <a:gd name="connsiteY2" fmla="*/ 1146628 h 1146628"/>
                <a:gd name="connsiteX3" fmla="*/ 101600 w 217715"/>
                <a:gd name="connsiteY3" fmla="*/ 0 h 1146628"/>
              </a:gdLst>
              <a:ahLst/>
              <a:cxnLst>
                <a:cxn ang="0">
                  <a:pos x="connsiteX0" y="connsiteY0"/>
                </a:cxn>
                <a:cxn ang="0">
                  <a:pos x="connsiteX1" y="connsiteY1"/>
                </a:cxn>
                <a:cxn ang="0">
                  <a:pos x="connsiteX2" y="connsiteY2"/>
                </a:cxn>
                <a:cxn ang="0">
                  <a:pos x="connsiteX3" y="connsiteY3"/>
                </a:cxn>
              </a:cxnLst>
              <a:rect l="l" t="t" r="r" b="b"/>
              <a:pathLst>
                <a:path w="217715" h="1146628">
                  <a:moveTo>
                    <a:pt x="101600" y="0"/>
                  </a:moveTo>
                  <a:lnTo>
                    <a:pt x="0" y="1146628"/>
                  </a:lnTo>
                  <a:lnTo>
                    <a:pt x="217715" y="1146628"/>
                  </a:lnTo>
                  <a:lnTo>
                    <a:pt x="101600" y="0"/>
                  </a:lnTo>
                  <a:close/>
                </a:path>
              </a:pathLst>
            </a:custGeom>
            <a:solidFill>
              <a:schemeClr val="accent1">
                <a:lumMod val="40000"/>
                <a:lumOff val="60000"/>
              </a:schemeClr>
            </a:solidFill>
            <a:ln w="57150" cap="flat" cmpd="sng" algn="ctr">
              <a:noFill/>
              <a:prstDash val="solid"/>
              <a:round/>
              <a:headEnd type="none" w="med" len="med"/>
              <a:tailEnd type="none" w="med" len="med"/>
            </a:ln>
            <a:effectLst/>
          </p:spPr>
          <p:txBody>
            <a:bodyPr/>
            <a:lstStyle/>
            <a:p>
              <a:pPr algn="ctr" eaLnBrk="0" hangingPunct="0">
                <a:defRPr/>
              </a:pPr>
              <a:endParaRPr lang="en-US" sz="600">
                <a:latin typeface="Arial" pitchFamily="34" charset="0"/>
                <a:ea typeface="+mn-ea"/>
              </a:endParaRPr>
            </a:p>
          </p:txBody>
        </p:sp>
        <p:sp>
          <p:nvSpPr>
            <p:cNvPr id="348" name="Téglalap 34"/>
            <p:cNvSpPr>
              <a:spLocks noChangeArrowheads="1"/>
            </p:cNvSpPr>
            <p:nvPr/>
          </p:nvSpPr>
          <p:spPr bwMode="auto">
            <a:xfrm>
              <a:off x="3276600" y="4391025"/>
              <a:ext cx="304800" cy="46038"/>
            </a:xfrm>
            <a:prstGeom prst="rect">
              <a:avLst/>
            </a:prstGeom>
            <a:solidFill>
              <a:schemeClr val="accent1"/>
            </a:solidFill>
            <a:ln w="57150">
              <a:solidFill>
                <a:schemeClr val="bg1"/>
              </a:solidFill>
              <a:round/>
              <a:headEnd/>
              <a:tailEnd/>
            </a:ln>
          </p:spPr>
          <p:txBody>
            <a:bodyPr>
              <a:prstTxWarp prst="textNoShape">
                <a:avLst/>
              </a:prstTxWarp>
            </a:bodyPr>
            <a:lstStyle/>
            <a:p>
              <a:pPr algn="ctr" eaLnBrk="0" hangingPunct="0"/>
              <a:endParaRPr lang="en-US" sz="600"/>
            </a:p>
          </p:txBody>
        </p:sp>
        <p:sp>
          <p:nvSpPr>
            <p:cNvPr id="349" name="Szövegdoboz 31"/>
            <p:cNvSpPr txBox="1">
              <a:spLocks noChangeArrowheads="1"/>
            </p:cNvSpPr>
            <p:nvPr/>
          </p:nvSpPr>
          <p:spPr bwMode="auto">
            <a:xfrm>
              <a:off x="1785939" y="3857628"/>
              <a:ext cx="1490662" cy="272339"/>
            </a:xfrm>
            <a:prstGeom prst="rect">
              <a:avLst/>
            </a:prstGeom>
            <a:noFill/>
            <a:ln w="9525">
              <a:noFill/>
              <a:miter lim="800000"/>
              <a:headEnd/>
              <a:tailEnd/>
            </a:ln>
          </p:spPr>
          <p:txBody>
            <a:bodyPr wrap="square">
              <a:prstTxWarp prst="textNoShape">
                <a:avLst/>
              </a:prstTxWarp>
              <a:spAutoFit/>
            </a:bodyPr>
            <a:lstStyle/>
            <a:p>
              <a:r>
                <a:rPr lang="hu-HU" sz="600" b="1"/>
                <a:t>300 kj/pulse</a:t>
              </a:r>
              <a:endParaRPr lang="en-US" sz="600" b="1"/>
            </a:p>
          </p:txBody>
        </p:sp>
        <p:cxnSp>
          <p:nvCxnSpPr>
            <p:cNvPr id="350" name="Egyenes összekötő nyíllal 32"/>
            <p:cNvCxnSpPr>
              <a:cxnSpLocks noChangeShapeType="1"/>
            </p:cNvCxnSpPr>
            <p:nvPr/>
          </p:nvCxnSpPr>
          <p:spPr bwMode="auto">
            <a:xfrm rot="16200000" flipH="1">
              <a:off x="2128044" y="4260057"/>
              <a:ext cx="317500" cy="188912"/>
            </a:xfrm>
            <a:prstGeom prst="straightConnector1">
              <a:avLst/>
            </a:prstGeom>
            <a:noFill/>
            <a:ln w="12700">
              <a:solidFill>
                <a:schemeClr val="tx1"/>
              </a:solidFill>
              <a:round/>
              <a:headEnd/>
              <a:tailEnd type="arrow" w="med" len="med"/>
            </a:ln>
          </p:spPr>
        </p:cxnSp>
        <p:grpSp>
          <p:nvGrpSpPr>
            <p:cNvPr id="4" name="Group 23"/>
            <p:cNvGrpSpPr>
              <a:grpSpLocks noChangeAspect="1"/>
            </p:cNvGrpSpPr>
            <p:nvPr/>
          </p:nvGrpSpPr>
          <p:grpSpPr bwMode="auto">
            <a:xfrm>
              <a:off x="250825" y="3286127"/>
              <a:ext cx="4756150" cy="2744789"/>
              <a:chOff x="158" y="2070"/>
              <a:chExt cx="2996" cy="1729"/>
            </a:xfrm>
          </p:grpSpPr>
          <p:sp>
            <p:nvSpPr>
              <p:cNvPr id="352" name="AutoShape 22"/>
              <p:cNvSpPr>
                <a:spLocks noChangeAspect="1" noChangeArrowheads="1" noTextEdit="1"/>
              </p:cNvSpPr>
              <p:nvPr/>
            </p:nvSpPr>
            <p:spPr bwMode="auto">
              <a:xfrm>
                <a:off x="158" y="2420"/>
                <a:ext cx="2996" cy="1374"/>
              </a:xfrm>
              <a:prstGeom prst="rect">
                <a:avLst/>
              </a:prstGeom>
              <a:noFill/>
              <a:ln w="9525">
                <a:noFill/>
                <a:miter lim="800000"/>
                <a:headEnd/>
                <a:tailEnd/>
              </a:ln>
            </p:spPr>
            <p:txBody>
              <a:bodyPr>
                <a:prstTxWarp prst="textNoShape">
                  <a:avLst/>
                </a:prstTxWarp>
              </a:bodyPr>
              <a:lstStyle/>
              <a:p>
                <a:endParaRPr lang="en-US" sz="600"/>
              </a:p>
            </p:txBody>
          </p:sp>
          <p:grpSp>
            <p:nvGrpSpPr>
              <p:cNvPr id="5" name="Group 224"/>
              <p:cNvGrpSpPr>
                <a:grpSpLocks/>
              </p:cNvGrpSpPr>
              <p:nvPr/>
            </p:nvGrpSpPr>
            <p:grpSpPr bwMode="auto">
              <a:xfrm>
                <a:off x="473" y="2070"/>
                <a:ext cx="2576" cy="1628"/>
                <a:chOff x="473" y="2070"/>
                <a:chExt cx="2576" cy="1628"/>
              </a:xfrm>
            </p:grpSpPr>
            <p:sp>
              <p:nvSpPr>
                <p:cNvPr id="482" name="Rectangle 24"/>
                <p:cNvSpPr>
                  <a:spLocks noChangeArrowheads="1"/>
                </p:cNvSpPr>
                <p:nvPr/>
              </p:nvSpPr>
              <p:spPr bwMode="auto">
                <a:xfrm>
                  <a:off x="746" y="3612"/>
                  <a:ext cx="64"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0</a:t>
                  </a:r>
                  <a:endParaRPr lang="en-US" sz="600"/>
                </a:p>
              </p:txBody>
            </p:sp>
            <p:sp>
              <p:nvSpPr>
                <p:cNvPr id="483" name="Rectangle 25"/>
                <p:cNvSpPr>
                  <a:spLocks noChangeArrowheads="1"/>
                </p:cNvSpPr>
                <p:nvPr/>
              </p:nvSpPr>
              <p:spPr bwMode="auto">
                <a:xfrm>
                  <a:off x="1077" y="3612"/>
                  <a:ext cx="135"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500</a:t>
                  </a:r>
                  <a:endParaRPr lang="en-US" sz="600"/>
                </a:p>
              </p:txBody>
            </p:sp>
            <p:sp>
              <p:nvSpPr>
                <p:cNvPr id="484" name="Rectangle 26"/>
                <p:cNvSpPr>
                  <a:spLocks noChangeArrowheads="1"/>
                </p:cNvSpPr>
                <p:nvPr/>
              </p:nvSpPr>
              <p:spPr bwMode="auto">
                <a:xfrm>
                  <a:off x="1425" y="3612"/>
                  <a:ext cx="171"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1000</a:t>
                  </a:r>
                  <a:endParaRPr lang="en-US" sz="600"/>
                </a:p>
              </p:txBody>
            </p:sp>
            <p:sp>
              <p:nvSpPr>
                <p:cNvPr id="485" name="Rectangle 27"/>
                <p:cNvSpPr>
                  <a:spLocks noChangeArrowheads="1"/>
                </p:cNvSpPr>
                <p:nvPr/>
              </p:nvSpPr>
              <p:spPr bwMode="auto">
                <a:xfrm>
                  <a:off x="1788" y="3612"/>
                  <a:ext cx="171"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1500</a:t>
                  </a:r>
                  <a:endParaRPr lang="en-US" sz="600"/>
                </a:p>
              </p:txBody>
            </p:sp>
            <p:sp>
              <p:nvSpPr>
                <p:cNvPr id="486" name="Rectangle 28"/>
                <p:cNvSpPr>
                  <a:spLocks noChangeArrowheads="1"/>
                </p:cNvSpPr>
                <p:nvPr/>
              </p:nvSpPr>
              <p:spPr bwMode="auto">
                <a:xfrm>
                  <a:off x="2152" y="3612"/>
                  <a:ext cx="171"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2000</a:t>
                  </a:r>
                  <a:endParaRPr lang="en-US" sz="600"/>
                </a:p>
              </p:txBody>
            </p:sp>
            <p:sp>
              <p:nvSpPr>
                <p:cNvPr id="487" name="Rectangle 29"/>
                <p:cNvSpPr>
                  <a:spLocks noChangeArrowheads="1"/>
                </p:cNvSpPr>
                <p:nvPr/>
              </p:nvSpPr>
              <p:spPr bwMode="auto">
                <a:xfrm>
                  <a:off x="2515" y="3612"/>
                  <a:ext cx="171"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2500</a:t>
                  </a:r>
                  <a:endParaRPr lang="en-US" sz="600"/>
                </a:p>
              </p:txBody>
            </p:sp>
            <p:sp>
              <p:nvSpPr>
                <p:cNvPr id="488" name="Rectangle 30"/>
                <p:cNvSpPr>
                  <a:spLocks noChangeArrowheads="1"/>
                </p:cNvSpPr>
                <p:nvPr/>
              </p:nvSpPr>
              <p:spPr bwMode="auto">
                <a:xfrm>
                  <a:off x="2878" y="3612"/>
                  <a:ext cx="171"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3000</a:t>
                  </a:r>
                  <a:endParaRPr lang="en-US" sz="600"/>
                </a:p>
              </p:txBody>
            </p:sp>
            <p:sp>
              <p:nvSpPr>
                <p:cNvPr id="489" name="Rectangle 31"/>
                <p:cNvSpPr>
                  <a:spLocks noChangeArrowheads="1"/>
                </p:cNvSpPr>
                <p:nvPr/>
              </p:nvSpPr>
              <p:spPr bwMode="auto">
                <a:xfrm>
                  <a:off x="565" y="3517"/>
                  <a:ext cx="117"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0,0</a:t>
                  </a:r>
                  <a:endParaRPr lang="en-US" sz="600"/>
                </a:p>
              </p:txBody>
            </p:sp>
            <p:sp>
              <p:nvSpPr>
                <p:cNvPr id="490" name="Rectangle 32"/>
                <p:cNvSpPr>
                  <a:spLocks noChangeArrowheads="1"/>
                </p:cNvSpPr>
                <p:nvPr/>
              </p:nvSpPr>
              <p:spPr bwMode="auto">
                <a:xfrm>
                  <a:off x="473" y="3355"/>
                  <a:ext cx="220"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2,0x10</a:t>
                  </a:r>
                  <a:endParaRPr lang="en-US" sz="600"/>
                </a:p>
              </p:txBody>
            </p:sp>
            <p:sp>
              <p:nvSpPr>
                <p:cNvPr id="491" name="Rectangle 33"/>
                <p:cNvSpPr>
                  <a:spLocks noChangeArrowheads="1"/>
                </p:cNvSpPr>
                <p:nvPr/>
              </p:nvSpPr>
              <p:spPr bwMode="auto">
                <a:xfrm>
                  <a:off x="643" y="3343"/>
                  <a:ext cx="61" cy="172"/>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13</a:t>
                  </a:r>
                  <a:endParaRPr lang="en-US" sz="600"/>
                </a:p>
              </p:txBody>
            </p:sp>
            <p:sp>
              <p:nvSpPr>
                <p:cNvPr id="492" name="Rectangle 34"/>
                <p:cNvSpPr>
                  <a:spLocks noChangeArrowheads="1"/>
                </p:cNvSpPr>
                <p:nvPr/>
              </p:nvSpPr>
              <p:spPr bwMode="auto">
                <a:xfrm>
                  <a:off x="473" y="3173"/>
                  <a:ext cx="220"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4,0x10</a:t>
                  </a:r>
                  <a:endParaRPr lang="en-US" sz="600"/>
                </a:p>
              </p:txBody>
            </p:sp>
            <p:sp>
              <p:nvSpPr>
                <p:cNvPr id="493" name="Rectangle 35"/>
                <p:cNvSpPr>
                  <a:spLocks noChangeArrowheads="1"/>
                </p:cNvSpPr>
                <p:nvPr/>
              </p:nvSpPr>
              <p:spPr bwMode="auto">
                <a:xfrm>
                  <a:off x="643" y="3161"/>
                  <a:ext cx="61" cy="172"/>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13</a:t>
                  </a:r>
                  <a:endParaRPr lang="en-US" sz="600"/>
                </a:p>
              </p:txBody>
            </p:sp>
            <p:sp>
              <p:nvSpPr>
                <p:cNvPr id="494" name="Rectangle 36"/>
                <p:cNvSpPr>
                  <a:spLocks noChangeArrowheads="1"/>
                </p:cNvSpPr>
                <p:nvPr/>
              </p:nvSpPr>
              <p:spPr bwMode="auto">
                <a:xfrm>
                  <a:off x="473" y="2991"/>
                  <a:ext cx="220"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6,0x10</a:t>
                  </a:r>
                  <a:endParaRPr lang="en-US" sz="600"/>
                </a:p>
              </p:txBody>
            </p:sp>
            <p:sp>
              <p:nvSpPr>
                <p:cNvPr id="495" name="Rectangle 37"/>
                <p:cNvSpPr>
                  <a:spLocks noChangeArrowheads="1"/>
                </p:cNvSpPr>
                <p:nvPr/>
              </p:nvSpPr>
              <p:spPr bwMode="auto">
                <a:xfrm>
                  <a:off x="643" y="2979"/>
                  <a:ext cx="61" cy="172"/>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13</a:t>
                  </a:r>
                  <a:endParaRPr lang="en-US" sz="600"/>
                </a:p>
              </p:txBody>
            </p:sp>
            <p:sp>
              <p:nvSpPr>
                <p:cNvPr id="496" name="Rectangle 38"/>
                <p:cNvSpPr>
                  <a:spLocks noChangeArrowheads="1"/>
                </p:cNvSpPr>
                <p:nvPr/>
              </p:nvSpPr>
              <p:spPr bwMode="auto">
                <a:xfrm>
                  <a:off x="473" y="2809"/>
                  <a:ext cx="220"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8,0x10</a:t>
                  </a:r>
                  <a:endParaRPr lang="en-US" sz="600"/>
                </a:p>
              </p:txBody>
            </p:sp>
            <p:sp>
              <p:nvSpPr>
                <p:cNvPr id="497" name="Rectangle 39"/>
                <p:cNvSpPr>
                  <a:spLocks noChangeArrowheads="1"/>
                </p:cNvSpPr>
                <p:nvPr/>
              </p:nvSpPr>
              <p:spPr bwMode="auto">
                <a:xfrm>
                  <a:off x="643" y="2797"/>
                  <a:ext cx="61" cy="172"/>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13</a:t>
                  </a:r>
                  <a:endParaRPr lang="en-US" sz="600"/>
                </a:p>
              </p:txBody>
            </p:sp>
            <p:sp>
              <p:nvSpPr>
                <p:cNvPr id="498" name="Rectangle 40"/>
                <p:cNvSpPr>
                  <a:spLocks noChangeArrowheads="1"/>
                </p:cNvSpPr>
                <p:nvPr/>
              </p:nvSpPr>
              <p:spPr bwMode="auto">
                <a:xfrm>
                  <a:off x="473" y="2627"/>
                  <a:ext cx="220"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1,0x10</a:t>
                  </a:r>
                  <a:endParaRPr lang="en-US" sz="600"/>
                </a:p>
              </p:txBody>
            </p:sp>
            <p:sp>
              <p:nvSpPr>
                <p:cNvPr id="499" name="Rectangle 41"/>
                <p:cNvSpPr>
                  <a:spLocks noChangeArrowheads="1"/>
                </p:cNvSpPr>
                <p:nvPr/>
              </p:nvSpPr>
              <p:spPr bwMode="auto">
                <a:xfrm>
                  <a:off x="643" y="2615"/>
                  <a:ext cx="61" cy="172"/>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14</a:t>
                  </a:r>
                  <a:endParaRPr lang="en-US" sz="600"/>
                </a:p>
              </p:txBody>
            </p:sp>
            <p:sp>
              <p:nvSpPr>
                <p:cNvPr id="500" name="Rectangle 42"/>
                <p:cNvSpPr>
                  <a:spLocks noChangeArrowheads="1"/>
                </p:cNvSpPr>
                <p:nvPr/>
              </p:nvSpPr>
              <p:spPr bwMode="auto">
                <a:xfrm>
                  <a:off x="473" y="2445"/>
                  <a:ext cx="220"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1,2x10</a:t>
                  </a:r>
                  <a:endParaRPr lang="en-US" sz="600"/>
                </a:p>
              </p:txBody>
            </p:sp>
            <p:sp>
              <p:nvSpPr>
                <p:cNvPr id="501" name="Rectangle 43"/>
                <p:cNvSpPr>
                  <a:spLocks noChangeArrowheads="1"/>
                </p:cNvSpPr>
                <p:nvPr/>
              </p:nvSpPr>
              <p:spPr bwMode="auto">
                <a:xfrm>
                  <a:off x="643" y="2433"/>
                  <a:ext cx="61" cy="172"/>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14</a:t>
                  </a:r>
                  <a:endParaRPr lang="en-US" sz="600"/>
                </a:p>
              </p:txBody>
            </p:sp>
            <p:sp>
              <p:nvSpPr>
                <p:cNvPr id="502" name="Rectangle 44"/>
                <p:cNvSpPr>
                  <a:spLocks noChangeArrowheads="1"/>
                </p:cNvSpPr>
                <p:nvPr/>
              </p:nvSpPr>
              <p:spPr bwMode="auto">
                <a:xfrm>
                  <a:off x="473" y="2264"/>
                  <a:ext cx="220"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1,4x10</a:t>
                  </a:r>
                  <a:endParaRPr lang="en-US" sz="600"/>
                </a:p>
              </p:txBody>
            </p:sp>
            <p:sp>
              <p:nvSpPr>
                <p:cNvPr id="503" name="Rectangle 45"/>
                <p:cNvSpPr>
                  <a:spLocks noChangeArrowheads="1"/>
                </p:cNvSpPr>
                <p:nvPr/>
              </p:nvSpPr>
              <p:spPr bwMode="auto">
                <a:xfrm>
                  <a:off x="643" y="2252"/>
                  <a:ext cx="61" cy="172"/>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14</a:t>
                  </a:r>
                  <a:endParaRPr lang="en-US" sz="600"/>
                </a:p>
              </p:txBody>
            </p:sp>
            <p:sp>
              <p:nvSpPr>
                <p:cNvPr id="504" name="Rectangle 46"/>
                <p:cNvSpPr>
                  <a:spLocks noChangeArrowheads="1"/>
                </p:cNvSpPr>
                <p:nvPr/>
              </p:nvSpPr>
              <p:spPr bwMode="auto">
                <a:xfrm>
                  <a:off x="473" y="2082"/>
                  <a:ext cx="220"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1,6x10</a:t>
                  </a:r>
                  <a:endParaRPr lang="en-US" sz="600"/>
                </a:p>
              </p:txBody>
            </p:sp>
            <p:sp>
              <p:nvSpPr>
                <p:cNvPr id="505" name="Rectangle 47"/>
                <p:cNvSpPr>
                  <a:spLocks noChangeArrowheads="1"/>
                </p:cNvSpPr>
                <p:nvPr/>
              </p:nvSpPr>
              <p:spPr bwMode="auto">
                <a:xfrm>
                  <a:off x="643" y="2070"/>
                  <a:ext cx="61" cy="172"/>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14</a:t>
                  </a:r>
                  <a:endParaRPr lang="en-US" sz="600"/>
                </a:p>
              </p:txBody>
            </p:sp>
            <p:sp>
              <p:nvSpPr>
                <p:cNvPr id="506" name="Line 48"/>
                <p:cNvSpPr>
                  <a:spLocks noChangeShapeType="1"/>
                </p:cNvSpPr>
                <p:nvPr/>
              </p:nvSpPr>
              <p:spPr bwMode="auto">
                <a:xfrm flipV="1">
                  <a:off x="762" y="3570"/>
                  <a:ext cx="1" cy="29"/>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07" name="Line 49"/>
                <p:cNvSpPr>
                  <a:spLocks noChangeShapeType="1"/>
                </p:cNvSpPr>
                <p:nvPr/>
              </p:nvSpPr>
              <p:spPr bwMode="auto">
                <a:xfrm flipV="1">
                  <a:off x="834"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08" name="Line 50"/>
                <p:cNvSpPr>
                  <a:spLocks noChangeShapeType="1"/>
                </p:cNvSpPr>
                <p:nvPr/>
              </p:nvSpPr>
              <p:spPr bwMode="auto">
                <a:xfrm flipV="1">
                  <a:off x="907"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09" name="Line 51"/>
                <p:cNvSpPr>
                  <a:spLocks noChangeShapeType="1"/>
                </p:cNvSpPr>
                <p:nvPr/>
              </p:nvSpPr>
              <p:spPr bwMode="auto">
                <a:xfrm flipV="1">
                  <a:off x="979"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10" name="Line 52"/>
                <p:cNvSpPr>
                  <a:spLocks noChangeShapeType="1"/>
                </p:cNvSpPr>
                <p:nvPr/>
              </p:nvSpPr>
              <p:spPr bwMode="auto">
                <a:xfrm flipV="1">
                  <a:off x="1052"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11" name="Line 53"/>
                <p:cNvSpPr>
                  <a:spLocks noChangeShapeType="1"/>
                </p:cNvSpPr>
                <p:nvPr/>
              </p:nvSpPr>
              <p:spPr bwMode="auto">
                <a:xfrm flipV="1">
                  <a:off x="1125" y="3570"/>
                  <a:ext cx="1" cy="29"/>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12" name="Line 54"/>
                <p:cNvSpPr>
                  <a:spLocks noChangeShapeType="1"/>
                </p:cNvSpPr>
                <p:nvPr/>
              </p:nvSpPr>
              <p:spPr bwMode="auto">
                <a:xfrm flipV="1">
                  <a:off x="1197"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13" name="Line 55"/>
                <p:cNvSpPr>
                  <a:spLocks noChangeShapeType="1"/>
                </p:cNvSpPr>
                <p:nvPr/>
              </p:nvSpPr>
              <p:spPr bwMode="auto">
                <a:xfrm flipV="1">
                  <a:off x="1270"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14" name="Line 56"/>
                <p:cNvSpPr>
                  <a:spLocks noChangeShapeType="1"/>
                </p:cNvSpPr>
                <p:nvPr/>
              </p:nvSpPr>
              <p:spPr bwMode="auto">
                <a:xfrm flipV="1">
                  <a:off x="1343"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15" name="Line 57"/>
                <p:cNvSpPr>
                  <a:spLocks noChangeShapeType="1"/>
                </p:cNvSpPr>
                <p:nvPr/>
              </p:nvSpPr>
              <p:spPr bwMode="auto">
                <a:xfrm flipV="1">
                  <a:off x="1416"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16" name="Line 58"/>
                <p:cNvSpPr>
                  <a:spLocks noChangeShapeType="1"/>
                </p:cNvSpPr>
                <p:nvPr/>
              </p:nvSpPr>
              <p:spPr bwMode="auto">
                <a:xfrm flipV="1">
                  <a:off x="1488" y="3570"/>
                  <a:ext cx="1" cy="29"/>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17" name="Line 59"/>
                <p:cNvSpPr>
                  <a:spLocks noChangeShapeType="1"/>
                </p:cNvSpPr>
                <p:nvPr/>
              </p:nvSpPr>
              <p:spPr bwMode="auto">
                <a:xfrm flipV="1">
                  <a:off x="1561"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18" name="Line 60"/>
                <p:cNvSpPr>
                  <a:spLocks noChangeShapeType="1"/>
                </p:cNvSpPr>
                <p:nvPr/>
              </p:nvSpPr>
              <p:spPr bwMode="auto">
                <a:xfrm flipV="1">
                  <a:off x="1633"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19" name="Line 61"/>
                <p:cNvSpPr>
                  <a:spLocks noChangeShapeType="1"/>
                </p:cNvSpPr>
                <p:nvPr/>
              </p:nvSpPr>
              <p:spPr bwMode="auto">
                <a:xfrm flipV="1">
                  <a:off x="1706"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20" name="Line 62"/>
                <p:cNvSpPr>
                  <a:spLocks noChangeShapeType="1"/>
                </p:cNvSpPr>
                <p:nvPr/>
              </p:nvSpPr>
              <p:spPr bwMode="auto">
                <a:xfrm flipV="1">
                  <a:off x="1779"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21" name="Line 63"/>
                <p:cNvSpPr>
                  <a:spLocks noChangeShapeType="1"/>
                </p:cNvSpPr>
                <p:nvPr/>
              </p:nvSpPr>
              <p:spPr bwMode="auto">
                <a:xfrm flipV="1">
                  <a:off x="1851" y="3570"/>
                  <a:ext cx="1" cy="29"/>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22" name="Line 64"/>
                <p:cNvSpPr>
                  <a:spLocks noChangeShapeType="1"/>
                </p:cNvSpPr>
                <p:nvPr/>
              </p:nvSpPr>
              <p:spPr bwMode="auto">
                <a:xfrm flipV="1">
                  <a:off x="1924"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23" name="Line 65"/>
                <p:cNvSpPr>
                  <a:spLocks noChangeShapeType="1"/>
                </p:cNvSpPr>
                <p:nvPr/>
              </p:nvSpPr>
              <p:spPr bwMode="auto">
                <a:xfrm flipV="1">
                  <a:off x="1997"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24" name="Line 66"/>
                <p:cNvSpPr>
                  <a:spLocks noChangeShapeType="1"/>
                </p:cNvSpPr>
                <p:nvPr/>
              </p:nvSpPr>
              <p:spPr bwMode="auto">
                <a:xfrm flipV="1">
                  <a:off x="2069"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25" name="Line 67"/>
                <p:cNvSpPr>
                  <a:spLocks noChangeShapeType="1"/>
                </p:cNvSpPr>
                <p:nvPr/>
              </p:nvSpPr>
              <p:spPr bwMode="auto">
                <a:xfrm flipV="1">
                  <a:off x="2142"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26" name="Line 68"/>
                <p:cNvSpPr>
                  <a:spLocks noChangeShapeType="1"/>
                </p:cNvSpPr>
                <p:nvPr/>
              </p:nvSpPr>
              <p:spPr bwMode="auto">
                <a:xfrm flipV="1">
                  <a:off x="2215" y="3570"/>
                  <a:ext cx="1" cy="29"/>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27" name="Line 69"/>
                <p:cNvSpPr>
                  <a:spLocks noChangeShapeType="1"/>
                </p:cNvSpPr>
                <p:nvPr/>
              </p:nvSpPr>
              <p:spPr bwMode="auto">
                <a:xfrm flipV="1">
                  <a:off x="2287"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28" name="Line 70"/>
                <p:cNvSpPr>
                  <a:spLocks noChangeShapeType="1"/>
                </p:cNvSpPr>
                <p:nvPr/>
              </p:nvSpPr>
              <p:spPr bwMode="auto">
                <a:xfrm flipV="1">
                  <a:off x="2360"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29" name="Line 71"/>
                <p:cNvSpPr>
                  <a:spLocks noChangeShapeType="1"/>
                </p:cNvSpPr>
                <p:nvPr/>
              </p:nvSpPr>
              <p:spPr bwMode="auto">
                <a:xfrm flipV="1">
                  <a:off x="2432"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30" name="Line 72"/>
                <p:cNvSpPr>
                  <a:spLocks noChangeShapeType="1"/>
                </p:cNvSpPr>
                <p:nvPr/>
              </p:nvSpPr>
              <p:spPr bwMode="auto">
                <a:xfrm flipV="1">
                  <a:off x="2505"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31" name="Line 73"/>
                <p:cNvSpPr>
                  <a:spLocks noChangeShapeType="1"/>
                </p:cNvSpPr>
                <p:nvPr/>
              </p:nvSpPr>
              <p:spPr bwMode="auto">
                <a:xfrm flipV="1">
                  <a:off x="2578" y="3570"/>
                  <a:ext cx="1" cy="29"/>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32" name="Line 74"/>
                <p:cNvSpPr>
                  <a:spLocks noChangeShapeType="1"/>
                </p:cNvSpPr>
                <p:nvPr/>
              </p:nvSpPr>
              <p:spPr bwMode="auto">
                <a:xfrm flipV="1">
                  <a:off x="2651"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33" name="Line 75"/>
                <p:cNvSpPr>
                  <a:spLocks noChangeShapeType="1"/>
                </p:cNvSpPr>
                <p:nvPr/>
              </p:nvSpPr>
              <p:spPr bwMode="auto">
                <a:xfrm flipV="1">
                  <a:off x="2723"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34" name="Line 76"/>
                <p:cNvSpPr>
                  <a:spLocks noChangeShapeType="1"/>
                </p:cNvSpPr>
                <p:nvPr/>
              </p:nvSpPr>
              <p:spPr bwMode="auto">
                <a:xfrm flipV="1">
                  <a:off x="2796"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35" name="Line 77"/>
                <p:cNvSpPr>
                  <a:spLocks noChangeShapeType="1"/>
                </p:cNvSpPr>
                <p:nvPr/>
              </p:nvSpPr>
              <p:spPr bwMode="auto">
                <a:xfrm flipV="1">
                  <a:off x="2868" y="3570"/>
                  <a:ext cx="1" cy="15"/>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36" name="Line 78"/>
                <p:cNvSpPr>
                  <a:spLocks noChangeShapeType="1"/>
                </p:cNvSpPr>
                <p:nvPr/>
              </p:nvSpPr>
              <p:spPr bwMode="auto">
                <a:xfrm flipV="1">
                  <a:off x="2941" y="3570"/>
                  <a:ext cx="1" cy="29"/>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37" name="Line 79"/>
                <p:cNvSpPr>
                  <a:spLocks noChangeShapeType="1"/>
                </p:cNvSpPr>
                <p:nvPr/>
              </p:nvSpPr>
              <p:spPr bwMode="auto">
                <a:xfrm>
                  <a:off x="725" y="3570"/>
                  <a:ext cx="2216"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38" name="Line 80"/>
                <p:cNvSpPr>
                  <a:spLocks noChangeShapeType="1"/>
                </p:cNvSpPr>
                <p:nvPr/>
              </p:nvSpPr>
              <p:spPr bwMode="auto">
                <a:xfrm>
                  <a:off x="697" y="3570"/>
                  <a:ext cx="28"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39" name="Line 81"/>
                <p:cNvSpPr>
                  <a:spLocks noChangeShapeType="1"/>
                </p:cNvSpPr>
                <p:nvPr/>
              </p:nvSpPr>
              <p:spPr bwMode="auto">
                <a:xfrm>
                  <a:off x="711" y="3525"/>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40" name="Line 82"/>
                <p:cNvSpPr>
                  <a:spLocks noChangeShapeType="1"/>
                </p:cNvSpPr>
                <p:nvPr/>
              </p:nvSpPr>
              <p:spPr bwMode="auto">
                <a:xfrm>
                  <a:off x="711" y="3479"/>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41" name="Line 83"/>
                <p:cNvSpPr>
                  <a:spLocks noChangeShapeType="1"/>
                </p:cNvSpPr>
                <p:nvPr/>
              </p:nvSpPr>
              <p:spPr bwMode="auto">
                <a:xfrm>
                  <a:off x="711" y="3434"/>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42" name="Line 84"/>
                <p:cNvSpPr>
                  <a:spLocks noChangeShapeType="1"/>
                </p:cNvSpPr>
                <p:nvPr/>
              </p:nvSpPr>
              <p:spPr bwMode="auto">
                <a:xfrm>
                  <a:off x="697" y="3389"/>
                  <a:ext cx="28"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43" name="Line 85"/>
                <p:cNvSpPr>
                  <a:spLocks noChangeShapeType="1"/>
                </p:cNvSpPr>
                <p:nvPr/>
              </p:nvSpPr>
              <p:spPr bwMode="auto">
                <a:xfrm>
                  <a:off x="711" y="3343"/>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44" name="Line 86"/>
                <p:cNvSpPr>
                  <a:spLocks noChangeShapeType="1"/>
                </p:cNvSpPr>
                <p:nvPr/>
              </p:nvSpPr>
              <p:spPr bwMode="auto">
                <a:xfrm>
                  <a:off x="711" y="3298"/>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45" name="Line 87"/>
                <p:cNvSpPr>
                  <a:spLocks noChangeShapeType="1"/>
                </p:cNvSpPr>
                <p:nvPr/>
              </p:nvSpPr>
              <p:spPr bwMode="auto">
                <a:xfrm>
                  <a:off x="711" y="3252"/>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46" name="Line 88"/>
                <p:cNvSpPr>
                  <a:spLocks noChangeShapeType="1"/>
                </p:cNvSpPr>
                <p:nvPr/>
              </p:nvSpPr>
              <p:spPr bwMode="auto">
                <a:xfrm>
                  <a:off x="697" y="3207"/>
                  <a:ext cx="28"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47" name="Line 89"/>
                <p:cNvSpPr>
                  <a:spLocks noChangeShapeType="1"/>
                </p:cNvSpPr>
                <p:nvPr/>
              </p:nvSpPr>
              <p:spPr bwMode="auto">
                <a:xfrm>
                  <a:off x="711" y="3161"/>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48" name="Line 90"/>
                <p:cNvSpPr>
                  <a:spLocks noChangeShapeType="1"/>
                </p:cNvSpPr>
                <p:nvPr/>
              </p:nvSpPr>
              <p:spPr bwMode="auto">
                <a:xfrm>
                  <a:off x="711" y="3116"/>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49" name="Line 91"/>
                <p:cNvSpPr>
                  <a:spLocks noChangeShapeType="1"/>
                </p:cNvSpPr>
                <p:nvPr/>
              </p:nvSpPr>
              <p:spPr bwMode="auto">
                <a:xfrm>
                  <a:off x="711" y="3071"/>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50" name="Line 92"/>
                <p:cNvSpPr>
                  <a:spLocks noChangeShapeType="1"/>
                </p:cNvSpPr>
                <p:nvPr/>
              </p:nvSpPr>
              <p:spPr bwMode="auto">
                <a:xfrm>
                  <a:off x="697" y="3025"/>
                  <a:ext cx="28"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51" name="Line 93"/>
                <p:cNvSpPr>
                  <a:spLocks noChangeShapeType="1"/>
                </p:cNvSpPr>
                <p:nvPr/>
              </p:nvSpPr>
              <p:spPr bwMode="auto">
                <a:xfrm>
                  <a:off x="711" y="2980"/>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52" name="Line 94"/>
                <p:cNvSpPr>
                  <a:spLocks noChangeShapeType="1"/>
                </p:cNvSpPr>
                <p:nvPr/>
              </p:nvSpPr>
              <p:spPr bwMode="auto">
                <a:xfrm>
                  <a:off x="711" y="2934"/>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53" name="Line 95"/>
                <p:cNvSpPr>
                  <a:spLocks noChangeShapeType="1"/>
                </p:cNvSpPr>
                <p:nvPr/>
              </p:nvSpPr>
              <p:spPr bwMode="auto">
                <a:xfrm>
                  <a:off x="711" y="2889"/>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54" name="Line 96"/>
                <p:cNvSpPr>
                  <a:spLocks noChangeShapeType="1"/>
                </p:cNvSpPr>
                <p:nvPr/>
              </p:nvSpPr>
              <p:spPr bwMode="auto">
                <a:xfrm>
                  <a:off x="697" y="2843"/>
                  <a:ext cx="28"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55" name="Line 97"/>
                <p:cNvSpPr>
                  <a:spLocks noChangeShapeType="1"/>
                </p:cNvSpPr>
                <p:nvPr/>
              </p:nvSpPr>
              <p:spPr bwMode="auto">
                <a:xfrm>
                  <a:off x="711" y="2798"/>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56" name="Line 98"/>
                <p:cNvSpPr>
                  <a:spLocks noChangeShapeType="1"/>
                </p:cNvSpPr>
                <p:nvPr/>
              </p:nvSpPr>
              <p:spPr bwMode="auto">
                <a:xfrm>
                  <a:off x="711" y="2752"/>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57" name="Line 99"/>
                <p:cNvSpPr>
                  <a:spLocks noChangeShapeType="1"/>
                </p:cNvSpPr>
                <p:nvPr/>
              </p:nvSpPr>
              <p:spPr bwMode="auto">
                <a:xfrm>
                  <a:off x="711" y="2707"/>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58" name="Line 100"/>
                <p:cNvSpPr>
                  <a:spLocks noChangeShapeType="1"/>
                </p:cNvSpPr>
                <p:nvPr/>
              </p:nvSpPr>
              <p:spPr bwMode="auto">
                <a:xfrm>
                  <a:off x="697" y="2661"/>
                  <a:ext cx="28"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59" name="Line 101"/>
                <p:cNvSpPr>
                  <a:spLocks noChangeShapeType="1"/>
                </p:cNvSpPr>
                <p:nvPr/>
              </p:nvSpPr>
              <p:spPr bwMode="auto">
                <a:xfrm>
                  <a:off x="711" y="2616"/>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60" name="Line 102"/>
                <p:cNvSpPr>
                  <a:spLocks noChangeShapeType="1"/>
                </p:cNvSpPr>
                <p:nvPr/>
              </p:nvSpPr>
              <p:spPr bwMode="auto">
                <a:xfrm>
                  <a:off x="711" y="2570"/>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61" name="Line 103"/>
                <p:cNvSpPr>
                  <a:spLocks noChangeShapeType="1"/>
                </p:cNvSpPr>
                <p:nvPr/>
              </p:nvSpPr>
              <p:spPr bwMode="auto">
                <a:xfrm>
                  <a:off x="711" y="2525"/>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62" name="Line 104"/>
                <p:cNvSpPr>
                  <a:spLocks noChangeShapeType="1"/>
                </p:cNvSpPr>
                <p:nvPr/>
              </p:nvSpPr>
              <p:spPr bwMode="auto">
                <a:xfrm>
                  <a:off x="697" y="2479"/>
                  <a:ext cx="28"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63" name="Line 105"/>
                <p:cNvSpPr>
                  <a:spLocks noChangeShapeType="1"/>
                </p:cNvSpPr>
                <p:nvPr/>
              </p:nvSpPr>
              <p:spPr bwMode="auto">
                <a:xfrm>
                  <a:off x="711" y="2434"/>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64" name="Line 106"/>
                <p:cNvSpPr>
                  <a:spLocks noChangeShapeType="1"/>
                </p:cNvSpPr>
                <p:nvPr/>
              </p:nvSpPr>
              <p:spPr bwMode="auto">
                <a:xfrm>
                  <a:off x="711" y="2388"/>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65" name="Line 107"/>
                <p:cNvSpPr>
                  <a:spLocks noChangeShapeType="1"/>
                </p:cNvSpPr>
                <p:nvPr/>
              </p:nvSpPr>
              <p:spPr bwMode="auto">
                <a:xfrm>
                  <a:off x="711" y="2343"/>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66" name="Line 108"/>
                <p:cNvSpPr>
                  <a:spLocks noChangeShapeType="1"/>
                </p:cNvSpPr>
                <p:nvPr/>
              </p:nvSpPr>
              <p:spPr bwMode="auto">
                <a:xfrm>
                  <a:off x="697" y="2298"/>
                  <a:ext cx="28"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67" name="Line 109"/>
                <p:cNvSpPr>
                  <a:spLocks noChangeShapeType="1"/>
                </p:cNvSpPr>
                <p:nvPr/>
              </p:nvSpPr>
              <p:spPr bwMode="auto">
                <a:xfrm>
                  <a:off x="711" y="2252"/>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68" name="Line 110"/>
                <p:cNvSpPr>
                  <a:spLocks noChangeShapeType="1"/>
                </p:cNvSpPr>
                <p:nvPr/>
              </p:nvSpPr>
              <p:spPr bwMode="auto">
                <a:xfrm>
                  <a:off x="711" y="2207"/>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69" name="Line 111"/>
                <p:cNvSpPr>
                  <a:spLocks noChangeShapeType="1"/>
                </p:cNvSpPr>
                <p:nvPr/>
              </p:nvSpPr>
              <p:spPr bwMode="auto">
                <a:xfrm>
                  <a:off x="711" y="2161"/>
                  <a:ext cx="14"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70" name="Line 112"/>
                <p:cNvSpPr>
                  <a:spLocks noChangeShapeType="1"/>
                </p:cNvSpPr>
                <p:nvPr/>
              </p:nvSpPr>
              <p:spPr bwMode="auto">
                <a:xfrm>
                  <a:off x="697" y="2116"/>
                  <a:ext cx="28" cy="1"/>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71" name="Line 113"/>
                <p:cNvSpPr>
                  <a:spLocks noChangeShapeType="1"/>
                </p:cNvSpPr>
                <p:nvPr/>
              </p:nvSpPr>
              <p:spPr bwMode="auto">
                <a:xfrm flipV="1">
                  <a:off x="725" y="2116"/>
                  <a:ext cx="1" cy="1454"/>
                </a:xfrm>
                <a:prstGeom prst="line">
                  <a:avLst/>
                </a:prstGeom>
                <a:noFill/>
                <a:ln w="5">
                  <a:solidFill>
                    <a:srgbClr val="000000"/>
                  </a:solidFill>
                  <a:round/>
                  <a:headEnd/>
                  <a:tailEnd/>
                </a:ln>
              </p:spPr>
              <p:txBody>
                <a:bodyPr>
                  <a:prstTxWarp prst="textNoShape">
                    <a:avLst/>
                  </a:prstTxWarp>
                </a:bodyPr>
                <a:lstStyle/>
                <a:p>
                  <a:endParaRPr lang="en-US" sz="600"/>
                </a:p>
              </p:txBody>
            </p:sp>
            <p:sp>
              <p:nvSpPr>
                <p:cNvPr id="572" name="Freeform 114"/>
                <p:cNvSpPr>
                  <a:spLocks/>
                </p:cNvSpPr>
                <p:nvPr/>
              </p:nvSpPr>
              <p:spPr bwMode="auto">
                <a:xfrm>
                  <a:off x="762" y="3357"/>
                  <a:ext cx="2179" cy="213"/>
                </a:xfrm>
                <a:custGeom>
                  <a:avLst/>
                  <a:gdLst>
                    <a:gd name="T0" fmla="*/ 1 w 6538"/>
                    <a:gd name="T1" fmla="*/ 70 h 639"/>
                    <a:gd name="T2" fmla="*/ 3 w 6538"/>
                    <a:gd name="T3" fmla="*/ 66 h 639"/>
                    <a:gd name="T4" fmla="*/ 5 w 6538"/>
                    <a:gd name="T5" fmla="*/ 61 h 639"/>
                    <a:gd name="T6" fmla="*/ 7 w 6538"/>
                    <a:gd name="T7" fmla="*/ 54 h 639"/>
                    <a:gd name="T8" fmla="*/ 9 w 6538"/>
                    <a:gd name="T9" fmla="*/ 48 h 639"/>
                    <a:gd name="T10" fmla="*/ 11 w 6538"/>
                    <a:gd name="T11" fmla="*/ 41 h 639"/>
                    <a:gd name="T12" fmla="*/ 13 w 6538"/>
                    <a:gd name="T13" fmla="*/ 34 h 639"/>
                    <a:gd name="T14" fmla="*/ 15 w 6538"/>
                    <a:gd name="T15" fmla="*/ 28 h 639"/>
                    <a:gd name="T16" fmla="*/ 17 w 6538"/>
                    <a:gd name="T17" fmla="*/ 22 h 639"/>
                    <a:gd name="T18" fmla="*/ 19 w 6538"/>
                    <a:gd name="T19" fmla="*/ 16 h 639"/>
                    <a:gd name="T20" fmla="*/ 21 w 6538"/>
                    <a:gd name="T21" fmla="*/ 10 h 639"/>
                    <a:gd name="T22" fmla="*/ 23 w 6538"/>
                    <a:gd name="T23" fmla="*/ 4 h 639"/>
                    <a:gd name="T24" fmla="*/ 25 w 6538"/>
                    <a:gd name="T25" fmla="*/ 0 h 639"/>
                    <a:gd name="T26" fmla="*/ 30 w 6538"/>
                    <a:gd name="T27" fmla="*/ 1 h 639"/>
                    <a:gd name="T28" fmla="*/ 35 w 6538"/>
                    <a:gd name="T29" fmla="*/ 5 h 639"/>
                    <a:gd name="T30" fmla="*/ 40 w 6538"/>
                    <a:gd name="T31" fmla="*/ 10 h 639"/>
                    <a:gd name="T32" fmla="*/ 45 w 6538"/>
                    <a:gd name="T33" fmla="*/ 15 h 639"/>
                    <a:gd name="T34" fmla="*/ 51 w 6538"/>
                    <a:gd name="T35" fmla="*/ 20 h 639"/>
                    <a:gd name="T36" fmla="*/ 60 w 6538"/>
                    <a:gd name="T37" fmla="*/ 27 h 639"/>
                    <a:gd name="T38" fmla="*/ 70 w 6538"/>
                    <a:gd name="T39" fmla="*/ 33 h 639"/>
                    <a:gd name="T40" fmla="*/ 80 w 6538"/>
                    <a:gd name="T41" fmla="*/ 38 h 639"/>
                    <a:gd name="T42" fmla="*/ 89 w 6538"/>
                    <a:gd name="T43" fmla="*/ 42 h 639"/>
                    <a:gd name="T44" fmla="*/ 102 w 6538"/>
                    <a:gd name="T45" fmla="*/ 47 h 639"/>
                    <a:gd name="T46" fmla="*/ 121 w 6538"/>
                    <a:gd name="T47" fmla="*/ 53 h 639"/>
                    <a:gd name="T48" fmla="*/ 140 w 6538"/>
                    <a:gd name="T49" fmla="*/ 57 h 639"/>
                    <a:gd name="T50" fmla="*/ 160 w 6538"/>
                    <a:gd name="T51" fmla="*/ 61 h 639"/>
                    <a:gd name="T52" fmla="*/ 179 w 6538"/>
                    <a:gd name="T53" fmla="*/ 63 h 639"/>
                    <a:gd name="T54" fmla="*/ 198 w 6538"/>
                    <a:gd name="T55" fmla="*/ 65 h 639"/>
                    <a:gd name="T56" fmla="*/ 218 w 6538"/>
                    <a:gd name="T57" fmla="*/ 66 h 639"/>
                    <a:gd name="T58" fmla="*/ 237 w 6538"/>
                    <a:gd name="T59" fmla="*/ 68 h 639"/>
                    <a:gd name="T60" fmla="*/ 257 w 6538"/>
                    <a:gd name="T61" fmla="*/ 68 h 639"/>
                    <a:gd name="T62" fmla="*/ 276 w 6538"/>
                    <a:gd name="T63" fmla="*/ 69 h 639"/>
                    <a:gd name="T64" fmla="*/ 295 w 6538"/>
                    <a:gd name="T65" fmla="*/ 70 h 639"/>
                    <a:gd name="T66" fmla="*/ 315 w 6538"/>
                    <a:gd name="T67" fmla="*/ 70 h 639"/>
                    <a:gd name="T68" fmla="*/ 334 w 6538"/>
                    <a:gd name="T69" fmla="*/ 70 h 639"/>
                    <a:gd name="T70" fmla="*/ 353 w 6538"/>
                    <a:gd name="T71" fmla="*/ 70 h 639"/>
                    <a:gd name="T72" fmla="*/ 373 w 6538"/>
                    <a:gd name="T73" fmla="*/ 70 h 639"/>
                    <a:gd name="T74" fmla="*/ 392 w 6538"/>
                    <a:gd name="T75" fmla="*/ 71 h 639"/>
                    <a:gd name="T76" fmla="*/ 412 w 6538"/>
                    <a:gd name="T77" fmla="*/ 71 h 639"/>
                    <a:gd name="T78" fmla="*/ 431 w 6538"/>
                    <a:gd name="T79" fmla="*/ 71 h 639"/>
                    <a:gd name="T80" fmla="*/ 450 w 6538"/>
                    <a:gd name="T81" fmla="*/ 71 h 639"/>
                    <a:gd name="T82" fmla="*/ 470 w 6538"/>
                    <a:gd name="T83" fmla="*/ 71 h 639"/>
                    <a:gd name="T84" fmla="*/ 489 w 6538"/>
                    <a:gd name="T85" fmla="*/ 71 h 639"/>
                    <a:gd name="T86" fmla="*/ 508 w 6538"/>
                    <a:gd name="T87" fmla="*/ 71 h 639"/>
                    <a:gd name="T88" fmla="*/ 528 w 6538"/>
                    <a:gd name="T89" fmla="*/ 71 h 639"/>
                    <a:gd name="T90" fmla="*/ 547 w 6538"/>
                    <a:gd name="T91" fmla="*/ 71 h 639"/>
                    <a:gd name="T92" fmla="*/ 566 w 6538"/>
                    <a:gd name="T93" fmla="*/ 71 h 639"/>
                    <a:gd name="T94" fmla="*/ 586 w 6538"/>
                    <a:gd name="T95" fmla="*/ 71 h 639"/>
                    <a:gd name="T96" fmla="*/ 605 w 6538"/>
                    <a:gd name="T97" fmla="*/ 71 h 639"/>
                    <a:gd name="T98" fmla="*/ 625 w 6538"/>
                    <a:gd name="T99" fmla="*/ 71 h 639"/>
                    <a:gd name="T100" fmla="*/ 644 w 6538"/>
                    <a:gd name="T101" fmla="*/ 71 h 639"/>
                    <a:gd name="T102" fmla="*/ 663 w 6538"/>
                    <a:gd name="T103" fmla="*/ 71 h 639"/>
                    <a:gd name="T104" fmla="*/ 683 w 6538"/>
                    <a:gd name="T105" fmla="*/ 71 h 639"/>
                    <a:gd name="T106" fmla="*/ 702 w 6538"/>
                    <a:gd name="T107" fmla="*/ 71 h 639"/>
                    <a:gd name="T108" fmla="*/ 722 w 6538"/>
                    <a:gd name="T109" fmla="*/ 71 h 6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538"/>
                    <a:gd name="T166" fmla="*/ 0 h 639"/>
                    <a:gd name="T167" fmla="*/ 6538 w 6538"/>
                    <a:gd name="T168" fmla="*/ 639 h 6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538" h="639">
                      <a:moveTo>
                        <a:pt x="0" y="639"/>
                      </a:moveTo>
                      <a:lnTo>
                        <a:pt x="4" y="638"/>
                      </a:lnTo>
                      <a:lnTo>
                        <a:pt x="9" y="634"/>
                      </a:lnTo>
                      <a:lnTo>
                        <a:pt x="12" y="629"/>
                      </a:lnTo>
                      <a:lnTo>
                        <a:pt x="17" y="622"/>
                      </a:lnTo>
                      <a:lnTo>
                        <a:pt x="21" y="614"/>
                      </a:lnTo>
                      <a:lnTo>
                        <a:pt x="26" y="604"/>
                      </a:lnTo>
                      <a:lnTo>
                        <a:pt x="30" y="594"/>
                      </a:lnTo>
                      <a:lnTo>
                        <a:pt x="35" y="583"/>
                      </a:lnTo>
                      <a:lnTo>
                        <a:pt x="39" y="571"/>
                      </a:lnTo>
                      <a:lnTo>
                        <a:pt x="44" y="558"/>
                      </a:lnTo>
                      <a:lnTo>
                        <a:pt x="47" y="545"/>
                      </a:lnTo>
                      <a:lnTo>
                        <a:pt x="52" y="531"/>
                      </a:lnTo>
                      <a:lnTo>
                        <a:pt x="56" y="517"/>
                      </a:lnTo>
                      <a:lnTo>
                        <a:pt x="61" y="502"/>
                      </a:lnTo>
                      <a:lnTo>
                        <a:pt x="65" y="487"/>
                      </a:lnTo>
                      <a:lnTo>
                        <a:pt x="70" y="474"/>
                      </a:lnTo>
                      <a:lnTo>
                        <a:pt x="73" y="459"/>
                      </a:lnTo>
                      <a:lnTo>
                        <a:pt x="78" y="444"/>
                      </a:lnTo>
                      <a:lnTo>
                        <a:pt x="82" y="429"/>
                      </a:lnTo>
                      <a:lnTo>
                        <a:pt x="87" y="414"/>
                      </a:lnTo>
                      <a:lnTo>
                        <a:pt x="91" y="399"/>
                      </a:lnTo>
                      <a:lnTo>
                        <a:pt x="96" y="384"/>
                      </a:lnTo>
                      <a:lnTo>
                        <a:pt x="100" y="368"/>
                      </a:lnTo>
                      <a:lnTo>
                        <a:pt x="105" y="353"/>
                      </a:lnTo>
                      <a:lnTo>
                        <a:pt x="108" y="339"/>
                      </a:lnTo>
                      <a:lnTo>
                        <a:pt x="113" y="324"/>
                      </a:lnTo>
                      <a:lnTo>
                        <a:pt x="117" y="309"/>
                      </a:lnTo>
                      <a:lnTo>
                        <a:pt x="122" y="294"/>
                      </a:lnTo>
                      <a:lnTo>
                        <a:pt x="126" y="279"/>
                      </a:lnTo>
                      <a:lnTo>
                        <a:pt x="131" y="266"/>
                      </a:lnTo>
                      <a:lnTo>
                        <a:pt x="134" y="251"/>
                      </a:lnTo>
                      <a:lnTo>
                        <a:pt x="139" y="237"/>
                      </a:lnTo>
                      <a:lnTo>
                        <a:pt x="143" y="222"/>
                      </a:lnTo>
                      <a:lnTo>
                        <a:pt x="148" y="208"/>
                      </a:lnTo>
                      <a:lnTo>
                        <a:pt x="152" y="195"/>
                      </a:lnTo>
                      <a:lnTo>
                        <a:pt x="157" y="181"/>
                      </a:lnTo>
                      <a:lnTo>
                        <a:pt x="161" y="167"/>
                      </a:lnTo>
                      <a:lnTo>
                        <a:pt x="166" y="154"/>
                      </a:lnTo>
                      <a:lnTo>
                        <a:pt x="169" y="140"/>
                      </a:lnTo>
                      <a:lnTo>
                        <a:pt x="174" y="126"/>
                      </a:lnTo>
                      <a:lnTo>
                        <a:pt x="178" y="114"/>
                      </a:lnTo>
                      <a:lnTo>
                        <a:pt x="183" y="100"/>
                      </a:lnTo>
                      <a:lnTo>
                        <a:pt x="187" y="88"/>
                      </a:lnTo>
                      <a:lnTo>
                        <a:pt x="192" y="75"/>
                      </a:lnTo>
                      <a:lnTo>
                        <a:pt x="195" y="61"/>
                      </a:lnTo>
                      <a:lnTo>
                        <a:pt x="200" y="49"/>
                      </a:lnTo>
                      <a:lnTo>
                        <a:pt x="204" y="36"/>
                      </a:lnTo>
                      <a:lnTo>
                        <a:pt x="209" y="24"/>
                      </a:lnTo>
                      <a:lnTo>
                        <a:pt x="213" y="12"/>
                      </a:lnTo>
                      <a:lnTo>
                        <a:pt x="218" y="0"/>
                      </a:lnTo>
                      <a:lnTo>
                        <a:pt x="228" y="0"/>
                      </a:lnTo>
                      <a:lnTo>
                        <a:pt x="239" y="2"/>
                      </a:lnTo>
                      <a:lnTo>
                        <a:pt x="250" y="3"/>
                      </a:lnTo>
                      <a:lnTo>
                        <a:pt x="261" y="7"/>
                      </a:lnTo>
                      <a:lnTo>
                        <a:pt x="271" y="12"/>
                      </a:lnTo>
                      <a:lnTo>
                        <a:pt x="283" y="19"/>
                      </a:lnTo>
                      <a:lnTo>
                        <a:pt x="294" y="28"/>
                      </a:lnTo>
                      <a:lnTo>
                        <a:pt x="305" y="35"/>
                      </a:lnTo>
                      <a:lnTo>
                        <a:pt x="315" y="44"/>
                      </a:lnTo>
                      <a:lnTo>
                        <a:pt x="326" y="56"/>
                      </a:lnTo>
                      <a:lnTo>
                        <a:pt x="337" y="66"/>
                      </a:lnTo>
                      <a:lnTo>
                        <a:pt x="348" y="79"/>
                      </a:lnTo>
                      <a:lnTo>
                        <a:pt x="358" y="90"/>
                      </a:lnTo>
                      <a:lnTo>
                        <a:pt x="370" y="101"/>
                      </a:lnTo>
                      <a:lnTo>
                        <a:pt x="381" y="112"/>
                      </a:lnTo>
                      <a:lnTo>
                        <a:pt x="392" y="122"/>
                      </a:lnTo>
                      <a:lnTo>
                        <a:pt x="403" y="132"/>
                      </a:lnTo>
                      <a:lnTo>
                        <a:pt x="413" y="142"/>
                      </a:lnTo>
                      <a:lnTo>
                        <a:pt x="424" y="152"/>
                      </a:lnTo>
                      <a:lnTo>
                        <a:pt x="436" y="161"/>
                      </a:lnTo>
                      <a:lnTo>
                        <a:pt x="457" y="180"/>
                      </a:lnTo>
                      <a:lnTo>
                        <a:pt x="479" y="196"/>
                      </a:lnTo>
                      <a:lnTo>
                        <a:pt x="500" y="212"/>
                      </a:lnTo>
                      <a:lnTo>
                        <a:pt x="523" y="228"/>
                      </a:lnTo>
                      <a:lnTo>
                        <a:pt x="544" y="242"/>
                      </a:lnTo>
                      <a:lnTo>
                        <a:pt x="566" y="257"/>
                      </a:lnTo>
                      <a:lnTo>
                        <a:pt x="587" y="271"/>
                      </a:lnTo>
                      <a:lnTo>
                        <a:pt x="610" y="283"/>
                      </a:lnTo>
                      <a:lnTo>
                        <a:pt x="631" y="296"/>
                      </a:lnTo>
                      <a:lnTo>
                        <a:pt x="653" y="308"/>
                      </a:lnTo>
                      <a:lnTo>
                        <a:pt x="675" y="319"/>
                      </a:lnTo>
                      <a:lnTo>
                        <a:pt x="697" y="330"/>
                      </a:lnTo>
                      <a:lnTo>
                        <a:pt x="718" y="340"/>
                      </a:lnTo>
                      <a:lnTo>
                        <a:pt x="741" y="352"/>
                      </a:lnTo>
                      <a:lnTo>
                        <a:pt x="762" y="362"/>
                      </a:lnTo>
                      <a:lnTo>
                        <a:pt x="784" y="370"/>
                      </a:lnTo>
                      <a:lnTo>
                        <a:pt x="805" y="380"/>
                      </a:lnTo>
                      <a:lnTo>
                        <a:pt x="828" y="389"/>
                      </a:lnTo>
                      <a:lnTo>
                        <a:pt x="850" y="398"/>
                      </a:lnTo>
                      <a:lnTo>
                        <a:pt x="871" y="406"/>
                      </a:lnTo>
                      <a:lnTo>
                        <a:pt x="915" y="421"/>
                      </a:lnTo>
                      <a:lnTo>
                        <a:pt x="958" y="436"/>
                      </a:lnTo>
                      <a:lnTo>
                        <a:pt x="1002" y="450"/>
                      </a:lnTo>
                      <a:lnTo>
                        <a:pt x="1046" y="462"/>
                      </a:lnTo>
                      <a:lnTo>
                        <a:pt x="1089" y="475"/>
                      </a:lnTo>
                      <a:lnTo>
                        <a:pt x="1133" y="486"/>
                      </a:lnTo>
                      <a:lnTo>
                        <a:pt x="1176" y="496"/>
                      </a:lnTo>
                      <a:lnTo>
                        <a:pt x="1220" y="506"/>
                      </a:lnTo>
                      <a:lnTo>
                        <a:pt x="1263" y="515"/>
                      </a:lnTo>
                      <a:lnTo>
                        <a:pt x="1307" y="523"/>
                      </a:lnTo>
                      <a:lnTo>
                        <a:pt x="1350" y="531"/>
                      </a:lnTo>
                      <a:lnTo>
                        <a:pt x="1394" y="538"/>
                      </a:lnTo>
                      <a:lnTo>
                        <a:pt x="1438" y="545"/>
                      </a:lnTo>
                      <a:lnTo>
                        <a:pt x="1481" y="551"/>
                      </a:lnTo>
                      <a:lnTo>
                        <a:pt x="1525" y="557"/>
                      </a:lnTo>
                      <a:lnTo>
                        <a:pt x="1568" y="563"/>
                      </a:lnTo>
                      <a:lnTo>
                        <a:pt x="1612" y="568"/>
                      </a:lnTo>
                      <a:lnTo>
                        <a:pt x="1655" y="573"/>
                      </a:lnTo>
                      <a:lnTo>
                        <a:pt x="1699" y="577"/>
                      </a:lnTo>
                      <a:lnTo>
                        <a:pt x="1743" y="582"/>
                      </a:lnTo>
                      <a:lnTo>
                        <a:pt x="1786" y="586"/>
                      </a:lnTo>
                      <a:lnTo>
                        <a:pt x="1831" y="589"/>
                      </a:lnTo>
                      <a:lnTo>
                        <a:pt x="1874" y="592"/>
                      </a:lnTo>
                      <a:lnTo>
                        <a:pt x="1918" y="596"/>
                      </a:lnTo>
                      <a:lnTo>
                        <a:pt x="1962" y="598"/>
                      </a:lnTo>
                      <a:lnTo>
                        <a:pt x="2005" y="601"/>
                      </a:lnTo>
                      <a:lnTo>
                        <a:pt x="2049" y="603"/>
                      </a:lnTo>
                      <a:lnTo>
                        <a:pt x="2092" y="606"/>
                      </a:lnTo>
                      <a:lnTo>
                        <a:pt x="2136" y="608"/>
                      </a:lnTo>
                      <a:lnTo>
                        <a:pt x="2179" y="611"/>
                      </a:lnTo>
                      <a:lnTo>
                        <a:pt x="2223" y="612"/>
                      </a:lnTo>
                      <a:lnTo>
                        <a:pt x="2267" y="614"/>
                      </a:lnTo>
                      <a:lnTo>
                        <a:pt x="2310" y="616"/>
                      </a:lnTo>
                      <a:lnTo>
                        <a:pt x="2354" y="617"/>
                      </a:lnTo>
                      <a:lnTo>
                        <a:pt x="2397" y="619"/>
                      </a:lnTo>
                      <a:lnTo>
                        <a:pt x="2441" y="621"/>
                      </a:lnTo>
                      <a:lnTo>
                        <a:pt x="2484" y="622"/>
                      </a:lnTo>
                      <a:lnTo>
                        <a:pt x="2528" y="623"/>
                      </a:lnTo>
                      <a:lnTo>
                        <a:pt x="2571" y="624"/>
                      </a:lnTo>
                      <a:lnTo>
                        <a:pt x="2615" y="624"/>
                      </a:lnTo>
                      <a:lnTo>
                        <a:pt x="2659" y="626"/>
                      </a:lnTo>
                      <a:lnTo>
                        <a:pt x="2702" y="627"/>
                      </a:lnTo>
                      <a:lnTo>
                        <a:pt x="2746" y="628"/>
                      </a:lnTo>
                      <a:lnTo>
                        <a:pt x="2789" y="628"/>
                      </a:lnTo>
                      <a:lnTo>
                        <a:pt x="2833" y="629"/>
                      </a:lnTo>
                      <a:lnTo>
                        <a:pt x="2876" y="629"/>
                      </a:lnTo>
                      <a:lnTo>
                        <a:pt x="2920" y="631"/>
                      </a:lnTo>
                      <a:lnTo>
                        <a:pt x="2964" y="631"/>
                      </a:lnTo>
                      <a:lnTo>
                        <a:pt x="3007" y="632"/>
                      </a:lnTo>
                      <a:lnTo>
                        <a:pt x="3051" y="632"/>
                      </a:lnTo>
                      <a:lnTo>
                        <a:pt x="3094" y="633"/>
                      </a:lnTo>
                      <a:lnTo>
                        <a:pt x="3138" y="633"/>
                      </a:lnTo>
                      <a:lnTo>
                        <a:pt x="3181" y="633"/>
                      </a:lnTo>
                      <a:lnTo>
                        <a:pt x="3225" y="634"/>
                      </a:lnTo>
                      <a:lnTo>
                        <a:pt x="3268" y="634"/>
                      </a:lnTo>
                      <a:lnTo>
                        <a:pt x="3312" y="634"/>
                      </a:lnTo>
                      <a:lnTo>
                        <a:pt x="3356" y="634"/>
                      </a:lnTo>
                      <a:lnTo>
                        <a:pt x="3399" y="636"/>
                      </a:lnTo>
                      <a:lnTo>
                        <a:pt x="3443" y="636"/>
                      </a:lnTo>
                      <a:lnTo>
                        <a:pt x="3486" y="636"/>
                      </a:lnTo>
                      <a:lnTo>
                        <a:pt x="3530" y="636"/>
                      </a:lnTo>
                      <a:lnTo>
                        <a:pt x="3573" y="637"/>
                      </a:lnTo>
                      <a:lnTo>
                        <a:pt x="3617" y="637"/>
                      </a:lnTo>
                      <a:lnTo>
                        <a:pt x="3661" y="637"/>
                      </a:lnTo>
                      <a:lnTo>
                        <a:pt x="3705" y="637"/>
                      </a:lnTo>
                      <a:lnTo>
                        <a:pt x="3749" y="637"/>
                      </a:lnTo>
                      <a:lnTo>
                        <a:pt x="3792" y="637"/>
                      </a:lnTo>
                      <a:lnTo>
                        <a:pt x="3836" y="637"/>
                      </a:lnTo>
                      <a:lnTo>
                        <a:pt x="3880" y="637"/>
                      </a:lnTo>
                      <a:lnTo>
                        <a:pt x="3923" y="638"/>
                      </a:lnTo>
                      <a:lnTo>
                        <a:pt x="3967" y="638"/>
                      </a:lnTo>
                      <a:lnTo>
                        <a:pt x="4010" y="638"/>
                      </a:lnTo>
                      <a:lnTo>
                        <a:pt x="4054" y="638"/>
                      </a:lnTo>
                      <a:lnTo>
                        <a:pt x="4097" y="638"/>
                      </a:lnTo>
                      <a:lnTo>
                        <a:pt x="4141" y="638"/>
                      </a:lnTo>
                      <a:lnTo>
                        <a:pt x="4185" y="638"/>
                      </a:lnTo>
                      <a:lnTo>
                        <a:pt x="4228" y="638"/>
                      </a:lnTo>
                      <a:lnTo>
                        <a:pt x="4272" y="638"/>
                      </a:lnTo>
                      <a:lnTo>
                        <a:pt x="4315" y="638"/>
                      </a:lnTo>
                      <a:lnTo>
                        <a:pt x="4359" y="638"/>
                      </a:lnTo>
                      <a:lnTo>
                        <a:pt x="4402" y="638"/>
                      </a:lnTo>
                      <a:lnTo>
                        <a:pt x="4446" y="638"/>
                      </a:lnTo>
                      <a:lnTo>
                        <a:pt x="4489" y="638"/>
                      </a:lnTo>
                      <a:lnTo>
                        <a:pt x="4533" y="638"/>
                      </a:lnTo>
                      <a:lnTo>
                        <a:pt x="4577" y="638"/>
                      </a:lnTo>
                      <a:lnTo>
                        <a:pt x="4620" y="639"/>
                      </a:lnTo>
                      <a:lnTo>
                        <a:pt x="4664" y="639"/>
                      </a:lnTo>
                      <a:lnTo>
                        <a:pt x="4707" y="639"/>
                      </a:lnTo>
                      <a:lnTo>
                        <a:pt x="4751" y="639"/>
                      </a:lnTo>
                      <a:lnTo>
                        <a:pt x="4794" y="639"/>
                      </a:lnTo>
                      <a:lnTo>
                        <a:pt x="4838" y="639"/>
                      </a:lnTo>
                      <a:lnTo>
                        <a:pt x="4882" y="639"/>
                      </a:lnTo>
                      <a:lnTo>
                        <a:pt x="4925" y="639"/>
                      </a:lnTo>
                      <a:lnTo>
                        <a:pt x="4969" y="639"/>
                      </a:lnTo>
                      <a:lnTo>
                        <a:pt x="5012" y="639"/>
                      </a:lnTo>
                      <a:lnTo>
                        <a:pt x="5056" y="639"/>
                      </a:lnTo>
                      <a:lnTo>
                        <a:pt x="5099" y="639"/>
                      </a:lnTo>
                      <a:lnTo>
                        <a:pt x="5143" y="639"/>
                      </a:lnTo>
                      <a:lnTo>
                        <a:pt x="5187" y="639"/>
                      </a:lnTo>
                      <a:lnTo>
                        <a:pt x="5230" y="639"/>
                      </a:lnTo>
                      <a:lnTo>
                        <a:pt x="5274" y="639"/>
                      </a:lnTo>
                      <a:lnTo>
                        <a:pt x="5317" y="639"/>
                      </a:lnTo>
                      <a:lnTo>
                        <a:pt x="5361" y="639"/>
                      </a:lnTo>
                      <a:lnTo>
                        <a:pt x="5404" y="639"/>
                      </a:lnTo>
                      <a:lnTo>
                        <a:pt x="5448" y="639"/>
                      </a:lnTo>
                      <a:lnTo>
                        <a:pt x="5491" y="639"/>
                      </a:lnTo>
                      <a:lnTo>
                        <a:pt x="5535" y="639"/>
                      </a:lnTo>
                      <a:lnTo>
                        <a:pt x="5579" y="639"/>
                      </a:lnTo>
                      <a:lnTo>
                        <a:pt x="5623" y="639"/>
                      </a:lnTo>
                      <a:lnTo>
                        <a:pt x="5667" y="639"/>
                      </a:lnTo>
                      <a:lnTo>
                        <a:pt x="5711" y="639"/>
                      </a:lnTo>
                      <a:lnTo>
                        <a:pt x="5754" y="639"/>
                      </a:lnTo>
                      <a:lnTo>
                        <a:pt x="5798" y="639"/>
                      </a:lnTo>
                      <a:lnTo>
                        <a:pt x="5841" y="639"/>
                      </a:lnTo>
                      <a:lnTo>
                        <a:pt x="5885" y="639"/>
                      </a:lnTo>
                      <a:lnTo>
                        <a:pt x="5928" y="639"/>
                      </a:lnTo>
                      <a:lnTo>
                        <a:pt x="5972" y="639"/>
                      </a:lnTo>
                      <a:lnTo>
                        <a:pt x="6015" y="639"/>
                      </a:lnTo>
                      <a:lnTo>
                        <a:pt x="6059" y="639"/>
                      </a:lnTo>
                      <a:lnTo>
                        <a:pt x="6103" y="639"/>
                      </a:lnTo>
                      <a:lnTo>
                        <a:pt x="6146" y="639"/>
                      </a:lnTo>
                      <a:lnTo>
                        <a:pt x="6190" y="639"/>
                      </a:lnTo>
                      <a:lnTo>
                        <a:pt x="6233" y="639"/>
                      </a:lnTo>
                      <a:lnTo>
                        <a:pt x="6277" y="639"/>
                      </a:lnTo>
                      <a:lnTo>
                        <a:pt x="6320" y="639"/>
                      </a:lnTo>
                      <a:lnTo>
                        <a:pt x="6364" y="639"/>
                      </a:lnTo>
                      <a:lnTo>
                        <a:pt x="6408" y="639"/>
                      </a:lnTo>
                      <a:lnTo>
                        <a:pt x="6451" y="639"/>
                      </a:lnTo>
                      <a:lnTo>
                        <a:pt x="6495" y="639"/>
                      </a:lnTo>
                      <a:lnTo>
                        <a:pt x="6538" y="639"/>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73" name="Freeform 115"/>
                <p:cNvSpPr>
                  <a:spLocks/>
                </p:cNvSpPr>
                <p:nvPr/>
              </p:nvSpPr>
              <p:spPr bwMode="auto">
                <a:xfrm>
                  <a:off x="762" y="3557"/>
                  <a:ext cx="9" cy="13"/>
                </a:xfrm>
                <a:custGeom>
                  <a:avLst/>
                  <a:gdLst>
                    <a:gd name="T0" fmla="*/ 0 w 23"/>
                    <a:gd name="T1" fmla="*/ 5 h 33"/>
                    <a:gd name="T2" fmla="*/ 0 w 23"/>
                    <a:gd name="T3" fmla="*/ 5 h 33"/>
                    <a:gd name="T4" fmla="*/ 1 w 23"/>
                    <a:gd name="T5" fmla="*/ 5 h 33"/>
                    <a:gd name="T6" fmla="*/ 2 w 23"/>
                    <a:gd name="T7" fmla="*/ 4 h 33"/>
                    <a:gd name="T8" fmla="*/ 2 w 23"/>
                    <a:gd name="T9" fmla="*/ 3 h 33"/>
                    <a:gd name="T10" fmla="*/ 2 w 23"/>
                    <a:gd name="T11" fmla="*/ 2 h 33"/>
                    <a:gd name="T12" fmla="*/ 3 w 23"/>
                    <a:gd name="T13" fmla="*/ 1 h 33"/>
                    <a:gd name="T14" fmla="*/ 4 w 23"/>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33"/>
                    <a:gd name="T26" fmla="*/ 23 w 23"/>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33">
                      <a:moveTo>
                        <a:pt x="0" y="33"/>
                      </a:moveTo>
                      <a:lnTo>
                        <a:pt x="2" y="32"/>
                      </a:lnTo>
                      <a:lnTo>
                        <a:pt x="6" y="30"/>
                      </a:lnTo>
                      <a:lnTo>
                        <a:pt x="9" y="26"/>
                      </a:lnTo>
                      <a:lnTo>
                        <a:pt x="13" y="20"/>
                      </a:lnTo>
                      <a:lnTo>
                        <a:pt x="16" y="14"/>
                      </a:lnTo>
                      <a:lnTo>
                        <a:pt x="20" y="6"/>
                      </a:lnTo>
                      <a:lnTo>
                        <a:pt x="23"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74" name="Freeform 116"/>
                <p:cNvSpPr>
                  <a:spLocks/>
                </p:cNvSpPr>
                <p:nvPr/>
              </p:nvSpPr>
              <p:spPr bwMode="auto">
                <a:xfrm>
                  <a:off x="778" y="3521"/>
                  <a:ext cx="5" cy="15"/>
                </a:xfrm>
                <a:custGeom>
                  <a:avLst/>
                  <a:gdLst>
                    <a:gd name="T0" fmla="*/ 0 w 11"/>
                    <a:gd name="T1" fmla="*/ 6 h 36"/>
                    <a:gd name="T2" fmla="*/ 0 w 11"/>
                    <a:gd name="T3" fmla="*/ 5 h 36"/>
                    <a:gd name="T4" fmla="*/ 1 w 11"/>
                    <a:gd name="T5" fmla="*/ 4 h 36"/>
                    <a:gd name="T6" fmla="*/ 2 w 11"/>
                    <a:gd name="T7" fmla="*/ 2 h 36"/>
                    <a:gd name="T8" fmla="*/ 2 w 11"/>
                    <a:gd name="T9" fmla="*/ 0 h 36"/>
                    <a:gd name="T10" fmla="*/ 0 60000 65536"/>
                    <a:gd name="T11" fmla="*/ 0 60000 65536"/>
                    <a:gd name="T12" fmla="*/ 0 60000 65536"/>
                    <a:gd name="T13" fmla="*/ 0 60000 65536"/>
                    <a:gd name="T14" fmla="*/ 0 60000 65536"/>
                    <a:gd name="T15" fmla="*/ 0 w 11"/>
                    <a:gd name="T16" fmla="*/ 0 h 36"/>
                    <a:gd name="T17" fmla="*/ 11 w 11"/>
                    <a:gd name="T18" fmla="*/ 36 h 36"/>
                  </a:gdLst>
                  <a:ahLst/>
                  <a:cxnLst>
                    <a:cxn ang="T10">
                      <a:pos x="T0" y="T1"/>
                    </a:cxn>
                    <a:cxn ang="T11">
                      <a:pos x="T2" y="T3"/>
                    </a:cxn>
                    <a:cxn ang="T12">
                      <a:pos x="T4" y="T5"/>
                    </a:cxn>
                    <a:cxn ang="T13">
                      <a:pos x="T6" y="T7"/>
                    </a:cxn>
                    <a:cxn ang="T14">
                      <a:pos x="T8" y="T9"/>
                    </a:cxn>
                  </a:cxnLst>
                  <a:rect l="T15" t="T16" r="T17" b="T18"/>
                  <a:pathLst>
                    <a:path w="11" h="36">
                      <a:moveTo>
                        <a:pt x="0" y="36"/>
                      </a:moveTo>
                      <a:lnTo>
                        <a:pt x="2" y="32"/>
                      </a:lnTo>
                      <a:lnTo>
                        <a:pt x="5" y="21"/>
                      </a:lnTo>
                      <a:lnTo>
                        <a:pt x="9" y="9"/>
                      </a:lnTo>
                      <a:lnTo>
                        <a:pt x="11"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75" name="Freeform 117"/>
                <p:cNvSpPr>
                  <a:spLocks/>
                </p:cNvSpPr>
                <p:nvPr/>
              </p:nvSpPr>
              <p:spPr bwMode="auto">
                <a:xfrm>
                  <a:off x="789" y="3486"/>
                  <a:ext cx="4" cy="15"/>
                </a:xfrm>
                <a:custGeom>
                  <a:avLst/>
                  <a:gdLst>
                    <a:gd name="T0" fmla="*/ 0 w 11"/>
                    <a:gd name="T1" fmla="*/ 6 h 36"/>
                    <a:gd name="T2" fmla="*/ 0 w 11"/>
                    <a:gd name="T3" fmla="*/ 6 h 36"/>
                    <a:gd name="T4" fmla="*/ 1 w 11"/>
                    <a:gd name="T5" fmla="*/ 4 h 36"/>
                    <a:gd name="T6" fmla="*/ 1 w 11"/>
                    <a:gd name="T7" fmla="*/ 2 h 36"/>
                    <a:gd name="T8" fmla="*/ 1 w 11"/>
                    <a:gd name="T9" fmla="*/ 0 h 36"/>
                    <a:gd name="T10" fmla="*/ 0 60000 65536"/>
                    <a:gd name="T11" fmla="*/ 0 60000 65536"/>
                    <a:gd name="T12" fmla="*/ 0 60000 65536"/>
                    <a:gd name="T13" fmla="*/ 0 60000 65536"/>
                    <a:gd name="T14" fmla="*/ 0 60000 65536"/>
                    <a:gd name="T15" fmla="*/ 0 w 11"/>
                    <a:gd name="T16" fmla="*/ 0 h 36"/>
                    <a:gd name="T17" fmla="*/ 11 w 11"/>
                    <a:gd name="T18" fmla="*/ 36 h 36"/>
                  </a:gdLst>
                  <a:ahLst/>
                  <a:cxnLst>
                    <a:cxn ang="T10">
                      <a:pos x="T0" y="T1"/>
                    </a:cxn>
                    <a:cxn ang="T11">
                      <a:pos x="T2" y="T3"/>
                    </a:cxn>
                    <a:cxn ang="T12">
                      <a:pos x="T4" y="T5"/>
                    </a:cxn>
                    <a:cxn ang="T13">
                      <a:pos x="T6" y="T7"/>
                    </a:cxn>
                    <a:cxn ang="T14">
                      <a:pos x="T8" y="T9"/>
                    </a:cxn>
                  </a:cxnLst>
                  <a:rect l="T15" t="T16" r="T17" b="T18"/>
                  <a:pathLst>
                    <a:path w="11" h="36">
                      <a:moveTo>
                        <a:pt x="0" y="36"/>
                      </a:moveTo>
                      <a:lnTo>
                        <a:pt x="1" y="35"/>
                      </a:lnTo>
                      <a:lnTo>
                        <a:pt x="5" y="23"/>
                      </a:lnTo>
                      <a:lnTo>
                        <a:pt x="8" y="11"/>
                      </a:lnTo>
                      <a:lnTo>
                        <a:pt x="11"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76" name="Freeform 118"/>
                <p:cNvSpPr>
                  <a:spLocks/>
                </p:cNvSpPr>
                <p:nvPr/>
              </p:nvSpPr>
              <p:spPr bwMode="auto">
                <a:xfrm>
                  <a:off x="799" y="3451"/>
                  <a:ext cx="5" cy="15"/>
                </a:xfrm>
                <a:custGeom>
                  <a:avLst/>
                  <a:gdLst>
                    <a:gd name="T0" fmla="*/ 0 w 10"/>
                    <a:gd name="T1" fmla="*/ 6 h 36"/>
                    <a:gd name="T2" fmla="*/ 0 w 10"/>
                    <a:gd name="T3" fmla="*/ 6 h 36"/>
                    <a:gd name="T4" fmla="*/ 1 w 10"/>
                    <a:gd name="T5" fmla="*/ 4 h 36"/>
                    <a:gd name="T6" fmla="*/ 1 w 10"/>
                    <a:gd name="T7" fmla="*/ 2 h 36"/>
                    <a:gd name="T8" fmla="*/ 3 w 10"/>
                    <a:gd name="T9" fmla="*/ 0 h 36"/>
                    <a:gd name="T10" fmla="*/ 0 60000 65536"/>
                    <a:gd name="T11" fmla="*/ 0 60000 65536"/>
                    <a:gd name="T12" fmla="*/ 0 60000 65536"/>
                    <a:gd name="T13" fmla="*/ 0 60000 65536"/>
                    <a:gd name="T14" fmla="*/ 0 60000 65536"/>
                    <a:gd name="T15" fmla="*/ 0 w 10"/>
                    <a:gd name="T16" fmla="*/ 0 h 36"/>
                    <a:gd name="T17" fmla="*/ 10 w 10"/>
                    <a:gd name="T18" fmla="*/ 36 h 36"/>
                  </a:gdLst>
                  <a:ahLst/>
                  <a:cxnLst>
                    <a:cxn ang="T10">
                      <a:pos x="T0" y="T1"/>
                    </a:cxn>
                    <a:cxn ang="T11">
                      <a:pos x="T2" y="T3"/>
                    </a:cxn>
                    <a:cxn ang="T12">
                      <a:pos x="T4" y="T5"/>
                    </a:cxn>
                    <a:cxn ang="T13">
                      <a:pos x="T6" y="T7"/>
                    </a:cxn>
                    <a:cxn ang="T14">
                      <a:pos x="T8" y="T9"/>
                    </a:cxn>
                  </a:cxnLst>
                  <a:rect l="T15" t="T16" r="T17" b="T18"/>
                  <a:pathLst>
                    <a:path w="10" h="36">
                      <a:moveTo>
                        <a:pt x="0" y="36"/>
                      </a:moveTo>
                      <a:lnTo>
                        <a:pt x="0" y="36"/>
                      </a:lnTo>
                      <a:lnTo>
                        <a:pt x="3" y="24"/>
                      </a:lnTo>
                      <a:lnTo>
                        <a:pt x="7" y="12"/>
                      </a:lnTo>
                      <a:lnTo>
                        <a:pt x="10"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77" name="Freeform 119"/>
                <p:cNvSpPr>
                  <a:spLocks/>
                </p:cNvSpPr>
                <p:nvPr/>
              </p:nvSpPr>
              <p:spPr bwMode="auto">
                <a:xfrm>
                  <a:off x="810" y="3416"/>
                  <a:ext cx="4" cy="15"/>
                </a:xfrm>
                <a:custGeom>
                  <a:avLst/>
                  <a:gdLst>
                    <a:gd name="T0" fmla="*/ 0 w 11"/>
                    <a:gd name="T1" fmla="*/ 6 h 36"/>
                    <a:gd name="T2" fmla="*/ 0 w 11"/>
                    <a:gd name="T3" fmla="*/ 5 h 36"/>
                    <a:gd name="T4" fmla="*/ 1 w 11"/>
                    <a:gd name="T5" fmla="*/ 3 h 36"/>
                    <a:gd name="T6" fmla="*/ 1 w 11"/>
                    <a:gd name="T7" fmla="*/ 1 h 36"/>
                    <a:gd name="T8" fmla="*/ 1 w 11"/>
                    <a:gd name="T9" fmla="*/ 0 h 36"/>
                    <a:gd name="T10" fmla="*/ 0 60000 65536"/>
                    <a:gd name="T11" fmla="*/ 0 60000 65536"/>
                    <a:gd name="T12" fmla="*/ 0 60000 65536"/>
                    <a:gd name="T13" fmla="*/ 0 60000 65536"/>
                    <a:gd name="T14" fmla="*/ 0 60000 65536"/>
                    <a:gd name="T15" fmla="*/ 0 w 11"/>
                    <a:gd name="T16" fmla="*/ 0 h 36"/>
                    <a:gd name="T17" fmla="*/ 11 w 11"/>
                    <a:gd name="T18" fmla="*/ 36 h 36"/>
                  </a:gdLst>
                  <a:ahLst/>
                  <a:cxnLst>
                    <a:cxn ang="T10">
                      <a:pos x="T0" y="T1"/>
                    </a:cxn>
                    <a:cxn ang="T11">
                      <a:pos x="T2" y="T3"/>
                    </a:cxn>
                    <a:cxn ang="T12">
                      <a:pos x="T4" y="T5"/>
                    </a:cxn>
                    <a:cxn ang="T13">
                      <a:pos x="T6" y="T7"/>
                    </a:cxn>
                    <a:cxn ang="T14">
                      <a:pos x="T8" y="T9"/>
                    </a:cxn>
                  </a:cxnLst>
                  <a:rect l="T15" t="T16" r="T17" b="T18"/>
                  <a:pathLst>
                    <a:path w="11" h="36">
                      <a:moveTo>
                        <a:pt x="0" y="36"/>
                      </a:moveTo>
                      <a:lnTo>
                        <a:pt x="3" y="28"/>
                      </a:lnTo>
                      <a:lnTo>
                        <a:pt x="6" y="17"/>
                      </a:lnTo>
                      <a:lnTo>
                        <a:pt x="10" y="6"/>
                      </a:lnTo>
                      <a:lnTo>
                        <a:pt x="11"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78" name="Freeform 120"/>
                <p:cNvSpPr>
                  <a:spLocks/>
                </p:cNvSpPr>
                <p:nvPr/>
              </p:nvSpPr>
              <p:spPr bwMode="auto">
                <a:xfrm>
                  <a:off x="821" y="3380"/>
                  <a:ext cx="5" cy="15"/>
                </a:xfrm>
                <a:custGeom>
                  <a:avLst/>
                  <a:gdLst>
                    <a:gd name="T0" fmla="*/ 0 w 12"/>
                    <a:gd name="T1" fmla="*/ 6 h 36"/>
                    <a:gd name="T2" fmla="*/ 1 w 12"/>
                    <a:gd name="T3" fmla="*/ 5 h 36"/>
                    <a:gd name="T4" fmla="*/ 1 w 12"/>
                    <a:gd name="T5" fmla="*/ 3 h 36"/>
                    <a:gd name="T6" fmla="*/ 2 w 12"/>
                    <a:gd name="T7" fmla="*/ 1 h 36"/>
                    <a:gd name="T8" fmla="*/ 2 w 12"/>
                    <a:gd name="T9" fmla="*/ 0 h 36"/>
                    <a:gd name="T10" fmla="*/ 0 60000 65536"/>
                    <a:gd name="T11" fmla="*/ 0 60000 65536"/>
                    <a:gd name="T12" fmla="*/ 0 60000 65536"/>
                    <a:gd name="T13" fmla="*/ 0 60000 65536"/>
                    <a:gd name="T14" fmla="*/ 0 60000 65536"/>
                    <a:gd name="T15" fmla="*/ 0 w 12"/>
                    <a:gd name="T16" fmla="*/ 0 h 36"/>
                    <a:gd name="T17" fmla="*/ 12 w 12"/>
                    <a:gd name="T18" fmla="*/ 36 h 36"/>
                  </a:gdLst>
                  <a:ahLst/>
                  <a:cxnLst>
                    <a:cxn ang="T10">
                      <a:pos x="T0" y="T1"/>
                    </a:cxn>
                    <a:cxn ang="T11">
                      <a:pos x="T2" y="T3"/>
                    </a:cxn>
                    <a:cxn ang="T12">
                      <a:pos x="T4" y="T5"/>
                    </a:cxn>
                    <a:cxn ang="T13">
                      <a:pos x="T6" y="T7"/>
                    </a:cxn>
                    <a:cxn ang="T14">
                      <a:pos x="T8" y="T9"/>
                    </a:cxn>
                  </a:cxnLst>
                  <a:rect l="T15" t="T16" r="T17" b="T18"/>
                  <a:pathLst>
                    <a:path w="12" h="36">
                      <a:moveTo>
                        <a:pt x="0" y="36"/>
                      </a:moveTo>
                      <a:lnTo>
                        <a:pt x="4" y="26"/>
                      </a:lnTo>
                      <a:lnTo>
                        <a:pt x="7" y="16"/>
                      </a:lnTo>
                      <a:lnTo>
                        <a:pt x="11" y="6"/>
                      </a:lnTo>
                      <a:lnTo>
                        <a:pt x="12"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79" name="Freeform 121"/>
                <p:cNvSpPr>
                  <a:spLocks/>
                </p:cNvSpPr>
                <p:nvPr/>
              </p:nvSpPr>
              <p:spPr bwMode="auto">
                <a:xfrm>
                  <a:off x="833" y="3345"/>
                  <a:ext cx="5" cy="15"/>
                </a:xfrm>
                <a:custGeom>
                  <a:avLst/>
                  <a:gdLst>
                    <a:gd name="T0" fmla="*/ 0 w 13"/>
                    <a:gd name="T1" fmla="*/ 6 h 36"/>
                    <a:gd name="T2" fmla="*/ 0 w 13"/>
                    <a:gd name="T3" fmla="*/ 5 h 36"/>
                    <a:gd name="T4" fmla="*/ 2 w 13"/>
                    <a:gd name="T5" fmla="*/ 1 h 36"/>
                    <a:gd name="T6" fmla="*/ 2 w 13"/>
                    <a:gd name="T7" fmla="*/ 0 h 36"/>
                    <a:gd name="T8" fmla="*/ 0 60000 65536"/>
                    <a:gd name="T9" fmla="*/ 0 60000 65536"/>
                    <a:gd name="T10" fmla="*/ 0 60000 65536"/>
                    <a:gd name="T11" fmla="*/ 0 60000 65536"/>
                    <a:gd name="T12" fmla="*/ 0 w 13"/>
                    <a:gd name="T13" fmla="*/ 0 h 36"/>
                    <a:gd name="T14" fmla="*/ 13 w 13"/>
                    <a:gd name="T15" fmla="*/ 36 h 36"/>
                  </a:gdLst>
                  <a:ahLst/>
                  <a:cxnLst>
                    <a:cxn ang="T8">
                      <a:pos x="T0" y="T1"/>
                    </a:cxn>
                    <a:cxn ang="T9">
                      <a:pos x="T2" y="T3"/>
                    </a:cxn>
                    <a:cxn ang="T10">
                      <a:pos x="T4" y="T5"/>
                    </a:cxn>
                    <a:cxn ang="T11">
                      <a:pos x="T6" y="T7"/>
                    </a:cxn>
                  </a:cxnLst>
                  <a:rect l="T12" t="T13" r="T14" b="T15"/>
                  <a:pathLst>
                    <a:path w="13" h="36">
                      <a:moveTo>
                        <a:pt x="0" y="36"/>
                      </a:moveTo>
                      <a:lnTo>
                        <a:pt x="3" y="31"/>
                      </a:lnTo>
                      <a:lnTo>
                        <a:pt x="11" y="7"/>
                      </a:lnTo>
                      <a:lnTo>
                        <a:pt x="13"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80" name="Freeform 122"/>
                <p:cNvSpPr>
                  <a:spLocks/>
                </p:cNvSpPr>
                <p:nvPr/>
              </p:nvSpPr>
              <p:spPr bwMode="auto">
                <a:xfrm>
                  <a:off x="846" y="3310"/>
                  <a:ext cx="6" cy="15"/>
                </a:xfrm>
                <a:custGeom>
                  <a:avLst/>
                  <a:gdLst>
                    <a:gd name="T0" fmla="*/ 0 w 14"/>
                    <a:gd name="T1" fmla="*/ 6 h 36"/>
                    <a:gd name="T2" fmla="*/ 1 w 14"/>
                    <a:gd name="T3" fmla="*/ 4 h 36"/>
                    <a:gd name="T4" fmla="*/ 3 w 14"/>
                    <a:gd name="T5" fmla="*/ 0 h 36"/>
                    <a:gd name="T6" fmla="*/ 3 w 14"/>
                    <a:gd name="T7" fmla="*/ 0 h 36"/>
                    <a:gd name="T8" fmla="*/ 0 60000 65536"/>
                    <a:gd name="T9" fmla="*/ 0 60000 65536"/>
                    <a:gd name="T10" fmla="*/ 0 60000 65536"/>
                    <a:gd name="T11" fmla="*/ 0 60000 65536"/>
                    <a:gd name="T12" fmla="*/ 0 w 14"/>
                    <a:gd name="T13" fmla="*/ 0 h 36"/>
                    <a:gd name="T14" fmla="*/ 14 w 14"/>
                    <a:gd name="T15" fmla="*/ 36 h 36"/>
                  </a:gdLst>
                  <a:ahLst/>
                  <a:cxnLst>
                    <a:cxn ang="T8">
                      <a:pos x="T0" y="T1"/>
                    </a:cxn>
                    <a:cxn ang="T9">
                      <a:pos x="T2" y="T3"/>
                    </a:cxn>
                    <a:cxn ang="T10">
                      <a:pos x="T4" y="T5"/>
                    </a:cxn>
                    <a:cxn ang="T11">
                      <a:pos x="T6" y="T7"/>
                    </a:cxn>
                  </a:cxnLst>
                  <a:rect l="T12" t="T13" r="T14" b="T15"/>
                  <a:pathLst>
                    <a:path w="14" h="36">
                      <a:moveTo>
                        <a:pt x="0" y="36"/>
                      </a:moveTo>
                      <a:lnTo>
                        <a:pt x="6" y="23"/>
                      </a:lnTo>
                      <a:lnTo>
                        <a:pt x="14" y="1"/>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81" name="Freeform 123"/>
                <p:cNvSpPr>
                  <a:spLocks/>
                </p:cNvSpPr>
                <p:nvPr/>
              </p:nvSpPr>
              <p:spPr bwMode="auto">
                <a:xfrm>
                  <a:off x="861" y="3274"/>
                  <a:ext cx="6" cy="15"/>
                </a:xfrm>
                <a:custGeom>
                  <a:avLst/>
                  <a:gdLst>
                    <a:gd name="T0" fmla="*/ 0 w 15"/>
                    <a:gd name="T1" fmla="*/ 6 h 36"/>
                    <a:gd name="T2" fmla="*/ 1 w 15"/>
                    <a:gd name="T3" fmla="*/ 4 h 36"/>
                    <a:gd name="T4" fmla="*/ 2 w 15"/>
                    <a:gd name="T5" fmla="*/ 0 h 36"/>
                    <a:gd name="T6" fmla="*/ 2 w 15"/>
                    <a:gd name="T7" fmla="*/ 0 h 36"/>
                    <a:gd name="T8" fmla="*/ 0 60000 65536"/>
                    <a:gd name="T9" fmla="*/ 0 60000 65536"/>
                    <a:gd name="T10" fmla="*/ 0 60000 65536"/>
                    <a:gd name="T11" fmla="*/ 0 60000 65536"/>
                    <a:gd name="T12" fmla="*/ 0 w 15"/>
                    <a:gd name="T13" fmla="*/ 0 h 36"/>
                    <a:gd name="T14" fmla="*/ 15 w 15"/>
                    <a:gd name="T15" fmla="*/ 36 h 36"/>
                  </a:gdLst>
                  <a:ahLst/>
                  <a:cxnLst>
                    <a:cxn ang="T8">
                      <a:pos x="T0" y="T1"/>
                    </a:cxn>
                    <a:cxn ang="T9">
                      <a:pos x="T2" y="T3"/>
                    </a:cxn>
                    <a:cxn ang="T10">
                      <a:pos x="T4" y="T5"/>
                    </a:cxn>
                    <a:cxn ang="T11">
                      <a:pos x="T6" y="T7"/>
                    </a:cxn>
                  </a:cxnLst>
                  <a:rect l="T12" t="T13" r="T14" b="T15"/>
                  <a:pathLst>
                    <a:path w="15" h="36">
                      <a:moveTo>
                        <a:pt x="0" y="36"/>
                      </a:moveTo>
                      <a:lnTo>
                        <a:pt x="6" y="23"/>
                      </a:lnTo>
                      <a:lnTo>
                        <a:pt x="14" y="3"/>
                      </a:lnTo>
                      <a:lnTo>
                        <a:pt x="15"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82" name="Freeform 124"/>
                <p:cNvSpPr>
                  <a:spLocks/>
                </p:cNvSpPr>
                <p:nvPr/>
              </p:nvSpPr>
              <p:spPr bwMode="auto">
                <a:xfrm>
                  <a:off x="877" y="3239"/>
                  <a:ext cx="6" cy="15"/>
                </a:xfrm>
                <a:custGeom>
                  <a:avLst/>
                  <a:gdLst>
                    <a:gd name="T0" fmla="*/ 0 w 16"/>
                    <a:gd name="T1" fmla="*/ 6 h 36"/>
                    <a:gd name="T2" fmla="*/ 0 w 16"/>
                    <a:gd name="T3" fmla="*/ 5 h 36"/>
                    <a:gd name="T4" fmla="*/ 2 w 16"/>
                    <a:gd name="T5" fmla="*/ 2 h 36"/>
                    <a:gd name="T6" fmla="*/ 2 w 16"/>
                    <a:gd name="T7" fmla="*/ 0 h 36"/>
                    <a:gd name="T8" fmla="*/ 0 60000 65536"/>
                    <a:gd name="T9" fmla="*/ 0 60000 65536"/>
                    <a:gd name="T10" fmla="*/ 0 60000 65536"/>
                    <a:gd name="T11" fmla="*/ 0 60000 65536"/>
                    <a:gd name="T12" fmla="*/ 0 w 16"/>
                    <a:gd name="T13" fmla="*/ 0 h 36"/>
                    <a:gd name="T14" fmla="*/ 16 w 16"/>
                    <a:gd name="T15" fmla="*/ 36 h 36"/>
                  </a:gdLst>
                  <a:ahLst/>
                  <a:cxnLst>
                    <a:cxn ang="T8">
                      <a:pos x="T0" y="T1"/>
                    </a:cxn>
                    <a:cxn ang="T9">
                      <a:pos x="T2" y="T3"/>
                    </a:cxn>
                    <a:cxn ang="T10">
                      <a:pos x="T4" y="T5"/>
                    </a:cxn>
                    <a:cxn ang="T11">
                      <a:pos x="T6" y="T7"/>
                    </a:cxn>
                  </a:cxnLst>
                  <a:rect l="T12" t="T13" r="T14" b="T15"/>
                  <a:pathLst>
                    <a:path w="16" h="36">
                      <a:moveTo>
                        <a:pt x="0" y="36"/>
                      </a:moveTo>
                      <a:lnTo>
                        <a:pt x="3" y="30"/>
                      </a:lnTo>
                      <a:lnTo>
                        <a:pt x="11" y="12"/>
                      </a:lnTo>
                      <a:lnTo>
                        <a:pt x="1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83" name="Freeform 125"/>
                <p:cNvSpPr>
                  <a:spLocks/>
                </p:cNvSpPr>
                <p:nvPr/>
              </p:nvSpPr>
              <p:spPr bwMode="auto">
                <a:xfrm>
                  <a:off x="894" y="3204"/>
                  <a:ext cx="7" cy="15"/>
                </a:xfrm>
                <a:custGeom>
                  <a:avLst/>
                  <a:gdLst>
                    <a:gd name="T0" fmla="*/ 0 w 18"/>
                    <a:gd name="T1" fmla="*/ 6 h 36"/>
                    <a:gd name="T2" fmla="*/ 1 w 18"/>
                    <a:gd name="T3" fmla="*/ 5 h 36"/>
                    <a:gd name="T4" fmla="*/ 2 w 18"/>
                    <a:gd name="T5" fmla="*/ 2 h 36"/>
                    <a:gd name="T6" fmla="*/ 3 w 18"/>
                    <a:gd name="T7" fmla="*/ 0 h 36"/>
                    <a:gd name="T8" fmla="*/ 0 60000 65536"/>
                    <a:gd name="T9" fmla="*/ 0 60000 65536"/>
                    <a:gd name="T10" fmla="*/ 0 60000 65536"/>
                    <a:gd name="T11" fmla="*/ 0 60000 65536"/>
                    <a:gd name="T12" fmla="*/ 0 w 18"/>
                    <a:gd name="T13" fmla="*/ 0 h 36"/>
                    <a:gd name="T14" fmla="*/ 18 w 18"/>
                    <a:gd name="T15" fmla="*/ 36 h 36"/>
                  </a:gdLst>
                  <a:ahLst/>
                  <a:cxnLst>
                    <a:cxn ang="T8">
                      <a:pos x="T0" y="T1"/>
                    </a:cxn>
                    <a:cxn ang="T9">
                      <a:pos x="T2" y="T3"/>
                    </a:cxn>
                    <a:cxn ang="T10">
                      <a:pos x="T4" y="T5"/>
                    </a:cxn>
                    <a:cxn ang="T11">
                      <a:pos x="T6" y="T7"/>
                    </a:cxn>
                  </a:cxnLst>
                  <a:rect l="T12" t="T13" r="T14" b="T15"/>
                  <a:pathLst>
                    <a:path w="18" h="36">
                      <a:moveTo>
                        <a:pt x="0" y="36"/>
                      </a:moveTo>
                      <a:lnTo>
                        <a:pt x="4" y="27"/>
                      </a:lnTo>
                      <a:lnTo>
                        <a:pt x="13" y="10"/>
                      </a:lnTo>
                      <a:lnTo>
                        <a:pt x="18"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84" name="Freeform 126"/>
                <p:cNvSpPr>
                  <a:spLocks/>
                </p:cNvSpPr>
                <p:nvPr/>
              </p:nvSpPr>
              <p:spPr bwMode="auto">
                <a:xfrm>
                  <a:off x="913" y="3169"/>
                  <a:ext cx="9" cy="15"/>
                </a:xfrm>
                <a:custGeom>
                  <a:avLst/>
                  <a:gdLst>
                    <a:gd name="T0" fmla="*/ 0 w 22"/>
                    <a:gd name="T1" fmla="*/ 6 h 36"/>
                    <a:gd name="T2" fmla="*/ 0 w 22"/>
                    <a:gd name="T3" fmla="*/ 5 h 36"/>
                    <a:gd name="T4" fmla="*/ 3 w 22"/>
                    <a:gd name="T5" fmla="*/ 0 h 36"/>
                    <a:gd name="T6" fmla="*/ 4 w 22"/>
                    <a:gd name="T7" fmla="*/ 0 h 36"/>
                    <a:gd name="T8" fmla="*/ 0 60000 65536"/>
                    <a:gd name="T9" fmla="*/ 0 60000 65536"/>
                    <a:gd name="T10" fmla="*/ 0 60000 65536"/>
                    <a:gd name="T11" fmla="*/ 0 60000 65536"/>
                    <a:gd name="T12" fmla="*/ 0 w 22"/>
                    <a:gd name="T13" fmla="*/ 0 h 36"/>
                    <a:gd name="T14" fmla="*/ 22 w 22"/>
                    <a:gd name="T15" fmla="*/ 36 h 36"/>
                  </a:gdLst>
                  <a:ahLst/>
                  <a:cxnLst>
                    <a:cxn ang="T8">
                      <a:pos x="T0" y="T1"/>
                    </a:cxn>
                    <a:cxn ang="T9">
                      <a:pos x="T2" y="T3"/>
                    </a:cxn>
                    <a:cxn ang="T10">
                      <a:pos x="T4" y="T5"/>
                    </a:cxn>
                    <a:cxn ang="T11">
                      <a:pos x="T6" y="T7"/>
                    </a:cxn>
                  </a:cxnLst>
                  <a:rect l="T12" t="T13" r="T14" b="T15"/>
                  <a:pathLst>
                    <a:path w="22" h="36">
                      <a:moveTo>
                        <a:pt x="0" y="36"/>
                      </a:moveTo>
                      <a:lnTo>
                        <a:pt x="2" y="32"/>
                      </a:lnTo>
                      <a:lnTo>
                        <a:pt x="20" y="2"/>
                      </a:lnTo>
                      <a:lnTo>
                        <a:pt x="22"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85" name="Freeform 127"/>
                <p:cNvSpPr>
                  <a:spLocks/>
                </p:cNvSpPr>
                <p:nvPr/>
              </p:nvSpPr>
              <p:spPr bwMode="auto">
                <a:xfrm>
                  <a:off x="934" y="3133"/>
                  <a:ext cx="10" cy="15"/>
                </a:xfrm>
                <a:custGeom>
                  <a:avLst/>
                  <a:gdLst>
                    <a:gd name="T0" fmla="*/ 0 w 24"/>
                    <a:gd name="T1" fmla="*/ 6 h 36"/>
                    <a:gd name="T2" fmla="*/ 0 w 24"/>
                    <a:gd name="T3" fmla="*/ 5 h 36"/>
                    <a:gd name="T4" fmla="*/ 3 w 24"/>
                    <a:gd name="T5" fmla="*/ 1 h 36"/>
                    <a:gd name="T6" fmla="*/ 4 w 24"/>
                    <a:gd name="T7" fmla="*/ 0 h 36"/>
                    <a:gd name="T8" fmla="*/ 0 60000 65536"/>
                    <a:gd name="T9" fmla="*/ 0 60000 65536"/>
                    <a:gd name="T10" fmla="*/ 0 60000 65536"/>
                    <a:gd name="T11" fmla="*/ 0 60000 65536"/>
                    <a:gd name="T12" fmla="*/ 0 w 24"/>
                    <a:gd name="T13" fmla="*/ 0 h 36"/>
                    <a:gd name="T14" fmla="*/ 24 w 24"/>
                    <a:gd name="T15" fmla="*/ 36 h 36"/>
                  </a:gdLst>
                  <a:ahLst/>
                  <a:cxnLst>
                    <a:cxn ang="T8">
                      <a:pos x="T0" y="T1"/>
                    </a:cxn>
                    <a:cxn ang="T9">
                      <a:pos x="T2" y="T3"/>
                    </a:cxn>
                    <a:cxn ang="T10">
                      <a:pos x="T4" y="T5"/>
                    </a:cxn>
                    <a:cxn ang="T11">
                      <a:pos x="T6" y="T7"/>
                    </a:cxn>
                  </a:cxnLst>
                  <a:rect l="T12" t="T13" r="T14" b="T15"/>
                  <a:pathLst>
                    <a:path w="24" h="36">
                      <a:moveTo>
                        <a:pt x="0" y="36"/>
                      </a:moveTo>
                      <a:lnTo>
                        <a:pt x="3" y="31"/>
                      </a:lnTo>
                      <a:lnTo>
                        <a:pt x="20" y="5"/>
                      </a:lnTo>
                      <a:lnTo>
                        <a:pt x="2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86" name="Freeform 128"/>
                <p:cNvSpPr>
                  <a:spLocks/>
                </p:cNvSpPr>
                <p:nvPr/>
              </p:nvSpPr>
              <p:spPr bwMode="auto">
                <a:xfrm>
                  <a:off x="958" y="3098"/>
                  <a:ext cx="12" cy="15"/>
                </a:xfrm>
                <a:custGeom>
                  <a:avLst/>
                  <a:gdLst>
                    <a:gd name="T0" fmla="*/ 0 w 27"/>
                    <a:gd name="T1" fmla="*/ 6 h 36"/>
                    <a:gd name="T2" fmla="*/ 3 w 27"/>
                    <a:gd name="T3" fmla="*/ 3 h 36"/>
                    <a:gd name="T4" fmla="*/ 5 w 27"/>
                    <a:gd name="T5" fmla="*/ 0 h 36"/>
                    <a:gd name="T6" fmla="*/ 0 60000 65536"/>
                    <a:gd name="T7" fmla="*/ 0 60000 65536"/>
                    <a:gd name="T8" fmla="*/ 0 60000 65536"/>
                    <a:gd name="T9" fmla="*/ 0 w 27"/>
                    <a:gd name="T10" fmla="*/ 0 h 36"/>
                    <a:gd name="T11" fmla="*/ 27 w 27"/>
                    <a:gd name="T12" fmla="*/ 36 h 36"/>
                  </a:gdLst>
                  <a:ahLst/>
                  <a:cxnLst>
                    <a:cxn ang="T6">
                      <a:pos x="T0" y="T1"/>
                    </a:cxn>
                    <a:cxn ang="T7">
                      <a:pos x="T2" y="T3"/>
                    </a:cxn>
                    <a:cxn ang="T8">
                      <a:pos x="T4" y="T5"/>
                    </a:cxn>
                  </a:cxnLst>
                  <a:rect l="T9" t="T10" r="T11" b="T12"/>
                  <a:pathLst>
                    <a:path w="27" h="36">
                      <a:moveTo>
                        <a:pt x="0" y="36"/>
                      </a:moveTo>
                      <a:lnTo>
                        <a:pt x="15" y="16"/>
                      </a:lnTo>
                      <a:lnTo>
                        <a:pt x="27"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87" name="Freeform 129"/>
                <p:cNvSpPr>
                  <a:spLocks/>
                </p:cNvSpPr>
                <p:nvPr/>
              </p:nvSpPr>
              <p:spPr bwMode="auto">
                <a:xfrm>
                  <a:off x="986" y="3063"/>
                  <a:ext cx="13" cy="15"/>
                </a:xfrm>
                <a:custGeom>
                  <a:avLst/>
                  <a:gdLst>
                    <a:gd name="T0" fmla="*/ 0 w 32"/>
                    <a:gd name="T1" fmla="*/ 6 h 36"/>
                    <a:gd name="T2" fmla="*/ 0 w 32"/>
                    <a:gd name="T3" fmla="*/ 6 h 36"/>
                    <a:gd name="T4" fmla="*/ 3 w 32"/>
                    <a:gd name="T5" fmla="*/ 2 h 36"/>
                    <a:gd name="T6" fmla="*/ 5 w 32"/>
                    <a:gd name="T7" fmla="*/ 0 h 36"/>
                    <a:gd name="T8" fmla="*/ 0 60000 65536"/>
                    <a:gd name="T9" fmla="*/ 0 60000 65536"/>
                    <a:gd name="T10" fmla="*/ 0 60000 65536"/>
                    <a:gd name="T11" fmla="*/ 0 60000 65536"/>
                    <a:gd name="T12" fmla="*/ 0 w 32"/>
                    <a:gd name="T13" fmla="*/ 0 h 36"/>
                    <a:gd name="T14" fmla="*/ 32 w 32"/>
                    <a:gd name="T15" fmla="*/ 36 h 36"/>
                  </a:gdLst>
                  <a:ahLst/>
                  <a:cxnLst>
                    <a:cxn ang="T8">
                      <a:pos x="T0" y="T1"/>
                    </a:cxn>
                    <a:cxn ang="T9">
                      <a:pos x="T2" y="T3"/>
                    </a:cxn>
                    <a:cxn ang="T10">
                      <a:pos x="T4" y="T5"/>
                    </a:cxn>
                    <a:cxn ang="T11">
                      <a:pos x="T6" y="T7"/>
                    </a:cxn>
                  </a:cxnLst>
                  <a:rect l="T12" t="T13" r="T14" b="T15"/>
                  <a:pathLst>
                    <a:path w="32" h="36">
                      <a:moveTo>
                        <a:pt x="0" y="36"/>
                      </a:moveTo>
                      <a:lnTo>
                        <a:pt x="1" y="35"/>
                      </a:lnTo>
                      <a:lnTo>
                        <a:pt x="19" y="15"/>
                      </a:lnTo>
                      <a:lnTo>
                        <a:pt x="32"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88" name="Freeform 130"/>
                <p:cNvSpPr>
                  <a:spLocks/>
                </p:cNvSpPr>
                <p:nvPr/>
              </p:nvSpPr>
              <p:spPr bwMode="auto">
                <a:xfrm>
                  <a:off x="1018" y="3028"/>
                  <a:ext cx="15" cy="14"/>
                </a:xfrm>
                <a:custGeom>
                  <a:avLst/>
                  <a:gdLst>
                    <a:gd name="T0" fmla="*/ 0 w 36"/>
                    <a:gd name="T1" fmla="*/ 6 h 35"/>
                    <a:gd name="T2" fmla="*/ 2 w 36"/>
                    <a:gd name="T3" fmla="*/ 4 h 35"/>
                    <a:gd name="T4" fmla="*/ 5 w 36"/>
                    <a:gd name="T5" fmla="*/ 1 h 35"/>
                    <a:gd name="T6" fmla="*/ 6 w 36"/>
                    <a:gd name="T7" fmla="*/ 0 h 35"/>
                    <a:gd name="T8" fmla="*/ 0 60000 65536"/>
                    <a:gd name="T9" fmla="*/ 0 60000 65536"/>
                    <a:gd name="T10" fmla="*/ 0 60000 65536"/>
                    <a:gd name="T11" fmla="*/ 0 60000 65536"/>
                    <a:gd name="T12" fmla="*/ 0 w 36"/>
                    <a:gd name="T13" fmla="*/ 0 h 35"/>
                    <a:gd name="T14" fmla="*/ 36 w 36"/>
                    <a:gd name="T15" fmla="*/ 35 h 35"/>
                  </a:gdLst>
                  <a:ahLst/>
                  <a:cxnLst>
                    <a:cxn ang="T8">
                      <a:pos x="T0" y="T1"/>
                    </a:cxn>
                    <a:cxn ang="T9">
                      <a:pos x="T2" y="T3"/>
                    </a:cxn>
                    <a:cxn ang="T10">
                      <a:pos x="T4" y="T5"/>
                    </a:cxn>
                    <a:cxn ang="T11">
                      <a:pos x="T6" y="T7"/>
                    </a:cxn>
                  </a:cxnLst>
                  <a:rect l="T12" t="T13" r="T14" b="T15"/>
                  <a:pathLst>
                    <a:path w="36" h="35">
                      <a:moveTo>
                        <a:pt x="0" y="35"/>
                      </a:moveTo>
                      <a:lnTo>
                        <a:pt x="11" y="25"/>
                      </a:lnTo>
                      <a:lnTo>
                        <a:pt x="28" y="8"/>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89" name="Freeform 131"/>
                <p:cNvSpPr>
                  <a:spLocks/>
                </p:cNvSpPr>
                <p:nvPr/>
              </p:nvSpPr>
              <p:spPr bwMode="auto">
                <a:xfrm>
                  <a:off x="1053" y="2998"/>
                  <a:ext cx="15" cy="12"/>
                </a:xfrm>
                <a:custGeom>
                  <a:avLst/>
                  <a:gdLst>
                    <a:gd name="T0" fmla="*/ 0 w 36"/>
                    <a:gd name="T1" fmla="*/ 5 h 30"/>
                    <a:gd name="T2" fmla="*/ 5 w 36"/>
                    <a:gd name="T3" fmla="*/ 1 h 30"/>
                    <a:gd name="T4" fmla="*/ 6 w 36"/>
                    <a:gd name="T5" fmla="*/ 0 h 30"/>
                    <a:gd name="T6" fmla="*/ 0 60000 65536"/>
                    <a:gd name="T7" fmla="*/ 0 60000 65536"/>
                    <a:gd name="T8" fmla="*/ 0 60000 65536"/>
                    <a:gd name="T9" fmla="*/ 0 w 36"/>
                    <a:gd name="T10" fmla="*/ 0 h 30"/>
                    <a:gd name="T11" fmla="*/ 36 w 36"/>
                    <a:gd name="T12" fmla="*/ 30 h 30"/>
                  </a:gdLst>
                  <a:ahLst/>
                  <a:cxnLst>
                    <a:cxn ang="T6">
                      <a:pos x="T0" y="T1"/>
                    </a:cxn>
                    <a:cxn ang="T7">
                      <a:pos x="T2" y="T3"/>
                    </a:cxn>
                    <a:cxn ang="T8">
                      <a:pos x="T4" y="T5"/>
                    </a:cxn>
                  </a:cxnLst>
                  <a:rect l="T9" t="T10" r="T11" b="T12"/>
                  <a:pathLst>
                    <a:path w="36" h="30">
                      <a:moveTo>
                        <a:pt x="0" y="30"/>
                      </a:moveTo>
                      <a:lnTo>
                        <a:pt x="31" y="4"/>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90" name="Freeform 132"/>
                <p:cNvSpPr>
                  <a:spLocks/>
                </p:cNvSpPr>
                <p:nvPr/>
              </p:nvSpPr>
              <p:spPr bwMode="auto">
                <a:xfrm>
                  <a:off x="1089" y="2973"/>
                  <a:ext cx="15" cy="10"/>
                </a:xfrm>
                <a:custGeom>
                  <a:avLst/>
                  <a:gdLst>
                    <a:gd name="T0" fmla="*/ 0 w 36"/>
                    <a:gd name="T1" fmla="*/ 4 h 24"/>
                    <a:gd name="T2" fmla="*/ 3 w 36"/>
                    <a:gd name="T3" fmla="*/ 2 h 24"/>
                    <a:gd name="T4" fmla="*/ 6 w 36"/>
                    <a:gd name="T5" fmla="*/ 0 h 24"/>
                    <a:gd name="T6" fmla="*/ 0 60000 65536"/>
                    <a:gd name="T7" fmla="*/ 0 60000 65536"/>
                    <a:gd name="T8" fmla="*/ 0 60000 65536"/>
                    <a:gd name="T9" fmla="*/ 0 w 36"/>
                    <a:gd name="T10" fmla="*/ 0 h 24"/>
                    <a:gd name="T11" fmla="*/ 36 w 36"/>
                    <a:gd name="T12" fmla="*/ 24 h 24"/>
                  </a:gdLst>
                  <a:ahLst/>
                  <a:cxnLst>
                    <a:cxn ang="T6">
                      <a:pos x="T0" y="T1"/>
                    </a:cxn>
                    <a:cxn ang="T7">
                      <a:pos x="T2" y="T3"/>
                    </a:cxn>
                    <a:cxn ang="T8">
                      <a:pos x="T4" y="T5"/>
                    </a:cxn>
                  </a:cxnLst>
                  <a:rect l="T9" t="T10" r="T11" b="T12"/>
                  <a:pathLst>
                    <a:path w="36" h="24">
                      <a:moveTo>
                        <a:pt x="0" y="24"/>
                      </a:moveTo>
                      <a:lnTo>
                        <a:pt x="16" y="13"/>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91" name="Freeform 133"/>
                <p:cNvSpPr>
                  <a:spLocks/>
                </p:cNvSpPr>
                <p:nvPr/>
              </p:nvSpPr>
              <p:spPr bwMode="auto">
                <a:xfrm>
                  <a:off x="1124" y="2951"/>
                  <a:ext cx="15" cy="8"/>
                </a:xfrm>
                <a:custGeom>
                  <a:avLst/>
                  <a:gdLst>
                    <a:gd name="T0" fmla="*/ 0 w 36"/>
                    <a:gd name="T1" fmla="*/ 3 h 20"/>
                    <a:gd name="T2" fmla="*/ 0 w 36"/>
                    <a:gd name="T3" fmla="*/ 3 h 20"/>
                    <a:gd name="T4" fmla="*/ 6 w 36"/>
                    <a:gd name="T5" fmla="*/ 0 h 20"/>
                    <a:gd name="T6" fmla="*/ 0 60000 65536"/>
                    <a:gd name="T7" fmla="*/ 0 60000 65536"/>
                    <a:gd name="T8" fmla="*/ 0 60000 65536"/>
                    <a:gd name="T9" fmla="*/ 0 w 36"/>
                    <a:gd name="T10" fmla="*/ 0 h 20"/>
                    <a:gd name="T11" fmla="*/ 36 w 36"/>
                    <a:gd name="T12" fmla="*/ 20 h 20"/>
                  </a:gdLst>
                  <a:ahLst/>
                  <a:cxnLst>
                    <a:cxn ang="T6">
                      <a:pos x="T0" y="T1"/>
                    </a:cxn>
                    <a:cxn ang="T7">
                      <a:pos x="T2" y="T3"/>
                    </a:cxn>
                    <a:cxn ang="T8">
                      <a:pos x="T4" y="T5"/>
                    </a:cxn>
                  </a:cxnLst>
                  <a:rect l="T9" t="T10" r="T11" b="T12"/>
                  <a:pathLst>
                    <a:path w="36" h="20">
                      <a:moveTo>
                        <a:pt x="0" y="20"/>
                      </a:moveTo>
                      <a:lnTo>
                        <a:pt x="1" y="2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92" name="Freeform 134"/>
                <p:cNvSpPr>
                  <a:spLocks/>
                </p:cNvSpPr>
                <p:nvPr/>
              </p:nvSpPr>
              <p:spPr bwMode="auto">
                <a:xfrm>
                  <a:off x="1159" y="2933"/>
                  <a:ext cx="15" cy="7"/>
                </a:xfrm>
                <a:custGeom>
                  <a:avLst/>
                  <a:gdLst>
                    <a:gd name="T0" fmla="*/ 0 w 36"/>
                    <a:gd name="T1" fmla="*/ 3 h 17"/>
                    <a:gd name="T2" fmla="*/ 4 w 36"/>
                    <a:gd name="T3" fmla="*/ 1 h 17"/>
                    <a:gd name="T4" fmla="*/ 6 w 36"/>
                    <a:gd name="T5" fmla="*/ 0 h 17"/>
                    <a:gd name="T6" fmla="*/ 0 60000 65536"/>
                    <a:gd name="T7" fmla="*/ 0 60000 65536"/>
                    <a:gd name="T8" fmla="*/ 0 60000 65536"/>
                    <a:gd name="T9" fmla="*/ 0 w 36"/>
                    <a:gd name="T10" fmla="*/ 0 h 17"/>
                    <a:gd name="T11" fmla="*/ 36 w 36"/>
                    <a:gd name="T12" fmla="*/ 17 h 17"/>
                  </a:gdLst>
                  <a:ahLst/>
                  <a:cxnLst>
                    <a:cxn ang="T6">
                      <a:pos x="T0" y="T1"/>
                    </a:cxn>
                    <a:cxn ang="T7">
                      <a:pos x="T2" y="T3"/>
                    </a:cxn>
                    <a:cxn ang="T8">
                      <a:pos x="T4" y="T5"/>
                    </a:cxn>
                  </a:cxnLst>
                  <a:rect l="T9" t="T10" r="T11" b="T12"/>
                  <a:pathLst>
                    <a:path w="36" h="17">
                      <a:moveTo>
                        <a:pt x="0" y="17"/>
                      </a:moveTo>
                      <a:lnTo>
                        <a:pt x="21" y="7"/>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93" name="Freeform 135"/>
                <p:cNvSpPr>
                  <a:spLocks/>
                </p:cNvSpPr>
                <p:nvPr/>
              </p:nvSpPr>
              <p:spPr bwMode="auto">
                <a:xfrm>
                  <a:off x="1194" y="2917"/>
                  <a:ext cx="15" cy="7"/>
                </a:xfrm>
                <a:custGeom>
                  <a:avLst/>
                  <a:gdLst>
                    <a:gd name="T0" fmla="*/ 0 w 36"/>
                    <a:gd name="T1" fmla="*/ 3 h 15"/>
                    <a:gd name="T2" fmla="*/ 1 w 36"/>
                    <a:gd name="T3" fmla="*/ 3 h 15"/>
                    <a:gd name="T4" fmla="*/ 6 w 36"/>
                    <a:gd name="T5" fmla="*/ 0 h 15"/>
                    <a:gd name="T6" fmla="*/ 0 60000 65536"/>
                    <a:gd name="T7" fmla="*/ 0 60000 65536"/>
                    <a:gd name="T8" fmla="*/ 0 60000 65536"/>
                    <a:gd name="T9" fmla="*/ 0 w 36"/>
                    <a:gd name="T10" fmla="*/ 0 h 15"/>
                    <a:gd name="T11" fmla="*/ 36 w 36"/>
                    <a:gd name="T12" fmla="*/ 15 h 15"/>
                  </a:gdLst>
                  <a:ahLst/>
                  <a:cxnLst>
                    <a:cxn ang="T6">
                      <a:pos x="T0" y="T1"/>
                    </a:cxn>
                    <a:cxn ang="T7">
                      <a:pos x="T2" y="T3"/>
                    </a:cxn>
                    <a:cxn ang="T8">
                      <a:pos x="T4" y="T5"/>
                    </a:cxn>
                  </a:cxnLst>
                  <a:rect l="T9" t="T10" r="T11" b="T12"/>
                  <a:pathLst>
                    <a:path w="36" h="15">
                      <a:moveTo>
                        <a:pt x="0" y="15"/>
                      </a:moveTo>
                      <a:lnTo>
                        <a:pt x="6" y="12"/>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94" name="Freeform 136"/>
                <p:cNvSpPr>
                  <a:spLocks/>
                </p:cNvSpPr>
                <p:nvPr/>
              </p:nvSpPr>
              <p:spPr bwMode="auto">
                <a:xfrm>
                  <a:off x="1230" y="2905"/>
                  <a:ext cx="15" cy="5"/>
                </a:xfrm>
                <a:custGeom>
                  <a:avLst/>
                  <a:gdLst>
                    <a:gd name="T0" fmla="*/ 0 w 36"/>
                    <a:gd name="T1" fmla="*/ 2 h 12"/>
                    <a:gd name="T2" fmla="*/ 5 w 36"/>
                    <a:gd name="T3" fmla="*/ 0 h 12"/>
                    <a:gd name="T4" fmla="*/ 6 w 36"/>
                    <a:gd name="T5" fmla="*/ 0 h 12"/>
                    <a:gd name="T6" fmla="*/ 0 60000 65536"/>
                    <a:gd name="T7" fmla="*/ 0 60000 65536"/>
                    <a:gd name="T8" fmla="*/ 0 60000 65536"/>
                    <a:gd name="T9" fmla="*/ 0 w 36"/>
                    <a:gd name="T10" fmla="*/ 0 h 12"/>
                    <a:gd name="T11" fmla="*/ 36 w 36"/>
                    <a:gd name="T12" fmla="*/ 12 h 12"/>
                  </a:gdLst>
                  <a:ahLst/>
                  <a:cxnLst>
                    <a:cxn ang="T6">
                      <a:pos x="T0" y="T1"/>
                    </a:cxn>
                    <a:cxn ang="T7">
                      <a:pos x="T2" y="T3"/>
                    </a:cxn>
                    <a:cxn ang="T8">
                      <a:pos x="T4" y="T5"/>
                    </a:cxn>
                  </a:cxnLst>
                  <a:rect l="T9" t="T10" r="T11" b="T12"/>
                  <a:pathLst>
                    <a:path w="36" h="12">
                      <a:moveTo>
                        <a:pt x="0" y="12"/>
                      </a:moveTo>
                      <a:lnTo>
                        <a:pt x="26" y="3"/>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95" name="Freeform 137"/>
                <p:cNvSpPr>
                  <a:spLocks/>
                </p:cNvSpPr>
                <p:nvPr/>
              </p:nvSpPr>
              <p:spPr bwMode="auto">
                <a:xfrm>
                  <a:off x="1265" y="2893"/>
                  <a:ext cx="15" cy="5"/>
                </a:xfrm>
                <a:custGeom>
                  <a:avLst/>
                  <a:gdLst>
                    <a:gd name="T0" fmla="*/ 0 w 36"/>
                    <a:gd name="T1" fmla="*/ 2 h 11"/>
                    <a:gd name="T2" fmla="*/ 2 w 36"/>
                    <a:gd name="T3" fmla="*/ 1 h 11"/>
                    <a:gd name="T4" fmla="*/ 6 w 36"/>
                    <a:gd name="T5" fmla="*/ 0 h 11"/>
                    <a:gd name="T6" fmla="*/ 0 60000 65536"/>
                    <a:gd name="T7" fmla="*/ 0 60000 65536"/>
                    <a:gd name="T8" fmla="*/ 0 60000 65536"/>
                    <a:gd name="T9" fmla="*/ 0 w 36"/>
                    <a:gd name="T10" fmla="*/ 0 h 11"/>
                    <a:gd name="T11" fmla="*/ 36 w 36"/>
                    <a:gd name="T12" fmla="*/ 11 h 11"/>
                  </a:gdLst>
                  <a:ahLst/>
                  <a:cxnLst>
                    <a:cxn ang="T6">
                      <a:pos x="T0" y="T1"/>
                    </a:cxn>
                    <a:cxn ang="T7">
                      <a:pos x="T2" y="T3"/>
                    </a:cxn>
                    <a:cxn ang="T8">
                      <a:pos x="T4" y="T5"/>
                    </a:cxn>
                  </a:cxnLst>
                  <a:rect l="T9" t="T10" r="T11" b="T12"/>
                  <a:pathLst>
                    <a:path w="36" h="11">
                      <a:moveTo>
                        <a:pt x="0" y="11"/>
                      </a:moveTo>
                      <a:lnTo>
                        <a:pt x="11" y="7"/>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96" name="Freeform 138"/>
                <p:cNvSpPr>
                  <a:spLocks/>
                </p:cNvSpPr>
                <p:nvPr/>
              </p:nvSpPr>
              <p:spPr bwMode="auto">
                <a:xfrm>
                  <a:off x="1300" y="2884"/>
                  <a:ext cx="15" cy="4"/>
                </a:xfrm>
                <a:custGeom>
                  <a:avLst/>
                  <a:gdLst>
                    <a:gd name="T0" fmla="*/ 0 w 36"/>
                    <a:gd name="T1" fmla="*/ 2 h 9"/>
                    <a:gd name="T2" fmla="*/ 5 w 36"/>
                    <a:gd name="T3" fmla="*/ 0 h 9"/>
                    <a:gd name="T4" fmla="*/ 6 w 36"/>
                    <a:gd name="T5" fmla="*/ 0 h 9"/>
                    <a:gd name="T6" fmla="*/ 0 60000 65536"/>
                    <a:gd name="T7" fmla="*/ 0 60000 65536"/>
                    <a:gd name="T8" fmla="*/ 0 60000 65536"/>
                    <a:gd name="T9" fmla="*/ 0 w 36"/>
                    <a:gd name="T10" fmla="*/ 0 h 9"/>
                    <a:gd name="T11" fmla="*/ 36 w 36"/>
                    <a:gd name="T12" fmla="*/ 9 h 9"/>
                  </a:gdLst>
                  <a:ahLst/>
                  <a:cxnLst>
                    <a:cxn ang="T6">
                      <a:pos x="T0" y="T1"/>
                    </a:cxn>
                    <a:cxn ang="T7">
                      <a:pos x="T2" y="T3"/>
                    </a:cxn>
                    <a:cxn ang="T8">
                      <a:pos x="T4" y="T5"/>
                    </a:cxn>
                  </a:cxnLst>
                  <a:rect l="T9" t="T10" r="T11" b="T12"/>
                  <a:pathLst>
                    <a:path w="36" h="9">
                      <a:moveTo>
                        <a:pt x="0" y="9"/>
                      </a:moveTo>
                      <a:lnTo>
                        <a:pt x="31" y="1"/>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97" name="Freeform 139"/>
                <p:cNvSpPr>
                  <a:spLocks/>
                </p:cNvSpPr>
                <p:nvPr/>
              </p:nvSpPr>
              <p:spPr bwMode="auto">
                <a:xfrm>
                  <a:off x="1335" y="2876"/>
                  <a:ext cx="15" cy="4"/>
                </a:xfrm>
                <a:custGeom>
                  <a:avLst/>
                  <a:gdLst>
                    <a:gd name="T0" fmla="*/ 0 w 36"/>
                    <a:gd name="T1" fmla="*/ 2 h 8"/>
                    <a:gd name="T2" fmla="*/ 3 w 36"/>
                    <a:gd name="T3" fmla="*/ 1 h 8"/>
                    <a:gd name="T4" fmla="*/ 6 w 36"/>
                    <a:gd name="T5" fmla="*/ 0 h 8"/>
                    <a:gd name="T6" fmla="*/ 0 60000 65536"/>
                    <a:gd name="T7" fmla="*/ 0 60000 65536"/>
                    <a:gd name="T8" fmla="*/ 0 60000 65536"/>
                    <a:gd name="T9" fmla="*/ 0 w 36"/>
                    <a:gd name="T10" fmla="*/ 0 h 8"/>
                    <a:gd name="T11" fmla="*/ 36 w 36"/>
                    <a:gd name="T12" fmla="*/ 8 h 8"/>
                  </a:gdLst>
                  <a:ahLst/>
                  <a:cxnLst>
                    <a:cxn ang="T6">
                      <a:pos x="T0" y="T1"/>
                    </a:cxn>
                    <a:cxn ang="T7">
                      <a:pos x="T2" y="T3"/>
                    </a:cxn>
                    <a:cxn ang="T8">
                      <a:pos x="T4" y="T5"/>
                    </a:cxn>
                  </a:cxnLst>
                  <a:rect l="T9" t="T10" r="T11" b="T12"/>
                  <a:pathLst>
                    <a:path w="36" h="8">
                      <a:moveTo>
                        <a:pt x="0" y="8"/>
                      </a:moveTo>
                      <a:lnTo>
                        <a:pt x="16" y="4"/>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98" name="Freeform 140"/>
                <p:cNvSpPr>
                  <a:spLocks/>
                </p:cNvSpPr>
                <p:nvPr/>
              </p:nvSpPr>
              <p:spPr bwMode="auto">
                <a:xfrm>
                  <a:off x="1371" y="2870"/>
                  <a:ext cx="15" cy="3"/>
                </a:xfrm>
                <a:custGeom>
                  <a:avLst/>
                  <a:gdLst>
                    <a:gd name="T0" fmla="*/ 0 w 36"/>
                    <a:gd name="T1" fmla="*/ 1 h 7"/>
                    <a:gd name="T2" fmla="*/ 0 w 36"/>
                    <a:gd name="T3" fmla="*/ 1 h 7"/>
                    <a:gd name="T4" fmla="*/ 6 w 36"/>
                    <a:gd name="T5" fmla="*/ 0 h 7"/>
                    <a:gd name="T6" fmla="*/ 0 60000 65536"/>
                    <a:gd name="T7" fmla="*/ 0 60000 65536"/>
                    <a:gd name="T8" fmla="*/ 0 60000 65536"/>
                    <a:gd name="T9" fmla="*/ 0 w 36"/>
                    <a:gd name="T10" fmla="*/ 0 h 7"/>
                    <a:gd name="T11" fmla="*/ 36 w 36"/>
                    <a:gd name="T12" fmla="*/ 7 h 7"/>
                  </a:gdLst>
                  <a:ahLst/>
                  <a:cxnLst>
                    <a:cxn ang="T6">
                      <a:pos x="T0" y="T1"/>
                    </a:cxn>
                    <a:cxn ang="T7">
                      <a:pos x="T2" y="T3"/>
                    </a:cxn>
                    <a:cxn ang="T8">
                      <a:pos x="T4" y="T5"/>
                    </a:cxn>
                  </a:cxnLst>
                  <a:rect l="T9" t="T10" r="T11" b="T12"/>
                  <a:pathLst>
                    <a:path w="36" h="7">
                      <a:moveTo>
                        <a:pt x="0" y="7"/>
                      </a:moveTo>
                      <a:lnTo>
                        <a:pt x="2" y="6"/>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599" name="Freeform 141"/>
                <p:cNvSpPr>
                  <a:spLocks/>
                </p:cNvSpPr>
                <p:nvPr/>
              </p:nvSpPr>
              <p:spPr bwMode="auto">
                <a:xfrm>
                  <a:off x="1406" y="2864"/>
                  <a:ext cx="15" cy="3"/>
                </a:xfrm>
                <a:custGeom>
                  <a:avLst/>
                  <a:gdLst>
                    <a:gd name="T0" fmla="*/ 0 w 36"/>
                    <a:gd name="T1" fmla="*/ 2 h 6"/>
                    <a:gd name="T2" fmla="*/ 4 w 36"/>
                    <a:gd name="T3" fmla="*/ 1 h 6"/>
                    <a:gd name="T4" fmla="*/ 6 w 36"/>
                    <a:gd name="T5" fmla="*/ 0 h 6"/>
                    <a:gd name="T6" fmla="*/ 0 60000 65536"/>
                    <a:gd name="T7" fmla="*/ 0 60000 65536"/>
                    <a:gd name="T8" fmla="*/ 0 60000 65536"/>
                    <a:gd name="T9" fmla="*/ 0 w 36"/>
                    <a:gd name="T10" fmla="*/ 0 h 6"/>
                    <a:gd name="T11" fmla="*/ 36 w 36"/>
                    <a:gd name="T12" fmla="*/ 6 h 6"/>
                  </a:gdLst>
                  <a:ahLst/>
                  <a:cxnLst>
                    <a:cxn ang="T6">
                      <a:pos x="T0" y="T1"/>
                    </a:cxn>
                    <a:cxn ang="T7">
                      <a:pos x="T2" y="T3"/>
                    </a:cxn>
                    <a:cxn ang="T8">
                      <a:pos x="T4" y="T5"/>
                    </a:cxn>
                  </a:cxnLst>
                  <a:rect l="T9" t="T10" r="T11" b="T12"/>
                  <a:pathLst>
                    <a:path w="36" h="6">
                      <a:moveTo>
                        <a:pt x="0" y="6"/>
                      </a:moveTo>
                      <a:lnTo>
                        <a:pt x="22" y="2"/>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00" name="Freeform 142"/>
                <p:cNvSpPr>
                  <a:spLocks/>
                </p:cNvSpPr>
                <p:nvPr/>
              </p:nvSpPr>
              <p:spPr bwMode="auto">
                <a:xfrm>
                  <a:off x="1441" y="2860"/>
                  <a:ext cx="15" cy="2"/>
                </a:xfrm>
                <a:custGeom>
                  <a:avLst/>
                  <a:gdLst>
                    <a:gd name="T0" fmla="*/ 0 w 36"/>
                    <a:gd name="T1" fmla="*/ 1 h 5"/>
                    <a:gd name="T2" fmla="*/ 1 w 36"/>
                    <a:gd name="T3" fmla="*/ 1 h 5"/>
                    <a:gd name="T4" fmla="*/ 6 w 36"/>
                    <a:gd name="T5" fmla="*/ 0 h 5"/>
                    <a:gd name="T6" fmla="*/ 0 60000 65536"/>
                    <a:gd name="T7" fmla="*/ 0 60000 65536"/>
                    <a:gd name="T8" fmla="*/ 0 60000 65536"/>
                    <a:gd name="T9" fmla="*/ 0 w 36"/>
                    <a:gd name="T10" fmla="*/ 0 h 5"/>
                    <a:gd name="T11" fmla="*/ 36 w 36"/>
                    <a:gd name="T12" fmla="*/ 5 h 5"/>
                  </a:gdLst>
                  <a:ahLst/>
                  <a:cxnLst>
                    <a:cxn ang="T6">
                      <a:pos x="T0" y="T1"/>
                    </a:cxn>
                    <a:cxn ang="T7">
                      <a:pos x="T2" y="T3"/>
                    </a:cxn>
                    <a:cxn ang="T8">
                      <a:pos x="T4" y="T5"/>
                    </a:cxn>
                  </a:cxnLst>
                  <a:rect l="T9" t="T10" r="T11" b="T12"/>
                  <a:pathLst>
                    <a:path w="36" h="5">
                      <a:moveTo>
                        <a:pt x="0" y="5"/>
                      </a:moveTo>
                      <a:lnTo>
                        <a:pt x="7" y="4"/>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01" name="Freeform 143"/>
                <p:cNvSpPr>
                  <a:spLocks/>
                </p:cNvSpPr>
                <p:nvPr/>
              </p:nvSpPr>
              <p:spPr bwMode="auto">
                <a:xfrm>
                  <a:off x="1477" y="2856"/>
                  <a:ext cx="14" cy="1"/>
                </a:xfrm>
                <a:custGeom>
                  <a:avLst/>
                  <a:gdLst>
                    <a:gd name="T0" fmla="*/ 0 w 36"/>
                    <a:gd name="T1" fmla="*/ 0 h 3"/>
                    <a:gd name="T2" fmla="*/ 4 w 36"/>
                    <a:gd name="T3" fmla="*/ 0 h 3"/>
                    <a:gd name="T4" fmla="*/ 5 w 36"/>
                    <a:gd name="T5" fmla="*/ 0 h 3"/>
                    <a:gd name="T6" fmla="*/ 0 60000 65536"/>
                    <a:gd name="T7" fmla="*/ 0 60000 65536"/>
                    <a:gd name="T8" fmla="*/ 0 60000 65536"/>
                    <a:gd name="T9" fmla="*/ 0 w 36"/>
                    <a:gd name="T10" fmla="*/ 0 h 3"/>
                    <a:gd name="T11" fmla="*/ 36 w 36"/>
                    <a:gd name="T12" fmla="*/ 3 h 3"/>
                  </a:gdLst>
                  <a:ahLst/>
                  <a:cxnLst>
                    <a:cxn ang="T6">
                      <a:pos x="T0" y="T1"/>
                    </a:cxn>
                    <a:cxn ang="T7">
                      <a:pos x="T2" y="T3"/>
                    </a:cxn>
                    <a:cxn ang="T8">
                      <a:pos x="T4" y="T5"/>
                    </a:cxn>
                  </a:cxnLst>
                  <a:rect l="T9" t="T10" r="T11" b="T12"/>
                  <a:pathLst>
                    <a:path w="36" h="3">
                      <a:moveTo>
                        <a:pt x="0" y="3"/>
                      </a:moveTo>
                      <a:lnTo>
                        <a:pt x="27" y="1"/>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02" name="Freeform 144"/>
                <p:cNvSpPr>
                  <a:spLocks/>
                </p:cNvSpPr>
                <p:nvPr/>
              </p:nvSpPr>
              <p:spPr bwMode="auto">
                <a:xfrm>
                  <a:off x="1512" y="2853"/>
                  <a:ext cx="15" cy="1"/>
                </a:xfrm>
                <a:custGeom>
                  <a:avLst/>
                  <a:gdLst>
                    <a:gd name="T0" fmla="*/ 0 w 36"/>
                    <a:gd name="T1" fmla="*/ 0 h 3"/>
                    <a:gd name="T2" fmla="*/ 2 w 36"/>
                    <a:gd name="T3" fmla="*/ 0 h 3"/>
                    <a:gd name="T4" fmla="*/ 6 w 36"/>
                    <a:gd name="T5" fmla="*/ 0 h 3"/>
                    <a:gd name="T6" fmla="*/ 0 60000 65536"/>
                    <a:gd name="T7" fmla="*/ 0 60000 65536"/>
                    <a:gd name="T8" fmla="*/ 0 60000 65536"/>
                    <a:gd name="T9" fmla="*/ 0 w 36"/>
                    <a:gd name="T10" fmla="*/ 0 h 3"/>
                    <a:gd name="T11" fmla="*/ 36 w 36"/>
                    <a:gd name="T12" fmla="*/ 3 h 3"/>
                  </a:gdLst>
                  <a:ahLst/>
                  <a:cxnLst>
                    <a:cxn ang="T6">
                      <a:pos x="T0" y="T1"/>
                    </a:cxn>
                    <a:cxn ang="T7">
                      <a:pos x="T2" y="T3"/>
                    </a:cxn>
                    <a:cxn ang="T8">
                      <a:pos x="T4" y="T5"/>
                    </a:cxn>
                  </a:cxnLst>
                  <a:rect l="T9" t="T10" r="T11" b="T12"/>
                  <a:pathLst>
                    <a:path w="36" h="3">
                      <a:moveTo>
                        <a:pt x="0" y="3"/>
                      </a:moveTo>
                      <a:lnTo>
                        <a:pt x="12" y="2"/>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03" name="Freeform 145"/>
                <p:cNvSpPr>
                  <a:spLocks/>
                </p:cNvSpPr>
                <p:nvPr/>
              </p:nvSpPr>
              <p:spPr bwMode="auto">
                <a:xfrm>
                  <a:off x="1547" y="2850"/>
                  <a:ext cx="15" cy="1"/>
                </a:xfrm>
                <a:custGeom>
                  <a:avLst/>
                  <a:gdLst>
                    <a:gd name="T0" fmla="*/ 0 w 36"/>
                    <a:gd name="T1" fmla="*/ 0 h 3"/>
                    <a:gd name="T2" fmla="*/ 5 w 36"/>
                    <a:gd name="T3" fmla="*/ 0 h 3"/>
                    <a:gd name="T4" fmla="*/ 6 w 36"/>
                    <a:gd name="T5" fmla="*/ 0 h 3"/>
                    <a:gd name="T6" fmla="*/ 0 60000 65536"/>
                    <a:gd name="T7" fmla="*/ 0 60000 65536"/>
                    <a:gd name="T8" fmla="*/ 0 60000 65536"/>
                    <a:gd name="T9" fmla="*/ 0 w 36"/>
                    <a:gd name="T10" fmla="*/ 0 h 3"/>
                    <a:gd name="T11" fmla="*/ 36 w 36"/>
                    <a:gd name="T12" fmla="*/ 3 h 3"/>
                  </a:gdLst>
                  <a:ahLst/>
                  <a:cxnLst>
                    <a:cxn ang="T6">
                      <a:pos x="T0" y="T1"/>
                    </a:cxn>
                    <a:cxn ang="T7">
                      <a:pos x="T2" y="T3"/>
                    </a:cxn>
                    <a:cxn ang="T8">
                      <a:pos x="T4" y="T5"/>
                    </a:cxn>
                  </a:cxnLst>
                  <a:rect l="T9" t="T10" r="T11" b="T12"/>
                  <a:pathLst>
                    <a:path w="36" h="3">
                      <a:moveTo>
                        <a:pt x="0" y="3"/>
                      </a:moveTo>
                      <a:lnTo>
                        <a:pt x="32"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04" name="Freeform 146"/>
                <p:cNvSpPr>
                  <a:spLocks/>
                </p:cNvSpPr>
                <p:nvPr/>
              </p:nvSpPr>
              <p:spPr bwMode="auto">
                <a:xfrm>
                  <a:off x="1582" y="2847"/>
                  <a:ext cx="15" cy="1"/>
                </a:xfrm>
                <a:custGeom>
                  <a:avLst/>
                  <a:gdLst>
                    <a:gd name="T0" fmla="*/ 0 w 36"/>
                    <a:gd name="T1" fmla="*/ 0 h 3"/>
                    <a:gd name="T2" fmla="*/ 3 w 36"/>
                    <a:gd name="T3" fmla="*/ 0 h 3"/>
                    <a:gd name="T4" fmla="*/ 6 w 36"/>
                    <a:gd name="T5" fmla="*/ 0 h 3"/>
                    <a:gd name="T6" fmla="*/ 0 60000 65536"/>
                    <a:gd name="T7" fmla="*/ 0 60000 65536"/>
                    <a:gd name="T8" fmla="*/ 0 60000 65536"/>
                    <a:gd name="T9" fmla="*/ 0 w 36"/>
                    <a:gd name="T10" fmla="*/ 0 h 3"/>
                    <a:gd name="T11" fmla="*/ 36 w 36"/>
                    <a:gd name="T12" fmla="*/ 3 h 3"/>
                  </a:gdLst>
                  <a:ahLst/>
                  <a:cxnLst>
                    <a:cxn ang="T6">
                      <a:pos x="T0" y="T1"/>
                    </a:cxn>
                    <a:cxn ang="T7">
                      <a:pos x="T2" y="T3"/>
                    </a:cxn>
                    <a:cxn ang="T8">
                      <a:pos x="T4" y="T5"/>
                    </a:cxn>
                  </a:cxnLst>
                  <a:rect l="T9" t="T10" r="T11" b="T12"/>
                  <a:pathLst>
                    <a:path w="36" h="3">
                      <a:moveTo>
                        <a:pt x="0" y="3"/>
                      </a:moveTo>
                      <a:lnTo>
                        <a:pt x="17" y="1"/>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05" name="Freeform 147"/>
                <p:cNvSpPr>
                  <a:spLocks/>
                </p:cNvSpPr>
                <p:nvPr/>
              </p:nvSpPr>
              <p:spPr bwMode="auto">
                <a:xfrm>
                  <a:off x="1618" y="2845"/>
                  <a:ext cx="15" cy="1"/>
                </a:xfrm>
                <a:custGeom>
                  <a:avLst/>
                  <a:gdLst>
                    <a:gd name="T0" fmla="*/ 0 w 36"/>
                    <a:gd name="T1" fmla="*/ 1 h 2"/>
                    <a:gd name="T2" fmla="*/ 0 w 36"/>
                    <a:gd name="T3" fmla="*/ 1 h 2"/>
                    <a:gd name="T4" fmla="*/ 6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2"/>
                      </a:moveTo>
                      <a:lnTo>
                        <a:pt x="2" y="2"/>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06" name="Freeform 148"/>
                <p:cNvSpPr>
                  <a:spLocks/>
                </p:cNvSpPr>
                <p:nvPr/>
              </p:nvSpPr>
              <p:spPr bwMode="auto">
                <a:xfrm>
                  <a:off x="1653" y="2843"/>
                  <a:ext cx="15" cy="1"/>
                </a:xfrm>
                <a:custGeom>
                  <a:avLst/>
                  <a:gdLst>
                    <a:gd name="T0" fmla="*/ 0 w 36"/>
                    <a:gd name="T1" fmla="*/ 1 h 2"/>
                    <a:gd name="T2" fmla="*/ 4 w 36"/>
                    <a:gd name="T3" fmla="*/ 1 h 2"/>
                    <a:gd name="T4" fmla="*/ 6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2"/>
                      </a:moveTo>
                      <a:lnTo>
                        <a:pt x="22" y="1"/>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07" name="Freeform 149"/>
                <p:cNvSpPr>
                  <a:spLocks/>
                </p:cNvSpPr>
                <p:nvPr/>
              </p:nvSpPr>
              <p:spPr bwMode="auto">
                <a:xfrm>
                  <a:off x="1688" y="2842"/>
                  <a:ext cx="15" cy="1"/>
                </a:xfrm>
                <a:custGeom>
                  <a:avLst/>
                  <a:gdLst>
                    <a:gd name="T0" fmla="*/ 0 w 36"/>
                    <a:gd name="T1" fmla="*/ 1 h 1"/>
                    <a:gd name="T2" fmla="*/ 1 w 36"/>
                    <a:gd name="T3" fmla="*/ 1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1"/>
                      </a:moveTo>
                      <a:lnTo>
                        <a:pt x="7" y="1"/>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08" name="Freeform 150"/>
                <p:cNvSpPr>
                  <a:spLocks/>
                </p:cNvSpPr>
                <p:nvPr/>
              </p:nvSpPr>
              <p:spPr bwMode="auto">
                <a:xfrm>
                  <a:off x="1723" y="2841"/>
                  <a:ext cx="15" cy="1"/>
                </a:xfrm>
                <a:custGeom>
                  <a:avLst/>
                  <a:gdLst>
                    <a:gd name="T0" fmla="*/ 0 w 36"/>
                    <a:gd name="T1" fmla="*/ 1 h 1"/>
                    <a:gd name="T2" fmla="*/ 5 w 36"/>
                    <a:gd name="T3" fmla="*/ 0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1"/>
                      </a:moveTo>
                      <a:lnTo>
                        <a:pt x="27"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09" name="Freeform 151"/>
                <p:cNvSpPr>
                  <a:spLocks/>
                </p:cNvSpPr>
                <p:nvPr/>
              </p:nvSpPr>
              <p:spPr bwMode="auto">
                <a:xfrm>
                  <a:off x="1759" y="2840"/>
                  <a:ext cx="15" cy="1"/>
                </a:xfrm>
                <a:custGeom>
                  <a:avLst/>
                  <a:gdLst>
                    <a:gd name="T0" fmla="*/ 0 w 36"/>
                    <a:gd name="T1" fmla="*/ 1 h 1"/>
                    <a:gd name="T2" fmla="*/ 2 w 36"/>
                    <a:gd name="T3" fmla="*/ 1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1"/>
                      </a:moveTo>
                      <a:lnTo>
                        <a:pt x="12" y="1"/>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10" name="Freeform 152"/>
                <p:cNvSpPr>
                  <a:spLocks/>
                </p:cNvSpPr>
                <p:nvPr/>
              </p:nvSpPr>
              <p:spPr bwMode="auto">
                <a:xfrm>
                  <a:off x="1794" y="2839"/>
                  <a:ext cx="15" cy="1"/>
                </a:xfrm>
                <a:custGeom>
                  <a:avLst/>
                  <a:gdLst>
                    <a:gd name="T0" fmla="*/ 0 w 36"/>
                    <a:gd name="T1" fmla="*/ 0 h 1"/>
                    <a:gd name="T2" fmla="*/ 5 w 36"/>
                    <a:gd name="T3" fmla="*/ 0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2"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11" name="Freeform 153"/>
                <p:cNvSpPr>
                  <a:spLocks/>
                </p:cNvSpPr>
                <p:nvPr/>
              </p:nvSpPr>
              <p:spPr bwMode="auto">
                <a:xfrm>
                  <a:off x="1829" y="2838"/>
                  <a:ext cx="15" cy="1"/>
                </a:xfrm>
                <a:custGeom>
                  <a:avLst/>
                  <a:gdLst>
                    <a:gd name="T0" fmla="*/ 0 w 36"/>
                    <a:gd name="T1" fmla="*/ 1 h 2"/>
                    <a:gd name="T2" fmla="*/ 3 w 36"/>
                    <a:gd name="T3" fmla="*/ 1 h 2"/>
                    <a:gd name="T4" fmla="*/ 6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2"/>
                      </a:moveTo>
                      <a:lnTo>
                        <a:pt x="17" y="1"/>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12" name="Freeform 154"/>
                <p:cNvSpPr>
                  <a:spLocks/>
                </p:cNvSpPr>
                <p:nvPr/>
              </p:nvSpPr>
              <p:spPr bwMode="auto">
                <a:xfrm>
                  <a:off x="1864" y="2838"/>
                  <a:ext cx="15" cy="1"/>
                </a:xfrm>
                <a:custGeom>
                  <a:avLst/>
                  <a:gdLst>
                    <a:gd name="T0" fmla="*/ 0 w 36"/>
                    <a:gd name="T1" fmla="*/ 1 h 1"/>
                    <a:gd name="T2" fmla="*/ 0 w 36"/>
                    <a:gd name="T3" fmla="*/ 1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1"/>
                      </a:moveTo>
                      <a:lnTo>
                        <a:pt x="2" y="1"/>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13" name="Freeform 155"/>
                <p:cNvSpPr>
                  <a:spLocks/>
                </p:cNvSpPr>
                <p:nvPr/>
              </p:nvSpPr>
              <p:spPr bwMode="auto">
                <a:xfrm>
                  <a:off x="1900" y="2837"/>
                  <a:ext cx="15" cy="1"/>
                </a:xfrm>
                <a:custGeom>
                  <a:avLst/>
                  <a:gdLst>
                    <a:gd name="T0" fmla="*/ 0 w 36"/>
                    <a:gd name="T1" fmla="*/ 1 h 1"/>
                    <a:gd name="T2" fmla="*/ 4 w 36"/>
                    <a:gd name="T3" fmla="*/ 0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1"/>
                      </a:moveTo>
                      <a:lnTo>
                        <a:pt x="22"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14" name="Freeform 156"/>
                <p:cNvSpPr>
                  <a:spLocks/>
                </p:cNvSpPr>
                <p:nvPr/>
              </p:nvSpPr>
              <p:spPr bwMode="auto">
                <a:xfrm>
                  <a:off x="1935" y="2837"/>
                  <a:ext cx="15" cy="1"/>
                </a:xfrm>
                <a:custGeom>
                  <a:avLst/>
                  <a:gdLst>
                    <a:gd name="T0" fmla="*/ 0 w 36"/>
                    <a:gd name="T1" fmla="*/ 0 h 1"/>
                    <a:gd name="T2" fmla="*/ 1 w 36"/>
                    <a:gd name="T3" fmla="*/ 0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7"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15" name="Freeform 157"/>
                <p:cNvSpPr>
                  <a:spLocks/>
                </p:cNvSpPr>
                <p:nvPr/>
              </p:nvSpPr>
              <p:spPr bwMode="auto">
                <a:xfrm>
                  <a:off x="1970" y="2836"/>
                  <a:ext cx="15" cy="1"/>
                </a:xfrm>
                <a:custGeom>
                  <a:avLst/>
                  <a:gdLst>
                    <a:gd name="T0" fmla="*/ 0 w 36"/>
                    <a:gd name="T1" fmla="*/ 0 h 1"/>
                    <a:gd name="T2" fmla="*/ 5 w 36"/>
                    <a:gd name="T3" fmla="*/ 0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27"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16" name="Freeform 158"/>
                <p:cNvSpPr>
                  <a:spLocks/>
                </p:cNvSpPr>
                <p:nvPr/>
              </p:nvSpPr>
              <p:spPr bwMode="auto">
                <a:xfrm>
                  <a:off x="2005" y="2836"/>
                  <a:ext cx="15" cy="1"/>
                </a:xfrm>
                <a:custGeom>
                  <a:avLst/>
                  <a:gdLst>
                    <a:gd name="T0" fmla="*/ 0 w 36"/>
                    <a:gd name="T1" fmla="*/ 0 h 1"/>
                    <a:gd name="T2" fmla="*/ 2 w 36"/>
                    <a:gd name="T3" fmla="*/ 0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13"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17" name="Freeform 159"/>
                <p:cNvSpPr>
                  <a:spLocks/>
                </p:cNvSpPr>
                <p:nvPr/>
              </p:nvSpPr>
              <p:spPr bwMode="auto">
                <a:xfrm>
                  <a:off x="2041" y="2836"/>
                  <a:ext cx="15" cy="1"/>
                </a:xfrm>
                <a:custGeom>
                  <a:avLst/>
                  <a:gdLst>
                    <a:gd name="T0" fmla="*/ 0 w 36"/>
                    <a:gd name="T1" fmla="*/ 0 h 1"/>
                    <a:gd name="T2" fmla="*/ 6 w 36"/>
                    <a:gd name="T3" fmla="*/ 0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3"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18" name="Freeform 160"/>
                <p:cNvSpPr>
                  <a:spLocks/>
                </p:cNvSpPr>
                <p:nvPr/>
              </p:nvSpPr>
              <p:spPr bwMode="auto">
                <a:xfrm>
                  <a:off x="2076" y="2836"/>
                  <a:ext cx="15" cy="1"/>
                </a:xfrm>
                <a:custGeom>
                  <a:avLst/>
                  <a:gdLst>
                    <a:gd name="T0" fmla="*/ 0 w 36"/>
                    <a:gd name="T1" fmla="*/ 0 h 1"/>
                    <a:gd name="T2" fmla="*/ 3 w 36"/>
                    <a:gd name="T3" fmla="*/ 0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18"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19" name="Freeform 161"/>
                <p:cNvSpPr>
                  <a:spLocks/>
                </p:cNvSpPr>
                <p:nvPr/>
              </p:nvSpPr>
              <p:spPr bwMode="auto">
                <a:xfrm>
                  <a:off x="2111" y="2836"/>
                  <a:ext cx="15" cy="1"/>
                </a:xfrm>
                <a:custGeom>
                  <a:avLst/>
                  <a:gdLst>
                    <a:gd name="T0" fmla="*/ 0 w 36"/>
                    <a:gd name="T1" fmla="*/ 0 h 1"/>
                    <a:gd name="T2" fmla="*/ 0 w 36"/>
                    <a:gd name="T3" fmla="*/ 0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20" name="Freeform 162"/>
                <p:cNvSpPr>
                  <a:spLocks/>
                </p:cNvSpPr>
                <p:nvPr/>
              </p:nvSpPr>
              <p:spPr bwMode="auto">
                <a:xfrm>
                  <a:off x="2147" y="2835"/>
                  <a:ext cx="14" cy="1"/>
                </a:xfrm>
                <a:custGeom>
                  <a:avLst/>
                  <a:gdLst>
                    <a:gd name="T0" fmla="*/ 0 w 36"/>
                    <a:gd name="T1" fmla="*/ 0 h 1"/>
                    <a:gd name="T2" fmla="*/ 4 w 36"/>
                    <a:gd name="T3" fmla="*/ 0 h 1"/>
                    <a:gd name="T4" fmla="*/ 5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23"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21" name="Freeform 163"/>
                <p:cNvSpPr>
                  <a:spLocks/>
                </p:cNvSpPr>
                <p:nvPr/>
              </p:nvSpPr>
              <p:spPr bwMode="auto">
                <a:xfrm>
                  <a:off x="2182" y="2835"/>
                  <a:ext cx="15" cy="1"/>
                </a:xfrm>
                <a:custGeom>
                  <a:avLst/>
                  <a:gdLst>
                    <a:gd name="T0" fmla="*/ 0 w 36"/>
                    <a:gd name="T1" fmla="*/ 0 h 1"/>
                    <a:gd name="T2" fmla="*/ 1 w 36"/>
                    <a:gd name="T3" fmla="*/ 0 h 1"/>
                    <a:gd name="T4" fmla="*/ 6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8" y="0"/>
                      </a:lnTo>
                      <a:lnTo>
                        <a:pt x="36"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22" name="Line 164"/>
                <p:cNvSpPr>
                  <a:spLocks noChangeShapeType="1"/>
                </p:cNvSpPr>
                <p:nvPr/>
              </p:nvSpPr>
              <p:spPr bwMode="auto">
                <a:xfrm>
                  <a:off x="2216" y="2838"/>
                  <a:ext cx="8" cy="15"/>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23" name="Line 165"/>
                <p:cNvSpPr>
                  <a:spLocks noChangeShapeType="1"/>
                </p:cNvSpPr>
                <p:nvPr/>
              </p:nvSpPr>
              <p:spPr bwMode="auto">
                <a:xfrm>
                  <a:off x="2232" y="2873"/>
                  <a:ext cx="5" cy="15"/>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24" name="Freeform 166"/>
                <p:cNvSpPr>
                  <a:spLocks/>
                </p:cNvSpPr>
                <p:nvPr/>
              </p:nvSpPr>
              <p:spPr bwMode="auto">
                <a:xfrm>
                  <a:off x="2243" y="2908"/>
                  <a:ext cx="4" cy="15"/>
                </a:xfrm>
                <a:custGeom>
                  <a:avLst/>
                  <a:gdLst>
                    <a:gd name="T0" fmla="*/ 0 w 11"/>
                    <a:gd name="T1" fmla="*/ 0 h 36"/>
                    <a:gd name="T2" fmla="*/ 0 w 11"/>
                    <a:gd name="T3" fmla="*/ 1 h 36"/>
                    <a:gd name="T4" fmla="*/ 1 w 11"/>
                    <a:gd name="T5" fmla="*/ 6 h 36"/>
                    <a:gd name="T6" fmla="*/ 0 60000 65536"/>
                    <a:gd name="T7" fmla="*/ 0 60000 65536"/>
                    <a:gd name="T8" fmla="*/ 0 60000 65536"/>
                    <a:gd name="T9" fmla="*/ 0 w 11"/>
                    <a:gd name="T10" fmla="*/ 0 h 36"/>
                    <a:gd name="T11" fmla="*/ 11 w 11"/>
                    <a:gd name="T12" fmla="*/ 36 h 36"/>
                  </a:gdLst>
                  <a:ahLst/>
                  <a:cxnLst>
                    <a:cxn ang="T6">
                      <a:pos x="T0" y="T1"/>
                    </a:cxn>
                    <a:cxn ang="T7">
                      <a:pos x="T2" y="T3"/>
                    </a:cxn>
                    <a:cxn ang="T8">
                      <a:pos x="T4" y="T5"/>
                    </a:cxn>
                  </a:cxnLst>
                  <a:rect l="T9" t="T10" r="T11" b="T12"/>
                  <a:pathLst>
                    <a:path w="11" h="36">
                      <a:moveTo>
                        <a:pt x="0" y="0"/>
                      </a:moveTo>
                      <a:lnTo>
                        <a:pt x="2" y="4"/>
                      </a:lnTo>
                      <a:lnTo>
                        <a:pt x="11" y="36"/>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25" name="Line 167"/>
                <p:cNvSpPr>
                  <a:spLocks noChangeShapeType="1"/>
                </p:cNvSpPr>
                <p:nvPr/>
              </p:nvSpPr>
              <p:spPr bwMode="auto">
                <a:xfrm>
                  <a:off x="2254" y="2944"/>
                  <a:ext cx="4" cy="14"/>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26" name="Line 168"/>
                <p:cNvSpPr>
                  <a:spLocks noChangeShapeType="1"/>
                </p:cNvSpPr>
                <p:nvPr/>
              </p:nvSpPr>
              <p:spPr bwMode="auto">
                <a:xfrm>
                  <a:off x="2264" y="2979"/>
                  <a:ext cx="5" cy="15"/>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27" name="Line 169"/>
                <p:cNvSpPr>
                  <a:spLocks noChangeShapeType="1"/>
                </p:cNvSpPr>
                <p:nvPr/>
              </p:nvSpPr>
              <p:spPr bwMode="auto">
                <a:xfrm>
                  <a:off x="2276" y="3014"/>
                  <a:ext cx="5" cy="15"/>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28" name="Line 170"/>
                <p:cNvSpPr>
                  <a:spLocks noChangeShapeType="1"/>
                </p:cNvSpPr>
                <p:nvPr/>
              </p:nvSpPr>
              <p:spPr bwMode="auto">
                <a:xfrm>
                  <a:off x="2288" y="3049"/>
                  <a:ext cx="5" cy="15"/>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29" name="Freeform 171"/>
                <p:cNvSpPr>
                  <a:spLocks/>
                </p:cNvSpPr>
                <p:nvPr/>
              </p:nvSpPr>
              <p:spPr bwMode="auto">
                <a:xfrm>
                  <a:off x="2301" y="3085"/>
                  <a:ext cx="6" cy="15"/>
                </a:xfrm>
                <a:custGeom>
                  <a:avLst/>
                  <a:gdLst>
                    <a:gd name="T0" fmla="*/ 0 w 15"/>
                    <a:gd name="T1" fmla="*/ 0 h 36"/>
                    <a:gd name="T2" fmla="*/ 0 w 15"/>
                    <a:gd name="T3" fmla="*/ 1 h 36"/>
                    <a:gd name="T4" fmla="*/ 2 w 15"/>
                    <a:gd name="T5" fmla="*/ 6 h 36"/>
                    <a:gd name="T6" fmla="*/ 0 60000 65536"/>
                    <a:gd name="T7" fmla="*/ 0 60000 65536"/>
                    <a:gd name="T8" fmla="*/ 0 60000 65536"/>
                    <a:gd name="T9" fmla="*/ 0 w 15"/>
                    <a:gd name="T10" fmla="*/ 0 h 36"/>
                    <a:gd name="T11" fmla="*/ 15 w 15"/>
                    <a:gd name="T12" fmla="*/ 36 h 36"/>
                  </a:gdLst>
                  <a:ahLst/>
                  <a:cxnLst>
                    <a:cxn ang="T6">
                      <a:pos x="T0" y="T1"/>
                    </a:cxn>
                    <a:cxn ang="T7">
                      <a:pos x="T2" y="T3"/>
                    </a:cxn>
                    <a:cxn ang="T8">
                      <a:pos x="T4" y="T5"/>
                    </a:cxn>
                  </a:cxnLst>
                  <a:rect l="T9" t="T10" r="T11" b="T12"/>
                  <a:pathLst>
                    <a:path w="15" h="36">
                      <a:moveTo>
                        <a:pt x="0" y="0"/>
                      </a:moveTo>
                      <a:lnTo>
                        <a:pt x="2" y="4"/>
                      </a:lnTo>
                      <a:lnTo>
                        <a:pt x="15" y="36"/>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30" name="Freeform 172"/>
                <p:cNvSpPr>
                  <a:spLocks/>
                </p:cNvSpPr>
                <p:nvPr/>
              </p:nvSpPr>
              <p:spPr bwMode="auto">
                <a:xfrm>
                  <a:off x="2315" y="3120"/>
                  <a:ext cx="7" cy="15"/>
                </a:xfrm>
                <a:custGeom>
                  <a:avLst/>
                  <a:gdLst>
                    <a:gd name="T0" fmla="*/ 0 w 16"/>
                    <a:gd name="T1" fmla="*/ 0 h 36"/>
                    <a:gd name="T2" fmla="*/ 0 w 16"/>
                    <a:gd name="T3" fmla="*/ 0 h 36"/>
                    <a:gd name="T4" fmla="*/ 3 w 16"/>
                    <a:gd name="T5" fmla="*/ 6 h 36"/>
                    <a:gd name="T6" fmla="*/ 0 60000 65536"/>
                    <a:gd name="T7" fmla="*/ 0 60000 65536"/>
                    <a:gd name="T8" fmla="*/ 0 60000 65536"/>
                    <a:gd name="T9" fmla="*/ 0 w 16"/>
                    <a:gd name="T10" fmla="*/ 0 h 36"/>
                    <a:gd name="T11" fmla="*/ 16 w 16"/>
                    <a:gd name="T12" fmla="*/ 36 h 36"/>
                  </a:gdLst>
                  <a:ahLst/>
                  <a:cxnLst>
                    <a:cxn ang="T6">
                      <a:pos x="T0" y="T1"/>
                    </a:cxn>
                    <a:cxn ang="T7">
                      <a:pos x="T2" y="T3"/>
                    </a:cxn>
                    <a:cxn ang="T8">
                      <a:pos x="T4" y="T5"/>
                    </a:cxn>
                  </a:cxnLst>
                  <a:rect l="T9" t="T10" r="T11" b="T12"/>
                  <a:pathLst>
                    <a:path w="16" h="36">
                      <a:moveTo>
                        <a:pt x="0" y="0"/>
                      </a:moveTo>
                      <a:lnTo>
                        <a:pt x="2" y="3"/>
                      </a:lnTo>
                      <a:lnTo>
                        <a:pt x="16" y="36"/>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31" name="Line 173"/>
                <p:cNvSpPr>
                  <a:spLocks noChangeShapeType="1"/>
                </p:cNvSpPr>
                <p:nvPr/>
              </p:nvSpPr>
              <p:spPr bwMode="auto">
                <a:xfrm>
                  <a:off x="2331" y="3155"/>
                  <a:ext cx="8" cy="15"/>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32" name="Line 174"/>
                <p:cNvSpPr>
                  <a:spLocks noChangeShapeType="1"/>
                </p:cNvSpPr>
                <p:nvPr/>
              </p:nvSpPr>
              <p:spPr bwMode="auto">
                <a:xfrm>
                  <a:off x="2349" y="3191"/>
                  <a:ext cx="8" cy="15"/>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33" name="Freeform 175"/>
                <p:cNvSpPr>
                  <a:spLocks/>
                </p:cNvSpPr>
                <p:nvPr/>
              </p:nvSpPr>
              <p:spPr bwMode="auto">
                <a:xfrm>
                  <a:off x="2369" y="3226"/>
                  <a:ext cx="8" cy="15"/>
                </a:xfrm>
                <a:custGeom>
                  <a:avLst/>
                  <a:gdLst>
                    <a:gd name="T0" fmla="*/ 0 w 21"/>
                    <a:gd name="T1" fmla="*/ 0 h 36"/>
                    <a:gd name="T2" fmla="*/ 2 w 21"/>
                    <a:gd name="T3" fmla="*/ 4 h 36"/>
                    <a:gd name="T4" fmla="*/ 3 w 21"/>
                    <a:gd name="T5" fmla="*/ 6 h 36"/>
                    <a:gd name="T6" fmla="*/ 0 60000 65536"/>
                    <a:gd name="T7" fmla="*/ 0 60000 65536"/>
                    <a:gd name="T8" fmla="*/ 0 60000 65536"/>
                    <a:gd name="T9" fmla="*/ 0 w 21"/>
                    <a:gd name="T10" fmla="*/ 0 h 36"/>
                    <a:gd name="T11" fmla="*/ 21 w 21"/>
                    <a:gd name="T12" fmla="*/ 36 h 36"/>
                  </a:gdLst>
                  <a:ahLst/>
                  <a:cxnLst>
                    <a:cxn ang="T6">
                      <a:pos x="T0" y="T1"/>
                    </a:cxn>
                    <a:cxn ang="T7">
                      <a:pos x="T2" y="T3"/>
                    </a:cxn>
                    <a:cxn ang="T8">
                      <a:pos x="T4" y="T5"/>
                    </a:cxn>
                  </a:cxnLst>
                  <a:rect l="T9" t="T10" r="T11" b="T12"/>
                  <a:pathLst>
                    <a:path w="21" h="36">
                      <a:moveTo>
                        <a:pt x="0" y="0"/>
                      </a:moveTo>
                      <a:lnTo>
                        <a:pt x="13" y="24"/>
                      </a:lnTo>
                      <a:lnTo>
                        <a:pt x="21" y="36"/>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34" name="Line 176"/>
                <p:cNvSpPr>
                  <a:spLocks noChangeShapeType="1"/>
                </p:cNvSpPr>
                <p:nvPr/>
              </p:nvSpPr>
              <p:spPr bwMode="auto">
                <a:xfrm>
                  <a:off x="2390" y="3261"/>
                  <a:ext cx="10" cy="15"/>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35" name="Freeform 177"/>
                <p:cNvSpPr>
                  <a:spLocks/>
                </p:cNvSpPr>
                <p:nvPr/>
              </p:nvSpPr>
              <p:spPr bwMode="auto">
                <a:xfrm>
                  <a:off x="2415" y="3296"/>
                  <a:ext cx="11" cy="15"/>
                </a:xfrm>
                <a:custGeom>
                  <a:avLst/>
                  <a:gdLst>
                    <a:gd name="T0" fmla="*/ 0 w 28"/>
                    <a:gd name="T1" fmla="*/ 0 h 36"/>
                    <a:gd name="T2" fmla="*/ 1 w 28"/>
                    <a:gd name="T3" fmla="*/ 2 h 36"/>
                    <a:gd name="T4" fmla="*/ 4 w 28"/>
                    <a:gd name="T5" fmla="*/ 6 h 36"/>
                    <a:gd name="T6" fmla="*/ 0 60000 65536"/>
                    <a:gd name="T7" fmla="*/ 0 60000 65536"/>
                    <a:gd name="T8" fmla="*/ 0 60000 65536"/>
                    <a:gd name="T9" fmla="*/ 0 w 28"/>
                    <a:gd name="T10" fmla="*/ 0 h 36"/>
                    <a:gd name="T11" fmla="*/ 28 w 28"/>
                    <a:gd name="T12" fmla="*/ 36 h 36"/>
                  </a:gdLst>
                  <a:ahLst/>
                  <a:cxnLst>
                    <a:cxn ang="T6">
                      <a:pos x="T0" y="T1"/>
                    </a:cxn>
                    <a:cxn ang="T7">
                      <a:pos x="T2" y="T3"/>
                    </a:cxn>
                    <a:cxn ang="T8">
                      <a:pos x="T4" y="T5"/>
                    </a:cxn>
                  </a:cxnLst>
                  <a:rect l="T9" t="T10" r="T11" b="T12"/>
                  <a:pathLst>
                    <a:path w="28" h="36">
                      <a:moveTo>
                        <a:pt x="0" y="0"/>
                      </a:moveTo>
                      <a:lnTo>
                        <a:pt x="7" y="10"/>
                      </a:lnTo>
                      <a:lnTo>
                        <a:pt x="28" y="36"/>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36" name="Freeform 178"/>
                <p:cNvSpPr>
                  <a:spLocks/>
                </p:cNvSpPr>
                <p:nvPr/>
              </p:nvSpPr>
              <p:spPr bwMode="auto">
                <a:xfrm>
                  <a:off x="2443" y="3332"/>
                  <a:ext cx="13" cy="15"/>
                </a:xfrm>
                <a:custGeom>
                  <a:avLst/>
                  <a:gdLst>
                    <a:gd name="T0" fmla="*/ 0 w 32"/>
                    <a:gd name="T1" fmla="*/ 0 h 36"/>
                    <a:gd name="T2" fmla="*/ 2 w 32"/>
                    <a:gd name="T3" fmla="*/ 2 h 36"/>
                    <a:gd name="T4" fmla="*/ 5 w 32"/>
                    <a:gd name="T5" fmla="*/ 6 h 36"/>
                    <a:gd name="T6" fmla="*/ 0 60000 65536"/>
                    <a:gd name="T7" fmla="*/ 0 60000 65536"/>
                    <a:gd name="T8" fmla="*/ 0 60000 65536"/>
                    <a:gd name="T9" fmla="*/ 0 w 32"/>
                    <a:gd name="T10" fmla="*/ 0 h 36"/>
                    <a:gd name="T11" fmla="*/ 32 w 32"/>
                    <a:gd name="T12" fmla="*/ 36 h 36"/>
                  </a:gdLst>
                  <a:ahLst/>
                  <a:cxnLst>
                    <a:cxn ang="T6">
                      <a:pos x="T0" y="T1"/>
                    </a:cxn>
                    <a:cxn ang="T7">
                      <a:pos x="T2" y="T3"/>
                    </a:cxn>
                    <a:cxn ang="T8">
                      <a:pos x="T4" y="T5"/>
                    </a:cxn>
                  </a:cxnLst>
                  <a:rect l="T9" t="T10" r="T11" b="T12"/>
                  <a:pathLst>
                    <a:path w="32" h="36">
                      <a:moveTo>
                        <a:pt x="0" y="0"/>
                      </a:moveTo>
                      <a:lnTo>
                        <a:pt x="9" y="11"/>
                      </a:lnTo>
                      <a:lnTo>
                        <a:pt x="32" y="36"/>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37" name="Freeform 179"/>
                <p:cNvSpPr>
                  <a:spLocks/>
                </p:cNvSpPr>
                <p:nvPr/>
              </p:nvSpPr>
              <p:spPr bwMode="auto">
                <a:xfrm>
                  <a:off x="2476" y="3367"/>
                  <a:ext cx="15" cy="14"/>
                </a:xfrm>
                <a:custGeom>
                  <a:avLst/>
                  <a:gdLst>
                    <a:gd name="T0" fmla="*/ 0 w 36"/>
                    <a:gd name="T1" fmla="*/ 0 h 34"/>
                    <a:gd name="T2" fmla="*/ 0 w 36"/>
                    <a:gd name="T3" fmla="*/ 0 h 34"/>
                    <a:gd name="T4" fmla="*/ 6 w 36"/>
                    <a:gd name="T5" fmla="*/ 6 h 34"/>
                    <a:gd name="T6" fmla="*/ 6 w 36"/>
                    <a:gd name="T7" fmla="*/ 6 h 34"/>
                    <a:gd name="T8" fmla="*/ 0 60000 65536"/>
                    <a:gd name="T9" fmla="*/ 0 60000 65536"/>
                    <a:gd name="T10" fmla="*/ 0 60000 65536"/>
                    <a:gd name="T11" fmla="*/ 0 60000 65536"/>
                    <a:gd name="T12" fmla="*/ 0 w 36"/>
                    <a:gd name="T13" fmla="*/ 0 h 34"/>
                    <a:gd name="T14" fmla="*/ 36 w 36"/>
                    <a:gd name="T15" fmla="*/ 34 h 34"/>
                  </a:gdLst>
                  <a:ahLst/>
                  <a:cxnLst>
                    <a:cxn ang="T8">
                      <a:pos x="T0" y="T1"/>
                    </a:cxn>
                    <a:cxn ang="T9">
                      <a:pos x="T2" y="T3"/>
                    </a:cxn>
                    <a:cxn ang="T10">
                      <a:pos x="T4" y="T5"/>
                    </a:cxn>
                    <a:cxn ang="T11">
                      <a:pos x="T6" y="T7"/>
                    </a:cxn>
                  </a:cxnLst>
                  <a:rect l="T12" t="T13" r="T14" b="T15"/>
                  <a:pathLst>
                    <a:path w="36" h="34">
                      <a:moveTo>
                        <a:pt x="0" y="0"/>
                      </a:moveTo>
                      <a:lnTo>
                        <a:pt x="0" y="0"/>
                      </a:lnTo>
                      <a:lnTo>
                        <a:pt x="35" y="33"/>
                      </a:lnTo>
                      <a:lnTo>
                        <a:pt x="36" y="34"/>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38" name="Freeform 180"/>
                <p:cNvSpPr>
                  <a:spLocks/>
                </p:cNvSpPr>
                <p:nvPr/>
              </p:nvSpPr>
              <p:spPr bwMode="auto">
                <a:xfrm>
                  <a:off x="2511" y="3399"/>
                  <a:ext cx="15" cy="12"/>
                </a:xfrm>
                <a:custGeom>
                  <a:avLst/>
                  <a:gdLst>
                    <a:gd name="T0" fmla="*/ 0 w 36"/>
                    <a:gd name="T1" fmla="*/ 0 h 29"/>
                    <a:gd name="T2" fmla="*/ 3 w 36"/>
                    <a:gd name="T3" fmla="*/ 3 h 29"/>
                    <a:gd name="T4" fmla="*/ 6 w 36"/>
                    <a:gd name="T5" fmla="*/ 5 h 29"/>
                    <a:gd name="T6" fmla="*/ 0 60000 65536"/>
                    <a:gd name="T7" fmla="*/ 0 60000 65536"/>
                    <a:gd name="T8" fmla="*/ 0 60000 65536"/>
                    <a:gd name="T9" fmla="*/ 0 w 36"/>
                    <a:gd name="T10" fmla="*/ 0 h 29"/>
                    <a:gd name="T11" fmla="*/ 36 w 36"/>
                    <a:gd name="T12" fmla="*/ 29 h 29"/>
                  </a:gdLst>
                  <a:ahLst/>
                  <a:cxnLst>
                    <a:cxn ang="T6">
                      <a:pos x="T0" y="T1"/>
                    </a:cxn>
                    <a:cxn ang="T7">
                      <a:pos x="T2" y="T3"/>
                    </a:cxn>
                    <a:cxn ang="T8">
                      <a:pos x="T4" y="T5"/>
                    </a:cxn>
                  </a:cxnLst>
                  <a:rect l="T9" t="T10" r="T11" b="T12"/>
                  <a:pathLst>
                    <a:path w="36" h="29">
                      <a:moveTo>
                        <a:pt x="0" y="0"/>
                      </a:moveTo>
                      <a:lnTo>
                        <a:pt x="20" y="16"/>
                      </a:lnTo>
                      <a:lnTo>
                        <a:pt x="36" y="29"/>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39" name="Freeform 181"/>
                <p:cNvSpPr>
                  <a:spLocks/>
                </p:cNvSpPr>
                <p:nvPr/>
              </p:nvSpPr>
              <p:spPr bwMode="auto">
                <a:xfrm>
                  <a:off x="2546" y="3426"/>
                  <a:ext cx="15" cy="10"/>
                </a:xfrm>
                <a:custGeom>
                  <a:avLst/>
                  <a:gdLst>
                    <a:gd name="T0" fmla="*/ 0 w 36"/>
                    <a:gd name="T1" fmla="*/ 0 h 24"/>
                    <a:gd name="T2" fmla="*/ 1 w 36"/>
                    <a:gd name="T3" fmla="*/ 0 h 24"/>
                    <a:gd name="T4" fmla="*/ 6 w 36"/>
                    <a:gd name="T5" fmla="*/ 4 h 24"/>
                    <a:gd name="T6" fmla="*/ 0 60000 65536"/>
                    <a:gd name="T7" fmla="*/ 0 60000 65536"/>
                    <a:gd name="T8" fmla="*/ 0 60000 65536"/>
                    <a:gd name="T9" fmla="*/ 0 w 36"/>
                    <a:gd name="T10" fmla="*/ 0 h 24"/>
                    <a:gd name="T11" fmla="*/ 36 w 36"/>
                    <a:gd name="T12" fmla="*/ 24 h 24"/>
                  </a:gdLst>
                  <a:ahLst/>
                  <a:cxnLst>
                    <a:cxn ang="T6">
                      <a:pos x="T0" y="T1"/>
                    </a:cxn>
                    <a:cxn ang="T7">
                      <a:pos x="T2" y="T3"/>
                    </a:cxn>
                    <a:cxn ang="T8">
                      <a:pos x="T4" y="T5"/>
                    </a:cxn>
                  </a:cxnLst>
                  <a:rect l="T9" t="T10" r="T11" b="T12"/>
                  <a:pathLst>
                    <a:path w="36" h="24">
                      <a:moveTo>
                        <a:pt x="0" y="0"/>
                      </a:moveTo>
                      <a:lnTo>
                        <a:pt x="5" y="3"/>
                      </a:lnTo>
                      <a:lnTo>
                        <a:pt x="36" y="24"/>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40" name="Freeform 182"/>
                <p:cNvSpPr>
                  <a:spLocks/>
                </p:cNvSpPr>
                <p:nvPr/>
              </p:nvSpPr>
              <p:spPr bwMode="auto">
                <a:xfrm>
                  <a:off x="2581" y="3448"/>
                  <a:ext cx="15" cy="9"/>
                </a:xfrm>
                <a:custGeom>
                  <a:avLst/>
                  <a:gdLst>
                    <a:gd name="T0" fmla="*/ 0 w 36"/>
                    <a:gd name="T1" fmla="*/ 0 h 20"/>
                    <a:gd name="T2" fmla="*/ 4 w 36"/>
                    <a:gd name="T3" fmla="*/ 3 h 20"/>
                    <a:gd name="T4" fmla="*/ 6 w 36"/>
                    <a:gd name="T5" fmla="*/ 4 h 20"/>
                    <a:gd name="T6" fmla="*/ 0 60000 65536"/>
                    <a:gd name="T7" fmla="*/ 0 60000 65536"/>
                    <a:gd name="T8" fmla="*/ 0 60000 65536"/>
                    <a:gd name="T9" fmla="*/ 0 w 36"/>
                    <a:gd name="T10" fmla="*/ 0 h 20"/>
                    <a:gd name="T11" fmla="*/ 36 w 36"/>
                    <a:gd name="T12" fmla="*/ 20 h 20"/>
                  </a:gdLst>
                  <a:ahLst/>
                  <a:cxnLst>
                    <a:cxn ang="T6">
                      <a:pos x="T0" y="T1"/>
                    </a:cxn>
                    <a:cxn ang="T7">
                      <a:pos x="T2" y="T3"/>
                    </a:cxn>
                    <a:cxn ang="T8">
                      <a:pos x="T4" y="T5"/>
                    </a:cxn>
                  </a:cxnLst>
                  <a:rect l="T9" t="T10" r="T11" b="T12"/>
                  <a:pathLst>
                    <a:path w="36" h="20">
                      <a:moveTo>
                        <a:pt x="0" y="0"/>
                      </a:moveTo>
                      <a:lnTo>
                        <a:pt x="25" y="14"/>
                      </a:lnTo>
                      <a:lnTo>
                        <a:pt x="36" y="2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41" name="Freeform 183"/>
                <p:cNvSpPr>
                  <a:spLocks/>
                </p:cNvSpPr>
                <p:nvPr/>
              </p:nvSpPr>
              <p:spPr bwMode="auto">
                <a:xfrm>
                  <a:off x="2617" y="3467"/>
                  <a:ext cx="15" cy="8"/>
                </a:xfrm>
                <a:custGeom>
                  <a:avLst/>
                  <a:gdLst>
                    <a:gd name="T0" fmla="*/ 0 w 36"/>
                    <a:gd name="T1" fmla="*/ 0 h 17"/>
                    <a:gd name="T2" fmla="*/ 2 w 36"/>
                    <a:gd name="T3" fmla="*/ 1 h 17"/>
                    <a:gd name="T4" fmla="*/ 6 w 36"/>
                    <a:gd name="T5" fmla="*/ 4 h 17"/>
                    <a:gd name="T6" fmla="*/ 0 60000 65536"/>
                    <a:gd name="T7" fmla="*/ 0 60000 65536"/>
                    <a:gd name="T8" fmla="*/ 0 60000 65536"/>
                    <a:gd name="T9" fmla="*/ 0 w 36"/>
                    <a:gd name="T10" fmla="*/ 0 h 17"/>
                    <a:gd name="T11" fmla="*/ 36 w 36"/>
                    <a:gd name="T12" fmla="*/ 17 h 17"/>
                  </a:gdLst>
                  <a:ahLst/>
                  <a:cxnLst>
                    <a:cxn ang="T6">
                      <a:pos x="T0" y="T1"/>
                    </a:cxn>
                    <a:cxn ang="T7">
                      <a:pos x="T2" y="T3"/>
                    </a:cxn>
                    <a:cxn ang="T8">
                      <a:pos x="T4" y="T5"/>
                    </a:cxn>
                  </a:cxnLst>
                  <a:rect l="T9" t="T10" r="T11" b="T12"/>
                  <a:pathLst>
                    <a:path w="36" h="17">
                      <a:moveTo>
                        <a:pt x="0" y="0"/>
                      </a:moveTo>
                      <a:lnTo>
                        <a:pt x="10" y="5"/>
                      </a:lnTo>
                      <a:lnTo>
                        <a:pt x="36" y="17"/>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42" name="Freeform 184"/>
                <p:cNvSpPr>
                  <a:spLocks/>
                </p:cNvSpPr>
                <p:nvPr/>
              </p:nvSpPr>
              <p:spPr bwMode="auto">
                <a:xfrm>
                  <a:off x="2652" y="3483"/>
                  <a:ext cx="15" cy="6"/>
                </a:xfrm>
                <a:custGeom>
                  <a:avLst/>
                  <a:gdLst>
                    <a:gd name="T0" fmla="*/ 0 w 36"/>
                    <a:gd name="T1" fmla="*/ 0 h 14"/>
                    <a:gd name="T2" fmla="*/ 5 w 36"/>
                    <a:gd name="T3" fmla="*/ 3 h 14"/>
                    <a:gd name="T4" fmla="*/ 6 w 36"/>
                    <a:gd name="T5" fmla="*/ 3 h 14"/>
                    <a:gd name="T6" fmla="*/ 0 60000 65536"/>
                    <a:gd name="T7" fmla="*/ 0 60000 65536"/>
                    <a:gd name="T8" fmla="*/ 0 60000 65536"/>
                    <a:gd name="T9" fmla="*/ 0 w 36"/>
                    <a:gd name="T10" fmla="*/ 0 h 14"/>
                    <a:gd name="T11" fmla="*/ 36 w 36"/>
                    <a:gd name="T12" fmla="*/ 14 h 14"/>
                  </a:gdLst>
                  <a:ahLst/>
                  <a:cxnLst>
                    <a:cxn ang="T6">
                      <a:pos x="T0" y="T1"/>
                    </a:cxn>
                    <a:cxn ang="T7">
                      <a:pos x="T2" y="T3"/>
                    </a:cxn>
                    <a:cxn ang="T8">
                      <a:pos x="T4" y="T5"/>
                    </a:cxn>
                  </a:cxnLst>
                  <a:rect l="T9" t="T10" r="T11" b="T12"/>
                  <a:pathLst>
                    <a:path w="36" h="14">
                      <a:moveTo>
                        <a:pt x="0" y="0"/>
                      </a:moveTo>
                      <a:lnTo>
                        <a:pt x="31" y="13"/>
                      </a:lnTo>
                      <a:lnTo>
                        <a:pt x="36" y="14"/>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43" name="Freeform 185"/>
                <p:cNvSpPr>
                  <a:spLocks/>
                </p:cNvSpPr>
                <p:nvPr/>
              </p:nvSpPr>
              <p:spPr bwMode="auto">
                <a:xfrm>
                  <a:off x="2687" y="3497"/>
                  <a:ext cx="15" cy="5"/>
                </a:xfrm>
                <a:custGeom>
                  <a:avLst/>
                  <a:gdLst>
                    <a:gd name="T0" fmla="*/ 0 w 36"/>
                    <a:gd name="T1" fmla="*/ 0 h 12"/>
                    <a:gd name="T2" fmla="*/ 3 w 36"/>
                    <a:gd name="T3" fmla="*/ 1 h 12"/>
                    <a:gd name="T4" fmla="*/ 6 w 36"/>
                    <a:gd name="T5" fmla="*/ 2 h 12"/>
                    <a:gd name="T6" fmla="*/ 0 60000 65536"/>
                    <a:gd name="T7" fmla="*/ 0 60000 65536"/>
                    <a:gd name="T8" fmla="*/ 0 60000 65536"/>
                    <a:gd name="T9" fmla="*/ 0 w 36"/>
                    <a:gd name="T10" fmla="*/ 0 h 12"/>
                    <a:gd name="T11" fmla="*/ 36 w 36"/>
                    <a:gd name="T12" fmla="*/ 12 h 12"/>
                  </a:gdLst>
                  <a:ahLst/>
                  <a:cxnLst>
                    <a:cxn ang="T6">
                      <a:pos x="T0" y="T1"/>
                    </a:cxn>
                    <a:cxn ang="T7">
                      <a:pos x="T2" y="T3"/>
                    </a:cxn>
                    <a:cxn ang="T8">
                      <a:pos x="T4" y="T5"/>
                    </a:cxn>
                  </a:cxnLst>
                  <a:rect l="T9" t="T10" r="T11" b="T12"/>
                  <a:pathLst>
                    <a:path w="36" h="12">
                      <a:moveTo>
                        <a:pt x="0" y="0"/>
                      </a:moveTo>
                      <a:lnTo>
                        <a:pt x="16" y="6"/>
                      </a:lnTo>
                      <a:lnTo>
                        <a:pt x="36" y="12"/>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44" name="Freeform 186"/>
                <p:cNvSpPr>
                  <a:spLocks/>
                </p:cNvSpPr>
                <p:nvPr/>
              </p:nvSpPr>
              <p:spPr bwMode="auto">
                <a:xfrm>
                  <a:off x="2722" y="3508"/>
                  <a:ext cx="15" cy="5"/>
                </a:xfrm>
                <a:custGeom>
                  <a:avLst/>
                  <a:gdLst>
                    <a:gd name="T0" fmla="*/ 0 w 36"/>
                    <a:gd name="T1" fmla="*/ 0 h 11"/>
                    <a:gd name="T2" fmla="*/ 0 w 36"/>
                    <a:gd name="T3" fmla="*/ 0 h 11"/>
                    <a:gd name="T4" fmla="*/ 6 w 36"/>
                    <a:gd name="T5" fmla="*/ 2 h 11"/>
                    <a:gd name="T6" fmla="*/ 0 60000 65536"/>
                    <a:gd name="T7" fmla="*/ 0 60000 65536"/>
                    <a:gd name="T8" fmla="*/ 0 60000 65536"/>
                    <a:gd name="T9" fmla="*/ 0 w 36"/>
                    <a:gd name="T10" fmla="*/ 0 h 11"/>
                    <a:gd name="T11" fmla="*/ 36 w 36"/>
                    <a:gd name="T12" fmla="*/ 11 h 11"/>
                  </a:gdLst>
                  <a:ahLst/>
                  <a:cxnLst>
                    <a:cxn ang="T6">
                      <a:pos x="T0" y="T1"/>
                    </a:cxn>
                    <a:cxn ang="T7">
                      <a:pos x="T2" y="T3"/>
                    </a:cxn>
                    <a:cxn ang="T8">
                      <a:pos x="T4" y="T5"/>
                    </a:cxn>
                  </a:cxnLst>
                  <a:rect l="T9" t="T10" r="T11" b="T12"/>
                  <a:pathLst>
                    <a:path w="36" h="11">
                      <a:moveTo>
                        <a:pt x="0" y="0"/>
                      </a:moveTo>
                      <a:lnTo>
                        <a:pt x="1" y="1"/>
                      </a:lnTo>
                      <a:lnTo>
                        <a:pt x="36" y="11"/>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45" name="Freeform 187"/>
                <p:cNvSpPr>
                  <a:spLocks/>
                </p:cNvSpPr>
                <p:nvPr/>
              </p:nvSpPr>
              <p:spPr bwMode="auto">
                <a:xfrm>
                  <a:off x="2758" y="3518"/>
                  <a:ext cx="15" cy="3"/>
                </a:xfrm>
                <a:custGeom>
                  <a:avLst/>
                  <a:gdLst>
                    <a:gd name="T0" fmla="*/ 0 w 36"/>
                    <a:gd name="T1" fmla="*/ 0 h 9"/>
                    <a:gd name="T2" fmla="*/ 4 w 36"/>
                    <a:gd name="T3" fmla="*/ 1 h 9"/>
                    <a:gd name="T4" fmla="*/ 6 w 36"/>
                    <a:gd name="T5" fmla="*/ 1 h 9"/>
                    <a:gd name="T6" fmla="*/ 0 60000 65536"/>
                    <a:gd name="T7" fmla="*/ 0 60000 65536"/>
                    <a:gd name="T8" fmla="*/ 0 60000 65536"/>
                    <a:gd name="T9" fmla="*/ 0 w 36"/>
                    <a:gd name="T10" fmla="*/ 0 h 9"/>
                    <a:gd name="T11" fmla="*/ 36 w 36"/>
                    <a:gd name="T12" fmla="*/ 9 h 9"/>
                  </a:gdLst>
                  <a:ahLst/>
                  <a:cxnLst>
                    <a:cxn ang="T6">
                      <a:pos x="T0" y="T1"/>
                    </a:cxn>
                    <a:cxn ang="T7">
                      <a:pos x="T2" y="T3"/>
                    </a:cxn>
                    <a:cxn ang="T8">
                      <a:pos x="T4" y="T5"/>
                    </a:cxn>
                  </a:cxnLst>
                  <a:rect l="T9" t="T10" r="T11" b="T12"/>
                  <a:pathLst>
                    <a:path w="36" h="9">
                      <a:moveTo>
                        <a:pt x="0" y="0"/>
                      </a:moveTo>
                      <a:lnTo>
                        <a:pt x="21" y="6"/>
                      </a:lnTo>
                      <a:lnTo>
                        <a:pt x="36" y="9"/>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46" name="Freeform 188"/>
                <p:cNvSpPr>
                  <a:spLocks/>
                </p:cNvSpPr>
                <p:nvPr/>
              </p:nvSpPr>
              <p:spPr bwMode="auto">
                <a:xfrm>
                  <a:off x="2793" y="3526"/>
                  <a:ext cx="15" cy="3"/>
                </a:xfrm>
                <a:custGeom>
                  <a:avLst/>
                  <a:gdLst>
                    <a:gd name="T0" fmla="*/ 0 w 36"/>
                    <a:gd name="T1" fmla="*/ 0 h 8"/>
                    <a:gd name="T2" fmla="*/ 1 w 36"/>
                    <a:gd name="T3" fmla="*/ 0 h 8"/>
                    <a:gd name="T4" fmla="*/ 6 w 36"/>
                    <a:gd name="T5" fmla="*/ 1 h 8"/>
                    <a:gd name="T6" fmla="*/ 0 60000 65536"/>
                    <a:gd name="T7" fmla="*/ 0 60000 65536"/>
                    <a:gd name="T8" fmla="*/ 0 60000 65536"/>
                    <a:gd name="T9" fmla="*/ 0 w 36"/>
                    <a:gd name="T10" fmla="*/ 0 h 8"/>
                    <a:gd name="T11" fmla="*/ 36 w 36"/>
                    <a:gd name="T12" fmla="*/ 8 h 8"/>
                  </a:gdLst>
                  <a:ahLst/>
                  <a:cxnLst>
                    <a:cxn ang="T6">
                      <a:pos x="T0" y="T1"/>
                    </a:cxn>
                    <a:cxn ang="T7">
                      <a:pos x="T2" y="T3"/>
                    </a:cxn>
                    <a:cxn ang="T8">
                      <a:pos x="T4" y="T5"/>
                    </a:cxn>
                  </a:cxnLst>
                  <a:rect l="T9" t="T10" r="T11" b="T12"/>
                  <a:pathLst>
                    <a:path w="36" h="8">
                      <a:moveTo>
                        <a:pt x="0" y="0"/>
                      </a:moveTo>
                      <a:lnTo>
                        <a:pt x="6" y="2"/>
                      </a:lnTo>
                      <a:lnTo>
                        <a:pt x="36" y="8"/>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47" name="Freeform 189"/>
                <p:cNvSpPr>
                  <a:spLocks/>
                </p:cNvSpPr>
                <p:nvPr/>
              </p:nvSpPr>
              <p:spPr bwMode="auto">
                <a:xfrm>
                  <a:off x="2828" y="3533"/>
                  <a:ext cx="15" cy="3"/>
                </a:xfrm>
                <a:custGeom>
                  <a:avLst/>
                  <a:gdLst>
                    <a:gd name="T0" fmla="*/ 0 w 36"/>
                    <a:gd name="T1" fmla="*/ 0 h 6"/>
                    <a:gd name="T2" fmla="*/ 5 w 36"/>
                    <a:gd name="T3" fmla="*/ 2 h 6"/>
                    <a:gd name="T4" fmla="*/ 6 w 36"/>
                    <a:gd name="T5" fmla="*/ 2 h 6"/>
                    <a:gd name="T6" fmla="*/ 0 60000 65536"/>
                    <a:gd name="T7" fmla="*/ 0 60000 65536"/>
                    <a:gd name="T8" fmla="*/ 0 60000 65536"/>
                    <a:gd name="T9" fmla="*/ 0 w 36"/>
                    <a:gd name="T10" fmla="*/ 0 h 6"/>
                    <a:gd name="T11" fmla="*/ 36 w 36"/>
                    <a:gd name="T12" fmla="*/ 6 h 6"/>
                  </a:gdLst>
                  <a:ahLst/>
                  <a:cxnLst>
                    <a:cxn ang="T6">
                      <a:pos x="T0" y="T1"/>
                    </a:cxn>
                    <a:cxn ang="T7">
                      <a:pos x="T2" y="T3"/>
                    </a:cxn>
                    <a:cxn ang="T8">
                      <a:pos x="T4" y="T5"/>
                    </a:cxn>
                  </a:cxnLst>
                  <a:rect l="T9" t="T10" r="T11" b="T12"/>
                  <a:pathLst>
                    <a:path w="36" h="6">
                      <a:moveTo>
                        <a:pt x="0" y="0"/>
                      </a:moveTo>
                      <a:lnTo>
                        <a:pt x="26" y="5"/>
                      </a:lnTo>
                      <a:lnTo>
                        <a:pt x="36" y="6"/>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48" name="Freeform 190"/>
                <p:cNvSpPr>
                  <a:spLocks/>
                </p:cNvSpPr>
                <p:nvPr/>
              </p:nvSpPr>
              <p:spPr bwMode="auto">
                <a:xfrm>
                  <a:off x="2863" y="3539"/>
                  <a:ext cx="15" cy="2"/>
                </a:xfrm>
                <a:custGeom>
                  <a:avLst/>
                  <a:gdLst>
                    <a:gd name="T0" fmla="*/ 0 w 36"/>
                    <a:gd name="T1" fmla="*/ 0 h 5"/>
                    <a:gd name="T2" fmla="*/ 2 w 36"/>
                    <a:gd name="T3" fmla="*/ 0 h 5"/>
                    <a:gd name="T4" fmla="*/ 6 w 36"/>
                    <a:gd name="T5" fmla="*/ 1 h 5"/>
                    <a:gd name="T6" fmla="*/ 0 60000 65536"/>
                    <a:gd name="T7" fmla="*/ 0 60000 65536"/>
                    <a:gd name="T8" fmla="*/ 0 60000 65536"/>
                    <a:gd name="T9" fmla="*/ 0 w 36"/>
                    <a:gd name="T10" fmla="*/ 0 h 5"/>
                    <a:gd name="T11" fmla="*/ 36 w 36"/>
                    <a:gd name="T12" fmla="*/ 5 h 5"/>
                  </a:gdLst>
                  <a:ahLst/>
                  <a:cxnLst>
                    <a:cxn ang="T6">
                      <a:pos x="T0" y="T1"/>
                    </a:cxn>
                    <a:cxn ang="T7">
                      <a:pos x="T2" y="T3"/>
                    </a:cxn>
                    <a:cxn ang="T8">
                      <a:pos x="T4" y="T5"/>
                    </a:cxn>
                  </a:cxnLst>
                  <a:rect l="T9" t="T10" r="T11" b="T12"/>
                  <a:pathLst>
                    <a:path w="36" h="5">
                      <a:moveTo>
                        <a:pt x="0" y="0"/>
                      </a:moveTo>
                      <a:lnTo>
                        <a:pt x="11" y="2"/>
                      </a:lnTo>
                      <a:lnTo>
                        <a:pt x="36" y="5"/>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49" name="Freeform 191"/>
                <p:cNvSpPr>
                  <a:spLocks/>
                </p:cNvSpPr>
                <p:nvPr/>
              </p:nvSpPr>
              <p:spPr bwMode="auto">
                <a:xfrm>
                  <a:off x="2899" y="3543"/>
                  <a:ext cx="15" cy="3"/>
                </a:xfrm>
                <a:custGeom>
                  <a:avLst/>
                  <a:gdLst>
                    <a:gd name="T0" fmla="*/ 0 w 36"/>
                    <a:gd name="T1" fmla="*/ 0 h 5"/>
                    <a:gd name="T2" fmla="*/ 5 w 36"/>
                    <a:gd name="T3" fmla="*/ 2 h 5"/>
                    <a:gd name="T4" fmla="*/ 6 w 36"/>
                    <a:gd name="T5" fmla="*/ 2 h 5"/>
                    <a:gd name="T6" fmla="*/ 0 60000 65536"/>
                    <a:gd name="T7" fmla="*/ 0 60000 65536"/>
                    <a:gd name="T8" fmla="*/ 0 60000 65536"/>
                    <a:gd name="T9" fmla="*/ 0 w 36"/>
                    <a:gd name="T10" fmla="*/ 0 h 5"/>
                    <a:gd name="T11" fmla="*/ 36 w 36"/>
                    <a:gd name="T12" fmla="*/ 5 h 5"/>
                  </a:gdLst>
                  <a:ahLst/>
                  <a:cxnLst>
                    <a:cxn ang="T6">
                      <a:pos x="T0" y="T1"/>
                    </a:cxn>
                    <a:cxn ang="T7">
                      <a:pos x="T2" y="T3"/>
                    </a:cxn>
                    <a:cxn ang="T8">
                      <a:pos x="T4" y="T5"/>
                    </a:cxn>
                  </a:cxnLst>
                  <a:rect l="T9" t="T10" r="T11" b="T12"/>
                  <a:pathLst>
                    <a:path w="36" h="5">
                      <a:moveTo>
                        <a:pt x="0" y="0"/>
                      </a:moveTo>
                      <a:lnTo>
                        <a:pt x="31" y="5"/>
                      </a:lnTo>
                      <a:lnTo>
                        <a:pt x="36" y="5"/>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50" name="Line 192"/>
                <p:cNvSpPr>
                  <a:spLocks noChangeShapeType="1"/>
                </p:cNvSpPr>
                <p:nvPr/>
              </p:nvSpPr>
              <p:spPr bwMode="auto">
                <a:xfrm>
                  <a:off x="2934" y="3548"/>
                  <a:ext cx="7"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51" name="Line 193"/>
                <p:cNvSpPr>
                  <a:spLocks noChangeShapeType="1"/>
                </p:cNvSpPr>
                <p:nvPr/>
              </p:nvSpPr>
              <p:spPr bwMode="auto">
                <a:xfrm flipV="1">
                  <a:off x="762" y="3565"/>
                  <a:ext cx="1" cy="5"/>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52" name="Line 194"/>
                <p:cNvSpPr>
                  <a:spLocks noChangeShapeType="1"/>
                </p:cNvSpPr>
                <p:nvPr/>
              </p:nvSpPr>
              <p:spPr bwMode="auto">
                <a:xfrm flipV="1">
                  <a:off x="762" y="3548"/>
                  <a:ext cx="1" cy="6"/>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53" name="Line 195"/>
                <p:cNvSpPr>
                  <a:spLocks noChangeShapeType="1"/>
                </p:cNvSpPr>
                <p:nvPr/>
              </p:nvSpPr>
              <p:spPr bwMode="auto">
                <a:xfrm flipV="1">
                  <a:off x="762" y="3532"/>
                  <a:ext cx="1" cy="6"/>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54" name="Freeform 196"/>
                <p:cNvSpPr>
                  <a:spLocks/>
                </p:cNvSpPr>
                <p:nvPr/>
              </p:nvSpPr>
              <p:spPr bwMode="auto">
                <a:xfrm>
                  <a:off x="763" y="3516"/>
                  <a:ext cx="1" cy="6"/>
                </a:xfrm>
                <a:custGeom>
                  <a:avLst/>
                  <a:gdLst>
                    <a:gd name="T0" fmla="*/ 0 w 1"/>
                    <a:gd name="T1" fmla="*/ 3 h 14"/>
                    <a:gd name="T2" fmla="*/ 0 w 1"/>
                    <a:gd name="T3" fmla="*/ 0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14"/>
                      </a:moveTo>
                      <a:lnTo>
                        <a:pt x="0" y="1"/>
                      </a:lnTo>
                      <a:lnTo>
                        <a:pt x="0"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55" name="Line 197"/>
                <p:cNvSpPr>
                  <a:spLocks noChangeShapeType="1"/>
                </p:cNvSpPr>
                <p:nvPr/>
              </p:nvSpPr>
              <p:spPr bwMode="auto">
                <a:xfrm flipV="1">
                  <a:off x="763" y="3500"/>
                  <a:ext cx="1" cy="6"/>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56" name="Line 198"/>
                <p:cNvSpPr>
                  <a:spLocks noChangeShapeType="1"/>
                </p:cNvSpPr>
                <p:nvPr/>
              </p:nvSpPr>
              <p:spPr bwMode="auto">
                <a:xfrm flipV="1">
                  <a:off x="764" y="3484"/>
                  <a:ext cx="1" cy="5"/>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57" name="Freeform 199"/>
                <p:cNvSpPr>
                  <a:spLocks/>
                </p:cNvSpPr>
                <p:nvPr/>
              </p:nvSpPr>
              <p:spPr bwMode="auto">
                <a:xfrm>
                  <a:off x="765" y="3467"/>
                  <a:ext cx="1" cy="6"/>
                </a:xfrm>
                <a:custGeom>
                  <a:avLst/>
                  <a:gdLst>
                    <a:gd name="T0" fmla="*/ 0 w 1"/>
                    <a:gd name="T1" fmla="*/ 3 h 14"/>
                    <a:gd name="T2" fmla="*/ 0 w 1"/>
                    <a:gd name="T3" fmla="*/ 2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14"/>
                      </a:moveTo>
                      <a:lnTo>
                        <a:pt x="0" y="11"/>
                      </a:lnTo>
                      <a:lnTo>
                        <a:pt x="0"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58" name="Line 200"/>
                <p:cNvSpPr>
                  <a:spLocks noChangeShapeType="1"/>
                </p:cNvSpPr>
                <p:nvPr/>
              </p:nvSpPr>
              <p:spPr bwMode="auto">
                <a:xfrm flipV="1">
                  <a:off x="765" y="3451"/>
                  <a:ext cx="1" cy="6"/>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59" name="Freeform 201"/>
                <p:cNvSpPr>
                  <a:spLocks/>
                </p:cNvSpPr>
                <p:nvPr/>
              </p:nvSpPr>
              <p:spPr bwMode="auto">
                <a:xfrm>
                  <a:off x="766" y="3435"/>
                  <a:ext cx="1" cy="6"/>
                </a:xfrm>
                <a:custGeom>
                  <a:avLst/>
                  <a:gdLst>
                    <a:gd name="T0" fmla="*/ 0 w 1"/>
                    <a:gd name="T1" fmla="*/ 3 h 14"/>
                    <a:gd name="T2" fmla="*/ 0 w 1"/>
                    <a:gd name="T3" fmla="*/ 0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14"/>
                      </a:moveTo>
                      <a:lnTo>
                        <a:pt x="0" y="1"/>
                      </a:lnTo>
                      <a:lnTo>
                        <a:pt x="0"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60" name="Line 202"/>
                <p:cNvSpPr>
                  <a:spLocks noChangeShapeType="1"/>
                </p:cNvSpPr>
                <p:nvPr/>
              </p:nvSpPr>
              <p:spPr bwMode="auto">
                <a:xfrm flipV="1">
                  <a:off x="766" y="3419"/>
                  <a:ext cx="1" cy="6"/>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61" name="Freeform 203"/>
                <p:cNvSpPr>
                  <a:spLocks/>
                </p:cNvSpPr>
                <p:nvPr/>
              </p:nvSpPr>
              <p:spPr bwMode="auto">
                <a:xfrm>
                  <a:off x="767" y="3403"/>
                  <a:ext cx="1" cy="6"/>
                </a:xfrm>
                <a:custGeom>
                  <a:avLst/>
                  <a:gdLst>
                    <a:gd name="T0" fmla="*/ 0 w 1"/>
                    <a:gd name="T1" fmla="*/ 3 h 14"/>
                    <a:gd name="T2" fmla="*/ 0 w 1"/>
                    <a:gd name="T3" fmla="*/ 1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14"/>
                      </a:moveTo>
                      <a:lnTo>
                        <a:pt x="0" y="7"/>
                      </a:lnTo>
                      <a:lnTo>
                        <a:pt x="0"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62" name="Line 204"/>
                <p:cNvSpPr>
                  <a:spLocks noChangeShapeType="1"/>
                </p:cNvSpPr>
                <p:nvPr/>
              </p:nvSpPr>
              <p:spPr bwMode="auto">
                <a:xfrm flipV="1">
                  <a:off x="768" y="3387"/>
                  <a:ext cx="1" cy="5"/>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63" name="Line 205"/>
                <p:cNvSpPr>
                  <a:spLocks noChangeShapeType="1"/>
                </p:cNvSpPr>
                <p:nvPr/>
              </p:nvSpPr>
              <p:spPr bwMode="auto">
                <a:xfrm flipV="1">
                  <a:off x="769" y="3370"/>
                  <a:ext cx="1" cy="6"/>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64" name="Line 206"/>
                <p:cNvSpPr>
                  <a:spLocks noChangeShapeType="1"/>
                </p:cNvSpPr>
                <p:nvPr/>
              </p:nvSpPr>
              <p:spPr bwMode="auto">
                <a:xfrm flipV="1">
                  <a:off x="770" y="3354"/>
                  <a:ext cx="1" cy="6"/>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65" name="Line 207"/>
                <p:cNvSpPr>
                  <a:spLocks noChangeShapeType="1"/>
                </p:cNvSpPr>
                <p:nvPr/>
              </p:nvSpPr>
              <p:spPr bwMode="auto">
                <a:xfrm flipV="1">
                  <a:off x="772" y="3338"/>
                  <a:ext cx="1" cy="6"/>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66" name="Freeform 208"/>
                <p:cNvSpPr>
                  <a:spLocks/>
                </p:cNvSpPr>
                <p:nvPr/>
              </p:nvSpPr>
              <p:spPr bwMode="auto">
                <a:xfrm>
                  <a:off x="774" y="3322"/>
                  <a:ext cx="1" cy="6"/>
                </a:xfrm>
                <a:custGeom>
                  <a:avLst/>
                  <a:gdLst>
                    <a:gd name="T0" fmla="*/ 0 w 2"/>
                    <a:gd name="T1" fmla="*/ 3 h 14"/>
                    <a:gd name="T2" fmla="*/ 1 w 2"/>
                    <a:gd name="T3" fmla="*/ 0 h 14"/>
                    <a:gd name="T4" fmla="*/ 1 w 2"/>
                    <a:gd name="T5" fmla="*/ 0 h 14"/>
                    <a:gd name="T6" fmla="*/ 0 60000 65536"/>
                    <a:gd name="T7" fmla="*/ 0 60000 65536"/>
                    <a:gd name="T8" fmla="*/ 0 60000 65536"/>
                    <a:gd name="T9" fmla="*/ 0 w 2"/>
                    <a:gd name="T10" fmla="*/ 0 h 14"/>
                    <a:gd name="T11" fmla="*/ 2 w 2"/>
                    <a:gd name="T12" fmla="*/ 14 h 14"/>
                  </a:gdLst>
                  <a:ahLst/>
                  <a:cxnLst>
                    <a:cxn ang="T6">
                      <a:pos x="T0" y="T1"/>
                    </a:cxn>
                    <a:cxn ang="T7">
                      <a:pos x="T2" y="T3"/>
                    </a:cxn>
                    <a:cxn ang="T8">
                      <a:pos x="T4" y="T5"/>
                    </a:cxn>
                  </a:cxnLst>
                  <a:rect l="T9" t="T10" r="T11" b="T12"/>
                  <a:pathLst>
                    <a:path w="2" h="14">
                      <a:moveTo>
                        <a:pt x="0" y="14"/>
                      </a:moveTo>
                      <a:lnTo>
                        <a:pt x="2" y="3"/>
                      </a:lnTo>
                      <a:lnTo>
                        <a:pt x="2"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67" name="Freeform 209"/>
                <p:cNvSpPr>
                  <a:spLocks/>
                </p:cNvSpPr>
                <p:nvPr/>
              </p:nvSpPr>
              <p:spPr bwMode="auto">
                <a:xfrm>
                  <a:off x="777" y="3306"/>
                  <a:ext cx="2" cy="5"/>
                </a:xfrm>
                <a:custGeom>
                  <a:avLst/>
                  <a:gdLst>
                    <a:gd name="T0" fmla="*/ 0 w 4"/>
                    <a:gd name="T1" fmla="*/ 2 h 14"/>
                    <a:gd name="T2" fmla="*/ 1 w 4"/>
                    <a:gd name="T3" fmla="*/ 1 h 14"/>
                    <a:gd name="T4" fmla="*/ 1 w 4"/>
                    <a:gd name="T5" fmla="*/ 0 h 14"/>
                    <a:gd name="T6" fmla="*/ 0 60000 65536"/>
                    <a:gd name="T7" fmla="*/ 0 60000 65536"/>
                    <a:gd name="T8" fmla="*/ 0 60000 65536"/>
                    <a:gd name="T9" fmla="*/ 0 w 4"/>
                    <a:gd name="T10" fmla="*/ 0 h 14"/>
                    <a:gd name="T11" fmla="*/ 4 w 4"/>
                    <a:gd name="T12" fmla="*/ 14 h 14"/>
                  </a:gdLst>
                  <a:ahLst/>
                  <a:cxnLst>
                    <a:cxn ang="T6">
                      <a:pos x="T0" y="T1"/>
                    </a:cxn>
                    <a:cxn ang="T7">
                      <a:pos x="T2" y="T3"/>
                    </a:cxn>
                    <a:cxn ang="T8">
                      <a:pos x="T4" y="T5"/>
                    </a:cxn>
                  </a:cxnLst>
                  <a:rect l="T9" t="T10" r="T11" b="T12"/>
                  <a:pathLst>
                    <a:path w="4" h="14">
                      <a:moveTo>
                        <a:pt x="0" y="14"/>
                      </a:moveTo>
                      <a:lnTo>
                        <a:pt x="1" y="9"/>
                      </a:lnTo>
                      <a:lnTo>
                        <a:pt x="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68" name="Freeform 210"/>
                <p:cNvSpPr>
                  <a:spLocks/>
                </p:cNvSpPr>
                <p:nvPr/>
              </p:nvSpPr>
              <p:spPr bwMode="auto">
                <a:xfrm>
                  <a:off x="787" y="3299"/>
                  <a:ext cx="5" cy="6"/>
                </a:xfrm>
                <a:custGeom>
                  <a:avLst/>
                  <a:gdLst>
                    <a:gd name="T0" fmla="*/ 0 w 13"/>
                    <a:gd name="T1" fmla="*/ 0 h 13"/>
                    <a:gd name="T2" fmla="*/ 0 w 13"/>
                    <a:gd name="T3" fmla="*/ 0 h 13"/>
                    <a:gd name="T4" fmla="*/ 1 w 13"/>
                    <a:gd name="T5" fmla="*/ 1 h 13"/>
                    <a:gd name="T6" fmla="*/ 1 w 13"/>
                    <a:gd name="T7" fmla="*/ 2 h 13"/>
                    <a:gd name="T8" fmla="*/ 2 w 13"/>
                    <a:gd name="T9" fmla="*/ 3 h 13"/>
                    <a:gd name="T10" fmla="*/ 2 w 13"/>
                    <a:gd name="T11" fmla="*/ 3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0" y="0"/>
                      </a:moveTo>
                      <a:lnTo>
                        <a:pt x="2" y="1"/>
                      </a:lnTo>
                      <a:lnTo>
                        <a:pt x="5" y="4"/>
                      </a:lnTo>
                      <a:lnTo>
                        <a:pt x="9" y="8"/>
                      </a:lnTo>
                      <a:lnTo>
                        <a:pt x="12" y="12"/>
                      </a:lnTo>
                      <a:lnTo>
                        <a:pt x="13" y="13"/>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69" name="Freeform 211"/>
                <p:cNvSpPr>
                  <a:spLocks/>
                </p:cNvSpPr>
                <p:nvPr/>
              </p:nvSpPr>
              <p:spPr bwMode="auto">
                <a:xfrm>
                  <a:off x="798" y="3315"/>
                  <a:ext cx="3" cy="6"/>
                </a:xfrm>
                <a:custGeom>
                  <a:avLst/>
                  <a:gdLst>
                    <a:gd name="T0" fmla="*/ 0 w 8"/>
                    <a:gd name="T1" fmla="*/ 0 h 14"/>
                    <a:gd name="T2" fmla="*/ 0 w 8"/>
                    <a:gd name="T3" fmla="*/ 0 h 14"/>
                    <a:gd name="T4" fmla="*/ 1 w 8"/>
                    <a:gd name="T5" fmla="*/ 2 h 14"/>
                    <a:gd name="T6" fmla="*/ 1 w 8"/>
                    <a:gd name="T7" fmla="*/ 3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2" y="3"/>
                      </a:lnTo>
                      <a:lnTo>
                        <a:pt x="6" y="10"/>
                      </a:lnTo>
                      <a:lnTo>
                        <a:pt x="8" y="14"/>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70" name="Freeform 212"/>
                <p:cNvSpPr>
                  <a:spLocks/>
                </p:cNvSpPr>
                <p:nvPr/>
              </p:nvSpPr>
              <p:spPr bwMode="auto">
                <a:xfrm>
                  <a:off x="807" y="3331"/>
                  <a:ext cx="3" cy="6"/>
                </a:xfrm>
                <a:custGeom>
                  <a:avLst/>
                  <a:gdLst>
                    <a:gd name="T0" fmla="*/ 0 w 8"/>
                    <a:gd name="T1" fmla="*/ 0 h 14"/>
                    <a:gd name="T2" fmla="*/ 0 w 8"/>
                    <a:gd name="T3" fmla="*/ 0 h 14"/>
                    <a:gd name="T4" fmla="*/ 1 w 8"/>
                    <a:gd name="T5" fmla="*/ 2 h 14"/>
                    <a:gd name="T6" fmla="*/ 1 w 8"/>
                    <a:gd name="T7" fmla="*/ 3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2" y="3"/>
                      </a:lnTo>
                      <a:lnTo>
                        <a:pt x="6" y="10"/>
                      </a:lnTo>
                      <a:lnTo>
                        <a:pt x="8" y="14"/>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71" name="Freeform 213"/>
                <p:cNvSpPr>
                  <a:spLocks/>
                </p:cNvSpPr>
                <p:nvPr/>
              </p:nvSpPr>
              <p:spPr bwMode="auto">
                <a:xfrm>
                  <a:off x="816" y="3347"/>
                  <a:ext cx="3" cy="6"/>
                </a:xfrm>
                <a:custGeom>
                  <a:avLst/>
                  <a:gdLst>
                    <a:gd name="T0" fmla="*/ 0 w 8"/>
                    <a:gd name="T1" fmla="*/ 0 h 14"/>
                    <a:gd name="T2" fmla="*/ 0 w 8"/>
                    <a:gd name="T3" fmla="*/ 0 h 14"/>
                    <a:gd name="T4" fmla="*/ 1 w 8"/>
                    <a:gd name="T5" fmla="*/ 1 h 14"/>
                    <a:gd name="T6" fmla="*/ 1 w 8"/>
                    <a:gd name="T7" fmla="*/ 3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1" y="2"/>
                      </a:lnTo>
                      <a:lnTo>
                        <a:pt x="4" y="8"/>
                      </a:lnTo>
                      <a:lnTo>
                        <a:pt x="8" y="14"/>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72" name="Freeform 214"/>
                <p:cNvSpPr>
                  <a:spLocks/>
                </p:cNvSpPr>
                <p:nvPr/>
              </p:nvSpPr>
              <p:spPr bwMode="auto">
                <a:xfrm>
                  <a:off x="826" y="3364"/>
                  <a:ext cx="3" cy="5"/>
                </a:xfrm>
                <a:custGeom>
                  <a:avLst/>
                  <a:gdLst>
                    <a:gd name="T0" fmla="*/ 0 w 8"/>
                    <a:gd name="T1" fmla="*/ 0 h 14"/>
                    <a:gd name="T2" fmla="*/ 0 w 8"/>
                    <a:gd name="T3" fmla="*/ 0 h 14"/>
                    <a:gd name="T4" fmla="*/ 1 w 8"/>
                    <a:gd name="T5" fmla="*/ 1 h 14"/>
                    <a:gd name="T6" fmla="*/ 1 w 8"/>
                    <a:gd name="T7" fmla="*/ 2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1" y="3"/>
                      </a:lnTo>
                      <a:lnTo>
                        <a:pt x="5" y="9"/>
                      </a:lnTo>
                      <a:lnTo>
                        <a:pt x="8" y="14"/>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73" name="Freeform 215"/>
                <p:cNvSpPr>
                  <a:spLocks/>
                </p:cNvSpPr>
                <p:nvPr/>
              </p:nvSpPr>
              <p:spPr bwMode="auto">
                <a:xfrm>
                  <a:off x="837" y="3380"/>
                  <a:ext cx="4" cy="6"/>
                </a:xfrm>
                <a:custGeom>
                  <a:avLst/>
                  <a:gdLst>
                    <a:gd name="T0" fmla="*/ 0 w 11"/>
                    <a:gd name="T1" fmla="*/ 0 h 14"/>
                    <a:gd name="T2" fmla="*/ 0 w 11"/>
                    <a:gd name="T3" fmla="*/ 0 h 14"/>
                    <a:gd name="T4" fmla="*/ 1 w 11"/>
                    <a:gd name="T5" fmla="*/ 3 h 14"/>
                    <a:gd name="T6" fmla="*/ 1 w 11"/>
                    <a:gd name="T7" fmla="*/ 3 h 14"/>
                    <a:gd name="T8" fmla="*/ 0 60000 65536"/>
                    <a:gd name="T9" fmla="*/ 0 60000 65536"/>
                    <a:gd name="T10" fmla="*/ 0 60000 65536"/>
                    <a:gd name="T11" fmla="*/ 0 60000 65536"/>
                    <a:gd name="T12" fmla="*/ 0 w 11"/>
                    <a:gd name="T13" fmla="*/ 0 h 14"/>
                    <a:gd name="T14" fmla="*/ 11 w 11"/>
                    <a:gd name="T15" fmla="*/ 14 h 14"/>
                  </a:gdLst>
                  <a:ahLst/>
                  <a:cxnLst>
                    <a:cxn ang="T8">
                      <a:pos x="T0" y="T1"/>
                    </a:cxn>
                    <a:cxn ang="T9">
                      <a:pos x="T2" y="T3"/>
                    </a:cxn>
                    <a:cxn ang="T10">
                      <a:pos x="T4" y="T5"/>
                    </a:cxn>
                    <a:cxn ang="T11">
                      <a:pos x="T6" y="T7"/>
                    </a:cxn>
                  </a:cxnLst>
                  <a:rect l="T12" t="T13" r="T14" b="T15"/>
                  <a:pathLst>
                    <a:path w="11" h="14">
                      <a:moveTo>
                        <a:pt x="0" y="0"/>
                      </a:moveTo>
                      <a:lnTo>
                        <a:pt x="1" y="2"/>
                      </a:lnTo>
                      <a:lnTo>
                        <a:pt x="10" y="13"/>
                      </a:lnTo>
                      <a:lnTo>
                        <a:pt x="11" y="14"/>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74" name="Freeform 216"/>
                <p:cNvSpPr>
                  <a:spLocks/>
                </p:cNvSpPr>
                <p:nvPr/>
              </p:nvSpPr>
              <p:spPr bwMode="auto">
                <a:xfrm>
                  <a:off x="850" y="3396"/>
                  <a:ext cx="5" cy="6"/>
                </a:xfrm>
                <a:custGeom>
                  <a:avLst/>
                  <a:gdLst>
                    <a:gd name="T0" fmla="*/ 0 w 12"/>
                    <a:gd name="T1" fmla="*/ 0 h 14"/>
                    <a:gd name="T2" fmla="*/ 1 w 12"/>
                    <a:gd name="T3" fmla="*/ 1 h 14"/>
                    <a:gd name="T4" fmla="*/ 2 w 12"/>
                    <a:gd name="T5" fmla="*/ 3 h 14"/>
                    <a:gd name="T6" fmla="*/ 0 60000 65536"/>
                    <a:gd name="T7" fmla="*/ 0 60000 65536"/>
                    <a:gd name="T8" fmla="*/ 0 60000 65536"/>
                    <a:gd name="T9" fmla="*/ 0 w 12"/>
                    <a:gd name="T10" fmla="*/ 0 h 14"/>
                    <a:gd name="T11" fmla="*/ 12 w 12"/>
                    <a:gd name="T12" fmla="*/ 14 h 14"/>
                  </a:gdLst>
                  <a:ahLst/>
                  <a:cxnLst>
                    <a:cxn ang="T6">
                      <a:pos x="T0" y="T1"/>
                    </a:cxn>
                    <a:cxn ang="T7">
                      <a:pos x="T2" y="T3"/>
                    </a:cxn>
                    <a:cxn ang="T8">
                      <a:pos x="T4" y="T5"/>
                    </a:cxn>
                  </a:cxnLst>
                  <a:rect l="T9" t="T10" r="T11" b="T12"/>
                  <a:pathLst>
                    <a:path w="12" h="14">
                      <a:moveTo>
                        <a:pt x="0" y="0"/>
                      </a:moveTo>
                      <a:lnTo>
                        <a:pt x="4" y="5"/>
                      </a:lnTo>
                      <a:lnTo>
                        <a:pt x="12" y="14"/>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75" name="Freeform 217"/>
                <p:cNvSpPr>
                  <a:spLocks/>
                </p:cNvSpPr>
                <p:nvPr/>
              </p:nvSpPr>
              <p:spPr bwMode="auto">
                <a:xfrm>
                  <a:off x="865" y="3412"/>
                  <a:ext cx="6" cy="5"/>
                </a:xfrm>
                <a:custGeom>
                  <a:avLst/>
                  <a:gdLst>
                    <a:gd name="T0" fmla="*/ 0 w 14"/>
                    <a:gd name="T1" fmla="*/ 0 h 13"/>
                    <a:gd name="T2" fmla="*/ 0 w 14"/>
                    <a:gd name="T3" fmla="*/ 0 h 13"/>
                    <a:gd name="T4" fmla="*/ 2 w 14"/>
                    <a:gd name="T5" fmla="*/ 2 h 13"/>
                    <a:gd name="T6" fmla="*/ 3 w 14"/>
                    <a:gd name="T7" fmla="*/ 2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0"/>
                      </a:moveTo>
                      <a:lnTo>
                        <a:pt x="3" y="3"/>
                      </a:lnTo>
                      <a:lnTo>
                        <a:pt x="12" y="11"/>
                      </a:lnTo>
                      <a:lnTo>
                        <a:pt x="14" y="13"/>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76" name="Freeform 218"/>
                <p:cNvSpPr>
                  <a:spLocks/>
                </p:cNvSpPr>
                <p:nvPr/>
              </p:nvSpPr>
              <p:spPr bwMode="auto">
                <a:xfrm>
                  <a:off x="881" y="3426"/>
                  <a:ext cx="6" cy="5"/>
                </a:xfrm>
                <a:custGeom>
                  <a:avLst/>
                  <a:gdLst>
                    <a:gd name="T0" fmla="*/ 0 w 14"/>
                    <a:gd name="T1" fmla="*/ 0 h 11"/>
                    <a:gd name="T2" fmla="*/ 1 w 14"/>
                    <a:gd name="T3" fmla="*/ 1 h 11"/>
                    <a:gd name="T4" fmla="*/ 3 w 14"/>
                    <a:gd name="T5" fmla="*/ 2 h 11"/>
                    <a:gd name="T6" fmla="*/ 0 60000 65536"/>
                    <a:gd name="T7" fmla="*/ 0 60000 65536"/>
                    <a:gd name="T8" fmla="*/ 0 60000 65536"/>
                    <a:gd name="T9" fmla="*/ 0 w 14"/>
                    <a:gd name="T10" fmla="*/ 0 h 11"/>
                    <a:gd name="T11" fmla="*/ 14 w 14"/>
                    <a:gd name="T12" fmla="*/ 11 h 11"/>
                  </a:gdLst>
                  <a:ahLst/>
                  <a:cxnLst>
                    <a:cxn ang="T6">
                      <a:pos x="T0" y="T1"/>
                    </a:cxn>
                    <a:cxn ang="T7">
                      <a:pos x="T2" y="T3"/>
                    </a:cxn>
                    <a:cxn ang="T8">
                      <a:pos x="T4" y="T5"/>
                    </a:cxn>
                  </a:cxnLst>
                  <a:rect l="T9" t="T10" r="T11" b="T12"/>
                  <a:pathLst>
                    <a:path w="14" h="11">
                      <a:moveTo>
                        <a:pt x="0" y="0"/>
                      </a:moveTo>
                      <a:lnTo>
                        <a:pt x="8" y="6"/>
                      </a:lnTo>
                      <a:lnTo>
                        <a:pt x="14" y="11"/>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77" name="Freeform 219"/>
                <p:cNvSpPr>
                  <a:spLocks/>
                </p:cNvSpPr>
                <p:nvPr/>
              </p:nvSpPr>
              <p:spPr bwMode="auto">
                <a:xfrm>
                  <a:off x="897" y="3438"/>
                  <a:ext cx="6" cy="5"/>
                </a:xfrm>
                <a:custGeom>
                  <a:avLst/>
                  <a:gdLst>
                    <a:gd name="T0" fmla="*/ 0 w 14"/>
                    <a:gd name="T1" fmla="*/ 0 h 11"/>
                    <a:gd name="T2" fmla="*/ 1 w 14"/>
                    <a:gd name="T3" fmla="*/ 0 h 11"/>
                    <a:gd name="T4" fmla="*/ 3 w 14"/>
                    <a:gd name="T5" fmla="*/ 2 h 11"/>
                    <a:gd name="T6" fmla="*/ 3 w 14"/>
                    <a:gd name="T7" fmla="*/ 2 h 11"/>
                    <a:gd name="T8" fmla="*/ 0 60000 65536"/>
                    <a:gd name="T9" fmla="*/ 0 60000 65536"/>
                    <a:gd name="T10" fmla="*/ 0 60000 65536"/>
                    <a:gd name="T11" fmla="*/ 0 60000 65536"/>
                    <a:gd name="T12" fmla="*/ 0 w 14"/>
                    <a:gd name="T13" fmla="*/ 0 h 11"/>
                    <a:gd name="T14" fmla="*/ 14 w 14"/>
                    <a:gd name="T15" fmla="*/ 11 h 11"/>
                  </a:gdLst>
                  <a:ahLst/>
                  <a:cxnLst>
                    <a:cxn ang="T8">
                      <a:pos x="T0" y="T1"/>
                    </a:cxn>
                    <a:cxn ang="T9">
                      <a:pos x="T2" y="T3"/>
                    </a:cxn>
                    <a:cxn ang="T10">
                      <a:pos x="T4" y="T5"/>
                    </a:cxn>
                    <a:cxn ang="T11">
                      <a:pos x="T6" y="T7"/>
                    </a:cxn>
                  </a:cxnLst>
                  <a:rect l="T12" t="T13" r="T14" b="T15"/>
                  <a:pathLst>
                    <a:path w="14" h="11">
                      <a:moveTo>
                        <a:pt x="0" y="0"/>
                      </a:moveTo>
                      <a:lnTo>
                        <a:pt x="4" y="3"/>
                      </a:lnTo>
                      <a:lnTo>
                        <a:pt x="13" y="10"/>
                      </a:lnTo>
                      <a:lnTo>
                        <a:pt x="14" y="11"/>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78" name="Freeform 220"/>
                <p:cNvSpPr>
                  <a:spLocks/>
                </p:cNvSpPr>
                <p:nvPr/>
              </p:nvSpPr>
              <p:spPr bwMode="auto">
                <a:xfrm>
                  <a:off x="914" y="3449"/>
                  <a:ext cx="5" cy="4"/>
                </a:xfrm>
                <a:custGeom>
                  <a:avLst/>
                  <a:gdLst>
                    <a:gd name="T0" fmla="*/ 0 w 14"/>
                    <a:gd name="T1" fmla="*/ 0 h 8"/>
                    <a:gd name="T2" fmla="*/ 0 w 14"/>
                    <a:gd name="T3" fmla="*/ 0 h 8"/>
                    <a:gd name="T4" fmla="*/ 2 w 14"/>
                    <a:gd name="T5" fmla="*/ 2 h 8"/>
                    <a:gd name="T6" fmla="*/ 0 60000 65536"/>
                    <a:gd name="T7" fmla="*/ 0 60000 65536"/>
                    <a:gd name="T8" fmla="*/ 0 60000 65536"/>
                    <a:gd name="T9" fmla="*/ 0 w 14"/>
                    <a:gd name="T10" fmla="*/ 0 h 8"/>
                    <a:gd name="T11" fmla="*/ 14 w 14"/>
                    <a:gd name="T12" fmla="*/ 8 h 8"/>
                  </a:gdLst>
                  <a:ahLst/>
                  <a:cxnLst>
                    <a:cxn ang="T6">
                      <a:pos x="T0" y="T1"/>
                    </a:cxn>
                    <a:cxn ang="T7">
                      <a:pos x="T2" y="T3"/>
                    </a:cxn>
                    <a:cxn ang="T8">
                      <a:pos x="T4" y="T5"/>
                    </a:cxn>
                  </a:cxnLst>
                  <a:rect l="T9" t="T10" r="T11" b="T12"/>
                  <a:pathLst>
                    <a:path w="14" h="8">
                      <a:moveTo>
                        <a:pt x="0" y="0"/>
                      </a:moveTo>
                      <a:lnTo>
                        <a:pt x="0" y="0"/>
                      </a:lnTo>
                      <a:lnTo>
                        <a:pt x="14" y="8"/>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79" name="Line 221"/>
                <p:cNvSpPr>
                  <a:spLocks noChangeShapeType="1"/>
                </p:cNvSpPr>
                <p:nvPr/>
              </p:nvSpPr>
              <p:spPr bwMode="auto">
                <a:xfrm>
                  <a:off x="930" y="3459"/>
                  <a:ext cx="6" cy="3"/>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680" name="Freeform 222"/>
                <p:cNvSpPr>
                  <a:spLocks/>
                </p:cNvSpPr>
                <p:nvPr/>
              </p:nvSpPr>
              <p:spPr bwMode="auto">
                <a:xfrm>
                  <a:off x="946" y="3467"/>
                  <a:ext cx="6" cy="3"/>
                </a:xfrm>
                <a:custGeom>
                  <a:avLst/>
                  <a:gdLst>
                    <a:gd name="T0" fmla="*/ 0 w 14"/>
                    <a:gd name="T1" fmla="*/ 0 h 7"/>
                    <a:gd name="T2" fmla="*/ 2 w 14"/>
                    <a:gd name="T3" fmla="*/ 1 h 7"/>
                    <a:gd name="T4" fmla="*/ 3 w 14"/>
                    <a:gd name="T5" fmla="*/ 1 h 7"/>
                    <a:gd name="T6" fmla="*/ 0 60000 65536"/>
                    <a:gd name="T7" fmla="*/ 0 60000 65536"/>
                    <a:gd name="T8" fmla="*/ 0 60000 65536"/>
                    <a:gd name="T9" fmla="*/ 0 w 14"/>
                    <a:gd name="T10" fmla="*/ 0 h 7"/>
                    <a:gd name="T11" fmla="*/ 14 w 14"/>
                    <a:gd name="T12" fmla="*/ 7 h 7"/>
                  </a:gdLst>
                  <a:ahLst/>
                  <a:cxnLst>
                    <a:cxn ang="T6">
                      <a:pos x="T0" y="T1"/>
                    </a:cxn>
                    <a:cxn ang="T7">
                      <a:pos x="T2" y="T3"/>
                    </a:cxn>
                    <a:cxn ang="T8">
                      <a:pos x="T4" y="T5"/>
                    </a:cxn>
                  </a:cxnLst>
                  <a:rect l="T9" t="T10" r="T11" b="T12"/>
                  <a:pathLst>
                    <a:path w="14" h="7">
                      <a:moveTo>
                        <a:pt x="0" y="0"/>
                      </a:moveTo>
                      <a:lnTo>
                        <a:pt x="10" y="5"/>
                      </a:lnTo>
                      <a:lnTo>
                        <a:pt x="14" y="7"/>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681" name="Freeform 223"/>
                <p:cNvSpPr>
                  <a:spLocks/>
                </p:cNvSpPr>
                <p:nvPr/>
              </p:nvSpPr>
              <p:spPr bwMode="auto">
                <a:xfrm>
                  <a:off x="962" y="3475"/>
                  <a:ext cx="6" cy="3"/>
                </a:xfrm>
                <a:custGeom>
                  <a:avLst/>
                  <a:gdLst>
                    <a:gd name="T0" fmla="*/ 0 w 14"/>
                    <a:gd name="T1" fmla="*/ 0 h 6"/>
                    <a:gd name="T2" fmla="*/ 1 w 14"/>
                    <a:gd name="T3" fmla="*/ 1 h 6"/>
                    <a:gd name="T4" fmla="*/ 3 w 14"/>
                    <a:gd name="T5" fmla="*/ 2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0" y="0"/>
                      </a:moveTo>
                      <a:lnTo>
                        <a:pt x="6" y="3"/>
                      </a:lnTo>
                      <a:lnTo>
                        <a:pt x="14" y="6"/>
                      </a:lnTo>
                    </a:path>
                  </a:pathLst>
                </a:custGeom>
                <a:noFill/>
                <a:ln w="7">
                  <a:solidFill>
                    <a:srgbClr val="000000"/>
                  </a:solidFill>
                  <a:prstDash val="solid"/>
                  <a:round/>
                  <a:headEnd/>
                  <a:tailEnd/>
                </a:ln>
              </p:spPr>
              <p:txBody>
                <a:bodyPr>
                  <a:prstTxWarp prst="textNoShape">
                    <a:avLst/>
                  </a:prstTxWarp>
                </a:bodyPr>
                <a:lstStyle/>
                <a:p>
                  <a:endParaRPr lang="en-US" sz="600"/>
                </a:p>
              </p:txBody>
            </p:sp>
          </p:grpSp>
          <p:sp>
            <p:nvSpPr>
              <p:cNvPr id="354" name="Freeform 225"/>
              <p:cNvSpPr>
                <a:spLocks/>
              </p:cNvSpPr>
              <p:nvPr/>
            </p:nvSpPr>
            <p:spPr bwMode="auto">
              <a:xfrm>
                <a:off x="978" y="3483"/>
                <a:ext cx="6" cy="2"/>
              </a:xfrm>
              <a:custGeom>
                <a:avLst/>
                <a:gdLst>
                  <a:gd name="T0" fmla="*/ 0 w 14"/>
                  <a:gd name="T1" fmla="*/ 0 h 6"/>
                  <a:gd name="T2" fmla="*/ 0 w 14"/>
                  <a:gd name="T3" fmla="*/ 0 h 6"/>
                  <a:gd name="T4" fmla="*/ 3 w 14"/>
                  <a:gd name="T5" fmla="*/ 1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0" y="0"/>
                    </a:moveTo>
                    <a:lnTo>
                      <a:pt x="2" y="1"/>
                    </a:lnTo>
                    <a:lnTo>
                      <a:pt x="14" y="6"/>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55" name="Line 226"/>
              <p:cNvSpPr>
                <a:spLocks noChangeShapeType="1"/>
              </p:cNvSpPr>
              <p:nvPr/>
            </p:nvSpPr>
            <p:spPr bwMode="auto">
              <a:xfrm>
                <a:off x="994" y="3489"/>
                <a:ext cx="6" cy="3"/>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56" name="Freeform 227"/>
              <p:cNvSpPr>
                <a:spLocks/>
              </p:cNvSpPr>
              <p:nvPr/>
            </p:nvSpPr>
            <p:spPr bwMode="auto">
              <a:xfrm>
                <a:off x="1011" y="3496"/>
                <a:ext cx="5" cy="2"/>
              </a:xfrm>
              <a:custGeom>
                <a:avLst/>
                <a:gdLst>
                  <a:gd name="T0" fmla="*/ 0 w 14"/>
                  <a:gd name="T1" fmla="*/ 0 h 5"/>
                  <a:gd name="T2" fmla="*/ 1 w 14"/>
                  <a:gd name="T3" fmla="*/ 1 h 5"/>
                  <a:gd name="T4" fmla="*/ 2 w 14"/>
                  <a:gd name="T5" fmla="*/ 1 h 5"/>
                  <a:gd name="T6" fmla="*/ 0 60000 65536"/>
                  <a:gd name="T7" fmla="*/ 0 60000 65536"/>
                  <a:gd name="T8" fmla="*/ 0 60000 65536"/>
                  <a:gd name="T9" fmla="*/ 0 w 14"/>
                  <a:gd name="T10" fmla="*/ 0 h 5"/>
                  <a:gd name="T11" fmla="*/ 14 w 14"/>
                  <a:gd name="T12" fmla="*/ 5 h 5"/>
                </a:gdLst>
                <a:ahLst/>
                <a:cxnLst>
                  <a:cxn ang="T6">
                    <a:pos x="T0" y="T1"/>
                  </a:cxn>
                  <a:cxn ang="T7">
                    <a:pos x="T2" y="T3"/>
                  </a:cxn>
                  <a:cxn ang="T8">
                    <a:pos x="T4" y="T5"/>
                  </a:cxn>
                </a:cxnLst>
                <a:rect l="T9" t="T10" r="T11" b="T12"/>
                <a:pathLst>
                  <a:path w="14" h="5">
                    <a:moveTo>
                      <a:pt x="0" y="0"/>
                    </a:moveTo>
                    <a:lnTo>
                      <a:pt x="11" y="4"/>
                    </a:lnTo>
                    <a:lnTo>
                      <a:pt x="14" y="5"/>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57" name="Freeform 228"/>
              <p:cNvSpPr>
                <a:spLocks/>
              </p:cNvSpPr>
              <p:nvPr/>
            </p:nvSpPr>
            <p:spPr bwMode="auto">
              <a:xfrm>
                <a:off x="1027" y="3501"/>
                <a:ext cx="6" cy="2"/>
              </a:xfrm>
              <a:custGeom>
                <a:avLst/>
                <a:gdLst>
                  <a:gd name="T0" fmla="*/ 0 w 14"/>
                  <a:gd name="T1" fmla="*/ 0 h 5"/>
                  <a:gd name="T2" fmla="*/ 1 w 14"/>
                  <a:gd name="T3" fmla="*/ 0 h 5"/>
                  <a:gd name="T4" fmla="*/ 3 w 14"/>
                  <a:gd name="T5" fmla="*/ 1 h 5"/>
                  <a:gd name="T6" fmla="*/ 0 60000 65536"/>
                  <a:gd name="T7" fmla="*/ 0 60000 65536"/>
                  <a:gd name="T8" fmla="*/ 0 60000 65536"/>
                  <a:gd name="T9" fmla="*/ 0 w 14"/>
                  <a:gd name="T10" fmla="*/ 0 h 5"/>
                  <a:gd name="T11" fmla="*/ 14 w 14"/>
                  <a:gd name="T12" fmla="*/ 5 h 5"/>
                </a:gdLst>
                <a:ahLst/>
                <a:cxnLst>
                  <a:cxn ang="T6">
                    <a:pos x="T0" y="T1"/>
                  </a:cxn>
                  <a:cxn ang="T7">
                    <a:pos x="T2" y="T3"/>
                  </a:cxn>
                  <a:cxn ang="T8">
                    <a:pos x="T4" y="T5"/>
                  </a:cxn>
                </a:cxnLst>
                <a:rect l="T9" t="T10" r="T11" b="T12"/>
                <a:pathLst>
                  <a:path w="14" h="5">
                    <a:moveTo>
                      <a:pt x="0" y="0"/>
                    </a:moveTo>
                    <a:lnTo>
                      <a:pt x="7" y="3"/>
                    </a:lnTo>
                    <a:lnTo>
                      <a:pt x="14" y="5"/>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58" name="Freeform 229"/>
              <p:cNvSpPr>
                <a:spLocks/>
              </p:cNvSpPr>
              <p:nvPr/>
            </p:nvSpPr>
            <p:spPr bwMode="auto">
              <a:xfrm>
                <a:off x="1043" y="3506"/>
                <a:ext cx="6" cy="2"/>
              </a:xfrm>
              <a:custGeom>
                <a:avLst/>
                <a:gdLst>
                  <a:gd name="T0" fmla="*/ 0 w 14"/>
                  <a:gd name="T1" fmla="*/ 0 h 5"/>
                  <a:gd name="T2" fmla="*/ 1 w 14"/>
                  <a:gd name="T3" fmla="*/ 0 h 5"/>
                  <a:gd name="T4" fmla="*/ 3 w 14"/>
                  <a:gd name="T5" fmla="*/ 1 h 5"/>
                  <a:gd name="T6" fmla="*/ 0 60000 65536"/>
                  <a:gd name="T7" fmla="*/ 0 60000 65536"/>
                  <a:gd name="T8" fmla="*/ 0 60000 65536"/>
                  <a:gd name="T9" fmla="*/ 0 w 14"/>
                  <a:gd name="T10" fmla="*/ 0 h 5"/>
                  <a:gd name="T11" fmla="*/ 14 w 14"/>
                  <a:gd name="T12" fmla="*/ 5 h 5"/>
                </a:gdLst>
                <a:ahLst/>
                <a:cxnLst>
                  <a:cxn ang="T6">
                    <a:pos x="T0" y="T1"/>
                  </a:cxn>
                  <a:cxn ang="T7">
                    <a:pos x="T2" y="T3"/>
                  </a:cxn>
                  <a:cxn ang="T8">
                    <a:pos x="T4" y="T5"/>
                  </a:cxn>
                </a:cxnLst>
                <a:rect l="T9" t="T10" r="T11" b="T12"/>
                <a:pathLst>
                  <a:path w="14" h="5">
                    <a:moveTo>
                      <a:pt x="0" y="0"/>
                    </a:moveTo>
                    <a:lnTo>
                      <a:pt x="4" y="2"/>
                    </a:lnTo>
                    <a:lnTo>
                      <a:pt x="14" y="5"/>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59" name="Line 230"/>
              <p:cNvSpPr>
                <a:spLocks noChangeShapeType="1"/>
              </p:cNvSpPr>
              <p:nvPr/>
            </p:nvSpPr>
            <p:spPr bwMode="auto">
              <a:xfrm>
                <a:off x="1059" y="3511"/>
                <a:ext cx="6" cy="2"/>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60" name="Freeform 231"/>
              <p:cNvSpPr>
                <a:spLocks/>
              </p:cNvSpPr>
              <p:nvPr/>
            </p:nvSpPr>
            <p:spPr bwMode="auto">
              <a:xfrm>
                <a:off x="1075" y="3515"/>
                <a:ext cx="6" cy="2"/>
              </a:xfrm>
              <a:custGeom>
                <a:avLst/>
                <a:gdLst>
                  <a:gd name="T0" fmla="*/ 0 w 14"/>
                  <a:gd name="T1" fmla="*/ 0 h 4"/>
                  <a:gd name="T2" fmla="*/ 3 w 14"/>
                  <a:gd name="T3" fmla="*/ 1 h 4"/>
                  <a:gd name="T4" fmla="*/ 3 w 14"/>
                  <a:gd name="T5" fmla="*/ 1 h 4"/>
                  <a:gd name="T6" fmla="*/ 0 60000 65536"/>
                  <a:gd name="T7" fmla="*/ 0 60000 65536"/>
                  <a:gd name="T8" fmla="*/ 0 60000 65536"/>
                  <a:gd name="T9" fmla="*/ 0 w 14"/>
                  <a:gd name="T10" fmla="*/ 0 h 4"/>
                  <a:gd name="T11" fmla="*/ 14 w 14"/>
                  <a:gd name="T12" fmla="*/ 4 h 4"/>
                </a:gdLst>
                <a:ahLst/>
                <a:cxnLst>
                  <a:cxn ang="T6">
                    <a:pos x="T0" y="T1"/>
                  </a:cxn>
                  <a:cxn ang="T7">
                    <a:pos x="T2" y="T3"/>
                  </a:cxn>
                  <a:cxn ang="T8">
                    <a:pos x="T4" y="T5"/>
                  </a:cxn>
                </a:cxnLst>
                <a:rect l="T9" t="T10" r="T11" b="T12"/>
                <a:pathLst>
                  <a:path w="14" h="4">
                    <a:moveTo>
                      <a:pt x="0" y="0"/>
                    </a:moveTo>
                    <a:lnTo>
                      <a:pt x="13" y="4"/>
                    </a:lnTo>
                    <a:lnTo>
                      <a:pt x="14" y="4"/>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61" name="Freeform 232"/>
              <p:cNvSpPr>
                <a:spLocks/>
              </p:cNvSpPr>
              <p:nvPr/>
            </p:nvSpPr>
            <p:spPr bwMode="auto">
              <a:xfrm>
                <a:off x="1091" y="3519"/>
                <a:ext cx="6" cy="2"/>
              </a:xfrm>
              <a:custGeom>
                <a:avLst/>
                <a:gdLst>
                  <a:gd name="T0" fmla="*/ 0 w 14"/>
                  <a:gd name="T1" fmla="*/ 0 h 4"/>
                  <a:gd name="T2" fmla="*/ 2 w 14"/>
                  <a:gd name="T3" fmla="*/ 1 h 4"/>
                  <a:gd name="T4" fmla="*/ 3 w 14"/>
                  <a:gd name="T5" fmla="*/ 1 h 4"/>
                  <a:gd name="T6" fmla="*/ 0 60000 65536"/>
                  <a:gd name="T7" fmla="*/ 0 60000 65536"/>
                  <a:gd name="T8" fmla="*/ 0 60000 65536"/>
                  <a:gd name="T9" fmla="*/ 0 w 14"/>
                  <a:gd name="T10" fmla="*/ 0 h 4"/>
                  <a:gd name="T11" fmla="*/ 14 w 14"/>
                  <a:gd name="T12" fmla="*/ 4 h 4"/>
                </a:gdLst>
                <a:ahLst/>
                <a:cxnLst>
                  <a:cxn ang="T6">
                    <a:pos x="T0" y="T1"/>
                  </a:cxn>
                  <a:cxn ang="T7">
                    <a:pos x="T2" y="T3"/>
                  </a:cxn>
                  <a:cxn ang="T8">
                    <a:pos x="T4" y="T5"/>
                  </a:cxn>
                </a:cxnLst>
                <a:rect l="T9" t="T10" r="T11" b="T12"/>
                <a:pathLst>
                  <a:path w="14" h="4">
                    <a:moveTo>
                      <a:pt x="0" y="0"/>
                    </a:moveTo>
                    <a:lnTo>
                      <a:pt x="9" y="3"/>
                    </a:lnTo>
                    <a:lnTo>
                      <a:pt x="14" y="4"/>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62" name="Freeform 233"/>
              <p:cNvSpPr>
                <a:spLocks/>
              </p:cNvSpPr>
              <p:nvPr/>
            </p:nvSpPr>
            <p:spPr bwMode="auto">
              <a:xfrm>
                <a:off x="1108" y="3524"/>
                <a:ext cx="5" cy="1"/>
              </a:xfrm>
              <a:custGeom>
                <a:avLst/>
                <a:gdLst>
                  <a:gd name="T0" fmla="*/ 0 w 14"/>
                  <a:gd name="T1" fmla="*/ 0 h 3"/>
                  <a:gd name="T2" fmla="*/ 1 w 14"/>
                  <a:gd name="T3" fmla="*/ 0 h 3"/>
                  <a:gd name="T4" fmla="*/ 2 w 14"/>
                  <a:gd name="T5" fmla="*/ 0 h 3"/>
                  <a:gd name="T6" fmla="*/ 0 60000 65536"/>
                  <a:gd name="T7" fmla="*/ 0 60000 65536"/>
                  <a:gd name="T8" fmla="*/ 0 60000 65536"/>
                  <a:gd name="T9" fmla="*/ 0 w 14"/>
                  <a:gd name="T10" fmla="*/ 0 h 3"/>
                  <a:gd name="T11" fmla="*/ 14 w 14"/>
                  <a:gd name="T12" fmla="*/ 3 h 3"/>
                </a:gdLst>
                <a:ahLst/>
                <a:cxnLst>
                  <a:cxn ang="T6">
                    <a:pos x="T0" y="T1"/>
                  </a:cxn>
                  <a:cxn ang="T7">
                    <a:pos x="T2" y="T3"/>
                  </a:cxn>
                  <a:cxn ang="T8">
                    <a:pos x="T4" y="T5"/>
                  </a:cxn>
                </a:cxnLst>
                <a:rect l="T9" t="T10" r="T11" b="T12"/>
                <a:pathLst>
                  <a:path w="14" h="3">
                    <a:moveTo>
                      <a:pt x="0" y="0"/>
                    </a:moveTo>
                    <a:lnTo>
                      <a:pt x="5" y="1"/>
                    </a:lnTo>
                    <a:lnTo>
                      <a:pt x="14" y="3"/>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63" name="Freeform 234"/>
              <p:cNvSpPr>
                <a:spLocks/>
              </p:cNvSpPr>
              <p:nvPr/>
            </p:nvSpPr>
            <p:spPr bwMode="auto">
              <a:xfrm>
                <a:off x="1124" y="3527"/>
                <a:ext cx="6" cy="1"/>
              </a:xfrm>
              <a:custGeom>
                <a:avLst/>
                <a:gdLst>
                  <a:gd name="T0" fmla="*/ 0 w 14"/>
                  <a:gd name="T1" fmla="*/ 0 h 2"/>
                  <a:gd name="T2" fmla="*/ 0 w 14"/>
                  <a:gd name="T3" fmla="*/ 0 h 2"/>
                  <a:gd name="T4" fmla="*/ 3 w 14"/>
                  <a:gd name="T5" fmla="*/ 1 h 2"/>
                  <a:gd name="T6" fmla="*/ 0 60000 65536"/>
                  <a:gd name="T7" fmla="*/ 0 60000 65536"/>
                  <a:gd name="T8" fmla="*/ 0 60000 65536"/>
                  <a:gd name="T9" fmla="*/ 0 w 14"/>
                  <a:gd name="T10" fmla="*/ 0 h 2"/>
                  <a:gd name="T11" fmla="*/ 14 w 14"/>
                  <a:gd name="T12" fmla="*/ 2 h 2"/>
                </a:gdLst>
                <a:ahLst/>
                <a:cxnLst>
                  <a:cxn ang="T6">
                    <a:pos x="T0" y="T1"/>
                  </a:cxn>
                  <a:cxn ang="T7">
                    <a:pos x="T2" y="T3"/>
                  </a:cxn>
                  <a:cxn ang="T8">
                    <a:pos x="T4" y="T5"/>
                  </a:cxn>
                </a:cxnLst>
                <a:rect l="T9" t="T10" r="T11" b="T12"/>
                <a:pathLst>
                  <a:path w="14" h="2">
                    <a:moveTo>
                      <a:pt x="0" y="0"/>
                    </a:moveTo>
                    <a:lnTo>
                      <a:pt x="1" y="0"/>
                    </a:lnTo>
                    <a:lnTo>
                      <a:pt x="14" y="2"/>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64" name="Line 235"/>
              <p:cNvSpPr>
                <a:spLocks noChangeShapeType="1"/>
              </p:cNvSpPr>
              <p:nvPr/>
            </p:nvSpPr>
            <p:spPr bwMode="auto">
              <a:xfrm>
                <a:off x="1140" y="353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65" name="Line 236"/>
              <p:cNvSpPr>
                <a:spLocks noChangeShapeType="1"/>
              </p:cNvSpPr>
              <p:nvPr/>
            </p:nvSpPr>
            <p:spPr bwMode="auto">
              <a:xfrm>
                <a:off x="1156" y="3533"/>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66" name="Line 237"/>
              <p:cNvSpPr>
                <a:spLocks noChangeShapeType="1"/>
              </p:cNvSpPr>
              <p:nvPr/>
            </p:nvSpPr>
            <p:spPr bwMode="auto">
              <a:xfrm>
                <a:off x="1172" y="3536"/>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67" name="Line 238"/>
              <p:cNvSpPr>
                <a:spLocks noChangeShapeType="1"/>
              </p:cNvSpPr>
              <p:nvPr/>
            </p:nvSpPr>
            <p:spPr bwMode="auto">
              <a:xfrm>
                <a:off x="1189" y="3538"/>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68" name="Line 239"/>
              <p:cNvSpPr>
                <a:spLocks noChangeShapeType="1"/>
              </p:cNvSpPr>
              <p:nvPr/>
            </p:nvSpPr>
            <p:spPr bwMode="auto">
              <a:xfrm>
                <a:off x="1205" y="3541"/>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69" name="Freeform 240"/>
              <p:cNvSpPr>
                <a:spLocks/>
              </p:cNvSpPr>
              <p:nvPr/>
            </p:nvSpPr>
            <p:spPr bwMode="auto">
              <a:xfrm>
                <a:off x="1221" y="3543"/>
                <a:ext cx="6" cy="1"/>
              </a:xfrm>
              <a:custGeom>
                <a:avLst/>
                <a:gdLst>
                  <a:gd name="T0" fmla="*/ 0 w 14"/>
                  <a:gd name="T1" fmla="*/ 0 h 2"/>
                  <a:gd name="T2" fmla="*/ 2 w 14"/>
                  <a:gd name="T3" fmla="*/ 1 h 2"/>
                  <a:gd name="T4" fmla="*/ 3 w 14"/>
                  <a:gd name="T5" fmla="*/ 1 h 2"/>
                  <a:gd name="T6" fmla="*/ 0 60000 65536"/>
                  <a:gd name="T7" fmla="*/ 0 60000 65536"/>
                  <a:gd name="T8" fmla="*/ 0 60000 65536"/>
                  <a:gd name="T9" fmla="*/ 0 w 14"/>
                  <a:gd name="T10" fmla="*/ 0 h 2"/>
                  <a:gd name="T11" fmla="*/ 14 w 14"/>
                  <a:gd name="T12" fmla="*/ 2 h 2"/>
                </a:gdLst>
                <a:ahLst/>
                <a:cxnLst>
                  <a:cxn ang="T6">
                    <a:pos x="T0" y="T1"/>
                  </a:cxn>
                  <a:cxn ang="T7">
                    <a:pos x="T2" y="T3"/>
                  </a:cxn>
                  <a:cxn ang="T8">
                    <a:pos x="T4" y="T5"/>
                  </a:cxn>
                </a:cxnLst>
                <a:rect l="T9" t="T10" r="T11" b="T12"/>
                <a:pathLst>
                  <a:path w="14" h="2">
                    <a:moveTo>
                      <a:pt x="0" y="0"/>
                    </a:moveTo>
                    <a:lnTo>
                      <a:pt x="12" y="2"/>
                    </a:lnTo>
                    <a:lnTo>
                      <a:pt x="14" y="2"/>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70" name="Freeform 241"/>
              <p:cNvSpPr>
                <a:spLocks/>
              </p:cNvSpPr>
              <p:nvPr/>
            </p:nvSpPr>
            <p:spPr bwMode="auto">
              <a:xfrm>
                <a:off x="1237" y="3545"/>
                <a:ext cx="6" cy="1"/>
              </a:xfrm>
              <a:custGeom>
                <a:avLst/>
                <a:gdLst>
                  <a:gd name="T0" fmla="*/ 0 w 14"/>
                  <a:gd name="T1" fmla="*/ 0 h 2"/>
                  <a:gd name="T2" fmla="*/ 1 w 14"/>
                  <a:gd name="T3" fmla="*/ 1 h 2"/>
                  <a:gd name="T4" fmla="*/ 3 w 14"/>
                  <a:gd name="T5" fmla="*/ 1 h 2"/>
                  <a:gd name="T6" fmla="*/ 0 60000 65536"/>
                  <a:gd name="T7" fmla="*/ 0 60000 65536"/>
                  <a:gd name="T8" fmla="*/ 0 60000 65536"/>
                  <a:gd name="T9" fmla="*/ 0 w 14"/>
                  <a:gd name="T10" fmla="*/ 0 h 2"/>
                  <a:gd name="T11" fmla="*/ 14 w 14"/>
                  <a:gd name="T12" fmla="*/ 2 h 2"/>
                </a:gdLst>
                <a:ahLst/>
                <a:cxnLst>
                  <a:cxn ang="T6">
                    <a:pos x="T0" y="T1"/>
                  </a:cxn>
                  <a:cxn ang="T7">
                    <a:pos x="T2" y="T3"/>
                  </a:cxn>
                  <a:cxn ang="T8">
                    <a:pos x="T4" y="T5"/>
                  </a:cxn>
                </a:cxnLst>
                <a:rect l="T9" t="T10" r="T11" b="T12"/>
                <a:pathLst>
                  <a:path w="14" h="2">
                    <a:moveTo>
                      <a:pt x="0" y="0"/>
                    </a:moveTo>
                    <a:lnTo>
                      <a:pt x="8" y="1"/>
                    </a:lnTo>
                    <a:lnTo>
                      <a:pt x="14" y="2"/>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71" name="Freeform 242"/>
              <p:cNvSpPr>
                <a:spLocks/>
              </p:cNvSpPr>
              <p:nvPr/>
            </p:nvSpPr>
            <p:spPr bwMode="auto">
              <a:xfrm>
                <a:off x="1253" y="3547"/>
                <a:ext cx="6" cy="1"/>
              </a:xfrm>
              <a:custGeom>
                <a:avLst/>
                <a:gdLst>
                  <a:gd name="T0" fmla="*/ 0 w 14"/>
                  <a:gd name="T1" fmla="*/ 0 h 2"/>
                  <a:gd name="T2" fmla="*/ 1 w 14"/>
                  <a:gd name="T3" fmla="*/ 1 h 2"/>
                  <a:gd name="T4" fmla="*/ 3 w 14"/>
                  <a:gd name="T5" fmla="*/ 1 h 2"/>
                  <a:gd name="T6" fmla="*/ 0 60000 65536"/>
                  <a:gd name="T7" fmla="*/ 0 60000 65536"/>
                  <a:gd name="T8" fmla="*/ 0 60000 65536"/>
                  <a:gd name="T9" fmla="*/ 0 w 14"/>
                  <a:gd name="T10" fmla="*/ 0 h 2"/>
                  <a:gd name="T11" fmla="*/ 14 w 14"/>
                  <a:gd name="T12" fmla="*/ 2 h 2"/>
                </a:gdLst>
                <a:ahLst/>
                <a:cxnLst>
                  <a:cxn ang="T6">
                    <a:pos x="T0" y="T1"/>
                  </a:cxn>
                  <a:cxn ang="T7">
                    <a:pos x="T2" y="T3"/>
                  </a:cxn>
                  <a:cxn ang="T8">
                    <a:pos x="T4" y="T5"/>
                  </a:cxn>
                </a:cxnLst>
                <a:rect l="T9" t="T10" r="T11" b="T12"/>
                <a:pathLst>
                  <a:path w="14" h="2">
                    <a:moveTo>
                      <a:pt x="0" y="0"/>
                    </a:moveTo>
                    <a:lnTo>
                      <a:pt x="4" y="1"/>
                    </a:lnTo>
                    <a:lnTo>
                      <a:pt x="14" y="2"/>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72" name="Freeform 243"/>
              <p:cNvSpPr>
                <a:spLocks/>
              </p:cNvSpPr>
              <p:nvPr/>
            </p:nvSpPr>
            <p:spPr bwMode="auto">
              <a:xfrm>
                <a:off x="1269" y="3549"/>
                <a:ext cx="6" cy="1"/>
              </a:xfrm>
              <a:custGeom>
                <a:avLst/>
                <a:gdLst>
                  <a:gd name="T0" fmla="*/ 0 w 14"/>
                  <a:gd name="T1" fmla="*/ 0 h 1"/>
                  <a:gd name="T2" fmla="*/ 0 w 14"/>
                  <a:gd name="T3" fmla="*/ 0 h 1"/>
                  <a:gd name="T4" fmla="*/ 3 w 14"/>
                  <a:gd name="T5" fmla="*/ 1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0" y="0"/>
                    </a:lnTo>
                    <a:lnTo>
                      <a:pt x="14" y="1"/>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73" name="Line 244"/>
              <p:cNvSpPr>
                <a:spLocks noChangeShapeType="1"/>
              </p:cNvSpPr>
              <p:nvPr/>
            </p:nvSpPr>
            <p:spPr bwMode="auto">
              <a:xfrm>
                <a:off x="1286" y="3550"/>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74" name="Line 245"/>
              <p:cNvSpPr>
                <a:spLocks noChangeShapeType="1"/>
              </p:cNvSpPr>
              <p:nvPr/>
            </p:nvSpPr>
            <p:spPr bwMode="auto">
              <a:xfrm>
                <a:off x="1302" y="3552"/>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75" name="Line 246"/>
              <p:cNvSpPr>
                <a:spLocks noChangeShapeType="1"/>
              </p:cNvSpPr>
              <p:nvPr/>
            </p:nvSpPr>
            <p:spPr bwMode="auto">
              <a:xfrm>
                <a:off x="1318" y="3553"/>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76" name="Line 247"/>
              <p:cNvSpPr>
                <a:spLocks noChangeShapeType="1"/>
              </p:cNvSpPr>
              <p:nvPr/>
            </p:nvSpPr>
            <p:spPr bwMode="auto">
              <a:xfrm>
                <a:off x="1334" y="3555"/>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77" name="Line 248"/>
              <p:cNvSpPr>
                <a:spLocks noChangeShapeType="1"/>
              </p:cNvSpPr>
              <p:nvPr/>
            </p:nvSpPr>
            <p:spPr bwMode="auto">
              <a:xfrm>
                <a:off x="1350" y="3556"/>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78" name="Freeform 249"/>
              <p:cNvSpPr>
                <a:spLocks/>
              </p:cNvSpPr>
              <p:nvPr/>
            </p:nvSpPr>
            <p:spPr bwMode="auto">
              <a:xfrm>
                <a:off x="1367" y="3557"/>
                <a:ext cx="5" cy="1"/>
              </a:xfrm>
              <a:custGeom>
                <a:avLst/>
                <a:gdLst>
                  <a:gd name="T0" fmla="*/ 0 w 14"/>
                  <a:gd name="T1" fmla="*/ 0 h 1"/>
                  <a:gd name="T2" fmla="*/ 1 w 14"/>
                  <a:gd name="T3" fmla="*/ 1 h 1"/>
                  <a:gd name="T4" fmla="*/ 2 w 14"/>
                  <a:gd name="T5" fmla="*/ 1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2" y="1"/>
                    </a:lnTo>
                    <a:lnTo>
                      <a:pt x="14" y="1"/>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79" name="Freeform 250"/>
              <p:cNvSpPr>
                <a:spLocks/>
              </p:cNvSpPr>
              <p:nvPr/>
            </p:nvSpPr>
            <p:spPr bwMode="auto">
              <a:xfrm>
                <a:off x="1383" y="3558"/>
                <a:ext cx="6" cy="1"/>
              </a:xfrm>
              <a:custGeom>
                <a:avLst/>
                <a:gdLst>
                  <a:gd name="T0" fmla="*/ 0 w 14"/>
                  <a:gd name="T1" fmla="*/ 0 h 1"/>
                  <a:gd name="T2" fmla="*/ 1 w 14"/>
                  <a:gd name="T3" fmla="*/ 1 h 1"/>
                  <a:gd name="T4" fmla="*/ 3 w 14"/>
                  <a:gd name="T5" fmla="*/ 1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8" y="1"/>
                    </a:lnTo>
                    <a:lnTo>
                      <a:pt x="14" y="1"/>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80" name="Freeform 251"/>
              <p:cNvSpPr>
                <a:spLocks/>
              </p:cNvSpPr>
              <p:nvPr/>
            </p:nvSpPr>
            <p:spPr bwMode="auto">
              <a:xfrm>
                <a:off x="1399" y="3559"/>
                <a:ext cx="6" cy="1"/>
              </a:xfrm>
              <a:custGeom>
                <a:avLst/>
                <a:gdLst>
                  <a:gd name="T0" fmla="*/ 0 w 14"/>
                  <a:gd name="T1" fmla="*/ 0 h 1"/>
                  <a:gd name="T2" fmla="*/ 1 w 14"/>
                  <a:gd name="T3" fmla="*/ 0 h 1"/>
                  <a:gd name="T4" fmla="*/ 3 w 14"/>
                  <a:gd name="T5" fmla="*/ 1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4" y="0"/>
                    </a:lnTo>
                    <a:lnTo>
                      <a:pt x="14" y="1"/>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81" name="Freeform 252"/>
              <p:cNvSpPr>
                <a:spLocks/>
              </p:cNvSpPr>
              <p:nvPr/>
            </p:nvSpPr>
            <p:spPr bwMode="auto">
              <a:xfrm>
                <a:off x="1415" y="3560"/>
                <a:ext cx="6" cy="1"/>
              </a:xfrm>
              <a:custGeom>
                <a:avLst/>
                <a:gdLst>
                  <a:gd name="T0" fmla="*/ 0 w 14"/>
                  <a:gd name="T1" fmla="*/ 0 h 1"/>
                  <a:gd name="T2" fmla="*/ 0 w 14"/>
                  <a:gd name="T3" fmla="*/ 0 h 1"/>
                  <a:gd name="T4" fmla="*/ 3 w 14"/>
                  <a:gd name="T5" fmla="*/ 1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0" y="0"/>
                    </a:lnTo>
                    <a:lnTo>
                      <a:pt x="14" y="1"/>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82" name="Line 253"/>
              <p:cNvSpPr>
                <a:spLocks noChangeShapeType="1"/>
              </p:cNvSpPr>
              <p:nvPr/>
            </p:nvSpPr>
            <p:spPr bwMode="auto">
              <a:xfrm>
                <a:off x="1431" y="356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83" name="Line 254"/>
              <p:cNvSpPr>
                <a:spLocks noChangeShapeType="1"/>
              </p:cNvSpPr>
              <p:nvPr/>
            </p:nvSpPr>
            <p:spPr bwMode="auto">
              <a:xfrm>
                <a:off x="1447" y="3561"/>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84" name="Line 255"/>
              <p:cNvSpPr>
                <a:spLocks noChangeShapeType="1"/>
              </p:cNvSpPr>
              <p:nvPr/>
            </p:nvSpPr>
            <p:spPr bwMode="auto">
              <a:xfrm>
                <a:off x="1464" y="3562"/>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85" name="Line 256"/>
              <p:cNvSpPr>
                <a:spLocks noChangeShapeType="1"/>
              </p:cNvSpPr>
              <p:nvPr/>
            </p:nvSpPr>
            <p:spPr bwMode="auto">
              <a:xfrm>
                <a:off x="1480" y="3563"/>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86" name="Line 257"/>
              <p:cNvSpPr>
                <a:spLocks noChangeShapeType="1"/>
              </p:cNvSpPr>
              <p:nvPr/>
            </p:nvSpPr>
            <p:spPr bwMode="auto">
              <a:xfrm>
                <a:off x="1496" y="3563"/>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87" name="Freeform 258"/>
              <p:cNvSpPr>
                <a:spLocks/>
              </p:cNvSpPr>
              <p:nvPr/>
            </p:nvSpPr>
            <p:spPr bwMode="auto">
              <a:xfrm>
                <a:off x="1512" y="3564"/>
                <a:ext cx="6" cy="1"/>
              </a:xfrm>
              <a:custGeom>
                <a:avLst/>
                <a:gdLst>
                  <a:gd name="T0" fmla="*/ 0 w 14"/>
                  <a:gd name="T1" fmla="*/ 0 h 1"/>
                  <a:gd name="T2" fmla="*/ 2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1"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88" name="Freeform 259"/>
              <p:cNvSpPr>
                <a:spLocks/>
              </p:cNvSpPr>
              <p:nvPr/>
            </p:nvSpPr>
            <p:spPr bwMode="auto">
              <a:xfrm>
                <a:off x="1528" y="3564"/>
                <a:ext cx="6" cy="1"/>
              </a:xfrm>
              <a:custGeom>
                <a:avLst/>
                <a:gdLst>
                  <a:gd name="T0" fmla="*/ 0 w 14"/>
                  <a:gd name="T1" fmla="*/ 0 h 1"/>
                  <a:gd name="T2" fmla="*/ 1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7"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89" name="Freeform 260"/>
              <p:cNvSpPr>
                <a:spLocks/>
              </p:cNvSpPr>
              <p:nvPr/>
            </p:nvSpPr>
            <p:spPr bwMode="auto">
              <a:xfrm>
                <a:off x="1545" y="3565"/>
                <a:ext cx="5" cy="1"/>
              </a:xfrm>
              <a:custGeom>
                <a:avLst/>
                <a:gdLst>
                  <a:gd name="T0" fmla="*/ 0 w 14"/>
                  <a:gd name="T1" fmla="*/ 0 h 1"/>
                  <a:gd name="T2" fmla="*/ 0 w 14"/>
                  <a:gd name="T3" fmla="*/ 0 h 1"/>
                  <a:gd name="T4" fmla="*/ 2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3"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90" name="Line 261"/>
              <p:cNvSpPr>
                <a:spLocks noChangeShapeType="1"/>
              </p:cNvSpPr>
              <p:nvPr/>
            </p:nvSpPr>
            <p:spPr bwMode="auto">
              <a:xfrm>
                <a:off x="1561" y="3565"/>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91" name="Line 262"/>
              <p:cNvSpPr>
                <a:spLocks noChangeShapeType="1"/>
              </p:cNvSpPr>
              <p:nvPr/>
            </p:nvSpPr>
            <p:spPr bwMode="auto">
              <a:xfrm>
                <a:off x="1577" y="3565"/>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92" name="Line 263"/>
              <p:cNvSpPr>
                <a:spLocks noChangeShapeType="1"/>
              </p:cNvSpPr>
              <p:nvPr/>
            </p:nvSpPr>
            <p:spPr bwMode="auto">
              <a:xfrm>
                <a:off x="1593" y="3566"/>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93" name="Line 264"/>
              <p:cNvSpPr>
                <a:spLocks noChangeShapeType="1"/>
              </p:cNvSpPr>
              <p:nvPr/>
            </p:nvSpPr>
            <p:spPr bwMode="auto">
              <a:xfrm>
                <a:off x="1609" y="3566"/>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94" name="Line 265"/>
              <p:cNvSpPr>
                <a:spLocks noChangeShapeType="1"/>
              </p:cNvSpPr>
              <p:nvPr/>
            </p:nvSpPr>
            <p:spPr bwMode="auto">
              <a:xfrm>
                <a:off x="1625" y="3566"/>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95" name="Line 266"/>
              <p:cNvSpPr>
                <a:spLocks noChangeShapeType="1"/>
              </p:cNvSpPr>
              <p:nvPr/>
            </p:nvSpPr>
            <p:spPr bwMode="auto">
              <a:xfrm>
                <a:off x="1642" y="3567"/>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396" name="Freeform 267"/>
              <p:cNvSpPr>
                <a:spLocks/>
              </p:cNvSpPr>
              <p:nvPr/>
            </p:nvSpPr>
            <p:spPr bwMode="auto">
              <a:xfrm>
                <a:off x="1658" y="3567"/>
                <a:ext cx="6" cy="1"/>
              </a:xfrm>
              <a:custGeom>
                <a:avLst/>
                <a:gdLst>
                  <a:gd name="T0" fmla="*/ 0 w 14"/>
                  <a:gd name="T1" fmla="*/ 0 h 1"/>
                  <a:gd name="T2" fmla="*/ 2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0"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97" name="Freeform 268"/>
              <p:cNvSpPr>
                <a:spLocks/>
              </p:cNvSpPr>
              <p:nvPr/>
            </p:nvSpPr>
            <p:spPr bwMode="auto">
              <a:xfrm>
                <a:off x="1674" y="3568"/>
                <a:ext cx="6" cy="1"/>
              </a:xfrm>
              <a:custGeom>
                <a:avLst/>
                <a:gdLst>
                  <a:gd name="T0" fmla="*/ 0 w 14"/>
                  <a:gd name="T1" fmla="*/ 0 h 1"/>
                  <a:gd name="T2" fmla="*/ 1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6"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98" name="Freeform 269"/>
              <p:cNvSpPr>
                <a:spLocks/>
              </p:cNvSpPr>
              <p:nvPr/>
            </p:nvSpPr>
            <p:spPr bwMode="auto">
              <a:xfrm>
                <a:off x="1690" y="3568"/>
                <a:ext cx="6" cy="1"/>
              </a:xfrm>
              <a:custGeom>
                <a:avLst/>
                <a:gdLst>
                  <a:gd name="T0" fmla="*/ 0 w 14"/>
                  <a:gd name="T1" fmla="*/ 0 h 1"/>
                  <a:gd name="T2" fmla="*/ 0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2"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399" name="Line 270"/>
              <p:cNvSpPr>
                <a:spLocks noChangeShapeType="1"/>
              </p:cNvSpPr>
              <p:nvPr/>
            </p:nvSpPr>
            <p:spPr bwMode="auto">
              <a:xfrm>
                <a:off x="1706" y="3568"/>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00" name="Line 271"/>
              <p:cNvSpPr>
                <a:spLocks noChangeShapeType="1"/>
              </p:cNvSpPr>
              <p:nvPr/>
            </p:nvSpPr>
            <p:spPr bwMode="auto">
              <a:xfrm>
                <a:off x="1723" y="3568"/>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01" name="Line 272"/>
              <p:cNvSpPr>
                <a:spLocks noChangeShapeType="1"/>
              </p:cNvSpPr>
              <p:nvPr/>
            </p:nvSpPr>
            <p:spPr bwMode="auto">
              <a:xfrm>
                <a:off x="1739" y="3568"/>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02" name="Line 273"/>
              <p:cNvSpPr>
                <a:spLocks noChangeShapeType="1"/>
              </p:cNvSpPr>
              <p:nvPr/>
            </p:nvSpPr>
            <p:spPr bwMode="auto">
              <a:xfrm>
                <a:off x="1755" y="3568"/>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03" name="Line 274"/>
              <p:cNvSpPr>
                <a:spLocks noChangeShapeType="1"/>
              </p:cNvSpPr>
              <p:nvPr/>
            </p:nvSpPr>
            <p:spPr bwMode="auto">
              <a:xfrm>
                <a:off x="1771" y="3568"/>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04" name="Freeform 275"/>
              <p:cNvSpPr>
                <a:spLocks/>
              </p:cNvSpPr>
              <p:nvPr/>
            </p:nvSpPr>
            <p:spPr bwMode="auto">
              <a:xfrm>
                <a:off x="1787" y="3569"/>
                <a:ext cx="6" cy="1"/>
              </a:xfrm>
              <a:custGeom>
                <a:avLst/>
                <a:gdLst>
                  <a:gd name="T0" fmla="*/ 0 w 14"/>
                  <a:gd name="T1" fmla="*/ 0 h 1"/>
                  <a:gd name="T2" fmla="*/ 3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3"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05" name="Freeform 276"/>
              <p:cNvSpPr>
                <a:spLocks/>
              </p:cNvSpPr>
              <p:nvPr/>
            </p:nvSpPr>
            <p:spPr bwMode="auto">
              <a:xfrm>
                <a:off x="1803" y="3569"/>
                <a:ext cx="6" cy="1"/>
              </a:xfrm>
              <a:custGeom>
                <a:avLst/>
                <a:gdLst>
                  <a:gd name="T0" fmla="*/ 0 w 14"/>
                  <a:gd name="T1" fmla="*/ 0 h 1"/>
                  <a:gd name="T2" fmla="*/ 2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9"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06" name="Freeform 277"/>
              <p:cNvSpPr>
                <a:spLocks/>
              </p:cNvSpPr>
              <p:nvPr/>
            </p:nvSpPr>
            <p:spPr bwMode="auto">
              <a:xfrm>
                <a:off x="1820" y="3569"/>
                <a:ext cx="5" cy="1"/>
              </a:xfrm>
              <a:custGeom>
                <a:avLst/>
                <a:gdLst>
                  <a:gd name="T0" fmla="*/ 0 w 14"/>
                  <a:gd name="T1" fmla="*/ 0 h 1"/>
                  <a:gd name="T2" fmla="*/ 1 w 14"/>
                  <a:gd name="T3" fmla="*/ 0 h 1"/>
                  <a:gd name="T4" fmla="*/ 2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5"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07" name="Freeform 278"/>
              <p:cNvSpPr>
                <a:spLocks/>
              </p:cNvSpPr>
              <p:nvPr/>
            </p:nvSpPr>
            <p:spPr bwMode="auto">
              <a:xfrm>
                <a:off x="1836" y="3569"/>
                <a:ext cx="6" cy="1"/>
              </a:xfrm>
              <a:custGeom>
                <a:avLst/>
                <a:gdLst>
                  <a:gd name="T0" fmla="*/ 0 w 14"/>
                  <a:gd name="T1" fmla="*/ 0 h 1"/>
                  <a:gd name="T2" fmla="*/ 0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08" name="Line 279"/>
              <p:cNvSpPr>
                <a:spLocks noChangeShapeType="1"/>
              </p:cNvSpPr>
              <p:nvPr/>
            </p:nvSpPr>
            <p:spPr bwMode="auto">
              <a:xfrm>
                <a:off x="1852" y="3569"/>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09" name="Line 280"/>
              <p:cNvSpPr>
                <a:spLocks noChangeShapeType="1"/>
              </p:cNvSpPr>
              <p:nvPr/>
            </p:nvSpPr>
            <p:spPr bwMode="auto">
              <a:xfrm>
                <a:off x="1868" y="3569"/>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10" name="Line 281"/>
              <p:cNvSpPr>
                <a:spLocks noChangeShapeType="1"/>
              </p:cNvSpPr>
              <p:nvPr/>
            </p:nvSpPr>
            <p:spPr bwMode="auto">
              <a:xfrm>
                <a:off x="1884" y="3569"/>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11" name="Line 282"/>
              <p:cNvSpPr>
                <a:spLocks noChangeShapeType="1"/>
              </p:cNvSpPr>
              <p:nvPr/>
            </p:nvSpPr>
            <p:spPr bwMode="auto">
              <a:xfrm>
                <a:off x="1901" y="3569"/>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12" name="Line 283"/>
              <p:cNvSpPr>
                <a:spLocks noChangeShapeType="1"/>
              </p:cNvSpPr>
              <p:nvPr/>
            </p:nvSpPr>
            <p:spPr bwMode="auto">
              <a:xfrm>
                <a:off x="1917"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13" name="Freeform 284"/>
              <p:cNvSpPr>
                <a:spLocks/>
              </p:cNvSpPr>
              <p:nvPr/>
            </p:nvSpPr>
            <p:spPr bwMode="auto">
              <a:xfrm>
                <a:off x="1933" y="3570"/>
                <a:ext cx="6" cy="1"/>
              </a:xfrm>
              <a:custGeom>
                <a:avLst/>
                <a:gdLst>
                  <a:gd name="T0" fmla="*/ 0 w 14"/>
                  <a:gd name="T1" fmla="*/ 0 h 1"/>
                  <a:gd name="T2" fmla="*/ 2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2"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14" name="Freeform 285"/>
              <p:cNvSpPr>
                <a:spLocks/>
              </p:cNvSpPr>
              <p:nvPr/>
            </p:nvSpPr>
            <p:spPr bwMode="auto">
              <a:xfrm>
                <a:off x="1949" y="3570"/>
                <a:ext cx="6" cy="1"/>
              </a:xfrm>
              <a:custGeom>
                <a:avLst/>
                <a:gdLst>
                  <a:gd name="T0" fmla="*/ 0 w 14"/>
                  <a:gd name="T1" fmla="*/ 0 h 1"/>
                  <a:gd name="T2" fmla="*/ 1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8"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15" name="Freeform 286"/>
              <p:cNvSpPr>
                <a:spLocks/>
              </p:cNvSpPr>
              <p:nvPr/>
            </p:nvSpPr>
            <p:spPr bwMode="auto">
              <a:xfrm>
                <a:off x="1965" y="3570"/>
                <a:ext cx="6" cy="1"/>
              </a:xfrm>
              <a:custGeom>
                <a:avLst/>
                <a:gdLst>
                  <a:gd name="T0" fmla="*/ 0 w 14"/>
                  <a:gd name="T1" fmla="*/ 0 h 1"/>
                  <a:gd name="T2" fmla="*/ 1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4"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16" name="Freeform 287"/>
              <p:cNvSpPr>
                <a:spLocks/>
              </p:cNvSpPr>
              <p:nvPr/>
            </p:nvSpPr>
            <p:spPr bwMode="auto">
              <a:xfrm>
                <a:off x="1981" y="3570"/>
                <a:ext cx="6" cy="1"/>
              </a:xfrm>
              <a:custGeom>
                <a:avLst/>
                <a:gdLst>
                  <a:gd name="T0" fmla="*/ 0 w 14"/>
                  <a:gd name="T1" fmla="*/ 0 h 1"/>
                  <a:gd name="T2" fmla="*/ 0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0"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17" name="Line 288"/>
              <p:cNvSpPr>
                <a:spLocks noChangeShapeType="1"/>
              </p:cNvSpPr>
              <p:nvPr/>
            </p:nvSpPr>
            <p:spPr bwMode="auto">
              <a:xfrm>
                <a:off x="1998" y="3570"/>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18" name="Line 289"/>
              <p:cNvSpPr>
                <a:spLocks noChangeShapeType="1"/>
              </p:cNvSpPr>
              <p:nvPr/>
            </p:nvSpPr>
            <p:spPr bwMode="auto">
              <a:xfrm>
                <a:off x="2014"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19" name="Line 290"/>
              <p:cNvSpPr>
                <a:spLocks noChangeShapeType="1"/>
              </p:cNvSpPr>
              <p:nvPr/>
            </p:nvSpPr>
            <p:spPr bwMode="auto">
              <a:xfrm>
                <a:off x="2030"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20" name="Line 291"/>
              <p:cNvSpPr>
                <a:spLocks noChangeShapeType="1"/>
              </p:cNvSpPr>
              <p:nvPr/>
            </p:nvSpPr>
            <p:spPr bwMode="auto">
              <a:xfrm>
                <a:off x="2046"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21" name="Line 292"/>
              <p:cNvSpPr>
                <a:spLocks noChangeShapeType="1"/>
              </p:cNvSpPr>
              <p:nvPr/>
            </p:nvSpPr>
            <p:spPr bwMode="auto">
              <a:xfrm>
                <a:off x="2062"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22" name="Freeform 293"/>
              <p:cNvSpPr>
                <a:spLocks/>
              </p:cNvSpPr>
              <p:nvPr/>
            </p:nvSpPr>
            <p:spPr bwMode="auto">
              <a:xfrm>
                <a:off x="2079" y="3570"/>
                <a:ext cx="5" cy="1"/>
              </a:xfrm>
              <a:custGeom>
                <a:avLst/>
                <a:gdLst>
                  <a:gd name="T0" fmla="*/ 0 w 14"/>
                  <a:gd name="T1" fmla="*/ 0 h 1"/>
                  <a:gd name="T2" fmla="*/ 1 w 14"/>
                  <a:gd name="T3" fmla="*/ 0 h 1"/>
                  <a:gd name="T4" fmla="*/ 2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2"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23" name="Freeform 294"/>
              <p:cNvSpPr>
                <a:spLocks/>
              </p:cNvSpPr>
              <p:nvPr/>
            </p:nvSpPr>
            <p:spPr bwMode="auto">
              <a:xfrm>
                <a:off x="2095" y="3570"/>
                <a:ext cx="6" cy="1"/>
              </a:xfrm>
              <a:custGeom>
                <a:avLst/>
                <a:gdLst>
                  <a:gd name="T0" fmla="*/ 0 w 14"/>
                  <a:gd name="T1" fmla="*/ 0 h 1"/>
                  <a:gd name="T2" fmla="*/ 1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8"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24" name="Freeform 295"/>
              <p:cNvSpPr>
                <a:spLocks/>
              </p:cNvSpPr>
              <p:nvPr/>
            </p:nvSpPr>
            <p:spPr bwMode="auto">
              <a:xfrm>
                <a:off x="2111" y="3570"/>
                <a:ext cx="6" cy="1"/>
              </a:xfrm>
              <a:custGeom>
                <a:avLst/>
                <a:gdLst>
                  <a:gd name="T0" fmla="*/ 0 w 14"/>
                  <a:gd name="T1" fmla="*/ 0 h 1"/>
                  <a:gd name="T2" fmla="*/ 1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4"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25" name="Freeform 296"/>
              <p:cNvSpPr>
                <a:spLocks/>
              </p:cNvSpPr>
              <p:nvPr/>
            </p:nvSpPr>
            <p:spPr bwMode="auto">
              <a:xfrm>
                <a:off x="2127" y="3570"/>
                <a:ext cx="6" cy="1"/>
              </a:xfrm>
              <a:custGeom>
                <a:avLst/>
                <a:gdLst>
                  <a:gd name="T0" fmla="*/ 0 w 14"/>
                  <a:gd name="T1" fmla="*/ 0 h 1"/>
                  <a:gd name="T2" fmla="*/ 0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0"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26" name="Line 297"/>
              <p:cNvSpPr>
                <a:spLocks noChangeShapeType="1"/>
              </p:cNvSpPr>
              <p:nvPr/>
            </p:nvSpPr>
            <p:spPr bwMode="auto">
              <a:xfrm>
                <a:off x="2143"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27" name="Line 298"/>
              <p:cNvSpPr>
                <a:spLocks noChangeShapeType="1"/>
              </p:cNvSpPr>
              <p:nvPr/>
            </p:nvSpPr>
            <p:spPr bwMode="auto">
              <a:xfrm>
                <a:off x="2159"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28" name="Line 299"/>
              <p:cNvSpPr>
                <a:spLocks noChangeShapeType="1"/>
              </p:cNvSpPr>
              <p:nvPr/>
            </p:nvSpPr>
            <p:spPr bwMode="auto">
              <a:xfrm>
                <a:off x="2176" y="3570"/>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29" name="Line 300"/>
              <p:cNvSpPr>
                <a:spLocks noChangeShapeType="1"/>
              </p:cNvSpPr>
              <p:nvPr/>
            </p:nvSpPr>
            <p:spPr bwMode="auto">
              <a:xfrm>
                <a:off x="2192"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30" name="Line 301"/>
              <p:cNvSpPr>
                <a:spLocks noChangeShapeType="1"/>
              </p:cNvSpPr>
              <p:nvPr/>
            </p:nvSpPr>
            <p:spPr bwMode="auto">
              <a:xfrm>
                <a:off x="2208"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31" name="Freeform 302"/>
              <p:cNvSpPr>
                <a:spLocks/>
              </p:cNvSpPr>
              <p:nvPr/>
            </p:nvSpPr>
            <p:spPr bwMode="auto">
              <a:xfrm>
                <a:off x="2224" y="3570"/>
                <a:ext cx="6" cy="1"/>
              </a:xfrm>
              <a:custGeom>
                <a:avLst/>
                <a:gdLst>
                  <a:gd name="T0" fmla="*/ 0 w 14"/>
                  <a:gd name="T1" fmla="*/ 0 h 1"/>
                  <a:gd name="T2" fmla="*/ 2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1"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32" name="Freeform 303"/>
              <p:cNvSpPr>
                <a:spLocks/>
              </p:cNvSpPr>
              <p:nvPr/>
            </p:nvSpPr>
            <p:spPr bwMode="auto">
              <a:xfrm>
                <a:off x="2240" y="3570"/>
                <a:ext cx="6" cy="1"/>
              </a:xfrm>
              <a:custGeom>
                <a:avLst/>
                <a:gdLst>
                  <a:gd name="T0" fmla="*/ 0 w 14"/>
                  <a:gd name="T1" fmla="*/ 0 h 1"/>
                  <a:gd name="T2" fmla="*/ 1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7"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33" name="Freeform 304"/>
              <p:cNvSpPr>
                <a:spLocks/>
              </p:cNvSpPr>
              <p:nvPr/>
            </p:nvSpPr>
            <p:spPr bwMode="auto">
              <a:xfrm>
                <a:off x="2257" y="3570"/>
                <a:ext cx="5" cy="1"/>
              </a:xfrm>
              <a:custGeom>
                <a:avLst/>
                <a:gdLst>
                  <a:gd name="T0" fmla="*/ 0 w 14"/>
                  <a:gd name="T1" fmla="*/ 0 h 1"/>
                  <a:gd name="T2" fmla="*/ 0 w 14"/>
                  <a:gd name="T3" fmla="*/ 0 h 1"/>
                  <a:gd name="T4" fmla="*/ 2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3"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34" name="Line 305"/>
              <p:cNvSpPr>
                <a:spLocks noChangeShapeType="1"/>
              </p:cNvSpPr>
              <p:nvPr/>
            </p:nvSpPr>
            <p:spPr bwMode="auto">
              <a:xfrm>
                <a:off x="2273" y="3570"/>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35" name="Line 306"/>
              <p:cNvSpPr>
                <a:spLocks noChangeShapeType="1"/>
              </p:cNvSpPr>
              <p:nvPr/>
            </p:nvSpPr>
            <p:spPr bwMode="auto">
              <a:xfrm>
                <a:off x="2289"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36" name="Line 307"/>
              <p:cNvSpPr>
                <a:spLocks noChangeShapeType="1"/>
              </p:cNvSpPr>
              <p:nvPr/>
            </p:nvSpPr>
            <p:spPr bwMode="auto">
              <a:xfrm>
                <a:off x="2305"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37" name="Line 308"/>
              <p:cNvSpPr>
                <a:spLocks noChangeShapeType="1"/>
              </p:cNvSpPr>
              <p:nvPr/>
            </p:nvSpPr>
            <p:spPr bwMode="auto">
              <a:xfrm>
                <a:off x="2321"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38" name="Line 309"/>
              <p:cNvSpPr>
                <a:spLocks noChangeShapeType="1"/>
              </p:cNvSpPr>
              <p:nvPr/>
            </p:nvSpPr>
            <p:spPr bwMode="auto">
              <a:xfrm>
                <a:off x="2337"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39" name="Line 310"/>
              <p:cNvSpPr>
                <a:spLocks noChangeShapeType="1"/>
              </p:cNvSpPr>
              <p:nvPr/>
            </p:nvSpPr>
            <p:spPr bwMode="auto">
              <a:xfrm>
                <a:off x="2354" y="3570"/>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40" name="Freeform 311"/>
              <p:cNvSpPr>
                <a:spLocks/>
              </p:cNvSpPr>
              <p:nvPr/>
            </p:nvSpPr>
            <p:spPr bwMode="auto">
              <a:xfrm>
                <a:off x="2370" y="3570"/>
                <a:ext cx="6" cy="1"/>
              </a:xfrm>
              <a:custGeom>
                <a:avLst/>
                <a:gdLst>
                  <a:gd name="T0" fmla="*/ 0 w 14"/>
                  <a:gd name="T1" fmla="*/ 0 h 1"/>
                  <a:gd name="T2" fmla="*/ 2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0"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41" name="Freeform 312"/>
              <p:cNvSpPr>
                <a:spLocks/>
              </p:cNvSpPr>
              <p:nvPr/>
            </p:nvSpPr>
            <p:spPr bwMode="auto">
              <a:xfrm>
                <a:off x="2386" y="3570"/>
                <a:ext cx="6" cy="1"/>
              </a:xfrm>
              <a:custGeom>
                <a:avLst/>
                <a:gdLst>
                  <a:gd name="T0" fmla="*/ 0 w 14"/>
                  <a:gd name="T1" fmla="*/ 0 h 1"/>
                  <a:gd name="T2" fmla="*/ 1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6"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42" name="Freeform 313"/>
              <p:cNvSpPr>
                <a:spLocks/>
              </p:cNvSpPr>
              <p:nvPr/>
            </p:nvSpPr>
            <p:spPr bwMode="auto">
              <a:xfrm>
                <a:off x="2402" y="3570"/>
                <a:ext cx="6" cy="1"/>
              </a:xfrm>
              <a:custGeom>
                <a:avLst/>
                <a:gdLst>
                  <a:gd name="T0" fmla="*/ 0 w 14"/>
                  <a:gd name="T1" fmla="*/ 0 h 1"/>
                  <a:gd name="T2" fmla="*/ 0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2"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43" name="Line 314"/>
              <p:cNvSpPr>
                <a:spLocks noChangeShapeType="1"/>
              </p:cNvSpPr>
              <p:nvPr/>
            </p:nvSpPr>
            <p:spPr bwMode="auto">
              <a:xfrm>
                <a:off x="2418"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44" name="Line 315"/>
              <p:cNvSpPr>
                <a:spLocks noChangeShapeType="1"/>
              </p:cNvSpPr>
              <p:nvPr/>
            </p:nvSpPr>
            <p:spPr bwMode="auto">
              <a:xfrm>
                <a:off x="2434"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45" name="Line 316"/>
              <p:cNvSpPr>
                <a:spLocks noChangeShapeType="1"/>
              </p:cNvSpPr>
              <p:nvPr/>
            </p:nvSpPr>
            <p:spPr bwMode="auto">
              <a:xfrm>
                <a:off x="2451" y="3570"/>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46" name="Line 317"/>
              <p:cNvSpPr>
                <a:spLocks noChangeShapeType="1"/>
              </p:cNvSpPr>
              <p:nvPr/>
            </p:nvSpPr>
            <p:spPr bwMode="auto">
              <a:xfrm>
                <a:off x="2467"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47" name="Line 318"/>
              <p:cNvSpPr>
                <a:spLocks noChangeShapeType="1"/>
              </p:cNvSpPr>
              <p:nvPr/>
            </p:nvSpPr>
            <p:spPr bwMode="auto">
              <a:xfrm>
                <a:off x="2483"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48" name="Freeform 319"/>
              <p:cNvSpPr>
                <a:spLocks/>
              </p:cNvSpPr>
              <p:nvPr/>
            </p:nvSpPr>
            <p:spPr bwMode="auto">
              <a:xfrm>
                <a:off x="2499" y="3570"/>
                <a:ext cx="6" cy="1"/>
              </a:xfrm>
              <a:custGeom>
                <a:avLst/>
                <a:gdLst>
                  <a:gd name="T0" fmla="*/ 0 w 14"/>
                  <a:gd name="T1" fmla="*/ 0 h 1"/>
                  <a:gd name="T2" fmla="*/ 3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3"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49" name="Freeform 320"/>
              <p:cNvSpPr>
                <a:spLocks/>
              </p:cNvSpPr>
              <p:nvPr/>
            </p:nvSpPr>
            <p:spPr bwMode="auto">
              <a:xfrm>
                <a:off x="2515" y="3570"/>
                <a:ext cx="6" cy="1"/>
              </a:xfrm>
              <a:custGeom>
                <a:avLst/>
                <a:gdLst>
                  <a:gd name="T0" fmla="*/ 0 w 14"/>
                  <a:gd name="T1" fmla="*/ 0 h 1"/>
                  <a:gd name="T2" fmla="*/ 2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9"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50" name="Freeform 321"/>
              <p:cNvSpPr>
                <a:spLocks/>
              </p:cNvSpPr>
              <p:nvPr/>
            </p:nvSpPr>
            <p:spPr bwMode="auto">
              <a:xfrm>
                <a:off x="2532" y="3570"/>
                <a:ext cx="5" cy="1"/>
              </a:xfrm>
              <a:custGeom>
                <a:avLst/>
                <a:gdLst>
                  <a:gd name="T0" fmla="*/ 0 w 14"/>
                  <a:gd name="T1" fmla="*/ 0 h 1"/>
                  <a:gd name="T2" fmla="*/ 1 w 14"/>
                  <a:gd name="T3" fmla="*/ 0 h 1"/>
                  <a:gd name="T4" fmla="*/ 2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5"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51" name="Freeform 322"/>
              <p:cNvSpPr>
                <a:spLocks/>
              </p:cNvSpPr>
              <p:nvPr/>
            </p:nvSpPr>
            <p:spPr bwMode="auto">
              <a:xfrm>
                <a:off x="2548" y="3570"/>
                <a:ext cx="6" cy="1"/>
              </a:xfrm>
              <a:custGeom>
                <a:avLst/>
                <a:gdLst>
                  <a:gd name="T0" fmla="*/ 0 w 14"/>
                  <a:gd name="T1" fmla="*/ 0 h 1"/>
                  <a:gd name="T2" fmla="*/ 0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52" name="Line 323"/>
              <p:cNvSpPr>
                <a:spLocks noChangeShapeType="1"/>
              </p:cNvSpPr>
              <p:nvPr/>
            </p:nvSpPr>
            <p:spPr bwMode="auto">
              <a:xfrm>
                <a:off x="2564"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53" name="Line 324"/>
              <p:cNvSpPr>
                <a:spLocks noChangeShapeType="1"/>
              </p:cNvSpPr>
              <p:nvPr/>
            </p:nvSpPr>
            <p:spPr bwMode="auto">
              <a:xfrm>
                <a:off x="2580"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54" name="Line 325"/>
              <p:cNvSpPr>
                <a:spLocks noChangeShapeType="1"/>
              </p:cNvSpPr>
              <p:nvPr/>
            </p:nvSpPr>
            <p:spPr bwMode="auto">
              <a:xfrm>
                <a:off x="2596"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55" name="Line 326"/>
              <p:cNvSpPr>
                <a:spLocks noChangeShapeType="1"/>
              </p:cNvSpPr>
              <p:nvPr/>
            </p:nvSpPr>
            <p:spPr bwMode="auto">
              <a:xfrm>
                <a:off x="2612"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56" name="Line 327"/>
              <p:cNvSpPr>
                <a:spLocks noChangeShapeType="1"/>
              </p:cNvSpPr>
              <p:nvPr/>
            </p:nvSpPr>
            <p:spPr bwMode="auto">
              <a:xfrm>
                <a:off x="2629" y="3570"/>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57" name="Freeform 328"/>
              <p:cNvSpPr>
                <a:spLocks/>
              </p:cNvSpPr>
              <p:nvPr/>
            </p:nvSpPr>
            <p:spPr bwMode="auto">
              <a:xfrm>
                <a:off x="2645" y="3570"/>
                <a:ext cx="6" cy="1"/>
              </a:xfrm>
              <a:custGeom>
                <a:avLst/>
                <a:gdLst>
                  <a:gd name="T0" fmla="*/ 0 w 14"/>
                  <a:gd name="T1" fmla="*/ 0 h 1"/>
                  <a:gd name="T2" fmla="*/ 3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3"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58" name="Freeform 329"/>
              <p:cNvSpPr>
                <a:spLocks/>
              </p:cNvSpPr>
              <p:nvPr/>
            </p:nvSpPr>
            <p:spPr bwMode="auto">
              <a:xfrm>
                <a:off x="2661" y="3570"/>
                <a:ext cx="6" cy="1"/>
              </a:xfrm>
              <a:custGeom>
                <a:avLst/>
                <a:gdLst>
                  <a:gd name="T0" fmla="*/ 0 w 14"/>
                  <a:gd name="T1" fmla="*/ 0 h 1"/>
                  <a:gd name="T2" fmla="*/ 2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9"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59" name="Freeform 330"/>
              <p:cNvSpPr>
                <a:spLocks/>
              </p:cNvSpPr>
              <p:nvPr/>
            </p:nvSpPr>
            <p:spPr bwMode="auto">
              <a:xfrm>
                <a:off x="2677" y="3570"/>
                <a:ext cx="6" cy="1"/>
              </a:xfrm>
              <a:custGeom>
                <a:avLst/>
                <a:gdLst>
                  <a:gd name="T0" fmla="*/ 0 w 14"/>
                  <a:gd name="T1" fmla="*/ 0 h 1"/>
                  <a:gd name="T2" fmla="*/ 1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5"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60" name="Freeform 331"/>
              <p:cNvSpPr>
                <a:spLocks/>
              </p:cNvSpPr>
              <p:nvPr/>
            </p:nvSpPr>
            <p:spPr bwMode="auto">
              <a:xfrm>
                <a:off x="2693" y="3570"/>
                <a:ext cx="6" cy="1"/>
              </a:xfrm>
              <a:custGeom>
                <a:avLst/>
                <a:gdLst>
                  <a:gd name="T0" fmla="*/ 0 w 14"/>
                  <a:gd name="T1" fmla="*/ 0 h 1"/>
                  <a:gd name="T2" fmla="*/ 0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61" name="Line 332"/>
              <p:cNvSpPr>
                <a:spLocks noChangeShapeType="1"/>
              </p:cNvSpPr>
              <p:nvPr/>
            </p:nvSpPr>
            <p:spPr bwMode="auto">
              <a:xfrm>
                <a:off x="2710" y="3570"/>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62" name="Line 333"/>
              <p:cNvSpPr>
                <a:spLocks noChangeShapeType="1"/>
              </p:cNvSpPr>
              <p:nvPr/>
            </p:nvSpPr>
            <p:spPr bwMode="auto">
              <a:xfrm>
                <a:off x="2726"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63" name="Line 334"/>
              <p:cNvSpPr>
                <a:spLocks noChangeShapeType="1"/>
              </p:cNvSpPr>
              <p:nvPr/>
            </p:nvSpPr>
            <p:spPr bwMode="auto">
              <a:xfrm>
                <a:off x="2742"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64" name="Line 335"/>
              <p:cNvSpPr>
                <a:spLocks noChangeShapeType="1"/>
              </p:cNvSpPr>
              <p:nvPr/>
            </p:nvSpPr>
            <p:spPr bwMode="auto">
              <a:xfrm>
                <a:off x="2758"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65" name="Line 336"/>
              <p:cNvSpPr>
                <a:spLocks noChangeShapeType="1"/>
              </p:cNvSpPr>
              <p:nvPr/>
            </p:nvSpPr>
            <p:spPr bwMode="auto">
              <a:xfrm>
                <a:off x="2774"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66" name="Freeform 337"/>
              <p:cNvSpPr>
                <a:spLocks/>
              </p:cNvSpPr>
              <p:nvPr/>
            </p:nvSpPr>
            <p:spPr bwMode="auto">
              <a:xfrm>
                <a:off x="2790" y="3570"/>
                <a:ext cx="6" cy="1"/>
              </a:xfrm>
              <a:custGeom>
                <a:avLst/>
                <a:gdLst>
                  <a:gd name="T0" fmla="*/ 0 w 14"/>
                  <a:gd name="T1" fmla="*/ 0 h 1"/>
                  <a:gd name="T2" fmla="*/ 2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2"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67" name="Freeform 338"/>
              <p:cNvSpPr>
                <a:spLocks/>
              </p:cNvSpPr>
              <p:nvPr/>
            </p:nvSpPr>
            <p:spPr bwMode="auto">
              <a:xfrm>
                <a:off x="2807" y="3570"/>
                <a:ext cx="5" cy="1"/>
              </a:xfrm>
              <a:custGeom>
                <a:avLst/>
                <a:gdLst>
                  <a:gd name="T0" fmla="*/ 0 w 14"/>
                  <a:gd name="T1" fmla="*/ 0 h 1"/>
                  <a:gd name="T2" fmla="*/ 1 w 14"/>
                  <a:gd name="T3" fmla="*/ 0 h 1"/>
                  <a:gd name="T4" fmla="*/ 2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8"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68" name="Freeform 339"/>
              <p:cNvSpPr>
                <a:spLocks/>
              </p:cNvSpPr>
              <p:nvPr/>
            </p:nvSpPr>
            <p:spPr bwMode="auto">
              <a:xfrm>
                <a:off x="2823" y="3570"/>
                <a:ext cx="6" cy="1"/>
              </a:xfrm>
              <a:custGeom>
                <a:avLst/>
                <a:gdLst>
                  <a:gd name="T0" fmla="*/ 0 w 14"/>
                  <a:gd name="T1" fmla="*/ 0 h 1"/>
                  <a:gd name="T2" fmla="*/ 1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4"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69" name="Freeform 340"/>
              <p:cNvSpPr>
                <a:spLocks/>
              </p:cNvSpPr>
              <p:nvPr/>
            </p:nvSpPr>
            <p:spPr bwMode="auto">
              <a:xfrm>
                <a:off x="2839" y="3570"/>
                <a:ext cx="6" cy="1"/>
              </a:xfrm>
              <a:custGeom>
                <a:avLst/>
                <a:gdLst>
                  <a:gd name="T0" fmla="*/ 0 w 14"/>
                  <a:gd name="T1" fmla="*/ 0 h 1"/>
                  <a:gd name="T2" fmla="*/ 0 w 14"/>
                  <a:gd name="T3" fmla="*/ 0 h 1"/>
                  <a:gd name="T4" fmla="*/ 3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0" y="0"/>
                    </a:lnTo>
                    <a:lnTo>
                      <a:pt x="14" y="0"/>
                    </a:lnTo>
                  </a:path>
                </a:pathLst>
              </a:custGeom>
              <a:noFill/>
              <a:ln w="7">
                <a:solidFill>
                  <a:srgbClr val="000000"/>
                </a:solidFill>
                <a:prstDash val="solid"/>
                <a:round/>
                <a:headEnd/>
                <a:tailEnd/>
              </a:ln>
            </p:spPr>
            <p:txBody>
              <a:bodyPr>
                <a:prstTxWarp prst="textNoShape">
                  <a:avLst/>
                </a:prstTxWarp>
              </a:bodyPr>
              <a:lstStyle/>
              <a:p>
                <a:endParaRPr lang="en-US" sz="600"/>
              </a:p>
            </p:txBody>
          </p:sp>
          <p:sp>
            <p:nvSpPr>
              <p:cNvPr id="470" name="Line 341"/>
              <p:cNvSpPr>
                <a:spLocks noChangeShapeType="1"/>
              </p:cNvSpPr>
              <p:nvPr/>
            </p:nvSpPr>
            <p:spPr bwMode="auto">
              <a:xfrm>
                <a:off x="2855"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71" name="Line 342"/>
              <p:cNvSpPr>
                <a:spLocks noChangeShapeType="1"/>
              </p:cNvSpPr>
              <p:nvPr/>
            </p:nvSpPr>
            <p:spPr bwMode="auto">
              <a:xfrm>
                <a:off x="2871"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72" name="Line 343"/>
              <p:cNvSpPr>
                <a:spLocks noChangeShapeType="1"/>
              </p:cNvSpPr>
              <p:nvPr/>
            </p:nvSpPr>
            <p:spPr bwMode="auto">
              <a:xfrm>
                <a:off x="2888" y="3570"/>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73" name="Line 344"/>
              <p:cNvSpPr>
                <a:spLocks noChangeShapeType="1"/>
              </p:cNvSpPr>
              <p:nvPr/>
            </p:nvSpPr>
            <p:spPr bwMode="auto">
              <a:xfrm>
                <a:off x="2904"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74" name="Line 345"/>
              <p:cNvSpPr>
                <a:spLocks noChangeShapeType="1"/>
              </p:cNvSpPr>
              <p:nvPr/>
            </p:nvSpPr>
            <p:spPr bwMode="auto">
              <a:xfrm>
                <a:off x="2920" y="3570"/>
                <a:ext cx="6"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75" name="Line 346"/>
              <p:cNvSpPr>
                <a:spLocks noChangeShapeType="1"/>
              </p:cNvSpPr>
              <p:nvPr/>
            </p:nvSpPr>
            <p:spPr bwMode="auto">
              <a:xfrm>
                <a:off x="2936" y="3570"/>
                <a:ext cx="5" cy="1"/>
              </a:xfrm>
              <a:prstGeom prst="line">
                <a:avLst/>
              </a:prstGeom>
              <a:noFill/>
              <a:ln w="7">
                <a:solidFill>
                  <a:srgbClr val="000000"/>
                </a:solidFill>
                <a:round/>
                <a:headEnd/>
                <a:tailEnd/>
              </a:ln>
            </p:spPr>
            <p:txBody>
              <a:bodyPr>
                <a:prstTxWarp prst="textNoShape">
                  <a:avLst/>
                </a:prstTxWarp>
              </a:bodyPr>
              <a:lstStyle/>
              <a:p>
                <a:endParaRPr lang="en-US" sz="600"/>
              </a:p>
            </p:txBody>
          </p:sp>
          <p:sp>
            <p:nvSpPr>
              <p:cNvPr id="476" name="Rectangle 347"/>
              <p:cNvSpPr>
                <a:spLocks noChangeArrowheads="1"/>
              </p:cNvSpPr>
              <p:nvPr/>
            </p:nvSpPr>
            <p:spPr bwMode="auto">
              <a:xfrm rot="16200000">
                <a:off x="-121" y="3164"/>
                <a:ext cx="1029" cy="80"/>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Instantaneous brightness [n/cm</a:t>
                </a:r>
                <a:endParaRPr lang="en-US" sz="600"/>
              </a:p>
            </p:txBody>
          </p:sp>
          <p:sp>
            <p:nvSpPr>
              <p:cNvPr id="477" name="Rectangle 348"/>
              <p:cNvSpPr>
                <a:spLocks noChangeArrowheads="1"/>
              </p:cNvSpPr>
              <p:nvPr/>
            </p:nvSpPr>
            <p:spPr bwMode="auto">
              <a:xfrm rot="16200000">
                <a:off x="343" y="2770"/>
                <a:ext cx="48" cy="80"/>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2</a:t>
                </a:r>
                <a:endParaRPr lang="en-US" sz="600"/>
              </a:p>
            </p:txBody>
          </p:sp>
          <p:sp>
            <p:nvSpPr>
              <p:cNvPr id="478" name="Rectangle 349"/>
              <p:cNvSpPr>
                <a:spLocks noChangeArrowheads="1"/>
              </p:cNvSpPr>
              <p:nvPr/>
            </p:nvSpPr>
            <p:spPr bwMode="auto">
              <a:xfrm rot="16200000">
                <a:off x="256" y="2637"/>
                <a:ext cx="275" cy="80"/>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/s/str/Å]</a:t>
                </a:r>
                <a:endParaRPr lang="en-US" sz="600"/>
              </a:p>
            </p:txBody>
          </p:sp>
          <p:sp>
            <p:nvSpPr>
              <p:cNvPr id="479" name="Rectangle 350"/>
              <p:cNvSpPr>
                <a:spLocks noChangeArrowheads="1"/>
              </p:cNvSpPr>
              <p:nvPr/>
            </p:nvSpPr>
            <p:spPr bwMode="auto">
              <a:xfrm>
                <a:off x="1703" y="3713"/>
                <a:ext cx="231"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Time [</a:t>
                </a:r>
                <a:endParaRPr lang="en-US" sz="600"/>
              </a:p>
            </p:txBody>
          </p:sp>
          <p:sp>
            <p:nvSpPr>
              <p:cNvPr id="480" name="Rectangle 351"/>
              <p:cNvSpPr>
                <a:spLocks noChangeArrowheads="1"/>
              </p:cNvSpPr>
              <p:nvPr/>
            </p:nvSpPr>
            <p:spPr bwMode="auto">
              <a:xfrm>
                <a:off x="1880" y="3712"/>
                <a:ext cx="84"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latin typeface="Symbol" charset="2"/>
                  </a:rPr>
                  <a:t>m</a:t>
                </a:r>
                <a:endParaRPr lang="en-US" sz="600"/>
              </a:p>
            </p:txBody>
          </p:sp>
          <p:sp>
            <p:nvSpPr>
              <p:cNvPr id="481" name="Rectangle 352"/>
              <p:cNvSpPr>
                <a:spLocks noChangeArrowheads="1"/>
              </p:cNvSpPr>
              <p:nvPr/>
            </p:nvSpPr>
            <p:spPr bwMode="auto">
              <a:xfrm>
                <a:off x="1914" y="3713"/>
                <a:ext cx="88" cy="86"/>
              </a:xfrm>
              <a:prstGeom prst="rect">
                <a:avLst/>
              </a:prstGeom>
              <a:noFill/>
              <a:ln w="9525">
                <a:noFill/>
                <a:miter lim="800000"/>
                <a:headEnd/>
                <a:tailEnd/>
              </a:ln>
            </p:spPr>
            <p:txBody>
              <a:bodyPr wrap="square" lIns="0" tIns="0" rIns="0" bIns="0">
                <a:prstTxWarp prst="textNoShape">
                  <a:avLst/>
                </a:prstTxWarp>
                <a:spAutoFit/>
              </a:bodyPr>
              <a:lstStyle/>
              <a:p>
                <a:r>
                  <a:rPr lang="en-US" sz="600">
                    <a:solidFill>
                      <a:srgbClr val="000000"/>
                    </a:solidFill>
                  </a:rPr>
                  <a:t>s]</a:t>
                </a:r>
                <a:endParaRPr lang="en-US" sz="600"/>
              </a:p>
            </p:txBody>
          </p:sp>
        </p:grpSp>
      </p:grpSp>
      <p:sp>
        <p:nvSpPr>
          <p:cNvPr id="344" name="Donut 343"/>
          <p:cNvSpPr/>
          <p:nvPr/>
        </p:nvSpPr>
        <p:spPr bwMode="auto">
          <a:xfrm>
            <a:off x="8029056" y="1490330"/>
            <a:ext cx="802906" cy="873543"/>
          </a:xfrm>
          <a:prstGeom prst="donut">
            <a:avLst>
              <a:gd name="adj" fmla="val 10413"/>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endParaRPr>
          </a:p>
        </p:txBody>
      </p:sp>
      <p:sp>
        <p:nvSpPr>
          <p:cNvPr id="346" name="Rectangle 345"/>
          <p:cNvSpPr/>
          <p:nvPr/>
        </p:nvSpPr>
        <p:spPr bwMode="auto">
          <a:xfrm>
            <a:off x="8761865" y="1374738"/>
            <a:ext cx="91440" cy="366531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endParaRPr>
          </a:p>
        </p:txBody>
      </p:sp>
      <p:sp>
        <p:nvSpPr>
          <p:cNvPr id="351" name="Sun 350"/>
          <p:cNvSpPr/>
          <p:nvPr/>
        </p:nvSpPr>
        <p:spPr bwMode="auto">
          <a:xfrm>
            <a:off x="8511876" y="1053560"/>
            <a:ext cx="617526" cy="436770"/>
          </a:xfrm>
          <a:prstGeom prst="sun">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endParaRPr>
          </a:p>
        </p:txBody>
      </p:sp>
    </p:spTree>
    <p:extLst>
      <p:ext uri="{BB962C8B-B14F-4D97-AF65-F5344CB8AC3E}">
        <p14:creationId xmlns:p14="http://schemas.microsoft.com/office/powerpoint/2010/main" val="13069608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44"/>
                                        </p:tgtEl>
                                      </p:cBhvr>
                                    </p:animEffect>
                                    <p:set>
                                      <p:cBhvr>
                                        <p:cTn id="7" dur="1" fill="hold">
                                          <p:stCondLst>
                                            <p:cond delay="1999"/>
                                          </p:stCondLst>
                                        </p:cTn>
                                        <p:tgtEl>
                                          <p:spTgt spid="3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00" y="196850"/>
            <a:ext cx="6400800" cy="411163"/>
          </a:xfrm>
          <a:prstGeom prst="rect">
            <a:avLst/>
          </a:prstGeom>
        </p:spPr>
        <p:txBody>
          <a:bodyPr/>
          <a:lstStyle/>
          <a:p>
            <a:pPr>
              <a:defRPr/>
            </a:pPr>
            <a:r>
              <a:rPr lang="en-GB" sz="2800" dirty="0" smtClean="0">
                <a:solidFill>
                  <a:schemeClr val="accent2"/>
                </a:solidFill>
              </a:rPr>
              <a:t>Fundamental physics at ESS</a:t>
            </a:r>
            <a:endParaRPr lang="en-GB" sz="2800" dirty="0">
              <a:solidFill>
                <a:schemeClr val="accent2"/>
              </a:solidFill>
            </a:endParaRPr>
          </a:p>
        </p:txBody>
      </p:sp>
      <p:sp>
        <p:nvSpPr>
          <p:cNvPr id="58375" name="Content Placeholder 2"/>
          <p:cNvSpPr>
            <a:spLocks noGrp="1"/>
          </p:cNvSpPr>
          <p:nvPr>
            <p:ph idx="4294967295"/>
          </p:nvPr>
        </p:nvSpPr>
        <p:spPr>
          <a:xfrm>
            <a:off x="396875" y="5333999"/>
            <a:ext cx="8493125" cy="1412875"/>
          </a:xfrm>
          <a:prstGeom prst="rect">
            <a:avLst/>
          </a:prstGeom>
        </p:spPr>
        <p:txBody>
          <a:bodyPr/>
          <a:lstStyle/>
          <a:p>
            <a:r>
              <a:rPr lang="en-GB" sz="1800" dirty="0" smtClean="0"/>
              <a:t>Workshop on fundamental physics at ESS held in Lund in December 2009 on possibilities for Neutron, Nuclear, Neutrino, </a:t>
            </a:r>
            <a:r>
              <a:rPr lang="en-GB" sz="1800" dirty="0" err="1" smtClean="0"/>
              <a:t>Muon</a:t>
            </a:r>
            <a:r>
              <a:rPr lang="en-GB" sz="1800" dirty="0" smtClean="0"/>
              <a:t> and medical physics at ESS</a:t>
            </a:r>
          </a:p>
          <a:p>
            <a:pPr lvl="1"/>
            <a:r>
              <a:rPr lang="en-GB" sz="1800" dirty="0" smtClean="0"/>
              <a:t>All presentation available at 3N2MP website: </a:t>
            </a:r>
            <a:r>
              <a:rPr lang="en-US" sz="1800" dirty="0" smtClean="0">
                <a:hlinkClick r:id="rId2"/>
              </a:rPr>
              <a:t>http://</a:t>
            </a:r>
            <a:r>
              <a:rPr lang="en-US" sz="1800" dirty="0" err="1" smtClean="0">
                <a:hlinkClick r:id="rId2"/>
              </a:rPr>
              <a:t>indico.hep.lu.se</a:t>
            </a:r>
            <a:r>
              <a:rPr lang="en-US" sz="1800" dirty="0" smtClean="0">
                <a:hlinkClick r:id="rId2"/>
              </a:rPr>
              <a:t>//</a:t>
            </a:r>
            <a:r>
              <a:rPr lang="en-US" sz="1800" dirty="0" err="1" smtClean="0">
                <a:hlinkClick r:id="rId2"/>
              </a:rPr>
              <a:t>conferenceDisplay.py?confId</a:t>
            </a:r>
            <a:r>
              <a:rPr lang="en-US" sz="1800" dirty="0" smtClean="0">
                <a:hlinkClick r:id="rId2"/>
              </a:rPr>
              <a:t>=896</a:t>
            </a:r>
            <a:endParaRPr lang="en-GB" sz="1800" dirty="0" smtClean="0"/>
          </a:p>
          <a:p>
            <a:pPr lvl="1"/>
            <a:endParaRPr lang="en-GB" sz="2400" dirty="0" smtClean="0"/>
          </a:p>
        </p:txBody>
      </p:sp>
      <p:grpSp>
        <p:nvGrpSpPr>
          <p:cNvPr id="3" name="Group 9"/>
          <p:cNvGrpSpPr>
            <a:grpSpLocks/>
          </p:cNvGrpSpPr>
          <p:nvPr/>
        </p:nvGrpSpPr>
        <p:grpSpPr bwMode="auto">
          <a:xfrm>
            <a:off x="2114550" y="930275"/>
            <a:ext cx="4605338" cy="2976563"/>
            <a:chOff x="1203961" y="1089660"/>
            <a:chExt cx="6902450" cy="4810174"/>
          </a:xfrm>
        </p:grpSpPr>
        <p:pic>
          <p:nvPicPr>
            <p:cNvPr id="68611" name="Picture 3"/>
            <p:cNvPicPr>
              <a:picLocks noChangeAspect="1" noChangeArrowheads="1"/>
            </p:cNvPicPr>
            <p:nvPr/>
          </p:nvPicPr>
          <p:blipFill>
            <a:blip r:embed="rId3"/>
            <a:srcRect l="29503" t="28222" r="1313" b="5597"/>
            <a:stretch>
              <a:fillRect/>
            </a:stretch>
          </p:blipFill>
          <p:spPr bwMode="auto">
            <a:xfrm>
              <a:off x="1203961" y="1089660"/>
              <a:ext cx="6902450" cy="4810174"/>
            </a:xfrm>
            <a:prstGeom prst="ellipse">
              <a:avLst/>
            </a:prstGeom>
            <a:noFill/>
            <a:ln w="9525">
              <a:noFill/>
              <a:miter lim="800000"/>
              <a:headEnd/>
              <a:tailEnd/>
            </a:ln>
            <a:effectLst/>
          </p:spPr>
        </p:pic>
        <p:sp>
          <p:nvSpPr>
            <p:cNvPr id="58378" name="Oval 8"/>
            <p:cNvSpPr>
              <a:spLocks noChangeArrowheads="1"/>
            </p:cNvSpPr>
            <p:nvPr/>
          </p:nvSpPr>
          <p:spPr bwMode="auto">
            <a:xfrm>
              <a:off x="3002280" y="1706880"/>
              <a:ext cx="3436620" cy="3406140"/>
            </a:xfrm>
            <a:prstGeom prst="ellipse">
              <a:avLst/>
            </a:prstGeom>
            <a:noFill/>
            <a:ln w="28575">
              <a:solidFill>
                <a:srgbClr val="FF0000"/>
              </a:solidFill>
              <a:round/>
              <a:headEnd/>
              <a:tailEnd/>
            </a:ln>
          </p:spPr>
          <p:txBody>
            <a:bodyPr>
              <a:prstTxWarp prst="textNoShape">
                <a:avLst/>
              </a:prstTxWarp>
            </a:bodyPr>
            <a:lstStyle/>
            <a:p>
              <a:pPr marL="495174" indent="-495174"/>
              <a:endParaRPr lang="en-GB" dirty="0">
                <a:solidFill>
                  <a:srgbClr val="000000"/>
                </a:solidFill>
              </a:endParaRPr>
            </a:p>
          </p:txBody>
        </p:sp>
      </p:grpSp>
      <p:pic>
        <p:nvPicPr>
          <p:cNvPr id="58374" name="Picture 2" descr="http://images.iop.org/objects/cern/cern/39/3/13/neutrinos1_4-99.gif"/>
          <p:cNvPicPr>
            <a:picLocks noChangeAspect="1" noChangeArrowheads="1"/>
          </p:cNvPicPr>
          <p:nvPr/>
        </p:nvPicPr>
        <p:blipFill>
          <a:blip r:embed="rId4"/>
          <a:srcRect/>
          <a:stretch>
            <a:fillRect/>
          </a:stretch>
        </p:blipFill>
        <p:spPr bwMode="auto">
          <a:xfrm>
            <a:off x="5916618" y="1089026"/>
            <a:ext cx="1952625" cy="1925638"/>
          </a:xfrm>
          <a:prstGeom prst="rect">
            <a:avLst/>
          </a:prstGeom>
          <a:noFill/>
          <a:ln w="9525">
            <a:noFill/>
            <a:miter lim="800000"/>
            <a:headEnd/>
            <a:tailEnd/>
          </a:ln>
        </p:spPr>
      </p:pic>
      <p:pic>
        <p:nvPicPr>
          <p:cNvPr id="58376" name="Picture 9"/>
          <p:cNvPicPr>
            <a:picLocks noChangeAspect="1"/>
          </p:cNvPicPr>
          <p:nvPr/>
        </p:nvPicPr>
        <p:blipFill>
          <a:blip r:embed="rId5"/>
          <a:srcRect/>
          <a:stretch>
            <a:fillRect/>
          </a:stretch>
        </p:blipFill>
        <p:spPr bwMode="auto">
          <a:xfrm>
            <a:off x="1857380" y="1873250"/>
            <a:ext cx="1185863" cy="1860550"/>
          </a:xfrm>
          <a:prstGeom prst="rect">
            <a:avLst/>
          </a:prstGeom>
          <a:noFill/>
          <a:ln w="9525">
            <a:noFill/>
            <a:miter lim="800000"/>
            <a:headEnd/>
            <a:tailEnd/>
          </a:ln>
        </p:spPr>
      </p:pic>
      <p:grpSp>
        <p:nvGrpSpPr>
          <p:cNvPr id="9" name="Group 8"/>
          <p:cNvGrpSpPr/>
          <p:nvPr/>
        </p:nvGrpSpPr>
        <p:grpSpPr>
          <a:xfrm>
            <a:off x="247021" y="3813035"/>
            <a:ext cx="8654358" cy="1505430"/>
            <a:chOff x="254127" y="4844910"/>
            <a:chExt cx="8654358" cy="1505430"/>
          </a:xfrm>
        </p:grpSpPr>
        <p:pic>
          <p:nvPicPr>
            <p:cNvPr id="10" name="Picture 9"/>
            <p:cNvPicPr>
              <a:picLocks noChangeAspect="1"/>
            </p:cNvPicPr>
            <p:nvPr/>
          </p:nvPicPr>
          <p:blipFill>
            <a:blip r:embed="rId6"/>
            <a:stretch>
              <a:fillRect/>
            </a:stretch>
          </p:blipFill>
          <p:spPr>
            <a:xfrm>
              <a:off x="6920934" y="4859677"/>
              <a:ext cx="1987551" cy="1490663"/>
            </a:xfrm>
            <a:prstGeom prst="rect">
              <a:avLst/>
            </a:prstGeom>
          </p:spPr>
        </p:pic>
        <p:pic>
          <p:nvPicPr>
            <p:cNvPr id="11" name="Picture 10"/>
            <p:cNvPicPr>
              <a:picLocks noChangeAspect="1"/>
            </p:cNvPicPr>
            <p:nvPr/>
          </p:nvPicPr>
          <p:blipFill>
            <a:blip r:embed="rId7"/>
            <a:stretch>
              <a:fillRect/>
            </a:stretch>
          </p:blipFill>
          <p:spPr>
            <a:xfrm>
              <a:off x="254127" y="4844910"/>
              <a:ext cx="2042003" cy="1490662"/>
            </a:xfrm>
            <a:prstGeom prst="rect">
              <a:avLst/>
            </a:prstGeom>
            <a:solidFill>
              <a:srgbClr val="CCFFCC"/>
            </a:solidFill>
          </p:spPr>
        </p:pic>
        <p:pic>
          <p:nvPicPr>
            <p:cNvPr id="12" name="Picture 11"/>
            <p:cNvPicPr>
              <a:picLocks noChangeAspect="1"/>
            </p:cNvPicPr>
            <p:nvPr/>
          </p:nvPicPr>
          <p:blipFill>
            <a:blip r:embed="rId8"/>
            <a:stretch>
              <a:fillRect/>
            </a:stretch>
          </p:blipFill>
          <p:spPr>
            <a:xfrm>
              <a:off x="3748128" y="5045041"/>
              <a:ext cx="1515266" cy="1218274"/>
            </a:xfrm>
            <a:prstGeom prst="rect">
              <a:avLst/>
            </a:prstGeom>
          </p:spPr>
        </p:pic>
      </p:grpSp>
      <p:grpSp>
        <p:nvGrpSpPr>
          <p:cNvPr id="6" name="Group 5"/>
          <p:cNvGrpSpPr/>
          <p:nvPr/>
        </p:nvGrpSpPr>
        <p:grpSpPr>
          <a:xfrm>
            <a:off x="4889500" y="1524000"/>
            <a:ext cx="3873499" cy="4038599"/>
            <a:chOff x="4889500" y="1524000"/>
            <a:chExt cx="3873499" cy="4038599"/>
          </a:xfrm>
        </p:grpSpPr>
        <p:pic>
          <p:nvPicPr>
            <p:cNvPr id="4" name="Picture 3"/>
            <p:cNvPicPr>
              <a:picLocks noChangeAspect="1"/>
            </p:cNvPicPr>
            <p:nvPr/>
          </p:nvPicPr>
          <p:blipFill>
            <a:blip r:embed="rId9"/>
            <a:stretch>
              <a:fillRect/>
            </a:stretch>
          </p:blipFill>
          <p:spPr>
            <a:xfrm>
              <a:off x="4889500" y="3695700"/>
              <a:ext cx="2222499" cy="1866899"/>
            </a:xfrm>
            <a:prstGeom prst="rect">
              <a:avLst/>
            </a:prstGeom>
          </p:spPr>
        </p:pic>
        <p:sp>
          <p:nvSpPr>
            <p:cNvPr id="5" name="Cloud Callout 4"/>
            <p:cNvSpPr/>
            <p:nvPr/>
          </p:nvSpPr>
          <p:spPr bwMode="auto">
            <a:xfrm>
              <a:off x="6197598" y="1524000"/>
              <a:ext cx="2565401" cy="2000601"/>
            </a:xfrm>
            <a:prstGeom prst="cloudCallout">
              <a:avLst>
                <a:gd name="adj1" fmla="val -42491"/>
                <a:gd name="adj2" fmla="val 7757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333333"/>
                  </a:solidFill>
                  <a:effectLst>
                    <a:outerShdw blurRad="38100" dist="38100" dir="2700000" algn="tl">
                      <a:srgbClr val="000000">
                        <a:alpha val="43137"/>
                      </a:srgbClr>
                    </a:outerShdw>
                  </a:effectLst>
                  <a:latin typeface="Arial" pitchFamily="-112" charset="0"/>
                </a:rPr>
                <a:t>2019: What are they doing in Lund?</a:t>
              </a:r>
              <a:endParaRPr kumimoji="0" lang="en-US" sz="2000" b="1" i="0" u="none" strike="noStrike" cap="none" normalizeH="0" baseline="0" dirty="0">
                <a:ln>
                  <a:noFill/>
                </a:ln>
                <a:solidFill>
                  <a:srgbClr val="333333"/>
                </a:solidFill>
                <a:effectLst>
                  <a:outerShdw blurRad="38100" dist="38100" dir="2700000" algn="tl">
                    <a:srgbClr val="000000">
                      <a:alpha val="43137"/>
                    </a:srgbClr>
                  </a:outerShdw>
                </a:effectLst>
                <a:latin typeface="Arial" pitchFamily="-112" charset="0"/>
              </a:endParaRPr>
            </a:p>
          </p:txBody>
        </p:sp>
      </p:grpSp>
    </p:spTree>
    <p:extLst>
      <p:ext uri="{BB962C8B-B14F-4D97-AF65-F5344CB8AC3E}">
        <p14:creationId xmlns:p14="http://schemas.microsoft.com/office/powerpoint/2010/main" val="27658354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1776" y="1470036"/>
            <a:ext cx="8840453" cy="4861112"/>
          </a:xfrm>
          <a:prstGeom prst="rect">
            <a:avLst/>
          </a:prstGeom>
        </p:spPr>
        <p:txBody>
          <a:bodyPr lIns="64284" tIns="32142" rIns="64284" bIns="32142">
            <a:normAutofit/>
          </a:bodyPr>
          <a:lstStyle/>
          <a:p>
            <a:pPr defTabSz="914400" eaLnBrk="0" fontAlgn="base" hangingPunct="0">
              <a:spcBef>
                <a:spcPct val="0"/>
              </a:spcBef>
              <a:spcAft>
                <a:spcPct val="0"/>
              </a:spcAft>
              <a:buFont typeface="Arial" pitchFamily="34" charset="0"/>
              <a:buNone/>
              <a:defRPr/>
            </a:pPr>
            <a:r>
              <a:rPr lang="en-US" sz="2400" kern="0" dirty="0" smtClean="0">
                <a:solidFill>
                  <a:srgbClr val="0000E5"/>
                </a:solidFill>
                <a:latin typeface="Arial"/>
                <a:sym typeface="Futura Condensed" charset="0"/>
              </a:rPr>
              <a:t>ESS </a:t>
            </a:r>
            <a:r>
              <a:rPr lang="en-US" sz="2400" b="1" kern="0" dirty="0" smtClean="0">
                <a:solidFill>
                  <a:srgbClr val="0000E5"/>
                </a:solidFill>
                <a:latin typeface="Arial"/>
                <a:sym typeface="Futura Condensed" charset="0"/>
              </a:rPr>
              <a:t>accelerator</a:t>
            </a:r>
            <a:r>
              <a:rPr lang="en-US" sz="2400" kern="0" dirty="0" smtClean="0">
                <a:solidFill>
                  <a:srgbClr val="0000E5"/>
                </a:solidFill>
                <a:latin typeface="Arial"/>
                <a:sym typeface="Futura Condensed" charset="0"/>
              </a:rPr>
              <a:t> high-level technical objectives:</a:t>
            </a:r>
          </a:p>
          <a:p>
            <a:pPr defTabSz="914400" eaLnBrk="0" fontAlgn="base" hangingPunct="0">
              <a:spcBef>
                <a:spcPct val="0"/>
              </a:spcBef>
              <a:spcAft>
                <a:spcPct val="0"/>
              </a:spcAft>
              <a:buFont typeface="Arial" pitchFamily="34" charset="0"/>
              <a:buNone/>
              <a:defRPr/>
            </a:pPr>
            <a:endParaRPr lang="en-US" sz="2400" kern="0" dirty="0" smtClean="0">
              <a:solidFill>
                <a:srgbClr val="0000E5"/>
              </a:solidFill>
              <a:latin typeface="Arial"/>
              <a:sym typeface="Futura Condensed" charset="0"/>
            </a:endParaRPr>
          </a:p>
          <a:p>
            <a:pPr marL="400050" lvl="1" defTabSz="914400" eaLnBrk="0" fontAlgn="base" hangingPunct="0">
              <a:spcBef>
                <a:spcPct val="0"/>
              </a:spcBef>
              <a:spcAft>
                <a:spcPct val="0"/>
              </a:spcAft>
              <a:defRPr/>
            </a:pPr>
            <a:r>
              <a:rPr lang="en-US" sz="2000" kern="0" dirty="0" smtClean="0">
                <a:solidFill>
                  <a:srgbClr val="0000E5"/>
                </a:solidFill>
                <a:latin typeface="Arial"/>
                <a:sym typeface="Futura Condensed" charset="0"/>
              </a:rPr>
              <a:t>5 MW long pulse source</a:t>
            </a:r>
          </a:p>
          <a:p>
            <a:pPr marL="800100" lvl="2" defTabSz="914400" eaLnBrk="0" fontAlgn="base" hangingPunct="0">
              <a:spcBef>
                <a:spcPct val="0"/>
              </a:spcBef>
              <a:spcAft>
                <a:spcPct val="0"/>
              </a:spcAft>
              <a:defRPr/>
            </a:pPr>
            <a:r>
              <a:rPr lang="en-US" sz="2000" kern="0" dirty="0" smtClean="0">
                <a:solidFill>
                  <a:srgbClr val="0000E5"/>
                </a:solidFill>
                <a:latin typeface="Arial"/>
                <a:sym typeface="Futura Condensed" charset="0"/>
              </a:rPr>
              <a:t>-2.86 ms pulses</a:t>
            </a:r>
          </a:p>
          <a:p>
            <a:pPr marL="800100" lvl="2" defTabSz="914400" eaLnBrk="0" fontAlgn="base" hangingPunct="0">
              <a:spcBef>
                <a:spcPct val="0"/>
              </a:spcBef>
              <a:spcAft>
                <a:spcPct val="0"/>
              </a:spcAft>
              <a:defRPr/>
            </a:pPr>
            <a:r>
              <a:rPr lang="en-US" sz="2000" kern="0" dirty="0" smtClean="0">
                <a:solidFill>
                  <a:srgbClr val="0000E5"/>
                </a:solidFill>
                <a:latin typeface="Arial"/>
                <a:sym typeface="Futura Condensed" charset="0"/>
              </a:rPr>
              <a:t>-50 mA pulse current</a:t>
            </a:r>
          </a:p>
          <a:p>
            <a:pPr marL="800100" lvl="2" defTabSz="914400" eaLnBrk="0" fontAlgn="base" hangingPunct="0">
              <a:spcBef>
                <a:spcPct val="0"/>
              </a:spcBef>
              <a:spcAft>
                <a:spcPct val="0"/>
              </a:spcAft>
              <a:defRPr/>
            </a:pPr>
            <a:r>
              <a:rPr lang="en-US" sz="2000" kern="0" dirty="0" smtClean="0">
                <a:solidFill>
                  <a:srgbClr val="0000E5"/>
                </a:solidFill>
                <a:latin typeface="Arial"/>
                <a:sym typeface="Futura Condensed" charset="0"/>
              </a:rPr>
              <a:t>-14 </a:t>
            </a:r>
            <a:r>
              <a:rPr lang="en-US" sz="2000" kern="0" dirty="0" smtClean="0">
                <a:solidFill>
                  <a:srgbClr val="0000E5"/>
                </a:solidFill>
                <a:latin typeface="Arial"/>
                <a:sym typeface="Futura Condensed" charset="0"/>
              </a:rPr>
              <a:t>Hz</a:t>
            </a:r>
          </a:p>
          <a:p>
            <a:pPr marL="800100" lvl="2" defTabSz="914400" eaLnBrk="0" fontAlgn="base" hangingPunct="0">
              <a:spcBef>
                <a:spcPct val="0"/>
              </a:spcBef>
              <a:spcAft>
                <a:spcPct val="0"/>
              </a:spcAft>
              <a:defRPr/>
            </a:pPr>
            <a:r>
              <a:rPr lang="en-US" sz="2000" kern="0" dirty="0" smtClean="0">
                <a:solidFill>
                  <a:srgbClr val="0000E5"/>
                </a:solidFill>
                <a:latin typeface="Arial"/>
                <a:sym typeface="Futura Condensed" charset="0"/>
              </a:rPr>
              <a:t>-Protons (H+)	</a:t>
            </a:r>
          </a:p>
          <a:p>
            <a:pPr marL="800100" lvl="2" defTabSz="914400" eaLnBrk="0" fontAlgn="base" hangingPunct="0">
              <a:spcBef>
                <a:spcPct val="0"/>
              </a:spcBef>
              <a:spcAft>
                <a:spcPct val="0"/>
              </a:spcAft>
              <a:defRPr/>
            </a:pPr>
            <a:r>
              <a:rPr lang="en-US" sz="2000" kern="0" dirty="0" smtClean="0">
                <a:solidFill>
                  <a:srgbClr val="0000E5"/>
                </a:solidFill>
                <a:latin typeface="Arial"/>
                <a:sym typeface="Futura Condensed" charset="0"/>
              </a:rPr>
              <a:t>-Low losses</a:t>
            </a:r>
          </a:p>
          <a:p>
            <a:pPr marL="800100" lvl="2" defTabSz="914400" eaLnBrk="0" fontAlgn="base" hangingPunct="0">
              <a:spcBef>
                <a:spcPct val="0"/>
              </a:spcBef>
              <a:spcAft>
                <a:spcPct val="0"/>
              </a:spcAft>
              <a:defRPr/>
            </a:pPr>
            <a:r>
              <a:rPr lang="en-US" sz="2000" kern="0" dirty="0" smtClean="0">
                <a:solidFill>
                  <a:srgbClr val="0000E5"/>
                </a:solidFill>
                <a:latin typeface="Arial"/>
                <a:sym typeface="Futura Condensed" charset="0"/>
              </a:rPr>
              <a:t>-High reliability, &gt;95%</a:t>
            </a:r>
          </a:p>
          <a:p>
            <a:pPr marL="800100" lvl="2" defTabSz="914400" eaLnBrk="0" fontAlgn="base" hangingPunct="0">
              <a:spcBef>
                <a:spcPct val="0"/>
              </a:spcBef>
              <a:spcAft>
                <a:spcPct val="0"/>
              </a:spcAft>
              <a:defRPr/>
            </a:pPr>
            <a:r>
              <a:rPr lang="en-US" sz="2000" kern="0" dirty="0" smtClean="0">
                <a:solidFill>
                  <a:srgbClr val="0000E5"/>
                </a:solidFill>
                <a:latin typeface="Arial"/>
                <a:sym typeface="Futura Condensed" charset="0"/>
              </a:rPr>
              <a:t>-Low heat loss cryostats </a:t>
            </a:r>
          </a:p>
          <a:p>
            <a:pPr marL="800100" lvl="2" defTabSz="914400" eaLnBrk="0" fontAlgn="base" hangingPunct="0">
              <a:spcBef>
                <a:spcPct val="0"/>
              </a:spcBef>
              <a:spcAft>
                <a:spcPct val="0"/>
              </a:spcAft>
              <a:defRPr/>
            </a:pPr>
            <a:r>
              <a:rPr lang="en-US" sz="2000" kern="0" dirty="0" smtClean="0">
                <a:solidFill>
                  <a:srgbClr val="0000E5"/>
                </a:solidFill>
                <a:latin typeface="Arial"/>
                <a:sym typeface="Futura Condensed" charset="0"/>
              </a:rPr>
              <a:t>for minimum energy </a:t>
            </a:r>
          </a:p>
          <a:p>
            <a:pPr marL="800100" lvl="2" defTabSz="914400" eaLnBrk="0" fontAlgn="base" hangingPunct="0">
              <a:spcBef>
                <a:spcPct val="0"/>
              </a:spcBef>
              <a:spcAft>
                <a:spcPct val="0"/>
              </a:spcAft>
              <a:defRPr/>
            </a:pPr>
            <a:r>
              <a:rPr lang="en-US" sz="2000" kern="0" dirty="0" smtClean="0">
                <a:solidFill>
                  <a:srgbClr val="0000E5"/>
                </a:solidFill>
                <a:latin typeface="Arial"/>
                <a:sym typeface="Futura Condensed" charset="0"/>
              </a:rPr>
              <a:t>consumption</a:t>
            </a:r>
          </a:p>
          <a:p>
            <a:pPr marL="800100" lvl="2" defTabSz="914400" eaLnBrk="0" fontAlgn="base" hangingPunct="0">
              <a:spcBef>
                <a:spcPct val="0"/>
              </a:spcBef>
              <a:spcAft>
                <a:spcPct val="0"/>
              </a:spcAft>
              <a:defRPr/>
            </a:pPr>
            <a:r>
              <a:rPr lang="en-US" sz="2000" kern="0" dirty="0" smtClean="0">
                <a:solidFill>
                  <a:srgbClr val="0000E5"/>
                </a:solidFill>
                <a:latin typeface="Arial"/>
                <a:sym typeface="Futura Condensed" charset="0"/>
              </a:rPr>
              <a:t>-Flexible design for </a:t>
            </a:r>
          </a:p>
          <a:p>
            <a:pPr marL="800100" lvl="2" defTabSz="914400" eaLnBrk="0" fontAlgn="base" hangingPunct="0">
              <a:spcBef>
                <a:spcPct val="0"/>
              </a:spcBef>
              <a:spcAft>
                <a:spcPct val="0"/>
              </a:spcAft>
              <a:defRPr/>
            </a:pPr>
            <a:r>
              <a:rPr lang="en-US" sz="2000" kern="0" dirty="0" smtClean="0">
                <a:solidFill>
                  <a:srgbClr val="0000E5"/>
                </a:solidFill>
                <a:latin typeface="Arial"/>
                <a:sym typeface="Futura Condensed" charset="0"/>
              </a:rPr>
              <a:t>a future power upgrade</a:t>
            </a:r>
          </a:p>
          <a:p>
            <a:pPr marL="241080" indent="-241080" defTabSz="914400" eaLnBrk="0" fontAlgn="base" hangingPunct="0">
              <a:spcBef>
                <a:spcPct val="0"/>
              </a:spcBef>
              <a:spcAft>
                <a:spcPct val="0"/>
              </a:spcAft>
              <a:buFont typeface="Arial" pitchFamily="34" charset="0"/>
              <a:buChar char="•"/>
              <a:defRPr/>
            </a:pPr>
            <a:endParaRPr lang="en-US" kern="0" dirty="0">
              <a:solidFill>
                <a:srgbClr val="3E3E5C"/>
              </a:solidFill>
              <a:latin typeface="Arial"/>
              <a:sym typeface="Futura Condensed" charset="0"/>
            </a:endParaRPr>
          </a:p>
        </p:txBody>
      </p:sp>
      <p:pic>
        <p:nvPicPr>
          <p:cNvPr id="5" name="Picture 4"/>
          <p:cNvPicPr>
            <a:picLocks noChangeAspect="1"/>
          </p:cNvPicPr>
          <p:nvPr/>
        </p:nvPicPr>
        <p:blipFill>
          <a:blip r:embed="rId2">
            <a:lum/>
          </a:blip>
          <a:stretch>
            <a:fillRect/>
          </a:stretch>
        </p:blipFill>
        <p:spPr>
          <a:xfrm>
            <a:off x="4125123" y="2428574"/>
            <a:ext cx="4466033" cy="3158637"/>
          </a:xfrm>
          <a:prstGeom prst="rect">
            <a:avLst/>
          </a:prstGeom>
        </p:spPr>
      </p:pic>
      <p:sp>
        <p:nvSpPr>
          <p:cNvPr id="6" name="Title 5"/>
          <p:cNvSpPr>
            <a:spLocks noGrp="1"/>
          </p:cNvSpPr>
          <p:nvPr>
            <p:ph type="title"/>
          </p:nvPr>
        </p:nvSpPr>
        <p:spPr>
          <a:xfrm>
            <a:off x="1597680" y="116551"/>
            <a:ext cx="6928794" cy="609600"/>
          </a:xfrm>
        </p:spPr>
        <p:txBody>
          <a:bodyPr/>
          <a:lstStyle/>
          <a:p>
            <a:r>
              <a:rPr lang="en-US" dirty="0" smtClean="0"/>
              <a:t>ESS accelerator design</a:t>
            </a:r>
            <a:br>
              <a:rPr lang="en-US" dirty="0" smtClean="0"/>
            </a:br>
            <a:r>
              <a:rPr lang="en-US" sz="2000" dirty="0" smtClean="0">
                <a:solidFill>
                  <a:srgbClr val="FF0000"/>
                </a:solidFill>
              </a:rPr>
              <a:t>High level objectives</a:t>
            </a:r>
            <a:endParaRPr lang="en-US" dirty="0">
              <a:solidFill>
                <a:srgbClr val="FF0000"/>
              </a:solidFill>
            </a:endParaRPr>
          </a:p>
        </p:txBody>
      </p:sp>
    </p:spTree>
    <p:extLst>
      <p:ext uri="{BB962C8B-B14F-4D97-AF65-F5344CB8AC3E}">
        <p14:creationId xmlns:p14="http://schemas.microsoft.com/office/powerpoint/2010/main" val="922198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Design Update</a:t>
            </a:r>
            <a:endParaRPr lang="en-US" dirty="0"/>
          </a:p>
        </p:txBody>
      </p:sp>
      <p:sp>
        <p:nvSpPr>
          <p:cNvPr id="37" name="Content Placeholder 2"/>
          <p:cNvSpPr>
            <a:spLocks noGrp="1"/>
          </p:cNvSpPr>
          <p:nvPr>
            <p:ph idx="1"/>
          </p:nvPr>
        </p:nvSpPr>
        <p:spPr bwMode="auto">
          <a:xfrm>
            <a:off x="151777" y="2643332"/>
            <a:ext cx="8840453" cy="2612109"/>
          </a:xfrm>
          <a:prstGeom prst="rect">
            <a:avLst/>
          </a:prstGeom>
          <a:noFill/>
          <a:ln>
            <a:miter lim="800000"/>
            <a:headEnd/>
            <a:tailEnd/>
          </a:ln>
        </p:spPr>
        <p:txBody>
          <a:bodyPr>
            <a:prstTxWarp prst="textNoShape">
              <a:avLst/>
            </a:prstTxWarp>
            <a:normAutofit/>
          </a:bodyPr>
          <a:lstStyle/>
          <a:p>
            <a:pPr algn="ctr" eaLnBrk="1" hangingPunct="1">
              <a:spcBef>
                <a:spcPts val="0"/>
              </a:spcBef>
              <a:buNone/>
            </a:pPr>
            <a:r>
              <a:rPr lang="en-GB" sz="1400" b="1" dirty="0" smtClean="0">
                <a:solidFill>
                  <a:srgbClr val="0000E5"/>
                </a:solidFill>
              </a:rPr>
              <a:t>Work Package (work areas)</a:t>
            </a:r>
          </a:p>
          <a:p>
            <a:pPr algn="ctr" eaLnBrk="1" hangingPunct="1">
              <a:spcBef>
                <a:spcPts val="0"/>
              </a:spcBef>
              <a:buNone/>
            </a:pPr>
            <a:endParaRPr lang="en-US" sz="1400" dirty="0" smtClean="0">
              <a:solidFill>
                <a:srgbClr val="0000E5"/>
              </a:solidFill>
            </a:endParaRPr>
          </a:p>
          <a:p>
            <a:pPr algn="ctr" eaLnBrk="1" hangingPunct="1">
              <a:spcBef>
                <a:spcPts val="0"/>
              </a:spcBef>
              <a:buNone/>
            </a:pPr>
            <a:r>
              <a:rPr lang="en-GB" sz="1400" b="1" dirty="0" smtClean="0">
                <a:solidFill>
                  <a:srgbClr val="0000E5"/>
                </a:solidFill>
              </a:rPr>
              <a:t>1</a:t>
            </a:r>
            <a:r>
              <a:rPr lang="en-US" sz="1400" dirty="0" smtClean="0">
                <a:solidFill>
                  <a:srgbClr val="0000E5"/>
                </a:solidFill>
              </a:rPr>
              <a:t>. </a:t>
            </a:r>
            <a:r>
              <a:rPr lang="en-GB" sz="1400" dirty="0" smtClean="0">
                <a:solidFill>
                  <a:srgbClr val="0000E5"/>
                </a:solidFill>
              </a:rPr>
              <a:t>Management Coordination – ESS AB (Mats Lindroos)</a:t>
            </a:r>
            <a:endParaRPr lang="en-US" sz="1400" dirty="0" smtClean="0">
              <a:solidFill>
                <a:srgbClr val="0000E5"/>
              </a:solidFill>
            </a:endParaRPr>
          </a:p>
          <a:p>
            <a:pPr algn="ctr" eaLnBrk="1" hangingPunct="1">
              <a:spcBef>
                <a:spcPts val="0"/>
              </a:spcBef>
              <a:buNone/>
            </a:pPr>
            <a:r>
              <a:rPr lang="en-GB" sz="1400" b="1" dirty="0" smtClean="0">
                <a:solidFill>
                  <a:srgbClr val="0000E5"/>
                </a:solidFill>
              </a:rPr>
              <a:t>2</a:t>
            </a:r>
            <a:r>
              <a:rPr lang="en-US" sz="1400" dirty="0" smtClean="0">
                <a:solidFill>
                  <a:srgbClr val="0000E5"/>
                </a:solidFill>
              </a:rPr>
              <a:t>. </a:t>
            </a:r>
            <a:r>
              <a:rPr lang="en-GB" sz="1400" dirty="0" smtClean="0">
                <a:solidFill>
                  <a:srgbClr val="0000E5"/>
                </a:solidFill>
              </a:rPr>
              <a:t>Accelerator Science – ESS AB (Steve </a:t>
            </a:r>
            <a:r>
              <a:rPr lang="en-GB" sz="1400" dirty="0" err="1" smtClean="0">
                <a:solidFill>
                  <a:srgbClr val="0000E5"/>
                </a:solidFill>
              </a:rPr>
              <a:t>Peggs</a:t>
            </a:r>
            <a:r>
              <a:rPr lang="en-GB" sz="1400" dirty="0" smtClean="0">
                <a:solidFill>
                  <a:srgbClr val="0000E5"/>
                </a:solidFill>
              </a:rPr>
              <a:t>)</a:t>
            </a:r>
            <a:endParaRPr lang="en-US" sz="1400" dirty="0" smtClean="0">
              <a:solidFill>
                <a:srgbClr val="0000E5"/>
              </a:solidFill>
            </a:endParaRPr>
          </a:p>
          <a:p>
            <a:pPr algn="ctr" eaLnBrk="1" hangingPunct="1">
              <a:spcBef>
                <a:spcPts val="0"/>
              </a:spcBef>
              <a:buNone/>
            </a:pPr>
            <a:r>
              <a:rPr lang="en-GB" sz="1400" b="1" dirty="0" smtClean="0">
                <a:solidFill>
                  <a:srgbClr val="0000E5"/>
                </a:solidFill>
              </a:rPr>
              <a:t>(3</a:t>
            </a:r>
            <a:r>
              <a:rPr lang="en-US" sz="1400" dirty="0" smtClean="0">
                <a:solidFill>
                  <a:srgbClr val="0000E5"/>
                </a:solidFill>
              </a:rPr>
              <a:t>. </a:t>
            </a:r>
            <a:r>
              <a:rPr lang="en-GB" sz="1400" dirty="0" smtClean="0">
                <a:solidFill>
                  <a:srgbClr val="0000E5"/>
                </a:solidFill>
              </a:rPr>
              <a:t>Infrastructure Services – now ESS AB!)</a:t>
            </a:r>
            <a:endParaRPr lang="en-US" sz="1400" dirty="0" smtClean="0">
              <a:solidFill>
                <a:srgbClr val="0000E5"/>
              </a:solidFill>
            </a:endParaRPr>
          </a:p>
          <a:p>
            <a:pPr algn="ctr" eaLnBrk="1" hangingPunct="1">
              <a:spcBef>
                <a:spcPts val="0"/>
              </a:spcBef>
              <a:buNone/>
            </a:pPr>
            <a:r>
              <a:rPr lang="en-GB" sz="1400" b="1" dirty="0" smtClean="0">
                <a:solidFill>
                  <a:srgbClr val="0000E5"/>
                </a:solidFill>
              </a:rPr>
              <a:t>4</a:t>
            </a:r>
            <a:r>
              <a:rPr lang="en-GB" sz="1400" dirty="0" smtClean="0">
                <a:solidFill>
                  <a:srgbClr val="0000E5"/>
                </a:solidFill>
              </a:rPr>
              <a:t>. SCRF Spoke cavities – IPN, </a:t>
            </a:r>
            <a:r>
              <a:rPr lang="en-GB" sz="1400" dirty="0" err="1" smtClean="0">
                <a:solidFill>
                  <a:srgbClr val="0000E5"/>
                </a:solidFill>
              </a:rPr>
              <a:t>Orsay</a:t>
            </a:r>
            <a:r>
              <a:rPr lang="en-GB" sz="1400" dirty="0" smtClean="0">
                <a:solidFill>
                  <a:srgbClr val="0000E5"/>
                </a:solidFill>
              </a:rPr>
              <a:t> (</a:t>
            </a:r>
            <a:r>
              <a:rPr lang="en-GB" sz="1400" dirty="0" err="1" smtClean="0">
                <a:solidFill>
                  <a:srgbClr val="0000E5"/>
                </a:solidFill>
              </a:rPr>
              <a:t>Sebastien</a:t>
            </a:r>
            <a:r>
              <a:rPr lang="en-GB" sz="1400" dirty="0" smtClean="0">
                <a:solidFill>
                  <a:srgbClr val="0000E5"/>
                </a:solidFill>
              </a:rPr>
              <a:t> </a:t>
            </a:r>
            <a:r>
              <a:rPr lang="en-GB" sz="1400" dirty="0" err="1" smtClean="0">
                <a:solidFill>
                  <a:srgbClr val="0000E5"/>
                </a:solidFill>
              </a:rPr>
              <a:t>Bousson</a:t>
            </a:r>
            <a:r>
              <a:rPr lang="en-GB" sz="1400" dirty="0" smtClean="0">
                <a:solidFill>
                  <a:srgbClr val="0000E5"/>
                </a:solidFill>
              </a:rPr>
              <a:t>)</a:t>
            </a:r>
          </a:p>
          <a:p>
            <a:pPr algn="ctr" eaLnBrk="1" hangingPunct="1">
              <a:spcBef>
                <a:spcPts val="0"/>
              </a:spcBef>
              <a:buNone/>
            </a:pPr>
            <a:r>
              <a:rPr lang="en-GB" sz="1400" b="1" dirty="0" smtClean="0">
                <a:solidFill>
                  <a:srgbClr val="0000E5"/>
                </a:solidFill>
              </a:rPr>
              <a:t>5</a:t>
            </a:r>
            <a:r>
              <a:rPr lang="en-GB" sz="1400" dirty="0" smtClean="0">
                <a:solidFill>
                  <a:srgbClr val="0000E5"/>
                </a:solidFill>
              </a:rPr>
              <a:t>. SCRF Elliptical cavities – CEA, </a:t>
            </a:r>
            <a:r>
              <a:rPr lang="en-GB" sz="1400" dirty="0" err="1" smtClean="0">
                <a:solidFill>
                  <a:srgbClr val="0000E5"/>
                </a:solidFill>
              </a:rPr>
              <a:t>Saclay</a:t>
            </a:r>
            <a:r>
              <a:rPr lang="en-GB" sz="1400" dirty="0" smtClean="0">
                <a:solidFill>
                  <a:srgbClr val="0000E5"/>
                </a:solidFill>
              </a:rPr>
              <a:t> (Guillaume </a:t>
            </a:r>
            <a:r>
              <a:rPr lang="en-GB" sz="1400" dirty="0" err="1" smtClean="0">
                <a:solidFill>
                  <a:srgbClr val="0000E5"/>
                </a:solidFill>
              </a:rPr>
              <a:t>Devanz</a:t>
            </a:r>
            <a:r>
              <a:rPr lang="en-GB" sz="1400" dirty="0" smtClean="0">
                <a:solidFill>
                  <a:srgbClr val="0000E5"/>
                </a:solidFill>
              </a:rPr>
              <a:t>)</a:t>
            </a:r>
            <a:endParaRPr lang="en-US" sz="1400" dirty="0" smtClean="0">
              <a:solidFill>
                <a:srgbClr val="0000E5"/>
              </a:solidFill>
            </a:endParaRPr>
          </a:p>
          <a:p>
            <a:pPr algn="ctr" eaLnBrk="1" hangingPunct="1">
              <a:spcBef>
                <a:spcPts val="0"/>
              </a:spcBef>
              <a:buNone/>
            </a:pPr>
            <a:r>
              <a:rPr lang="en-GB" sz="1400" b="1" dirty="0" smtClean="0">
                <a:solidFill>
                  <a:srgbClr val="0000E5"/>
                </a:solidFill>
              </a:rPr>
              <a:t>6</a:t>
            </a:r>
            <a:r>
              <a:rPr lang="en-US" sz="1400" dirty="0" smtClean="0">
                <a:solidFill>
                  <a:srgbClr val="0000E5"/>
                </a:solidFill>
              </a:rPr>
              <a:t>. </a:t>
            </a:r>
            <a:r>
              <a:rPr lang="en-GB" sz="1400" dirty="0" smtClean="0">
                <a:solidFill>
                  <a:srgbClr val="0000E5"/>
                </a:solidFill>
              </a:rPr>
              <a:t>Front End and NC </a:t>
            </a:r>
            <a:r>
              <a:rPr lang="en-GB" sz="1400" dirty="0" err="1" smtClean="0">
                <a:solidFill>
                  <a:srgbClr val="0000E5"/>
                </a:solidFill>
              </a:rPr>
              <a:t>linac</a:t>
            </a:r>
            <a:r>
              <a:rPr lang="en-GB" sz="1400" dirty="0" smtClean="0">
                <a:solidFill>
                  <a:srgbClr val="0000E5"/>
                </a:solidFill>
              </a:rPr>
              <a:t> – INFN, Catania (Santo </a:t>
            </a:r>
            <a:r>
              <a:rPr lang="en-GB" sz="1400" dirty="0" err="1" smtClean="0">
                <a:solidFill>
                  <a:srgbClr val="0000E5"/>
                </a:solidFill>
              </a:rPr>
              <a:t>Gammino</a:t>
            </a:r>
            <a:r>
              <a:rPr lang="en-GB" sz="1400" dirty="0" smtClean="0">
                <a:solidFill>
                  <a:srgbClr val="0000E5"/>
                </a:solidFill>
              </a:rPr>
              <a:t>)</a:t>
            </a:r>
            <a:endParaRPr lang="en-US" sz="1400" dirty="0" smtClean="0">
              <a:solidFill>
                <a:srgbClr val="0000E5"/>
              </a:solidFill>
            </a:endParaRPr>
          </a:p>
          <a:p>
            <a:pPr algn="ctr" eaLnBrk="1" hangingPunct="1">
              <a:spcBef>
                <a:spcPts val="0"/>
              </a:spcBef>
              <a:buNone/>
            </a:pPr>
            <a:r>
              <a:rPr lang="en-GB" sz="1400" b="1" dirty="0" smtClean="0">
                <a:solidFill>
                  <a:srgbClr val="0000E5"/>
                </a:solidFill>
              </a:rPr>
              <a:t>7</a:t>
            </a:r>
            <a:r>
              <a:rPr lang="en-US" sz="1400" dirty="0" smtClean="0">
                <a:solidFill>
                  <a:srgbClr val="0000E5"/>
                </a:solidFill>
              </a:rPr>
              <a:t>. Beam transport, NC magnets and </a:t>
            </a:r>
            <a:r>
              <a:rPr lang="en-GB" sz="1400" dirty="0" smtClean="0">
                <a:solidFill>
                  <a:srgbClr val="0000E5"/>
                </a:solidFill>
              </a:rPr>
              <a:t>Power Supplies – </a:t>
            </a:r>
            <a:r>
              <a:rPr lang="en-GB" sz="1400" dirty="0" err="1" smtClean="0">
                <a:solidFill>
                  <a:srgbClr val="0000E5"/>
                </a:solidFill>
              </a:rPr>
              <a:t>Århus</a:t>
            </a:r>
            <a:r>
              <a:rPr lang="en-GB" sz="1400" dirty="0" smtClean="0">
                <a:solidFill>
                  <a:srgbClr val="0000E5"/>
                </a:solidFill>
              </a:rPr>
              <a:t> University (</a:t>
            </a:r>
            <a:r>
              <a:rPr lang="en-GB" sz="1400" dirty="0" err="1" smtClean="0">
                <a:solidFill>
                  <a:srgbClr val="0000E5"/>
                </a:solidFill>
              </a:rPr>
              <a:t>Søren</a:t>
            </a:r>
            <a:r>
              <a:rPr lang="en-GB" sz="1400" dirty="0" smtClean="0">
                <a:solidFill>
                  <a:srgbClr val="0000E5"/>
                </a:solidFill>
              </a:rPr>
              <a:t> </a:t>
            </a:r>
            <a:r>
              <a:rPr lang="en-GB" sz="1400" dirty="0" err="1" smtClean="0">
                <a:solidFill>
                  <a:srgbClr val="0000E5"/>
                </a:solidFill>
              </a:rPr>
              <a:t>Pape-Møller</a:t>
            </a:r>
            <a:r>
              <a:rPr lang="en-GB" sz="1400" dirty="0" smtClean="0">
                <a:solidFill>
                  <a:srgbClr val="0000E5"/>
                </a:solidFill>
              </a:rPr>
              <a:t>)</a:t>
            </a:r>
            <a:endParaRPr lang="en-US" sz="1400" dirty="0" smtClean="0">
              <a:solidFill>
                <a:srgbClr val="0000E5"/>
              </a:solidFill>
            </a:endParaRPr>
          </a:p>
          <a:p>
            <a:pPr algn="ctr" eaLnBrk="1" hangingPunct="1">
              <a:spcBef>
                <a:spcPts val="0"/>
              </a:spcBef>
              <a:buNone/>
            </a:pPr>
            <a:r>
              <a:rPr lang="en-GB" sz="1400" b="1" dirty="0" smtClean="0">
                <a:solidFill>
                  <a:srgbClr val="0000E5"/>
                </a:solidFill>
              </a:rPr>
              <a:t>8</a:t>
            </a:r>
            <a:r>
              <a:rPr lang="en-US" sz="1400" dirty="0" smtClean="0">
                <a:solidFill>
                  <a:srgbClr val="0000E5"/>
                </a:solidFill>
              </a:rPr>
              <a:t>. </a:t>
            </a:r>
            <a:r>
              <a:rPr lang="en-GB" sz="1400" dirty="0" smtClean="0">
                <a:solidFill>
                  <a:srgbClr val="0000E5"/>
                </a:solidFill>
              </a:rPr>
              <a:t>RF Systems – ESS AB (Dave McGinnis)</a:t>
            </a:r>
          </a:p>
          <a:p>
            <a:pPr algn="ctr" eaLnBrk="1" hangingPunct="1">
              <a:spcBef>
                <a:spcPts val="0"/>
              </a:spcBef>
              <a:buNone/>
            </a:pPr>
            <a:r>
              <a:rPr lang="en-GB" sz="1400" b="1" dirty="0" smtClean="0">
                <a:solidFill>
                  <a:srgbClr val="0000E5"/>
                </a:solidFill>
              </a:rPr>
              <a:t>19</a:t>
            </a:r>
            <a:r>
              <a:rPr lang="en-GB" sz="1400" dirty="0" smtClean="0">
                <a:solidFill>
                  <a:srgbClr val="0000E5"/>
                </a:solidFill>
              </a:rPr>
              <a:t>. P2B: Test stands – Uppsala University (Roger </a:t>
            </a:r>
            <a:r>
              <a:rPr lang="en-GB" sz="1400" dirty="0" err="1" smtClean="0">
                <a:solidFill>
                  <a:srgbClr val="0000E5"/>
                </a:solidFill>
              </a:rPr>
              <a:t>Ruber</a:t>
            </a:r>
            <a:r>
              <a:rPr lang="en-GB" sz="1400" dirty="0" smtClean="0">
                <a:solidFill>
                  <a:srgbClr val="0000E5"/>
                </a:solidFill>
              </a:rPr>
              <a:t>)</a:t>
            </a:r>
            <a:endParaRPr lang="en-US" sz="1400" dirty="0" smtClean="0">
              <a:solidFill>
                <a:srgbClr val="0000E5"/>
              </a:solidFill>
            </a:endParaRPr>
          </a:p>
        </p:txBody>
      </p:sp>
      <p:grpSp>
        <p:nvGrpSpPr>
          <p:cNvPr id="4" name="Group 26"/>
          <p:cNvGrpSpPr/>
          <p:nvPr/>
        </p:nvGrpSpPr>
        <p:grpSpPr>
          <a:xfrm>
            <a:off x="7391401" y="3048001"/>
            <a:ext cx="1273175" cy="1311420"/>
            <a:chOff x="7383463" y="2686050"/>
            <a:chExt cx="1273175" cy="1311420"/>
          </a:xfrm>
        </p:grpSpPr>
        <p:pic>
          <p:nvPicPr>
            <p:cNvPr id="42" name="Picture 3" descr="Devanz.JPG"/>
            <p:cNvPicPr>
              <a:picLocks noChangeAspect="1"/>
            </p:cNvPicPr>
            <p:nvPr/>
          </p:nvPicPr>
          <p:blipFill>
            <a:blip r:embed="rId2">
              <a:lum bright="20000"/>
            </a:blip>
            <a:srcRect/>
            <a:stretch>
              <a:fillRect/>
            </a:stretch>
          </p:blipFill>
          <p:spPr bwMode="auto">
            <a:xfrm>
              <a:off x="7475538" y="2686050"/>
              <a:ext cx="1031875" cy="1065213"/>
            </a:xfrm>
            <a:prstGeom prst="rect">
              <a:avLst/>
            </a:prstGeom>
            <a:noFill/>
            <a:ln w="9525">
              <a:noFill/>
              <a:miter lim="800000"/>
              <a:headEnd/>
              <a:tailEnd/>
            </a:ln>
          </p:spPr>
        </p:pic>
        <p:sp>
          <p:nvSpPr>
            <p:cNvPr id="43" name="TextBox 18"/>
            <p:cNvSpPr txBox="1">
              <a:spLocks noChangeArrowheads="1"/>
            </p:cNvSpPr>
            <p:nvPr/>
          </p:nvSpPr>
          <p:spPr bwMode="auto">
            <a:xfrm>
              <a:off x="7383463" y="3751263"/>
              <a:ext cx="1273175" cy="246207"/>
            </a:xfrm>
            <a:prstGeom prst="rect">
              <a:avLst/>
            </a:prstGeom>
            <a:noFill/>
            <a:ln w="9525">
              <a:noFill/>
              <a:miter lim="800000"/>
              <a:headEnd/>
              <a:tailEnd/>
            </a:ln>
          </p:spPr>
          <p:txBody>
            <a:bodyPr lIns="91425" tIns="45713" rIns="91425" bIns="45713">
              <a:prstTxWarp prst="textNoShape">
                <a:avLst/>
              </a:prstTxWarp>
              <a:spAutoFit/>
            </a:bodyPr>
            <a:lstStyle/>
            <a:p>
              <a:pPr defTabSz="455590" fontAlgn="base">
                <a:spcBef>
                  <a:spcPct val="0"/>
                </a:spcBef>
                <a:spcAft>
                  <a:spcPct val="0"/>
                </a:spcAft>
              </a:pPr>
              <a:r>
                <a:rPr lang="en-US" sz="1000" dirty="0">
                  <a:solidFill>
                    <a:prstClr val="black"/>
                  </a:solidFill>
                  <a:latin typeface="Arial"/>
                </a:rPr>
                <a:t>Guillaume </a:t>
              </a:r>
              <a:r>
                <a:rPr lang="en-US" sz="1000" dirty="0" err="1">
                  <a:solidFill>
                    <a:prstClr val="black"/>
                  </a:solidFill>
                  <a:latin typeface="Arial"/>
                </a:rPr>
                <a:t>Devanz</a:t>
              </a:r>
              <a:endParaRPr lang="en-US" sz="1000" dirty="0">
                <a:solidFill>
                  <a:prstClr val="black"/>
                </a:solidFill>
                <a:latin typeface="Arial"/>
              </a:endParaRPr>
            </a:p>
          </p:txBody>
        </p:sp>
      </p:grpSp>
      <p:grpSp>
        <p:nvGrpSpPr>
          <p:cNvPr id="5" name="Group 25"/>
          <p:cNvGrpSpPr/>
          <p:nvPr/>
        </p:nvGrpSpPr>
        <p:grpSpPr>
          <a:xfrm>
            <a:off x="7162800" y="4791411"/>
            <a:ext cx="1354138" cy="1287607"/>
            <a:chOff x="7594600" y="4140200"/>
            <a:chExt cx="1354138" cy="1287607"/>
          </a:xfrm>
        </p:grpSpPr>
        <p:pic>
          <p:nvPicPr>
            <p:cNvPr id="45" name="Picture 5" descr="Bousson.jpg"/>
            <p:cNvPicPr>
              <a:picLocks noChangeAspect="1"/>
            </p:cNvPicPr>
            <p:nvPr/>
          </p:nvPicPr>
          <p:blipFill>
            <a:blip r:embed="rId3">
              <a:lum bright="20000"/>
            </a:blip>
            <a:srcRect/>
            <a:stretch>
              <a:fillRect/>
            </a:stretch>
          </p:blipFill>
          <p:spPr bwMode="auto">
            <a:xfrm>
              <a:off x="7708900" y="4140200"/>
              <a:ext cx="1041400" cy="1041400"/>
            </a:xfrm>
            <a:prstGeom prst="rect">
              <a:avLst/>
            </a:prstGeom>
            <a:noFill/>
            <a:ln w="9525">
              <a:noFill/>
              <a:miter lim="800000"/>
              <a:headEnd/>
              <a:tailEnd/>
            </a:ln>
          </p:spPr>
        </p:pic>
        <p:sp>
          <p:nvSpPr>
            <p:cNvPr id="46" name="TextBox 19"/>
            <p:cNvSpPr txBox="1">
              <a:spLocks noChangeArrowheads="1"/>
            </p:cNvSpPr>
            <p:nvPr/>
          </p:nvSpPr>
          <p:spPr bwMode="auto">
            <a:xfrm>
              <a:off x="7594600" y="5181600"/>
              <a:ext cx="1354138" cy="246207"/>
            </a:xfrm>
            <a:prstGeom prst="rect">
              <a:avLst/>
            </a:prstGeom>
            <a:noFill/>
            <a:ln w="9525">
              <a:noFill/>
              <a:miter lim="800000"/>
              <a:headEnd/>
              <a:tailEnd/>
            </a:ln>
          </p:spPr>
          <p:txBody>
            <a:bodyPr lIns="91425" tIns="45713" rIns="91425" bIns="45713">
              <a:prstTxWarp prst="textNoShape">
                <a:avLst/>
              </a:prstTxWarp>
              <a:spAutoFit/>
            </a:bodyPr>
            <a:lstStyle/>
            <a:p>
              <a:pPr defTabSz="455590" fontAlgn="base">
                <a:spcBef>
                  <a:spcPct val="0"/>
                </a:spcBef>
                <a:spcAft>
                  <a:spcPct val="0"/>
                </a:spcAft>
              </a:pPr>
              <a:r>
                <a:rPr lang="en-US" sz="1000" dirty="0" err="1">
                  <a:solidFill>
                    <a:prstClr val="black"/>
                  </a:solidFill>
                  <a:latin typeface="Arial"/>
                </a:rPr>
                <a:t>Sebastien</a:t>
              </a:r>
              <a:r>
                <a:rPr lang="en-US" sz="1000" dirty="0">
                  <a:solidFill>
                    <a:prstClr val="black"/>
                  </a:solidFill>
                  <a:latin typeface="Arial"/>
                </a:rPr>
                <a:t> </a:t>
              </a:r>
              <a:r>
                <a:rPr lang="en-US" sz="1000" dirty="0" err="1">
                  <a:solidFill>
                    <a:prstClr val="black"/>
                  </a:solidFill>
                  <a:latin typeface="Arial"/>
                </a:rPr>
                <a:t>Bousson</a:t>
              </a:r>
              <a:endParaRPr lang="en-US" sz="1000" dirty="0">
                <a:solidFill>
                  <a:prstClr val="black"/>
                </a:solidFill>
                <a:latin typeface="Arial"/>
              </a:endParaRPr>
            </a:p>
          </p:txBody>
        </p:sp>
      </p:grpSp>
      <p:grpSp>
        <p:nvGrpSpPr>
          <p:cNvPr id="6" name="Group 23"/>
          <p:cNvGrpSpPr/>
          <p:nvPr/>
        </p:nvGrpSpPr>
        <p:grpSpPr>
          <a:xfrm>
            <a:off x="3251200" y="5299076"/>
            <a:ext cx="1320800" cy="1406670"/>
            <a:chOff x="3251200" y="5283200"/>
            <a:chExt cx="1320800" cy="1406670"/>
          </a:xfrm>
        </p:grpSpPr>
        <p:pic>
          <p:nvPicPr>
            <p:cNvPr id="48" name="Picture 9" descr="Pape Møller.jpg"/>
            <p:cNvPicPr>
              <a:picLocks noChangeAspect="1"/>
            </p:cNvPicPr>
            <p:nvPr/>
          </p:nvPicPr>
          <p:blipFill>
            <a:blip r:embed="rId4">
              <a:lum bright="20000"/>
            </a:blip>
            <a:srcRect/>
            <a:stretch>
              <a:fillRect/>
            </a:stretch>
          </p:blipFill>
          <p:spPr bwMode="auto">
            <a:xfrm>
              <a:off x="3416300" y="5283200"/>
              <a:ext cx="930275" cy="1160463"/>
            </a:xfrm>
            <a:prstGeom prst="rect">
              <a:avLst/>
            </a:prstGeom>
            <a:noFill/>
            <a:ln w="9525">
              <a:noFill/>
              <a:miter lim="800000"/>
              <a:headEnd/>
              <a:tailEnd/>
            </a:ln>
          </p:spPr>
        </p:pic>
        <p:sp>
          <p:nvSpPr>
            <p:cNvPr id="49" name="TextBox 21"/>
            <p:cNvSpPr txBox="1">
              <a:spLocks noChangeArrowheads="1"/>
            </p:cNvSpPr>
            <p:nvPr/>
          </p:nvSpPr>
          <p:spPr bwMode="auto">
            <a:xfrm>
              <a:off x="3251200" y="6443663"/>
              <a:ext cx="1320800" cy="246207"/>
            </a:xfrm>
            <a:prstGeom prst="rect">
              <a:avLst/>
            </a:prstGeom>
            <a:noFill/>
            <a:ln w="9525">
              <a:noFill/>
              <a:miter lim="800000"/>
              <a:headEnd/>
              <a:tailEnd/>
            </a:ln>
          </p:spPr>
          <p:txBody>
            <a:bodyPr lIns="91425" tIns="45713" rIns="91425" bIns="45713">
              <a:prstTxWarp prst="textNoShape">
                <a:avLst/>
              </a:prstTxWarp>
              <a:spAutoFit/>
            </a:bodyPr>
            <a:lstStyle/>
            <a:p>
              <a:pPr defTabSz="455590" fontAlgn="base">
                <a:spcBef>
                  <a:spcPct val="0"/>
                </a:spcBef>
                <a:spcAft>
                  <a:spcPct val="0"/>
                </a:spcAft>
              </a:pPr>
              <a:r>
                <a:rPr lang="en-US" sz="1000" dirty="0" err="1">
                  <a:solidFill>
                    <a:prstClr val="black"/>
                  </a:solidFill>
                  <a:latin typeface="Arial"/>
                </a:rPr>
                <a:t>Søren</a:t>
              </a:r>
              <a:r>
                <a:rPr lang="en-US" sz="1000" dirty="0">
                  <a:solidFill>
                    <a:prstClr val="black"/>
                  </a:solidFill>
                  <a:latin typeface="Arial"/>
                </a:rPr>
                <a:t> </a:t>
              </a:r>
              <a:r>
                <a:rPr lang="en-US" sz="1000" dirty="0" err="1">
                  <a:solidFill>
                    <a:prstClr val="black"/>
                  </a:solidFill>
                  <a:latin typeface="Arial"/>
                </a:rPr>
                <a:t>Pape</a:t>
              </a:r>
              <a:r>
                <a:rPr lang="en-US" sz="1000" dirty="0">
                  <a:solidFill>
                    <a:prstClr val="black"/>
                  </a:solidFill>
                  <a:latin typeface="Arial"/>
                </a:rPr>
                <a:t> </a:t>
              </a:r>
              <a:r>
                <a:rPr lang="en-US" sz="1000" dirty="0" err="1">
                  <a:solidFill>
                    <a:prstClr val="black"/>
                  </a:solidFill>
                  <a:latin typeface="Arial"/>
                </a:rPr>
                <a:t>Møller</a:t>
              </a:r>
              <a:endParaRPr lang="en-US" sz="1000" dirty="0">
                <a:solidFill>
                  <a:prstClr val="black"/>
                </a:solidFill>
                <a:latin typeface="Arial"/>
              </a:endParaRPr>
            </a:p>
          </p:txBody>
        </p:sp>
      </p:grpSp>
      <p:grpSp>
        <p:nvGrpSpPr>
          <p:cNvPr id="7" name="Group 28"/>
          <p:cNvGrpSpPr/>
          <p:nvPr/>
        </p:nvGrpSpPr>
        <p:grpSpPr>
          <a:xfrm>
            <a:off x="1388269" y="5070475"/>
            <a:ext cx="992188" cy="1160607"/>
            <a:chOff x="892175" y="4589463"/>
            <a:chExt cx="992188" cy="1160607"/>
          </a:xfrm>
        </p:grpSpPr>
        <p:pic>
          <p:nvPicPr>
            <p:cNvPr id="51" name="Picture 11" descr="RUBER.jpg"/>
            <p:cNvPicPr>
              <a:picLocks noChangeAspect="1"/>
            </p:cNvPicPr>
            <p:nvPr/>
          </p:nvPicPr>
          <p:blipFill>
            <a:blip r:embed="rId5">
              <a:lum bright="20000"/>
            </a:blip>
            <a:srcRect/>
            <a:stretch>
              <a:fillRect/>
            </a:stretch>
          </p:blipFill>
          <p:spPr bwMode="auto">
            <a:xfrm>
              <a:off x="960438" y="4589463"/>
              <a:ext cx="852487" cy="914400"/>
            </a:xfrm>
            <a:prstGeom prst="rect">
              <a:avLst/>
            </a:prstGeom>
            <a:noFill/>
            <a:ln w="9525">
              <a:noFill/>
              <a:miter lim="800000"/>
              <a:headEnd/>
              <a:tailEnd/>
            </a:ln>
          </p:spPr>
        </p:pic>
        <p:sp>
          <p:nvSpPr>
            <p:cNvPr id="52" name="TextBox 22"/>
            <p:cNvSpPr txBox="1">
              <a:spLocks noChangeArrowheads="1"/>
            </p:cNvSpPr>
            <p:nvPr/>
          </p:nvSpPr>
          <p:spPr bwMode="auto">
            <a:xfrm>
              <a:off x="892175" y="5503863"/>
              <a:ext cx="992188" cy="246207"/>
            </a:xfrm>
            <a:prstGeom prst="rect">
              <a:avLst/>
            </a:prstGeom>
            <a:noFill/>
            <a:ln w="9525">
              <a:noFill/>
              <a:miter lim="800000"/>
              <a:headEnd/>
              <a:tailEnd/>
            </a:ln>
          </p:spPr>
          <p:txBody>
            <a:bodyPr lIns="91425" tIns="45713" rIns="91425" bIns="45713">
              <a:prstTxWarp prst="textNoShape">
                <a:avLst/>
              </a:prstTxWarp>
              <a:spAutoFit/>
            </a:bodyPr>
            <a:lstStyle/>
            <a:p>
              <a:pPr defTabSz="455590" fontAlgn="base">
                <a:spcBef>
                  <a:spcPct val="0"/>
                </a:spcBef>
                <a:spcAft>
                  <a:spcPct val="0"/>
                </a:spcAft>
              </a:pPr>
              <a:r>
                <a:rPr lang="en-US" sz="1000" dirty="0">
                  <a:solidFill>
                    <a:prstClr val="black"/>
                  </a:solidFill>
                  <a:latin typeface="Arial"/>
                </a:rPr>
                <a:t>Roger </a:t>
              </a:r>
              <a:r>
                <a:rPr lang="en-US" sz="1000" dirty="0" err="1">
                  <a:solidFill>
                    <a:prstClr val="black"/>
                  </a:solidFill>
                  <a:latin typeface="Arial"/>
                </a:rPr>
                <a:t>Ruber</a:t>
              </a:r>
              <a:endParaRPr lang="en-US" sz="1000" dirty="0">
                <a:solidFill>
                  <a:prstClr val="black"/>
                </a:solidFill>
                <a:latin typeface="Arial"/>
              </a:endParaRPr>
            </a:p>
          </p:txBody>
        </p:sp>
      </p:grpSp>
      <p:grpSp>
        <p:nvGrpSpPr>
          <p:cNvPr id="8" name="Group 21"/>
          <p:cNvGrpSpPr/>
          <p:nvPr/>
        </p:nvGrpSpPr>
        <p:grpSpPr>
          <a:xfrm>
            <a:off x="369363" y="1963218"/>
            <a:ext cx="1425575" cy="1497057"/>
            <a:chOff x="250825" y="1168400"/>
            <a:chExt cx="1425575" cy="1497058"/>
          </a:xfrm>
        </p:grpSpPr>
        <p:sp>
          <p:nvSpPr>
            <p:cNvPr id="54" name="TextBox 16"/>
            <p:cNvSpPr txBox="1">
              <a:spLocks noChangeArrowheads="1"/>
            </p:cNvSpPr>
            <p:nvPr/>
          </p:nvSpPr>
          <p:spPr bwMode="auto">
            <a:xfrm>
              <a:off x="250825" y="2265363"/>
              <a:ext cx="1425575" cy="400095"/>
            </a:xfrm>
            <a:prstGeom prst="rect">
              <a:avLst/>
            </a:prstGeom>
            <a:noFill/>
            <a:ln w="9525">
              <a:noFill/>
              <a:miter lim="800000"/>
              <a:headEnd/>
              <a:tailEnd/>
            </a:ln>
          </p:spPr>
          <p:txBody>
            <a:bodyPr lIns="91425" tIns="45713" rIns="91425" bIns="45713">
              <a:prstTxWarp prst="textNoShape">
                <a:avLst/>
              </a:prstTxWarp>
              <a:spAutoFit/>
            </a:bodyPr>
            <a:lstStyle/>
            <a:p>
              <a:pPr algn="ctr" defTabSz="455590" fontAlgn="base">
                <a:spcBef>
                  <a:spcPct val="0"/>
                </a:spcBef>
                <a:spcAft>
                  <a:spcPct val="0"/>
                </a:spcAft>
              </a:pPr>
              <a:r>
                <a:rPr lang="en-US" sz="1000" dirty="0" err="1">
                  <a:solidFill>
                    <a:prstClr val="black"/>
                  </a:solidFill>
                  <a:latin typeface="Arial"/>
                </a:rPr>
                <a:t>Romuald</a:t>
              </a:r>
              <a:r>
                <a:rPr lang="en-US" sz="1000" dirty="0">
                  <a:solidFill>
                    <a:prstClr val="black"/>
                  </a:solidFill>
                  <a:latin typeface="Arial"/>
                </a:rPr>
                <a:t> </a:t>
              </a:r>
              <a:r>
                <a:rPr lang="en-US" sz="1000" dirty="0" err="1">
                  <a:solidFill>
                    <a:prstClr val="black"/>
                  </a:solidFill>
                  <a:latin typeface="Arial"/>
                </a:rPr>
                <a:t>Duperrier</a:t>
              </a:r>
              <a:r>
                <a:rPr lang="en-US" sz="1000" dirty="0">
                  <a:solidFill>
                    <a:prstClr val="black"/>
                  </a:solidFill>
                  <a:latin typeface="Arial"/>
                </a:rPr>
                <a:t> (30 years ago)</a:t>
              </a:r>
            </a:p>
          </p:txBody>
        </p:sp>
        <p:pic>
          <p:nvPicPr>
            <p:cNvPr id="55" name="Picture 23"/>
            <p:cNvPicPr>
              <a:picLocks noChangeAspect="1"/>
            </p:cNvPicPr>
            <p:nvPr/>
          </p:nvPicPr>
          <p:blipFill>
            <a:blip r:embed="rId6">
              <a:lum bright="20000"/>
            </a:blip>
            <a:srcRect/>
            <a:stretch>
              <a:fillRect/>
            </a:stretch>
          </p:blipFill>
          <p:spPr bwMode="auto">
            <a:xfrm>
              <a:off x="592138" y="1168400"/>
              <a:ext cx="736600" cy="1096963"/>
            </a:xfrm>
            <a:prstGeom prst="rect">
              <a:avLst/>
            </a:prstGeom>
            <a:noFill/>
            <a:ln w="9525">
              <a:noFill/>
              <a:miter lim="800000"/>
              <a:headEnd/>
              <a:tailEnd/>
            </a:ln>
          </p:spPr>
        </p:pic>
      </p:grpSp>
      <p:grpSp>
        <p:nvGrpSpPr>
          <p:cNvPr id="9" name="Group 34"/>
          <p:cNvGrpSpPr/>
          <p:nvPr/>
        </p:nvGrpSpPr>
        <p:grpSpPr>
          <a:xfrm>
            <a:off x="1808163" y="1474788"/>
            <a:ext cx="1384300" cy="1168544"/>
            <a:chOff x="1808163" y="900113"/>
            <a:chExt cx="1384300" cy="1168544"/>
          </a:xfrm>
        </p:grpSpPr>
        <p:pic>
          <p:nvPicPr>
            <p:cNvPr id="57" name="Picture 10" descr="Peggs.jpg"/>
            <p:cNvPicPr>
              <a:picLocks noChangeAspect="1"/>
            </p:cNvPicPr>
            <p:nvPr/>
          </p:nvPicPr>
          <p:blipFill>
            <a:blip r:embed="rId7">
              <a:lum bright="20000"/>
            </a:blip>
            <a:srcRect/>
            <a:stretch>
              <a:fillRect/>
            </a:stretch>
          </p:blipFill>
          <p:spPr bwMode="auto">
            <a:xfrm>
              <a:off x="1808163" y="900113"/>
              <a:ext cx="1384300" cy="922337"/>
            </a:xfrm>
            <a:prstGeom prst="rect">
              <a:avLst/>
            </a:prstGeom>
            <a:noFill/>
            <a:ln w="9525">
              <a:noFill/>
              <a:miter lim="800000"/>
              <a:headEnd/>
              <a:tailEnd/>
            </a:ln>
          </p:spPr>
        </p:pic>
        <p:sp>
          <p:nvSpPr>
            <p:cNvPr id="58" name="TextBox 24"/>
            <p:cNvSpPr txBox="1">
              <a:spLocks noChangeArrowheads="1"/>
            </p:cNvSpPr>
            <p:nvPr/>
          </p:nvSpPr>
          <p:spPr bwMode="auto">
            <a:xfrm>
              <a:off x="2038350" y="1822450"/>
              <a:ext cx="944563" cy="246207"/>
            </a:xfrm>
            <a:prstGeom prst="rect">
              <a:avLst/>
            </a:prstGeom>
            <a:noFill/>
            <a:ln w="9525">
              <a:noFill/>
              <a:miter lim="800000"/>
              <a:headEnd/>
              <a:tailEnd/>
            </a:ln>
          </p:spPr>
          <p:txBody>
            <a:bodyPr lIns="91425" tIns="45713" rIns="91425" bIns="45713">
              <a:prstTxWarp prst="textNoShape">
                <a:avLst/>
              </a:prstTxWarp>
              <a:spAutoFit/>
            </a:bodyPr>
            <a:lstStyle/>
            <a:p>
              <a:pPr defTabSz="455590" fontAlgn="base">
                <a:spcBef>
                  <a:spcPct val="0"/>
                </a:spcBef>
                <a:spcAft>
                  <a:spcPct val="0"/>
                </a:spcAft>
              </a:pPr>
              <a:r>
                <a:rPr lang="en-US" sz="1000" dirty="0">
                  <a:solidFill>
                    <a:prstClr val="black"/>
                  </a:solidFill>
                  <a:latin typeface="Arial"/>
                </a:rPr>
                <a:t>Steve </a:t>
              </a:r>
              <a:r>
                <a:rPr lang="en-US" sz="1000" dirty="0" err="1">
                  <a:solidFill>
                    <a:prstClr val="black"/>
                  </a:solidFill>
                  <a:latin typeface="Arial"/>
                </a:rPr>
                <a:t>Peggs</a:t>
              </a:r>
              <a:endParaRPr lang="en-US" sz="1000" dirty="0">
                <a:solidFill>
                  <a:prstClr val="black"/>
                </a:solidFill>
                <a:latin typeface="Arial"/>
              </a:endParaRPr>
            </a:p>
          </p:txBody>
        </p:sp>
      </p:grpSp>
      <p:grpSp>
        <p:nvGrpSpPr>
          <p:cNvPr id="10" name="Group 35"/>
          <p:cNvGrpSpPr/>
          <p:nvPr/>
        </p:nvGrpSpPr>
        <p:grpSpPr>
          <a:xfrm>
            <a:off x="4191001" y="1295400"/>
            <a:ext cx="1029741" cy="1249507"/>
            <a:chOff x="3542259" y="819150"/>
            <a:chExt cx="1029741" cy="1249507"/>
          </a:xfrm>
        </p:grpSpPr>
        <p:pic>
          <p:nvPicPr>
            <p:cNvPr id="60" name="Picture 59" descr="IMGP7042 - Version 2.jpg"/>
            <p:cNvPicPr>
              <a:picLocks noChangeAspect="1"/>
            </p:cNvPicPr>
            <p:nvPr/>
          </p:nvPicPr>
          <p:blipFill>
            <a:blip r:embed="rId8">
              <a:lum bright="20000"/>
            </a:blip>
            <a:srcRect l="30371" t="3218" r="7813"/>
            <a:stretch>
              <a:fillRect/>
            </a:stretch>
          </p:blipFill>
          <p:spPr>
            <a:xfrm>
              <a:off x="3542259" y="819150"/>
              <a:ext cx="962742" cy="1003300"/>
            </a:xfrm>
            <a:prstGeom prst="rect">
              <a:avLst/>
            </a:prstGeom>
          </p:spPr>
        </p:pic>
        <p:sp>
          <p:nvSpPr>
            <p:cNvPr id="61" name="TextBox 24"/>
            <p:cNvSpPr txBox="1">
              <a:spLocks noChangeArrowheads="1"/>
            </p:cNvSpPr>
            <p:nvPr/>
          </p:nvSpPr>
          <p:spPr bwMode="auto">
            <a:xfrm>
              <a:off x="3568168" y="1822450"/>
              <a:ext cx="1003832" cy="246207"/>
            </a:xfrm>
            <a:prstGeom prst="rect">
              <a:avLst/>
            </a:prstGeom>
            <a:noFill/>
            <a:ln w="9525">
              <a:noFill/>
              <a:miter lim="800000"/>
              <a:headEnd/>
              <a:tailEnd/>
            </a:ln>
          </p:spPr>
          <p:txBody>
            <a:bodyPr wrap="square" lIns="91425" tIns="45713" rIns="91425" bIns="45713">
              <a:prstTxWarp prst="textNoShape">
                <a:avLst/>
              </a:prstTxWarp>
              <a:spAutoFit/>
            </a:bodyPr>
            <a:lstStyle/>
            <a:p>
              <a:pPr defTabSz="455590" fontAlgn="base">
                <a:spcBef>
                  <a:spcPct val="0"/>
                </a:spcBef>
                <a:spcAft>
                  <a:spcPct val="0"/>
                </a:spcAft>
              </a:pPr>
              <a:r>
                <a:rPr lang="en-US" sz="1000" dirty="0">
                  <a:solidFill>
                    <a:prstClr val="black"/>
                  </a:solidFill>
                  <a:latin typeface="Arial"/>
                </a:rPr>
                <a:t>Cristina </a:t>
              </a:r>
              <a:r>
                <a:rPr lang="en-US" sz="1000" dirty="0" err="1">
                  <a:solidFill>
                    <a:prstClr val="black"/>
                  </a:solidFill>
                  <a:latin typeface="Arial"/>
                </a:rPr>
                <a:t>Oyon</a:t>
              </a:r>
              <a:endParaRPr lang="en-US" sz="1000" dirty="0">
                <a:solidFill>
                  <a:prstClr val="black"/>
                </a:solidFill>
                <a:latin typeface="Arial"/>
              </a:endParaRPr>
            </a:p>
          </p:txBody>
        </p:sp>
      </p:grpSp>
      <p:pic>
        <p:nvPicPr>
          <p:cNvPr id="63" name="Picture 62"/>
          <p:cNvPicPr>
            <a:picLocks noChangeAspect="1"/>
          </p:cNvPicPr>
          <p:nvPr/>
        </p:nvPicPr>
        <p:blipFill>
          <a:blip r:embed="rId9">
            <a:lum bright="20000"/>
          </a:blip>
          <a:stretch>
            <a:fillRect/>
          </a:stretch>
        </p:blipFill>
        <p:spPr>
          <a:xfrm>
            <a:off x="245269" y="3622675"/>
            <a:ext cx="1143000" cy="762000"/>
          </a:xfrm>
          <a:prstGeom prst="rect">
            <a:avLst/>
          </a:prstGeom>
        </p:spPr>
      </p:pic>
      <p:sp>
        <p:nvSpPr>
          <p:cNvPr id="64" name="TextBox 24"/>
          <p:cNvSpPr txBox="1">
            <a:spLocks noChangeArrowheads="1"/>
          </p:cNvSpPr>
          <p:nvPr/>
        </p:nvSpPr>
        <p:spPr bwMode="auto">
          <a:xfrm>
            <a:off x="313005" y="4384675"/>
            <a:ext cx="1143000" cy="246063"/>
          </a:xfrm>
          <a:prstGeom prst="rect">
            <a:avLst/>
          </a:prstGeom>
          <a:noFill/>
          <a:ln w="9525">
            <a:noFill/>
            <a:miter lim="800000"/>
            <a:headEnd/>
            <a:tailEnd/>
          </a:ln>
        </p:spPr>
        <p:txBody>
          <a:bodyPr wrap="square" lIns="91421" tIns="45711" rIns="91421" bIns="45711">
            <a:prstTxWarp prst="textNoShape">
              <a:avLst/>
            </a:prstTxWarp>
            <a:spAutoFit/>
          </a:bodyPr>
          <a:lstStyle/>
          <a:p>
            <a:pPr defTabSz="455590" fontAlgn="base">
              <a:spcBef>
                <a:spcPct val="0"/>
              </a:spcBef>
              <a:spcAft>
                <a:spcPct val="0"/>
              </a:spcAft>
            </a:pPr>
            <a:r>
              <a:rPr lang="en-US" sz="1000" dirty="0">
                <a:solidFill>
                  <a:prstClr val="black"/>
                </a:solidFill>
                <a:latin typeface="Arial"/>
              </a:rPr>
              <a:t>Mats Lindroos</a:t>
            </a:r>
          </a:p>
        </p:txBody>
      </p:sp>
      <p:grpSp>
        <p:nvGrpSpPr>
          <p:cNvPr id="11" name="Group 64"/>
          <p:cNvGrpSpPr/>
          <p:nvPr/>
        </p:nvGrpSpPr>
        <p:grpSpPr>
          <a:xfrm>
            <a:off x="5595939" y="5146675"/>
            <a:ext cx="1871662" cy="1451120"/>
            <a:chOff x="5595938" y="5146675"/>
            <a:chExt cx="1871662" cy="1451120"/>
          </a:xfrm>
        </p:grpSpPr>
        <p:grpSp>
          <p:nvGrpSpPr>
            <p:cNvPr id="12" name="Group 24"/>
            <p:cNvGrpSpPr/>
            <p:nvPr/>
          </p:nvGrpSpPr>
          <p:grpSpPr>
            <a:xfrm>
              <a:off x="5595938" y="5146675"/>
              <a:ext cx="1236662" cy="1451120"/>
              <a:chOff x="5595938" y="5283200"/>
              <a:chExt cx="1236662" cy="1451120"/>
            </a:xfrm>
          </p:grpSpPr>
          <p:pic>
            <p:nvPicPr>
              <p:cNvPr id="68" name="Picture 8" descr="Gammino.tiff"/>
              <p:cNvPicPr>
                <a:picLocks noChangeAspect="1"/>
              </p:cNvPicPr>
              <p:nvPr/>
            </p:nvPicPr>
            <p:blipFill>
              <a:blip r:embed="rId10">
                <a:lum bright="20000"/>
              </a:blip>
              <a:srcRect/>
              <a:stretch>
                <a:fillRect/>
              </a:stretch>
            </p:blipFill>
            <p:spPr bwMode="auto">
              <a:xfrm>
                <a:off x="5732463" y="5283200"/>
                <a:ext cx="830262" cy="1204913"/>
              </a:xfrm>
              <a:prstGeom prst="rect">
                <a:avLst/>
              </a:prstGeom>
              <a:noFill/>
              <a:ln w="9525">
                <a:noFill/>
                <a:miter lim="800000"/>
                <a:headEnd/>
                <a:tailEnd/>
              </a:ln>
            </p:spPr>
          </p:pic>
          <p:sp>
            <p:nvSpPr>
              <p:cNvPr id="69" name="TextBox 20"/>
              <p:cNvSpPr txBox="1">
                <a:spLocks noChangeArrowheads="1"/>
              </p:cNvSpPr>
              <p:nvPr/>
            </p:nvSpPr>
            <p:spPr bwMode="auto">
              <a:xfrm>
                <a:off x="5595938" y="6488113"/>
                <a:ext cx="1236662" cy="246207"/>
              </a:xfrm>
              <a:prstGeom prst="rect">
                <a:avLst/>
              </a:prstGeom>
              <a:noFill/>
              <a:ln w="9525">
                <a:noFill/>
                <a:miter lim="800000"/>
                <a:headEnd/>
                <a:tailEnd/>
              </a:ln>
            </p:spPr>
            <p:txBody>
              <a:bodyPr lIns="91425" tIns="45713" rIns="91425" bIns="45713">
                <a:prstTxWarp prst="textNoShape">
                  <a:avLst/>
                </a:prstTxWarp>
                <a:spAutoFit/>
              </a:bodyPr>
              <a:lstStyle/>
              <a:p>
                <a:pPr defTabSz="455590" fontAlgn="base">
                  <a:spcBef>
                    <a:spcPct val="0"/>
                  </a:spcBef>
                  <a:spcAft>
                    <a:spcPct val="0"/>
                  </a:spcAft>
                </a:pPr>
                <a:r>
                  <a:rPr lang="en-US" sz="1000" dirty="0">
                    <a:solidFill>
                      <a:prstClr val="black"/>
                    </a:solidFill>
                    <a:latin typeface="Arial"/>
                  </a:rPr>
                  <a:t>Santo </a:t>
                </a:r>
                <a:r>
                  <a:rPr lang="en-US" sz="1000" dirty="0" err="1">
                    <a:solidFill>
                      <a:prstClr val="black"/>
                    </a:solidFill>
                    <a:latin typeface="Arial"/>
                  </a:rPr>
                  <a:t>Gammino</a:t>
                </a:r>
                <a:endParaRPr lang="en-US" sz="1000" dirty="0">
                  <a:solidFill>
                    <a:prstClr val="black"/>
                  </a:solidFill>
                  <a:latin typeface="Arial"/>
                </a:endParaRPr>
              </a:p>
            </p:txBody>
          </p:sp>
        </p:grpSp>
        <p:pic>
          <p:nvPicPr>
            <p:cNvPr id="67" name="Picture 65" descr="logoinfn-piccolo"/>
            <p:cNvPicPr>
              <a:picLocks noChangeAspect="1" noChangeArrowheads="1"/>
            </p:cNvPicPr>
            <p:nvPr/>
          </p:nvPicPr>
          <p:blipFill>
            <a:blip r:embed="rId11">
              <a:lum bright="20000"/>
            </a:blip>
            <a:srcRect/>
            <a:stretch>
              <a:fillRect/>
            </a:stretch>
          </p:blipFill>
          <p:spPr bwMode="auto">
            <a:xfrm>
              <a:off x="6705600" y="6019800"/>
              <a:ext cx="762000" cy="571500"/>
            </a:xfrm>
            <a:prstGeom prst="rect">
              <a:avLst/>
            </a:prstGeom>
            <a:noFill/>
            <a:ln w="9525">
              <a:noFill/>
              <a:miter lim="800000"/>
              <a:headEnd/>
              <a:tailEnd/>
            </a:ln>
          </p:spPr>
        </p:pic>
      </p:grpSp>
      <p:pic>
        <p:nvPicPr>
          <p:cNvPr id="70" name="Picture 72" descr="logo_division"/>
          <p:cNvPicPr>
            <a:picLocks noChangeAspect="1" noChangeArrowheads="1"/>
          </p:cNvPicPr>
          <p:nvPr/>
        </p:nvPicPr>
        <p:blipFill>
          <a:blip r:embed="rId12"/>
          <a:srcRect/>
          <a:stretch>
            <a:fillRect/>
          </a:stretch>
        </p:blipFill>
        <p:spPr bwMode="auto">
          <a:xfrm>
            <a:off x="8153400" y="5334001"/>
            <a:ext cx="910758" cy="503237"/>
          </a:xfrm>
          <a:prstGeom prst="rect">
            <a:avLst/>
          </a:prstGeom>
          <a:noFill/>
          <a:ln w="19050">
            <a:solidFill>
              <a:srgbClr val="333399"/>
            </a:solidFill>
            <a:miter lim="800000"/>
            <a:headEnd/>
            <a:tailEnd/>
          </a:ln>
        </p:spPr>
      </p:pic>
      <p:pic>
        <p:nvPicPr>
          <p:cNvPr id="71" name="Picture 70"/>
          <p:cNvPicPr>
            <a:picLocks noChangeAspect="1"/>
          </p:cNvPicPr>
          <p:nvPr/>
        </p:nvPicPr>
        <p:blipFill>
          <a:blip r:embed="rId13"/>
          <a:stretch>
            <a:fillRect/>
          </a:stretch>
        </p:blipFill>
        <p:spPr>
          <a:xfrm>
            <a:off x="8422965" y="3460533"/>
            <a:ext cx="673100" cy="667922"/>
          </a:xfrm>
          <a:prstGeom prst="rect">
            <a:avLst/>
          </a:prstGeom>
        </p:spPr>
      </p:pic>
      <p:pic>
        <p:nvPicPr>
          <p:cNvPr id="72" name="Picture 71"/>
          <p:cNvPicPr>
            <a:picLocks noChangeAspect="1"/>
          </p:cNvPicPr>
          <p:nvPr/>
        </p:nvPicPr>
        <p:blipFill>
          <a:blip r:embed="rId13"/>
          <a:stretch>
            <a:fillRect/>
          </a:stretch>
        </p:blipFill>
        <p:spPr>
          <a:xfrm>
            <a:off x="152400" y="1676400"/>
            <a:ext cx="673100" cy="667922"/>
          </a:xfrm>
          <a:prstGeom prst="rect">
            <a:avLst/>
          </a:prstGeom>
        </p:spPr>
      </p:pic>
      <p:pic>
        <p:nvPicPr>
          <p:cNvPr id="74" name="Picture 73"/>
          <p:cNvPicPr>
            <a:picLocks noChangeAspect="1"/>
          </p:cNvPicPr>
          <p:nvPr/>
        </p:nvPicPr>
        <p:blipFill>
          <a:blip r:embed="rId14"/>
          <a:stretch>
            <a:fillRect/>
          </a:stretch>
        </p:blipFill>
        <p:spPr>
          <a:xfrm>
            <a:off x="4382455" y="6084255"/>
            <a:ext cx="736600" cy="558800"/>
          </a:xfrm>
          <a:prstGeom prst="rect">
            <a:avLst/>
          </a:prstGeom>
        </p:spPr>
      </p:pic>
      <p:pic>
        <p:nvPicPr>
          <p:cNvPr id="75" name="Picture 74"/>
          <p:cNvPicPr>
            <a:picLocks noChangeAspect="1"/>
          </p:cNvPicPr>
          <p:nvPr/>
        </p:nvPicPr>
        <p:blipFill>
          <a:blip r:embed="rId15"/>
          <a:stretch>
            <a:fillRect/>
          </a:stretch>
        </p:blipFill>
        <p:spPr>
          <a:xfrm>
            <a:off x="2057400" y="5410200"/>
            <a:ext cx="1016000" cy="1016000"/>
          </a:xfrm>
          <a:prstGeom prst="rect">
            <a:avLst/>
          </a:prstGeom>
        </p:spPr>
      </p:pic>
      <p:pic>
        <p:nvPicPr>
          <p:cNvPr id="76" name="Picture 75"/>
          <p:cNvPicPr>
            <a:picLocks noChangeAspect="1"/>
          </p:cNvPicPr>
          <p:nvPr/>
        </p:nvPicPr>
        <p:blipFill>
          <a:blip r:embed="rId16"/>
          <a:srcRect l="79710" r="1449"/>
          <a:stretch>
            <a:fillRect/>
          </a:stretch>
        </p:blipFill>
        <p:spPr>
          <a:xfrm>
            <a:off x="5029200" y="1219200"/>
            <a:ext cx="838200" cy="488950"/>
          </a:xfrm>
          <a:prstGeom prst="rect">
            <a:avLst/>
          </a:prstGeom>
        </p:spPr>
      </p:pic>
      <p:pic>
        <p:nvPicPr>
          <p:cNvPr id="50" name="Picture 49" descr="Sin-título-2.gif"/>
          <p:cNvPicPr>
            <a:picLocks noChangeAspect="1"/>
          </p:cNvPicPr>
          <p:nvPr/>
        </p:nvPicPr>
        <p:blipFill>
          <a:blip r:embed="rId17">
            <a:lum contrast="-10000"/>
          </a:blip>
          <a:stretch>
            <a:fillRect/>
          </a:stretch>
        </p:blipFill>
        <p:spPr>
          <a:xfrm>
            <a:off x="1144464" y="3460533"/>
            <a:ext cx="663700" cy="353974"/>
          </a:xfrm>
          <a:prstGeom prst="rect">
            <a:avLst/>
          </a:prstGeom>
        </p:spPr>
      </p:pic>
      <p:pic>
        <p:nvPicPr>
          <p:cNvPr id="53" name="Picture 52" descr="Sin-título-2.gif"/>
          <p:cNvPicPr>
            <a:picLocks noChangeAspect="1"/>
          </p:cNvPicPr>
          <p:nvPr/>
        </p:nvPicPr>
        <p:blipFill>
          <a:blip r:embed="rId17">
            <a:lum contrast="-10000"/>
          </a:blip>
          <a:stretch>
            <a:fillRect/>
          </a:stretch>
        </p:blipFill>
        <p:spPr>
          <a:xfrm>
            <a:off x="2982913" y="1295400"/>
            <a:ext cx="663700" cy="353974"/>
          </a:xfrm>
          <a:prstGeom prst="rect">
            <a:avLst/>
          </a:prstGeom>
        </p:spPr>
      </p:pic>
      <p:pic>
        <p:nvPicPr>
          <p:cNvPr id="13" name="Picture 12"/>
          <p:cNvPicPr>
            <a:picLocks noChangeAspect="1"/>
          </p:cNvPicPr>
          <p:nvPr/>
        </p:nvPicPr>
        <p:blipFill>
          <a:blip r:embed="rId18"/>
          <a:stretch>
            <a:fillRect/>
          </a:stretch>
        </p:blipFill>
        <p:spPr>
          <a:xfrm>
            <a:off x="6673850" y="1649374"/>
            <a:ext cx="1206500" cy="863600"/>
          </a:xfrm>
          <a:prstGeom prst="rect">
            <a:avLst/>
          </a:prstGeom>
        </p:spPr>
      </p:pic>
      <p:pic>
        <p:nvPicPr>
          <p:cNvPr id="47" name="Picture 46" descr="Sin-título-2.gif"/>
          <p:cNvPicPr>
            <a:picLocks noChangeAspect="1"/>
          </p:cNvPicPr>
          <p:nvPr/>
        </p:nvPicPr>
        <p:blipFill>
          <a:blip r:embed="rId17">
            <a:lum contrast="-10000"/>
          </a:blip>
          <a:stretch>
            <a:fillRect/>
          </a:stretch>
        </p:blipFill>
        <p:spPr>
          <a:xfrm>
            <a:off x="7759265" y="1496150"/>
            <a:ext cx="663700" cy="353974"/>
          </a:xfrm>
          <a:prstGeom prst="rect">
            <a:avLst/>
          </a:prstGeom>
        </p:spPr>
      </p:pic>
      <p:sp>
        <p:nvSpPr>
          <p:cNvPr id="14" name="Rectangle 13"/>
          <p:cNvSpPr/>
          <p:nvPr/>
        </p:nvSpPr>
        <p:spPr>
          <a:xfrm>
            <a:off x="6724858" y="2501140"/>
            <a:ext cx="1082598" cy="246221"/>
          </a:xfrm>
          <a:prstGeom prst="rect">
            <a:avLst/>
          </a:prstGeom>
        </p:spPr>
        <p:txBody>
          <a:bodyPr wrap="none">
            <a:spAutoFit/>
          </a:bodyPr>
          <a:lstStyle/>
          <a:p>
            <a:pPr defTabSz="455590" fontAlgn="base">
              <a:spcBef>
                <a:spcPct val="0"/>
              </a:spcBef>
              <a:spcAft>
                <a:spcPct val="0"/>
              </a:spcAft>
            </a:pPr>
            <a:r>
              <a:rPr lang="en-US" sz="1000" dirty="0" smtClean="0">
                <a:solidFill>
                  <a:prstClr val="black"/>
                </a:solidFill>
              </a:rPr>
              <a:t>David McGinnis</a:t>
            </a:r>
            <a:endParaRPr lang="en-US" sz="1000" dirty="0">
              <a:solidFill>
                <a:prstClr val="black"/>
              </a:solidFill>
            </a:endParaRPr>
          </a:p>
        </p:txBody>
      </p:sp>
    </p:spTree>
    <p:extLst>
      <p:ext uri="{BB962C8B-B14F-4D97-AF65-F5344CB8AC3E}">
        <p14:creationId xmlns:p14="http://schemas.microsoft.com/office/powerpoint/2010/main" val="1976349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The visions – some of the “Higgs” of ESS</a:t>
            </a:r>
            <a:endParaRPr lang="en-US" sz="2800" dirty="0"/>
          </a:p>
        </p:txBody>
      </p:sp>
      <p:sp>
        <p:nvSpPr>
          <p:cNvPr id="4" name="Content Placeholder 3"/>
          <p:cNvSpPr>
            <a:spLocks noGrp="1"/>
          </p:cNvSpPr>
          <p:nvPr>
            <p:ph idx="1"/>
          </p:nvPr>
        </p:nvSpPr>
        <p:spPr>
          <a:xfrm>
            <a:off x="381000" y="1143000"/>
            <a:ext cx="8077200" cy="5117972"/>
          </a:xfrm>
        </p:spPr>
        <p:txBody>
          <a:bodyPr/>
          <a:lstStyle/>
          <a:p>
            <a:r>
              <a:rPr lang="en-US" sz="2400" dirty="0" smtClean="0"/>
              <a:t>Room Temperature Super Conductors</a:t>
            </a:r>
          </a:p>
          <a:p>
            <a:r>
              <a:rPr lang="en-US" sz="2400" dirty="0" smtClean="0"/>
              <a:t>Sterile neutrinos</a:t>
            </a:r>
          </a:p>
          <a:p>
            <a:r>
              <a:rPr lang="en-US" sz="2400" dirty="0" smtClean="0"/>
              <a:t>Hydrogen storage substrate</a:t>
            </a:r>
          </a:p>
          <a:p>
            <a:r>
              <a:rPr lang="en-US" sz="2400" dirty="0" smtClean="0"/>
              <a:t>Neutron electric dipole moment</a:t>
            </a:r>
          </a:p>
          <a:p>
            <a:r>
              <a:rPr lang="en-US" sz="2400" dirty="0" smtClean="0"/>
              <a:t>Efficient membrane for fuel cells</a:t>
            </a:r>
          </a:p>
          <a:p>
            <a:r>
              <a:rPr lang="en-US" sz="2400" dirty="0" smtClean="0"/>
              <a:t>Flexible and highly efficient solar cells</a:t>
            </a:r>
          </a:p>
          <a:p>
            <a:r>
              <a:rPr lang="en-US" sz="2400" dirty="0" smtClean="0"/>
              <a:t>Carbone </a:t>
            </a:r>
            <a:r>
              <a:rPr lang="en-US" sz="2400" dirty="0" err="1" smtClean="0"/>
              <a:t>nano</a:t>
            </a:r>
            <a:r>
              <a:rPr lang="en-US" sz="2400" dirty="0" smtClean="0"/>
              <a:t>-tubes for controlled drug release</a:t>
            </a:r>
          </a:p>
          <a:p>
            <a:r>
              <a:rPr lang="en-US" sz="2400" dirty="0" smtClean="0"/>
              <a:t>Self healing materials – smart materials</a:t>
            </a:r>
          </a:p>
          <a:p>
            <a:r>
              <a:rPr lang="en-US" sz="2400" dirty="0" smtClean="0"/>
              <a:t>Spin-state as a storage of data (10</a:t>
            </a:r>
            <a:r>
              <a:rPr lang="en-US" sz="2400" baseline="30000" dirty="0" smtClean="0"/>
              <a:t>23</a:t>
            </a:r>
            <a:r>
              <a:rPr lang="en-US" sz="2400" dirty="0" smtClean="0"/>
              <a:t> gain in capacity)</a:t>
            </a:r>
          </a:p>
          <a:p>
            <a:r>
              <a:rPr lang="en-US" sz="2400" dirty="0" smtClean="0"/>
              <a:t>CO</a:t>
            </a:r>
            <a:r>
              <a:rPr lang="en-US" sz="2400" baseline="-25000" dirty="0" smtClean="0"/>
              <a:t>2</a:t>
            </a:r>
            <a:r>
              <a:rPr lang="en-US" sz="2400" dirty="0" smtClean="0"/>
              <a:t> sequestration</a:t>
            </a:r>
          </a:p>
          <a:p>
            <a:endParaRPr lang="en-US" sz="2400" dirty="0"/>
          </a:p>
        </p:txBody>
      </p:sp>
      <p:sp>
        <p:nvSpPr>
          <p:cNvPr id="2" name="Slide Number Placeholder 1"/>
          <p:cNvSpPr>
            <a:spLocks noGrp="1"/>
          </p:cNvSpPr>
          <p:nvPr>
            <p:ph type="sldNum" sz="quarter" idx="4294967295"/>
          </p:nvPr>
        </p:nvSpPr>
        <p:spPr>
          <a:xfrm>
            <a:off x="8534400" y="6477000"/>
            <a:ext cx="609600" cy="228600"/>
          </a:xfrm>
        </p:spPr>
        <p:txBody>
          <a:bodyPr/>
          <a:lstStyle/>
          <a:p>
            <a:pPr>
              <a:defRPr/>
            </a:pPr>
            <a:fld id="{3739104A-A2E6-2149-8A06-EB7F67BEA2AF}" type="slidenum">
              <a:rPr lang="en-GB" smtClean="0"/>
              <a:pPr>
                <a:defRPr/>
              </a:pPr>
              <a:t>14</a:t>
            </a:fld>
            <a:endParaRPr lang="en-GB"/>
          </a:p>
        </p:txBody>
      </p:sp>
      <p:grpSp>
        <p:nvGrpSpPr>
          <p:cNvPr id="5" name="Group 4"/>
          <p:cNvGrpSpPr/>
          <p:nvPr/>
        </p:nvGrpSpPr>
        <p:grpSpPr>
          <a:xfrm>
            <a:off x="6497440" y="989111"/>
            <a:ext cx="1960760" cy="1856477"/>
            <a:chOff x="4642255" y="764682"/>
            <a:chExt cx="6388100" cy="4749801"/>
          </a:xfrm>
        </p:grpSpPr>
        <p:pic>
          <p:nvPicPr>
            <p:cNvPr id="6" name="Picture 5"/>
            <p:cNvPicPr>
              <a:picLocks noChangeAspect="1"/>
            </p:cNvPicPr>
            <p:nvPr/>
          </p:nvPicPr>
          <p:blipFill>
            <a:blip r:embed="rId2">
              <a:lum bright="30000"/>
            </a:blip>
            <a:stretch>
              <a:fillRect/>
            </a:stretch>
          </p:blipFill>
          <p:spPr>
            <a:xfrm>
              <a:off x="4642255" y="764682"/>
              <a:ext cx="6388100" cy="4749801"/>
            </a:xfrm>
            <a:prstGeom prst="rect">
              <a:avLst/>
            </a:prstGeom>
          </p:spPr>
        </p:pic>
        <p:sp>
          <p:nvSpPr>
            <p:cNvPr id="7" name="TextBox 6"/>
            <p:cNvSpPr txBox="1"/>
            <p:nvPr/>
          </p:nvSpPr>
          <p:spPr>
            <a:xfrm>
              <a:off x="4642255" y="3388375"/>
              <a:ext cx="6388100" cy="1732382"/>
            </a:xfrm>
            <a:prstGeom prst="rect">
              <a:avLst/>
            </a:prstGeom>
            <a:noFill/>
          </p:spPr>
          <p:txBody>
            <a:bodyPr wrap="square" rtlCol="0">
              <a:spAutoFit/>
            </a:bodyPr>
            <a:lstStyle/>
            <a:p>
              <a:r>
                <a:rPr lang="en-US" sz="2400" dirty="0" err="1" smtClean="0">
                  <a:solidFill>
                    <a:srgbClr val="FF0000"/>
                  </a:solidFill>
                  <a:latin typeface="Arial"/>
                </a:rPr>
                <a:t>Unobtainium</a:t>
              </a:r>
              <a:endParaRPr lang="en-US" sz="2400" dirty="0" smtClean="0">
                <a:solidFill>
                  <a:srgbClr val="FF0000"/>
                </a:solidFill>
                <a:latin typeface="Arial"/>
              </a:endParaRPr>
            </a:p>
            <a:p>
              <a:r>
                <a:rPr lang="en-US" sz="1400" dirty="0" smtClean="0">
                  <a:solidFill>
                    <a:srgbClr val="FF0000"/>
                  </a:solidFill>
                  <a:latin typeface="Arial"/>
                </a:rPr>
                <a:t>Avatar</a:t>
              </a:r>
              <a:endParaRPr lang="en-US" sz="1200" dirty="0">
                <a:solidFill>
                  <a:srgbClr val="FF0000"/>
                </a:solidFill>
                <a:latin typeface="Arial"/>
              </a:endParaRPr>
            </a:p>
          </p:txBody>
        </p:sp>
      </p:grpSp>
      <p:pic>
        <p:nvPicPr>
          <p:cNvPr id="8" name="Picture 7"/>
          <p:cNvPicPr>
            <a:picLocks noChangeAspect="1"/>
          </p:cNvPicPr>
          <p:nvPr/>
        </p:nvPicPr>
        <p:blipFill>
          <a:blip r:embed="rId3"/>
          <a:stretch>
            <a:fillRect/>
          </a:stretch>
        </p:blipFill>
        <p:spPr>
          <a:xfrm>
            <a:off x="6712189" y="5548927"/>
            <a:ext cx="1072086" cy="839215"/>
          </a:xfrm>
          <a:prstGeom prst="rect">
            <a:avLst/>
          </a:prstGeom>
        </p:spPr>
      </p:pic>
      <p:pic>
        <p:nvPicPr>
          <p:cNvPr id="9" name="Picture 8"/>
          <p:cNvPicPr>
            <a:picLocks noChangeAspect="1"/>
          </p:cNvPicPr>
          <p:nvPr/>
        </p:nvPicPr>
        <p:blipFill>
          <a:blip r:embed="rId4"/>
          <a:stretch>
            <a:fillRect/>
          </a:stretch>
        </p:blipFill>
        <p:spPr>
          <a:xfrm>
            <a:off x="7240353" y="3170725"/>
            <a:ext cx="2145350" cy="1348225"/>
          </a:xfrm>
          <a:prstGeom prst="rect">
            <a:avLst/>
          </a:prstGeom>
        </p:spPr>
      </p:pic>
    </p:spTree>
    <p:extLst>
      <p:ext uri="{BB962C8B-B14F-4D97-AF65-F5344CB8AC3E}">
        <p14:creationId xmlns:p14="http://schemas.microsoft.com/office/powerpoint/2010/main" val="3479218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31"/>
          <p:cNvPicPr>
            <a:picLocks noChangeAspect="1" noChangeArrowheads="1"/>
          </p:cNvPicPr>
          <p:nvPr/>
        </p:nvPicPr>
        <p:blipFill>
          <a:blip r:embed="rId3"/>
          <a:srcRect/>
          <a:stretch>
            <a:fillRect/>
          </a:stretch>
        </p:blipFill>
        <p:spPr bwMode="auto">
          <a:xfrm>
            <a:off x="1035844" y="1660922"/>
            <a:ext cx="3696891" cy="3696891"/>
          </a:xfrm>
          <a:prstGeom prst="rect">
            <a:avLst/>
          </a:prstGeom>
          <a:noFill/>
          <a:ln w="12700">
            <a:solidFill>
              <a:srgbClr val="008040"/>
            </a:solidFill>
            <a:miter lim="800000"/>
            <a:headEnd/>
            <a:tailEnd/>
          </a:ln>
          <a:effectLst>
            <a:outerShdw blurRad="101600" dist="152400" dir="2700000">
              <a:srgbClr val="000000">
                <a:alpha val="43000"/>
              </a:srgbClr>
            </a:outerShdw>
          </a:effectLst>
        </p:spPr>
      </p:pic>
      <p:grpSp>
        <p:nvGrpSpPr>
          <p:cNvPr id="2" name="Group 21"/>
          <p:cNvGrpSpPr>
            <a:grpSpLocks/>
          </p:cNvGrpSpPr>
          <p:nvPr/>
        </p:nvGrpSpPr>
        <p:grpSpPr bwMode="auto">
          <a:xfrm>
            <a:off x="485252" y="742281"/>
            <a:ext cx="4089280" cy="3543969"/>
            <a:chOff x="2670849" y="904153"/>
            <a:chExt cx="5815315" cy="5039447"/>
          </a:xfrm>
        </p:grpSpPr>
        <p:sp>
          <p:nvSpPr>
            <p:cNvPr id="9" name="TextBox 14"/>
            <p:cNvSpPr txBox="1">
              <a:spLocks noChangeArrowheads="1"/>
            </p:cNvSpPr>
            <p:nvPr/>
          </p:nvSpPr>
          <p:spPr bwMode="auto">
            <a:xfrm>
              <a:off x="2670849" y="904153"/>
              <a:ext cx="5815315" cy="1094128"/>
            </a:xfrm>
            <a:prstGeom prst="rect">
              <a:avLst/>
            </a:prstGeom>
            <a:noFill/>
            <a:ln w="9525">
              <a:noFill/>
              <a:miter lim="800000"/>
              <a:headEnd/>
              <a:tailEnd/>
            </a:ln>
          </p:spPr>
          <p:txBody>
            <a:bodyPr wrap="none">
              <a:prstTxWarp prst="textNoShape">
                <a:avLst/>
              </a:prstTxWarp>
              <a:spAutoFit/>
            </a:bodyPr>
            <a:lstStyle/>
            <a:p>
              <a:pPr algn="ctr"/>
              <a:r>
                <a:rPr lang="en-US" sz="2200" dirty="0" smtClean="0">
                  <a:solidFill>
                    <a:srgbClr val="254061"/>
                  </a:solidFill>
                  <a:latin typeface="TitilliumText22L 1 wt"/>
                  <a:ea typeface="Papyrus" charset="0"/>
                  <a:cs typeface="TitilliumText22L 1 wt"/>
                </a:rPr>
                <a:t>Sweden, Denmark and Norway</a:t>
              </a:r>
            </a:p>
            <a:p>
              <a:pPr algn="ctr"/>
              <a:r>
                <a:rPr lang="en-US" sz="2200" dirty="0" smtClean="0">
                  <a:solidFill>
                    <a:srgbClr val="254061"/>
                  </a:solidFill>
                  <a:latin typeface="TitilliumText22L 1 wt"/>
                  <a:ea typeface="Papyrus" charset="0"/>
                  <a:cs typeface="TitilliumText22L 1 wt"/>
                </a:rPr>
                <a:t>covers 50</a:t>
              </a:r>
              <a:r>
                <a:rPr lang="en-US" sz="2200" dirty="0">
                  <a:solidFill>
                    <a:srgbClr val="254061"/>
                  </a:solidFill>
                  <a:latin typeface="TitilliumText22L 1 wt"/>
                  <a:ea typeface="Papyrus" charset="0"/>
                  <a:cs typeface="TitilliumText22L 1 wt"/>
                </a:rPr>
                <a:t>%</a:t>
              </a:r>
              <a:r>
                <a:rPr lang="en-US" sz="2200" dirty="0" smtClean="0">
                  <a:solidFill>
                    <a:srgbClr val="254061"/>
                  </a:solidFill>
                  <a:latin typeface="TitilliumText22L 1 wt"/>
                  <a:ea typeface="Papyrus" charset="0"/>
                  <a:cs typeface="TitilliumText22L 1 wt"/>
                </a:rPr>
                <a:t> of cost</a:t>
              </a:r>
              <a:endParaRPr lang="en-US" sz="2200" dirty="0">
                <a:solidFill>
                  <a:srgbClr val="254061"/>
                </a:solidFill>
                <a:latin typeface="TitilliumText22L 1 wt"/>
                <a:ea typeface="Papyrus" charset="0"/>
                <a:cs typeface="TitilliumText22L 1 wt"/>
              </a:endParaRPr>
            </a:p>
          </p:txBody>
        </p:sp>
        <p:sp>
          <p:nvSpPr>
            <p:cNvPr id="10" name="Oval 9"/>
            <p:cNvSpPr/>
            <p:nvPr/>
          </p:nvSpPr>
          <p:spPr bwMode="auto">
            <a:xfrm>
              <a:off x="4368156" y="3048497"/>
              <a:ext cx="2971521" cy="2895103"/>
            </a:xfrm>
            <a:prstGeom prst="ellipse">
              <a:avLst/>
            </a:prstGeom>
            <a:solidFill>
              <a:schemeClr val="accent1">
                <a:lumMod val="60000"/>
                <a:lumOff val="40000"/>
                <a:alpha val="18000"/>
              </a:schemeClr>
            </a:solidFill>
            <a:ln w="38100" cap="flat" cmpd="sng" algn="ctr">
              <a:solidFill>
                <a:schemeClr val="tx1">
                  <a:alpha val="34000"/>
                </a:schemeClr>
              </a:solidFill>
              <a:prstDash val="solid"/>
              <a:round/>
              <a:headEnd type="none" w="med" len="med"/>
              <a:tailEnd type="none" w="med" len="med"/>
            </a:ln>
            <a:effectLst/>
          </p:spPr>
        </p:sp>
        <p:cxnSp>
          <p:nvCxnSpPr>
            <p:cNvPr id="11" name="Straight Arrow Connector 17"/>
            <p:cNvCxnSpPr>
              <a:cxnSpLocks noChangeShapeType="1"/>
            </p:cNvCxnSpPr>
            <p:nvPr/>
          </p:nvCxnSpPr>
          <p:spPr bwMode="auto">
            <a:xfrm rot="16200000" flipH="1">
              <a:off x="5207000" y="2514600"/>
              <a:ext cx="1066800" cy="152400"/>
            </a:xfrm>
            <a:prstGeom prst="straightConnector1">
              <a:avLst/>
            </a:prstGeom>
            <a:noFill/>
            <a:ln w="38100">
              <a:solidFill>
                <a:srgbClr val="000000"/>
              </a:solidFill>
              <a:round/>
              <a:headEnd/>
              <a:tailEnd type="arrow" w="med" len="med"/>
            </a:ln>
          </p:spPr>
        </p:cxnSp>
      </p:grpSp>
      <p:grpSp>
        <p:nvGrpSpPr>
          <p:cNvPr id="3" name="Group 40"/>
          <p:cNvGrpSpPr/>
          <p:nvPr/>
        </p:nvGrpSpPr>
        <p:grpSpPr>
          <a:xfrm>
            <a:off x="1101745" y="3804046"/>
            <a:ext cx="3557610" cy="2091809"/>
            <a:chOff x="1566926" y="5410200"/>
            <a:chExt cx="5059712" cy="2975017"/>
          </a:xfrm>
        </p:grpSpPr>
        <p:sp>
          <p:nvSpPr>
            <p:cNvPr id="14" name="TextBox 22"/>
            <p:cNvSpPr txBox="1">
              <a:spLocks noChangeArrowheads="1"/>
            </p:cNvSpPr>
            <p:nvPr/>
          </p:nvSpPr>
          <p:spPr bwMode="auto">
            <a:xfrm>
              <a:off x="6364002" y="7772400"/>
              <a:ext cx="262636" cy="612817"/>
            </a:xfrm>
            <a:prstGeom prst="rect">
              <a:avLst/>
            </a:prstGeom>
            <a:noFill/>
            <a:ln w="9525">
              <a:noFill/>
              <a:miter lim="800000"/>
              <a:headEnd/>
              <a:tailEnd/>
            </a:ln>
          </p:spPr>
          <p:txBody>
            <a:bodyPr wrap="none">
              <a:prstTxWarp prst="textNoShape">
                <a:avLst/>
              </a:prstTxWarp>
              <a:spAutoFit/>
            </a:bodyPr>
            <a:lstStyle/>
            <a:p>
              <a:pPr algn="ctr"/>
              <a:endParaRPr lang="en-US" sz="2200" dirty="0">
                <a:solidFill>
                  <a:srgbClr val="254061"/>
                </a:solidFill>
                <a:latin typeface="TitilliumText22L 1 wt"/>
                <a:ea typeface="Papyrus" charset="0"/>
                <a:cs typeface="TitilliumText22L 1 wt"/>
              </a:endParaRPr>
            </a:p>
          </p:txBody>
        </p:sp>
        <p:sp>
          <p:nvSpPr>
            <p:cNvPr id="15" name="Oval 14"/>
            <p:cNvSpPr/>
            <p:nvPr/>
          </p:nvSpPr>
          <p:spPr bwMode="auto">
            <a:xfrm>
              <a:off x="1566926" y="5410200"/>
              <a:ext cx="2971800" cy="2895600"/>
            </a:xfrm>
            <a:prstGeom prst="ellipse">
              <a:avLst/>
            </a:prstGeom>
            <a:solidFill>
              <a:schemeClr val="accent1">
                <a:lumMod val="60000"/>
                <a:lumOff val="40000"/>
                <a:alpha val="18000"/>
              </a:schemeClr>
            </a:solidFill>
            <a:ln w="38100" cap="flat" cmpd="sng" algn="ctr">
              <a:solidFill>
                <a:schemeClr val="tx1">
                  <a:alpha val="34000"/>
                </a:schemeClr>
              </a:solidFill>
              <a:prstDash val="solid"/>
              <a:round/>
              <a:headEnd type="none" w="med" len="med"/>
              <a:tailEnd type="none" w="med" len="med"/>
            </a:ln>
            <a:effectLst/>
          </p:spPr>
        </p:sp>
      </p:grpSp>
      <p:grpSp>
        <p:nvGrpSpPr>
          <p:cNvPr id="4" name="Group 39"/>
          <p:cNvGrpSpPr/>
          <p:nvPr/>
        </p:nvGrpSpPr>
        <p:grpSpPr>
          <a:xfrm>
            <a:off x="4732734" y="1553766"/>
            <a:ext cx="4179094" cy="3250370"/>
            <a:chOff x="-10566400" y="2057400"/>
            <a:chExt cx="5943600" cy="4622749"/>
          </a:xfrm>
        </p:grpSpPr>
        <p:sp>
          <p:nvSpPr>
            <p:cNvPr id="23" name="TextBox 26"/>
            <p:cNvSpPr txBox="1">
              <a:spLocks noChangeArrowheads="1"/>
            </p:cNvSpPr>
            <p:nvPr/>
          </p:nvSpPr>
          <p:spPr bwMode="auto">
            <a:xfrm>
              <a:off x="-10566400" y="2057400"/>
              <a:ext cx="5943600" cy="525272"/>
            </a:xfrm>
            <a:prstGeom prst="rect">
              <a:avLst/>
            </a:prstGeom>
            <a:noFill/>
            <a:ln w="9525">
              <a:noFill/>
              <a:miter lim="800000"/>
              <a:headEnd/>
              <a:tailEnd/>
            </a:ln>
          </p:spPr>
          <p:txBody>
            <a:bodyPr wrap="square">
              <a:prstTxWarp prst="textNoShape">
                <a:avLst/>
              </a:prstTxWarp>
              <a:spAutoFit/>
            </a:bodyPr>
            <a:lstStyle/>
            <a:p>
              <a:pPr algn="ctr"/>
              <a:r>
                <a:rPr lang="en-US" dirty="0" smtClean="0">
                  <a:solidFill>
                    <a:srgbClr val="000066"/>
                  </a:solidFill>
                  <a:latin typeface="TitilliumText22L 1 wt"/>
                  <a:ea typeface="Papyrus" charset="0"/>
                  <a:cs typeface="TitilliumText22L 1 wt"/>
                </a:rPr>
                <a:t>17 Partners today</a:t>
              </a:r>
              <a:endParaRPr lang="en-US" dirty="0">
                <a:solidFill>
                  <a:srgbClr val="000066"/>
                </a:solidFill>
                <a:latin typeface="TitilliumText22L 1 wt"/>
                <a:ea typeface="Papyrus" charset="0"/>
                <a:cs typeface="TitilliumText22L 1 wt"/>
              </a:endParaRPr>
            </a:p>
          </p:txBody>
        </p:sp>
        <p:grpSp>
          <p:nvGrpSpPr>
            <p:cNvPr id="5" name="Group 38"/>
            <p:cNvGrpSpPr/>
            <p:nvPr/>
          </p:nvGrpSpPr>
          <p:grpSpPr>
            <a:xfrm>
              <a:off x="-10109200" y="3048000"/>
              <a:ext cx="5372100" cy="3632149"/>
              <a:chOff x="-11480800" y="3200400"/>
              <a:chExt cx="7886700" cy="5537149"/>
            </a:xfrm>
          </p:grpSpPr>
          <p:pic>
            <p:nvPicPr>
              <p:cNvPr id="20" name="Picture 29" descr="hungary.gif"/>
              <p:cNvPicPr>
                <a:picLocks noChangeAspect="1"/>
              </p:cNvPicPr>
              <p:nvPr/>
            </p:nvPicPr>
            <p:blipFill>
              <a:blip r:embed="rId4"/>
              <a:srcRect/>
              <a:stretch>
                <a:fillRect/>
              </a:stretch>
            </p:blipFill>
            <p:spPr bwMode="auto">
              <a:xfrm>
                <a:off x="-7594600" y="3200400"/>
                <a:ext cx="1736457" cy="1260000"/>
              </a:xfrm>
              <a:prstGeom prst="rect">
                <a:avLst/>
              </a:prstGeom>
              <a:noFill/>
              <a:ln w="9525">
                <a:noFill/>
                <a:miter lim="800000"/>
                <a:headEnd/>
                <a:tailEnd/>
              </a:ln>
              <a:effectLst>
                <a:outerShdw blurRad="101600" dist="152400" dir="2700000">
                  <a:srgbClr val="000000">
                    <a:alpha val="43000"/>
                  </a:srgbClr>
                </a:outerShdw>
              </a:effectLst>
            </p:spPr>
          </p:pic>
          <p:pic>
            <p:nvPicPr>
              <p:cNvPr id="24" name="Picture 11" descr="150px-Flag_of_Spain.svg.png"/>
              <p:cNvPicPr>
                <a:picLocks noChangeAspect="1"/>
              </p:cNvPicPr>
              <p:nvPr/>
            </p:nvPicPr>
            <p:blipFill>
              <a:blip r:embed="rId5"/>
              <a:srcRect/>
              <a:stretch>
                <a:fillRect/>
              </a:stretch>
            </p:blipFill>
            <p:spPr bwMode="auto">
              <a:xfrm>
                <a:off x="-5613400" y="3200400"/>
                <a:ext cx="1905000" cy="1269945"/>
              </a:xfrm>
              <a:prstGeom prst="rect">
                <a:avLst/>
              </a:prstGeom>
              <a:noFill/>
              <a:ln w="9525">
                <a:noFill/>
                <a:miter lim="800000"/>
                <a:headEnd/>
                <a:tailEnd/>
              </a:ln>
              <a:effectLst>
                <a:outerShdw blurRad="101600" dist="152400" dir="2700000">
                  <a:srgbClr val="000000">
                    <a:alpha val="43000"/>
                  </a:srgbClr>
                </a:outerShdw>
              </a:effectLst>
            </p:spPr>
          </p:pic>
          <p:pic>
            <p:nvPicPr>
              <p:cNvPr id="25" name="Picture 12" descr="100px-Flag_of_Switzerland.svg.png"/>
              <p:cNvPicPr>
                <a:picLocks noChangeAspect="1"/>
              </p:cNvPicPr>
              <p:nvPr/>
            </p:nvPicPr>
            <p:blipFill>
              <a:blip r:embed="rId6"/>
              <a:srcRect/>
              <a:stretch>
                <a:fillRect/>
              </a:stretch>
            </p:blipFill>
            <p:spPr bwMode="auto">
              <a:xfrm>
                <a:off x="-5384800" y="7391400"/>
                <a:ext cx="1270000" cy="1269945"/>
              </a:xfrm>
              <a:prstGeom prst="rect">
                <a:avLst/>
              </a:prstGeom>
              <a:noFill/>
              <a:ln w="9525">
                <a:noFill/>
                <a:miter lim="800000"/>
                <a:headEnd/>
                <a:tailEnd/>
              </a:ln>
              <a:effectLst>
                <a:outerShdw blurRad="101600" dist="152400" dir="2700000">
                  <a:srgbClr val="000000">
                    <a:alpha val="43000"/>
                  </a:srgbClr>
                </a:outerShdw>
              </a:effectLst>
            </p:spPr>
          </p:pic>
          <p:pic>
            <p:nvPicPr>
              <p:cNvPr id="26" name="Picture 13" descr="800px-Flag_of_Italy.svg.png"/>
              <p:cNvPicPr>
                <a:picLocks noChangeAspect="1"/>
              </p:cNvPicPr>
              <p:nvPr/>
            </p:nvPicPr>
            <p:blipFill>
              <a:blip r:embed="rId7"/>
              <a:srcRect/>
              <a:stretch>
                <a:fillRect/>
              </a:stretch>
            </p:blipFill>
            <p:spPr bwMode="auto">
              <a:xfrm>
                <a:off x="-5537200" y="4572000"/>
                <a:ext cx="1943100" cy="1294534"/>
              </a:xfrm>
              <a:prstGeom prst="rect">
                <a:avLst/>
              </a:prstGeom>
              <a:noFill/>
              <a:ln w="9525">
                <a:noFill/>
                <a:miter lim="800000"/>
                <a:headEnd/>
                <a:tailEnd/>
              </a:ln>
              <a:effectLst>
                <a:outerShdw blurRad="101600" dist="152400" dir="2700000">
                  <a:srgbClr val="000000">
                    <a:alpha val="43000"/>
                  </a:srgbClr>
                </a:outerShdw>
              </a:effectLst>
            </p:spPr>
          </p:pic>
          <p:pic>
            <p:nvPicPr>
              <p:cNvPr id="27" name="Picture 14" descr="167px-Flag_of_Germany.svg.png"/>
              <p:cNvPicPr>
                <a:picLocks noChangeAspect="1"/>
              </p:cNvPicPr>
              <p:nvPr/>
            </p:nvPicPr>
            <p:blipFill>
              <a:blip r:embed="rId8"/>
              <a:srcRect/>
              <a:stretch>
                <a:fillRect/>
              </a:stretch>
            </p:blipFill>
            <p:spPr bwMode="auto">
              <a:xfrm>
                <a:off x="-5537200" y="6019800"/>
                <a:ext cx="1828800" cy="1295344"/>
              </a:xfrm>
              <a:prstGeom prst="rect">
                <a:avLst/>
              </a:prstGeom>
              <a:noFill/>
              <a:ln w="9525">
                <a:noFill/>
                <a:miter lim="800000"/>
                <a:headEnd/>
                <a:tailEnd/>
              </a:ln>
              <a:effectLst>
                <a:outerShdw blurRad="101600" dist="152400" dir="2700000">
                  <a:srgbClr val="000000">
                    <a:alpha val="43000"/>
                  </a:srgbClr>
                </a:outerShdw>
              </a:effectLst>
            </p:spPr>
          </p:pic>
          <p:pic>
            <p:nvPicPr>
              <p:cNvPr id="28" name="Picture 15" descr="150px-Flag_of_France.svg.png"/>
              <p:cNvPicPr>
                <a:picLocks noChangeAspect="1"/>
              </p:cNvPicPr>
              <p:nvPr/>
            </p:nvPicPr>
            <p:blipFill>
              <a:blip r:embed="rId9"/>
              <a:srcRect/>
              <a:stretch>
                <a:fillRect/>
              </a:stretch>
            </p:blipFill>
            <p:spPr bwMode="auto">
              <a:xfrm>
                <a:off x="-7594600" y="6019800"/>
                <a:ext cx="1828800" cy="1269945"/>
              </a:xfrm>
              <a:prstGeom prst="rect">
                <a:avLst/>
              </a:prstGeom>
              <a:noFill/>
              <a:ln w="9525">
                <a:noFill/>
                <a:miter lim="800000"/>
                <a:headEnd/>
                <a:tailEnd/>
              </a:ln>
              <a:effectLst>
                <a:outerShdw blurRad="101600" dist="152400" dir="2700000">
                  <a:srgbClr val="000000">
                    <a:alpha val="43000"/>
                  </a:srgbClr>
                </a:outerShdw>
              </a:effectLst>
            </p:spPr>
          </p:pic>
          <p:pic>
            <p:nvPicPr>
              <p:cNvPr id="29" name="Picture 16" descr="160px-Flag_of_Poland.svg.png"/>
              <p:cNvPicPr>
                <a:picLocks noChangeAspect="1"/>
              </p:cNvPicPr>
              <p:nvPr/>
            </p:nvPicPr>
            <p:blipFill>
              <a:blip r:embed="rId10"/>
              <a:srcRect/>
              <a:stretch>
                <a:fillRect/>
              </a:stretch>
            </p:blipFill>
            <p:spPr bwMode="auto">
              <a:xfrm>
                <a:off x="-7518400" y="7467600"/>
                <a:ext cx="1828800" cy="1219148"/>
              </a:xfrm>
              <a:prstGeom prst="rect">
                <a:avLst/>
              </a:prstGeom>
              <a:noFill/>
              <a:ln w="9525">
                <a:noFill/>
                <a:miter lim="800000"/>
                <a:headEnd/>
                <a:tailEnd/>
              </a:ln>
              <a:effectLst>
                <a:outerShdw blurRad="101600" dist="152400" dir="2700000">
                  <a:srgbClr val="000000">
                    <a:alpha val="43000"/>
                  </a:srgbClr>
                </a:outerShdw>
              </a:effectLst>
            </p:spPr>
          </p:pic>
          <p:pic>
            <p:nvPicPr>
              <p:cNvPr id="30" name="Picture 17" descr="157px-Flag_of_Estonia.svg.png"/>
              <p:cNvPicPr>
                <a:picLocks noChangeAspect="1"/>
              </p:cNvPicPr>
              <p:nvPr/>
            </p:nvPicPr>
            <p:blipFill>
              <a:blip r:embed="rId11"/>
              <a:srcRect/>
              <a:stretch>
                <a:fillRect/>
              </a:stretch>
            </p:blipFill>
            <p:spPr bwMode="auto">
              <a:xfrm>
                <a:off x="-9652000" y="4572000"/>
                <a:ext cx="1849866" cy="1260000"/>
              </a:xfrm>
              <a:prstGeom prst="rect">
                <a:avLst/>
              </a:prstGeom>
              <a:noFill/>
              <a:ln w="9525">
                <a:noFill/>
                <a:miter lim="800000"/>
                <a:headEnd/>
                <a:tailEnd/>
              </a:ln>
              <a:effectLst>
                <a:outerShdw blurRad="101600" dist="152400" dir="2700000">
                  <a:srgbClr val="000000">
                    <a:alpha val="43000"/>
                  </a:srgbClr>
                </a:outerShdw>
              </a:effectLst>
            </p:spPr>
          </p:pic>
          <p:pic>
            <p:nvPicPr>
              <p:cNvPr id="31" name="Picture 18" descr="167px-Flag_of_Lithuania.svg.png"/>
              <p:cNvPicPr>
                <a:picLocks noChangeAspect="1"/>
              </p:cNvPicPr>
              <p:nvPr/>
            </p:nvPicPr>
            <p:blipFill>
              <a:blip r:embed="rId12"/>
              <a:srcRect/>
              <a:stretch>
                <a:fillRect/>
              </a:stretch>
            </p:blipFill>
            <p:spPr bwMode="auto">
              <a:xfrm>
                <a:off x="-9575800" y="7543800"/>
                <a:ext cx="1752600" cy="1193749"/>
              </a:xfrm>
              <a:prstGeom prst="rect">
                <a:avLst/>
              </a:prstGeom>
              <a:noFill/>
              <a:ln w="9525">
                <a:noFill/>
                <a:miter lim="800000"/>
                <a:headEnd/>
                <a:tailEnd/>
              </a:ln>
              <a:effectLst>
                <a:outerShdw blurRad="101600" dist="152400" dir="2700000">
                  <a:srgbClr val="000000">
                    <a:alpha val="43000"/>
                  </a:srgbClr>
                </a:outerShdw>
              </a:effectLst>
            </p:spPr>
          </p:pic>
          <p:pic>
            <p:nvPicPr>
              <p:cNvPr id="32" name="Picture 21" descr="200px-Flag_of_Latvia.svg.png"/>
              <p:cNvPicPr>
                <a:picLocks noChangeAspect="1"/>
              </p:cNvPicPr>
              <p:nvPr/>
            </p:nvPicPr>
            <p:blipFill>
              <a:blip r:embed="rId13"/>
              <a:srcRect/>
              <a:stretch>
                <a:fillRect/>
              </a:stretch>
            </p:blipFill>
            <p:spPr bwMode="auto">
              <a:xfrm>
                <a:off x="-9575800" y="6019800"/>
                <a:ext cx="1752600" cy="1269945"/>
              </a:xfrm>
              <a:prstGeom prst="rect">
                <a:avLst/>
              </a:prstGeom>
              <a:noFill/>
              <a:ln w="9525">
                <a:noFill/>
                <a:miter lim="800000"/>
                <a:headEnd/>
                <a:tailEnd/>
              </a:ln>
              <a:effectLst>
                <a:outerShdw blurRad="101600" dist="152400" dir="2700000">
                  <a:srgbClr val="000000">
                    <a:alpha val="43000"/>
                  </a:srgbClr>
                </a:outerShdw>
              </a:effectLst>
            </p:spPr>
          </p:pic>
          <p:pic>
            <p:nvPicPr>
              <p:cNvPr id="33" name="Picture 22" descr="is.gif"/>
              <p:cNvPicPr>
                <a:picLocks noChangeAspect="1"/>
              </p:cNvPicPr>
              <p:nvPr/>
            </p:nvPicPr>
            <p:blipFill>
              <a:blip r:embed="rId14"/>
              <a:srcRect/>
              <a:stretch>
                <a:fillRect/>
              </a:stretch>
            </p:blipFill>
            <p:spPr bwMode="auto">
              <a:xfrm>
                <a:off x="-11480800" y="7467600"/>
                <a:ext cx="1750076" cy="1260000"/>
              </a:xfrm>
              <a:prstGeom prst="rect">
                <a:avLst/>
              </a:prstGeom>
              <a:noFill/>
              <a:ln w="9525">
                <a:noFill/>
                <a:miter lim="800000"/>
                <a:headEnd/>
                <a:tailEnd/>
              </a:ln>
              <a:effectLst>
                <a:outerShdw blurRad="101600" dist="152400" dir="2700000">
                  <a:srgbClr val="000000">
                    <a:alpha val="43000"/>
                  </a:srgbClr>
                </a:outerShdw>
              </a:effectLst>
            </p:spPr>
          </p:pic>
          <p:pic>
            <p:nvPicPr>
              <p:cNvPr id="34" name="Picture 23" descr="138px-Flag_of_Norway.svg.png"/>
              <p:cNvPicPr>
                <a:picLocks noChangeAspect="1"/>
              </p:cNvPicPr>
              <p:nvPr/>
            </p:nvPicPr>
            <p:blipFill>
              <a:blip r:embed="rId15"/>
              <a:srcRect/>
              <a:stretch>
                <a:fillRect/>
              </a:stretch>
            </p:blipFill>
            <p:spPr bwMode="auto">
              <a:xfrm>
                <a:off x="-11480799" y="6019800"/>
                <a:ext cx="1738875" cy="1260000"/>
              </a:xfrm>
              <a:prstGeom prst="rect">
                <a:avLst/>
              </a:prstGeom>
              <a:noFill/>
              <a:ln w="9525">
                <a:noFill/>
                <a:miter lim="800000"/>
                <a:headEnd/>
                <a:tailEnd/>
              </a:ln>
              <a:effectLst>
                <a:outerShdw blurRad="101600" dist="152400" dir="2700000">
                  <a:srgbClr val="000000">
                    <a:alpha val="43000"/>
                  </a:srgbClr>
                </a:outerShdw>
              </a:effectLst>
            </p:spPr>
          </p:pic>
          <p:pic>
            <p:nvPicPr>
              <p:cNvPr id="35" name="Picture 24" descr="132px-Flag_of_Denmark.svg.png"/>
              <p:cNvPicPr>
                <a:picLocks noChangeAspect="1"/>
              </p:cNvPicPr>
              <p:nvPr/>
            </p:nvPicPr>
            <p:blipFill>
              <a:blip r:embed="rId16"/>
              <a:srcRect/>
              <a:stretch>
                <a:fillRect/>
              </a:stretch>
            </p:blipFill>
            <p:spPr bwMode="auto">
              <a:xfrm>
                <a:off x="-11480800" y="4572000"/>
                <a:ext cx="1676400" cy="1269945"/>
              </a:xfrm>
              <a:prstGeom prst="rect">
                <a:avLst/>
              </a:prstGeom>
              <a:noFill/>
              <a:ln w="9525">
                <a:noFill/>
                <a:miter lim="800000"/>
                <a:headEnd/>
                <a:tailEnd/>
              </a:ln>
              <a:effectLst>
                <a:outerShdw blurRad="101600" dist="152400" dir="2700000">
                  <a:srgbClr val="000000">
                    <a:alpha val="43000"/>
                  </a:srgbClr>
                </a:outerShdw>
              </a:effectLst>
            </p:spPr>
          </p:pic>
          <p:pic>
            <p:nvPicPr>
              <p:cNvPr id="36" name="Picture 25" descr="160px-Flag_of_Sweden.svg.png"/>
              <p:cNvPicPr>
                <a:picLocks noChangeAspect="1"/>
              </p:cNvPicPr>
              <p:nvPr/>
            </p:nvPicPr>
            <p:blipFill>
              <a:blip r:embed="rId17"/>
              <a:srcRect/>
              <a:stretch>
                <a:fillRect/>
              </a:stretch>
            </p:blipFill>
            <p:spPr bwMode="auto">
              <a:xfrm>
                <a:off x="-11480800" y="3200400"/>
                <a:ext cx="1663271" cy="1260000"/>
              </a:xfrm>
              <a:prstGeom prst="rect">
                <a:avLst/>
              </a:prstGeom>
              <a:noFill/>
              <a:ln w="9525">
                <a:noFill/>
                <a:miter lim="800000"/>
                <a:headEnd/>
                <a:tailEnd/>
              </a:ln>
              <a:effectLst>
                <a:outerShdw blurRad="101600" dist="152400" dir="2700000">
                  <a:srgbClr val="000000">
                    <a:alpha val="43000"/>
                  </a:srgbClr>
                </a:outerShdw>
              </a:effectLst>
            </p:spPr>
          </p:pic>
          <p:pic>
            <p:nvPicPr>
              <p:cNvPr id="18" name="Picture 28" descr="czech_republic-s.gif"/>
              <p:cNvPicPr>
                <a:picLocks noChangeAspect="1"/>
              </p:cNvPicPr>
              <p:nvPr/>
            </p:nvPicPr>
            <p:blipFill>
              <a:blip r:embed="rId18"/>
              <a:srcRect/>
              <a:stretch>
                <a:fillRect/>
              </a:stretch>
            </p:blipFill>
            <p:spPr bwMode="auto">
              <a:xfrm>
                <a:off x="-7594600" y="4572000"/>
                <a:ext cx="1900082" cy="1260000"/>
              </a:xfrm>
              <a:prstGeom prst="rect">
                <a:avLst/>
              </a:prstGeom>
              <a:noFill/>
              <a:ln w="9525">
                <a:noFill/>
                <a:miter lim="800000"/>
                <a:headEnd/>
                <a:tailEnd/>
              </a:ln>
              <a:effectLst>
                <a:outerShdw blurRad="101600" dist="152400" dir="2700000">
                  <a:srgbClr val="000000">
                    <a:alpha val="43000"/>
                  </a:srgbClr>
                </a:outerShdw>
              </a:effectLst>
            </p:spPr>
          </p:pic>
          <p:pic>
            <p:nvPicPr>
              <p:cNvPr id="19" name="Picture 30" descr="netherlands-s.gif"/>
              <p:cNvPicPr>
                <a:picLocks noChangeAspect="1"/>
              </p:cNvPicPr>
              <p:nvPr/>
            </p:nvPicPr>
            <p:blipFill>
              <a:blip r:embed="rId19"/>
              <a:srcRect/>
              <a:stretch>
                <a:fillRect/>
              </a:stretch>
            </p:blipFill>
            <p:spPr bwMode="auto">
              <a:xfrm>
                <a:off x="-9652000" y="3200400"/>
                <a:ext cx="1800077" cy="1260000"/>
              </a:xfrm>
              <a:prstGeom prst="rect">
                <a:avLst/>
              </a:prstGeom>
              <a:noFill/>
              <a:ln w="9525">
                <a:noFill/>
                <a:miter lim="800000"/>
                <a:headEnd/>
                <a:tailEnd/>
              </a:ln>
              <a:effectLst>
                <a:outerShdw blurRad="101600" dist="152400" dir="2700000">
                  <a:srgbClr val="000000">
                    <a:alpha val="43000"/>
                  </a:srgbClr>
                </a:outerShdw>
              </a:effectLst>
            </p:spPr>
          </p:pic>
        </p:grpSp>
      </p:grpSp>
      <p:sp>
        <p:nvSpPr>
          <p:cNvPr id="37" name="TextBox 22"/>
          <p:cNvSpPr txBox="1">
            <a:spLocks noChangeArrowheads="1"/>
          </p:cNvSpPr>
          <p:nvPr/>
        </p:nvSpPr>
        <p:spPr bwMode="auto">
          <a:xfrm>
            <a:off x="607219" y="5321521"/>
            <a:ext cx="4795073" cy="1172915"/>
          </a:xfrm>
          <a:prstGeom prst="rect">
            <a:avLst/>
          </a:prstGeom>
          <a:noFill/>
          <a:ln w="9525">
            <a:noFill/>
            <a:miter lim="800000"/>
            <a:headEnd/>
            <a:tailEnd/>
          </a:ln>
        </p:spPr>
        <p:txBody>
          <a:bodyPr wrap="square" lIns="64291" tIns="32146" rIns="64291" bIns="32146">
            <a:prstTxWarp prst="textNoShape">
              <a:avLst/>
            </a:prstTxWarp>
            <a:spAutoFit/>
          </a:bodyPr>
          <a:lstStyle/>
          <a:p>
            <a:pPr defTabSz="641317"/>
            <a:r>
              <a:rPr lang="en-US" sz="2400" dirty="0" smtClean="0">
                <a:solidFill>
                  <a:srgbClr val="254061"/>
                </a:solidFill>
                <a:latin typeface="Arial"/>
                <a:ea typeface="Papyrus" charset="0"/>
                <a:cs typeface="Papyrus" charset="0"/>
              </a:rPr>
              <a:t>The remaining ESS members states together with EIB covers the rest!</a:t>
            </a:r>
          </a:p>
        </p:txBody>
      </p:sp>
      <p:sp>
        <p:nvSpPr>
          <p:cNvPr id="38" name="TextBox 24"/>
          <p:cNvSpPr txBox="1">
            <a:spLocks noChangeArrowheads="1"/>
          </p:cNvSpPr>
          <p:nvPr/>
        </p:nvSpPr>
        <p:spPr bwMode="auto">
          <a:xfrm>
            <a:off x="1724055" y="112228"/>
            <a:ext cx="5252169" cy="588132"/>
          </a:xfrm>
          <a:prstGeom prst="rect">
            <a:avLst/>
          </a:prstGeom>
          <a:noFill/>
          <a:ln w="9525">
            <a:noFill/>
            <a:miter lim="800000"/>
            <a:headEnd/>
            <a:tailEnd/>
          </a:ln>
        </p:spPr>
        <p:txBody>
          <a:bodyPr wrap="none" lIns="64284" tIns="32142" rIns="64284" bIns="32142">
            <a:prstTxWarp prst="textNoShape">
              <a:avLst/>
            </a:prstTxWarp>
            <a:spAutoFit/>
          </a:bodyPr>
          <a:lstStyle/>
          <a:p>
            <a:pPr defTabSz="641317"/>
            <a:r>
              <a:rPr lang="en-US" sz="3400" dirty="0" smtClean="0">
                <a:solidFill>
                  <a:srgbClr val="000066"/>
                </a:solidFill>
                <a:latin typeface="Papyrus"/>
                <a:ea typeface="Papyrus" charset="0"/>
                <a:cs typeface="Papyrus"/>
              </a:rPr>
              <a:t>International collaboration</a:t>
            </a:r>
            <a:endParaRPr lang="en-US" sz="3400" dirty="0">
              <a:solidFill>
                <a:srgbClr val="000066"/>
              </a:solidFill>
              <a:latin typeface="Papyrus"/>
              <a:ea typeface="Papyrus" charset="0"/>
              <a:cs typeface="Papyrus"/>
            </a:endParaRPr>
          </a:p>
        </p:txBody>
      </p:sp>
      <p:pic>
        <p:nvPicPr>
          <p:cNvPr id="39" name="Picture 38"/>
          <p:cNvPicPr>
            <a:picLocks noChangeAspect="1"/>
          </p:cNvPicPr>
          <p:nvPr/>
        </p:nvPicPr>
        <p:blipFill>
          <a:blip r:embed="rId20"/>
          <a:stretch>
            <a:fillRect/>
          </a:stretch>
        </p:blipFill>
        <p:spPr>
          <a:xfrm>
            <a:off x="5054203" y="4875481"/>
            <a:ext cx="1293855" cy="892079"/>
          </a:xfrm>
          <a:prstGeom prst="rect">
            <a:avLst/>
          </a:prstGeom>
        </p:spPr>
      </p:pic>
      <p:pic>
        <p:nvPicPr>
          <p:cNvPr id="6" name="Picture 5"/>
          <p:cNvPicPr>
            <a:picLocks noChangeAspect="1"/>
          </p:cNvPicPr>
          <p:nvPr/>
        </p:nvPicPr>
        <p:blipFill>
          <a:blip r:embed="rId21"/>
          <a:stretch>
            <a:fillRect/>
          </a:stretch>
        </p:blipFill>
        <p:spPr>
          <a:xfrm>
            <a:off x="6867000" y="5204094"/>
            <a:ext cx="1770108" cy="11769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491253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2"/>
          <p:cNvSpPr>
            <a:spLocks noGrp="1"/>
          </p:cNvSpPr>
          <p:nvPr>
            <p:ph type="sldNum" sz="quarter" idx="10"/>
          </p:nvPr>
        </p:nvSpPr>
        <p:spPr>
          <a:noFill/>
        </p:spPr>
        <p:txBody>
          <a:bodyPr/>
          <a:lstStyle/>
          <a:p>
            <a:fld id="{416F82D5-7276-2D4E-8383-8C1BE7E2A643}" type="slidenum">
              <a:rPr lang="en-GB" smtClean="0">
                <a:latin typeface="Arial" pitchFamily="-65" charset="0"/>
                <a:ea typeface="ＭＳ Ｐゴシック" pitchFamily="-65" charset="-128"/>
                <a:cs typeface="ＭＳ Ｐゴシック" pitchFamily="-65" charset="-128"/>
              </a:rPr>
              <a:pPr/>
              <a:t>16</a:t>
            </a:fld>
            <a:endParaRPr lang="en-GB" smtClean="0">
              <a:latin typeface="Arial" pitchFamily="-65" charset="0"/>
              <a:ea typeface="ＭＳ Ｐゴシック" pitchFamily="-65" charset="-128"/>
              <a:cs typeface="ＭＳ Ｐゴシック" pitchFamily="-65" charset="-128"/>
            </a:endParaRPr>
          </a:p>
        </p:txBody>
      </p:sp>
      <p:sp>
        <p:nvSpPr>
          <p:cNvPr id="39939" name="Rectangle 2"/>
          <p:cNvSpPr>
            <a:spLocks noGrp="1" noChangeArrowheads="1"/>
          </p:cNvSpPr>
          <p:nvPr>
            <p:ph type="title"/>
          </p:nvPr>
        </p:nvSpPr>
        <p:spPr/>
        <p:txBody>
          <a:bodyPr/>
          <a:lstStyle/>
          <a:p>
            <a:pPr eaLnBrk="1" hangingPunct="1"/>
            <a:r>
              <a:rPr lang="en-GB" dirty="0" smtClean="0">
                <a:solidFill>
                  <a:srgbClr val="000090"/>
                </a:solidFill>
                <a:ea typeface="ＭＳ Ｐゴシック" pitchFamily="-65" charset="-128"/>
                <a:cs typeface="ＭＳ Ｐゴシック" pitchFamily="-65" charset="-128"/>
              </a:rPr>
              <a:t>ESS construction cost estimates </a:t>
            </a:r>
          </a:p>
        </p:txBody>
      </p:sp>
      <p:sp>
        <p:nvSpPr>
          <p:cNvPr id="39940" name="Text Box 3"/>
          <p:cNvSpPr txBox="1">
            <a:spLocks noChangeArrowheads="1"/>
          </p:cNvSpPr>
          <p:nvPr/>
        </p:nvSpPr>
        <p:spPr bwMode="auto">
          <a:xfrm>
            <a:off x="381000" y="914400"/>
            <a:ext cx="7772400" cy="457200"/>
          </a:xfrm>
          <a:prstGeom prst="rect">
            <a:avLst/>
          </a:prstGeom>
          <a:noFill/>
          <a:ln w="9525">
            <a:noFill/>
            <a:miter lim="800000"/>
            <a:headEnd/>
            <a:tailEnd/>
          </a:ln>
        </p:spPr>
        <p:txBody>
          <a:bodyPr lIns="91416" tIns="45709" rIns="91416" bIns="45709">
            <a:prstTxWarp prst="textNoShape">
              <a:avLst/>
            </a:prstTxWarp>
            <a:spAutoFit/>
          </a:bodyPr>
          <a:lstStyle/>
          <a:p>
            <a:pPr eaLnBrk="0" hangingPunct="0"/>
            <a:endParaRPr lang="en-US" sz="2400" dirty="0">
              <a:solidFill>
                <a:srgbClr val="3E3E5C"/>
              </a:solidFill>
              <a:latin typeface="Arial"/>
            </a:endParaRPr>
          </a:p>
        </p:txBody>
      </p:sp>
      <p:sp>
        <p:nvSpPr>
          <p:cNvPr id="39942" name="Rectangle 5"/>
          <p:cNvSpPr>
            <a:spLocks noChangeArrowheads="1"/>
          </p:cNvSpPr>
          <p:nvPr/>
        </p:nvSpPr>
        <p:spPr bwMode="auto">
          <a:xfrm>
            <a:off x="914400" y="838205"/>
            <a:ext cx="8229600" cy="5338763"/>
          </a:xfrm>
          <a:prstGeom prst="rect">
            <a:avLst/>
          </a:prstGeom>
          <a:noFill/>
          <a:ln w="9525">
            <a:noFill/>
            <a:miter lim="800000"/>
            <a:headEnd/>
            <a:tailEnd/>
          </a:ln>
        </p:spPr>
        <p:txBody>
          <a:bodyPr lIns="91416" tIns="45709" rIns="91416" bIns="45709">
            <a:prstTxWarp prst="textNoShape">
              <a:avLst/>
            </a:prstTxWarp>
          </a:bodyPr>
          <a:lstStyle/>
          <a:p>
            <a:pPr marL="342813" indent="-342813">
              <a:lnSpc>
                <a:spcPct val="90000"/>
              </a:lnSpc>
              <a:spcBef>
                <a:spcPct val="20000"/>
              </a:spcBef>
            </a:pPr>
            <a:endParaRPr lang="en-US" dirty="0">
              <a:solidFill>
                <a:srgbClr val="000000"/>
              </a:solidFill>
              <a:latin typeface="Arial"/>
            </a:endParaRPr>
          </a:p>
          <a:p>
            <a:pPr marL="342813" indent="-342813">
              <a:lnSpc>
                <a:spcPct val="90000"/>
              </a:lnSpc>
              <a:spcBef>
                <a:spcPct val="20000"/>
              </a:spcBef>
            </a:pPr>
            <a:r>
              <a:rPr lang="en-US" dirty="0">
                <a:solidFill>
                  <a:srgbClr val="000000"/>
                </a:solidFill>
                <a:latin typeface="Arial"/>
              </a:rPr>
              <a:t>	 	  </a:t>
            </a:r>
          </a:p>
          <a:p>
            <a:pPr marL="342813" indent="-342813">
              <a:lnSpc>
                <a:spcPct val="90000"/>
              </a:lnSpc>
              <a:spcBef>
                <a:spcPct val="20000"/>
              </a:spcBef>
            </a:pPr>
            <a:r>
              <a:rPr lang="en-US" dirty="0">
                <a:solidFill>
                  <a:srgbClr val="000000"/>
                </a:solidFill>
                <a:latin typeface="Arial"/>
              </a:rPr>
              <a:t>   </a:t>
            </a:r>
            <a:endParaRPr lang="en-US" dirty="0">
              <a:solidFill>
                <a:srgbClr val="FFFFFF"/>
              </a:solidFill>
              <a:latin typeface="Arial"/>
            </a:endParaRPr>
          </a:p>
        </p:txBody>
      </p:sp>
      <p:sp>
        <p:nvSpPr>
          <p:cNvPr id="8" name="Rectangle 7"/>
          <p:cNvSpPr/>
          <p:nvPr/>
        </p:nvSpPr>
        <p:spPr bwMode="auto">
          <a:xfrm>
            <a:off x="457200" y="1143000"/>
            <a:ext cx="4114800" cy="762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lIns="91416" tIns="45709" rIns="91416" bIns="45709">
            <a:prstTxWarp prst="textNoShape">
              <a:avLst/>
            </a:prstTxWarp>
          </a:bodyPr>
          <a:lstStyle/>
          <a:p>
            <a:pPr eaLnBrk="0" hangingPunct="0">
              <a:defRPr/>
            </a:pPr>
            <a:endParaRPr lang="en-US">
              <a:solidFill>
                <a:srgbClr val="3E3E5C"/>
              </a:solidFill>
              <a:effectLst>
                <a:outerShdw blurRad="38100" dist="38100" dir="2700000" algn="tl">
                  <a:srgbClr val="000000">
                    <a:alpha val="43137"/>
                  </a:srgbClr>
                </a:outerShdw>
              </a:effectLst>
              <a:latin typeface="Arial" pitchFamily="-112" charset="0"/>
            </a:endParaRPr>
          </a:p>
        </p:txBody>
      </p:sp>
      <p:sp>
        <p:nvSpPr>
          <p:cNvPr id="7" name="TextBox 6"/>
          <p:cNvSpPr txBox="1"/>
          <p:nvPr/>
        </p:nvSpPr>
        <p:spPr>
          <a:xfrm>
            <a:off x="4038601" y="1093282"/>
            <a:ext cx="4953000" cy="1314333"/>
          </a:xfrm>
          <a:prstGeom prst="rect">
            <a:avLst/>
          </a:prstGeom>
          <a:solidFill>
            <a:schemeClr val="accent3"/>
          </a:solidFill>
          <a:ln>
            <a:solidFill>
              <a:schemeClr val="tx1"/>
            </a:solidFill>
          </a:ln>
        </p:spPr>
        <p:txBody>
          <a:bodyPr lIns="215945" tIns="93576" rIns="215945" bIns="93576">
            <a:prstTxWarp prst="textNoShape">
              <a:avLst/>
            </a:prstTxWarp>
            <a:spAutoFit/>
          </a:bodyPr>
          <a:lstStyle/>
          <a:p>
            <a:pPr eaLnBrk="0" hangingPunct="0">
              <a:defRPr/>
            </a:pPr>
            <a:r>
              <a:rPr lang="en-US" dirty="0">
                <a:solidFill>
                  <a:srgbClr val="3E3E5C"/>
                </a:solidFill>
                <a:latin typeface="Arial" pitchFamily="-112" charset="0"/>
              </a:rPr>
              <a:t>Investment: 	1478 M€ / ~10y</a:t>
            </a:r>
          </a:p>
          <a:p>
            <a:pPr eaLnBrk="0" hangingPunct="0">
              <a:defRPr/>
            </a:pPr>
            <a:r>
              <a:rPr lang="en-US" dirty="0">
                <a:solidFill>
                  <a:srgbClr val="3E3E5C"/>
                </a:solidFill>
                <a:latin typeface="Arial" pitchFamily="-112" charset="0"/>
              </a:rPr>
              <a:t>Operations:</a:t>
            </a:r>
            <a:r>
              <a:rPr lang="en-US" dirty="0" smtClean="0">
                <a:solidFill>
                  <a:srgbClr val="3E3E5C"/>
                </a:solidFill>
                <a:latin typeface="Arial" pitchFamily="-112" charset="0"/>
              </a:rPr>
              <a:t>	106 </a:t>
            </a:r>
            <a:r>
              <a:rPr lang="en-US" dirty="0">
                <a:solidFill>
                  <a:srgbClr val="3E3E5C"/>
                </a:solidFill>
                <a:latin typeface="Arial" pitchFamily="-112" charset="0"/>
              </a:rPr>
              <a:t>M€ / </a:t>
            </a:r>
            <a:r>
              <a:rPr lang="en-US" dirty="0" err="1">
                <a:solidFill>
                  <a:srgbClr val="3E3E5C"/>
                </a:solidFill>
                <a:latin typeface="Arial" pitchFamily="-112" charset="0"/>
              </a:rPr>
              <a:t>y</a:t>
            </a:r>
            <a:endParaRPr lang="en-US" dirty="0">
              <a:solidFill>
                <a:srgbClr val="3E3E5C"/>
              </a:solidFill>
              <a:latin typeface="Arial" pitchFamily="-112" charset="0"/>
            </a:endParaRPr>
          </a:p>
          <a:p>
            <a:pPr eaLnBrk="0" hangingPunct="0">
              <a:defRPr/>
            </a:pPr>
            <a:r>
              <a:rPr lang="en-US" dirty="0" err="1">
                <a:solidFill>
                  <a:srgbClr val="3E3E5C"/>
                </a:solidFill>
                <a:latin typeface="Arial" pitchFamily="-112" charset="0"/>
              </a:rPr>
              <a:t>Decomm</a:t>
            </a:r>
            <a:r>
              <a:rPr lang="en-US" dirty="0">
                <a:solidFill>
                  <a:srgbClr val="3E3E5C"/>
                </a:solidFill>
                <a:latin typeface="Arial" pitchFamily="-112" charset="0"/>
              </a:rPr>
              <a:t>.  :	346 M€</a:t>
            </a:r>
          </a:p>
          <a:p>
            <a:pPr eaLnBrk="0" hangingPunct="0">
              <a:defRPr/>
            </a:pPr>
            <a:r>
              <a:rPr lang="en-US" dirty="0">
                <a:solidFill>
                  <a:srgbClr val="3E3E5C"/>
                </a:solidFill>
                <a:latin typeface="Arial" pitchFamily="-112" charset="0"/>
              </a:rPr>
              <a:t>		(Prices per 2008-01-01)</a:t>
            </a:r>
          </a:p>
        </p:txBody>
      </p:sp>
      <p:pic>
        <p:nvPicPr>
          <p:cNvPr id="9" name="Picture 8"/>
          <p:cNvPicPr/>
          <p:nvPr/>
        </p:nvPicPr>
        <p:blipFill>
          <a:blip r:embed="rId3" cstate="print"/>
          <a:srcRect/>
          <a:stretch>
            <a:fillRect/>
          </a:stretch>
        </p:blipFill>
        <p:spPr bwMode="auto">
          <a:xfrm>
            <a:off x="4804513" y="3961177"/>
            <a:ext cx="3105200" cy="2295166"/>
          </a:xfrm>
          <a:prstGeom prst="rect">
            <a:avLst/>
          </a:prstGeom>
          <a:noFill/>
          <a:ln w="9525">
            <a:noFill/>
            <a:miter lim="800000"/>
            <a:headEnd/>
            <a:tailEnd/>
          </a:ln>
        </p:spPr>
      </p:pic>
      <p:pic>
        <p:nvPicPr>
          <p:cNvPr id="10" name="Picture 9"/>
          <p:cNvPicPr/>
          <p:nvPr/>
        </p:nvPicPr>
        <p:blipFill>
          <a:blip r:embed="rId4" cstate="print"/>
          <a:srcRect/>
          <a:stretch>
            <a:fillRect/>
          </a:stretch>
        </p:blipFill>
        <p:spPr bwMode="auto">
          <a:xfrm>
            <a:off x="914400" y="2710683"/>
            <a:ext cx="3505150" cy="1770737"/>
          </a:xfrm>
          <a:prstGeom prst="rect">
            <a:avLst/>
          </a:prstGeom>
          <a:noFill/>
          <a:ln w="9525">
            <a:noFill/>
            <a:miter lim="800000"/>
            <a:headEnd/>
            <a:tailEnd/>
          </a:ln>
        </p:spPr>
      </p:pic>
      <p:sp>
        <p:nvSpPr>
          <p:cNvPr id="11" name="TextBox 10"/>
          <p:cNvSpPr txBox="1"/>
          <p:nvPr/>
        </p:nvSpPr>
        <p:spPr>
          <a:xfrm>
            <a:off x="5147417" y="3512470"/>
            <a:ext cx="2322889" cy="369332"/>
          </a:xfrm>
          <a:prstGeom prst="rect">
            <a:avLst/>
          </a:prstGeom>
          <a:noFill/>
        </p:spPr>
        <p:txBody>
          <a:bodyPr wrap="square" rtlCol="0">
            <a:spAutoFit/>
          </a:bodyPr>
          <a:lstStyle/>
          <a:p>
            <a:r>
              <a:rPr lang="en-US" dirty="0" smtClean="0">
                <a:solidFill>
                  <a:srgbClr val="3E3E5C"/>
                </a:solidFill>
                <a:latin typeface="Arial"/>
              </a:rPr>
              <a:t>Investment:</a:t>
            </a:r>
            <a:endParaRPr lang="en-US" dirty="0">
              <a:solidFill>
                <a:srgbClr val="3E3E5C"/>
              </a:solidFill>
              <a:latin typeface="Arial"/>
            </a:endParaRPr>
          </a:p>
        </p:txBody>
      </p:sp>
      <p:sp>
        <p:nvSpPr>
          <p:cNvPr id="12" name="TextBox 11"/>
          <p:cNvSpPr txBox="1"/>
          <p:nvPr/>
        </p:nvSpPr>
        <p:spPr>
          <a:xfrm>
            <a:off x="914400" y="2341351"/>
            <a:ext cx="1159843" cy="369332"/>
          </a:xfrm>
          <a:prstGeom prst="rect">
            <a:avLst/>
          </a:prstGeom>
          <a:noFill/>
        </p:spPr>
        <p:txBody>
          <a:bodyPr wrap="none" rtlCol="0">
            <a:spAutoFit/>
          </a:bodyPr>
          <a:lstStyle/>
          <a:p>
            <a:r>
              <a:rPr lang="en-US" dirty="0" err="1" smtClean="0">
                <a:solidFill>
                  <a:srgbClr val="3E3E5C"/>
                </a:solidFill>
                <a:latin typeface="Arial"/>
              </a:rPr>
              <a:t>Personel</a:t>
            </a:r>
            <a:r>
              <a:rPr lang="en-US" dirty="0" smtClean="0">
                <a:solidFill>
                  <a:srgbClr val="3E3E5C"/>
                </a:solidFill>
                <a:latin typeface="Arial"/>
              </a:rPr>
              <a:t>:</a:t>
            </a:r>
            <a:endParaRPr lang="en-US" dirty="0">
              <a:solidFill>
                <a:srgbClr val="3E3E5C"/>
              </a:solidFill>
              <a:latin typeface="Arial"/>
            </a:endParaRPr>
          </a:p>
        </p:txBody>
      </p:sp>
    </p:spTree>
    <p:extLst>
      <p:ext uri="{BB962C8B-B14F-4D97-AF65-F5344CB8AC3E}">
        <p14:creationId xmlns:p14="http://schemas.microsoft.com/office/powerpoint/2010/main" val="913617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739104A-A2E6-2149-8A06-EB7F67BEA2AF}" type="slidenum">
              <a:rPr lang="en-GB" smtClean="0"/>
              <a:pPr>
                <a:defRPr/>
              </a:pPr>
              <a:t>17</a:t>
            </a:fld>
            <a:endParaRPr lang="en-GB"/>
          </a:p>
        </p:txBody>
      </p:sp>
      <p:sp>
        <p:nvSpPr>
          <p:cNvPr id="3" name="Title 71"/>
          <p:cNvSpPr txBox="1">
            <a:spLocks/>
          </p:cNvSpPr>
          <p:nvPr/>
        </p:nvSpPr>
        <p:spPr>
          <a:xfrm>
            <a:off x="1597680" y="-43805"/>
            <a:ext cx="6928794" cy="609600"/>
          </a:xfrm>
          <a:prstGeom prst="rect">
            <a:avLst/>
          </a:prstGeom>
        </p:spPr>
        <p:txBody>
          <a:bodyPr/>
          <a:lstStyle>
            <a:lvl1pPr algn="ctr" rtl="0" eaLnBrk="0" fontAlgn="base" hangingPunct="0">
              <a:spcBef>
                <a:spcPct val="0"/>
              </a:spcBef>
              <a:spcAft>
                <a:spcPct val="0"/>
              </a:spcAft>
              <a:defRPr sz="3600">
                <a:solidFill>
                  <a:srgbClr val="0000FF"/>
                </a:solidFill>
                <a:latin typeface="Papyrus"/>
                <a:ea typeface="ＭＳ Ｐゴシック" pitchFamily="-112" charset="-128"/>
                <a:cs typeface="Papyrus"/>
              </a:defRPr>
            </a:lvl1pPr>
            <a:lvl2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rgbClr val="FF0000"/>
                </a:solidFill>
                <a:latin typeface="Arial" pitchFamily="-112" charset="0"/>
                <a:ea typeface="ＭＳ Ｐゴシック" pitchFamily="-112" charset="-128"/>
                <a:cs typeface="ＭＳ Ｐゴシック" pitchFamily="-112" charset="-128"/>
              </a:defRPr>
            </a:lvl5pPr>
            <a:lvl6pPr marL="457082" algn="ctr" rtl="0" fontAlgn="base">
              <a:spcBef>
                <a:spcPct val="0"/>
              </a:spcBef>
              <a:spcAft>
                <a:spcPct val="0"/>
              </a:spcAft>
              <a:defRPr sz="3600">
                <a:solidFill>
                  <a:srgbClr val="FF0000"/>
                </a:solidFill>
                <a:latin typeface="Arial" pitchFamily="-112" charset="0"/>
              </a:defRPr>
            </a:lvl6pPr>
            <a:lvl7pPr marL="914165" algn="ctr" rtl="0" fontAlgn="base">
              <a:spcBef>
                <a:spcPct val="0"/>
              </a:spcBef>
              <a:spcAft>
                <a:spcPct val="0"/>
              </a:spcAft>
              <a:defRPr sz="3600">
                <a:solidFill>
                  <a:srgbClr val="FF0000"/>
                </a:solidFill>
                <a:latin typeface="Arial" pitchFamily="-112" charset="0"/>
              </a:defRPr>
            </a:lvl7pPr>
            <a:lvl8pPr marL="1371250" algn="ctr" rtl="0" fontAlgn="base">
              <a:spcBef>
                <a:spcPct val="0"/>
              </a:spcBef>
              <a:spcAft>
                <a:spcPct val="0"/>
              </a:spcAft>
              <a:defRPr sz="3600">
                <a:solidFill>
                  <a:srgbClr val="FF0000"/>
                </a:solidFill>
                <a:latin typeface="Arial" pitchFamily="-112" charset="0"/>
              </a:defRPr>
            </a:lvl8pPr>
            <a:lvl9pPr marL="1828332" algn="ctr" rtl="0" fontAlgn="base">
              <a:spcBef>
                <a:spcPct val="0"/>
              </a:spcBef>
              <a:spcAft>
                <a:spcPct val="0"/>
              </a:spcAft>
              <a:defRPr sz="3600">
                <a:solidFill>
                  <a:srgbClr val="FF0000"/>
                </a:solidFill>
                <a:latin typeface="Arial" pitchFamily="-112" charset="0"/>
              </a:defRPr>
            </a:lvl9pPr>
          </a:lstStyle>
          <a:p>
            <a:r>
              <a:rPr lang="sv-SE" sz="2400" dirty="0" smtClean="0"/>
              <a:t>1.5 Billion Euros:</a:t>
            </a:r>
          </a:p>
          <a:p>
            <a:r>
              <a:rPr lang="sv-SE" sz="2400" dirty="0" err="1" smtClean="0"/>
              <a:t>Biggest</a:t>
            </a:r>
            <a:r>
              <a:rPr lang="sv-SE" sz="2400" dirty="0" smtClean="0"/>
              <a:t> investment in Science </a:t>
            </a:r>
            <a:r>
              <a:rPr lang="sv-SE" sz="2400" dirty="0" err="1" smtClean="0"/>
              <a:t>ever</a:t>
            </a:r>
            <a:r>
              <a:rPr lang="sv-SE" sz="2400" dirty="0" smtClean="0"/>
              <a:t> in Scandinavia?</a:t>
            </a:r>
            <a:endParaRPr lang="en-US" sz="2400" dirty="0"/>
          </a:p>
        </p:txBody>
      </p:sp>
      <p:sp>
        <p:nvSpPr>
          <p:cNvPr id="4" name="Content Placeholder 8"/>
          <p:cNvSpPr txBox="1">
            <a:spLocks/>
          </p:cNvSpPr>
          <p:nvPr/>
        </p:nvSpPr>
        <p:spPr>
          <a:xfrm>
            <a:off x="381000" y="1143000"/>
            <a:ext cx="8077200" cy="666750"/>
          </a:xfrm>
          <a:prstGeom prst="rect">
            <a:avLst/>
          </a:prstGeom>
        </p:spPr>
        <p:txBody>
          <a:bodyPr/>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lgn="ctr">
              <a:buFontTx/>
              <a:buNone/>
            </a:pPr>
            <a:r>
              <a:rPr lang="en-US" sz="3200" dirty="0" smtClean="0">
                <a:latin typeface="Arial"/>
              </a:rPr>
              <a:t>In modern time, definitely YES!</a:t>
            </a:r>
          </a:p>
        </p:txBody>
      </p:sp>
      <p:sp>
        <p:nvSpPr>
          <p:cNvPr id="5" name="Content Placeholder 8"/>
          <p:cNvSpPr txBox="1">
            <a:spLocks/>
          </p:cNvSpPr>
          <p:nvPr/>
        </p:nvSpPr>
        <p:spPr>
          <a:xfrm>
            <a:off x="381000" y="5251450"/>
            <a:ext cx="8077200" cy="1054100"/>
          </a:xfrm>
          <a:prstGeom prst="rect">
            <a:avLst/>
          </a:prstGeom>
        </p:spPr>
        <p:txBody>
          <a:bodyPr/>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lgn="ctr">
              <a:buFontTx/>
              <a:buNone/>
            </a:pPr>
            <a:endParaRPr lang="en-US" sz="2400" dirty="0" smtClean="0">
              <a:latin typeface="Arial"/>
            </a:endParaRPr>
          </a:p>
          <a:p>
            <a:pPr marL="0" indent="0" algn="ctr">
              <a:buFontTx/>
              <a:buNone/>
            </a:pPr>
            <a:r>
              <a:rPr lang="en-US" sz="2400" dirty="0" smtClean="0">
                <a:latin typeface="Arial"/>
              </a:rPr>
              <a:t>Or you could for 1.5 Billion Euros pay the US bankers bonuses for 24 days!</a:t>
            </a:r>
          </a:p>
          <a:p>
            <a:endParaRPr lang="en-US" sz="2400" dirty="0">
              <a:latin typeface="Arial"/>
            </a:endParaRPr>
          </a:p>
        </p:txBody>
      </p:sp>
      <p:grpSp>
        <p:nvGrpSpPr>
          <p:cNvPr id="15" name="Group 14"/>
          <p:cNvGrpSpPr/>
          <p:nvPr/>
        </p:nvGrpSpPr>
        <p:grpSpPr>
          <a:xfrm>
            <a:off x="592149" y="2184400"/>
            <a:ext cx="8077200" cy="3101975"/>
            <a:chOff x="449274" y="2105025"/>
            <a:chExt cx="8077200" cy="3101975"/>
          </a:xfrm>
        </p:grpSpPr>
        <p:sp>
          <p:nvSpPr>
            <p:cNvPr id="6" name="Content Placeholder 8"/>
            <p:cNvSpPr txBox="1">
              <a:spLocks/>
            </p:cNvSpPr>
            <p:nvPr/>
          </p:nvSpPr>
          <p:spPr>
            <a:xfrm>
              <a:off x="449274" y="2105025"/>
              <a:ext cx="8077200" cy="974725"/>
            </a:xfrm>
            <a:prstGeom prst="rect">
              <a:avLst/>
            </a:prstGeom>
          </p:spPr>
          <p:txBody>
            <a:bodyPr/>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FontTx/>
                <a:buNone/>
              </a:pPr>
              <a:r>
                <a:rPr lang="en-US" sz="2400" dirty="0" smtClean="0">
                  <a:latin typeface="Arial"/>
                </a:rPr>
                <a:t>However, </a:t>
              </a:r>
              <a:r>
                <a:rPr lang="en-US" sz="2400" dirty="0" err="1" smtClean="0">
                  <a:latin typeface="Arial"/>
                </a:rPr>
                <a:t>Tycho</a:t>
              </a:r>
              <a:r>
                <a:rPr lang="en-US" sz="2400" dirty="0" smtClean="0">
                  <a:latin typeface="Arial"/>
                </a:rPr>
                <a:t> Brahe’s </a:t>
              </a:r>
              <a:r>
                <a:rPr lang="en-US" sz="2400" dirty="0" err="1" smtClean="0">
                  <a:latin typeface="Arial"/>
                </a:rPr>
                <a:t>Stjärneborg</a:t>
              </a:r>
              <a:r>
                <a:rPr lang="en-US" sz="2400" dirty="0" smtClean="0">
                  <a:latin typeface="Arial"/>
                </a:rPr>
                <a:t> </a:t>
              </a:r>
              <a:r>
                <a:rPr lang="en-US" sz="2400" dirty="0" err="1" smtClean="0">
                  <a:latin typeface="Arial"/>
                </a:rPr>
                <a:t>costed</a:t>
              </a:r>
              <a:r>
                <a:rPr lang="en-US" sz="2400" dirty="0" smtClean="0">
                  <a:latin typeface="Arial"/>
                </a:rPr>
                <a:t> the Danish king 1% of the state budget in 1580.</a:t>
              </a:r>
            </a:p>
            <a:p>
              <a:pPr marL="0" indent="0">
                <a:buFontTx/>
                <a:buNone/>
              </a:pPr>
              <a:endParaRPr lang="en-US" sz="2400" dirty="0">
                <a:latin typeface="Arial"/>
              </a:endParaRPr>
            </a:p>
          </p:txBody>
        </p:sp>
        <p:grpSp>
          <p:nvGrpSpPr>
            <p:cNvPr id="14" name="Group 13"/>
            <p:cNvGrpSpPr/>
            <p:nvPr/>
          </p:nvGrpSpPr>
          <p:grpSpPr>
            <a:xfrm>
              <a:off x="694849" y="3039620"/>
              <a:ext cx="6816119" cy="2167380"/>
              <a:chOff x="694849" y="3039620"/>
              <a:chExt cx="6816119" cy="2167380"/>
            </a:xfrm>
          </p:grpSpPr>
          <p:pic>
            <p:nvPicPr>
              <p:cNvPr id="11" name="Picture 10"/>
              <p:cNvPicPr>
                <a:picLocks noChangeAspect="1"/>
              </p:cNvPicPr>
              <p:nvPr/>
            </p:nvPicPr>
            <p:blipFill>
              <a:blip r:embed="rId3"/>
              <a:stretch>
                <a:fillRect/>
              </a:stretch>
            </p:blipFill>
            <p:spPr>
              <a:xfrm>
                <a:off x="694849" y="3172497"/>
                <a:ext cx="2118825" cy="1669378"/>
              </a:xfrm>
              <a:prstGeom prst="rect">
                <a:avLst/>
              </a:prstGeom>
            </p:spPr>
          </p:pic>
          <p:pic>
            <p:nvPicPr>
              <p:cNvPr id="12" name="Picture 11"/>
              <p:cNvPicPr>
                <a:picLocks noChangeAspect="1"/>
              </p:cNvPicPr>
              <p:nvPr/>
            </p:nvPicPr>
            <p:blipFill>
              <a:blip r:embed="rId4"/>
              <a:stretch>
                <a:fillRect/>
              </a:stretch>
            </p:blipFill>
            <p:spPr>
              <a:xfrm>
                <a:off x="3254376" y="3039620"/>
                <a:ext cx="1460498" cy="216738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2"/>
              <p:cNvPicPr>
                <a:picLocks noChangeAspect="1"/>
              </p:cNvPicPr>
              <p:nvPr/>
            </p:nvPicPr>
            <p:blipFill>
              <a:blip r:embed="rId5"/>
              <a:stretch>
                <a:fillRect/>
              </a:stretch>
            </p:blipFill>
            <p:spPr>
              <a:xfrm>
                <a:off x="5443056" y="3172498"/>
                <a:ext cx="2067912" cy="1669378"/>
              </a:xfrm>
              <a:prstGeom prst="rect">
                <a:avLst/>
              </a:prstGeom>
            </p:spPr>
          </p:pic>
        </p:grpSp>
      </p:grpSp>
    </p:spTree>
    <p:extLst>
      <p:ext uri="{BB962C8B-B14F-4D97-AF65-F5344CB8AC3E}">
        <p14:creationId xmlns:p14="http://schemas.microsoft.com/office/powerpoint/2010/main" val="26250702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6"/>
          <p:cNvGrpSpPr/>
          <p:nvPr/>
        </p:nvGrpSpPr>
        <p:grpSpPr>
          <a:xfrm>
            <a:off x="18550" y="235785"/>
            <a:ext cx="8312824" cy="6029971"/>
            <a:chOff x="768477" y="188568"/>
            <a:chExt cx="8312824" cy="6029971"/>
          </a:xfrm>
        </p:grpSpPr>
        <p:grpSp>
          <p:nvGrpSpPr>
            <p:cNvPr id="3" name="Grupp 5"/>
            <p:cNvGrpSpPr/>
            <p:nvPr/>
          </p:nvGrpSpPr>
          <p:grpSpPr>
            <a:xfrm>
              <a:off x="768477" y="1117383"/>
              <a:ext cx="8312824" cy="5101156"/>
              <a:chOff x="768477" y="1117383"/>
              <a:chExt cx="8312824" cy="5101156"/>
            </a:xfrm>
          </p:grpSpPr>
          <p:sp>
            <p:nvSpPr>
              <p:cNvPr id="114" name="Rounded Rectangle 87"/>
              <p:cNvSpPr/>
              <p:nvPr/>
            </p:nvSpPr>
            <p:spPr>
              <a:xfrm>
                <a:off x="7997561" y="4335340"/>
                <a:ext cx="1083740" cy="5385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smtClean="0">
                    <a:solidFill>
                      <a:sysClr val="window" lastClr="FFFFFF"/>
                    </a:solidFill>
                    <a:latin typeface="Calibri"/>
                  </a:rPr>
                  <a:t>Data Management</a:t>
                </a:r>
              </a:p>
            </p:txBody>
          </p:sp>
          <p:sp>
            <p:nvSpPr>
              <p:cNvPr id="97" name="Rounded Rectangle 70"/>
              <p:cNvSpPr/>
              <p:nvPr/>
            </p:nvSpPr>
            <p:spPr>
              <a:xfrm>
                <a:off x="3321358" y="1117383"/>
                <a:ext cx="1000375" cy="538519"/>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200" b="1" kern="0" dirty="0" smtClean="0">
                    <a:solidFill>
                      <a:sysClr val="windowText" lastClr="000000"/>
                    </a:solidFill>
                    <a:latin typeface="Calibri"/>
                  </a:rPr>
                  <a:t>ESS AB Board </a:t>
                </a:r>
                <a:endParaRPr lang="en-US" sz="1200" b="1" kern="0" dirty="0">
                  <a:solidFill>
                    <a:sysClr val="windowText" lastClr="000000"/>
                  </a:solidFill>
                  <a:latin typeface="Calibri"/>
                </a:endParaRPr>
              </a:p>
            </p:txBody>
          </p:sp>
          <p:sp>
            <p:nvSpPr>
              <p:cNvPr id="98" name="Rounded Rectangle 71"/>
              <p:cNvSpPr/>
              <p:nvPr/>
            </p:nvSpPr>
            <p:spPr>
              <a:xfrm>
                <a:off x="4511397" y="2069531"/>
                <a:ext cx="1083740" cy="5385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600" b="1" kern="0" dirty="0" smtClean="0">
                    <a:solidFill>
                      <a:sysClr val="window" lastClr="FFFFFF"/>
                    </a:solidFill>
                    <a:latin typeface="Calibri"/>
                  </a:rPr>
                  <a:t>CEO</a:t>
                </a:r>
              </a:p>
              <a:p>
                <a:pPr algn="ctr" defTabSz="914400">
                  <a:defRPr/>
                </a:pPr>
                <a:r>
                  <a:rPr lang="en-US" sz="1600" b="1" kern="0" dirty="0" smtClean="0">
                    <a:solidFill>
                      <a:sysClr val="window" lastClr="FFFFFF"/>
                    </a:solidFill>
                    <a:latin typeface="Calibri"/>
                  </a:rPr>
                  <a:t>C. </a:t>
                </a:r>
                <a:r>
                  <a:rPr lang="en-US" sz="1600" b="1" kern="0" dirty="0" err="1" smtClean="0">
                    <a:solidFill>
                      <a:sysClr val="window" lastClr="FFFFFF"/>
                    </a:solidFill>
                    <a:latin typeface="Calibri"/>
                  </a:rPr>
                  <a:t>Carlile</a:t>
                </a:r>
                <a:endParaRPr lang="en-US" sz="1600" b="1" kern="0" dirty="0">
                  <a:solidFill>
                    <a:sysClr val="window" lastClr="FFFFFF"/>
                  </a:solidFill>
                  <a:latin typeface="Calibri"/>
                </a:endParaRPr>
              </a:p>
            </p:txBody>
          </p:sp>
          <p:sp>
            <p:nvSpPr>
              <p:cNvPr id="99" name="Rounded Rectangle 72"/>
              <p:cNvSpPr/>
              <p:nvPr/>
            </p:nvSpPr>
            <p:spPr>
              <a:xfrm>
                <a:off x="2052141" y="4320829"/>
                <a:ext cx="1083740" cy="5385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smtClean="0">
                    <a:solidFill>
                      <a:sysClr val="window" lastClr="FFFFFF"/>
                    </a:solidFill>
                    <a:latin typeface="Calibri"/>
                  </a:rPr>
                  <a:t>Accelerator</a:t>
                </a:r>
              </a:p>
            </p:txBody>
          </p:sp>
          <p:sp>
            <p:nvSpPr>
              <p:cNvPr id="100" name="Rounded Rectangle 73"/>
              <p:cNvSpPr/>
              <p:nvPr/>
            </p:nvSpPr>
            <p:spPr>
              <a:xfrm>
                <a:off x="3219245" y="4320829"/>
                <a:ext cx="1083740" cy="5385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smtClean="0">
                    <a:solidFill>
                      <a:sysClr val="window" lastClr="FFFFFF"/>
                    </a:solidFill>
                    <a:latin typeface="Calibri"/>
                  </a:rPr>
                  <a:t>Target</a:t>
                </a:r>
              </a:p>
            </p:txBody>
          </p:sp>
          <p:sp>
            <p:nvSpPr>
              <p:cNvPr id="101" name="Rounded Rectangle 74"/>
              <p:cNvSpPr/>
              <p:nvPr/>
            </p:nvSpPr>
            <p:spPr>
              <a:xfrm>
                <a:off x="4386350" y="4320829"/>
                <a:ext cx="1083740" cy="5385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smtClean="0">
                    <a:solidFill>
                      <a:sysClr val="window" lastClr="FFFFFF"/>
                    </a:solidFill>
                    <a:latin typeface="Calibri"/>
                  </a:rPr>
                  <a:t>Conventional Facilities</a:t>
                </a:r>
              </a:p>
            </p:txBody>
          </p:sp>
          <p:sp>
            <p:nvSpPr>
              <p:cNvPr id="102" name="Rounded Rectangle 75"/>
              <p:cNvSpPr/>
              <p:nvPr/>
            </p:nvSpPr>
            <p:spPr>
              <a:xfrm>
                <a:off x="5636819" y="4320829"/>
                <a:ext cx="1083740" cy="5385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smtClean="0">
                    <a:solidFill>
                      <a:sysClr val="window" lastClr="FFFFFF"/>
                    </a:solidFill>
                    <a:latin typeface="Calibri"/>
                  </a:rPr>
                  <a:t>Instruments</a:t>
                </a:r>
              </a:p>
            </p:txBody>
          </p:sp>
          <p:cxnSp>
            <p:nvCxnSpPr>
              <p:cNvPr id="104" name="Elbow Connector 77"/>
              <p:cNvCxnSpPr>
                <a:stCxn id="112" idx="2"/>
                <a:endCxn id="99" idx="0"/>
              </p:cNvCxnSpPr>
              <p:nvPr/>
            </p:nvCxnSpPr>
            <p:spPr>
              <a:xfrm rot="5400000">
                <a:off x="2911793" y="3471508"/>
                <a:ext cx="531540" cy="1167104"/>
              </a:xfrm>
              <a:prstGeom prst="bentConnector3">
                <a:avLst>
                  <a:gd name="adj1" fmla="val 50000"/>
                </a:avLst>
              </a:prstGeom>
              <a:noFill/>
              <a:ln w="9525" cap="flat" cmpd="sng" algn="ctr">
                <a:solidFill>
                  <a:srgbClr val="4F81BD">
                    <a:shade val="95000"/>
                    <a:satMod val="105000"/>
                  </a:srgbClr>
                </a:solidFill>
                <a:prstDash val="solid"/>
              </a:ln>
              <a:effectLst/>
            </p:spPr>
          </p:cxnSp>
          <p:cxnSp>
            <p:nvCxnSpPr>
              <p:cNvPr id="105" name="Elbow Connector 78"/>
              <p:cNvCxnSpPr>
                <a:stCxn id="112" idx="2"/>
                <a:endCxn id="100" idx="0"/>
              </p:cNvCxnSpPr>
              <p:nvPr/>
            </p:nvCxnSpPr>
            <p:spPr>
              <a:xfrm rot="5400000">
                <a:off x="3495345" y="4055002"/>
                <a:ext cx="531540" cy="1853"/>
              </a:xfrm>
              <a:prstGeom prst="bentConnector3">
                <a:avLst>
                  <a:gd name="adj1" fmla="val 50000"/>
                </a:avLst>
              </a:prstGeom>
              <a:noFill/>
              <a:ln w="9525" cap="flat" cmpd="sng" algn="ctr">
                <a:solidFill>
                  <a:srgbClr val="4F81BD">
                    <a:shade val="95000"/>
                    <a:satMod val="105000"/>
                  </a:srgbClr>
                </a:solidFill>
                <a:prstDash val="solid"/>
              </a:ln>
              <a:effectLst/>
            </p:spPr>
          </p:cxnSp>
          <p:cxnSp>
            <p:nvCxnSpPr>
              <p:cNvPr id="106" name="Elbow Connector 79"/>
              <p:cNvCxnSpPr>
                <a:stCxn id="112" idx="2"/>
                <a:endCxn id="101" idx="0"/>
              </p:cNvCxnSpPr>
              <p:nvPr/>
            </p:nvCxnSpPr>
            <p:spPr>
              <a:xfrm rot="16200000" flipH="1">
                <a:off x="4078897" y="3471508"/>
                <a:ext cx="531540" cy="1167104"/>
              </a:xfrm>
              <a:prstGeom prst="bentConnector3">
                <a:avLst>
                  <a:gd name="adj1" fmla="val 50000"/>
                </a:avLst>
              </a:prstGeom>
              <a:noFill/>
              <a:ln w="9525" cap="flat" cmpd="sng" algn="ctr">
                <a:solidFill>
                  <a:srgbClr val="4F81BD">
                    <a:shade val="95000"/>
                    <a:satMod val="105000"/>
                  </a:srgbClr>
                </a:solidFill>
                <a:prstDash val="solid"/>
              </a:ln>
              <a:effectLst/>
            </p:spPr>
          </p:cxnSp>
          <p:cxnSp>
            <p:nvCxnSpPr>
              <p:cNvPr id="107" name="Elbow Connector 80"/>
              <p:cNvCxnSpPr/>
              <p:nvPr/>
            </p:nvCxnSpPr>
            <p:spPr>
              <a:xfrm rot="5400000">
                <a:off x="4084902" y="2283333"/>
                <a:ext cx="642722" cy="1292151"/>
              </a:xfrm>
              <a:prstGeom prst="bentConnector3">
                <a:avLst>
                  <a:gd name="adj1" fmla="val 50000"/>
                </a:avLst>
              </a:prstGeom>
              <a:noFill/>
              <a:ln w="9525" cap="flat" cmpd="sng" algn="ctr">
                <a:solidFill>
                  <a:srgbClr val="4F81BD">
                    <a:shade val="95000"/>
                    <a:satMod val="105000"/>
                  </a:srgbClr>
                </a:solidFill>
                <a:prstDash val="solid"/>
              </a:ln>
              <a:effectLst/>
            </p:spPr>
          </p:cxnSp>
          <p:sp>
            <p:nvSpPr>
              <p:cNvPr id="108" name="Rounded Rectangle 81"/>
              <p:cNvSpPr/>
              <p:nvPr/>
            </p:nvSpPr>
            <p:spPr>
              <a:xfrm>
                <a:off x="5928594" y="2208481"/>
                <a:ext cx="1083740" cy="5385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200" b="1" kern="0" dirty="0" smtClean="0">
                    <a:solidFill>
                      <a:sysClr val="window" lastClr="FFFFFF"/>
                    </a:solidFill>
                    <a:latin typeface="Calibri"/>
                  </a:rPr>
                  <a:t>Administration</a:t>
                </a:r>
              </a:p>
              <a:p>
                <a:pPr algn="ctr" defTabSz="914400">
                  <a:defRPr/>
                </a:pPr>
                <a:r>
                  <a:rPr lang="en-US" sz="1200" b="1" kern="0" dirty="0" smtClean="0">
                    <a:solidFill>
                      <a:sysClr val="window" lastClr="FFFFFF"/>
                    </a:solidFill>
                    <a:latin typeface="Calibri"/>
                  </a:rPr>
                  <a:t>Director</a:t>
                </a:r>
              </a:p>
            </p:txBody>
          </p:sp>
          <p:cxnSp>
            <p:nvCxnSpPr>
              <p:cNvPr id="109" name="Shape 82"/>
              <p:cNvCxnSpPr>
                <a:stCxn id="98" idx="2"/>
                <a:endCxn id="108" idx="1"/>
              </p:cNvCxnSpPr>
              <p:nvPr/>
            </p:nvCxnSpPr>
            <p:spPr>
              <a:xfrm rot="5400000" flipH="1" flipV="1">
                <a:off x="5425775" y="2105232"/>
                <a:ext cx="130309" cy="875327"/>
              </a:xfrm>
              <a:prstGeom prst="bentConnector4">
                <a:avLst>
                  <a:gd name="adj1" fmla="val -175429"/>
                  <a:gd name="adj2" fmla="val 80952"/>
                </a:avLst>
              </a:prstGeom>
              <a:noFill/>
              <a:ln w="9525" cap="flat" cmpd="sng" algn="ctr">
                <a:solidFill>
                  <a:srgbClr val="4F81BD">
                    <a:shade val="95000"/>
                    <a:satMod val="105000"/>
                  </a:srgbClr>
                </a:solidFill>
                <a:prstDash val="solid"/>
              </a:ln>
              <a:effectLst/>
            </p:spPr>
          </p:cxnSp>
          <p:cxnSp>
            <p:nvCxnSpPr>
              <p:cNvPr id="110" name="Shape 17"/>
              <p:cNvCxnSpPr>
                <a:stCxn id="113" idx="2"/>
                <a:endCxn id="102" idx="0"/>
              </p:cNvCxnSpPr>
              <p:nvPr/>
            </p:nvCxnSpPr>
            <p:spPr>
              <a:xfrm rot="5400000">
                <a:off x="6506346" y="3461633"/>
                <a:ext cx="531539" cy="1186852"/>
              </a:xfrm>
              <a:prstGeom prst="bentConnector3">
                <a:avLst>
                  <a:gd name="adj1" fmla="val 50000"/>
                </a:avLst>
              </a:prstGeom>
              <a:noFill/>
              <a:ln w="9525" cap="flat" cmpd="sng" algn="ctr">
                <a:solidFill>
                  <a:srgbClr val="4F81BD">
                    <a:shade val="95000"/>
                    <a:satMod val="105000"/>
                  </a:srgbClr>
                </a:solidFill>
                <a:prstDash val="solid"/>
              </a:ln>
              <a:effectLst/>
            </p:spPr>
          </p:cxnSp>
          <p:cxnSp>
            <p:nvCxnSpPr>
              <p:cNvPr id="111" name="Shape 18"/>
              <p:cNvCxnSpPr>
                <a:stCxn id="98" idx="2"/>
                <a:endCxn id="113" idx="0"/>
              </p:cNvCxnSpPr>
              <p:nvPr/>
            </p:nvCxnSpPr>
            <p:spPr>
              <a:xfrm rot="16200000" flipH="1">
                <a:off x="5888044" y="1773273"/>
                <a:ext cx="642721" cy="2312274"/>
              </a:xfrm>
              <a:prstGeom prst="bentConnector3">
                <a:avLst>
                  <a:gd name="adj1" fmla="val 50000"/>
                </a:avLst>
              </a:prstGeom>
              <a:noFill/>
              <a:ln w="9525" cap="flat" cmpd="sng" algn="ctr">
                <a:solidFill>
                  <a:srgbClr val="4F81BD">
                    <a:shade val="95000"/>
                    <a:satMod val="105000"/>
                  </a:srgbClr>
                </a:solidFill>
                <a:prstDash val="solid"/>
              </a:ln>
              <a:effectLst/>
            </p:spPr>
          </p:cxnSp>
          <p:sp>
            <p:nvSpPr>
              <p:cNvPr id="112" name="Rounded Rectangle 85"/>
              <p:cNvSpPr/>
              <p:nvPr/>
            </p:nvSpPr>
            <p:spPr>
              <a:xfrm>
                <a:off x="3219245" y="3250771"/>
                <a:ext cx="1083740" cy="5385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600" b="1" kern="0" dirty="0" smtClean="0">
                    <a:solidFill>
                      <a:sysClr val="window" lastClr="FFFFFF"/>
                    </a:solidFill>
                    <a:latin typeface="Calibri"/>
                  </a:rPr>
                  <a:t>Machine</a:t>
                </a:r>
                <a:br>
                  <a:rPr lang="en-US" sz="1600" b="1" kern="0" dirty="0" smtClean="0">
                    <a:solidFill>
                      <a:sysClr val="window" lastClr="FFFFFF"/>
                    </a:solidFill>
                    <a:latin typeface="Calibri"/>
                  </a:rPr>
                </a:br>
                <a:r>
                  <a:rPr lang="en-US" sz="1600" b="1" kern="0" dirty="0" smtClean="0">
                    <a:solidFill>
                      <a:sysClr val="window" lastClr="FFFFFF"/>
                    </a:solidFill>
                    <a:latin typeface="Calibri"/>
                  </a:rPr>
                  <a:t>Director</a:t>
                </a:r>
              </a:p>
            </p:txBody>
          </p:sp>
          <p:sp>
            <p:nvSpPr>
              <p:cNvPr id="113" name="Rounded Rectangle 86"/>
              <p:cNvSpPr/>
              <p:nvPr/>
            </p:nvSpPr>
            <p:spPr>
              <a:xfrm>
                <a:off x="6823671" y="3250771"/>
                <a:ext cx="1083740" cy="5385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600" b="1" kern="0" dirty="0" smtClean="0">
                    <a:solidFill>
                      <a:sysClr val="window" lastClr="FFFFFF"/>
                    </a:solidFill>
                    <a:latin typeface="Calibri"/>
                  </a:rPr>
                  <a:t>Science</a:t>
                </a:r>
                <a:endParaRPr lang="en-US" sz="1600" b="1" kern="0" dirty="0">
                  <a:solidFill>
                    <a:sysClr val="window" lastClr="FFFFFF"/>
                  </a:solidFill>
                  <a:latin typeface="Calibri"/>
                </a:endParaRPr>
              </a:p>
              <a:p>
                <a:pPr algn="ctr" defTabSz="914400">
                  <a:defRPr/>
                </a:pPr>
                <a:r>
                  <a:rPr lang="en-US" sz="1600" b="1" kern="0" dirty="0" smtClean="0">
                    <a:solidFill>
                      <a:sysClr val="window" lastClr="FFFFFF"/>
                    </a:solidFill>
                    <a:latin typeface="Calibri"/>
                  </a:rPr>
                  <a:t>Director</a:t>
                </a:r>
                <a:endParaRPr lang="en-US" sz="1600" b="1" kern="0" dirty="0">
                  <a:solidFill>
                    <a:sysClr val="window" lastClr="FFFFFF"/>
                  </a:solidFill>
                  <a:latin typeface="Calibri"/>
                </a:endParaRPr>
              </a:p>
            </p:txBody>
          </p:sp>
          <p:cxnSp>
            <p:nvCxnSpPr>
              <p:cNvPr id="115" name="Shape 17"/>
              <p:cNvCxnSpPr>
                <a:stCxn id="113" idx="2"/>
                <a:endCxn id="114" idx="0"/>
              </p:cNvCxnSpPr>
              <p:nvPr/>
            </p:nvCxnSpPr>
            <p:spPr>
              <a:xfrm rot="16200000" flipH="1">
                <a:off x="7679461" y="3475370"/>
                <a:ext cx="546050" cy="1173890"/>
              </a:xfrm>
              <a:prstGeom prst="bentConnector3">
                <a:avLst>
                  <a:gd name="adj1" fmla="val 50000"/>
                </a:avLst>
              </a:prstGeom>
              <a:noFill/>
              <a:ln w="9525" cap="flat" cmpd="sng" algn="ctr">
                <a:solidFill>
                  <a:srgbClr val="4F81BD">
                    <a:shade val="95000"/>
                    <a:satMod val="105000"/>
                  </a:srgbClr>
                </a:solidFill>
                <a:prstDash val="solid"/>
              </a:ln>
              <a:effectLst/>
            </p:spPr>
          </p:cxnSp>
          <p:sp>
            <p:nvSpPr>
              <p:cNvPr id="116" name="Rounded Rectangle 89"/>
              <p:cNvSpPr/>
              <p:nvPr/>
            </p:nvSpPr>
            <p:spPr>
              <a:xfrm>
                <a:off x="5771739" y="1126479"/>
                <a:ext cx="1000376" cy="538519"/>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smtClean="0">
                    <a:solidFill>
                      <a:sysClr val="windowText" lastClr="000000"/>
                    </a:solidFill>
                    <a:latin typeface="Calibri"/>
                  </a:rPr>
                  <a:t>Steering </a:t>
                </a:r>
                <a:r>
                  <a:rPr lang="en-US" sz="1400" b="1" kern="0" dirty="0" err="1" smtClean="0">
                    <a:solidFill>
                      <a:sysClr val="windowText" lastClr="000000"/>
                    </a:solidFill>
                    <a:latin typeface="Calibri"/>
                  </a:rPr>
                  <a:t>Comm</a:t>
                </a:r>
                <a:r>
                  <a:rPr lang="en-US" sz="1400" b="1" kern="0" dirty="0" smtClean="0">
                    <a:solidFill>
                      <a:sysClr val="windowText" lastClr="000000"/>
                    </a:solidFill>
                    <a:latin typeface="Calibri"/>
                  </a:rPr>
                  <a:t> (STC</a:t>
                </a:r>
                <a:r>
                  <a:rPr lang="en-US" sz="1200" kern="0" dirty="0" smtClean="0">
                    <a:solidFill>
                      <a:sysClr val="windowText" lastClr="000000"/>
                    </a:solidFill>
                    <a:latin typeface="Calibri"/>
                  </a:rPr>
                  <a:t>)</a:t>
                </a:r>
                <a:endParaRPr lang="en-US" sz="1200" kern="0" dirty="0">
                  <a:solidFill>
                    <a:sysClr val="windowText" lastClr="000000"/>
                  </a:solidFill>
                  <a:latin typeface="Calibri"/>
                </a:endParaRPr>
              </a:p>
            </p:txBody>
          </p:sp>
          <p:sp>
            <p:nvSpPr>
              <p:cNvPr id="117" name="Rounded Rectangle 90"/>
              <p:cNvSpPr/>
              <p:nvPr/>
            </p:nvSpPr>
            <p:spPr>
              <a:xfrm>
                <a:off x="6996409" y="1126479"/>
                <a:ext cx="917011" cy="547196"/>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err="1" smtClean="0">
                    <a:solidFill>
                      <a:sysClr val="windowText" lastClr="000000"/>
                    </a:solidFill>
                    <a:latin typeface="Calibri"/>
                  </a:rPr>
                  <a:t>Adm</a:t>
                </a:r>
                <a:r>
                  <a:rPr lang="en-US" sz="1400" b="1" kern="0" dirty="0" smtClean="0">
                    <a:solidFill>
                      <a:sysClr val="windowText" lastClr="000000"/>
                    </a:solidFill>
                    <a:latin typeface="Calibri"/>
                  </a:rPr>
                  <a:t> Financial </a:t>
                </a:r>
                <a:r>
                  <a:rPr lang="en-US" sz="1400" b="1" kern="0" dirty="0" err="1" smtClean="0">
                    <a:solidFill>
                      <a:sysClr val="windowText" lastClr="000000"/>
                    </a:solidFill>
                    <a:latin typeface="Calibri"/>
                  </a:rPr>
                  <a:t>Comm</a:t>
                </a:r>
                <a:endParaRPr lang="en-US" sz="1400" b="1" kern="0" dirty="0" smtClean="0">
                  <a:solidFill>
                    <a:sysClr val="windowText" lastClr="000000"/>
                  </a:solidFill>
                  <a:latin typeface="Calibri"/>
                </a:endParaRPr>
              </a:p>
            </p:txBody>
          </p:sp>
          <p:cxnSp>
            <p:nvCxnSpPr>
              <p:cNvPr id="118" name="Straight Connector 91"/>
              <p:cNvCxnSpPr>
                <a:stCxn id="117" idx="1"/>
                <a:endCxn id="116" idx="3"/>
              </p:cNvCxnSpPr>
              <p:nvPr/>
            </p:nvCxnSpPr>
            <p:spPr>
              <a:xfrm flipH="1" flipV="1">
                <a:off x="6772115" y="1395739"/>
                <a:ext cx="224294" cy="4338"/>
              </a:xfrm>
              <a:prstGeom prst="line">
                <a:avLst/>
              </a:prstGeom>
              <a:noFill/>
              <a:ln w="9525" cap="flat" cmpd="sng" algn="ctr">
                <a:solidFill>
                  <a:srgbClr val="4F81BD">
                    <a:shade val="95000"/>
                    <a:satMod val="105000"/>
                  </a:srgbClr>
                </a:solidFill>
                <a:prstDash val="solid"/>
              </a:ln>
              <a:effectLst/>
            </p:spPr>
          </p:cxnSp>
          <p:grpSp>
            <p:nvGrpSpPr>
              <p:cNvPr id="4" name="Grupp 119"/>
              <p:cNvGrpSpPr/>
              <p:nvPr/>
            </p:nvGrpSpPr>
            <p:grpSpPr>
              <a:xfrm>
                <a:off x="779245" y="2929406"/>
                <a:ext cx="2980943" cy="2186875"/>
                <a:chOff x="836716" y="3380313"/>
                <a:chExt cx="2980943" cy="2095360"/>
              </a:xfrm>
            </p:grpSpPr>
            <p:cxnSp>
              <p:nvCxnSpPr>
                <p:cNvPr id="125" name="Rak 124"/>
                <p:cNvCxnSpPr/>
                <p:nvPr/>
              </p:nvCxnSpPr>
              <p:spPr bwMode="auto">
                <a:xfrm flipH="1">
                  <a:off x="1367820" y="3380317"/>
                  <a:ext cx="11560" cy="307155"/>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grpSp>
              <p:nvGrpSpPr>
                <p:cNvPr id="5" name="Grupp 125"/>
                <p:cNvGrpSpPr/>
                <p:nvPr/>
              </p:nvGrpSpPr>
              <p:grpSpPr>
                <a:xfrm>
                  <a:off x="836716" y="3380313"/>
                  <a:ext cx="2980943" cy="2095360"/>
                  <a:chOff x="836716" y="3380313"/>
                  <a:chExt cx="2980943" cy="2095360"/>
                </a:xfrm>
              </p:grpSpPr>
              <p:sp>
                <p:nvSpPr>
                  <p:cNvPr id="127" name="Rounded Rectangle 85"/>
                  <p:cNvSpPr/>
                  <p:nvPr/>
                </p:nvSpPr>
                <p:spPr>
                  <a:xfrm>
                    <a:off x="836716" y="3688229"/>
                    <a:ext cx="1083740" cy="515983"/>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err="1" smtClean="0">
                        <a:solidFill>
                          <a:sysClr val="window" lastClr="FFFFFF"/>
                        </a:solidFill>
                        <a:latin typeface="Calibri"/>
                      </a:rPr>
                      <a:t>Programme</a:t>
                    </a:r>
                    <a:r>
                      <a:rPr lang="en-US" sz="1400" b="1" kern="0" dirty="0" smtClean="0">
                        <a:solidFill>
                          <a:sysClr val="window" lastClr="FFFFFF"/>
                        </a:solidFill>
                        <a:latin typeface="Calibri"/>
                      </a:rPr>
                      <a:t/>
                    </a:r>
                    <a:br>
                      <a:rPr lang="en-US" sz="1400" b="1" kern="0" dirty="0" smtClean="0">
                        <a:solidFill>
                          <a:sysClr val="window" lastClr="FFFFFF"/>
                        </a:solidFill>
                        <a:latin typeface="Calibri"/>
                      </a:rPr>
                    </a:br>
                    <a:r>
                      <a:rPr lang="en-US" sz="1400" b="1" kern="0" dirty="0" smtClean="0">
                        <a:solidFill>
                          <a:sysClr val="window" lastClr="FFFFFF"/>
                        </a:solidFill>
                        <a:latin typeface="Calibri"/>
                      </a:rPr>
                      <a:t>Director</a:t>
                    </a:r>
                  </a:p>
                </p:txBody>
              </p:sp>
              <p:cxnSp>
                <p:nvCxnSpPr>
                  <p:cNvPr id="128" name="Vinklad  127"/>
                  <p:cNvCxnSpPr/>
                  <p:nvPr/>
                </p:nvCxnSpPr>
                <p:spPr bwMode="auto">
                  <a:xfrm rot="10800000" flipV="1">
                    <a:off x="1367819" y="3380313"/>
                    <a:ext cx="2449840" cy="1"/>
                  </a:xfrm>
                  <a:prstGeom prst="bentConnector3">
                    <a:avLst>
                      <a:gd name="adj1" fmla="val 50000"/>
                    </a:avLst>
                  </a:prstGeom>
                  <a:solidFill>
                    <a:schemeClr val="accent1"/>
                  </a:solidFill>
                  <a:ln w="9525" cap="flat" cmpd="sng" algn="ctr">
                    <a:solidFill>
                      <a:schemeClr val="accent1"/>
                    </a:solidFill>
                    <a:prstDash val="solid"/>
                    <a:round/>
                    <a:headEnd type="none" w="med" len="med"/>
                    <a:tailEnd type="none" w="med" len="med"/>
                  </a:ln>
                  <a:effectLst/>
                </p:spPr>
              </p:cxnSp>
              <p:sp>
                <p:nvSpPr>
                  <p:cNvPr id="129" name="Rounded Rectangle 72"/>
                  <p:cNvSpPr/>
                  <p:nvPr/>
                </p:nvSpPr>
                <p:spPr>
                  <a:xfrm>
                    <a:off x="836716" y="4712676"/>
                    <a:ext cx="1083740" cy="515983"/>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err="1" smtClean="0">
                        <a:solidFill>
                          <a:sysClr val="window" lastClr="FFFFFF"/>
                        </a:solidFill>
                        <a:latin typeface="Calibri"/>
                      </a:rPr>
                      <a:t>Programmme</a:t>
                    </a:r>
                    <a:r>
                      <a:rPr lang="en-US" sz="1400" b="1" kern="0" dirty="0" smtClean="0">
                        <a:solidFill>
                          <a:sysClr val="window" lastClr="FFFFFF"/>
                        </a:solidFill>
                        <a:latin typeface="Calibri"/>
                      </a:rPr>
                      <a:t/>
                    </a:r>
                    <a:br>
                      <a:rPr lang="en-US" sz="1400" b="1" kern="0" dirty="0" smtClean="0">
                        <a:solidFill>
                          <a:sysClr val="window" lastClr="FFFFFF"/>
                        </a:solidFill>
                        <a:latin typeface="Calibri"/>
                      </a:rPr>
                    </a:br>
                    <a:r>
                      <a:rPr lang="en-US" sz="1400" b="1" kern="0" dirty="0" smtClean="0">
                        <a:solidFill>
                          <a:sysClr val="window" lastClr="FFFFFF"/>
                        </a:solidFill>
                        <a:latin typeface="Calibri"/>
                      </a:rPr>
                      <a:t>Office</a:t>
                    </a:r>
                  </a:p>
                </p:txBody>
              </p:sp>
              <p:cxnSp>
                <p:nvCxnSpPr>
                  <p:cNvPr id="130" name="Rak 129"/>
                  <p:cNvCxnSpPr/>
                  <p:nvPr/>
                </p:nvCxnSpPr>
                <p:spPr bwMode="auto">
                  <a:xfrm rot="5400000">
                    <a:off x="1118971" y="4453061"/>
                    <a:ext cx="508464" cy="10766"/>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cxnSp>
                <p:nvCxnSpPr>
                  <p:cNvPr id="131" name="Vinklad  130"/>
                  <p:cNvCxnSpPr>
                    <a:stCxn id="129" idx="2"/>
                  </p:cNvCxnSpPr>
                  <p:nvPr/>
                </p:nvCxnSpPr>
                <p:spPr bwMode="auto">
                  <a:xfrm rot="16200000" flipH="1">
                    <a:off x="1255476" y="5351769"/>
                    <a:ext cx="247015" cy="794"/>
                  </a:xfrm>
                  <a:prstGeom prst="bentConnector3">
                    <a:avLst>
                      <a:gd name="adj1" fmla="val 50000"/>
                    </a:avLst>
                  </a:prstGeom>
                  <a:solidFill>
                    <a:schemeClr val="accent1"/>
                  </a:solidFill>
                  <a:ln w="9525" cap="flat" cmpd="sng" algn="ctr">
                    <a:solidFill>
                      <a:schemeClr val="accent1"/>
                    </a:solidFill>
                    <a:prstDash val="solid"/>
                    <a:round/>
                    <a:headEnd type="none" w="med" len="med"/>
                    <a:tailEnd type="none" w="med" len="med"/>
                  </a:ln>
                  <a:effectLst/>
                </p:spPr>
              </p:cxnSp>
            </p:grpSp>
          </p:grpSp>
          <p:sp>
            <p:nvSpPr>
              <p:cNvPr id="121" name="Rounded Rectangle 128"/>
              <p:cNvSpPr/>
              <p:nvPr/>
            </p:nvSpPr>
            <p:spPr>
              <a:xfrm>
                <a:off x="7830307" y="3805898"/>
                <a:ext cx="1250994" cy="199465"/>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900" b="1" kern="0" dirty="0" smtClean="0">
                    <a:solidFill>
                      <a:sysClr val="windowText" lastClr="000000"/>
                    </a:solidFill>
                    <a:latin typeface="Calibri"/>
                  </a:rPr>
                  <a:t>Science Adv. </a:t>
                </a:r>
                <a:r>
                  <a:rPr lang="en-US" sz="900" b="1" kern="0" dirty="0" err="1" smtClean="0">
                    <a:solidFill>
                      <a:sysClr val="windowText" lastClr="000000"/>
                    </a:solidFill>
                    <a:latin typeface="Calibri"/>
                  </a:rPr>
                  <a:t>Comm</a:t>
                </a:r>
                <a:endParaRPr lang="en-US" sz="900" b="1" kern="0" dirty="0" smtClean="0">
                  <a:solidFill>
                    <a:sysClr val="windowText" lastClr="000000"/>
                  </a:solidFill>
                  <a:latin typeface="Calibri"/>
                </a:endParaRPr>
              </a:p>
            </p:txBody>
          </p:sp>
          <p:sp>
            <p:nvSpPr>
              <p:cNvPr id="122" name="Rounded Rectangle 127"/>
              <p:cNvSpPr/>
              <p:nvPr/>
            </p:nvSpPr>
            <p:spPr>
              <a:xfrm>
                <a:off x="1946349" y="3790162"/>
                <a:ext cx="1272896" cy="199464"/>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900" b="1" kern="0" dirty="0" smtClean="0">
                    <a:solidFill>
                      <a:sysClr val="windowText" lastClr="000000"/>
                    </a:solidFill>
                    <a:latin typeface="Calibri"/>
                  </a:rPr>
                  <a:t>Technology Adv. </a:t>
                </a:r>
                <a:r>
                  <a:rPr lang="en-US" sz="900" b="1" kern="0" dirty="0" err="1" smtClean="0">
                    <a:solidFill>
                      <a:sysClr val="windowText" lastClr="000000"/>
                    </a:solidFill>
                    <a:latin typeface="Calibri"/>
                  </a:rPr>
                  <a:t>Comm</a:t>
                </a:r>
                <a:endParaRPr lang="en-US" sz="900" b="1" kern="0" dirty="0" smtClean="0">
                  <a:solidFill>
                    <a:sysClr val="windowText" lastClr="000000"/>
                  </a:solidFill>
                  <a:latin typeface="Calibri"/>
                </a:endParaRPr>
              </a:p>
            </p:txBody>
          </p:sp>
          <p:cxnSp>
            <p:nvCxnSpPr>
              <p:cNvPr id="123" name="Rak 122"/>
              <p:cNvCxnSpPr>
                <a:stCxn id="122" idx="3"/>
                <a:endCxn id="112" idx="2"/>
              </p:cNvCxnSpPr>
              <p:nvPr/>
            </p:nvCxnSpPr>
            <p:spPr bwMode="auto">
              <a:xfrm flipV="1">
                <a:off x="3219245" y="3789290"/>
                <a:ext cx="541870" cy="10060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4" name="Rak 123"/>
              <p:cNvCxnSpPr>
                <a:stCxn id="121" idx="1"/>
                <a:endCxn id="113" idx="2"/>
              </p:cNvCxnSpPr>
              <p:nvPr/>
            </p:nvCxnSpPr>
            <p:spPr bwMode="auto">
              <a:xfrm flipH="1" flipV="1">
                <a:off x="7365541" y="3789290"/>
                <a:ext cx="464766" cy="11634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2" name="Rounded Rectangle 73"/>
              <p:cNvSpPr/>
              <p:nvPr/>
            </p:nvSpPr>
            <p:spPr>
              <a:xfrm>
                <a:off x="768477" y="5116282"/>
                <a:ext cx="1083740" cy="269259"/>
              </a:xfrm>
              <a:prstGeom prst="roundRect">
                <a:avLst/>
              </a:prstGeom>
              <a:solidFill>
                <a:srgbClr val="FF0000"/>
              </a:solidFill>
              <a:ln w="9525" cap="flat" cmpd="sng" algn="ctr">
                <a:solidFill>
                  <a:schemeClr val="accent1"/>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200" b="1" kern="0" dirty="0" smtClean="0">
                    <a:solidFill>
                      <a:sysClr val="window" lastClr="FFFFFF"/>
                    </a:solidFill>
                    <a:latin typeface="Calibri"/>
                  </a:rPr>
                  <a:t>Preconstruction</a:t>
                </a:r>
              </a:p>
            </p:txBody>
          </p:sp>
          <p:sp>
            <p:nvSpPr>
              <p:cNvPr id="133" name="Rounded Rectangle 73"/>
              <p:cNvSpPr/>
              <p:nvPr/>
            </p:nvSpPr>
            <p:spPr>
              <a:xfrm>
                <a:off x="768477" y="5514187"/>
                <a:ext cx="1083740" cy="269259"/>
              </a:xfrm>
              <a:prstGeom prst="roundRect">
                <a:avLst/>
              </a:prstGeom>
              <a:solidFill>
                <a:srgbClr val="FF0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smtClean="0">
                    <a:solidFill>
                      <a:sysClr val="window" lastClr="FFFFFF"/>
                    </a:solidFill>
                    <a:latin typeface="Calibri"/>
                  </a:rPr>
                  <a:t>Construction</a:t>
                </a:r>
              </a:p>
            </p:txBody>
          </p:sp>
          <p:sp>
            <p:nvSpPr>
              <p:cNvPr id="134" name="Rounded Rectangle 73"/>
              <p:cNvSpPr/>
              <p:nvPr/>
            </p:nvSpPr>
            <p:spPr>
              <a:xfrm>
                <a:off x="768477" y="5949280"/>
                <a:ext cx="1083740" cy="269259"/>
              </a:xfrm>
              <a:prstGeom prst="roundRect">
                <a:avLst/>
              </a:prstGeom>
              <a:solidFill>
                <a:srgbClr val="FF0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200" b="1" kern="0" dirty="0" smtClean="0">
                    <a:solidFill>
                      <a:sysClr val="window" lastClr="FFFFFF"/>
                    </a:solidFill>
                    <a:latin typeface="Calibri"/>
                  </a:rPr>
                  <a:t>Operation Phase</a:t>
                </a:r>
              </a:p>
            </p:txBody>
          </p:sp>
          <p:cxnSp>
            <p:nvCxnSpPr>
              <p:cNvPr id="135" name="Rak 134"/>
              <p:cNvCxnSpPr>
                <a:stCxn id="132" idx="3"/>
              </p:cNvCxnSpPr>
              <p:nvPr/>
            </p:nvCxnSpPr>
            <p:spPr>
              <a:xfrm flipV="1">
                <a:off x="1852217" y="5250911"/>
                <a:ext cx="5532481" cy="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36" name="Rak 135"/>
              <p:cNvCxnSpPr>
                <a:stCxn id="133" idx="3"/>
              </p:cNvCxnSpPr>
              <p:nvPr/>
            </p:nvCxnSpPr>
            <p:spPr>
              <a:xfrm flipV="1">
                <a:off x="1852217" y="5648816"/>
                <a:ext cx="5532481" cy="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37" name="Rak 136"/>
              <p:cNvCxnSpPr>
                <a:stCxn id="134" idx="3"/>
              </p:cNvCxnSpPr>
              <p:nvPr/>
            </p:nvCxnSpPr>
            <p:spPr>
              <a:xfrm flipV="1">
                <a:off x="1852217" y="6083909"/>
                <a:ext cx="5561500" cy="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38" name="Rak 137"/>
              <p:cNvCxnSpPr>
                <a:stCxn id="99" idx="2"/>
              </p:cNvCxnSpPr>
              <p:nvPr/>
            </p:nvCxnSpPr>
            <p:spPr>
              <a:xfrm>
                <a:off x="2594011" y="4859348"/>
                <a:ext cx="0" cy="1224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Rak 138"/>
              <p:cNvCxnSpPr>
                <a:stCxn id="100" idx="2"/>
              </p:cNvCxnSpPr>
              <p:nvPr/>
            </p:nvCxnSpPr>
            <p:spPr>
              <a:xfrm flipH="1">
                <a:off x="3760187" y="4859348"/>
                <a:ext cx="928" cy="1224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Rak 139"/>
              <p:cNvCxnSpPr>
                <a:stCxn id="101" idx="2"/>
              </p:cNvCxnSpPr>
              <p:nvPr/>
            </p:nvCxnSpPr>
            <p:spPr>
              <a:xfrm>
                <a:off x="4928220" y="4859348"/>
                <a:ext cx="0" cy="1224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Rak 140"/>
              <p:cNvCxnSpPr>
                <a:stCxn id="102" idx="2"/>
              </p:cNvCxnSpPr>
              <p:nvPr/>
            </p:nvCxnSpPr>
            <p:spPr>
              <a:xfrm>
                <a:off x="6178689" y="4859348"/>
                <a:ext cx="0" cy="1224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Rak 141"/>
              <p:cNvCxnSpPr>
                <a:stCxn id="114" idx="2"/>
              </p:cNvCxnSpPr>
              <p:nvPr/>
            </p:nvCxnSpPr>
            <p:spPr>
              <a:xfrm>
                <a:off x="8539431" y="4873859"/>
                <a:ext cx="1" cy="1224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Rak 142"/>
              <p:cNvCxnSpPr>
                <a:stCxn id="132" idx="2"/>
                <a:endCxn id="133" idx="0"/>
              </p:cNvCxnSpPr>
              <p:nvPr/>
            </p:nvCxnSpPr>
            <p:spPr>
              <a:xfrm>
                <a:off x="1310347" y="5385541"/>
                <a:ext cx="0" cy="1286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Rak 143"/>
              <p:cNvCxnSpPr>
                <a:stCxn id="133" idx="2"/>
                <a:endCxn id="134" idx="0"/>
              </p:cNvCxnSpPr>
              <p:nvPr/>
            </p:nvCxnSpPr>
            <p:spPr>
              <a:xfrm>
                <a:off x="1310347" y="5783446"/>
                <a:ext cx="0" cy="16583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5" name="textruta 144"/>
            <p:cNvSpPr txBox="1"/>
            <p:nvPr/>
          </p:nvSpPr>
          <p:spPr>
            <a:xfrm>
              <a:off x="2726109" y="188568"/>
              <a:ext cx="184666" cy="523220"/>
            </a:xfrm>
            <a:prstGeom prst="rect">
              <a:avLst/>
            </a:prstGeom>
            <a:noFill/>
          </p:spPr>
          <p:txBody>
            <a:bodyPr wrap="none" rtlCol="0">
              <a:spAutoFit/>
            </a:bodyPr>
            <a:lstStyle/>
            <a:p>
              <a:endParaRPr lang="sv-SE" sz="2800" dirty="0">
                <a:solidFill>
                  <a:srgbClr val="3E3E5C"/>
                </a:solidFill>
                <a:latin typeface="Arial"/>
              </a:endParaRPr>
            </a:p>
          </p:txBody>
        </p:sp>
      </p:grpSp>
      <p:cxnSp>
        <p:nvCxnSpPr>
          <p:cNvPr id="9" name="Rak 8"/>
          <p:cNvCxnSpPr/>
          <p:nvPr/>
        </p:nvCxnSpPr>
        <p:spPr>
          <a:xfrm flipH="1">
            <a:off x="5053268" y="1882385"/>
            <a:ext cx="4588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ak 10"/>
          <p:cNvCxnSpPr>
            <a:endCxn id="98" idx="0"/>
          </p:cNvCxnSpPr>
          <p:nvPr/>
        </p:nvCxnSpPr>
        <p:spPr>
          <a:xfrm>
            <a:off x="4303340" y="1929602"/>
            <a:ext cx="0" cy="1871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3071619" y="1882385"/>
            <a:ext cx="19816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Rak 17"/>
          <p:cNvCxnSpPr>
            <a:stCxn id="146" idx="2"/>
          </p:cNvCxnSpPr>
          <p:nvPr/>
        </p:nvCxnSpPr>
        <p:spPr>
          <a:xfrm>
            <a:off x="8482514" y="3332736"/>
            <a:ext cx="0" cy="2821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Rak 21"/>
          <p:cNvCxnSpPr/>
          <p:nvPr/>
        </p:nvCxnSpPr>
        <p:spPr>
          <a:xfrm>
            <a:off x="6652671" y="6140122"/>
            <a:ext cx="1829843" cy="145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4" name="Rak 23"/>
          <p:cNvCxnSpPr/>
          <p:nvPr/>
        </p:nvCxnSpPr>
        <p:spPr>
          <a:xfrm>
            <a:off x="6663790" y="5696033"/>
            <a:ext cx="181872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a:off x="6615615" y="5298129"/>
            <a:ext cx="186689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0" name="Rak 29"/>
          <p:cNvCxnSpPr>
            <a:stCxn id="97" idx="2"/>
          </p:cNvCxnSpPr>
          <p:nvPr/>
        </p:nvCxnSpPr>
        <p:spPr>
          <a:xfrm flipH="1">
            <a:off x="3071618" y="1703119"/>
            <a:ext cx="1" cy="178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Rak 63"/>
          <p:cNvCxnSpPr>
            <a:stCxn id="116" idx="2"/>
          </p:cNvCxnSpPr>
          <p:nvPr/>
        </p:nvCxnSpPr>
        <p:spPr>
          <a:xfrm>
            <a:off x="5522000" y="1712215"/>
            <a:ext cx="0" cy="178401"/>
          </a:xfrm>
          <a:prstGeom prst="line">
            <a:avLst/>
          </a:prstGeom>
        </p:spPr>
        <p:style>
          <a:lnRef idx="1">
            <a:schemeClr val="accent1"/>
          </a:lnRef>
          <a:fillRef idx="0">
            <a:schemeClr val="accent1"/>
          </a:fillRef>
          <a:effectRef idx="0">
            <a:schemeClr val="accent1"/>
          </a:effectRef>
          <a:fontRef idx="minor">
            <a:schemeClr val="tx1"/>
          </a:fontRef>
        </p:style>
      </p:cxnSp>
      <p:sp>
        <p:nvSpPr>
          <p:cNvPr id="146" name="Rounded Rectangle 87"/>
          <p:cNvSpPr/>
          <p:nvPr/>
        </p:nvSpPr>
        <p:spPr>
          <a:xfrm>
            <a:off x="7940644" y="2794217"/>
            <a:ext cx="1083740" cy="5385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smtClean="0">
                <a:solidFill>
                  <a:sysClr val="window" lastClr="FFFFFF"/>
                </a:solidFill>
                <a:latin typeface="Calibri"/>
              </a:rPr>
              <a:t>Collaboration Partners</a:t>
            </a:r>
          </a:p>
        </p:txBody>
      </p:sp>
      <p:sp>
        <p:nvSpPr>
          <p:cNvPr id="147" name="Rounded Rectangle 87"/>
          <p:cNvSpPr/>
          <p:nvPr/>
        </p:nvSpPr>
        <p:spPr>
          <a:xfrm>
            <a:off x="6073745" y="4368916"/>
            <a:ext cx="1083740" cy="53851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a:lstStyle>
          <a:p>
            <a:pPr algn="ctr" defTabSz="914400">
              <a:defRPr/>
            </a:pPr>
            <a:r>
              <a:rPr lang="en-US" sz="1400" b="1" kern="0" dirty="0" smtClean="0">
                <a:solidFill>
                  <a:sysClr val="window" lastClr="FFFFFF"/>
                </a:solidFill>
                <a:latin typeface="Calibri"/>
              </a:rPr>
              <a:t>Neutron</a:t>
            </a:r>
            <a:r>
              <a:rPr lang="en-US" sz="1050" b="1" kern="0" dirty="0" smtClean="0">
                <a:solidFill>
                  <a:sysClr val="window" lastClr="FFFFFF"/>
                </a:solidFill>
                <a:latin typeface="Calibri"/>
              </a:rPr>
              <a:t> </a:t>
            </a:r>
            <a:r>
              <a:rPr lang="en-US" sz="1400" b="1" kern="0" dirty="0" smtClean="0">
                <a:solidFill>
                  <a:sysClr val="window" lastClr="FFFFFF"/>
                </a:solidFill>
                <a:latin typeface="Calibri"/>
              </a:rPr>
              <a:t>Science</a:t>
            </a:r>
          </a:p>
        </p:txBody>
      </p:sp>
      <p:cxnSp>
        <p:nvCxnSpPr>
          <p:cNvPr id="88" name="Rak 87"/>
          <p:cNvCxnSpPr>
            <a:stCxn id="147" idx="2"/>
          </p:cNvCxnSpPr>
          <p:nvPr/>
        </p:nvCxnSpPr>
        <p:spPr>
          <a:xfrm>
            <a:off x="6615615" y="4907435"/>
            <a:ext cx="0" cy="12399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Rak 159"/>
          <p:cNvCxnSpPr>
            <a:endCxn id="147" idx="0"/>
          </p:cNvCxnSpPr>
          <p:nvPr/>
        </p:nvCxnSpPr>
        <p:spPr>
          <a:xfrm>
            <a:off x="6615615" y="4101841"/>
            <a:ext cx="0" cy="267075"/>
          </a:xfrm>
          <a:prstGeom prst="line">
            <a:avLst/>
          </a:prstGeom>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2"/>
          <a:stretch>
            <a:fillRect/>
          </a:stretch>
        </p:blipFill>
        <p:spPr>
          <a:xfrm>
            <a:off x="3769166" y="616700"/>
            <a:ext cx="1076044" cy="1500048"/>
          </a:xfrm>
          <a:prstGeom prst="rect">
            <a:avLst/>
          </a:prstGeom>
        </p:spPr>
      </p:pic>
      <p:pic>
        <p:nvPicPr>
          <p:cNvPr id="66" name="Picture 65"/>
          <p:cNvPicPr>
            <a:picLocks noChangeAspect="1"/>
          </p:cNvPicPr>
          <p:nvPr/>
        </p:nvPicPr>
        <p:blipFill>
          <a:blip r:embed="rId3"/>
          <a:stretch>
            <a:fillRect/>
          </a:stretch>
        </p:blipFill>
        <p:spPr>
          <a:xfrm>
            <a:off x="6246482" y="2039579"/>
            <a:ext cx="863068" cy="1258409"/>
          </a:xfrm>
          <a:prstGeom prst="rect">
            <a:avLst/>
          </a:prstGeom>
        </p:spPr>
      </p:pic>
      <p:pic>
        <p:nvPicPr>
          <p:cNvPr id="67" name="Picture 66"/>
          <p:cNvPicPr>
            <a:picLocks noChangeAspect="1"/>
          </p:cNvPicPr>
          <p:nvPr/>
        </p:nvPicPr>
        <p:blipFill>
          <a:blip r:embed="rId4"/>
          <a:stretch>
            <a:fillRect/>
          </a:stretch>
        </p:blipFill>
        <p:spPr>
          <a:xfrm>
            <a:off x="2579032" y="1890616"/>
            <a:ext cx="992774" cy="1418248"/>
          </a:xfrm>
          <a:prstGeom prst="rect">
            <a:avLst/>
          </a:prstGeom>
        </p:spPr>
      </p:pic>
      <p:pic>
        <p:nvPicPr>
          <p:cNvPr id="68" name="Picture 67"/>
          <p:cNvPicPr>
            <a:picLocks noChangeAspect="1"/>
          </p:cNvPicPr>
          <p:nvPr/>
        </p:nvPicPr>
        <p:blipFill>
          <a:blip r:embed="rId5"/>
          <a:stretch>
            <a:fillRect/>
          </a:stretch>
        </p:blipFill>
        <p:spPr>
          <a:xfrm>
            <a:off x="29318" y="2207626"/>
            <a:ext cx="1432215" cy="1074162"/>
          </a:xfrm>
          <a:prstGeom prst="rect">
            <a:avLst/>
          </a:prstGeom>
        </p:spPr>
      </p:pic>
      <p:sp>
        <p:nvSpPr>
          <p:cNvPr id="72" name="Title 71"/>
          <p:cNvSpPr>
            <a:spLocks noGrp="1"/>
          </p:cNvSpPr>
          <p:nvPr>
            <p:ph type="title"/>
          </p:nvPr>
        </p:nvSpPr>
        <p:spPr/>
        <p:txBody>
          <a:bodyPr/>
          <a:lstStyle/>
          <a:p>
            <a:r>
              <a:rPr lang="sv-SE" dirty="0" smtClean="0"/>
              <a:t>ESS </a:t>
            </a:r>
            <a:r>
              <a:rPr lang="sv-SE" dirty="0" err="1" smtClean="0"/>
              <a:t>Programme</a:t>
            </a:r>
            <a:r>
              <a:rPr lang="sv-SE" dirty="0" smtClean="0"/>
              <a:t> Organisation</a:t>
            </a:r>
            <a:endParaRPr lang="en-US" dirty="0"/>
          </a:p>
        </p:txBody>
      </p:sp>
    </p:spTree>
    <p:extLst>
      <p:ext uri="{BB962C8B-B14F-4D97-AF65-F5344CB8AC3E}">
        <p14:creationId xmlns:p14="http://schemas.microsoft.com/office/powerpoint/2010/main" val="10231914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45848471"/>
              </p:ext>
            </p:extLst>
          </p:nvPr>
        </p:nvGraphicFramePr>
        <p:xfrm>
          <a:off x="482269" y="1572509"/>
          <a:ext cx="8212147" cy="4308348"/>
        </p:xfrm>
        <a:graphic>
          <a:graphicData uri="http://schemas.openxmlformats.org/drawingml/2006/table">
            <a:tbl>
              <a:tblPr firstRow="1" bandRow="1">
                <a:tableStyleId>{5C22544A-7EE6-4342-B048-85BDC9FD1C3A}</a:tableStyleId>
              </a:tblPr>
              <a:tblGrid>
                <a:gridCol w="1284256"/>
                <a:gridCol w="407523"/>
                <a:gridCol w="407523"/>
                <a:gridCol w="407523"/>
                <a:gridCol w="407523"/>
                <a:gridCol w="407523"/>
                <a:gridCol w="407523"/>
                <a:gridCol w="407523"/>
                <a:gridCol w="407523"/>
                <a:gridCol w="407523"/>
                <a:gridCol w="407523"/>
                <a:gridCol w="407523"/>
                <a:gridCol w="407523"/>
                <a:gridCol w="407523"/>
                <a:gridCol w="407523"/>
                <a:gridCol w="407523"/>
                <a:gridCol w="407523"/>
                <a:gridCol w="407523"/>
              </a:tblGrid>
              <a:tr h="391948">
                <a:tc>
                  <a:txBody>
                    <a:bodyPr/>
                    <a:lstStyle/>
                    <a:p>
                      <a:endParaRPr lang="en-US" sz="1000" dirty="0"/>
                    </a:p>
                  </a:txBody>
                  <a:tcPr/>
                </a:tc>
                <a:tc>
                  <a:txBody>
                    <a:bodyPr/>
                    <a:lstStyle/>
                    <a:p>
                      <a:r>
                        <a:rPr lang="en-US" sz="800" b="1" dirty="0" smtClean="0"/>
                        <a:t>2009</a:t>
                      </a:r>
                      <a:endParaRPr lang="en-US" sz="8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smtClean="0"/>
                        <a:t>2010</a:t>
                      </a:r>
                    </a:p>
                    <a:p>
                      <a:endParaRPr lang="en-US" sz="800" b="1" dirty="0"/>
                    </a:p>
                  </a:txBody>
                  <a:tcPr/>
                </a:tc>
                <a:tc>
                  <a:txBody>
                    <a:bodyPr/>
                    <a:lstStyle/>
                    <a:p>
                      <a:r>
                        <a:rPr lang="en-US" sz="800" b="1" dirty="0" smtClean="0"/>
                        <a:t>2011</a:t>
                      </a:r>
                      <a:endParaRPr lang="en-US" sz="800" b="1" dirty="0"/>
                    </a:p>
                  </a:txBody>
                  <a:tcPr/>
                </a:tc>
                <a:tc>
                  <a:txBody>
                    <a:bodyPr/>
                    <a:lstStyle/>
                    <a:p>
                      <a:r>
                        <a:rPr lang="en-US" sz="800" b="1" dirty="0" smtClean="0"/>
                        <a:t>2012</a:t>
                      </a:r>
                      <a:endParaRPr lang="en-US" sz="800" b="1" dirty="0"/>
                    </a:p>
                  </a:txBody>
                  <a:tcPr/>
                </a:tc>
                <a:tc>
                  <a:txBody>
                    <a:bodyPr/>
                    <a:lstStyle/>
                    <a:p>
                      <a:r>
                        <a:rPr lang="en-US" sz="800" b="1" dirty="0" smtClean="0"/>
                        <a:t>2013</a:t>
                      </a:r>
                      <a:endParaRPr lang="en-US" sz="800" b="1" dirty="0"/>
                    </a:p>
                  </a:txBody>
                  <a:tcPr/>
                </a:tc>
                <a:tc>
                  <a:txBody>
                    <a:bodyPr/>
                    <a:lstStyle/>
                    <a:p>
                      <a:r>
                        <a:rPr lang="en-US" sz="800" b="1" dirty="0" smtClean="0"/>
                        <a:t>2014</a:t>
                      </a:r>
                      <a:endParaRPr lang="en-US" sz="800" b="1" dirty="0"/>
                    </a:p>
                  </a:txBody>
                  <a:tcPr/>
                </a:tc>
                <a:tc>
                  <a:txBody>
                    <a:bodyPr/>
                    <a:lstStyle/>
                    <a:p>
                      <a:r>
                        <a:rPr lang="en-US" sz="800" b="1" dirty="0" smtClean="0"/>
                        <a:t>2015</a:t>
                      </a:r>
                      <a:endParaRPr lang="en-US" sz="800" b="1" dirty="0"/>
                    </a:p>
                  </a:txBody>
                  <a:tcPr/>
                </a:tc>
                <a:tc>
                  <a:txBody>
                    <a:bodyPr/>
                    <a:lstStyle/>
                    <a:p>
                      <a:r>
                        <a:rPr lang="en-US" sz="800" b="1" dirty="0" smtClean="0"/>
                        <a:t>2016</a:t>
                      </a:r>
                      <a:endParaRPr lang="en-US" sz="800" b="1" dirty="0"/>
                    </a:p>
                  </a:txBody>
                  <a:tcPr/>
                </a:tc>
                <a:tc>
                  <a:txBody>
                    <a:bodyPr/>
                    <a:lstStyle/>
                    <a:p>
                      <a:r>
                        <a:rPr lang="en-US" sz="800" b="1" dirty="0" smtClean="0"/>
                        <a:t>2017</a:t>
                      </a:r>
                      <a:endParaRPr lang="en-US" sz="800" b="1" dirty="0"/>
                    </a:p>
                  </a:txBody>
                  <a:tcPr/>
                </a:tc>
                <a:tc>
                  <a:txBody>
                    <a:bodyPr/>
                    <a:lstStyle/>
                    <a:p>
                      <a:r>
                        <a:rPr lang="en-US" sz="800" b="1" dirty="0" smtClean="0"/>
                        <a:t>2018</a:t>
                      </a:r>
                      <a:endParaRPr lang="en-US" sz="800" b="1" dirty="0"/>
                    </a:p>
                  </a:txBody>
                  <a:tcPr/>
                </a:tc>
                <a:tc>
                  <a:txBody>
                    <a:bodyPr/>
                    <a:lstStyle/>
                    <a:p>
                      <a:r>
                        <a:rPr lang="en-US" sz="800" b="1" dirty="0" smtClean="0"/>
                        <a:t>2019</a:t>
                      </a:r>
                      <a:endParaRPr lang="en-US" sz="800" b="1" dirty="0"/>
                    </a:p>
                  </a:txBody>
                  <a:tcPr/>
                </a:tc>
                <a:tc>
                  <a:txBody>
                    <a:bodyPr/>
                    <a:lstStyle/>
                    <a:p>
                      <a:r>
                        <a:rPr lang="en-US" sz="800" b="1" dirty="0" smtClean="0"/>
                        <a:t>2020</a:t>
                      </a:r>
                      <a:endParaRPr lang="en-US" sz="800" b="1" dirty="0"/>
                    </a:p>
                  </a:txBody>
                  <a:tcPr/>
                </a:tc>
                <a:tc>
                  <a:txBody>
                    <a:bodyPr/>
                    <a:lstStyle/>
                    <a:p>
                      <a:r>
                        <a:rPr lang="en-US" sz="800" b="1" dirty="0" smtClean="0"/>
                        <a:t>2021</a:t>
                      </a:r>
                      <a:endParaRPr lang="en-US" sz="800" b="1" dirty="0"/>
                    </a:p>
                  </a:txBody>
                  <a:tcPr/>
                </a:tc>
                <a:tc>
                  <a:txBody>
                    <a:bodyPr/>
                    <a:lstStyle/>
                    <a:p>
                      <a:r>
                        <a:rPr lang="en-US" sz="800" b="1" dirty="0" smtClean="0"/>
                        <a:t>2022</a:t>
                      </a:r>
                      <a:endParaRPr lang="en-US" sz="800" b="1" dirty="0"/>
                    </a:p>
                  </a:txBody>
                  <a:tcPr/>
                </a:tc>
                <a:tc>
                  <a:txBody>
                    <a:bodyPr/>
                    <a:lstStyle/>
                    <a:p>
                      <a:r>
                        <a:rPr lang="en-US" sz="800" b="1" dirty="0" smtClean="0"/>
                        <a:t>2023</a:t>
                      </a:r>
                      <a:endParaRPr lang="en-US" sz="800" b="1" dirty="0"/>
                    </a:p>
                  </a:txBody>
                  <a:tcPr/>
                </a:tc>
                <a:tc>
                  <a:txBody>
                    <a:bodyPr/>
                    <a:lstStyle/>
                    <a:p>
                      <a:r>
                        <a:rPr lang="en-US" sz="800" b="1" dirty="0" smtClean="0"/>
                        <a:t>2024</a:t>
                      </a:r>
                      <a:endParaRPr lang="en-US" sz="800" b="1" dirty="0"/>
                    </a:p>
                  </a:txBody>
                  <a:tcPr/>
                </a:tc>
                <a:tc>
                  <a:txBody>
                    <a:bodyPr/>
                    <a:lstStyle/>
                    <a:p>
                      <a:r>
                        <a:rPr lang="en-US" sz="800" b="1" dirty="0" smtClean="0"/>
                        <a:t>2025</a:t>
                      </a:r>
                      <a:endParaRPr lang="en-US" sz="800" b="1" dirty="0"/>
                    </a:p>
                  </a:txBody>
                  <a:tcPr/>
                </a:tc>
              </a:tr>
              <a:tr h="1532161">
                <a:tc>
                  <a:txBody>
                    <a:bodyPr/>
                    <a:lstStyle/>
                    <a:p>
                      <a:r>
                        <a:rPr lang="en-US" sz="1000" dirty="0" smtClean="0"/>
                        <a:t>ESS Program Phases,</a:t>
                      </a:r>
                      <a:r>
                        <a:rPr lang="en-US" sz="1000" baseline="0" dirty="0" smtClean="0"/>
                        <a:t> Gates and Milestones</a:t>
                      </a:r>
                    </a:p>
                    <a:p>
                      <a:endParaRPr lang="en-US" sz="1000" baseline="0" dirty="0" smtClean="0"/>
                    </a:p>
                    <a:p>
                      <a:endParaRPr lang="en-US" sz="1000" baseline="0" dirty="0" smtClean="0"/>
                    </a:p>
                    <a:p>
                      <a:r>
                        <a:rPr lang="sv-SE" sz="1000" baseline="0" dirty="0" smtClean="0"/>
                        <a:t>Program </a:t>
                      </a:r>
                      <a:r>
                        <a:rPr lang="sv-SE" sz="1000" baseline="0" dirty="0" err="1" smtClean="0"/>
                        <a:t>level</a:t>
                      </a:r>
                      <a:endParaRPr lang="en-US" sz="1000" baseline="0" dirty="0" smtClean="0"/>
                    </a:p>
                    <a:p>
                      <a:endParaRPr lang="en-US" sz="1000" baseline="0" dirty="0" smtClean="0"/>
                    </a:p>
                    <a:p>
                      <a:endParaRPr lang="en-US" sz="1000" baseline="0" dirty="0" smtClean="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pPr algn="ctr"/>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701040">
                <a:tc>
                  <a:txBody>
                    <a:bodyPr/>
                    <a:lstStyle/>
                    <a:p>
                      <a:r>
                        <a:rPr lang="en-US" sz="1000" dirty="0" smtClean="0"/>
                        <a:t>Accelerator</a:t>
                      </a:r>
                    </a:p>
                    <a:p>
                      <a:endParaRPr lang="en-US" sz="1000" dirty="0" smtClean="0"/>
                    </a:p>
                    <a:p>
                      <a:endParaRPr lang="en-US" sz="1000" dirty="0" smtClean="0"/>
                    </a:p>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701040">
                <a:tc>
                  <a:txBody>
                    <a:bodyPr/>
                    <a:lstStyle/>
                    <a:p>
                      <a:r>
                        <a:rPr lang="en-US" sz="1000" dirty="0" smtClean="0"/>
                        <a:t>Target</a:t>
                      </a:r>
                    </a:p>
                    <a:p>
                      <a:endParaRPr lang="en-US" sz="1000" dirty="0" smtClean="0"/>
                    </a:p>
                    <a:p>
                      <a:endParaRPr lang="en-US" sz="1000" dirty="0" smtClean="0"/>
                    </a:p>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433519">
                <a:tc>
                  <a:txBody>
                    <a:bodyPr/>
                    <a:lstStyle/>
                    <a:p>
                      <a:r>
                        <a:rPr lang="en-US" sz="1000" dirty="0" smtClean="0"/>
                        <a:t>Instruments</a:t>
                      </a:r>
                    </a:p>
                    <a:p>
                      <a:endParaRPr lang="en-US" sz="1000" dirty="0" smtClean="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548640">
                <a:tc>
                  <a:txBody>
                    <a:bodyPr/>
                    <a:lstStyle/>
                    <a:p>
                      <a:r>
                        <a:rPr lang="en-US" sz="1000" dirty="0" smtClean="0"/>
                        <a:t>Conventional Facilities</a:t>
                      </a:r>
                    </a:p>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bl>
          </a:graphicData>
        </a:graphic>
      </p:graphicFrame>
      <p:grpSp>
        <p:nvGrpSpPr>
          <p:cNvPr id="4" name="Group 25"/>
          <p:cNvGrpSpPr/>
          <p:nvPr/>
        </p:nvGrpSpPr>
        <p:grpSpPr>
          <a:xfrm>
            <a:off x="1773457" y="1861494"/>
            <a:ext cx="6769026" cy="461258"/>
            <a:chOff x="1614716" y="1644040"/>
            <a:chExt cx="6769026" cy="461258"/>
          </a:xfrm>
        </p:grpSpPr>
        <p:sp>
          <p:nvSpPr>
            <p:cNvPr id="22" name="Rectangle 21"/>
            <p:cNvSpPr/>
            <p:nvPr/>
          </p:nvSpPr>
          <p:spPr>
            <a:xfrm>
              <a:off x="1835696" y="1889274"/>
              <a:ext cx="360040" cy="216024"/>
            </a:xfrm>
            <a:prstGeom prst="rect">
              <a:avLst/>
            </a:prstGeom>
            <a:solidFill>
              <a:schemeClr val="bg1">
                <a:lumMod val="85000"/>
              </a:schemeClr>
            </a:soli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 tIns="0" rIns="0" bIns="0" rtlCol="0" anchor="ctr"/>
            <a:lstStyle/>
            <a:p>
              <a:r>
                <a:rPr lang="sv-SE" sz="600" dirty="0" smtClean="0">
                  <a:solidFill>
                    <a:prstClr val="black"/>
                  </a:solidFill>
                  <a:latin typeface="Arial"/>
                </a:rPr>
                <a:t>Program Initiation</a:t>
              </a:r>
              <a:endParaRPr lang="en-US" sz="600" dirty="0">
                <a:solidFill>
                  <a:prstClr val="black"/>
                </a:solidFill>
                <a:latin typeface="Arial"/>
              </a:endParaRPr>
            </a:p>
          </p:txBody>
        </p:sp>
        <p:sp>
          <p:nvSpPr>
            <p:cNvPr id="23" name="Rectangle 22"/>
            <p:cNvSpPr/>
            <p:nvPr/>
          </p:nvSpPr>
          <p:spPr>
            <a:xfrm>
              <a:off x="2195735" y="1889274"/>
              <a:ext cx="1174408" cy="216024"/>
            </a:xfrm>
            <a:prstGeom prst="rect">
              <a:avLst/>
            </a:prstGeom>
            <a:solidFill>
              <a:schemeClr val="bg1">
                <a:lumMod val="85000"/>
              </a:schemeClr>
            </a:soli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 tIns="0" rIns="0" bIns="0" rtlCol="0" anchor="ctr"/>
            <a:lstStyle/>
            <a:p>
              <a:r>
                <a:rPr lang="sv-SE" sz="600" dirty="0" smtClean="0">
                  <a:solidFill>
                    <a:prstClr val="black"/>
                  </a:solidFill>
                  <a:latin typeface="Arial"/>
                </a:rPr>
                <a:t>Program </a:t>
              </a:r>
              <a:r>
                <a:rPr lang="sv-SE" sz="600" dirty="0" err="1" smtClean="0">
                  <a:solidFill>
                    <a:prstClr val="black"/>
                  </a:solidFill>
                  <a:latin typeface="Arial"/>
                </a:rPr>
                <a:t>Set-up</a:t>
              </a:r>
              <a:endParaRPr lang="en-US" sz="600" dirty="0">
                <a:solidFill>
                  <a:prstClr val="black"/>
                </a:solidFill>
                <a:latin typeface="Arial"/>
              </a:endParaRPr>
            </a:p>
          </p:txBody>
        </p:sp>
        <p:sp>
          <p:nvSpPr>
            <p:cNvPr id="25" name="Rectangle 24"/>
            <p:cNvSpPr/>
            <p:nvPr/>
          </p:nvSpPr>
          <p:spPr>
            <a:xfrm>
              <a:off x="3370143" y="1900446"/>
              <a:ext cx="5013599" cy="204852"/>
            </a:xfrm>
            <a:prstGeom prst="rect">
              <a:avLst/>
            </a:prstGeom>
            <a:solidFill>
              <a:schemeClr val="bg1">
                <a:lumMod val="85000"/>
              </a:schemeClr>
            </a:soli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 tIns="0" rIns="0" bIns="0" rtlCol="0" anchor="ctr"/>
            <a:lstStyle/>
            <a:p>
              <a:r>
                <a:rPr lang="sv-SE" sz="600" dirty="0" err="1" smtClean="0">
                  <a:solidFill>
                    <a:prstClr val="black"/>
                  </a:solidFill>
                  <a:latin typeface="Arial"/>
                </a:rPr>
                <a:t>Delivery</a:t>
              </a:r>
              <a:r>
                <a:rPr lang="sv-SE" sz="600" dirty="0" smtClean="0">
                  <a:solidFill>
                    <a:prstClr val="black"/>
                  </a:solidFill>
                  <a:latin typeface="Arial"/>
                </a:rPr>
                <a:t> of </a:t>
              </a:r>
              <a:r>
                <a:rPr lang="sv-SE" sz="600" dirty="0" err="1" smtClean="0">
                  <a:solidFill>
                    <a:prstClr val="black"/>
                  </a:solidFill>
                  <a:latin typeface="Arial"/>
                </a:rPr>
                <a:t>Contsruction</a:t>
              </a:r>
              <a:r>
                <a:rPr lang="sv-SE" sz="600" dirty="0" smtClean="0">
                  <a:solidFill>
                    <a:prstClr val="black"/>
                  </a:solidFill>
                  <a:latin typeface="Arial"/>
                </a:rPr>
                <a:t> </a:t>
              </a:r>
              <a:r>
                <a:rPr lang="sv-SE" sz="600" dirty="0" err="1" smtClean="0">
                  <a:solidFill>
                    <a:prstClr val="black"/>
                  </a:solidFill>
                  <a:latin typeface="Arial"/>
                </a:rPr>
                <a:t>phase</a:t>
              </a:r>
              <a:endParaRPr lang="en-US" sz="600" dirty="0">
                <a:solidFill>
                  <a:prstClr val="black"/>
                </a:solidFill>
                <a:latin typeface="Arial"/>
              </a:endParaRPr>
            </a:p>
          </p:txBody>
        </p:sp>
        <p:grpSp>
          <p:nvGrpSpPr>
            <p:cNvPr id="8" name="Group 11"/>
            <p:cNvGrpSpPr/>
            <p:nvPr/>
          </p:nvGrpSpPr>
          <p:grpSpPr>
            <a:xfrm>
              <a:off x="3167058" y="1658982"/>
              <a:ext cx="208804" cy="258190"/>
              <a:chOff x="3218116" y="2924944"/>
              <a:chExt cx="208804" cy="258190"/>
            </a:xfrm>
          </p:grpSpPr>
          <p:sp>
            <p:nvSpPr>
              <p:cNvPr id="13" name="Right Triangle 12"/>
              <p:cNvSpPr/>
              <p:nvPr/>
            </p:nvSpPr>
            <p:spPr>
              <a:xfrm flipH="1" flipV="1">
                <a:off x="3218116" y="2924944"/>
                <a:ext cx="208804" cy="256406"/>
              </a:xfrm>
              <a:prstGeom prst="rtTriangl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Arial"/>
                </a:endParaRPr>
              </a:p>
            </p:txBody>
          </p:sp>
          <p:sp>
            <p:nvSpPr>
              <p:cNvPr id="14" name="TextBox 13"/>
              <p:cNvSpPr txBox="1"/>
              <p:nvPr/>
            </p:nvSpPr>
            <p:spPr>
              <a:xfrm flipH="1">
                <a:off x="3275855" y="2924944"/>
                <a:ext cx="145345" cy="258190"/>
              </a:xfrm>
              <a:prstGeom prst="rect">
                <a:avLst/>
              </a:prstGeom>
              <a:noFill/>
            </p:spPr>
            <p:txBody>
              <a:bodyPr wrap="square" lIns="0" tIns="0" rIns="0" bIns="0" rtlCol="0">
                <a:spAutoFit/>
              </a:bodyPr>
              <a:lstStyle/>
              <a:p>
                <a:pPr algn="r">
                  <a:lnSpc>
                    <a:spcPts val="1000"/>
                  </a:lnSpc>
                </a:pPr>
                <a:r>
                  <a:rPr lang="en-US" sz="900" b="1" dirty="0" smtClean="0">
                    <a:solidFill>
                      <a:prstClr val="white"/>
                    </a:solidFill>
                    <a:latin typeface="Arial"/>
                  </a:rPr>
                  <a:t>PG</a:t>
                </a:r>
                <a:br>
                  <a:rPr lang="en-US" sz="900" b="1" dirty="0" smtClean="0">
                    <a:solidFill>
                      <a:prstClr val="white"/>
                    </a:solidFill>
                    <a:latin typeface="Arial"/>
                  </a:rPr>
                </a:br>
                <a:r>
                  <a:rPr lang="en-US" sz="900" b="1" dirty="0" smtClean="0">
                    <a:solidFill>
                      <a:prstClr val="white"/>
                    </a:solidFill>
                    <a:latin typeface="Arial"/>
                  </a:rPr>
                  <a:t>3</a:t>
                </a:r>
                <a:endParaRPr lang="en-US" sz="900" b="1" dirty="0">
                  <a:solidFill>
                    <a:prstClr val="white"/>
                  </a:solidFill>
                  <a:latin typeface="Arial"/>
                </a:endParaRPr>
              </a:p>
            </p:txBody>
          </p:sp>
        </p:grpSp>
        <p:grpSp>
          <p:nvGrpSpPr>
            <p:cNvPr id="9" name="Group 8"/>
            <p:cNvGrpSpPr/>
            <p:nvPr/>
          </p:nvGrpSpPr>
          <p:grpSpPr>
            <a:xfrm>
              <a:off x="2002314" y="1644040"/>
              <a:ext cx="208806" cy="271348"/>
              <a:chOff x="3067050" y="2910002"/>
              <a:chExt cx="208806" cy="271348"/>
            </a:xfrm>
          </p:grpSpPr>
          <p:sp>
            <p:nvSpPr>
              <p:cNvPr id="10" name="Right Triangle 9"/>
              <p:cNvSpPr/>
              <p:nvPr/>
            </p:nvSpPr>
            <p:spPr>
              <a:xfrm flipH="1" flipV="1">
                <a:off x="3067050" y="2924944"/>
                <a:ext cx="208804" cy="256406"/>
              </a:xfrm>
              <a:prstGeom prst="rtTriangl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Arial"/>
                </a:endParaRPr>
              </a:p>
            </p:txBody>
          </p:sp>
          <p:sp>
            <p:nvSpPr>
              <p:cNvPr id="11" name="TextBox 10"/>
              <p:cNvSpPr txBox="1"/>
              <p:nvPr/>
            </p:nvSpPr>
            <p:spPr>
              <a:xfrm>
                <a:off x="3140415" y="2910002"/>
                <a:ext cx="135441" cy="258190"/>
              </a:xfrm>
              <a:prstGeom prst="rect">
                <a:avLst/>
              </a:prstGeom>
              <a:noFill/>
            </p:spPr>
            <p:txBody>
              <a:bodyPr wrap="none" lIns="0" tIns="0" rIns="0" bIns="0" rtlCol="0">
                <a:spAutoFit/>
              </a:bodyPr>
              <a:lstStyle/>
              <a:p>
                <a:pPr algn="r">
                  <a:lnSpc>
                    <a:spcPts val="1000"/>
                  </a:lnSpc>
                </a:pPr>
                <a:r>
                  <a:rPr lang="en-US" sz="900" b="1" dirty="0" smtClean="0">
                    <a:solidFill>
                      <a:prstClr val="white"/>
                    </a:solidFill>
                    <a:latin typeface="Arial"/>
                  </a:rPr>
                  <a:t>PG</a:t>
                </a:r>
                <a:br>
                  <a:rPr lang="en-US" sz="900" b="1" dirty="0" smtClean="0">
                    <a:solidFill>
                      <a:prstClr val="white"/>
                    </a:solidFill>
                    <a:latin typeface="Arial"/>
                  </a:rPr>
                </a:br>
                <a:r>
                  <a:rPr lang="en-US" sz="900" b="1" dirty="0" smtClean="0">
                    <a:solidFill>
                      <a:prstClr val="white"/>
                    </a:solidFill>
                    <a:latin typeface="Arial"/>
                  </a:rPr>
                  <a:t>2</a:t>
                </a:r>
                <a:endParaRPr lang="en-US" sz="900" b="1" dirty="0">
                  <a:solidFill>
                    <a:prstClr val="white"/>
                  </a:solidFill>
                  <a:latin typeface="Arial"/>
                </a:endParaRPr>
              </a:p>
            </p:txBody>
          </p:sp>
        </p:grpSp>
        <p:grpSp>
          <p:nvGrpSpPr>
            <p:cNvPr id="12" name="Group 7"/>
            <p:cNvGrpSpPr/>
            <p:nvPr/>
          </p:nvGrpSpPr>
          <p:grpSpPr>
            <a:xfrm>
              <a:off x="1614716" y="1644040"/>
              <a:ext cx="208806" cy="271348"/>
              <a:chOff x="3067050" y="2910002"/>
              <a:chExt cx="208806" cy="271348"/>
            </a:xfrm>
          </p:grpSpPr>
          <p:sp>
            <p:nvSpPr>
              <p:cNvPr id="6" name="Right Triangle 5"/>
              <p:cNvSpPr/>
              <p:nvPr/>
            </p:nvSpPr>
            <p:spPr>
              <a:xfrm flipH="1" flipV="1">
                <a:off x="3067050" y="2924944"/>
                <a:ext cx="208804" cy="256406"/>
              </a:xfrm>
              <a:prstGeom prst="rtTriangl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Arial"/>
                </a:endParaRPr>
              </a:p>
            </p:txBody>
          </p:sp>
          <p:sp>
            <p:nvSpPr>
              <p:cNvPr id="7" name="TextBox 6"/>
              <p:cNvSpPr txBox="1"/>
              <p:nvPr/>
            </p:nvSpPr>
            <p:spPr>
              <a:xfrm>
                <a:off x="3140415" y="2910002"/>
                <a:ext cx="135441" cy="258190"/>
              </a:xfrm>
              <a:prstGeom prst="rect">
                <a:avLst/>
              </a:prstGeom>
              <a:noFill/>
            </p:spPr>
            <p:txBody>
              <a:bodyPr wrap="none" lIns="0" tIns="0" rIns="0" bIns="0" rtlCol="0">
                <a:spAutoFit/>
              </a:bodyPr>
              <a:lstStyle/>
              <a:p>
                <a:pPr algn="r">
                  <a:lnSpc>
                    <a:spcPts val="1000"/>
                  </a:lnSpc>
                </a:pPr>
                <a:r>
                  <a:rPr lang="en-US" sz="900" b="1" dirty="0" smtClean="0">
                    <a:solidFill>
                      <a:prstClr val="white"/>
                    </a:solidFill>
                    <a:latin typeface="Arial"/>
                  </a:rPr>
                  <a:t>PG</a:t>
                </a:r>
                <a:br>
                  <a:rPr lang="en-US" sz="900" b="1" dirty="0" smtClean="0">
                    <a:solidFill>
                      <a:prstClr val="white"/>
                    </a:solidFill>
                    <a:latin typeface="Arial"/>
                  </a:rPr>
                </a:br>
                <a:r>
                  <a:rPr lang="en-US" sz="900" b="1" dirty="0" smtClean="0">
                    <a:solidFill>
                      <a:prstClr val="white"/>
                    </a:solidFill>
                    <a:latin typeface="Arial"/>
                  </a:rPr>
                  <a:t>1</a:t>
                </a:r>
                <a:endParaRPr lang="en-US" sz="900" b="1" dirty="0">
                  <a:solidFill>
                    <a:prstClr val="white"/>
                  </a:solidFill>
                  <a:latin typeface="Arial"/>
                </a:endParaRPr>
              </a:p>
            </p:txBody>
          </p:sp>
        </p:grpSp>
        <p:grpSp>
          <p:nvGrpSpPr>
            <p:cNvPr id="15" name="Group 14"/>
            <p:cNvGrpSpPr/>
            <p:nvPr/>
          </p:nvGrpSpPr>
          <p:grpSpPr>
            <a:xfrm>
              <a:off x="8174938" y="1644040"/>
              <a:ext cx="208804" cy="258190"/>
              <a:chOff x="3710442" y="2910002"/>
              <a:chExt cx="208804" cy="258190"/>
            </a:xfrm>
          </p:grpSpPr>
          <p:sp>
            <p:nvSpPr>
              <p:cNvPr id="16" name="Right Triangle 15"/>
              <p:cNvSpPr/>
              <p:nvPr/>
            </p:nvSpPr>
            <p:spPr>
              <a:xfrm flipH="1" flipV="1">
                <a:off x="3710442" y="2910002"/>
                <a:ext cx="208804" cy="256406"/>
              </a:xfrm>
              <a:prstGeom prst="rtTriangl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Arial"/>
                </a:endParaRPr>
              </a:p>
            </p:txBody>
          </p:sp>
          <p:sp>
            <p:nvSpPr>
              <p:cNvPr id="17" name="TextBox 16"/>
              <p:cNvSpPr txBox="1"/>
              <p:nvPr/>
            </p:nvSpPr>
            <p:spPr>
              <a:xfrm>
                <a:off x="3783805" y="2910002"/>
                <a:ext cx="135441" cy="258190"/>
              </a:xfrm>
              <a:prstGeom prst="rect">
                <a:avLst/>
              </a:prstGeom>
              <a:noFill/>
            </p:spPr>
            <p:txBody>
              <a:bodyPr wrap="none" lIns="0" tIns="0" rIns="0" bIns="0" rtlCol="0">
                <a:spAutoFit/>
              </a:bodyPr>
              <a:lstStyle/>
              <a:p>
                <a:pPr algn="r">
                  <a:lnSpc>
                    <a:spcPts val="1000"/>
                  </a:lnSpc>
                </a:pPr>
                <a:r>
                  <a:rPr lang="en-US" sz="900" b="1" dirty="0" smtClean="0">
                    <a:solidFill>
                      <a:prstClr val="white"/>
                    </a:solidFill>
                    <a:latin typeface="Arial"/>
                  </a:rPr>
                  <a:t>PG</a:t>
                </a:r>
                <a:br>
                  <a:rPr lang="en-US" sz="900" b="1" dirty="0" smtClean="0">
                    <a:solidFill>
                      <a:prstClr val="white"/>
                    </a:solidFill>
                    <a:latin typeface="Arial"/>
                  </a:rPr>
                </a:br>
                <a:r>
                  <a:rPr lang="en-US" sz="900" b="1" dirty="0" smtClean="0">
                    <a:solidFill>
                      <a:prstClr val="white"/>
                    </a:solidFill>
                    <a:latin typeface="Arial"/>
                  </a:rPr>
                  <a:t>4</a:t>
                </a:r>
                <a:endParaRPr lang="en-US" sz="900" b="1" dirty="0">
                  <a:solidFill>
                    <a:prstClr val="white"/>
                  </a:solidFill>
                  <a:latin typeface="Arial"/>
                </a:endParaRPr>
              </a:p>
            </p:txBody>
          </p:sp>
        </p:grpSp>
      </p:grpSp>
      <p:sp>
        <p:nvSpPr>
          <p:cNvPr id="32" name="TextBox 31"/>
          <p:cNvSpPr txBox="1"/>
          <p:nvPr/>
        </p:nvSpPr>
        <p:spPr>
          <a:xfrm>
            <a:off x="6126270" y="2464959"/>
            <a:ext cx="184731" cy="230832"/>
          </a:xfrm>
          <a:prstGeom prst="rect">
            <a:avLst/>
          </a:prstGeom>
          <a:noFill/>
        </p:spPr>
        <p:txBody>
          <a:bodyPr wrap="none" lIns="91435" tIns="45718" rIns="91435" bIns="45718" rtlCol="0">
            <a:spAutoFit/>
          </a:bodyPr>
          <a:lstStyle/>
          <a:p>
            <a:endParaRPr lang="en-US" sz="900" b="1" dirty="0">
              <a:solidFill>
                <a:prstClr val="black"/>
              </a:solidFill>
              <a:latin typeface="Arial"/>
            </a:endParaRPr>
          </a:p>
        </p:txBody>
      </p:sp>
      <p:sp>
        <p:nvSpPr>
          <p:cNvPr id="35" name="TextBox 34"/>
          <p:cNvSpPr txBox="1"/>
          <p:nvPr/>
        </p:nvSpPr>
        <p:spPr>
          <a:xfrm>
            <a:off x="6982374" y="2508368"/>
            <a:ext cx="889977" cy="338550"/>
          </a:xfrm>
          <a:prstGeom prst="rect">
            <a:avLst/>
          </a:prstGeom>
          <a:noFill/>
        </p:spPr>
        <p:txBody>
          <a:bodyPr wrap="none" lIns="91435" tIns="45718" rIns="91435" bIns="45718" rtlCol="0">
            <a:spAutoFit/>
          </a:bodyPr>
          <a:lstStyle/>
          <a:p>
            <a:pPr algn="r">
              <a:lnSpc>
                <a:spcPts val="1000"/>
              </a:lnSpc>
            </a:pPr>
            <a:r>
              <a:rPr lang="en-US" sz="800" dirty="0" smtClean="0">
                <a:solidFill>
                  <a:prstClr val="black"/>
                </a:solidFill>
                <a:latin typeface="Arial"/>
              </a:rPr>
              <a:t>Full beam power </a:t>
            </a:r>
            <a:br>
              <a:rPr lang="en-US" sz="800" dirty="0" smtClean="0">
                <a:solidFill>
                  <a:prstClr val="black"/>
                </a:solidFill>
                <a:latin typeface="Arial"/>
              </a:rPr>
            </a:br>
            <a:r>
              <a:rPr lang="en-US" sz="800" dirty="0" smtClean="0">
                <a:solidFill>
                  <a:prstClr val="black"/>
                </a:solidFill>
                <a:latin typeface="Arial"/>
              </a:rPr>
              <a:t>on target</a:t>
            </a:r>
            <a:endParaRPr lang="en-US" sz="800" dirty="0">
              <a:solidFill>
                <a:prstClr val="black"/>
              </a:solidFill>
              <a:latin typeface="Arial"/>
            </a:endParaRPr>
          </a:p>
        </p:txBody>
      </p:sp>
      <p:sp>
        <p:nvSpPr>
          <p:cNvPr id="37" name="Rounded Rectangle 36"/>
          <p:cNvSpPr/>
          <p:nvPr/>
        </p:nvSpPr>
        <p:spPr>
          <a:xfrm>
            <a:off x="2570501" y="3545435"/>
            <a:ext cx="856709" cy="164929"/>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Design Update</a:t>
            </a:r>
            <a:endParaRPr lang="en-US" sz="800" dirty="0">
              <a:solidFill>
                <a:prstClr val="black"/>
              </a:solidFill>
              <a:latin typeface="Arial"/>
            </a:endParaRPr>
          </a:p>
        </p:txBody>
      </p:sp>
      <p:sp>
        <p:nvSpPr>
          <p:cNvPr id="39" name="Rounded Rectangle 38"/>
          <p:cNvSpPr/>
          <p:nvPr/>
        </p:nvSpPr>
        <p:spPr>
          <a:xfrm>
            <a:off x="2871095" y="3761459"/>
            <a:ext cx="1643622" cy="150067"/>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Prepare to Build</a:t>
            </a:r>
            <a:endParaRPr lang="en-US" sz="800" dirty="0">
              <a:solidFill>
                <a:prstClr val="black"/>
              </a:solidFill>
              <a:latin typeface="Arial"/>
            </a:endParaRPr>
          </a:p>
        </p:txBody>
      </p:sp>
      <p:sp>
        <p:nvSpPr>
          <p:cNvPr id="40" name="Rounded Rectangle 39"/>
          <p:cNvSpPr/>
          <p:nvPr/>
        </p:nvSpPr>
        <p:spPr>
          <a:xfrm>
            <a:off x="3534603" y="3996535"/>
            <a:ext cx="2708306" cy="144016"/>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Construction</a:t>
            </a:r>
            <a:endParaRPr lang="en-US" sz="800" dirty="0">
              <a:solidFill>
                <a:prstClr val="black"/>
              </a:solidFill>
              <a:latin typeface="Arial"/>
            </a:endParaRPr>
          </a:p>
        </p:txBody>
      </p:sp>
      <p:grpSp>
        <p:nvGrpSpPr>
          <p:cNvPr id="19" name="Group 40"/>
          <p:cNvGrpSpPr/>
          <p:nvPr/>
        </p:nvGrpSpPr>
        <p:grpSpPr>
          <a:xfrm>
            <a:off x="3222776" y="3016492"/>
            <a:ext cx="1230526" cy="215444"/>
            <a:chOff x="1979712" y="2291730"/>
            <a:chExt cx="1230526" cy="215444"/>
          </a:xfrm>
        </p:grpSpPr>
        <p:sp>
          <p:nvSpPr>
            <p:cNvPr id="42" name="Diamond 41"/>
            <p:cNvSpPr/>
            <p:nvPr/>
          </p:nvSpPr>
          <p:spPr>
            <a:xfrm>
              <a:off x="1979712" y="2348880"/>
              <a:ext cx="101674" cy="101674"/>
            </a:xfrm>
            <a:prstGeom prst="diamo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400" dirty="0">
                <a:solidFill>
                  <a:prstClr val="white"/>
                </a:solidFill>
                <a:latin typeface="Arial"/>
              </a:endParaRPr>
            </a:p>
          </p:txBody>
        </p:sp>
        <p:sp>
          <p:nvSpPr>
            <p:cNvPr id="43" name="TextBox 42"/>
            <p:cNvSpPr txBox="1"/>
            <p:nvPr/>
          </p:nvSpPr>
          <p:spPr>
            <a:xfrm>
              <a:off x="2025298" y="2291730"/>
              <a:ext cx="1184940" cy="215444"/>
            </a:xfrm>
            <a:prstGeom prst="rect">
              <a:avLst/>
            </a:prstGeom>
            <a:noFill/>
          </p:spPr>
          <p:txBody>
            <a:bodyPr wrap="none" rtlCol="0">
              <a:spAutoFit/>
            </a:bodyPr>
            <a:lstStyle/>
            <a:p>
              <a:r>
                <a:rPr lang="en-US" sz="800" dirty="0" smtClean="0">
                  <a:solidFill>
                    <a:prstClr val="black"/>
                  </a:solidFill>
                  <a:latin typeface="Arial"/>
                </a:rPr>
                <a:t>Technical Design Report</a:t>
              </a:r>
              <a:endParaRPr lang="en-US" sz="800" dirty="0">
                <a:solidFill>
                  <a:prstClr val="black"/>
                </a:solidFill>
                <a:latin typeface="Arial"/>
              </a:endParaRPr>
            </a:p>
          </p:txBody>
        </p:sp>
      </p:grpSp>
      <p:sp>
        <p:nvSpPr>
          <p:cNvPr id="47" name="Rounded Rectangle 46"/>
          <p:cNvSpPr/>
          <p:nvPr/>
        </p:nvSpPr>
        <p:spPr>
          <a:xfrm>
            <a:off x="2570502" y="4246462"/>
            <a:ext cx="856708" cy="144016"/>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Design Update</a:t>
            </a:r>
            <a:endParaRPr lang="en-US" sz="800" dirty="0">
              <a:solidFill>
                <a:prstClr val="black"/>
              </a:solidFill>
              <a:latin typeface="Arial"/>
            </a:endParaRPr>
          </a:p>
        </p:txBody>
      </p:sp>
      <p:sp>
        <p:nvSpPr>
          <p:cNvPr id="48" name="Rounded Rectangle 47"/>
          <p:cNvSpPr/>
          <p:nvPr/>
        </p:nvSpPr>
        <p:spPr>
          <a:xfrm>
            <a:off x="2753380" y="4462486"/>
            <a:ext cx="1791816" cy="144016"/>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Prepare to Build</a:t>
            </a:r>
            <a:endParaRPr lang="en-US" sz="800" dirty="0">
              <a:solidFill>
                <a:prstClr val="black"/>
              </a:solidFill>
              <a:latin typeface="Arial"/>
            </a:endParaRPr>
          </a:p>
        </p:txBody>
      </p:sp>
      <p:sp>
        <p:nvSpPr>
          <p:cNvPr id="49" name="Rounded Rectangle 48"/>
          <p:cNvSpPr/>
          <p:nvPr/>
        </p:nvSpPr>
        <p:spPr>
          <a:xfrm>
            <a:off x="3534603" y="4697562"/>
            <a:ext cx="2708305" cy="144016"/>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Construction</a:t>
            </a:r>
            <a:endParaRPr lang="en-US" sz="800" dirty="0">
              <a:solidFill>
                <a:prstClr val="black"/>
              </a:solidFill>
              <a:latin typeface="Arial"/>
            </a:endParaRPr>
          </a:p>
        </p:txBody>
      </p:sp>
      <p:sp>
        <p:nvSpPr>
          <p:cNvPr id="50" name="Rounded Rectangle 49"/>
          <p:cNvSpPr/>
          <p:nvPr/>
        </p:nvSpPr>
        <p:spPr>
          <a:xfrm>
            <a:off x="2642510" y="4913587"/>
            <a:ext cx="1183269" cy="107987"/>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 </a:t>
            </a:r>
            <a:r>
              <a:rPr lang="en-US" sz="800" dirty="0" err="1" smtClean="0">
                <a:solidFill>
                  <a:prstClr val="black"/>
                </a:solidFill>
                <a:latin typeface="Arial"/>
              </a:rPr>
              <a:t>Concepual</a:t>
            </a:r>
            <a:r>
              <a:rPr lang="en-US" sz="800" dirty="0" smtClean="0">
                <a:solidFill>
                  <a:prstClr val="black"/>
                </a:solidFill>
                <a:latin typeface="Arial"/>
              </a:rPr>
              <a:t> Design </a:t>
            </a:r>
            <a:endParaRPr lang="en-US" sz="800" dirty="0">
              <a:solidFill>
                <a:prstClr val="black"/>
              </a:solidFill>
              <a:latin typeface="Arial"/>
            </a:endParaRPr>
          </a:p>
        </p:txBody>
      </p:sp>
      <p:sp>
        <p:nvSpPr>
          <p:cNvPr id="52" name="Rounded Rectangle 51"/>
          <p:cNvSpPr/>
          <p:nvPr/>
        </p:nvSpPr>
        <p:spPr>
          <a:xfrm>
            <a:off x="5591726" y="5180397"/>
            <a:ext cx="3099456" cy="110994"/>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Installation 1-22</a:t>
            </a:r>
            <a:endParaRPr lang="en-US" sz="800" dirty="0">
              <a:solidFill>
                <a:prstClr val="black"/>
              </a:solidFill>
              <a:latin typeface="Arial"/>
            </a:endParaRPr>
          </a:p>
        </p:txBody>
      </p:sp>
      <p:sp>
        <p:nvSpPr>
          <p:cNvPr id="54" name="Rounded Rectangle 53"/>
          <p:cNvSpPr/>
          <p:nvPr/>
        </p:nvSpPr>
        <p:spPr>
          <a:xfrm>
            <a:off x="4672298" y="4462486"/>
            <a:ext cx="1401783" cy="144016"/>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Installation</a:t>
            </a:r>
            <a:endParaRPr lang="en-US" sz="800" dirty="0">
              <a:solidFill>
                <a:prstClr val="black"/>
              </a:solidFill>
              <a:latin typeface="Arial"/>
            </a:endParaRPr>
          </a:p>
        </p:txBody>
      </p:sp>
      <p:sp>
        <p:nvSpPr>
          <p:cNvPr id="55" name="Rounded Rectangle 54"/>
          <p:cNvSpPr/>
          <p:nvPr/>
        </p:nvSpPr>
        <p:spPr>
          <a:xfrm>
            <a:off x="2642509" y="5363399"/>
            <a:ext cx="792088" cy="144016"/>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Design Update</a:t>
            </a:r>
            <a:endParaRPr lang="en-US" sz="800" dirty="0">
              <a:solidFill>
                <a:prstClr val="black"/>
              </a:solidFill>
              <a:latin typeface="Arial"/>
            </a:endParaRPr>
          </a:p>
        </p:txBody>
      </p:sp>
      <p:sp>
        <p:nvSpPr>
          <p:cNvPr id="56" name="Rounded Rectangle 55"/>
          <p:cNvSpPr/>
          <p:nvPr/>
        </p:nvSpPr>
        <p:spPr>
          <a:xfrm>
            <a:off x="3002549" y="5528624"/>
            <a:ext cx="1008112" cy="144016"/>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Site preparation</a:t>
            </a:r>
            <a:endParaRPr lang="en-US" sz="800" dirty="0">
              <a:solidFill>
                <a:prstClr val="black"/>
              </a:solidFill>
              <a:latin typeface="Arial"/>
            </a:endParaRPr>
          </a:p>
        </p:txBody>
      </p:sp>
      <p:sp>
        <p:nvSpPr>
          <p:cNvPr id="57" name="Rounded Rectangle 56"/>
          <p:cNvSpPr/>
          <p:nvPr/>
        </p:nvSpPr>
        <p:spPr>
          <a:xfrm>
            <a:off x="3794637" y="5692706"/>
            <a:ext cx="2016224" cy="144016"/>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Construction</a:t>
            </a:r>
            <a:endParaRPr lang="en-US" sz="800" dirty="0">
              <a:solidFill>
                <a:prstClr val="black"/>
              </a:solidFill>
              <a:latin typeface="Arial"/>
            </a:endParaRPr>
          </a:p>
        </p:txBody>
      </p:sp>
      <p:grpSp>
        <p:nvGrpSpPr>
          <p:cNvPr id="20" name="Group 60"/>
          <p:cNvGrpSpPr/>
          <p:nvPr/>
        </p:nvGrpSpPr>
        <p:grpSpPr>
          <a:xfrm>
            <a:off x="3497303" y="4989369"/>
            <a:ext cx="399009" cy="461665"/>
            <a:chOff x="1682377" y="2259527"/>
            <a:chExt cx="399009" cy="461665"/>
          </a:xfrm>
        </p:grpSpPr>
        <p:sp>
          <p:nvSpPr>
            <p:cNvPr id="62" name="Diamond 61"/>
            <p:cNvSpPr/>
            <p:nvPr/>
          </p:nvSpPr>
          <p:spPr>
            <a:xfrm>
              <a:off x="1979712" y="2348880"/>
              <a:ext cx="101674" cy="101674"/>
            </a:xfrm>
            <a:prstGeom prst="diamo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400" dirty="0">
                <a:solidFill>
                  <a:prstClr val="white"/>
                </a:solidFill>
                <a:latin typeface="Arial"/>
              </a:endParaRPr>
            </a:p>
          </p:txBody>
        </p:sp>
        <p:sp>
          <p:nvSpPr>
            <p:cNvPr id="63" name="TextBox 62"/>
            <p:cNvSpPr txBox="1"/>
            <p:nvPr/>
          </p:nvSpPr>
          <p:spPr>
            <a:xfrm>
              <a:off x="1682377" y="2259527"/>
              <a:ext cx="351378" cy="461665"/>
            </a:xfrm>
            <a:prstGeom prst="rect">
              <a:avLst/>
            </a:prstGeom>
            <a:noFill/>
          </p:spPr>
          <p:txBody>
            <a:bodyPr wrap="none" rtlCol="0">
              <a:spAutoFit/>
            </a:bodyPr>
            <a:lstStyle/>
            <a:p>
              <a:r>
                <a:rPr lang="en-US" sz="800" dirty="0">
                  <a:solidFill>
                    <a:prstClr val="black"/>
                  </a:solidFill>
                  <a:latin typeface="Arial"/>
                </a:rPr>
                <a:t># 7</a:t>
              </a:r>
            </a:p>
            <a:p>
              <a:r>
                <a:rPr lang="en-US" sz="800" dirty="0">
                  <a:solidFill>
                    <a:prstClr val="black"/>
                  </a:solidFill>
                  <a:latin typeface="Arial"/>
                </a:rPr>
                <a:t> List</a:t>
              </a:r>
            </a:p>
            <a:p>
              <a:endParaRPr lang="en-US" sz="800" dirty="0">
                <a:solidFill>
                  <a:prstClr val="black"/>
                </a:solidFill>
                <a:latin typeface="Arial"/>
              </a:endParaRPr>
            </a:p>
          </p:txBody>
        </p:sp>
      </p:grpSp>
      <p:grpSp>
        <p:nvGrpSpPr>
          <p:cNvPr id="21" name="Group 63"/>
          <p:cNvGrpSpPr/>
          <p:nvPr/>
        </p:nvGrpSpPr>
        <p:grpSpPr>
          <a:xfrm>
            <a:off x="3777045" y="5305391"/>
            <a:ext cx="807333" cy="215444"/>
            <a:chOff x="1979712" y="2291730"/>
            <a:chExt cx="807333" cy="215444"/>
          </a:xfrm>
        </p:grpSpPr>
        <p:sp>
          <p:nvSpPr>
            <p:cNvPr id="65" name="Diamond 64"/>
            <p:cNvSpPr/>
            <p:nvPr/>
          </p:nvSpPr>
          <p:spPr>
            <a:xfrm>
              <a:off x="1979712" y="2348880"/>
              <a:ext cx="101674" cy="101674"/>
            </a:xfrm>
            <a:prstGeom prst="diamo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400" dirty="0">
                <a:solidFill>
                  <a:prstClr val="white"/>
                </a:solidFill>
                <a:latin typeface="Arial"/>
              </a:endParaRPr>
            </a:p>
          </p:txBody>
        </p:sp>
        <p:sp>
          <p:nvSpPr>
            <p:cNvPr id="66" name="TextBox 65"/>
            <p:cNvSpPr txBox="1"/>
            <p:nvPr/>
          </p:nvSpPr>
          <p:spPr>
            <a:xfrm>
              <a:off x="2025298" y="2291730"/>
              <a:ext cx="761747" cy="215444"/>
            </a:xfrm>
            <a:prstGeom prst="rect">
              <a:avLst/>
            </a:prstGeom>
            <a:noFill/>
          </p:spPr>
          <p:txBody>
            <a:bodyPr wrap="none" rtlCol="0">
              <a:spAutoFit/>
            </a:bodyPr>
            <a:lstStyle/>
            <a:p>
              <a:r>
                <a:rPr lang="en-US" sz="800" dirty="0" smtClean="0">
                  <a:solidFill>
                    <a:prstClr val="black"/>
                  </a:solidFill>
                  <a:latin typeface="Arial"/>
                </a:rPr>
                <a:t>Ground Break</a:t>
              </a:r>
              <a:endParaRPr lang="en-US" sz="800" dirty="0">
                <a:solidFill>
                  <a:prstClr val="black"/>
                </a:solidFill>
                <a:latin typeface="Arial"/>
              </a:endParaRPr>
            </a:p>
          </p:txBody>
        </p:sp>
      </p:grpSp>
      <p:sp>
        <p:nvSpPr>
          <p:cNvPr id="68" name="Rounded Rectangle 67"/>
          <p:cNvSpPr/>
          <p:nvPr/>
        </p:nvSpPr>
        <p:spPr>
          <a:xfrm>
            <a:off x="2437623" y="2508368"/>
            <a:ext cx="2137961" cy="226390"/>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Pre-construction phase</a:t>
            </a:r>
            <a:endParaRPr lang="en-US" sz="800" dirty="0">
              <a:solidFill>
                <a:prstClr val="black"/>
              </a:solidFill>
              <a:latin typeface="Arial"/>
            </a:endParaRPr>
          </a:p>
        </p:txBody>
      </p:sp>
      <p:sp>
        <p:nvSpPr>
          <p:cNvPr id="74" name="Rounded Rectangle 73"/>
          <p:cNvSpPr/>
          <p:nvPr/>
        </p:nvSpPr>
        <p:spPr>
          <a:xfrm>
            <a:off x="6109227" y="3113509"/>
            <a:ext cx="2562853" cy="236862"/>
          </a:xfrm>
          <a:custGeom>
            <a:avLst/>
            <a:gdLst>
              <a:gd name="connsiteX0" fmla="*/ 0 w 892919"/>
              <a:gd name="connsiteY0" fmla="*/ 35285 h 211705"/>
              <a:gd name="connsiteX1" fmla="*/ 35285 w 892919"/>
              <a:gd name="connsiteY1" fmla="*/ 0 h 211705"/>
              <a:gd name="connsiteX2" fmla="*/ 857634 w 892919"/>
              <a:gd name="connsiteY2" fmla="*/ 0 h 211705"/>
              <a:gd name="connsiteX3" fmla="*/ 892919 w 892919"/>
              <a:gd name="connsiteY3" fmla="*/ 35285 h 211705"/>
              <a:gd name="connsiteX4" fmla="*/ 892919 w 892919"/>
              <a:gd name="connsiteY4" fmla="*/ 176420 h 211705"/>
              <a:gd name="connsiteX5" fmla="*/ 857634 w 892919"/>
              <a:gd name="connsiteY5" fmla="*/ 211705 h 211705"/>
              <a:gd name="connsiteX6" fmla="*/ 35285 w 892919"/>
              <a:gd name="connsiteY6" fmla="*/ 211705 h 211705"/>
              <a:gd name="connsiteX7" fmla="*/ 0 w 892919"/>
              <a:gd name="connsiteY7" fmla="*/ 176420 h 211705"/>
              <a:gd name="connsiteX8" fmla="*/ 0 w 892919"/>
              <a:gd name="connsiteY8" fmla="*/ 35285 h 211705"/>
              <a:gd name="connsiteX0" fmla="*/ 0 w 2397869"/>
              <a:gd name="connsiteY0" fmla="*/ 10822 h 215817"/>
              <a:gd name="connsiteX1" fmla="*/ 1540235 w 2397869"/>
              <a:gd name="connsiteY1" fmla="*/ 4112 h 215817"/>
              <a:gd name="connsiteX2" fmla="*/ 2362584 w 2397869"/>
              <a:gd name="connsiteY2" fmla="*/ 4112 h 215817"/>
              <a:gd name="connsiteX3" fmla="*/ 2397869 w 2397869"/>
              <a:gd name="connsiteY3" fmla="*/ 39397 h 215817"/>
              <a:gd name="connsiteX4" fmla="*/ 2397869 w 2397869"/>
              <a:gd name="connsiteY4" fmla="*/ 180532 h 215817"/>
              <a:gd name="connsiteX5" fmla="*/ 2362584 w 2397869"/>
              <a:gd name="connsiteY5" fmla="*/ 215817 h 215817"/>
              <a:gd name="connsiteX6" fmla="*/ 1540235 w 2397869"/>
              <a:gd name="connsiteY6" fmla="*/ 215817 h 215817"/>
              <a:gd name="connsiteX7" fmla="*/ 1504950 w 2397869"/>
              <a:gd name="connsiteY7" fmla="*/ 180532 h 215817"/>
              <a:gd name="connsiteX8" fmla="*/ 0 w 2397869"/>
              <a:gd name="connsiteY8" fmla="*/ 10822 h 215817"/>
              <a:gd name="connsiteX0" fmla="*/ 0 w 2397869"/>
              <a:gd name="connsiteY0" fmla="*/ 10822 h 234472"/>
              <a:gd name="connsiteX1" fmla="*/ 1540235 w 2397869"/>
              <a:gd name="connsiteY1" fmla="*/ 4112 h 234472"/>
              <a:gd name="connsiteX2" fmla="*/ 2362584 w 2397869"/>
              <a:gd name="connsiteY2" fmla="*/ 4112 h 234472"/>
              <a:gd name="connsiteX3" fmla="*/ 2397869 w 2397869"/>
              <a:gd name="connsiteY3" fmla="*/ 39397 h 234472"/>
              <a:gd name="connsiteX4" fmla="*/ 2397869 w 2397869"/>
              <a:gd name="connsiteY4" fmla="*/ 180532 h 234472"/>
              <a:gd name="connsiteX5" fmla="*/ 2362584 w 2397869"/>
              <a:gd name="connsiteY5" fmla="*/ 215817 h 234472"/>
              <a:gd name="connsiteX6" fmla="*/ 1540235 w 2397869"/>
              <a:gd name="connsiteY6" fmla="*/ 215817 h 234472"/>
              <a:gd name="connsiteX7" fmla="*/ 1495425 w 2397869"/>
              <a:gd name="connsiteY7" fmla="*/ 228157 h 234472"/>
              <a:gd name="connsiteX8" fmla="*/ 0 w 2397869"/>
              <a:gd name="connsiteY8" fmla="*/ 10822 h 234472"/>
              <a:gd name="connsiteX0" fmla="*/ 0 w 2397869"/>
              <a:gd name="connsiteY0" fmla="*/ 10822 h 234472"/>
              <a:gd name="connsiteX1" fmla="*/ 1540235 w 2397869"/>
              <a:gd name="connsiteY1" fmla="*/ 4112 h 234472"/>
              <a:gd name="connsiteX2" fmla="*/ 2362584 w 2397869"/>
              <a:gd name="connsiteY2" fmla="*/ 4112 h 234472"/>
              <a:gd name="connsiteX3" fmla="*/ 2397869 w 2397869"/>
              <a:gd name="connsiteY3" fmla="*/ 39397 h 234472"/>
              <a:gd name="connsiteX4" fmla="*/ 2397869 w 2397869"/>
              <a:gd name="connsiteY4" fmla="*/ 180532 h 234472"/>
              <a:gd name="connsiteX5" fmla="*/ 2362584 w 2397869"/>
              <a:gd name="connsiteY5" fmla="*/ 215817 h 234472"/>
              <a:gd name="connsiteX6" fmla="*/ 1540235 w 2397869"/>
              <a:gd name="connsiteY6" fmla="*/ 215817 h 234472"/>
              <a:gd name="connsiteX7" fmla="*/ 1430704 w 2397869"/>
              <a:gd name="connsiteY7" fmla="*/ 228157 h 234472"/>
              <a:gd name="connsiteX8" fmla="*/ 0 w 2397869"/>
              <a:gd name="connsiteY8" fmla="*/ 10822 h 234472"/>
              <a:gd name="connsiteX0" fmla="*/ 6689 w 2404558"/>
              <a:gd name="connsiteY0" fmla="*/ 14989 h 238639"/>
              <a:gd name="connsiteX1" fmla="*/ 927225 w 2404558"/>
              <a:gd name="connsiteY1" fmla="*/ 24347 h 238639"/>
              <a:gd name="connsiteX2" fmla="*/ 1546924 w 2404558"/>
              <a:gd name="connsiteY2" fmla="*/ 8279 h 238639"/>
              <a:gd name="connsiteX3" fmla="*/ 2369273 w 2404558"/>
              <a:gd name="connsiteY3" fmla="*/ 8279 h 238639"/>
              <a:gd name="connsiteX4" fmla="*/ 2404558 w 2404558"/>
              <a:gd name="connsiteY4" fmla="*/ 43564 h 238639"/>
              <a:gd name="connsiteX5" fmla="*/ 2404558 w 2404558"/>
              <a:gd name="connsiteY5" fmla="*/ 184699 h 238639"/>
              <a:gd name="connsiteX6" fmla="*/ 2369273 w 2404558"/>
              <a:gd name="connsiteY6" fmla="*/ 219984 h 238639"/>
              <a:gd name="connsiteX7" fmla="*/ 1546924 w 2404558"/>
              <a:gd name="connsiteY7" fmla="*/ 219984 h 238639"/>
              <a:gd name="connsiteX8" fmla="*/ 1437393 w 2404558"/>
              <a:gd name="connsiteY8" fmla="*/ 232324 h 238639"/>
              <a:gd name="connsiteX9" fmla="*/ 6689 w 2404558"/>
              <a:gd name="connsiteY9" fmla="*/ 14989 h 238639"/>
              <a:gd name="connsiteX0" fmla="*/ 6766 w 2404635"/>
              <a:gd name="connsiteY0" fmla="*/ 19314 h 242964"/>
              <a:gd name="connsiteX1" fmla="*/ 918056 w 2404635"/>
              <a:gd name="connsiteY1" fmla="*/ 11463 h 242964"/>
              <a:gd name="connsiteX2" fmla="*/ 1547001 w 2404635"/>
              <a:gd name="connsiteY2" fmla="*/ 12604 h 242964"/>
              <a:gd name="connsiteX3" fmla="*/ 2369350 w 2404635"/>
              <a:gd name="connsiteY3" fmla="*/ 12604 h 242964"/>
              <a:gd name="connsiteX4" fmla="*/ 2404635 w 2404635"/>
              <a:gd name="connsiteY4" fmla="*/ 47889 h 242964"/>
              <a:gd name="connsiteX5" fmla="*/ 2404635 w 2404635"/>
              <a:gd name="connsiteY5" fmla="*/ 189024 h 242964"/>
              <a:gd name="connsiteX6" fmla="*/ 2369350 w 2404635"/>
              <a:gd name="connsiteY6" fmla="*/ 224309 h 242964"/>
              <a:gd name="connsiteX7" fmla="*/ 1547001 w 2404635"/>
              <a:gd name="connsiteY7" fmla="*/ 224309 h 242964"/>
              <a:gd name="connsiteX8" fmla="*/ 1437470 w 2404635"/>
              <a:gd name="connsiteY8" fmla="*/ 236649 h 242964"/>
              <a:gd name="connsiteX9" fmla="*/ 6766 w 2404635"/>
              <a:gd name="connsiteY9" fmla="*/ 19314 h 242964"/>
              <a:gd name="connsiteX0" fmla="*/ 6766 w 2404635"/>
              <a:gd name="connsiteY0" fmla="*/ 19314 h 229572"/>
              <a:gd name="connsiteX1" fmla="*/ 918056 w 2404635"/>
              <a:gd name="connsiteY1" fmla="*/ 11463 h 229572"/>
              <a:gd name="connsiteX2" fmla="*/ 1547001 w 2404635"/>
              <a:gd name="connsiteY2" fmla="*/ 12604 h 229572"/>
              <a:gd name="connsiteX3" fmla="*/ 2369350 w 2404635"/>
              <a:gd name="connsiteY3" fmla="*/ 12604 h 229572"/>
              <a:gd name="connsiteX4" fmla="*/ 2404635 w 2404635"/>
              <a:gd name="connsiteY4" fmla="*/ 47889 h 229572"/>
              <a:gd name="connsiteX5" fmla="*/ 2404635 w 2404635"/>
              <a:gd name="connsiteY5" fmla="*/ 189024 h 229572"/>
              <a:gd name="connsiteX6" fmla="*/ 2369350 w 2404635"/>
              <a:gd name="connsiteY6" fmla="*/ 224309 h 229572"/>
              <a:gd name="connsiteX7" fmla="*/ 1547001 w 2404635"/>
              <a:gd name="connsiteY7" fmla="*/ 224309 h 229572"/>
              <a:gd name="connsiteX8" fmla="*/ 1391241 w 2404635"/>
              <a:gd name="connsiteY8" fmla="*/ 219440 h 229572"/>
              <a:gd name="connsiteX9" fmla="*/ 6766 w 2404635"/>
              <a:gd name="connsiteY9" fmla="*/ 19314 h 229572"/>
              <a:gd name="connsiteX0" fmla="*/ 6766 w 2404635"/>
              <a:gd name="connsiteY0" fmla="*/ 19314 h 229572"/>
              <a:gd name="connsiteX1" fmla="*/ 918056 w 2404635"/>
              <a:gd name="connsiteY1" fmla="*/ 11463 h 229572"/>
              <a:gd name="connsiteX2" fmla="*/ 1547001 w 2404635"/>
              <a:gd name="connsiteY2" fmla="*/ 12604 h 229572"/>
              <a:gd name="connsiteX3" fmla="*/ 2369350 w 2404635"/>
              <a:gd name="connsiteY3" fmla="*/ 12604 h 229572"/>
              <a:gd name="connsiteX4" fmla="*/ 2404635 w 2404635"/>
              <a:gd name="connsiteY4" fmla="*/ 47889 h 229572"/>
              <a:gd name="connsiteX5" fmla="*/ 2404635 w 2404635"/>
              <a:gd name="connsiteY5" fmla="*/ 189024 h 229572"/>
              <a:gd name="connsiteX6" fmla="*/ 2369350 w 2404635"/>
              <a:gd name="connsiteY6" fmla="*/ 224309 h 229572"/>
              <a:gd name="connsiteX7" fmla="*/ 1583756 w 2404635"/>
              <a:gd name="connsiteY7" fmla="*/ 226584 h 229572"/>
              <a:gd name="connsiteX8" fmla="*/ 1547001 w 2404635"/>
              <a:gd name="connsiteY8" fmla="*/ 224309 h 229572"/>
              <a:gd name="connsiteX9" fmla="*/ 1391241 w 2404635"/>
              <a:gd name="connsiteY9" fmla="*/ 219440 h 229572"/>
              <a:gd name="connsiteX10" fmla="*/ 6766 w 2404635"/>
              <a:gd name="connsiteY10" fmla="*/ 19314 h 229572"/>
              <a:gd name="connsiteX0" fmla="*/ 8522 w 2239967"/>
              <a:gd name="connsiteY0" fmla="*/ 33665 h 218109"/>
              <a:gd name="connsiteX1" fmla="*/ 753388 w 2239967"/>
              <a:gd name="connsiteY1" fmla="*/ 0 h 218109"/>
              <a:gd name="connsiteX2" fmla="*/ 1382333 w 2239967"/>
              <a:gd name="connsiteY2" fmla="*/ 1141 h 218109"/>
              <a:gd name="connsiteX3" fmla="*/ 2204682 w 2239967"/>
              <a:gd name="connsiteY3" fmla="*/ 1141 h 218109"/>
              <a:gd name="connsiteX4" fmla="*/ 2239967 w 2239967"/>
              <a:gd name="connsiteY4" fmla="*/ 36426 h 218109"/>
              <a:gd name="connsiteX5" fmla="*/ 2239967 w 2239967"/>
              <a:gd name="connsiteY5" fmla="*/ 177561 h 218109"/>
              <a:gd name="connsiteX6" fmla="*/ 2204682 w 2239967"/>
              <a:gd name="connsiteY6" fmla="*/ 212846 h 218109"/>
              <a:gd name="connsiteX7" fmla="*/ 1419088 w 2239967"/>
              <a:gd name="connsiteY7" fmla="*/ 215121 h 218109"/>
              <a:gd name="connsiteX8" fmla="*/ 1382333 w 2239967"/>
              <a:gd name="connsiteY8" fmla="*/ 212846 h 218109"/>
              <a:gd name="connsiteX9" fmla="*/ 1226573 w 2239967"/>
              <a:gd name="connsiteY9" fmla="*/ 207977 h 218109"/>
              <a:gd name="connsiteX10" fmla="*/ 8522 w 2239967"/>
              <a:gd name="connsiteY10" fmla="*/ 33665 h 218109"/>
              <a:gd name="connsiteX0" fmla="*/ 8522 w 2239967"/>
              <a:gd name="connsiteY0" fmla="*/ 33665 h 239100"/>
              <a:gd name="connsiteX1" fmla="*/ 753388 w 2239967"/>
              <a:gd name="connsiteY1" fmla="*/ 0 h 239100"/>
              <a:gd name="connsiteX2" fmla="*/ 1382333 w 2239967"/>
              <a:gd name="connsiteY2" fmla="*/ 1141 h 239100"/>
              <a:gd name="connsiteX3" fmla="*/ 2204682 w 2239967"/>
              <a:gd name="connsiteY3" fmla="*/ 1141 h 239100"/>
              <a:gd name="connsiteX4" fmla="*/ 2239967 w 2239967"/>
              <a:gd name="connsiteY4" fmla="*/ 36426 h 239100"/>
              <a:gd name="connsiteX5" fmla="*/ 2239967 w 2239967"/>
              <a:gd name="connsiteY5" fmla="*/ 177561 h 239100"/>
              <a:gd name="connsiteX6" fmla="*/ 2204682 w 2239967"/>
              <a:gd name="connsiteY6" fmla="*/ 212846 h 239100"/>
              <a:gd name="connsiteX7" fmla="*/ 1419088 w 2239967"/>
              <a:gd name="connsiteY7" fmla="*/ 215121 h 239100"/>
              <a:gd name="connsiteX8" fmla="*/ 1382333 w 2239967"/>
              <a:gd name="connsiteY8" fmla="*/ 212846 h 239100"/>
              <a:gd name="connsiteX9" fmla="*/ 1226573 w 2239967"/>
              <a:gd name="connsiteY9" fmla="*/ 233792 h 239100"/>
              <a:gd name="connsiteX10" fmla="*/ 8522 w 2239967"/>
              <a:gd name="connsiteY10" fmla="*/ 33665 h 239100"/>
              <a:gd name="connsiteX0" fmla="*/ 8522 w 2239967"/>
              <a:gd name="connsiteY0" fmla="*/ 33665 h 218109"/>
              <a:gd name="connsiteX1" fmla="*/ 753388 w 2239967"/>
              <a:gd name="connsiteY1" fmla="*/ 0 h 218109"/>
              <a:gd name="connsiteX2" fmla="*/ 1382333 w 2239967"/>
              <a:gd name="connsiteY2" fmla="*/ 1141 h 218109"/>
              <a:gd name="connsiteX3" fmla="*/ 2204682 w 2239967"/>
              <a:gd name="connsiteY3" fmla="*/ 1141 h 218109"/>
              <a:gd name="connsiteX4" fmla="*/ 2239967 w 2239967"/>
              <a:gd name="connsiteY4" fmla="*/ 36426 h 218109"/>
              <a:gd name="connsiteX5" fmla="*/ 2239967 w 2239967"/>
              <a:gd name="connsiteY5" fmla="*/ 177561 h 218109"/>
              <a:gd name="connsiteX6" fmla="*/ 2204682 w 2239967"/>
              <a:gd name="connsiteY6" fmla="*/ 212846 h 218109"/>
              <a:gd name="connsiteX7" fmla="*/ 1419088 w 2239967"/>
              <a:gd name="connsiteY7" fmla="*/ 215121 h 218109"/>
              <a:gd name="connsiteX8" fmla="*/ 1382333 w 2239967"/>
              <a:gd name="connsiteY8" fmla="*/ 212846 h 218109"/>
              <a:gd name="connsiteX9" fmla="*/ 1217328 w 2239967"/>
              <a:gd name="connsiteY9" fmla="*/ 207977 h 218109"/>
              <a:gd name="connsiteX10" fmla="*/ 8522 w 2239967"/>
              <a:gd name="connsiteY10" fmla="*/ 33665 h 218109"/>
              <a:gd name="connsiteX0" fmla="*/ 8522 w 2239967"/>
              <a:gd name="connsiteY0" fmla="*/ 33665 h 224370"/>
              <a:gd name="connsiteX1" fmla="*/ 753388 w 2239967"/>
              <a:gd name="connsiteY1" fmla="*/ 0 h 224370"/>
              <a:gd name="connsiteX2" fmla="*/ 1382333 w 2239967"/>
              <a:gd name="connsiteY2" fmla="*/ 1141 h 224370"/>
              <a:gd name="connsiteX3" fmla="*/ 2204682 w 2239967"/>
              <a:gd name="connsiteY3" fmla="*/ 1141 h 224370"/>
              <a:gd name="connsiteX4" fmla="*/ 2239967 w 2239967"/>
              <a:gd name="connsiteY4" fmla="*/ 36426 h 224370"/>
              <a:gd name="connsiteX5" fmla="*/ 2239967 w 2239967"/>
              <a:gd name="connsiteY5" fmla="*/ 177561 h 224370"/>
              <a:gd name="connsiteX6" fmla="*/ 2204682 w 2239967"/>
              <a:gd name="connsiteY6" fmla="*/ 212846 h 224370"/>
              <a:gd name="connsiteX7" fmla="*/ 1419088 w 2239967"/>
              <a:gd name="connsiteY7" fmla="*/ 215121 h 224370"/>
              <a:gd name="connsiteX8" fmla="*/ 1382333 w 2239967"/>
              <a:gd name="connsiteY8" fmla="*/ 212846 h 224370"/>
              <a:gd name="connsiteX9" fmla="*/ 1161853 w 2239967"/>
              <a:gd name="connsiteY9" fmla="*/ 216582 h 224370"/>
              <a:gd name="connsiteX10" fmla="*/ 8522 w 2239967"/>
              <a:gd name="connsiteY10" fmla="*/ 33665 h 224370"/>
              <a:gd name="connsiteX0" fmla="*/ 8522 w 2239967"/>
              <a:gd name="connsiteY0" fmla="*/ 33665 h 215121"/>
              <a:gd name="connsiteX1" fmla="*/ 753388 w 2239967"/>
              <a:gd name="connsiteY1" fmla="*/ 0 h 215121"/>
              <a:gd name="connsiteX2" fmla="*/ 1382333 w 2239967"/>
              <a:gd name="connsiteY2" fmla="*/ 1141 h 215121"/>
              <a:gd name="connsiteX3" fmla="*/ 2204682 w 2239967"/>
              <a:gd name="connsiteY3" fmla="*/ 1141 h 215121"/>
              <a:gd name="connsiteX4" fmla="*/ 2239967 w 2239967"/>
              <a:gd name="connsiteY4" fmla="*/ 36426 h 215121"/>
              <a:gd name="connsiteX5" fmla="*/ 2239967 w 2239967"/>
              <a:gd name="connsiteY5" fmla="*/ 177561 h 215121"/>
              <a:gd name="connsiteX6" fmla="*/ 2204682 w 2239967"/>
              <a:gd name="connsiteY6" fmla="*/ 212846 h 215121"/>
              <a:gd name="connsiteX7" fmla="*/ 1419088 w 2239967"/>
              <a:gd name="connsiteY7" fmla="*/ 215121 h 215121"/>
              <a:gd name="connsiteX8" fmla="*/ 1382333 w 2239967"/>
              <a:gd name="connsiteY8" fmla="*/ 212846 h 215121"/>
              <a:gd name="connsiteX9" fmla="*/ 1152607 w 2239967"/>
              <a:gd name="connsiteY9" fmla="*/ 190767 h 215121"/>
              <a:gd name="connsiteX10" fmla="*/ 8522 w 2239967"/>
              <a:gd name="connsiteY10" fmla="*/ 33665 h 215121"/>
              <a:gd name="connsiteX0" fmla="*/ 8522 w 2239967"/>
              <a:gd name="connsiteY0" fmla="*/ 33665 h 215121"/>
              <a:gd name="connsiteX1" fmla="*/ 753388 w 2239967"/>
              <a:gd name="connsiteY1" fmla="*/ 0 h 215121"/>
              <a:gd name="connsiteX2" fmla="*/ 1382333 w 2239967"/>
              <a:gd name="connsiteY2" fmla="*/ 1141 h 215121"/>
              <a:gd name="connsiteX3" fmla="*/ 2204682 w 2239967"/>
              <a:gd name="connsiteY3" fmla="*/ 1141 h 215121"/>
              <a:gd name="connsiteX4" fmla="*/ 2239967 w 2239967"/>
              <a:gd name="connsiteY4" fmla="*/ 36426 h 215121"/>
              <a:gd name="connsiteX5" fmla="*/ 2239967 w 2239967"/>
              <a:gd name="connsiteY5" fmla="*/ 177561 h 215121"/>
              <a:gd name="connsiteX6" fmla="*/ 2204682 w 2239967"/>
              <a:gd name="connsiteY6" fmla="*/ 212846 h 215121"/>
              <a:gd name="connsiteX7" fmla="*/ 1419088 w 2239967"/>
              <a:gd name="connsiteY7" fmla="*/ 215121 h 215121"/>
              <a:gd name="connsiteX8" fmla="*/ 1382333 w 2239967"/>
              <a:gd name="connsiteY8" fmla="*/ 212846 h 215121"/>
              <a:gd name="connsiteX9" fmla="*/ 7720 w 2239967"/>
              <a:gd name="connsiteY9" fmla="*/ 190767 h 215121"/>
              <a:gd name="connsiteX10" fmla="*/ 8522 w 2239967"/>
              <a:gd name="connsiteY10" fmla="*/ 33665 h 215121"/>
              <a:gd name="connsiteX0" fmla="*/ 1303318 w 2232247"/>
              <a:gd name="connsiteY0" fmla="*/ 22539 h 221205"/>
              <a:gd name="connsiteX1" fmla="*/ 745668 w 2232247"/>
              <a:gd name="connsiteY1" fmla="*/ 6084 h 221205"/>
              <a:gd name="connsiteX2" fmla="*/ 1374613 w 2232247"/>
              <a:gd name="connsiteY2" fmla="*/ 7225 h 221205"/>
              <a:gd name="connsiteX3" fmla="*/ 2196962 w 2232247"/>
              <a:gd name="connsiteY3" fmla="*/ 7225 h 221205"/>
              <a:gd name="connsiteX4" fmla="*/ 2232247 w 2232247"/>
              <a:gd name="connsiteY4" fmla="*/ 42510 h 221205"/>
              <a:gd name="connsiteX5" fmla="*/ 2232247 w 2232247"/>
              <a:gd name="connsiteY5" fmla="*/ 183645 h 221205"/>
              <a:gd name="connsiteX6" fmla="*/ 2196962 w 2232247"/>
              <a:gd name="connsiteY6" fmla="*/ 218930 h 221205"/>
              <a:gd name="connsiteX7" fmla="*/ 1411368 w 2232247"/>
              <a:gd name="connsiteY7" fmla="*/ 221205 h 221205"/>
              <a:gd name="connsiteX8" fmla="*/ 1374613 w 2232247"/>
              <a:gd name="connsiteY8" fmla="*/ 218930 h 221205"/>
              <a:gd name="connsiteX9" fmla="*/ 0 w 2232247"/>
              <a:gd name="connsiteY9" fmla="*/ 196851 h 221205"/>
              <a:gd name="connsiteX10" fmla="*/ 1303318 w 2232247"/>
              <a:gd name="connsiteY10" fmla="*/ 22539 h 221205"/>
              <a:gd name="connsiteX0" fmla="*/ 1303318 w 2232247"/>
              <a:gd name="connsiteY0" fmla="*/ 16884 h 215550"/>
              <a:gd name="connsiteX1" fmla="*/ 1791000 w 2232247"/>
              <a:gd name="connsiteY1" fmla="*/ 17639 h 215550"/>
              <a:gd name="connsiteX2" fmla="*/ 1374613 w 2232247"/>
              <a:gd name="connsiteY2" fmla="*/ 1570 h 215550"/>
              <a:gd name="connsiteX3" fmla="*/ 2196962 w 2232247"/>
              <a:gd name="connsiteY3" fmla="*/ 1570 h 215550"/>
              <a:gd name="connsiteX4" fmla="*/ 2232247 w 2232247"/>
              <a:gd name="connsiteY4" fmla="*/ 36855 h 215550"/>
              <a:gd name="connsiteX5" fmla="*/ 2232247 w 2232247"/>
              <a:gd name="connsiteY5" fmla="*/ 177990 h 215550"/>
              <a:gd name="connsiteX6" fmla="*/ 2196962 w 2232247"/>
              <a:gd name="connsiteY6" fmla="*/ 213275 h 215550"/>
              <a:gd name="connsiteX7" fmla="*/ 1411368 w 2232247"/>
              <a:gd name="connsiteY7" fmla="*/ 215550 h 215550"/>
              <a:gd name="connsiteX8" fmla="*/ 1374613 w 2232247"/>
              <a:gd name="connsiteY8" fmla="*/ 213275 h 215550"/>
              <a:gd name="connsiteX9" fmla="*/ 0 w 2232247"/>
              <a:gd name="connsiteY9" fmla="*/ 191196 h 215550"/>
              <a:gd name="connsiteX10" fmla="*/ 1303318 w 2232247"/>
              <a:gd name="connsiteY10" fmla="*/ 16884 h 215550"/>
              <a:gd name="connsiteX0" fmla="*/ 1303318 w 2232247"/>
              <a:gd name="connsiteY0" fmla="*/ 19313 h 217979"/>
              <a:gd name="connsiteX1" fmla="*/ 1392778 w 2232247"/>
              <a:gd name="connsiteY1" fmla="*/ 11463 h 217979"/>
              <a:gd name="connsiteX2" fmla="*/ 1374613 w 2232247"/>
              <a:gd name="connsiteY2" fmla="*/ 3999 h 217979"/>
              <a:gd name="connsiteX3" fmla="*/ 2196962 w 2232247"/>
              <a:gd name="connsiteY3" fmla="*/ 3999 h 217979"/>
              <a:gd name="connsiteX4" fmla="*/ 2232247 w 2232247"/>
              <a:gd name="connsiteY4" fmla="*/ 39284 h 217979"/>
              <a:gd name="connsiteX5" fmla="*/ 2232247 w 2232247"/>
              <a:gd name="connsiteY5" fmla="*/ 180419 h 217979"/>
              <a:gd name="connsiteX6" fmla="*/ 2196962 w 2232247"/>
              <a:gd name="connsiteY6" fmla="*/ 215704 h 217979"/>
              <a:gd name="connsiteX7" fmla="*/ 1411368 w 2232247"/>
              <a:gd name="connsiteY7" fmla="*/ 217979 h 217979"/>
              <a:gd name="connsiteX8" fmla="*/ 1374613 w 2232247"/>
              <a:gd name="connsiteY8" fmla="*/ 215704 h 217979"/>
              <a:gd name="connsiteX9" fmla="*/ 0 w 2232247"/>
              <a:gd name="connsiteY9" fmla="*/ 193625 h 217979"/>
              <a:gd name="connsiteX10" fmla="*/ 1303318 w 2232247"/>
              <a:gd name="connsiteY10" fmla="*/ 19313 h 217979"/>
              <a:gd name="connsiteX0" fmla="*/ 1411169 w 2232247"/>
              <a:gd name="connsiteY0" fmla="*/ 16883 h 224154"/>
              <a:gd name="connsiteX1" fmla="*/ 1392778 w 2232247"/>
              <a:gd name="connsiteY1" fmla="*/ 17638 h 224154"/>
              <a:gd name="connsiteX2" fmla="*/ 1374613 w 2232247"/>
              <a:gd name="connsiteY2" fmla="*/ 10174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411169 w 2232247"/>
              <a:gd name="connsiteY10" fmla="*/ 16883 h 224154"/>
              <a:gd name="connsiteX0" fmla="*/ 1411169 w 2232247"/>
              <a:gd name="connsiteY0" fmla="*/ 16883 h 224154"/>
              <a:gd name="connsiteX1" fmla="*/ 1392778 w 2232247"/>
              <a:gd name="connsiteY1" fmla="*/ 17638 h 224154"/>
              <a:gd name="connsiteX2" fmla="*/ 1258465 w 2232247"/>
              <a:gd name="connsiteY2" fmla="*/ 10174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411169 w 2232247"/>
              <a:gd name="connsiteY10" fmla="*/ 16883 h 224154"/>
              <a:gd name="connsiteX0" fmla="*/ 1411169 w 2232247"/>
              <a:gd name="connsiteY0" fmla="*/ 16883 h 224154"/>
              <a:gd name="connsiteX1" fmla="*/ 1392778 w 2232247"/>
              <a:gd name="connsiteY1" fmla="*/ 17638 h 224154"/>
              <a:gd name="connsiteX2" fmla="*/ 1582020 w 2232247"/>
              <a:gd name="connsiteY2" fmla="*/ 10174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411169 w 2232247"/>
              <a:gd name="connsiteY10" fmla="*/ 16883 h 224154"/>
              <a:gd name="connsiteX0" fmla="*/ 1626873 w 2232247"/>
              <a:gd name="connsiteY0" fmla="*/ 16883 h 224154"/>
              <a:gd name="connsiteX1" fmla="*/ 1392778 w 2232247"/>
              <a:gd name="connsiteY1" fmla="*/ 17638 h 224154"/>
              <a:gd name="connsiteX2" fmla="*/ 1582020 w 2232247"/>
              <a:gd name="connsiteY2" fmla="*/ 10174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626873 w 2232247"/>
              <a:gd name="connsiteY10" fmla="*/ 16883 h 224154"/>
              <a:gd name="connsiteX0" fmla="*/ 1626873 w 2232247"/>
              <a:gd name="connsiteY0" fmla="*/ 16883 h 224154"/>
              <a:gd name="connsiteX1" fmla="*/ 1625074 w 2232247"/>
              <a:gd name="connsiteY1" fmla="*/ 17638 h 224154"/>
              <a:gd name="connsiteX2" fmla="*/ 1582020 w 2232247"/>
              <a:gd name="connsiteY2" fmla="*/ 10174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626873 w 2232247"/>
              <a:gd name="connsiteY10" fmla="*/ 16883 h 224154"/>
              <a:gd name="connsiteX0" fmla="*/ 1626873 w 2232247"/>
              <a:gd name="connsiteY0" fmla="*/ 16883 h 224154"/>
              <a:gd name="connsiteX1" fmla="*/ 1625074 w 2232247"/>
              <a:gd name="connsiteY1" fmla="*/ 17638 h 224154"/>
              <a:gd name="connsiteX2" fmla="*/ 1582020 w 2232247"/>
              <a:gd name="connsiteY2" fmla="*/ 10174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586844 w 2232247"/>
              <a:gd name="connsiteY10" fmla="*/ 35595 h 224154"/>
              <a:gd name="connsiteX11" fmla="*/ 1626873 w 2232247"/>
              <a:gd name="connsiteY11" fmla="*/ 16883 h 224154"/>
              <a:gd name="connsiteX0" fmla="*/ 1626873 w 2232247"/>
              <a:gd name="connsiteY0" fmla="*/ 16883 h 224154"/>
              <a:gd name="connsiteX1" fmla="*/ 1625074 w 2232247"/>
              <a:gd name="connsiteY1" fmla="*/ 17638 h 224154"/>
              <a:gd name="connsiteX2" fmla="*/ 1582020 w 2232247"/>
              <a:gd name="connsiteY2" fmla="*/ 10174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130549 w 2232247"/>
              <a:gd name="connsiteY10" fmla="*/ 52804 h 224154"/>
              <a:gd name="connsiteX11" fmla="*/ 1626873 w 2232247"/>
              <a:gd name="connsiteY11" fmla="*/ 16883 h 224154"/>
              <a:gd name="connsiteX0" fmla="*/ 1626873 w 2232247"/>
              <a:gd name="connsiteY0" fmla="*/ 16883 h 224154"/>
              <a:gd name="connsiteX1" fmla="*/ 1625074 w 2232247"/>
              <a:gd name="connsiteY1" fmla="*/ 17638 h 224154"/>
              <a:gd name="connsiteX2" fmla="*/ 1582020 w 2232247"/>
              <a:gd name="connsiteY2" fmla="*/ 10174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130549 w 2232247"/>
              <a:gd name="connsiteY10" fmla="*/ 52804 h 224154"/>
              <a:gd name="connsiteX11" fmla="*/ 1626873 w 2232247"/>
              <a:gd name="connsiteY11" fmla="*/ 16883 h 224154"/>
              <a:gd name="connsiteX0" fmla="*/ 1626873 w 2232247"/>
              <a:gd name="connsiteY0" fmla="*/ 16883 h 224154"/>
              <a:gd name="connsiteX1" fmla="*/ 1625074 w 2232247"/>
              <a:gd name="connsiteY1" fmla="*/ 17638 h 224154"/>
              <a:gd name="connsiteX2" fmla="*/ 1532242 w 2232247"/>
              <a:gd name="connsiteY2" fmla="*/ 10174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130549 w 2232247"/>
              <a:gd name="connsiteY10" fmla="*/ 52804 h 224154"/>
              <a:gd name="connsiteX11" fmla="*/ 1626873 w 2232247"/>
              <a:gd name="connsiteY11" fmla="*/ 16883 h 224154"/>
              <a:gd name="connsiteX0" fmla="*/ 1751317 w 2232247"/>
              <a:gd name="connsiteY0" fmla="*/ 16883 h 224154"/>
              <a:gd name="connsiteX1" fmla="*/ 1625074 w 2232247"/>
              <a:gd name="connsiteY1" fmla="*/ 17638 h 224154"/>
              <a:gd name="connsiteX2" fmla="*/ 1532242 w 2232247"/>
              <a:gd name="connsiteY2" fmla="*/ 10174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130549 w 2232247"/>
              <a:gd name="connsiteY10" fmla="*/ 52804 h 224154"/>
              <a:gd name="connsiteX11" fmla="*/ 1751317 w 2232247"/>
              <a:gd name="connsiteY11" fmla="*/ 16883 h 224154"/>
              <a:gd name="connsiteX0" fmla="*/ 1751317 w 2232247"/>
              <a:gd name="connsiteY0" fmla="*/ 16883 h 224154"/>
              <a:gd name="connsiteX1" fmla="*/ 1625074 w 2232247"/>
              <a:gd name="connsiteY1" fmla="*/ 17638 h 224154"/>
              <a:gd name="connsiteX2" fmla="*/ 1416094 w 2232247"/>
              <a:gd name="connsiteY2" fmla="*/ 18779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130549 w 2232247"/>
              <a:gd name="connsiteY10" fmla="*/ 52804 h 224154"/>
              <a:gd name="connsiteX11" fmla="*/ 1751317 w 2232247"/>
              <a:gd name="connsiteY11" fmla="*/ 16883 h 224154"/>
              <a:gd name="connsiteX0" fmla="*/ 1336503 w 2232247"/>
              <a:gd name="connsiteY0" fmla="*/ 41128 h 213980"/>
              <a:gd name="connsiteX1" fmla="*/ 1625074 w 2232247"/>
              <a:gd name="connsiteY1" fmla="*/ 7464 h 213980"/>
              <a:gd name="connsiteX2" fmla="*/ 1416094 w 2232247"/>
              <a:gd name="connsiteY2" fmla="*/ 8605 h 213980"/>
              <a:gd name="connsiteX3" fmla="*/ 2196962 w 2232247"/>
              <a:gd name="connsiteY3" fmla="*/ 0 h 213980"/>
              <a:gd name="connsiteX4" fmla="*/ 2232247 w 2232247"/>
              <a:gd name="connsiteY4" fmla="*/ 35285 h 213980"/>
              <a:gd name="connsiteX5" fmla="*/ 2232247 w 2232247"/>
              <a:gd name="connsiteY5" fmla="*/ 176420 h 213980"/>
              <a:gd name="connsiteX6" fmla="*/ 2196962 w 2232247"/>
              <a:gd name="connsiteY6" fmla="*/ 211705 h 213980"/>
              <a:gd name="connsiteX7" fmla="*/ 1411368 w 2232247"/>
              <a:gd name="connsiteY7" fmla="*/ 213980 h 213980"/>
              <a:gd name="connsiteX8" fmla="*/ 1374613 w 2232247"/>
              <a:gd name="connsiteY8" fmla="*/ 211705 h 213980"/>
              <a:gd name="connsiteX9" fmla="*/ 0 w 2232247"/>
              <a:gd name="connsiteY9" fmla="*/ 189626 h 213980"/>
              <a:gd name="connsiteX10" fmla="*/ 1130549 w 2232247"/>
              <a:gd name="connsiteY10" fmla="*/ 42630 h 213980"/>
              <a:gd name="connsiteX11" fmla="*/ 1336503 w 2232247"/>
              <a:gd name="connsiteY11" fmla="*/ 41128 h 213980"/>
              <a:gd name="connsiteX0" fmla="*/ 1336503 w 2232247"/>
              <a:gd name="connsiteY0" fmla="*/ 19313 h 217980"/>
              <a:gd name="connsiteX1" fmla="*/ 1625074 w 2232247"/>
              <a:gd name="connsiteY1" fmla="*/ 11464 h 217980"/>
              <a:gd name="connsiteX2" fmla="*/ 1416094 w 2232247"/>
              <a:gd name="connsiteY2" fmla="*/ 12605 h 217980"/>
              <a:gd name="connsiteX3" fmla="*/ 2196962 w 2232247"/>
              <a:gd name="connsiteY3" fmla="*/ 4000 h 217980"/>
              <a:gd name="connsiteX4" fmla="*/ 2232247 w 2232247"/>
              <a:gd name="connsiteY4" fmla="*/ 39285 h 217980"/>
              <a:gd name="connsiteX5" fmla="*/ 2232247 w 2232247"/>
              <a:gd name="connsiteY5" fmla="*/ 180420 h 217980"/>
              <a:gd name="connsiteX6" fmla="*/ 2196962 w 2232247"/>
              <a:gd name="connsiteY6" fmla="*/ 215705 h 217980"/>
              <a:gd name="connsiteX7" fmla="*/ 1411368 w 2232247"/>
              <a:gd name="connsiteY7" fmla="*/ 217980 h 217980"/>
              <a:gd name="connsiteX8" fmla="*/ 1374613 w 2232247"/>
              <a:gd name="connsiteY8" fmla="*/ 215705 h 217980"/>
              <a:gd name="connsiteX9" fmla="*/ 0 w 2232247"/>
              <a:gd name="connsiteY9" fmla="*/ 193626 h 217980"/>
              <a:gd name="connsiteX10" fmla="*/ 1130549 w 2232247"/>
              <a:gd name="connsiteY10" fmla="*/ 46630 h 217980"/>
              <a:gd name="connsiteX11" fmla="*/ 1336503 w 2232247"/>
              <a:gd name="connsiteY11" fmla="*/ 19313 h 217980"/>
              <a:gd name="connsiteX0" fmla="*/ 1361392 w 2232247"/>
              <a:gd name="connsiteY0" fmla="*/ 66942 h 213980"/>
              <a:gd name="connsiteX1" fmla="*/ 1625074 w 2232247"/>
              <a:gd name="connsiteY1" fmla="*/ 7464 h 213980"/>
              <a:gd name="connsiteX2" fmla="*/ 1416094 w 2232247"/>
              <a:gd name="connsiteY2" fmla="*/ 8605 h 213980"/>
              <a:gd name="connsiteX3" fmla="*/ 2196962 w 2232247"/>
              <a:gd name="connsiteY3" fmla="*/ 0 h 213980"/>
              <a:gd name="connsiteX4" fmla="*/ 2232247 w 2232247"/>
              <a:gd name="connsiteY4" fmla="*/ 35285 h 213980"/>
              <a:gd name="connsiteX5" fmla="*/ 2232247 w 2232247"/>
              <a:gd name="connsiteY5" fmla="*/ 176420 h 213980"/>
              <a:gd name="connsiteX6" fmla="*/ 2196962 w 2232247"/>
              <a:gd name="connsiteY6" fmla="*/ 211705 h 213980"/>
              <a:gd name="connsiteX7" fmla="*/ 1411368 w 2232247"/>
              <a:gd name="connsiteY7" fmla="*/ 213980 h 213980"/>
              <a:gd name="connsiteX8" fmla="*/ 1374613 w 2232247"/>
              <a:gd name="connsiteY8" fmla="*/ 211705 h 213980"/>
              <a:gd name="connsiteX9" fmla="*/ 0 w 2232247"/>
              <a:gd name="connsiteY9" fmla="*/ 189626 h 213980"/>
              <a:gd name="connsiteX10" fmla="*/ 1130549 w 2232247"/>
              <a:gd name="connsiteY10" fmla="*/ 42630 h 213980"/>
              <a:gd name="connsiteX11" fmla="*/ 1361392 w 2232247"/>
              <a:gd name="connsiteY11" fmla="*/ 66942 h 213980"/>
              <a:gd name="connsiteX0" fmla="*/ 1361392 w 2232247"/>
              <a:gd name="connsiteY0" fmla="*/ 23917 h 213980"/>
              <a:gd name="connsiteX1" fmla="*/ 1625074 w 2232247"/>
              <a:gd name="connsiteY1" fmla="*/ 7464 h 213980"/>
              <a:gd name="connsiteX2" fmla="*/ 1416094 w 2232247"/>
              <a:gd name="connsiteY2" fmla="*/ 8605 h 213980"/>
              <a:gd name="connsiteX3" fmla="*/ 2196962 w 2232247"/>
              <a:gd name="connsiteY3" fmla="*/ 0 h 213980"/>
              <a:gd name="connsiteX4" fmla="*/ 2232247 w 2232247"/>
              <a:gd name="connsiteY4" fmla="*/ 35285 h 213980"/>
              <a:gd name="connsiteX5" fmla="*/ 2232247 w 2232247"/>
              <a:gd name="connsiteY5" fmla="*/ 176420 h 213980"/>
              <a:gd name="connsiteX6" fmla="*/ 2196962 w 2232247"/>
              <a:gd name="connsiteY6" fmla="*/ 211705 h 213980"/>
              <a:gd name="connsiteX7" fmla="*/ 1411368 w 2232247"/>
              <a:gd name="connsiteY7" fmla="*/ 213980 h 213980"/>
              <a:gd name="connsiteX8" fmla="*/ 1374613 w 2232247"/>
              <a:gd name="connsiteY8" fmla="*/ 211705 h 213980"/>
              <a:gd name="connsiteX9" fmla="*/ 0 w 2232247"/>
              <a:gd name="connsiteY9" fmla="*/ 189626 h 213980"/>
              <a:gd name="connsiteX10" fmla="*/ 1130549 w 2232247"/>
              <a:gd name="connsiteY10" fmla="*/ 42630 h 213980"/>
              <a:gd name="connsiteX11" fmla="*/ 1361392 w 2232247"/>
              <a:gd name="connsiteY11" fmla="*/ 23917 h 213980"/>
              <a:gd name="connsiteX0" fmla="*/ 1361392 w 2232247"/>
              <a:gd name="connsiteY0" fmla="*/ 23917 h 213980"/>
              <a:gd name="connsiteX1" fmla="*/ 1625074 w 2232247"/>
              <a:gd name="connsiteY1" fmla="*/ 7464 h 213980"/>
              <a:gd name="connsiteX2" fmla="*/ 1457575 w 2232247"/>
              <a:gd name="connsiteY2" fmla="*/ 8605 h 213980"/>
              <a:gd name="connsiteX3" fmla="*/ 2196962 w 2232247"/>
              <a:gd name="connsiteY3" fmla="*/ 0 h 213980"/>
              <a:gd name="connsiteX4" fmla="*/ 2232247 w 2232247"/>
              <a:gd name="connsiteY4" fmla="*/ 35285 h 213980"/>
              <a:gd name="connsiteX5" fmla="*/ 2232247 w 2232247"/>
              <a:gd name="connsiteY5" fmla="*/ 176420 h 213980"/>
              <a:gd name="connsiteX6" fmla="*/ 2196962 w 2232247"/>
              <a:gd name="connsiteY6" fmla="*/ 211705 h 213980"/>
              <a:gd name="connsiteX7" fmla="*/ 1411368 w 2232247"/>
              <a:gd name="connsiteY7" fmla="*/ 213980 h 213980"/>
              <a:gd name="connsiteX8" fmla="*/ 1374613 w 2232247"/>
              <a:gd name="connsiteY8" fmla="*/ 211705 h 213980"/>
              <a:gd name="connsiteX9" fmla="*/ 0 w 2232247"/>
              <a:gd name="connsiteY9" fmla="*/ 189626 h 213980"/>
              <a:gd name="connsiteX10" fmla="*/ 1130549 w 2232247"/>
              <a:gd name="connsiteY10" fmla="*/ 42630 h 213980"/>
              <a:gd name="connsiteX11" fmla="*/ 1361392 w 2232247"/>
              <a:gd name="connsiteY11" fmla="*/ 23917 h 213980"/>
              <a:gd name="connsiteX0" fmla="*/ 1369688 w 2232247"/>
              <a:gd name="connsiteY0" fmla="*/ 49732 h 213980"/>
              <a:gd name="connsiteX1" fmla="*/ 1625074 w 2232247"/>
              <a:gd name="connsiteY1" fmla="*/ 7464 h 213980"/>
              <a:gd name="connsiteX2" fmla="*/ 1457575 w 2232247"/>
              <a:gd name="connsiteY2" fmla="*/ 8605 h 213980"/>
              <a:gd name="connsiteX3" fmla="*/ 2196962 w 2232247"/>
              <a:gd name="connsiteY3" fmla="*/ 0 h 213980"/>
              <a:gd name="connsiteX4" fmla="*/ 2232247 w 2232247"/>
              <a:gd name="connsiteY4" fmla="*/ 35285 h 213980"/>
              <a:gd name="connsiteX5" fmla="*/ 2232247 w 2232247"/>
              <a:gd name="connsiteY5" fmla="*/ 176420 h 213980"/>
              <a:gd name="connsiteX6" fmla="*/ 2196962 w 2232247"/>
              <a:gd name="connsiteY6" fmla="*/ 211705 h 213980"/>
              <a:gd name="connsiteX7" fmla="*/ 1411368 w 2232247"/>
              <a:gd name="connsiteY7" fmla="*/ 213980 h 213980"/>
              <a:gd name="connsiteX8" fmla="*/ 1374613 w 2232247"/>
              <a:gd name="connsiteY8" fmla="*/ 211705 h 213980"/>
              <a:gd name="connsiteX9" fmla="*/ 0 w 2232247"/>
              <a:gd name="connsiteY9" fmla="*/ 189626 h 213980"/>
              <a:gd name="connsiteX10" fmla="*/ 1130549 w 2232247"/>
              <a:gd name="connsiteY10" fmla="*/ 42630 h 213980"/>
              <a:gd name="connsiteX11" fmla="*/ 1369688 w 2232247"/>
              <a:gd name="connsiteY11" fmla="*/ 49732 h 213980"/>
              <a:gd name="connsiteX0" fmla="*/ 1469243 w 2232247"/>
              <a:gd name="connsiteY0" fmla="*/ 19313 h 217980"/>
              <a:gd name="connsiteX1" fmla="*/ 1625074 w 2232247"/>
              <a:gd name="connsiteY1" fmla="*/ 11464 h 217980"/>
              <a:gd name="connsiteX2" fmla="*/ 1457575 w 2232247"/>
              <a:gd name="connsiteY2" fmla="*/ 12605 h 217980"/>
              <a:gd name="connsiteX3" fmla="*/ 2196962 w 2232247"/>
              <a:gd name="connsiteY3" fmla="*/ 4000 h 217980"/>
              <a:gd name="connsiteX4" fmla="*/ 2232247 w 2232247"/>
              <a:gd name="connsiteY4" fmla="*/ 39285 h 217980"/>
              <a:gd name="connsiteX5" fmla="*/ 2232247 w 2232247"/>
              <a:gd name="connsiteY5" fmla="*/ 180420 h 217980"/>
              <a:gd name="connsiteX6" fmla="*/ 2196962 w 2232247"/>
              <a:gd name="connsiteY6" fmla="*/ 215705 h 217980"/>
              <a:gd name="connsiteX7" fmla="*/ 1411368 w 2232247"/>
              <a:gd name="connsiteY7" fmla="*/ 217980 h 217980"/>
              <a:gd name="connsiteX8" fmla="*/ 1374613 w 2232247"/>
              <a:gd name="connsiteY8" fmla="*/ 215705 h 217980"/>
              <a:gd name="connsiteX9" fmla="*/ 0 w 2232247"/>
              <a:gd name="connsiteY9" fmla="*/ 193626 h 217980"/>
              <a:gd name="connsiteX10" fmla="*/ 1130549 w 2232247"/>
              <a:gd name="connsiteY10" fmla="*/ 46630 h 217980"/>
              <a:gd name="connsiteX11" fmla="*/ 1469243 w 2232247"/>
              <a:gd name="connsiteY11" fmla="*/ 19313 h 217980"/>
              <a:gd name="connsiteX0" fmla="*/ 1444354 w 2232247"/>
              <a:gd name="connsiteY0" fmla="*/ 16882 h 224154"/>
              <a:gd name="connsiteX1" fmla="*/ 1625074 w 2232247"/>
              <a:gd name="connsiteY1" fmla="*/ 17638 h 224154"/>
              <a:gd name="connsiteX2" fmla="*/ 1457575 w 2232247"/>
              <a:gd name="connsiteY2" fmla="*/ 18779 h 224154"/>
              <a:gd name="connsiteX3" fmla="*/ 2196962 w 2232247"/>
              <a:gd name="connsiteY3" fmla="*/ 10174 h 224154"/>
              <a:gd name="connsiteX4" fmla="*/ 2232247 w 2232247"/>
              <a:gd name="connsiteY4" fmla="*/ 45459 h 224154"/>
              <a:gd name="connsiteX5" fmla="*/ 2232247 w 2232247"/>
              <a:gd name="connsiteY5" fmla="*/ 186594 h 224154"/>
              <a:gd name="connsiteX6" fmla="*/ 2196962 w 2232247"/>
              <a:gd name="connsiteY6" fmla="*/ 221879 h 224154"/>
              <a:gd name="connsiteX7" fmla="*/ 1411368 w 2232247"/>
              <a:gd name="connsiteY7" fmla="*/ 224154 h 224154"/>
              <a:gd name="connsiteX8" fmla="*/ 1374613 w 2232247"/>
              <a:gd name="connsiteY8" fmla="*/ 221879 h 224154"/>
              <a:gd name="connsiteX9" fmla="*/ 0 w 2232247"/>
              <a:gd name="connsiteY9" fmla="*/ 199800 h 224154"/>
              <a:gd name="connsiteX10" fmla="*/ 1130549 w 2232247"/>
              <a:gd name="connsiteY10" fmla="*/ 52804 h 224154"/>
              <a:gd name="connsiteX11" fmla="*/ 1444354 w 2232247"/>
              <a:gd name="connsiteY11" fmla="*/ 16882 h 224154"/>
              <a:gd name="connsiteX0" fmla="*/ 1552205 w 2232247"/>
              <a:gd name="connsiteY0" fmla="*/ 14989 h 230866"/>
              <a:gd name="connsiteX1" fmla="*/ 1625074 w 2232247"/>
              <a:gd name="connsiteY1" fmla="*/ 24350 h 230866"/>
              <a:gd name="connsiteX2" fmla="*/ 1457575 w 2232247"/>
              <a:gd name="connsiteY2" fmla="*/ 25491 h 230866"/>
              <a:gd name="connsiteX3" fmla="*/ 2196962 w 2232247"/>
              <a:gd name="connsiteY3" fmla="*/ 16886 h 230866"/>
              <a:gd name="connsiteX4" fmla="*/ 2232247 w 2232247"/>
              <a:gd name="connsiteY4" fmla="*/ 52171 h 230866"/>
              <a:gd name="connsiteX5" fmla="*/ 2232247 w 2232247"/>
              <a:gd name="connsiteY5" fmla="*/ 193306 h 230866"/>
              <a:gd name="connsiteX6" fmla="*/ 2196962 w 2232247"/>
              <a:gd name="connsiteY6" fmla="*/ 228591 h 230866"/>
              <a:gd name="connsiteX7" fmla="*/ 1411368 w 2232247"/>
              <a:gd name="connsiteY7" fmla="*/ 230866 h 230866"/>
              <a:gd name="connsiteX8" fmla="*/ 1374613 w 2232247"/>
              <a:gd name="connsiteY8" fmla="*/ 228591 h 230866"/>
              <a:gd name="connsiteX9" fmla="*/ 0 w 2232247"/>
              <a:gd name="connsiteY9" fmla="*/ 206512 h 230866"/>
              <a:gd name="connsiteX10" fmla="*/ 1130549 w 2232247"/>
              <a:gd name="connsiteY10" fmla="*/ 59516 h 230866"/>
              <a:gd name="connsiteX11" fmla="*/ 1552205 w 2232247"/>
              <a:gd name="connsiteY11" fmla="*/ 14989 h 230866"/>
              <a:gd name="connsiteX0" fmla="*/ 1552205 w 2232247"/>
              <a:gd name="connsiteY0" fmla="*/ 14989 h 230866"/>
              <a:gd name="connsiteX1" fmla="*/ 1625074 w 2232247"/>
              <a:gd name="connsiteY1" fmla="*/ 24350 h 230866"/>
              <a:gd name="connsiteX2" fmla="*/ 1598612 w 2232247"/>
              <a:gd name="connsiteY2" fmla="*/ 16886 h 230866"/>
              <a:gd name="connsiteX3" fmla="*/ 2196962 w 2232247"/>
              <a:gd name="connsiteY3" fmla="*/ 16886 h 230866"/>
              <a:gd name="connsiteX4" fmla="*/ 2232247 w 2232247"/>
              <a:gd name="connsiteY4" fmla="*/ 52171 h 230866"/>
              <a:gd name="connsiteX5" fmla="*/ 2232247 w 2232247"/>
              <a:gd name="connsiteY5" fmla="*/ 193306 h 230866"/>
              <a:gd name="connsiteX6" fmla="*/ 2196962 w 2232247"/>
              <a:gd name="connsiteY6" fmla="*/ 228591 h 230866"/>
              <a:gd name="connsiteX7" fmla="*/ 1411368 w 2232247"/>
              <a:gd name="connsiteY7" fmla="*/ 230866 h 230866"/>
              <a:gd name="connsiteX8" fmla="*/ 1374613 w 2232247"/>
              <a:gd name="connsiteY8" fmla="*/ 228591 h 230866"/>
              <a:gd name="connsiteX9" fmla="*/ 0 w 2232247"/>
              <a:gd name="connsiteY9" fmla="*/ 206512 h 230866"/>
              <a:gd name="connsiteX10" fmla="*/ 1130549 w 2232247"/>
              <a:gd name="connsiteY10" fmla="*/ 59516 h 230866"/>
              <a:gd name="connsiteX11" fmla="*/ 1552205 w 2232247"/>
              <a:gd name="connsiteY11" fmla="*/ 14989 h 230866"/>
              <a:gd name="connsiteX0" fmla="*/ 1626872 w 2232247"/>
              <a:gd name="connsiteY0" fmla="*/ 19314 h 217981"/>
              <a:gd name="connsiteX1" fmla="*/ 1625074 w 2232247"/>
              <a:gd name="connsiteY1" fmla="*/ 11465 h 217981"/>
              <a:gd name="connsiteX2" fmla="*/ 1598612 w 2232247"/>
              <a:gd name="connsiteY2" fmla="*/ 4001 h 217981"/>
              <a:gd name="connsiteX3" fmla="*/ 2196962 w 2232247"/>
              <a:gd name="connsiteY3" fmla="*/ 4001 h 217981"/>
              <a:gd name="connsiteX4" fmla="*/ 2232247 w 2232247"/>
              <a:gd name="connsiteY4" fmla="*/ 39286 h 217981"/>
              <a:gd name="connsiteX5" fmla="*/ 2232247 w 2232247"/>
              <a:gd name="connsiteY5" fmla="*/ 180421 h 217981"/>
              <a:gd name="connsiteX6" fmla="*/ 2196962 w 2232247"/>
              <a:gd name="connsiteY6" fmla="*/ 215706 h 217981"/>
              <a:gd name="connsiteX7" fmla="*/ 1411368 w 2232247"/>
              <a:gd name="connsiteY7" fmla="*/ 217981 h 217981"/>
              <a:gd name="connsiteX8" fmla="*/ 1374613 w 2232247"/>
              <a:gd name="connsiteY8" fmla="*/ 215706 h 217981"/>
              <a:gd name="connsiteX9" fmla="*/ 0 w 2232247"/>
              <a:gd name="connsiteY9" fmla="*/ 193627 h 217981"/>
              <a:gd name="connsiteX10" fmla="*/ 1130549 w 2232247"/>
              <a:gd name="connsiteY10" fmla="*/ 46631 h 217981"/>
              <a:gd name="connsiteX11" fmla="*/ 1626872 w 2232247"/>
              <a:gd name="connsiteY11" fmla="*/ 19314 h 217981"/>
              <a:gd name="connsiteX0" fmla="*/ 1626872 w 2232247"/>
              <a:gd name="connsiteY0" fmla="*/ 21716 h 220383"/>
              <a:gd name="connsiteX1" fmla="*/ 1686444 w 2232247"/>
              <a:gd name="connsiteY1" fmla="*/ 85 h 220383"/>
              <a:gd name="connsiteX2" fmla="*/ 1625074 w 2232247"/>
              <a:gd name="connsiteY2" fmla="*/ 13867 h 220383"/>
              <a:gd name="connsiteX3" fmla="*/ 1598612 w 2232247"/>
              <a:gd name="connsiteY3" fmla="*/ 6403 h 220383"/>
              <a:gd name="connsiteX4" fmla="*/ 2196962 w 2232247"/>
              <a:gd name="connsiteY4" fmla="*/ 6403 h 220383"/>
              <a:gd name="connsiteX5" fmla="*/ 2232247 w 2232247"/>
              <a:gd name="connsiteY5" fmla="*/ 41688 h 220383"/>
              <a:gd name="connsiteX6" fmla="*/ 2232247 w 2232247"/>
              <a:gd name="connsiteY6" fmla="*/ 182823 h 220383"/>
              <a:gd name="connsiteX7" fmla="*/ 2196962 w 2232247"/>
              <a:gd name="connsiteY7" fmla="*/ 218108 h 220383"/>
              <a:gd name="connsiteX8" fmla="*/ 1411368 w 2232247"/>
              <a:gd name="connsiteY8" fmla="*/ 220383 h 220383"/>
              <a:gd name="connsiteX9" fmla="*/ 1374613 w 2232247"/>
              <a:gd name="connsiteY9" fmla="*/ 218108 h 220383"/>
              <a:gd name="connsiteX10" fmla="*/ 0 w 2232247"/>
              <a:gd name="connsiteY10" fmla="*/ 196029 h 220383"/>
              <a:gd name="connsiteX11" fmla="*/ 1130549 w 2232247"/>
              <a:gd name="connsiteY11" fmla="*/ 49033 h 220383"/>
              <a:gd name="connsiteX12" fmla="*/ 1626872 w 2232247"/>
              <a:gd name="connsiteY12" fmla="*/ 21716 h 220383"/>
              <a:gd name="connsiteX0" fmla="*/ 1726427 w 2232247"/>
              <a:gd name="connsiteY0" fmla="*/ 21716 h 220383"/>
              <a:gd name="connsiteX1" fmla="*/ 1686444 w 2232247"/>
              <a:gd name="connsiteY1" fmla="*/ 85 h 220383"/>
              <a:gd name="connsiteX2" fmla="*/ 1625074 w 2232247"/>
              <a:gd name="connsiteY2" fmla="*/ 13867 h 220383"/>
              <a:gd name="connsiteX3" fmla="*/ 1598612 w 2232247"/>
              <a:gd name="connsiteY3" fmla="*/ 6403 h 220383"/>
              <a:gd name="connsiteX4" fmla="*/ 2196962 w 2232247"/>
              <a:gd name="connsiteY4" fmla="*/ 6403 h 220383"/>
              <a:gd name="connsiteX5" fmla="*/ 2232247 w 2232247"/>
              <a:gd name="connsiteY5" fmla="*/ 41688 h 220383"/>
              <a:gd name="connsiteX6" fmla="*/ 2232247 w 2232247"/>
              <a:gd name="connsiteY6" fmla="*/ 182823 h 220383"/>
              <a:gd name="connsiteX7" fmla="*/ 2196962 w 2232247"/>
              <a:gd name="connsiteY7" fmla="*/ 218108 h 220383"/>
              <a:gd name="connsiteX8" fmla="*/ 1411368 w 2232247"/>
              <a:gd name="connsiteY8" fmla="*/ 220383 h 220383"/>
              <a:gd name="connsiteX9" fmla="*/ 1374613 w 2232247"/>
              <a:gd name="connsiteY9" fmla="*/ 218108 h 220383"/>
              <a:gd name="connsiteX10" fmla="*/ 0 w 2232247"/>
              <a:gd name="connsiteY10" fmla="*/ 196029 h 220383"/>
              <a:gd name="connsiteX11" fmla="*/ 1130549 w 2232247"/>
              <a:gd name="connsiteY11" fmla="*/ 49033 h 220383"/>
              <a:gd name="connsiteX12" fmla="*/ 1726427 w 2232247"/>
              <a:gd name="connsiteY12" fmla="*/ 21716 h 220383"/>
              <a:gd name="connsiteX0" fmla="*/ 1726427 w 2232247"/>
              <a:gd name="connsiteY0" fmla="*/ 21716 h 220383"/>
              <a:gd name="connsiteX1" fmla="*/ 1686444 w 2232247"/>
              <a:gd name="connsiteY1" fmla="*/ 85 h 220383"/>
              <a:gd name="connsiteX2" fmla="*/ 1625074 w 2232247"/>
              <a:gd name="connsiteY2" fmla="*/ 13867 h 220383"/>
              <a:gd name="connsiteX3" fmla="*/ 1407798 w 2232247"/>
              <a:gd name="connsiteY3" fmla="*/ 32218 h 220383"/>
              <a:gd name="connsiteX4" fmla="*/ 2196962 w 2232247"/>
              <a:gd name="connsiteY4" fmla="*/ 6403 h 220383"/>
              <a:gd name="connsiteX5" fmla="*/ 2232247 w 2232247"/>
              <a:gd name="connsiteY5" fmla="*/ 41688 h 220383"/>
              <a:gd name="connsiteX6" fmla="*/ 2232247 w 2232247"/>
              <a:gd name="connsiteY6" fmla="*/ 182823 h 220383"/>
              <a:gd name="connsiteX7" fmla="*/ 2196962 w 2232247"/>
              <a:gd name="connsiteY7" fmla="*/ 218108 h 220383"/>
              <a:gd name="connsiteX8" fmla="*/ 1411368 w 2232247"/>
              <a:gd name="connsiteY8" fmla="*/ 220383 h 220383"/>
              <a:gd name="connsiteX9" fmla="*/ 1374613 w 2232247"/>
              <a:gd name="connsiteY9" fmla="*/ 218108 h 220383"/>
              <a:gd name="connsiteX10" fmla="*/ 0 w 2232247"/>
              <a:gd name="connsiteY10" fmla="*/ 196029 h 220383"/>
              <a:gd name="connsiteX11" fmla="*/ 1130549 w 2232247"/>
              <a:gd name="connsiteY11" fmla="*/ 49033 h 220383"/>
              <a:gd name="connsiteX12" fmla="*/ 1726427 w 2232247"/>
              <a:gd name="connsiteY12" fmla="*/ 21716 h 220383"/>
              <a:gd name="connsiteX0" fmla="*/ 1726427 w 2232247"/>
              <a:gd name="connsiteY0" fmla="*/ 15313 h 213980"/>
              <a:gd name="connsiteX1" fmla="*/ 1688519 w 2232247"/>
              <a:gd name="connsiteY1" fmla="*/ 17345 h 213980"/>
              <a:gd name="connsiteX2" fmla="*/ 1625074 w 2232247"/>
              <a:gd name="connsiteY2" fmla="*/ 7464 h 213980"/>
              <a:gd name="connsiteX3" fmla="*/ 1407798 w 2232247"/>
              <a:gd name="connsiteY3" fmla="*/ 25815 h 213980"/>
              <a:gd name="connsiteX4" fmla="*/ 2196962 w 2232247"/>
              <a:gd name="connsiteY4" fmla="*/ 0 h 213980"/>
              <a:gd name="connsiteX5" fmla="*/ 2232247 w 2232247"/>
              <a:gd name="connsiteY5" fmla="*/ 35285 h 213980"/>
              <a:gd name="connsiteX6" fmla="*/ 2232247 w 2232247"/>
              <a:gd name="connsiteY6" fmla="*/ 176420 h 213980"/>
              <a:gd name="connsiteX7" fmla="*/ 2196962 w 2232247"/>
              <a:gd name="connsiteY7" fmla="*/ 211705 h 213980"/>
              <a:gd name="connsiteX8" fmla="*/ 1411368 w 2232247"/>
              <a:gd name="connsiteY8" fmla="*/ 213980 h 213980"/>
              <a:gd name="connsiteX9" fmla="*/ 1374613 w 2232247"/>
              <a:gd name="connsiteY9" fmla="*/ 211705 h 213980"/>
              <a:gd name="connsiteX10" fmla="*/ 0 w 2232247"/>
              <a:gd name="connsiteY10" fmla="*/ 189626 h 213980"/>
              <a:gd name="connsiteX11" fmla="*/ 1130549 w 2232247"/>
              <a:gd name="connsiteY11" fmla="*/ 42630 h 213980"/>
              <a:gd name="connsiteX12" fmla="*/ 1726427 w 2232247"/>
              <a:gd name="connsiteY12" fmla="*/ 15313 h 213980"/>
              <a:gd name="connsiteX0" fmla="*/ 1726427 w 2232247"/>
              <a:gd name="connsiteY0" fmla="*/ 15313 h 213980"/>
              <a:gd name="connsiteX1" fmla="*/ 1688519 w 2232247"/>
              <a:gd name="connsiteY1" fmla="*/ 17345 h 213980"/>
              <a:gd name="connsiteX2" fmla="*/ 1627148 w 2232247"/>
              <a:gd name="connsiteY2" fmla="*/ 20371 h 213980"/>
              <a:gd name="connsiteX3" fmla="*/ 1407798 w 2232247"/>
              <a:gd name="connsiteY3" fmla="*/ 25815 h 213980"/>
              <a:gd name="connsiteX4" fmla="*/ 2196962 w 2232247"/>
              <a:gd name="connsiteY4" fmla="*/ 0 h 213980"/>
              <a:gd name="connsiteX5" fmla="*/ 2232247 w 2232247"/>
              <a:gd name="connsiteY5" fmla="*/ 35285 h 213980"/>
              <a:gd name="connsiteX6" fmla="*/ 2232247 w 2232247"/>
              <a:gd name="connsiteY6" fmla="*/ 176420 h 213980"/>
              <a:gd name="connsiteX7" fmla="*/ 2196962 w 2232247"/>
              <a:gd name="connsiteY7" fmla="*/ 211705 h 213980"/>
              <a:gd name="connsiteX8" fmla="*/ 1411368 w 2232247"/>
              <a:gd name="connsiteY8" fmla="*/ 213980 h 213980"/>
              <a:gd name="connsiteX9" fmla="*/ 1374613 w 2232247"/>
              <a:gd name="connsiteY9" fmla="*/ 211705 h 213980"/>
              <a:gd name="connsiteX10" fmla="*/ 0 w 2232247"/>
              <a:gd name="connsiteY10" fmla="*/ 189626 h 213980"/>
              <a:gd name="connsiteX11" fmla="*/ 1130549 w 2232247"/>
              <a:gd name="connsiteY11" fmla="*/ 42630 h 213980"/>
              <a:gd name="connsiteX12" fmla="*/ 1726427 w 2232247"/>
              <a:gd name="connsiteY12" fmla="*/ 15313 h 213980"/>
              <a:gd name="connsiteX0" fmla="*/ 1726427 w 2232247"/>
              <a:gd name="connsiteY0" fmla="*/ 15313 h 213980"/>
              <a:gd name="connsiteX1" fmla="*/ 1688519 w 2232247"/>
              <a:gd name="connsiteY1" fmla="*/ 17345 h 213980"/>
              <a:gd name="connsiteX2" fmla="*/ 1627148 w 2232247"/>
              <a:gd name="connsiteY2" fmla="*/ 20371 h 213980"/>
              <a:gd name="connsiteX3" fmla="*/ 1411946 w 2232247"/>
              <a:gd name="connsiteY3" fmla="*/ 34420 h 213980"/>
              <a:gd name="connsiteX4" fmla="*/ 2196962 w 2232247"/>
              <a:gd name="connsiteY4" fmla="*/ 0 h 213980"/>
              <a:gd name="connsiteX5" fmla="*/ 2232247 w 2232247"/>
              <a:gd name="connsiteY5" fmla="*/ 35285 h 213980"/>
              <a:gd name="connsiteX6" fmla="*/ 2232247 w 2232247"/>
              <a:gd name="connsiteY6" fmla="*/ 176420 h 213980"/>
              <a:gd name="connsiteX7" fmla="*/ 2196962 w 2232247"/>
              <a:gd name="connsiteY7" fmla="*/ 211705 h 213980"/>
              <a:gd name="connsiteX8" fmla="*/ 1411368 w 2232247"/>
              <a:gd name="connsiteY8" fmla="*/ 213980 h 213980"/>
              <a:gd name="connsiteX9" fmla="*/ 1374613 w 2232247"/>
              <a:gd name="connsiteY9" fmla="*/ 211705 h 213980"/>
              <a:gd name="connsiteX10" fmla="*/ 0 w 2232247"/>
              <a:gd name="connsiteY10" fmla="*/ 189626 h 213980"/>
              <a:gd name="connsiteX11" fmla="*/ 1130549 w 2232247"/>
              <a:gd name="connsiteY11" fmla="*/ 42630 h 213980"/>
              <a:gd name="connsiteX12" fmla="*/ 1726427 w 2232247"/>
              <a:gd name="connsiteY12" fmla="*/ 15313 h 213980"/>
              <a:gd name="connsiteX0" fmla="*/ 1726427 w 2232247"/>
              <a:gd name="connsiteY0" fmla="*/ 15313 h 213980"/>
              <a:gd name="connsiteX1" fmla="*/ 1688519 w 2232247"/>
              <a:gd name="connsiteY1" fmla="*/ 17345 h 213980"/>
              <a:gd name="connsiteX2" fmla="*/ 1627148 w 2232247"/>
              <a:gd name="connsiteY2" fmla="*/ 20371 h 213980"/>
              <a:gd name="connsiteX3" fmla="*/ 1411946 w 2232247"/>
              <a:gd name="connsiteY3" fmla="*/ 25815 h 213980"/>
              <a:gd name="connsiteX4" fmla="*/ 2196962 w 2232247"/>
              <a:gd name="connsiteY4" fmla="*/ 0 h 213980"/>
              <a:gd name="connsiteX5" fmla="*/ 2232247 w 2232247"/>
              <a:gd name="connsiteY5" fmla="*/ 35285 h 213980"/>
              <a:gd name="connsiteX6" fmla="*/ 2232247 w 2232247"/>
              <a:gd name="connsiteY6" fmla="*/ 176420 h 213980"/>
              <a:gd name="connsiteX7" fmla="*/ 2196962 w 2232247"/>
              <a:gd name="connsiteY7" fmla="*/ 211705 h 213980"/>
              <a:gd name="connsiteX8" fmla="*/ 1411368 w 2232247"/>
              <a:gd name="connsiteY8" fmla="*/ 213980 h 213980"/>
              <a:gd name="connsiteX9" fmla="*/ 1374613 w 2232247"/>
              <a:gd name="connsiteY9" fmla="*/ 211705 h 213980"/>
              <a:gd name="connsiteX10" fmla="*/ 0 w 2232247"/>
              <a:gd name="connsiteY10" fmla="*/ 189626 h 213980"/>
              <a:gd name="connsiteX11" fmla="*/ 1130549 w 2232247"/>
              <a:gd name="connsiteY11" fmla="*/ 42630 h 213980"/>
              <a:gd name="connsiteX12" fmla="*/ 1726427 w 2232247"/>
              <a:gd name="connsiteY12" fmla="*/ 15313 h 21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2247" h="213980">
                <a:moveTo>
                  <a:pt x="1726427" y="15313"/>
                </a:moveTo>
                <a:cubicBezTo>
                  <a:pt x="1787274" y="7155"/>
                  <a:pt x="1688819" y="18653"/>
                  <a:pt x="1688519" y="17345"/>
                </a:cubicBezTo>
                <a:cubicBezTo>
                  <a:pt x="1688219" y="16037"/>
                  <a:pt x="1609984" y="19318"/>
                  <a:pt x="1627148" y="20371"/>
                </a:cubicBezTo>
                <a:lnTo>
                  <a:pt x="1411946" y="25815"/>
                </a:lnTo>
                <a:lnTo>
                  <a:pt x="2196962" y="0"/>
                </a:lnTo>
                <a:cubicBezTo>
                  <a:pt x="2216449" y="0"/>
                  <a:pt x="2232247" y="15798"/>
                  <a:pt x="2232247" y="35285"/>
                </a:cubicBezTo>
                <a:lnTo>
                  <a:pt x="2232247" y="176420"/>
                </a:lnTo>
                <a:cubicBezTo>
                  <a:pt x="2232247" y="195907"/>
                  <a:pt x="2216449" y="211705"/>
                  <a:pt x="2196962" y="211705"/>
                </a:cubicBezTo>
                <a:lnTo>
                  <a:pt x="1411368" y="213980"/>
                </a:lnTo>
                <a:lnTo>
                  <a:pt x="1374613" y="211705"/>
                </a:lnTo>
                <a:cubicBezTo>
                  <a:pt x="1355126" y="211705"/>
                  <a:pt x="0" y="209113"/>
                  <a:pt x="0" y="189626"/>
                </a:cubicBezTo>
                <a:cubicBezTo>
                  <a:pt x="27076" y="155710"/>
                  <a:pt x="859404" y="73116"/>
                  <a:pt x="1130549" y="42630"/>
                </a:cubicBezTo>
                <a:lnTo>
                  <a:pt x="1726427" y="15313"/>
                </a:lnTo>
                <a:close/>
              </a:path>
            </a:pathLst>
          </a:cu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                                                            Operations</a:t>
            </a:r>
            <a:endParaRPr lang="en-US" sz="800" dirty="0">
              <a:solidFill>
                <a:prstClr val="black"/>
              </a:solidFill>
              <a:latin typeface="Arial"/>
            </a:endParaRPr>
          </a:p>
        </p:txBody>
      </p:sp>
      <p:sp>
        <p:nvSpPr>
          <p:cNvPr id="75" name="Rounded Rectangle 74"/>
          <p:cNvSpPr/>
          <p:nvPr/>
        </p:nvSpPr>
        <p:spPr>
          <a:xfrm>
            <a:off x="4627789" y="3748095"/>
            <a:ext cx="2016224" cy="144016"/>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Installation</a:t>
            </a:r>
            <a:endParaRPr lang="en-US" sz="800" dirty="0">
              <a:solidFill>
                <a:prstClr val="black"/>
              </a:solidFill>
              <a:latin typeface="Arial"/>
            </a:endParaRPr>
          </a:p>
        </p:txBody>
      </p:sp>
      <p:sp>
        <p:nvSpPr>
          <p:cNvPr id="79" name="Rounded Rectangle 78"/>
          <p:cNvSpPr/>
          <p:nvPr/>
        </p:nvSpPr>
        <p:spPr>
          <a:xfrm>
            <a:off x="4010661" y="5021573"/>
            <a:ext cx="3962018" cy="129158"/>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800" dirty="0" smtClean="0">
                <a:solidFill>
                  <a:prstClr val="black"/>
                </a:solidFill>
                <a:latin typeface="Arial"/>
              </a:rPr>
              <a:t>Design and Manufacturing 22 instruments</a:t>
            </a:r>
            <a:endParaRPr lang="en-US" sz="800" dirty="0">
              <a:solidFill>
                <a:prstClr val="black"/>
              </a:solidFill>
              <a:latin typeface="Arial"/>
            </a:endParaRPr>
          </a:p>
        </p:txBody>
      </p:sp>
      <p:sp>
        <p:nvSpPr>
          <p:cNvPr id="80" name="Rounded Rectangle 79"/>
          <p:cNvSpPr/>
          <p:nvPr/>
        </p:nvSpPr>
        <p:spPr>
          <a:xfrm>
            <a:off x="3534603" y="2807465"/>
            <a:ext cx="5156708" cy="238787"/>
          </a:xfrm>
          <a:custGeom>
            <a:avLst/>
            <a:gdLst>
              <a:gd name="connsiteX0" fmla="*/ 0 w 2016224"/>
              <a:gd name="connsiteY0" fmla="*/ 41646 h 249869"/>
              <a:gd name="connsiteX1" fmla="*/ 41646 w 2016224"/>
              <a:gd name="connsiteY1" fmla="*/ 0 h 249869"/>
              <a:gd name="connsiteX2" fmla="*/ 1974578 w 2016224"/>
              <a:gd name="connsiteY2" fmla="*/ 0 h 249869"/>
              <a:gd name="connsiteX3" fmla="*/ 2016224 w 2016224"/>
              <a:gd name="connsiteY3" fmla="*/ 41646 h 249869"/>
              <a:gd name="connsiteX4" fmla="*/ 2016224 w 2016224"/>
              <a:gd name="connsiteY4" fmla="*/ 208223 h 249869"/>
              <a:gd name="connsiteX5" fmla="*/ 1974578 w 2016224"/>
              <a:gd name="connsiteY5" fmla="*/ 249869 h 249869"/>
              <a:gd name="connsiteX6" fmla="*/ 41646 w 2016224"/>
              <a:gd name="connsiteY6" fmla="*/ 249869 h 249869"/>
              <a:gd name="connsiteX7" fmla="*/ 0 w 2016224"/>
              <a:gd name="connsiteY7" fmla="*/ 208223 h 249869"/>
              <a:gd name="connsiteX8" fmla="*/ 0 w 2016224"/>
              <a:gd name="connsiteY8" fmla="*/ 41646 h 249869"/>
              <a:gd name="connsiteX0" fmla="*/ 0 w 3206849"/>
              <a:gd name="connsiteY0" fmla="*/ 41646 h 264721"/>
              <a:gd name="connsiteX1" fmla="*/ 41646 w 3206849"/>
              <a:gd name="connsiteY1" fmla="*/ 0 h 264721"/>
              <a:gd name="connsiteX2" fmla="*/ 1974578 w 3206849"/>
              <a:gd name="connsiteY2" fmla="*/ 0 h 264721"/>
              <a:gd name="connsiteX3" fmla="*/ 2016224 w 3206849"/>
              <a:gd name="connsiteY3" fmla="*/ 41646 h 264721"/>
              <a:gd name="connsiteX4" fmla="*/ 3206849 w 3206849"/>
              <a:gd name="connsiteY4" fmla="*/ 255848 h 264721"/>
              <a:gd name="connsiteX5" fmla="*/ 1974578 w 3206849"/>
              <a:gd name="connsiteY5" fmla="*/ 249869 h 264721"/>
              <a:gd name="connsiteX6" fmla="*/ 41646 w 3206849"/>
              <a:gd name="connsiteY6" fmla="*/ 249869 h 264721"/>
              <a:gd name="connsiteX7" fmla="*/ 0 w 3206849"/>
              <a:gd name="connsiteY7" fmla="*/ 208223 h 264721"/>
              <a:gd name="connsiteX8" fmla="*/ 0 w 3206849"/>
              <a:gd name="connsiteY8" fmla="*/ 41646 h 264721"/>
              <a:gd name="connsiteX0" fmla="*/ 0 w 4037980"/>
              <a:gd name="connsiteY0" fmla="*/ 41682 h 273952"/>
              <a:gd name="connsiteX1" fmla="*/ 41646 w 4037980"/>
              <a:gd name="connsiteY1" fmla="*/ 36 h 273952"/>
              <a:gd name="connsiteX2" fmla="*/ 1974578 w 4037980"/>
              <a:gd name="connsiteY2" fmla="*/ 36 h 273952"/>
              <a:gd name="connsiteX3" fmla="*/ 2016224 w 4037980"/>
              <a:gd name="connsiteY3" fmla="*/ 41682 h 273952"/>
              <a:gd name="connsiteX4" fmla="*/ 4037980 w 4037980"/>
              <a:gd name="connsiteY4" fmla="*/ 266810 h 273952"/>
              <a:gd name="connsiteX5" fmla="*/ 1974578 w 4037980"/>
              <a:gd name="connsiteY5" fmla="*/ 249905 h 273952"/>
              <a:gd name="connsiteX6" fmla="*/ 41646 w 4037980"/>
              <a:gd name="connsiteY6" fmla="*/ 249905 h 273952"/>
              <a:gd name="connsiteX7" fmla="*/ 0 w 4037980"/>
              <a:gd name="connsiteY7" fmla="*/ 208259 h 273952"/>
              <a:gd name="connsiteX8" fmla="*/ 0 w 4037980"/>
              <a:gd name="connsiteY8" fmla="*/ 41682 h 273952"/>
              <a:gd name="connsiteX0" fmla="*/ 0 w 4037980"/>
              <a:gd name="connsiteY0" fmla="*/ 41646 h 273916"/>
              <a:gd name="connsiteX1" fmla="*/ 41646 w 4037980"/>
              <a:gd name="connsiteY1" fmla="*/ 0 h 273916"/>
              <a:gd name="connsiteX2" fmla="*/ 1841284 w 4037980"/>
              <a:gd name="connsiteY2" fmla="*/ 21852 h 273916"/>
              <a:gd name="connsiteX3" fmla="*/ 2016224 w 4037980"/>
              <a:gd name="connsiteY3" fmla="*/ 41646 h 273916"/>
              <a:gd name="connsiteX4" fmla="*/ 4037980 w 4037980"/>
              <a:gd name="connsiteY4" fmla="*/ 266774 h 273916"/>
              <a:gd name="connsiteX5" fmla="*/ 1974578 w 4037980"/>
              <a:gd name="connsiteY5" fmla="*/ 249869 h 273916"/>
              <a:gd name="connsiteX6" fmla="*/ 41646 w 4037980"/>
              <a:gd name="connsiteY6" fmla="*/ 249869 h 273916"/>
              <a:gd name="connsiteX7" fmla="*/ 0 w 4037980"/>
              <a:gd name="connsiteY7" fmla="*/ 208223 h 273916"/>
              <a:gd name="connsiteX8" fmla="*/ 0 w 4037980"/>
              <a:gd name="connsiteY8" fmla="*/ 41646 h 27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7980" h="273916">
                <a:moveTo>
                  <a:pt x="0" y="41646"/>
                </a:moveTo>
                <a:cubicBezTo>
                  <a:pt x="0" y="18646"/>
                  <a:pt x="18646" y="0"/>
                  <a:pt x="41646" y="0"/>
                </a:cubicBezTo>
                <a:lnTo>
                  <a:pt x="1841284" y="21852"/>
                </a:lnTo>
                <a:cubicBezTo>
                  <a:pt x="1864284" y="21852"/>
                  <a:pt x="1650108" y="826"/>
                  <a:pt x="2016224" y="41646"/>
                </a:cubicBezTo>
                <a:cubicBezTo>
                  <a:pt x="2382340" y="82466"/>
                  <a:pt x="4037980" y="211248"/>
                  <a:pt x="4037980" y="266774"/>
                </a:cubicBezTo>
                <a:cubicBezTo>
                  <a:pt x="4037980" y="289774"/>
                  <a:pt x="1997578" y="249869"/>
                  <a:pt x="1974578" y="249869"/>
                </a:cubicBezTo>
                <a:lnTo>
                  <a:pt x="41646" y="249869"/>
                </a:lnTo>
                <a:cubicBezTo>
                  <a:pt x="18646" y="249869"/>
                  <a:pt x="0" y="231223"/>
                  <a:pt x="0" y="208223"/>
                </a:cubicBezTo>
                <a:lnTo>
                  <a:pt x="0" y="41646"/>
                </a:lnTo>
                <a:close/>
              </a:path>
            </a:pathLst>
          </a:custGeom>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lang="en-US" sz="800" dirty="0">
                <a:solidFill>
                  <a:prstClr val="black"/>
                </a:solidFill>
                <a:latin typeface="Arial"/>
              </a:rPr>
              <a:t> </a:t>
            </a:r>
            <a:r>
              <a:rPr lang="en-US" sz="800" dirty="0" smtClean="0">
                <a:solidFill>
                  <a:prstClr val="black"/>
                </a:solidFill>
                <a:latin typeface="Arial"/>
              </a:rPr>
              <a:t>                                           Construction</a:t>
            </a:r>
          </a:p>
        </p:txBody>
      </p:sp>
      <p:grpSp>
        <p:nvGrpSpPr>
          <p:cNvPr id="24" name="Group 63"/>
          <p:cNvGrpSpPr/>
          <p:nvPr/>
        </p:nvGrpSpPr>
        <p:grpSpPr>
          <a:xfrm>
            <a:off x="4570624" y="5477258"/>
            <a:ext cx="768861" cy="215444"/>
            <a:chOff x="1979712" y="2291730"/>
            <a:chExt cx="768861" cy="215444"/>
          </a:xfrm>
        </p:grpSpPr>
        <p:sp>
          <p:nvSpPr>
            <p:cNvPr id="69" name="Diamond 64"/>
            <p:cNvSpPr/>
            <p:nvPr/>
          </p:nvSpPr>
          <p:spPr>
            <a:xfrm>
              <a:off x="1979712" y="2348880"/>
              <a:ext cx="101674" cy="101674"/>
            </a:xfrm>
            <a:prstGeom prst="diamo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400" dirty="0">
                <a:solidFill>
                  <a:prstClr val="white"/>
                </a:solidFill>
                <a:latin typeface="Arial"/>
              </a:endParaRPr>
            </a:p>
          </p:txBody>
        </p:sp>
        <p:sp>
          <p:nvSpPr>
            <p:cNvPr id="70" name="TextBox 65"/>
            <p:cNvSpPr txBox="1"/>
            <p:nvPr/>
          </p:nvSpPr>
          <p:spPr>
            <a:xfrm>
              <a:off x="2025298" y="2291730"/>
              <a:ext cx="723275" cy="215444"/>
            </a:xfrm>
            <a:prstGeom prst="rect">
              <a:avLst/>
            </a:prstGeom>
            <a:noFill/>
          </p:spPr>
          <p:txBody>
            <a:bodyPr wrap="none" rtlCol="0">
              <a:spAutoFit/>
            </a:bodyPr>
            <a:lstStyle/>
            <a:p>
              <a:r>
                <a:rPr lang="en-US" sz="800" dirty="0" smtClean="0">
                  <a:solidFill>
                    <a:prstClr val="black"/>
                  </a:solidFill>
                  <a:latin typeface="Arial"/>
                </a:rPr>
                <a:t>First Building</a:t>
              </a:r>
              <a:endParaRPr lang="en-US" sz="800" dirty="0">
                <a:solidFill>
                  <a:prstClr val="black"/>
                </a:solidFill>
                <a:latin typeface="Arial"/>
              </a:endParaRPr>
            </a:p>
          </p:txBody>
        </p:sp>
      </p:grpSp>
      <p:sp>
        <p:nvSpPr>
          <p:cNvPr id="81" name="Diamond 64"/>
          <p:cNvSpPr/>
          <p:nvPr/>
        </p:nvSpPr>
        <p:spPr>
          <a:xfrm>
            <a:off x="5972407" y="2547599"/>
            <a:ext cx="101674" cy="101674"/>
          </a:xfrm>
          <a:prstGeom prst="diamond">
            <a:avLst/>
          </a:prstGeom>
        </p:spPr>
        <p:style>
          <a:lnRef idx="1">
            <a:schemeClr val="accent2"/>
          </a:lnRef>
          <a:fillRef idx="3">
            <a:schemeClr val="accent2"/>
          </a:fillRef>
          <a:effectRef idx="2">
            <a:schemeClr val="accent2"/>
          </a:effectRef>
          <a:fontRef idx="minor">
            <a:schemeClr val="lt1"/>
          </a:fontRef>
        </p:style>
        <p:txBody>
          <a:bodyPr lIns="91435" tIns="45718" rIns="91435" bIns="45718" rtlCol="0" anchor="ctr"/>
          <a:lstStyle/>
          <a:p>
            <a:pPr algn="ctr"/>
            <a:endParaRPr lang="en-US" sz="1400" dirty="0">
              <a:solidFill>
                <a:prstClr val="white"/>
              </a:solidFill>
              <a:latin typeface="Arial"/>
            </a:endParaRPr>
          </a:p>
        </p:txBody>
      </p:sp>
      <p:sp>
        <p:nvSpPr>
          <p:cNvPr id="3" name="textruta 2"/>
          <p:cNvSpPr txBox="1"/>
          <p:nvPr/>
        </p:nvSpPr>
        <p:spPr>
          <a:xfrm>
            <a:off x="6074080" y="2434636"/>
            <a:ext cx="800209" cy="338550"/>
          </a:xfrm>
          <a:prstGeom prst="rect">
            <a:avLst/>
          </a:prstGeom>
          <a:noFill/>
        </p:spPr>
        <p:txBody>
          <a:bodyPr wrap="none" lIns="91435" tIns="45718" rIns="91435" bIns="45718" rtlCol="0">
            <a:spAutoFit/>
          </a:bodyPr>
          <a:lstStyle/>
          <a:p>
            <a:r>
              <a:rPr lang="sv-SE" sz="800" dirty="0" err="1" smtClean="0">
                <a:solidFill>
                  <a:prstClr val="black"/>
                </a:solidFill>
                <a:latin typeface="Arial"/>
              </a:rPr>
              <a:t>First</a:t>
            </a:r>
            <a:r>
              <a:rPr lang="sv-SE" sz="800" dirty="0" smtClean="0">
                <a:solidFill>
                  <a:prstClr val="black"/>
                </a:solidFill>
                <a:latin typeface="Arial"/>
              </a:rPr>
              <a:t> Neutrons  </a:t>
            </a:r>
          </a:p>
          <a:p>
            <a:r>
              <a:rPr lang="sv-SE" sz="800" dirty="0" err="1" smtClean="0">
                <a:solidFill>
                  <a:prstClr val="black"/>
                </a:solidFill>
                <a:latin typeface="Arial"/>
              </a:rPr>
              <a:t>to</a:t>
            </a:r>
            <a:r>
              <a:rPr lang="sv-SE" sz="800" dirty="0" smtClean="0">
                <a:solidFill>
                  <a:prstClr val="black"/>
                </a:solidFill>
                <a:latin typeface="Arial"/>
              </a:rPr>
              <a:t> Instruments</a:t>
            </a:r>
            <a:endParaRPr lang="sv-SE" sz="800" dirty="0">
              <a:solidFill>
                <a:prstClr val="black"/>
              </a:solidFill>
              <a:latin typeface="Arial"/>
            </a:endParaRPr>
          </a:p>
        </p:txBody>
      </p:sp>
      <p:sp>
        <p:nvSpPr>
          <p:cNvPr id="82" name="Diamond 64"/>
          <p:cNvSpPr/>
          <p:nvPr/>
        </p:nvSpPr>
        <p:spPr>
          <a:xfrm>
            <a:off x="7831767" y="2574759"/>
            <a:ext cx="101674" cy="101674"/>
          </a:xfrm>
          <a:prstGeom prst="diamond">
            <a:avLst/>
          </a:prstGeom>
        </p:spPr>
        <p:style>
          <a:lnRef idx="1">
            <a:schemeClr val="accent2"/>
          </a:lnRef>
          <a:fillRef idx="3">
            <a:schemeClr val="accent2"/>
          </a:fillRef>
          <a:effectRef idx="2">
            <a:schemeClr val="accent2"/>
          </a:effectRef>
          <a:fontRef idx="minor">
            <a:schemeClr val="lt1"/>
          </a:fontRef>
        </p:style>
        <p:txBody>
          <a:bodyPr lIns="91435" tIns="45718" rIns="91435" bIns="45718" rtlCol="0" anchor="ctr"/>
          <a:lstStyle/>
          <a:p>
            <a:pPr algn="ctr"/>
            <a:endParaRPr lang="en-US" sz="1400" dirty="0">
              <a:solidFill>
                <a:prstClr val="white"/>
              </a:solidFill>
              <a:latin typeface="Arial"/>
            </a:endParaRPr>
          </a:p>
        </p:txBody>
      </p:sp>
      <p:sp>
        <p:nvSpPr>
          <p:cNvPr id="18" name="textruta 17"/>
          <p:cNvSpPr txBox="1"/>
          <p:nvPr/>
        </p:nvSpPr>
        <p:spPr>
          <a:xfrm>
            <a:off x="7972094" y="2045036"/>
            <a:ext cx="394900" cy="184662"/>
          </a:xfrm>
          <a:prstGeom prst="rect">
            <a:avLst/>
          </a:prstGeom>
          <a:noFill/>
        </p:spPr>
        <p:txBody>
          <a:bodyPr wrap="none" lIns="91435" tIns="45718" rIns="91435" bIns="45718" rtlCol="0">
            <a:spAutoFit/>
          </a:bodyPr>
          <a:lstStyle/>
          <a:p>
            <a:r>
              <a:rPr lang="sv-SE" sz="600" dirty="0" smtClean="0">
                <a:solidFill>
                  <a:prstClr val="black"/>
                </a:solidFill>
                <a:latin typeface="Arial"/>
              </a:rPr>
              <a:t> </a:t>
            </a:r>
            <a:r>
              <a:rPr lang="sv-SE" sz="600" dirty="0" err="1" smtClean="0">
                <a:solidFill>
                  <a:prstClr val="black"/>
                </a:solidFill>
                <a:latin typeface="Arial"/>
              </a:rPr>
              <a:t>losure</a:t>
            </a:r>
            <a:endParaRPr lang="sv-SE" sz="600" dirty="0">
              <a:solidFill>
                <a:prstClr val="black"/>
              </a:solidFill>
              <a:latin typeface="Arial"/>
            </a:endParaRPr>
          </a:p>
        </p:txBody>
      </p:sp>
      <p:sp>
        <p:nvSpPr>
          <p:cNvPr id="58" name="Diamond 41"/>
          <p:cNvSpPr/>
          <p:nvPr/>
        </p:nvSpPr>
        <p:spPr>
          <a:xfrm flipH="1">
            <a:off x="3222775" y="3248697"/>
            <a:ext cx="106814" cy="101674"/>
          </a:xfrm>
          <a:prstGeom prst="diamond">
            <a:avLst/>
          </a:prstGeom>
        </p:spPr>
        <p:style>
          <a:lnRef idx="1">
            <a:schemeClr val="accent2"/>
          </a:lnRef>
          <a:fillRef idx="3">
            <a:schemeClr val="accent2"/>
          </a:fillRef>
          <a:effectRef idx="2">
            <a:schemeClr val="accent2"/>
          </a:effectRef>
          <a:fontRef idx="minor">
            <a:schemeClr val="lt1"/>
          </a:fontRef>
        </p:style>
        <p:txBody>
          <a:bodyPr lIns="91435" tIns="45718" rIns="91435" bIns="45718" rtlCol="0" anchor="ctr"/>
          <a:lstStyle/>
          <a:p>
            <a:pPr algn="ctr"/>
            <a:endParaRPr lang="en-US" sz="1400" dirty="0">
              <a:solidFill>
                <a:prstClr val="white"/>
              </a:solidFill>
              <a:latin typeface="Arial"/>
            </a:endParaRPr>
          </a:p>
        </p:txBody>
      </p:sp>
      <p:sp>
        <p:nvSpPr>
          <p:cNvPr id="59" name="textruta 58"/>
          <p:cNvSpPr txBox="1"/>
          <p:nvPr/>
        </p:nvSpPr>
        <p:spPr>
          <a:xfrm>
            <a:off x="3294639" y="3197972"/>
            <a:ext cx="1186833" cy="215440"/>
          </a:xfrm>
          <a:prstGeom prst="rect">
            <a:avLst/>
          </a:prstGeom>
          <a:noFill/>
        </p:spPr>
        <p:txBody>
          <a:bodyPr wrap="none" lIns="91435" tIns="45718" rIns="91435" bIns="45718" rtlCol="0">
            <a:spAutoFit/>
          </a:bodyPr>
          <a:lstStyle/>
          <a:p>
            <a:r>
              <a:rPr lang="sv-SE" sz="800" dirty="0" err="1" smtClean="0">
                <a:solidFill>
                  <a:prstClr val="black"/>
                </a:solidFill>
                <a:latin typeface="Arial"/>
              </a:rPr>
              <a:t>Pre</a:t>
            </a:r>
            <a:r>
              <a:rPr lang="sv-SE" sz="800" dirty="0" smtClean="0">
                <a:solidFill>
                  <a:prstClr val="black"/>
                </a:solidFill>
                <a:latin typeface="Arial"/>
              </a:rPr>
              <a:t> Construction Report</a:t>
            </a:r>
            <a:endParaRPr lang="sv-SE" sz="800" dirty="0">
              <a:solidFill>
                <a:prstClr val="black"/>
              </a:solidFill>
              <a:latin typeface="Arial"/>
            </a:endParaRPr>
          </a:p>
        </p:txBody>
      </p:sp>
      <p:sp>
        <p:nvSpPr>
          <p:cNvPr id="60" name="Title 59"/>
          <p:cNvSpPr>
            <a:spLocks noGrp="1"/>
          </p:cNvSpPr>
          <p:nvPr>
            <p:ph type="title"/>
          </p:nvPr>
        </p:nvSpPr>
        <p:spPr>
          <a:xfrm>
            <a:off x="1828321" y="107328"/>
            <a:ext cx="6928794" cy="609600"/>
          </a:xfrm>
        </p:spPr>
        <p:txBody>
          <a:bodyPr/>
          <a:lstStyle/>
          <a:p>
            <a:r>
              <a:rPr lang="en-US" sz="3200" dirty="0" smtClean="0"/>
              <a:t>ESS Master </a:t>
            </a:r>
            <a:r>
              <a:rPr lang="en-US" sz="3200" dirty="0" err="1" smtClean="0"/>
              <a:t>Programme</a:t>
            </a:r>
            <a:r>
              <a:rPr lang="en-US" sz="3200" dirty="0" smtClean="0"/>
              <a:t> Schedule</a:t>
            </a:r>
            <a:endParaRPr lang="en-US" sz="3200" dirty="0"/>
          </a:p>
        </p:txBody>
      </p:sp>
    </p:spTree>
    <p:extLst>
      <p:ext uri="{BB962C8B-B14F-4D97-AF65-F5344CB8AC3E}">
        <p14:creationId xmlns:p14="http://schemas.microsoft.com/office/powerpoint/2010/main" val="2934572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Ny omslagsbild, ESS-anlÑggningen, blÜ himmel.jpg"/>
          <p:cNvPicPr>
            <a:picLocks noChangeAspect="1"/>
          </p:cNvPicPr>
          <p:nvPr/>
        </p:nvPicPr>
        <p:blipFill>
          <a:blip r:embed="rId2">
            <a:lum bright="26000"/>
          </a:blip>
          <a:srcRect l="1878" t="9512" r="1648" b="12238"/>
          <a:stretch>
            <a:fillRect/>
          </a:stretch>
        </p:blipFill>
        <p:spPr bwMode="auto">
          <a:xfrm>
            <a:off x="2294131" y="1019186"/>
            <a:ext cx="4507505" cy="5138785"/>
          </a:xfrm>
          <a:prstGeom prst="rect">
            <a:avLst/>
          </a:prstGeom>
          <a:noFill/>
          <a:ln w="12700">
            <a:noFill/>
            <a:miter lim="800000"/>
            <a:headEnd/>
            <a:tailEnd/>
          </a:ln>
        </p:spPr>
      </p:pic>
      <p:sp>
        <p:nvSpPr>
          <p:cNvPr id="2" name="Title 1"/>
          <p:cNvSpPr>
            <a:spLocks noGrp="1"/>
          </p:cNvSpPr>
          <p:nvPr>
            <p:ph type="title"/>
          </p:nvPr>
        </p:nvSpPr>
        <p:spPr>
          <a:xfrm>
            <a:off x="997851" y="284047"/>
            <a:ext cx="7293429" cy="1424065"/>
          </a:xfrm>
        </p:spPr>
        <p:txBody>
          <a:bodyPr/>
          <a:lstStyle/>
          <a:p>
            <a:r>
              <a:rPr lang="en-US" sz="3200" dirty="0" smtClean="0">
                <a:latin typeface="Apple Chancery"/>
                <a:cs typeface="Apple Chancery"/>
              </a:rPr>
              <a:t>ESS , MAX-IV and </a:t>
            </a:r>
            <a:r>
              <a:rPr lang="en-US" sz="3200" dirty="0" err="1" smtClean="0">
                <a:latin typeface="Apple Chancery"/>
                <a:cs typeface="Apple Chancery"/>
              </a:rPr>
              <a:t>Medicon</a:t>
            </a:r>
            <a:r>
              <a:rPr lang="en-US" sz="3200" dirty="0" smtClean="0">
                <a:latin typeface="Apple Chancery"/>
                <a:cs typeface="Apple Chancery"/>
              </a:rPr>
              <a:t> Village</a:t>
            </a:r>
            <a:endParaRPr lang="en-US" sz="3200" dirty="0">
              <a:latin typeface="Apple Chancery"/>
              <a:cs typeface="Apple Chancery"/>
            </a:endParaRPr>
          </a:p>
        </p:txBody>
      </p:sp>
      <p:sp>
        <p:nvSpPr>
          <p:cNvPr id="4" name="Slide Number Placeholder 3"/>
          <p:cNvSpPr>
            <a:spLocks noGrp="1"/>
          </p:cNvSpPr>
          <p:nvPr>
            <p:ph type="sldNum" sz="quarter" idx="4294967295"/>
          </p:nvPr>
        </p:nvSpPr>
        <p:spPr>
          <a:xfrm>
            <a:off x="8214197" y="7072313"/>
            <a:ext cx="433090" cy="383977"/>
          </a:xfrm>
          <a:prstGeom prst="rect">
            <a:avLst/>
          </a:prstGeom>
        </p:spPr>
        <p:txBody>
          <a:bodyPr/>
          <a:lstStyle/>
          <a:p>
            <a:fld id="{EBC1A489-E06D-A94D-983A-07195E472E74}" type="slidenum">
              <a:rPr lang="en-US" smtClean="0"/>
              <a:pPr/>
              <a:t>2</a:t>
            </a:fld>
            <a:endParaRPr lang="en-US"/>
          </a:p>
        </p:txBody>
      </p:sp>
      <p:pic>
        <p:nvPicPr>
          <p:cNvPr id="5" name="Bildobjekt 6" descr="MediconV-logoPms_sto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007" y="1708112"/>
            <a:ext cx="930393" cy="910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0" descr="ESS_Logo_Expl_Large"/>
          <p:cNvPicPr>
            <a:picLocks noChangeAspect="1" noChangeArrowheads="1"/>
          </p:cNvPicPr>
          <p:nvPr/>
        </p:nvPicPr>
        <p:blipFill>
          <a:blip r:embed="rId4"/>
          <a:srcRect/>
          <a:stretch>
            <a:fillRect/>
          </a:stretch>
        </p:blipFill>
        <p:spPr bwMode="auto">
          <a:xfrm>
            <a:off x="502100" y="4314166"/>
            <a:ext cx="1335254" cy="722576"/>
          </a:xfrm>
          <a:prstGeom prst="rect">
            <a:avLst/>
          </a:prstGeom>
          <a:noFill/>
        </p:spPr>
      </p:pic>
      <p:sp>
        <p:nvSpPr>
          <p:cNvPr id="3" name="TextBox 2"/>
          <p:cNvSpPr txBox="1"/>
          <p:nvPr/>
        </p:nvSpPr>
        <p:spPr>
          <a:xfrm>
            <a:off x="-1780991" y="4817754"/>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5"/>
          <a:stretch>
            <a:fillRect/>
          </a:stretch>
        </p:blipFill>
        <p:spPr>
          <a:xfrm>
            <a:off x="7201186" y="2888541"/>
            <a:ext cx="1778000" cy="723900"/>
          </a:xfrm>
          <a:prstGeom prst="rect">
            <a:avLst/>
          </a:prstGeom>
        </p:spPr>
      </p:pic>
      <p:cxnSp>
        <p:nvCxnSpPr>
          <p:cNvPr id="10" name="Straight Arrow Connector 9"/>
          <p:cNvCxnSpPr>
            <a:stCxn id="5" idx="3"/>
          </p:cNvCxnSpPr>
          <p:nvPr/>
        </p:nvCxnSpPr>
        <p:spPr bwMode="auto">
          <a:xfrm>
            <a:off x="1693400" y="2163503"/>
            <a:ext cx="2525504" cy="725038"/>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a:ln>
          <a:effectLst/>
        </p:spPr>
      </p:cxnSp>
      <p:cxnSp>
        <p:nvCxnSpPr>
          <p:cNvPr id="12" name="Straight Arrow Connector 11"/>
          <p:cNvCxnSpPr>
            <a:stCxn id="7" idx="3"/>
          </p:cNvCxnSpPr>
          <p:nvPr/>
        </p:nvCxnSpPr>
        <p:spPr bwMode="auto">
          <a:xfrm>
            <a:off x="1837354" y="4675454"/>
            <a:ext cx="1768422" cy="142300"/>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a:ln>
          <a:effectLst/>
        </p:spPr>
      </p:cxnSp>
      <p:cxnSp>
        <p:nvCxnSpPr>
          <p:cNvPr id="14" name="Straight Arrow Connector 13"/>
          <p:cNvCxnSpPr>
            <a:stCxn id="8" idx="1"/>
          </p:cNvCxnSpPr>
          <p:nvPr/>
        </p:nvCxnSpPr>
        <p:spPr bwMode="auto">
          <a:xfrm flipH="1">
            <a:off x="5372168" y="3250491"/>
            <a:ext cx="1829018" cy="209532"/>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a:ln>
          <a:effectLst/>
        </p:spPr>
      </p:cxnSp>
      <p:pic>
        <p:nvPicPr>
          <p:cNvPr id="16" name="Picture 15"/>
          <p:cNvPicPr>
            <a:picLocks noChangeAspect="1"/>
          </p:cNvPicPr>
          <p:nvPr/>
        </p:nvPicPr>
        <p:blipFill>
          <a:blip r:embed="rId7"/>
          <a:stretch>
            <a:fillRect/>
          </a:stretch>
        </p:blipFill>
        <p:spPr>
          <a:xfrm>
            <a:off x="6223101" y="3697864"/>
            <a:ext cx="2606907" cy="1955180"/>
          </a:xfrm>
          <a:prstGeom prst="rect">
            <a:avLst/>
          </a:prstGeom>
        </p:spPr>
      </p:pic>
    </p:spTree>
    <p:extLst>
      <p:ext uri="{BB962C8B-B14F-4D97-AF65-F5344CB8AC3E}">
        <p14:creationId xmlns:p14="http://schemas.microsoft.com/office/powerpoint/2010/main" val="35964641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303100" y="1295625"/>
            <a:ext cx="1540745" cy="64807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r>
              <a:rPr lang="sv-SE" dirty="0" smtClean="0">
                <a:solidFill>
                  <a:prstClr val="white"/>
                </a:solidFill>
                <a:latin typeface="Arial"/>
              </a:rPr>
              <a:t>EPG</a:t>
            </a:r>
            <a:endParaRPr lang="sv-SE" dirty="0">
              <a:solidFill>
                <a:prstClr val="white"/>
              </a:solidFill>
              <a:latin typeface="Arial"/>
            </a:endParaRPr>
          </a:p>
        </p:txBody>
      </p:sp>
      <p:sp>
        <p:nvSpPr>
          <p:cNvPr id="5" name="Rektangel 4"/>
          <p:cNvSpPr/>
          <p:nvPr/>
        </p:nvSpPr>
        <p:spPr>
          <a:xfrm>
            <a:off x="5303100" y="2347938"/>
            <a:ext cx="1540745" cy="64807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r>
              <a:rPr lang="sv-SE" dirty="0" smtClean="0">
                <a:solidFill>
                  <a:prstClr val="white"/>
                </a:solidFill>
                <a:latin typeface="Arial"/>
              </a:rPr>
              <a:t>CCB </a:t>
            </a:r>
            <a:r>
              <a:rPr lang="sv-SE" dirty="0" err="1" smtClean="0">
                <a:solidFill>
                  <a:prstClr val="white"/>
                </a:solidFill>
                <a:latin typeface="Arial"/>
              </a:rPr>
              <a:t>Machine</a:t>
            </a:r>
            <a:endParaRPr lang="sv-SE" dirty="0">
              <a:solidFill>
                <a:prstClr val="white"/>
              </a:solidFill>
              <a:latin typeface="Arial"/>
            </a:endParaRPr>
          </a:p>
        </p:txBody>
      </p:sp>
      <p:sp>
        <p:nvSpPr>
          <p:cNvPr id="6" name="Rektangel 5"/>
          <p:cNvSpPr/>
          <p:nvPr/>
        </p:nvSpPr>
        <p:spPr>
          <a:xfrm>
            <a:off x="718849" y="1295625"/>
            <a:ext cx="223224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sv-SE" dirty="0" err="1" smtClean="0">
                <a:solidFill>
                  <a:srgbClr val="EEECE1"/>
                </a:solidFill>
                <a:latin typeface="Arial"/>
              </a:rPr>
              <a:t>Programme</a:t>
            </a:r>
            <a:r>
              <a:rPr lang="sv-SE" dirty="0" smtClean="0">
                <a:solidFill>
                  <a:srgbClr val="EEECE1"/>
                </a:solidFill>
                <a:latin typeface="Arial"/>
              </a:rPr>
              <a:t> Director</a:t>
            </a:r>
            <a:endParaRPr lang="sv-SE" dirty="0">
              <a:solidFill>
                <a:srgbClr val="EEECE1"/>
              </a:solidFill>
              <a:latin typeface="Arial"/>
            </a:endParaRPr>
          </a:p>
        </p:txBody>
      </p:sp>
      <p:sp>
        <p:nvSpPr>
          <p:cNvPr id="7" name="Rektangel 6"/>
          <p:cNvSpPr/>
          <p:nvPr/>
        </p:nvSpPr>
        <p:spPr>
          <a:xfrm>
            <a:off x="718849" y="2364296"/>
            <a:ext cx="2232248" cy="3719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sz="1600" dirty="0">
              <a:solidFill>
                <a:prstClr val="white"/>
              </a:solidFill>
              <a:latin typeface="Arial"/>
            </a:endParaRPr>
          </a:p>
        </p:txBody>
      </p:sp>
      <p:sp>
        <p:nvSpPr>
          <p:cNvPr id="12" name="textruta 11"/>
          <p:cNvSpPr txBox="1"/>
          <p:nvPr/>
        </p:nvSpPr>
        <p:spPr>
          <a:xfrm>
            <a:off x="2274743" y="150108"/>
            <a:ext cx="6624736" cy="523220"/>
          </a:xfrm>
          <a:prstGeom prst="rect">
            <a:avLst/>
          </a:prstGeom>
          <a:noFill/>
        </p:spPr>
        <p:txBody>
          <a:bodyPr wrap="square" rtlCol="0">
            <a:spAutoFit/>
          </a:bodyPr>
          <a:lstStyle/>
          <a:p>
            <a:pPr defTabSz="914400"/>
            <a:r>
              <a:rPr lang="sv-SE" sz="2800" b="1" dirty="0" smtClean="0">
                <a:solidFill>
                  <a:prstClr val="black"/>
                </a:solidFill>
                <a:latin typeface="Arial"/>
                <a:cs typeface="Arial"/>
              </a:rPr>
              <a:t>Programme </a:t>
            </a:r>
            <a:r>
              <a:rPr lang="sv-SE" sz="2800" b="1" dirty="0" err="1" smtClean="0">
                <a:solidFill>
                  <a:prstClr val="black"/>
                </a:solidFill>
                <a:latin typeface="Arial"/>
                <a:cs typeface="Arial"/>
              </a:rPr>
              <a:t>Committees</a:t>
            </a:r>
            <a:endParaRPr lang="sv-SE" sz="2800" b="1" dirty="0">
              <a:solidFill>
                <a:prstClr val="black"/>
              </a:solidFill>
              <a:latin typeface="Arial"/>
              <a:cs typeface="Arial"/>
            </a:endParaRPr>
          </a:p>
        </p:txBody>
      </p:sp>
      <p:sp>
        <p:nvSpPr>
          <p:cNvPr id="13" name="textruta 12"/>
          <p:cNvSpPr txBox="1"/>
          <p:nvPr/>
        </p:nvSpPr>
        <p:spPr>
          <a:xfrm>
            <a:off x="7004164" y="1206725"/>
            <a:ext cx="2127136" cy="830997"/>
          </a:xfrm>
          <a:prstGeom prst="rect">
            <a:avLst/>
          </a:prstGeom>
          <a:noFill/>
        </p:spPr>
        <p:txBody>
          <a:bodyPr wrap="square" rtlCol="0">
            <a:spAutoFit/>
          </a:bodyPr>
          <a:lstStyle/>
          <a:p>
            <a:pPr defTabSz="914400"/>
            <a:r>
              <a:rPr lang="sv-SE" sz="1200" dirty="0" smtClean="0">
                <a:solidFill>
                  <a:prstClr val="black"/>
                </a:solidFill>
                <a:latin typeface="Arial"/>
              </a:rPr>
              <a:t>Board, ,STC, AFC, SAC, TAC  </a:t>
            </a:r>
            <a:r>
              <a:rPr lang="sv-SE" sz="1200" dirty="0" err="1" smtClean="0">
                <a:solidFill>
                  <a:prstClr val="black"/>
                </a:solidFill>
                <a:latin typeface="Arial"/>
              </a:rPr>
              <a:t>Programme</a:t>
            </a:r>
            <a:r>
              <a:rPr lang="sv-SE" sz="1200" dirty="0" smtClean="0">
                <a:solidFill>
                  <a:prstClr val="black"/>
                </a:solidFill>
                <a:latin typeface="Arial"/>
              </a:rPr>
              <a:t> </a:t>
            </a:r>
            <a:r>
              <a:rPr lang="sv-SE" sz="1200" dirty="0" err="1" smtClean="0">
                <a:solidFill>
                  <a:prstClr val="black"/>
                </a:solidFill>
                <a:latin typeface="Arial"/>
              </a:rPr>
              <a:t>Decisions</a:t>
            </a:r>
            <a:endParaRPr lang="sv-SE" sz="1200" dirty="0" smtClean="0">
              <a:solidFill>
                <a:prstClr val="black"/>
              </a:solidFill>
              <a:latin typeface="Arial"/>
            </a:endParaRPr>
          </a:p>
          <a:p>
            <a:pPr defTabSz="914400"/>
            <a:r>
              <a:rPr lang="sv-SE" sz="1200" dirty="0" err="1" smtClean="0">
                <a:solidFill>
                  <a:prstClr val="black"/>
                </a:solidFill>
                <a:latin typeface="Arial"/>
              </a:rPr>
              <a:t>Programme</a:t>
            </a:r>
            <a:r>
              <a:rPr lang="sv-SE" sz="1200" dirty="0" smtClean="0">
                <a:solidFill>
                  <a:prstClr val="black"/>
                </a:solidFill>
                <a:latin typeface="Arial"/>
              </a:rPr>
              <a:t> Reviews</a:t>
            </a:r>
          </a:p>
          <a:p>
            <a:pPr defTabSz="914400"/>
            <a:r>
              <a:rPr lang="sv-SE" sz="1200" dirty="0" err="1" smtClean="0">
                <a:solidFill>
                  <a:prstClr val="black"/>
                </a:solidFill>
                <a:latin typeface="Arial"/>
              </a:rPr>
              <a:t>Programme</a:t>
            </a:r>
            <a:r>
              <a:rPr lang="sv-SE" sz="1200" dirty="0" smtClean="0">
                <a:solidFill>
                  <a:prstClr val="black"/>
                </a:solidFill>
                <a:latin typeface="Arial"/>
              </a:rPr>
              <a:t> Budget</a:t>
            </a:r>
            <a:endParaRPr lang="sv-SE" sz="1200" dirty="0">
              <a:solidFill>
                <a:prstClr val="black"/>
              </a:solidFill>
              <a:latin typeface="Arial"/>
            </a:endParaRPr>
          </a:p>
        </p:txBody>
      </p:sp>
      <p:sp>
        <p:nvSpPr>
          <p:cNvPr id="14" name="textruta 13"/>
          <p:cNvSpPr txBox="1"/>
          <p:nvPr/>
        </p:nvSpPr>
        <p:spPr>
          <a:xfrm>
            <a:off x="7025960" y="2293696"/>
            <a:ext cx="1995867" cy="1015663"/>
          </a:xfrm>
          <a:prstGeom prst="rect">
            <a:avLst/>
          </a:prstGeom>
          <a:noFill/>
        </p:spPr>
        <p:txBody>
          <a:bodyPr wrap="none" rtlCol="0">
            <a:spAutoFit/>
          </a:bodyPr>
          <a:lstStyle/>
          <a:p>
            <a:pPr defTabSz="914400"/>
            <a:r>
              <a:rPr lang="sv-SE" sz="1200" dirty="0" err="1" smtClean="0">
                <a:solidFill>
                  <a:prstClr val="black"/>
                </a:solidFill>
                <a:latin typeface="Arial"/>
              </a:rPr>
              <a:t>Programme</a:t>
            </a:r>
            <a:r>
              <a:rPr lang="sv-SE" sz="1200" dirty="0" smtClean="0">
                <a:solidFill>
                  <a:prstClr val="black"/>
                </a:solidFill>
                <a:latin typeface="Arial"/>
              </a:rPr>
              <a:t> Planning</a:t>
            </a:r>
          </a:p>
          <a:p>
            <a:pPr defTabSz="914400"/>
            <a:r>
              <a:rPr lang="sv-SE" sz="1200" dirty="0" err="1" smtClean="0">
                <a:solidFill>
                  <a:prstClr val="black"/>
                </a:solidFill>
                <a:latin typeface="Arial"/>
              </a:rPr>
              <a:t>Configuration</a:t>
            </a:r>
            <a:r>
              <a:rPr lang="sv-SE" sz="1200" dirty="0" smtClean="0">
                <a:solidFill>
                  <a:prstClr val="black"/>
                </a:solidFill>
                <a:latin typeface="Arial"/>
              </a:rPr>
              <a:t> </a:t>
            </a:r>
            <a:r>
              <a:rPr lang="sv-SE" sz="1200" dirty="0" err="1" smtClean="0">
                <a:solidFill>
                  <a:prstClr val="black"/>
                </a:solidFill>
                <a:latin typeface="Arial"/>
              </a:rPr>
              <a:t>control</a:t>
            </a:r>
            <a:endParaRPr lang="sv-SE" sz="1200" dirty="0" smtClean="0">
              <a:solidFill>
                <a:prstClr val="black"/>
              </a:solidFill>
              <a:latin typeface="Arial"/>
            </a:endParaRPr>
          </a:p>
          <a:p>
            <a:pPr defTabSz="914400"/>
            <a:r>
              <a:rPr lang="sv-SE" sz="1200" dirty="0" smtClean="0">
                <a:solidFill>
                  <a:prstClr val="black"/>
                </a:solidFill>
                <a:latin typeface="Arial"/>
              </a:rPr>
              <a:t>Preparation </a:t>
            </a:r>
            <a:r>
              <a:rPr lang="sv-SE" sz="1200" dirty="0" err="1" smtClean="0">
                <a:solidFill>
                  <a:prstClr val="black"/>
                </a:solidFill>
                <a:latin typeface="Arial"/>
              </a:rPr>
              <a:t>of</a:t>
            </a:r>
            <a:r>
              <a:rPr lang="sv-SE" sz="1200" dirty="0" smtClean="0">
                <a:solidFill>
                  <a:prstClr val="black"/>
                </a:solidFill>
                <a:latin typeface="Arial"/>
              </a:rPr>
              <a:t> EPG </a:t>
            </a:r>
            <a:r>
              <a:rPr lang="sv-SE" sz="1200" dirty="0" err="1" smtClean="0">
                <a:solidFill>
                  <a:prstClr val="black"/>
                </a:solidFill>
                <a:latin typeface="Arial"/>
              </a:rPr>
              <a:t>Decisions</a:t>
            </a:r>
            <a:endParaRPr lang="sv-SE" sz="1200" dirty="0" smtClean="0">
              <a:solidFill>
                <a:prstClr val="black"/>
              </a:solidFill>
              <a:latin typeface="Arial"/>
            </a:endParaRPr>
          </a:p>
          <a:p>
            <a:pPr defTabSz="914400"/>
            <a:r>
              <a:rPr lang="sv-SE" sz="1200" dirty="0" smtClean="0">
                <a:solidFill>
                  <a:prstClr val="black"/>
                </a:solidFill>
                <a:latin typeface="Arial"/>
              </a:rPr>
              <a:t>Definition </a:t>
            </a:r>
            <a:r>
              <a:rPr lang="sv-SE" sz="1200" dirty="0" err="1" smtClean="0">
                <a:solidFill>
                  <a:prstClr val="black"/>
                </a:solidFill>
                <a:latin typeface="Arial"/>
              </a:rPr>
              <a:t>of</a:t>
            </a:r>
            <a:r>
              <a:rPr lang="sv-SE" sz="1200" dirty="0" smtClean="0">
                <a:solidFill>
                  <a:prstClr val="black"/>
                </a:solidFill>
                <a:latin typeface="Arial"/>
              </a:rPr>
              <a:t> </a:t>
            </a:r>
            <a:r>
              <a:rPr lang="sv-SE" sz="1200" dirty="0" err="1" smtClean="0">
                <a:solidFill>
                  <a:prstClr val="black"/>
                </a:solidFill>
                <a:latin typeface="Arial"/>
              </a:rPr>
              <a:t>deliverables</a:t>
            </a:r>
            <a:endParaRPr lang="sv-SE" sz="1200" dirty="0" smtClean="0">
              <a:solidFill>
                <a:prstClr val="black"/>
              </a:solidFill>
              <a:latin typeface="Arial"/>
            </a:endParaRPr>
          </a:p>
          <a:p>
            <a:pPr defTabSz="914400"/>
            <a:endParaRPr lang="sv-SE" sz="1200" dirty="0">
              <a:solidFill>
                <a:prstClr val="black"/>
              </a:solidFill>
              <a:latin typeface="Arial"/>
            </a:endParaRPr>
          </a:p>
        </p:txBody>
      </p:sp>
      <p:sp>
        <p:nvSpPr>
          <p:cNvPr id="16" name="Rektangel 15"/>
          <p:cNvSpPr/>
          <p:nvPr/>
        </p:nvSpPr>
        <p:spPr>
          <a:xfrm>
            <a:off x="3812636" y="3485146"/>
            <a:ext cx="1440160" cy="2598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sv-SE" sz="1400" dirty="0" smtClean="0">
                <a:solidFill>
                  <a:srgbClr val="EEECE1"/>
                </a:solidFill>
                <a:latin typeface="Arial"/>
              </a:rPr>
              <a:t>Project Managers</a:t>
            </a:r>
          </a:p>
          <a:p>
            <a:pPr algn="ctr" defTabSz="914400"/>
            <a:endParaRPr lang="sv-SE" sz="1400" dirty="0">
              <a:solidFill>
                <a:prstClr val="white"/>
              </a:solidFill>
              <a:latin typeface="Arial"/>
            </a:endParaRPr>
          </a:p>
          <a:p>
            <a:pPr algn="ctr" defTabSz="914400"/>
            <a:r>
              <a:rPr lang="sv-SE" sz="1400" dirty="0" smtClean="0">
                <a:solidFill>
                  <a:prstClr val="white"/>
                </a:solidFill>
                <a:latin typeface="Arial"/>
              </a:rPr>
              <a:t>Accelerator</a:t>
            </a:r>
          </a:p>
          <a:p>
            <a:pPr algn="ctr" defTabSz="914400"/>
            <a:r>
              <a:rPr lang="sv-SE" sz="1400" dirty="0" smtClean="0">
                <a:solidFill>
                  <a:prstClr val="white"/>
                </a:solidFill>
                <a:latin typeface="Arial"/>
              </a:rPr>
              <a:t>Target</a:t>
            </a:r>
          </a:p>
          <a:p>
            <a:pPr algn="ctr" defTabSz="914400"/>
            <a:r>
              <a:rPr lang="sv-SE" sz="1400" dirty="0" smtClean="0">
                <a:solidFill>
                  <a:prstClr val="white"/>
                </a:solidFill>
                <a:latin typeface="Arial"/>
              </a:rPr>
              <a:t>Instruments</a:t>
            </a:r>
          </a:p>
          <a:p>
            <a:pPr algn="ctr" defTabSz="914400"/>
            <a:r>
              <a:rPr lang="sv-SE" sz="1400" dirty="0" smtClean="0">
                <a:solidFill>
                  <a:prstClr val="white"/>
                </a:solidFill>
                <a:latin typeface="Arial"/>
              </a:rPr>
              <a:t>DMSC</a:t>
            </a:r>
          </a:p>
          <a:p>
            <a:pPr algn="ctr" defTabSz="914400"/>
            <a:r>
              <a:rPr lang="sv-SE" sz="1400" dirty="0" err="1" smtClean="0">
                <a:solidFill>
                  <a:prstClr val="white"/>
                </a:solidFill>
                <a:latin typeface="Arial"/>
              </a:rPr>
              <a:t>Facilities</a:t>
            </a:r>
            <a:endParaRPr lang="sv-SE" sz="1400" dirty="0" smtClean="0">
              <a:solidFill>
                <a:prstClr val="white"/>
              </a:solidFill>
              <a:latin typeface="Arial"/>
            </a:endParaRPr>
          </a:p>
          <a:p>
            <a:pPr algn="ctr" defTabSz="914400"/>
            <a:r>
              <a:rPr lang="sv-SE" sz="1400" dirty="0" err="1" smtClean="0">
                <a:solidFill>
                  <a:prstClr val="white"/>
                </a:solidFill>
                <a:latin typeface="Arial"/>
              </a:rPr>
              <a:t>Licensing</a:t>
            </a:r>
            <a:endParaRPr lang="sv-SE" sz="1400" dirty="0">
              <a:solidFill>
                <a:prstClr val="white"/>
              </a:solidFill>
              <a:latin typeface="Arial"/>
            </a:endParaRPr>
          </a:p>
        </p:txBody>
      </p:sp>
      <p:sp>
        <p:nvSpPr>
          <p:cNvPr id="22" name="Rektangel 21"/>
          <p:cNvSpPr/>
          <p:nvPr/>
        </p:nvSpPr>
        <p:spPr>
          <a:xfrm>
            <a:off x="839199" y="3660885"/>
            <a:ext cx="2035697" cy="3600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914400"/>
            <a:r>
              <a:rPr lang="sv-SE" sz="1600" dirty="0" err="1" smtClean="0">
                <a:solidFill>
                  <a:prstClr val="white"/>
                </a:solidFill>
                <a:latin typeface="Arial"/>
              </a:rPr>
              <a:t>Pre-Construction</a:t>
            </a:r>
            <a:endParaRPr lang="sv-SE" sz="1600" dirty="0">
              <a:solidFill>
                <a:prstClr val="white"/>
              </a:solidFill>
              <a:latin typeface="Arial"/>
            </a:endParaRPr>
          </a:p>
        </p:txBody>
      </p:sp>
      <p:sp>
        <p:nvSpPr>
          <p:cNvPr id="23" name="Rektangel 22"/>
          <p:cNvSpPr/>
          <p:nvPr/>
        </p:nvSpPr>
        <p:spPr>
          <a:xfrm>
            <a:off x="835762" y="4259455"/>
            <a:ext cx="2026434" cy="3600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914400"/>
            <a:r>
              <a:rPr lang="sv-SE" sz="1600" dirty="0" smtClean="0">
                <a:solidFill>
                  <a:prstClr val="white"/>
                </a:solidFill>
                <a:latin typeface="Arial"/>
              </a:rPr>
              <a:t>Construction</a:t>
            </a:r>
            <a:endParaRPr lang="sv-SE" sz="1600" dirty="0">
              <a:solidFill>
                <a:prstClr val="white"/>
              </a:solidFill>
              <a:latin typeface="Arial"/>
            </a:endParaRPr>
          </a:p>
        </p:txBody>
      </p:sp>
      <p:sp>
        <p:nvSpPr>
          <p:cNvPr id="24" name="Rektangel 23"/>
          <p:cNvSpPr/>
          <p:nvPr/>
        </p:nvSpPr>
        <p:spPr>
          <a:xfrm>
            <a:off x="848462" y="4833349"/>
            <a:ext cx="2026434" cy="3600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914400"/>
            <a:r>
              <a:rPr lang="sv-SE" sz="1600" dirty="0" smtClean="0">
                <a:solidFill>
                  <a:prstClr val="white"/>
                </a:solidFill>
                <a:latin typeface="Arial"/>
              </a:rPr>
              <a:t>Operations</a:t>
            </a:r>
            <a:endParaRPr lang="sv-SE" sz="1600" dirty="0">
              <a:solidFill>
                <a:prstClr val="white"/>
              </a:solidFill>
              <a:latin typeface="Arial"/>
            </a:endParaRPr>
          </a:p>
        </p:txBody>
      </p:sp>
      <p:sp>
        <p:nvSpPr>
          <p:cNvPr id="25" name="textruta 24"/>
          <p:cNvSpPr txBox="1"/>
          <p:nvPr/>
        </p:nvSpPr>
        <p:spPr>
          <a:xfrm>
            <a:off x="718849" y="2554773"/>
            <a:ext cx="2232248" cy="369332"/>
          </a:xfrm>
          <a:prstGeom prst="rect">
            <a:avLst/>
          </a:prstGeom>
          <a:noFill/>
        </p:spPr>
        <p:txBody>
          <a:bodyPr wrap="square" rtlCol="0">
            <a:spAutoFit/>
          </a:bodyPr>
          <a:lstStyle/>
          <a:p>
            <a:pPr defTabSz="914400"/>
            <a:r>
              <a:rPr lang="sv-SE" dirty="0" smtClean="0">
                <a:solidFill>
                  <a:prstClr val="black"/>
                </a:solidFill>
                <a:latin typeface="Arial"/>
              </a:rPr>
              <a:t>   </a:t>
            </a:r>
            <a:r>
              <a:rPr lang="sv-SE" dirty="0" err="1" smtClean="0">
                <a:solidFill>
                  <a:srgbClr val="EEECE1"/>
                </a:solidFill>
                <a:latin typeface="Arial"/>
              </a:rPr>
              <a:t>Programme</a:t>
            </a:r>
            <a:r>
              <a:rPr lang="sv-SE" dirty="0" smtClean="0">
                <a:solidFill>
                  <a:srgbClr val="EEECE1"/>
                </a:solidFill>
                <a:latin typeface="Arial"/>
              </a:rPr>
              <a:t> Office</a:t>
            </a:r>
            <a:endParaRPr lang="sv-SE" dirty="0">
              <a:solidFill>
                <a:srgbClr val="EEECE1"/>
              </a:solidFill>
              <a:latin typeface="Arial"/>
            </a:endParaRPr>
          </a:p>
        </p:txBody>
      </p:sp>
      <p:sp>
        <p:nvSpPr>
          <p:cNvPr id="27" name="Rektangel 26"/>
          <p:cNvSpPr/>
          <p:nvPr/>
        </p:nvSpPr>
        <p:spPr>
          <a:xfrm>
            <a:off x="5921426" y="3864085"/>
            <a:ext cx="1206134" cy="1840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sv-SE" sz="1400" dirty="0" smtClean="0">
                <a:solidFill>
                  <a:prstClr val="white"/>
                </a:solidFill>
                <a:latin typeface="Arial"/>
              </a:rPr>
              <a:t>ESS line organisation</a:t>
            </a:r>
            <a:endParaRPr lang="sv-SE" sz="1400" dirty="0">
              <a:solidFill>
                <a:prstClr val="white"/>
              </a:solidFill>
              <a:latin typeface="Arial"/>
            </a:endParaRPr>
          </a:p>
        </p:txBody>
      </p:sp>
      <p:cxnSp>
        <p:nvCxnSpPr>
          <p:cNvPr id="29" name="Rak 28"/>
          <p:cNvCxnSpPr>
            <a:stCxn id="6" idx="2"/>
            <a:endCxn id="7" idx="0"/>
          </p:cNvCxnSpPr>
          <p:nvPr/>
        </p:nvCxnSpPr>
        <p:spPr>
          <a:xfrm rot="5400000">
            <a:off x="1624674" y="2153996"/>
            <a:ext cx="420599"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0"/>
          <p:cNvCxnSpPr/>
          <p:nvPr/>
        </p:nvCxnSpPr>
        <p:spPr>
          <a:xfrm>
            <a:off x="2836797" y="3840905"/>
            <a:ext cx="975839"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Rak 32"/>
          <p:cNvCxnSpPr/>
          <p:nvPr/>
        </p:nvCxnSpPr>
        <p:spPr>
          <a:xfrm>
            <a:off x="2836797" y="4439475"/>
            <a:ext cx="975839"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Rak 34"/>
          <p:cNvCxnSpPr/>
          <p:nvPr/>
        </p:nvCxnSpPr>
        <p:spPr>
          <a:xfrm>
            <a:off x="2836797" y="5013369"/>
            <a:ext cx="975839"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Rak 36"/>
          <p:cNvCxnSpPr>
            <a:stCxn id="16" idx="3"/>
            <a:endCxn id="27" idx="1"/>
          </p:cNvCxnSpPr>
          <p:nvPr/>
        </p:nvCxnSpPr>
        <p:spPr>
          <a:xfrm>
            <a:off x="5252796" y="4784223"/>
            <a:ext cx="668630" cy="1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ak 43"/>
          <p:cNvCxnSpPr>
            <a:stCxn id="4" idx="2"/>
            <a:endCxn id="5" idx="0"/>
          </p:cNvCxnSpPr>
          <p:nvPr/>
        </p:nvCxnSpPr>
        <p:spPr>
          <a:xfrm rot="5400000">
            <a:off x="5871353" y="2145817"/>
            <a:ext cx="404241"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vängd 47"/>
          <p:cNvSpPr/>
          <p:nvPr/>
        </p:nvSpPr>
        <p:spPr>
          <a:xfrm>
            <a:off x="4349861" y="2430439"/>
            <a:ext cx="849796" cy="987331"/>
          </a:xfrm>
          <a:prstGeom prst="ben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sv-SE">
              <a:solidFill>
                <a:prstClr val="black"/>
              </a:solidFill>
              <a:latin typeface="Arial"/>
            </a:endParaRPr>
          </a:p>
        </p:txBody>
      </p:sp>
      <p:sp>
        <p:nvSpPr>
          <p:cNvPr id="28" name="Rektangel 27"/>
          <p:cNvSpPr/>
          <p:nvPr/>
        </p:nvSpPr>
        <p:spPr>
          <a:xfrm>
            <a:off x="835761" y="5404849"/>
            <a:ext cx="2013735" cy="3600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914400"/>
            <a:r>
              <a:rPr lang="sv-SE" sz="1600" dirty="0" err="1" smtClean="0">
                <a:solidFill>
                  <a:prstClr val="white"/>
                </a:solidFill>
                <a:latin typeface="Arial"/>
              </a:rPr>
              <a:t>De-Commissioning</a:t>
            </a:r>
            <a:endParaRPr lang="sv-SE" sz="1600" dirty="0">
              <a:solidFill>
                <a:prstClr val="white"/>
              </a:solidFill>
              <a:latin typeface="Arial"/>
            </a:endParaRPr>
          </a:p>
        </p:txBody>
      </p:sp>
      <p:cxnSp>
        <p:nvCxnSpPr>
          <p:cNvPr id="34" name="Rak 33"/>
          <p:cNvCxnSpPr/>
          <p:nvPr/>
        </p:nvCxnSpPr>
        <p:spPr>
          <a:xfrm>
            <a:off x="2836797" y="5569949"/>
            <a:ext cx="975839"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ktangel 25"/>
          <p:cNvSpPr/>
          <p:nvPr/>
        </p:nvSpPr>
        <p:spPr>
          <a:xfrm>
            <a:off x="5455500" y="2895446"/>
            <a:ext cx="1540745" cy="64807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r>
              <a:rPr lang="sv-SE" dirty="0" smtClean="0">
                <a:solidFill>
                  <a:prstClr val="white"/>
                </a:solidFill>
                <a:latin typeface="Arial"/>
              </a:rPr>
              <a:t>CCB </a:t>
            </a:r>
            <a:r>
              <a:rPr lang="sv-SE" dirty="0" err="1" smtClean="0">
                <a:solidFill>
                  <a:prstClr val="white"/>
                </a:solidFill>
                <a:latin typeface="Arial"/>
              </a:rPr>
              <a:t>Facilities</a:t>
            </a:r>
            <a:endParaRPr lang="sv-SE" dirty="0">
              <a:solidFill>
                <a:prstClr val="white"/>
              </a:solidFill>
              <a:latin typeface="Arial"/>
            </a:endParaRPr>
          </a:p>
        </p:txBody>
      </p:sp>
    </p:spTree>
    <p:extLst>
      <p:ext uri="{BB962C8B-B14F-4D97-AF65-F5344CB8AC3E}">
        <p14:creationId xmlns:p14="http://schemas.microsoft.com/office/powerpoint/2010/main" val="31681242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43200" y="179388"/>
            <a:ext cx="6400800" cy="411162"/>
          </a:xfrm>
        </p:spPr>
        <p:txBody>
          <a:bodyPr/>
          <a:lstStyle/>
          <a:p>
            <a:pPr>
              <a:defRPr/>
            </a:pPr>
            <a:r>
              <a:rPr lang="en-US" dirty="0" err="1" smtClean="0"/>
              <a:t>Linac</a:t>
            </a:r>
            <a:r>
              <a:rPr lang="en-US" dirty="0" smtClean="0"/>
              <a:t> R&amp;D in progress</a:t>
            </a:r>
            <a:endParaRPr lang="en-US" dirty="0"/>
          </a:p>
        </p:txBody>
      </p:sp>
      <p:pic>
        <p:nvPicPr>
          <p:cNvPr id="6" name="Picture 5"/>
          <p:cNvPicPr>
            <a:picLocks noChangeAspect="1"/>
          </p:cNvPicPr>
          <p:nvPr/>
        </p:nvPicPr>
        <p:blipFill>
          <a:blip r:embed="rId2"/>
          <a:stretch>
            <a:fillRect/>
          </a:stretch>
        </p:blipFill>
        <p:spPr>
          <a:xfrm>
            <a:off x="1165562" y="1000566"/>
            <a:ext cx="2533908" cy="1856642"/>
          </a:xfrm>
          <a:prstGeom prst="rect">
            <a:avLst/>
          </a:prstGeom>
        </p:spPr>
      </p:pic>
      <p:pic>
        <p:nvPicPr>
          <p:cNvPr id="9" name="Picture 8"/>
          <p:cNvPicPr>
            <a:picLocks noChangeAspect="1"/>
          </p:cNvPicPr>
          <p:nvPr/>
        </p:nvPicPr>
        <p:blipFill>
          <a:blip r:embed="rId3"/>
          <a:stretch>
            <a:fillRect/>
          </a:stretch>
        </p:blipFill>
        <p:spPr>
          <a:xfrm>
            <a:off x="4463425" y="3947760"/>
            <a:ext cx="3857030" cy="1501780"/>
          </a:xfrm>
          <a:prstGeom prst="rect">
            <a:avLst/>
          </a:prstGeom>
        </p:spPr>
      </p:pic>
      <p:sp>
        <p:nvSpPr>
          <p:cNvPr id="11" name="TextBox 10"/>
          <p:cNvSpPr txBox="1"/>
          <p:nvPr/>
        </p:nvSpPr>
        <p:spPr>
          <a:xfrm>
            <a:off x="1165562" y="2857208"/>
            <a:ext cx="2533908" cy="646331"/>
          </a:xfrm>
          <a:prstGeom prst="rect">
            <a:avLst/>
          </a:prstGeom>
          <a:noFill/>
        </p:spPr>
        <p:txBody>
          <a:bodyPr wrap="square" rtlCol="0">
            <a:spAutoFit/>
          </a:bodyPr>
          <a:lstStyle/>
          <a:p>
            <a:r>
              <a:rPr lang="en-US" dirty="0" smtClean="0">
                <a:solidFill>
                  <a:srgbClr val="3E3E5C"/>
                </a:solidFill>
                <a:latin typeface="Arial"/>
              </a:rPr>
              <a:t>IPHI RFQ at CEA-</a:t>
            </a:r>
            <a:r>
              <a:rPr lang="en-US" dirty="0" err="1" smtClean="0">
                <a:solidFill>
                  <a:srgbClr val="3E3E5C"/>
                </a:solidFill>
                <a:latin typeface="Arial"/>
              </a:rPr>
              <a:t>Saclay</a:t>
            </a:r>
            <a:endParaRPr lang="en-US" dirty="0">
              <a:solidFill>
                <a:srgbClr val="3E3E5C"/>
              </a:solidFill>
              <a:latin typeface="Arial"/>
            </a:endParaRPr>
          </a:p>
        </p:txBody>
      </p:sp>
      <p:sp>
        <p:nvSpPr>
          <p:cNvPr id="12" name="TextBox 11"/>
          <p:cNvSpPr txBox="1"/>
          <p:nvPr/>
        </p:nvSpPr>
        <p:spPr>
          <a:xfrm>
            <a:off x="4463425" y="5449540"/>
            <a:ext cx="3857030" cy="646331"/>
          </a:xfrm>
          <a:prstGeom prst="rect">
            <a:avLst/>
          </a:prstGeom>
          <a:noFill/>
        </p:spPr>
        <p:txBody>
          <a:bodyPr wrap="square" rtlCol="0">
            <a:spAutoFit/>
          </a:bodyPr>
          <a:lstStyle/>
          <a:p>
            <a:r>
              <a:rPr lang="en-US" dirty="0" smtClean="0">
                <a:solidFill>
                  <a:srgbClr val="3E3E5C"/>
                </a:solidFill>
                <a:latin typeface="Arial"/>
              </a:rPr>
              <a:t>SC 5 cell cavity for 704 MHz, CEA and CNRS</a:t>
            </a:r>
            <a:endParaRPr lang="en-US" dirty="0">
              <a:solidFill>
                <a:srgbClr val="3E3E5C"/>
              </a:solidFill>
              <a:latin typeface="Arial"/>
            </a:endParaRPr>
          </a:p>
        </p:txBody>
      </p:sp>
      <p:sp>
        <p:nvSpPr>
          <p:cNvPr id="13" name="TextBox 12"/>
          <p:cNvSpPr txBox="1"/>
          <p:nvPr/>
        </p:nvSpPr>
        <p:spPr>
          <a:xfrm>
            <a:off x="741558" y="5772705"/>
            <a:ext cx="2957912" cy="646331"/>
          </a:xfrm>
          <a:prstGeom prst="rect">
            <a:avLst/>
          </a:prstGeom>
          <a:noFill/>
        </p:spPr>
        <p:txBody>
          <a:bodyPr wrap="square" rtlCol="0">
            <a:spAutoFit/>
          </a:bodyPr>
          <a:lstStyle/>
          <a:p>
            <a:r>
              <a:rPr lang="en-US" dirty="0" smtClean="0">
                <a:solidFill>
                  <a:srgbClr val="3E3E5C"/>
                </a:solidFill>
                <a:latin typeface="Arial"/>
              </a:rPr>
              <a:t>SC single spoke cavity, IPNO (CNRS)</a:t>
            </a:r>
            <a:endParaRPr lang="en-US" dirty="0">
              <a:solidFill>
                <a:srgbClr val="3E3E5C"/>
              </a:solidFill>
              <a:latin typeface="Arial"/>
            </a:endParaRPr>
          </a:p>
        </p:txBody>
      </p:sp>
      <p:sp>
        <p:nvSpPr>
          <p:cNvPr id="14" name="TextBox 13"/>
          <p:cNvSpPr txBox="1"/>
          <p:nvPr/>
        </p:nvSpPr>
        <p:spPr>
          <a:xfrm>
            <a:off x="7356197" y="1591987"/>
            <a:ext cx="1928515" cy="369332"/>
          </a:xfrm>
          <a:prstGeom prst="rect">
            <a:avLst/>
          </a:prstGeom>
          <a:noFill/>
        </p:spPr>
        <p:txBody>
          <a:bodyPr wrap="square" rtlCol="0">
            <a:spAutoFit/>
          </a:bodyPr>
          <a:lstStyle/>
          <a:p>
            <a:r>
              <a:rPr lang="en-US" dirty="0" smtClean="0">
                <a:solidFill>
                  <a:srgbClr val="3E3E5C"/>
                </a:solidFill>
                <a:latin typeface="Arial"/>
              </a:rPr>
              <a:t>LINAC 4</a:t>
            </a:r>
            <a:endParaRPr lang="en-US" dirty="0">
              <a:solidFill>
                <a:srgbClr val="3E3E5C"/>
              </a:solidFill>
              <a:latin typeface="Arial"/>
            </a:endParaRPr>
          </a:p>
        </p:txBody>
      </p:sp>
      <p:pic>
        <p:nvPicPr>
          <p:cNvPr id="15" name="Picture 14"/>
          <p:cNvPicPr>
            <a:picLocks noChangeAspect="1"/>
          </p:cNvPicPr>
          <p:nvPr/>
        </p:nvPicPr>
        <p:blipFill>
          <a:blip r:embed="rId4"/>
          <a:stretch>
            <a:fillRect/>
          </a:stretch>
        </p:blipFill>
        <p:spPr>
          <a:xfrm>
            <a:off x="4132363" y="1591987"/>
            <a:ext cx="3122456" cy="1557325"/>
          </a:xfrm>
          <a:prstGeom prst="rect">
            <a:avLst/>
          </a:prstGeom>
        </p:spPr>
      </p:pic>
      <p:pic>
        <p:nvPicPr>
          <p:cNvPr id="16" name="Picture 15"/>
          <p:cNvPicPr>
            <a:picLocks noChangeAspect="1"/>
          </p:cNvPicPr>
          <p:nvPr/>
        </p:nvPicPr>
        <p:blipFill>
          <a:blip r:embed="rId5"/>
          <a:stretch>
            <a:fillRect/>
          </a:stretch>
        </p:blipFill>
        <p:spPr>
          <a:xfrm>
            <a:off x="984677" y="3947760"/>
            <a:ext cx="2422284" cy="1612057"/>
          </a:xfrm>
          <a:prstGeom prst="rect">
            <a:avLst/>
          </a:prstGeom>
        </p:spPr>
      </p:pic>
    </p:spTree>
    <p:extLst>
      <p:ext uri="{BB962C8B-B14F-4D97-AF65-F5344CB8AC3E}">
        <p14:creationId xmlns:p14="http://schemas.microsoft.com/office/powerpoint/2010/main" val="344869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739104A-A2E6-2149-8A06-EB7F67BEA2AF}" type="slidenum">
              <a:rPr lang="en-GB" smtClean="0"/>
              <a:pPr>
                <a:defRPr/>
              </a:pPr>
              <a:t>22</a:t>
            </a:fld>
            <a:endParaRPr lang="en-GB"/>
          </a:p>
        </p:txBody>
      </p:sp>
      <p:pic>
        <p:nvPicPr>
          <p:cNvPr id="3" name="Picture 5" descr="K:\SPL\REUNIONS\CERN\20111104_REVUECONCEPTUELLE\Images Patxi\Axono VV.png"/>
          <p:cNvPicPr>
            <a:picLocks noChangeAspect="1" noChangeArrowheads="1"/>
          </p:cNvPicPr>
          <p:nvPr/>
        </p:nvPicPr>
        <p:blipFill>
          <a:blip r:embed="rId2" cstate="email"/>
          <a:srcRect/>
          <a:stretch>
            <a:fillRect/>
          </a:stretch>
        </p:blipFill>
        <p:spPr bwMode="auto">
          <a:xfrm>
            <a:off x="460891" y="2877613"/>
            <a:ext cx="1860865" cy="2165370"/>
          </a:xfrm>
          <a:prstGeom prst="rect">
            <a:avLst/>
          </a:prstGeom>
          <a:noFill/>
        </p:spPr>
      </p:pic>
      <p:pic>
        <p:nvPicPr>
          <p:cNvPr id="19" name="Image 322" descr="Outillage TRAP.png"/>
          <p:cNvPicPr>
            <a:picLocks noChangeAspect="1"/>
          </p:cNvPicPr>
          <p:nvPr/>
        </p:nvPicPr>
        <p:blipFill>
          <a:blip r:embed="rId3" cstate="email"/>
          <a:stretch>
            <a:fillRect/>
          </a:stretch>
        </p:blipFill>
        <p:spPr>
          <a:xfrm>
            <a:off x="327030" y="4723419"/>
            <a:ext cx="3240360" cy="1669277"/>
          </a:xfrm>
          <a:prstGeom prst="rect">
            <a:avLst/>
          </a:prstGeom>
        </p:spPr>
      </p:pic>
      <p:grpSp>
        <p:nvGrpSpPr>
          <p:cNvPr id="135" name="Groupe 140"/>
          <p:cNvGrpSpPr/>
          <p:nvPr/>
        </p:nvGrpSpPr>
        <p:grpSpPr>
          <a:xfrm>
            <a:off x="495673" y="1620842"/>
            <a:ext cx="4131674" cy="859636"/>
            <a:chOff x="1432357" y="1435249"/>
            <a:chExt cx="6278258" cy="1292019"/>
          </a:xfrm>
        </p:grpSpPr>
        <p:grpSp>
          <p:nvGrpSpPr>
            <p:cNvPr id="136" name="Groupe 526"/>
            <p:cNvGrpSpPr/>
            <p:nvPr/>
          </p:nvGrpSpPr>
          <p:grpSpPr>
            <a:xfrm>
              <a:off x="1432357" y="1463315"/>
              <a:ext cx="6278258" cy="1242988"/>
              <a:chOff x="1316207" y="1185833"/>
              <a:chExt cx="9445268" cy="2109214"/>
            </a:xfrm>
          </p:grpSpPr>
          <p:sp>
            <p:nvSpPr>
              <p:cNvPr id="232" name="Arc 231"/>
              <p:cNvSpPr/>
              <p:nvPr/>
            </p:nvSpPr>
            <p:spPr>
              <a:xfrm>
                <a:off x="10129858" y="1185833"/>
                <a:ext cx="631617" cy="2107682"/>
              </a:xfrm>
              <a:prstGeom prst="arc">
                <a:avLst>
                  <a:gd name="adj1" fmla="val 16200000"/>
                  <a:gd name="adj2" fmla="val 5389378"/>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33" name="Connecteur droit 125"/>
              <p:cNvCxnSpPr>
                <a:stCxn id="232" idx="0"/>
                <a:endCxn id="234" idx="0"/>
              </p:cNvCxnSpPr>
              <p:nvPr/>
            </p:nvCxnSpPr>
            <p:spPr>
              <a:xfrm rot="10800000">
                <a:off x="1632014" y="1185833"/>
                <a:ext cx="8813654" cy="1588"/>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4" name="Arc 233"/>
              <p:cNvSpPr/>
              <p:nvPr/>
            </p:nvSpPr>
            <p:spPr>
              <a:xfrm flipH="1">
                <a:off x="1316207" y="1185833"/>
                <a:ext cx="631617" cy="2107682"/>
              </a:xfrm>
              <a:prstGeom prst="arc">
                <a:avLst>
                  <a:gd name="adj1" fmla="val 16200000"/>
                  <a:gd name="adj2" fmla="val 5389378"/>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35" name="Connecteur droit 127"/>
              <p:cNvCxnSpPr>
                <a:stCxn id="232" idx="2"/>
                <a:endCxn id="234" idx="2"/>
              </p:cNvCxnSpPr>
              <p:nvPr/>
            </p:nvCxnSpPr>
            <p:spPr>
              <a:xfrm rot="10800000">
                <a:off x="1628759" y="3293459"/>
                <a:ext cx="8820164" cy="1588"/>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37" name="Rectangle à coins arrondis 24"/>
            <p:cNvSpPr/>
            <p:nvPr/>
          </p:nvSpPr>
          <p:spPr>
            <a:xfrm>
              <a:off x="1852193" y="2684196"/>
              <a:ext cx="332393" cy="42099"/>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Rectangle à coins arrondis 25"/>
            <p:cNvSpPr/>
            <p:nvPr/>
          </p:nvSpPr>
          <p:spPr>
            <a:xfrm>
              <a:off x="3124865" y="2684196"/>
              <a:ext cx="332393" cy="42099"/>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Rectangle à coins arrondis 26"/>
            <p:cNvSpPr/>
            <p:nvPr/>
          </p:nvSpPr>
          <p:spPr>
            <a:xfrm>
              <a:off x="4400621" y="2684196"/>
              <a:ext cx="332393" cy="42099"/>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Rectangle à coins arrondis 27"/>
            <p:cNvSpPr/>
            <p:nvPr/>
          </p:nvSpPr>
          <p:spPr>
            <a:xfrm>
              <a:off x="5682790" y="2684196"/>
              <a:ext cx="332393" cy="42099"/>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Rectangle à coins arrondis 28"/>
            <p:cNvSpPr/>
            <p:nvPr/>
          </p:nvSpPr>
          <p:spPr>
            <a:xfrm>
              <a:off x="6961793" y="2684196"/>
              <a:ext cx="332393" cy="42099"/>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Rectangle à coins arrondis 29"/>
            <p:cNvSpPr/>
            <p:nvPr/>
          </p:nvSpPr>
          <p:spPr>
            <a:xfrm>
              <a:off x="2966501" y="1438056"/>
              <a:ext cx="332393" cy="42099"/>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Rectangle à coins arrondis 30"/>
            <p:cNvSpPr/>
            <p:nvPr/>
          </p:nvSpPr>
          <p:spPr>
            <a:xfrm>
              <a:off x="4202159" y="1438056"/>
              <a:ext cx="332393" cy="42099"/>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Rectangle à coins arrondis 31"/>
            <p:cNvSpPr/>
            <p:nvPr/>
          </p:nvSpPr>
          <p:spPr>
            <a:xfrm>
              <a:off x="5437817" y="1438056"/>
              <a:ext cx="332393" cy="42099"/>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Rectangle à coins arrondis 32"/>
            <p:cNvSpPr/>
            <p:nvPr/>
          </p:nvSpPr>
          <p:spPr>
            <a:xfrm>
              <a:off x="6622825" y="1438056"/>
              <a:ext cx="332393" cy="42099"/>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Rectangle à coins arrondis 33"/>
            <p:cNvSpPr/>
            <p:nvPr/>
          </p:nvSpPr>
          <p:spPr>
            <a:xfrm>
              <a:off x="7005869" y="1435249"/>
              <a:ext cx="332393" cy="42099"/>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7" name="Groupe 284"/>
            <p:cNvGrpSpPr/>
            <p:nvPr/>
          </p:nvGrpSpPr>
          <p:grpSpPr>
            <a:xfrm>
              <a:off x="3138820" y="2216777"/>
              <a:ext cx="60206" cy="92619"/>
              <a:chOff x="1000100" y="3700463"/>
              <a:chExt cx="1394446" cy="1738327"/>
            </a:xfrm>
          </p:grpSpPr>
          <p:sp>
            <p:nvSpPr>
              <p:cNvPr id="229" name="Forme libre 121"/>
              <p:cNvSpPr/>
              <p:nvPr/>
            </p:nvSpPr>
            <p:spPr>
              <a:xfrm>
                <a:off x="1000101" y="3700463"/>
                <a:ext cx="1379249" cy="499884"/>
              </a:xfrm>
              <a:custGeom>
                <a:avLst/>
                <a:gdLst>
                  <a:gd name="connsiteX0" fmla="*/ 10319 w 1549797"/>
                  <a:gd name="connsiteY0" fmla="*/ 526256 h 649684"/>
                  <a:gd name="connsiteX1" fmla="*/ 76994 w 1549797"/>
                  <a:gd name="connsiteY1" fmla="*/ 511969 h 649684"/>
                  <a:gd name="connsiteX2" fmla="*/ 138906 w 1549797"/>
                  <a:gd name="connsiteY2" fmla="*/ 454819 h 649684"/>
                  <a:gd name="connsiteX3" fmla="*/ 186531 w 1549797"/>
                  <a:gd name="connsiteY3" fmla="*/ 383381 h 649684"/>
                  <a:gd name="connsiteX4" fmla="*/ 207962 w 1549797"/>
                  <a:gd name="connsiteY4" fmla="*/ 261938 h 649684"/>
                  <a:gd name="connsiteX5" fmla="*/ 217487 w 1549797"/>
                  <a:gd name="connsiteY5" fmla="*/ 178594 h 649684"/>
                  <a:gd name="connsiteX6" fmla="*/ 246062 w 1549797"/>
                  <a:gd name="connsiteY6" fmla="*/ 104775 h 649684"/>
                  <a:gd name="connsiteX7" fmla="*/ 310356 w 1549797"/>
                  <a:gd name="connsiteY7" fmla="*/ 33338 h 649684"/>
                  <a:gd name="connsiteX8" fmla="*/ 388937 w 1549797"/>
                  <a:gd name="connsiteY8" fmla="*/ 4763 h 649684"/>
                  <a:gd name="connsiteX9" fmla="*/ 457994 w 1549797"/>
                  <a:gd name="connsiteY9" fmla="*/ 19050 h 649684"/>
                  <a:gd name="connsiteX10" fmla="*/ 515144 w 1549797"/>
                  <a:gd name="connsiteY10" fmla="*/ 59531 h 649684"/>
                  <a:gd name="connsiteX11" fmla="*/ 553244 w 1549797"/>
                  <a:gd name="connsiteY11" fmla="*/ 123825 h 649684"/>
                  <a:gd name="connsiteX12" fmla="*/ 577056 w 1549797"/>
                  <a:gd name="connsiteY12" fmla="*/ 176213 h 649684"/>
                  <a:gd name="connsiteX13" fmla="*/ 588962 w 1549797"/>
                  <a:gd name="connsiteY13" fmla="*/ 261938 h 649684"/>
                  <a:gd name="connsiteX14" fmla="*/ 591344 w 1549797"/>
                  <a:gd name="connsiteY14" fmla="*/ 319088 h 649684"/>
                  <a:gd name="connsiteX15" fmla="*/ 610394 w 1549797"/>
                  <a:gd name="connsiteY15" fmla="*/ 383381 h 649684"/>
                  <a:gd name="connsiteX16" fmla="*/ 650875 w 1549797"/>
                  <a:gd name="connsiteY16" fmla="*/ 445294 h 649684"/>
                  <a:gd name="connsiteX17" fmla="*/ 705644 w 1549797"/>
                  <a:gd name="connsiteY17" fmla="*/ 500063 h 649684"/>
                  <a:gd name="connsiteX18" fmla="*/ 774700 w 1549797"/>
                  <a:gd name="connsiteY18" fmla="*/ 523875 h 649684"/>
                  <a:gd name="connsiteX19" fmla="*/ 846137 w 1549797"/>
                  <a:gd name="connsiteY19" fmla="*/ 511969 h 649684"/>
                  <a:gd name="connsiteX20" fmla="*/ 896144 w 1549797"/>
                  <a:gd name="connsiteY20" fmla="*/ 464344 h 649684"/>
                  <a:gd name="connsiteX21" fmla="*/ 943769 w 1549797"/>
                  <a:gd name="connsiteY21" fmla="*/ 400050 h 649684"/>
                  <a:gd name="connsiteX22" fmla="*/ 962819 w 1549797"/>
                  <a:gd name="connsiteY22" fmla="*/ 342900 h 649684"/>
                  <a:gd name="connsiteX23" fmla="*/ 974725 w 1549797"/>
                  <a:gd name="connsiteY23" fmla="*/ 254794 h 649684"/>
                  <a:gd name="connsiteX24" fmla="*/ 977106 w 1549797"/>
                  <a:gd name="connsiteY24" fmla="*/ 197644 h 649684"/>
                  <a:gd name="connsiteX25" fmla="*/ 998537 w 1549797"/>
                  <a:gd name="connsiteY25" fmla="*/ 128588 h 649684"/>
                  <a:gd name="connsiteX26" fmla="*/ 1036637 w 1549797"/>
                  <a:gd name="connsiteY26" fmla="*/ 69056 h 649684"/>
                  <a:gd name="connsiteX27" fmla="*/ 1091406 w 1549797"/>
                  <a:gd name="connsiteY27" fmla="*/ 23813 h 649684"/>
                  <a:gd name="connsiteX28" fmla="*/ 1124744 w 1549797"/>
                  <a:gd name="connsiteY28" fmla="*/ 7144 h 649684"/>
                  <a:gd name="connsiteX29" fmla="*/ 1150937 w 1549797"/>
                  <a:gd name="connsiteY29" fmla="*/ 0 h 649684"/>
                  <a:gd name="connsiteX30" fmla="*/ 1200944 w 1549797"/>
                  <a:gd name="connsiteY30" fmla="*/ 7144 h 649684"/>
                  <a:gd name="connsiteX31" fmla="*/ 1262856 w 1549797"/>
                  <a:gd name="connsiteY31" fmla="*/ 42863 h 649684"/>
                  <a:gd name="connsiteX32" fmla="*/ 1298575 w 1549797"/>
                  <a:gd name="connsiteY32" fmla="*/ 85725 h 649684"/>
                  <a:gd name="connsiteX33" fmla="*/ 1324769 w 1549797"/>
                  <a:gd name="connsiteY33" fmla="*/ 121444 h 649684"/>
                  <a:gd name="connsiteX34" fmla="*/ 1346200 w 1549797"/>
                  <a:gd name="connsiteY34" fmla="*/ 180975 h 649684"/>
                  <a:gd name="connsiteX35" fmla="*/ 1350962 w 1549797"/>
                  <a:gd name="connsiteY35" fmla="*/ 219075 h 649684"/>
                  <a:gd name="connsiteX36" fmla="*/ 1353344 w 1549797"/>
                  <a:gd name="connsiteY36" fmla="*/ 269081 h 649684"/>
                  <a:gd name="connsiteX37" fmla="*/ 1358106 w 1549797"/>
                  <a:gd name="connsiteY37" fmla="*/ 323850 h 649684"/>
                  <a:gd name="connsiteX38" fmla="*/ 1381919 w 1549797"/>
                  <a:gd name="connsiteY38" fmla="*/ 392906 h 649684"/>
                  <a:gd name="connsiteX39" fmla="*/ 1412875 w 1549797"/>
                  <a:gd name="connsiteY39" fmla="*/ 445294 h 649684"/>
                  <a:gd name="connsiteX40" fmla="*/ 1474787 w 1549797"/>
                  <a:gd name="connsiteY40" fmla="*/ 504825 h 649684"/>
                  <a:gd name="connsiteX41" fmla="*/ 1527175 w 1549797"/>
                  <a:gd name="connsiteY41" fmla="*/ 521494 h 649684"/>
                  <a:gd name="connsiteX42" fmla="*/ 1546225 w 1549797"/>
                  <a:gd name="connsiteY42" fmla="*/ 523875 h 649684"/>
                  <a:gd name="connsiteX43" fmla="*/ 1548606 w 1549797"/>
                  <a:gd name="connsiteY43" fmla="*/ 557213 h 649684"/>
                  <a:gd name="connsiteX44" fmla="*/ 1548606 w 1549797"/>
                  <a:gd name="connsiteY44" fmla="*/ 628650 h 649684"/>
                  <a:gd name="connsiteX45" fmla="*/ 1543844 w 1549797"/>
                  <a:gd name="connsiteY45" fmla="*/ 635794 h 649684"/>
                  <a:gd name="connsiteX46" fmla="*/ 1527175 w 1549797"/>
                  <a:gd name="connsiteY46" fmla="*/ 638175 h 649684"/>
                  <a:gd name="connsiteX47" fmla="*/ 781844 w 1549797"/>
                  <a:gd name="connsiteY47" fmla="*/ 638175 h 649684"/>
                  <a:gd name="connsiteX48" fmla="*/ 543719 w 1549797"/>
                  <a:gd name="connsiteY48" fmla="*/ 638175 h 649684"/>
                  <a:gd name="connsiteX49" fmla="*/ 229394 w 1549797"/>
                  <a:gd name="connsiteY49" fmla="*/ 638175 h 649684"/>
                  <a:gd name="connsiteX50" fmla="*/ 65087 w 1549797"/>
                  <a:gd name="connsiteY50" fmla="*/ 638175 h 649684"/>
                  <a:gd name="connsiteX51" fmla="*/ 15081 w 1549797"/>
                  <a:gd name="connsiteY51" fmla="*/ 631031 h 649684"/>
                  <a:gd name="connsiteX52" fmla="*/ 10319 w 1549797"/>
                  <a:gd name="connsiteY52" fmla="*/ 526256 h 6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49797" h="649684">
                    <a:moveTo>
                      <a:pt x="10319" y="526256"/>
                    </a:moveTo>
                    <a:cubicBezTo>
                      <a:pt x="20638" y="506412"/>
                      <a:pt x="55563" y="523875"/>
                      <a:pt x="76994" y="511969"/>
                    </a:cubicBezTo>
                    <a:cubicBezTo>
                      <a:pt x="98425" y="500063"/>
                      <a:pt x="120650" y="476250"/>
                      <a:pt x="138906" y="454819"/>
                    </a:cubicBezTo>
                    <a:cubicBezTo>
                      <a:pt x="157162" y="433388"/>
                      <a:pt x="175022" y="415528"/>
                      <a:pt x="186531" y="383381"/>
                    </a:cubicBezTo>
                    <a:cubicBezTo>
                      <a:pt x="198040" y="351234"/>
                      <a:pt x="202803" y="296069"/>
                      <a:pt x="207962" y="261938"/>
                    </a:cubicBezTo>
                    <a:cubicBezTo>
                      <a:pt x="213121" y="227807"/>
                      <a:pt x="211137" y="204788"/>
                      <a:pt x="217487" y="178594"/>
                    </a:cubicBezTo>
                    <a:cubicBezTo>
                      <a:pt x="223837" y="152400"/>
                      <a:pt x="230584" y="128984"/>
                      <a:pt x="246062" y="104775"/>
                    </a:cubicBezTo>
                    <a:cubicBezTo>
                      <a:pt x="261540" y="80566"/>
                      <a:pt x="286543" y="50007"/>
                      <a:pt x="310356" y="33338"/>
                    </a:cubicBezTo>
                    <a:cubicBezTo>
                      <a:pt x="334169" y="16669"/>
                      <a:pt x="364331" y="7144"/>
                      <a:pt x="388937" y="4763"/>
                    </a:cubicBezTo>
                    <a:cubicBezTo>
                      <a:pt x="413543" y="2382"/>
                      <a:pt x="436960" y="9922"/>
                      <a:pt x="457994" y="19050"/>
                    </a:cubicBezTo>
                    <a:cubicBezTo>
                      <a:pt x="479028" y="28178"/>
                      <a:pt x="499269" y="42069"/>
                      <a:pt x="515144" y="59531"/>
                    </a:cubicBezTo>
                    <a:cubicBezTo>
                      <a:pt x="531019" y="76993"/>
                      <a:pt x="542925" y="104378"/>
                      <a:pt x="553244" y="123825"/>
                    </a:cubicBezTo>
                    <a:cubicBezTo>
                      <a:pt x="563563" y="143272"/>
                      <a:pt x="571103" y="153194"/>
                      <a:pt x="577056" y="176213"/>
                    </a:cubicBezTo>
                    <a:cubicBezTo>
                      <a:pt x="583009" y="199232"/>
                      <a:pt x="586581" y="238125"/>
                      <a:pt x="588962" y="261938"/>
                    </a:cubicBezTo>
                    <a:cubicBezTo>
                      <a:pt x="591343" y="285751"/>
                      <a:pt x="587772" y="298848"/>
                      <a:pt x="591344" y="319088"/>
                    </a:cubicBezTo>
                    <a:cubicBezTo>
                      <a:pt x="594916" y="339328"/>
                      <a:pt x="600472" y="362347"/>
                      <a:pt x="610394" y="383381"/>
                    </a:cubicBezTo>
                    <a:cubicBezTo>
                      <a:pt x="620316" y="404415"/>
                      <a:pt x="635000" y="425847"/>
                      <a:pt x="650875" y="445294"/>
                    </a:cubicBezTo>
                    <a:cubicBezTo>
                      <a:pt x="666750" y="464741"/>
                      <a:pt x="685007" y="486966"/>
                      <a:pt x="705644" y="500063"/>
                    </a:cubicBezTo>
                    <a:cubicBezTo>
                      <a:pt x="726281" y="513160"/>
                      <a:pt x="751285" y="521891"/>
                      <a:pt x="774700" y="523875"/>
                    </a:cubicBezTo>
                    <a:cubicBezTo>
                      <a:pt x="798116" y="525859"/>
                      <a:pt x="825896" y="521891"/>
                      <a:pt x="846137" y="511969"/>
                    </a:cubicBezTo>
                    <a:cubicBezTo>
                      <a:pt x="866378" y="502047"/>
                      <a:pt x="879872" y="482997"/>
                      <a:pt x="896144" y="464344"/>
                    </a:cubicBezTo>
                    <a:cubicBezTo>
                      <a:pt x="912416" y="445691"/>
                      <a:pt x="932657" y="420291"/>
                      <a:pt x="943769" y="400050"/>
                    </a:cubicBezTo>
                    <a:cubicBezTo>
                      <a:pt x="954881" y="379809"/>
                      <a:pt x="957660" y="367109"/>
                      <a:pt x="962819" y="342900"/>
                    </a:cubicBezTo>
                    <a:cubicBezTo>
                      <a:pt x="967978" y="318691"/>
                      <a:pt x="972344" y="279003"/>
                      <a:pt x="974725" y="254794"/>
                    </a:cubicBezTo>
                    <a:cubicBezTo>
                      <a:pt x="977106" y="230585"/>
                      <a:pt x="973137" y="218678"/>
                      <a:pt x="977106" y="197644"/>
                    </a:cubicBezTo>
                    <a:cubicBezTo>
                      <a:pt x="981075" y="176610"/>
                      <a:pt x="988615" y="150019"/>
                      <a:pt x="998537" y="128588"/>
                    </a:cubicBezTo>
                    <a:cubicBezTo>
                      <a:pt x="1008459" y="107157"/>
                      <a:pt x="1021159" y="86518"/>
                      <a:pt x="1036637" y="69056"/>
                    </a:cubicBezTo>
                    <a:cubicBezTo>
                      <a:pt x="1052115" y="51594"/>
                      <a:pt x="1076722" y="34132"/>
                      <a:pt x="1091406" y="23813"/>
                    </a:cubicBezTo>
                    <a:cubicBezTo>
                      <a:pt x="1106090" y="13494"/>
                      <a:pt x="1114822" y="11113"/>
                      <a:pt x="1124744" y="7144"/>
                    </a:cubicBezTo>
                    <a:cubicBezTo>
                      <a:pt x="1134666" y="3175"/>
                      <a:pt x="1138237" y="0"/>
                      <a:pt x="1150937" y="0"/>
                    </a:cubicBezTo>
                    <a:cubicBezTo>
                      <a:pt x="1163637" y="0"/>
                      <a:pt x="1182291" y="0"/>
                      <a:pt x="1200944" y="7144"/>
                    </a:cubicBezTo>
                    <a:cubicBezTo>
                      <a:pt x="1219597" y="14288"/>
                      <a:pt x="1246584" y="29766"/>
                      <a:pt x="1262856" y="42863"/>
                    </a:cubicBezTo>
                    <a:cubicBezTo>
                      <a:pt x="1279128" y="55960"/>
                      <a:pt x="1288256" y="72628"/>
                      <a:pt x="1298575" y="85725"/>
                    </a:cubicBezTo>
                    <a:cubicBezTo>
                      <a:pt x="1308894" y="98822"/>
                      <a:pt x="1316832" y="105569"/>
                      <a:pt x="1324769" y="121444"/>
                    </a:cubicBezTo>
                    <a:cubicBezTo>
                      <a:pt x="1332706" y="137319"/>
                      <a:pt x="1341835" y="164703"/>
                      <a:pt x="1346200" y="180975"/>
                    </a:cubicBezTo>
                    <a:cubicBezTo>
                      <a:pt x="1350565" y="197247"/>
                      <a:pt x="1349771" y="204391"/>
                      <a:pt x="1350962" y="219075"/>
                    </a:cubicBezTo>
                    <a:cubicBezTo>
                      <a:pt x="1352153" y="233759"/>
                      <a:pt x="1352153" y="251619"/>
                      <a:pt x="1353344" y="269081"/>
                    </a:cubicBezTo>
                    <a:cubicBezTo>
                      <a:pt x="1354535" y="286544"/>
                      <a:pt x="1353344" y="303213"/>
                      <a:pt x="1358106" y="323850"/>
                    </a:cubicBezTo>
                    <a:cubicBezTo>
                      <a:pt x="1362868" y="344487"/>
                      <a:pt x="1372791" y="372665"/>
                      <a:pt x="1381919" y="392906"/>
                    </a:cubicBezTo>
                    <a:cubicBezTo>
                      <a:pt x="1391047" y="413147"/>
                      <a:pt x="1397397" y="426641"/>
                      <a:pt x="1412875" y="445294"/>
                    </a:cubicBezTo>
                    <a:cubicBezTo>
                      <a:pt x="1428353" y="463947"/>
                      <a:pt x="1455737" y="492125"/>
                      <a:pt x="1474787" y="504825"/>
                    </a:cubicBezTo>
                    <a:cubicBezTo>
                      <a:pt x="1493837" y="517525"/>
                      <a:pt x="1515269" y="518319"/>
                      <a:pt x="1527175" y="521494"/>
                    </a:cubicBezTo>
                    <a:cubicBezTo>
                      <a:pt x="1539081" y="524669"/>
                      <a:pt x="1542653" y="517922"/>
                      <a:pt x="1546225" y="523875"/>
                    </a:cubicBezTo>
                    <a:cubicBezTo>
                      <a:pt x="1549797" y="529828"/>
                      <a:pt x="1548209" y="539751"/>
                      <a:pt x="1548606" y="557213"/>
                    </a:cubicBezTo>
                    <a:cubicBezTo>
                      <a:pt x="1549003" y="574675"/>
                      <a:pt x="1549400" y="615553"/>
                      <a:pt x="1548606" y="628650"/>
                    </a:cubicBezTo>
                    <a:cubicBezTo>
                      <a:pt x="1547812" y="641747"/>
                      <a:pt x="1547416" y="634207"/>
                      <a:pt x="1543844" y="635794"/>
                    </a:cubicBezTo>
                    <a:cubicBezTo>
                      <a:pt x="1540272" y="637382"/>
                      <a:pt x="1527175" y="638175"/>
                      <a:pt x="1527175" y="638175"/>
                    </a:cubicBezTo>
                    <a:lnTo>
                      <a:pt x="781844" y="638175"/>
                    </a:lnTo>
                    <a:lnTo>
                      <a:pt x="543719" y="638175"/>
                    </a:lnTo>
                    <a:lnTo>
                      <a:pt x="229394" y="638175"/>
                    </a:lnTo>
                    <a:lnTo>
                      <a:pt x="65087" y="638175"/>
                    </a:lnTo>
                    <a:cubicBezTo>
                      <a:pt x="29368" y="636984"/>
                      <a:pt x="24606" y="649684"/>
                      <a:pt x="15081" y="631031"/>
                    </a:cubicBezTo>
                    <a:cubicBezTo>
                      <a:pt x="5556" y="612378"/>
                      <a:pt x="0" y="546100"/>
                      <a:pt x="10319" y="526256"/>
                    </a:cubicBezTo>
                    <a:close/>
                  </a:path>
                </a:pathLst>
              </a:custGeom>
              <a:solidFill>
                <a:schemeClr val="bg1">
                  <a:lumMod val="75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0" name="Forme libre 122"/>
              <p:cNvSpPr/>
              <p:nvPr/>
            </p:nvSpPr>
            <p:spPr>
              <a:xfrm flipV="1">
                <a:off x="1000101" y="4938906"/>
                <a:ext cx="1379249" cy="499884"/>
              </a:xfrm>
              <a:custGeom>
                <a:avLst/>
                <a:gdLst>
                  <a:gd name="connsiteX0" fmla="*/ 10319 w 1549797"/>
                  <a:gd name="connsiteY0" fmla="*/ 526256 h 649684"/>
                  <a:gd name="connsiteX1" fmla="*/ 76994 w 1549797"/>
                  <a:gd name="connsiteY1" fmla="*/ 511969 h 649684"/>
                  <a:gd name="connsiteX2" fmla="*/ 138906 w 1549797"/>
                  <a:gd name="connsiteY2" fmla="*/ 454819 h 649684"/>
                  <a:gd name="connsiteX3" fmla="*/ 186531 w 1549797"/>
                  <a:gd name="connsiteY3" fmla="*/ 383381 h 649684"/>
                  <a:gd name="connsiteX4" fmla="*/ 207962 w 1549797"/>
                  <a:gd name="connsiteY4" fmla="*/ 261938 h 649684"/>
                  <a:gd name="connsiteX5" fmla="*/ 217487 w 1549797"/>
                  <a:gd name="connsiteY5" fmla="*/ 178594 h 649684"/>
                  <a:gd name="connsiteX6" fmla="*/ 246062 w 1549797"/>
                  <a:gd name="connsiteY6" fmla="*/ 104775 h 649684"/>
                  <a:gd name="connsiteX7" fmla="*/ 310356 w 1549797"/>
                  <a:gd name="connsiteY7" fmla="*/ 33338 h 649684"/>
                  <a:gd name="connsiteX8" fmla="*/ 388937 w 1549797"/>
                  <a:gd name="connsiteY8" fmla="*/ 4763 h 649684"/>
                  <a:gd name="connsiteX9" fmla="*/ 457994 w 1549797"/>
                  <a:gd name="connsiteY9" fmla="*/ 19050 h 649684"/>
                  <a:gd name="connsiteX10" fmla="*/ 515144 w 1549797"/>
                  <a:gd name="connsiteY10" fmla="*/ 59531 h 649684"/>
                  <a:gd name="connsiteX11" fmla="*/ 553244 w 1549797"/>
                  <a:gd name="connsiteY11" fmla="*/ 123825 h 649684"/>
                  <a:gd name="connsiteX12" fmla="*/ 577056 w 1549797"/>
                  <a:gd name="connsiteY12" fmla="*/ 176213 h 649684"/>
                  <a:gd name="connsiteX13" fmla="*/ 588962 w 1549797"/>
                  <a:gd name="connsiteY13" fmla="*/ 261938 h 649684"/>
                  <a:gd name="connsiteX14" fmla="*/ 591344 w 1549797"/>
                  <a:gd name="connsiteY14" fmla="*/ 319088 h 649684"/>
                  <a:gd name="connsiteX15" fmla="*/ 610394 w 1549797"/>
                  <a:gd name="connsiteY15" fmla="*/ 383381 h 649684"/>
                  <a:gd name="connsiteX16" fmla="*/ 650875 w 1549797"/>
                  <a:gd name="connsiteY16" fmla="*/ 445294 h 649684"/>
                  <a:gd name="connsiteX17" fmla="*/ 705644 w 1549797"/>
                  <a:gd name="connsiteY17" fmla="*/ 500063 h 649684"/>
                  <a:gd name="connsiteX18" fmla="*/ 774700 w 1549797"/>
                  <a:gd name="connsiteY18" fmla="*/ 523875 h 649684"/>
                  <a:gd name="connsiteX19" fmla="*/ 846137 w 1549797"/>
                  <a:gd name="connsiteY19" fmla="*/ 511969 h 649684"/>
                  <a:gd name="connsiteX20" fmla="*/ 896144 w 1549797"/>
                  <a:gd name="connsiteY20" fmla="*/ 464344 h 649684"/>
                  <a:gd name="connsiteX21" fmla="*/ 943769 w 1549797"/>
                  <a:gd name="connsiteY21" fmla="*/ 400050 h 649684"/>
                  <a:gd name="connsiteX22" fmla="*/ 962819 w 1549797"/>
                  <a:gd name="connsiteY22" fmla="*/ 342900 h 649684"/>
                  <a:gd name="connsiteX23" fmla="*/ 974725 w 1549797"/>
                  <a:gd name="connsiteY23" fmla="*/ 254794 h 649684"/>
                  <a:gd name="connsiteX24" fmla="*/ 977106 w 1549797"/>
                  <a:gd name="connsiteY24" fmla="*/ 197644 h 649684"/>
                  <a:gd name="connsiteX25" fmla="*/ 998537 w 1549797"/>
                  <a:gd name="connsiteY25" fmla="*/ 128588 h 649684"/>
                  <a:gd name="connsiteX26" fmla="*/ 1036637 w 1549797"/>
                  <a:gd name="connsiteY26" fmla="*/ 69056 h 649684"/>
                  <a:gd name="connsiteX27" fmla="*/ 1091406 w 1549797"/>
                  <a:gd name="connsiteY27" fmla="*/ 23813 h 649684"/>
                  <a:gd name="connsiteX28" fmla="*/ 1124744 w 1549797"/>
                  <a:gd name="connsiteY28" fmla="*/ 7144 h 649684"/>
                  <a:gd name="connsiteX29" fmla="*/ 1150937 w 1549797"/>
                  <a:gd name="connsiteY29" fmla="*/ 0 h 649684"/>
                  <a:gd name="connsiteX30" fmla="*/ 1200944 w 1549797"/>
                  <a:gd name="connsiteY30" fmla="*/ 7144 h 649684"/>
                  <a:gd name="connsiteX31" fmla="*/ 1262856 w 1549797"/>
                  <a:gd name="connsiteY31" fmla="*/ 42863 h 649684"/>
                  <a:gd name="connsiteX32" fmla="*/ 1298575 w 1549797"/>
                  <a:gd name="connsiteY32" fmla="*/ 85725 h 649684"/>
                  <a:gd name="connsiteX33" fmla="*/ 1324769 w 1549797"/>
                  <a:gd name="connsiteY33" fmla="*/ 121444 h 649684"/>
                  <a:gd name="connsiteX34" fmla="*/ 1346200 w 1549797"/>
                  <a:gd name="connsiteY34" fmla="*/ 180975 h 649684"/>
                  <a:gd name="connsiteX35" fmla="*/ 1350962 w 1549797"/>
                  <a:gd name="connsiteY35" fmla="*/ 219075 h 649684"/>
                  <a:gd name="connsiteX36" fmla="*/ 1353344 w 1549797"/>
                  <a:gd name="connsiteY36" fmla="*/ 269081 h 649684"/>
                  <a:gd name="connsiteX37" fmla="*/ 1358106 w 1549797"/>
                  <a:gd name="connsiteY37" fmla="*/ 323850 h 649684"/>
                  <a:gd name="connsiteX38" fmla="*/ 1381919 w 1549797"/>
                  <a:gd name="connsiteY38" fmla="*/ 392906 h 649684"/>
                  <a:gd name="connsiteX39" fmla="*/ 1412875 w 1549797"/>
                  <a:gd name="connsiteY39" fmla="*/ 445294 h 649684"/>
                  <a:gd name="connsiteX40" fmla="*/ 1474787 w 1549797"/>
                  <a:gd name="connsiteY40" fmla="*/ 504825 h 649684"/>
                  <a:gd name="connsiteX41" fmla="*/ 1527175 w 1549797"/>
                  <a:gd name="connsiteY41" fmla="*/ 521494 h 649684"/>
                  <a:gd name="connsiteX42" fmla="*/ 1546225 w 1549797"/>
                  <a:gd name="connsiteY42" fmla="*/ 523875 h 649684"/>
                  <a:gd name="connsiteX43" fmla="*/ 1548606 w 1549797"/>
                  <a:gd name="connsiteY43" fmla="*/ 557213 h 649684"/>
                  <a:gd name="connsiteX44" fmla="*/ 1548606 w 1549797"/>
                  <a:gd name="connsiteY44" fmla="*/ 628650 h 649684"/>
                  <a:gd name="connsiteX45" fmla="*/ 1543844 w 1549797"/>
                  <a:gd name="connsiteY45" fmla="*/ 635794 h 649684"/>
                  <a:gd name="connsiteX46" fmla="*/ 1527175 w 1549797"/>
                  <a:gd name="connsiteY46" fmla="*/ 638175 h 649684"/>
                  <a:gd name="connsiteX47" fmla="*/ 781844 w 1549797"/>
                  <a:gd name="connsiteY47" fmla="*/ 638175 h 649684"/>
                  <a:gd name="connsiteX48" fmla="*/ 543719 w 1549797"/>
                  <a:gd name="connsiteY48" fmla="*/ 638175 h 649684"/>
                  <a:gd name="connsiteX49" fmla="*/ 229394 w 1549797"/>
                  <a:gd name="connsiteY49" fmla="*/ 638175 h 649684"/>
                  <a:gd name="connsiteX50" fmla="*/ 65087 w 1549797"/>
                  <a:gd name="connsiteY50" fmla="*/ 638175 h 649684"/>
                  <a:gd name="connsiteX51" fmla="*/ 15081 w 1549797"/>
                  <a:gd name="connsiteY51" fmla="*/ 631031 h 649684"/>
                  <a:gd name="connsiteX52" fmla="*/ 10319 w 1549797"/>
                  <a:gd name="connsiteY52" fmla="*/ 526256 h 6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49797" h="649684">
                    <a:moveTo>
                      <a:pt x="10319" y="526256"/>
                    </a:moveTo>
                    <a:cubicBezTo>
                      <a:pt x="20638" y="506412"/>
                      <a:pt x="55563" y="523875"/>
                      <a:pt x="76994" y="511969"/>
                    </a:cubicBezTo>
                    <a:cubicBezTo>
                      <a:pt x="98425" y="500063"/>
                      <a:pt x="120650" y="476250"/>
                      <a:pt x="138906" y="454819"/>
                    </a:cubicBezTo>
                    <a:cubicBezTo>
                      <a:pt x="157162" y="433388"/>
                      <a:pt x="175022" y="415528"/>
                      <a:pt x="186531" y="383381"/>
                    </a:cubicBezTo>
                    <a:cubicBezTo>
                      <a:pt x="198040" y="351234"/>
                      <a:pt x="202803" y="296069"/>
                      <a:pt x="207962" y="261938"/>
                    </a:cubicBezTo>
                    <a:cubicBezTo>
                      <a:pt x="213121" y="227807"/>
                      <a:pt x="211137" y="204788"/>
                      <a:pt x="217487" y="178594"/>
                    </a:cubicBezTo>
                    <a:cubicBezTo>
                      <a:pt x="223837" y="152400"/>
                      <a:pt x="230584" y="128984"/>
                      <a:pt x="246062" y="104775"/>
                    </a:cubicBezTo>
                    <a:cubicBezTo>
                      <a:pt x="261540" y="80566"/>
                      <a:pt x="286543" y="50007"/>
                      <a:pt x="310356" y="33338"/>
                    </a:cubicBezTo>
                    <a:cubicBezTo>
                      <a:pt x="334169" y="16669"/>
                      <a:pt x="364331" y="7144"/>
                      <a:pt x="388937" y="4763"/>
                    </a:cubicBezTo>
                    <a:cubicBezTo>
                      <a:pt x="413543" y="2382"/>
                      <a:pt x="436960" y="9922"/>
                      <a:pt x="457994" y="19050"/>
                    </a:cubicBezTo>
                    <a:cubicBezTo>
                      <a:pt x="479028" y="28178"/>
                      <a:pt x="499269" y="42069"/>
                      <a:pt x="515144" y="59531"/>
                    </a:cubicBezTo>
                    <a:cubicBezTo>
                      <a:pt x="531019" y="76993"/>
                      <a:pt x="542925" y="104378"/>
                      <a:pt x="553244" y="123825"/>
                    </a:cubicBezTo>
                    <a:cubicBezTo>
                      <a:pt x="563563" y="143272"/>
                      <a:pt x="571103" y="153194"/>
                      <a:pt x="577056" y="176213"/>
                    </a:cubicBezTo>
                    <a:cubicBezTo>
                      <a:pt x="583009" y="199232"/>
                      <a:pt x="586581" y="238125"/>
                      <a:pt x="588962" y="261938"/>
                    </a:cubicBezTo>
                    <a:cubicBezTo>
                      <a:pt x="591343" y="285751"/>
                      <a:pt x="587772" y="298848"/>
                      <a:pt x="591344" y="319088"/>
                    </a:cubicBezTo>
                    <a:cubicBezTo>
                      <a:pt x="594916" y="339328"/>
                      <a:pt x="600472" y="362347"/>
                      <a:pt x="610394" y="383381"/>
                    </a:cubicBezTo>
                    <a:cubicBezTo>
                      <a:pt x="620316" y="404415"/>
                      <a:pt x="635000" y="425847"/>
                      <a:pt x="650875" y="445294"/>
                    </a:cubicBezTo>
                    <a:cubicBezTo>
                      <a:pt x="666750" y="464741"/>
                      <a:pt x="685007" y="486966"/>
                      <a:pt x="705644" y="500063"/>
                    </a:cubicBezTo>
                    <a:cubicBezTo>
                      <a:pt x="726281" y="513160"/>
                      <a:pt x="751285" y="521891"/>
                      <a:pt x="774700" y="523875"/>
                    </a:cubicBezTo>
                    <a:cubicBezTo>
                      <a:pt x="798116" y="525859"/>
                      <a:pt x="825896" y="521891"/>
                      <a:pt x="846137" y="511969"/>
                    </a:cubicBezTo>
                    <a:cubicBezTo>
                      <a:pt x="866378" y="502047"/>
                      <a:pt x="879872" y="482997"/>
                      <a:pt x="896144" y="464344"/>
                    </a:cubicBezTo>
                    <a:cubicBezTo>
                      <a:pt x="912416" y="445691"/>
                      <a:pt x="932657" y="420291"/>
                      <a:pt x="943769" y="400050"/>
                    </a:cubicBezTo>
                    <a:cubicBezTo>
                      <a:pt x="954881" y="379809"/>
                      <a:pt x="957660" y="367109"/>
                      <a:pt x="962819" y="342900"/>
                    </a:cubicBezTo>
                    <a:cubicBezTo>
                      <a:pt x="967978" y="318691"/>
                      <a:pt x="972344" y="279003"/>
                      <a:pt x="974725" y="254794"/>
                    </a:cubicBezTo>
                    <a:cubicBezTo>
                      <a:pt x="977106" y="230585"/>
                      <a:pt x="973137" y="218678"/>
                      <a:pt x="977106" y="197644"/>
                    </a:cubicBezTo>
                    <a:cubicBezTo>
                      <a:pt x="981075" y="176610"/>
                      <a:pt x="988615" y="150019"/>
                      <a:pt x="998537" y="128588"/>
                    </a:cubicBezTo>
                    <a:cubicBezTo>
                      <a:pt x="1008459" y="107157"/>
                      <a:pt x="1021159" y="86518"/>
                      <a:pt x="1036637" y="69056"/>
                    </a:cubicBezTo>
                    <a:cubicBezTo>
                      <a:pt x="1052115" y="51594"/>
                      <a:pt x="1076722" y="34132"/>
                      <a:pt x="1091406" y="23813"/>
                    </a:cubicBezTo>
                    <a:cubicBezTo>
                      <a:pt x="1106090" y="13494"/>
                      <a:pt x="1114822" y="11113"/>
                      <a:pt x="1124744" y="7144"/>
                    </a:cubicBezTo>
                    <a:cubicBezTo>
                      <a:pt x="1134666" y="3175"/>
                      <a:pt x="1138237" y="0"/>
                      <a:pt x="1150937" y="0"/>
                    </a:cubicBezTo>
                    <a:cubicBezTo>
                      <a:pt x="1163637" y="0"/>
                      <a:pt x="1182291" y="0"/>
                      <a:pt x="1200944" y="7144"/>
                    </a:cubicBezTo>
                    <a:cubicBezTo>
                      <a:pt x="1219597" y="14288"/>
                      <a:pt x="1246584" y="29766"/>
                      <a:pt x="1262856" y="42863"/>
                    </a:cubicBezTo>
                    <a:cubicBezTo>
                      <a:pt x="1279128" y="55960"/>
                      <a:pt x="1288256" y="72628"/>
                      <a:pt x="1298575" y="85725"/>
                    </a:cubicBezTo>
                    <a:cubicBezTo>
                      <a:pt x="1308894" y="98822"/>
                      <a:pt x="1316832" y="105569"/>
                      <a:pt x="1324769" y="121444"/>
                    </a:cubicBezTo>
                    <a:cubicBezTo>
                      <a:pt x="1332706" y="137319"/>
                      <a:pt x="1341835" y="164703"/>
                      <a:pt x="1346200" y="180975"/>
                    </a:cubicBezTo>
                    <a:cubicBezTo>
                      <a:pt x="1350565" y="197247"/>
                      <a:pt x="1349771" y="204391"/>
                      <a:pt x="1350962" y="219075"/>
                    </a:cubicBezTo>
                    <a:cubicBezTo>
                      <a:pt x="1352153" y="233759"/>
                      <a:pt x="1352153" y="251619"/>
                      <a:pt x="1353344" y="269081"/>
                    </a:cubicBezTo>
                    <a:cubicBezTo>
                      <a:pt x="1354535" y="286544"/>
                      <a:pt x="1353344" y="303213"/>
                      <a:pt x="1358106" y="323850"/>
                    </a:cubicBezTo>
                    <a:cubicBezTo>
                      <a:pt x="1362868" y="344487"/>
                      <a:pt x="1372791" y="372665"/>
                      <a:pt x="1381919" y="392906"/>
                    </a:cubicBezTo>
                    <a:cubicBezTo>
                      <a:pt x="1391047" y="413147"/>
                      <a:pt x="1397397" y="426641"/>
                      <a:pt x="1412875" y="445294"/>
                    </a:cubicBezTo>
                    <a:cubicBezTo>
                      <a:pt x="1428353" y="463947"/>
                      <a:pt x="1455737" y="492125"/>
                      <a:pt x="1474787" y="504825"/>
                    </a:cubicBezTo>
                    <a:cubicBezTo>
                      <a:pt x="1493837" y="517525"/>
                      <a:pt x="1515269" y="518319"/>
                      <a:pt x="1527175" y="521494"/>
                    </a:cubicBezTo>
                    <a:cubicBezTo>
                      <a:pt x="1539081" y="524669"/>
                      <a:pt x="1542653" y="517922"/>
                      <a:pt x="1546225" y="523875"/>
                    </a:cubicBezTo>
                    <a:cubicBezTo>
                      <a:pt x="1549797" y="529828"/>
                      <a:pt x="1548209" y="539751"/>
                      <a:pt x="1548606" y="557213"/>
                    </a:cubicBezTo>
                    <a:cubicBezTo>
                      <a:pt x="1549003" y="574675"/>
                      <a:pt x="1549400" y="615553"/>
                      <a:pt x="1548606" y="628650"/>
                    </a:cubicBezTo>
                    <a:cubicBezTo>
                      <a:pt x="1547812" y="641747"/>
                      <a:pt x="1547416" y="634207"/>
                      <a:pt x="1543844" y="635794"/>
                    </a:cubicBezTo>
                    <a:cubicBezTo>
                      <a:pt x="1540272" y="637382"/>
                      <a:pt x="1527175" y="638175"/>
                      <a:pt x="1527175" y="638175"/>
                    </a:cubicBezTo>
                    <a:lnTo>
                      <a:pt x="781844" y="638175"/>
                    </a:lnTo>
                    <a:lnTo>
                      <a:pt x="543719" y="638175"/>
                    </a:lnTo>
                    <a:lnTo>
                      <a:pt x="229394" y="638175"/>
                    </a:lnTo>
                    <a:lnTo>
                      <a:pt x="65087" y="638175"/>
                    </a:lnTo>
                    <a:cubicBezTo>
                      <a:pt x="29368" y="636984"/>
                      <a:pt x="24606" y="649684"/>
                      <a:pt x="15081" y="631031"/>
                    </a:cubicBezTo>
                    <a:cubicBezTo>
                      <a:pt x="5556" y="612378"/>
                      <a:pt x="0" y="546100"/>
                      <a:pt x="10319" y="526256"/>
                    </a:cubicBezTo>
                    <a:close/>
                  </a:path>
                </a:pathLst>
              </a:custGeom>
              <a:solidFill>
                <a:schemeClr val="bg1">
                  <a:lumMod val="75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Rectangle 230"/>
              <p:cNvSpPr/>
              <p:nvPr/>
            </p:nvSpPr>
            <p:spPr>
              <a:xfrm>
                <a:off x="1000100" y="4125163"/>
                <a:ext cx="1394446" cy="90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8" name="Rectangle à coins arrondis 35"/>
            <p:cNvSpPr/>
            <p:nvPr/>
          </p:nvSpPr>
          <p:spPr>
            <a:xfrm>
              <a:off x="2104767" y="2083332"/>
              <a:ext cx="880048" cy="340172"/>
            </a:xfrm>
            <a:prstGeom prst="roundRect">
              <a:avLst/>
            </a:prstGeom>
            <a:gradFill flip="none" rotWithShape="1">
              <a:gsLst>
                <a:gs pos="10000">
                  <a:schemeClr val="bg1">
                    <a:lumMod val="65000"/>
                  </a:schemeClr>
                </a:gs>
                <a:gs pos="36000">
                  <a:schemeClr val="bg1">
                    <a:lumMod val="95000"/>
                  </a:schemeClr>
                </a:gs>
                <a:gs pos="72000">
                  <a:schemeClr val="bg1">
                    <a:lumMod val="7500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9" name="Groupe 317"/>
            <p:cNvGrpSpPr/>
            <p:nvPr/>
          </p:nvGrpSpPr>
          <p:grpSpPr>
            <a:xfrm>
              <a:off x="2977353" y="1984732"/>
              <a:ext cx="151754" cy="468114"/>
              <a:chOff x="2948645" y="2121045"/>
              <a:chExt cx="151754" cy="468114"/>
            </a:xfrm>
            <a:solidFill>
              <a:schemeClr val="tx1">
                <a:lumMod val="75000"/>
                <a:lumOff val="25000"/>
                <a:alpha val="20000"/>
              </a:schemeClr>
            </a:solidFill>
          </p:grpSpPr>
          <p:sp>
            <p:nvSpPr>
              <p:cNvPr id="224" name="Rectangle à coins arrondis 116"/>
              <p:cNvSpPr/>
              <p:nvPr/>
            </p:nvSpPr>
            <p:spPr>
              <a:xfrm>
                <a:off x="2948645" y="2303102"/>
                <a:ext cx="70819" cy="17325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5" name="Rectangle à coins arrondis 117"/>
              <p:cNvSpPr/>
              <p:nvPr/>
            </p:nvSpPr>
            <p:spPr>
              <a:xfrm>
                <a:off x="2986583" y="2222300"/>
                <a:ext cx="113816" cy="33751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6" name="Ellipse 118"/>
              <p:cNvSpPr/>
              <p:nvPr/>
            </p:nvSpPr>
            <p:spPr>
              <a:xfrm>
                <a:off x="3024522" y="2188548"/>
                <a:ext cx="75877" cy="67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7" name="Ellipse 119"/>
              <p:cNvSpPr/>
              <p:nvPr/>
            </p:nvSpPr>
            <p:spPr>
              <a:xfrm>
                <a:off x="3024522" y="2521656"/>
                <a:ext cx="75877" cy="67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8" name="Rectangle à coins arrondis 120"/>
              <p:cNvSpPr/>
              <p:nvPr/>
            </p:nvSpPr>
            <p:spPr>
              <a:xfrm>
                <a:off x="2986583" y="2121045"/>
                <a:ext cx="32881" cy="9675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0" name="Rectangle à coins arrondis 37"/>
            <p:cNvSpPr/>
            <p:nvPr/>
          </p:nvSpPr>
          <p:spPr>
            <a:xfrm>
              <a:off x="1932596" y="2152163"/>
              <a:ext cx="174471" cy="202510"/>
            </a:xfrm>
            <a:prstGeom prst="roundRect">
              <a:avLst/>
            </a:prstGeom>
            <a:gradFill flip="none" rotWithShape="1">
              <a:gsLst>
                <a:gs pos="10000">
                  <a:schemeClr val="bg1">
                    <a:lumMod val="65000"/>
                  </a:schemeClr>
                </a:gs>
                <a:gs pos="36000">
                  <a:schemeClr val="bg1">
                    <a:lumMod val="95000"/>
                  </a:schemeClr>
                </a:gs>
                <a:gs pos="72000">
                  <a:schemeClr val="bg1">
                    <a:lumMod val="7500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Rectangle à coins arrondis 38"/>
            <p:cNvSpPr/>
            <p:nvPr/>
          </p:nvSpPr>
          <p:spPr>
            <a:xfrm>
              <a:off x="1970357" y="2423503"/>
              <a:ext cx="98949" cy="270013"/>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Rectangle à coins arrondis 39"/>
            <p:cNvSpPr/>
            <p:nvPr/>
          </p:nvSpPr>
          <p:spPr>
            <a:xfrm>
              <a:off x="1943954" y="2389752"/>
              <a:ext cx="151754" cy="33752"/>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Rectangle à coins arrondis 40"/>
            <p:cNvSpPr/>
            <p:nvPr/>
          </p:nvSpPr>
          <p:spPr>
            <a:xfrm>
              <a:off x="1924985" y="2693516"/>
              <a:ext cx="189693" cy="33752"/>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Rectangle à coins arrondis 41"/>
            <p:cNvSpPr/>
            <p:nvPr/>
          </p:nvSpPr>
          <p:spPr>
            <a:xfrm>
              <a:off x="1943954" y="2356000"/>
              <a:ext cx="151754" cy="33752"/>
            </a:xfrm>
            <a:prstGeom prst="roundRect">
              <a:avLst/>
            </a:prstGeom>
            <a:gradFill flip="none" rotWithShape="1">
              <a:gsLst>
                <a:gs pos="10000">
                  <a:schemeClr val="bg1">
                    <a:lumMod val="50000"/>
                  </a:schemeClr>
                </a:gs>
                <a:gs pos="36000">
                  <a:schemeClr val="bg1">
                    <a:lumMod val="95000"/>
                  </a:schemeClr>
                </a:gs>
                <a:gs pos="72000">
                  <a:schemeClr val="bg1">
                    <a:lumMod val="5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Rectangle à coins arrondis 42"/>
            <p:cNvSpPr/>
            <p:nvPr/>
          </p:nvSpPr>
          <p:spPr>
            <a:xfrm>
              <a:off x="3379137" y="2083332"/>
              <a:ext cx="880048" cy="340172"/>
            </a:xfrm>
            <a:prstGeom prst="roundRect">
              <a:avLst/>
            </a:prstGeom>
            <a:gradFill flip="none" rotWithShape="1">
              <a:gsLst>
                <a:gs pos="10000">
                  <a:schemeClr val="bg1">
                    <a:lumMod val="65000"/>
                  </a:schemeClr>
                </a:gs>
                <a:gs pos="36000">
                  <a:schemeClr val="bg1">
                    <a:lumMod val="95000"/>
                  </a:schemeClr>
                </a:gs>
                <a:gs pos="72000">
                  <a:schemeClr val="bg1">
                    <a:lumMod val="7500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fr-FR" sz="1200" dirty="0">
                <a:solidFill>
                  <a:schemeClr val="tx1">
                    <a:lumMod val="75000"/>
                    <a:lumOff val="25000"/>
                  </a:schemeClr>
                </a:solidFill>
              </a:endParaRPr>
            </a:p>
          </p:txBody>
        </p:sp>
        <p:grpSp>
          <p:nvGrpSpPr>
            <p:cNvPr id="156" name="Groupe 318"/>
            <p:cNvGrpSpPr/>
            <p:nvPr/>
          </p:nvGrpSpPr>
          <p:grpSpPr>
            <a:xfrm>
              <a:off x="4251723" y="1984732"/>
              <a:ext cx="151754" cy="468114"/>
              <a:chOff x="4223015" y="2121045"/>
              <a:chExt cx="151754" cy="468114"/>
            </a:xfrm>
            <a:solidFill>
              <a:schemeClr val="tx1">
                <a:lumMod val="75000"/>
                <a:lumOff val="25000"/>
                <a:alpha val="20000"/>
              </a:schemeClr>
            </a:solidFill>
          </p:grpSpPr>
          <p:sp>
            <p:nvSpPr>
              <p:cNvPr id="219" name="Rectangle à coins arrondis 111"/>
              <p:cNvSpPr/>
              <p:nvPr/>
            </p:nvSpPr>
            <p:spPr>
              <a:xfrm>
                <a:off x="4223015" y="2303102"/>
                <a:ext cx="70819" cy="17325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0" name="Rectangle à coins arrondis 112"/>
              <p:cNvSpPr/>
              <p:nvPr/>
            </p:nvSpPr>
            <p:spPr>
              <a:xfrm>
                <a:off x="4260953" y="2222300"/>
                <a:ext cx="113816" cy="33751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1" name="Ellipse 113"/>
              <p:cNvSpPr/>
              <p:nvPr/>
            </p:nvSpPr>
            <p:spPr>
              <a:xfrm>
                <a:off x="4298892" y="2188548"/>
                <a:ext cx="75877" cy="67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2" name="Ellipse 114"/>
              <p:cNvSpPr/>
              <p:nvPr/>
            </p:nvSpPr>
            <p:spPr>
              <a:xfrm>
                <a:off x="4298892" y="2521656"/>
                <a:ext cx="75877" cy="67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3" name="Rectangle à coins arrondis 115"/>
              <p:cNvSpPr/>
              <p:nvPr/>
            </p:nvSpPr>
            <p:spPr>
              <a:xfrm>
                <a:off x="4260953" y="2121045"/>
                <a:ext cx="32881" cy="9675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7" name="Rectangle à coins arrondis 44"/>
            <p:cNvSpPr/>
            <p:nvPr/>
          </p:nvSpPr>
          <p:spPr>
            <a:xfrm>
              <a:off x="3206966" y="2152163"/>
              <a:ext cx="174471" cy="202510"/>
            </a:xfrm>
            <a:prstGeom prst="roundRect">
              <a:avLst/>
            </a:prstGeom>
            <a:gradFill flip="none" rotWithShape="1">
              <a:gsLst>
                <a:gs pos="10000">
                  <a:schemeClr val="bg1">
                    <a:lumMod val="65000"/>
                  </a:schemeClr>
                </a:gs>
                <a:gs pos="36000">
                  <a:schemeClr val="bg1">
                    <a:lumMod val="95000"/>
                  </a:schemeClr>
                </a:gs>
                <a:gs pos="72000">
                  <a:schemeClr val="bg1">
                    <a:lumMod val="7500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Rectangle à coins arrondis 45"/>
            <p:cNvSpPr/>
            <p:nvPr/>
          </p:nvSpPr>
          <p:spPr>
            <a:xfrm>
              <a:off x="3244727" y="2423503"/>
              <a:ext cx="98949" cy="270013"/>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Rectangle à coins arrondis 46"/>
            <p:cNvSpPr/>
            <p:nvPr/>
          </p:nvSpPr>
          <p:spPr>
            <a:xfrm>
              <a:off x="3218324" y="2389752"/>
              <a:ext cx="151754" cy="33752"/>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à coins arrondis 47"/>
            <p:cNvSpPr/>
            <p:nvPr/>
          </p:nvSpPr>
          <p:spPr>
            <a:xfrm>
              <a:off x="3199355" y="2693516"/>
              <a:ext cx="189693" cy="33752"/>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Rectangle à coins arrondis 48"/>
            <p:cNvSpPr/>
            <p:nvPr/>
          </p:nvSpPr>
          <p:spPr>
            <a:xfrm>
              <a:off x="3218324" y="2356000"/>
              <a:ext cx="151754" cy="33752"/>
            </a:xfrm>
            <a:prstGeom prst="roundRect">
              <a:avLst/>
            </a:prstGeom>
            <a:gradFill flip="none" rotWithShape="1">
              <a:gsLst>
                <a:gs pos="10000">
                  <a:schemeClr val="bg1">
                    <a:lumMod val="50000"/>
                  </a:schemeClr>
                </a:gs>
                <a:gs pos="36000">
                  <a:schemeClr val="bg1">
                    <a:lumMod val="95000"/>
                  </a:schemeClr>
                </a:gs>
                <a:gs pos="72000">
                  <a:schemeClr val="bg1">
                    <a:lumMod val="5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Rectangle à coins arrondis 49"/>
            <p:cNvSpPr/>
            <p:nvPr/>
          </p:nvSpPr>
          <p:spPr>
            <a:xfrm>
              <a:off x="4653507" y="2083332"/>
              <a:ext cx="880048" cy="340172"/>
            </a:xfrm>
            <a:prstGeom prst="roundRect">
              <a:avLst/>
            </a:prstGeom>
            <a:gradFill flip="none" rotWithShape="1">
              <a:gsLst>
                <a:gs pos="10000">
                  <a:schemeClr val="bg1">
                    <a:lumMod val="65000"/>
                  </a:schemeClr>
                </a:gs>
                <a:gs pos="36000">
                  <a:schemeClr val="bg1">
                    <a:lumMod val="95000"/>
                  </a:schemeClr>
                </a:gs>
                <a:gs pos="72000">
                  <a:schemeClr val="bg1">
                    <a:lumMod val="7500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3" name="Groupe 319"/>
            <p:cNvGrpSpPr/>
            <p:nvPr/>
          </p:nvGrpSpPr>
          <p:grpSpPr>
            <a:xfrm>
              <a:off x="5526093" y="1984732"/>
              <a:ext cx="151754" cy="468114"/>
              <a:chOff x="5497385" y="2121045"/>
              <a:chExt cx="151754" cy="468114"/>
            </a:xfrm>
            <a:solidFill>
              <a:schemeClr val="tx1">
                <a:lumMod val="75000"/>
                <a:lumOff val="25000"/>
                <a:alpha val="20000"/>
              </a:schemeClr>
            </a:solidFill>
          </p:grpSpPr>
          <p:sp>
            <p:nvSpPr>
              <p:cNvPr id="214" name="Rectangle à coins arrondis 106"/>
              <p:cNvSpPr/>
              <p:nvPr/>
            </p:nvSpPr>
            <p:spPr>
              <a:xfrm>
                <a:off x="5497385" y="2303102"/>
                <a:ext cx="70819" cy="17325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5" name="Rectangle à coins arrondis 107"/>
              <p:cNvSpPr/>
              <p:nvPr/>
            </p:nvSpPr>
            <p:spPr>
              <a:xfrm>
                <a:off x="5535323" y="2222300"/>
                <a:ext cx="113816" cy="33751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6" name="Ellipse 108"/>
              <p:cNvSpPr/>
              <p:nvPr/>
            </p:nvSpPr>
            <p:spPr>
              <a:xfrm>
                <a:off x="5573262" y="2188548"/>
                <a:ext cx="75877" cy="67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7" name="Ellipse 109"/>
              <p:cNvSpPr/>
              <p:nvPr/>
            </p:nvSpPr>
            <p:spPr>
              <a:xfrm>
                <a:off x="5573262" y="2521656"/>
                <a:ext cx="75877" cy="67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8" name="Rectangle à coins arrondis 110"/>
              <p:cNvSpPr/>
              <p:nvPr/>
            </p:nvSpPr>
            <p:spPr>
              <a:xfrm>
                <a:off x="5535323" y="2121045"/>
                <a:ext cx="32881" cy="9675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4" name="Rectangle à coins arrondis 51"/>
            <p:cNvSpPr/>
            <p:nvPr/>
          </p:nvSpPr>
          <p:spPr>
            <a:xfrm>
              <a:off x="4481336" y="2152163"/>
              <a:ext cx="174471" cy="202510"/>
            </a:xfrm>
            <a:prstGeom prst="roundRect">
              <a:avLst/>
            </a:prstGeom>
            <a:gradFill flip="none" rotWithShape="1">
              <a:gsLst>
                <a:gs pos="10000">
                  <a:schemeClr val="bg1">
                    <a:lumMod val="65000"/>
                  </a:schemeClr>
                </a:gs>
                <a:gs pos="36000">
                  <a:schemeClr val="bg1">
                    <a:lumMod val="95000"/>
                  </a:schemeClr>
                </a:gs>
                <a:gs pos="72000">
                  <a:schemeClr val="bg1">
                    <a:lumMod val="7500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Rectangle à coins arrondis 52"/>
            <p:cNvSpPr/>
            <p:nvPr/>
          </p:nvSpPr>
          <p:spPr>
            <a:xfrm>
              <a:off x="4519097" y="2423503"/>
              <a:ext cx="98949" cy="270013"/>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Rectangle à coins arrondis 53"/>
            <p:cNvSpPr/>
            <p:nvPr/>
          </p:nvSpPr>
          <p:spPr>
            <a:xfrm>
              <a:off x="4492694" y="2389752"/>
              <a:ext cx="151754" cy="33752"/>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Rectangle à coins arrondis 54"/>
            <p:cNvSpPr/>
            <p:nvPr/>
          </p:nvSpPr>
          <p:spPr>
            <a:xfrm>
              <a:off x="4473725" y="2693516"/>
              <a:ext cx="189693" cy="33752"/>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Rectangle à coins arrondis 55"/>
            <p:cNvSpPr/>
            <p:nvPr/>
          </p:nvSpPr>
          <p:spPr>
            <a:xfrm>
              <a:off x="4492694" y="2356000"/>
              <a:ext cx="151754" cy="33752"/>
            </a:xfrm>
            <a:prstGeom prst="roundRect">
              <a:avLst/>
            </a:prstGeom>
            <a:gradFill flip="none" rotWithShape="1">
              <a:gsLst>
                <a:gs pos="10000">
                  <a:schemeClr val="bg1">
                    <a:lumMod val="50000"/>
                  </a:schemeClr>
                </a:gs>
                <a:gs pos="36000">
                  <a:schemeClr val="bg1">
                    <a:lumMod val="95000"/>
                  </a:schemeClr>
                </a:gs>
                <a:gs pos="72000">
                  <a:schemeClr val="bg1">
                    <a:lumMod val="5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Rectangle à coins arrondis 56"/>
            <p:cNvSpPr/>
            <p:nvPr/>
          </p:nvSpPr>
          <p:spPr>
            <a:xfrm>
              <a:off x="5927877" y="2083332"/>
              <a:ext cx="880048" cy="340172"/>
            </a:xfrm>
            <a:prstGeom prst="roundRect">
              <a:avLst/>
            </a:prstGeom>
            <a:gradFill flip="none" rotWithShape="1">
              <a:gsLst>
                <a:gs pos="10000">
                  <a:schemeClr val="bg1">
                    <a:lumMod val="65000"/>
                  </a:schemeClr>
                </a:gs>
                <a:gs pos="36000">
                  <a:schemeClr val="bg1">
                    <a:lumMod val="95000"/>
                  </a:schemeClr>
                </a:gs>
                <a:gs pos="72000">
                  <a:schemeClr val="bg1">
                    <a:lumMod val="7500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0" name="Groupe 320"/>
            <p:cNvGrpSpPr/>
            <p:nvPr/>
          </p:nvGrpSpPr>
          <p:grpSpPr>
            <a:xfrm>
              <a:off x="6800463" y="1984732"/>
              <a:ext cx="151754" cy="468114"/>
              <a:chOff x="6771755" y="2121045"/>
              <a:chExt cx="151754" cy="468114"/>
            </a:xfrm>
            <a:solidFill>
              <a:schemeClr val="tx1">
                <a:lumMod val="75000"/>
                <a:lumOff val="25000"/>
                <a:alpha val="20000"/>
              </a:schemeClr>
            </a:solidFill>
          </p:grpSpPr>
          <p:sp>
            <p:nvSpPr>
              <p:cNvPr id="209" name="Rectangle à coins arrondis 101"/>
              <p:cNvSpPr/>
              <p:nvPr/>
            </p:nvSpPr>
            <p:spPr>
              <a:xfrm>
                <a:off x="6771755" y="2303102"/>
                <a:ext cx="70819" cy="17325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0" name="Rectangle à coins arrondis 102"/>
              <p:cNvSpPr/>
              <p:nvPr/>
            </p:nvSpPr>
            <p:spPr>
              <a:xfrm>
                <a:off x="6809693" y="2222300"/>
                <a:ext cx="113816" cy="33751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1" name="Ellipse 103"/>
              <p:cNvSpPr/>
              <p:nvPr/>
            </p:nvSpPr>
            <p:spPr>
              <a:xfrm>
                <a:off x="6847632" y="2188548"/>
                <a:ext cx="75877" cy="67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104"/>
              <p:cNvSpPr/>
              <p:nvPr/>
            </p:nvSpPr>
            <p:spPr>
              <a:xfrm>
                <a:off x="6847632" y="2521656"/>
                <a:ext cx="75877" cy="67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Rectangle à coins arrondis 105"/>
              <p:cNvSpPr/>
              <p:nvPr/>
            </p:nvSpPr>
            <p:spPr>
              <a:xfrm>
                <a:off x="6809693" y="2121045"/>
                <a:ext cx="32881" cy="9675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1" name="Rectangle à coins arrondis 58"/>
            <p:cNvSpPr/>
            <p:nvPr/>
          </p:nvSpPr>
          <p:spPr>
            <a:xfrm>
              <a:off x="5755706" y="2152163"/>
              <a:ext cx="174471" cy="202510"/>
            </a:xfrm>
            <a:prstGeom prst="roundRect">
              <a:avLst/>
            </a:prstGeom>
            <a:gradFill flip="none" rotWithShape="1">
              <a:gsLst>
                <a:gs pos="10000">
                  <a:schemeClr val="bg1">
                    <a:lumMod val="65000"/>
                  </a:schemeClr>
                </a:gs>
                <a:gs pos="36000">
                  <a:schemeClr val="bg1">
                    <a:lumMod val="95000"/>
                  </a:schemeClr>
                </a:gs>
                <a:gs pos="72000">
                  <a:schemeClr val="bg1">
                    <a:lumMod val="7500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Rectangle à coins arrondis 59"/>
            <p:cNvSpPr/>
            <p:nvPr/>
          </p:nvSpPr>
          <p:spPr>
            <a:xfrm>
              <a:off x="5793467" y="2423503"/>
              <a:ext cx="98949" cy="270013"/>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Rectangle à coins arrondis 60"/>
            <p:cNvSpPr/>
            <p:nvPr/>
          </p:nvSpPr>
          <p:spPr>
            <a:xfrm>
              <a:off x="5767064" y="2389752"/>
              <a:ext cx="151754" cy="33752"/>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Rectangle à coins arrondis 61"/>
            <p:cNvSpPr/>
            <p:nvPr/>
          </p:nvSpPr>
          <p:spPr>
            <a:xfrm>
              <a:off x="5748095" y="2693516"/>
              <a:ext cx="189693" cy="33752"/>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Rectangle à coins arrondis 62"/>
            <p:cNvSpPr/>
            <p:nvPr/>
          </p:nvSpPr>
          <p:spPr>
            <a:xfrm>
              <a:off x="5767064" y="2356000"/>
              <a:ext cx="151754" cy="33752"/>
            </a:xfrm>
            <a:prstGeom prst="roundRect">
              <a:avLst/>
            </a:prstGeom>
            <a:gradFill flip="none" rotWithShape="1">
              <a:gsLst>
                <a:gs pos="10000">
                  <a:schemeClr val="bg1">
                    <a:lumMod val="50000"/>
                  </a:schemeClr>
                </a:gs>
                <a:gs pos="36000">
                  <a:schemeClr val="bg1">
                    <a:lumMod val="95000"/>
                  </a:schemeClr>
                </a:gs>
                <a:gs pos="72000">
                  <a:schemeClr val="bg1">
                    <a:lumMod val="5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6" name="Groupe 363"/>
            <p:cNvGrpSpPr/>
            <p:nvPr/>
          </p:nvGrpSpPr>
          <p:grpSpPr>
            <a:xfrm>
              <a:off x="4414254" y="2216777"/>
              <a:ext cx="60206" cy="92619"/>
              <a:chOff x="1000100" y="3700463"/>
              <a:chExt cx="1394446" cy="1738327"/>
            </a:xfrm>
          </p:grpSpPr>
          <p:sp>
            <p:nvSpPr>
              <p:cNvPr id="206" name="Forme libre 98"/>
              <p:cNvSpPr/>
              <p:nvPr/>
            </p:nvSpPr>
            <p:spPr>
              <a:xfrm>
                <a:off x="1000101" y="3700463"/>
                <a:ext cx="1379249" cy="499884"/>
              </a:xfrm>
              <a:custGeom>
                <a:avLst/>
                <a:gdLst>
                  <a:gd name="connsiteX0" fmla="*/ 10319 w 1549797"/>
                  <a:gd name="connsiteY0" fmla="*/ 526256 h 649684"/>
                  <a:gd name="connsiteX1" fmla="*/ 76994 w 1549797"/>
                  <a:gd name="connsiteY1" fmla="*/ 511969 h 649684"/>
                  <a:gd name="connsiteX2" fmla="*/ 138906 w 1549797"/>
                  <a:gd name="connsiteY2" fmla="*/ 454819 h 649684"/>
                  <a:gd name="connsiteX3" fmla="*/ 186531 w 1549797"/>
                  <a:gd name="connsiteY3" fmla="*/ 383381 h 649684"/>
                  <a:gd name="connsiteX4" fmla="*/ 207962 w 1549797"/>
                  <a:gd name="connsiteY4" fmla="*/ 261938 h 649684"/>
                  <a:gd name="connsiteX5" fmla="*/ 217487 w 1549797"/>
                  <a:gd name="connsiteY5" fmla="*/ 178594 h 649684"/>
                  <a:gd name="connsiteX6" fmla="*/ 246062 w 1549797"/>
                  <a:gd name="connsiteY6" fmla="*/ 104775 h 649684"/>
                  <a:gd name="connsiteX7" fmla="*/ 310356 w 1549797"/>
                  <a:gd name="connsiteY7" fmla="*/ 33338 h 649684"/>
                  <a:gd name="connsiteX8" fmla="*/ 388937 w 1549797"/>
                  <a:gd name="connsiteY8" fmla="*/ 4763 h 649684"/>
                  <a:gd name="connsiteX9" fmla="*/ 457994 w 1549797"/>
                  <a:gd name="connsiteY9" fmla="*/ 19050 h 649684"/>
                  <a:gd name="connsiteX10" fmla="*/ 515144 w 1549797"/>
                  <a:gd name="connsiteY10" fmla="*/ 59531 h 649684"/>
                  <a:gd name="connsiteX11" fmla="*/ 553244 w 1549797"/>
                  <a:gd name="connsiteY11" fmla="*/ 123825 h 649684"/>
                  <a:gd name="connsiteX12" fmla="*/ 577056 w 1549797"/>
                  <a:gd name="connsiteY12" fmla="*/ 176213 h 649684"/>
                  <a:gd name="connsiteX13" fmla="*/ 588962 w 1549797"/>
                  <a:gd name="connsiteY13" fmla="*/ 261938 h 649684"/>
                  <a:gd name="connsiteX14" fmla="*/ 591344 w 1549797"/>
                  <a:gd name="connsiteY14" fmla="*/ 319088 h 649684"/>
                  <a:gd name="connsiteX15" fmla="*/ 610394 w 1549797"/>
                  <a:gd name="connsiteY15" fmla="*/ 383381 h 649684"/>
                  <a:gd name="connsiteX16" fmla="*/ 650875 w 1549797"/>
                  <a:gd name="connsiteY16" fmla="*/ 445294 h 649684"/>
                  <a:gd name="connsiteX17" fmla="*/ 705644 w 1549797"/>
                  <a:gd name="connsiteY17" fmla="*/ 500063 h 649684"/>
                  <a:gd name="connsiteX18" fmla="*/ 774700 w 1549797"/>
                  <a:gd name="connsiteY18" fmla="*/ 523875 h 649684"/>
                  <a:gd name="connsiteX19" fmla="*/ 846137 w 1549797"/>
                  <a:gd name="connsiteY19" fmla="*/ 511969 h 649684"/>
                  <a:gd name="connsiteX20" fmla="*/ 896144 w 1549797"/>
                  <a:gd name="connsiteY20" fmla="*/ 464344 h 649684"/>
                  <a:gd name="connsiteX21" fmla="*/ 943769 w 1549797"/>
                  <a:gd name="connsiteY21" fmla="*/ 400050 h 649684"/>
                  <a:gd name="connsiteX22" fmla="*/ 962819 w 1549797"/>
                  <a:gd name="connsiteY22" fmla="*/ 342900 h 649684"/>
                  <a:gd name="connsiteX23" fmla="*/ 974725 w 1549797"/>
                  <a:gd name="connsiteY23" fmla="*/ 254794 h 649684"/>
                  <a:gd name="connsiteX24" fmla="*/ 977106 w 1549797"/>
                  <a:gd name="connsiteY24" fmla="*/ 197644 h 649684"/>
                  <a:gd name="connsiteX25" fmla="*/ 998537 w 1549797"/>
                  <a:gd name="connsiteY25" fmla="*/ 128588 h 649684"/>
                  <a:gd name="connsiteX26" fmla="*/ 1036637 w 1549797"/>
                  <a:gd name="connsiteY26" fmla="*/ 69056 h 649684"/>
                  <a:gd name="connsiteX27" fmla="*/ 1091406 w 1549797"/>
                  <a:gd name="connsiteY27" fmla="*/ 23813 h 649684"/>
                  <a:gd name="connsiteX28" fmla="*/ 1124744 w 1549797"/>
                  <a:gd name="connsiteY28" fmla="*/ 7144 h 649684"/>
                  <a:gd name="connsiteX29" fmla="*/ 1150937 w 1549797"/>
                  <a:gd name="connsiteY29" fmla="*/ 0 h 649684"/>
                  <a:gd name="connsiteX30" fmla="*/ 1200944 w 1549797"/>
                  <a:gd name="connsiteY30" fmla="*/ 7144 h 649684"/>
                  <a:gd name="connsiteX31" fmla="*/ 1262856 w 1549797"/>
                  <a:gd name="connsiteY31" fmla="*/ 42863 h 649684"/>
                  <a:gd name="connsiteX32" fmla="*/ 1298575 w 1549797"/>
                  <a:gd name="connsiteY32" fmla="*/ 85725 h 649684"/>
                  <a:gd name="connsiteX33" fmla="*/ 1324769 w 1549797"/>
                  <a:gd name="connsiteY33" fmla="*/ 121444 h 649684"/>
                  <a:gd name="connsiteX34" fmla="*/ 1346200 w 1549797"/>
                  <a:gd name="connsiteY34" fmla="*/ 180975 h 649684"/>
                  <a:gd name="connsiteX35" fmla="*/ 1350962 w 1549797"/>
                  <a:gd name="connsiteY35" fmla="*/ 219075 h 649684"/>
                  <a:gd name="connsiteX36" fmla="*/ 1353344 w 1549797"/>
                  <a:gd name="connsiteY36" fmla="*/ 269081 h 649684"/>
                  <a:gd name="connsiteX37" fmla="*/ 1358106 w 1549797"/>
                  <a:gd name="connsiteY37" fmla="*/ 323850 h 649684"/>
                  <a:gd name="connsiteX38" fmla="*/ 1381919 w 1549797"/>
                  <a:gd name="connsiteY38" fmla="*/ 392906 h 649684"/>
                  <a:gd name="connsiteX39" fmla="*/ 1412875 w 1549797"/>
                  <a:gd name="connsiteY39" fmla="*/ 445294 h 649684"/>
                  <a:gd name="connsiteX40" fmla="*/ 1474787 w 1549797"/>
                  <a:gd name="connsiteY40" fmla="*/ 504825 h 649684"/>
                  <a:gd name="connsiteX41" fmla="*/ 1527175 w 1549797"/>
                  <a:gd name="connsiteY41" fmla="*/ 521494 h 649684"/>
                  <a:gd name="connsiteX42" fmla="*/ 1546225 w 1549797"/>
                  <a:gd name="connsiteY42" fmla="*/ 523875 h 649684"/>
                  <a:gd name="connsiteX43" fmla="*/ 1548606 w 1549797"/>
                  <a:gd name="connsiteY43" fmla="*/ 557213 h 649684"/>
                  <a:gd name="connsiteX44" fmla="*/ 1548606 w 1549797"/>
                  <a:gd name="connsiteY44" fmla="*/ 628650 h 649684"/>
                  <a:gd name="connsiteX45" fmla="*/ 1543844 w 1549797"/>
                  <a:gd name="connsiteY45" fmla="*/ 635794 h 649684"/>
                  <a:gd name="connsiteX46" fmla="*/ 1527175 w 1549797"/>
                  <a:gd name="connsiteY46" fmla="*/ 638175 h 649684"/>
                  <a:gd name="connsiteX47" fmla="*/ 781844 w 1549797"/>
                  <a:gd name="connsiteY47" fmla="*/ 638175 h 649684"/>
                  <a:gd name="connsiteX48" fmla="*/ 543719 w 1549797"/>
                  <a:gd name="connsiteY48" fmla="*/ 638175 h 649684"/>
                  <a:gd name="connsiteX49" fmla="*/ 229394 w 1549797"/>
                  <a:gd name="connsiteY49" fmla="*/ 638175 h 649684"/>
                  <a:gd name="connsiteX50" fmla="*/ 65087 w 1549797"/>
                  <a:gd name="connsiteY50" fmla="*/ 638175 h 649684"/>
                  <a:gd name="connsiteX51" fmla="*/ 15081 w 1549797"/>
                  <a:gd name="connsiteY51" fmla="*/ 631031 h 649684"/>
                  <a:gd name="connsiteX52" fmla="*/ 10319 w 1549797"/>
                  <a:gd name="connsiteY52" fmla="*/ 526256 h 6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49797" h="649684">
                    <a:moveTo>
                      <a:pt x="10319" y="526256"/>
                    </a:moveTo>
                    <a:cubicBezTo>
                      <a:pt x="20638" y="506412"/>
                      <a:pt x="55563" y="523875"/>
                      <a:pt x="76994" y="511969"/>
                    </a:cubicBezTo>
                    <a:cubicBezTo>
                      <a:pt x="98425" y="500063"/>
                      <a:pt x="120650" y="476250"/>
                      <a:pt x="138906" y="454819"/>
                    </a:cubicBezTo>
                    <a:cubicBezTo>
                      <a:pt x="157162" y="433388"/>
                      <a:pt x="175022" y="415528"/>
                      <a:pt x="186531" y="383381"/>
                    </a:cubicBezTo>
                    <a:cubicBezTo>
                      <a:pt x="198040" y="351234"/>
                      <a:pt x="202803" y="296069"/>
                      <a:pt x="207962" y="261938"/>
                    </a:cubicBezTo>
                    <a:cubicBezTo>
                      <a:pt x="213121" y="227807"/>
                      <a:pt x="211137" y="204788"/>
                      <a:pt x="217487" y="178594"/>
                    </a:cubicBezTo>
                    <a:cubicBezTo>
                      <a:pt x="223837" y="152400"/>
                      <a:pt x="230584" y="128984"/>
                      <a:pt x="246062" y="104775"/>
                    </a:cubicBezTo>
                    <a:cubicBezTo>
                      <a:pt x="261540" y="80566"/>
                      <a:pt x="286543" y="50007"/>
                      <a:pt x="310356" y="33338"/>
                    </a:cubicBezTo>
                    <a:cubicBezTo>
                      <a:pt x="334169" y="16669"/>
                      <a:pt x="364331" y="7144"/>
                      <a:pt x="388937" y="4763"/>
                    </a:cubicBezTo>
                    <a:cubicBezTo>
                      <a:pt x="413543" y="2382"/>
                      <a:pt x="436960" y="9922"/>
                      <a:pt x="457994" y="19050"/>
                    </a:cubicBezTo>
                    <a:cubicBezTo>
                      <a:pt x="479028" y="28178"/>
                      <a:pt x="499269" y="42069"/>
                      <a:pt x="515144" y="59531"/>
                    </a:cubicBezTo>
                    <a:cubicBezTo>
                      <a:pt x="531019" y="76993"/>
                      <a:pt x="542925" y="104378"/>
                      <a:pt x="553244" y="123825"/>
                    </a:cubicBezTo>
                    <a:cubicBezTo>
                      <a:pt x="563563" y="143272"/>
                      <a:pt x="571103" y="153194"/>
                      <a:pt x="577056" y="176213"/>
                    </a:cubicBezTo>
                    <a:cubicBezTo>
                      <a:pt x="583009" y="199232"/>
                      <a:pt x="586581" y="238125"/>
                      <a:pt x="588962" y="261938"/>
                    </a:cubicBezTo>
                    <a:cubicBezTo>
                      <a:pt x="591343" y="285751"/>
                      <a:pt x="587772" y="298848"/>
                      <a:pt x="591344" y="319088"/>
                    </a:cubicBezTo>
                    <a:cubicBezTo>
                      <a:pt x="594916" y="339328"/>
                      <a:pt x="600472" y="362347"/>
                      <a:pt x="610394" y="383381"/>
                    </a:cubicBezTo>
                    <a:cubicBezTo>
                      <a:pt x="620316" y="404415"/>
                      <a:pt x="635000" y="425847"/>
                      <a:pt x="650875" y="445294"/>
                    </a:cubicBezTo>
                    <a:cubicBezTo>
                      <a:pt x="666750" y="464741"/>
                      <a:pt x="685007" y="486966"/>
                      <a:pt x="705644" y="500063"/>
                    </a:cubicBezTo>
                    <a:cubicBezTo>
                      <a:pt x="726281" y="513160"/>
                      <a:pt x="751285" y="521891"/>
                      <a:pt x="774700" y="523875"/>
                    </a:cubicBezTo>
                    <a:cubicBezTo>
                      <a:pt x="798116" y="525859"/>
                      <a:pt x="825896" y="521891"/>
                      <a:pt x="846137" y="511969"/>
                    </a:cubicBezTo>
                    <a:cubicBezTo>
                      <a:pt x="866378" y="502047"/>
                      <a:pt x="879872" y="482997"/>
                      <a:pt x="896144" y="464344"/>
                    </a:cubicBezTo>
                    <a:cubicBezTo>
                      <a:pt x="912416" y="445691"/>
                      <a:pt x="932657" y="420291"/>
                      <a:pt x="943769" y="400050"/>
                    </a:cubicBezTo>
                    <a:cubicBezTo>
                      <a:pt x="954881" y="379809"/>
                      <a:pt x="957660" y="367109"/>
                      <a:pt x="962819" y="342900"/>
                    </a:cubicBezTo>
                    <a:cubicBezTo>
                      <a:pt x="967978" y="318691"/>
                      <a:pt x="972344" y="279003"/>
                      <a:pt x="974725" y="254794"/>
                    </a:cubicBezTo>
                    <a:cubicBezTo>
                      <a:pt x="977106" y="230585"/>
                      <a:pt x="973137" y="218678"/>
                      <a:pt x="977106" y="197644"/>
                    </a:cubicBezTo>
                    <a:cubicBezTo>
                      <a:pt x="981075" y="176610"/>
                      <a:pt x="988615" y="150019"/>
                      <a:pt x="998537" y="128588"/>
                    </a:cubicBezTo>
                    <a:cubicBezTo>
                      <a:pt x="1008459" y="107157"/>
                      <a:pt x="1021159" y="86518"/>
                      <a:pt x="1036637" y="69056"/>
                    </a:cubicBezTo>
                    <a:cubicBezTo>
                      <a:pt x="1052115" y="51594"/>
                      <a:pt x="1076722" y="34132"/>
                      <a:pt x="1091406" y="23813"/>
                    </a:cubicBezTo>
                    <a:cubicBezTo>
                      <a:pt x="1106090" y="13494"/>
                      <a:pt x="1114822" y="11113"/>
                      <a:pt x="1124744" y="7144"/>
                    </a:cubicBezTo>
                    <a:cubicBezTo>
                      <a:pt x="1134666" y="3175"/>
                      <a:pt x="1138237" y="0"/>
                      <a:pt x="1150937" y="0"/>
                    </a:cubicBezTo>
                    <a:cubicBezTo>
                      <a:pt x="1163637" y="0"/>
                      <a:pt x="1182291" y="0"/>
                      <a:pt x="1200944" y="7144"/>
                    </a:cubicBezTo>
                    <a:cubicBezTo>
                      <a:pt x="1219597" y="14288"/>
                      <a:pt x="1246584" y="29766"/>
                      <a:pt x="1262856" y="42863"/>
                    </a:cubicBezTo>
                    <a:cubicBezTo>
                      <a:pt x="1279128" y="55960"/>
                      <a:pt x="1288256" y="72628"/>
                      <a:pt x="1298575" y="85725"/>
                    </a:cubicBezTo>
                    <a:cubicBezTo>
                      <a:pt x="1308894" y="98822"/>
                      <a:pt x="1316832" y="105569"/>
                      <a:pt x="1324769" y="121444"/>
                    </a:cubicBezTo>
                    <a:cubicBezTo>
                      <a:pt x="1332706" y="137319"/>
                      <a:pt x="1341835" y="164703"/>
                      <a:pt x="1346200" y="180975"/>
                    </a:cubicBezTo>
                    <a:cubicBezTo>
                      <a:pt x="1350565" y="197247"/>
                      <a:pt x="1349771" y="204391"/>
                      <a:pt x="1350962" y="219075"/>
                    </a:cubicBezTo>
                    <a:cubicBezTo>
                      <a:pt x="1352153" y="233759"/>
                      <a:pt x="1352153" y="251619"/>
                      <a:pt x="1353344" y="269081"/>
                    </a:cubicBezTo>
                    <a:cubicBezTo>
                      <a:pt x="1354535" y="286544"/>
                      <a:pt x="1353344" y="303213"/>
                      <a:pt x="1358106" y="323850"/>
                    </a:cubicBezTo>
                    <a:cubicBezTo>
                      <a:pt x="1362868" y="344487"/>
                      <a:pt x="1372791" y="372665"/>
                      <a:pt x="1381919" y="392906"/>
                    </a:cubicBezTo>
                    <a:cubicBezTo>
                      <a:pt x="1391047" y="413147"/>
                      <a:pt x="1397397" y="426641"/>
                      <a:pt x="1412875" y="445294"/>
                    </a:cubicBezTo>
                    <a:cubicBezTo>
                      <a:pt x="1428353" y="463947"/>
                      <a:pt x="1455737" y="492125"/>
                      <a:pt x="1474787" y="504825"/>
                    </a:cubicBezTo>
                    <a:cubicBezTo>
                      <a:pt x="1493837" y="517525"/>
                      <a:pt x="1515269" y="518319"/>
                      <a:pt x="1527175" y="521494"/>
                    </a:cubicBezTo>
                    <a:cubicBezTo>
                      <a:pt x="1539081" y="524669"/>
                      <a:pt x="1542653" y="517922"/>
                      <a:pt x="1546225" y="523875"/>
                    </a:cubicBezTo>
                    <a:cubicBezTo>
                      <a:pt x="1549797" y="529828"/>
                      <a:pt x="1548209" y="539751"/>
                      <a:pt x="1548606" y="557213"/>
                    </a:cubicBezTo>
                    <a:cubicBezTo>
                      <a:pt x="1549003" y="574675"/>
                      <a:pt x="1549400" y="615553"/>
                      <a:pt x="1548606" y="628650"/>
                    </a:cubicBezTo>
                    <a:cubicBezTo>
                      <a:pt x="1547812" y="641747"/>
                      <a:pt x="1547416" y="634207"/>
                      <a:pt x="1543844" y="635794"/>
                    </a:cubicBezTo>
                    <a:cubicBezTo>
                      <a:pt x="1540272" y="637382"/>
                      <a:pt x="1527175" y="638175"/>
                      <a:pt x="1527175" y="638175"/>
                    </a:cubicBezTo>
                    <a:lnTo>
                      <a:pt x="781844" y="638175"/>
                    </a:lnTo>
                    <a:lnTo>
                      <a:pt x="543719" y="638175"/>
                    </a:lnTo>
                    <a:lnTo>
                      <a:pt x="229394" y="638175"/>
                    </a:lnTo>
                    <a:lnTo>
                      <a:pt x="65087" y="638175"/>
                    </a:lnTo>
                    <a:cubicBezTo>
                      <a:pt x="29368" y="636984"/>
                      <a:pt x="24606" y="649684"/>
                      <a:pt x="15081" y="631031"/>
                    </a:cubicBezTo>
                    <a:cubicBezTo>
                      <a:pt x="5556" y="612378"/>
                      <a:pt x="0" y="546100"/>
                      <a:pt x="10319" y="526256"/>
                    </a:cubicBezTo>
                    <a:close/>
                  </a:path>
                </a:pathLst>
              </a:custGeom>
              <a:solidFill>
                <a:schemeClr val="bg1">
                  <a:lumMod val="75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7" name="Forme libre 99"/>
              <p:cNvSpPr/>
              <p:nvPr/>
            </p:nvSpPr>
            <p:spPr>
              <a:xfrm flipV="1">
                <a:off x="1000101" y="4938906"/>
                <a:ext cx="1379249" cy="499884"/>
              </a:xfrm>
              <a:custGeom>
                <a:avLst/>
                <a:gdLst>
                  <a:gd name="connsiteX0" fmla="*/ 10319 w 1549797"/>
                  <a:gd name="connsiteY0" fmla="*/ 526256 h 649684"/>
                  <a:gd name="connsiteX1" fmla="*/ 76994 w 1549797"/>
                  <a:gd name="connsiteY1" fmla="*/ 511969 h 649684"/>
                  <a:gd name="connsiteX2" fmla="*/ 138906 w 1549797"/>
                  <a:gd name="connsiteY2" fmla="*/ 454819 h 649684"/>
                  <a:gd name="connsiteX3" fmla="*/ 186531 w 1549797"/>
                  <a:gd name="connsiteY3" fmla="*/ 383381 h 649684"/>
                  <a:gd name="connsiteX4" fmla="*/ 207962 w 1549797"/>
                  <a:gd name="connsiteY4" fmla="*/ 261938 h 649684"/>
                  <a:gd name="connsiteX5" fmla="*/ 217487 w 1549797"/>
                  <a:gd name="connsiteY5" fmla="*/ 178594 h 649684"/>
                  <a:gd name="connsiteX6" fmla="*/ 246062 w 1549797"/>
                  <a:gd name="connsiteY6" fmla="*/ 104775 h 649684"/>
                  <a:gd name="connsiteX7" fmla="*/ 310356 w 1549797"/>
                  <a:gd name="connsiteY7" fmla="*/ 33338 h 649684"/>
                  <a:gd name="connsiteX8" fmla="*/ 388937 w 1549797"/>
                  <a:gd name="connsiteY8" fmla="*/ 4763 h 649684"/>
                  <a:gd name="connsiteX9" fmla="*/ 457994 w 1549797"/>
                  <a:gd name="connsiteY9" fmla="*/ 19050 h 649684"/>
                  <a:gd name="connsiteX10" fmla="*/ 515144 w 1549797"/>
                  <a:gd name="connsiteY10" fmla="*/ 59531 h 649684"/>
                  <a:gd name="connsiteX11" fmla="*/ 553244 w 1549797"/>
                  <a:gd name="connsiteY11" fmla="*/ 123825 h 649684"/>
                  <a:gd name="connsiteX12" fmla="*/ 577056 w 1549797"/>
                  <a:gd name="connsiteY12" fmla="*/ 176213 h 649684"/>
                  <a:gd name="connsiteX13" fmla="*/ 588962 w 1549797"/>
                  <a:gd name="connsiteY13" fmla="*/ 261938 h 649684"/>
                  <a:gd name="connsiteX14" fmla="*/ 591344 w 1549797"/>
                  <a:gd name="connsiteY14" fmla="*/ 319088 h 649684"/>
                  <a:gd name="connsiteX15" fmla="*/ 610394 w 1549797"/>
                  <a:gd name="connsiteY15" fmla="*/ 383381 h 649684"/>
                  <a:gd name="connsiteX16" fmla="*/ 650875 w 1549797"/>
                  <a:gd name="connsiteY16" fmla="*/ 445294 h 649684"/>
                  <a:gd name="connsiteX17" fmla="*/ 705644 w 1549797"/>
                  <a:gd name="connsiteY17" fmla="*/ 500063 h 649684"/>
                  <a:gd name="connsiteX18" fmla="*/ 774700 w 1549797"/>
                  <a:gd name="connsiteY18" fmla="*/ 523875 h 649684"/>
                  <a:gd name="connsiteX19" fmla="*/ 846137 w 1549797"/>
                  <a:gd name="connsiteY19" fmla="*/ 511969 h 649684"/>
                  <a:gd name="connsiteX20" fmla="*/ 896144 w 1549797"/>
                  <a:gd name="connsiteY20" fmla="*/ 464344 h 649684"/>
                  <a:gd name="connsiteX21" fmla="*/ 943769 w 1549797"/>
                  <a:gd name="connsiteY21" fmla="*/ 400050 h 649684"/>
                  <a:gd name="connsiteX22" fmla="*/ 962819 w 1549797"/>
                  <a:gd name="connsiteY22" fmla="*/ 342900 h 649684"/>
                  <a:gd name="connsiteX23" fmla="*/ 974725 w 1549797"/>
                  <a:gd name="connsiteY23" fmla="*/ 254794 h 649684"/>
                  <a:gd name="connsiteX24" fmla="*/ 977106 w 1549797"/>
                  <a:gd name="connsiteY24" fmla="*/ 197644 h 649684"/>
                  <a:gd name="connsiteX25" fmla="*/ 998537 w 1549797"/>
                  <a:gd name="connsiteY25" fmla="*/ 128588 h 649684"/>
                  <a:gd name="connsiteX26" fmla="*/ 1036637 w 1549797"/>
                  <a:gd name="connsiteY26" fmla="*/ 69056 h 649684"/>
                  <a:gd name="connsiteX27" fmla="*/ 1091406 w 1549797"/>
                  <a:gd name="connsiteY27" fmla="*/ 23813 h 649684"/>
                  <a:gd name="connsiteX28" fmla="*/ 1124744 w 1549797"/>
                  <a:gd name="connsiteY28" fmla="*/ 7144 h 649684"/>
                  <a:gd name="connsiteX29" fmla="*/ 1150937 w 1549797"/>
                  <a:gd name="connsiteY29" fmla="*/ 0 h 649684"/>
                  <a:gd name="connsiteX30" fmla="*/ 1200944 w 1549797"/>
                  <a:gd name="connsiteY30" fmla="*/ 7144 h 649684"/>
                  <a:gd name="connsiteX31" fmla="*/ 1262856 w 1549797"/>
                  <a:gd name="connsiteY31" fmla="*/ 42863 h 649684"/>
                  <a:gd name="connsiteX32" fmla="*/ 1298575 w 1549797"/>
                  <a:gd name="connsiteY32" fmla="*/ 85725 h 649684"/>
                  <a:gd name="connsiteX33" fmla="*/ 1324769 w 1549797"/>
                  <a:gd name="connsiteY33" fmla="*/ 121444 h 649684"/>
                  <a:gd name="connsiteX34" fmla="*/ 1346200 w 1549797"/>
                  <a:gd name="connsiteY34" fmla="*/ 180975 h 649684"/>
                  <a:gd name="connsiteX35" fmla="*/ 1350962 w 1549797"/>
                  <a:gd name="connsiteY35" fmla="*/ 219075 h 649684"/>
                  <a:gd name="connsiteX36" fmla="*/ 1353344 w 1549797"/>
                  <a:gd name="connsiteY36" fmla="*/ 269081 h 649684"/>
                  <a:gd name="connsiteX37" fmla="*/ 1358106 w 1549797"/>
                  <a:gd name="connsiteY37" fmla="*/ 323850 h 649684"/>
                  <a:gd name="connsiteX38" fmla="*/ 1381919 w 1549797"/>
                  <a:gd name="connsiteY38" fmla="*/ 392906 h 649684"/>
                  <a:gd name="connsiteX39" fmla="*/ 1412875 w 1549797"/>
                  <a:gd name="connsiteY39" fmla="*/ 445294 h 649684"/>
                  <a:gd name="connsiteX40" fmla="*/ 1474787 w 1549797"/>
                  <a:gd name="connsiteY40" fmla="*/ 504825 h 649684"/>
                  <a:gd name="connsiteX41" fmla="*/ 1527175 w 1549797"/>
                  <a:gd name="connsiteY41" fmla="*/ 521494 h 649684"/>
                  <a:gd name="connsiteX42" fmla="*/ 1546225 w 1549797"/>
                  <a:gd name="connsiteY42" fmla="*/ 523875 h 649684"/>
                  <a:gd name="connsiteX43" fmla="*/ 1548606 w 1549797"/>
                  <a:gd name="connsiteY43" fmla="*/ 557213 h 649684"/>
                  <a:gd name="connsiteX44" fmla="*/ 1548606 w 1549797"/>
                  <a:gd name="connsiteY44" fmla="*/ 628650 h 649684"/>
                  <a:gd name="connsiteX45" fmla="*/ 1543844 w 1549797"/>
                  <a:gd name="connsiteY45" fmla="*/ 635794 h 649684"/>
                  <a:gd name="connsiteX46" fmla="*/ 1527175 w 1549797"/>
                  <a:gd name="connsiteY46" fmla="*/ 638175 h 649684"/>
                  <a:gd name="connsiteX47" fmla="*/ 781844 w 1549797"/>
                  <a:gd name="connsiteY47" fmla="*/ 638175 h 649684"/>
                  <a:gd name="connsiteX48" fmla="*/ 543719 w 1549797"/>
                  <a:gd name="connsiteY48" fmla="*/ 638175 h 649684"/>
                  <a:gd name="connsiteX49" fmla="*/ 229394 w 1549797"/>
                  <a:gd name="connsiteY49" fmla="*/ 638175 h 649684"/>
                  <a:gd name="connsiteX50" fmla="*/ 65087 w 1549797"/>
                  <a:gd name="connsiteY50" fmla="*/ 638175 h 649684"/>
                  <a:gd name="connsiteX51" fmla="*/ 15081 w 1549797"/>
                  <a:gd name="connsiteY51" fmla="*/ 631031 h 649684"/>
                  <a:gd name="connsiteX52" fmla="*/ 10319 w 1549797"/>
                  <a:gd name="connsiteY52" fmla="*/ 526256 h 6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49797" h="649684">
                    <a:moveTo>
                      <a:pt x="10319" y="526256"/>
                    </a:moveTo>
                    <a:cubicBezTo>
                      <a:pt x="20638" y="506412"/>
                      <a:pt x="55563" y="523875"/>
                      <a:pt x="76994" y="511969"/>
                    </a:cubicBezTo>
                    <a:cubicBezTo>
                      <a:pt x="98425" y="500063"/>
                      <a:pt x="120650" y="476250"/>
                      <a:pt x="138906" y="454819"/>
                    </a:cubicBezTo>
                    <a:cubicBezTo>
                      <a:pt x="157162" y="433388"/>
                      <a:pt x="175022" y="415528"/>
                      <a:pt x="186531" y="383381"/>
                    </a:cubicBezTo>
                    <a:cubicBezTo>
                      <a:pt x="198040" y="351234"/>
                      <a:pt x="202803" y="296069"/>
                      <a:pt x="207962" y="261938"/>
                    </a:cubicBezTo>
                    <a:cubicBezTo>
                      <a:pt x="213121" y="227807"/>
                      <a:pt x="211137" y="204788"/>
                      <a:pt x="217487" y="178594"/>
                    </a:cubicBezTo>
                    <a:cubicBezTo>
                      <a:pt x="223837" y="152400"/>
                      <a:pt x="230584" y="128984"/>
                      <a:pt x="246062" y="104775"/>
                    </a:cubicBezTo>
                    <a:cubicBezTo>
                      <a:pt x="261540" y="80566"/>
                      <a:pt x="286543" y="50007"/>
                      <a:pt x="310356" y="33338"/>
                    </a:cubicBezTo>
                    <a:cubicBezTo>
                      <a:pt x="334169" y="16669"/>
                      <a:pt x="364331" y="7144"/>
                      <a:pt x="388937" y="4763"/>
                    </a:cubicBezTo>
                    <a:cubicBezTo>
                      <a:pt x="413543" y="2382"/>
                      <a:pt x="436960" y="9922"/>
                      <a:pt x="457994" y="19050"/>
                    </a:cubicBezTo>
                    <a:cubicBezTo>
                      <a:pt x="479028" y="28178"/>
                      <a:pt x="499269" y="42069"/>
                      <a:pt x="515144" y="59531"/>
                    </a:cubicBezTo>
                    <a:cubicBezTo>
                      <a:pt x="531019" y="76993"/>
                      <a:pt x="542925" y="104378"/>
                      <a:pt x="553244" y="123825"/>
                    </a:cubicBezTo>
                    <a:cubicBezTo>
                      <a:pt x="563563" y="143272"/>
                      <a:pt x="571103" y="153194"/>
                      <a:pt x="577056" y="176213"/>
                    </a:cubicBezTo>
                    <a:cubicBezTo>
                      <a:pt x="583009" y="199232"/>
                      <a:pt x="586581" y="238125"/>
                      <a:pt x="588962" y="261938"/>
                    </a:cubicBezTo>
                    <a:cubicBezTo>
                      <a:pt x="591343" y="285751"/>
                      <a:pt x="587772" y="298848"/>
                      <a:pt x="591344" y="319088"/>
                    </a:cubicBezTo>
                    <a:cubicBezTo>
                      <a:pt x="594916" y="339328"/>
                      <a:pt x="600472" y="362347"/>
                      <a:pt x="610394" y="383381"/>
                    </a:cubicBezTo>
                    <a:cubicBezTo>
                      <a:pt x="620316" y="404415"/>
                      <a:pt x="635000" y="425847"/>
                      <a:pt x="650875" y="445294"/>
                    </a:cubicBezTo>
                    <a:cubicBezTo>
                      <a:pt x="666750" y="464741"/>
                      <a:pt x="685007" y="486966"/>
                      <a:pt x="705644" y="500063"/>
                    </a:cubicBezTo>
                    <a:cubicBezTo>
                      <a:pt x="726281" y="513160"/>
                      <a:pt x="751285" y="521891"/>
                      <a:pt x="774700" y="523875"/>
                    </a:cubicBezTo>
                    <a:cubicBezTo>
                      <a:pt x="798116" y="525859"/>
                      <a:pt x="825896" y="521891"/>
                      <a:pt x="846137" y="511969"/>
                    </a:cubicBezTo>
                    <a:cubicBezTo>
                      <a:pt x="866378" y="502047"/>
                      <a:pt x="879872" y="482997"/>
                      <a:pt x="896144" y="464344"/>
                    </a:cubicBezTo>
                    <a:cubicBezTo>
                      <a:pt x="912416" y="445691"/>
                      <a:pt x="932657" y="420291"/>
                      <a:pt x="943769" y="400050"/>
                    </a:cubicBezTo>
                    <a:cubicBezTo>
                      <a:pt x="954881" y="379809"/>
                      <a:pt x="957660" y="367109"/>
                      <a:pt x="962819" y="342900"/>
                    </a:cubicBezTo>
                    <a:cubicBezTo>
                      <a:pt x="967978" y="318691"/>
                      <a:pt x="972344" y="279003"/>
                      <a:pt x="974725" y="254794"/>
                    </a:cubicBezTo>
                    <a:cubicBezTo>
                      <a:pt x="977106" y="230585"/>
                      <a:pt x="973137" y="218678"/>
                      <a:pt x="977106" y="197644"/>
                    </a:cubicBezTo>
                    <a:cubicBezTo>
                      <a:pt x="981075" y="176610"/>
                      <a:pt x="988615" y="150019"/>
                      <a:pt x="998537" y="128588"/>
                    </a:cubicBezTo>
                    <a:cubicBezTo>
                      <a:pt x="1008459" y="107157"/>
                      <a:pt x="1021159" y="86518"/>
                      <a:pt x="1036637" y="69056"/>
                    </a:cubicBezTo>
                    <a:cubicBezTo>
                      <a:pt x="1052115" y="51594"/>
                      <a:pt x="1076722" y="34132"/>
                      <a:pt x="1091406" y="23813"/>
                    </a:cubicBezTo>
                    <a:cubicBezTo>
                      <a:pt x="1106090" y="13494"/>
                      <a:pt x="1114822" y="11113"/>
                      <a:pt x="1124744" y="7144"/>
                    </a:cubicBezTo>
                    <a:cubicBezTo>
                      <a:pt x="1134666" y="3175"/>
                      <a:pt x="1138237" y="0"/>
                      <a:pt x="1150937" y="0"/>
                    </a:cubicBezTo>
                    <a:cubicBezTo>
                      <a:pt x="1163637" y="0"/>
                      <a:pt x="1182291" y="0"/>
                      <a:pt x="1200944" y="7144"/>
                    </a:cubicBezTo>
                    <a:cubicBezTo>
                      <a:pt x="1219597" y="14288"/>
                      <a:pt x="1246584" y="29766"/>
                      <a:pt x="1262856" y="42863"/>
                    </a:cubicBezTo>
                    <a:cubicBezTo>
                      <a:pt x="1279128" y="55960"/>
                      <a:pt x="1288256" y="72628"/>
                      <a:pt x="1298575" y="85725"/>
                    </a:cubicBezTo>
                    <a:cubicBezTo>
                      <a:pt x="1308894" y="98822"/>
                      <a:pt x="1316832" y="105569"/>
                      <a:pt x="1324769" y="121444"/>
                    </a:cubicBezTo>
                    <a:cubicBezTo>
                      <a:pt x="1332706" y="137319"/>
                      <a:pt x="1341835" y="164703"/>
                      <a:pt x="1346200" y="180975"/>
                    </a:cubicBezTo>
                    <a:cubicBezTo>
                      <a:pt x="1350565" y="197247"/>
                      <a:pt x="1349771" y="204391"/>
                      <a:pt x="1350962" y="219075"/>
                    </a:cubicBezTo>
                    <a:cubicBezTo>
                      <a:pt x="1352153" y="233759"/>
                      <a:pt x="1352153" y="251619"/>
                      <a:pt x="1353344" y="269081"/>
                    </a:cubicBezTo>
                    <a:cubicBezTo>
                      <a:pt x="1354535" y="286544"/>
                      <a:pt x="1353344" y="303213"/>
                      <a:pt x="1358106" y="323850"/>
                    </a:cubicBezTo>
                    <a:cubicBezTo>
                      <a:pt x="1362868" y="344487"/>
                      <a:pt x="1372791" y="372665"/>
                      <a:pt x="1381919" y="392906"/>
                    </a:cubicBezTo>
                    <a:cubicBezTo>
                      <a:pt x="1391047" y="413147"/>
                      <a:pt x="1397397" y="426641"/>
                      <a:pt x="1412875" y="445294"/>
                    </a:cubicBezTo>
                    <a:cubicBezTo>
                      <a:pt x="1428353" y="463947"/>
                      <a:pt x="1455737" y="492125"/>
                      <a:pt x="1474787" y="504825"/>
                    </a:cubicBezTo>
                    <a:cubicBezTo>
                      <a:pt x="1493837" y="517525"/>
                      <a:pt x="1515269" y="518319"/>
                      <a:pt x="1527175" y="521494"/>
                    </a:cubicBezTo>
                    <a:cubicBezTo>
                      <a:pt x="1539081" y="524669"/>
                      <a:pt x="1542653" y="517922"/>
                      <a:pt x="1546225" y="523875"/>
                    </a:cubicBezTo>
                    <a:cubicBezTo>
                      <a:pt x="1549797" y="529828"/>
                      <a:pt x="1548209" y="539751"/>
                      <a:pt x="1548606" y="557213"/>
                    </a:cubicBezTo>
                    <a:cubicBezTo>
                      <a:pt x="1549003" y="574675"/>
                      <a:pt x="1549400" y="615553"/>
                      <a:pt x="1548606" y="628650"/>
                    </a:cubicBezTo>
                    <a:cubicBezTo>
                      <a:pt x="1547812" y="641747"/>
                      <a:pt x="1547416" y="634207"/>
                      <a:pt x="1543844" y="635794"/>
                    </a:cubicBezTo>
                    <a:cubicBezTo>
                      <a:pt x="1540272" y="637382"/>
                      <a:pt x="1527175" y="638175"/>
                      <a:pt x="1527175" y="638175"/>
                    </a:cubicBezTo>
                    <a:lnTo>
                      <a:pt x="781844" y="638175"/>
                    </a:lnTo>
                    <a:lnTo>
                      <a:pt x="543719" y="638175"/>
                    </a:lnTo>
                    <a:lnTo>
                      <a:pt x="229394" y="638175"/>
                    </a:lnTo>
                    <a:lnTo>
                      <a:pt x="65087" y="638175"/>
                    </a:lnTo>
                    <a:cubicBezTo>
                      <a:pt x="29368" y="636984"/>
                      <a:pt x="24606" y="649684"/>
                      <a:pt x="15081" y="631031"/>
                    </a:cubicBezTo>
                    <a:cubicBezTo>
                      <a:pt x="5556" y="612378"/>
                      <a:pt x="0" y="546100"/>
                      <a:pt x="10319" y="526256"/>
                    </a:cubicBezTo>
                    <a:close/>
                  </a:path>
                </a:pathLst>
              </a:custGeom>
              <a:solidFill>
                <a:schemeClr val="bg1">
                  <a:lumMod val="75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8" name="Rectangle 207"/>
              <p:cNvSpPr/>
              <p:nvPr/>
            </p:nvSpPr>
            <p:spPr>
              <a:xfrm>
                <a:off x="1000100" y="4125163"/>
                <a:ext cx="1394446" cy="90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7" name="Groupe 367"/>
            <p:cNvGrpSpPr/>
            <p:nvPr/>
          </p:nvGrpSpPr>
          <p:grpSpPr>
            <a:xfrm>
              <a:off x="5687562" y="2216777"/>
              <a:ext cx="60206" cy="92619"/>
              <a:chOff x="1000100" y="3700463"/>
              <a:chExt cx="1394446" cy="1738327"/>
            </a:xfrm>
          </p:grpSpPr>
          <p:sp>
            <p:nvSpPr>
              <p:cNvPr id="203" name="Forme libre 95"/>
              <p:cNvSpPr/>
              <p:nvPr/>
            </p:nvSpPr>
            <p:spPr>
              <a:xfrm>
                <a:off x="1000101" y="3700463"/>
                <a:ext cx="1379249" cy="499884"/>
              </a:xfrm>
              <a:custGeom>
                <a:avLst/>
                <a:gdLst>
                  <a:gd name="connsiteX0" fmla="*/ 10319 w 1549797"/>
                  <a:gd name="connsiteY0" fmla="*/ 526256 h 649684"/>
                  <a:gd name="connsiteX1" fmla="*/ 76994 w 1549797"/>
                  <a:gd name="connsiteY1" fmla="*/ 511969 h 649684"/>
                  <a:gd name="connsiteX2" fmla="*/ 138906 w 1549797"/>
                  <a:gd name="connsiteY2" fmla="*/ 454819 h 649684"/>
                  <a:gd name="connsiteX3" fmla="*/ 186531 w 1549797"/>
                  <a:gd name="connsiteY3" fmla="*/ 383381 h 649684"/>
                  <a:gd name="connsiteX4" fmla="*/ 207962 w 1549797"/>
                  <a:gd name="connsiteY4" fmla="*/ 261938 h 649684"/>
                  <a:gd name="connsiteX5" fmla="*/ 217487 w 1549797"/>
                  <a:gd name="connsiteY5" fmla="*/ 178594 h 649684"/>
                  <a:gd name="connsiteX6" fmla="*/ 246062 w 1549797"/>
                  <a:gd name="connsiteY6" fmla="*/ 104775 h 649684"/>
                  <a:gd name="connsiteX7" fmla="*/ 310356 w 1549797"/>
                  <a:gd name="connsiteY7" fmla="*/ 33338 h 649684"/>
                  <a:gd name="connsiteX8" fmla="*/ 388937 w 1549797"/>
                  <a:gd name="connsiteY8" fmla="*/ 4763 h 649684"/>
                  <a:gd name="connsiteX9" fmla="*/ 457994 w 1549797"/>
                  <a:gd name="connsiteY9" fmla="*/ 19050 h 649684"/>
                  <a:gd name="connsiteX10" fmla="*/ 515144 w 1549797"/>
                  <a:gd name="connsiteY10" fmla="*/ 59531 h 649684"/>
                  <a:gd name="connsiteX11" fmla="*/ 553244 w 1549797"/>
                  <a:gd name="connsiteY11" fmla="*/ 123825 h 649684"/>
                  <a:gd name="connsiteX12" fmla="*/ 577056 w 1549797"/>
                  <a:gd name="connsiteY12" fmla="*/ 176213 h 649684"/>
                  <a:gd name="connsiteX13" fmla="*/ 588962 w 1549797"/>
                  <a:gd name="connsiteY13" fmla="*/ 261938 h 649684"/>
                  <a:gd name="connsiteX14" fmla="*/ 591344 w 1549797"/>
                  <a:gd name="connsiteY14" fmla="*/ 319088 h 649684"/>
                  <a:gd name="connsiteX15" fmla="*/ 610394 w 1549797"/>
                  <a:gd name="connsiteY15" fmla="*/ 383381 h 649684"/>
                  <a:gd name="connsiteX16" fmla="*/ 650875 w 1549797"/>
                  <a:gd name="connsiteY16" fmla="*/ 445294 h 649684"/>
                  <a:gd name="connsiteX17" fmla="*/ 705644 w 1549797"/>
                  <a:gd name="connsiteY17" fmla="*/ 500063 h 649684"/>
                  <a:gd name="connsiteX18" fmla="*/ 774700 w 1549797"/>
                  <a:gd name="connsiteY18" fmla="*/ 523875 h 649684"/>
                  <a:gd name="connsiteX19" fmla="*/ 846137 w 1549797"/>
                  <a:gd name="connsiteY19" fmla="*/ 511969 h 649684"/>
                  <a:gd name="connsiteX20" fmla="*/ 896144 w 1549797"/>
                  <a:gd name="connsiteY20" fmla="*/ 464344 h 649684"/>
                  <a:gd name="connsiteX21" fmla="*/ 943769 w 1549797"/>
                  <a:gd name="connsiteY21" fmla="*/ 400050 h 649684"/>
                  <a:gd name="connsiteX22" fmla="*/ 962819 w 1549797"/>
                  <a:gd name="connsiteY22" fmla="*/ 342900 h 649684"/>
                  <a:gd name="connsiteX23" fmla="*/ 974725 w 1549797"/>
                  <a:gd name="connsiteY23" fmla="*/ 254794 h 649684"/>
                  <a:gd name="connsiteX24" fmla="*/ 977106 w 1549797"/>
                  <a:gd name="connsiteY24" fmla="*/ 197644 h 649684"/>
                  <a:gd name="connsiteX25" fmla="*/ 998537 w 1549797"/>
                  <a:gd name="connsiteY25" fmla="*/ 128588 h 649684"/>
                  <a:gd name="connsiteX26" fmla="*/ 1036637 w 1549797"/>
                  <a:gd name="connsiteY26" fmla="*/ 69056 h 649684"/>
                  <a:gd name="connsiteX27" fmla="*/ 1091406 w 1549797"/>
                  <a:gd name="connsiteY27" fmla="*/ 23813 h 649684"/>
                  <a:gd name="connsiteX28" fmla="*/ 1124744 w 1549797"/>
                  <a:gd name="connsiteY28" fmla="*/ 7144 h 649684"/>
                  <a:gd name="connsiteX29" fmla="*/ 1150937 w 1549797"/>
                  <a:gd name="connsiteY29" fmla="*/ 0 h 649684"/>
                  <a:gd name="connsiteX30" fmla="*/ 1200944 w 1549797"/>
                  <a:gd name="connsiteY30" fmla="*/ 7144 h 649684"/>
                  <a:gd name="connsiteX31" fmla="*/ 1262856 w 1549797"/>
                  <a:gd name="connsiteY31" fmla="*/ 42863 h 649684"/>
                  <a:gd name="connsiteX32" fmla="*/ 1298575 w 1549797"/>
                  <a:gd name="connsiteY32" fmla="*/ 85725 h 649684"/>
                  <a:gd name="connsiteX33" fmla="*/ 1324769 w 1549797"/>
                  <a:gd name="connsiteY33" fmla="*/ 121444 h 649684"/>
                  <a:gd name="connsiteX34" fmla="*/ 1346200 w 1549797"/>
                  <a:gd name="connsiteY34" fmla="*/ 180975 h 649684"/>
                  <a:gd name="connsiteX35" fmla="*/ 1350962 w 1549797"/>
                  <a:gd name="connsiteY35" fmla="*/ 219075 h 649684"/>
                  <a:gd name="connsiteX36" fmla="*/ 1353344 w 1549797"/>
                  <a:gd name="connsiteY36" fmla="*/ 269081 h 649684"/>
                  <a:gd name="connsiteX37" fmla="*/ 1358106 w 1549797"/>
                  <a:gd name="connsiteY37" fmla="*/ 323850 h 649684"/>
                  <a:gd name="connsiteX38" fmla="*/ 1381919 w 1549797"/>
                  <a:gd name="connsiteY38" fmla="*/ 392906 h 649684"/>
                  <a:gd name="connsiteX39" fmla="*/ 1412875 w 1549797"/>
                  <a:gd name="connsiteY39" fmla="*/ 445294 h 649684"/>
                  <a:gd name="connsiteX40" fmla="*/ 1474787 w 1549797"/>
                  <a:gd name="connsiteY40" fmla="*/ 504825 h 649684"/>
                  <a:gd name="connsiteX41" fmla="*/ 1527175 w 1549797"/>
                  <a:gd name="connsiteY41" fmla="*/ 521494 h 649684"/>
                  <a:gd name="connsiteX42" fmla="*/ 1546225 w 1549797"/>
                  <a:gd name="connsiteY42" fmla="*/ 523875 h 649684"/>
                  <a:gd name="connsiteX43" fmla="*/ 1548606 w 1549797"/>
                  <a:gd name="connsiteY43" fmla="*/ 557213 h 649684"/>
                  <a:gd name="connsiteX44" fmla="*/ 1548606 w 1549797"/>
                  <a:gd name="connsiteY44" fmla="*/ 628650 h 649684"/>
                  <a:gd name="connsiteX45" fmla="*/ 1543844 w 1549797"/>
                  <a:gd name="connsiteY45" fmla="*/ 635794 h 649684"/>
                  <a:gd name="connsiteX46" fmla="*/ 1527175 w 1549797"/>
                  <a:gd name="connsiteY46" fmla="*/ 638175 h 649684"/>
                  <a:gd name="connsiteX47" fmla="*/ 781844 w 1549797"/>
                  <a:gd name="connsiteY47" fmla="*/ 638175 h 649684"/>
                  <a:gd name="connsiteX48" fmla="*/ 543719 w 1549797"/>
                  <a:gd name="connsiteY48" fmla="*/ 638175 h 649684"/>
                  <a:gd name="connsiteX49" fmla="*/ 229394 w 1549797"/>
                  <a:gd name="connsiteY49" fmla="*/ 638175 h 649684"/>
                  <a:gd name="connsiteX50" fmla="*/ 65087 w 1549797"/>
                  <a:gd name="connsiteY50" fmla="*/ 638175 h 649684"/>
                  <a:gd name="connsiteX51" fmla="*/ 15081 w 1549797"/>
                  <a:gd name="connsiteY51" fmla="*/ 631031 h 649684"/>
                  <a:gd name="connsiteX52" fmla="*/ 10319 w 1549797"/>
                  <a:gd name="connsiteY52" fmla="*/ 526256 h 6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49797" h="649684">
                    <a:moveTo>
                      <a:pt x="10319" y="526256"/>
                    </a:moveTo>
                    <a:cubicBezTo>
                      <a:pt x="20638" y="506412"/>
                      <a:pt x="55563" y="523875"/>
                      <a:pt x="76994" y="511969"/>
                    </a:cubicBezTo>
                    <a:cubicBezTo>
                      <a:pt x="98425" y="500063"/>
                      <a:pt x="120650" y="476250"/>
                      <a:pt x="138906" y="454819"/>
                    </a:cubicBezTo>
                    <a:cubicBezTo>
                      <a:pt x="157162" y="433388"/>
                      <a:pt x="175022" y="415528"/>
                      <a:pt x="186531" y="383381"/>
                    </a:cubicBezTo>
                    <a:cubicBezTo>
                      <a:pt x="198040" y="351234"/>
                      <a:pt x="202803" y="296069"/>
                      <a:pt x="207962" y="261938"/>
                    </a:cubicBezTo>
                    <a:cubicBezTo>
                      <a:pt x="213121" y="227807"/>
                      <a:pt x="211137" y="204788"/>
                      <a:pt x="217487" y="178594"/>
                    </a:cubicBezTo>
                    <a:cubicBezTo>
                      <a:pt x="223837" y="152400"/>
                      <a:pt x="230584" y="128984"/>
                      <a:pt x="246062" y="104775"/>
                    </a:cubicBezTo>
                    <a:cubicBezTo>
                      <a:pt x="261540" y="80566"/>
                      <a:pt x="286543" y="50007"/>
                      <a:pt x="310356" y="33338"/>
                    </a:cubicBezTo>
                    <a:cubicBezTo>
                      <a:pt x="334169" y="16669"/>
                      <a:pt x="364331" y="7144"/>
                      <a:pt x="388937" y="4763"/>
                    </a:cubicBezTo>
                    <a:cubicBezTo>
                      <a:pt x="413543" y="2382"/>
                      <a:pt x="436960" y="9922"/>
                      <a:pt x="457994" y="19050"/>
                    </a:cubicBezTo>
                    <a:cubicBezTo>
                      <a:pt x="479028" y="28178"/>
                      <a:pt x="499269" y="42069"/>
                      <a:pt x="515144" y="59531"/>
                    </a:cubicBezTo>
                    <a:cubicBezTo>
                      <a:pt x="531019" y="76993"/>
                      <a:pt x="542925" y="104378"/>
                      <a:pt x="553244" y="123825"/>
                    </a:cubicBezTo>
                    <a:cubicBezTo>
                      <a:pt x="563563" y="143272"/>
                      <a:pt x="571103" y="153194"/>
                      <a:pt x="577056" y="176213"/>
                    </a:cubicBezTo>
                    <a:cubicBezTo>
                      <a:pt x="583009" y="199232"/>
                      <a:pt x="586581" y="238125"/>
                      <a:pt x="588962" y="261938"/>
                    </a:cubicBezTo>
                    <a:cubicBezTo>
                      <a:pt x="591343" y="285751"/>
                      <a:pt x="587772" y="298848"/>
                      <a:pt x="591344" y="319088"/>
                    </a:cubicBezTo>
                    <a:cubicBezTo>
                      <a:pt x="594916" y="339328"/>
                      <a:pt x="600472" y="362347"/>
                      <a:pt x="610394" y="383381"/>
                    </a:cubicBezTo>
                    <a:cubicBezTo>
                      <a:pt x="620316" y="404415"/>
                      <a:pt x="635000" y="425847"/>
                      <a:pt x="650875" y="445294"/>
                    </a:cubicBezTo>
                    <a:cubicBezTo>
                      <a:pt x="666750" y="464741"/>
                      <a:pt x="685007" y="486966"/>
                      <a:pt x="705644" y="500063"/>
                    </a:cubicBezTo>
                    <a:cubicBezTo>
                      <a:pt x="726281" y="513160"/>
                      <a:pt x="751285" y="521891"/>
                      <a:pt x="774700" y="523875"/>
                    </a:cubicBezTo>
                    <a:cubicBezTo>
                      <a:pt x="798116" y="525859"/>
                      <a:pt x="825896" y="521891"/>
                      <a:pt x="846137" y="511969"/>
                    </a:cubicBezTo>
                    <a:cubicBezTo>
                      <a:pt x="866378" y="502047"/>
                      <a:pt x="879872" y="482997"/>
                      <a:pt x="896144" y="464344"/>
                    </a:cubicBezTo>
                    <a:cubicBezTo>
                      <a:pt x="912416" y="445691"/>
                      <a:pt x="932657" y="420291"/>
                      <a:pt x="943769" y="400050"/>
                    </a:cubicBezTo>
                    <a:cubicBezTo>
                      <a:pt x="954881" y="379809"/>
                      <a:pt x="957660" y="367109"/>
                      <a:pt x="962819" y="342900"/>
                    </a:cubicBezTo>
                    <a:cubicBezTo>
                      <a:pt x="967978" y="318691"/>
                      <a:pt x="972344" y="279003"/>
                      <a:pt x="974725" y="254794"/>
                    </a:cubicBezTo>
                    <a:cubicBezTo>
                      <a:pt x="977106" y="230585"/>
                      <a:pt x="973137" y="218678"/>
                      <a:pt x="977106" y="197644"/>
                    </a:cubicBezTo>
                    <a:cubicBezTo>
                      <a:pt x="981075" y="176610"/>
                      <a:pt x="988615" y="150019"/>
                      <a:pt x="998537" y="128588"/>
                    </a:cubicBezTo>
                    <a:cubicBezTo>
                      <a:pt x="1008459" y="107157"/>
                      <a:pt x="1021159" y="86518"/>
                      <a:pt x="1036637" y="69056"/>
                    </a:cubicBezTo>
                    <a:cubicBezTo>
                      <a:pt x="1052115" y="51594"/>
                      <a:pt x="1076722" y="34132"/>
                      <a:pt x="1091406" y="23813"/>
                    </a:cubicBezTo>
                    <a:cubicBezTo>
                      <a:pt x="1106090" y="13494"/>
                      <a:pt x="1114822" y="11113"/>
                      <a:pt x="1124744" y="7144"/>
                    </a:cubicBezTo>
                    <a:cubicBezTo>
                      <a:pt x="1134666" y="3175"/>
                      <a:pt x="1138237" y="0"/>
                      <a:pt x="1150937" y="0"/>
                    </a:cubicBezTo>
                    <a:cubicBezTo>
                      <a:pt x="1163637" y="0"/>
                      <a:pt x="1182291" y="0"/>
                      <a:pt x="1200944" y="7144"/>
                    </a:cubicBezTo>
                    <a:cubicBezTo>
                      <a:pt x="1219597" y="14288"/>
                      <a:pt x="1246584" y="29766"/>
                      <a:pt x="1262856" y="42863"/>
                    </a:cubicBezTo>
                    <a:cubicBezTo>
                      <a:pt x="1279128" y="55960"/>
                      <a:pt x="1288256" y="72628"/>
                      <a:pt x="1298575" y="85725"/>
                    </a:cubicBezTo>
                    <a:cubicBezTo>
                      <a:pt x="1308894" y="98822"/>
                      <a:pt x="1316832" y="105569"/>
                      <a:pt x="1324769" y="121444"/>
                    </a:cubicBezTo>
                    <a:cubicBezTo>
                      <a:pt x="1332706" y="137319"/>
                      <a:pt x="1341835" y="164703"/>
                      <a:pt x="1346200" y="180975"/>
                    </a:cubicBezTo>
                    <a:cubicBezTo>
                      <a:pt x="1350565" y="197247"/>
                      <a:pt x="1349771" y="204391"/>
                      <a:pt x="1350962" y="219075"/>
                    </a:cubicBezTo>
                    <a:cubicBezTo>
                      <a:pt x="1352153" y="233759"/>
                      <a:pt x="1352153" y="251619"/>
                      <a:pt x="1353344" y="269081"/>
                    </a:cubicBezTo>
                    <a:cubicBezTo>
                      <a:pt x="1354535" y="286544"/>
                      <a:pt x="1353344" y="303213"/>
                      <a:pt x="1358106" y="323850"/>
                    </a:cubicBezTo>
                    <a:cubicBezTo>
                      <a:pt x="1362868" y="344487"/>
                      <a:pt x="1372791" y="372665"/>
                      <a:pt x="1381919" y="392906"/>
                    </a:cubicBezTo>
                    <a:cubicBezTo>
                      <a:pt x="1391047" y="413147"/>
                      <a:pt x="1397397" y="426641"/>
                      <a:pt x="1412875" y="445294"/>
                    </a:cubicBezTo>
                    <a:cubicBezTo>
                      <a:pt x="1428353" y="463947"/>
                      <a:pt x="1455737" y="492125"/>
                      <a:pt x="1474787" y="504825"/>
                    </a:cubicBezTo>
                    <a:cubicBezTo>
                      <a:pt x="1493837" y="517525"/>
                      <a:pt x="1515269" y="518319"/>
                      <a:pt x="1527175" y="521494"/>
                    </a:cubicBezTo>
                    <a:cubicBezTo>
                      <a:pt x="1539081" y="524669"/>
                      <a:pt x="1542653" y="517922"/>
                      <a:pt x="1546225" y="523875"/>
                    </a:cubicBezTo>
                    <a:cubicBezTo>
                      <a:pt x="1549797" y="529828"/>
                      <a:pt x="1548209" y="539751"/>
                      <a:pt x="1548606" y="557213"/>
                    </a:cubicBezTo>
                    <a:cubicBezTo>
                      <a:pt x="1549003" y="574675"/>
                      <a:pt x="1549400" y="615553"/>
                      <a:pt x="1548606" y="628650"/>
                    </a:cubicBezTo>
                    <a:cubicBezTo>
                      <a:pt x="1547812" y="641747"/>
                      <a:pt x="1547416" y="634207"/>
                      <a:pt x="1543844" y="635794"/>
                    </a:cubicBezTo>
                    <a:cubicBezTo>
                      <a:pt x="1540272" y="637382"/>
                      <a:pt x="1527175" y="638175"/>
                      <a:pt x="1527175" y="638175"/>
                    </a:cubicBezTo>
                    <a:lnTo>
                      <a:pt x="781844" y="638175"/>
                    </a:lnTo>
                    <a:lnTo>
                      <a:pt x="543719" y="638175"/>
                    </a:lnTo>
                    <a:lnTo>
                      <a:pt x="229394" y="638175"/>
                    </a:lnTo>
                    <a:lnTo>
                      <a:pt x="65087" y="638175"/>
                    </a:lnTo>
                    <a:cubicBezTo>
                      <a:pt x="29368" y="636984"/>
                      <a:pt x="24606" y="649684"/>
                      <a:pt x="15081" y="631031"/>
                    </a:cubicBezTo>
                    <a:cubicBezTo>
                      <a:pt x="5556" y="612378"/>
                      <a:pt x="0" y="546100"/>
                      <a:pt x="10319" y="526256"/>
                    </a:cubicBezTo>
                    <a:close/>
                  </a:path>
                </a:pathLst>
              </a:custGeom>
              <a:solidFill>
                <a:schemeClr val="bg1">
                  <a:lumMod val="75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4" name="Forme libre 96"/>
              <p:cNvSpPr/>
              <p:nvPr/>
            </p:nvSpPr>
            <p:spPr>
              <a:xfrm flipV="1">
                <a:off x="1000101" y="4938906"/>
                <a:ext cx="1379249" cy="499884"/>
              </a:xfrm>
              <a:custGeom>
                <a:avLst/>
                <a:gdLst>
                  <a:gd name="connsiteX0" fmla="*/ 10319 w 1549797"/>
                  <a:gd name="connsiteY0" fmla="*/ 526256 h 649684"/>
                  <a:gd name="connsiteX1" fmla="*/ 76994 w 1549797"/>
                  <a:gd name="connsiteY1" fmla="*/ 511969 h 649684"/>
                  <a:gd name="connsiteX2" fmla="*/ 138906 w 1549797"/>
                  <a:gd name="connsiteY2" fmla="*/ 454819 h 649684"/>
                  <a:gd name="connsiteX3" fmla="*/ 186531 w 1549797"/>
                  <a:gd name="connsiteY3" fmla="*/ 383381 h 649684"/>
                  <a:gd name="connsiteX4" fmla="*/ 207962 w 1549797"/>
                  <a:gd name="connsiteY4" fmla="*/ 261938 h 649684"/>
                  <a:gd name="connsiteX5" fmla="*/ 217487 w 1549797"/>
                  <a:gd name="connsiteY5" fmla="*/ 178594 h 649684"/>
                  <a:gd name="connsiteX6" fmla="*/ 246062 w 1549797"/>
                  <a:gd name="connsiteY6" fmla="*/ 104775 h 649684"/>
                  <a:gd name="connsiteX7" fmla="*/ 310356 w 1549797"/>
                  <a:gd name="connsiteY7" fmla="*/ 33338 h 649684"/>
                  <a:gd name="connsiteX8" fmla="*/ 388937 w 1549797"/>
                  <a:gd name="connsiteY8" fmla="*/ 4763 h 649684"/>
                  <a:gd name="connsiteX9" fmla="*/ 457994 w 1549797"/>
                  <a:gd name="connsiteY9" fmla="*/ 19050 h 649684"/>
                  <a:gd name="connsiteX10" fmla="*/ 515144 w 1549797"/>
                  <a:gd name="connsiteY10" fmla="*/ 59531 h 649684"/>
                  <a:gd name="connsiteX11" fmla="*/ 553244 w 1549797"/>
                  <a:gd name="connsiteY11" fmla="*/ 123825 h 649684"/>
                  <a:gd name="connsiteX12" fmla="*/ 577056 w 1549797"/>
                  <a:gd name="connsiteY12" fmla="*/ 176213 h 649684"/>
                  <a:gd name="connsiteX13" fmla="*/ 588962 w 1549797"/>
                  <a:gd name="connsiteY13" fmla="*/ 261938 h 649684"/>
                  <a:gd name="connsiteX14" fmla="*/ 591344 w 1549797"/>
                  <a:gd name="connsiteY14" fmla="*/ 319088 h 649684"/>
                  <a:gd name="connsiteX15" fmla="*/ 610394 w 1549797"/>
                  <a:gd name="connsiteY15" fmla="*/ 383381 h 649684"/>
                  <a:gd name="connsiteX16" fmla="*/ 650875 w 1549797"/>
                  <a:gd name="connsiteY16" fmla="*/ 445294 h 649684"/>
                  <a:gd name="connsiteX17" fmla="*/ 705644 w 1549797"/>
                  <a:gd name="connsiteY17" fmla="*/ 500063 h 649684"/>
                  <a:gd name="connsiteX18" fmla="*/ 774700 w 1549797"/>
                  <a:gd name="connsiteY18" fmla="*/ 523875 h 649684"/>
                  <a:gd name="connsiteX19" fmla="*/ 846137 w 1549797"/>
                  <a:gd name="connsiteY19" fmla="*/ 511969 h 649684"/>
                  <a:gd name="connsiteX20" fmla="*/ 896144 w 1549797"/>
                  <a:gd name="connsiteY20" fmla="*/ 464344 h 649684"/>
                  <a:gd name="connsiteX21" fmla="*/ 943769 w 1549797"/>
                  <a:gd name="connsiteY21" fmla="*/ 400050 h 649684"/>
                  <a:gd name="connsiteX22" fmla="*/ 962819 w 1549797"/>
                  <a:gd name="connsiteY22" fmla="*/ 342900 h 649684"/>
                  <a:gd name="connsiteX23" fmla="*/ 974725 w 1549797"/>
                  <a:gd name="connsiteY23" fmla="*/ 254794 h 649684"/>
                  <a:gd name="connsiteX24" fmla="*/ 977106 w 1549797"/>
                  <a:gd name="connsiteY24" fmla="*/ 197644 h 649684"/>
                  <a:gd name="connsiteX25" fmla="*/ 998537 w 1549797"/>
                  <a:gd name="connsiteY25" fmla="*/ 128588 h 649684"/>
                  <a:gd name="connsiteX26" fmla="*/ 1036637 w 1549797"/>
                  <a:gd name="connsiteY26" fmla="*/ 69056 h 649684"/>
                  <a:gd name="connsiteX27" fmla="*/ 1091406 w 1549797"/>
                  <a:gd name="connsiteY27" fmla="*/ 23813 h 649684"/>
                  <a:gd name="connsiteX28" fmla="*/ 1124744 w 1549797"/>
                  <a:gd name="connsiteY28" fmla="*/ 7144 h 649684"/>
                  <a:gd name="connsiteX29" fmla="*/ 1150937 w 1549797"/>
                  <a:gd name="connsiteY29" fmla="*/ 0 h 649684"/>
                  <a:gd name="connsiteX30" fmla="*/ 1200944 w 1549797"/>
                  <a:gd name="connsiteY30" fmla="*/ 7144 h 649684"/>
                  <a:gd name="connsiteX31" fmla="*/ 1262856 w 1549797"/>
                  <a:gd name="connsiteY31" fmla="*/ 42863 h 649684"/>
                  <a:gd name="connsiteX32" fmla="*/ 1298575 w 1549797"/>
                  <a:gd name="connsiteY32" fmla="*/ 85725 h 649684"/>
                  <a:gd name="connsiteX33" fmla="*/ 1324769 w 1549797"/>
                  <a:gd name="connsiteY33" fmla="*/ 121444 h 649684"/>
                  <a:gd name="connsiteX34" fmla="*/ 1346200 w 1549797"/>
                  <a:gd name="connsiteY34" fmla="*/ 180975 h 649684"/>
                  <a:gd name="connsiteX35" fmla="*/ 1350962 w 1549797"/>
                  <a:gd name="connsiteY35" fmla="*/ 219075 h 649684"/>
                  <a:gd name="connsiteX36" fmla="*/ 1353344 w 1549797"/>
                  <a:gd name="connsiteY36" fmla="*/ 269081 h 649684"/>
                  <a:gd name="connsiteX37" fmla="*/ 1358106 w 1549797"/>
                  <a:gd name="connsiteY37" fmla="*/ 323850 h 649684"/>
                  <a:gd name="connsiteX38" fmla="*/ 1381919 w 1549797"/>
                  <a:gd name="connsiteY38" fmla="*/ 392906 h 649684"/>
                  <a:gd name="connsiteX39" fmla="*/ 1412875 w 1549797"/>
                  <a:gd name="connsiteY39" fmla="*/ 445294 h 649684"/>
                  <a:gd name="connsiteX40" fmla="*/ 1474787 w 1549797"/>
                  <a:gd name="connsiteY40" fmla="*/ 504825 h 649684"/>
                  <a:gd name="connsiteX41" fmla="*/ 1527175 w 1549797"/>
                  <a:gd name="connsiteY41" fmla="*/ 521494 h 649684"/>
                  <a:gd name="connsiteX42" fmla="*/ 1546225 w 1549797"/>
                  <a:gd name="connsiteY42" fmla="*/ 523875 h 649684"/>
                  <a:gd name="connsiteX43" fmla="*/ 1548606 w 1549797"/>
                  <a:gd name="connsiteY43" fmla="*/ 557213 h 649684"/>
                  <a:gd name="connsiteX44" fmla="*/ 1548606 w 1549797"/>
                  <a:gd name="connsiteY44" fmla="*/ 628650 h 649684"/>
                  <a:gd name="connsiteX45" fmla="*/ 1543844 w 1549797"/>
                  <a:gd name="connsiteY45" fmla="*/ 635794 h 649684"/>
                  <a:gd name="connsiteX46" fmla="*/ 1527175 w 1549797"/>
                  <a:gd name="connsiteY46" fmla="*/ 638175 h 649684"/>
                  <a:gd name="connsiteX47" fmla="*/ 781844 w 1549797"/>
                  <a:gd name="connsiteY47" fmla="*/ 638175 h 649684"/>
                  <a:gd name="connsiteX48" fmla="*/ 543719 w 1549797"/>
                  <a:gd name="connsiteY48" fmla="*/ 638175 h 649684"/>
                  <a:gd name="connsiteX49" fmla="*/ 229394 w 1549797"/>
                  <a:gd name="connsiteY49" fmla="*/ 638175 h 649684"/>
                  <a:gd name="connsiteX50" fmla="*/ 65087 w 1549797"/>
                  <a:gd name="connsiteY50" fmla="*/ 638175 h 649684"/>
                  <a:gd name="connsiteX51" fmla="*/ 15081 w 1549797"/>
                  <a:gd name="connsiteY51" fmla="*/ 631031 h 649684"/>
                  <a:gd name="connsiteX52" fmla="*/ 10319 w 1549797"/>
                  <a:gd name="connsiteY52" fmla="*/ 526256 h 6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49797" h="649684">
                    <a:moveTo>
                      <a:pt x="10319" y="526256"/>
                    </a:moveTo>
                    <a:cubicBezTo>
                      <a:pt x="20638" y="506412"/>
                      <a:pt x="55563" y="523875"/>
                      <a:pt x="76994" y="511969"/>
                    </a:cubicBezTo>
                    <a:cubicBezTo>
                      <a:pt x="98425" y="500063"/>
                      <a:pt x="120650" y="476250"/>
                      <a:pt x="138906" y="454819"/>
                    </a:cubicBezTo>
                    <a:cubicBezTo>
                      <a:pt x="157162" y="433388"/>
                      <a:pt x="175022" y="415528"/>
                      <a:pt x="186531" y="383381"/>
                    </a:cubicBezTo>
                    <a:cubicBezTo>
                      <a:pt x="198040" y="351234"/>
                      <a:pt x="202803" y="296069"/>
                      <a:pt x="207962" y="261938"/>
                    </a:cubicBezTo>
                    <a:cubicBezTo>
                      <a:pt x="213121" y="227807"/>
                      <a:pt x="211137" y="204788"/>
                      <a:pt x="217487" y="178594"/>
                    </a:cubicBezTo>
                    <a:cubicBezTo>
                      <a:pt x="223837" y="152400"/>
                      <a:pt x="230584" y="128984"/>
                      <a:pt x="246062" y="104775"/>
                    </a:cubicBezTo>
                    <a:cubicBezTo>
                      <a:pt x="261540" y="80566"/>
                      <a:pt x="286543" y="50007"/>
                      <a:pt x="310356" y="33338"/>
                    </a:cubicBezTo>
                    <a:cubicBezTo>
                      <a:pt x="334169" y="16669"/>
                      <a:pt x="364331" y="7144"/>
                      <a:pt x="388937" y="4763"/>
                    </a:cubicBezTo>
                    <a:cubicBezTo>
                      <a:pt x="413543" y="2382"/>
                      <a:pt x="436960" y="9922"/>
                      <a:pt x="457994" y="19050"/>
                    </a:cubicBezTo>
                    <a:cubicBezTo>
                      <a:pt x="479028" y="28178"/>
                      <a:pt x="499269" y="42069"/>
                      <a:pt x="515144" y="59531"/>
                    </a:cubicBezTo>
                    <a:cubicBezTo>
                      <a:pt x="531019" y="76993"/>
                      <a:pt x="542925" y="104378"/>
                      <a:pt x="553244" y="123825"/>
                    </a:cubicBezTo>
                    <a:cubicBezTo>
                      <a:pt x="563563" y="143272"/>
                      <a:pt x="571103" y="153194"/>
                      <a:pt x="577056" y="176213"/>
                    </a:cubicBezTo>
                    <a:cubicBezTo>
                      <a:pt x="583009" y="199232"/>
                      <a:pt x="586581" y="238125"/>
                      <a:pt x="588962" y="261938"/>
                    </a:cubicBezTo>
                    <a:cubicBezTo>
                      <a:pt x="591343" y="285751"/>
                      <a:pt x="587772" y="298848"/>
                      <a:pt x="591344" y="319088"/>
                    </a:cubicBezTo>
                    <a:cubicBezTo>
                      <a:pt x="594916" y="339328"/>
                      <a:pt x="600472" y="362347"/>
                      <a:pt x="610394" y="383381"/>
                    </a:cubicBezTo>
                    <a:cubicBezTo>
                      <a:pt x="620316" y="404415"/>
                      <a:pt x="635000" y="425847"/>
                      <a:pt x="650875" y="445294"/>
                    </a:cubicBezTo>
                    <a:cubicBezTo>
                      <a:pt x="666750" y="464741"/>
                      <a:pt x="685007" y="486966"/>
                      <a:pt x="705644" y="500063"/>
                    </a:cubicBezTo>
                    <a:cubicBezTo>
                      <a:pt x="726281" y="513160"/>
                      <a:pt x="751285" y="521891"/>
                      <a:pt x="774700" y="523875"/>
                    </a:cubicBezTo>
                    <a:cubicBezTo>
                      <a:pt x="798116" y="525859"/>
                      <a:pt x="825896" y="521891"/>
                      <a:pt x="846137" y="511969"/>
                    </a:cubicBezTo>
                    <a:cubicBezTo>
                      <a:pt x="866378" y="502047"/>
                      <a:pt x="879872" y="482997"/>
                      <a:pt x="896144" y="464344"/>
                    </a:cubicBezTo>
                    <a:cubicBezTo>
                      <a:pt x="912416" y="445691"/>
                      <a:pt x="932657" y="420291"/>
                      <a:pt x="943769" y="400050"/>
                    </a:cubicBezTo>
                    <a:cubicBezTo>
                      <a:pt x="954881" y="379809"/>
                      <a:pt x="957660" y="367109"/>
                      <a:pt x="962819" y="342900"/>
                    </a:cubicBezTo>
                    <a:cubicBezTo>
                      <a:pt x="967978" y="318691"/>
                      <a:pt x="972344" y="279003"/>
                      <a:pt x="974725" y="254794"/>
                    </a:cubicBezTo>
                    <a:cubicBezTo>
                      <a:pt x="977106" y="230585"/>
                      <a:pt x="973137" y="218678"/>
                      <a:pt x="977106" y="197644"/>
                    </a:cubicBezTo>
                    <a:cubicBezTo>
                      <a:pt x="981075" y="176610"/>
                      <a:pt x="988615" y="150019"/>
                      <a:pt x="998537" y="128588"/>
                    </a:cubicBezTo>
                    <a:cubicBezTo>
                      <a:pt x="1008459" y="107157"/>
                      <a:pt x="1021159" y="86518"/>
                      <a:pt x="1036637" y="69056"/>
                    </a:cubicBezTo>
                    <a:cubicBezTo>
                      <a:pt x="1052115" y="51594"/>
                      <a:pt x="1076722" y="34132"/>
                      <a:pt x="1091406" y="23813"/>
                    </a:cubicBezTo>
                    <a:cubicBezTo>
                      <a:pt x="1106090" y="13494"/>
                      <a:pt x="1114822" y="11113"/>
                      <a:pt x="1124744" y="7144"/>
                    </a:cubicBezTo>
                    <a:cubicBezTo>
                      <a:pt x="1134666" y="3175"/>
                      <a:pt x="1138237" y="0"/>
                      <a:pt x="1150937" y="0"/>
                    </a:cubicBezTo>
                    <a:cubicBezTo>
                      <a:pt x="1163637" y="0"/>
                      <a:pt x="1182291" y="0"/>
                      <a:pt x="1200944" y="7144"/>
                    </a:cubicBezTo>
                    <a:cubicBezTo>
                      <a:pt x="1219597" y="14288"/>
                      <a:pt x="1246584" y="29766"/>
                      <a:pt x="1262856" y="42863"/>
                    </a:cubicBezTo>
                    <a:cubicBezTo>
                      <a:pt x="1279128" y="55960"/>
                      <a:pt x="1288256" y="72628"/>
                      <a:pt x="1298575" y="85725"/>
                    </a:cubicBezTo>
                    <a:cubicBezTo>
                      <a:pt x="1308894" y="98822"/>
                      <a:pt x="1316832" y="105569"/>
                      <a:pt x="1324769" y="121444"/>
                    </a:cubicBezTo>
                    <a:cubicBezTo>
                      <a:pt x="1332706" y="137319"/>
                      <a:pt x="1341835" y="164703"/>
                      <a:pt x="1346200" y="180975"/>
                    </a:cubicBezTo>
                    <a:cubicBezTo>
                      <a:pt x="1350565" y="197247"/>
                      <a:pt x="1349771" y="204391"/>
                      <a:pt x="1350962" y="219075"/>
                    </a:cubicBezTo>
                    <a:cubicBezTo>
                      <a:pt x="1352153" y="233759"/>
                      <a:pt x="1352153" y="251619"/>
                      <a:pt x="1353344" y="269081"/>
                    </a:cubicBezTo>
                    <a:cubicBezTo>
                      <a:pt x="1354535" y="286544"/>
                      <a:pt x="1353344" y="303213"/>
                      <a:pt x="1358106" y="323850"/>
                    </a:cubicBezTo>
                    <a:cubicBezTo>
                      <a:pt x="1362868" y="344487"/>
                      <a:pt x="1372791" y="372665"/>
                      <a:pt x="1381919" y="392906"/>
                    </a:cubicBezTo>
                    <a:cubicBezTo>
                      <a:pt x="1391047" y="413147"/>
                      <a:pt x="1397397" y="426641"/>
                      <a:pt x="1412875" y="445294"/>
                    </a:cubicBezTo>
                    <a:cubicBezTo>
                      <a:pt x="1428353" y="463947"/>
                      <a:pt x="1455737" y="492125"/>
                      <a:pt x="1474787" y="504825"/>
                    </a:cubicBezTo>
                    <a:cubicBezTo>
                      <a:pt x="1493837" y="517525"/>
                      <a:pt x="1515269" y="518319"/>
                      <a:pt x="1527175" y="521494"/>
                    </a:cubicBezTo>
                    <a:cubicBezTo>
                      <a:pt x="1539081" y="524669"/>
                      <a:pt x="1542653" y="517922"/>
                      <a:pt x="1546225" y="523875"/>
                    </a:cubicBezTo>
                    <a:cubicBezTo>
                      <a:pt x="1549797" y="529828"/>
                      <a:pt x="1548209" y="539751"/>
                      <a:pt x="1548606" y="557213"/>
                    </a:cubicBezTo>
                    <a:cubicBezTo>
                      <a:pt x="1549003" y="574675"/>
                      <a:pt x="1549400" y="615553"/>
                      <a:pt x="1548606" y="628650"/>
                    </a:cubicBezTo>
                    <a:cubicBezTo>
                      <a:pt x="1547812" y="641747"/>
                      <a:pt x="1547416" y="634207"/>
                      <a:pt x="1543844" y="635794"/>
                    </a:cubicBezTo>
                    <a:cubicBezTo>
                      <a:pt x="1540272" y="637382"/>
                      <a:pt x="1527175" y="638175"/>
                      <a:pt x="1527175" y="638175"/>
                    </a:cubicBezTo>
                    <a:lnTo>
                      <a:pt x="781844" y="638175"/>
                    </a:lnTo>
                    <a:lnTo>
                      <a:pt x="543719" y="638175"/>
                    </a:lnTo>
                    <a:lnTo>
                      <a:pt x="229394" y="638175"/>
                    </a:lnTo>
                    <a:lnTo>
                      <a:pt x="65087" y="638175"/>
                    </a:lnTo>
                    <a:cubicBezTo>
                      <a:pt x="29368" y="636984"/>
                      <a:pt x="24606" y="649684"/>
                      <a:pt x="15081" y="631031"/>
                    </a:cubicBezTo>
                    <a:cubicBezTo>
                      <a:pt x="5556" y="612378"/>
                      <a:pt x="0" y="546100"/>
                      <a:pt x="10319" y="526256"/>
                    </a:cubicBezTo>
                    <a:close/>
                  </a:path>
                </a:pathLst>
              </a:custGeom>
              <a:solidFill>
                <a:schemeClr val="bg1">
                  <a:lumMod val="75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5" name="Rectangle 204"/>
              <p:cNvSpPr/>
              <p:nvPr/>
            </p:nvSpPr>
            <p:spPr>
              <a:xfrm>
                <a:off x="1000100" y="4125163"/>
                <a:ext cx="1394446" cy="90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8" name="Rectangle à coins arrondis 65"/>
            <p:cNvSpPr/>
            <p:nvPr/>
          </p:nvSpPr>
          <p:spPr>
            <a:xfrm>
              <a:off x="7077541" y="2423503"/>
              <a:ext cx="98949" cy="270013"/>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9" name="Rectangle à coins arrondis 66"/>
            <p:cNvSpPr/>
            <p:nvPr/>
          </p:nvSpPr>
          <p:spPr>
            <a:xfrm>
              <a:off x="7051138" y="2389752"/>
              <a:ext cx="151754" cy="33752"/>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Rectangle à coins arrondis 67"/>
            <p:cNvSpPr/>
            <p:nvPr/>
          </p:nvSpPr>
          <p:spPr>
            <a:xfrm flipV="1">
              <a:off x="7032169" y="2693516"/>
              <a:ext cx="189693" cy="33752"/>
            </a:xfrm>
            <a:prstGeom prst="roundRect">
              <a:avLst/>
            </a:prstGeom>
            <a:gradFill flip="none" rotWithShape="1">
              <a:gsLst>
                <a:gs pos="10000">
                  <a:schemeClr val="accent3">
                    <a:lumMod val="75000"/>
                  </a:schemeClr>
                </a:gs>
                <a:gs pos="36000">
                  <a:schemeClr val="bg1">
                    <a:lumMod val="95000"/>
                  </a:schemeClr>
                </a:gs>
                <a:gs pos="72000">
                  <a:schemeClr val="accent3">
                    <a:lumMod val="75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Rectangle à coins arrondis 68"/>
            <p:cNvSpPr/>
            <p:nvPr/>
          </p:nvSpPr>
          <p:spPr>
            <a:xfrm>
              <a:off x="7051138" y="2356001"/>
              <a:ext cx="151754" cy="33752"/>
            </a:xfrm>
            <a:prstGeom prst="roundRect">
              <a:avLst/>
            </a:prstGeom>
            <a:gradFill flip="none" rotWithShape="1">
              <a:gsLst>
                <a:gs pos="10000">
                  <a:schemeClr val="bg1">
                    <a:lumMod val="50000"/>
                  </a:schemeClr>
                </a:gs>
                <a:gs pos="36000">
                  <a:schemeClr val="bg1">
                    <a:lumMod val="95000"/>
                  </a:schemeClr>
                </a:gs>
                <a:gs pos="72000">
                  <a:schemeClr val="bg1">
                    <a:lumMod val="5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2" name="Groupe 383"/>
            <p:cNvGrpSpPr/>
            <p:nvPr/>
          </p:nvGrpSpPr>
          <p:grpSpPr>
            <a:xfrm>
              <a:off x="6972866" y="2216777"/>
              <a:ext cx="60206" cy="92619"/>
              <a:chOff x="1000100" y="3700463"/>
              <a:chExt cx="1394446" cy="1738327"/>
            </a:xfrm>
          </p:grpSpPr>
          <p:sp>
            <p:nvSpPr>
              <p:cNvPr id="200" name="Forme libre 92"/>
              <p:cNvSpPr/>
              <p:nvPr/>
            </p:nvSpPr>
            <p:spPr>
              <a:xfrm>
                <a:off x="1000101" y="3700463"/>
                <a:ext cx="1379249" cy="499884"/>
              </a:xfrm>
              <a:custGeom>
                <a:avLst/>
                <a:gdLst>
                  <a:gd name="connsiteX0" fmla="*/ 10319 w 1549797"/>
                  <a:gd name="connsiteY0" fmla="*/ 526256 h 649684"/>
                  <a:gd name="connsiteX1" fmla="*/ 76994 w 1549797"/>
                  <a:gd name="connsiteY1" fmla="*/ 511969 h 649684"/>
                  <a:gd name="connsiteX2" fmla="*/ 138906 w 1549797"/>
                  <a:gd name="connsiteY2" fmla="*/ 454819 h 649684"/>
                  <a:gd name="connsiteX3" fmla="*/ 186531 w 1549797"/>
                  <a:gd name="connsiteY3" fmla="*/ 383381 h 649684"/>
                  <a:gd name="connsiteX4" fmla="*/ 207962 w 1549797"/>
                  <a:gd name="connsiteY4" fmla="*/ 261938 h 649684"/>
                  <a:gd name="connsiteX5" fmla="*/ 217487 w 1549797"/>
                  <a:gd name="connsiteY5" fmla="*/ 178594 h 649684"/>
                  <a:gd name="connsiteX6" fmla="*/ 246062 w 1549797"/>
                  <a:gd name="connsiteY6" fmla="*/ 104775 h 649684"/>
                  <a:gd name="connsiteX7" fmla="*/ 310356 w 1549797"/>
                  <a:gd name="connsiteY7" fmla="*/ 33338 h 649684"/>
                  <a:gd name="connsiteX8" fmla="*/ 388937 w 1549797"/>
                  <a:gd name="connsiteY8" fmla="*/ 4763 h 649684"/>
                  <a:gd name="connsiteX9" fmla="*/ 457994 w 1549797"/>
                  <a:gd name="connsiteY9" fmla="*/ 19050 h 649684"/>
                  <a:gd name="connsiteX10" fmla="*/ 515144 w 1549797"/>
                  <a:gd name="connsiteY10" fmla="*/ 59531 h 649684"/>
                  <a:gd name="connsiteX11" fmla="*/ 553244 w 1549797"/>
                  <a:gd name="connsiteY11" fmla="*/ 123825 h 649684"/>
                  <a:gd name="connsiteX12" fmla="*/ 577056 w 1549797"/>
                  <a:gd name="connsiteY12" fmla="*/ 176213 h 649684"/>
                  <a:gd name="connsiteX13" fmla="*/ 588962 w 1549797"/>
                  <a:gd name="connsiteY13" fmla="*/ 261938 h 649684"/>
                  <a:gd name="connsiteX14" fmla="*/ 591344 w 1549797"/>
                  <a:gd name="connsiteY14" fmla="*/ 319088 h 649684"/>
                  <a:gd name="connsiteX15" fmla="*/ 610394 w 1549797"/>
                  <a:gd name="connsiteY15" fmla="*/ 383381 h 649684"/>
                  <a:gd name="connsiteX16" fmla="*/ 650875 w 1549797"/>
                  <a:gd name="connsiteY16" fmla="*/ 445294 h 649684"/>
                  <a:gd name="connsiteX17" fmla="*/ 705644 w 1549797"/>
                  <a:gd name="connsiteY17" fmla="*/ 500063 h 649684"/>
                  <a:gd name="connsiteX18" fmla="*/ 774700 w 1549797"/>
                  <a:gd name="connsiteY18" fmla="*/ 523875 h 649684"/>
                  <a:gd name="connsiteX19" fmla="*/ 846137 w 1549797"/>
                  <a:gd name="connsiteY19" fmla="*/ 511969 h 649684"/>
                  <a:gd name="connsiteX20" fmla="*/ 896144 w 1549797"/>
                  <a:gd name="connsiteY20" fmla="*/ 464344 h 649684"/>
                  <a:gd name="connsiteX21" fmla="*/ 943769 w 1549797"/>
                  <a:gd name="connsiteY21" fmla="*/ 400050 h 649684"/>
                  <a:gd name="connsiteX22" fmla="*/ 962819 w 1549797"/>
                  <a:gd name="connsiteY22" fmla="*/ 342900 h 649684"/>
                  <a:gd name="connsiteX23" fmla="*/ 974725 w 1549797"/>
                  <a:gd name="connsiteY23" fmla="*/ 254794 h 649684"/>
                  <a:gd name="connsiteX24" fmla="*/ 977106 w 1549797"/>
                  <a:gd name="connsiteY24" fmla="*/ 197644 h 649684"/>
                  <a:gd name="connsiteX25" fmla="*/ 998537 w 1549797"/>
                  <a:gd name="connsiteY25" fmla="*/ 128588 h 649684"/>
                  <a:gd name="connsiteX26" fmla="*/ 1036637 w 1549797"/>
                  <a:gd name="connsiteY26" fmla="*/ 69056 h 649684"/>
                  <a:gd name="connsiteX27" fmla="*/ 1091406 w 1549797"/>
                  <a:gd name="connsiteY27" fmla="*/ 23813 h 649684"/>
                  <a:gd name="connsiteX28" fmla="*/ 1124744 w 1549797"/>
                  <a:gd name="connsiteY28" fmla="*/ 7144 h 649684"/>
                  <a:gd name="connsiteX29" fmla="*/ 1150937 w 1549797"/>
                  <a:gd name="connsiteY29" fmla="*/ 0 h 649684"/>
                  <a:gd name="connsiteX30" fmla="*/ 1200944 w 1549797"/>
                  <a:gd name="connsiteY30" fmla="*/ 7144 h 649684"/>
                  <a:gd name="connsiteX31" fmla="*/ 1262856 w 1549797"/>
                  <a:gd name="connsiteY31" fmla="*/ 42863 h 649684"/>
                  <a:gd name="connsiteX32" fmla="*/ 1298575 w 1549797"/>
                  <a:gd name="connsiteY32" fmla="*/ 85725 h 649684"/>
                  <a:gd name="connsiteX33" fmla="*/ 1324769 w 1549797"/>
                  <a:gd name="connsiteY33" fmla="*/ 121444 h 649684"/>
                  <a:gd name="connsiteX34" fmla="*/ 1346200 w 1549797"/>
                  <a:gd name="connsiteY34" fmla="*/ 180975 h 649684"/>
                  <a:gd name="connsiteX35" fmla="*/ 1350962 w 1549797"/>
                  <a:gd name="connsiteY35" fmla="*/ 219075 h 649684"/>
                  <a:gd name="connsiteX36" fmla="*/ 1353344 w 1549797"/>
                  <a:gd name="connsiteY36" fmla="*/ 269081 h 649684"/>
                  <a:gd name="connsiteX37" fmla="*/ 1358106 w 1549797"/>
                  <a:gd name="connsiteY37" fmla="*/ 323850 h 649684"/>
                  <a:gd name="connsiteX38" fmla="*/ 1381919 w 1549797"/>
                  <a:gd name="connsiteY38" fmla="*/ 392906 h 649684"/>
                  <a:gd name="connsiteX39" fmla="*/ 1412875 w 1549797"/>
                  <a:gd name="connsiteY39" fmla="*/ 445294 h 649684"/>
                  <a:gd name="connsiteX40" fmla="*/ 1474787 w 1549797"/>
                  <a:gd name="connsiteY40" fmla="*/ 504825 h 649684"/>
                  <a:gd name="connsiteX41" fmla="*/ 1527175 w 1549797"/>
                  <a:gd name="connsiteY41" fmla="*/ 521494 h 649684"/>
                  <a:gd name="connsiteX42" fmla="*/ 1546225 w 1549797"/>
                  <a:gd name="connsiteY42" fmla="*/ 523875 h 649684"/>
                  <a:gd name="connsiteX43" fmla="*/ 1548606 w 1549797"/>
                  <a:gd name="connsiteY43" fmla="*/ 557213 h 649684"/>
                  <a:gd name="connsiteX44" fmla="*/ 1548606 w 1549797"/>
                  <a:gd name="connsiteY44" fmla="*/ 628650 h 649684"/>
                  <a:gd name="connsiteX45" fmla="*/ 1543844 w 1549797"/>
                  <a:gd name="connsiteY45" fmla="*/ 635794 h 649684"/>
                  <a:gd name="connsiteX46" fmla="*/ 1527175 w 1549797"/>
                  <a:gd name="connsiteY46" fmla="*/ 638175 h 649684"/>
                  <a:gd name="connsiteX47" fmla="*/ 781844 w 1549797"/>
                  <a:gd name="connsiteY47" fmla="*/ 638175 h 649684"/>
                  <a:gd name="connsiteX48" fmla="*/ 543719 w 1549797"/>
                  <a:gd name="connsiteY48" fmla="*/ 638175 h 649684"/>
                  <a:gd name="connsiteX49" fmla="*/ 229394 w 1549797"/>
                  <a:gd name="connsiteY49" fmla="*/ 638175 h 649684"/>
                  <a:gd name="connsiteX50" fmla="*/ 65087 w 1549797"/>
                  <a:gd name="connsiteY50" fmla="*/ 638175 h 649684"/>
                  <a:gd name="connsiteX51" fmla="*/ 15081 w 1549797"/>
                  <a:gd name="connsiteY51" fmla="*/ 631031 h 649684"/>
                  <a:gd name="connsiteX52" fmla="*/ 10319 w 1549797"/>
                  <a:gd name="connsiteY52" fmla="*/ 526256 h 6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49797" h="649684">
                    <a:moveTo>
                      <a:pt x="10319" y="526256"/>
                    </a:moveTo>
                    <a:cubicBezTo>
                      <a:pt x="20638" y="506412"/>
                      <a:pt x="55563" y="523875"/>
                      <a:pt x="76994" y="511969"/>
                    </a:cubicBezTo>
                    <a:cubicBezTo>
                      <a:pt x="98425" y="500063"/>
                      <a:pt x="120650" y="476250"/>
                      <a:pt x="138906" y="454819"/>
                    </a:cubicBezTo>
                    <a:cubicBezTo>
                      <a:pt x="157162" y="433388"/>
                      <a:pt x="175022" y="415528"/>
                      <a:pt x="186531" y="383381"/>
                    </a:cubicBezTo>
                    <a:cubicBezTo>
                      <a:pt x="198040" y="351234"/>
                      <a:pt x="202803" y="296069"/>
                      <a:pt x="207962" y="261938"/>
                    </a:cubicBezTo>
                    <a:cubicBezTo>
                      <a:pt x="213121" y="227807"/>
                      <a:pt x="211137" y="204788"/>
                      <a:pt x="217487" y="178594"/>
                    </a:cubicBezTo>
                    <a:cubicBezTo>
                      <a:pt x="223837" y="152400"/>
                      <a:pt x="230584" y="128984"/>
                      <a:pt x="246062" y="104775"/>
                    </a:cubicBezTo>
                    <a:cubicBezTo>
                      <a:pt x="261540" y="80566"/>
                      <a:pt x="286543" y="50007"/>
                      <a:pt x="310356" y="33338"/>
                    </a:cubicBezTo>
                    <a:cubicBezTo>
                      <a:pt x="334169" y="16669"/>
                      <a:pt x="364331" y="7144"/>
                      <a:pt x="388937" y="4763"/>
                    </a:cubicBezTo>
                    <a:cubicBezTo>
                      <a:pt x="413543" y="2382"/>
                      <a:pt x="436960" y="9922"/>
                      <a:pt x="457994" y="19050"/>
                    </a:cubicBezTo>
                    <a:cubicBezTo>
                      <a:pt x="479028" y="28178"/>
                      <a:pt x="499269" y="42069"/>
                      <a:pt x="515144" y="59531"/>
                    </a:cubicBezTo>
                    <a:cubicBezTo>
                      <a:pt x="531019" y="76993"/>
                      <a:pt x="542925" y="104378"/>
                      <a:pt x="553244" y="123825"/>
                    </a:cubicBezTo>
                    <a:cubicBezTo>
                      <a:pt x="563563" y="143272"/>
                      <a:pt x="571103" y="153194"/>
                      <a:pt x="577056" y="176213"/>
                    </a:cubicBezTo>
                    <a:cubicBezTo>
                      <a:pt x="583009" y="199232"/>
                      <a:pt x="586581" y="238125"/>
                      <a:pt x="588962" y="261938"/>
                    </a:cubicBezTo>
                    <a:cubicBezTo>
                      <a:pt x="591343" y="285751"/>
                      <a:pt x="587772" y="298848"/>
                      <a:pt x="591344" y="319088"/>
                    </a:cubicBezTo>
                    <a:cubicBezTo>
                      <a:pt x="594916" y="339328"/>
                      <a:pt x="600472" y="362347"/>
                      <a:pt x="610394" y="383381"/>
                    </a:cubicBezTo>
                    <a:cubicBezTo>
                      <a:pt x="620316" y="404415"/>
                      <a:pt x="635000" y="425847"/>
                      <a:pt x="650875" y="445294"/>
                    </a:cubicBezTo>
                    <a:cubicBezTo>
                      <a:pt x="666750" y="464741"/>
                      <a:pt x="685007" y="486966"/>
                      <a:pt x="705644" y="500063"/>
                    </a:cubicBezTo>
                    <a:cubicBezTo>
                      <a:pt x="726281" y="513160"/>
                      <a:pt x="751285" y="521891"/>
                      <a:pt x="774700" y="523875"/>
                    </a:cubicBezTo>
                    <a:cubicBezTo>
                      <a:pt x="798116" y="525859"/>
                      <a:pt x="825896" y="521891"/>
                      <a:pt x="846137" y="511969"/>
                    </a:cubicBezTo>
                    <a:cubicBezTo>
                      <a:pt x="866378" y="502047"/>
                      <a:pt x="879872" y="482997"/>
                      <a:pt x="896144" y="464344"/>
                    </a:cubicBezTo>
                    <a:cubicBezTo>
                      <a:pt x="912416" y="445691"/>
                      <a:pt x="932657" y="420291"/>
                      <a:pt x="943769" y="400050"/>
                    </a:cubicBezTo>
                    <a:cubicBezTo>
                      <a:pt x="954881" y="379809"/>
                      <a:pt x="957660" y="367109"/>
                      <a:pt x="962819" y="342900"/>
                    </a:cubicBezTo>
                    <a:cubicBezTo>
                      <a:pt x="967978" y="318691"/>
                      <a:pt x="972344" y="279003"/>
                      <a:pt x="974725" y="254794"/>
                    </a:cubicBezTo>
                    <a:cubicBezTo>
                      <a:pt x="977106" y="230585"/>
                      <a:pt x="973137" y="218678"/>
                      <a:pt x="977106" y="197644"/>
                    </a:cubicBezTo>
                    <a:cubicBezTo>
                      <a:pt x="981075" y="176610"/>
                      <a:pt x="988615" y="150019"/>
                      <a:pt x="998537" y="128588"/>
                    </a:cubicBezTo>
                    <a:cubicBezTo>
                      <a:pt x="1008459" y="107157"/>
                      <a:pt x="1021159" y="86518"/>
                      <a:pt x="1036637" y="69056"/>
                    </a:cubicBezTo>
                    <a:cubicBezTo>
                      <a:pt x="1052115" y="51594"/>
                      <a:pt x="1076722" y="34132"/>
                      <a:pt x="1091406" y="23813"/>
                    </a:cubicBezTo>
                    <a:cubicBezTo>
                      <a:pt x="1106090" y="13494"/>
                      <a:pt x="1114822" y="11113"/>
                      <a:pt x="1124744" y="7144"/>
                    </a:cubicBezTo>
                    <a:cubicBezTo>
                      <a:pt x="1134666" y="3175"/>
                      <a:pt x="1138237" y="0"/>
                      <a:pt x="1150937" y="0"/>
                    </a:cubicBezTo>
                    <a:cubicBezTo>
                      <a:pt x="1163637" y="0"/>
                      <a:pt x="1182291" y="0"/>
                      <a:pt x="1200944" y="7144"/>
                    </a:cubicBezTo>
                    <a:cubicBezTo>
                      <a:pt x="1219597" y="14288"/>
                      <a:pt x="1246584" y="29766"/>
                      <a:pt x="1262856" y="42863"/>
                    </a:cubicBezTo>
                    <a:cubicBezTo>
                      <a:pt x="1279128" y="55960"/>
                      <a:pt x="1288256" y="72628"/>
                      <a:pt x="1298575" y="85725"/>
                    </a:cubicBezTo>
                    <a:cubicBezTo>
                      <a:pt x="1308894" y="98822"/>
                      <a:pt x="1316832" y="105569"/>
                      <a:pt x="1324769" y="121444"/>
                    </a:cubicBezTo>
                    <a:cubicBezTo>
                      <a:pt x="1332706" y="137319"/>
                      <a:pt x="1341835" y="164703"/>
                      <a:pt x="1346200" y="180975"/>
                    </a:cubicBezTo>
                    <a:cubicBezTo>
                      <a:pt x="1350565" y="197247"/>
                      <a:pt x="1349771" y="204391"/>
                      <a:pt x="1350962" y="219075"/>
                    </a:cubicBezTo>
                    <a:cubicBezTo>
                      <a:pt x="1352153" y="233759"/>
                      <a:pt x="1352153" y="251619"/>
                      <a:pt x="1353344" y="269081"/>
                    </a:cubicBezTo>
                    <a:cubicBezTo>
                      <a:pt x="1354535" y="286544"/>
                      <a:pt x="1353344" y="303213"/>
                      <a:pt x="1358106" y="323850"/>
                    </a:cubicBezTo>
                    <a:cubicBezTo>
                      <a:pt x="1362868" y="344487"/>
                      <a:pt x="1372791" y="372665"/>
                      <a:pt x="1381919" y="392906"/>
                    </a:cubicBezTo>
                    <a:cubicBezTo>
                      <a:pt x="1391047" y="413147"/>
                      <a:pt x="1397397" y="426641"/>
                      <a:pt x="1412875" y="445294"/>
                    </a:cubicBezTo>
                    <a:cubicBezTo>
                      <a:pt x="1428353" y="463947"/>
                      <a:pt x="1455737" y="492125"/>
                      <a:pt x="1474787" y="504825"/>
                    </a:cubicBezTo>
                    <a:cubicBezTo>
                      <a:pt x="1493837" y="517525"/>
                      <a:pt x="1515269" y="518319"/>
                      <a:pt x="1527175" y="521494"/>
                    </a:cubicBezTo>
                    <a:cubicBezTo>
                      <a:pt x="1539081" y="524669"/>
                      <a:pt x="1542653" y="517922"/>
                      <a:pt x="1546225" y="523875"/>
                    </a:cubicBezTo>
                    <a:cubicBezTo>
                      <a:pt x="1549797" y="529828"/>
                      <a:pt x="1548209" y="539751"/>
                      <a:pt x="1548606" y="557213"/>
                    </a:cubicBezTo>
                    <a:cubicBezTo>
                      <a:pt x="1549003" y="574675"/>
                      <a:pt x="1549400" y="615553"/>
                      <a:pt x="1548606" y="628650"/>
                    </a:cubicBezTo>
                    <a:cubicBezTo>
                      <a:pt x="1547812" y="641747"/>
                      <a:pt x="1547416" y="634207"/>
                      <a:pt x="1543844" y="635794"/>
                    </a:cubicBezTo>
                    <a:cubicBezTo>
                      <a:pt x="1540272" y="637382"/>
                      <a:pt x="1527175" y="638175"/>
                      <a:pt x="1527175" y="638175"/>
                    </a:cubicBezTo>
                    <a:lnTo>
                      <a:pt x="781844" y="638175"/>
                    </a:lnTo>
                    <a:lnTo>
                      <a:pt x="543719" y="638175"/>
                    </a:lnTo>
                    <a:lnTo>
                      <a:pt x="229394" y="638175"/>
                    </a:lnTo>
                    <a:lnTo>
                      <a:pt x="65087" y="638175"/>
                    </a:lnTo>
                    <a:cubicBezTo>
                      <a:pt x="29368" y="636984"/>
                      <a:pt x="24606" y="649684"/>
                      <a:pt x="15081" y="631031"/>
                    </a:cubicBezTo>
                    <a:cubicBezTo>
                      <a:pt x="5556" y="612378"/>
                      <a:pt x="0" y="546100"/>
                      <a:pt x="10319" y="526256"/>
                    </a:cubicBezTo>
                    <a:close/>
                  </a:path>
                </a:pathLst>
              </a:custGeom>
              <a:solidFill>
                <a:schemeClr val="bg1">
                  <a:lumMod val="75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1" name="Forme libre 93"/>
              <p:cNvSpPr/>
              <p:nvPr/>
            </p:nvSpPr>
            <p:spPr>
              <a:xfrm flipV="1">
                <a:off x="1000101" y="4938906"/>
                <a:ext cx="1379249" cy="499884"/>
              </a:xfrm>
              <a:custGeom>
                <a:avLst/>
                <a:gdLst>
                  <a:gd name="connsiteX0" fmla="*/ 10319 w 1549797"/>
                  <a:gd name="connsiteY0" fmla="*/ 526256 h 649684"/>
                  <a:gd name="connsiteX1" fmla="*/ 76994 w 1549797"/>
                  <a:gd name="connsiteY1" fmla="*/ 511969 h 649684"/>
                  <a:gd name="connsiteX2" fmla="*/ 138906 w 1549797"/>
                  <a:gd name="connsiteY2" fmla="*/ 454819 h 649684"/>
                  <a:gd name="connsiteX3" fmla="*/ 186531 w 1549797"/>
                  <a:gd name="connsiteY3" fmla="*/ 383381 h 649684"/>
                  <a:gd name="connsiteX4" fmla="*/ 207962 w 1549797"/>
                  <a:gd name="connsiteY4" fmla="*/ 261938 h 649684"/>
                  <a:gd name="connsiteX5" fmla="*/ 217487 w 1549797"/>
                  <a:gd name="connsiteY5" fmla="*/ 178594 h 649684"/>
                  <a:gd name="connsiteX6" fmla="*/ 246062 w 1549797"/>
                  <a:gd name="connsiteY6" fmla="*/ 104775 h 649684"/>
                  <a:gd name="connsiteX7" fmla="*/ 310356 w 1549797"/>
                  <a:gd name="connsiteY7" fmla="*/ 33338 h 649684"/>
                  <a:gd name="connsiteX8" fmla="*/ 388937 w 1549797"/>
                  <a:gd name="connsiteY8" fmla="*/ 4763 h 649684"/>
                  <a:gd name="connsiteX9" fmla="*/ 457994 w 1549797"/>
                  <a:gd name="connsiteY9" fmla="*/ 19050 h 649684"/>
                  <a:gd name="connsiteX10" fmla="*/ 515144 w 1549797"/>
                  <a:gd name="connsiteY10" fmla="*/ 59531 h 649684"/>
                  <a:gd name="connsiteX11" fmla="*/ 553244 w 1549797"/>
                  <a:gd name="connsiteY11" fmla="*/ 123825 h 649684"/>
                  <a:gd name="connsiteX12" fmla="*/ 577056 w 1549797"/>
                  <a:gd name="connsiteY12" fmla="*/ 176213 h 649684"/>
                  <a:gd name="connsiteX13" fmla="*/ 588962 w 1549797"/>
                  <a:gd name="connsiteY13" fmla="*/ 261938 h 649684"/>
                  <a:gd name="connsiteX14" fmla="*/ 591344 w 1549797"/>
                  <a:gd name="connsiteY14" fmla="*/ 319088 h 649684"/>
                  <a:gd name="connsiteX15" fmla="*/ 610394 w 1549797"/>
                  <a:gd name="connsiteY15" fmla="*/ 383381 h 649684"/>
                  <a:gd name="connsiteX16" fmla="*/ 650875 w 1549797"/>
                  <a:gd name="connsiteY16" fmla="*/ 445294 h 649684"/>
                  <a:gd name="connsiteX17" fmla="*/ 705644 w 1549797"/>
                  <a:gd name="connsiteY17" fmla="*/ 500063 h 649684"/>
                  <a:gd name="connsiteX18" fmla="*/ 774700 w 1549797"/>
                  <a:gd name="connsiteY18" fmla="*/ 523875 h 649684"/>
                  <a:gd name="connsiteX19" fmla="*/ 846137 w 1549797"/>
                  <a:gd name="connsiteY19" fmla="*/ 511969 h 649684"/>
                  <a:gd name="connsiteX20" fmla="*/ 896144 w 1549797"/>
                  <a:gd name="connsiteY20" fmla="*/ 464344 h 649684"/>
                  <a:gd name="connsiteX21" fmla="*/ 943769 w 1549797"/>
                  <a:gd name="connsiteY21" fmla="*/ 400050 h 649684"/>
                  <a:gd name="connsiteX22" fmla="*/ 962819 w 1549797"/>
                  <a:gd name="connsiteY22" fmla="*/ 342900 h 649684"/>
                  <a:gd name="connsiteX23" fmla="*/ 974725 w 1549797"/>
                  <a:gd name="connsiteY23" fmla="*/ 254794 h 649684"/>
                  <a:gd name="connsiteX24" fmla="*/ 977106 w 1549797"/>
                  <a:gd name="connsiteY24" fmla="*/ 197644 h 649684"/>
                  <a:gd name="connsiteX25" fmla="*/ 998537 w 1549797"/>
                  <a:gd name="connsiteY25" fmla="*/ 128588 h 649684"/>
                  <a:gd name="connsiteX26" fmla="*/ 1036637 w 1549797"/>
                  <a:gd name="connsiteY26" fmla="*/ 69056 h 649684"/>
                  <a:gd name="connsiteX27" fmla="*/ 1091406 w 1549797"/>
                  <a:gd name="connsiteY27" fmla="*/ 23813 h 649684"/>
                  <a:gd name="connsiteX28" fmla="*/ 1124744 w 1549797"/>
                  <a:gd name="connsiteY28" fmla="*/ 7144 h 649684"/>
                  <a:gd name="connsiteX29" fmla="*/ 1150937 w 1549797"/>
                  <a:gd name="connsiteY29" fmla="*/ 0 h 649684"/>
                  <a:gd name="connsiteX30" fmla="*/ 1200944 w 1549797"/>
                  <a:gd name="connsiteY30" fmla="*/ 7144 h 649684"/>
                  <a:gd name="connsiteX31" fmla="*/ 1262856 w 1549797"/>
                  <a:gd name="connsiteY31" fmla="*/ 42863 h 649684"/>
                  <a:gd name="connsiteX32" fmla="*/ 1298575 w 1549797"/>
                  <a:gd name="connsiteY32" fmla="*/ 85725 h 649684"/>
                  <a:gd name="connsiteX33" fmla="*/ 1324769 w 1549797"/>
                  <a:gd name="connsiteY33" fmla="*/ 121444 h 649684"/>
                  <a:gd name="connsiteX34" fmla="*/ 1346200 w 1549797"/>
                  <a:gd name="connsiteY34" fmla="*/ 180975 h 649684"/>
                  <a:gd name="connsiteX35" fmla="*/ 1350962 w 1549797"/>
                  <a:gd name="connsiteY35" fmla="*/ 219075 h 649684"/>
                  <a:gd name="connsiteX36" fmla="*/ 1353344 w 1549797"/>
                  <a:gd name="connsiteY36" fmla="*/ 269081 h 649684"/>
                  <a:gd name="connsiteX37" fmla="*/ 1358106 w 1549797"/>
                  <a:gd name="connsiteY37" fmla="*/ 323850 h 649684"/>
                  <a:gd name="connsiteX38" fmla="*/ 1381919 w 1549797"/>
                  <a:gd name="connsiteY38" fmla="*/ 392906 h 649684"/>
                  <a:gd name="connsiteX39" fmla="*/ 1412875 w 1549797"/>
                  <a:gd name="connsiteY39" fmla="*/ 445294 h 649684"/>
                  <a:gd name="connsiteX40" fmla="*/ 1474787 w 1549797"/>
                  <a:gd name="connsiteY40" fmla="*/ 504825 h 649684"/>
                  <a:gd name="connsiteX41" fmla="*/ 1527175 w 1549797"/>
                  <a:gd name="connsiteY41" fmla="*/ 521494 h 649684"/>
                  <a:gd name="connsiteX42" fmla="*/ 1546225 w 1549797"/>
                  <a:gd name="connsiteY42" fmla="*/ 523875 h 649684"/>
                  <a:gd name="connsiteX43" fmla="*/ 1548606 w 1549797"/>
                  <a:gd name="connsiteY43" fmla="*/ 557213 h 649684"/>
                  <a:gd name="connsiteX44" fmla="*/ 1548606 w 1549797"/>
                  <a:gd name="connsiteY44" fmla="*/ 628650 h 649684"/>
                  <a:gd name="connsiteX45" fmla="*/ 1543844 w 1549797"/>
                  <a:gd name="connsiteY45" fmla="*/ 635794 h 649684"/>
                  <a:gd name="connsiteX46" fmla="*/ 1527175 w 1549797"/>
                  <a:gd name="connsiteY46" fmla="*/ 638175 h 649684"/>
                  <a:gd name="connsiteX47" fmla="*/ 781844 w 1549797"/>
                  <a:gd name="connsiteY47" fmla="*/ 638175 h 649684"/>
                  <a:gd name="connsiteX48" fmla="*/ 543719 w 1549797"/>
                  <a:gd name="connsiteY48" fmla="*/ 638175 h 649684"/>
                  <a:gd name="connsiteX49" fmla="*/ 229394 w 1549797"/>
                  <a:gd name="connsiteY49" fmla="*/ 638175 h 649684"/>
                  <a:gd name="connsiteX50" fmla="*/ 65087 w 1549797"/>
                  <a:gd name="connsiteY50" fmla="*/ 638175 h 649684"/>
                  <a:gd name="connsiteX51" fmla="*/ 15081 w 1549797"/>
                  <a:gd name="connsiteY51" fmla="*/ 631031 h 649684"/>
                  <a:gd name="connsiteX52" fmla="*/ 10319 w 1549797"/>
                  <a:gd name="connsiteY52" fmla="*/ 526256 h 6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49797" h="649684">
                    <a:moveTo>
                      <a:pt x="10319" y="526256"/>
                    </a:moveTo>
                    <a:cubicBezTo>
                      <a:pt x="20638" y="506412"/>
                      <a:pt x="55563" y="523875"/>
                      <a:pt x="76994" y="511969"/>
                    </a:cubicBezTo>
                    <a:cubicBezTo>
                      <a:pt x="98425" y="500063"/>
                      <a:pt x="120650" y="476250"/>
                      <a:pt x="138906" y="454819"/>
                    </a:cubicBezTo>
                    <a:cubicBezTo>
                      <a:pt x="157162" y="433388"/>
                      <a:pt x="175022" y="415528"/>
                      <a:pt x="186531" y="383381"/>
                    </a:cubicBezTo>
                    <a:cubicBezTo>
                      <a:pt x="198040" y="351234"/>
                      <a:pt x="202803" y="296069"/>
                      <a:pt x="207962" y="261938"/>
                    </a:cubicBezTo>
                    <a:cubicBezTo>
                      <a:pt x="213121" y="227807"/>
                      <a:pt x="211137" y="204788"/>
                      <a:pt x="217487" y="178594"/>
                    </a:cubicBezTo>
                    <a:cubicBezTo>
                      <a:pt x="223837" y="152400"/>
                      <a:pt x="230584" y="128984"/>
                      <a:pt x="246062" y="104775"/>
                    </a:cubicBezTo>
                    <a:cubicBezTo>
                      <a:pt x="261540" y="80566"/>
                      <a:pt x="286543" y="50007"/>
                      <a:pt x="310356" y="33338"/>
                    </a:cubicBezTo>
                    <a:cubicBezTo>
                      <a:pt x="334169" y="16669"/>
                      <a:pt x="364331" y="7144"/>
                      <a:pt x="388937" y="4763"/>
                    </a:cubicBezTo>
                    <a:cubicBezTo>
                      <a:pt x="413543" y="2382"/>
                      <a:pt x="436960" y="9922"/>
                      <a:pt x="457994" y="19050"/>
                    </a:cubicBezTo>
                    <a:cubicBezTo>
                      <a:pt x="479028" y="28178"/>
                      <a:pt x="499269" y="42069"/>
                      <a:pt x="515144" y="59531"/>
                    </a:cubicBezTo>
                    <a:cubicBezTo>
                      <a:pt x="531019" y="76993"/>
                      <a:pt x="542925" y="104378"/>
                      <a:pt x="553244" y="123825"/>
                    </a:cubicBezTo>
                    <a:cubicBezTo>
                      <a:pt x="563563" y="143272"/>
                      <a:pt x="571103" y="153194"/>
                      <a:pt x="577056" y="176213"/>
                    </a:cubicBezTo>
                    <a:cubicBezTo>
                      <a:pt x="583009" y="199232"/>
                      <a:pt x="586581" y="238125"/>
                      <a:pt x="588962" y="261938"/>
                    </a:cubicBezTo>
                    <a:cubicBezTo>
                      <a:pt x="591343" y="285751"/>
                      <a:pt x="587772" y="298848"/>
                      <a:pt x="591344" y="319088"/>
                    </a:cubicBezTo>
                    <a:cubicBezTo>
                      <a:pt x="594916" y="339328"/>
                      <a:pt x="600472" y="362347"/>
                      <a:pt x="610394" y="383381"/>
                    </a:cubicBezTo>
                    <a:cubicBezTo>
                      <a:pt x="620316" y="404415"/>
                      <a:pt x="635000" y="425847"/>
                      <a:pt x="650875" y="445294"/>
                    </a:cubicBezTo>
                    <a:cubicBezTo>
                      <a:pt x="666750" y="464741"/>
                      <a:pt x="685007" y="486966"/>
                      <a:pt x="705644" y="500063"/>
                    </a:cubicBezTo>
                    <a:cubicBezTo>
                      <a:pt x="726281" y="513160"/>
                      <a:pt x="751285" y="521891"/>
                      <a:pt x="774700" y="523875"/>
                    </a:cubicBezTo>
                    <a:cubicBezTo>
                      <a:pt x="798116" y="525859"/>
                      <a:pt x="825896" y="521891"/>
                      <a:pt x="846137" y="511969"/>
                    </a:cubicBezTo>
                    <a:cubicBezTo>
                      <a:pt x="866378" y="502047"/>
                      <a:pt x="879872" y="482997"/>
                      <a:pt x="896144" y="464344"/>
                    </a:cubicBezTo>
                    <a:cubicBezTo>
                      <a:pt x="912416" y="445691"/>
                      <a:pt x="932657" y="420291"/>
                      <a:pt x="943769" y="400050"/>
                    </a:cubicBezTo>
                    <a:cubicBezTo>
                      <a:pt x="954881" y="379809"/>
                      <a:pt x="957660" y="367109"/>
                      <a:pt x="962819" y="342900"/>
                    </a:cubicBezTo>
                    <a:cubicBezTo>
                      <a:pt x="967978" y="318691"/>
                      <a:pt x="972344" y="279003"/>
                      <a:pt x="974725" y="254794"/>
                    </a:cubicBezTo>
                    <a:cubicBezTo>
                      <a:pt x="977106" y="230585"/>
                      <a:pt x="973137" y="218678"/>
                      <a:pt x="977106" y="197644"/>
                    </a:cubicBezTo>
                    <a:cubicBezTo>
                      <a:pt x="981075" y="176610"/>
                      <a:pt x="988615" y="150019"/>
                      <a:pt x="998537" y="128588"/>
                    </a:cubicBezTo>
                    <a:cubicBezTo>
                      <a:pt x="1008459" y="107157"/>
                      <a:pt x="1021159" y="86518"/>
                      <a:pt x="1036637" y="69056"/>
                    </a:cubicBezTo>
                    <a:cubicBezTo>
                      <a:pt x="1052115" y="51594"/>
                      <a:pt x="1076722" y="34132"/>
                      <a:pt x="1091406" y="23813"/>
                    </a:cubicBezTo>
                    <a:cubicBezTo>
                      <a:pt x="1106090" y="13494"/>
                      <a:pt x="1114822" y="11113"/>
                      <a:pt x="1124744" y="7144"/>
                    </a:cubicBezTo>
                    <a:cubicBezTo>
                      <a:pt x="1134666" y="3175"/>
                      <a:pt x="1138237" y="0"/>
                      <a:pt x="1150937" y="0"/>
                    </a:cubicBezTo>
                    <a:cubicBezTo>
                      <a:pt x="1163637" y="0"/>
                      <a:pt x="1182291" y="0"/>
                      <a:pt x="1200944" y="7144"/>
                    </a:cubicBezTo>
                    <a:cubicBezTo>
                      <a:pt x="1219597" y="14288"/>
                      <a:pt x="1246584" y="29766"/>
                      <a:pt x="1262856" y="42863"/>
                    </a:cubicBezTo>
                    <a:cubicBezTo>
                      <a:pt x="1279128" y="55960"/>
                      <a:pt x="1288256" y="72628"/>
                      <a:pt x="1298575" y="85725"/>
                    </a:cubicBezTo>
                    <a:cubicBezTo>
                      <a:pt x="1308894" y="98822"/>
                      <a:pt x="1316832" y="105569"/>
                      <a:pt x="1324769" y="121444"/>
                    </a:cubicBezTo>
                    <a:cubicBezTo>
                      <a:pt x="1332706" y="137319"/>
                      <a:pt x="1341835" y="164703"/>
                      <a:pt x="1346200" y="180975"/>
                    </a:cubicBezTo>
                    <a:cubicBezTo>
                      <a:pt x="1350565" y="197247"/>
                      <a:pt x="1349771" y="204391"/>
                      <a:pt x="1350962" y="219075"/>
                    </a:cubicBezTo>
                    <a:cubicBezTo>
                      <a:pt x="1352153" y="233759"/>
                      <a:pt x="1352153" y="251619"/>
                      <a:pt x="1353344" y="269081"/>
                    </a:cubicBezTo>
                    <a:cubicBezTo>
                      <a:pt x="1354535" y="286544"/>
                      <a:pt x="1353344" y="303213"/>
                      <a:pt x="1358106" y="323850"/>
                    </a:cubicBezTo>
                    <a:cubicBezTo>
                      <a:pt x="1362868" y="344487"/>
                      <a:pt x="1372791" y="372665"/>
                      <a:pt x="1381919" y="392906"/>
                    </a:cubicBezTo>
                    <a:cubicBezTo>
                      <a:pt x="1391047" y="413147"/>
                      <a:pt x="1397397" y="426641"/>
                      <a:pt x="1412875" y="445294"/>
                    </a:cubicBezTo>
                    <a:cubicBezTo>
                      <a:pt x="1428353" y="463947"/>
                      <a:pt x="1455737" y="492125"/>
                      <a:pt x="1474787" y="504825"/>
                    </a:cubicBezTo>
                    <a:cubicBezTo>
                      <a:pt x="1493837" y="517525"/>
                      <a:pt x="1515269" y="518319"/>
                      <a:pt x="1527175" y="521494"/>
                    </a:cubicBezTo>
                    <a:cubicBezTo>
                      <a:pt x="1539081" y="524669"/>
                      <a:pt x="1542653" y="517922"/>
                      <a:pt x="1546225" y="523875"/>
                    </a:cubicBezTo>
                    <a:cubicBezTo>
                      <a:pt x="1549797" y="529828"/>
                      <a:pt x="1548209" y="539751"/>
                      <a:pt x="1548606" y="557213"/>
                    </a:cubicBezTo>
                    <a:cubicBezTo>
                      <a:pt x="1549003" y="574675"/>
                      <a:pt x="1549400" y="615553"/>
                      <a:pt x="1548606" y="628650"/>
                    </a:cubicBezTo>
                    <a:cubicBezTo>
                      <a:pt x="1547812" y="641747"/>
                      <a:pt x="1547416" y="634207"/>
                      <a:pt x="1543844" y="635794"/>
                    </a:cubicBezTo>
                    <a:cubicBezTo>
                      <a:pt x="1540272" y="637382"/>
                      <a:pt x="1527175" y="638175"/>
                      <a:pt x="1527175" y="638175"/>
                    </a:cubicBezTo>
                    <a:lnTo>
                      <a:pt x="781844" y="638175"/>
                    </a:lnTo>
                    <a:lnTo>
                      <a:pt x="543719" y="638175"/>
                    </a:lnTo>
                    <a:lnTo>
                      <a:pt x="229394" y="638175"/>
                    </a:lnTo>
                    <a:lnTo>
                      <a:pt x="65087" y="638175"/>
                    </a:lnTo>
                    <a:cubicBezTo>
                      <a:pt x="29368" y="636984"/>
                      <a:pt x="24606" y="649684"/>
                      <a:pt x="15081" y="631031"/>
                    </a:cubicBezTo>
                    <a:cubicBezTo>
                      <a:pt x="5556" y="612378"/>
                      <a:pt x="0" y="546100"/>
                      <a:pt x="10319" y="526256"/>
                    </a:cubicBezTo>
                    <a:close/>
                  </a:path>
                </a:pathLst>
              </a:custGeom>
              <a:solidFill>
                <a:schemeClr val="bg1">
                  <a:lumMod val="75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2" name="Rectangle 201"/>
              <p:cNvSpPr/>
              <p:nvPr/>
            </p:nvSpPr>
            <p:spPr>
              <a:xfrm>
                <a:off x="1000100" y="4125163"/>
                <a:ext cx="1394446" cy="90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3" name="Groupe 407"/>
            <p:cNvGrpSpPr/>
            <p:nvPr/>
          </p:nvGrpSpPr>
          <p:grpSpPr>
            <a:xfrm>
              <a:off x="1867625" y="2216777"/>
              <a:ext cx="60206" cy="92619"/>
              <a:chOff x="1000100" y="3700463"/>
              <a:chExt cx="1394446" cy="1738327"/>
            </a:xfrm>
          </p:grpSpPr>
          <p:sp>
            <p:nvSpPr>
              <p:cNvPr id="197" name="Forme libre 89"/>
              <p:cNvSpPr/>
              <p:nvPr/>
            </p:nvSpPr>
            <p:spPr>
              <a:xfrm>
                <a:off x="1000101" y="3700463"/>
                <a:ext cx="1379249" cy="499884"/>
              </a:xfrm>
              <a:custGeom>
                <a:avLst/>
                <a:gdLst>
                  <a:gd name="connsiteX0" fmla="*/ 10319 w 1549797"/>
                  <a:gd name="connsiteY0" fmla="*/ 526256 h 649684"/>
                  <a:gd name="connsiteX1" fmla="*/ 76994 w 1549797"/>
                  <a:gd name="connsiteY1" fmla="*/ 511969 h 649684"/>
                  <a:gd name="connsiteX2" fmla="*/ 138906 w 1549797"/>
                  <a:gd name="connsiteY2" fmla="*/ 454819 h 649684"/>
                  <a:gd name="connsiteX3" fmla="*/ 186531 w 1549797"/>
                  <a:gd name="connsiteY3" fmla="*/ 383381 h 649684"/>
                  <a:gd name="connsiteX4" fmla="*/ 207962 w 1549797"/>
                  <a:gd name="connsiteY4" fmla="*/ 261938 h 649684"/>
                  <a:gd name="connsiteX5" fmla="*/ 217487 w 1549797"/>
                  <a:gd name="connsiteY5" fmla="*/ 178594 h 649684"/>
                  <a:gd name="connsiteX6" fmla="*/ 246062 w 1549797"/>
                  <a:gd name="connsiteY6" fmla="*/ 104775 h 649684"/>
                  <a:gd name="connsiteX7" fmla="*/ 310356 w 1549797"/>
                  <a:gd name="connsiteY7" fmla="*/ 33338 h 649684"/>
                  <a:gd name="connsiteX8" fmla="*/ 388937 w 1549797"/>
                  <a:gd name="connsiteY8" fmla="*/ 4763 h 649684"/>
                  <a:gd name="connsiteX9" fmla="*/ 457994 w 1549797"/>
                  <a:gd name="connsiteY9" fmla="*/ 19050 h 649684"/>
                  <a:gd name="connsiteX10" fmla="*/ 515144 w 1549797"/>
                  <a:gd name="connsiteY10" fmla="*/ 59531 h 649684"/>
                  <a:gd name="connsiteX11" fmla="*/ 553244 w 1549797"/>
                  <a:gd name="connsiteY11" fmla="*/ 123825 h 649684"/>
                  <a:gd name="connsiteX12" fmla="*/ 577056 w 1549797"/>
                  <a:gd name="connsiteY12" fmla="*/ 176213 h 649684"/>
                  <a:gd name="connsiteX13" fmla="*/ 588962 w 1549797"/>
                  <a:gd name="connsiteY13" fmla="*/ 261938 h 649684"/>
                  <a:gd name="connsiteX14" fmla="*/ 591344 w 1549797"/>
                  <a:gd name="connsiteY14" fmla="*/ 319088 h 649684"/>
                  <a:gd name="connsiteX15" fmla="*/ 610394 w 1549797"/>
                  <a:gd name="connsiteY15" fmla="*/ 383381 h 649684"/>
                  <a:gd name="connsiteX16" fmla="*/ 650875 w 1549797"/>
                  <a:gd name="connsiteY16" fmla="*/ 445294 h 649684"/>
                  <a:gd name="connsiteX17" fmla="*/ 705644 w 1549797"/>
                  <a:gd name="connsiteY17" fmla="*/ 500063 h 649684"/>
                  <a:gd name="connsiteX18" fmla="*/ 774700 w 1549797"/>
                  <a:gd name="connsiteY18" fmla="*/ 523875 h 649684"/>
                  <a:gd name="connsiteX19" fmla="*/ 846137 w 1549797"/>
                  <a:gd name="connsiteY19" fmla="*/ 511969 h 649684"/>
                  <a:gd name="connsiteX20" fmla="*/ 896144 w 1549797"/>
                  <a:gd name="connsiteY20" fmla="*/ 464344 h 649684"/>
                  <a:gd name="connsiteX21" fmla="*/ 943769 w 1549797"/>
                  <a:gd name="connsiteY21" fmla="*/ 400050 h 649684"/>
                  <a:gd name="connsiteX22" fmla="*/ 962819 w 1549797"/>
                  <a:gd name="connsiteY22" fmla="*/ 342900 h 649684"/>
                  <a:gd name="connsiteX23" fmla="*/ 974725 w 1549797"/>
                  <a:gd name="connsiteY23" fmla="*/ 254794 h 649684"/>
                  <a:gd name="connsiteX24" fmla="*/ 977106 w 1549797"/>
                  <a:gd name="connsiteY24" fmla="*/ 197644 h 649684"/>
                  <a:gd name="connsiteX25" fmla="*/ 998537 w 1549797"/>
                  <a:gd name="connsiteY25" fmla="*/ 128588 h 649684"/>
                  <a:gd name="connsiteX26" fmla="*/ 1036637 w 1549797"/>
                  <a:gd name="connsiteY26" fmla="*/ 69056 h 649684"/>
                  <a:gd name="connsiteX27" fmla="*/ 1091406 w 1549797"/>
                  <a:gd name="connsiteY27" fmla="*/ 23813 h 649684"/>
                  <a:gd name="connsiteX28" fmla="*/ 1124744 w 1549797"/>
                  <a:gd name="connsiteY28" fmla="*/ 7144 h 649684"/>
                  <a:gd name="connsiteX29" fmla="*/ 1150937 w 1549797"/>
                  <a:gd name="connsiteY29" fmla="*/ 0 h 649684"/>
                  <a:gd name="connsiteX30" fmla="*/ 1200944 w 1549797"/>
                  <a:gd name="connsiteY30" fmla="*/ 7144 h 649684"/>
                  <a:gd name="connsiteX31" fmla="*/ 1262856 w 1549797"/>
                  <a:gd name="connsiteY31" fmla="*/ 42863 h 649684"/>
                  <a:gd name="connsiteX32" fmla="*/ 1298575 w 1549797"/>
                  <a:gd name="connsiteY32" fmla="*/ 85725 h 649684"/>
                  <a:gd name="connsiteX33" fmla="*/ 1324769 w 1549797"/>
                  <a:gd name="connsiteY33" fmla="*/ 121444 h 649684"/>
                  <a:gd name="connsiteX34" fmla="*/ 1346200 w 1549797"/>
                  <a:gd name="connsiteY34" fmla="*/ 180975 h 649684"/>
                  <a:gd name="connsiteX35" fmla="*/ 1350962 w 1549797"/>
                  <a:gd name="connsiteY35" fmla="*/ 219075 h 649684"/>
                  <a:gd name="connsiteX36" fmla="*/ 1353344 w 1549797"/>
                  <a:gd name="connsiteY36" fmla="*/ 269081 h 649684"/>
                  <a:gd name="connsiteX37" fmla="*/ 1358106 w 1549797"/>
                  <a:gd name="connsiteY37" fmla="*/ 323850 h 649684"/>
                  <a:gd name="connsiteX38" fmla="*/ 1381919 w 1549797"/>
                  <a:gd name="connsiteY38" fmla="*/ 392906 h 649684"/>
                  <a:gd name="connsiteX39" fmla="*/ 1412875 w 1549797"/>
                  <a:gd name="connsiteY39" fmla="*/ 445294 h 649684"/>
                  <a:gd name="connsiteX40" fmla="*/ 1474787 w 1549797"/>
                  <a:gd name="connsiteY40" fmla="*/ 504825 h 649684"/>
                  <a:gd name="connsiteX41" fmla="*/ 1527175 w 1549797"/>
                  <a:gd name="connsiteY41" fmla="*/ 521494 h 649684"/>
                  <a:gd name="connsiteX42" fmla="*/ 1546225 w 1549797"/>
                  <a:gd name="connsiteY42" fmla="*/ 523875 h 649684"/>
                  <a:gd name="connsiteX43" fmla="*/ 1548606 w 1549797"/>
                  <a:gd name="connsiteY43" fmla="*/ 557213 h 649684"/>
                  <a:gd name="connsiteX44" fmla="*/ 1548606 w 1549797"/>
                  <a:gd name="connsiteY44" fmla="*/ 628650 h 649684"/>
                  <a:gd name="connsiteX45" fmla="*/ 1543844 w 1549797"/>
                  <a:gd name="connsiteY45" fmla="*/ 635794 h 649684"/>
                  <a:gd name="connsiteX46" fmla="*/ 1527175 w 1549797"/>
                  <a:gd name="connsiteY46" fmla="*/ 638175 h 649684"/>
                  <a:gd name="connsiteX47" fmla="*/ 781844 w 1549797"/>
                  <a:gd name="connsiteY47" fmla="*/ 638175 h 649684"/>
                  <a:gd name="connsiteX48" fmla="*/ 543719 w 1549797"/>
                  <a:gd name="connsiteY48" fmla="*/ 638175 h 649684"/>
                  <a:gd name="connsiteX49" fmla="*/ 229394 w 1549797"/>
                  <a:gd name="connsiteY49" fmla="*/ 638175 h 649684"/>
                  <a:gd name="connsiteX50" fmla="*/ 65087 w 1549797"/>
                  <a:gd name="connsiteY50" fmla="*/ 638175 h 649684"/>
                  <a:gd name="connsiteX51" fmla="*/ 15081 w 1549797"/>
                  <a:gd name="connsiteY51" fmla="*/ 631031 h 649684"/>
                  <a:gd name="connsiteX52" fmla="*/ 10319 w 1549797"/>
                  <a:gd name="connsiteY52" fmla="*/ 526256 h 6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49797" h="649684">
                    <a:moveTo>
                      <a:pt x="10319" y="526256"/>
                    </a:moveTo>
                    <a:cubicBezTo>
                      <a:pt x="20638" y="506412"/>
                      <a:pt x="55563" y="523875"/>
                      <a:pt x="76994" y="511969"/>
                    </a:cubicBezTo>
                    <a:cubicBezTo>
                      <a:pt x="98425" y="500063"/>
                      <a:pt x="120650" y="476250"/>
                      <a:pt x="138906" y="454819"/>
                    </a:cubicBezTo>
                    <a:cubicBezTo>
                      <a:pt x="157162" y="433388"/>
                      <a:pt x="175022" y="415528"/>
                      <a:pt x="186531" y="383381"/>
                    </a:cubicBezTo>
                    <a:cubicBezTo>
                      <a:pt x="198040" y="351234"/>
                      <a:pt x="202803" y="296069"/>
                      <a:pt x="207962" y="261938"/>
                    </a:cubicBezTo>
                    <a:cubicBezTo>
                      <a:pt x="213121" y="227807"/>
                      <a:pt x="211137" y="204788"/>
                      <a:pt x="217487" y="178594"/>
                    </a:cubicBezTo>
                    <a:cubicBezTo>
                      <a:pt x="223837" y="152400"/>
                      <a:pt x="230584" y="128984"/>
                      <a:pt x="246062" y="104775"/>
                    </a:cubicBezTo>
                    <a:cubicBezTo>
                      <a:pt x="261540" y="80566"/>
                      <a:pt x="286543" y="50007"/>
                      <a:pt x="310356" y="33338"/>
                    </a:cubicBezTo>
                    <a:cubicBezTo>
                      <a:pt x="334169" y="16669"/>
                      <a:pt x="364331" y="7144"/>
                      <a:pt x="388937" y="4763"/>
                    </a:cubicBezTo>
                    <a:cubicBezTo>
                      <a:pt x="413543" y="2382"/>
                      <a:pt x="436960" y="9922"/>
                      <a:pt x="457994" y="19050"/>
                    </a:cubicBezTo>
                    <a:cubicBezTo>
                      <a:pt x="479028" y="28178"/>
                      <a:pt x="499269" y="42069"/>
                      <a:pt x="515144" y="59531"/>
                    </a:cubicBezTo>
                    <a:cubicBezTo>
                      <a:pt x="531019" y="76993"/>
                      <a:pt x="542925" y="104378"/>
                      <a:pt x="553244" y="123825"/>
                    </a:cubicBezTo>
                    <a:cubicBezTo>
                      <a:pt x="563563" y="143272"/>
                      <a:pt x="571103" y="153194"/>
                      <a:pt x="577056" y="176213"/>
                    </a:cubicBezTo>
                    <a:cubicBezTo>
                      <a:pt x="583009" y="199232"/>
                      <a:pt x="586581" y="238125"/>
                      <a:pt x="588962" y="261938"/>
                    </a:cubicBezTo>
                    <a:cubicBezTo>
                      <a:pt x="591343" y="285751"/>
                      <a:pt x="587772" y="298848"/>
                      <a:pt x="591344" y="319088"/>
                    </a:cubicBezTo>
                    <a:cubicBezTo>
                      <a:pt x="594916" y="339328"/>
                      <a:pt x="600472" y="362347"/>
                      <a:pt x="610394" y="383381"/>
                    </a:cubicBezTo>
                    <a:cubicBezTo>
                      <a:pt x="620316" y="404415"/>
                      <a:pt x="635000" y="425847"/>
                      <a:pt x="650875" y="445294"/>
                    </a:cubicBezTo>
                    <a:cubicBezTo>
                      <a:pt x="666750" y="464741"/>
                      <a:pt x="685007" y="486966"/>
                      <a:pt x="705644" y="500063"/>
                    </a:cubicBezTo>
                    <a:cubicBezTo>
                      <a:pt x="726281" y="513160"/>
                      <a:pt x="751285" y="521891"/>
                      <a:pt x="774700" y="523875"/>
                    </a:cubicBezTo>
                    <a:cubicBezTo>
                      <a:pt x="798116" y="525859"/>
                      <a:pt x="825896" y="521891"/>
                      <a:pt x="846137" y="511969"/>
                    </a:cubicBezTo>
                    <a:cubicBezTo>
                      <a:pt x="866378" y="502047"/>
                      <a:pt x="879872" y="482997"/>
                      <a:pt x="896144" y="464344"/>
                    </a:cubicBezTo>
                    <a:cubicBezTo>
                      <a:pt x="912416" y="445691"/>
                      <a:pt x="932657" y="420291"/>
                      <a:pt x="943769" y="400050"/>
                    </a:cubicBezTo>
                    <a:cubicBezTo>
                      <a:pt x="954881" y="379809"/>
                      <a:pt x="957660" y="367109"/>
                      <a:pt x="962819" y="342900"/>
                    </a:cubicBezTo>
                    <a:cubicBezTo>
                      <a:pt x="967978" y="318691"/>
                      <a:pt x="972344" y="279003"/>
                      <a:pt x="974725" y="254794"/>
                    </a:cubicBezTo>
                    <a:cubicBezTo>
                      <a:pt x="977106" y="230585"/>
                      <a:pt x="973137" y="218678"/>
                      <a:pt x="977106" y="197644"/>
                    </a:cubicBezTo>
                    <a:cubicBezTo>
                      <a:pt x="981075" y="176610"/>
                      <a:pt x="988615" y="150019"/>
                      <a:pt x="998537" y="128588"/>
                    </a:cubicBezTo>
                    <a:cubicBezTo>
                      <a:pt x="1008459" y="107157"/>
                      <a:pt x="1021159" y="86518"/>
                      <a:pt x="1036637" y="69056"/>
                    </a:cubicBezTo>
                    <a:cubicBezTo>
                      <a:pt x="1052115" y="51594"/>
                      <a:pt x="1076722" y="34132"/>
                      <a:pt x="1091406" y="23813"/>
                    </a:cubicBezTo>
                    <a:cubicBezTo>
                      <a:pt x="1106090" y="13494"/>
                      <a:pt x="1114822" y="11113"/>
                      <a:pt x="1124744" y="7144"/>
                    </a:cubicBezTo>
                    <a:cubicBezTo>
                      <a:pt x="1134666" y="3175"/>
                      <a:pt x="1138237" y="0"/>
                      <a:pt x="1150937" y="0"/>
                    </a:cubicBezTo>
                    <a:cubicBezTo>
                      <a:pt x="1163637" y="0"/>
                      <a:pt x="1182291" y="0"/>
                      <a:pt x="1200944" y="7144"/>
                    </a:cubicBezTo>
                    <a:cubicBezTo>
                      <a:pt x="1219597" y="14288"/>
                      <a:pt x="1246584" y="29766"/>
                      <a:pt x="1262856" y="42863"/>
                    </a:cubicBezTo>
                    <a:cubicBezTo>
                      <a:pt x="1279128" y="55960"/>
                      <a:pt x="1288256" y="72628"/>
                      <a:pt x="1298575" y="85725"/>
                    </a:cubicBezTo>
                    <a:cubicBezTo>
                      <a:pt x="1308894" y="98822"/>
                      <a:pt x="1316832" y="105569"/>
                      <a:pt x="1324769" y="121444"/>
                    </a:cubicBezTo>
                    <a:cubicBezTo>
                      <a:pt x="1332706" y="137319"/>
                      <a:pt x="1341835" y="164703"/>
                      <a:pt x="1346200" y="180975"/>
                    </a:cubicBezTo>
                    <a:cubicBezTo>
                      <a:pt x="1350565" y="197247"/>
                      <a:pt x="1349771" y="204391"/>
                      <a:pt x="1350962" y="219075"/>
                    </a:cubicBezTo>
                    <a:cubicBezTo>
                      <a:pt x="1352153" y="233759"/>
                      <a:pt x="1352153" y="251619"/>
                      <a:pt x="1353344" y="269081"/>
                    </a:cubicBezTo>
                    <a:cubicBezTo>
                      <a:pt x="1354535" y="286544"/>
                      <a:pt x="1353344" y="303213"/>
                      <a:pt x="1358106" y="323850"/>
                    </a:cubicBezTo>
                    <a:cubicBezTo>
                      <a:pt x="1362868" y="344487"/>
                      <a:pt x="1372791" y="372665"/>
                      <a:pt x="1381919" y="392906"/>
                    </a:cubicBezTo>
                    <a:cubicBezTo>
                      <a:pt x="1391047" y="413147"/>
                      <a:pt x="1397397" y="426641"/>
                      <a:pt x="1412875" y="445294"/>
                    </a:cubicBezTo>
                    <a:cubicBezTo>
                      <a:pt x="1428353" y="463947"/>
                      <a:pt x="1455737" y="492125"/>
                      <a:pt x="1474787" y="504825"/>
                    </a:cubicBezTo>
                    <a:cubicBezTo>
                      <a:pt x="1493837" y="517525"/>
                      <a:pt x="1515269" y="518319"/>
                      <a:pt x="1527175" y="521494"/>
                    </a:cubicBezTo>
                    <a:cubicBezTo>
                      <a:pt x="1539081" y="524669"/>
                      <a:pt x="1542653" y="517922"/>
                      <a:pt x="1546225" y="523875"/>
                    </a:cubicBezTo>
                    <a:cubicBezTo>
                      <a:pt x="1549797" y="529828"/>
                      <a:pt x="1548209" y="539751"/>
                      <a:pt x="1548606" y="557213"/>
                    </a:cubicBezTo>
                    <a:cubicBezTo>
                      <a:pt x="1549003" y="574675"/>
                      <a:pt x="1549400" y="615553"/>
                      <a:pt x="1548606" y="628650"/>
                    </a:cubicBezTo>
                    <a:cubicBezTo>
                      <a:pt x="1547812" y="641747"/>
                      <a:pt x="1547416" y="634207"/>
                      <a:pt x="1543844" y="635794"/>
                    </a:cubicBezTo>
                    <a:cubicBezTo>
                      <a:pt x="1540272" y="637382"/>
                      <a:pt x="1527175" y="638175"/>
                      <a:pt x="1527175" y="638175"/>
                    </a:cubicBezTo>
                    <a:lnTo>
                      <a:pt x="781844" y="638175"/>
                    </a:lnTo>
                    <a:lnTo>
                      <a:pt x="543719" y="638175"/>
                    </a:lnTo>
                    <a:lnTo>
                      <a:pt x="229394" y="638175"/>
                    </a:lnTo>
                    <a:lnTo>
                      <a:pt x="65087" y="638175"/>
                    </a:lnTo>
                    <a:cubicBezTo>
                      <a:pt x="29368" y="636984"/>
                      <a:pt x="24606" y="649684"/>
                      <a:pt x="15081" y="631031"/>
                    </a:cubicBezTo>
                    <a:cubicBezTo>
                      <a:pt x="5556" y="612378"/>
                      <a:pt x="0" y="546100"/>
                      <a:pt x="10319" y="526256"/>
                    </a:cubicBezTo>
                    <a:close/>
                  </a:path>
                </a:pathLst>
              </a:custGeom>
              <a:solidFill>
                <a:schemeClr val="bg1">
                  <a:lumMod val="75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8" name="Forme libre 90"/>
              <p:cNvSpPr/>
              <p:nvPr/>
            </p:nvSpPr>
            <p:spPr>
              <a:xfrm flipV="1">
                <a:off x="1000101" y="4938906"/>
                <a:ext cx="1379249" cy="499884"/>
              </a:xfrm>
              <a:custGeom>
                <a:avLst/>
                <a:gdLst>
                  <a:gd name="connsiteX0" fmla="*/ 10319 w 1549797"/>
                  <a:gd name="connsiteY0" fmla="*/ 526256 h 649684"/>
                  <a:gd name="connsiteX1" fmla="*/ 76994 w 1549797"/>
                  <a:gd name="connsiteY1" fmla="*/ 511969 h 649684"/>
                  <a:gd name="connsiteX2" fmla="*/ 138906 w 1549797"/>
                  <a:gd name="connsiteY2" fmla="*/ 454819 h 649684"/>
                  <a:gd name="connsiteX3" fmla="*/ 186531 w 1549797"/>
                  <a:gd name="connsiteY3" fmla="*/ 383381 h 649684"/>
                  <a:gd name="connsiteX4" fmla="*/ 207962 w 1549797"/>
                  <a:gd name="connsiteY4" fmla="*/ 261938 h 649684"/>
                  <a:gd name="connsiteX5" fmla="*/ 217487 w 1549797"/>
                  <a:gd name="connsiteY5" fmla="*/ 178594 h 649684"/>
                  <a:gd name="connsiteX6" fmla="*/ 246062 w 1549797"/>
                  <a:gd name="connsiteY6" fmla="*/ 104775 h 649684"/>
                  <a:gd name="connsiteX7" fmla="*/ 310356 w 1549797"/>
                  <a:gd name="connsiteY7" fmla="*/ 33338 h 649684"/>
                  <a:gd name="connsiteX8" fmla="*/ 388937 w 1549797"/>
                  <a:gd name="connsiteY8" fmla="*/ 4763 h 649684"/>
                  <a:gd name="connsiteX9" fmla="*/ 457994 w 1549797"/>
                  <a:gd name="connsiteY9" fmla="*/ 19050 h 649684"/>
                  <a:gd name="connsiteX10" fmla="*/ 515144 w 1549797"/>
                  <a:gd name="connsiteY10" fmla="*/ 59531 h 649684"/>
                  <a:gd name="connsiteX11" fmla="*/ 553244 w 1549797"/>
                  <a:gd name="connsiteY11" fmla="*/ 123825 h 649684"/>
                  <a:gd name="connsiteX12" fmla="*/ 577056 w 1549797"/>
                  <a:gd name="connsiteY12" fmla="*/ 176213 h 649684"/>
                  <a:gd name="connsiteX13" fmla="*/ 588962 w 1549797"/>
                  <a:gd name="connsiteY13" fmla="*/ 261938 h 649684"/>
                  <a:gd name="connsiteX14" fmla="*/ 591344 w 1549797"/>
                  <a:gd name="connsiteY14" fmla="*/ 319088 h 649684"/>
                  <a:gd name="connsiteX15" fmla="*/ 610394 w 1549797"/>
                  <a:gd name="connsiteY15" fmla="*/ 383381 h 649684"/>
                  <a:gd name="connsiteX16" fmla="*/ 650875 w 1549797"/>
                  <a:gd name="connsiteY16" fmla="*/ 445294 h 649684"/>
                  <a:gd name="connsiteX17" fmla="*/ 705644 w 1549797"/>
                  <a:gd name="connsiteY17" fmla="*/ 500063 h 649684"/>
                  <a:gd name="connsiteX18" fmla="*/ 774700 w 1549797"/>
                  <a:gd name="connsiteY18" fmla="*/ 523875 h 649684"/>
                  <a:gd name="connsiteX19" fmla="*/ 846137 w 1549797"/>
                  <a:gd name="connsiteY19" fmla="*/ 511969 h 649684"/>
                  <a:gd name="connsiteX20" fmla="*/ 896144 w 1549797"/>
                  <a:gd name="connsiteY20" fmla="*/ 464344 h 649684"/>
                  <a:gd name="connsiteX21" fmla="*/ 943769 w 1549797"/>
                  <a:gd name="connsiteY21" fmla="*/ 400050 h 649684"/>
                  <a:gd name="connsiteX22" fmla="*/ 962819 w 1549797"/>
                  <a:gd name="connsiteY22" fmla="*/ 342900 h 649684"/>
                  <a:gd name="connsiteX23" fmla="*/ 974725 w 1549797"/>
                  <a:gd name="connsiteY23" fmla="*/ 254794 h 649684"/>
                  <a:gd name="connsiteX24" fmla="*/ 977106 w 1549797"/>
                  <a:gd name="connsiteY24" fmla="*/ 197644 h 649684"/>
                  <a:gd name="connsiteX25" fmla="*/ 998537 w 1549797"/>
                  <a:gd name="connsiteY25" fmla="*/ 128588 h 649684"/>
                  <a:gd name="connsiteX26" fmla="*/ 1036637 w 1549797"/>
                  <a:gd name="connsiteY26" fmla="*/ 69056 h 649684"/>
                  <a:gd name="connsiteX27" fmla="*/ 1091406 w 1549797"/>
                  <a:gd name="connsiteY27" fmla="*/ 23813 h 649684"/>
                  <a:gd name="connsiteX28" fmla="*/ 1124744 w 1549797"/>
                  <a:gd name="connsiteY28" fmla="*/ 7144 h 649684"/>
                  <a:gd name="connsiteX29" fmla="*/ 1150937 w 1549797"/>
                  <a:gd name="connsiteY29" fmla="*/ 0 h 649684"/>
                  <a:gd name="connsiteX30" fmla="*/ 1200944 w 1549797"/>
                  <a:gd name="connsiteY30" fmla="*/ 7144 h 649684"/>
                  <a:gd name="connsiteX31" fmla="*/ 1262856 w 1549797"/>
                  <a:gd name="connsiteY31" fmla="*/ 42863 h 649684"/>
                  <a:gd name="connsiteX32" fmla="*/ 1298575 w 1549797"/>
                  <a:gd name="connsiteY32" fmla="*/ 85725 h 649684"/>
                  <a:gd name="connsiteX33" fmla="*/ 1324769 w 1549797"/>
                  <a:gd name="connsiteY33" fmla="*/ 121444 h 649684"/>
                  <a:gd name="connsiteX34" fmla="*/ 1346200 w 1549797"/>
                  <a:gd name="connsiteY34" fmla="*/ 180975 h 649684"/>
                  <a:gd name="connsiteX35" fmla="*/ 1350962 w 1549797"/>
                  <a:gd name="connsiteY35" fmla="*/ 219075 h 649684"/>
                  <a:gd name="connsiteX36" fmla="*/ 1353344 w 1549797"/>
                  <a:gd name="connsiteY36" fmla="*/ 269081 h 649684"/>
                  <a:gd name="connsiteX37" fmla="*/ 1358106 w 1549797"/>
                  <a:gd name="connsiteY37" fmla="*/ 323850 h 649684"/>
                  <a:gd name="connsiteX38" fmla="*/ 1381919 w 1549797"/>
                  <a:gd name="connsiteY38" fmla="*/ 392906 h 649684"/>
                  <a:gd name="connsiteX39" fmla="*/ 1412875 w 1549797"/>
                  <a:gd name="connsiteY39" fmla="*/ 445294 h 649684"/>
                  <a:gd name="connsiteX40" fmla="*/ 1474787 w 1549797"/>
                  <a:gd name="connsiteY40" fmla="*/ 504825 h 649684"/>
                  <a:gd name="connsiteX41" fmla="*/ 1527175 w 1549797"/>
                  <a:gd name="connsiteY41" fmla="*/ 521494 h 649684"/>
                  <a:gd name="connsiteX42" fmla="*/ 1546225 w 1549797"/>
                  <a:gd name="connsiteY42" fmla="*/ 523875 h 649684"/>
                  <a:gd name="connsiteX43" fmla="*/ 1548606 w 1549797"/>
                  <a:gd name="connsiteY43" fmla="*/ 557213 h 649684"/>
                  <a:gd name="connsiteX44" fmla="*/ 1548606 w 1549797"/>
                  <a:gd name="connsiteY44" fmla="*/ 628650 h 649684"/>
                  <a:gd name="connsiteX45" fmla="*/ 1543844 w 1549797"/>
                  <a:gd name="connsiteY45" fmla="*/ 635794 h 649684"/>
                  <a:gd name="connsiteX46" fmla="*/ 1527175 w 1549797"/>
                  <a:gd name="connsiteY46" fmla="*/ 638175 h 649684"/>
                  <a:gd name="connsiteX47" fmla="*/ 781844 w 1549797"/>
                  <a:gd name="connsiteY47" fmla="*/ 638175 h 649684"/>
                  <a:gd name="connsiteX48" fmla="*/ 543719 w 1549797"/>
                  <a:gd name="connsiteY48" fmla="*/ 638175 h 649684"/>
                  <a:gd name="connsiteX49" fmla="*/ 229394 w 1549797"/>
                  <a:gd name="connsiteY49" fmla="*/ 638175 h 649684"/>
                  <a:gd name="connsiteX50" fmla="*/ 65087 w 1549797"/>
                  <a:gd name="connsiteY50" fmla="*/ 638175 h 649684"/>
                  <a:gd name="connsiteX51" fmla="*/ 15081 w 1549797"/>
                  <a:gd name="connsiteY51" fmla="*/ 631031 h 649684"/>
                  <a:gd name="connsiteX52" fmla="*/ 10319 w 1549797"/>
                  <a:gd name="connsiteY52" fmla="*/ 526256 h 6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49797" h="649684">
                    <a:moveTo>
                      <a:pt x="10319" y="526256"/>
                    </a:moveTo>
                    <a:cubicBezTo>
                      <a:pt x="20638" y="506412"/>
                      <a:pt x="55563" y="523875"/>
                      <a:pt x="76994" y="511969"/>
                    </a:cubicBezTo>
                    <a:cubicBezTo>
                      <a:pt x="98425" y="500063"/>
                      <a:pt x="120650" y="476250"/>
                      <a:pt x="138906" y="454819"/>
                    </a:cubicBezTo>
                    <a:cubicBezTo>
                      <a:pt x="157162" y="433388"/>
                      <a:pt x="175022" y="415528"/>
                      <a:pt x="186531" y="383381"/>
                    </a:cubicBezTo>
                    <a:cubicBezTo>
                      <a:pt x="198040" y="351234"/>
                      <a:pt x="202803" y="296069"/>
                      <a:pt x="207962" y="261938"/>
                    </a:cubicBezTo>
                    <a:cubicBezTo>
                      <a:pt x="213121" y="227807"/>
                      <a:pt x="211137" y="204788"/>
                      <a:pt x="217487" y="178594"/>
                    </a:cubicBezTo>
                    <a:cubicBezTo>
                      <a:pt x="223837" y="152400"/>
                      <a:pt x="230584" y="128984"/>
                      <a:pt x="246062" y="104775"/>
                    </a:cubicBezTo>
                    <a:cubicBezTo>
                      <a:pt x="261540" y="80566"/>
                      <a:pt x="286543" y="50007"/>
                      <a:pt x="310356" y="33338"/>
                    </a:cubicBezTo>
                    <a:cubicBezTo>
                      <a:pt x="334169" y="16669"/>
                      <a:pt x="364331" y="7144"/>
                      <a:pt x="388937" y="4763"/>
                    </a:cubicBezTo>
                    <a:cubicBezTo>
                      <a:pt x="413543" y="2382"/>
                      <a:pt x="436960" y="9922"/>
                      <a:pt x="457994" y="19050"/>
                    </a:cubicBezTo>
                    <a:cubicBezTo>
                      <a:pt x="479028" y="28178"/>
                      <a:pt x="499269" y="42069"/>
                      <a:pt x="515144" y="59531"/>
                    </a:cubicBezTo>
                    <a:cubicBezTo>
                      <a:pt x="531019" y="76993"/>
                      <a:pt x="542925" y="104378"/>
                      <a:pt x="553244" y="123825"/>
                    </a:cubicBezTo>
                    <a:cubicBezTo>
                      <a:pt x="563563" y="143272"/>
                      <a:pt x="571103" y="153194"/>
                      <a:pt x="577056" y="176213"/>
                    </a:cubicBezTo>
                    <a:cubicBezTo>
                      <a:pt x="583009" y="199232"/>
                      <a:pt x="586581" y="238125"/>
                      <a:pt x="588962" y="261938"/>
                    </a:cubicBezTo>
                    <a:cubicBezTo>
                      <a:pt x="591343" y="285751"/>
                      <a:pt x="587772" y="298848"/>
                      <a:pt x="591344" y="319088"/>
                    </a:cubicBezTo>
                    <a:cubicBezTo>
                      <a:pt x="594916" y="339328"/>
                      <a:pt x="600472" y="362347"/>
                      <a:pt x="610394" y="383381"/>
                    </a:cubicBezTo>
                    <a:cubicBezTo>
                      <a:pt x="620316" y="404415"/>
                      <a:pt x="635000" y="425847"/>
                      <a:pt x="650875" y="445294"/>
                    </a:cubicBezTo>
                    <a:cubicBezTo>
                      <a:pt x="666750" y="464741"/>
                      <a:pt x="685007" y="486966"/>
                      <a:pt x="705644" y="500063"/>
                    </a:cubicBezTo>
                    <a:cubicBezTo>
                      <a:pt x="726281" y="513160"/>
                      <a:pt x="751285" y="521891"/>
                      <a:pt x="774700" y="523875"/>
                    </a:cubicBezTo>
                    <a:cubicBezTo>
                      <a:pt x="798116" y="525859"/>
                      <a:pt x="825896" y="521891"/>
                      <a:pt x="846137" y="511969"/>
                    </a:cubicBezTo>
                    <a:cubicBezTo>
                      <a:pt x="866378" y="502047"/>
                      <a:pt x="879872" y="482997"/>
                      <a:pt x="896144" y="464344"/>
                    </a:cubicBezTo>
                    <a:cubicBezTo>
                      <a:pt x="912416" y="445691"/>
                      <a:pt x="932657" y="420291"/>
                      <a:pt x="943769" y="400050"/>
                    </a:cubicBezTo>
                    <a:cubicBezTo>
                      <a:pt x="954881" y="379809"/>
                      <a:pt x="957660" y="367109"/>
                      <a:pt x="962819" y="342900"/>
                    </a:cubicBezTo>
                    <a:cubicBezTo>
                      <a:pt x="967978" y="318691"/>
                      <a:pt x="972344" y="279003"/>
                      <a:pt x="974725" y="254794"/>
                    </a:cubicBezTo>
                    <a:cubicBezTo>
                      <a:pt x="977106" y="230585"/>
                      <a:pt x="973137" y="218678"/>
                      <a:pt x="977106" y="197644"/>
                    </a:cubicBezTo>
                    <a:cubicBezTo>
                      <a:pt x="981075" y="176610"/>
                      <a:pt x="988615" y="150019"/>
                      <a:pt x="998537" y="128588"/>
                    </a:cubicBezTo>
                    <a:cubicBezTo>
                      <a:pt x="1008459" y="107157"/>
                      <a:pt x="1021159" y="86518"/>
                      <a:pt x="1036637" y="69056"/>
                    </a:cubicBezTo>
                    <a:cubicBezTo>
                      <a:pt x="1052115" y="51594"/>
                      <a:pt x="1076722" y="34132"/>
                      <a:pt x="1091406" y="23813"/>
                    </a:cubicBezTo>
                    <a:cubicBezTo>
                      <a:pt x="1106090" y="13494"/>
                      <a:pt x="1114822" y="11113"/>
                      <a:pt x="1124744" y="7144"/>
                    </a:cubicBezTo>
                    <a:cubicBezTo>
                      <a:pt x="1134666" y="3175"/>
                      <a:pt x="1138237" y="0"/>
                      <a:pt x="1150937" y="0"/>
                    </a:cubicBezTo>
                    <a:cubicBezTo>
                      <a:pt x="1163637" y="0"/>
                      <a:pt x="1182291" y="0"/>
                      <a:pt x="1200944" y="7144"/>
                    </a:cubicBezTo>
                    <a:cubicBezTo>
                      <a:pt x="1219597" y="14288"/>
                      <a:pt x="1246584" y="29766"/>
                      <a:pt x="1262856" y="42863"/>
                    </a:cubicBezTo>
                    <a:cubicBezTo>
                      <a:pt x="1279128" y="55960"/>
                      <a:pt x="1288256" y="72628"/>
                      <a:pt x="1298575" y="85725"/>
                    </a:cubicBezTo>
                    <a:cubicBezTo>
                      <a:pt x="1308894" y="98822"/>
                      <a:pt x="1316832" y="105569"/>
                      <a:pt x="1324769" y="121444"/>
                    </a:cubicBezTo>
                    <a:cubicBezTo>
                      <a:pt x="1332706" y="137319"/>
                      <a:pt x="1341835" y="164703"/>
                      <a:pt x="1346200" y="180975"/>
                    </a:cubicBezTo>
                    <a:cubicBezTo>
                      <a:pt x="1350565" y="197247"/>
                      <a:pt x="1349771" y="204391"/>
                      <a:pt x="1350962" y="219075"/>
                    </a:cubicBezTo>
                    <a:cubicBezTo>
                      <a:pt x="1352153" y="233759"/>
                      <a:pt x="1352153" y="251619"/>
                      <a:pt x="1353344" y="269081"/>
                    </a:cubicBezTo>
                    <a:cubicBezTo>
                      <a:pt x="1354535" y="286544"/>
                      <a:pt x="1353344" y="303213"/>
                      <a:pt x="1358106" y="323850"/>
                    </a:cubicBezTo>
                    <a:cubicBezTo>
                      <a:pt x="1362868" y="344487"/>
                      <a:pt x="1372791" y="372665"/>
                      <a:pt x="1381919" y="392906"/>
                    </a:cubicBezTo>
                    <a:cubicBezTo>
                      <a:pt x="1391047" y="413147"/>
                      <a:pt x="1397397" y="426641"/>
                      <a:pt x="1412875" y="445294"/>
                    </a:cubicBezTo>
                    <a:cubicBezTo>
                      <a:pt x="1428353" y="463947"/>
                      <a:pt x="1455737" y="492125"/>
                      <a:pt x="1474787" y="504825"/>
                    </a:cubicBezTo>
                    <a:cubicBezTo>
                      <a:pt x="1493837" y="517525"/>
                      <a:pt x="1515269" y="518319"/>
                      <a:pt x="1527175" y="521494"/>
                    </a:cubicBezTo>
                    <a:cubicBezTo>
                      <a:pt x="1539081" y="524669"/>
                      <a:pt x="1542653" y="517922"/>
                      <a:pt x="1546225" y="523875"/>
                    </a:cubicBezTo>
                    <a:cubicBezTo>
                      <a:pt x="1549797" y="529828"/>
                      <a:pt x="1548209" y="539751"/>
                      <a:pt x="1548606" y="557213"/>
                    </a:cubicBezTo>
                    <a:cubicBezTo>
                      <a:pt x="1549003" y="574675"/>
                      <a:pt x="1549400" y="615553"/>
                      <a:pt x="1548606" y="628650"/>
                    </a:cubicBezTo>
                    <a:cubicBezTo>
                      <a:pt x="1547812" y="641747"/>
                      <a:pt x="1547416" y="634207"/>
                      <a:pt x="1543844" y="635794"/>
                    </a:cubicBezTo>
                    <a:cubicBezTo>
                      <a:pt x="1540272" y="637382"/>
                      <a:pt x="1527175" y="638175"/>
                      <a:pt x="1527175" y="638175"/>
                    </a:cubicBezTo>
                    <a:lnTo>
                      <a:pt x="781844" y="638175"/>
                    </a:lnTo>
                    <a:lnTo>
                      <a:pt x="543719" y="638175"/>
                    </a:lnTo>
                    <a:lnTo>
                      <a:pt x="229394" y="638175"/>
                    </a:lnTo>
                    <a:lnTo>
                      <a:pt x="65087" y="638175"/>
                    </a:lnTo>
                    <a:cubicBezTo>
                      <a:pt x="29368" y="636984"/>
                      <a:pt x="24606" y="649684"/>
                      <a:pt x="15081" y="631031"/>
                    </a:cubicBezTo>
                    <a:cubicBezTo>
                      <a:pt x="5556" y="612378"/>
                      <a:pt x="0" y="546100"/>
                      <a:pt x="10319" y="526256"/>
                    </a:cubicBezTo>
                    <a:close/>
                  </a:path>
                </a:pathLst>
              </a:custGeom>
              <a:solidFill>
                <a:schemeClr val="bg1">
                  <a:lumMod val="75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9" name="Rectangle 198"/>
              <p:cNvSpPr/>
              <p:nvPr/>
            </p:nvSpPr>
            <p:spPr>
              <a:xfrm>
                <a:off x="1000100" y="4125163"/>
                <a:ext cx="1394446" cy="90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4" name="Groupe 659"/>
            <p:cNvGrpSpPr/>
            <p:nvPr/>
          </p:nvGrpSpPr>
          <p:grpSpPr>
            <a:xfrm>
              <a:off x="2920774" y="2234731"/>
              <a:ext cx="399633" cy="66843"/>
              <a:chOff x="3541193" y="3967152"/>
              <a:chExt cx="597398" cy="113426"/>
            </a:xfrm>
          </p:grpSpPr>
          <p:sp>
            <p:nvSpPr>
              <p:cNvPr id="195" name="Rectangle à coins arrondis 87"/>
              <p:cNvSpPr/>
              <p:nvPr/>
            </p:nvSpPr>
            <p:spPr>
              <a:xfrm rot="16200000">
                <a:off x="3761842" y="3752852"/>
                <a:ext cx="98701" cy="540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6" name="Ellipse 88"/>
              <p:cNvSpPr/>
              <p:nvPr/>
            </p:nvSpPr>
            <p:spPr>
              <a:xfrm rot="16200000">
                <a:off x="4024606" y="3966592"/>
                <a:ext cx="113426" cy="11454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5" name="Groupe 668"/>
            <p:cNvGrpSpPr/>
            <p:nvPr/>
          </p:nvGrpSpPr>
          <p:grpSpPr>
            <a:xfrm>
              <a:off x="4204702" y="2231924"/>
              <a:ext cx="399633" cy="66843"/>
              <a:chOff x="5460494" y="3962389"/>
              <a:chExt cx="597398" cy="113426"/>
            </a:xfrm>
          </p:grpSpPr>
          <p:sp>
            <p:nvSpPr>
              <p:cNvPr id="193" name="Rectangle à coins arrondis 85"/>
              <p:cNvSpPr/>
              <p:nvPr/>
            </p:nvSpPr>
            <p:spPr>
              <a:xfrm rot="16200000">
                <a:off x="5681143" y="3752852"/>
                <a:ext cx="98701" cy="540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4" name="Ellipse 86"/>
              <p:cNvSpPr/>
              <p:nvPr/>
            </p:nvSpPr>
            <p:spPr>
              <a:xfrm rot="16200000">
                <a:off x="5943907" y="3961829"/>
                <a:ext cx="113426" cy="11454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6" name="Groupe 671"/>
            <p:cNvGrpSpPr/>
            <p:nvPr/>
          </p:nvGrpSpPr>
          <p:grpSpPr>
            <a:xfrm>
              <a:off x="5469515" y="2234731"/>
              <a:ext cx="399633" cy="66843"/>
              <a:chOff x="7351221" y="3967152"/>
              <a:chExt cx="597398" cy="113426"/>
            </a:xfrm>
          </p:grpSpPr>
          <p:sp>
            <p:nvSpPr>
              <p:cNvPr id="191" name="Rectangle à coins arrondis 83"/>
              <p:cNvSpPr/>
              <p:nvPr/>
            </p:nvSpPr>
            <p:spPr>
              <a:xfrm rot="16200000">
                <a:off x="7571870" y="3752852"/>
                <a:ext cx="98701" cy="540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84"/>
              <p:cNvSpPr/>
              <p:nvPr/>
            </p:nvSpPr>
            <p:spPr>
              <a:xfrm rot="16200000">
                <a:off x="7834634" y="3966592"/>
                <a:ext cx="113426" cy="11454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7" name="Groupe 673"/>
            <p:cNvGrpSpPr/>
            <p:nvPr/>
          </p:nvGrpSpPr>
          <p:grpSpPr>
            <a:xfrm>
              <a:off x="6743884" y="2237538"/>
              <a:ext cx="399633" cy="66843"/>
              <a:chOff x="9256232" y="3971915"/>
              <a:chExt cx="597398" cy="113426"/>
            </a:xfrm>
          </p:grpSpPr>
          <p:sp>
            <p:nvSpPr>
              <p:cNvPr id="189" name="Rectangle à coins arrondis 81"/>
              <p:cNvSpPr/>
              <p:nvPr/>
            </p:nvSpPr>
            <p:spPr>
              <a:xfrm rot="16200000">
                <a:off x="9476881" y="3752852"/>
                <a:ext cx="98701" cy="540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0" name="Ellipse 82"/>
              <p:cNvSpPr/>
              <p:nvPr/>
            </p:nvSpPr>
            <p:spPr>
              <a:xfrm rot="16200000">
                <a:off x="9739645" y="3971355"/>
                <a:ext cx="113426" cy="11454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8" name="Rectangle à coins arrondis 75"/>
            <p:cNvSpPr/>
            <p:nvPr/>
          </p:nvSpPr>
          <p:spPr>
            <a:xfrm>
              <a:off x="7039780" y="2221103"/>
              <a:ext cx="174471" cy="13357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6" name="Groupe 26"/>
          <p:cNvGrpSpPr>
            <a:grpSpLocks noChangeAspect="1"/>
          </p:cNvGrpSpPr>
          <p:nvPr/>
        </p:nvGrpSpPr>
        <p:grpSpPr>
          <a:xfrm>
            <a:off x="2646804" y="2785535"/>
            <a:ext cx="1803396" cy="1605421"/>
            <a:chOff x="1043608" y="3215256"/>
            <a:chExt cx="3482207" cy="3099934"/>
          </a:xfrm>
        </p:grpSpPr>
        <p:grpSp>
          <p:nvGrpSpPr>
            <p:cNvPr id="237" name="Groupe 11"/>
            <p:cNvGrpSpPr/>
            <p:nvPr/>
          </p:nvGrpSpPr>
          <p:grpSpPr>
            <a:xfrm>
              <a:off x="1043608" y="3501008"/>
              <a:ext cx="3071834" cy="2814182"/>
              <a:chOff x="5286380" y="2928934"/>
              <a:chExt cx="3643338" cy="3385686"/>
            </a:xfrm>
          </p:grpSpPr>
          <p:pic>
            <p:nvPicPr>
              <p:cNvPr id="240" name="Picture 5" descr="N:\SPL\REUNIONS\CERN\20111104_REVUECONCEPTUELLE\Images Patxi\enceinte_face.png"/>
              <p:cNvPicPr>
                <a:picLocks noChangeAspect="1" noChangeArrowheads="1"/>
              </p:cNvPicPr>
              <p:nvPr/>
            </p:nvPicPr>
            <p:blipFill>
              <a:blip r:embed="rId4" cstate="email"/>
              <a:srcRect/>
              <a:stretch>
                <a:fillRect/>
              </a:stretch>
            </p:blipFill>
            <p:spPr bwMode="auto">
              <a:xfrm>
                <a:off x="5286380" y="3289156"/>
                <a:ext cx="3000396" cy="3025464"/>
              </a:xfrm>
              <a:prstGeom prst="rect">
                <a:avLst/>
              </a:prstGeom>
              <a:noFill/>
            </p:spPr>
          </p:pic>
          <p:grpSp>
            <p:nvGrpSpPr>
              <p:cNvPr id="241" name="Groupe 21"/>
              <p:cNvGrpSpPr/>
              <p:nvPr/>
            </p:nvGrpSpPr>
            <p:grpSpPr>
              <a:xfrm>
                <a:off x="5345421" y="2928934"/>
                <a:ext cx="2883681" cy="1872954"/>
                <a:chOff x="5345421" y="2928934"/>
                <a:chExt cx="2883681" cy="1872954"/>
              </a:xfrm>
            </p:grpSpPr>
            <p:cxnSp>
              <p:nvCxnSpPr>
                <p:cNvPr id="246" name="Connecteur droit 18"/>
                <p:cNvCxnSpPr/>
                <p:nvPr/>
              </p:nvCxnSpPr>
              <p:spPr>
                <a:xfrm rot="10800000" flipH="1">
                  <a:off x="5357140" y="2928934"/>
                  <a:ext cx="1368" cy="1872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7" name="Connecteur droit 19"/>
                <p:cNvCxnSpPr/>
                <p:nvPr/>
              </p:nvCxnSpPr>
              <p:spPr>
                <a:xfrm rot="10800000" flipH="1">
                  <a:off x="8206581" y="2928934"/>
                  <a:ext cx="1368" cy="1872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Connecteur droit 20"/>
                <p:cNvCxnSpPr/>
                <p:nvPr/>
              </p:nvCxnSpPr>
              <p:spPr>
                <a:xfrm>
                  <a:off x="5345421" y="3049008"/>
                  <a:ext cx="2883681" cy="1335"/>
                </a:xfrm>
                <a:prstGeom prst="line">
                  <a:avLst/>
                </a:prstGeom>
                <a:ln>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42" name="Groupe 22"/>
              <p:cNvGrpSpPr/>
              <p:nvPr/>
            </p:nvGrpSpPr>
            <p:grpSpPr>
              <a:xfrm rot="5400000">
                <a:off x="6551402" y="3862928"/>
                <a:ext cx="2883681" cy="1872954"/>
                <a:chOff x="5345421" y="2928934"/>
                <a:chExt cx="2883681" cy="1872954"/>
              </a:xfrm>
            </p:grpSpPr>
            <p:cxnSp>
              <p:nvCxnSpPr>
                <p:cNvPr id="243" name="Connecteur droit 15"/>
                <p:cNvCxnSpPr/>
                <p:nvPr/>
              </p:nvCxnSpPr>
              <p:spPr>
                <a:xfrm rot="10800000" flipH="1">
                  <a:off x="5357140" y="2928934"/>
                  <a:ext cx="1368" cy="1872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 name="Connecteur droit 16"/>
                <p:cNvCxnSpPr/>
                <p:nvPr/>
              </p:nvCxnSpPr>
              <p:spPr>
                <a:xfrm rot="10800000" flipH="1">
                  <a:off x="8206581" y="2928934"/>
                  <a:ext cx="1368" cy="1872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5" name="Connecteur droit 17"/>
                <p:cNvCxnSpPr/>
                <p:nvPr/>
              </p:nvCxnSpPr>
              <p:spPr>
                <a:xfrm>
                  <a:off x="5345421" y="3049008"/>
                  <a:ext cx="2883681" cy="1335"/>
                </a:xfrm>
                <a:prstGeom prst="line">
                  <a:avLst/>
                </a:prstGeom>
                <a:ln>
                  <a:headEnd type="arrow"/>
                  <a:tailEnd type="arrow"/>
                </a:ln>
              </p:spPr>
              <p:style>
                <a:lnRef idx="1">
                  <a:schemeClr val="accent1"/>
                </a:lnRef>
                <a:fillRef idx="0">
                  <a:schemeClr val="accent1"/>
                </a:fillRef>
                <a:effectRef idx="0">
                  <a:schemeClr val="accent1"/>
                </a:effectRef>
                <a:fontRef idx="minor">
                  <a:schemeClr val="tx1"/>
                </a:fontRef>
              </p:style>
            </p:cxnSp>
          </p:grpSp>
        </p:grpSp>
        <p:sp>
          <p:nvSpPr>
            <p:cNvPr id="238" name="ZoneTexte 21"/>
            <p:cNvSpPr txBox="1"/>
            <p:nvPr/>
          </p:nvSpPr>
          <p:spPr>
            <a:xfrm>
              <a:off x="1972302" y="3215256"/>
              <a:ext cx="1127779" cy="594292"/>
            </a:xfrm>
            <a:prstGeom prst="rect">
              <a:avLst/>
            </a:prstGeom>
            <a:noFill/>
          </p:spPr>
          <p:txBody>
            <a:bodyPr wrap="none" rtlCol="0">
              <a:spAutoFit/>
            </a:bodyPr>
            <a:lstStyle/>
            <a:p>
              <a:r>
                <a:rPr lang="fr-FR" sz="1400" dirty="0" smtClean="0"/>
                <a:t>1054</a:t>
              </a:r>
              <a:endParaRPr lang="fr-FR" sz="1400" dirty="0"/>
            </a:p>
          </p:txBody>
        </p:sp>
        <p:sp>
          <p:nvSpPr>
            <p:cNvPr id="239" name="ZoneTexte 22"/>
            <p:cNvSpPr txBox="1"/>
            <p:nvPr/>
          </p:nvSpPr>
          <p:spPr>
            <a:xfrm rot="5400000">
              <a:off x="3664779" y="4816119"/>
              <a:ext cx="1127779" cy="594292"/>
            </a:xfrm>
            <a:prstGeom prst="rect">
              <a:avLst/>
            </a:prstGeom>
            <a:noFill/>
          </p:spPr>
          <p:txBody>
            <a:bodyPr wrap="none" rtlCol="0">
              <a:spAutoFit/>
            </a:bodyPr>
            <a:lstStyle/>
            <a:p>
              <a:r>
                <a:rPr lang="fr-FR" sz="1400" dirty="0" smtClean="0"/>
                <a:t>1021</a:t>
              </a:r>
              <a:endParaRPr lang="fr-FR" sz="1400" dirty="0"/>
            </a:p>
          </p:txBody>
        </p:sp>
      </p:grpSp>
      <p:sp>
        <p:nvSpPr>
          <p:cNvPr id="275" name="TextBox 274"/>
          <p:cNvSpPr txBox="1"/>
          <p:nvPr/>
        </p:nvSpPr>
        <p:spPr>
          <a:xfrm rot="19730441">
            <a:off x="321175" y="1314849"/>
            <a:ext cx="1295401" cy="338554"/>
          </a:xfrm>
          <a:prstGeom prst="rect">
            <a:avLst/>
          </a:prstGeom>
          <a:solidFill>
            <a:srgbClr val="FFC000"/>
          </a:solidFill>
        </p:spPr>
        <p:txBody>
          <a:bodyPr wrap="square" rtlCol="0">
            <a:spAutoFit/>
          </a:bodyPr>
          <a:lstStyle/>
          <a:p>
            <a:r>
              <a:rPr lang="en-US" sz="1600" kern="1200" dirty="0" smtClean="0"/>
              <a:t>IPNO/</a:t>
            </a:r>
            <a:r>
              <a:rPr lang="en-US" sz="1600" kern="1200" dirty="0" err="1" smtClean="0"/>
              <a:t>Patxi</a:t>
            </a:r>
            <a:endParaRPr lang="en-US" sz="1600" kern="1200" dirty="0"/>
          </a:p>
        </p:txBody>
      </p:sp>
      <p:pic>
        <p:nvPicPr>
          <p:cNvPr id="276" name="Picture 2" descr="CRYOMODULE_650_22AUG2011-imag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509" y="1731751"/>
            <a:ext cx="3765204" cy="2107567"/>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3656" y="4060525"/>
            <a:ext cx="2285334" cy="1999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 name="TextBox 278"/>
          <p:cNvSpPr txBox="1"/>
          <p:nvPr/>
        </p:nvSpPr>
        <p:spPr>
          <a:xfrm rot="19730441">
            <a:off x="4601981" y="1144086"/>
            <a:ext cx="1565874" cy="584776"/>
          </a:xfrm>
          <a:prstGeom prst="rect">
            <a:avLst/>
          </a:prstGeom>
          <a:solidFill>
            <a:srgbClr val="FFC000"/>
          </a:solidFill>
        </p:spPr>
        <p:txBody>
          <a:bodyPr wrap="square" rtlCol="0">
            <a:spAutoFit/>
          </a:bodyPr>
          <a:lstStyle/>
          <a:p>
            <a:r>
              <a:rPr lang="en-US" sz="1600" dirty="0" smtClean="0"/>
              <a:t>FNAL-</a:t>
            </a:r>
            <a:r>
              <a:rPr lang="en-US" sz="1600" kern="1200" dirty="0" smtClean="0"/>
              <a:t>RRCAT/ Tom</a:t>
            </a:r>
            <a:endParaRPr lang="en-US" sz="1600" kern="1200" dirty="0"/>
          </a:p>
        </p:txBody>
      </p:sp>
      <p:sp>
        <p:nvSpPr>
          <p:cNvPr id="280" name="TextBox 279"/>
          <p:cNvSpPr txBox="1"/>
          <p:nvPr/>
        </p:nvSpPr>
        <p:spPr>
          <a:xfrm>
            <a:off x="3556597" y="5545911"/>
            <a:ext cx="2141499" cy="1200329"/>
          </a:xfrm>
          <a:prstGeom prst="rect">
            <a:avLst/>
          </a:prstGeom>
          <a:noFill/>
        </p:spPr>
        <p:txBody>
          <a:bodyPr wrap="square" rtlCol="0">
            <a:spAutoFit/>
          </a:bodyPr>
          <a:lstStyle/>
          <a:p>
            <a:r>
              <a:rPr lang="en-US" dirty="0" smtClean="0"/>
              <a:t>Discussing collaboration with RRCAT on CM design</a:t>
            </a:r>
            <a:endParaRPr lang="en-US" dirty="0"/>
          </a:p>
        </p:txBody>
      </p:sp>
    </p:spTree>
    <p:extLst>
      <p:ext uri="{BB962C8B-B14F-4D97-AF65-F5344CB8AC3E}">
        <p14:creationId xmlns:p14="http://schemas.microsoft.com/office/powerpoint/2010/main" val="385330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201613" y="136525"/>
            <a:ext cx="13271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4098" name="Rectangle 2"/>
          <p:cNvSpPr>
            <a:spLocks/>
          </p:cNvSpPr>
          <p:nvPr/>
        </p:nvSpPr>
        <p:spPr bwMode="auto">
          <a:xfrm>
            <a:off x="76200" y="6591300"/>
            <a:ext cx="1612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38100" bIns="38100">
            <a:spAutoFit/>
          </a:bodyPr>
          <a:lstStyle/>
          <a:p>
            <a:pPr algn="l"/>
            <a:r>
              <a:rPr lang="en-US" sz="1000">
                <a:solidFill>
                  <a:schemeClr val="tx1"/>
                </a:solidFill>
                <a:latin typeface="Arial" charset="0"/>
                <a:ea typeface="ＭＳ Ｐゴシック" charset="0"/>
                <a:sym typeface="Arial" charset="0"/>
              </a:rPr>
              <a:t>2012-02-16, W. Hees, ESS</a:t>
            </a:r>
          </a:p>
        </p:txBody>
      </p:sp>
      <p:sp>
        <p:nvSpPr>
          <p:cNvPr id="4099" name="Rectangle 3"/>
          <p:cNvSpPr>
            <a:spLocks noGrp="1" noChangeArrowheads="1"/>
          </p:cNvSpPr>
          <p:nvPr>
            <p:ph type="title"/>
          </p:nvPr>
        </p:nvSpPr>
        <p:spPr/>
        <p:txBody>
          <a:bodyPr/>
          <a:lstStyle/>
          <a:p>
            <a:pPr eaLnBrk="1" hangingPunct="1">
              <a:defRPr/>
            </a:pPr>
            <a:r>
              <a:rPr lang="en-US" smtClean="0"/>
              <a:t>Cryo Infrastructure</a:t>
            </a:r>
          </a:p>
        </p:txBody>
      </p:sp>
      <p:sp>
        <p:nvSpPr>
          <p:cNvPr id="4100" name="Text Box 4"/>
          <p:cNvSpPr txBox="1">
            <a:spLocks noChangeArrowheads="1"/>
          </p:cNvSpPr>
          <p:nvPr/>
        </p:nvSpPr>
        <p:spPr bwMode="auto">
          <a:xfrm>
            <a:off x="8169275" y="6378575"/>
            <a:ext cx="2000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r" eaLnBrk="1" hangingPunct="1"/>
            <a:fld id="{8D62273A-C67C-F54D-9B24-35EF6D837462}" type="slidenum">
              <a:rPr lang="en-US" sz="1200">
                <a:solidFill>
                  <a:schemeClr val="tx1"/>
                </a:solidFill>
                <a:latin typeface="Arial" charset="0"/>
                <a:ea typeface="ＭＳ Ｐゴシック" charset="0"/>
                <a:sym typeface="Arial" charset="0"/>
              </a:rPr>
              <a:pPr algn="r" eaLnBrk="1" hangingPunct="1"/>
              <a:t>23</a:t>
            </a:fld>
            <a:endParaRPr lang="en-US" sz="1200">
              <a:solidFill>
                <a:schemeClr val="tx1"/>
              </a:solidFill>
              <a:latin typeface="Arial" charset="0"/>
              <a:ea typeface="ＭＳ Ｐゴシック" charset="0"/>
              <a:sym typeface="Arial" charset="0"/>
            </a:endParaRPr>
          </a:p>
        </p:txBody>
      </p:sp>
      <p:sp>
        <p:nvSpPr>
          <p:cNvPr id="4101" name="Rectangle 5"/>
          <p:cNvSpPr>
            <a:spLocks/>
          </p:cNvSpPr>
          <p:nvPr/>
        </p:nvSpPr>
        <p:spPr bwMode="auto">
          <a:xfrm>
            <a:off x="266700" y="1104900"/>
            <a:ext cx="83439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457200" indent="-457200" algn="l">
              <a:spcBef>
                <a:spcPts val="2000"/>
              </a:spcBef>
              <a:buClr>
                <a:srgbClr val="000000"/>
              </a:buClr>
              <a:buSzPct val="125000"/>
              <a:buFont typeface="Arial" charset="0"/>
              <a:buChar char="•"/>
            </a:pPr>
            <a:r>
              <a:rPr lang="en-US" sz="3000">
                <a:solidFill>
                  <a:schemeClr val="tx1"/>
                </a:solidFill>
                <a:latin typeface="Arial Bold" charset="0"/>
                <a:ea typeface="ＭＳ Ｐゴシック" charset="0"/>
                <a:sym typeface="Arial Bold" charset="0"/>
              </a:rPr>
              <a:t>Linac cryoplant</a:t>
            </a:r>
            <a:r>
              <a:rPr lang="en-US" sz="3000">
                <a:solidFill>
                  <a:schemeClr val="tx1"/>
                </a:solidFill>
                <a:latin typeface="Arial" charset="0"/>
                <a:ea typeface="ＭＳ Ｐゴシック" charset="0"/>
                <a:sym typeface="Arial" charset="0"/>
              </a:rPr>
              <a:t>: 2K LHe for SC cavities estimated size appx. </a:t>
            </a:r>
            <a:r>
              <a:rPr lang="en-US" sz="3000">
                <a:solidFill>
                  <a:srgbClr val="290082"/>
                </a:solidFill>
                <a:latin typeface="Arial" charset="0"/>
                <a:ea typeface="ＭＳ Ｐゴシック" charset="0"/>
                <a:sym typeface="Arial" charset="0"/>
              </a:rPr>
              <a:t>10 kW</a:t>
            </a:r>
            <a:r>
              <a:rPr lang="en-US" sz="3000">
                <a:solidFill>
                  <a:schemeClr val="tx1"/>
                </a:solidFill>
                <a:latin typeface="Arial" charset="0"/>
                <a:ea typeface="ＭＳ Ｐゴシック" charset="0"/>
                <a:sym typeface="Arial" charset="0"/>
              </a:rPr>
              <a:t> @4.5K</a:t>
            </a:r>
          </a:p>
          <a:p>
            <a:pPr marL="457200" indent="-457200" algn="l">
              <a:spcBef>
                <a:spcPts val="2000"/>
              </a:spcBef>
              <a:buClr>
                <a:srgbClr val="000000"/>
              </a:buClr>
              <a:buSzPct val="125000"/>
              <a:buFont typeface="Arial" charset="0"/>
              <a:buChar char="•"/>
            </a:pPr>
            <a:r>
              <a:rPr lang="en-US" sz="3000">
                <a:solidFill>
                  <a:schemeClr val="tx1"/>
                </a:solidFill>
                <a:latin typeface="Arial Bold" charset="0"/>
                <a:ea typeface="ＭＳ Ｐゴシック" charset="0"/>
                <a:sym typeface="Arial Bold" charset="0"/>
              </a:rPr>
              <a:t>Target cryoplant</a:t>
            </a:r>
            <a:r>
              <a:rPr lang="en-US" sz="3000">
                <a:solidFill>
                  <a:schemeClr val="tx1"/>
                </a:solidFill>
                <a:latin typeface="Arial" charset="0"/>
                <a:ea typeface="ＭＳ Ｐゴシック" charset="0"/>
                <a:sym typeface="Arial" charset="0"/>
              </a:rPr>
              <a:t>: 20K He for LH2 moderators estimated size appx. </a:t>
            </a:r>
            <a:r>
              <a:rPr lang="en-US" sz="3000">
                <a:solidFill>
                  <a:srgbClr val="290082"/>
                </a:solidFill>
                <a:latin typeface="Arial" charset="0"/>
                <a:ea typeface="ＭＳ Ｐゴシック" charset="0"/>
                <a:sym typeface="Arial" charset="0"/>
              </a:rPr>
              <a:t>2 x 8.3 kW</a:t>
            </a:r>
            <a:r>
              <a:rPr lang="en-US" sz="3000">
                <a:solidFill>
                  <a:schemeClr val="tx1"/>
                </a:solidFill>
                <a:latin typeface="Arial" charset="0"/>
                <a:ea typeface="ＭＳ Ｐゴシック" charset="0"/>
                <a:sym typeface="Arial" charset="0"/>
              </a:rPr>
              <a:t> @20K</a:t>
            </a:r>
          </a:p>
          <a:p>
            <a:pPr marL="457200" indent="-457200" algn="l">
              <a:spcBef>
                <a:spcPts val="2000"/>
              </a:spcBef>
              <a:buClr>
                <a:srgbClr val="000000"/>
              </a:buClr>
              <a:buSzPct val="125000"/>
              <a:buFont typeface="Arial" charset="0"/>
              <a:buChar char="•"/>
            </a:pPr>
            <a:r>
              <a:rPr lang="en-US" sz="3000">
                <a:solidFill>
                  <a:schemeClr val="tx1"/>
                </a:solidFill>
                <a:latin typeface="Arial Bold" charset="0"/>
                <a:ea typeface="ＭＳ Ｐゴシック" charset="0"/>
                <a:sym typeface="Arial Bold" charset="0"/>
              </a:rPr>
              <a:t>Central liquefier</a:t>
            </a:r>
            <a:r>
              <a:rPr lang="en-US" sz="3000">
                <a:solidFill>
                  <a:schemeClr val="tx1"/>
                </a:solidFill>
                <a:latin typeface="Arial" charset="0"/>
                <a:ea typeface="ＭＳ Ｐゴシック" charset="0"/>
                <a:sym typeface="Arial" charset="0"/>
              </a:rPr>
              <a:t>: LHe for instruments estimated production appx. </a:t>
            </a:r>
            <a:r>
              <a:rPr lang="en-US" sz="3000">
                <a:solidFill>
                  <a:srgbClr val="290082"/>
                </a:solidFill>
                <a:latin typeface="Arial" charset="0"/>
                <a:ea typeface="ＭＳ Ｐゴシック" charset="0"/>
                <a:sym typeface="Arial" charset="0"/>
              </a:rPr>
              <a:t>45 l/h</a:t>
            </a:r>
            <a:endParaRPr lang="en-US" sz="3000">
              <a:solidFill>
                <a:schemeClr val="tx1"/>
              </a:solidFill>
              <a:latin typeface="Arial" charset="0"/>
              <a:ea typeface="ＭＳ Ｐゴシック" charset="0"/>
              <a:sym typeface="Arial" charset="0"/>
            </a:endParaRPr>
          </a:p>
          <a:p>
            <a:pPr marL="457200" indent="-457200" algn="l">
              <a:spcBef>
                <a:spcPts val="2000"/>
              </a:spcBef>
              <a:buClr>
                <a:srgbClr val="000000"/>
              </a:buClr>
              <a:buSzPct val="125000"/>
              <a:buFont typeface="Arial" charset="0"/>
              <a:buChar char="•"/>
            </a:pPr>
            <a:r>
              <a:rPr lang="en-US" sz="3000">
                <a:solidFill>
                  <a:schemeClr val="tx1"/>
                </a:solidFill>
                <a:latin typeface="Arial Bold" charset="0"/>
                <a:ea typeface="ＭＳ Ｐゴシック" charset="0"/>
                <a:sym typeface="Arial Bold" charset="0"/>
              </a:rPr>
              <a:t>Liquid nitrogen</a:t>
            </a:r>
            <a:r>
              <a:rPr lang="en-US" sz="3000">
                <a:solidFill>
                  <a:schemeClr val="tx1"/>
                </a:solidFill>
                <a:latin typeface="Arial" charset="0"/>
                <a:ea typeface="ＭＳ Ｐゴシック" charset="0"/>
                <a:sym typeface="Arial" charset="0"/>
              </a:rPr>
              <a:t>: LN2 for instruments estimated consumption appx. </a:t>
            </a:r>
            <a:r>
              <a:rPr lang="en-US" sz="3000">
                <a:solidFill>
                  <a:srgbClr val="290082"/>
                </a:solidFill>
                <a:latin typeface="Arial" charset="0"/>
                <a:ea typeface="ＭＳ Ｐゴシック" charset="0"/>
                <a:sym typeface="Arial" charset="0"/>
              </a:rPr>
              <a:t>1500 m</a:t>
            </a:r>
            <a:r>
              <a:rPr lang="en-US" sz="3000" baseline="32000">
                <a:solidFill>
                  <a:srgbClr val="290082"/>
                </a:solidFill>
                <a:latin typeface="Arial" charset="0"/>
                <a:ea typeface="ＭＳ Ｐゴシック" charset="0"/>
                <a:sym typeface="Arial" charset="0"/>
              </a:rPr>
              <a:t>3</a:t>
            </a:r>
            <a:r>
              <a:rPr lang="en-US" sz="3000">
                <a:solidFill>
                  <a:srgbClr val="290082"/>
                </a:solidFill>
                <a:latin typeface="Arial" charset="0"/>
                <a:ea typeface="ＭＳ Ｐゴシック" charset="0"/>
                <a:sym typeface="Arial" charset="0"/>
              </a:rPr>
              <a:t>/a</a:t>
            </a:r>
          </a:p>
        </p:txBody>
      </p:sp>
    </p:spTree>
    <p:extLst>
      <p:ext uri="{BB962C8B-B14F-4D97-AF65-F5344CB8AC3E}">
        <p14:creationId xmlns:p14="http://schemas.microsoft.com/office/powerpoint/2010/main" val="4071569420"/>
      </p:ext>
    </p:extLst>
  </p:cSld>
  <p:clrMapOvr>
    <a:masterClrMapping/>
  </p:clrMapOvr>
  <p:transition xmlns:p14="http://schemas.microsoft.com/office/powerpoint/2010/main" spd="med">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669224" y="59268"/>
            <a:ext cx="6928794" cy="609600"/>
          </a:xfrm>
        </p:spPr>
        <p:txBody>
          <a:bodyPr/>
          <a:lstStyle/>
          <a:p>
            <a:r>
              <a:rPr lang="en-US" dirty="0" smtClean="0"/>
              <a:t>A sustainable research facility</a:t>
            </a:r>
            <a:endParaRPr lang="en-US" dirty="0"/>
          </a:p>
        </p:txBody>
      </p:sp>
      <p:pic>
        <p:nvPicPr>
          <p:cNvPr id="28675" name="Content Placeholder 3" descr="Illustration, ESS total.gif"/>
          <p:cNvPicPr>
            <a:picLocks noGrp="1" noChangeAspect="1"/>
          </p:cNvPicPr>
          <p:nvPr>
            <p:ph idx="4294967295"/>
          </p:nvPr>
        </p:nvPicPr>
        <p:blipFill>
          <a:blip r:embed="rId3"/>
          <a:srcRect l="-19263" r="-12491"/>
          <a:stretch>
            <a:fillRect/>
          </a:stretch>
        </p:blipFill>
        <p:spPr>
          <a:xfrm>
            <a:off x="0" y="1071563"/>
            <a:ext cx="9144000" cy="5464175"/>
          </a:xfrm>
        </p:spPr>
      </p:pic>
      <p:sp>
        <p:nvSpPr>
          <p:cNvPr id="5" name="Text Box 5"/>
          <p:cNvSpPr txBox="1">
            <a:spLocks noChangeArrowheads="1"/>
          </p:cNvSpPr>
          <p:nvPr/>
        </p:nvSpPr>
        <p:spPr bwMode="gray">
          <a:xfrm>
            <a:off x="222861" y="2697830"/>
            <a:ext cx="2128788" cy="923330"/>
          </a:xfrm>
          <a:prstGeom prst="rect">
            <a:avLst/>
          </a:prstGeom>
          <a:noFill/>
          <a:ln w="12700">
            <a:noFill/>
            <a:miter lim="800000"/>
            <a:headEnd/>
            <a:tailEnd type="none" w="med" len="lg"/>
          </a:ln>
        </p:spPr>
        <p:txBody>
          <a:bodyPr wrap="none" lIns="0" tIns="0" rIns="0" bIns="0">
            <a:prstTxWarp prst="textNoShape">
              <a:avLst/>
            </a:prstTxWarp>
            <a:spAutoFit/>
          </a:bodyPr>
          <a:lstStyle/>
          <a:p>
            <a:pPr algn="l">
              <a:buClr>
                <a:srgbClr val="F21C0A"/>
              </a:buClr>
              <a:buSzPct val="100000"/>
            </a:pPr>
            <a:r>
              <a:rPr lang="sv-SE" sz="2000" b="1" dirty="0" err="1">
                <a:latin typeface="Tahoma" charset="0"/>
                <a:ea typeface="Tahoma" charset="0"/>
                <a:cs typeface="Tahoma" charset="0"/>
              </a:rPr>
              <a:t>Renewable</a:t>
            </a:r>
            <a:endParaRPr lang="sv-SE" sz="2000" b="1" dirty="0" smtClean="0">
              <a:latin typeface="Tahoma" charset="0"/>
              <a:ea typeface="Tahoma" charset="0"/>
              <a:cs typeface="Tahoma" charset="0"/>
            </a:endParaRPr>
          </a:p>
          <a:p>
            <a:pPr algn="l">
              <a:buClr>
                <a:srgbClr val="F21C0A"/>
              </a:buClr>
              <a:buSzPct val="100000"/>
            </a:pPr>
            <a:r>
              <a:rPr lang="sv-SE" sz="2000" dirty="0" err="1" smtClean="0">
                <a:latin typeface="Tahoma" charset="0"/>
                <a:ea typeface="Tahoma" charset="0"/>
                <a:cs typeface="Tahoma" charset="0"/>
              </a:rPr>
              <a:t>Carbondioxide</a:t>
            </a:r>
            <a:r>
              <a:rPr lang="sv-SE" sz="2000" dirty="0" smtClean="0">
                <a:latin typeface="Tahoma" charset="0"/>
                <a:ea typeface="Tahoma" charset="0"/>
                <a:cs typeface="Tahoma" charset="0"/>
              </a:rPr>
              <a:t>: </a:t>
            </a:r>
            <a:r>
              <a:rPr lang="sv-SE" sz="2000" dirty="0">
                <a:latin typeface="Tahoma" charset="0"/>
                <a:ea typeface="Tahoma" charset="0"/>
                <a:cs typeface="Tahoma" charset="0"/>
              </a:rPr>
              <a:t/>
            </a:r>
            <a:br>
              <a:rPr lang="sv-SE" sz="2000" dirty="0">
                <a:latin typeface="Tahoma" charset="0"/>
                <a:ea typeface="Tahoma" charset="0"/>
                <a:cs typeface="Tahoma" charset="0"/>
              </a:rPr>
            </a:br>
            <a:r>
              <a:rPr lang="sv-SE" sz="2000" dirty="0">
                <a:latin typeface="Tahoma" charset="0"/>
                <a:ea typeface="Tahoma" charset="0"/>
                <a:cs typeface="Tahoma" charset="0"/>
              </a:rPr>
              <a:t>- 120 000 </a:t>
            </a:r>
            <a:r>
              <a:rPr lang="sv-SE" sz="2000" dirty="0" err="1">
                <a:latin typeface="Tahoma" charset="0"/>
                <a:ea typeface="Tahoma" charset="0"/>
                <a:cs typeface="Tahoma" charset="0"/>
              </a:rPr>
              <a:t>ton</a:t>
            </a:r>
            <a:r>
              <a:rPr lang="sv-SE" sz="2000" dirty="0" err="1" smtClean="0">
                <a:latin typeface="Tahoma" charset="0"/>
                <a:ea typeface="Tahoma" charset="0"/>
                <a:cs typeface="Tahoma" charset="0"/>
              </a:rPr>
              <a:t>/year</a:t>
            </a:r>
            <a:endParaRPr lang="sv-SE" sz="2000" dirty="0">
              <a:latin typeface="Tahoma" charset="0"/>
              <a:ea typeface="Tahoma" charset="0"/>
              <a:cs typeface="Tahoma" charset="0"/>
            </a:endParaRPr>
          </a:p>
        </p:txBody>
      </p:sp>
      <p:sp>
        <p:nvSpPr>
          <p:cNvPr id="6" name="Text Box 7"/>
          <p:cNvSpPr txBox="1">
            <a:spLocks noChangeArrowheads="1"/>
          </p:cNvSpPr>
          <p:nvPr/>
        </p:nvSpPr>
        <p:spPr bwMode="gray">
          <a:xfrm>
            <a:off x="6799274" y="5611813"/>
            <a:ext cx="1987724" cy="923330"/>
          </a:xfrm>
          <a:prstGeom prst="rect">
            <a:avLst/>
          </a:prstGeom>
          <a:noFill/>
          <a:ln w="12700">
            <a:noFill/>
            <a:miter lim="800000"/>
            <a:headEnd/>
            <a:tailEnd type="none" w="med" len="lg"/>
          </a:ln>
        </p:spPr>
        <p:txBody>
          <a:bodyPr wrap="none" lIns="0" tIns="0" rIns="0" bIns="0">
            <a:prstTxWarp prst="textNoShape">
              <a:avLst/>
            </a:prstTxWarp>
            <a:spAutoFit/>
          </a:bodyPr>
          <a:lstStyle/>
          <a:p>
            <a:pPr algn="l"/>
            <a:r>
              <a:rPr lang="sv-SE" sz="2000" b="1" dirty="0" err="1">
                <a:latin typeface="Tahoma" charset="0"/>
                <a:ea typeface="Tahoma" charset="0"/>
                <a:cs typeface="Tahoma" charset="0"/>
              </a:rPr>
              <a:t>Recyclable</a:t>
            </a:r>
            <a:endParaRPr lang="sv-SE" sz="2000" b="1" dirty="0" smtClean="0">
              <a:latin typeface="Tahoma" charset="0"/>
              <a:ea typeface="Tahoma" charset="0"/>
              <a:cs typeface="Tahoma" charset="0"/>
            </a:endParaRPr>
          </a:p>
          <a:p>
            <a:pPr algn="l"/>
            <a:r>
              <a:rPr lang="sv-SE" sz="2000" dirty="0" err="1" smtClean="0">
                <a:latin typeface="Tahoma" charset="0"/>
                <a:ea typeface="Tahoma" charset="0"/>
                <a:cs typeface="Tahoma" charset="0"/>
              </a:rPr>
              <a:t>Carbondioxide</a:t>
            </a:r>
            <a:r>
              <a:rPr lang="sv-SE" sz="2000" dirty="0" smtClean="0">
                <a:latin typeface="Tahoma" charset="0"/>
                <a:ea typeface="Tahoma" charset="0"/>
                <a:cs typeface="Tahoma" charset="0"/>
              </a:rPr>
              <a:t>:</a:t>
            </a:r>
            <a:endParaRPr lang="sv-SE" sz="2000" dirty="0">
              <a:latin typeface="Tahoma" charset="0"/>
              <a:ea typeface="Tahoma" charset="0"/>
              <a:cs typeface="Tahoma" charset="0"/>
            </a:endParaRPr>
          </a:p>
          <a:p>
            <a:pPr algn="l"/>
            <a:r>
              <a:rPr lang="sv-SE" sz="2000" dirty="0">
                <a:latin typeface="Tahoma" charset="0"/>
                <a:ea typeface="Tahoma" charset="0"/>
                <a:cs typeface="Tahoma" charset="0"/>
              </a:rPr>
              <a:t>- 15 000 </a:t>
            </a:r>
            <a:r>
              <a:rPr lang="sv-SE" sz="2000" dirty="0" err="1">
                <a:latin typeface="Tahoma" charset="0"/>
                <a:ea typeface="Tahoma" charset="0"/>
                <a:cs typeface="Tahoma" charset="0"/>
              </a:rPr>
              <a:t>ton</a:t>
            </a:r>
            <a:r>
              <a:rPr lang="sv-SE" sz="2000" dirty="0" err="1" smtClean="0">
                <a:latin typeface="Tahoma" charset="0"/>
                <a:ea typeface="Tahoma" charset="0"/>
                <a:cs typeface="Tahoma" charset="0"/>
              </a:rPr>
              <a:t>/year</a:t>
            </a:r>
            <a:endParaRPr lang="sv-SE" sz="2000" dirty="0">
              <a:latin typeface="Tahoma" charset="0"/>
              <a:ea typeface="Tahoma" charset="0"/>
              <a:cs typeface="Tahoma" charset="0"/>
            </a:endParaRPr>
          </a:p>
        </p:txBody>
      </p:sp>
      <p:sp>
        <p:nvSpPr>
          <p:cNvPr id="7" name="Text Box 7"/>
          <p:cNvSpPr txBox="1">
            <a:spLocks noChangeArrowheads="1"/>
          </p:cNvSpPr>
          <p:nvPr/>
        </p:nvSpPr>
        <p:spPr bwMode="gray">
          <a:xfrm>
            <a:off x="6933878" y="811720"/>
            <a:ext cx="1987724" cy="923330"/>
          </a:xfrm>
          <a:prstGeom prst="rect">
            <a:avLst/>
          </a:prstGeom>
          <a:noFill/>
          <a:ln w="12700">
            <a:noFill/>
            <a:miter lim="800000"/>
            <a:headEnd/>
            <a:tailEnd type="none" w="med" len="lg"/>
          </a:ln>
        </p:spPr>
        <p:txBody>
          <a:bodyPr wrap="none" lIns="0" tIns="0" rIns="0" bIns="0">
            <a:prstTxWarp prst="textNoShape">
              <a:avLst/>
            </a:prstTxWarp>
            <a:spAutoFit/>
          </a:bodyPr>
          <a:lstStyle/>
          <a:p>
            <a:pPr algn="l"/>
            <a:r>
              <a:rPr lang="sv-SE" sz="2000" b="1" dirty="0" err="1">
                <a:latin typeface="Tahoma" charset="0"/>
                <a:ea typeface="Tahoma" charset="0"/>
                <a:cs typeface="Tahoma" charset="0"/>
              </a:rPr>
              <a:t>Responsible</a:t>
            </a:r>
            <a:endParaRPr lang="sv-SE" sz="2000" b="1" dirty="0" smtClean="0">
              <a:latin typeface="Tahoma" charset="0"/>
              <a:ea typeface="Tahoma" charset="0"/>
              <a:cs typeface="Tahoma" charset="0"/>
            </a:endParaRPr>
          </a:p>
          <a:p>
            <a:pPr algn="l"/>
            <a:r>
              <a:rPr lang="sv-SE" sz="2000" dirty="0" err="1" smtClean="0">
                <a:latin typeface="Tahoma" charset="0"/>
                <a:ea typeface="Tahoma" charset="0"/>
                <a:cs typeface="Tahoma" charset="0"/>
              </a:rPr>
              <a:t>Carbondioxide</a:t>
            </a:r>
            <a:r>
              <a:rPr lang="sv-SE" sz="2000" dirty="0" smtClean="0">
                <a:latin typeface="Tahoma" charset="0"/>
                <a:ea typeface="Tahoma" charset="0"/>
                <a:cs typeface="Tahoma" charset="0"/>
              </a:rPr>
              <a:t>:</a:t>
            </a:r>
            <a:endParaRPr lang="sv-SE" sz="2000" dirty="0">
              <a:latin typeface="Tahoma" charset="0"/>
              <a:ea typeface="Tahoma" charset="0"/>
              <a:cs typeface="Tahoma" charset="0"/>
            </a:endParaRPr>
          </a:p>
          <a:p>
            <a:pPr algn="l"/>
            <a:r>
              <a:rPr lang="sv-SE" sz="2000" dirty="0">
                <a:latin typeface="Tahoma" charset="0"/>
                <a:ea typeface="Tahoma" charset="0"/>
                <a:cs typeface="Tahoma" charset="0"/>
              </a:rPr>
              <a:t>- 30 000 </a:t>
            </a:r>
            <a:r>
              <a:rPr lang="sv-SE" sz="2000" dirty="0" err="1">
                <a:latin typeface="Tahoma" charset="0"/>
                <a:ea typeface="Tahoma" charset="0"/>
                <a:cs typeface="Tahoma" charset="0"/>
              </a:rPr>
              <a:t>ton</a:t>
            </a:r>
            <a:r>
              <a:rPr lang="sv-SE" sz="2000" dirty="0" err="1" smtClean="0">
                <a:latin typeface="Tahoma" charset="0"/>
                <a:ea typeface="Tahoma" charset="0"/>
                <a:cs typeface="Tahoma" charset="0"/>
              </a:rPr>
              <a:t>/year</a:t>
            </a:r>
            <a:endParaRPr lang="sv-SE" sz="2000" dirty="0">
              <a:latin typeface="Tahoma" charset="0"/>
              <a:ea typeface="Tahoma" charset="0"/>
              <a:cs typeface="Tahoma" charset="0"/>
            </a:endParaRPr>
          </a:p>
        </p:txBody>
      </p:sp>
    </p:spTree>
    <p:extLst>
      <p:ext uri="{BB962C8B-B14F-4D97-AF65-F5344CB8AC3E}">
        <p14:creationId xmlns:p14="http://schemas.microsoft.com/office/powerpoint/2010/main" val="1477273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Illustration, SÜ fungerar ESS, med pilar.jpg"/>
          <p:cNvPicPr>
            <a:picLocks noGrp="1" noChangeAspect="1"/>
          </p:cNvPicPr>
          <p:nvPr>
            <p:ph idx="1"/>
          </p:nvPr>
        </p:nvPicPr>
        <p:blipFill>
          <a:blip r:embed="rId3"/>
          <a:srcRect l="6102" r="12553"/>
          <a:stretch>
            <a:fillRect/>
          </a:stretch>
        </p:blipFill>
        <p:spPr>
          <a:xfrm>
            <a:off x="-7814" y="0"/>
            <a:ext cx="9150698" cy="6858000"/>
          </a:xfrm>
        </p:spPr>
      </p:pic>
      <p:sp>
        <p:nvSpPr>
          <p:cNvPr id="26627" name="Title 1"/>
          <p:cNvSpPr>
            <a:spLocks noGrp="1"/>
          </p:cNvSpPr>
          <p:nvPr>
            <p:ph type="title"/>
          </p:nvPr>
        </p:nvSpPr>
        <p:spPr>
          <a:xfrm>
            <a:off x="673076" y="203151"/>
            <a:ext cx="7797850" cy="732234"/>
          </a:xfrm>
        </p:spPr>
        <p:txBody>
          <a:bodyPr/>
          <a:lstStyle/>
          <a:p>
            <a:r>
              <a:rPr lang="en-US" sz="2800" dirty="0" smtClean="0">
                <a:latin typeface="Tahoma" charset="0"/>
              </a:rPr>
              <a:t>Heat from accelerator and Helium system</a:t>
            </a:r>
            <a:endParaRPr lang="en-US" sz="2800" dirty="0">
              <a:latin typeface="Tahoma" charset="0"/>
            </a:endParaRPr>
          </a:p>
        </p:txBody>
      </p:sp>
      <p:sp>
        <p:nvSpPr>
          <p:cNvPr id="26628" name="TextBox 6"/>
          <p:cNvSpPr txBox="1">
            <a:spLocks noChangeArrowheads="1"/>
          </p:cNvSpPr>
          <p:nvPr/>
        </p:nvSpPr>
        <p:spPr bwMode="auto">
          <a:xfrm>
            <a:off x="8047881" y="2880941"/>
            <a:ext cx="1071563" cy="281285"/>
          </a:xfrm>
          <a:prstGeom prst="rect">
            <a:avLst/>
          </a:prstGeom>
          <a:noFill/>
          <a:ln w="9525">
            <a:noFill/>
            <a:miter lim="800000"/>
            <a:headEnd/>
            <a:tailEnd/>
          </a:ln>
        </p:spPr>
        <p:txBody>
          <a:bodyPr lIns="64291" tIns="32146" rIns="64291" bIns="32146">
            <a:prstTxWarp prst="textNoShape">
              <a:avLst/>
            </a:prstTxWarp>
            <a:spAutoFit/>
          </a:bodyPr>
          <a:lstStyle/>
          <a:p>
            <a:r>
              <a:rPr lang="en-US" sz="1400" dirty="0" smtClean="0">
                <a:latin typeface="Tahoma" charset="0"/>
                <a:ea typeface="Tahoma" charset="0"/>
                <a:cs typeface="Tahoma" charset="0"/>
              </a:rPr>
              <a:t>Ion source</a:t>
            </a:r>
            <a:endParaRPr lang="en-US" sz="1400" dirty="0">
              <a:latin typeface="Tahoma" charset="0"/>
              <a:ea typeface="Tahoma" charset="0"/>
              <a:cs typeface="Tahoma" charset="0"/>
            </a:endParaRPr>
          </a:p>
        </p:txBody>
      </p:sp>
      <p:sp>
        <p:nvSpPr>
          <p:cNvPr id="26629" name="TextBox 8"/>
          <p:cNvSpPr txBox="1">
            <a:spLocks noChangeArrowheads="1"/>
          </p:cNvSpPr>
          <p:nvPr/>
        </p:nvSpPr>
        <p:spPr bwMode="auto">
          <a:xfrm>
            <a:off x="7041059" y="3716983"/>
            <a:ext cx="1232297" cy="281285"/>
          </a:xfrm>
          <a:prstGeom prst="rect">
            <a:avLst/>
          </a:prstGeom>
          <a:noFill/>
          <a:ln w="9525">
            <a:noFill/>
            <a:miter lim="800000"/>
            <a:headEnd/>
            <a:tailEnd/>
          </a:ln>
        </p:spPr>
        <p:txBody>
          <a:bodyPr lIns="64291" tIns="32146" rIns="64291" bIns="32146">
            <a:prstTxWarp prst="textNoShape">
              <a:avLst/>
            </a:prstTxWarp>
            <a:spAutoFit/>
          </a:bodyPr>
          <a:lstStyle/>
          <a:p>
            <a:r>
              <a:rPr lang="en-US" sz="1400" dirty="0">
                <a:latin typeface="Tahoma" charset="0"/>
                <a:ea typeface="Tahoma" charset="0"/>
                <a:cs typeface="Tahoma" charset="0"/>
              </a:rPr>
              <a:t>Accelerator</a:t>
            </a:r>
          </a:p>
        </p:txBody>
      </p:sp>
      <p:sp>
        <p:nvSpPr>
          <p:cNvPr id="26630" name="TextBox 10"/>
          <p:cNvSpPr txBox="1">
            <a:spLocks noChangeArrowheads="1"/>
          </p:cNvSpPr>
          <p:nvPr/>
        </p:nvSpPr>
        <p:spPr bwMode="auto">
          <a:xfrm>
            <a:off x="4625578" y="1125141"/>
            <a:ext cx="1412007" cy="281285"/>
          </a:xfrm>
          <a:prstGeom prst="rect">
            <a:avLst/>
          </a:prstGeom>
          <a:noFill/>
          <a:ln w="9525">
            <a:noFill/>
            <a:miter lim="800000"/>
            <a:headEnd/>
            <a:tailEnd/>
          </a:ln>
        </p:spPr>
        <p:txBody>
          <a:bodyPr lIns="64291" tIns="32146" rIns="64291" bIns="32146">
            <a:prstTxWarp prst="textNoShape">
              <a:avLst/>
            </a:prstTxWarp>
            <a:spAutoFit/>
          </a:bodyPr>
          <a:lstStyle/>
          <a:p>
            <a:r>
              <a:rPr lang="en-US" sz="1400" dirty="0" smtClean="0">
                <a:latin typeface="Tahoma" charset="0"/>
                <a:ea typeface="Tahoma" charset="0"/>
                <a:cs typeface="Tahoma" charset="0"/>
              </a:rPr>
              <a:t>Klystrons</a:t>
            </a:r>
            <a:endParaRPr lang="en-US" sz="1400" dirty="0">
              <a:latin typeface="Tahoma" charset="0"/>
              <a:ea typeface="Tahoma" charset="0"/>
              <a:cs typeface="Tahoma" charset="0"/>
            </a:endParaRPr>
          </a:p>
        </p:txBody>
      </p:sp>
      <p:sp>
        <p:nvSpPr>
          <p:cNvPr id="26631" name="TextBox 11"/>
          <p:cNvSpPr txBox="1">
            <a:spLocks noChangeArrowheads="1"/>
          </p:cNvSpPr>
          <p:nvPr/>
        </p:nvSpPr>
        <p:spPr bwMode="auto">
          <a:xfrm>
            <a:off x="1230064" y="5949404"/>
            <a:ext cx="1317129" cy="281285"/>
          </a:xfrm>
          <a:prstGeom prst="rect">
            <a:avLst/>
          </a:prstGeom>
          <a:noFill/>
          <a:ln w="9525">
            <a:noFill/>
            <a:miter lim="800000"/>
            <a:headEnd/>
            <a:tailEnd/>
          </a:ln>
        </p:spPr>
        <p:txBody>
          <a:bodyPr lIns="64291" tIns="32146" rIns="64291" bIns="32146">
            <a:prstTxWarp prst="textNoShape">
              <a:avLst/>
            </a:prstTxWarp>
            <a:spAutoFit/>
          </a:bodyPr>
          <a:lstStyle/>
          <a:p>
            <a:r>
              <a:rPr lang="en-US" sz="1400" dirty="0" smtClean="0">
                <a:latin typeface="Tahoma" charset="0"/>
                <a:ea typeface="Tahoma" charset="0"/>
                <a:cs typeface="Tahoma" charset="0"/>
              </a:rPr>
              <a:t>Target station:</a:t>
            </a:r>
            <a:endParaRPr lang="en-US" sz="1400" dirty="0">
              <a:latin typeface="Tahoma" charset="0"/>
              <a:ea typeface="Tahoma" charset="0"/>
              <a:cs typeface="Tahoma" charset="0"/>
            </a:endParaRPr>
          </a:p>
        </p:txBody>
      </p:sp>
      <p:sp>
        <p:nvSpPr>
          <p:cNvPr id="26632" name="TextBox 12"/>
          <p:cNvSpPr txBox="1">
            <a:spLocks noChangeArrowheads="1"/>
          </p:cNvSpPr>
          <p:nvPr/>
        </p:nvSpPr>
        <p:spPr bwMode="auto">
          <a:xfrm>
            <a:off x="1466702" y="3046140"/>
            <a:ext cx="1316013" cy="281285"/>
          </a:xfrm>
          <a:prstGeom prst="rect">
            <a:avLst/>
          </a:prstGeom>
          <a:noFill/>
          <a:ln w="9525">
            <a:noFill/>
            <a:miter lim="800000"/>
            <a:headEnd/>
            <a:tailEnd/>
          </a:ln>
        </p:spPr>
        <p:txBody>
          <a:bodyPr lIns="64291" tIns="32146" rIns="64291" bIns="32146">
            <a:prstTxWarp prst="textNoShape">
              <a:avLst/>
            </a:prstTxWarp>
            <a:spAutoFit/>
          </a:bodyPr>
          <a:lstStyle/>
          <a:p>
            <a:r>
              <a:rPr lang="en-US" sz="1400" dirty="0" smtClean="0">
                <a:latin typeface="Tahoma" charset="0"/>
                <a:ea typeface="Tahoma" charset="0"/>
                <a:cs typeface="Tahoma" charset="0"/>
              </a:rPr>
              <a:t>Instruments</a:t>
            </a:r>
            <a:endParaRPr lang="en-US" sz="1400" dirty="0">
              <a:latin typeface="Tahoma" charset="0"/>
              <a:ea typeface="Tahoma" charset="0"/>
              <a:cs typeface="Tahoma" charset="0"/>
            </a:endParaRPr>
          </a:p>
        </p:txBody>
      </p:sp>
      <p:sp>
        <p:nvSpPr>
          <p:cNvPr id="26633" name="TextBox 13"/>
          <p:cNvSpPr txBox="1">
            <a:spLocks noChangeArrowheads="1"/>
          </p:cNvSpPr>
          <p:nvPr/>
        </p:nvSpPr>
        <p:spPr bwMode="auto">
          <a:xfrm>
            <a:off x="2921124" y="1725841"/>
            <a:ext cx="2143125" cy="280363"/>
          </a:xfrm>
          <a:prstGeom prst="rect">
            <a:avLst/>
          </a:prstGeom>
          <a:noFill/>
          <a:ln w="9525">
            <a:noFill/>
            <a:miter lim="800000"/>
            <a:headEnd/>
            <a:tailEnd/>
          </a:ln>
        </p:spPr>
        <p:txBody>
          <a:bodyPr lIns="64291" tIns="32146" rIns="64291" bIns="32146">
            <a:prstTxWarp prst="textNoShape">
              <a:avLst/>
            </a:prstTxWarp>
            <a:spAutoFit/>
          </a:bodyPr>
          <a:lstStyle/>
          <a:p>
            <a:pPr algn="l"/>
            <a:r>
              <a:rPr lang="en-US" sz="1400" dirty="0" err="1" smtClean="0">
                <a:latin typeface="Tahoma" charset="0"/>
                <a:ea typeface="Tahoma" charset="0"/>
                <a:cs typeface="Tahoma" charset="0"/>
              </a:rPr>
              <a:t>Liquifiers</a:t>
            </a:r>
            <a:endParaRPr lang="en-US" sz="1400" dirty="0" smtClean="0">
              <a:latin typeface="Tahoma" charset="0"/>
              <a:ea typeface="Tahoma" charset="0"/>
              <a:cs typeface="Tahoma" charset="0"/>
            </a:endParaRPr>
          </a:p>
        </p:txBody>
      </p:sp>
      <p:sp>
        <p:nvSpPr>
          <p:cNvPr id="8202" name="TextBox 6"/>
          <p:cNvSpPr txBox="1">
            <a:spLocks noChangeArrowheads="1"/>
          </p:cNvSpPr>
          <p:nvPr/>
        </p:nvSpPr>
        <p:spPr bwMode="auto">
          <a:xfrm>
            <a:off x="8206383" y="3134321"/>
            <a:ext cx="794742" cy="453488"/>
          </a:xfrm>
          <a:prstGeom prst="rect">
            <a:avLst/>
          </a:prstGeom>
          <a:noFill/>
          <a:ln w="9525">
            <a:noFill/>
            <a:miter lim="800000"/>
            <a:headEnd/>
            <a:tailEnd/>
          </a:ln>
        </p:spPr>
        <p:txBody>
          <a:bodyPr lIns="64291" tIns="32146" rIns="64291" bIns="32146">
            <a:prstTxWarp prst="textNoShape">
              <a:avLst/>
            </a:prstTxWarp>
            <a:spAutoFit/>
          </a:bodyPr>
          <a:lstStyle/>
          <a:p>
            <a:pPr>
              <a:lnSpc>
                <a:spcPts val="1547"/>
              </a:lnSpc>
              <a:defRPr/>
            </a:pPr>
            <a:r>
              <a:rPr lang="en-US" sz="1400" b="1" dirty="0" smtClean="0">
                <a:solidFill>
                  <a:srgbClr val="FF0000"/>
                </a:solidFill>
                <a:effectLst>
                  <a:outerShdw blurRad="38100" dist="38100" dir="2700000" algn="tl">
                    <a:srgbClr val="DDDDDD"/>
                  </a:outerShdw>
                </a:effectLst>
                <a:latin typeface="Tahoma" charset="0"/>
                <a:ea typeface="Tahoma" charset="0"/>
                <a:cs typeface="Tahoma" charset="0"/>
              </a:rPr>
              <a:t>Heat:  </a:t>
            </a:r>
            <a:endParaRPr lang="en-US" sz="1400" b="1" dirty="0">
              <a:solidFill>
                <a:srgbClr val="FF0000"/>
              </a:solidFill>
              <a:effectLst>
                <a:outerShdw blurRad="38100" dist="38100" dir="2700000" algn="tl">
                  <a:srgbClr val="DDDDDD"/>
                </a:outerShdw>
              </a:effectLst>
              <a:latin typeface="Tahoma" charset="0"/>
              <a:ea typeface="Tahoma" charset="0"/>
              <a:cs typeface="Tahoma" charset="0"/>
            </a:endParaRPr>
          </a:p>
          <a:p>
            <a:pPr>
              <a:lnSpc>
                <a:spcPts val="1547"/>
              </a:lnSpc>
              <a:defRPr/>
            </a:pPr>
            <a:r>
              <a:rPr lang="en-US" sz="1400" b="1" dirty="0">
                <a:solidFill>
                  <a:srgbClr val="FF0000"/>
                </a:solidFill>
                <a:effectLst>
                  <a:outerShdw blurRad="38100" dist="38100" dir="2700000" algn="tl">
                    <a:srgbClr val="DDDDDD"/>
                  </a:outerShdw>
                </a:effectLst>
                <a:latin typeface="Tahoma" charset="0"/>
                <a:ea typeface="Tahoma" charset="0"/>
                <a:cs typeface="Tahoma" charset="0"/>
              </a:rPr>
              <a:t>7 </a:t>
            </a:r>
            <a:r>
              <a:rPr lang="en-US" sz="1400" b="1" dirty="0" err="1">
                <a:solidFill>
                  <a:srgbClr val="FF0000"/>
                </a:solidFill>
                <a:effectLst>
                  <a:outerShdw blurRad="38100" dist="38100" dir="2700000" algn="tl">
                    <a:srgbClr val="DDDDDD"/>
                  </a:outerShdw>
                </a:effectLst>
                <a:latin typeface="Tahoma" charset="0"/>
                <a:ea typeface="Tahoma" charset="0"/>
                <a:cs typeface="Tahoma" charset="0"/>
              </a:rPr>
              <a:t>GWh</a:t>
            </a:r>
            <a:endParaRPr lang="en-US" sz="1400" b="1" dirty="0">
              <a:solidFill>
                <a:srgbClr val="FF0000"/>
              </a:solidFill>
              <a:effectLst>
                <a:outerShdw blurRad="38100" dist="38100" dir="2700000" algn="tl">
                  <a:srgbClr val="DDDDDD"/>
                </a:outerShdw>
              </a:effectLst>
              <a:latin typeface="Tahoma" charset="0"/>
              <a:ea typeface="Tahoma" charset="0"/>
              <a:cs typeface="Tahoma" charset="0"/>
            </a:endParaRPr>
          </a:p>
        </p:txBody>
      </p:sp>
      <p:sp>
        <p:nvSpPr>
          <p:cNvPr id="8203" name="TextBox 6"/>
          <p:cNvSpPr txBox="1">
            <a:spLocks noChangeArrowheads="1"/>
          </p:cNvSpPr>
          <p:nvPr/>
        </p:nvSpPr>
        <p:spPr bwMode="auto">
          <a:xfrm>
            <a:off x="7150447" y="3950271"/>
            <a:ext cx="1071563" cy="453488"/>
          </a:xfrm>
          <a:prstGeom prst="rect">
            <a:avLst/>
          </a:prstGeom>
          <a:noFill/>
          <a:ln w="9525">
            <a:noFill/>
            <a:miter lim="800000"/>
            <a:headEnd/>
            <a:tailEnd/>
          </a:ln>
        </p:spPr>
        <p:txBody>
          <a:bodyPr lIns="64291" tIns="32146" rIns="64291" bIns="32146">
            <a:prstTxWarp prst="textNoShape">
              <a:avLst/>
            </a:prstTxWarp>
            <a:spAutoFit/>
          </a:bodyPr>
          <a:lstStyle/>
          <a:p>
            <a:pPr>
              <a:lnSpc>
                <a:spcPts val="1547"/>
              </a:lnSpc>
              <a:defRPr/>
            </a:pPr>
            <a:r>
              <a:rPr lang="en-US" sz="1400" b="1" dirty="0" smtClean="0">
                <a:solidFill>
                  <a:srgbClr val="FF0000"/>
                </a:solidFill>
                <a:effectLst>
                  <a:outerShdw blurRad="38100" dist="38100" dir="2700000" algn="tl">
                    <a:srgbClr val="DDDDDD"/>
                  </a:outerShdw>
                </a:effectLst>
                <a:latin typeface="Tahoma" charset="0"/>
                <a:ea typeface="Tahoma" charset="0"/>
                <a:cs typeface="Tahoma" charset="0"/>
              </a:rPr>
              <a:t>Heat:  </a:t>
            </a:r>
            <a:endParaRPr lang="en-US" sz="1400" b="1" dirty="0">
              <a:solidFill>
                <a:srgbClr val="FF0000"/>
              </a:solidFill>
              <a:effectLst>
                <a:outerShdw blurRad="38100" dist="38100" dir="2700000" algn="tl">
                  <a:srgbClr val="DDDDDD"/>
                </a:outerShdw>
              </a:effectLst>
              <a:latin typeface="Tahoma" charset="0"/>
              <a:ea typeface="Tahoma" charset="0"/>
              <a:cs typeface="Tahoma" charset="0"/>
            </a:endParaRPr>
          </a:p>
          <a:p>
            <a:pPr>
              <a:lnSpc>
                <a:spcPts val="1547"/>
              </a:lnSpc>
              <a:defRPr/>
            </a:pPr>
            <a:r>
              <a:rPr lang="en-US" sz="1400" b="1" dirty="0">
                <a:solidFill>
                  <a:srgbClr val="FF0000"/>
                </a:solidFill>
                <a:effectLst>
                  <a:outerShdw blurRad="38100" dist="38100" dir="2700000" algn="tl">
                    <a:srgbClr val="DDDDDD"/>
                  </a:outerShdw>
                </a:effectLst>
                <a:latin typeface="Tahoma" charset="0"/>
                <a:ea typeface="Tahoma" charset="0"/>
                <a:cs typeface="Tahoma" charset="0"/>
              </a:rPr>
              <a:t>123 </a:t>
            </a:r>
            <a:r>
              <a:rPr lang="en-US" sz="1400" b="1" dirty="0" err="1">
                <a:solidFill>
                  <a:srgbClr val="FF0000"/>
                </a:solidFill>
                <a:effectLst>
                  <a:outerShdw blurRad="38100" dist="38100" dir="2700000" algn="tl">
                    <a:srgbClr val="DDDDDD"/>
                  </a:outerShdw>
                </a:effectLst>
                <a:latin typeface="Tahoma" charset="0"/>
                <a:ea typeface="Tahoma" charset="0"/>
                <a:cs typeface="Tahoma" charset="0"/>
              </a:rPr>
              <a:t>GWh</a:t>
            </a:r>
            <a:endParaRPr lang="en-US" sz="1400" b="1" dirty="0">
              <a:solidFill>
                <a:srgbClr val="FF0000"/>
              </a:solidFill>
              <a:effectLst>
                <a:outerShdw blurRad="38100" dist="38100" dir="2700000" algn="tl">
                  <a:srgbClr val="DDDDDD"/>
                </a:outerShdw>
              </a:effectLst>
              <a:latin typeface="Tahoma" charset="0"/>
              <a:ea typeface="Tahoma" charset="0"/>
              <a:cs typeface="Tahoma" charset="0"/>
            </a:endParaRPr>
          </a:p>
        </p:txBody>
      </p:sp>
      <p:sp>
        <p:nvSpPr>
          <p:cNvPr id="8204" name="TextBox 6"/>
          <p:cNvSpPr txBox="1">
            <a:spLocks noChangeArrowheads="1"/>
          </p:cNvSpPr>
          <p:nvPr/>
        </p:nvSpPr>
        <p:spPr bwMode="auto">
          <a:xfrm>
            <a:off x="1432099" y="6199436"/>
            <a:ext cx="1071563" cy="453488"/>
          </a:xfrm>
          <a:prstGeom prst="rect">
            <a:avLst/>
          </a:prstGeom>
          <a:noFill/>
          <a:ln w="9525">
            <a:noFill/>
            <a:miter lim="800000"/>
            <a:headEnd/>
            <a:tailEnd/>
          </a:ln>
        </p:spPr>
        <p:txBody>
          <a:bodyPr lIns="64291" tIns="32146" rIns="64291" bIns="32146">
            <a:prstTxWarp prst="textNoShape">
              <a:avLst/>
            </a:prstTxWarp>
            <a:spAutoFit/>
          </a:bodyPr>
          <a:lstStyle/>
          <a:p>
            <a:pPr>
              <a:lnSpc>
                <a:spcPts val="1547"/>
              </a:lnSpc>
              <a:defRPr/>
            </a:pPr>
            <a:r>
              <a:rPr lang="en-US" sz="1400" b="1" dirty="0" smtClean="0">
                <a:solidFill>
                  <a:srgbClr val="FF0000"/>
                </a:solidFill>
                <a:effectLst>
                  <a:outerShdw blurRad="38100" dist="38100" dir="2700000" algn="tl">
                    <a:srgbClr val="DDDDDD"/>
                  </a:outerShdw>
                </a:effectLst>
                <a:latin typeface="Tahoma" charset="0"/>
                <a:ea typeface="Tahoma" charset="0"/>
                <a:cs typeface="Tahoma" charset="0"/>
              </a:rPr>
              <a:t>Heat:  </a:t>
            </a:r>
            <a:endParaRPr lang="en-US" sz="1400" b="1" dirty="0">
              <a:solidFill>
                <a:srgbClr val="FF0000"/>
              </a:solidFill>
              <a:effectLst>
                <a:outerShdw blurRad="38100" dist="38100" dir="2700000" algn="tl">
                  <a:srgbClr val="DDDDDD"/>
                </a:outerShdw>
              </a:effectLst>
              <a:latin typeface="Tahoma" charset="0"/>
              <a:ea typeface="Tahoma" charset="0"/>
              <a:cs typeface="Tahoma" charset="0"/>
            </a:endParaRPr>
          </a:p>
          <a:p>
            <a:pPr>
              <a:lnSpc>
                <a:spcPts val="1547"/>
              </a:lnSpc>
              <a:defRPr/>
            </a:pPr>
            <a:r>
              <a:rPr lang="en-US" sz="1400" b="1" dirty="0">
                <a:solidFill>
                  <a:srgbClr val="FF0000"/>
                </a:solidFill>
                <a:effectLst>
                  <a:outerShdw blurRad="38100" dist="38100" dir="2700000" algn="tl">
                    <a:srgbClr val="DDDDDD"/>
                  </a:outerShdw>
                </a:effectLst>
                <a:latin typeface="Tahoma" charset="0"/>
                <a:ea typeface="Tahoma" charset="0"/>
                <a:cs typeface="Tahoma" charset="0"/>
              </a:rPr>
              <a:t>11 </a:t>
            </a:r>
            <a:r>
              <a:rPr lang="en-US" sz="1400" b="1" dirty="0" err="1">
                <a:solidFill>
                  <a:srgbClr val="FF0000"/>
                </a:solidFill>
                <a:effectLst>
                  <a:outerShdw blurRad="38100" dist="38100" dir="2700000" algn="tl">
                    <a:srgbClr val="DDDDDD"/>
                  </a:outerShdw>
                </a:effectLst>
                <a:latin typeface="Tahoma" charset="0"/>
                <a:ea typeface="Tahoma" charset="0"/>
                <a:cs typeface="Tahoma" charset="0"/>
              </a:rPr>
              <a:t>GWh</a:t>
            </a:r>
            <a:endParaRPr lang="en-US" sz="1400" b="1" dirty="0">
              <a:solidFill>
                <a:srgbClr val="FF0000"/>
              </a:solidFill>
              <a:effectLst>
                <a:outerShdw blurRad="38100" dist="38100" dir="2700000" algn="tl">
                  <a:srgbClr val="DDDDDD"/>
                </a:outerShdw>
              </a:effectLst>
              <a:latin typeface="Tahoma" charset="0"/>
              <a:ea typeface="Tahoma" charset="0"/>
              <a:cs typeface="Tahoma" charset="0"/>
            </a:endParaRPr>
          </a:p>
        </p:txBody>
      </p:sp>
      <p:sp>
        <p:nvSpPr>
          <p:cNvPr id="8205" name="TextBox 6"/>
          <p:cNvSpPr txBox="1">
            <a:spLocks noChangeArrowheads="1"/>
          </p:cNvSpPr>
          <p:nvPr/>
        </p:nvSpPr>
        <p:spPr bwMode="auto">
          <a:xfrm>
            <a:off x="1635249" y="3307334"/>
            <a:ext cx="1071563" cy="453488"/>
          </a:xfrm>
          <a:prstGeom prst="rect">
            <a:avLst/>
          </a:prstGeom>
          <a:noFill/>
          <a:ln w="9525">
            <a:noFill/>
            <a:miter lim="800000"/>
            <a:headEnd/>
            <a:tailEnd/>
          </a:ln>
        </p:spPr>
        <p:txBody>
          <a:bodyPr lIns="64291" tIns="32146" rIns="64291" bIns="32146">
            <a:prstTxWarp prst="textNoShape">
              <a:avLst/>
            </a:prstTxWarp>
            <a:spAutoFit/>
          </a:bodyPr>
          <a:lstStyle/>
          <a:p>
            <a:pPr>
              <a:lnSpc>
                <a:spcPts val="1547"/>
              </a:lnSpc>
              <a:defRPr/>
            </a:pPr>
            <a:r>
              <a:rPr lang="en-US" sz="1400" b="1" dirty="0" smtClean="0">
                <a:solidFill>
                  <a:srgbClr val="FF0000"/>
                </a:solidFill>
                <a:effectLst>
                  <a:outerShdw blurRad="38100" dist="38100" dir="2700000" algn="tl">
                    <a:srgbClr val="DDDDDD"/>
                  </a:outerShdw>
                </a:effectLst>
                <a:latin typeface="Tahoma" charset="0"/>
                <a:ea typeface="Tahoma" charset="0"/>
                <a:cs typeface="Tahoma" charset="0"/>
              </a:rPr>
              <a:t>Heat:  </a:t>
            </a:r>
            <a:endParaRPr lang="en-US" sz="1400" b="1" dirty="0">
              <a:solidFill>
                <a:srgbClr val="FF0000"/>
              </a:solidFill>
              <a:effectLst>
                <a:outerShdw blurRad="38100" dist="38100" dir="2700000" algn="tl">
                  <a:srgbClr val="DDDDDD"/>
                </a:outerShdw>
              </a:effectLst>
              <a:latin typeface="Tahoma" charset="0"/>
              <a:ea typeface="Tahoma" charset="0"/>
              <a:cs typeface="Tahoma" charset="0"/>
            </a:endParaRPr>
          </a:p>
          <a:p>
            <a:pPr>
              <a:lnSpc>
                <a:spcPts val="1547"/>
              </a:lnSpc>
              <a:defRPr/>
            </a:pPr>
            <a:r>
              <a:rPr lang="en-US" sz="1400" b="1" dirty="0">
                <a:solidFill>
                  <a:srgbClr val="FF0000"/>
                </a:solidFill>
                <a:effectLst>
                  <a:outerShdw blurRad="38100" dist="38100" dir="2700000" algn="tl">
                    <a:srgbClr val="DDDDDD"/>
                  </a:outerShdw>
                </a:effectLst>
                <a:latin typeface="Tahoma" charset="0"/>
                <a:ea typeface="Tahoma" charset="0"/>
                <a:cs typeface="Tahoma" charset="0"/>
              </a:rPr>
              <a:t>5 </a:t>
            </a:r>
            <a:r>
              <a:rPr lang="en-US" sz="1400" b="1" dirty="0" err="1">
                <a:solidFill>
                  <a:srgbClr val="FF0000"/>
                </a:solidFill>
                <a:effectLst>
                  <a:outerShdw blurRad="38100" dist="38100" dir="2700000" algn="tl">
                    <a:srgbClr val="DDDDDD"/>
                  </a:outerShdw>
                </a:effectLst>
                <a:latin typeface="Tahoma" charset="0"/>
                <a:ea typeface="Tahoma" charset="0"/>
                <a:cs typeface="Tahoma" charset="0"/>
              </a:rPr>
              <a:t>GWh</a:t>
            </a:r>
            <a:endParaRPr lang="en-US" sz="1400" b="1" dirty="0">
              <a:solidFill>
                <a:srgbClr val="FF0000"/>
              </a:solidFill>
              <a:effectLst>
                <a:outerShdw blurRad="38100" dist="38100" dir="2700000" algn="tl">
                  <a:srgbClr val="DDDDDD"/>
                </a:outerShdw>
              </a:effectLst>
              <a:latin typeface="Tahoma" charset="0"/>
              <a:ea typeface="Tahoma" charset="0"/>
              <a:cs typeface="Tahoma" charset="0"/>
            </a:endParaRPr>
          </a:p>
        </p:txBody>
      </p:sp>
      <p:sp>
        <p:nvSpPr>
          <p:cNvPr id="8206" name="TextBox 6"/>
          <p:cNvSpPr txBox="1">
            <a:spLocks noChangeArrowheads="1"/>
          </p:cNvSpPr>
          <p:nvPr/>
        </p:nvSpPr>
        <p:spPr bwMode="auto">
          <a:xfrm>
            <a:off x="2942332" y="1972346"/>
            <a:ext cx="1071563" cy="453488"/>
          </a:xfrm>
          <a:prstGeom prst="rect">
            <a:avLst/>
          </a:prstGeom>
          <a:noFill/>
          <a:ln w="9525">
            <a:noFill/>
            <a:miter lim="800000"/>
            <a:headEnd/>
            <a:tailEnd/>
          </a:ln>
        </p:spPr>
        <p:txBody>
          <a:bodyPr lIns="64291" tIns="32146" rIns="64291" bIns="32146">
            <a:prstTxWarp prst="textNoShape">
              <a:avLst/>
            </a:prstTxWarp>
            <a:spAutoFit/>
          </a:bodyPr>
          <a:lstStyle/>
          <a:p>
            <a:pPr>
              <a:lnSpc>
                <a:spcPts val="1547"/>
              </a:lnSpc>
              <a:defRPr/>
            </a:pPr>
            <a:r>
              <a:rPr lang="en-US" sz="1400" b="1" dirty="0" smtClean="0">
                <a:solidFill>
                  <a:srgbClr val="FF0000"/>
                </a:solidFill>
                <a:effectLst>
                  <a:outerShdw blurRad="38100" dist="38100" dir="2700000" algn="tl">
                    <a:srgbClr val="DDDDDD"/>
                  </a:outerShdw>
                </a:effectLst>
                <a:latin typeface="Tahoma" charset="0"/>
                <a:ea typeface="Tahoma" charset="0"/>
                <a:cs typeface="Tahoma" charset="0"/>
              </a:rPr>
              <a:t>Heat:  </a:t>
            </a:r>
            <a:endParaRPr lang="en-US" sz="1400" b="1" dirty="0">
              <a:solidFill>
                <a:srgbClr val="FF0000"/>
              </a:solidFill>
              <a:effectLst>
                <a:outerShdw blurRad="38100" dist="38100" dir="2700000" algn="tl">
                  <a:srgbClr val="DDDDDD"/>
                </a:outerShdw>
              </a:effectLst>
              <a:latin typeface="Tahoma" charset="0"/>
              <a:ea typeface="Tahoma" charset="0"/>
              <a:cs typeface="Tahoma" charset="0"/>
            </a:endParaRPr>
          </a:p>
          <a:p>
            <a:pPr>
              <a:lnSpc>
                <a:spcPts val="1547"/>
              </a:lnSpc>
              <a:defRPr/>
            </a:pPr>
            <a:r>
              <a:rPr lang="en-US" sz="1400" b="1" dirty="0">
                <a:solidFill>
                  <a:srgbClr val="FF0000"/>
                </a:solidFill>
                <a:effectLst>
                  <a:outerShdw blurRad="38100" dist="38100" dir="2700000" algn="tl">
                    <a:srgbClr val="DDDDDD"/>
                  </a:outerShdw>
                </a:effectLst>
                <a:latin typeface="Tahoma" charset="0"/>
                <a:ea typeface="Tahoma" charset="0"/>
                <a:cs typeface="Tahoma" charset="0"/>
              </a:rPr>
              <a:t>69 </a:t>
            </a:r>
            <a:r>
              <a:rPr lang="en-US" sz="1400" b="1" dirty="0" err="1">
                <a:solidFill>
                  <a:srgbClr val="FF0000"/>
                </a:solidFill>
                <a:effectLst>
                  <a:outerShdw blurRad="38100" dist="38100" dir="2700000" algn="tl">
                    <a:srgbClr val="DDDDDD"/>
                  </a:outerShdw>
                </a:effectLst>
                <a:latin typeface="Tahoma" charset="0"/>
                <a:ea typeface="Tahoma" charset="0"/>
                <a:cs typeface="Tahoma" charset="0"/>
              </a:rPr>
              <a:t>GWh</a:t>
            </a:r>
            <a:endParaRPr lang="en-US" sz="1400" b="1" dirty="0">
              <a:solidFill>
                <a:srgbClr val="FF0000"/>
              </a:solidFill>
              <a:effectLst>
                <a:outerShdw blurRad="38100" dist="38100" dir="2700000" algn="tl">
                  <a:srgbClr val="DDDDDD"/>
                </a:outerShdw>
              </a:effectLst>
              <a:latin typeface="Tahoma" charset="0"/>
              <a:ea typeface="Tahoma" charset="0"/>
              <a:cs typeface="Tahoma" charset="0"/>
            </a:endParaRPr>
          </a:p>
        </p:txBody>
      </p:sp>
      <p:pic>
        <p:nvPicPr>
          <p:cNvPr id="26639" name="Picture 12"/>
          <p:cNvPicPr>
            <a:picLocks noChangeAspect="1"/>
          </p:cNvPicPr>
          <p:nvPr/>
        </p:nvPicPr>
        <p:blipFill>
          <a:blip r:embed="rId4"/>
          <a:srcRect/>
          <a:stretch>
            <a:fillRect/>
          </a:stretch>
        </p:blipFill>
        <p:spPr bwMode="auto">
          <a:xfrm>
            <a:off x="188640" y="5716117"/>
            <a:ext cx="1055936" cy="961057"/>
          </a:xfrm>
          <a:prstGeom prst="rect">
            <a:avLst/>
          </a:prstGeom>
          <a:noFill/>
          <a:ln w="9525">
            <a:noFill/>
            <a:miter lim="800000"/>
            <a:headEnd/>
            <a:tailEnd/>
          </a:ln>
        </p:spPr>
      </p:pic>
    </p:spTree>
    <p:extLst>
      <p:ext uri="{BB962C8B-B14F-4D97-AF65-F5344CB8AC3E}">
        <p14:creationId xmlns:p14="http://schemas.microsoft.com/office/powerpoint/2010/main" val="3182573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Upgrades</a:t>
            </a:r>
            <a:endParaRPr lang="en-US" dirty="0"/>
          </a:p>
        </p:txBody>
      </p:sp>
      <p:sp>
        <p:nvSpPr>
          <p:cNvPr id="3" name="Content Placeholder 2"/>
          <p:cNvSpPr>
            <a:spLocks noGrp="1"/>
          </p:cNvSpPr>
          <p:nvPr>
            <p:ph idx="1"/>
          </p:nvPr>
        </p:nvSpPr>
        <p:spPr>
          <a:xfrm>
            <a:off x="151776" y="904875"/>
            <a:ext cx="8840453" cy="5426273"/>
          </a:xfrm>
        </p:spPr>
        <p:txBody>
          <a:bodyPr/>
          <a:lstStyle/>
          <a:p>
            <a:r>
              <a:rPr lang="en-US" sz="2400" b="1" dirty="0" smtClean="0">
                <a:solidFill>
                  <a:srgbClr val="FF0000"/>
                </a:solidFill>
              </a:rPr>
              <a:t>The mandate is to build a 5 MW </a:t>
            </a:r>
            <a:r>
              <a:rPr lang="en-US" sz="2400" b="1" dirty="0" smtClean="0">
                <a:solidFill>
                  <a:srgbClr val="FF0000"/>
                </a:solidFill>
              </a:rPr>
              <a:t>long pulse source</a:t>
            </a:r>
            <a:r>
              <a:rPr lang="en-US" sz="2400" b="1" dirty="0" smtClean="0">
                <a:solidFill>
                  <a:srgbClr val="FF0000"/>
                </a:solidFill>
              </a:rPr>
              <a:t>!</a:t>
            </a:r>
            <a:endParaRPr lang="en-US" sz="2400" b="1" dirty="0" smtClean="0">
              <a:solidFill>
                <a:srgbClr val="FF0000"/>
              </a:solidFill>
            </a:endParaRPr>
          </a:p>
          <a:p>
            <a:r>
              <a:rPr lang="en-US" sz="2400" dirty="0" smtClean="0"/>
              <a:t>The presently favored upgrade scenario is a </a:t>
            </a:r>
            <a:r>
              <a:rPr lang="en-US" sz="2400" b="1" dirty="0" smtClean="0"/>
              <a:t>power upgrade to higher power with maintained time structure</a:t>
            </a:r>
            <a:r>
              <a:rPr lang="en-US" sz="2400" dirty="0" smtClean="0"/>
              <a:t> (Max. 3.5 </a:t>
            </a:r>
            <a:r>
              <a:rPr lang="en-US" sz="2400" dirty="0" err="1" smtClean="0"/>
              <a:t>Gev</a:t>
            </a:r>
            <a:r>
              <a:rPr lang="en-US" sz="2400" dirty="0"/>
              <a:t> </a:t>
            </a:r>
            <a:r>
              <a:rPr lang="en-US" sz="2400" dirty="0" smtClean="0"/>
              <a:t>and/or 100 mA</a:t>
            </a:r>
            <a:r>
              <a:rPr lang="en-US" sz="2400" dirty="0" smtClean="0"/>
              <a:t>)</a:t>
            </a:r>
          </a:p>
          <a:p>
            <a:r>
              <a:rPr lang="en-US" sz="2400" dirty="0" smtClean="0"/>
              <a:t>Renewed interest recently in a 5 MW “short pulse” source with extraction from a ring of a bunch train over &gt;100 </a:t>
            </a:r>
            <a:r>
              <a:rPr lang="en-US" sz="2400" dirty="0" err="1" smtClean="0"/>
              <a:t>microsceonds</a:t>
            </a:r>
            <a:endParaRPr lang="en-US" sz="2400" dirty="0" smtClean="0"/>
          </a:p>
          <a:p>
            <a:r>
              <a:rPr lang="en-US" sz="2400" dirty="0" smtClean="0"/>
              <a:t>We will study how this can be prepared within the present 5 MW baseline</a:t>
            </a:r>
          </a:p>
          <a:p>
            <a:pPr lvl="1"/>
            <a:r>
              <a:rPr lang="en-US" sz="2000" dirty="0" smtClean="0"/>
              <a:t>The additional cost should be understood and made apparent in the costing of the 5 MW baseline</a:t>
            </a:r>
          </a:p>
          <a:p>
            <a:pPr lvl="1"/>
            <a:r>
              <a:rPr lang="en-US" sz="2000" dirty="0" smtClean="0"/>
              <a:t>First technical studies and financial estimates for the upgrade itself  should be done as part of the ADU project</a:t>
            </a:r>
            <a:endParaRPr lang="en-US" sz="2000" dirty="0"/>
          </a:p>
        </p:txBody>
      </p:sp>
    </p:spTree>
    <p:extLst>
      <p:ext uri="{BB962C8B-B14F-4D97-AF65-F5344CB8AC3E}">
        <p14:creationId xmlns:p14="http://schemas.microsoft.com/office/powerpoint/2010/main" val="12665033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462" y="178596"/>
            <a:ext cx="5697339" cy="490272"/>
          </a:xfrm>
        </p:spPr>
        <p:txBody>
          <a:bodyPr>
            <a:normAutofit fontScale="90000"/>
          </a:bodyPr>
          <a:lstStyle/>
          <a:p>
            <a:r>
              <a:rPr lang="en-US" dirty="0" smtClean="0">
                <a:latin typeface="+mj-lt"/>
              </a:rPr>
              <a:t>ESS Project Strategy</a:t>
            </a:r>
            <a:endParaRPr lang="en-US" dirty="0">
              <a:latin typeface="+mj-lt"/>
            </a:endParaRPr>
          </a:p>
        </p:txBody>
      </p:sp>
      <p:graphicFrame>
        <p:nvGraphicFramePr>
          <p:cNvPr id="3" name="Table 2"/>
          <p:cNvGraphicFramePr>
            <a:graphicFrameLocks noGrp="1"/>
          </p:cNvGraphicFramePr>
          <p:nvPr/>
        </p:nvGraphicFramePr>
        <p:xfrm>
          <a:off x="213869" y="3856590"/>
          <a:ext cx="8513028" cy="611506"/>
        </p:xfrm>
        <a:graphic>
          <a:graphicData uri="http://schemas.openxmlformats.org/drawingml/2006/table">
            <a:tbl>
              <a:tblPr firstRow="1" bandRow="1">
                <a:tableStyleId>{616DA210-FB5B-4158-B5E0-FEB733F419BA}</a:tableStyleId>
              </a:tblPr>
              <a:tblGrid>
                <a:gridCol w="945892"/>
                <a:gridCol w="945892"/>
                <a:gridCol w="945892"/>
                <a:gridCol w="945892"/>
                <a:gridCol w="945892"/>
                <a:gridCol w="945892"/>
                <a:gridCol w="945892"/>
                <a:gridCol w="945892"/>
                <a:gridCol w="945892"/>
              </a:tblGrid>
              <a:tr h="305753">
                <a:tc>
                  <a:txBody>
                    <a:bodyPr/>
                    <a:lstStyle/>
                    <a:p>
                      <a:pPr algn="ctr"/>
                      <a:r>
                        <a:rPr lang="en-US" sz="1400" dirty="0" smtClean="0"/>
                        <a:t>2011</a:t>
                      </a:r>
                      <a:endParaRPr lang="en-US" sz="1400" dirty="0"/>
                    </a:p>
                  </a:txBody>
                  <a:tcPr marL="99060" marR="99060">
                    <a:lnT w="76200" cap="flat" cmpd="sng" algn="ctr">
                      <a:solidFill>
                        <a:schemeClr val="bg1"/>
                      </a:solidFill>
                      <a:prstDash val="solid"/>
                      <a:round/>
                      <a:headEnd type="none" w="med" len="med"/>
                      <a:tailEnd type="none" w="med" len="med"/>
                    </a:lnT>
                  </a:tcPr>
                </a:tc>
                <a:tc>
                  <a:txBody>
                    <a:bodyPr/>
                    <a:lstStyle/>
                    <a:p>
                      <a:pPr algn="ctr"/>
                      <a:r>
                        <a:rPr lang="en-US" sz="1400" dirty="0" smtClean="0"/>
                        <a:t>2012</a:t>
                      </a:r>
                      <a:endParaRPr lang="en-US" sz="1400" dirty="0"/>
                    </a:p>
                  </a:txBody>
                  <a:tcPr marL="99060" marR="99060">
                    <a:lnT w="76200" cap="flat" cmpd="sng" algn="ctr">
                      <a:solidFill>
                        <a:schemeClr val="bg1"/>
                      </a:solidFill>
                      <a:prstDash val="solid"/>
                      <a:round/>
                      <a:headEnd type="none" w="med" len="med"/>
                      <a:tailEnd type="none" w="med" len="med"/>
                    </a:lnT>
                  </a:tcPr>
                </a:tc>
                <a:tc>
                  <a:txBody>
                    <a:bodyPr/>
                    <a:lstStyle/>
                    <a:p>
                      <a:pPr algn="ctr"/>
                      <a:r>
                        <a:rPr lang="en-US" sz="1400" dirty="0" smtClean="0"/>
                        <a:t>2013</a:t>
                      </a:r>
                      <a:endParaRPr lang="en-US" sz="1400" dirty="0"/>
                    </a:p>
                  </a:txBody>
                  <a:tcPr marL="99060" marR="99060">
                    <a:lnT w="76200" cap="flat" cmpd="sng" algn="ctr">
                      <a:solidFill>
                        <a:schemeClr val="bg1"/>
                      </a:solidFill>
                      <a:prstDash val="solid"/>
                      <a:round/>
                      <a:headEnd type="none" w="med" len="med"/>
                      <a:tailEnd type="none" w="med" len="med"/>
                    </a:lnT>
                  </a:tcPr>
                </a:tc>
                <a:tc>
                  <a:txBody>
                    <a:bodyPr/>
                    <a:lstStyle/>
                    <a:p>
                      <a:pPr algn="ctr"/>
                      <a:r>
                        <a:rPr lang="en-US" sz="1400" dirty="0" smtClean="0"/>
                        <a:t>2014</a:t>
                      </a:r>
                      <a:endParaRPr lang="en-US" sz="1400" dirty="0"/>
                    </a:p>
                  </a:txBody>
                  <a:tcPr marL="99060" marR="99060">
                    <a:lnT w="76200" cap="flat" cmpd="sng" algn="ctr">
                      <a:solidFill>
                        <a:schemeClr val="bg1"/>
                      </a:solidFill>
                      <a:prstDash val="solid"/>
                      <a:round/>
                      <a:headEnd type="none" w="med" len="med"/>
                      <a:tailEnd type="none" w="med" len="med"/>
                    </a:lnT>
                  </a:tcPr>
                </a:tc>
                <a:tc>
                  <a:txBody>
                    <a:bodyPr/>
                    <a:lstStyle/>
                    <a:p>
                      <a:pPr algn="ctr"/>
                      <a:r>
                        <a:rPr lang="en-US" sz="1400" dirty="0" smtClean="0"/>
                        <a:t>2015</a:t>
                      </a:r>
                      <a:endParaRPr lang="en-US" sz="1400" dirty="0"/>
                    </a:p>
                  </a:txBody>
                  <a:tcPr marL="99060" marR="99060">
                    <a:lnT w="76200" cap="flat" cmpd="sng" algn="ctr">
                      <a:solidFill>
                        <a:schemeClr val="bg1"/>
                      </a:solidFill>
                      <a:prstDash val="solid"/>
                      <a:round/>
                      <a:headEnd type="none" w="med" len="med"/>
                      <a:tailEnd type="none" w="med" len="med"/>
                    </a:lnT>
                  </a:tcPr>
                </a:tc>
                <a:tc>
                  <a:txBody>
                    <a:bodyPr/>
                    <a:lstStyle/>
                    <a:p>
                      <a:pPr algn="ctr"/>
                      <a:r>
                        <a:rPr lang="en-US" sz="1400" dirty="0" smtClean="0"/>
                        <a:t>2016</a:t>
                      </a:r>
                      <a:endParaRPr lang="en-US" sz="1400" dirty="0"/>
                    </a:p>
                  </a:txBody>
                  <a:tcPr marL="99060" marR="99060">
                    <a:lnT w="76200" cap="flat" cmpd="sng" algn="ctr">
                      <a:solidFill>
                        <a:schemeClr val="bg1"/>
                      </a:solidFill>
                      <a:prstDash val="solid"/>
                      <a:round/>
                      <a:headEnd type="none" w="med" len="med"/>
                      <a:tailEnd type="none" w="med" len="med"/>
                    </a:lnT>
                  </a:tcPr>
                </a:tc>
                <a:tc>
                  <a:txBody>
                    <a:bodyPr/>
                    <a:lstStyle/>
                    <a:p>
                      <a:pPr algn="ctr"/>
                      <a:r>
                        <a:rPr lang="en-US" sz="1400" dirty="0" smtClean="0"/>
                        <a:t>2017                                                                                                                                                                                                                                                                                                                                                                                                                                                                         </a:t>
                      </a:r>
                      <a:endParaRPr lang="en-US" sz="1400" dirty="0"/>
                    </a:p>
                  </a:txBody>
                  <a:tcPr marL="99060" marR="99060">
                    <a:lnT w="76200" cap="flat" cmpd="sng" algn="ctr">
                      <a:solidFill>
                        <a:schemeClr val="bg1"/>
                      </a:solidFill>
                      <a:prstDash val="solid"/>
                      <a:round/>
                      <a:headEnd type="none" w="med" len="med"/>
                      <a:tailEnd type="none" w="med" len="med"/>
                    </a:lnT>
                  </a:tcPr>
                </a:tc>
                <a:tc>
                  <a:txBody>
                    <a:bodyPr/>
                    <a:lstStyle/>
                    <a:p>
                      <a:pPr algn="ctr"/>
                      <a:r>
                        <a:rPr lang="en-US" sz="1400" dirty="0" smtClean="0"/>
                        <a:t>2018</a:t>
                      </a:r>
                      <a:endParaRPr lang="en-US" sz="1400" dirty="0"/>
                    </a:p>
                  </a:txBody>
                  <a:tcPr marL="99060" marR="99060">
                    <a:lnT w="76200" cap="flat" cmpd="sng" algn="ctr">
                      <a:solidFill>
                        <a:schemeClr val="bg1"/>
                      </a:solidFill>
                      <a:prstDash val="solid"/>
                      <a:round/>
                      <a:headEnd type="none" w="med" len="med"/>
                      <a:tailEnd type="none" w="med" len="med"/>
                    </a:lnT>
                  </a:tcPr>
                </a:tc>
                <a:tc>
                  <a:txBody>
                    <a:bodyPr/>
                    <a:lstStyle/>
                    <a:p>
                      <a:pPr algn="ctr"/>
                      <a:r>
                        <a:rPr lang="en-US" sz="1400" dirty="0" smtClean="0"/>
                        <a:t>2019</a:t>
                      </a:r>
                      <a:endParaRPr lang="en-US" sz="1400" dirty="0"/>
                    </a:p>
                  </a:txBody>
                  <a:tcPr marL="99060" marR="99060">
                    <a:lnT w="76200" cap="flat" cmpd="sng" algn="ctr">
                      <a:solidFill>
                        <a:schemeClr val="bg1"/>
                      </a:solidFill>
                      <a:prstDash val="solid"/>
                      <a:round/>
                      <a:headEnd type="none" w="med" len="med"/>
                      <a:tailEnd type="none" w="med" len="med"/>
                    </a:lnT>
                  </a:tcPr>
                </a:tc>
              </a:tr>
              <a:tr h="305753">
                <a:tc>
                  <a:txBody>
                    <a:bodyPr/>
                    <a:lstStyle/>
                    <a:p>
                      <a:pPr algn="ctr"/>
                      <a:endParaRPr lang="en-US" sz="1400" dirty="0"/>
                    </a:p>
                  </a:txBody>
                  <a:tcPr marL="99060" marR="99060">
                    <a:lnB w="76200" cap="flat" cmpd="sng" algn="ctr">
                      <a:solidFill>
                        <a:schemeClr val="bg1"/>
                      </a:solidFill>
                      <a:prstDash val="solid"/>
                      <a:round/>
                      <a:headEnd type="none" w="med" len="med"/>
                      <a:tailEnd type="none" w="med" len="med"/>
                    </a:lnB>
                    <a:noFill/>
                  </a:tcPr>
                </a:tc>
                <a:tc>
                  <a:txBody>
                    <a:bodyPr/>
                    <a:lstStyle/>
                    <a:p>
                      <a:pPr algn="ctr"/>
                      <a:endParaRPr lang="en-US" sz="1400" dirty="0"/>
                    </a:p>
                  </a:txBody>
                  <a:tcPr marL="99060" marR="99060">
                    <a:lnB w="76200" cap="flat" cmpd="sng" algn="ctr">
                      <a:solidFill>
                        <a:schemeClr val="bg1"/>
                      </a:solidFill>
                      <a:prstDash val="solid"/>
                      <a:round/>
                      <a:headEnd type="none" w="med" len="med"/>
                      <a:tailEnd type="none" w="med" len="med"/>
                    </a:lnB>
                    <a:noFill/>
                  </a:tcPr>
                </a:tc>
                <a:tc>
                  <a:txBody>
                    <a:bodyPr/>
                    <a:lstStyle/>
                    <a:p>
                      <a:pPr algn="ctr"/>
                      <a:endParaRPr lang="en-US" sz="1400" dirty="0"/>
                    </a:p>
                  </a:txBody>
                  <a:tcPr marL="99060" marR="99060">
                    <a:lnB w="76200" cap="flat" cmpd="sng" algn="ctr">
                      <a:solidFill>
                        <a:schemeClr val="bg1"/>
                      </a:solidFill>
                      <a:prstDash val="solid"/>
                      <a:round/>
                      <a:headEnd type="none" w="med" len="med"/>
                      <a:tailEnd type="none" w="med" len="med"/>
                    </a:lnB>
                    <a:noFill/>
                  </a:tcPr>
                </a:tc>
                <a:tc>
                  <a:txBody>
                    <a:bodyPr/>
                    <a:lstStyle/>
                    <a:p>
                      <a:pPr algn="ctr"/>
                      <a:endParaRPr lang="en-US" sz="1400" dirty="0"/>
                    </a:p>
                  </a:txBody>
                  <a:tcPr marL="99060" marR="99060">
                    <a:lnB w="76200" cap="flat" cmpd="sng" algn="ctr">
                      <a:solidFill>
                        <a:schemeClr val="bg1"/>
                      </a:solidFill>
                      <a:prstDash val="solid"/>
                      <a:round/>
                      <a:headEnd type="none" w="med" len="med"/>
                      <a:tailEnd type="none" w="med" len="med"/>
                    </a:lnB>
                    <a:noFill/>
                  </a:tcPr>
                </a:tc>
                <a:tc>
                  <a:txBody>
                    <a:bodyPr/>
                    <a:lstStyle/>
                    <a:p>
                      <a:pPr algn="ctr"/>
                      <a:endParaRPr lang="en-US" sz="1400" dirty="0"/>
                    </a:p>
                  </a:txBody>
                  <a:tcPr marL="99060" marR="99060">
                    <a:lnB w="76200" cap="flat" cmpd="sng" algn="ctr">
                      <a:solidFill>
                        <a:schemeClr val="bg1"/>
                      </a:solidFill>
                      <a:prstDash val="solid"/>
                      <a:round/>
                      <a:headEnd type="none" w="med" len="med"/>
                      <a:tailEnd type="none" w="med" len="med"/>
                    </a:lnB>
                    <a:noFill/>
                  </a:tcPr>
                </a:tc>
                <a:tc>
                  <a:txBody>
                    <a:bodyPr/>
                    <a:lstStyle/>
                    <a:p>
                      <a:pPr algn="ctr"/>
                      <a:endParaRPr lang="en-US" sz="1400" dirty="0"/>
                    </a:p>
                  </a:txBody>
                  <a:tcPr marL="99060" marR="99060">
                    <a:lnB w="76200" cap="flat" cmpd="sng" algn="ctr">
                      <a:solidFill>
                        <a:schemeClr val="bg1"/>
                      </a:solidFill>
                      <a:prstDash val="solid"/>
                      <a:round/>
                      <a:headEnd type="none" w="med" len="med"/>
                      <a:tailEnd type="none" w="med" len="med"/>
                    </a:lnB>
                    <a:noFill/>
                  </a:tcPr>
                </a:tc>
                <a:tc>
                  <a:txBody>
                    <a:bodyPr/>
                    <a:lstStyle/>
                    <a:p>
                      <a:pPr algn="ctr"/>
                      <a:endParaRPr lang="en-US" sz="1400" dirty="0"/>
                    </a:p>
                  </a:txBody>
                  <a:tcPr marL="99060" marR="99060">
                    <a:lnB w="76200" cap="flat" cmpd="sng" algn="ctr">
                      <a:solidFill>
                        <a:schemeClr val="bg1"/>
                      </a:solidFill>
                      <a:prstDash val="solid"/>
                      <a:round/>
                      <a:headEnd type="none" w="med" len="med"/>
                      <a:tailEnd type="none" w="med" len="med"/>
                    </a:lnB>
                    <a:noFill/>
                  </a:tcPr>
                </a:tc>
                <a:tc>
                  <a:txBody>
                    <a:bodyPr/>
                    <a:lstStyle/>
                    <a:p>
                      <a:pPr algn="ctr"/>
                      <a:endParaRPr lang="en-US" sz="1400" dirty="0"/>
                    </a:p>
                  </a:txBody>
                  <a:tcPr marL="99060" marR="99060">
                    <a:lnB w="76200" cap="flat" cmpd="sng" algn="ctr">
                      <a:solidFill>
                        <a:schemeClr val="bg1"/>
                      </a:solidFill>
                      <a:prstDash val="solid"/>
                      <a:round/>
                      <a:headEnd type="none" w="med" len="med"/>
                      <a:tailEnd type="none" w="med" len="med"/>
                    </a:lnB>
                    <a:noFill/>
                  </a:tcPr>
                </a:tc>
                <a:tc>
                  <a:txBody>
                    <a:bodyPr/>
                    <a:lstStyle/>
                    <a:p>
                      <a:pPr algn="ctr"/>
                      <a:endParaRPr lang="en-US" sz="1400" dirty="0"/>
                    </a:p>
                  </a:txBody>
                  <a:tcPr marL="99060" marR="99060">
                    <a:lnB w="76200" cap="flat" cmpd="sng" algn="ctr">
                      <a:solidFill>
                        <a:schemeClr val="bg1"/>
                      </a:solidFill>
                      <a:prstDash val="solid"/>
                      <a:round/>
                      <a:headEnd type="none" w="med" len="med"/>
                      <a:tailEnd type="none" w="med" len="med"/>
                    </a:lnB>
                    <a:noFill/>
                  </a:tcPr>
                </a:tc>
              </a:tr>
            </a:tbl>
          </a:graphicData>
        </a:graphic>
      </p:graphicFrame>
      <p:cxnSp>
        <p:nvCxnSpPr>
          <p:cNvPr id="4" name="Straight Arrow Connector 3"/>
          <p:cNvCxnSpPr/>
          <p:nvPr/>
        </p:nvCxnSpPr>
        <p:spPr>
          <a:xfrm>
            <a:off x="293917" y="4161389"/>
            <a:ext cx="8899984" cy="1588"/>
          </a:xfrm>
          <a:prstGeom prst="straightConnector1">
            <a:avLst/>
          </a:prstGeom>
          <a:ln w="381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Line Callout 2 (Accent Bar) 5"/>
          <p:cNvSpPr/>
          <p:nvPr/>
        </p:nvSpPr>
        <p:spPr>
          <a:xfrm>
            <a:off x="2612992" y="5079792"/>
            <a:ext cx="1702606" cy="500066"/>
          </a:xfrm>
          <a:prstGeom prst="accentCallout2">
            <a:avLst>
              <a:gd name="adj1" fmla="val 18750"/>
              <a:gd name="adj2" fmla="val -8333"/>
              <a:gd name="adj3" fmla="val 18750"/>
              <a:gd name="adj4" fmla="val -16667"/>
              <a:gd name="adj5" fmla="val -183365"/>
              <a:gd name="adj6" fmla="val -30132"/>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200" dirty="0" err="1">
                <a:solidFill>
                  <a:srgbClr val="000000"/>
                </a:solidFill>
                <a:latin typeface="Arial"/>
              </a:rPr>
              <a:t>TDRs</a:t>
            </a:r>
            <a:r>
              <a:rPr lang="en-US" sz="1200" dirty="0">
                <a:solidFill>
                  <a:srgbClr val="000000"/>
                </a:solidFill>
                <a:latin typeface="Arial"/>
              </a:rPr>
              <a:t> with cost and Schedule</a:t>
            </a:r>
          </a:p>
        </p:txBody>
      </p:sp>
      <p:sp>
        <p:nvSpPr>
          <p:cNvPr id="7" name="Line Callout 2 (Accent Bar) 6"/>
          <p:cNvSpPr/>
          <p:nvPr/>
        </p:nvSpPr>
        <p:spPr>
          <a:xfrm>
            <a:off x="3077341" y="4680503"/>
            <a:ext cx="1238259" cy="500066"/>
          </a:xfrm>
          <a:prstGeom prst="accentCallout2">
            <a:avLst>
              <a:gd name="adj1" fmla="val 18750"/>
              <a:gd name="adj2" fmla="val -8333"/>
              <a:gd name="adj3" fmla="val 18750"/>
              <a:gd name="adj4" fmla="val -16667"/>
              <a:gd name="adj5" fmla="val -99567"/>
              <a:gd name="adj6" fmla="val -25889"/>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200" dirty="0">
                <a:solidFill>
                  <a:srgbClr val="000000"/>
                </a:solidFill>
                <a:latin typeface="Arial"/>
              </a:rPr>
              <a:t>International convention signed</a:t>
            </a:r>
          </a:p>
        </p:txBody>
      </p:sp>
      <p:sp>
        <p:nvSpPr>
          <p:cNvPr id="11" name="Rectangle 10"/>
          <p:cNvSpPr/>
          <p:nvPr/>
        </p:nvSpPr>
        <p:spPr>
          <a:xfrm>
            <a:off x="213871" y="3124727"/>
            <a:ext cx="1885845" cy="285752"/>
          </a:xfrm>
          <a:prstGeom prst="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dirty="0">
              <a:solidFill>
                <a:srgbClr val="FFFFFF"/>
              </a:solidFill>
              <a:latin typeface="Arial"/>
            </a:endParaRPr>
          </a:p>
        </p:txBody>
      </p:sp>
      <p:sp>
        <p:nvSpPr>
          <p:cNvPr id="14" name="Rectangle 13"/>
          <p:cNvSpPr/>
          <p:nvPr/>
        </p:nvSpPr>
        <p:spPr>
          <a:xfrm>
            <a:off x="213871" y="2616733"/>
            <a:ext cx="1885845" cy="507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b"/>
          <a:lstStyle/>
          <a:p>
            <a:pPr algn="ctr"/>
            <a:r>
              <a:rPr lang="en-US" sz="1400" dirty="0">
                <a:solidFill>
                  <a:srgbClr val="000000">
                    <a:lumMod val="95000"/>
                    <a:lumOff val="5000"/>
                  </a:srgbClr>
                </a:solidFill>
                <a:latin typeface="Arial"/>
              </a:rPr>
              <a:t>Design Updates</a:t>
            </a:r>
          </a:p>
        </p:txBody>
      </p:sp>
      <p:sp>
        <p:nvSpPr>
          <p:cNvPr id="16" name="Rectangle 15"/>
          <p:cNvSpPr/>
          <p:nvPr/>
        </p:nvSpPr>
        <p:spPr>
          <a:xfrm>
            <a:off x="3077341" y="3124727"/>
            <a:ext cx="5217924" cy="285752"/>
          </a:xfrm>
          <a:prstGeom prst="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dirty="0">
              <a:solidFill>
                <a:srgbClr val="FFFFFF"/>
              </a:solidFill>
              <a:latin typeface="Arial"/>
            </a:endParaRPr>
          </a:p>
        </p:txBody>
      </p:sp>
      <p:sp>
        <p:nvSpPr>
          <p:cNvPr id="17" name="Rectangle 16"/>
          <p:cNvSpPr/>
          <p:nvPr/>
        </p:nvSpPr>
        <p:spPr>
          <a:xfrm>
            <a:off x="4518799" y="2600876"/>
            <a:ext cx="2786082" cy="507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b"/>
          <a:lstStyle/>
          <a:p>
            <a:pPr algn="ctr"/>
            <a:r>
              <a:rPr lang="en-US" sz="1400" dirty="0">
                <a:solidFill>
                  <a:srgbClr val="000000">
                    <a:lumMod val="95000"/>
                    <a:lumOff val="5000"/>
                  </a:srgbClr>
                </a:solidFill>
                <a:latin typeface="Arial"/>
              </a:rPr>
              <a:t>Construction projects</a:t>
            </a:r>
          </a:p>
        </p:txBody>
      </p:sp>
      <p:sp>
        <p:nvSpPr>
          <p:cNvPr id="19" name="Line Callout 2 (Accent Bar) 18"/>
          <p:cNvSpPr/>
          <p:nvPr/>
        </p:nvSpPr>
        <p:spPr>
          <a:xfrm>
            <a:off x="7670800" y="5394883"/>
            <a:ext cx="1702606" cy="340249"/>
          </a:xfrm>
          <a:prstGeom prst="accentCallout2">
            <a:avLst>
              <a:gd name="adj1" fmla="val 18750"/>
              <a:gd name="adj2" fmla="val -8333"/>
              <a:gd name="adj3" fmla="val 18750"/>
              <a:gd name="adj4" fmla="val -16667"/>
              <a:gd name="adj5" fmla="val -355022"/>
              <a:gd name="adj6" fmla="val -36990"/>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200" dirty="0">
                <a:solidFill>
                  <a:srgbClr val="000000">
                    <a:lumMod val="95000"/>
                    <a:lumOff val="5000"/>
                  </a:srgbClr>
                </a:solidFill>
                <a:latin typeface="Arial"/>
              </a:rPr>
              <a:t>First protons</a:t>
            </a:r>
          </a:p>
        </p:txBody>
      </p:sp>
      <p:sp>
        <p:nvSpPr>
          <p:cNvPr id="20" name="Rectangle 19"/>
          <p:cNvSpPr/>
          <p:nvPr/>
        </p:nvSpPr>
        <p:spPr>
          <a:xfrm>
            <a:off x="832996" y="2473857"/>
            <a:ext cx="5131528" cy="279375"/>
          </a:xfrm>
          <a:prstGeom prst="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dirty="0">
              <a:solidFill>
                <a:srgbClr val="FFFFFF"/>
              </a:solidFill>
              <a:latin typeface="Arial"/>
            </a:endParaRPr>
          </a:p>
        </p:txBody>
      </p:sp>
      <p:sp>
        <p:nvSpPr>
          <p:cNvPr id="21" name="Rectangle 20"/>
          <p:cNvSpPr/>
          <p:nvPr/>
        </p:nvSpPr>
        <p:spPr>
          <a:xfrm>
            <a:off x="2099714" y="1965860"/>
            <a:ext cx="1421886" cy="507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b"/>
          <a:lstStyle/>
          <a:p>
            <a:pPr algn="ctr"/>
            <a:r>
              <a:rPr lang="en-US" sz="1400" dirty="0">
                <a:solidFill>
                  <a:srgbClr val="000000">
                    <a:lumMod val="95000"/>
                    <a:lumOff val="5000"/>
                  </a:srgbClr>
                </a:solidFill>
                <a:latin typeface="Arial"/>
              </a:rPr>
              <a:t>P2B projects</a:t>
            </a:r>
          </a:p>
        </p:txBody>
      </p:sp>
      <p:sp>
        <p:nvSpPr>
          <p:cNvPr id="22" name="Line Callout 2 (Accent Bar) 21"/>
          <p:cNvSpPr/>
          <p:nvPr/>
        </p:nvSpPr>
        <p:spPr>
          <a:xfrm>
            <a:off x="5720103" y="5235066"/>
            <a:ext cx="1702606" cy="500066"/>
          </a:xfrm>
          <a:prstGeom prst="accentCallout2">
            <a:avLst>
              <a:gd name="adj1" fmla="val 18750"/>
              <a:gd name="adj2" fmla="val -8333"/>
              <a:gd name="adj3" fmla="val 18750"/>
              <a:gd name="adj4" fmla="val -16667"/>
              <a:gd name="adj5" fmla="val -215739"/>
              <a:gd name="adj6" fmla="val -47731"/>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200" dirty="0" err="1">
                <a:solidFill>
                  <a:srgbClr val="000000">
                    <a:lumMod val="95000"/>
                    <a:lumOff val="5000"/>
                  </a:srgbClr>
                </a:solidFill>
                <a:latin typeface="Arial"/>
              </a:rPr>
              <a:t>Cryomodule</a:t>
            </a:r>
            <a:r>
              <a:rPr lang="en-US" sz="1200" dirty="0">
                <a:solidFill>
                  <a:srgbClr val="000000">
                    <a:lumMod val="95000"/>
                    <a:lumOff val="5000"/>
                  </a:srgbClr>
                </a:solidFill>
                <a:latin typeface="Arial"/>
              </a:rPr>
              <a:t> production starts</a:t>
            </a:r>
          </a:p>
        </p:txBody>
      </p:sp>
      <p:sp>
        <p:nvSpPr>
          <p:cNvPr id="23" name="TextBox 22"/>
          <p:cNvSpPr txBox="1"/>
          <p:nvPr/>
        </p:nvSpPr>
        <p:spPr>
          <a:xfrm>
            <a:off x="300842" y="696727"/>
            <a:ext cx="8337616" cy="1477319"/>
          </a:xfrm>
          <a:prstGeom prst="rect">
            <a:avLst/>
          </a:prstGeom>
          <a:noFill/>
        </p:spPr>
        <p:txBody>
          <a:bodyPr wrap="square" lIns="91430" tIns="45716" rIns="91430" bIns="45716" rtlCol="0">
            <a:spAutoFit/>
          </a:bodyPr>
          <a:lstStyle/>
          <a:p>
            <a:r>
              <a:rPr lang="en-US" dirty="0">
                <a:solidFill>
                  <a:srgbClr val="000000"/>
                </a:solidFill>
                <a:latin typeface="Arial"/>
              </a:rPr>
              <a:t>P2B</a:t>
            </a:r>
          </a:p>
          <a:p>
            <a:pPr marL="285750" indent="-285750">
              <a:buFont typeface="Arial"/>
              <a:buChar char="•"/>
            </a:pPr>
            <a:r>
              <a:rPr lang="en-US" dirty="0">
                <a:solidFill>
                  <a:srgbClr val="000000"/>
                </a:solidFill>
                <a:latin typeface="Arial"/>
              </a:rPr>
              <a:t> assures a stringent project framework for </a:t>
            </a:r>
            <a:r>
              <a:rPr lang="en-US" dirty="0" smtClean="0">
                <a:solidFill>
                  <a:srgbClr val="000000"/>
                </a:solidFill>
                <a:latin typeface="Arial"/>
              </a:rPr>
              <a:t>prototyping the design choices in the technical design</a:t>
            </a:r>
          </a:p>
          <a:p>
            <a:pPr marL="285750" indent="-285750">
              <a:buFont typeface="Arial"/>
              <a:buChar char="•"/>
            </a:pPr>
            <a:r>
              <a:rPr lang="en-US" dirty="0">
                <a:solidFill>
                  <a:srgbClr val="000000"/>
                </a:solidFill>
                <a:latin typeface="Arial"/>
              </a:rPr>
              <a:t> a continuous transition from design to </a:t>
            </a:r>
            <a:r>
              <a:rPr lang="en-US" dirty="0" smtClean="0">
                <a:solidFill>
                  <a:srgbClr val="000000"/>
                </a:solidFill>
                <a:latin typeface="Arial"/>
              </a:rPr>
              <a:t>construction </a:t>
            </a:r>
            <a:r>
              <a:rPr lang="en-US" dirty="0">
                <a:solidFill>
                  <a:srgbClr val="000000"/>
                </a:solidFill>
                <a:latin typeface="Arial"/>
              </a:rPr>
              <a:t>and keeps the collaborations intact through the construction decision process</a:t>
            </a:r>
          </a:p>
        </p:txBody>
      </p:sp>
      <p:sp>
        <p:nvSpPr>
          <p:cNvPr id="24" name="Line Callout 2 (Accent Bar) 23"/>
          <p:cNvSpPr/>
          <p:nvPr/>
        </p:nvSpPr>
        <p:spPr>
          <a:xfrm>
            <a:off x="8426412" y="4840320"/>
            <a:ext cx="1702606" cy="340249"/>
          </a:xfrm>
          <a:prstGeom prst="accentCallout2">
            <a:avLst>
              <a:gd name="adj1" fmla="val 18750"/>
              <a:gd name="adj2" fmla="val -8333"/>
              <a:gd name="adj3" fmla="val 18750"/>
              <a:gd name="adj4" fmla="val -16667"/>
              <a:gd name="adj5" fmla="val -200743"/>
              <a:gd name="adj6" fmla="val -28039"/>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200" dirty="0">
                <a:solidFill>
                  <a:srgbClr val="000000">
                    <a:lumMod val="95000"/>
                    <a:lumOff val="5000"/>
                  </a:srgbClr>
                </a:solidFill>
                <a:latin typeface="Arial"/>
              </a:rPr>
              <a:t>First </a:t>
            </a:r>
          </a:p>
          <a:p>
            <a:r>
              <a:rPr lang="en-US" sz="1200" dirty="0">
                <a:solidFill>
                  <a:srgbClr val="000000">
                    <a:lumMod val="95000"/>
                    <a:lumOff val="5000"/>
                  </a:srgbClr>
                </a:solidFill>
                <a:latin typeface="Arial"/>
              </a:rPr>
              <a:t>neutrons</a:t>
            </a:r>
          </a:p>
        </p:txBody>
      </p:sp>
      <p:cxnSp>
        <p:nvCxnSpPr>
          <p:cNvPr id="26" name="Straight Arrow Connector 25"/>
          <p:cNvCxnSpPr>
            <a:endCxn id="17" idx="2"/>
          </p:cNvCxnSpPr>
          <p:nvPr/>
        </p:nvCxnSpPr>
        <p:spPr bwMode="auto">
          <a:xfrm rot="5400000">
            <a:off x="5692112" y="2836459"/>
            <a:ext cx="492140" cy="5268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rot="5400000">
            <a:off x="4141762" y="2949300"/>
            <a:ext cx="349264"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rot="5400000">
            <a:off x="3837774" y="2949300"/>
            <a:ext cx="349264"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rot="5400000">
            <a:off x="2901913" y="2927068"/>
            <a:ext cx="349264"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rot="5400000" flipH="1" flipV="1">
            <a:off x="1932615" y="2942564"/>
            <a:ext cx="334203"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5" name="Rectangle 24"/>
          <p:cNvSpPr/>
          <p:nvPr/>
        </p:nvSpPr>
        <p:spPr>
          <a:xfrm>
            <a:off x="213869" y="6096507"/>
            <a:ext cx="932334" cy="516647"/>
          </a:xfrm>
          <a:prstGeom prst="rect">
            <a:avLst/>
          </a:prstGeom>
          <a:solidFill>
            <a:srgbClr val="92D050"/>
          </a:solidFill>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en-US" dirty="0" smtClean="0">
                <a:solidFill>
                  <a:srgbClr val="FFFFFF"/>
                </a:solidFill>
                <a:latin typeface="Arial"/>
              </a:rPr>
              <a:t>DU</a:t>
            </a:r>
            <a:endParaRPr lang="en-US" dirty="0">
              <a:solidFill>
                <a:srgbClr val="FFFFFF"/>
              </a:solidFill>
              <a:latin typeface="Arial"/>
            </a:endParaRPr>
          </a:p>
        </p:txBody>
      </p:sp>
      <p:cxnSp>
        <p:nvCxnSpPr>
          <p:cNvPr id="39" name="Straight Connector 38"/>
          <p:cNvCxnSpPr/>
          <p:nvPr/>
        </p:nvCxnSpPr>
        <p:spPr bwMode="auto">
          <a:xfrm rot="5400000">
            <a:off x="-1230041" y="5168452"/>
            <a:ext cx="2887822" cy="1587"/>
          </a:xfrm>
          <a:prstGeom prst="line">
            <a:avLst/>
          </a:prstGeom>
          <a:solidFill>
            <a:schemeClr val="accent1"/>
          </a:solidFill>
          <a:ln w="3175" cap="flat" cmpd="sng" algn="ctr">
            <a:solidFill>
              <a:schemeClr val="tx1"/>
            </a:solidFill>
            <a:prstDash val="solid"/>
            <a:round/>
            <a:headEnd type="none" w="med" len="med"/>
            <a:tailEnd type="none" w="med" len="med"/>
          </a:ln>
          <a:effectLst/>
        </p:spPr>
      </p:cxnSp>
      <p:sp>
        <p:nvSpPr>
          <p:cNvPr id="42" name="Rectangle 41"/>
          <p:cNvSpPr/>
          <p:nvPr/>
        </p:nvSpPr>
        <p:spPr>
          <a:xfrm>
            <a:off x="1158119" y="6090397"/>
            <a:ext cx="932334" cy="516647"/>
          </a:xfrm>
          <a:prstGeom prst="rect">
            <a:avLst/>
          </a:prstGeom>
          <a:solidFill>
            <a:srgbClr val="92D050"/>
          </a:solidFill>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en-US" dirty="0" smtClean="0">
                <a:solidFill>
                  <a:srgbClr val="FFFFFF"/>
                </a:solidFill>
                <a:latin typeface="Arial"/>
              </a:rPr>
              <a:t>DU</a:t>
            </a:r>
            <a:endParaRPr lang="en-US" dirty="0">
              <a:solidFill>
                <a:srgbClr val="FFFFFF"/>
              </a:solidFill>
              <a:latin typeface="Arial"/>
            </a:endParaRPr>
          </a:p>
        </p:txBody>
      </p:sp>
      <p:sp>
        <p:nvSpPr>
          <p:cNvPr id="43" name="Rectangle 42"/>
          <p:cNvSpPr/>
          <p:nvPr/>
        </p:nvSpPr>
        <p:spPr>
          <a:xfrm>
            <a:off x="1158119" y="5579859"/>
            <a:ext cx="932334" cy="527119"/>
          </a:xfrm>
          <a:prstGeom prst="rect">
            <a:avLst/>
          </a:prstGeom>
          <a:solidFill>
            <a:schemeClr val="accent2">
              <a:lumMod val="60000"/>
              <a:lumOff val="40000"/>
            </a:schemeClr>
          </a:solidFill>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en-US" dirty="0" smtClean="0">
                <a:solidFill>
                  <a:srgbClr val="FFFFFF"/>
                </a:solidFill>
                <a:latin typeface="Arial"/>
              </a:rPr>
              <a:t>P2B</a:t>
            </a:r>
            <a:endParaRPr lang="en-US" dirty="0">
              <a:solidFill>
                <a:srgbClr val="FFFFFF"/>
              </a:solidFill>
              <a:latin typeface="Arial"/>
            </a:endParaRPr>
          </a:p>
        </p:txBody>
      </p:sp>
      <p:cxnSp>
        <p:nvCxnSpPr>
          <p:cNvPr id="44" name="Straight Connector 43"/>
          <p:cNvCxnSpPr/>
          <p:nvPr/>
        </p:nvCxnSpPr>
        <p:spPr bwMode="auto">
          <a:xfrm rot="5400000">
            <a:off x="-285791" y="5162342"/>
            <a:ext cx="2887822" cy="1587"/>
          </a:xfrm>
          <a:prstGeom prst="line">
            <a:avLst/>
          </a:prstGeom>
          <a:solidFill>
            <a:schemeClr val="accent1"/>
          </a:solidFill>
          <a:ln w="3175" cap="flat" cmpd="sng" algn="ctr">
            <a:solidFill>
              <a:schemeClr val="tx1"/>
            </a:solidFill>
            <a:prstDash val="solid"/>
            <a:round/>
            <a:headEnd type="none" w="med" len="med"/>
            <a:tailEnd type="none" w="med" len="med"/>
          </a:ln>
          <a:effectLst/>
        </p:spPr>
      </p:cxnSp>
      <p:sp>
        <p:nvSpPr>
          <p:cNvPr id="46" name="Rectangle 45"/>
          <p:cNvSpPr/>
          <p:nvPr/>
        </p:nvSpPr>
        <p:spPr>
          <a:xfrm>
            <a:off x="2102096" y="5926669"/>
            <a:ext cx="932334" cy="680378"/>
          </a:xfrm>
          <a:prstGeom prst="rect">
            <a:avLst/>
          </a:prstGeom>
          <a:solidFill>
            <a:schemeClr val="accent2">
              <a:lumMod val="60000"/>
              <a:lumOff val="40000"/>
            </a:schemeClr>
          </a:solidFill>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en-US" dirty="0" smtClean="0">
                <a:solidFill>
                  <a:srgbClr val="FFFFFF"/>
                </a:solidFill>
                <a:latin typeface="Arial"/>
              </a:rPr>
              <a:t>P2B</a:t>
            </a:r>
            <a:endParaRPr lang="en-US" dirty="0">
              <a:solidFill>
                <a:srgbClr val="FFFFFF"/>
              </a:solidFill>
              <a:latin typeface="Arial"/>
            </a:endParaRPr>
          </a:p>
        </p:txBody>
      </p:sp>
      <p:cxnSp>
        <p:nvCxnSpPr>
          <p:cNvPr id="47" name="Straight Connector 46"/>
          <p:cNvCxnSpPr/>
          <p:nvPr/>
        </p:nvCxnSpPr>
        <p:spPr bwMode="auto">
          <a:xfrm rot="5400000">
            <a:off x="657391" y="5159985"/>
            <a:ext cx="2887822" cy="1587"/>
          </a:xfrm>
          <a:prstGeom prst="line">
            <a:avLst/>
          </a:prstGeom>
          <a:solidFill>
            <a:schemeClr val="accent1"/>
          </a:solidFill>
          <a:ln w="3175" cap="flat" cmpd="sng" algn="ctr">
            <a:solidFill>
              <a:schemeClr val="tx1"/>
            </a:solidFill>
            <a:prstDash val="solid"/>
            <a:round/>
            <a:headEnd type="none" w="med" len="med"/>
            <a:tailEnd type="none" w="med" len="med"/>
          </a:ln>
          <a:effectLst/>
        </p:spPr>
      </p:cxnSp>
      <p:sp>
        <p:nvSpPr>
          <p:cNvPr id="48" name="Rectangle 47"/>
          <p:cNvSpPr/>
          <p:nvPr/>
        </p:nvSpPr>
        <p:spPr>
          <a:xfrm>
            <a:off x="3052951" y="5560924"/>
            <a:ext cx="932334" cy="516647"/>
          </a:xfrm>
          <a:prstGeom prst="rect">
            <a:avLst/>
          </a:prstGeom>
          <a:solidFill>
            <a:srgbClr val="FF6600"/>
          </a:solidFill>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en-US" dirty="0" smtClean="0">
                <a:solidFill>
                  <a:srgbClr val="FFFFFF"/>
                </a:solidFill>
                <a:latin typeface="Arial"/>
              </a:rPr>
              <a:t>Const.</a:t>
            </a:r>
            <a:endParaRPr lang="en-US" dirty="0">
              <a:solidFill>
                <a:srgbClr val="FFFFFF"/>
              </a:solidFill>
              <a:latin typeface="Arial"/>
            </a:endParaRPr>
          </a:p>
        </p:txBody>
      </p:sp>
      <p:sp>
        <p:nvSpPr>
          <p:cNvPr id="49" name="Rectangle 48"/>
          <p:cNvSpPr/>
          <p:nvPr/>
        </p:nvSpPr>
        <p:spPr>
          <a:xfrm>
            <a:off x="3052951" y="6077571"/>
            <a:ext cx="932334" cy="527119"/>
          </a:xfrm>
          <a:prstGeom prst="rect">
            <a:avLst/>
          </a:prstGeom>
          <a:solidFill>
            <a:schemeClr val="accent2">
              <a:lumMod val="60000"/>
              <a:lumOff val="40000"/>
            </a:schemeClr>
          </a:solidFill>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en-US" dirty="0" smtClean="0">
                <a:solidFill>
                  <a:srgbClr val="FFFFFF"/>
                </a:solidFill>
                <a:latin typeface="Arial"/>
              </a:rPr>
              <a:t>P2B</a:t>
            </a:r>
            <a:endParaRPr lang="en-US" dirty="0">
              <a:solidFill>
                <a:srgbClr val="FFFFFF"/>
              </a:solidFill>
              <a:latin typeface="Arial"/>
            </a:endParaRPr>
          </a:p>
        </p:txBody>
      </p:sp>
      <p:cxnSp>
        <p:nvCxnSpPr>
          <p:cNvPr id="50" name="Straight Connector 49"/>
          <p:cNvCxnSpPr/>
          <p:nvPr/>
        </p:nvCxnSpPr>
        <p:spPr bwMode="auto">
          <a:xfrm rot="5400000">
            <a:off x="1608246" y="5168452"/>
            <a:ext cx="2887822" cy="1587"/>
          </a:xfrm>
          <a:prstGeom prst="line">
            <a:avLst/>
          </a:prstGeom>
          <a:solidFill>
            <a:schemeClr val="accent1"/>
          </a:solidFill>
          <a:ln w="3175" cap="flat" cmpd="sng" algn="ctr">
            <a:solidFill>
              <a:schemeClr val="tx1"/>
            </a:solidFill>
            <a:prstDash val="solid"/>
            <a:round/>
            <a:headEnd type="none" w="med" len="med"/>
            <a:tailEnd type="none" w="med" len="med"/>
          </a:ln>
          <a:effectLst/>
        </p:spPr>
      </p:cxnSp>
      <p:sp>
        <p:nvSpPr>
          <p:cNvPr id="51" name="Rectangle 50"/>
          <p:cNvSpPr/>
          <p:nvPr/>
        </p:nvSpPr>
        <p:spPr>
          <a:xfrm>
            <a:off x="4000538" y="5394885"/>
            <a:ext cx="932334" cy="878917"/>
          </a:xfrm>
          <a:prstGeom prst="rect">
            <a:avLst/>
          </a:prstGeom>
          <a:solidFill>
            <a:srgbClr val="FF6600"/>
          </a:solidFill>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en-US" dirty="0" smtClean="0">
                <a:solidFill>
                  <a:srgbClr val="FFFFFF"/>
                </a:solidFill>
                <a:latin typeface="Arial"/>
              </a:rPr>
              <a:t>Const.</a:t>
            </a:r>
            <a:endParaRPr lang="en-US" dirty="0">
              <a:solidFill>
                <a:srgbClr val="FFFFFF"/>
              </a:solidFill>
              <a:latin typeface="Arial"/>
            </a:endParaRPr>
          </a:p>
        </p:txBody>
      </p:sp>
      <p:sp>
        <p:nvSpPr>
          <p:cNvPr id="52" name="Rectangle 51"/>
          <p:cNvSpPr/>
          <p:nvPr/>
        </p:nvSpPr>
        <p:spPr>
          <a:xfrm>
            <a:off x="4002126" y="6273802"/>
            <a:ext cx="932334" cy="330887"/>
          </a:xfrm>
          <a:prstGeom prst="rect">
            <a:avLst/>
          </a:prstGeom>
          <a:solidFill>
            <a:schemeClr val="accent2">
              <a:lumMod val="60000"/>
              <a:lumOff val="40000"/>
            </a:schemeClr>
          </a:solidFill>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91430" tIns="45716" rIns="91430" bIns="45716" rtlCol="0" anchor="ctr"/>
          <a:lstStyle/>
          <a:p>
            <a:pPr algn="ctr"/>
            <a:r>
              <a:rPr lang="en-US" dirty="0" smtClean="0">
                <a:solidFill>
                  <a:srgbClr val="FFFFFF"/>
                </a:solidFill>
                <a:latin typeface="Arial"/>
              </a:rPr>
              <a:t>P2B</a:t>
            </a:r>
            <a:endParaRPr lang="en-US" dirty="0">
              <a:solidFill>
                <a:srgbClr val="FFFFFF"/>
              </a:solidFill>
              <a:latin typeface="Arial"/>
            </a:endParaRPr>
          </a:p>
        </p:txBody>
      </p:sp>
      <p:cxnSp>
        <p:nvCxnSpPr>
          <p:cNvPr id="53" name="Straight Connector 52"/>
          <p:cNvCxnSpPr/>
          <p:nvPr/>
        </p:nvCxnSpPr>
        <p:spPr bwMode="auto">
          <a:xfrm rot="5400000">
            <a:off x="2557422" y="5168451"/>
            <a:ext cx="2887822" cy="1587"/>
          </a:xfrm>
          <a:prstGeom prst="line">
            <a:avLst/>
          </a:prstGeom>
          <a:solidFill>
            <a:schemeClr val="accent1"/>
          </a:solidFill>
          <a:ln w="31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61021172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739104A-A2E6-2149-8A06-EB7F67BEA2AF}" type="slidenum">
              <a:rPr lang="en-GB" smtClean="0">
                <a:solidFill>
                  <a:srgbClr val="3E3E5C"/>
                </a:solidFill>
                <a:latin typeface="Arial"/>
              </a:rPr>
              <a:pPr>
                <a:defRPr/>
              </a:pPr>
              <a:t>28</a:t>
            </a:fld>
            <a:endParaRPr lang="en-GB">
              <a:solidFill>
                <a:srgbClr val="3E3E5C"/>
              </a:solidFill>
              <a:latin typeface="Arial"/>
            </a:endParaRPr>
          </a:p>
        </p:txBody>
      </p:sp>
      <p:sp>
        <p:nvSpPr>
          <p:cNvPr id="124" name="Rectangle 3"/>
          <p:cNvSpPr txBox="1">
            <a:spLocks noChangeArrowheads="1"/>
          </p:cNvSpPr>
          <p:nvPr/>
        </p:nvSpPr>
        <p:spPr>
          <a:xfrm>
            <a:off x="457200" y="-129416"/>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3E3E5C"/>
                </a:solidFill>
                <a:latin typeface="Arial"/>
              </a:rPr>
              <a:t>Construction</a:t>
            </a:r>
            <a:endParaRPr lang="en-US" dirty="0">
              <a:solidFill>
                <a:srgbClr val="3E3E5C"/>
              </a:solidFill>
              <a:latin typeface="Arial"/>
            </a:endParaRPr>
          </a:p>
        </p:txBody>
      </p:sp>
      <p:sp>
        <p:nvSpPr>
          <p:cNvPr id="4" name="TextBox 3"/>
          <p:cNvSpPr txBox="1"/>
          <p:nvPr/>
        </p:nvSpPr>
        <p:spPr>
          <a:xfrm>
            <a:off x="4789134" y="1470324"/>
            <a:ext cx="4264055" cy="4493538"/>
          </a:xfrm>
          <a:prstGeom prst="rect">
            <a:avLst/>
          </a:prstGeom>
          <a:noFill/>
        </p:spPr>
        <p:txBody>
          <a:bodyPr wrap="square" rtlCol="0">
            <a:spAutoFit/>
          </a:bodyPr>
          <a:lstStyle/>
          <a:p>
            <a:pPr marL="285750" indent="-285750">
              <a:buFont typeface="Arial"/>
              <a:buChar char="•"/>
            </a:pPr>
            <a:r>
              <a:rPr lang="en-US" sz="2600" dirty="0" smtClean="0">
                <a:solidFill>
                  <a:srgbClr val="3E3E5C"/>
                </a:solidFill>
                <a:latin typeface="Arial"/>
              </a:rPr>
              <a:t>First meeting with CEA 3/2 on production of cavities and CMs</a:t>
            </a:r>
          </a:p>
          <a:p>
            <a:pPr marL="285750" indent="-285750">
              <a:buFont typeface="Arial"/>
              <a:buChar char="•"/>
            </a:pPr>
            <a:r>
              <a:rPr lang="en-US" sz="2600" dirty="0" smtClean="0">
                <a:solidFill>
                  <a:srgbClr val="3E3E5C"/>
                </a:solidFill>
                <a:latin typeface="Arial"/>
              </a:rPr>
              <a:t>First meeting with DESY  21/2 on cavity testing and CM testing</a:t>
            </a:r>
          </a:p>
          <a:p>
            <a:pPr marL="285750" indent="-285750">
              <a:buFont typeface="Arial"/>
              <a:buChar char="•"/>
            </a:pPr>
            <a:r>
              <a:rPr lang="en-US" sz="2600" dirty="0" smtClean="0">
                <a:solidFill>
                  <a:srgbClr val="3E3E5C"/>
                </a:solidFill>
                <a:latin typeface="Arial"/>
              </a:rPr>
              <a:t>Discussions on-going with Uppsala and IPNO of acceptance test of Spoke CMs</a:t>
            </a:r>
          </a:p>
          <a:p>
            <a:pPr marL="285750" indent="-285750">
              <a:buFont typeface="Arial"/>
              <a:buChar char="•"/>
            </a:pPr>
            <a:endParaRPr lang="en-US" sz="2600" dirty="0">
              <a:solidFill>
                <a:srgbClr val="3E3E5C"/>
              </a:solidFill>
              <a:latin typeface="Arial"/>
            </a:endParaRPr>
          </a:p>
        </p:txBody>
      </p:sp>
      <p:grpSp>
        <p:nvGrpSpPr>
          <p:cNvPr id="6" name="Group 5"/>
          <p:cNvGrpSpPr/>
          <p:nvPr/>
        </p:nvGrpSpPr>
        <p:grpSpPr>
          <a:xfrm>
            <a:off x="291217" y="1172999"/>
            <a:ext cx="4336130" cy="5363533"/>
            <a:chOff x="1247193" y="990471"/>
            <a:chExt cx="6779207" cy="5715129"/>
          </a:xfrm>
        </p:grpSpPr>
        <p:grpSp>
          <p:nvGrpSpPr>
            <p:cNvPr id="133" name="Group 132"/>
            <p:cNvGrpSpPr/>
            <p:nvPr/>
          </p:nvGrpSpPr>
          <p:grpSpPr>
            <a:xfrm>
              <a:off x="1247193" y="990471"/>
              <a:ext cx="6779207" cy="5715129"/>
              <a:chOff x="1247193" y="990471"/>
              <a:chExt cx="6779207" cy="5715129"/>
            </a:xfrm>
          </p:grpSpPr>
          <p:grpSp>
            <p:nvGrpSpPr>
              <p:cNvPr id="134" name="Group 133"/>
              <p:cNvGrpSpPr/>
              <p:nvPr/>
            </p:nvGrpSpPr>
            <p:grpSpPr>
              <a:xfrm>
                <a:off x="1247193" y="990471"/>
                <a:ext cx="6779207" cy="5715129"/>
                <a:chOff x="1247193" y="990471"/>
                <a:chExt cx="6779207" cy="5715129"/>
              </a:xfrm>
            </p:grpSpPr>
            <p:pic>
              <p:nvPicPr>
                <p:cNvPr id="251" name="Picture 250"/>
                <p:cNvPicPr>
                  <a:picLocks noChangeAspect="1"/>
                </p:cNvPicPr>
                <p:nvPr/>
              </p:nvPicPr>
              <p:blipFill>
                <a:blip r:embed="rId2"/>
                <a:stretch>
                  <a:fillRect/>
                </a:stretch>
              </p:blipFill>
              <p:spPr>
                <a:xfrm>
                  <a:off x="1247193" y="990471"/>
                  <a:ext cx="6779207" cy="5715129"/>
                </a:xfrm>
                <a:prstGeom prst="rect">
                  <a:avLst/>
                </a:prstGeom>
              </p:spPr>
            </p:pic>
            <p:sp>
              <p:nvSpPr>
                <p:cNvPr id="252" name="Curved Left Arrow 251"/>
                <p:cNvSpPr/>
                <p:nvPr/>
              </p:nvSpPr>
              <p:spPr bwMode="auto">
                <a:xfrm rot="2517782">
                  <a:off x="3805269" y="3401454"/>
                  <a:ext cx="1032933" cy="2219350"/>
                </a:xfrm>
                <a:prstGeom prst="curvedLeftArrow">
                  <a:avLst>
                    <a:gd name="adj1" fmla="val 21165"/>
                    <a:gd name="adj2" fmla="val 50000"/>
                    <a:gd name="adj3" fmla="val 2500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100" b="1">
                    <a:solidFill>
                      <a:srgbClr val="FF0000"/>
                    </a:solidFill>
                    <a:effectLst>
                      <a:outerShdw blurRad="38100" dist="38100" dir="2700000" algn="tl">
                        <a:srgbClr val="000000">
                          <a:alpha val="43137"/>
                        </a:srgbClr>
                      </a:outerShdw>
                    </a:effectLst>
                    <a:latin typeface="Arial" pitchFamily="-112" charset="0"/>
                  </a:endParaRPr>
                </a:p>
              </p:txBody>
            </p:sp>
            <p:grpSp>
              <p:nvGrpSpPr>
                <p:cNvPr id="253" name="Group 252"/>
                <p:cNvGrpSpPr/>
                <p:nvPr/>
              </p:nvGrpSpPr>
              <p:grpSpPr>
                <a:xfrm>
                  <a:off x="4815283" y="2556934"/>
                  <a:ext cx="2855521" cy="786961"/>
                  <a:chOff x="4815283" y="2556934"/>
                  <a:chExt cx="2855521" cy="786961"/>
                </a:xfrm>
              </p:grpSpPr>
              <p:sp>
                <p:nvSpPr>
                  <p:cNvPr id="254" name="Left Arrow 253"/>
                  <p:cNvSpPr/>
                  <p:nvPr/>
                </p:nvSpPr>
                <p:spPr bwMode="auto">
                  <a:xfrm rot="19333000" flipV="1">
                    <a:off x="4815283" y="2891286"/>
                    <a:ext cx="521913" cy="274040"/>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100" b="1">
                      <a:solidFill>
                        <a:srgbClr val="333333"/>
                      </a:solidFill>
                      <a:effectLst>
                        <a:outerShdw blurRad="38100" dist="38100" dir="2700000" algn="tl">
                          <a:srgbClr val="000000">
                            <a:alpha val="43137"/>
                          </a:srgbClr>
                        </a:outerShdw>
                      </a:effectLst>
                      <a:latin typeface="Arial" pitchFamily="-112" charset="0"/>
                    </a:endParaRPr>
                  </a:p>
                </p:txBody>
              </p:sp>
              <p:sp>
                <p:nvSpPr>
                  <p:cNvPr id="255" name="TextBox 254"/>
                  <p:cNvSpPr txBox="1"/>
                  <p:nvPr/>
                </p:nvSpPr>
                <p:spPr>
                  <a:xfrm>
                    <a:off x="5244558" y="2556934"/>
                    <a:ext cx="2426246" cy="786961"/>
                  </a:xfrm>
                  <a:prstGeom prst="rect">
                    <a:avLst/>
                  </a:prstGeom>
                  <a:noFill/>
                </p:spPr>
                <p:txBody>
                  <a:bodyPr wrap="square" rtlCol="0">
                    <a:spAutoFit/>
                  </a:bodyPr>
                  <a:lstStyle/>
                  <a:p>
                    <a:r>
                      <a:rPr lang="en-US" sz="2000" dirty="0" smtClean="0">
                        <a:solidFill>
                          <a:srgbClr val="FF0000"/>
                        </a:solidFill>
                        <a:latin typeface="Arial"/>
                      </a:rPr>
                      <a:t>DESY</a:t>
                    </a:r>
                    <a:endParaRPr lang="en-US" sz="2400" dirty="0">
                      <a:solidFill>
                        <a:srgbClr val="FF0000"/>
                      </a:solidFill>
                      <a:latin typeface="Arial"/>
                    </a:endParaRPr>
                  </a:p>
                </p:txBody>
              </p:sp>
            </p:grpSp>
          </p:grpSp>
          <p:sp>
            <p:nvSpPr>
              <p:cNvPr id="249" name="Curved Left Arrow 248"/>
              <p:cNvSpPr/>
              <p:nvPr/>
            </p:nvSpPr>
            <p:spPr bwMode="auto">
              <a:xfrm rot="13320615">
                <a:off x="3143168" y="2617427"/>
                <a:ext cx="1032933" cy="2219350"/>
              </a:xfrm>
              <a:prstGeom prst="curvedLeftArrow">
                <a:avLst>
                  <a:gd name="adj1" fmla="val 21165"/>
                  <a:gd name="adj2" fmla="val 50000"/>
                  <a:gd name="adj3" fmla="val 2500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100" b="1">
                  <a:solidFill>
                    <a:srgbClr val="FF0000"/>
                  </a:solidFill>
                  <a:effectLst>
                    <a:outerShdw blurRad="38100" dist="38100" dir="2700000" algn="tl">
                      <a:srgbClr val="000000">
                        <a:alpha val="43137"/>
                      </a:srgbClr>
                    </a:outerShdw>
                  </a:effectLst>
                  <a:latin typeface="Arial" pitchFamily="-112" charset="0"/>
                </a:endParaRPr>
              </a:p>
            </p:txBody>
          </p:sp>
          <p:sp>
            <p:nvSpPr>
              <p:cNvPr id="250" name="Right Arrow 249"/>
              <p:cNvSpPr/>
              <p:nvPr/>
            </p:nvSpPr>
            <p:spPr bwMode="auto">
              <a:xfrm rot="18185573">
                <a:off x="4451511" y="2781470"/>
                <a:ext cx="897467" cy="23706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100" b="1">
                  <a:solidFill>
                    <a:srgbClr val="333333"/>
                  </a:solidFill>
                  <a:effectLst>
                    <a:outerShdw blurRad="38100" dist="38100" dir="2700000" algn="tl">
                      <a:srgbClr val="000000">
                        <a:alpha val="43137"/>
                      </a:srgbClr>
                    </a:outerShdw>
                  </a:effectLst>
                  <a:latin typeface="Arial" pitchFamily="-112" charset="0"/>
                </a:endParaRPr>
              </a:p>
            </p:txBody>
          </p:sp>
        </p:grpSp>
        <p:sp>
          <p:nvSpPr>
            <p:cNvPr id="5" name="TextBox 4"/>
            <p:cNvSpPr txBox="1"/>
            <p:nvPr/>
          </p:nvSpPr>
          <p:spPr>
            <a:xfrm>
              <a:off x="2694141" y="5060289"/>
              <a:ext cx="2550417" cy="786961"/>
            </a:xfrm>
            <a:prstGeom prst="rect">
              <a:avLst/>
            </a:prstGeom>
            <a:noFill/>
          </p:spPr>
          <p:txBody>
            <a:bodyPr wrap="square" rtlCol="0">
              <a:spAutoFit/>
            </a:bodyPr>
            <a:lstStyle/>
            <a:p>
              <a:r>
                <a:rPr lang="en-US" sz="2000" dirty="0" smtClean="0">
                  <a:solidFill>
                    <a:srgbClr val="FF0000"/>
                  </a:solidFill>
                  <a:latin typeface="Arial"/>
                </a:rPr>
                <a:t>CEA/IPNO</a:t>
              </a:r>
              <a:endParaRPr lang="en-US" sz="2000" dirty="0">
                <a:solidFill>
                  <a:srgbClr val="FF0000"/>
                </a:solidFill>
                <a:latin typeface="Arial"/>
              </a:endParaRPr>
            </a:p>
          </p:txBody>
        </p:sp>
        <p:sp>
          <p:nvSpPr>
            <p:cNvPr id="256" name="TextBox 255"/>
            <p:cNvSpPr txBox="1"/>
            <p:nvPr/>
          </p:nvSpPr>
          <p:spPr>
            <a:xfrm>
              <a:off x="4555931" y="1809106"/>
              <a:ext cx="2550417" cy="786961"/>
            </a:xfrm>
            <a:prstGeom prst="rect">
              <a:avLst/>
            </a:prstGeom>
            <a:noFill/>
          </p:spPr>
          <p:txBody>
            <a:bodyPr wrap="square" rtlCol="0">
              <a:spAutoFit/>
            </a:bodyPr>
            <a:lstStyle/>
            <a:p>
              <a:r>
                <a:rPr lang="en-US" sz="2000" dirty="0" smtClean="0">
                  <a:solidFill>
                    <a:srgbClr val="FF0000"/>
                  </a:solidFill>
                  <a:latin typeface="Arial"/>
                </a:rPr>
                <a:t>LUND</a:t>
              </a:r>
              <a:endParaRPr lang="en-US" sz="2000" dirty="0">
                <a:solidFill>
                  <a:srgbClr val="FF0000"/>
                </a:solidFill>
                <a:latin typeface="Arial"/>
              </a:endParaRPr>
            </a:p>
          </p:txBody>
        </p:sp>
        <p:sp>
          <p:nvSpPr>
            <p:cNvPr id="257" name="TextBox 256"/>
            <p:cNvSpPr txBox="1"/>
            <p:nvPr/>
          </p:nvSpPr>
          <p:spPr>
            <a:xfrm>
              <a:off x="5475983" y="1119151"/>
              <a:ext cx="2550417" cy="786961"/>
            </a:xfrm>
            <a:prstGeom prst="rect">
              <a:avLst/>
            </a:prstGeom>
            <a:noFill/>
          </p:spPr>
          <p:txBody>
            <a:bodyPr wrap="square" rtlCol="0">
              <a:spAutoFit/>
            </a:bodyPr>
            <a:lstStyle/>
            <a:p>
              <a:r>
                <a:rPr lang="en-US" sz="2000" dirty="0" smtClean="0">
                  <a:solidFill>
                    <a:srgbClr val="FF0000"/>
                  </a:solidFill>
                  <a:latin typeface="Arial"/>
                </a:rPr>
                <a:t>UPPSALA</a:t>
              </a:r>
              <a:endParaRPr lang="en-US" sz="2000" dirty="0">
                <a:solidFill>
                  <a:srgbClr val="FF0000"/>
                </a:solidFill>
                <a:latin typeface="Arial"/>
              </a:endParaRPr>
            </a:p>
          </p:txBody>
        </p:sp>
      </p:grpSp>
    </p:spTree>
    <p:extLst>
      <p:ext uri="{BB962C8B-B14F-4D97-AF65-F5344CB8AC3E}">
        <p14:creationId xmlns:p14="http://schemas.microsoft.com/office/powerpoint/2010/main" val="1623349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680" y="130820"/>
            <a:ext cx="6928794" cy="1139308"/>
          </a:xfrm>
        </p:spPr>
        <p:txBody>
          <a:bodyPr/>
          <a:lstStyle/>
          <a:p>
            <a:r>
              <a:rPr lang="en-US" dirty="0" smtClean="0"/>
              <a:t>Frozen accelerator design</a:t>
            </a:r>
            <a:br>
              <a:rPr lang="en-US" dirty="0" smtClean="0"/>
            </a:br>
            <a:r>
              <a:rPr lang="en-US" dirty="0" err="1" smtClean="0"/>
              <a:t>Falsterbo</a:t>
            </a:r>
            <a:r>
              <a:rPr lang="en-US" dirty="0" smtClean="0"/>
              <a:t> December 2011</a:t>
            </a:r>
            <a:endParaRPr lang="en-US" dirty="0"/>
          </a:p>
        </p:txBody>
      </p:sp>
      <p:sp>
        <p:nvSpPr>
          <p:cNvPr id="3" name="Slide Number Placeholder 2"/>
          <p:cNvSpPr>
            <a:spLocks noGrp="1"/>
          </p:cNvSpPr>
          <p:nvPr>
            <p:ph type="sldNum" sz="quarter" idx="10"/>
          </p:nvPr>
        </p:nvSpPr>
        <p:spPr/>
        <p:txBody>
          <a:bodyPr/>
          <a:lstStyle/>
          <a:p>
            <a:pPr>
              <a:defRPr/>
            </a:pPr>
            <a:fld id="{183BC3F5-DB66-AC41-A0F4-BDE096D39CA9}" type="slidenum">
              <a:rPr lang="en-GB" smtClean="0"/>
              <a:pPr>
                <a:defRPr/>
              </a:pPr>
              <a:t>29</a:t>
            </a:fld>
            <a:endParaRPr lang="en-GB"/>
          </a:p>
        </p:txBody>
      </p:sp>
      <p:pic>
        <p:nvPicPr>
          <p:cNvPr id="4" name="Picture 3"/>
          <p:cNvPicPr>
            <a:picLocks noChangeAspect="1"/>
          </p:cNvPicPr>
          <p:nvPr/>
        </p:nvPicPr>
        <p:blipFill>
          <a:blip r:embed="rId2"/>
          <a:stretch>
            <a:fillRect/>
          </a:stretch>
        </p:blipFill>
        <p:spPr>
          <a:xfrm>
            <a:off x="869611" y="1628886"/>
            <a:ext cx="4064000"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3"/>
          <a:stretch>
            <a:fillRect/>
          </a:stretch>
        </p:blipFill>
        <p:spPr>
          <a:xfrm>
            <a:off x="4340491" y="3893219"/>
            <a:ext cx="3602581" cy="27019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rotWithShape="1">
          <a:blip r:embed="rId4"/>
          <a:srcRect l="18006" t="-1" r="16435" b="14841"/>
          <a:stretch/>
        </p:blipFill>
        <p:spPr>
          <a:xfrm>
            <a:off x="5480533" y="1628886"/>
            <a:ext cx="1891267" cy="18425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5"/>
          <a:stretch>
            <a:fillRect/>
          </a:stretch>
        </p:blipFill>
        <p:spPr>
          <a:xfrm>
            <a:off x="1597680" y="4889148"/>
            <a:ext cx="2135543" cy="16016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5738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Text Box 4"/>
          <p:cNvSpPr txBox="1">
            <a:spLocks noChangeArrowheads="1"/>
          </p:cNvSpPr>
          <p:nvPr/>
        </p:nvSpPr>
        <p:spPr bwMode="auto">
          <a:xfrm>
            <a:off x="1232271" y="-35861"/>
            <a:ext cx="7317440" cy="861746"/>
          </a:xfrm>
          <a:prstGeom prst="rect">
            <a:avLst/>
          </a:prstGeom>
          <a:noFill/>
          <a:ln w="9525">
            <a:noFill/>
            <a:miter lim="800000"/>
            <a:headEnd/>
            <a:tailEnd/>
          </a:ln>
        </p:spPr>
        <p:txBody>
          <a:bodyPr wrap="none" lIns="91411" tIns="45706" rIns="91411" bIns="45706">
            <a:prstTxWarp prst="textNoShape">
              <a:avLst/>
            </a:prstTxWarp>
            <a:spAutoFit/>
          </a:bodyPr>
          <a:lstStyle/>
          <a:p>
            <a:pPr defTabSz="642783" fontAlgn="base">
              <a:spcBef>
                <a:spcPct val="0"/>
              </a:spcBef>
              <a:spcAft>
                <a:spcPct val="0"/>
              </a:spcAft>
            </a:pPr>
            <a:r>
              <a:rPr lang="en-US" sz="2500" dirty="0">
                <a:solidFill>
                  <a:srgbClr val="0000FF"/>
                </a:solidFill>
                <a:latin typeface="Papyrus" pitchFamily="-65" charset="0"/>
                <a:ea typeface="Papyrus" pitchFamily="-65" charset="0"/>
                <a:cs typeface="Papyrus" pitchFamily="-65" charset="0"/>
                <a:sym typeface="Gill Sans" pitchFamily="-112" charset="0"/>
              </a:rPr>
              <a:t>“Whatever the radiation from Be may be,</a:t>
            </a:r>
          </a:p>
          <a:p>
            <a:pPr defTabSz="642783" fontAlgn="base">
              <a:spcBef>
                <a:spcPct val="0"/>
              </a:spcBef>
              <a:spcAft>
                <a:spcPct val="0"/>
              </a:spcAft>
            </a:pPr>
            <a:r>
              <a:rPr lang="en-US" sz="2500" dirty="0">
                <a:solidFill>
                  <a:srgbClr val="0000FF"/>
                </a:solidFill>
                <a:latin typeface="Papyrus" pitchFamily="-65" charset="0"/>
                <a:ea typeface="Papyrus" pitchFamily="-65" charset="0"/>
                <a:cs typeface="Papyrus" pitchFamily="-65" charset="0"/>
                <a:sym typeface="Gill Sans" pitchFamily="-112" charset="0"/>
              </a:rPr>
              <a:t>			    it has most remarkable properties”</a:t>
            </a:r>
            <a:endParaRPr lang="en-GB" sz="2500" dirty="0">
              <a:solidFill>
                <a:srgbClr val="0000FF"/>
              </a:solidFill>
              <a:latin typeface="Papyrus" pitchFamily="-65" charset="0"/>
              <a:ea typeface="Papyrus" pitchFamily="-65" charset="0"/>
              <a:cs typeface="Papyrus" pitchFamily="-65" charset="0"/>
              <a:sym typeface="Gill Sans" pitchFamily="-112" charset="0"/>
            </a:endParaRPr>
          </a:p>
        </p:txBody>
      </p:sp>
      <p:sp>
        <p:nvSpPr>
          <p:cNvPr id="11" name="Rectangle 4"/>
          <p:cNvSpPr>
            <a:spLocks noChangeArrowheads="1"/>
          </p:cNvSpPr>
          <p:nvPr/>
        </p:nvSpPr>
        <p:spPr bwMode="auto">
          <a:xfrm>
            <a:off x="256920" y="1455461"/>
            <a:ext cx="3416722" cy="2059512"/>
          </a:xfrm>
          <a:prstGeom prst="rect">
            <a:avLst/>
          </a:prstGeom>
          <a:noFill/>
          <a:ln w="19050" cap="flat" cmpd="sng" algn="ctr">
            <a:solidFill>
              <a:schemeClr val="tx2">
                <a:lumMod val="50000"/>
              </a:schemeClr>
            </a:solidFill>
            <a:prstDash val="solid"/>
            <a:miter lim="800000"/>
            <a:headEnd type="none" w="med" len="med"/>
            <a:tailEnd type="none" w="med" len="med"/>
          </a:ln>
          <a:effectLst/>
        </p:spPr>
        <p:txBody>
          <a:bodyPr lIns="90459" tIns="44437" rIns="90459" bIns="44437">
            <a:prstTxWarp prst="textNoShape">
              <a:avLst/>
            </a:prstTxWarp>
            <a:spAutoFit/>
          </a:bodyPr>
          <a:lstStyle/>
          <a:p>
            <a:pPr algn="ctr" defTabSz="642783" fontAlgn="base">
              <a:spcBef>
                <a:spcPct val="0"/>
              </a:spcBef>
              <a:spcAft>
                <a:spcPct val="0"/>
              </a:spcAft>
            </a:pPr>
            <a:r>
              <a:rPr lang="en-US" sz="3200" dirty="0" smtClean="0">
                <a:solidFill>
                  <a:srgbClr val="155417"/>
                </a:solidFill>
                <a:latin typeface="Papyrus" pitchFamily="-65" charset="0"/>
                <a:ea typeface="Papyrus" pitchFamily="-65" charset="0"/>
                <a:cs typeface="Papyrus" pitchFamily="-65" charset="0"/>
                <a:sym typeface="Gill Sans" pitchFamily="-112" charset="0"/>
              </a:rPr>
              <a:t>Its discovery</a:t>
            </a:r>
          </a:p>
          <a:p>
            <a:pPr algn="ctr" defTabSz="642783" fontAlgn="base">
              <a:spcBef>
                <a:spcPct val="0"/>
              </a:spcBef>
              <a:spcAft>
                <a:spcPct val="0"/>
              </a:spcAft>
            </a:pPr>
            <a:r>
              <a:rPr lang="en-US" sz="3200" dirty="0" smtClean="0">
                <a:solidFill>
                  <a:srgbClr val="10253F"/>
                </a:solidFill>
                <a:latin typeface="Papyrus" pitchFamily="-65" charset="0"/>
                <a:ea typeface="Papyrus" pitchFamily="-65" charset="0"/>
                <a:cs typeface="Papyrus" pitchFamily="-65" charset="0"/>
                <a:sym typeface="Gill Sans" pitchFamily="-112" charset="0"/>
              </a:rPr>
              <a:t>James </a:t>
            </a:r>
            <a:r>
              <a:rPr lang="en-GB" sz="3200" dirty="0">
                <a:solidFill>
                  <a:srgbClr val="10253F"/>
                </a:solidFill>
                <a:latin typeface="Papyrus" pitchFamily="-65" charset="0"/>
                <a:ea typeface="Papyrus" pitchFamily="-65" charset="0"/>
                <a:cs typeface="Papyrus" pitchFamily="-65" charset="0"/>
                <a:sym typeface="Gill Sans" pitchFamily="-112" charset="0"/>
              </a:rPr>
              <a:t>Chadwick</a:t>
            </a:r>
          </a:p>
          <a:p>
            <a:pPr algn="ctr" defTabSz="642783" fontAlgn="base">
              <a:spcBef>
                <a:spcPct val="0"/>
              </a:spcBef>
              <a:spcAft>
                <a:spcPct val="0"/>
              </a:spcAft>
            </a:pPr>
            <a:r>
              <a:rPr lang="en-GB" sz="3200" dirty="0">
                <a:solidFill>
                  <a:srgbClr val="10253F"/>
                </a:solidFill>
                <a:latin typeface="Papyrus" pitchFamily="-65" charset="0"/>
                <a:ea typeface="Papyrus" pitchFamily="-65" charset="0"/>
                <a:cs typeface="Papyrus" pitchFamily="-65" charset="0"/>
                <a:sym typeface="Gill Sans" pitchFamily="-112" charset="0"/>
              </a:rPr>
              <a:t> 1932</a:t>
            </a:r>
            <a:r>
              <a:rPr lang="en-US" sz="3200" dirty="0">
                <a:solidFill>
                  <a:srgbClr val="10253F"/>
                </a:solidFill>
                <a:latin typeface="Papyrus" pitchFamily="-65" charset="0"/>
                <a:ea typeface="Papyrus" pitchFamily="-65" charset="0"/>
                <a:cs typeface="Papyrus" pitchFamily="-65" charset="0"/>
                <a:sym typeface="Gill Sans" pitchFamily="-112" charset="0"/>
              </a:rPr>
              <a:t> </a:t>
            </a:r>
          </a:p>
          <a:p>
            <a:pPr algn="ctr" defTabSz="642783" fontAlgn="base">
              <a:spcBef>
                <a:spcPct val="0"/>
              </a:spcBef>
              <a:spcAft>
                <a:spcPct val="0"/>
              </a:spcAft>
            </a:pPr>
            <a:r>
              <a:rPr lang="en-GB" sz="3200" dirty="0">
                <a:solidFill>
                  <a:srgbClr val="10253F"/>
                </a:solidFill>
                <a:latin typeface="Papyrus" pitchFamily="-65" charset="0"/>
                <a:ea typeface="Papyrus" pitchFamily="-65" charset="0"/>
                <a:cs typeface="Papyrus" pitchFamily="-65" charset="0"/>
                <a:sym typeface="Gill Sans" pitchFamily="-112" charset="0"/>
              </a:rPr>
              <a:t>(</a:t>
            </a:r>
            <a:r>
              <a:rPr lang="en-GB" sz="2500" dirty="0" err="1">
                <a:solidFill>
                  <a:srgbClr val="10253F"/>
                </a:solidFill>
                <a:latin typeface="Papyrus" pitchFamily="-65" charset="0"/>
                <a:ea typeface="Papyrus" pitchFamily="-65" charset="0"/>
                <a:cs typeface="Papyrus" pitchFamily="-65" charset="0"/>
                <a:sym typeface="Gill Sans" pitchFamily="-112" charset="0"/>
              </a:rPr>
              <a:t>α</a:t>
            </a:r>
            <a:r>
              <a:rPr lang="en-GB" sz="3200" dirty="0" err="1">
                <a:solidFill>
                  <a:srgbClr val="10253F"/>
                </a:solidFill>
                <a:latin typeface="Papyrus" pitchFamily="-65" charset="0"/>
                <a:ea typeface="Papyrus" pitchFamily="-65" charset="0"/>
                <a:cs typeface="Papyrus" pitchFamily="-65" charset="0"/>
                <a:sym typeface="Gill Sans" pitchFamily="-112" charset="0"/>
              </a:rPr>
              <a:t>,n</a:t>
            </a:r>
            <a:r>
              <a:rPr lang="en-GB" sz="3200" dirty="0">
                <a:solidFill>
                  <a:srgbClr val="10253F"/>
                </a:solidFill>
                <a:latin typeface="Papyrus" pitchFamily="-65" charset="0"/>
                <a:ea typeface="Papyrus" pitchFamily="-65" charset="0"/>
                <a:cs typeface="Papyrus" pitchFamily="-65" charset="0"/>
                <a:sym typeface="Gill Sans" pitchFamily="-112" charset="0"/>
              </a:rPr>
              <a:t>) reaction</a:t>
            </a:r>
          </a:p>
        </p:txBody>
      </p:sp>
      <p:pic>
        <p:nvPicPr>
          <p:cNvPr id="12" name="Picture 5"/>
          <p:cNvPicPr>
            <a:picLocks noChangeAspect="1" noChangeArrowheads="1"/>
          </p:cNvPicPr>
          <p:nvPr/>
        </p:nvPicPr>
        <p:blipFill>
          <a:blip r:embed="rId2">
            <a:lum bright="-10000"/>
          </a:blip>
          <a:srcRect/>
          <a:stretch>
            <a:fillRect/>
          </a:stretch>
        </p:blipFill>
        <p:spPr bwMode="auto">
          <a:xfrm>
            <a:off x="476995" y="3740697"/>
            <a:ext cx="4308574" cy="2546077"/>
          </a:xfrm>
          <a:prstGeom prst="rect">
            <a:avLst/>
          </a:prstGeom>
          <a:noFill/>
          <a:ln w="9525">
            <a:solidFill>
              <a:schemeClr val="tx2"/>
            </a:solidFill>
            <a:miter lim="800000"/>
            <a:headEnd/>
            <a:tailEnd/>
          </a:ln>
        </p:spPr>
      </p:pic>
      <p:grpSp>
        <p:nvGrpSpPr>
          <p:cNvPr id="13" name="Group 6"/>
          <p:cNvGrpSpPr>
            <a:grpSpLocks/>
          </p:cNvGrpSpPr>
          <p:nvPr/>
        </p:nvGrpSpPr>
        <p:grpSpPr bwMode="auto">
          <a:xfrm>
            <a:off x="1408657" y="4572001"/>
            <a:ext cx="345727" cy="457646"/>
            <a:chOff x="854" y="2880"/>
            <a:chExt cx="218" cy="288"/>
          </a:xfrm>
        </p:grpSpPr>
        <p:grpSp>
          <p:nvGrpSpPr>
            <p:cNvPr id="14" name="Group 7"/>
            <p:cNvGrpSpPr>
              <a:grpSpLocks/>
            </p:cNvGrpSpPr>
            <p:nvPr/>
          </p:nvGrpSpPr>
          <p:grpSpPr bwMode="auto">
            <a:xfrm>
              <a:off x="912" y="3120"/>
              <a:ext cx="144" cy="48"/>
              <a:chOff x="912" y="3120"/>
              <a:chExt cx="144" cy="48"/>
            </a:xfrm>
          </p:grpSpPr>
          <p:sp>
            <p:nvSpPr>
              <p:cNvPr id="16" name="Line 8"/>
              <p:cNvSpPr>
                <a:spLocks noChangeShapeType="1"/>
              </p:cNvSpPr>
              <p:nvPr/>
            </p:nvSpPr>
            <p:spPr bwMode="auto">
              <a:xfrm>
                <a:off x="912" y="3168"/>
                <a:ext cx="144" cy="0"/>
              </a:xfrm>
              <a:prstGeom prst="line">
                <a:avLst/>
              </a:prstGeom>
              <a:noFill/>
              <a:ln w="9525">
                <a:solidFill>
                  <a:schemeClr val="accent1"/>
                </a:solidFill>
                <a:round/>
                <a:headEnd/>
                <a:tailEnd type="triangle" w="med" len="med"/>
              </a:ln>
            </p:spPr>
            <p:txBody>
              <a:bodyPr>
                <a:prstTxWarp prst="textNoShape">
                  <a:avLst/>
                </a:prstTxWarp>
              </a:bodyPr>
              <a:lstStyle/>
              <a:p>
                <a:pPr algn="ctr" defTabSz="642783" fontAlgn="base">
                  <a:spcBef>
                    <a:spcPct val="0"/>
                  </a:spcBef>
                  <a:spcAft>
                    <a:spcPct val="0"/>
                  </a:spcAft>
                </a:pPr>
                <a:endParaRPr lang="en-US" sz="2700" dirty="0">
                  <a:solidFill>
                    <a:srgbClr val="000000"/>
                  </a:solidFill>
                  <a:latin typeface="Gill Sans" pitchFamily="-112" charset="0"/>
                  <a:ea typeface="ヒラギノ角ゴ ProN W3"/>
                  <a:cs typeface="ヒラギノ角ゴ ProN W3"/>
                  <a:sym typeface="Gill Sans" pitchFamily="-112" charset="0"/>
                </a:endParaRPr>
              </a:p>
            </p:txBody>
          </p:sp>
          <p:sp>
            <p:nvSpPr>
              <p:cNvPr id="17" name="Line 9"/>
              <p:cNvSpPr>
                <a:spLocks noChangeShapeType="1"/>
              </p:cNvSpPr>
              <p:nvPr/>
            </p:nvSpPr>
            <p:spPr bwMode="auto">
              <a:xfrm>
                <a:off x="912" y="3120"/>
                <a:ext cx="144" cy="0"/>
              </a:xfrm>
              <a:prstGeom prst="line">
                <a:avLst/>
              </a:prstGeom>
              <a:noFill/>
              <a:ln w="9525">
                <a:solidFill>
                  <a:schemeClr val="accent1"/>
                </a:solidFill>
                <a:round/>
                <a:headEnd/>
                <a:tailEnd type="triangle" w="med" len="med"/>
              </a:ln>
            </p:spPr>
            <p:txBody>
              <a:bodyPr>
                <a:prstTxWarp prst="textNoShape">
                  <a:avLst/>
                </a:prstTxWarp>
              </a:bodyPr>
              <a:lstStyle/>
              <a:p>
                <a:pPr algn="ctr" defTabSz="642783" fontAlgn="base">
                  <a:spcBef>
                    <a:spcPct val="0"/>
                  </a:spcBef>
                  <a:spcAft>
                    <a:spcPct val="0"/>
                  </a:spcAft>
                </a:pPr>
                <a:endParaRPr lang="en-US" sz="2700" dirty="0">
                  <a:solidFill>
                    <a:srgbClr val="000000"/>
                  </a:solidFill>
                  <a:latin typeface="Gill Sans" pitchFamily="-112" charset="0"/>
                  <a:ea typeface="ヒラギノ角ゴ ProN W3"/>
                  <a:cs typeface="ヒラギノ角ゴ ProN W3"/>
                  <a:sym typeface="Gill Sans" pitchFamily="-112" charset="0"/>
                </a:endParaRPr>
              </a:p>
            </p:txBody>
          </p:sp>
        </p:grpSp>
        <p:sp>
          <p:nvSpPr>
            <p:cNvPr id="15" name="Text Box 10"/>
            <p:cNvSpPr txBox="1">
              <a:spLocks noChangeArrowheads="1"/>
            </p:cNvSpPr>
            <p:nvPr/>
          </p:nvSpPr>
          <p:spPr bwMode="auto">
            <a:xfrm>
              <a:off x="854" y="2880"/>
              <a:ext cx="218" cy="252"/>
            </a:xfrm>
            <a:prstGeom prst="rect">
              <a:avLst/>
            </a:prstGeom>
            <a:noFill/>
            <a:ln w="9525">
              <a:noFill/>
              <a:miter lim="800000"/>
              <a:headEnd/>
              <a:tailEnd/>
            </a:ln>
            <a:effectLst/>
          </p:spPr>
          <p:txBody>
            <a:bodyPr wrap="none">
              <a:prstTxWarp prst="textNoShape">
                <a:avLst/>
              </a:prstTxWarp>
              <a:spAutoFit/>
            </a:bodyPr>
            <a:lstStyle/>
            <a:p>
              <a:pPr defTabSz="642783" fontAlgn="base">
                <a:spcBef>
                  <a:spcPct val="0"/>
                </a:spcBef>
                <a:spcAft>
                  <a:spcPct val="0"/>
                </a:spcAft>
                <a:defRPr/>
              </a:pPr>
              <a:r>
                <a:rPr lang="en-GB" sz="2000" dirty="0" err="1">
                  <a:solidFill>
                    <a:srgbClr val="1F497D">
                      <a:lumMod val="50000"/>
                    </a:srgbClr>
                  </a:solidFill>
                  <a:latin typeface="Symbol" charset="2"/>
                  <a:ea typeface="ヒラギノ角ゴ ProN W3"/>
                  <a:cs typeface="ヒラギノ角ゴ ProN W3"/>
                  <a:sym typeface="Gill Sans" charset="0"/>
                </a:rPr>
                <a:t></a:t>
              </a:r>
              <a:endParaRPr lang="en-GB" sz="2000" dirty="0">
                <a:solidFill>
                  <a:srgbClr val="1F497D">
                    <a:lumMod val="50000"/>
                  </a:srgbClr>
                </a:solidFill>
                <a:latin typeface="Symbol" charset="2"/>
                <a:ea typeface="ヒラギノ角ゴ ProN W3"/>
                <a:cs typeface="ヒラギノ角ゴ ProN W3"/>
                <a:sym typeface="Gill Sans" charset="0"/>
              </a:endParaRPr>
            </a:p>
          </p:txBody>
        </p:sp>
      </p:grpSp>
      <p:grpSp>
        <p:nvGrpSpPr>
          <p:cNvPr id="18" name="Group 11"/>
          <p:cNvGrpSpPr>
            <a:grpSpLocks/>
          </p:cNvGrpSpPr>
          <p:nvPr/>
        </p:nvGrpSpPr>
        <p:grpSpPr bwMode="auto">
          <a:xfrm>
            <a:off x="2514824" y="4465960"/>
            <a:ext cx="838274" cy="639589"/>
            <a:chOff x="1536" y="2813"/>
            <a:chExt cx="528" cy="403"/>
          </a:xfrm>
        </p:grpSpPr>
        <p:grpSp>
          <p:nvGrpSpPr>
            <p:cNvPr id="19" name="Group 12"/>
            <p:cNvGrpSpPr>
              <a:grpSpLocks/>
            </p:cNvGrpSpPr>
            <p:nvPr/>
          </p:nvGrpSpPr>
          <p:grpSpPr bwMode="auto">
            <a:xfrm>
              <a:off x="1536" y="3072"/>
              <a:ext cx="528" cy="144"/>
              <a:chOff x="1536" y="3072"/>
              <a:chExt cx="528" cy="144"/>
            </a:xfrm>
          </p:grpSpPr>
          <p:sp>
            <p:nvSpPr>
              <p:cNvPr id="21" name="Line 13"/>
              <p:cNvSpPr>
                <a:spLocks noChangeShapeType="1"/>
              </p:cNvSpPr>
              <p:nvPr/>
            </p:nvSpPr>
            <p:spPr bwMode="auto">
              <a:xfrm>
                <a:off x="1536" y="3072"/>
                <a:ext cx="528" cy="0"/>
              </a:xfrm>
              <a:prstGeom prst="line">
                <a:avLst/>
              </a:prstGeom>
              <a:noFill/>
              <a:ln w="9525">
                <a:solidFill>
                  <a:srgbClr val="003366"/>
                </a:solidFill>
                <a:round/>
                <a:headEnd/>
                <a:tailEnd type="triangle" w="med" len="med"/>
              </a:ln>
            </p:spPr>
            <p:txBody>
              <a:bodyPr>
                <a:prstTxWarp prst="textNoShape">
                  <a:avLst/>
                </a:prstTxWarp>
              </a:bodyPr>
              <a:lstStyle/>
              <a:p>
                <a:pPr algn="ctr" defTabSz="642783" fontAlgn="base">
                  <a:spcBef>
                    <a:spcPct val="0"/>
                  </a:spcBef>
                  <a:spcAft>
                    <a:spcPct val="0"/>
                  </a:spcAft>
                </a:pPr>
                <a:endParaRPr lang="en-US" sz="2700" dirty="0">
                  <a:solidFill>
                    <a:srgbClr val="000000"/>
                  </a:solidFill>
                  <a:latin typeface="Gill Sans" pitchFamily="-112" charset="0"/>
                  <a:ea typeface="ヒラギノ角ゴ ProN W3"/>
                  <a:cs typeface="ヒラギノ角ゴ ProN W3"/>
                  <a:sym typeface="Gill Sans" pitchFamily="-112" charset="0"/>
                </a:endParaRPr>
              </a:p>
            </p:txBody>
          </p:sp>
          <p:sp>
            <p:nvSpPr>
              <p:cNvPr id="22" name="Line 14"/>
              <p:cNvSpPr>
                <a:spLocks noChangeShapeType="1"/>
              </p:cNvSpPr>
              <p:nvPr/>
            </p:nvSpPr>
            <p:spPr bwMode="auto">
              <a:xfrm>
                <a:off x="1536" y="3216"/>
                <a:ext cx="528" cy="0"/>
              </a:xfrm>
              <a:prstGeom prst="line">
                <a:avLst/>
              </a:prstGeom>
              <a:noFill/>
              <a:ln w="9525">
                <a:solidFill>
                  <a:srgbClr val="003366"/>
                </a:solidFill>
                <a:round/>
                <a:headEnd/>
                <a:tailEnd type="triangle" w="med" len="med"/>
              </a:ln>
            </p:spPr>
            <p:txBody>
              <a:bodyPr>
                <a:prstTxWarp prst="textNoShape">
                  <a:avLst/>
                </a:prstTxWarp>
              </a:bodyPr>
              <a:lstStyle/>
              <a:p>
                <a:pPr algn="ctr" defTabSz="642783" fontAlgn="base">
                  <a:spcBef>
                    <a:spcPct val="0"/>
                  </a:spcBef>
                  <a:spcAft>
                    <a:spcPct val="0"/>
                  </a:spcAft>
                </a:pPr>
                <a:endParaRPr lang="en-US" sz="2700" dirty="0">
                  <a:solidFill>
                    <a:srgbClr val="000000"/>
                  </a:solidFill>
                  <a:latin typeface="Gill Sans" pitchFamily="-112" charset="0"/>
                  <a:ea typeface="ヒラギノ角ゴ ProN W3"/>
                  <a:cs typeface="ヒラギノ角ゴ ProN W3"/>
                  <a:sym typeface="Gill Sans" pitchFamily="-112" charset="0"/>
                </a:endParaRPr>
              </a:p>
            </p:txBody>
          </p:sp>
        </p:grpSp>
        <p:sp>
          <p:nvSpPr>
            <p:cNvPr id="20" name="Text Box 15"/>
            <p:cNvSpPr txBox="1">
              <a:spLocks noChangeArrowheads="1"/>
            </p:cNvSpPr>
            <p:nvPr/>
          </p:nvSpPr>
          <p:spPr bwMode="auto">
            <a:xfrm>
              <a:off x="1653" y="2813"/>
              <a:ext cx="225" cy="271"/>
            </a:xfrm>
            <a:prstGeom prst="rect">
              <a:avLst/>
            </a:prstGeom>
            <a:noFill/>
            <a:ln w="9525">
              <a:noFill/>
              <a:miter lim="800000"/>
              <a:headEnd/>
              <a:tailEnd/>
            </a:ln>
          </p:spPr>
          <p:txBody>
            <a:bodyPr wrap="none">
              <a:prstTxWarp prst="textNoShape">
                <a:avLst/>
              </a:prstTxWarp>
              <a:spAutoFit/>
            </a:bodyPr>
            <a:lstStyle/>
            <a:p>
              <a:pPr defTabSz="642783" fontAlgn="base">
                <a:spcBef>
                  <a:spcPct val="0"/>
                </a:spcBef>
                <a:spcAft>
                  <a:spcPct val="0"/>
                </a:spcAft>
              </a:pPr>
              <a:r>
                <a:rPr lang="en-GB" sz="2200" dirty="0" err="1">
                  <a:solidFill>
                    <a:srgbClr val="000000"/>
                  </a:solidFill>
                  <a:latin typeface="Papyrus" pitchFamily="-65" charset="0"/>
                  <a:ea typeface="Papyrus" pitchFamily="-65" charset="0"/>
                  <a:cs typeface="Papyrus" pitchFamily="-65" charset="0"/>
                  <a:sym typeface="Gill Sans" pitchFamily="-112" charset="0"/>
                </a:rPr>
                <a:t>p</a:t>
              </a:r>
              <a:endParaRPr lang="en-GB" sz="2200" dirty="0">
                <a:solidFill>
                  <a:srgbClr val="000000"/>
                </a:solidFill>
                <a:latin typeface="Papyrus" pitchFamily="-65" charset="0"/>
                <a:ea typeface="Papyrus" pitchFamily="-65" charset="0"/>
                <a:cs typeface="Papyrus" pitchFamily="-65" charset="0"/>
                <a:sym typeface="Gill Sans" pitchFamily="-112" charset="0"/>
              </a:endParaRPr>
            </a:p>
          </p:txBody>
        </p:sp>
      </p:grpSp>
      <p:grpSp>
        <p:nvGrpSpPr>
          <p:cNvPr id="23" name="Group 16"/>
          <p:cNvGrpSpPr>
            <a:grpSpLocks/>
          </p:cNvGrpSpPr>
          <p:nvPr/>
        </p:nvGrpSpPr>
        <p:grpSpPr bwMode="auto">
          <a:xfrm>
            <a:off x="1752452" y="4465960"/>
            <a:ext cx="762372" cy="639589"/>
            <a:chOff x="1056" y="2813"/>
            <a:chExt cx="480" cy="403"/>
          </a:xfrm>
        </p:grpSpPr>
        <p:grpSp>
          <p:nvGrpSpPr>
            <p:cNvPr id="24" name="Group 17"/>
            <p:cNvGrpSpPr>
              <a:grpSpLocks/>
            </p:cNvGrpSpPr>
            <p:nvPr/>
          </p:nvGrpSpPr>
          <p:grpSpPr bwMode="auto">
            <a:xfrm>
              <a:off x="1056" y="3072"/>
              <a:ext cx="480" cy="144"/>
              <a:chOff x="1056" y="3072"/>
              <a:chExt cx="480" cy="144"/>
            </a:xfrm>
          </p:grpSpPr>
          <p:sp>
            <p:nvSpPr>
              <p:cNvPr id="26" name="Line 18"/>
              <p:cNvSpPr>
                <a:spLocks noChangeShapeType="1"/>
              </p:cNvSpPr>
              <p:nvPr/>
            </p:nvSpPr>
            <p:spPr bwMode="auto">
              <a:xfrm flipV="1">
                <a:off x="1056" y="3072"/>
                <a:ext cx="480" cy="48"/>
              </a:xfrm>
              <a:prstGeom prst="line">
                <a:avLst/>
              </a:prstGeom>
              <a:noFill/>
              <a:ln w="9525">
                <a:solidFill>
                  <a:srgbClr val="CC3300"/>
                </a:solidFill>
                <a:round/>
                <a:headEnd/>
                <a:tailEnd type="triangle" w="med" len="med"/>
              </a:ln>
            </p:spPr>
            <p:txBody>
              <a:bodyPr>
                <a:prstTxWarp prst="textNoShape">
                  <a:avLst/>
                </a:prstTxWarp>
              </a:bodyPr>
              <a:lstStyle/>
              <a:p>
                <a:pPr algn="ctr" defTabSz="642783" fontAlgn="base">
                  <a:spcBef>
                    <a:spcPct val="0"/>
                  </a:spcBef>
                  <a:spcAft>
                    <a:spcPct val="0"/>
                  </a:spcAft>
                </a:pPr>
                <a:endParaRPr lang="en-US" sz="2700" dirty="0">
                  <a:solidFill>
                    <a:srgbClr val="000000"/>
                  </a:solidFill>
                  <a:latin typeface="Gill Sans" pitchFamily="-112" charset="0"/>
                  <a:ea typeface="ヒラギノ角ゴ ProN W3"/>
                  <a:cs typeface="ヒラギノ角ゴ ProN W3"/>
                  <a:sym typeface="Gill Sans" pitchFamily="-112" charset="0"/>
                </a:endParaRPr>
              </a:p>
            </p:txBody>
          </p:sp>
          <p:sp>
            <p:nvSpPr>
              <p:cNvPr id="27" name="Line 19"/>
              <p:cNvSpPr>
                <a:spLocks noChangeShapeType="1"/>
              </p:cNvSpPr>
              <p:nvPr/>
            </p:nvSpPr>
            <p:spPr bwMode="auto">
              <a:xfrm>
                <a:off x="1056" y="3168"/>
                <a:ext cx="480" cy="48"/>
              </a:xfrm>
              <a:prstGeom prst="line">
                <a:avLst/>
              </a:prstGeom>
              <a:noFill/>
              <a:ln w="9525">
                <a:solidFill>
                  <a:srgbClr val="CC3300"/>
                </a:solidFill>
                <a:round/>
                <a:headEnd/>
                <a:tailEnd type="triangle" w="med" len="med"/>
              </a:ln>
            </p:spPr>
            <p:txBody>
              <a:bodyPr>
                <a:prstTxWarp prst="textNoShape">
                  <a:avLst/>
                </a:prstTxWarp>
              </a:bodyPr>
              <a:lstStyle/>
              <a:p>
                <a:pPr algn="ctr" defTabSz="642783" fontAlgn="base">
                  <a:spcBef>
                    <a:spcPct val="0"/>
                  </a:spcBef>
                  <a:spcAft>
                    <a:spcPct val="0"/>
                  </a:spcAft>
                </a:pPr>
                <a:endParaRPr lang="en-US" sz="2700" dirty="0">
                  <a:solidFill>
                    <a:srgbClr val="000000"/>
                  </a:solidFill>
                  <a:latin typeface="Gill Sans" pitchFamily="-112" charset="0"/>
                  <a:ea typeface="ヒラギノ角ゴ ProN W3"/>
                  <a:cs typeface="ヒラギノ角ゴ ProN W3"/>
                  <a:sym typeface="Gill Sans" pitchFamily="-112" charset="0"/>
                </a:endParaRPr>
              </a:p>
            </p:txBody>
          </p:sp>
        </p:grpSp>
        <p:sp>
          <p:nvSpPr>
            <p:cNvPr id="25" name="Text Box 20"/>
            <p:cNvSpPr txBox="1">
              <a:spLocks noChangeArrowheads="1"/>
            </p:cNvSpPr>
            <p:nvPr/>
          </p:nvSpPr>
          <p:spPr bwMode="auto">
            <a:xfrm>
              <a:off x="1190" y="2813"/>
              <a:ext cx="221" cy="320"/>
            </a:xfrm>
            <a:prstGeom prst="rect">
              <a:avLst/>
            </a:prstGeom>
            <a:noFill/>
            <a:ln w="9525">
              <a:noFill/>
              <a:miter lim="800000"/>
              <a:headEnd/>
              <a:tailEnd/>
            </a:ln>
          </p:spPr>
          <p:txBody>
            <a:bodyPr wrap="none">
              <a:prstTxWarp prst="textNoShape">
                <a:avLst/>
              </a:prstTxWarp>
              <a:spAutoFit/>
            </a:bodyPr>
            <a:lstStyle/>
            <a:p>
              <a:pPr defTabSz="642783" fontAlgn="base">
                <a:spcBef>
                  <a:spcPct val="0"/>
                </a:spcBef>
                <a:spcAft>
                  <a:spcPct val="0"/>
                </a:spcAft>
              </a:pPr>
              <a:r>
                <a:rPr lang="en-GB" sz="2700" dirty="0">
                  <a:solidFill>
                    <a:srgbClr val="FF3A2B"/>
                  </a:solidFill>
                  <a:latin typeface="Papyrus" pitchFamily="-65" charset="0"/>
                  <a:ea typeface="Papyrus" pitchFamily="-65" charset="0"/>
                  <a:cs typeface="Papyrus" pitchFamily="-65" charset="0"/>
                  <a:sym typeface="Gill Sans" pitchFamily="-112" charset="0"/>
                </a:rPr>
                <a:t>?</a:t>
              </a:r>
            </a:p>
          </p:txBody>
        </p:sp>
      </p:grpSp>
      <p:grpSp>
        <p:nvGrpSpPr>
          <p:cNvPr id="28" name="Group 22"/>
          <p:cNvGrpSpPr>
            <a:grpSpLocks/>
          </p:cNvGrpSpPr>
          <p:nvPr/>
        </p:nvGrpSpPr>
        <p:grpSpPr bwMode="auto">
          <a:xfrm>
            <a:off x="1730119" y="4540746"/>
            <a:ext cx="762534" cy="549176"/>
            <a:chOff x="1056" y="2870"/>
            <a:chExt cx="480" cy="346"/>
          </a:xfrm>
        </p:grpSpPr>
        <p:grpSp>
          <p:nvGrpSpPr>
            <p:cNvPr id="29" name="Group 23"/>
            <p:cNvGrpSpPr>
              <a:grpSpLocks/>
            </p:cNvGrpSpPr>
            <p:nvPr/>
          </p:nvGrpSpPr>
          <p:grpSpPr bwMode="auto">
            <a:xfrm>
              <a:off x="1056" y="3072"/>
              <a:ext cx="480" cy="144"/>
              <a:chOff x="1056" y="3072"/>
              <a:chExt cx="480" cy="144"/>
            </a:xfrm>
          </p:grpSpPr>
          <p:sp>
            <p:nvSpPr>
              <p:cNvPr id="31" name="Line 24"/>
              <p:cNvSpPr>
                <a:spLocks noChangeShapeType="1"/>
              </p:cNvSpPr>
              <p:nvPr/>
            </p:nvSpPr>
            <p:spPr bwMode="auto">
              <a:xfrm flipV="1">
                <a:off x="1056" y="3072"/>
                <a:ext cx="480" cy="48"/>
              </a:xfrm>
              <a:prstGeom prst="line">
                <a:avLst/>
              </a:prstGeom>
              <a:noFill/>
              <a:ln w="9525">
                <a:solidFill>
                  <a:srgbClr val="CC3300"/>
                </a:solidFill>
                <a:round/>
                <a:headEnd/>
                <a:tailEnd type="triangle" w="med" len="med"/>
              </a:ln>
            </p:spPr>
            <p:txBody>
              <a:bodyPr>
                <a:prstTxWarp prst="textNoShape">
                  <a:avLst/>
                </a:prstTxWarp>
              </a:bodyPr>
              <a:lstStyle/>
              <a:p>
                <a:pPr algn="ctr" defTabSz="642783" fontAlgn="base">
                  <a:spcBef>
                    <a:spcPct val="0"/>
                  </a:spcBef>
                  <a:spcAft>
                    <a:spcPct val="0"/>
                  </a:spcAft>
                </a:pPr>
                <a:endParaRPr lang="en-US" sz="2700" dirty="0">
                  <a:solidFill>
                    <a:srgbClr val="000000"/>
                  </a:solidFill>
                  <a:latin typeface="Gill Sans" pitchFamily="-112" charset="0"/>
                  <a:ea typeface="ヒラギノ角ゴ ProN W3"/>
                  <a:cs typeface="ヒラギノ角ゴ ProN W3"/>
                  <a:sym typeface="Gill Sans" pitchFamily="-112" charset="0"/>
                </a:endParaRPr>
              </a:p>
            </p:txBody>
          </p:sp>
          <p:sp>
            <p:nvSpPr>
              <p:cNvPr id="32" name="Line 25"/>
              <p:cNvSpPr>
                <a:spLocks noChangeShapeType="1"/>
              </p:cNvSpPr>
              <p:nvPr/>
            </p:nvSpPr>
            <p:spPr bwMode="auto">
              <a:xfrm>
                <a:off x="1056" y="3168"/>
                <a:ext cx="480" cy="48"/>
              </a:xfrm>
              <a:prstGeom prst="line">
                <a:avLst/>
              </a:prstGeom>
              <a:noFill/>
              <a:ln w="9525">
                <a:solidFill>
                  <a:srgbClr val="CC3300"/>
                </a:solidFill>
                <a:round/>
                <a:headEnd/>
                <a:tailEnd type="triangle" w="med" len="med"/>
              </a:ln>
            </p:spPr>
            <p:txBody>
              <a:bodyPr>
                <a:prstTxWarp prst="textNoShape">
                  <a:avLst/>
                </a:prstTxWarp>
              </a:bodyPr>
              <a:lstStyle/>
              <a:p>
                <a:pPr algn="ctr" defTabSz="642783" fontAlgn="base">
                  <a:spcBef>
                    <a:spcPct val="0"/>
                  </a:spcBef>
                  <a:spcAft>
                    <a:spcPct val="0"/>
                  </a:spcAft>
                </a:pPr>
                <a:endParaRPr lang="en-US" sz="2700" dirty="0">
                  <a:solidFill>
                    <a:srgbClr val="000000"/>
                  </a:solidFill>
                  <a:latin typeface="Gill Sans" pitchFamily="-112" charset="0"/>
                  <a:ea typeface="ヒラギノ角ゴ ProN W3"/>
                  <a:cs typeface="ヒラギノ角ゴ ProN W3"/>
                  <a:sym typeface="Gill Sans" pitchFamily="-112" charset="0"/>
                </a:endParaRPr>
              </a:p>
            </p:txBody>
          </p:sp>
        </p:grpSp>
        <p:sp>
          <p:nvSpPr>
            <p:cNvPr id="30" name="Text Box 26"/>
            <p:cNvSpPr txBox="1">
              <a:spLocks noChangeArrowheads="1"/>
            </p:cNvSpPr>
            <p:nvPr/>
          </p:nvSpPr>
          <p:spPr bwMode="auto">
            <a:xfrm>
              <a:off x="1057" y="2870"/>
              <a:ext cx="116" cy="194"/>
            </a:xfrm>
            <a:prstGeom prst="rect">
              <a:avLst/>
            </a:prstGeom>
            <a:noFill/>
            <a:ln w="9525">
              <a:noFill/>
              <a:miter lim="800000"/>
              <a:headEnd/>
              <a:tailEnd/>
            </a:ln>
          </p:spPr>
          <p:txBody>
            <a:bodyPr wrap="none">
              <a:prstTxWarp prst="textNoShape">
                <a:avLst/>
              </a:prstTxWarp>
              <a:spAutoFit/>
            </a:bodyPr>
            <a:lstStyle/>
            <a:p>
              <a:pPr defTabSz="642783" fontAlgn="base">
                <a:spcBef>
                  <a:spcPct val="0"/>
                </a:spcBef>
                <a:spcAft>
                  <a:spcPct val="0"/>
                </a:spcAft>
              </a:pPr>
              <a:endParaRPr lang="en-GB" sz="1400" dirty="0">
                <a:solidFill>
                  <a:srgbClr val="FF3A2B"/>
                </a:solidFill>
                <a:latin typeface="Papyrus" pitchFamily="-65" charset="0"/>
                <a:ea typeface="Papyrus" pitchFamily="-65" charset="0"/>
                <a:cs typeface="Papyrus" pitchFamily="-65" charset="0"/>
                <a:sym typeface="Gill Sans" pitchFamily="-112" charset="0"/>
              </a:endParaRPr>
            </a:p>
          </p:txBody>
        </p:sp>
      </p:grpSp>
      <p:grpSp>
        <p:nvGrpSpPr>
          <p:cNvPr id="5" name="Group 4"/>
          <p:cNvGrpSpPr/>
          <p:nvPr/>
        </p:nvGrpSpPr>
        <p:grpSpPr>
          <a:xfrm>
            <a:off x="3921793" y="825885"/>
            <a:ext cx="4516793" cy="5537635"/>
            <a:chOff x="3921793" y="825885"/>
            <a:chExt cx="4516793" cy="5537635"/>
          </a:xfrm>
        </p:grpSpPr>
        <p:pic>
          <p:nvPicPr>
            <p:cNvPr id="18435" name="Picture 3" descr="Letter to Bohr p2"/>
            <p:cNvPicPr>
              <a:picLocks noChangeAspect="1" noChangeArrowheads="1"/>
            </p:cNvPicPr>
            <p:nvPr/>
          </p:nvPicPr>
          <p:blipFill>
            <a:blip r:embed="rId3">
              <a:lum bright="-10000"/>
            </a:blip>
            <a:srcRect/>
            <a:stretch>
              <a:fillRect/>
            </a:stretch>
          </p:blipFill>
          <p:spPr bwMode="auto">
            <a:xfrm>
              <a:off x="6076812" y="1249413"/>
              <a:ext cx="2361774" cy="3481338"/>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3921793" y="825885"/>
              <a:ext cx="4341516" cy="5537635"/>
              <a:chOff x="3921793" y="825885"/>
              <a:chExt cx="4341516" cy="5537635"/>
            </a:xfrm>
          </p:grpSpPr>
          <p:grpSp>
            <p:nvGrpSpPr>
              <p:cNvPr id="3" name="Group 2"/>
              <p:cNvGrpSpPr/>
              <p:nvPr/>
            </p:nvGrpSpPr>
            <p:grpSpPr>
              <a:xfrm>
                <a:off x="3921793" y="825885"/>
                <a:ext cx="2361774" cy="3502546"/>
                <a:chOff x="228825" y="990079"/>
                <a:chExt cx="4190256" cy="5329907"/>
              </a:xfrm>
            </p:grpSpPr>
            <p:pic>
              <p:nvPicPr>
                <p:cNvPr id="18434" name="Picture 2" descr="Letter to Bohr p1"/>
                <p:cNvPicPr>
                  <a:picLocks noChangeAspect="1" noChangeArrowheads="1"/>
                </p:cNvPicPr>
                <p:nvPr/>
              </p:nvPicPr>
              <p:blipFill>
                <a:blip r:embed="rId4">
                  <a:lum bright="-10000"/>
                </a:blip>
                <a:srcRect/>
                <a:stretch>
                  <a:fillRect/>
                </a:stretch>
              </p:blipFill>
              <p:spPr bwMode="auto">
                <a:xfrm>
                  <a:off x="228825" y="990079"/>
                  <a:ext cx="4190256" cy="5329907"/>
                </a:xfrm>
                <a:prstGeom prst="rect">
                  <a:avLst/>
                </a:prstGeom>
                <a:ln>
                  <a:noFill/>
                </a:ln>
                <a:effectLst>
                  <a:outerShdw blurRad="292100" dist="139700" dir="2700000" algn="tl" rotWithShape="0">
                    <a:srgbClr val="333333">
                      <a:alpha val="65000"/>
                    </a:srgbClr>
                  </a:outerShdw>
                </a:effectLst>
              </p:spPr>
            </p:pic>
            <p:grpSp>
              <p:nvGrpSpPr>
                <p:cNvPr id="2" name="Group 5"/>
                <p:cNvGrpSpPr>
                  <a:grpSpLocks/>
                </p:cNvGrpSpPr>
                <p:nvPr/>
              </p:nvGrpSpPr>
              <p:grpSpPr bwMode="auto">
                <a:xfrm>
                  <a:off x="533549" y="5029651"/>
                  <a:ext cx="3276079" cy="456531"/>
                  <a:chOff x="336" y="3168"/>
                  <a:chExt cx="2064" cy="288"/>
                </a:xfrm>
              </p:grpSpPr>
              <p:sp>
                <p:nvSpPr>
                  <p:cNvPr id="18438" name="Line 6"/>
                  <p:cNvSpPr>
                    <a:spLocks noChangeShapeType="1"/>
                  </p:cNvSpPr>
                  <p:nvPr/>
                </p:nvSpPr>
                <p:spPr bwMode="auto">
                  <a:xfrm>
                    <a:off x="384" y="3312"/>
                    <a:ext cx="1968" cy="0"/>
                  </a:xfrm>
                  <a:prstGeom prst="line">
                    <a:avLst/>
                  </a:prstGeom>
                  <a:noFill/>
                  <a:ln w="19050">
                    <a:solidFill>
                      <a:srgbClr val="CC0066"/>
                    </a:solidFill>
                    <a:round/>
                    <a:headEnd/>
                    <a:tailEnd/>
                  </a:ln>
                </p:spPr>
                <p:txBody>
                  <a:bodyPr>
                    <a:prstTxWarp prst="textNoShape">
                      <a:avLst/>
                    </a:prstTxWarp>
                  </a:bodyPr>
                  <a:lstStyle/>
                  <a:p>
                    <a:pPr algn="ctr" defTabSz="642783" fontAlgn="base">
                      <a:spcBef>
                        <a:spcPct val="0"/>
                      </a:spcBef>
                      <a:spcAft>
                        <a:spcPct val="0"/>
                      </a:spcAft>
                    </a:pPr>
                    <a:endParaRPr lang="en-US" sz="2700" dirty="0">
                      <a:solidFill>
                        <a:srgbClr val="000000"/>
                      </a:solidFill>
                      <a:latin typeface="Gill Sans" pitchFamily="-112" charset="0"/>
                      <a:ea typeface="ヒラギノ角ゴ ProN W3"/>
                      <a:cs typeface="ヒラギノ角ゴ ProN W3"/>
                      <a:sym typeface="Gill Sans" pitchFamily="-112" charset="0"/>
                    </a:endParaRPr>
                  </a:p>
                </p:txBody>
              </p:sp>
              <p:sp>
                <p:nvSpPr>
                  <p:cNvPr id="18439" name="Line 7"/>
                  <p:cNvSpPr>
                    <a:spLocks noChangeShapeType="1"/>
                  </p:cNvSpPr>
                  <p:nvPr/>
                </p:nvSpPr>
                <p:spPr bwMode="auto">
                  <a:xfrm>
                    <a:off x="336" y="3456"/>
                    <a:ext cx="960" cy="0"/>
                  </a:xfrm>
                  <a:prstGeom prst="line">
                    <a:avLst/>
                  </a:prstGeom>
                  <a:noFill/>
                  <a:ln w="19050">
                    <a:solidFill>
                      <a:srgbClr val="CC0066"/>
                    </a:solidFill>
                    <a:round/>
                    <a:headEnd/>
                    <a:tailEnd/>
                  </a:ln>
                </p:spPr>
                <p:txBody>
                  <a:bodyPr>
                    <a:prstTxWarp prst="textNoShape">
                      <a:avLst/>
                    </a:prstTxWarp>
                  </a:bodyPr>
                  <a:lstStyle/>
                  <a:p>
                    <a:pPr algn="ctr" defTabSz="642783" fontAlgn="base">
                      <a:spcBef>
                        <a:spcPct val="0"/>
                      </a:spcBef>
                      <a:spcAft>
                        <a:spcPct val="0"/>
                      </a:spcAft>
                    </a:pPr>
                    <a:endParaRPr lang="en-US" sz="2700" dirty="0">
                      <a:solidFill>
                        <a:srgbClr val="000000"/>
                      </a:solidFill>
                      <a:latin typeface="Gill Sans" pitchFamily="-112" charset="0"/>
                      <a:ea typeface="ヒラギノ角ゴ ProN W3"/>
                      <a:cs typeface="ヒラギノ角ゴ ProN W3"/>
                      <a:sym typeface="Gill Sans" pitchFamily="-112" charset="0"/>
                    </a:endParaRPr>
                  </a:p>
                </p:txBody>
              </p:sp>
              <p:sp>
                <p:nvSpPr>
                  <p:cNvPr id="18440" name="Line 8"/>
                  <p:cNvSpPr>
                    <a:spLocks noChangeShapeType="1"/>
                  </p:cNvSpPr>
                  <p:nvPr/>
                </p:nvSpPr>
                <p:spPr bwMode="auto">
                  <a:xfrm>
                    <a:off x="2016" y="3168"/>
                    <a:ext cx="384" cy="0"/>
                  </a:xfrm>
                  <a:prstGeom prst="line">
                    <a:avLst/>
                  </a:prstGeom>
                  <a:noFill/>
                  <a:ln w="19050">
                    <a:solidFill>
                      <a:srgbClr val="CC0066"/>
                    </a:solidFill>
                    <a:round/>
                    <a:headEnd/>
                    <a:tailEnd/>
                  </a:ln>
                </p:spPr>
                <p:txBody>
                  <a:bodyPr>
                    <a:prstTxWarp prst="textNoShape">
                      <a:avLst/>
                    </a:prstTxWarp>
                  </a:bodyPr>
                  <a:lstStyle/>
                  <a:p>
                    <a:pPr algn="ctr" defTabSz="642783" fontAlgn="base">
                      <a:spcBef>
                        <a:spcPct val="0"/>
                      </a:spcBef>
                      <a:spcAft>
                        <a:spcPct val="0"/>
                      </a:spcAft>
                    </a:pPr>
                    <a:endParaRPr lang="en-US" sz="2700" dirty="0">
                      <a:solidFill>
                        <a:srgbClr val="000000"/>
                      </a:solidFill>
                      <a:latin typeface="Gill Sans" pitchFamily="-112" charset="0"/>
                      <a:ea typeface="ヒラギノ角ゴ ProN W3"/>
                      <a:cs typeface="ヒラギノ角ゴ ProN W3"/>
                      <a:sym typeface="Gill Sans" pitchFamily="-112" charset="0"/>
                    </a:endParaRPr>
                  </a:p>
                </p:txBody>
              </p:sp>
            </p:grpSp>
          </p:grpSp>
          <p:pic>
            <p:nvPicPr>
              <p:cNvPr id="33" name="Picture 25" descr="profjameschadwick"/>
              <p:cNvPicPr>
                <a:picLocks noChangeAspect="1" noChangeArrowheads="1"/>
              </p:cNvPicPr>
              <p:nvPr/>
            </p:nvPicPr>
            <p:blipFill>
              <a:blip r:embed="rId5"/>
              <a:srcRect/>
              <a:stretch>
                <a:fillRect/>
              </a:stretch>
            </p:blipFill>
            <p:spPr bwMode="auto">
              <a:xfrm>
                <a:off x="5643562" y="3190875"/>
                <a:ext cx="2619747" cy="3172645"/>
              </a:xfrm>
              <a:prstGeom prst="ellipse">
                <a:avLst/>
              </a:prstGeom>
              <a:ln>
                <a:noFill/>
              </a:ln>
              <a:effectLst>
                <a:softEdge rad="112500"/>
              </a:effectLst>
            </p:spPr>
          </p:pic>
        </p:grpSp>
      </p:grpSp>
      <p:sp>
        <p:nvSpPr>
          <p:cNvPr id="34" name="Text Box 4"/>
          <p:cNvSpPr txBox="1">
            <a:spLocks noChangeArrowheads="1"/>
          </p:cNvSpPr>
          <p:nvPr/>
        </p:nvSpPr>
        <p:spPr bwMode="auto">
          <a:xfrm>
            <a:off x="1035809" y="696801"/>
            <a:ext cx="1858944" cy="584747"/>
          </a:xfrm>
          <a:prstGeom prst="rect">
            <a:avLst/>
          </a:prstGeom>
          <a:noFill/>
          <a:ln w="9525">
            <a:noFill/>
            <a:miter lim="800000"/>
            <a:headEnd/>
            <a:tailEnd/>
          </a:ln>
        </p:spPr>
        <p:txBody>
          <a:bodyPr wrap="none" lIns="91411" tIns="45706" rIns="91411" bIns="45706">
            <a:prstTxWarp prst="textNoShape">
              <a:avLst/>
            </a:prstTxWarp>
            <a:spAutoFit/>
          </a:bodyPr>
          <a:lstStyle/>
          <a:p>
            <a:pPr defTabSz="642783" fontAlgn="base">
              <a:spcBef>
                <a:spcPct val="0"/>
              </a:spcBef>
              <a:spcAft>
                <a:spcPct val="0"/>
              </a:spcAft>
            </a:pPr>
            <a:r>
              <a:rPr lang="en-US" sz="3200" dirty="0" smtClean="0">
                <a:solidFill>
                  <a:srgbClr val="000000"/>
                </a:solidFill>
                <a:latin typeface="Papyrus" pitchFamily="-65" charset="0"/>
                <a:ea typeface="Papyrus" pitchFamily="-65" charset="0"/>
                <a:cs typeface="Papyrus" pitchFamily="-65" charset="0"/>
                <a:sym typeface="Gill Sans" pitchFamily="-112" charset="0"/>
              </a:rPr>
              <a:t>Neutrons</a:t>
            </a:r>
            <a:endParaRPr lang="en-GB" sz="3200" dirty="0">
              <a:solidFill>
                <a:srgbClr val="000000"/>
              </a:solidFill>
              <a:latin typeface="Papyrus" pitchFamily="-65" charset="0"/>
              <a:ea typeface="Papyrus" pitchFamily="-65" charset="0"/>
              <a:cs typeface="Papyrus" pitchFamily="-65" charset="0"/>
              <a:sym typeface="Gill Sans" pitchFamily="-112" charset="0"/>
            </a:endParaRPr>
          </a:p>
        </p:txBody>
      </p:sp>
    </p:spTree>
    <p:extLst>
      <p:ext uri="{BB962C8B-B14F-4D97-AF65-F5344CB8AC3E}">
        <p14:creationId xmlns:p14="http://schemas.microsoft.com/office/powerpoint/2010/main" val="36930420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Slide Number Placeholder 2"/>
          <p:cNvSpPr>
            <a:spLocks noGrp="1"/>
          </p:cNvSpPr>
          <p:nvPr>
            <p:ph type="sldNum" sz="quarter" idx="12"/>
          </p:nvPr>
        </p:nvSpPr>
        <p:spPr/>
        <p:txBody>
          <a:bodyPr/>
          <a:lstStyle/>
          <a:p>
            <a:fld id="{C99E78E9-7A00-C248-B1AA-07E7034C9595}"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
        <p:nvSpPr>
          <p:cNvPr id="4" name="Content Placeholder 8"/>
          <p:cNvSpPr txBox="1">
            <a:spLocks/>
          </p:cNvSpPr>
          <p:nvPr/>
        </p:nvSpPr>
        <p:spPr>
          <a:xfrm>
            <a:off x="381000" y="1143000"/>
            <a:ext cx="8077200" cy="4876800"/>
          </a:xfrm>
          <a:prstGeom prst="rect">
            <a:avLst/>
          </a:prstGeom>
        </p:spPr>
        <p:txBody>
          <a:bodyPr/>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r>
              <a:rPr lang="en-US" sz="2400" dirty="0" smtClean="0"/>
              <a:t>The European Spallation Source will be built in Lund</a:t>
            </a:r>
          </a:p>
          <a:p>
            <a:r>
              <a:rPr lang="en-US" sz="2400" dirty="0" smtClean="0"/>
              <a:t>The Design will permit a long life with many upgrades</a:t>
            </a:r>
          </a:p>
          <a:p>
            <a:r>
              <a:rPr lang="en-US" sz="2400" dirty="0" smtClean="0"/>
              <a:t>The accelerator design, prototyping and construction are done in a collaboration</a:t>
            </a:r>
          </a:p>
          <a:p>
            <a:endParaRPr lang="en-US" sz="2400" dirty="0"/>
          </a:p>
          <a:p>
            <a:r>
              <a:rPr lang="en-US" sz="2400" dirty="0" smtClean="0"/>
              <a:t>Good progress – general comment at the </a:t>
            </a:r>
            <a:r>
              <a:rPr lang="en-US" sz="2400" dirty="0" smtClean="0"/>
              <a:t>last TAC </a:t>
            </a:r>
            <a:r>
              <a:rPr lang="en-US" sz="2400" dirty="0" smtClean="0"/>
              <a:t>meeting was:</a:t>
            </a:r>
          </a:p>
          <a:p>
            <a:pPr lvl="1"/>
            <a:r>
              <a:rPr lang="en-US" sz="2400" dirty="0" smtClean="0"/>
              <a:t>You are really going to build it!</a:t>
            </a:r>
          </a:p>
          <a:p>
            <a:pPr lvl="1"/>
            <a:endParaRPr lang="en-US" sz="2400" dirty="0"/>
          </a:p>
          <a:p>
            <a:r>
              <a:rPr lang="en-US" sz="2400" dirty="0" smtClean="0"/>
              <a:t>Welcome to contribute!</a:t>
            </a:r>
          </a:p>
        </p:txBody>
      </p:sp>
    </p:spTree>
    <p:extLst>
      <p:ext uri="{BB962C8B-B14F-4D97-AF65-F5344CB8AC3E}">
        <p14:creationId xmlns:p14="http://schemas.microsoft.com/office/powerpoint/2010/main" val="2035262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286867" y="792515"/>
            <a:ext cx="8839274" cy="589359"/>
          </a:xfrm>
          <a:prstGeom prst="rect">
            <a:avLst/>
          </a:prstGeom>
          <a:noFill/>
          <a:ln w="9525">
            <a:noFill/>
            <a:miter lim="800000"/>
            <a:headEnd/>
            <a:tailEnd/>
          </a:ln>
        </p:spPr>
        <p:txBody>
          <a:bodyPr lIns="91411" tIns="45706" rIns="91411" bIns="45706">
            <a:prstTxWarp prst="textNoShape">
              <a:avLst/>
            </a:prstTxWarp>
            <a:spAutoFit/>
          </a:bodyPr>
          <a:lstStyle/>
          <a:p>
            <a:pPr algn="ctr" defTabSz="642783" fontAlgn="base">
              <a:spcBef>
                <a:spcPct val="50000"/>
              </a:spcBef>
              <a:spcAft>
                <a:spcPct val="0"/>
              </a:spcAft>
            </a:pPr>
            <a:r>
              <a:rPr lang="en-US" sz="3200" dirty="0">
                <a:solidFill>
                  <a:srgbClr val="165518"/>
                </a:solidFill>
                <a:latin typeface="Papyrus" pitchFamily="-65" charset="0"/>
                <a:ea typeface="Papyrus" pitchFamily="-65" charset="0"/>
                <a:cs typeface="Papyrus" pitchFamily="-65" charset="0"/>
                <a:sym typeface="Gill Sans" pitchFamily="-112" charset="0"/>
              </a:rPr>
              <a:t>Wave    Particle     Magnetic moment  Neutral</a:t>
            </a:r>
            <a:endParaRPr lang="en-GB" sz="3200" dirty="0">
              <a:solidFill>
                <a:srgbClr val="165518"/>
              </a:solidFill>
              <a:latin typeface="Papyrus" pitchFamily="-65" charset="0"/>
              <a:ea typeface="Papyrus" pitchFamily="-65" charset="0"/>
              <a:cs typeface="Papyrus" pitchFamily="-65" charset="0"/>
              <a:sym typeface="Gill Sans" pitchFamily="-112" charset="0"/>
            </a:endParaRPr>
          </a:p>
        </p:txBody>
      </p:sp>
      <p:pic>
        <p:nvPicPr>
          <p:cNvPr id="34819" name="Picture 5"/>
          <p:cNvPicPr>
            <a:picLocks noChangeAspect="1" noChangeArrowheads="1"/>
          </p:cNvPicPr>
          <p:nvPr/>
        </p:nvPicPr>
        <p:blipFill>
          <a:blip r:embed="rId2"/>
          <a:srcRect/>
          <a:stretch>
            <a:fillRect/>
          </a:stretch>
        </p:blipFill>
        <p:spPr bwMode="auto">
          <a:xfrm>
            <a:off x="7772183" y="1447731"/>
            <a:ext cx="609451" cy="609451"/>
          </a:xfrm>
          <a:prstGeom prst="rect">
            <a:avLst/>
          </a:prstGeom>
          <a:solidFill>
            <a:srgbClr val="000066"/>
          </a:solidFill>
          <a:ln w="9525">
            <a:noFill/>
            <a:miter lim="800000"/>
            <a:headEnd/>
            <a:tailEnd/>
          </a:ln>
        </p:spPr>
      </p:pic>
      <p:grpSp>
        <p:nvGrpSpPr>
          <p:cNvPr id="2" name="Group 13"/>
          <p:cNvGrpSpPr>
            <a:grpSpLocks/>
          </p:cNvGrpSpPr>
          <p:nvPr/>
        </p:nvGrpSpPr>
        <p:grpSpPr bwMode="auto">
          <a:xfrm>
            <a:off x="686475" y="2210098"/>
            <a:ext cx="7772177" cy="1980851"/>
            <a:chOff x="975534" y="3142827"/>
            <a:chExt cx="11053906" cy="2817707"/>
          </a:xfrm>
        </p:grpSpPr>
        <p:sp>
          <p:nvSpPr>
            <p:cNvPr id="90115" name="Text Box 3"/>
            <p:cNvSpPr txBox="1">
              <a:spLocks noChangeArrowheads="1"/>
            </p:cNvSpPr>
            <p:nvPr/>
          </p:nvSpPr>
          <p:spPr bwMode="auto">
            <a:xfrm>
              <a:off x="975534" y="3142827"/>
              <a:ext cx="8919538" cy="1368864"/>
            </a:xfrm>
            <a:prstGeom prst="rect">
              <a:avLst/>
            </a:prstGeom>
            <a:noFill/>
            <a:ln w="9525">
              <a:noFill/>
              <a:miter lim="800000"/>
              <a:headEnd/>
              <a:tailEnd/>
            </a:ln>
            <a:effectLst/>
          </p:spPr>
          <p:txBody>
            <a:bodyPr wrap="none" lIns="130046" tIns="65023" rIns="130046" bIns="65023">
              <a:prstTxWarp prst="textNoShape">
                <a:avLst/>
              </a:prstTxWarp>
              <a:spAutoFit/>
            </a:bodyPr>
            <a:lstStyle/>
            <a:p>
              <a:pPr defTabSz="642783" fontAlgn="base">
                <a:spcBef>
                  <a:spcPct val="0"/>
                </a:spcBef>
                <a:spcAft>
                  <a:spcPct val="0"/>
                </a:spcAft>
              </a:pPr>
              <a:r>
                <a:rPr lang="en-US" sz="2700" dirty="0" err="1">
                  <a:solidFill>
                    <a:srgbClr val="10253F"/>
                  </a:solidFill>
                  <a:latin typeface="Papyrus" pitchFamily="-65" charset="0"/>
                  <a:ea typeface="Papyrus" pitchFamily="-65" charset="0"/>
                  <a:cs typeface="Papyrus" pitchFamily="-65" charset="0"/>
                  <a:sym typeface="Gill Sans" pitchFamily="-112" charset="0"/>
                </a:rPr>
                <a:t>Diffractometers</a:t>
              </a:r>
              <a:r>
                <a:rPr lang="en-US" sz="2700" dirty="0">
                  <a:solidFill>
                    <a:srgbClr val="10253F"/>
                  </a:solidFill>
                  <a:latin typeface="Papyrus" pitchFamily="-65" charset="0"/>
                  <a:ea typeface="Papyrus" pitchFamily="-65" charset="0"/>
                  <a:cs typeface="Papyrus" pitchFamily="-65" charset="0"/>
                  <a:sym typeface="Gill Sans" pitchFamily="-112" charset="0"/>
                </a:rPr>
                <a:t> - Measure structures</a:t>
              </a:r>
            </a:p>
            <a:p>
              <a:pPr defTabSz="642783" fontAlgn="base">
                <a:spcBef>
                  <a:spcPct val="0"/>
                </a:spcBef>
                <a:spcAft>
                  <a:spcPct val="0"/>
                </a:spcAft>
              </a:pPr>
              <a:r>
                <a:rPr lang="en-US" sz="2700" dirty="0">
                  <a:solidFill>
                    <a:srgbClr val="10253F"/>
                  </a:solidFill>
                  <a:latin typeface="Papyrus" pitchFamily="-65" charset="0"/>
                  <a:ea typeface="Papyrus" pitchFamily="-65" charset="0"/>
                  <a:cs typeface="Papyrus" pitchFamily="-65" charset="0"/>
                  <a:sym typeface="Gill Sans" pitchFamily="-112" charset="0"/>
                </a:rPr>
                <a:t>	–</a:t>
              </a:r>
              <a:r>
                <a:rPr lang="en-US" sz="2700" dirty="0" smtClean="0">
                  <a:solidFill>
                    <a:srgbClr val="10253F"/>
                  </a:solidFill>
                  <a:latin typeface="Papyrus" pitchFamily="-65" charset="0"/>
                  <a:ea typeface="Papyrus" pitchFamily="-65" charset="0"/>
                  <a:cs typeface="Papyrus" pitchFamily="-65" charset="0"/>
                  <a:sym typeface="Gill Sans" pitchFamily="-112" charset="0"/>
                </a:rPr>
                <a:t> Where atoms and molecules are</a:t>
              </a:r>
              <a:endParaRPr lang="en-US" sz="2700" dirty="0">
                <a:solidFill>
                  <a:srgbClr val="10253F"/>
                </a:solidFill>
                <a:latin typeface="Papyrus" pitchFamily="-65" charset="0"/>
                <a:ea typeface="Papyrus" pitchFamily="-65" charset="0"/>
                <a:cs typeface="Papyrus" pitchFamily="-65" charset="0"/>
                <a:sym typeface="Gill Sans" pitchFamily="-112" charset="0"/>
              </a:endParaRPr>
            </a:p>
          </p:txBody>
        </p:sp>
        <p:pic>
          <p:nvPicPr>
            <p:cNvPr id="34830" name="Picture 9"/>
            <p:cNvPicPr>
              <a:picLocks noChangeAspect="1" noChangeArrowheads="1"/>
            </p:cNvPicPr>
            <p:nvPr/>
          </p:nvPicPr>
          <p:blipFill>
            <a:blip r:embed="rId3">
              <a:lum bright="10000"/>
            </a:blip>
            <a:srcRect/>
            <a:stretch>
              <a:fillRect/>
            </a:stretch>
          </p:blipFill>
          <p:spPr bwMode="auto">
            <a:xfrm>
              <a:off x="10225476" y="3352801"/>
              <a:ext cx="1803964" cy="2607733"/>
            </a:xfrm>
            <a:prstGeom prst="rect">
              <a:avLst/>
            </a:prstGeom>
            <a:noFill/>
            <a:ln w="9525">
              <a:noFill/>
              <a:miter lim="800000"/>
              <a:headEnd/>
              <a:tailEnd/>
            </a:ln>
          </p:spPr>
        </p:pic>
        <p:sp>
          <p:nvSpPr>
            <p:cNvPr id="34831" name="Text Box 11"/>
            <p:cNvSpPr txBox="1">
              <a:spLocks noChangeArrowheads="1"/>
            </p:cNvSpPr>
            <p:nvPr/>
          </p:nvSpPr>
          <p:spPr bwMode="auto">
            <a:xfrm>
              <a:off x="3149779" y="4541658"/>
              <a:ext cx="3651870" cy="777828"/>
            </a:xfrm>
            <a:prstGeom prst="rect">
              <a:avLst/>
            </a:prstGeom>
            <a:noFill/>
            <a:ln w="9525">
              <a:solidFill>
                <a:schemeClr val="bg1"/>
              </a:solidFill>
              <a:miter lim="800000"/>
              <a:headEnd/>
              <a:tailEnd/>
            </a:ln>
          </p:spPr>
          <p:txBody>
            <a:bodyPr wrap="none" lIns="130046" tIns="65023" rIns="130046" bIns="65023">
              <a:prstTxWarp prst="textNoShape">
                <a:avLst/>
              </a:prstTxWarp>
              <a:spAutoFit/>
            </a:bodyPr>
            <a:lstStyle/>
            <a:p>
              <a:pPr algn="ctr" defTabSz="642783" fontAlgn="base">
                <a:spcBef>
                  <a:spcPct val="0"/>
                </a:spcBef>
                <a:spcAft>
                  <a:spcPct val="0"/>
                </a:spcAft>
              </a:pPr>
              <a:r>
                <a:rPr lang="en-US" sz="2700" dirty="0">
                  <a:solidFill>
                    <a:srgbClr val="800000"/>
                  </a:solidFill>
                  <a:latin typeface="Papyrus" pitchFamily="-65" charset="0"/>
                  <a:ea typeface="Papyrus" pitchFamily="-65" charset="0"/>
                  <a:cs typeface="Papyrus" pitchFamily="-65" charset="0"/>
                  <a:sym typeface="Gill Sans" pitchFamily="-112" charset="0"/>
                </a:rPr>
                <a:t>1 - 10 </a:t>
              </a:r>
              <a:r>
                <a:rPr lang="en-US" sz="2700" dirty="0" err="1">
                  <a:solidFill>
                    <a:srgbClr val="800000"/>
                  </a:solidFill>
                  <a:latin typeface="Papyrus" pitchFamily="-65" charset="0"/>
                  <a:ea typeface="Papyrus" pitchFamily="-65" charset="0"/>
                  <a:cs typeface="Papyrus" pitchFamily="-65" charset="0"/>
                  <a:sym typeface="Gill Sans" pitchFamily="-112" charset="0"/>
                </a:rPr>
                <a:t>Ångström</a:t>
              </a:r>
              <a:endParaRPr lang="en-GB" sz="2700" dirty="0">
                <a:solidFill>
                  <a:srgbClr val="800000"/>
                </a:solidFill>
                <a:latin typeface="Papyrus" pitchFamily="-65" charset="0"/>
                <a:ea typeface="Papyrus" pitchFamily="-65" charset="0"/>
                <a:cs typeface="Papyrus" pitchFamily="-65" charset="0"/>
                <a:sym typeface="Gill Sans" pitchFamily="-112" charset="0"/>
              </a:endParaRPr>
            </a:p>
          </p:txBody>
        </p:sp>
      </p:grpSp>
      <p:sp>
        <p:nvSpPr>
          <p:cNvPr id="90126" name="Text Box 14"/>
          <p:cNvSpPr txBox="1">
            <a:spLocks noChangeArrowheads="1"/>
          </p:cNvSpPr>
          <p:nvPr/>
        </p:nvSpPr>
        <p:spPr bwMode="auto">
          <a:xfrm>
            <a:off x="1852071" y="26262"/>
            <a:ext cx="5795819" cy="738635"/>
          </a:xfrm>
          <a:prstGeom prst="rect">
            <a:avLst/>
          </a:prstGeom>
          <a:noFill/>
          <a:ln w="12700">
            <a:noFill/>
            <a:miter lim="800000"/>
            <a:headEnd/>
            <a:tailEnd/>
          </a:ln>
          <a:effectLst/>
        </p:spPr>
        <p:txBody>
          <a:bodyPr wrap="none" lIns="91411" tIns="45706" rIns="91411" bIns="45706">
            <a:prstTxWarp prst="textNoShape">
              <a:avLst/>
            </a:prstTxWarp>
            <a:spAutoFit/>
          </a:bodyPr>
          <a:lstStyle/>
          <a:p>
            <a:pPr algn="ctr" defTabSz="642783" fontAlgn="base">
              <a:spcBef>
                <a:spcPct val="50000"/>
              </a:spcBef>
              <a:spcAft>
                <a:spcPct val="0"/>
              </a:spcAft>
              <a:defRPr/>
            </a:pPr>
            <a:r>
              <a:rPr lang="en-GB" sz="4200" dirty="0" smtClean="0">
                <a:solidFill>
                  <a:srgbClr val="0000FF"/>
                </a:solidFill>
                <a:latin typeface="Papyrus"/>
                <a:cs typeface="Papyrus"/>
                <a:sym typeface="Gill Sans" charset="0"/>
              </a:rPr>
              <a:t>Neutrons </a:t>
            </a:r>
            <a:r>
              <a:rPr lang="en-GB" sz="4200" dirty="0">
                <a:solidFill>
                  <a:srgbClr val="0000FF"/>
                </a:solidFill>
                <a:latin typeface="Papyrus"/>
                <a:cs typeface="Papyrus"/>
                <a:sym typeface="Gill Sans" charset="0"/>
              </a:rPr>
              <a:t>are beautiful !</a:t>
            </a:r>
          </a:p>
        </p:txBody>
      </p:sp>
      <p:grpSp>
        <p:nvGrpSpPr>
          <p:cNvPr id="3" name="Group 14"/>
          <p:cNvGrpSpPr>
            <a:grpSpLocks/>
          </p:cNvGrpSpPr>
          <p:nvPr/>
        </p:nvGrpSpPr>
        <p:grpSpPr bwMode="auto">
          <a:xfrm>
            <a:off x="533974" y="4354339"/>
            <a:ext cx="8534015" cy="1987796"/>
            <a:chOff x="759420" y="6276622"/>
            <a:chExt cx="12137007" cy="2826738"/>
          </a:xfrm>
        </p:grpSpPr>
        <p:pic>
          <p:nvPicPr>
            <p:cNvPr id="34826" name="Picture 10"/>
            <p:cNvPicPr>
              <a:picLocks noChangeAspect="1" noChangeArrowheads="1"/>
            </p:cNvPicPr>
            <p:nvPr/>
          </p:nvPicPr>
          <p:blipFill>
            <a:blip r:embed="rId4">
              <a:lum bright="20000"/>
            </a:blip>
            <a:srcRect/>
            <a:stretch>
              <a:fillRect/>
            </a:stretch>
          </p:blipFill>
          <p:spPr bwMode="auto">
            <a:xfrm>
              <a:off x="9428480" y="6276622"/>
              <a:ext cx="3467947" cy="2826738"/>
            </a:xfrm>
            <a:prstGeom prst="rect">
              <a:avLst/>
            </a:prstGeom>
            <a:noFill/>
            <a:ln w="9525">
              <a:noFill/>
              <a:miter lim="800000"/>
              <a:headEnd/>
              <a:tailEnd/>
            </a:ln>
          </p:spPr>
        </p:pic>
        <p:sp>
          <p:nvSpPr>
            <p:cNvPr id="34827" name="Text Box 12"/>
            <p:cNvSpPr txBox="1">
              <a:spLocks noChangeArrowheads="1"/>
            </p:cNvSpPr>
            <p:nvPr/>
          </p:nvSpPr>
          <p:spPr bwMode="auto">
            <a:xfrm>
              <a:off x="3650088" y="7779797"/>
              <a:ext cx="2526460" cy="777595"/>
            </a:xfrm>
            <a:prstGeom prst="rect">
              <a:avLst/>
            </a:prstGeom>
            <a:noFill/>
            <a:ln w="9525">
              <a:solidFill>
                <a:schemeClr val="bg1"/>
              </a:solidFill>
              <a:miter lim="800000"/>
              <a:headEnd/>
              <a:tailEnd/>
            </a:ln>
          </p:spPr>
          <p:txBody>
            <a:bodyPr wrap="none" lIns="130046" tIns="65023" rIns="130046" bIns="65023">
              <a:prstTxWarp prst="textNoShape">
                <a:avLst/>
              </a:prstTxWarp>
              <a:spAutoFit/>
            </a:bodyPr>
            <a:lstStyle/>
            <a:p>
              <a:pPr algn="ctr" defTabSz="642783" fontAlgn="base">
                <a:spcBef>
                  <a:spcPct val="0"/>
                </a:spcBef>
                <a:spcAft>
                  <a:spcPct val="0"/>
                </a:spcAft>
              </a:pPr>
              <a:r>
                <a:rPr lang="en-US" sz="2700" dirty="0">
                  <a:solidFill>
                    <a:srgbClr val="800000"/>
                  </a:solidFill>
                  <a:latin typeface="Papyrus" pitchFamily="-65" charset="0"/>
                  <a:ea typeface="Papyrus" pitchFamily="-65" charset="0"/>
                  <a:cs typeface="Papyrus" pitchFamily="-65" charset="0"/>
                  <a:sym typeface="Gill Sans" pitchFamily="-112" charset="0"/>
                </a:rPr>
                <a:t>1 - 80 </a:t>
              </a:r>
              <a:r>
                <a:rPr lang="en-US" sz="2700" dirty="0" err="1">
                  <a:solidFill>
                    <a:srgbClr val="800000"/>
                  </a:solidFill>
                  <a:latin typeface="Papyrus" pitchFamily="-65" charset="0"/>
                  <a:ea typeface="Papyrus" pitchFamily="-65" charset="0"/>
                  <a:cs typeface="Papyrus" pitchFamily="-65" charset="0"/>
                  <a:sym typeface="Gill Sans" pitchFamily="-112" charset="0"/>
                </a:rPr>
                <a:t>meV</a:t>
              </a:r>
              <a:endParaRPr lang="en-GB" sz="2700" dirty="0">
                <a:solidFill>
                  <a:srgbClr val="800000"/>
                </a:solidFill>
                <a:latin typeface="Papyrus" pitchFamily="-65" charset="0"/>
                <a:ea typeface="Papyrus" pitchFamily="-65" charset="0"/>
                <a:cs typeface="Papyrus" pitchFamily="-65" charset="0"/>
                <a:sym typeface="Gill Sans" pitchFamily="-112" charset="0"/>
              </a:endParaRPr>
            </a:p>
          </p:txBody>
        </p:sp>
        <p:sp>
          <p:nvSpPr>
            <p:cNvPr id="34828" name="Text Box 15"/>
            <p:cNvSpPr txBox="1">
              <a:spLocks noChangeArrowheads="1"/>
            </p:cNvSpPr>
            <p:nvPr/>
          </p:nvSpPr>
          <p:spPr bwMode="auto">
            <a:xfrm>
              <a:off x="759420" y="6400799"/>
              <a:ext cx="8201210" cy="1959311"/>
            </a:xfrm>
            <a:prstGeom prst="rect">
              <a:avLst/>
            </a:prstGeom>
            <a:noFill/>
            <a:ln w="12700">
              <a:noFill/>
              <a:miter lim="800000"/>
              <a:headEnd/>
              <a:tailEnd/>
            </a:ln>
          </p:spPr>
          <p:txBody>
            <a:bodyPr wrap="none" lIns="130046" tIns="65023" rIns="130046" bIns="65023">
              <a:prstTxWarp prst="textNoShape">
                <a:avLst/>
              </a:prstTxWarp>
              <a:spAutoFit/>
            </a:bodyPr>
            <a:lstStyle/>
            <a:p>
              <a:pPr algn="ctr" defTabSz="642783" fontAlgn="base">
                <a:spcBef>
                  <a:spcPct val="0"/>
                </a:spcBef>
                <a:spcAft>
                  <a:spcPct val="0"/>
                </a:spcAft>
              </a:pPr>
              <a:r>
                <a:rPr lang="en-US" sz="2700" dirty="0">
                  <a:solidFill>
                    <a:srgbClr val="165518"/>
                  </a:solidFill>
                  <a:latin typeface="Papyrus" pitchFamily="-65" charset="0"/>
                  <a:ea typeface="Papyrus" pitchFamily="-65" charset="0"/>
                  <a:cs typeface="Papyrus" pitchFamily="-65" charset="0"/>
                  <a:sym typeface="Gill Sans" pitchFamily="-112" charset="0"/>
                </a:rPr>
                <a:t>Spectrometers -  Measure dynamics</a:t>
              </a:r>
            </a:p>
            <a:p>
              <a:pPr algn="ctr" defTabSz="642783" fontAlgn="base">
                <a:spcBef>
                  <a:spcPct val="0"/>
                </a:spcBef>
                <a:spcAft>
                  <a:spcPct val="0"/>
                </a:spcAft>
              </a:pPr>
              <a:r>
                <a:rPr lang="en-US" sz="2700" dirty="0">
                  <a:solidFill>
                    <a:srgbClr val="165518"/>
                  </a:solidFill>
                  <a:latin typeface="Papyrus" pitchFamily="-65" charset="0"/>
                  <a:ea typeface="Papyrus" pitchFamily="-65" charset="0"/>
                  <a:cs typeface="Papyrus" pitchFamily="-65" charset="0"/>
                  <a:sym typeface="Gill Sans" pitchFamily="-112" charset="0"/>
                </a:rPr>
                <a:t>	–</a:t>
              </a:r>
              <a:r>
                <a:rPr lang="en-US" sz="2700" dirty="0" smtClean="0">
                  <a:solidFill>
                    <a:srgbClr val="165518"/>
                  </a:solidFill>
                  <a:latin typeface="Papyrus" pitchFamily="-65" charset="0"/>
                  <a:ea typeface="Papyrus" pitchFamily="-65" charset="0"/>
                  <a:cs typeface="Papyrus" pitchFamily="-65" charset="0"/>
                  <a:sym typeface="Gill Sans" pitchFamily="-112" charset="0"/>
                </a:rPr>
                <a:t> What atoms and molecules do</a:t>
              </a:r>
              <a:endParaRPr lang="en-GB" sz="2700" dirty="0" smtClean="0">
                <a:solidFill>
                  <a:srgbClr val="165518"/>
                </a:solidFill>
                <a:latin typeface="Papyrus" pitchFamily="-65" charset="0"/>
                <a:ea typeface="Papyrus" pitchFamily="-65" charset="0"/>
                <a:cs typeface="Papyrus" pitchFamily="-65" charset="0"/>
                <a:sym typeface="Gill Sans" pitchFamily="-112" charset="0"/>
              </a:endParaRPr>
            </a:p>
            <a:p>
              <a:pPr algn="ctr" defTabSz="642783" fontAlgn="base">
                <a:spcBef>
                  <a:spcPct val="0"/>
                </a:spcBef>
                <a:spcAft>
                  <a:spcPct val="0"/>
                </a:spcAft>
              </a:pPr>
              <a:endParaRPr lang="en-US" sz="2700" dirty="0">
                <a:solidFill>
                  <a:srgbClr val="000000"/>
                </a:solidFill>
                <a:latin typeface="Gill Sans" pitchFamily="-112" charset="0"/>
                <a:sym typeface="Gill Sans" pitchFamily="-112" charset="0"/>
              </a:endParaRPr>
            </a:p>
          </p:txBody>
        </p:sp>
      </p:grpSp>
      <p:pic>
        <p:nvPicPr>
          <p:cNvPr id="21" name="Picture 20"/>
          <p:cNvPicPr>
            <a:picLocks noChangeAspect="1"/>
          </p:cNvPicPr>
          <p:nvPr/>
        </p:nvPicPr>
        <p:blipFill>
          <a:blip r:embed="rId5"/>
          <a:stretch>
            <a:fillRect/>
          </a:stretch>
        </p:blipFill>
        <p:spPr>
          <a:xfrm>
            <a:off x="2640036" y="1481867"/>
            <a:ext cx="557427" cy="557427"/>
          </a:xfrm>
          <a:prstGeom prst="rect">
            <a:avLst/>
          </a:prstGeom>
        </p:spPr>
      </p:pic>
      <p:pic>
        <p:nvPicPr>
          <p:cNvPr id="22" name="Picture 21"/>
          <p:cNvPicPr>
            <a:picLocks noChangeAspect="1"/>
          </p:cNvPicPr>
          <p:nvPr/>
        </p:nvPicPr>
        <p:blipFill>
          <a:blip r:embed="rId6"/>
          <a:stretch>
            <a:fillRect/>
          </a:stretch>
        </p:blipFill>
        <p:spPr>
          <a:xfrm>
            <a:off x="4782909" y="1307403"/>
            <a:ext cx="1072086" cy="839215"/>
          </a:xfrm>
          <a:prstGeom prst="rect">
            <a:avLst/>
          </a:prstGeom>
        </p:spPr>
      </p:pic>
      <p:pic>
        <p:nvPicPr>
          <p:cNvPr id="23" name="Picture 22"/>
          <p:cNvPicPr>
            <a:picLocks noChangeAspect="1"/>
          </p:cNvPicPr>
          <p:nvPr/>
        </p:nvPicPr>
        <p:blipFill>
          <a:blip r:embed="rId7"/>
          <a:stretch>
            <a:fillRect/>
          </a:stretch>
        </p:blipFill>
        <p:spPr>
          <a:xfrm>
            <a:off x="892602" y="1253739"/>
            <a:ext cx="887925" cy="671863"/>
          </a:xfrm>
          <a:prstGeom prst="rect">
            <a:avLst/>
          </a:prstGeom>
        </p:spPr>
      </p:pic>
      <p:grpSp>
        <p:nvGrpSpPr>
          <p:cNvPr id="4" name="Group 15"/>
          <p:cNvGrpSpPr/>
          <p:nvPr/>
        </p:nvGrpSpPr>
        <p:grpSpPr>
          <a:xfrm>
            <a:off x="269360" y="2583101"/>
            <a:ext cx="8439458" cy="2984500"/>
            <a:chOff x="269360" y="1166998"/>
            <a:chExt cx="8439458" cy="2984500"/>
          </a:xfrm>
        </p:grpSpPr>
        <p:pic>
          <p:nvPicPr>
            <p:cNvPr id="17" name="Picture 16"/>
            <p:cNvPicPr>
              <a:picLocks noChangeAspect="1"/>
            </p:cNvPicPr>
            <p:nvPr/>
          </p:nvPicPr>
          <p:blipFill>
            <a:blip r:embed="rId8">
              <a:lum bright="20000"/>
            </a:blip>
            <a:stretch>
              <a:fillRect/>
            </a:stretch>
          </p:blipFill>
          <p:spPr>
            <a:xfrm>
              <a:off x="269360" y="1166998"/>
              <a:ext cx="2540000" cy="2984500"/>
            </a:xfrm>
            <a:prstGeom prst="rect">
              <a:avLst/>
            </a:prstGeom>
          </p:spPr>
        </p:pic>
        <p:pic>
          <p:nvPicPr>
            <p:cNvPr id="18" name="Picture 17"/>
            <p:cNvPicPr>
              <a:picLocks noChangeAspect="1"/>
            </p:cNvPicPr>
            <p:nvPr/>
          </p:nvPicPr>
          <p:blipFill>
            <a:blip r:embed="rId9">
              <a:lum bright="20000"/>
            </a:blip>
            <a:stretch>
              <a:fillRect/>
            </a:stretch>
          </p:blipFill>
          <p:spPr>
            <a:xfrm>
              <a:off x="6168818" y="1166998"/>
              <a:ext cx="2540000" cy="2984500"/>
            </a:xfrm>
            <a:prstGeom prst="rect">
              <a:avLst/>
            </a:prstGeom>
          </p:spPr>
        </p:pic>
      </p:grpSp>
    </p:spTree>
    <p:extLst>
      <p:ext uri="{BB962C8B-B14F-4D97-AF65-F5344CB8AC3E}">
        <p14:creationId xmlns:p14="http://schemas.microsoft.com/office/powerpoint/2010/main" val="31093457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8084" name="Group 1028"/>
          <p:cNvGrpSpPr>
            <a:grpSpLocks/>
          </p:cNvGrpSpPr>
          <p:nvPr/>
        </p:nvGrpSpPr>
        <p:grpSpPr bwMode="auto">
          <a:xfrm>
            <a:off x="762000" y="1938338"/>
            <a:ext cx="7837488" cy="3243262"/>
            <a:chOff x="776" y="1515"/>
            <a:chExt cx="4937" cy="2043"/>
          </a:xfrm>
        </p:grpSpPr>
        <p:grpSp>
          <p:nvGrpSpPr>
            <p:cNvPr id="558085" name="Group 1029"/>
            <p:cNvGrpSpPr>
              <a:grpSpLocks/>
            </p:cNvGrpSpPr>
            <p:nvPr/>
          </p:nvGrpSpPr>
          <p:grpSpPr bwMode="auto">
            <a:xfrm>
              <a:off x="776" y="1515"/>
              <a:ext cx="4937" cy="2043"/>
              <a:chOff x="776" y="1515"/>
              <a:chExt cx="4984" cy="2043"/>
            </a:xfrm>
          </p:grpSpPr>
          <p:grpSp>
            <p:nvGrpSpPr>
              <p:cNvPr id="558086" name="Group 1030"/>
              <p:cNvGrpSpPr>
                <a:grpSpLocks/>
              </p:cNvGrpSpPr>
              <p:nvPr/>
            </p:nvGrpSpPr>
            <p:grpSpPr bwMode="auto">
              <a:xfrm>
                <a:off x="776" y="2767"/>
                <a:ext cx="4944" cy="713"/>
                <a:chOff x="776" y="2766"/>
                <a:chExt cx="4944" cy="713"/>
              </a:xfrm>
            </p:grpSpPr>
            <p:pic>
              <p:nvPicPr>
                <p:cNvPr id="558087" name="Picture 10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 y="3027"/>
                  <a:ext cx="187"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88" name="Picture 1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8" y="2978"/>
                  <a:ext cx="2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89" name="Picture 10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9" y="2939"/>
                  <a:ext cx="36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0" name="Picture 10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9" y="2854"/>
                  <a:ext cx="531"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1" name="Picture 10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4" y="2834"/>
                  <a:ext cx="570" cy="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2" name="Picture 103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6" y="2790"/>
                  <a:ext cx="659" cy="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3" name="Picture 10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3" y="2766"/>
                  <a:ext cx="708" cy="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4" name="Picture 1038"/>
                <p:cNvPicPr>
                  <a:picLocks noChangeAspect="1" noChangeArrowheads="1"/>
                </p:cNvPicPr>
                <p:nvPr/>
              </p:nvPicPr>
              <p:blipFill>
                <a:blip r:embed="rId7" cstate="print">
                  <a:extLst>
                    <a:ext uri="{28A0092B-C50C-407E-A947-70E740481C1C}">
                      <a14:useLocalDpi xmlns:a14="http://schemas.microsoft.com/office/drawing/2010/main" val="0"/>
                    </a:ext>
                  </a:extLst>
                </a:blip>
                <a:srcRect t="3615" b="2409"/>
                <a:stretch>
                  <a:fillRect/>
                </a:stretch>
              </p:blipFill>
              <p:spPr bwMode="auto">
                <a:xfrm>
                  <a:off x="776" y="2810"/>
                  <a:ext cx="659"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58095" name="Group 1039"/>
              <p:cNvGrpSpPr>
                <a:grpSpLocks/>
              </p:cNvGrpSpPr>
              <p:nvPr/>
            </p:nvGrpSpPr>
            <p:grpSpPr bwMode="auto">
              <a:xfrm>
                <a:off x="1090" y="1881"/>
                <a:ext cx="4670" cy="757"/>
                <a:chOff x="1090" y="1927"/>
                <a:chExt cx="4670" cy="757"/>
              </a:xfrm>
            </p:grpSpPr>
            <p:pic>
              <p:nvPicPr>
                <p:cNvPr id="558096" name="Picture 10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 y="2126"/>
                  <a:ext cx="346" cy="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7" name="Picture 10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9" y="2031"/>
                  <a:ext cx="581" cy="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8" name="Picture 104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4" y="2261"/>
                  <a:ext cx="84" cy="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99" name="Picture 1043"/>
                <p:cNvPicPr>
                  <a:picLocks noChangeAspect="1" noChangeArrowheads="1"/>
                </p:cNvPicPr>
                <p:nvPr/>
              </p:nvPicPr>
              <p:blipFill>
                <a:blip r:embed="rId10">
                  <a:extLst>
                    <a:ext uri="{28A0092B-C50C-407E-A947-70E740481C1C}">
                      <a14:useLocalDpi xmlns:a14="http://schemas.microsoft.com/office/drawing/2010/main" val="0"/>
                    </a:ext>
                  </a:extLst>
                </a:blip>
                <a:srcRect l="3000" r="5875"/>
                <a:stretch>
                  <a:fillRect/>
                </a:stretch>
              </p:blipFill>
              <p:spPr bwMode="auto">
                <a:xfrm>
                  <a:off x="5031" y="1927"/>
                  <a:ext cx="729"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100" name="Picture 10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0" y="2192"/>
                  <a:ext cx="221"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8101" name="Group 1045"/>
                <p:cNvGrpSpPr>
                  <a:grpSpLocks/>
                </p:cNvGrpSpPr>
                <p:nvPr/>
              </p:nvGrpSpPr>
              <p:grpSpPr bwMode="auto">
                <a:xfrm>
                  <a:off x="1090" y="2287"/>
                  <a:ext cx="644" cy="37"/>
                  <a:chOff x="1090" y="2287"/>
                  <a:chExt cx="644" cy="37"/>
                </a:xfrm>
              </p:grpSpPr>
              <p:pic>
                <p:nvPicPr>
                  <p:cNvPr id="558102" name="Picture 104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0" y="2297"/>
                    <a:ext cx="20" cy="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103" name="Picture 104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94" y="2287"/>
                    <a:ext cx="40" cy="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58104" name="Picture 104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13" y="2248"/>
                  <a:ext cx="11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58105" name="Group 1049"/>
              <p:cNvGrpSpPr>
                <a:grpSpLocks/>
              </p:cNvGrpSpPr>
              <p:nvPr/>
            </p:nvGrpSpPr>
            <p:grpSpPr bwMode="auto">
              <a:xfrm>
                <a:off x="984" y="1532"/>
                <a:ext cx="4484" cy="291"/>
                <a:chOff x="984" y="1772"/>
                <a:chExt cx="4484" cy="291"/>
              </a:xfrm>
            </p:grpSpPr>
            <p:sp>
              <p:nvSpPr>
                <p:cNvPr id="558106" name="Rectangle 1050"/>
                <p:cNvSpPr>
                  <a:spLocks noChangeArrowheads="1"/>
                </p:cNvSpPr>
                <p:nvPr/>
              </p:nvSpPr>
              <p:spPr bwMode="auto">
                <a:xfrm>
                  <a:off x="5204" y="1772"/>
                  <a:ext cx="26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pPr>
                  <a:r>
                    <a:rPr lang="en-GB" sz="2400">
                      <a:solidFill>
                        <a:srgbClr val="3E3E5C"/>
                      </a:solidFill>
                      <a:latin typeface="Frutiger" pitchFamily="2" charset="0"/>
                    </a:rPr>
                    <a:t>Cs</a:t>
                  </a:r>
                </a:p>
              </p:txBody>
            </p:sp>
            <p:sp>
              <p:nvSpPr>
                <p:cNvPr id="558107" name="Rectangle 1051"/>
                <p:cNvSpPr>
                  <a:spLocks noChangeArrowheads="1"/>
                </p:cNvSpPr>
                <p:nvPr/>
              </p:nvSpPr>
              <p:spPr bwMode="auto">
                <a:xfrm>
                  <a:off x="4609" y="1772"/>
                  <a:ext cx="25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pPr>
                  <a:r>
                    <a:rPr lang="en-GB" sz="2400">
                      <a:solidFill>
                        <a:srgbClr val="3E3E5C"/>
                      </a:solidFill>
                      <a:latin typeface="Frutiger" pitchFamily="2" charset="0"/>
                    </a:rPr>
                    <a:t>Zr</a:t>
                  </a:r>
                </a:p>
              </p:txBody>
            </p:sp>
            <p:sp>
              <p:nvSpPr>
                <p:cNvPr id="558108" name="Rectangle 1052"/>
                <p:cNvSpPr>
                  <a:spLocks noChangeArrowheads="1"/>
                </p:cNvSpPr>
                <p:nvPr/>
              </p:nvSpPr>
              <p:spPr bwMode="auto">
                <a:xfrm>
                  <a:off x="4007" y="1772"/>
                  <a:ext cx="31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pPr>
                  <a:r>
                    <a:rPr lang="en-GB" sz="2400">
                      <a:solidFill>
                        <a:srgbClr val="3E3E5C"/>
                      </a:solidFill>
                      <a:latin typeface="Frutiger" pitchFamily="2" charset="0"/>
                    </a:rPr>
                    <a:t>Mn</a:t>
                  </a:r>
                </a:p>
              </p:txBody>
            </p:sp>
            <p:sp>
              <p:nvSpPr>
                <p:cNvPr id="558109" name="Rectangle 1053"/>
                <p:cNvSpPr>
                  <a:spLocks noChangeArrowheads="1"/>
                </p:cNvSpPr>
                <p:nvPr/>
              </p:nvSpPr>
              <p:spPr bwMode="auto">
                <a:xfrm>
                  <a:off x="3471" y="1772"/>
                  <a:ext cx="1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pPr>
                  <a:r>
                    <a:rPr lang="en-GB" sz="2400">
                      <a:solidFill>
                        <a:srgbClr val="3E3E5C"/>
                      </a:solidFill>
                      <a:latin typeface="Frutiger" pitchFamily="2" charset="0"/>
                    </a:rPr>
                    <a:t>S</a:t>
                  </a:r>
                </a:p>
              </p:txBody>
            </p:sp>
            <p:sp>
              <p:nvSpPr>
                <p:cNvPr id="558110" name="Rectangle 1054"/>
                <p:cNvSpPr>
                  <a:spLocks noChangeArrowheads="1"/>
                </p:cNvSpPr>
                <p:nvPr/>
              </p:nvSpPr>
              <p:spPr bwMode="auto">
                <a:xfrm>
                  <a:off x="2848" y="1772"/>
                  <a:ext cx="22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pPr>
                  <a:r>
                    <a:rPr lang="en-GB" sz="2400">
                      <a:solidFill>
                        <a:srgbClr val="3E3E5C"/>
                      </a:solidFill>
                      <a:latin typeface="Frutiger" pitchFamily="2" charset="0"/>
                    </a:rPr>
                    <a:t>O</a:t>
                  </a:r>
                </a:p>
              </p:txBody>
            </p:sp>
            <p:sp>
              <p:nvSpPr>
                <p:cNvPr id="558111" name="Rectangle 1055"/>
                <p:cNvSpPr>
                  <a:spLocks noChangeArrowheads="1"/>
                </p:cNvSpPr>
                <p:nvPr/>
              </p:nvSpPr>
              <p:spPr bwMode="auto">
                <a:xfrm>
                  <a:off x="2205" y="1772"/>
                  <a:ext cx="21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pPr>
                  <a:r>
                    <a:rPr lang="en-GB" sz="2400">
                      <a:solidFill>
                        <a:srgbClr val="3E3E5C"/>
                      </a:solidFill>
                      <a:latin typeface="Frutiger" pitchFamily="2" charset="0"/>
                    </a:rPr>
                    <a:t>C</a:t>
                  </a:r>
                </a:p>
              </p:txBody>
            </p:sp>
            <p:sp>
              <p:nvSpPr>
                <p:cNvPr id="558112" name="Rectangle 1056"/>
                <p:cNvSpPr>
                  <a:spLocks noChangeArrowheads="1"/>
                </p:cNvSpPr>
                <p:nvPr/>
              </p:nvSpPr>
              <p:spPr bwMode="auto">
                <a:xfrm>
                  <a:off x="1586" y="1772"/>
                  <a:ext cx="22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pPr>
                  <a:r>
                    <a:rPr lang="en-GB" sz="2400">
                      <a:solidFill>
                        <a:srgbClr val="3E3E5C"/>
                      </a:solidFill>
                      <a:latin typeface="Frutiger" pitchFamily="2" charset="0"/>
                    </a:rPr>
                    <a:t>Li</a:t>
                  </a:r>
                </a:p>
              </p:txBody>
            </p:sp>
            <p:sp>
              <p:nvSpPr>
                <p:cNvPr id="558113" name="Rectangle 1057"/>
                <p:cNvSpPr>
                  <a:spLocks noChangeArrowheads="1"/>
                </p:cNvSpPr>
                <p:nvPr/>
              </p:nvSpPr>
              <p:spPr bwMode="auto">
                <a:xfrm>
                  <a:off x="984" y="1772"/>
                  <a:ext cx="2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pPr>
                  <a:r>
                    <a:rPr lang="en-GB" sz="2400">
                      <a:solidFill>
                        <a:srgbClr val="3E3E5C"/>
                      </a:solidFill>
                      <a:latin typeface="Frutiger" pitchFamily="2" charset="0"/>
                    </a:rPr>
                    <a:t>H</a:t>
                  </a:r>
                </a:p>
              </p:txBody>
            </p:sp>
          </p:grpSp>
          <p:sp>
            <p:nvSpPr>
              <p:cNvPr id="558114" name="Rectangle 1058"/>
              <p:cNvSpPr>
                <a:spLocks noChangeArrowheads="1"/>
              </p:cNvSpPr>
              <p:nvPr/>
            </p:nvSpPr>
            <p:spPr bwMode="auto">
              <a:xfrm>
                <a:off x="789" y="1515"/>
                <a:ext cx="4971" cy="3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E3E5C"/>
                  </a:solidFill>
                  <a:latin typeface="Arial"/>
                </a:endParaRPr>
              </a:p>
            </p:txBody>
          </p:sp>
          <p:sp>
            <p:nvSpPr>
              <p:cNvPr id="558115" name="Rectangle 1059"/>
              <p:cNvSpPr>
                <a:spLocks noChangeArrowheads="1"/>
              </p:cNvSpPr>
              <p:nvPr/>
            </p:nvSpPr>
            <p:spPr bwMode="auto">
              <a:xfrm>
                <a:off x="789" y="1825"/>
                <a:ext cx="4971" cy="869"/>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E3E5C"/>
                  </a:solidFill>
                  <a:latin typeface="Arial"/>
                </a:endParaRPr>
              </a:p>
            </p:txBody>
          </p:sp>
          <p:sp>
            <p:nvSpPr>
              <p:cNvPr id="558116" name="Rectangle 1060"/>
              <p:cNvSpPr>
                <a:spLocks noChangeArrowheads="1"/>
              </p:cNvSpPr>
              <p:nvPr/>
            </p:nvSpPr>
            <p:spPr bwMode="auto">
              <a:xfrm>
                <a:off x="789" y="2689"/>
                <a:ext cx="4971" cy="869"/>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E3E5C"/>
                  </a:solidFill>
                  <a:latin typeface="Arial"/>
                </a:endParaRPr>
              </a:p>
            </p:txBody>
          </p:sp>
        </p:grpSp>
        <p:sp>
          <p:nvSpPr>
            <p:cNvPr id="558117" name="Rectangle 1061"/>
            <p:cNvSpPr>
              <a:spLocks noChangeArrowheads="1"/>
            </p:cNvSpPr>
            <p:nvPr/>
          </p:nvSpPr>
          <p:spPr bwMode="auto">
            <a:xfrm>
              <a:off x="3408" y="2446"/>
              <a:ext cx="38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pPr>
              <a:r>
                <a:rPr lang="en-GB" b="1">
                  <a:solidFill>
                    <a:srgbClr val="3E3E5C"/>
                  </a:solidFill>
                  <a:latin typeface="Frutiger" pitchFamily="2" charset="0"/>
                </a:rPr>
                <a:t>X-rays</a:t>
              </a:r>
            </a:p>
          </p:txBody>
        </p:sp>
        <p:sp>
          <p:nvSpPr>
            <p:cNvPr id="558118" name="Rectangle 1062"/>
            <p:cNvSpPr>
              <a:spLocks noChangeArrowheads="1"/>
            </p:cNvSpPr>
            <p:nvPr/>
          </p:nvSpPr>
          <p:spPr bwMode="auto">
            <a:xfrm>
              <a:off x="3320" y="3315"/>
              <a:ext cx="48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0"/>
                </a:spcAft>
              </a:pPr>
              <a:r>
                <a:rPr lang="en-GB" b="1">
                  <a:solidFill>
                    <a:srgbClr val="3E3E5C"/>
                  </a:solidFill>
                  <a:latin typeface="Frutiger" pitchFamily="2" charset="0"/>
                </a:rPr>
                <a:t>neutrons</a:t>
              </a:r>
            </a:p>
          </p:txBody>
        </p:sp>
      </p:grpSp>
      <p:sp>
        <p:nvSpPr>
          <p:cNvPr id="38" name="Title 1"/>
          <p:cNvSpPr txBox="1">
            <a:spLocks/>
          </p:cNvSpPr>
          <p:nvPr/>
        </p:nvSpPr>
        <p:spPr>
          <a:xfrm>
            <a:off x="1798297" y="177800"/>
            <a:ext cx="6964702" cy="880369"/>
          </a:xfrm>
          <a:prstGeom prst="rect">
            <a:avLst/>
          </a:prstGeom>
        </p:spPr>
        <p:txBody>
          <a:bodyPr/>
          <a:lstStyle>
            <a:lvl1pPr algn="l" rtl="0" fontAlgn="base">
              <a:lnSpc>
                <a:spcPct val="85000"/>
              </a:lnSpc>
              <a:spcBef>
                <a:spcPct val="0"/>
              </a:spcBef>
              <a:spcAft>
                <a:spcPct val="0"/>
              </a:spcAft>
              <a:defRPr sz="3000" kern="1200">
                <a:solidFill>
                  <a:srgbClr val="006C3A"/>
                </a:solidFill>
                <a:latin typeface="Arial Black" pitchFamily="34" charset="0"/>
                <a:ea typeface="+mj-ea"/>
                <a:cs typeface="+mj-cs"/>
              </a:defRPr>
            </a:lvl1pPr>
            <a:lvl2pPr algn="l" rtl="0" fontAlgn="base">
              <a:lnSpc>
                <a:spcPct val="85000"/>
              </a:lnSpc>
              <a:spcBef>
                <a:spcPct val="0"/>
              </a:spcBef>
              <a:spcAft>
                <a:spcPct val="0"/>
              </a:spcAft>
              <a:defRPr sz="3000">
                <a:solidFill>
                  <a:srgbClr val="006C3A"/>
                </a:solidFill>
                <a:latin typeface="Arial Black" pitchFamily="34" charset="0"/>
              </a:defRPr>
            </a:lvl2pPr>
            <a:lvl3pPr algn="l" rtl="0" fontAlgn="base">
              <a:lnSpc>
                <a:spcPct val="85000"/>
              </a:lnSpc>
              <a:spcBef>
                <a:spcPct val="0"/>
              </a:spcBef>
              <a:spcAft>
                <a:spcPct val="0"/>
              </a:spcAft>
              <a:defRPr sz="3000">
                <a:solidFill>
                  <a:srgbClr val="006C3A"/>
                </a:solidFill>
                <a:latin typeface="Arial Black" pitchFamily="34" charset="0"/>
              </a:defRPr>
            </a:lvl3pPr>
            <a:lvl4pPr algn="l" rtl="0" fontAlgn="base">
              <a:lnSpc>
                <a:spcPct val="85000"/>
              </a:lnSpc>
              <a:spcBef>
                <a:spcPct val="0"/>
              </a:spcBef>
              <a:spcAft>
                <a:spcPct val="0"/>
              </a:spcAft>
              <a:defRPr sz="3000">
                <a:solidFill>
                  <a:srgbClr val="006C3A"/>
                </a:solidFill>
                <a:latin typeface="Arial Black" pitchFamily="34" charset="0"/>
              </a:defRPr>
            </a:lvl4pPr>
            <a:lvl5pPr algn="l" rtl="0" fontAlgn="base">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r>
              <a:rPr lang="en-US" dirty="0" smtClean="0">
                <a:latin typeface="Papyrus"/>
                <a:cs typeface="Papyrus"/>
              </a:rPr>
              <a:t>Neutrons see the nuclei..</a:t>
            </a:r>
            <a:endParaRPr lang="en-US" dirty="0">
              <a:latin typeface="Papyrus"/>
              <a:cs typeface="Papyrus"/>
            </a:endParaRPr>
          </a:p>
        </p:txBody>
      </p:sp>
    </p:spTree>
    <p:extLst>
      <p:ext uri="{BB962C8B-B14F-4D97-AF65-F5344CB8AC3E}">
        <p14:creationId xmlns:p14="http://schemas.microsoft.com/office/powerpoint/2010/main" val="24760979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637" y="-80600"/>
            <a:ext cx="7717362" cy="880369"/>
          </a:xfrm>
        </p:spPr>
        <p:txBody>
          <a:bodyPr/>
          <a:lstStyle/>
          <a:p>
            <a:r>
              <a:rPr lang="en-US" sz="2400" dirty="0" smtClean="0"/>
              <a:t>Neutrons and x-rays are complementary</a:t>
            </a:r>
            <a:br>
              <a:rPr lang="en-US" sz="2400" dirty="0" smtClean="0"/>
            </a:br>
            <a:r>
              <a:rPr lang="en-US" sz="2400" dirty="0" smtClean="0"/>
              <a:t>- neutrons…</a:t>
            </a:r>
            <a:endParaRPr lang="en-US" sz="2400" dirty="0"/>
          </a:p>
        </p:txBody>
      </p:sp>
      <p:pic>
        <p:nvPicPr>
          <p:cNvPr id="4" name="Picture 7" descr="catsite"/>
          <p:cNvPicPr>
            <a:picLocks noChangeArrowheads="1"/>
          </p:cNvPicPr>
          <p:nvPr/>
        </p:nvPicPr>
        <p:blipFill>
          <a:blip r:embed="rId7"/>
          <a:srcRect/>
          <a:stretch>
            <a:fillRect/>
          </a:stretch>
        </p:blipFill>
        <p:spPr bwMode="auto">
          <a:xfrm>
            <a:off x="6858000" y="1676400"/>
            <a:ext cx="2042153" cy="1859455"/>
          </a:xfrm>
          <a:prstGeom prst="rect">
            <a:avLst/>
          </a:prstGeom>
          <a:noFill/>
          <a:ln w="22225" cap="flat" cmpd="sng" algn="ctr">
            <a:solidFill>
              <a:srgbClr val="000000"/>
            </a:solidFill>
            <a:prstDash val="solid"/>
            <a:miter lim="800000"/>
            <a:headEnd type="none" w="med" len="med"/>
            <a:tailEnd type="none" w="med" len="med"/>
          </a:ln>
          <a:effectLst>
            <a:outerShdw blurRad="63500" dist="38100" dir="2700000">
              <a:srgbClr val="000000">
                <a:alpha val="43000"/>
              </a:srgbClr>
            </a:outerShdw>
          </a:effectLst>
        </p:spPr>
      </p:pic>
      <p:pic>
        <p:nvPicPr>
          <p:cNvPr id="5" name="Picture 2" descr="test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30740"/>
          <a:stretch>
            <a:fillRect/>
          </a:stretch>
        </p:blipFill>
        <p:spPr bwMode="auto">
          <a:xfrm>
            <a:off x="4495800" y="4238625"/>
            <a:ext cx="3605841" cy="1676400"/>
          </a:xfrm>
          <a:prstGeom prst="rect">
            <a:avLst/>
          </a:prstGeom>
          <a:noFill/>
          <a:extLst>
            <a:ext uri="{909E8E84-426E-40dd-AFC4-6F175D3DCCD1}">
              <a14:hiddenFill xmlns:a14="http://schemas.microsoft.com/office/drawing/2010/main">
                <a:solidFill>
                  <a:srgbClr val="FFFFFF"/>
                </a:solidFill>
              </a14:hiddenFill>
            </a:ext>
          </a:extLst>
        </p:spPr>
      </p:pic>
      <p:pic>
        <p:nvPicPr>
          <p:cNvPr id="6" name="CsDSO4.AVI">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a:xfrm>
            <a:off x="661988" y="3440113"/>
            <a:ext cx="3300412" cy="24749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 6"/>
          <p:cNvGrpSpPr>
            <a:grpSpLocks/>
          </p:cNvGrpSpPr>
          <p:nvPr/>
        </p:nvGrpSpPr>
        <p:grpSpPr bwMode="auto">
          <a:xfrm>
            <a:off x="200260" y="1066800"/>
            <a:ext cx="3114694" cy="2057400"/>
            <a:chOff x="2736" y="1479"/>
            <a:chExt cx="2790" cy="1614"/>
          </a:xfrm>
        </p:grpSpPr>
        <p:grpSp>
          <p:nvGrpSpPr>
            <p:cNvPr id="8" name="Group 7"/>
            <p:cNvGrpSpPr>
              <a:grpSpLocks/>
            </p:cNvGrpSpPr>
            <p:nvPr/>
          </p:nvGrpSpPr>
          <p:grpSpPr bwMode="auto">
            <a:xfrm>
              <a:off x="2928" y="1479"/>
              <a:ext cx="2448" cy="1614"/>
              <a:chOff x="2928" y="1479"/>
              <a:chExt cx="2448" cy="1614"/>
            </a:xfrm>
          </p:grpSpPr>
          <p:pic>
            <p:nvPicPr>
              <p:cNvPr id="11" name="Picture 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7799"/>
              <a:stretch>
                <a:fillRect/>
              </a:stretch>
            </p:blipFill>
            <p:spPr bwMode="auto">
              <a:xfrm>
                <a:off x="3106" y="1479"/>
                <a:ext cx="2270" cy="1614"/>
              </a:xfrm>
              <a:prstGeom prst="rect">
                <a:avLst/>
              </a:prstGeom>
              <a:noFill/>
              <a:extLst>
                <a:ext uri="{909E8E84-426E-40dd-AFC4-6F175D3DCCD1}">
                  <a14:hiddenFill xmlns:a14="http://schemas.microsoft.com/office/drawing/2010/main">
                    <a:solidFill>
                      <a:srgbClr val="FFFFFF"/>
                    </a:solidFill>
                  </a14:hiddenFill>
                </a:ext>
              </a:extLst>
            </p:spPr>
          </p:pic>
          <p:sp>
            <p:nvSpPr>
              <p:cNvPr id="12" name="Line 9"/>
              <p:cNvSpPr>
                <a:spLocks noChangeShapeType="1"/>
              </p:cNvSpPr>
              <p:nvPr/>
            </p:nvSpPr>
            <p:spPr bwMode="auto">
              <a:xfrm flipH="1">
                <a:off x="2928" y="2295"/>
                <a:ext cx="912" cy="245"/>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kern="0" smtClean="0">
                  <a:solidFill>
                    <a:sysClr val="windowText" lastClr="000000"/>
                  </a:solidFill>
                  <a:latin typeface="Arial"/>
                </a:endParaRPr>
              </a:p>
            </p:txBody>
          </p:sp>
          <p:sp>
            <p:nvSpPr>
              <p:cNvPr id="13" name="Line 10"/>
              <p:cNvSpPr>
                <a:spLocks noChangeShapeType="1"/>
              </p:cNvSpPr>
              <p:nvPr/>
            </p:nvSpPr>
            <p:spPr bwMode="auto">
              <a:xfrm>
                <a:off x="4032" y="2295"/>
                <a:ext cx="1104" cy="192"/>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kern="0" smtClean="0">
                  <a:solidFill>
                    <a:sysClr val="windowText" lastClr="000000"/>
                  </a:solidFill>
                  <a:latin typeface="Arial"/>
                </a:endParaRPr>
              </a:p>
            </p:txBody>
          </p:sp>
          <p:sp>
            <p:nvSpPr>
              <p:cNvPr id="14" name="Freeform 11"/>
              <p:cNvSpPr>
                <a:spLocks/>
              </p:cNvSpPr>
              <p:nvPr/>
            </p:nvSpPr>
            <p:spPr bwMode="auto">
              <a:xfrm>
                <a:off x="3024" y="2199"/>
                <a:ext cx="816" cy="384"/>
              </a:xfrm>
              <a:custGeom>
                <a:avLst/>
                <a:gdLst>
                  <a:gd name="T0" fmla="*/ 0 w 816"/>
                  <a:gd name="T1" fmla="*/ 384 h 384"/>
                  <a:gd name="T2" fmla="*/ 96 w 816"/>
                  <a:gd name="T3" fmla="*/ 240 h 384"/>
                  <a:gd name="T4" fmla="*/ 288 w 816"/>
                  <a:gd name="T5" fmla="*/ 336 h 384"/>
                  <a:gd name="T6" fmla="*/ 480 w 816"/>
                  <a:gd name="T7" fmla="*/ 96 h 384"/>
                  <a:gd name="T8" fmla="*/ 672 w 816"/>
                  <a:gd name="T9" fmla="*/ 192 h 384"/>
                  <a:gd name="T10" fmla="*/ 816 w 816"/>
                  <a:gd name="T11" fmla="*/ 0 h 384"/>
                </a:gdLst>
                <a:ahLst/>
                <a:cxnLst>
                  <a:cxn ang="0">
                    <a:pos x="T0" y="T1"/>
                  </a:cxn>
                  <a:cxn ang="0">
                    <a:pos x="T2" y="T3"/>
                  </a:cxn>
                  <a:cxn ang="0">
                    <a:pos x="T4" y="T5"/>
                  </a:cxn>
                  <a:cxn ang="0">
                    <a:pos x="T6" y="T7"/>
                  </a:cxn>
                  <a:cxn ang="0">
                    <a:pos x="T8" y="T9"/>
                  </a:cxn>
                  <a:cxn ang="0">
                    <a:pos x="T10" y="T11"/>
                  </a:cxn>
                </a:cxnLst>
                <a:rect l="0" t="0" r="r" b="b"/>
                <a:pathLst>
                  <a:path w="816" h="384">
                    <a:moveTo>
                      <a:pt x="0" y="384"/>
                    </a:moveTo>
                    <a:cubicBezTo>
                      <a:pt x="24" y="316"/>
                      <a:pt x="48" y="248"/>
                      <a:pt x="96" y="240"/>
                    </a:cubicBezTo>
                    <a:cubicBezTo>
                      <a:pt x="144" y="232"/>
                      <a:pt x="224" y="359"/>
                      <a:pt x="288" y="336"/>
                    </a:cubicBezTo>
                    <a:cubicBezTo>
                      <a:pt x="351" y="312"/>
                      <a:pt x="416" y="119"/>
                      <a:pt x="480" y="96"/>
                    </a:cubicBezTo>
                    <a:cubicBezTo>
                      <a:pt x="543" y="72"/>
                      <a:pt x="616" y="207"/>
                      <a:pt x="672" y="192"/>
                    </a:cubicBezTo>
                    <a:cubicBezTo>
                      <a:pt x="727" y="176"/>
                      <a:pt x="792" y="32"/>
                      <a:pt x="816" y="0"/>
                    </a:cubicBezTo>
                  </a:path>
                </a:pathLst>
              </a:custGeom>
              <a:noFill/>
              <a:ln w="12700" cmpd="sng">
                <a:solidFill>
                  <a:srgbClr val="00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kern="0" smtClean="0">
                  <a:solidFill>
                    <a:sysClr val="windowText" lastClr="000000"/>
                  </a:solidFill>
                  <a:latin typeface="Arial"/>
                </a:endParaRPr>
              </a:p>
            </p:txBody>
          </p:sp>
          <p:sp>
            <p:nvSpPr>
              <p:cNvPr id="15" name="Freeform 12"/>
              <p:cNvSpPr>
                <a:spLocks/>
              </p:cNvSpPr>
              <p:nvPr/>
            </p:nvSpPr>
            <p:spPr bwMode="auto">
              <a:xfrm rot="1986916">
                <a:off x="4128" y="2199"/>
                <a:ext cx="816" cy="384"/>
              </a:xfrm>
              <a:custGeom>
                <a:avLst/>
                <a:gdLst>
                  <a:gd name="T0" fmla="*/ 0 w 816"/>
                  <a:gd name="T1" fmla="*/ 384 h 384"/>
                  <a:gd name="T2" fmla="*/ 96 w 816"/>
                  <a:gd name="T3" fmla="*/ 240 h 384"/>
                  <a:gd name="T4" fmla="*/ 288 w 816"/>
                  <a:gd name="T5" fmla="*/ 336 h 384"/>
                  <a:gd name="T6" fmla="*/ 480 w 816"/>
                  <a:gd name="T7" fmla="*/ 96 h 384"/>
                  <a:gd name="T8" fmla="*/ 672 w 816"/>
                  <a:gd name="T9" fmla="*/ 192 h 384"/>
                  <a:gd name="T10" fmla="*/ 816 w 816"/>
                  <a:gd name="T11" fmla="*/ 0 h 384"/>
                </a:gdLst>
                <a:ahLst/>
                <a:cxnLst>
                  <a:cxn ang="0">
                    <a:pos x="T0" y="T1"/>
                  </a:cxn>
                  <a:cxn ang="0">
                    <a:pos x="T2" y="T3"/>
                  </a:cxn>
                  <a:cxn ang="0">
                    <a:pos x="T4" y="T5"/>
                  </a:cxn>
                  <a:cxn ang="0">
                    <a:pos x="T6" y="T7"/>
                  </a:cxn>
                  <a:cxn ang="0">
                    <a:pos x="T8" y="T9"/>
                  </a:cxn>
                  <a:cxn ang="0">
                    <a:pos x="T10" y="T11"/>
                  </a:cxn>
                </a:cxnLst>
                <a:rect l="0" t="0" r="r" b="b"/>
                <a:pathLst>
                  <a:path w="816" h="384">
                    <a:moveTo>
                      <a:pt x="0" y="384"/>
                    </a:moveTo>
                    <a:cubicBezTo>
                      <a:pt x="24" y="316"/>
                      <a:pt x="48" y="248"/>
                      <a:pt x="96" y="240"/>
                    </a:cubicBezTo>
                    <a:cubicBezTo>
                      <a:pt x="144" y="232"/>
                      <a:pt x="224" y="359"/>
                      <a:pt x="288" y="336"/>
                    </a:cubicBezTo>
                    <a:cubicBezTo>
                      <a:pt x="351" y="312"/>
                      <a:pt x="416" y="119"/>
                      <a:pt x="480" y="96"/>
                    </a:cubicBezTo>
                    <a:cubicBezTo>
                      <a:pt x="543" y="72"/>
                      <a:pt x="616" y="207"/>
                      <a:pt x="672" y="192"/>
                    </a:cubicBezTo>
                    <a:cubicBezTo>
                      <a:pt x="727" y="176"/>
                      <a:pt x="792" y="32"/>
                      <a:pt x="816" y="0"/>
                    </a:cubicBezTo>
                  </a:path>
                </a:pathLst>
              </a:custGeom>
              <a:noFill/>
              <a:ln w="12700" cmpd="sng">
                <a:solidFill>
                  <a:srgbClr val="00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kern="0" smtClean="0">
                  <a:solidFill>
                    <a:sysClr val="windowText" lastClr="000000"/>
                  </a:solidFill>
                  <a:latin typeface="Arial"/>
                </a:endParaRPr>
              </a:p>
            </p:txBody>
          </p:sp>
        </p:grpSp>
        <p:pic>
          <p:nvPicPr>
            <p:cNvPr id="9" name="Picture 13" descr="pg4c"/>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4527"/>
            <a:stretch>
              <a:fillRect/>
            </a:stretch>
          </p:blipFill>
          <p:spPr bwMode="auto">
            <a:xfrm>
              <a:off x="2736" y="2295"/>
              <a:ext cx="299" cy="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Pg4c"/>
            <p:cNvPicPr>
              <a:picLocks noChangeAspect="1" noChangeArrowheads="1"/>
            </p:cNvPicPr>
            <p:nvPr/>
          </p:nvPicPr>
          <p:blipFill>
            <a:blip r:embed="rId12" cstate="print">
              <a:clrChange>
                <a:clrFrom>
                  <a:srgbClr val="FEFEFC"/>
                </a:clrFrom>
                <a:clrTo>
                  <a:srgbClr val="FEFEFC">
                    <a:alpha val="0"/>
                  </a:srgbClr>
                </a:clrTo>
              </a:clrChange>
              <a:extLst>
                <a:ext uri="{28A0092B-C50C-407E-A947-70E740481C1C}">
                  <a14:useLocalDpi xmlns:a14="http://schemas.microsoft.com/office/drawing/2010/main" val="0"/>
                </a:ext>
              </a:extLst>
            </a:blip>
            <a:srcRect l="41965"/>
            <a:stretch>
              <a:fillRect/>
            </a:stretch>
          </p:blipFill>
          <p:spPr bwMode="auto">
            <a:xfrm>
              <a:off x="5136" y="2097"/>
              <a:ext cx="390" cy="67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4036562" y="3364468"/>
            <a:ext cx="2351926" cy="369332"/>
          </a:xfrm>
          <a:prstGeom prst="rect">
            <a:avLst/>
          </a:prstGeom>
          <a:noFill/>
        </p:spPr>
        <p:txBody>
          <a:bodyPr wrap="none" rtlCol="0">
            <a:spAutoFit/>
          </a:bodyPr>
          <a:lstStyle/>
          <a:p>
            <a:r>
              <a:rPr lang="en-US" dirty="0" smtClean="0">
                <a:solidFill>
                  <a:srgbClr val="3E3E5C"/>
                </a:solidFill>
                <a:latin typeface="Arial"/>
              </a:rPr>
              <a:t>..see inside materials</a:t>
            </a:r>
            <a:endParaRPr lang="en-US" dirty="0">
              <a:solidFill>
                <a:srgbClr val="3E3E5C"/>
              </a:solidFill>
              <a:latin typeface="Arial"/>
            </a:endParaRPr>
          </a:p>
        </p:txBody>
      </p:sp>
      <p:sp>
        <p:nvSpPr>
          <p:cNvPr id="19" name="TextBox 18"/>
          <p:cNvSpPr txBox="1"/>
          <p:nvPr/>
        </p:nvSpPr>
        <p:spPr>
          <a:xfrm>
            <a:off x="6911955" y="3763662"/>
            <a:ext cx="1864613" cy="369332"/>
          </a:xfrm>
          <a:prstGeom prst="rect">
            <a:avLst/>
          </a:prstGeom>
          <a:noFill/>
        </p:spPr>
        <p:txBody>
          <a:bodyPr wrap="none" rtlCol="0">
            <a:spAutoFit/>
          </a:bodyPr>
          <a:lstStyle/>
          <a:p>
            <a:r>
              <a:rPr lang="en-US" dirty="0" smtClean="0">
                <a:solidFill>
                  <a:srgbClr val="3E3E5C"/>
                </a:solidFill>
                <a:latin typeface="Arial"/>
              </a:rPr>
              <a:t>..see light atoms</a:t>
            </a:r>
            <a:endParaRPr lang="en-US" dirty="0">
              <a:solidFill>
                <a:srgbClr val="3E3E5C"/>
              </a:solidFill>
              <a:latin typeface="Arial"/>
            </a:endParaRPr>
          </a:p>
        </p:txBody>
      </p:sp>
      <p:sp>
        <p:nvSpPr>
          <p:cNvPr id="20" name="TextBox 19"/>
          <p:cNvSpPr txBox="1"/>
          <p:nvPr/>
        </p:nvSpPr>
        <p:spPr>
          <a:xfrm>
            <a:off x="5492036" y="5915025"/>
            <a:ext cx="1608133" cy="369332"/>
          </a:xfrm>
          <a:prstGeom prst="rect">
            <a:avLst/>
          </a:prstGeom>
          <a:noFill/>
        </p:spPr>
        <p:txBody>
          <a:bodyPr wrap="none" rtlCol="0">
            <a:spAutoFit/>
          </a:bodyPr>
          <a:lstStyle/>
          <a:p>
            <a:r>
              <a:rPr lang="en-US" dirty="0" smtClean="0">
                <a:solidFill>
                  <a:srgbClr val="3E3E5C"/>
                </a:solidFill>
                <a:latin typeface="Arial"/>
              </a:rPr>
              <a:t>..see isotopes</a:t>
            </a:r>
            <a:endParaRPr lang="en-US" dirty="0">
              <a:solidFill>
                <a:srgbClr val="3E3E5C"/>
              </a:solidFill>
              <a:latin typeface="Arial"/>
            </a:endParaRPr>
          </a:p>
        </p:txBody>
      </p:sp>
      <p:sp>
        <p:nvSpPr>
          <p:cNvPr id="21" name="TextBox 20"/>
          <p:cNvSpPr txBox="1"/>
          <p:nvPr/>
        </p:nvSpPr>
        <p:spPr>
          <a:xfrm>
            <a:off x="1045637" y="5915025"/>
            <a:ext cx="2005677" cy="369332"/>
          </a:xfrm>
          <a:prstGeom prst="rect">
            <a:avLst/>
          </a:prstGeom>
          <a:noFill/>
        </p:spPr>
        <p:txBody>
          <a:bodyPr wrap="none" rtlCol="0">
            <a:spAutoFit/>
          </a:bodyPr>
          <a:lstStyle/>
          <a:p>
            <a:r>
              <a:rPr lang="en-US" dirty="0" smtClean="0">
                <a:solidFill>
                  <a:srgbClr val="3E3E5C"/>
                </a:solidFill>
                <a:latin typeface="Arial"/>
              </a:rPr>
              <a:t>..see atoms move</a:t>
            </a:r>
            <a:endParaRPr lang="en-US" dirty="0">
              <a:solidFill>
                <a:srgbClr val="3E3E5C"/>
              </a:solidFill>
              <a:latin typeface="Arial"/>
            </a:endParaRPr>
          </a:p>
        </p:txBody>
      </p:sp>
      <p:sp>
        <p:nvSpPr>
          <p:cNvPr id="22" name="TextBox 21"/>
          <p:cNvSpPr txBox="1"/>
          <p:nvPr/>
        </p:nvSpPr>
        <p:spPr>
          <a:xfrm>
            <a:off x="533400" y="3124200"/>
            <a:ext cx="2377574" cy="369332"/>
          </a:xfrm>
          <a:prstGeom prst="rect">
            <a:avLst/>
          </a:prstGeom>
          <a:noFill/>
        </p:spPr>
        <p:txBody>
          <a:bodyPr wrap="none" rtlCol="0">
            <a:spAutoFit/>
          </a:bodyPr>
          <a:lstStyle/>
          <a:p>
            <a:r>
              <a:rPr lang="en-US" dirty="0" smtClean="0">
                <a:solidFill>
                  <a:srgbClr val="3E3E5C"/>
                </a:solidFill>
                <a:latin typeface="Arial"/>
              </a:rPr>
              <a:t>..see magnetic atoms</a:t>
            </a:r>
            <a:endParaRPr lang="en-US" dirty="0">
              <a:solidFill>
                <a:srgbClr val="3E3E5C"/>
              </a:solidFill>
              <a:latin typeface="Arial"/>
            </a:endParaRPr>
          </a:p>
        </p:txBody>
      </p:sp>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20809" y="923594"/>
            <a:ext cx="2403791" cy="2353006"/>
          </a:xfrm>
          <a:prstGeom prst="rect">
            <a:avLst/>
          </a:prstGeom>
        </p:spPr>
      </p:pic>
      <p:pic>
        <p:nvPicPr>
          <p:cNvPr id="23" name="Picture 3" descr="/Users/matslindroos/Documents/Visit, meeting and conferences/Göteborg April 2010/bmw15d.avi.mpg">
            <a:hlinkClick r:id="" action="ppaction://media"/>
          </p:cNvPr>
          <p:cNvPicPr/>
          <p:nvPr>
            <a:videoFile r:link="rId4"/>
            <p:extLst>
              <p:ext uri="{DAA4B4D4-6D71-4841-9C94-3DE7FCFB9230}">
                <p14:media xmlns:p14="http://schemas.microsoft.com/office/powerpoint/2010/main" r:link="rId3"/>
              </p:ext>
            </p:extLst>
          </p:nvPr>
        </p:nvPicPr>
        <p:blipFill>
          <a:blip r:embed="rId14"/>
          <a:srcRect/>
          <a:stretch>
            <a:fillRect/>
          </a:stretch>
        </p:blipFill>
        <p:spPr bwMode="auto">
          <a:xfrm>
            <a:off x="3962399" y="895350"/>
            <a:ext cx="2454917" cy="2469118"/>
          </a:xfrm>
          <a:prstGeom prst="rect">
            <a:avLst/>
          </a:prstGeom>
          <a:noFill/>
          <a:ln w="9525">
            <a:noFill/>
            <a:miter lim="800000"/>
            <a:headEnd/>
            <a:tailEnd/>
          </a:ln>
        </p:spPr>
      </p:pic>
      <p:sp>
        <p:nvSpPr>
          <p:cNvPr id="3" name="TextBox 2"/>
          <p:cNvSpPr txBox="1"/>
          <p:nvPr/>
        </p:nvSpPr>
        <p:spPr>
          <a:xfrm>
            <a:off x="244798" y="6373224"/>
            <a:ext cx="2994893" cy="369332"/>
          </a:xfrm>
          <a:prstGeom prst="rect">
            <a:avLst/>
          </a:prstGeom>
          <a:noFill/>
        </p:spPr>
        <p:txBody>
          <a:bodyPr wrap="none" rtlCol="0">
            <a:spAutoFit/>
          </a:bodyPr>
          <a:lstStyle/>
          <a:p>
            <a:r>
              <a:rPr lang="en-US" dirty="0" err="1" smtClean="0">
                <a:solidFill>
                  <a:srgbClr val="3E3E5C"/>
                </a:solidFill>
                <a:latin typeface="Arial"/>
              </a:rPr>
              <a:t>Coutsey</a:t>
            </a:r>
            <a:r>
              <a:rPr lang="en-US" dirty="0" smtClean="0">
                <a:solidFill>
                  <a:srgbClr val="3E3E5C"/>
                </a:solidFill>
                <a:latin typeface="Arial"/>
              </a:rPr>
              <a:t> of Ian S. Anderson</a:t>
            </a:r>
            <a:endParaRPr lang="en-US" dirty="0">
              <a:solidFill>
                <a:srgbClr val="3E3E5C"/>
              </a:solidFill>
              <a:latin typeface="Arial"/>
            </a:endParaRPr>
          </a:p>
        </p:txBody>
      </p:sp>
    </p:spTree>
    <p:extLst>
      <p:ext uri="{BB962C8B-B14F-4D97-AF65-F5344CB8AC3E}">
        <p14:creationId xmlns:p14="http://schemas.microsoft.com/office/powerpoint/2010/main" val="40963063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50" fill="hold"/>
                                        <p:tgtEl>
                                          <p:spTgt spid="6"/>
                                        </p:tgtEl>
                                      </p:cBhvr>
                                    </p:cmd>
                                  </p:childTnLst>
                                </p:cTn>
                              </p:par>
                              <p:par>
                                <p:cTn id="7" presetID="1" presetClass="mediacall" presetSubtype="0" fill="hold" nodeType="withEffect">
                                  <p:stCondLst>
                                    <p:cond delay="0"/>
                                  </p:stCondLst>
                                  <p:childTnLst>
                                    <p:cmd type="call" cmd="playFrom(0.0)">
                                      <p:cBhvr>
                                        <p:cTn id="8" dur="325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p:cTn id="14" repeatCount="indefinite" fill="hold" display="0">
                  <p:stCondLst>
                    <p:cond delay="indefinite"/>
                  </p:stCondLst>
                  <p:endCondLst>
                    <p:cond evt="onNext" delay="0">
                      <p:tgtEl>
                        <p:sldTgt/>
                      </p:tgtEl>
                    </p:cond>
                    <p:cond evt="onPrev" delay="0">
                      <p:tgtEl>
                        <p:sldTgt/>
                      </p:tgtEl>
                    </p:cond>
                  </p:endCondLst>
                </p:cTn>
                <p:tgtEl>
                  <p:spTgt spid="6"/>
                </p:tgtEl>
              </p:cMediaNode>
            </p:video>
            <p:video>
              <p:cMediaNode>
                <p:cTn id="15" repeatCount="indefinite" fill="hold" display="0">
                  <p:stCondLst>
                    <p:cond delay="indefinite"/>
                  </p:stCondLst>
                </p:cTn>
                <p:tgtEl>
                  <p:spTgt spid="23"/>
                </p:tgtEl>
              </p:cMediaNode>
            </p:video>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0"/>
          </p:nvPr>
        </p:nvSpPr>
        <p:spPr>
          <a:prstGeom prst="rect">
            <a:avLst/>
          </a:prstGeom>
        </p:spPr>
        <p:txBody>
          <a:bodyPr/>
          <a:lstStyle/>
          <a:p>
            <a:pPr>
              <a:defRPr/>
            </a:pPr>
            <a:fld id="{930D7FEB-C580-C742-8DE1-7C2F89AFD556}" type="slidenum">
              <a:rPr lang="en-GB" smtClean="0">
                <a:latin typeface="Arial" charset="0"/>
              </a:rPr>
              <a:pPr>
                <a:defRPr/>
              </a:pPr>
              <a:t>7</a:t>
            </a:fld>
            <a:endParaRPr lang="en-GB" smtClean="0">
              <a:latin typeface="Arial" charset="0"/>
            </a:endParaRPr>
          </a:p>
        </p:txBody>
      </p:sp>
      <p:pic>
        <p:nvPicPr>
          <p:cNvPr id="19459" name="Picture 2"/>
          <p:cNvPicPr>
            <a:picLocks noChangeAspect="1" noChangeArrowheads="1"/>
          </p:cNvPicPr>
          <p:nvPr/>
        </p:nvPicPr>
        <p:blipFill>
          <a:blip r:embed="rId3">
            <a:lum bright="16000"/>
          </a:blip>
          <a:srcRect/>
          <a:stretch>
            <a:fillRect/>
          </a:stretch>
        </p:blipFill>
        <p:spPr bwMode="auto">
          <a:xfrm>
            <a:off x="152400" y="3494089"/>
            <a:ext cx="2159000" cy="1390650"/>
          </a:xfrm>
          <a:prstGeom prst="rect">
            <a:avLst/>
          </a:prstGeom>
          <a:noFill/>
          <a:ln w="9525">
            <a:noFill/>
            <a:miter lim="800000"/>
            <a:headEnd/>
            <a:tailEnd/>
          </a:ln>
        </p:spPr>
      </p:pic>
      <p:sp>
        <p:nvSpPr>
          <p:cNvPr id="19460" name="Text Box 3"/>
          <p:cNvSpPr txBox="1">
            <a:spLocks noChangeArrowheads="1"/>
          </p:cNvSpPr>
          <p:nvPr/>
        </p:nvSpPr>
        <p:spPr bwMode="auto">
          <a:xfrm>
            <a:off x="4474906" y="333380"/>
            <a:ext cx="184663" cy="709087"/>
          </a:xfrm>
          <a:prstGeom prst="rect">
            <a:avLst/>
          </a:prstGeom>
          <a:noFill/>
          <a:ln w="9525">
            <a:noFill/>
            <a:miter lim="800000"/>
            <a:headEnd/>
            <a:tailEnd/>
          </a:ln>
        </p:spPr>
        <p:txBody>
          <a:bodyPr wrap="none" lIns="91416" tIns="45709" rIns="91416" bIns="45709">
            <a:prstTxWarp prst="textNoShape">
              <a:avLst/>
            </a:prstTxWarp>
            <a:spAutoFit/>
          </a:bodyPr>
          <a:lstStyle/>
          <a:p>
            <a:pPr algn="ctr"/>
            <a:r>
              <a:rPr lang="en-GB" sz="4000" dirty="0">
                <a:solidFill>
                  <a:srgbClr val="000099"/>
                </a:solidFill>
                <a:latin typeface="Comic Sans MS" pitchFamily="-65" charset="0"/>
              </a:rPr>
              <a:t> </a:t>
            </a:r>
            <a:endParaRPr lang="en-GB" sz="2800" dirty="0">
              <a:solidFill>
                <a:srgbClr val="000099"/>
              </a:solidFill>
              <a:latin typeface="Times New Roman" pitchFamily="-65" charset="0"/>
            </a:endParaRPr>
          </a:p>
        </p:txBody>
      </p:sp>
      <p:sp>
        <p:nvSpPr>
          <p:cNvPr id="19461" name="Text Box 4"/>
          <p:cNvSpPr txBox="1">
            <a:spLocks noChangeArrowheads="1"/>
          </p:cNvSpPr>
          <p:nvPr/>
        </p:nvSpPr>
        <p:spPr bwMode="auto">
          <a:xfrm>
            <a:off x="1712884" y="165101"/>
            <a:ext cx="6747153" cy="584753"/>
          </a:xfrm>
          <a:prstGeom prst="rect">
            <a:avLst/>
          </a:prstGeom>
          <a:noFill/>
          <a:ln w="9525">
            <a:noFill/>
            <a:miter lim="800000"/>
            <a:headEnd/>
            <a:tailEnd/>
          </a:ln>
        </p:spPr>
        <p:txBody>
          <a:bodyPr wrap="square" lIns="91416" tIns="45709" rIns="91416" bIns="45709">
            <a:prstTxWarp prst="textNoShape">
              <a:avLst/>
            </a:prstTxWarp>
            <a:spAutoFit/>
          </a:bodyPr>
          <a:lstStyle/>
          <a:p>
            <a:pPr algn="ctr"/>
            <a:r>
              <a:rPr lang="sv-SE" sz="3200" dirty="0">
                <a:solidFill>
                  <a:srgbClr val="6666FF"/>
                </a:solidFill>
                <a:latin typeface="Papyrus"/>
                <a:cs typeface="Papyrus"/>
              </a:rPr>
              <a:t>ESS – </a:t>
            </a:r>
            <a:r>
              <a:rPr lang="sv-SE" sz="3200" dirty="0" err="1">
                <a:solidFill>
                  <a:srgbClr val="6666FF"/>
                </a:solidFill>
                <a:latin typeface="Papyrus"/>
                <a:cs typeface="Papyrus"/>
              </a:rPr>
              <a:t>multi-science</a:t>
            </a:r>
            <a:r>
              <a:rPr lang="sv-SE" sz="3200" dirty="0">
                <a:solidFill>
                  <a:srgbClr val="6666FF"/>
                </a:solidFill>
                <a:latin typeface="Papyrus"/>
                <a:cs typeface="Papyrus"/>
              </a:rPr>
              <a:t> with neutrons </a:t>
            </a:r>
            <a:endParaRPr lang="sv-SE" sz="2800" dirty="0">
              <a:solidFill>
                <a:srgbClr val="000099"/>
              </a:solidFill>
              <a:latin typeface="Papyrus"/>
              <a:cs typeface="Papyrus"/>
            </a:endParaRPr>
          </a:p>
        </p:txBody>
      </p:sp>
      <p:sp>
        <p:nvSpPr>
          <p:cNvPr id="19462" name="Text Box 5"/>
          <p:cNvSpPr txBox="1">
            <a:spLocks noChangeArrowheads="1"/>
          </p:cNvSpPr>
          <p:nvPr/>
        </p:nvSpPr>
        <p:spPr bwMode="auto">
          <a:xfrm>
            <a:off x="381000" y="990601"/>
            <a:ext cx="8534400" cy="654986"/>
          </a:xfrm>
          <a:prstGeom prst="rect">
            <a:avLst/>
          </a:prstGeom>
          <a:noFill/>
          <a:ln w="15875">
            <a:solidFill>
              <a:schemeClr val="accent2"/>
            </a:solidFill>
            <a:miter lim="800000"/>
            <a:headEnd/>
            <a:tailEnd/>
          </a:ln>
        </p:spPr>
        <p:txBody>
          <a:bodyPr wrap="square" lIns="91416" tIns="45709" rIns="91416" bIns="45709">
            <a:prstTxWarp prst="textNoShape">
              <a:avLst/>
            </a:prstTxWarp>
            <a:spAutoFit/>
          </a:bodyPr>
          <a:lstStyle/>
          <a:p>
            <a:r>
              <a:rPr lang="sv-SE" dirty="0">
                <a:solidFill>
                  <a:srgbClr val="6666FF"/>
                </a:solidFill>
                <a:latin typeface="Verdana" pitchFamily="-65" charset="0"/>
              </a:rPr>
              <a:t>Materials science	  </a:t>
            </a:r>
            <a:r>
              <a:rPr lang="sv-SE" dirty="0" smtClean="0">
                <a:solidFill>
                  <a:srgbClr val="6666FF"/>
                </a:solidFill>
                <a:latin typeface="Verdana" pitchFamily="-65" charset="0"/>
              </a:rPr>
              <a:t> 	   </a:t>
            </a:r>
            <a:r>
              <a:rPr lang="sv-SE" dirty="0" err="1" smtClean="0">
                <a:solidFill>
                  <a:srgbClr val="6666FF"/>
                </a:solidFill>
                <a:latin typeface="Verdana" pitchFamily="-65" charset="0"/>
              </a:rPr>
              <a:t>Bio</a:t>
            </a:r>
            <a:r>
              <a:rPr lang="sv-SE" dirty="0" err="1">
                <a:solidFill>
                  <a:srgbClr val="6666FF"/>
                </a:solidFill>
                <a:latin typeface="Verdana" pitchFamily="-65" charset="0"/>
              </a:rPr>
              <a:t>-technology</a:t>
            </a:r>
            <a:r>
              <a:rPr lang="sv-SE" dirty="0">
                <a:solidFill>
                  <a:srgbClr val="6666FF"/>
                </a:solidFill>
                <a:latin typeface="Verdana" pitchFamily="-65" charset="0"/>
              </a:rPr>
              <a:t>	 </a:t>
            </a:r>
            <a:r>
              <a:rPr lang="sv-SE" dirty="0" smtClean="0">
                <a:solidFill>
                  <a:srgbClr val="6666FF"/>
                </a:solidFill>
                <a:latin typeface="Verdana" pitchFamily="-65" charset="0"/>
              </a:rPr>
              <a:t> 	Nano </a:t>
            </a:r>
            <a:r>
              <a:rPr lang="sv-SE" dirty="0">
                <a:solidFill>
                  <a:srgbClr val="6666FF"/>
                </a:solidFill>
                <a:latin typeface="Verdana" pitchFamily="-65" charset="0"/>
              </a:rPr>
              <a:t>science	 </a:t>
            </a:r>
          </a:p>
          <a:p>
            <a:r>
              <a:rPr lang="sv-SE" dirty="0">
                <a:solidFill>
                  <a:srgbClr val="6666FF"/>
                </a:solidFill>
                <a:latin typeface="Verdana" pitchFamily="-65" charset="0"/>
              </a:rPr>
              <a:t>Energy Technology  	   Hardware for IT	 </a:t>
            </a:r>
            <a:r>
              <a:rPr lang="sv-SE" dirty="0" smtClean="0">
                <a:solidFill>
                  <a:srgbClr val="6666FF"/>
                </a:solidFill>
                <a:latin typeface="Verdana" pitchFamily="-65" charset="0"/>
              </a:rPr>
              <a:t> 	</a:t>
            </a:r>
            <a:r>
              <a:rPr lang="sv-SE" dirty="0" err="1" smtClean="0">
                <a:solidFill>
                  <a:srgbClr val="6666FF"/>
                </a:solidFill>
                <a:latin typeface="Verdana" pitchFamily="-65" charset="0"/>
              </a:rPr>
              <a:t>Engineering</a:t>
            </a:r>
            <a:r>
              <a:rPr lang="sv-SE" dirty="0" smtClean="0">
                <a:solidFill>
                  <a:srgbClr val="6666FF"/>
                </a:solidFill>
                <a:latin typeface="Verdana" pitchFamily="-65" charset="0"/>
              </a:rPr>
              <a:t> </a:t>
            </a:r>
            <a:r>
              <a:rPr lang="sv-SE" dirty="0">
                <a:solidFill>
                  <a:srgbClr val="6666FF"/>
                </a:solidFill>
                <a:latin typeface="Verdana" pitchFamily="-65" charset="0"/>
              </a:rPr>
              <a:t>science</a:t>
            </a:r>
          </a:p>
        </p:txBody>
      </p:sp>
      <p:sp>
        <p:nvSpPr>
          <p:cNvPr id="19463" name="Text Box 6"/>
          <p:cNvSpPr txBox="1">
            <a:spLocks noChangeArrowheads="1"/>
          </p:cNvSpPr>
          <p:nvPr/>
        </p:nvSpPr>
        <p:spPr bwMode="auto">
          <a:xfrm>
            <a:off x="4318001" y="2082674"/>
            <a:ext cx="4430712" cy="4298591"/>
          </a:xfrm>
          <a:prstGeom prst="rect">
            <a:avLst/>
          </a:prstGeom>
          <a:noFill/>
          <a:ln w="9525">
            <a:noFill/>
            <a:miter lim="800000"/>
            <a:headEnd/>
            <a:tailEnd/>
          </a:ln>
        </p:spPr>
        <p:txBody>
          <a:bodyPr lIns="91416" tIns="45709" rIns="91416" bIns="45709">
            <a:prstTxWarp prst="textNoShape">
              <a:avLst/>
            </a:prstTxWarp>
            <a:spAutoFit/>
          </a:bodyPr>
          <a:lstStyle/>
          <a:p>
            <a:pPr algn="ctr">
              <a:lnSpc>
                <a:spcPct val="110000"/>
              </a:lnSpc>
              <a:spcAft>
                <a:spcPct val="40000"/>
              </a:spcAft>
              <a:buFontTx/>
              <a:buChar char="-"/>
              <a:tabLst>
                <a:tab pos="284092" algn="l"/>
              </a:tabLst>
            </a:pPr>
            <a:r>
              <a:rPr lang="sv-SE" sz="1600" dirty="0">
                <a:solidFill>
                  <a:srgbClr val="3E3E5C"/>
                </a:solidFill>
                <a:latin typeface="Verdana" pitchFamily="-65" charset="0"/>
              </a:rPr>
              <a:t> Neutrons </a:t>
            </a:r>
            <a:r>
              <a:rPr lang="sv-SE" sz="1600" dirty="0" err="1">
                <a:solidFill>
                  <a:srgbClr val="3E3E5C"/>
                </a:solidFill>
                <a:latin typeface="Verdana" pitchFamily="-65" charset="0"/>
              </a:rPr>
              <a:t>can</a:t>
            </a:r>
            <a:r>
              <a:rPr lang="sv-SE" sz="1600" dirty="0">
                <a:solidFill>
                  <a:srgbClr val="3E3E5C"/>
                </a:solidFill>
                <a:latin typeface="Verdana" pitchFamily="-65" charset="0"/>
              </a:rPr>
              <a:t> provide </a:t>
            </a:r>
            <a:r>
              <a:rPr lang="sv-SE" sz="1600" dirty="0" err="1">
                <a:solidFill>
                  <a:srgbClr val="3E3E5C"/>
                </a:solidFill>
                <a:latin typeface="Verdana" pitchFamily="-65" charset="0"/>
              </a:rPr>
              <a:t>unique</a:t>
            </a:r>
            <a:r>
              <a:rPr lang="sv-SE" sz="1600" dirty="0">
                <a:solidFill>
                  <a:srgbClr val="3E3E5C"/>
                </a:solidFill>
                <a:latin typeface="Verdana" pitchFamily="-65" charset="0"/>
              </a:rPr>
              <a:t> and    </a:t>
            </a:r>
            <a:br>
              <a:rPr lang="sv-SE" sz="1600" dirty="0">
                <a:solidFill>
                  <a:srgbClr val="3E3E5C"/>
                </a:solidFill>
                <a:latin typeface="Verdana" pitchFamily="-65" charset="0"/>
              </a:rPr>
            </a:br>
            <a:r>
              <a:rPr lang="sv-SE" sz="1600" dirty="0">
                <a:solidFill>
                  <a:srgbClr val="3E3E5C"/>
                </a:solidFill>
                <a:latin typeface="Verdana" pitchFamily="-65" charset="0"/>
              </a:rPr>
              <a:t>  information on almost all materials.</a:t>
            </a:r>
          </a:p>
          <a:p>
            <a:pPr algn="ctr">
              <a:lnSpc>
                <a:spcPct val="110000"/>
              </a:lnSpc>
              <a:spcAft>
                <a:spcPct val="40000"/>
              </a:spcAft>
              <a:tabLst>
                <a:tab pos="284092" algn="l"/>
              </a:tabLst>
            </a:pPr>
            <a:endParaRPr lang="sv-SE" sz="1600" dirty="0">
              <a:solidFill>
                <a:srgbClr val="3E3E5C"/>
              </a:solidFill>
              <a:latin typeface="Verdana" pitchFamily="-65" charset="0"/>
            </a:endParaRPr>
          </a:p>
          <a:p>
            <a:pPr algn="ctr">
              <a:lnSpc>
                <a:spcPct val="110000"/>
              </a:lnSpc>
              <a:spcAft>
                <a:spcPct val="40000"/>
              </a:spcAft>
              <a:buFontTx/>
              <a:buChar char="-"/>
              <a:tabLst>
                <a:tab pos="284092" algn="l"/>
              </a:tabLst>
            </a:pPr>
            <a:r>
              <a:rPr lang="sv-SE" sz="1600" dirty="0">
                <a:solidFill>
                  <a:srgbClr val="3E3E5C"/>
                </a:solidFill>
                <a:latin typeface="Verdana" pitchFamily="-65" charset="0"/>
              </a:rPr>
              <a:t> Information on </a:t>
            </a:r>
            <a:r>
              <a:rPr lang="sv-SE" sz="1600" dirty="0" err="1">
                <a:solidFill>
                  <a:srgbClr val="3E3E5C"/>
                </a:solidFill>
                <a:latin typeface="Verdana" pitchFamily="-65" charset="0"/>
              </a:rPr>
              <a:t>both</a:t>
            </a:r>
            <a:r>
              <a:rPr lang="sv-SE" sz="1600" dirty="0">
                <a:solidFill>
                  <a:srgbClr val="3E3E5C"/>
                </a:solidFill>
                <a:latin typeface="Verdana" pitchFamily="-65" charset="0"/>
              </a:rPr>
              <a:t> </a:t>
            </a:r>
            <a:r>
              <a:rPr lang="sv-SE" sz="1600" dirty="0" err="1">
                <a:solidFill>
                  <a:srgbClr val="3E3E5C"/>
                </a:solidFill>
                <a:latin typeface="Verdana" pitchFamily="-65" charset="0"/>
              </a:rPr>
              <a:t>structure</a:t>
            </a:r>
            <a:r>
              <a:rPr lang="sv-SE" sz="1600" dirty="0">
                <a:solidFill>
                  <a:srgbClr val="3E3E5C"/>
                </a:solidFill>
                <a:latin typeface="Verdana" pitchFamily="-65" charset="0"/>
              </a:rPr>
              <a:t> and </a:t>
            </a:r>
            <a:br>
              <a:rPr lang="sv-SE" sz="1600" dirty="0">
                <a:solidFill>
                  <a:srgbClr val="3E3E5C"/>
                </a:solidFill>
                <a:latin typeface="Verdana" pitchFamily="-65" charset="0"/>
              </a:rPr>
            </a:br>
            <a:r>
              <a:rPr lang="sv-SE" sz="1600" dirty="0">
                <a:solidFill>
                  <a:srgbClr val="3E3E5C"/>
                </a:solidFill>
                <a:latin typeface="Verdana" pitchFamily="-65" charset="0"/>
              </a:rPr>
              <a:t>  </a:t>
            </a:r>
            <a:r>
              <a:rPr lang="en-US" sz="1600" dirty="0" err="1">
                <a:solidFill>
                  <a:srgbClr val="3E3E5C"/>
                </a:solidFill>
                <a:latin typeface="Verdana" pitchFamily="-65" charset="0"/>
              </a:rPr>
              <a:t>d</a:t>
            </a:r>
            <a:r>
              <a:rPr lang="sv-SE" sz="1600" dirty="0" err="1">
                <a:solidFill>
                  <a:srgbClr val="3E3E5C"/>
                </a:solidFill>
                <a:latin typeface="Verdana" pitchFamily="-65" charset="0"/>
              </a:rPr>
              <a:t>ynamics</a:t>
            </a:r>
            <a:r>
              <a:rPr lang="sv-SE" sz="1600" dirty="0">
                <a:solidFill>
                  <a:srgbClr val="3E3E5C"/>
                </a:solidFill>
                <a:latin typeface="Verdana" pitchFamily="-65" charset="0"/>
              </a:rPr>
              <a:t>  </a:t>
            </a:r>
            <a:r>
              <a:rPr lang="sv-SE" sz="1600" dirty="0" err="1">
                <a:solidFill>
                  <a:srgbClr val="3E3E5C"/>
                </a:solidFill>
                <a:latin typeface="Verdana" pitchFamily="-65" charset="0"/>
              </a:rPr>
              <a:t>simulaneously</a:t>
            </a:r>
            <a:r>
              <a:rPr lang="sv-SE" sz="1600" dirty="0">
                <a:solidFill>
                  <a:srgbClr val="3E3E5C"/>
                </a:solidFill>
                <a:latin typeface="Verdana" pitchFamily="-65" charset="0"/>
              </a:rPr>
              <a:t>. ”</a:t>
            </a:r>
            <a:r>
              <a:rPr lang="sv-SE" sz="1600" dirty="0" err="1">
                <a:solidFill>
                  <a:srgbClr val="3E3E5C"/>
                </a:solidFill>
                <a:latin typeface="Verdana" pitchFamily="-65" charset="0"/>
              </a:rPr>
              <a:t>Where</a:t>
            </a:r>
            <a:r>
              <a:rPr lang="sv-SE" sz="1600" dirty="0">
                <a:solidFill>
                  <a:srgbClr val="3E3E5C"/>
                </a:solidFill>
                <a:latin typeface="Verdana" pitchFamily="-65" charset="0"/>
              </a:rPr>
              <a:t> are </a:t>
            </a:r>
            <a:br>
              <a:rPr lang="sv-SE" sz="1600" dirty="0">
                <a:solidFill>
                  <a:srgbClr val="3E3E5C"/>
                </a:solidFill>
                <a:latin typeface="Verdana" pitchFamily="-65" charset="0"/>
              </a:rPr>
            </a:br>
            <a:r>
              <a:rPr lang="sv-SE" sz="1600" dirty="0">
                <a:solidFill>
                  <a:srgbClr val="3E3E5C"/>
                </a:solidFill>
                <a:latin typeface="Verdana" pitchFamily="-65" charset="0"/>
              </a:rPr>
              <a:t>  the atoms and </a:t>
            </a:r>
            <a:r>
              <a:rPr lang="sv-SE" sz="1600" dirty="0" err="1">
                <a:solidFill>
                  <a:srgbClr val="3E3E5C"/>
                </a:solidFill>
                <a:latin typeface="Verdana" pitchFamily="-65" charset="0"/>
              </a:rPr>
              <a:t>what</a:t>
            </a:r>
            <a:r>
              <a:rPr lang="sv-SE" sz="1600" dirty="0">
                <a:solidFill>
                  <a:srgbClr val="3E3E5C"/>
                </a:solidFill>
                <a:latin typeface="Verdana" pitchFamily="-65" charset="0"/>
              </a:rPr>
              <a:t> are </a:t>
            </a:r>
            <a:r>
              <a:rPr lang="sv-SE" sz="1600" dirty="0" err="1">
                <a:solidFill>
                  <a:srgbClr val="3E3E5C"/>
                </a:solidFill>
                <a:latin typeface="Verdana" pitchFamily="-65" charset="0"/>
              </a:rPr>
              <a:t>they</a:t>
            </a:r>
            <a:r>
              <a:rPr lang="sv-SE" sz="1600" dirty="0">
                <a:solidFill>
                  <a:srgbClr val="3E3E5C"/>
                </a:solidFill>
                <a:latin typeface="Verdana" pitchFamily="-65" charset="0"/>
              </a:rPr>
              <a:t> </a:t>
            </a:r>
            <a:r>
              <a:rPr lang="sv-SE" sz="1600" dirty="0" err="1">
                <a:solidFill>
                  <a:srgbClr val="3E3E5C"/>
                </a:solidFill>
                <a:latin typeface="Verdana" pitchFamily="-65" charset="0"/>
              </a:rPr>
              <a:t>doing</a:t>
            </a:r>
            <a:r>
              <a:rPr lang="sv-SE" sz="1600" dirty="0">
                <a:solidFill>
                  <a:srgbClr val="3E3E5C"/>
                </a:solidFill>
                <a:latin typeface="Verdana" pitchFamily="-65" charset="0"/>
              </a:rPr>
              <a:t>?</a:t>
            </a:r>
            <a:r>
              <a:rPr lang="sv-SE" sz="1600" dirty="0" smtClean="0">
                <a:solidFill>
                  <a:srgbClr val="3E3E5C"/>
                </a:solidFill>
                <a:latin typeface="Verdana" pitchFamily="-65" charset="0"/>
              </a:rPr>
              <a:t>”</a:t>
            </a:r>
          </a:p>
          <a:p>
            <a:pPr algn="ctr">
              <a:lnSpc>
                <a:spcPct val="110000"/>
              </a:lnSpc>
              <a:spcAft>
                <a:spcPct val="40000"/>
              </a:spcAft>
              <a:buFontTx/>
              <a:buChar char="-"/>
              <a:tabLst>
                <a:tab pos="284092" algn="l"/>
              </a:tabLst>
            </a:pPr>
            <a:endParaRPr lang="sv-SE" sz="1600" dirty="0" smtClean="0">
              <a:solidFill>
                <a:srgbClr val="3E3E5C"/>
              </a:solidFill>
              <a:latin typeface="Verdana" pitchFamily="-65" charset="0"/>
            </a:endParaRPr>
          </a:p>
          <a:p>
            <a:pPr algn="ctr">
              <a:lnSpc>
                <a:spcPct val="110000"/>
              </a:lnSpc>
              <a:spcAft>
                <a:spcPct val="40000"/>
              </a:spcAft>
              <a:buFontTx/>
              <a:buChar char="-"/>
              <a:tabLst>
                <a:tab pos="284092" algn="l"/>
              </a:tabLst>
            </a:pPr>
            <a:r>
              <a:rPr lang="sv-SE" sz="1600" dirty="0" smtClean="0">
                <a:solidFill>
                  <a:srgbClr val="3E3E5C"/>
                </a:solidFill>
                <a:latin typeface="Verdana" pitchFamily="-65" charset="0"/>
              </a:rPr>
              <a:t> 6000 </a:t>
            </a:r>
            <a:r>
              <a:rPr lang="sv-SE" sz="1600" dirty="0" err="1" smtClean="0">
                <a:solidFill>
                  <a:srgbClr val="3E3E5C"/>
                </a:solidFill>
                <a:latin typeface="Verdana" pitchFamily="-65" charset="0"/>
              </a:rPr>
              <a:t>primary</a:t>
            </a:r>
            <a:r>
              <a:rPr lang="sv-SE" sz="1600" dirty="0" smtClean="0">
                <a:solidFill>
                  <a:srgbClr val="3E3E5C"/>
                </a:solidFill>
                <a:latin typeface="Verdana" pitchFamily="-65" charset="0"/>
              </a:rPr>
              <a:t> </a:t>
            </a:r>
            <a:r>
              <a:rPr lang="sv-SE" sz="1600" dirty="0" err="1" smtClean="0">
                <a:solidFill>
                  <a:srgbClr val="3E3E5C"/>
                </a:solidFill>
                <a:latin typeface="Verdana" pitchFamily="-65" charset="0"/>
              </a:rPr>
              <a:t>users</a:t>
            </a:r>
            <a:r>
              <a:rPr lang="sv-SE" sz="1600" dirty="0" smtClean="0">
                <a:solidFill>
                  <a:srgbClr val="3E3E5C"/>
                </a:solidFill>
                <a:latin typeface="Verdana" pitchFamily="-65" charset="0"/>
              </a:rPr>
              <a:t> in </a:t>
            </a:r>
            <a:r>
              <a:rPr lang="sv-SE" sz="1600" dirty="0" err="1" smtClean="0">
                <a:solidFill>
                  <a:srgbClr val="3E3E5C"/>
                </a:solidFill>
                <a:latin typeface="Verdana" pitchFamily="-65" charset="0"/>
              </a:rPr>
              <a:t>Europe</a:t>
            </a:r>
            <a:r>
              <a:rPr lang="sv-SE" sz="1600" dirty="0" smtClean="0">
                <a:solidFill>
                  <a:srgbClr val="3E3E5C"/>
                </a:solidFill>
                <a:latin typeface="Verdana" pitchFamily="-65" charset="0"/>
              </a:rPr>
              <a:t> </a:t>
            </a:r>
            <a:r>
              <a:rPr lang="sv-SE" sz="1600" dirty="0" err="1" smtClean="0">
                <a:solidFill>
                  <a:srgbClr val="3E3E5C"/>
                </a:solidFill>
                <a:latin typeface="Verdana" pitchFamily="-65" charset="0"/>
              </a:rPr>
              <a:t>today</a:t>
            </a:r>
            <a:r>
              <a:rPr lang="sv-SE" sz="1600" dirty="0" smtClean="0">
                <a:solidFill>
                  <a:srgbClr val="3E3E5C"/>
                </a:solidFill>
                <a:latin typeface="Verdana" pitchFamily="-65" charset="0"/>
              </a:rPr>
              <a:t>                           and 6000 </a:t>
            </a:r>
            <a:r>
              <a:rPr lang="sv-SE" sz="1600" dirty="0" err="1" smtClean="0">
                <a:solidFill>
                  <a:srgbClr val="3E3E5C"/>
                </a:solidFill>
                <a:latin typeface="Verdana" pitchFamily="-65" charset="0"/>
              </a:rPr>
              <a:t>secondary</a:t>
            </a:r>
            <a:r>
              <a:rPr lang="sv-SE" sz="1600" dirty="0" smtClean="0">
                <a:solidFill>
                  <a:srgbClr val="3E3E5C"/>
                </a:solidFill>
                <a:latin typeface="Verdana" pitchFamily="-65" charset="0"/>
              </a:rPr>
              <a:t> </a:t>
            </a:r>
            <a:r>
              <a:rPr lang="sv-SE" sz="1600" dirty="0" err="1" smtClean="0">
                <a:solidFill>
                  <a:srgbClr val="3E3E5C"/>
                </a:solidFill>
                <a:latin typeface="Verdana" pitchFamily="-65" charset="0"/>
              </a:rPr>
              <a:t>users</a:t>
            </a:r>
            <a:r>
              <a:rPr lang="sv-SE" sz="1600" dirty="0" smtClean="0">
                <a:solidFill>
                  <a:srgbClr val="3E3E5C"/>
                </a:solidFill>
                <a:latin typeface="Verdana" pitchFamily="-65" charset="0"/>
              </a:rPr>
              <a:t>.</a:t>
            </a:r>
            <a:br>
              <a:rPr lang="sv-SE" sz="1600" dirty="0" smtClean="0">
                <a:solidFill>
                  <a:srgbClr val="3E3E5C"/>
                </a:solidFill>
                <a:latin typeface="Verdana" pitchFamily="-65" charset="0"/>
              </a:rPr>
            </a:br>
            <a:r>
              <a:rPr lang="sv-SE" sz="1600" dirty="0" smtClean="0">
                <a:solidFill>
                  <a:srgbClr val="3E3E5C"/>
                </a:solidFill>
                <a:latin typeface="Verdana" pitchFamily="-65" charset="0"/>
              </a:rPr>
              <a:t>  Access </a:t>
            </a:r>
            <a:r>
              <a:rPr lang="sv-SE" sz="1600" dirty="0" err="1" smtClean="0">
                <a:solidFill>
                  <a:srgbClr val="3E3E5C"/>
                </a:solidFill>
                <a:latin typeface="Verdana" pitchFamily="-65" charset="0"/>
              </a:rPr>
              <a:t>based</a:t>
            </a:r>
            <a:r>
              <a:rPr lang="sv-SE" sz="1600" dirty="0" smtClean="0">
                <a:solidFill>
                  <a:srgbClr val="3E3E5C"/>
                </a:solidFill>
                <a:latin typeface="Verdana" pitchFamily="-65" charset="0"/>
              </a:rPr>
              <a:t> on </a:t>
            </a:r>
            <a:r>
              <a:rPr lang="sv-SE" sz="1600" dirty="0" err="1" smtClean="0">
                <a:solidFill>
                  <a:srgbClr val="3E3E5C"/>
                </a:solidFill>
                <a:latin typeface="Verdana" pitchFamily="-65" charset="0"/>
              </a:rPr>
              <a:t>peer</a:t>
            </a:r>
            <a:r>
              <a:rPr lang="sv-SE" sz="1600" dirty="0" smtClean="0">
                <a:solidFill>
                  <a:srgbClr val="3E3E5C"/>
                </a:solidFill>
                <a:latin typeface="Verdana" pitchFamily="-65" charset="0"/>
              </a:rPr>
              <a:t> </a:t>
            </a:r>
            <a:r>
              <a:rPr lang="sv-SE" sz="1600" dirty="0" err="1" smtClean="0">
                <a:solidFill>
                  <a:srgbClr val="3E3E5C"/>
                </a:solidFill>
                <a:latin typeface="Verdana" pitchFamily="-65" charset="0"/>
              </a:rPr>
              <a:t>review</a:t>
            </a:r>
            <a:r>
              <a:rPr lang="sv-SE" sz="1600" dirty="0" smtClean="0">
                <a:solidFill>
                  <a:srgbClr val="3E3E5C"/>
                </a:solidFill>
                <a:latin typeface="Verdana" pitchFamily="-65" charset="0"/>
              </a:rPr>
              <a:t>.</a:t>
            </a:r>
          </a:p>
          <a:p>
            <a:pPr algn="ctr">
              <a:lnSpc>
                <a:spcPct val="110000"/>
              </a:lnSpc>
              <a:spcAft>
                <a:spcPct val="40000"/>
              </a:spcAft>
              <a:tabLst>
                <a:tab pos="284092" algn="l"/>
              </a:tabLst>
            </a:pPr>
            <a:endParaRPr lang="sv-SE" sz="1600" dirty="0" smtClean="0">
              <a:solidFill>
                <a:srgbClr val="3E3E5C"/>
              </a:solidFill>
              <a:latin typeface="Verdana" pitchFamily="-65" charset="0"/>
            </a:endParaRPr>
          </a:p>
          <a:p>
            <a:pPr algn="ctr">
              <a:lnSpc>
                <a:spcPct val="110000"/>
              </a:lnSpc>
              <a:spcAft>
                <a:spcPct val="40000"/>
              </a:spcAft>
              <a:tabLst>
                <a:tab pos="284092" algn="l"/>
              </a:tabLst>
            </a:pPr>
            <a:r>
              <a:rPr lang="sv-SE" sz="1600" dirty="0">
                <a:solidFill>
                  <a:srgbClr val="3E3E5C"/>
                </a:solidFill>
                <a:latin typeface="Verdana" pitchFamily="-65" charset="0"/>
              </a:rPr>
              <a:t>-</a:t>
            </a:r>
            <a:r>
              <a:rPr lang="sv-SE" sz="1600" dirty="0" smtClean="0">
                <a:solidFill>
                  <a:srgbClr val="3E3E5C"/>
                </a:solidFill>
                <a:latin typeface="Verdana" pitchFamily="-65" charset="0"/>
              </a:rPr>
              <a:t> Science with neutrons is </a:t>
            </a:r>
            <a:r>
              <a:rPr lang="sv-SE" sz="1600" dirty="0" err="1" smtClean="0">
                <a:solidFill>
                  <a:srgbClr val="3E3E5C"/>
                </a:solidFill>
                <a:latin typeface="Verdana" pitchFamily="-65" charset="0"/>
              </a:rPr>
              <a:t>limited</a:t>
            </a:r>
            <a:r>
              <a:rPr lang="sv-SE" sz="1600" dirty="0" smtClean="0">
                <a:solidFill>
                  <a:srgbClr val="3E3E5C"/>
                </a:solidFill>
                <a:latin typeface="Verdana" pitchFamily="-65" charset="0"/>
              </a:rPr>
              <a:t> </a:t>
            </a:r>
            <a:br>
              <a:rPr lang="sv-SE" sz="1600" dirty="0" smtClean="0">
                <a:solidFill>
                  <a:srgbClr val="3E3E5C"/>
                </a:solidFill>
                <a:latin typeface="Verdana" pitchFamily="-65" charset="0"/>
              </a:rPr>
            </a:br>
            <a:r>
              <a:rPr lang="sv-SE" sz="1600" dirty="0" smtClean="0">
                <a:solidFill>
                  <a:srgbClr val="3E3E5C"/>
                </a:solidFill>
                <a:latin typeface="Verdana" pitchFamily="-65" charset="0"/>
              </a:rPr>
              <a:t>  by </a:t>
            </a:r>
            <a:r>
              <a:rPr lang="sv-SE" sz="1600" dirty="0">
                <a:solidFill>
                  <a:srgbClr val="3E3E5C"/>
                </a:solidFill>
                <a:latin typeface="Verdana" pitchFamily="-65" charset="0"/>
              </a:rPr>
              <a:t>the</a:t>
            </a:r>
            <a:r>
              <a:rPr lang="sv-SE" sz="1600" dirty="0" smtClean="0">
                <a:solidFill>
                  <a:srgbClr val="3E3E5C"/>
                </a:solidFill>
                <a:latin typeface="Verdana" pitchFamily="-65" charset="0"/>
              </a:rPr>
              <a:t> </a:t>
            </a:r>
            <a:r>
              <a:rPr lang="en-US" sz="1600" dirty="0" err="1" smtClean="0">
                <a:solidFill>
                  <a:srgbClr val="3E3E5C"/>
                </a:solidFill>
                <a:latin typeface="Verdana" pitchFamily="-65" charset="0"/>
              </a:rPr>
              <a:t>i</a:t>
            </a:r>
            <a:r>
              <a:rPr lang="sv-SE" sz="1600" dirty="0" err="1" smtClean="0">
                <a:solidFill>
                  <a:srgbClr val="3E3E5C"/>
                </a:solidFill>
                <a:latin typeface="Verdana" pitchFamily="-65" charset="0"/>
              </a:rPr>
              <a:t>ntensity</a:t>
            </a:r>
            <a:r>
              <a:rPr lang="sv-SE" sz="1600" dirty="0" smtClean="0">
                <a:solidFill>
                  <a:srgbClr val="3E3E5C"/>
                </a:solidFill>
                <a:latin typeface="Verdana" pitchFamily="-65" charset="0"/>
              </a:rPr>
              <a:t> </a:t>
            </a:r>
            <a:r>
              <a:rPr lang="sv-SE" sz="1600" dirty="0">
                <a:solidFill>
                  <a:srgbClr val="3E3E5C"/>
                </a:solidFill>
                <a:latin typeface="Verdana" pitchFamily="-65" charset="0"/>
              </a:rPr>
              <a:t>of </a:t>
            </a:r>
            <a:r>
              <a:rPr lang="sv-SE" sz="1600" dirty="0" err="1" smtClean="0">
                <a:solidFill>
                  <a:srgbClr val="3E3E5C"/>
                </a:solidFill>
                <a:latin typeface="Verdana" pitchFamily="-65" charset="0"/>
              </a:rPr>
              <a:t>today’s</a:t>
            </a:r>
            <a:r>
              <a:rPr lang="sv-SE" sz="1600" dirty="0" smtClean="0">
                <a:solidFill>
                  <a:srgbClr val="3E3E5C"/>
                </a:solidFill>
                <a:latin typeface="Verdana" pitchFamily="-65" charset="0"/>
              </a:rPr>
              <a:t> </a:t>
            </a:r>
            <a:r>
              <a:rPr lang="sv-SE" sz="1600" dirty="0" err="1">
                <a:solidFill>
                  <a:srgbClr val="3E3E5C"/>
                </a:solidFill>
                <a:latin typeface="Verdana" pitchFamily="-65" charset="0"/>
              </a:rPr>
              <a:t>sources</a:t>
            </a:r>
            <a:r>
              <a:rPr lang="sv-SE" sz="1600" dirty="0">
                <a:solidFill>
                  <a:srgbClr val="3E3E5C"/>
                </a:solidFill>
                <a:latin typeface="Verdana" pitchFamily="-65" charset="0"/>
              </a:rPr>
              <a:t> </a:t>
            </a:r>
          </a:p>
        </p:txBody>
      </p:sp>
      <p:pic>
        <p:nvPicPr>
          <p:cNvPr id="19464" name="Picture 7"/>
          <p:cNvPicPr>
            <a:picLocks noChangeArrowheads="1"/>
          </p:cNvPicPr>
          <p:nvPr/>
        </p:nvPicPr>
        <p:blipFill>
          <a:blip r:embed="rId4"/>
          <a:srcRect/>
          <a:stretch>
            <a:fillRect/>
          </a:stretch>
        </p:blipFill>
        <p:spPr bwMode="auto">
          <a:xfrm>
            <a:off x="2438401" y="3570288"/>
            <a:ext cx="1524000" cy="1600200"/>
          </a:xfrm>
          <a:prstGeom prst="rect">
            <a:avLst/>
          </a:prstGeom>
          <a:noFill/>
          <a:ln w="9525">
            <a:noFill/>
            <a:miter lim="800000"/>
            <a:headEnd/>
            <a:tailEnd/>
          </a:ln>
        </p:spPr>
      </p:pic>
      <p:pic>
        <p:nvPicPr>
          <p:cNvPr id="19465" name="Picture 8"/>
          <p:cNvPicPr>
            <a:picLocks noChangeAspect="1" noChangeArrowheads="1"/>
          </p:cNvPicPr>
          <p:nvPr/>
        </p:nvPicPr>
        <p:blipFill>
          <a:blip r:embed="rId5"/>
          <a:srcRect/>
          <a:stretch>
            <a:fillRect/>
          </a:stretch>
        </p:blipFill>
        <p:spPr bwMode="auto">
          <a:xfrm>
            <a:off x="381001" y="1970089"/>
            <a:ext cx="1524000" cy="1392237"/>
          </a:xfrm>
          <a:prstGeom prst="rect">
            <a:avLst/>
          </a:prstGeom>
          <a:noFill/>
          <a:ln w="9525">
            <a:noFill/>
            <a:miter lim="800000"/>
            <a:headEnd/>
            <a:tailEnd/>
          </a:ln>
        </p:spPr>
      </p:pic>
      <p:pic>
        <p:nvPicPr>
          <p:cNvPr id="19466" name="Picture 9" descr="fuelcell"/>
          <p:cNvPicPr>
            <a:picLocks noChangeAspect="1" noChangeArrowheads="1"/>
          </p:cNvPicPr>
          <p:nvPr/>
        </p:nvPicPr>
        <p:blipFill>
          <a:blip r:embed="rId6">
            <a:clrChange>
              <a:clrFrom>
                <a:srgbClr val="D5EBF9"/>
              </a:clrFrom>
              <a:clrTo>
                <a:srgbClr val="D5EBF9">
                  <a:alpha val="0"/>
                </a:srgbClr>
              </a:clrTo>
            </a:clrChange>
          </a:blip>
          <a:srcRect l="20889" t="47311" r="16222" b="9901"/>
          <a:stretch>
            <a:fillRect/>
          </a:stretch>
        </p:blipFill>
        <p:spPr bwMode="auto">
          <a:xfrm>
            <a:off x="381001" y="4865689"/>
            <a:ext cx="1752600" cy="1344612"/>
          </a:xfrm>
          <a:prstGeom prst="rect">
            <a:avLst/>
          </a:prstGeom>
          <a:noFill/>
          <a:ln w="9525">
            <a:noFill/>
            <a:miter lim="800000"/>
            <a:headEnd/>
            <a:tailEnd/>
          </a:ln>
        </p:spPr>
      </p:pic>
      <p:pic>
        <p:nvPicPr>
          <p:cNvPr id="19467" name="Picture 10"/>
          <p:cNvPicPr>
            <a:picLocks noChangeAspect="1" noChangeArrowheads="1"/>
          </p:cNvPicPr>
          <p:nvPr/>
        </p:nvPicPr>
        <p:blipFill>
          <a:blip r:embed="rId7"/>
          <a:srcRect/>
          <a:stretch>
            <a:fillRect/>
          </a:stretch>
        </p:blipFill>
        <p:spPr bwMode="auto">
          <a:xfrm>
            <a:off x="1981201" y="2046293"/>
            <a:ext cx="2336800" cy="1279525"/>
          </a:xfrm>
          <a:prstGeom prst="rect">
            <a:avLst/>
          </a:prstGeom>
          <a:noFill/>
          <a:ln w="9525">
            <a:noFill/>
            <a:miter lim="800000"/>
            <a:headEnd/>
            <a:tailEnd/>
          </a:ln>
        </p:spPr>
      </p:pic>
      <p:pic>
        <p:nvPicPr>
          <p:cNvPr id="19468" name="Picture 11"/>
          <p:cNvPicPr>
            <a:picLocks noChangeAspect="1" noChangeArrowheads="1"/>
          </p:cNvPicPr>
          <p:nvPr/>
        </p:nvPicPr>
        <p:blipFill>
          <a:blip r:embed="rId8">
            <a:lum bright="34000" contrast="-10000"/>
          </a:blip>
          <a:srcRect/>
          <a:stretch>
            <a:fillRect/>
          </a:stretch>
        </p:blipFill>
        <p:spPr bwMode="auto">
          <a:xfrm flipH="1">
            <a:off x="2039938" y="5627688"/>
            <a:ext cx="2362200" cy="1027112"/>
          </a:xfrm>
          <a:prstGeom prst="rect">
            <a:avLst/>
          </a:prstGeom>
          <a:noFill/>
          <a:ln w="9525">
            <a:noFill/>
            <a:miter lim="800000"/>
            <a:headEnd/>
            <a:tailEnd/>
          </a:ln>
        </p:spPr>
      </p:pic>
    </p:spTree>
    <p:extLst>
      <p:ext uri="{BB962C8B-B14F-4D97-AF65-F5344CB8AC3E}">
        <p14:creationId xmlns:p14="http://schemas.microsoft.com/office/powerpoint/2010/main" val="493881585"/>
      </p:ext>
    </p:extLst>
  </p:cSld>
  <p:clrMapOvr>
    <a:masterClrMapping/>
  </p:clrMapOvr>
  <p:transition xmlns:p14="http://schemas.microsoft.com/office/powerpoint/2010/main">
    <p:split orient="ver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Ny omslagsbild, ESS-anlÑggningen, blÜ himmel.jpg"/>
          <p:cNvPicPr>
            <a:picLocks noChangeAspect="1"/>
          </p:cNvPicPr>
          <p:nvPr/>
        </p:nvPicPr>
        <p:blipFill>
          <a:blip r:embed="rId2">
            <a:lum bright="26000"/>
          </a:blip>
          <a:srcRect l="1878" t="9512" r="1648" b="12238"/>
          <a:stretch>
            <a:fillRect/>
          </a:stretch>
        </p:blipFill>
        <p:spPr bwMode="auto">
          <a:xfrm>
            <a:off x="-77707" y="-48855"/>
            <a:ext cx="6188349" cy="7055033"/>
          </a:xfrm>
          <a:prstGeom prst="rect">
            <a:avLst/>
          </a:prstGeom>
          <a:noFill/>
          <a:ln w="12700">
            <a:noFill/>
            <a:miter lim="800000"/>
            <a:headEnd/>
            <a:tailEnd/>
          </a:ln>
        </p:spPr>
      </p:pic>
      <p:sp>
        <p:nvSpPr>
          <p:cNvPr id="2" name="Title 1"/>
          <p:cNvSpPr>
            <a:spLocks noGrp="1"/>
          </p:cNvSpPr>
          <p:nvPr>
            <p:ph type="title"/>
          </p:nvPr>
        </p:nvSpPr>
        <p:spPr>
          <a:xfrm>
            <a:off x="1835139" y="155594"/>
            <a:ext cx="6505591" cy="773340"/>
          </a:xfrm>
        </p:spPr>
        <p:txBody>
          <a:bodyPr/>
          <a:lstStyle/>
          <a:p>
            <a:r>
              <a:rPr lang="en-US" sz="4800" dirty="0" smtClean="0"/>
              <a:t>ESS program Goal</a:t>
            </a:r>
            <a:endParaRPr lang="en-US" sz="4800" dirty="0"/>
          </a:p>
        </p:txBody>
      </p:sp>
      <p:sp>
        <p:nvSpPr>
          <p:cNvPr id="3" name="Content Placeholder 2"/>
          <p:cNvSpPr>
            <a:spLocks noGrp="1"/>
          </p:cNvSpPr>
          <p:nvPr>
            <p:ph idx="1"/>
          </p:nvPr>
        </p:nvSpPr>
        <p:spPr>
          <a:xfrm>
            <a:off x="830461" y="1300447"/>
            <a:ext cx="7510270" cy="3366492"/>
          </a:xfrm>
        </p:spPr>
        <p:txBody>
          <a:bodyPr/>
          <a:lstStyle/>
          <a:p>
            <a:r>
              <a:rPr lang="en-US" sz="3200" dirty="0" smtClean="0"/>
              <a:t>Neutrons at ESS in Lund before the end of the decade!</a:t>
            </a:r>
            <a:endParaRPr lang="en-US" sz="3200" dirty="0"/>
          </a:p>
        </p:txBody>
      </p:sp>
      <p:pic>
        <p:nvPicPr>
          <p:cNvPr id="6" name="Picture 10" descr="ESS_Logo_Expl_Large"/>
          <p:cNvPicPr>
            <a:picLocks noChangeAspect="1" noChangeArrowheads="1"/>
          </p:cNvPicPr>
          <p:nvPr/>
        </p:nvPicPr>
        <p:blipFill>
          <a:blip r:embed="rId3"/>
          <a:srcRect/>
          <a:stretch>
            <a:fillRect/>
          </a:stretch>
        </p:blipFill>
        <p:spPr bwMode="auto">
          <a:xfrm>
            <a:off x="6257192" y="2666482"/>
            <a:ext cx="2712393" cy="1467818"/>
          </a:xfrm>
          <a:prstGeom prst="rect">
            <a:avLst/>
          </a:prstGeom>
          <a:noFill/>
        </p:spPr>
      </p:pic>
    </p:spTree>
    <p:extLst>
      <p:ext uri="{BB962C8B-B14F-4D97-AF65-F5344CB8AC3E}">
        <p14:creationId xmlns:p14="http://schemas.microsoft.com/office/powerpoint/2010/main" val="21409459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9100" y="764650"/>
            <a:ext cx="8734741" cy="5929839"/>
            <a:chOff x="0" y="191"/>
            <a:chExt cx="5896" cy="3841"/>
          </a:xfrm>
        </p:grpSpPr>
        <p:sp>
          <p:nvSpPr>
            <p:cNvPr id="56332" name="Rectangle 3"/>
            <p:cNvSpPr>
              <a:spLocks noChangeArrowheads="1"/>
            </p:cNvSpPr>
            <p:nvPr/>
          </p:nvSpPr>
          <p:spPr bwMode="auto">
            <a:xfrm>
              <a:off x="0" y="288"/>
              <a:ext cx="5760" cy="3744"/>
            </a:xfrm>
            <a:prstGeom prst="rect">
              <a:avLst/>
            </a:prstGeom>
            <a:solidFill>
              <a:schemeClr val="bg1"/>
            </a:solidFill>
            <a:ln w="12700">
              <a:solidFill>
                <a:schemeClr val="tx1"/>
              </a:solidFill>
              <a:miter lim="800000"/>
              <a:headEnd/>
              <a:tailEnd/>
            </a:ln>
          </p:spPr>
          <p:txBody>
            <a:bodyPr wrap="none" anchor="ctr">
              <a:prstTxWarp prst="textNoShape">
                <a:avLst/>
              </a:prstTxWarp>
            </a:bodyPr>
            <a:lstStyle/>
            <a:p>
              <a:endParaRPr lang="en-US"/>
            </a:p>
          </p:txBody>
        </p:sp>
        <p:grpSp>
          <p:nvGrpSpPr>
            <p:cNvPr id="3" name="Group 4"/>
            <p:cNvGrpSpPr>
              <a:grpSpLocks/>
            </p:cNvGrpSpPr>
            <p:nvPr/>
          </p:nvGrpSpPr>
          <p:grpSpPr bwMode="auto">
            <a:xfrm>
              <a:off x="687" y="2290"/>
              <a:ext cx="1670" cy="1161"/>
              <a:chOff x="687" y="2290"/>
              <a:chExt cx="1670" cy="1161"/>
            </a:xfrm>
          </p:grpSpPr>
          <p:grpSp>
            <p:nvGrpSpPr>
              <p:cNvPr id="4" name="Group 5"/>
              <p:cNvGrpSpPr>
                <a:grpSpLocks/>
              </p:cNvGrpSpPr>
              <p:nvPr/>
            </p:nvGrpSpPr>
            <p:grpSpPr bwMode="auto">
              <a:xfrm>
                <a:off x="710" y="2290"/>
                <a:ext cx="1647" cy="1161"/>
                <a:chOff x="710" y="2290"/>
                <a:chExt cx="1647" cy="1161"/>
              </a:xfrm>
            </p:grpSpPr>
            <p:sp>
              <p:nvSpPr>
                <p:cNvPr id="56432" name="Freeform 6"/>
                <p:cNvSpPr>
                  <a:spLocks/>
                </p:cNvSpPr>
                <p:nvPr/>
              </p:nvSpPr>
              <p:spPr bwMode="auto">
                <a:xfrm>
                  <a:off x="710" y="2290"/>
                  <a:ext cx="730" cy="1098"/>
                </a:xfrm>
                <a:custGeom>
                  <a:avLst/>
                  <a:gdLst>
                    <a:gd name="T0" fmla="*/ 0 w 730"/>
                    <a:gd name="T1" fmla="*/ 1098 h 1098"/>
                    <a:gd name="T2" fmla="*/ 121 w 730"/>
                    <a:gd name="T3" fmla="*/ 616 h 1098"/>
                    <a:gd name="T4" fmla="*/ 301 w 730"/>
                    <a:gd name="T5" fmla="*/ 328 h 1098"/>
                    <a:gd name="T6" fmla="*/ 730 w 730"/>
                    <a:gd name="T7" fmla="*/ 0 h 1098"/>
                    <a:gd name="T8" fmla="*/ 0 60000 65536"/>
                    <a:gd name="T9" fmla="*/ 0 60000 65536"/>
                    <a:gd name="T10" fmla="*/ 0 60000 65536"/>
                    <a:gd name="T11" fmla="*/ 0 60000 65536"/>
                    <a:gd name="T12" fmla="*/ 0 w 730"/>
                    <a:gd name="T13" fmla="*/ 0 h 1098"/>
                    <a:gd name="T14" fmla="*/ 730 w 730"/>
                    <a:gd name="T15" fmla="*/ 1098 h 1098"/>
                  </a:gdLst>
                  <a:ahLst/>
                  <a:cxnLst>
                    <a:cxn ang="T8">
                      <a:pos x="T0" y="T1"/>
                    </a:cxn>
                    <a:cxn ang="T9">
                      <a:pos x="T2" y="T3"/>
                    </a:cxn>
                    <a:cxn ang="T10">
                      <a:pos x="T4" y="T5"/>
                    </a:cxn>
                    <a:cxn ang="T11">
                      <a:pos x="T6" y="T7"/>
                    </a:cxn>
                  </a:cxnLst>
                  <a:rect l="T12" t="T13" r="T14" b="T15"/>
                  <a:pathLst>
                    <a:path w="730" h="1098">
                      <a:moveTo>
                        <a:pt x="0" y="1098"/>
                      </a:moveTo>
                      <a:cubicBezTo>
                        <a:pt x="35" y="921"/>
                        <a:pt x="71" y="744"/>
                        <a:pt x="121" y="616"/>
                      </a:cubicBezTo>
                      <a:cubicBezTo>
                        <a:pt x="171" y="488"/>
                        <a:pt x="200" y="431"/>
                        <a:pt x="301" y="328"/>
                      </a:cubicBezTo>
                      <a:cubicBezTo>
                        <a:pt x="402" y="225"/>
                        <a:pt x="566" y="112"/>
                        <a:pt x="730" y="0"/>
                      </a:cubicBezTo>
                    </a:path>
                  </a:pathLst>
                </a:custGeom>
                <a:noFill/>
                <a:ln w="38100">
                  <a:solidFill>
                    <a:srgbClr val="800080"/>
                  </a:solidFill>
                  <a:round/>
                  <a:headEnd/>
                  <a:tailEnd/>
                </a:ln>
              </p:spPr>
              <p:txBody>
                <a:bodyPr>
                  <a:prstTxWarp prst="textNoShape">
                    <a:avLst/>
                  </a:prstTxWarp>
                </a:bodyPr>
                <a:lstStyle/>
                <a:p>
                  <a:endParaRPr lang="en-US"/>
                </a:p>
              </p:txBody>
            </p:sp>
            <p:sp>
              <p:nvSpPr>
                <p:cNvPr id="56433" name="Rectangle 7"/>
                <p:cNvSpPr>
                  <a:spLocks noChangeArrowheads="1"/>
                </p:cNvSpPr>
                <p:nvPr/>
              </p:nvSpPr>
              <p:spPr bwMode="auto">
                <a:xfrm>
                  <a:off x="1014" y="2639"/>
                  <a:ext cx="1343"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800080"/>
                      </a:solidFill>
                      <a:latin typeface="Arial" pitchFamily="-65" charset="0"/>
                    </a:rPr>
                    <a:t>Berkeley 37-inch cyclotron</a:t>
                  </a:r>
                </a:p>
              </p:txBody>
            </p:sp>
            <p:sp>
              <p:nvSpPr>
                <p:cNvPr id="56434" name="Rectangle 8"/>
                <p:cNvSpPr>
                  <a:spLocks noChangeArrowheads="1"/>
                </p:cNvSpPr>
                <p:nvPr/>
              </p:nvSpPr>
              <p:spPr bwMode="auto">
                <a:xfrm>
                  <a:off x="867" y="2829"/>
                  <a:ext cx="760" cy="29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800080"/>
                      </a:solidFill>
                      <a:latin typeface="Arial" pitchFamily="-65" charset="0"/>
                    </a:rPr>
                    <a:t>350 </a:t>
                  </a:r>
                  <a:r>
                    <a:rPr lang="en-GB" sz="1200" dirty="0" err="1">
                      <a:solidFill>
                        <a:srgbClr val="800080"/>
                      </a:solidFill>
                      <a:latin typeface="Arial" pitchFamily="-65" charset="0"/>
                    </a:rPr>
                    <a:t>mCi</a:t>
                  </a:r>
                  <a:endParaRPr lang="en-GB" sz="1200" dirty="0">
                    <a:solidFill>
                      <a:srgbClr val="800080"/>
                    </a:solidFill>
                    <a:latin typeface="Arial" pitchFamily="-65" charset="0"/>
                  </a:endParaRPr>
                </a:p>
                <a:p>
                  <a:pPr eaLnBrk="1" hangingPunct="1"/>
                  <a:r>
                    <a:rPr lang="en-GB" sz="1200" dirty="0">
                      <a:solidFill>
                        <a:srgbClr val="800080"/>
                      </a:solidFill>
                      <a:latin typeface="Arial" pitchFamily="-65" charset="0"/>
                    </a:rPr>
                    <a:t>Ra-Be source</a:t>
                  </a:r>
                </a:p>
              </p:txBody>
            </p:sp>
            <p:sp>
              <p:nvSpPr>
                <p:cNvPr id="56435" name="Rectangle 9"/>
                <p:cNvSpPr>
                  <a:spLocks noChangeArrowheads="1"/>
                </p:cNvSpPr>
                <p:nvPr/>
              </p:nvSpPr>
              <p:spPr bwMode="auto">
                <a:xfrm>
                  <a:off x="731" y="3272"/>
                  <a:ext cx="575"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800080"/>
                      </a:solidFill>
                      <a:latin typeface="Arial" pitchFamily="-65" charset="0"/>
                    </a:rPr>
                    <a:t>Chadwick</a:t>
                  </a:r>
                </a:p>
              </p:txBody>
            </p:sp>
          </p:grpSp>
          <p:sp>
            <p:nvSpPr>
              <p:cNvPr id="56429" name="AutoShape 10"/>
              <p:cNvSpPr>
                <a:spLocks noChangeAspect="1" noChangeArrowheads="1"/>
              </p:cNvSpPr>
              <p:nvPr/>
            </p:nvSpPr>
            <p:spPr bwMode="auto">
              <a:xfrm>
                <a:off x="687" y="3333"/>
                <a:ext cx="68" cy="68"/>
              </a:xfrm>
              <a:prstGeom prst="diamond">
                <a:avLst/>
              </a:prstGeom>
              <a:solidFill>
                <a:srgbClr val="800080"/>
              </a:solidFill>
              <a:ln w="9525">
                <a:solidFill>
                  <a:schemeClr val="tx1"/>
                </a:solidFill>
                <a:miter lim="800000"/>
                <a:headEnd/>
                <a:tailEnd/>
              </a:ln>
            </p:spPr>
            <p:txBody>
              <a:bodyPr wrap="none" anchor="ctr">
                <a:prstTxWarp prst="textNoShape">
                  <a:avLst/>
                </a:prstTxWarp>
              </a:bodyPr>
              <a:lstStyle/>
              <a:p>
                <a:endParaRPr lang="en-US"/>
              </a:p>
            </p:txBody>
          </p:sp>
          <p:sp>
            <p:nvSpPr>
              <p:cNvPr id="56430" name="AutoShape 11"/>
              <p:cNvSpPr>
                <a:spLocks noChangeAspect="1" noChangeArrowheads="1"/>
              </p:cNvSpPr>
              <p:nvPr/>
            </p:nvSpPr>
            <p:spPr bwMode="auto">
              <a:xfrm>
                <a:off x="793" y="2895"/>
                <a:ext cx="68" cy="68"/>
              </a:xfrm>
              <a:prstGeom prst="diamond">
                <a:avLst/>
              </a:prstGeom>
              <a:solidFill>
                <a:srgbClr val="800080"/>
              </a:solidFill>
              <a:ln w="9525">
                <a:solidFill>
                  <a:schemeClr val="tx1"/>
                </a:solidFill>
                <a:miter lim="800000"/>
                <a:headEnd/>
                <a:tailEnd/>
              </a:ln>
            </p:spPr>
            <p:txBody>
              <a:bodyPr wrap="none" anchor="ctr">
                <a:prstTxWarp prst="textNoShape">
                  <a:avLst/>
                </a:prstTxWarp>
              </a:bodyPr>
              <a:lstStyle/>
              <a:p>
                <a:endParaRPr lang="en-US"/>
              </a:p>
            </p:txBody>
          </p:sp>
          <p:sp>
            <p:nvSpPr>
              <p:cNvPr id="56431" name="AutoShape 12"/>
              <p:cNvSpPr>
                <a:spLocks noChangeAspect="1" noChangeArrowheads="1"/>
              </p:cNvSpPr>
              <p:nvPr/>
            </p:nvSpPr>
            <p:spPr bwMode="auto">
              <a:xfrm>
                <a:off x="975" y="2578"/>
                <a:ext cx="68" cy="68"/>
              </a:xfrm>
              <a:prstGeom prst="diamond">
                <a:avLst/>
              </a:prstGeom>
              <a:solidFill>
                <a:srgbClr val="800080"/>
              </a:solidFill>
              <a:ln w="9525">
                <a:solidFill>
                  <a:schemeClr val="tx1"/>
                </a:solidFill>
                <a:miter lim="800000"/>
                <a:headEnd/>
                <a:tailEnd/>
              </a:ln>
            </p:spPr>
            <p:txBody>
              <a:bodyPr wrap="none" anchor="ctr">
                <a:prstTxWarp prst="textNoShape">
                  <a:avLst/>
                </a:prstTxWarp>
              </a:bodyPr>
              <a:lstStyle/>
              <a:p>
                <a:endParaRPr lang="en-US"/>
              </a:p>
            </p:txBody>
          </p:sp>
        </p:grpSp>
        <p:sp>
          <p:nvSpPr>
            <p:cNvPr id="56334" name="Line 13"/>
            <p:cNvSpPr>
              <a:spLocks noChangeShapeType="1"/>
            </p:cNvSpPr>
            <p:nvPr/>
          </p:nvSpPr>
          <p:spPr bwMode="auto">
            <a:xfrm rot="-5400000">
              <a:off x="5560" y="1059"/>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335" name="Text Box 14"/>
            <p:cNvSpPr txBox="1">
              <a:spLocks noChangeArrowheads="1"/>
            </p:cNvSpPr>
            <p:nvPr/>
          </p:nvSpPr>
          <p:spPr bwMode="auto">
            <a:xfrm>
              <a:off x="411" y="3485"/>
              <a:ext cx="433"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666699"/>
                  </a:solidFill>
                  <a:latin typeface="Arial" pitchFamily="-65" charset="0"/>
                </a:rPr>
                <a:t>1930</a:t>
              </a:r>
            </a:p>
          </p:txBody>
        </p:sp>
        <p:sp>
          <p:nvSpPr>
            <p:cNvPr id="56336" name="Text Box 15"/>
            <p:cNvSpPr txBox="1">
              <a:spLocks noChangeArrowheads="1"/>
            </p:cNvSpPr>
            <p:nvPr/>
          </p:nvSpPr>
          <p:spPr bwMode="auto">
            <a:xfrm>
              <a:off x="2610" y="3485"/>
              <a:ext cx="433"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666699"/>
                  </a:solidFill>
                  <a:latin typeface="Arial" pitchFamily="-65" charset="0"/>
                </a:rPr>
                <a:t>1970</a:t>
              </a:r>
            </a:p>
          </p:txBody>
        </p:sp>
        <p:sp>
          <p:nvSpPr>
            <p:cNvPr id="56337" name="Text Box 16"/>
            <p:cNvSpPr txBox="1">
              <a:spLocks noChangeArrowheads="1"/>
            </p:cNvSpPr>
            <p:nvPr/>
          </p:nvSpPr>
          <p:spPr bwMode="auto">
            <a:xfrm>
              <a:off x="3160" y="3485"/>
              <a:ext cx="433"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666699"/>
                  </a:solidFill>
                  <a:latin typeface="Arial" pitchFamily="-65" charset="0"/>
                </a:rPr>
                <a:t>1980</a:t>
              </a:r>
            </a:p>
          </p:txBody>
        </p:sp>
        <p:sp>
          <p:nvSpPr>
            <p:cNvPr id="56338" name="Text Box 17"/>
            <p:cNvSpPr txBox="1">
              <a:spLocks noChangeArrowheads="1"/>
            </p:cNvSpPr>
            <p:nvPr/>
          </p:nvSpPr>
          <p:spPr bwMode="auto">
            <a:xfrm>
              <a:off x="3710" y="3485"/>
              <a:ext cx="433"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666699"/>
                  </a:solidFill>
                  <a:latin typeface="Arial" pitchFamily="-65" charset="0"/>
                </a:rPr>
                <a:t>1990</a:t>
              </a:r>
            </a:p>
          </p:txBody>
        </p:sp>
        <p:sp>
          <p:nvSpPr>
            <p:cNvPr id="56339" name="Text Box 18"/>
            <p:cNvSpPr txBox="1">
              <a:spLocks noChangeArrowheads="1"/>
            </p:cNvSpPr>
            <p:nvPr/>
          </p:nvSpPr>
          <p:spPr bwMode="auto">
            <a:xfrm>
              <a:off x="4259" y="3485"/>
              <a:ext cx="433"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666699"/>
                  </a:solidFill>
                  <a:latin typeface="Arial" pitchFamily="-65" charset="0"/>
                </a:rPr>
                <a:t>2000</a:t>
              </a:r>
            </a:p>
          </p:txBody>
        </p:sp>
        <p:sp>
          <p:nvSpPr>
            <p:cNvPr id="56340" name="Text Box 19"/>
            <p:cNvSpPr txBox="1">
              <a:spLocks noChangeArrowheads="1"/>
            </p:cNvSpPr>
            <p:nvPr/>
          </p:nvSpPr>
          <p:spPr bwMode="auto">
            <a:xfrm>
              <a:off x="4810" y="3485"/>
              <a:ext cx="433"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666699"/>
                  </a:solidFill>
                  <a:latin typeface="Arial" pitchFamily="-65" charset="0"/>
                </a:rPr>
                <a:t>2010</a:t>
              </a:r>
            </a:p>
          </p:txBody>
        </p:sp>
        <p:sp>
          <p:nvSpPr>
            <p:cNvPr id="56341" name="Text Box 20"/>
            <p:cNvSpPr txBox="1">
              <a:spLocks noChangeArrowheads="1"/>
            </p:cNvSpPr>
            <p:nvPr/>
          </p:nvSpPr>
          <p:spPr bwMode="auto">
            <a:xfrm>
              <a:off x="5360" y="3485"/>
              <a:ext cx="433"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666699"/>
                  </a:solidFill>
                  <a:latin typeface="Arial" pitchFamily="-65" charset="0"/>
                </a:rPr>
                <a:t>2020</a:t>
              </a:r>
            </a:p>
          </p:txBody>
        </p:sp>
        <p:grpSp>
          <p:nvGrpSpPr>
            <p:cNvPr id="5" name="Group 21"/>
            <p:cNvGrpSpPr>
              <a:grpSpLocks/>
            </p:cNvGrpSpPr>
            <p:nvPr/>
          </p:nvGrpSpPr>
          <p:grpSpPr bwMode="auto">
            <a:xfrm>
              <a:off x="1142" y="3429"/>
              <a:ext cx="3873" cy="53"/>
              <a:chOff x="1025" y="3443"/>
              <a:chExt cx="3873" cy="53"/>
            </a:xfrm>
          </p:grpSpPr>
          <p:sp>
            <p:nvSpPr>
              <p:cNvPr id="56420" name="Line 22"/>
              <p:cNvSpPr>
                <a:spLocks noChangeShapeType="1"/>
              </p:cNvSpPr>
              <p:nvPr/>
            </p:nvSpPr>
            <p:spPr bwMode="auto">
              <a:xfrm>
                <a:off x="1025"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21" name="Line 23"/>
              <p:cNvSpPr>
                <a:spLocks noChangeShapeType="1"/>
              </p:cNvSpPr>
              <p:nvPr/>
            </p:nvSpPr>
            <p:spPr bwMode="auto">
              <a:xfrm>
                <a:off x="4898"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22" name="Line 24"/>
              <p:cNvSpPr>
                <a:spLocks noChangeShapeType="1"/>
              </p:cNvSpPr>
              <p:nvPr/>
            </p:nvSpPr>
            <p:spPr bwMode="auto">
              <a:xfrm>
                <a:off x="1578"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23" name="Line 25"/>
              <p:cNvSpPr>
                <a:spLocks noChangeShapeType="1"/>
              </p:cNvSpPr>
              <p:nvPr/>
            </p:nvSpPr>
            <p:spPr bwMode="auto">
              <a:xfrm>
                <a:off x="2131"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24" name="Line 26"/>
              <p:cNvSpPr>
                <a:spLocks noChangeShapeType="1"/>
              </p:cNvSpPr>
              <p:nvPr/>
            </p:nvSpPr>
            <p:spPr bwMode="auto">
              <a:xfrm>
                <a:off x="2684"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25" name="Line 27"/>
              <p:cNvSpPr>
                <a:spLocks noChangeShapeType="1"/>
              </p:cNvSpPr>
              <p:nvPr/>
            </p:nvSpPr>
            <p:spPr bwMode="auto">
              <a:xfrm>
                <a:off x="3238"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26" name="Line 28"/>
              <p:cNvSpPr>
                <a:spLocks noChangeShapeType="1"/>
              </p:cNvSpPr>
              <p:nvPr/>
            </p:nvSpPr>
            <p:spPr bwMode="auto">
              <a:xfrm>
                <a:off x="3791"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27" name="Line 29"/>
              <p:cNvSpPr>
                <a:spLocks noChangeShapeType="1"/>
              </p:cNvSpPr>
              <p:nvPr/>
            </p:nvSpPr>
            <p:spPr bwMode="auto">
              <a:xfrm>
                <a:off x="4344" y="3443"/>
                <a:ext cx="0" cy="53"/>
              </a:xfrm>
              <a:prstGeom prst="line">
                <a:avLst/>
              </a:prstGeom>
              <a:noFill/>
              <a:ln w="38100">
                <a:solidFill>
                  <a:srgbClr val="666699"/>
                </a:solidFill>
                <a:round/>
                <a:headEnd/>
                <a:tailEnd/>
              </a:ln>
            </p:spPr>
            <p:txBody>
              <a:bodyPr>
                <a:prstTxWarp prst="textNoShape">
                  <a:avLst/>
                </a:prstTxWarp>
              </a:bodyPr>
              <a:lstStyle/>
              <a:p>
                <a:endParaRPr lang="en-US"/>
              </a:p>
            </p:txBody>
          </p:sp>
        </p:grpSp>
        <p:grpSp>
          <p:nvGrpSpPr>
            <p:cNvPr id="6" name="Group 30"/>
            <p:cNvGrpSpPr>
              <a:grpSpLocks/>
            </p:cNvGrpSpPr>
            <p:nvPr/>
          </p:nvGrpSpPr>
          <p:grpSpPr bwMode="auto">
            <a:xfrm>
              <a:off x="1142" y="983"/>
              <a:ext cx="3873" cy="53"/>
              <a:chOff x="1025" y="3443"/>
              <a:chExt cx="3873" cy="53"/>
            </a:xfrm>
          </p:grpSpPr>
          <p:sp>
            <p:nvSpPr>
              <p:cNvPr id="56412" name="Line 31"/>
              <p:cNvSpPr>
                <a:spLocks noChangeShapeType="1"/>
              </p:cNvSpPr>
              <p:nvPr/>
            </p:nvSpPr>
            <p:spPr bwMode="auto">
              <a:xfrm>
                <a:off x="1025"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13" name="Line 32"/>
              <p:cNvSpPr>
                <a:spLocks noChangeShapeType="1"/>
              </p:cNvSpPr>
              <p:nvPr/>
            </p:nvSpPr>
            <p:spPr bwMode="auto">
              <a:xfrm>
                <a:off x="4898"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14" name="Line 33"/>
              <p:cNvSpPr>
                <a:spLocks noChangeShapeType="1"/>
              </p:cNvSpPr>
              <p:nvPr/>
            </p:nvSpPr>
            <p:spPr bwMode="auto">
              <a:xfrm>
                <a:off x="1578"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15" name="Line 34"/>
              <p:cNvSpPr>
                <a:spLocks noChangeShapeType="1"/>
              </p:cNvSpPr>
              <p:nvPr/>
            </p:nvSpPr>
            <p:spPr bwMode="auto">
              <a:xfrm>
                <a:off x="2131"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16" name="Line 35"/>
              <p:cNvSpPr>
                <a:spLocks noChangeShapeType="1"/>
              </p:cNvSpPr>
              <p:nvPr/>
            </p:nvSpPr>
            <p:spPr bwMode="auto">
              <a:xfrm>
                <a:off x="2684"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17" name="Line 36"/>
              <p:cNvSpPr>
                <a:spLocks noChangeShapeType="1"/>
              </p:cNvSpPr>
              <p:nvPr/>
            </p:nvSpPr>
            <p:spPr bwMode="auto">
              <a:xfrm>
                <a:off x="3238"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18" name="Line 37"/>
              <p:cNvSpPr>
                <a:spLocks noChangeShapeType="1"/>
              </p:cNvSpPr>
              <p:nvPr/>
            </p:nvSpPr>
            <p:spPr bwMode="auto">
              <a:xfrm>
                <a:off x="3791" y="3443"/>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419" name="Line 38"/>
              <p:cNvSpPr>
                <a:spLocks noChangeShapeType="1"/>
              </p:cNvSpPr>
              <p:nvPr/>
            </p:nvSpPr>
            <p:spPr bwMode="auto">
              <a:xfrm>
                <a:off x="4344" y="3443"/>
                <a:ext cx="0" cy="53"/>
              </a:xfrm>
              <a:prstGeom prst="line">
                <a:avLst/>
              </a:prstGeom>
              <a:noFill/>
              <a:ln w="38100">
                <a:solidFill>
                  <a:srgbClr val="666699"/>
                </a:solidFill>
                <a:round/>
                <a:headEnd/>
                <a:tailEnd/>
              </a:ln>
            </p:spPr>
            <p:txBody>
              <a:bodyPr>
                <a:prstTxWarp prst="textNoShape">
                  <a:avLst/>
                </a:prstTxWarp>
              </a:bodyPr>
              <a:lstStyle/>
              <a:p>
                <a:endParaRPr lang="en-US"/>
              </a:p>
            </p:txBody>
          </p:sp>
        </p:grpSp>
        <p:sp>
          <p:nvSpPr>
            <p:cNvPr id="56344" name="Line 39"/>
            <p:cNvSpPr>
              <a:spLocks noChangeShapeType="1"/>
            </p:cNvSpPr>
            <p:nvPr/>
          </p:nvSpPr>
          <p:spPr bwMode="auto">
            <a:xfrm rot="-5400000">
              <a:off x="636" y="2198"/>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345" name="Line 40"/>
            <p:cNvSpPr>
              <a:spLocks noChangeShapeType="1"/>
            </p:cNvSpPr>
            <p:nvPr/>
          </p:nvSpPr>
          <p:spPr bwMode="auto">
            <a:xfrm rot="-5400000">
              <a:off x="636" y="1629"/>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346" name="Line 41"/>
            <p:cNvSpPr>
              <a:spLocks noChangeShapeType="1"/>
            </p:cNvSpPr>
            <p:nvPr/>
          </p:nvSpPr>
          <p:spPr bwMode="auto">
            <a:xfrm rot="-5400000">
              <a:off x="636" y="1059"/>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347" name="Line 42"/>
            <p:cNvSpPr>
              <a:spLocks noChangeShapeType="1"/>
            </p:cNvSpPr>
            <p:nvPr/>
          </p:nvSpPr>
          <p:spPr bwMode="auto">
            <a:xfrm rot="-5400000">
              <a:off x="5560" y="3338"/>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348" name="Line 43"/>
            <p:cNvSpPr>
              <a:spLocks noChangeShapeType="1"/>
            </p:cNvSpPr>
            <p:nvPr/>
          </p:nvSpPr>
          <p:spPr bwMode="auto">
            <a:xfrm rot="-5400000">
              <a:off x="5560" y="2768"/>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349" name="Line 44"/>
            <p:cNvSpPr>
              <a:spLocks noChangeShapeType="1"/>
            </p:cNvSpPr>
            <p:nvPr/>
          </p:nvSpPr>
          <p:spPr bwMode="auto">
            <a:xfrm rot="-5400000">
              <a:off x="5560" y="2198"/>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350" name="Line 45"/>
            <p:cNvSpPr>
              <a:spLocks noChangeShapeType="1"/>
            </p:cNvSpPr>
            <p:nvPr/>
          </p:nvSpPr>
          <p:spPr bwMode="auto">
            <a:xfrm rot="-5400000">
              <a:off x="5560" y="1629"/>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351" name="Rectangle 46"/>
            <p:cNvSpPr>
              <a:spLocks noChangeArrowheads="1"/>
            </p:cNvSpPr>
            <p:nvPr/>
          </p:nvSpPr>
          <p:spPr bwMode="auto">
            <a:xfrm>
              <a:off x="603" y="990"/>
              <a:ext cx="4982" cy="2479"/>
            </a:xfrm>
            <a:prstGeom prst="rect">
              <a:avLst/>
            </a:prstGeom>
            <a:noFill/>
            <a:ln w="38100">
              <a:solidFill>
                <a:srgbClr val="666699"/>
              </a:solidFill>
              <a:miter lim="800000"/>
              <a:headEnd/>
              <a:tailEnd/>
            </a:ln>
          </p:spPr>
          <p:txBody>
            <a:bodyPr wrap="none" anchor="ctr">
              <a:prstTxWarp prst="textNoShape">
                <a:avLst/>
              </a:prstTxWarp>
            </a:bodyPr>
            <a:lstStyle/>
            <a:p>
              <a:endParaRPr lang="en-US"/>
            </a:p>
          </p:txBody>
        </p:sp>
        <p:sp>
          <p:nvSpPr>
            <p:cNvPr id="56352" name="Rectangle 47"/>
            <p:cNvSpPr>
              <a:spLocks noChangeArrowheads="1"/>
            </p:cNvSpPr>
            <p:nvPr/>
          </p:nvSpPr>
          <p:spPr bwMode="auto">
            <a:xfrm>
              <a:off x="266" y="2668"/>
              <a:ext cx="356" cy="239"/>
            </a:xfrm>
            <a:prstGeom prst="rect">
              <a:avLst/>
            </a:prstGeom>
            <a:noFill/>
            <a:ln w="9525">
              <a:noFill/>
              <a:miter lim="800000"/>
              <a:headEnd/>
              <a:tailEnd/>
            </a:ln>
          </p:spPr>
          <p:txBody>
            <a:bodyPr wrap="none">
              <a:prstTxWarp prst="textNoShape">
                <a:avLst/>
              </a:prstTxWarp>
              <a:spAutoFit/>
            </a:bodyPr>
            <a:lstStyle/>
            <a:p>
              <a:pPr eaLnBrk="1" hangingPunct="1"/>
              <a:r>
                <a:rPr lang="en-GB" dirty="0">
                  <a:solidFill>
                    <a:srgbClr val="666699"/>
                  </a:solidFill>
                  <a:latin typeface="Arial" pitchFamily="-65" charset="0"/>
                </a:rPr>
                <a:t>10</a:t>
              </a:r>
              <a:r>
                <a:rPr lang="en-GB" baseline="30000" dirty="0">
                  <a:solidFill>
                    <a:srgbClr val="666699"/>
                  </a:solidFill>
                  <a:latin typeface="Arial" pitchFamily="-65" charset="0"/>
                </a:rPr>
                <a:t>5</a:t>
              </a:r>
              <a:endParaRPr lang="en-GB" dirty="0">
                <a:solidFill>
                  <a:srgbClr val="666699"/>
                </a:solidFill>
                <a:latin typeface="Arial" pitchFamily="-65" charset="0"/>
              </a:endParaRPr>
            </a:p>
          </p:txBody>
        </p:sp>
        <p:sp>
          <p:nvSpPr>
            <p:cNvPr id="56353" name="Rectangle 48"/>
            <p:cNvSpPr>
              <a:spLocks noChangeArrowheads="1"/>
            </p:cNvSpPr>
            <p:nvPr/>
          </p:nvSpPr>
          <p:spPr bwMode="auto">
            <a:xfrm>
              <a:off x="213" y="2096"/>
              <a:ext cx="414" cy="239"/>
            </a:xfrm>
            <a:prstGeom prst="rect">
              <a:avLst/>
            </a:prstGeom>
            <a:noFill/>
            <a:ln w="9525">
              <a:noFill/>
              <a:miter lim="800000"/>
              <a:headEnd/>
              <a:tailEnd/>
            </a:ln>
          </p:spPr>
          <p:txBody>
            <a:bodyPr wrap="none">
              <a:prstTxWarp prst="textNoShape">
                <a:avLst/>
              </a:prstTxWarp>
              <a:spAutoFit/>
            </a:bodyPr>
            <a:lstStyle/>
            <a:p>
              <a:pPr eaLnBrk="1" hangingPunct="1"/>
              <a:r>
                <a:rPr lang="en-GB" dirty="0">
                  <a:solidFill>
                    <a:srgbClr val="666699"/>
                  </a:solidFill>
                  <a:latin typeface="Arial" pitchFamily="-65" charset="0"/>
                </a:rPr>
                <a:t>10</a:t>
              </a:r>
              <a:r>
                <a:rPr lang="en-GB" baseline="30000" dirty="0">
                  <a:solidFill>
                    <a:srgbClr val="666699"/>
                  </a:solidFill>
                  <a:latin typeface="Arial" pitchFamily="-65" charset="0"/>
                </a:rPr>
                <a:t>10</a:t>
              </a:r>
              <a:endParaRPr lang="en-GB" dirty="0">
                <a:solidFill>
                  <a:srgbClr val="666699"/>
                </a:solidFill>
                <a:latin typeface="Arial" pitchFamily="-65" charset="0"/>
              </a:endParaRPr>
            </a:p>
          </p:txBody>
        </p:sp>
        <p:sp>
          <p:nvSpPr>
            <p:cNvPr id="56354" name="Rectangle 49"/>
            <p:cNvSpPr>
              <a:spLocks noChangeArrowheads="1"/>
            </p:cNvSpPr>
            <p:nvPr/>
          </p:nvSpPr>
          <p:spPr bwMode="auto">
            <a:xfrm>
              <a:off x="213" y="1524"/>
              <a:ext cx="414" cy="239"/>
            </a:xfrm>
            <a:prstGeom prst="rect">
              <a:avLst/>
            </a:prstGeom>
            <a:noFill/>
            <a:ln w="9525">
              <a:noFill/>
              <a:miter lim="800000"/>
              <a:headEnd/>
              <a:tailEnd/>
            </a:ln>
          </p:spPr>
          <p:txBody>
            <a:bodyPr wrap="none">
              <a:prstTxWarp prst="textNoShape">
                <a:avLst/>
              </a:prstTxWarp>
              <a:spAutoFit/>
            </a:bodyPr>
            <a:lstStyle/>
            <a:p>
              <a:pPr eaLnBrk="1" hangingPunct="1"/>
              <a:r>
                <a:rPr lang="en-GB" dirty="0">
                  <a:solidFill>
                    <a:srgbClr val="666699"/>
                  </a:solidFill>
                  <a:latin typeface="Arial" pitchFamily="-65" charset="0"/>
                </a:rPr>
                <a:t>10</a:t>
              </a:r>
              <a:r>
                <a:rPr lang="en-GB" baseline="30000" dirty="0">
                  <a:solidFill>
                    <a:srgbClr val="666699"/>
                  </a:solidFill>
                  <a:latin typeface="Arial" pitchFamily="-65" charset="0"/>
                </a:rPr>
                <a:t>15</a:t>
              </a:r>
              <a:endParaRPr lang="en-GB" dirty="0">
                <a:solidFill>
                  <a:srgbClr val="666699"/>
                </a:solidFill>
                <a:latin typeface="Arial" pitchFamily="-65" charset="0"/>
              </a:endParaRPr>
            </a:p>
          </p:txBody>
        </p:sp>
        <p:sp>
          <p:nvSpPr>
            <p:cNvPr id="56355" name="Rectangle 50"/>
            <p:cNvSpPr>
              <a:spLocks noChangeArrowheads="1"/>
            </p:cNvSpPr>
            <p:nvPr/>
          </p:nvSpPr>
          <p:spPr bwMode="auto">
            <a:xfrm>
              <a:off x="213" y="952"/>
              <a:ext cx="414" cy="239"/>
            </a:xfrm>
            <a:prstGeom prst="rect">
              <a:avLst/>
            </a:prstGeom>
            <a:noFill/>
            <a:ln w="9525">
              <a:noFill/>
              <a:miter lim="800000"/>
              <a:headEnd/>
              <a:tailEnd/>
            </a:ln>
          </p:spPr>
          <p:txBody>
            <a:bodyPr wrap="none">
              <a:prstTxWarp prst="textNoShape">
                <a:avLst/>
              </a:prstTxWarp>
              <a:spAutoFit/>
            </a:bodyPr>
            <a:lstStyle/>
            <a:p>
              <a:pPr eaLnBrk="1" hangingPunct="1"/>
              <a:r>
                <a:rPr lang="en-GB" dirty="0">
                  <a:solidFill>
                    <a:srgbClr val="666699"/>
                  </a:solidFill>
                  <a:latin typeface="Arial" pitchFamily="-65" charset="0"/>
                </a:rPr>
                <a:t>10</a:t>
              </a:r>
              <a:r>
                <a:rPr lang="en-GB" baseline="30000" dirty="0">
                  <a:solidFill>
                    <a:srgbClr val="666699"/>
                  </a:solidFill>
                  <a:latin typeface="Arial" pitchFamily="-65" charset="0"/>
                </a:rPr>
                <a:t>20</a:t>
              </a:r>
              <a:endParaRPr lang="en-GB" dirty="0">
                <a:solidFill>
                  <a:srgbClr val="666699"/>
                </a:solidFill>
                <a:latin typeface="Arial" pitchFamily="-65" charset="0"/>
              </a:endParaRPr>
            </a:p>
          </p:txBody>
        </p:sp>
        <p:sp>
          <p:nvSpPr>
            <p:cNvPr id="56356" name="Rectangle 51"/>
            <p:cNvSpPr>
              <a:spLocks noChangeArrowheads="1"/>
            </p:cNvSpPr>
            <p:nvPr/>
          </p:nvSpPr>
          <p:spPr bwMode="auto">
            <a:xfrm>
              <a:off x="399" y="3242"/>
              <a:ext cx="211" cy="239"/>
            </a:xfrm>
            <a:prstGeom prst="rect">
              <a:avLst/>
            </a:prstGeom>
            <a:noFill/>
            <a:ln w="9525">
              <a:noFill/>
              <a:miter lim="800000"/>
              <a:headEnd/>
              <a:tailEnd/>
            </a:ln>
          </p:spPr>
          <p:txBody>
            <a:bodyPr wrap="none">
              <a:prstTxWarp prst="textNoShape">
                <a:avLst/>
              </a:prstTxWarp>
              <a:spAutoFit/>
            </a:bodyPr>
            <a:lstStyle/>
            <a:p>
              <a:pPr eaLnBrk="1" hangingPunct="1"/>
              <a:r>
                <a:rPr lang="en-GB" dirty="0">
                  <a:solidFill>
                    <a:srgbClr val="666699"/>
                  </a:solidFill>
                  <a:latin typeface="Arial" pitchFamily="-65" charset="0"/>
                </a:rPr>
                <a:t>1</a:t>
              </a:r>
            </a:p>
          </p:txBody>
        </p:sp>
        <p:sp>
          <p:nvSpPr>
            <p:cNvPr id="56357" name="Rectangle 52"/>
            <p:cNvSpPr>
              <a:spLocks noChangeArrowheads="1"/>
            </p:cNvSpPr>
            <p:nvPr/>
          </p:nvSpPr>
          <p:spPr bwMode="auto">
            <a:xfrm>
              <a:off x="3763" y="1365"/>
              <a:ext cx="321"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CC00CC"/>
                  </a:solidFill>
                  <a:latin typeface="Arial" pitchFamily="-65" charset="0"/>
                </a:rPr>
                <a:t>ISIS</a:t>
              </a:r>
            </a:p>
          </p:txBody>
        </p:sp>
        <p:sp>
          <p:nvSpPr>
            <p:cNvPr id="56358" name="Rectangle 53"/>
            <p:cNvSpPr>
              <a:spLocks noChangeArrowheads="1"/>
            </p:cNvSpPr>
            <p:nvPr/>
          </p:nvSpPr>
          <p:spPr bwMode="auto">
            <a:xfrm>
              <a:off x="3053" y="3086"/>
              <a:ext cx="56" cy="56"/>
            </a:xfrm>
            <a:prstGeom prst="rect">
              <a:avLst/>
            </a:prstGeom>
            <a:solidFill>
              <a:srgbClr val="CC00CC"/>
            </a:solidFill>
            <a:ln w="9525">
              <a:solidFill>
                <a:schemeClr val="tx1"/>
              </a:solidFill>
              <a:miter lim="800000"/>
              <a:headEnd/>
              <a:tailEnd/>
            </a:ln>
          </p:spPr>
          <p:txBody>
            <a:bodyPr wrap="none" anchor="ctr">
              <a:prstTxWarp prst="textNoShape">
                <a:avLst/>
              </a:prstTxWarp>
            </a:bodyPr>
            <a:lstStyle/>
            <a:p>
              <a:endParaRPr lang="en-US"/>
            </a:p>
          </p:txBody>
        </p:sp>
        <p:sp>
          <p:nvSpPr>
            <p:cNvPr id="56359" name="Text Box 54"/>
            <p:cNvSpPr txBox="1">
              <a:spLocks noChangeArrowheads="1"/>
            </p:cNvSpPr>
            <p:nvPr/>
          </p:nvSpPr>
          <p:spPr bwMode="auto">
            <a:xfrm>
              <a:off x="3118" y="3008"/>
              <a:ext cx="1095"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CC00CC"/>
                  </a:solidFill>
                  <a:latin typeface="Arial" pitchFamily="-65" charset="0"/>
                </a:rPr>
                <a:t>Pulsed Sources</a:t>
              </a:r>
            </a:p>
          </p:txBody>
        </p:sp>
        <p:sp>
          <p:nvSpPr>
            <p:cNvPr id="56360" name="Rectangle 55"/>
            <p:cNvSpPr>
              <a:spLocks noChangeArrowheads="1"/>
            </p:cNvSpPr>
            <p:nvPr/>
          </p:nvSpPr>
          <p:spPr bwMode="auto">
            <a:xfrm>
              <a:off x="3410" y="1432"/>
              <a:ext cx="125"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CC00CC"/>
                  </a:solidFill>
                  <a:latin typeface="Arial" pitchFamily="-65" charset="0"/>
                </a:rPr>
                <a:t>   </a:t>
              </a:r>
            </a:p>
          </p:txBody>
        </p:sp>
        <p:sp>
          <p:nvSpPr>
            <p:cNvPr id="56361" name="Rectangle 56"/>
            <p:cNvSpPr>
              <a:spLocks noChangeArrowheads="1"/>
            </p:cNvSpPr>
            <p:nvPr/>
          </p:nvSpPr>
          <p:spPr bwMode="auto">
            <a:xfrm>
              <a:off x="3190" y="1830"/>
              <a:ext cx="56" cy="56"/>
            </a:xfrm>
            <a:prstGeom prst="rect">
              <a:avLst/>
            </a:prstGeom>
            <a:solidFill>
              <a:srgbClr val="CC00CC"/>
            </a:solidFill>
            <a:ln w="9525">
              <a:solidFill>
                <a:schemeClr val="tx1"/>
              </a:solidFill>
              <a:miter lim="800000"/>
              <a:headEnd/>
              <a:tailEnd/>
            </a:ln>
          </p:spPr>
          <p:txBody>
            <a:bodyPr wrap="none" anchor="ctr">
              <a:prstTxWarp prst="textNoShape">
                <a:avLst/>
              </a:prstTxWarp>
            </a:bodyPr>
            <a:lstStyle/>
            <a:p>
              <a:endParaRPr lang="en-US"/>
            </a:p>
          </p:txBody>
        </p:sp>
        <p:sp>
          <p:nvSpPr>
            <p:cNvPr id="56362" name="Rectangle 57"/>
            <p:cNvSpPr>
              <a:spLocks noChangeArrowheads="1"/>
            </p:cNvSpPr>
            <p:nvPr/>
          </p:nvSpPr>
          <p:spPr bwMode="auto">
            <a:xfrm>
              <a:off x="3278" y="1761"/>
              <a:ext cx="56" cy="56"/>
            </a:xfrm>
            <a:prstGeom prst="rect">
              <a:avLst/>
            </a:prstGeom>
            <a:solidFill>
              <a:srgbClr val="CC00CC"/>
            </a:solidFill>
            <a:ln w="9525">
              <a:solidFill>
                <a:schemeClr val="tx1"/>
              </a:solidFill>
              <a:miter lim="800000"/>
              <a:headEnd/>
              <a:tailEnd/>
            </a:ln>
          </p:spPr>
          <p:txBody>
            <a:bodyPr wrap="none" anchor="ctr">
              <a:prstTxWarp prst="textNoShape">
                <a:avLst/>
              </a:prstTxWarp>
            </a:bodyPr>
            <a:lstStyle/>
            <a:p>
              <a:endParaRPr lang="en-US"/>
            </a:p>
          </p:txBody>
        </p:sp>
        <p:sp>
          <p:nvSpPr>
            <p:cNvPr id="56363" name="Rectangle 58"/>
            <p:cNvSpPr>
              <a:spLocks noChangeArrowheads="1"/>
            </p:cNvSpPr>
            <p:nvPr/>
          </p:nvSpPr>
          <p:spPr bwMode="auto">
            <a:xfrm>
              <a:off x="3384" y="1824"/>
              <a:ext cx="56" cy="56"/>
            </a:xfrm>
            <a:prstGeom prst="rect">
              <a:avLst/>
            </a:prstGeom>
            <a:solidFill>
              <a:srgbClr val="CC00CC"/>
            </a:solidFill>
            <a:ln w="9525">
              <a:solidFill>
                <a:schemeClr val="tx1"/>
              </a:solidFill>
              <a:miter lim="800000"/>
              <a:headEnd/>
              <a:tailEnd/>
            </a:ln>
          </p:spPr>
          <p:txBody>
            <a:bodyPr wrap="none" anchor="ctr">
              <a:prstTxWarp prst="textNoShape">
                <a:avLst/>
              </a:prstTxWarp>
            </a:bodyPr>
            <a:lstStyle/>
            <a:p>
              <a:endParaRPr lang="en-US"/>
            </a:p>
          </p:txBody>
        </p:sp>
        <p:sp>
          <p:nvSpPr>
            <p:cNvPr id="56364" name="Rectangle 59"/>
            <p:cNvSpPr>
              <a:spLocks noChangeArrowheads="1"/>
            </p:cNvSpPr>
            <p:nvPr/>
          </p:nvSpPr>
          <p:spPr bwMode="auto">
            <a:xfrm>
              <a:off x="3515" y="1705"/>
              <a:ext cx="56" cy="56"/>
            </a:xfrm>
            <a:prstGeom prst="rect">
              <a:avLst/>
            </a:prstGeom>
            <a:solidFill>
              <a:srgbClr val="CC00CC"/>
            </a:solidFill>
            <a:ln w="9525">
              <a:solidFill>
                <a:schemeClr val="tx1"/>
              </a:solidFill>
              <a:miter lim="800000"/>
              <a:headEnd/>
              <a:tailEnd/>
            </a:ln>
          </p:spPr>
          <p:txBody>
            <a:bodyPr wrap="none" anchor="ctr">
              <a:prstTxWarp prst="textNoShape">
                <a:avLst/>
              </a:prstTxWarp>
            </a:bodyPr>
            <a:lstStyle/>
            <a:p>
              <a:endParaRPr lang="en-US"/>
            </a:p>
          </p:txBody>
        </p:sp>
        <p:sp>
          <p:nvSpPr>
            <p:cNvPr id="56365" name="Rectangle 60"/>
            <p:cNvSpPr>
              <a:spLocks noChangeArrowheads="1"/>
            </p:cNvSpPr>
            <p:nvPr/>
          </p:nvSpPr>
          <p:spPr bwMode="auto">
            <a:xfrm>
              <a:off x="3822" y="1555"/>
              <a:ext cx="56" cy="56"/>
            </a:xfrm>
            <a:prstGeom prst="rect">
              <a:avLst/>
            </a:prstGeom>
            <a:solidFill>
              <a:srgbClr val="CC00CC"/>
            </a:solidFill>
            <a:ln w="9525">
              <a:solidFill>
                <a:schemeClr val="tx1"/>
              </a:solidFill>
              <a:miter lim="800000"/>
              <a:headEnd/>
              <a:tailEnd/>
            </a:ln>
          </p:spPr>
          <p:txBody>
            <a:bodyPr wrap="none" anchor="ctr">
              <a:prstTxWarp prst="textNoShape">
                <a:avLst/>
              </a:prstTxWarp>
            </a:bodyPr>
            <a:lstStyle/>
            <a:p>
              <a:endParaRPr lang="en-US"/>
            </a:p>
          </p:txBody>
        </p:sp>
        <p:sp>
          <p:nvSpPr>
            <p:cNvPr id="56366" name="Rectangle 61"/>
            <p:cNvSpPr>
              <a:spLocks noChangeArrowheads="1"/>
            </p:cNvSpPr>
            <p:nvPr/>
          </p:nvSpPr>
          <p:spPr bwMode="auto">
            <a:xfrm>
              <a:off x="2896" y="2043"/>
              <a:ext cx="463"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CC00CC"/>
                  </a:solidFill>
                  <a:latin typeface="Arial" pitchFamily="-65" charset="0"/>
                </a:rPr>
                <a:t>ZINP-P</a:t>
              </a:r>
            </a:p>
          </p:txBody>
        </p:sp>
        <p:sp>
          <p:nvSpPr>
            <p:cNvPr id="56367" name="Rectangle 62"/>
            <p:cNvSpPr>
              <a:spLocks noChangeArrowheads="1"/>
            </p:cNvSpPr>
            <p:nvPr/>
          </p:nvSpPr>
          <p:spPr bwMode="auto">
            <a:xfrm>
              <a:off x="2798" y="1670"/>
              <a:ext cx="492"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CC00CC"/>
                  </a:solidFill>
                  <a:latin typeface="Arial" pitchFamily="-65" charset="0"/>
                </a:rPr>
                <a:t>ZINP-P</a:t>
              </a:r>
              <a:r>
                <a:rPr lang="en-GB" sz="1200" baseline="30000" dirty="0">
                  <a:solidFill>
                    <a:srgbClr val="CC00CC"/>
                  </a:solidFill>
                  <a:latin typeface="Arial" pitchFamily="-65" charset="0"/>
                </a:rPr>
                <a:t>/</a:t>
              </a:r>
              <a:endParaRPr lang="en-GB" sz="1200" dirty="0">
                <a:solidFill>
                  <a:srgbClr val="CC00CC"/>
                </a:solidFill>
                <a:latin typeface="Arial" pitchFamily="-65" charset="0"/>
              </a:endParaRPr>
            </a:p>
          </p:txBody>
        </p:sp>
        <p:sp>
          <p:nvSpPr>
            <p:cNvPr id="56368" name="Rectangle 63"/>
            <p:cNvSpPr>
              <a:spLocks noChangeArrowheads="1"/>
            </p:cNvSpPr>
            <p:nvPr/>
          </p:nvSpPr>
          <p:spPr bwMode="auto">
            <a:xfrm>
              <a:off x="3385" y="1813"/>
              <a:ext cx="408"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CC00CC"/>
                  </a:solidFill>
                  <a:latin typeface="Arial" pitchFamily="-65" charset="0"/>
                </a:rPr>
                <a:t>KENS</a:t>
              </a:r>
            </a:p>
          </p:txBody>
        </p:sp>
        <p:sp>
          <p:nvSpPr>
            <p:cNvPr id="56369" name="Rectangle 64"/>
            <p:cNvSpPr>
              <a:spLocks noChangeArrowheads="1"/>
            </p:cNvSpPr>
            <p:nvPr/>
          </p:nvSpPr>
          <p:spPr bwMode="auto">
            <a:xfrm>
              <a:off x="2864" y="1781"/>
              <a:ext cx="376"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CC00CC"/>
                  </a:solidFill>
                  <a:latin typeface="Arial" pitchFamily="-65" charset="0"/>
                </a:rPr>
                <a:t>WNR</a:t>
              </a:r>
            </a:p>
          </p:txBody>
        </p:sp>
        <p:sp>
          <p:nvSpPr>
            <p:cNvPr id="56370" name="Rectangle 65"/>
            <p:cNvSpPr>
              <a:spLocks noChangeArrowheads="1"/>
            </p:cNvSpPr>
            <p:nvPr/>
          </p:nvSpPr>
          <p:spPr bwMode="auto">
            <a:xfrm>
              <a:off x="3201" y="1623"/>
              <a:ext cx="367"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CC00CC"/>
                  </a:solidFill>
                  <a:latin typeface="Arial" pitchFamily="-65" charset="0"/>
                </a:rPr>
                <a:t>IPNS</a:t>
              </a:r>
            </a:p>
          </p:txBody>
        </p:sp>
        <p:sp>
          <p:nvSpPr>
            <p:cNvPr id="56371" name="Rectangle 66"/>
            <p:cNvSpPr>
              <a:spLocks noChangeArrowheads="1"/>
            </p:cNvSpPr>
            <p:nvPr/>
          </p:nvSpPr>
          <p:spPr bwMode="auto">
            <a:xfrm>
              <a:off x="3034" y="2002"/>
              <a:ext cx="56" cy="56"/>
            </a:xfrm>
            <a:prstGeom prst="rect">
              <a:avLst/>
            </a:prstGeom>
            <a:solidFill>
              <a:srgbClr val="CC00CC"/>
            </a:solidFill>
            <a:ln w="9525">
              <a:solidFill>
                <a:schemeClr val="tx1"/>
              </a:solidFill>
              <a:miter lim="800000"/>
              <a:headEnd/>
              <a:tailEnd/>
            </a:ln>
          </p:spPr>
          <p:txBody>
            <a:bodyPr wrap="none" anchor="ctr">
              <a:prstTxWarp prst="textNoShape">
                <a:avLst/>
              </a:prstTxWarp>
            </a:bodyPr>
            <a:lstStyle/>
            <a:p>
              <a:endParaRPr lang="en-US"/>
            </a:p>
          </p:txBody>
        </p:sp>
        <p:sp>
          <p:nvSpPr>
            <p:cNvPr id="56372" name="Rectangle 67"/>
            <p:cNvSpPr>
              <a:spLocks noChangeArrowheads="1"/>
            </p:cNvSpPr>
            <p:nvPr/>
          </p:nvSpPr>
          <p:spPr bwMode="auto">
            <a:xfrm>
              <a:off x="2946" y="1457"/>
              <a:ext cx="272"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339966"/>
                  </a:solidFill>
                  <a:latin typeface="Arial" pitchFamily="-65" charset="0"/>
                </a:rPr>
                <a:t>ILL</a:t>
              </a:r>
            </a:p>
          </p:txBody>
        </p:sp>
        <p:sp>
          <p:nvSpPr>
            <p:cNvPr id="56373" name="Oval 68"/>
            <p:cNvSpPr>
              <a:spLocks noChangeArrowheads="1"/>
            </p:cNvSpPr>
            <p:nvPr/>
          </p:nvSpPr>
          <p:spPr bwMode="auto">
            <a:xfrm>
              <a:off x="2914" y="1587"/>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sp>
          <p:nvSpPr>
            <p:cNvPr id="56374" name="Freeform 69"/>
            <p:cNvSpPr>
              <a:spLocks/>
            </p:cNvSpPr>
            <p:nvPr/>
          </p:nvSpPr>
          <p:spPr bwMode="auto">
            <a:xfrm>
              <a:off x="1248" y="1630"/>
              <a:ext cx="1742" cy="961"/>
            </a:xfrm>
            <a:custGeom>
              <a:avLst/>
              <a:gdLst>
                <a:gd name="T0" fmla="*/ 4 w 1692"/>
                <a:gd name="T1" fmla="*/ 968 h 954"/>
                <a:gd name="T2" fmla="*/ 33 w 1692"/>
                <a:gd name="T3" fmla="*/ 607 h 954"/>
                <a:gd name="T4" fmla="*/ 204 w 1692"/>
                <a:gd name="T5" fmla="*/ 262 h 954"/>
                <a:gd name="T6" fmla="*/ 495 w 1692"/>
                <a:gd name="T7" fmla="*/ 72 h 954"/>
                <a:gd name="T8" fmla="*/ 913 w 1692"/>
                <a:gd name="T9" fmla="*/ 10 h 954"/>
                <a:gd name="T10" fmla="*/ 1793 w 1692"/>
                <a:gd name="T11" fmla="*/ 10 h 954"/>
                <a:gd name="T12" fmla="*/ 0 60000 65536"/>
                <a:gd name="T13" fmla="*/ 0 60000 65536"/>
                <a:gd name="T14" fmla="*/ 0 60000 65536"/>
                <a:gd name="T15" fmla="*/ 0 60000 65536"/>
                <a:gd name="T16" fmla="*/ 0 60000 65536"/>
                <a:gd name="T17" fmla="*/ 0 60000 65536"/>
                <a:gd name="T18" fmla="*/ 0 w 1692"/>
                <a:gd name="T19" fmla="*/ 0 h 954"/>
                <a:gd name="T20" fmla="*/ 1692 w 1692"/>
                <a:gd name="T21" fmla="*/ 954 h 954"/>
              </a:gdLst>
              <a:ahLst/>
              <a:cxnLst>
                <a:cxn ang="T12">
                  <a:pos x="T0" y="T1"/>
                </a:cxn>
                <a:cxn ang="T13">
                  <a:pos x="T2" y="T3"/>
                </a:cxn>
                <a:cxn ang="T14">
                  <a:pos x="T4" y="T5"/>
                </a:cxn>
                <a:cxn ang="T15">
                  <a:pos x="T6" y="T7"/>
                </a:cxn>
                <a:cxn ang="T16">
                  <a:pos x="T8" y="T9"/>
                </a:cxn>
                <a:cxn ang="T17">
                  <a:pos x="T10" y="T11"/>
                </a:cxn>
              </a:cxnLst>
              <a:rect l="T18" t="T19" r="T20" b="T21"/>
              <a:pathLst>
                <a:path w="1692" h="954">
                  <a:moveTo>
                    <a:pt x="4" y="954"/>
                  </a:moveTo>
                  <a:cubicBezTo>
                    <a:pt x="2" y="834"/>
                    <a:pt x="0" y="715"/>
                    <a:pt x="31" y="599"/>
                  </a:cubicBezTo>
                  <a:cubicBezTo>
                    <a:pt x="62" y="483"/>
                    <a:pt x="119" y="346"/>
                    <a:pt x="192" y="258"/>
                  </a:cubicBezTo>
                  <a:cubicBezTo>
                    <a:pt x="265" y="170"/>
                    <a:pt x="355" y="111"/>
                    <a:pt x="467" y="70"/>
                  </a:cubicBezTo>
                  <a:cubicBezTo>
                    <a:pt x="579" y="29"/>
                    <a:pt x="658" y="20"/>
                    <a:pt x="862" y="10"/>
                  </a:cubicBezTo>
                  <a:cubicBezTo>
                    <a:pt x="1066" y="0"/>
                    <a:pt x="1379" y="5"/>
                    <a:pt x="1692" y="10"/>
                  </a:cubicBezTo>
                </a:path>
              </a:pathLst>
            </a:custGeom>
            <a:noFill/>
            <a:ln w="38100">
              <a:solidFill>
                <a:srgbClr val="339966"/>
              </a:solidFill>
              <a:round/>
              <a:headEnd/>
              <a:tailEnd/>
            </a:ln>
          </p:spPr>
          <p:txBody>
            <a:bodyPr>
              <a:prstTxWarp prst="textNoShape">
                <a:avLst/>
              </a:prstTxWarp>
            </a:bodyPr>
            <a:lstStyle/>
            <a:p>
              <a:endParaRPr lang="en-US"/>
            </a:p>
          </p:txBody>
        </p:sp>
        <p:grpSp>
          <p:nvGrpSpPr>
            <p:cNvPr id="7" name="Group 70"/>
            <p:cNvGrpSpPr>
              <a:grpSpLocks/>
            </p:cNvGrpSpPr>
            <p:nvPr/>
          </p:nvGrpSpPr>
          <p:grpSpPr bwMode="auto">
            <a:xfrm>
              <a:off x="950" y="1459"/>
              <a:ext cx="3632" cy="1599"/>
              <a:chOff x="950" y="1459"/>
              <a:chExt cx="3632" cy="1599"/>
            </a:xfrm>
          </p:grpSpPr>
          <p:sp>
            <p:nvSpPr>
              <p:cNvPr id="56394" name="Rectangle 71"/>
              <p:cNvSpPr>
                <a:spLocks noChangeArrowheads="1"/>
              </p:cNvSpPr>
              <p:nvPr/>
            </p:nvSpPr>
            <p:spPr bwMode="auto">
              <a:xfrm>
                <a:off x="1008" y="1862"/>
                <a:ext cx="344"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339966"/>
                    </a:solidFill>
                    <a:latin typeface="Arial" pitchFamily="-65" charset="0"/>
                  </a:rPr>
                  <a:t>X-10</a:t>
                </a:r>
              </a:p>
            </p:txBody>
          </p:sp>
          <p:sp>
            <p:nvSpPr>
              <p:cNvPr id="56395" name="Rectangle 72"/>
              <p:cNvSpPr>
                <a:spLocks noChangeArrowheads="1"/>
              </p:cNvSpPr>
              <p:nvPr/>
            </p:nvSpPr>
            <p:spPr bwMode="auto">
              <a:xfrm>
                <a:off x="950" y="2153"/>
                <a:ext cx="361"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339966"/>
                    </a:solidFill>
                    <a:latin typeface="Arial" pitchFamily="-65" charset="0"/>
                  </a:rPr>
                  <a:t>CP-2</a:t>
                </a:r>
              </a:p>
            </p:txBody>
          </p:sp>
          <p:sp>
            <p:nvSpPr>
              <p:cNvPr id="56396" name="Oval 73"/>
              <p:cNvSpPr>
                <a:spLocks noChangeArrowheads="1"/>
              </p:cNvSpPr>
              <p:nvPr/>
            </p:nvSpPr>
            <p:spPr bwMode="auto">
              <a:xfrm>
                <a:off x="1221" y="2566"/>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sp>
            <p:nvSpPr>
              <p:cNvPr id="56397" name="Oval 74"/>
              <p:cNvSpPr>
                <a:spLocks noChangeArrowheads="1"/>
              </p:cNvSpPr>
              <p:nvPr/>
            </p:nvSpPr>
            <p:spPr bwMode="auto">
              <a:xfrm>
                <a:off x="1285" y="2222"/>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sp>
            <p:nvSpPr>
              <p:cNvPr id="56398" name="Oval 75"/>
              <p:cNvSpPr>
                <a:spLocks noChangeArrowheads="1"/>
              </p:cNvSpPr>
              <p:nvPr/>
            </p:nvSpPr>
            <p:spPr bwMode="auto">
              <a:xfrm>
                <a:off x="1313" y="1936"/>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sp>
            <p:nvSpPr>
              <p:cNvPr id="56399" name="Oval 76"/>
              <p:cNvSpPr>
                <a:spLocks noChangeArrowheads="1"/>
              </p:cNvSpPr>
              <p:nvPr/>
            </p:nvSpPr>
            <p:spPr bwMode="auto">
              <a:xfrm>
                <a:off x="1532" y="1754"/>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sp>
            <p:nvSpPr>
              <p:cNvPr id="56400" name="Oval 77"/>
              <p:cNvSpPr>
                <a:spLocks noChangeArrowheads="1"/>
              </p:cNvSpPr>
              <p:nvPr/>
            </p:nvSpPr>
            <p:spPr bwMode="auto">
              <a:xfrm>
                <a:off x="1825" y="1653"/>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sp>
            <p:nvSpPr>
              <p:cNvPr id="56401" name="Oval 78"/>
              <p:cNvSpPr>
                <a:spLocks noChangeArrowheads="1"/>
              </p:cNvSpPr>
              <p:nvPr/>
            </p:nvSpPr>
            <p:spPr bwMode="auto">
              <a:xfrm>
                <a:off x="2111" y="1678"/>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sp>
            <p:nvSpPr>
              <p:cNvPr id="56402" name="Oval 79"/>
              <p:cNvSpPr>
                <a:spLocks noChangeArrowheads="1"/>
              </p:cNvSpPr>
              <p:nvPr/>
            </p:nvSpPr>
            <p:spPr bwMode="auto">
              <a:xfrm>
                <a:off x="2569" y="1645"/>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sp>
            <p:nvSpPr>
              <p:cNvPr id="56403" name="Oval 80"/>
              <p:cNvSpPr>
                <a:spLocks noChangeArrowheads="1"/>
              </p:cNvSpPr>
              <p:nvPr/>
            </p:nvSpPr>
            <p:spPr bwMode="auto">
              <a:xfrm>
                <a:off x="2594" y="1594"/>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sp>
            <p:nvSpPr>
              <p:cNvPr id="56404" name="Text Box 81"/>
              <p:cNvSpPr txBox="1">
                <a:spLocks noChangeArrowheads="1"/>
              </p:cNvSpPr>
              <p:nvPr/>
            </p:nvSpPr>
            <p:spPr bwMode="auto">
              <a:xfrm>
                <a:off x="3118" y="2839"/>
                <a:ext cx="1464"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339966"/>
                    </a:solidFill>
                    <a:latin typeface="Arial" pitchFamily="-65" charset="0"/>
                  </a:rPr>
                  <a:t>Steady State Sources</a:t>
                </a:r>
              </a:p>
            </p:txBody>
          </p:sp>
          <p:sp>
            <p:nvSpPr>
              <p:cNvPr id="56405" name="Oval 82"/>
              <p:cNvSpPr>
                <a:spLocks noChangeArrowheads="1"/>
              </p:cNvSpPr>
              <p:nvPr/>
            </p:nvSpPr>
            <p:spPr bwMode="auto">
              <a:xfrm>
                <a:off x="3052" y="2916"/>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sp>
            <p:nvSpPr>
              <p:cNvPr id="56406" name="Rectangle 83"/>
              <p:cNvSpPr>
                <a:spLocks noChangeArrowheads="1"/>
              </p:cNvSpPr>
              <p:nvPr/>
            </p:nvSpPr>
            <p:spPr bwMode="auto">
              <a:xfrm>
                <a:off x="2346" y="1665"/>
                <a:ext cx="410"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339966"/>
                    </a:solidFill>
                    <a:latin typeface="Arial" pitchFamily="-65" charset="0"/>
                  </a:rPr>
                  <a:t>HFBR</a:t>
                </a:r>
              </a:p>
            </p:txBody>
          </p:sp>
          <p:sp>
            <p:nvSpPr>
              <p:cNvPr id="56407" name="Rectangle 84"/>
              <p:cNvSpPr>
                <a:spLocks noChangeArrowheads="1"/>
              </p:cNvSpPr>
              <p:nvPr/>
            </p:nvSpPr>
            <p:spPr bwMode="auto">
              <a:xfrm>
                <a:off x="2368" y="1459"/>
                <a:ext cx="367"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339966"/>
                    </a:solidFill>
                    <a:latin typeface="Arial" pitchFamily="-65" charset="0"/>
                  </a:rPr>
                  <a:t>HFIR</a:t>
                </a:r>
              </a:p>
            </p:txBody>
          </p:sp>
          <p:sp>
            <p:nvSpPr>
              <p:cNvPr id="56408" name="Rectangle 85"/>
              <p:cNvSpPr>
                <a:spLocks noChangeArrowheads="1"/>
              </p:cNvSpPr>
              <p:nvPr/>
            </p:nvSpPr>
            <p:spPr bwMode="auto">
              <a:xfrm>
                <a:off x="1990" y="1487"/>
                <a:ext cx="350"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339966"/>
                    </a:solidFill>
                    <a:latin typeface="Arial" pitchFamily="-65" charset="0"/>
                  </a:rPr>
                  <a:t>NRU</a:t>
                </a:r>
              </a:p>
            </p:txBody>
          </p:sp>
          <p:sp>
            <p:nvSpPr>
              <p:cNvPr id="56409" name="Rectangle 86"/>
              <p:cNvSpPr>
                <a:spLocks noChangeArrowheads="1"/>
              </p:cNvSpPr>
              <p:nvPr/>
            </p:nvSpPr>
            <p:spPr bwMode="auto">
              <a:xfrm>
                <a:off x="1561" y="1503"/>
                <a:ext cx="350"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339966"/>
                    </a:solidFill>
                    <a:latin typeface="Arial" pitchFamily="-65" charset="0"/>
                  </a:rPr>
                  <a:t>MTR</a:t>
                </a:r>
              </a:p>
            </p:txBody>
          </p:sp>
          <p:sp>
            <p:nvSpPr>
              <p:cNvPr id="56410" name="Rectangle 87"/>
              <p:cNvSpPr>
                <a:spLocks noChangeArrowheads="1"/>
              </p:cNvSpPr>
              <p:nvPr/>
            </p:nvSpPr>
            <p:spPr bwMode="auto">
              <a:xfrm>
                <a:off x="1225" y="1646"/>
                <a:ext cx="344"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339966"/>
                    </a:solidFill>
                    <a:latin typeface="Arial" pitchFamily="-65" charset="0"/>
                  </a:rPr>
                  <a:t>NRX</a:t>
                </a:r>
              </a:p>
            </p:txBody>
          </p:sp>
          <p:sp>
            <p:nvSpPr>
              <p:cNvPr id="56411" name="Rectangle 88"/>
              <p:cNvSpPr>
                <a:spLocks noChangeArrowheads="1"/>
              </p:cNvSpPr>
              <p:nvPr/>
            </p:nvSpPr>
            <p:spPr bwMode="auto">
              <a:xfrm>
                <a:off x="1260" y="2470"/>
                <a:ext cx="361"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339966"/>
                    </a:solidFill>
                    <a:latin typeface="Arial" pitchFamily="-65" charset="0"/>
                  </a:rPr>
                  <a:t>CP-1</a:t>
                </a:r>
              </a:p>
            </p:txBody>
          </p:sp>
        </p:grpSp>
        <p:sp>
          <p:nvSpPr>
            <p:cNvPr id="56376" name="Text Box 89"/>
            <p:cNvSpPr txBox="1">
              <a:spLocks noChangeArrowheads="1"/>
            </p:cNvSpPr>
            <p:nvPr/>
          </p:nvSpPr>
          <p:spPr bwMode="auto">
            <a:xfrm>
              <a:off x="960" y="3485"/>
              <a:ext cx="433"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666699"/>
                  </a:solidFill>
                  <a:latin typeface="Arial" pitchFamily="-65" charset="0"/>
                </a:rPr>
                <a:t>1940</a:t>
              </a:r>
            </a:p>
          </p:txBody>
        </p:sp>
        <p:sp>
          <p:nvSpPr>
            <p:cNvPr id="56377" name="Text Box 90"/>
            <p:cNvSpPr txBox="1">
              <a:spLocks noChangeArrowheads="1"/>
            </p:cNvSpPr>
            <p:nvPr/>
          </p:nvSpPr>
          <p:spPr bwMode="auto">
            <a:xfrm>
              <a:off x="1510" y="3485"/>
              <a:ext cx="433"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666699"/>
                  </a:solidFill>
                  <a:latin typeface="Arial" pitchFamily="-65" charset="0"/>
                </a:rPr>
                <a:t>1950</a:t>
              </a:r>
            </a:p>
          </p:txBody>
        </p:sp>
        <p:sp>
          <p:nvSpPr>
            <p:cNvPr id="56378" name="Text Box 91"/>
            <p:cNvSpPr txBox="1">
              <a:spLocks noChangeArrowheads="1"/>
            </p:cNvSpPr>
            <p:nvPr/>
          </p:nvSpPr>
          <p:spPr bwMode="auto">
            <a:xfrm>
              <a:off x="2061" y="3485"/>
              <a:ext cx="433" cy="21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666699"/>
                  </a:solidFill>
                  <a:latin typeface="Arial" pitchFamily="-65" charset="0"/>
                </a:rPr>
                <a:t>1960</a:t>
              </a:r>
            </a:p>
          </p:txBody>
        </p:sp>
        <p:sp>
          <p:nvSpPr>
            <p:cNvPr id="56379" name="Line 92"/>
            <p:cNvSpPr>
              <a:spLocks noChangeShapeType="1"/>
            </p:cNvSpPr>
            <p:nvPr/>
          </p:nvSpPr>
          <p:spPr bwMode="auto">
            <a:xfrm rot="-5400000">
              <a:off x="636" y="3338"/>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380" name="Line 93"/>
            <p:cNvSpPr>
              <a:spLocks noChangeShapeType="1"/>
            </p:cNvSpPr>
            <p:nvPr/>
          </p:nvSpPr>
          <p:spPr bwMode="auto">
            <a:xfrm rot="-5400000">
              <a:off x="636" y="2768"/>
              <a:ext cx="0" cy="53"/>
            </a:xfrm>
            <a:prstGeom prst="line">
              <a:avLst/>
            </a:prstGeom>
            <a:noFill/>
            <a:ln w="38100">
              <a:solidFill>
                <a:srgbClr val="666699"/>
              </a:solidFill>
              <a:round/>
              <a:headEnd/>
              <a:tailEnd/>
            </a:ln>
          </p:spPr>
          <p:txBody>
            <a:bodyPr>
              <a:prstTxWarp prst="textNoShape">
                <a:avLst/>
              </a:prstTxWarp>
            </a:bodyPr>
            <a:lstStyle/>
            <a:p>
              <a:endParaRPr lang="en-US"/>
            </a:p>
          </p:txBody>
        </p:sp>
        <p:sp>
          <p:nvSpPr>
            <p:cNvPr id="56381" name="Rectangle 94"/>
            <p:cNvSpPr>
              <a:spLocks noChangeArrowheads="1"/>
            </p:cNvSpPr>
            <p:nvPr/>
          </p:nvSpPr>
          <p:spPr bwMode="auto">
            <a:xfrm rot="16200000">
              <a:off x="-964" y="2048"/>
              <a:ext cx="2323" cy="229"/>
            </a:xfrm>
            <a:prstGeom prst="rect">
              <a:avLst/>
            </a:prstGeom>
            <a:noFill/>
            <a:ln w="9525">
              <a:noFill/>
              <a:miter lim="800000"/>
              <a:headEnd/>
              <a:tailEnd/>
            </a:ln>
          </p:spPr>
          <p:txBody>
            <a:bodyPr wrap="none">
              <a:prstTxWarp prst="textNoShape">
                <a:avLst/>
              </a:prstTxWarp>
              <a:spAutoFit/>
            </a:bodyPr>
            <a:lstStyle/>
            <a:p>
              <a:pPr eaLnBrk="1" hangingPunct="1"/>
              <a:r>
                <a:rPr lang="en-GB" sz="1600" dirty="0">
                  <a:solidFill>
                    <a:srgbClr val="666699"/>
                  </a:solidFill>
                  <a:latin typeface="Arial" pitchFamily="-65" charset="0"/>
                </a:rPr>
                <a:t>Effective thermal neutron flux n/cm</a:t>
              </a:r>
              <a:r>
                <a:rPr lang="en-GB" sz="1600" baseline="30000" dirty="0">
                  <a:solidFill>
                    <a:srgbClr val="666699"/>
                  </a:solidFill>
                  <a:latin typeface="Arial" pitchFamily="-65" charset="0"/>
                </a:rPr>
                <a:t>2</a:t>
              </a:r>
              <a:r>
                <a:rPr lang="en-GB" sz="1600" dirty="0">
                  <a:solidFill>
                    <a:srgbClr val="666699"/>
                  </a:solidFill>
                  <a:latin typeface="Arial" pitchFamily="-65" charset="0"/>
                </a:rPr>
                <a:t>-s</a:t>
              </a:r>
            </a:p>
          </p:txBody>
        </p:sp>
        <p:sp>
          <p:nvSpPr>
            <p:cNvPr id="56382" name="Rectangle 95"/>
            <p:cNvSpPr>
              <a:spLocks noChangeArrowheads="1"/>
            </p:cNvSpPr>
            <p:nvPr/>
          </p:nvSpPr>
          <p:spPr bwMode="auto">
            <a:xfrm>
              <a:off x="1672" y="3811"/>
              <a:ext cx="4224" cy="179"/>
            </a:xfrm>
            <a:prstGeom prst="rect">
              <a:avLst/>
            </a:prstGeom>
            <a:noFill/>
            <a:ln w="9525">
              <a:noFill/>
              <a:miter lim="800000"/>
              <a:headEnd/>
              <a:tailEnd/>
            </a:ln>
          </p:spPr>
          <p:txBody>
            <a:bodyPr wrap="none" anchor="ctr">
              <a:prstTxWarp prst="textNoShape">
                <a:avLst/>
              </a:prstTxWarp>
              <a:spAutoFit/>
            </a:bodyPr>
            <a:lstStyle/>
            <a:p>
              <a:pPr eaLnBrk="1" hangingPunct="1"/>
              <a:r>
                <a:rPr lang="en-GB" sz="1200" dirty="0">
                  <a:solidFill>
                    <a:srgbClr val="007098"/>
                  </a:solidFill>
                  <a:latin typeface="Arial" pitchFamily="-65" charset="0"/>
                </a:rPr>
                <a:t>(Updated from </a:t>
              </a:r>
              <a:r>
                <a:rPr lang="en-GB" sz="1200" i="1" dirty="0">
                  <a:solidFill>
                    <a:srgbClr val="007098"/>
                  </a:solidFill>
                  <a:latin typeface="Arial" pitchFamily="-65" charset="0"/>
                </a:rPr>
                <a:t>Neutron Scattering</a:t>
              </a:r>
              <a:r>
                <a:rPr lang="en-GB" sz="1200" dirty="0">
                  <a:solidFill>
                    <a:srgbClr val="007098"/>
                  </a:solidFill>
                  <a:latin typeface="Arial" pitchFamily="-65" charset="0"/>
                </a:rPr>
                <a:t>, K. </a:t>
              </a:r>
              <a:r>
                <a:rPr lang="en-GB" sz="1200" dirty="0" err="1">
                  <a:solidFill>
                    <a:srgbClr val="007098"/>
                  </a:solidFill>
                  <a:latin typeface="Arial" pitchFamily="-65" charset="0"/>
                </a:rPr>
                <a:t>Skold</a:t>
              </a:r>
              <a:r>
                <a:rPr lang="en-GB" sz="1200" dirty="0">
                  <a:solidFill>
                    <a:srgbClr val="007098"/>
                  </a:solidFill>
                  <a:latin typeface="Arial" pitchFamily="-65" charset="0"/>
                </a:rPr>
                <a:t> and D. L. Price, eds., Academic Press, 1986) </a:t>
              </a:r>
            </a:p>
          </p:txBody>
        </p:sp>
        <p:sp>
          <p:nvSpPr>
            <p:cNvPr id="56383" name="Rectangle 96"/>
            <p:cNvSpPr>
              <a:spLocks noChangeArrowheads="1"/>
            </p:cNvSpPr>
            <p:nvPr/>
          </p:nvSpPr>
          <p:spPr bwMode="auto">
            <a:xfrm>
              <a:off x="4951" y="1435"/>
              <a:ext cx="56" cy="56"/>
            </a:xfrm>
            <a:prstGeom prst="rect">
              <a:avLst/>
            </a:prstGeom>
            <a:solidFill>
              <a:srgbClr val="CC00CC"/>
            </a:solidFill>
            <a:ln w="9525">
              <a:solidFill>
                <a:schemeClr val="tx1"/>
              </a:solidFill>
              <a:miter lim="800000"/>
              <a:headEnd/>
              <a:tailEnd/>
            </a:ln>
          </p:spPr>
          <p:txBody>
            <a:bodyPr wrap="none" anchor="ctr">
              <a:prstTxWarp prst="textNoShape">
                <a:avLst/>
              </a:prstTxWarp>
            </a:bodyPr>
            <a:lstStyle/>
            <a:p>
              <a:endParaRPr lang="en-US"/>
            </a:p>
          </p:txBody>
        </p:sp>
        <p:sp>
          <p:nvSpPr>
            <p:cNvPr id="56384" name="Rectangle 97"/>
            <p:cNvSpPr>
              <a:spLocks noChangeArrowheads="1"/>
            </p:cNvSpPr>
            <p:nvPr/>
          </p:nvSpPr>
          <p:spPr bwMode="auto">
            <a:xfrm>
              <a:off x="199" y="191"/>
              <a:ext cx="5129" cy="511"/>
            </a:xfrm>
            <a:prstGeom prst="rect">
              <a:avLst/>
            </a:prstGeom>
            <a:noFill/>
            <a:ln w="9525">
              <a:noFill/>
              <a:miter lim="800000"/>
              <a:headEnd/>
              <a:tailEnd/>
            </a:ln>
          </p:spPr>
          <p:txBody>
            <a:bodyPr anchor="ctr">
              <a:prstTxWarp prst="textNoShape">
                <a:avLst/>
              </a:prstTxWarp>
            </a:bodyPr>
            <a:lstStyle/>
            <a:p>
              <a:pPr algn="ctr" eaLnBrk="1" hangingPunct="1"/>
              <a:r>
                <a:rPr lang="en-GB" dirty="0">
                  <a:solidFill>
                    <a:srgbClr val="000066"/>
                  </a:solidFill>
                  <a:latin typeface="Papyrus"/>
                  <a:cs typeface="Papyrus"/>
                </a:rPr>
                <a:t>Evolution of the performance of neutron sources</a:t>
              </a:r>
            </a:p>
          </p:txBody>
        </p:sp>
        <p:sp>
          <p:nvSpPr>
            <p:cNvPr id="56385" name="Line 98"/>
            <p:cNvSpPr>
              <a:spLocks noChangeShapeType="1"/>
            </p:cNvSpPr>
            <p:nvPr/>
          </p:nvSpPr>
          <p:spPr bwMode="auto">
            <a:xfrm>
              <a:off x="2986" y="1636"/>
              <a:ext cx="2318" cy="1"/>
            </a:xfrm>
            <a:prstGeom prst="line">
              <a:avLst/>
            </a:prstGeom>
            <a:noFill/>
            <a:ln w="38100">
              <a:solidFill>
                <a:srgbClr val="339966"/>
              </a:solidFill>
              <a:round/>
              <a:headEnd type="none" w="sm" len="sm"/>
              <a:tailEnd type="none" w="sm" len="sm"/>
            </a:ln>
          </p:spPr>
          <p:txBody>
            <a:bodyPr>
              <a:prstTxWarp prst="textNoShape">
                <a:avLst/>
              </a:prstTxWarp>
            </a:bodyPr>
            <a:lstStyle/>
            <a:p>
              <a:endParaRPr lang="en-US"/>
            </a:p>
          </p:txBody>
        </p:sp>
        <p:grpSp>
          <p:nvGrpSpPr>
            <p:cNvPr id="8" name="Group 99"/>
            <p:cNvGrpSpPr>
              <a:grpSpLocks/>
            </p:cNvGrpSpPr>
            <p:nvPr/>
          </p:nvGrpSpPr>
          <p:grpSpPr bwMode="auto">
            <a:xfrm>
              <a:off x="4562" y="1675"/>
              <a:ext cx="442" cy="208"/>
              <a:chOff x="4562" y="1675"/>
              <a:chExt cx="442" cy="208"/>
            </a:xfrm>
          </p:grpSpPr>
          <p:sp>
            <p:nvSpPr>
              <p:cNvPr id="56392" name="Rectangle 100"/>
              <p:cNvSpPr>
                <a:spLocks noChangeArrowheads="1"/>
              </p:cNvSpPr>
              <p:nvPr/>
            </p:nvSpPr>
            <p:spPr bwMode="auto">
              <a:xfrm>
                <a:off x="4562" y="1704"/>
                <a:ext cx="442"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339966"/>
                    </a:solidFill>
                    <a:latin typeface="Arial" pitchFamily="-65" charset="0"/>
                  </a:rPr>
                  <a:t>FRM-II</a:t>
                </a:r>
              </a:p>
            </p:txBody>
          </p:sp>
          <p:sp>
            <p:nvSpPr>
              <p:cNvPr id="56393" name="Oval 101"/>
              <p:cNvSpPr>
                <a:spLocks noChangeArrowheads="1"/>
              </p:cNvSpPr>
              <p:nvPr/>
            </p:nvSpPr>
            <p:spPr bwMode="auto">
              <a:xfrm>
                <a:off x="4600" y="1675"/>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grpSp>
        <p:grpSp>
          <p:nvGrpSpPr>
            <p:cNvPr id="9" name="Group 102"/>
            <p:cNvGrpSpPr>
              <a:grpSpLocks/>
            </p:cNvGrpSpPr>
            <p:nvPr/>
          </p:nvGrpSpPr>
          <p:grpSpPr bwMode="auto">
            <a:xfrm>
              <a:off x="4069" y="1784"/>
              <a:ext cx="379" cy="215"/>
              <a:chOff x="4069" y="1784"/>
              <a:chExt cx="379" cy="215"/>
            </a:xfrm>
          </p:grpSpPr>
          <p:sp>
            <p:nvSpPr>
              <p:cNvPr id="56390" name="Oval 103"/>
              <p:cNvSpPr>
                <a:spLocks noChangeArrowheads="1"/>
              </p:cNvSpPr>
              <p:nvPr/>
            </p:nvSpPr>
            <p:spPr bwMode="auto">
              <a:xfrm>
                <a:off x="4111" y="1784"/>
                <a:ext cx="57" cy="57"/>
              </a:xfrm>
              <a:prstGeom prst="ellipse">
                <a:avLst/>
              </a:prstGeom>
              <a:solidFill>
                <a:srgbClr val="339966"/>
              </a:solidFill>
              <a:ln w="9525">
                <a:solidFill>
                  <a:schemeClr val="tx1"/>
                </a:solidFill>
                <a:round/>
                <a:headEnd/>
                <a:tailEnd/>
              </a:ln>
            </p:spPr>
            <p:txBody>
              <a:bodyPr wrap="none" anchor="ctr">
                <a:prstTxWarp prst="textNoShape">
                  <a:avLst/>
                </a:prstTxWarp>
              </a:bodyPr>
              <a:lstStyle/>
              <a:p>
                <a:endParaRPr lang="en-US"/>
              </a:p>
            </p:txBody>
          </p:sp>
          <p:sp>
            <p:nvSpPr>
              <p:cNvPr id="56391" name="Rectangle 104"/>
              <p:cNvSpPr>
                <a:spLocks noChangeArrowheads="1"/>
              </p:cNvSpPr>
              <p:nvPr/>
            </p:nvSpPr>
            <p:spPr bwMode="auto">
              <a:xfrm>
                <a:off x="4069" y="1820"/>
                <a:ext cx="379"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339966"/>
                    </a:solidFill>
                    <a:latin typeface="Arial" pitchFamily="-65" charset="0"/>
                  </a:rPr>
                  <a:t>SINQ</a:t>
                </a:r>
              </a:p>
            </p:txBody>
          </p:sp>
        </p:grpSp>
        <p:sp>
          <p:nvSpPr>
            <p:cNvPr id="56388" name="Arc 105"/>
            <p:cNvSpPr>
              <a:spLocks/>
            </p:cNvSpPr>
            <p:nvPr/>
          </p:nvSpPr>
          <p:spPr bwMode="auto">
            <a:xfrm flipH="1">
              <a:off x="2941" y="1437"/>
              <a:ext cx="2154" cy="1883"/>
            </a:xfrm>
            <a:custGeom>
              <a:avLst/>
              <a:gdLst>
                <a:gd name="T0" fmla="*/ 0 w 17821"/>
                <a:gd name="T1" fmla="*/ 0 h 21600"/>
                <a:gd name="T2" fmla="*/ 31 w 17821"/>
                <a:gd name="T3" fmla="*/ 5 h 21600"/>
                <a:gd name="T4" fmla="*/ 2 w 17821"/>
                <a:gd name="T5" fmla="*/ 14 h 21600"/>
                <a:gd name="T6" fmla="*/ 0 60000 65536"/>
                <a:gd name="T7" fmla="*/ 0 60000 65536"/>
                <a:gd name="T8" fmla="*/ 0 60000 65536"/>
                <a:gd name="T9" fmla="*/ 0 w 17821"/>
                <a:gd name="T10" fmla="*/ 0 h 21600"/>
                <a:gd name="T11" fmla="*/ 17821 w 17821"/>
                <a:gd name="T12" fmla="*/ 21600 h 21600"/>
              </a:gdLst>
              <a:ahLst/>
              <a:cxnLst>
                <a:cxn ang="T6">
                  <a:pos x="T0" y="T1"/>
                </a:cxn>
                <a:cxn ang="T7">
                  <a:pos x="T2" y="T3"/>
                </a:cxn>
                <a:cxn ang="T8">
                  <a:pos x="T4" y="T5"/>
                </a:cxn>
              </a:cxnLst>
              <a:rect l="T9" t="T10" r="T11" b="T12"/>
              <a:pathLst>
                <a:path w="17821" h="21600" fill="none" extrusionOk="0">
                  <a:moveTo>
                    <a:pt x="0" y="19"/>
                  </a:moveTo>
                  <a:cubicBezTo>
                    <a:pt x="303" y="6"/>
                    <a:pt x="607" y="-1"/>
                    <a:pt x="911" y="-1"/>
                  </a:cubicBezTo>
                  <a:cubicBezTo>
                    <a:pt x="7497" y="-1"/>
                    <a:pt x="13723" y="3004"/>
                    <a:pt x="17821" y="8160"/>
                  </a:cubicBezTo>
                </a:path>
                <a:path w="17821" h="21600" stroke="0" extrusionOk="0">
                  <a:moveTo>
                    <a:pt x="0" y="19"/>
                  </a:moveTo>
                  <a:cubicBezTo>
                    <a:pt x="303" y="6"/>
                    <a:pt x="607" y="-1"/>
                    <a:pt x="911" y="-1"/>
                  </a:cubicBezTo>
                  <a:cubicBezTo>
                    <a:pt x="7497" y="-1"/>
                    <a:pt x="13723" y="3004"/>
                    <a:pt x="17821" y="8160"/>
                  </a:cubicBezTo>
                  <a:lnTo>
                    <a:pt x="911" y="21600"/>
                  </a:lnTo>
                  <a:close/>
                </a:path>
              </a:pathLst>
            </a:custGeom>
            <a:noFill/>
            <a:ln w="38100">
              <a:solidFill>
                <a:srgbClr val="800080"/>
              </a:solidFill>
              <a:round/>
              <a:headEnd type="none" w="sm" len="sm"/>
              <a:tailEnd type="none" w="sm" len="sm"/>
            </a:ln>
          </p:spPr>
          <p:txBody>
            <a:bodyPr wrap="none" anchor="ctr">
              <a:prstTxWarp prst="textNoShape">
                <a:avLst/>
              </a:prstTxWarp>
            </a:bodyPr>
            <a:lstStyle/>
            <a:p>
              <a:endParaRPr lang="en-US"/>
            </a:p>
          </p:txBody>
        </p:sp>
        <p:sp>
          <p:nvSpPr>
            <p:cNvPr id="56389" name="Rectangle 106"/>
            <p:cNvSpPr>
              <a:spLocks noChangeArrowheads="1"/>
            </p:cNvSpPr>
            <p:nvPr/>
          </p:nvSpPr>
          <p:spPr bwMode="auto">
            <a:xfrm>
              <a:off x="4835" y="1253"/>
              <a:ext cx="338" cy="179"/>
            </a:xfrm>
            <a:prstGeom prst="rect">
              <a:avLst/>
            </a:prstGeom>
            <a:noFill/>
            <a:ln w="9525">
              <a:noFill/>
              <a:miter lim="800000"/>
              <a:headEnd/>
              <a:tailEnd/>
            </a:ln>
          </p:spPr>
          <p:txBody>
            <a:bodyPr wrap="none">
              <a:prstTxWarp prst="textNoShape">
                <a:avLst/>
              </a:prstTxWarp>
              <a:spAutoFit/>
            </a:bodyPr>
            <a:lstStyle/>
            <a:p>
              <a:pPr eaLnBrk="1" hangingPunct="1"/>
              <a:r>
                <a:rPr lang="en-GB" sz="1200" dirty="0">
                  <a:solidFill>
                    <a:srgbClr val="CC00CC"/>
                  </a:solidFill>
                  <a:latin typeface="Arial" pitchFamily="-65" charset="0"/>
                </a:rPr>
                <a:t>SNS</a:t>
              </a:r>
            </a:p>
          </p:txBody>
        </p:sp>
      </p:grpSp>
      <p:sp>
        <p:nvSpPr>
          <p:cNvPr id="56323" name="Text Box 107"/>
          <p:cNvSpPr txBox="1">
            <a:spLocks noChangeArrowheads="1"/>
          </p:cNvSpPr>
          <p:nvPr/>
        </p:nvSpPr>
        <p:spPr bwMode="auto">
          <a:xfrm>
            <a:off x="1853272" y="163639"/>
            <a:ext cx="6391483" cy="461661"/>
          </a:xfrm>
          <a:prstGeom prst="rect">
            <a:avLst/>
          </a:prstGeom>
          <a:noFill/>
          <a:ln w="12700">
            <a:noFill/>
            <a:miter lim="800000"/>
            <a:headEnd/>
            <a:tailEnd/>
          </a:ln>
        </p:spPr>
        <p:txBody>
          <a:bodyPr wrap="none" lIns="91435" tIns="45718" rIns="91435" bIns="45718">
            <a:prstTxWarp prst="textNoShape">
              <a:avLst/>
            </a:prstTxWarp>
            <a:spAutoFit/>
          </a:bodyPr>
          <a:lstStyle/>
          <a:p>
            <a:pPr algn="ctr"/>
            <a:r>
              <a:rPr lang="en-GB" sz="2400" dirty="0" smtClean="0">
                <a:solidFill>
                  <a:srgbClr val="0000FF"/>
                </a:solidFill>
                <a:latin typeface="Papyrus"/>
                <a:cs typeface="Papyrus"/>
              </a:rPr>
              <a:t>Why </a:t>
            </a:r>
            <a:r>
              <a:rPr lang="en-GB" sz="2400" smtClean="0">
                <a:solidFill>
                  <a:srgbClr val="0000FF"/>
                </a:solidFill>
                <a:latin typeface="Papyrus"/>
                <a:cs typeface="Papyrus"/>
              </a:rPr>
              <a:t>ESS? </a:t>
            </a:r>
            <a:r>
              <a:rPr lang="en-GB" sz="2400" dirty="0" smtClean="0">
                <a:solidFill>
                  <a:srgbClr val="0000FF"/>
                </a:solidFill>
                <a:latin typeface="Papyrus"/>
                <a:cs typeface="Papyrus"/>
              </a:rPr>
              <a:t>- </a:t>
            </a:r>
            <a:r>
              <a:rPr lang="en-US" sz="2400" dirty="0" smtClean="0">
                <a:solidFill>
                  <a:srgbClr val="0000FF"/>
                </a:solidFill>
                <a:latin typeface="Papyrus"/>
                <a:cs typeface="Papyrus"/>
              </a:rPr>
              <a:t>High  time average and peak flux</a:t>
            </a:r>
            <a:endParaRPr lang="en-US" sz="2800" dirty="0">
              <a:solidFill>
                <a:srgbClr val="0000FF"/>
              </a:solidFill>
              <a:latin typeface="Papyrus"/>
              <a:cs typeface="Papyrus"/>
            </a:endParaRPr>
          </a:p>
        </p:txBody>
      </p:sp>
      <p:grpSp>
        <p:nvGrpSpPr>
          <p:cNvPr id="10" name="Group 108"/>
          <p:cNvGrpSpPr>
            <a:grpSpLocks/>
          </p:cNvGrpSpPr>
          <p:nvPr/>
        </p:nvGrpSpPr>
        <p:grpSpPr bwMode="auto">
          <a:xfrm>
            <a:off x="7631113" y="1412875"/>
            <a:ext cx="1044575" cy="1196975"/>
            <a:chOff x="4807" y="770"/>
            <a:chExt cx="658" cy="754"/>
          </a:xfrm>
        </p:grpSpPr>
        <p:sp>
          <p:nvSpPr>
            <p:cNvPr id="56329" name="Rectangle 109"/>
            <p:cNvSpPr>
              <a:spLocks noChangeArrowheads="1"/>
            </p:cNvSpPr>
            <p:nvPr/>
          </p:nvSpPr>
          <p:spPr bwMode="auto">
            <a:xfrm>
              <a:off x="5375" y="1434"/>
              <a:ext cx="90" cy="90"/>
            </a:xfrm>
            <a:prstGeom prst="rect">
              <a:avLst/>
            </a:prstGeom>
            <a:solidFill>
              <a:srgbClr val="33CC33"/>
            </a:solidFill>
            <a:ln w="12700">
              <a:solidFill>
                <a:srgbClr val="33CC33"/>
              </a:solidFill>
              <a:miter lim="800000"/>
              <a:headEnd/>
              <a:tailEnd/>
            </a:ln>
          </p:spPr>
          <p:txBody>
            <a:bodyPr wrap="none" anchor="ctr">
              <a:prstTxWarp prst="textNoShape">
                <a:avLst/>
              </a:prstTxWarp>
            </a:bodyPr>
            <a:lstStyle/>
            <a:p>
              <a:endParaRPr lang="en-US"/>
            </a:p>
          </p:txBody>
        </p:sp>
        <p:sp>
          <p:nvSpPr>
            <p:cNvPr id="56330" name="Text Box 110"/>
            <p:cNvSpPr txBox="1">
              <a:spLocks noChangeArrowheads="1"/>
            </p:cNvSpPr>
            <p:nvPr/>
          </p:nvSpPr>
          <p:spPr bwMode="auto">
            <a:xfrm>
              <a:off x="4807" y="770"/>
              <a:ext cx="411" cy="233"/>
            </a:xfrm>
            <a:prstGeom prst="rect">
              <a:avLst/>
            </a:prstGeom>
            <a:noFill/>
            <a:ln w="28575">
              <a:solidFill>
                <a:srgbClr val="33CC33"/>
              </a:solidFill>
              <a:miter lim="800000"/>
              <a:headEnd/>
              <a:tailEnd/>
            </a:ln>
          </p:spPr>
          <p:txBody>
            <a:bodyPr wrap="none">
              <a:prstTxWarp prst="textNoShape">
                <a:avLst/>
              </a:prstTxWarp>
              <a:spAutoFit/>
            </a:bodyPr>
            <a:lstStyle/>
            <a:p>
              <a:pPr algn="ctr"/>
              <a:r>
                <a:rPr lang="en-GB" dirty="0">
                  <a:solidFill>
                    <a:srgbClr val="33CC33"/>
                  </a:solidFill>
                  <a:latin typeface="Papyrus"/>
                  <a:cs typeface="Papyrus"/>
                </a:rPr>
                <a:t>ESS</a:t>
              </a:r>
              <a:endParaRPr lang="en-US" dirty="0">
                <a:solidFill>
                  <a:srgbClr val="33CC33"/>
                </a:solidFill>
                <a:latin typeface="Papyrus"/>
                <a:cs typeface="Papyrus"/>
              </a:endParaRPr>
            </a:p>
          </p:txBody>
        </p:sp>
        <p:sp>
          <p:nvSpPr>
            <p:cNvPr id="56331" name="Line 111"/>
            <p:cNvSpPr>
              <a:spLocks noChangeShapeType="1"/>
            </p:cNvSpPr>
            <p:nvPr/>
          </p:nvSpPr>
          <p:spPr bwMode="auto">
            <a:xfrm>
              <a:off x="5103" y="1071"/>
              <a:ext cx="272" cy="363"/>
            </a:xfrm>
            <a:prstGeom prst="line">
              <a:avLst/>
            </a:prstGeom>
            <a:noFill/>
            <a:ln w="28575">
              <a:solidFill>
                <a:srgbClr val="33CC33"/>
              </a:solidFill>
              <a:round/>
              <a:headEnd/>
              <a:tailEnd type="triangle" w="med" len="med"/>
            </a:ln>
          </p:spPr>
          <p:txBody>
            <a:bodyPr>
              <a:prstTxWarp prst="textNoShape">
                <a:avLst/>
              </a:prstTxWarp>
            </a:bodyPr>
            <a:lstStyle/>
            <a:p>
              <a:endParaRPr lang="en-US"/>
            </a:p>
          </p:txBody>
        </p:sp>
      </p:grpSp>
      <p:pic>
        <p:nvPicPr>
          <p:cNvPr id="126064" name="Picture 112"/>
          <p:cNvPicPr>
            <a:picLocks noChangeAspect="1" noChangeArrowheads="1"/>
          </p:cNvPicPr>
          <p:nvPr/>
        </p:nvPicPr>
        <p:blipFill>
          <a:blip r:embed="rId3"/>
          <a:srcRect/>
          <a:stretch>
            <a:fillRect/>
          </a:stretch>
        </p:blipFill>
        <p:spPr bwMode="auto">
          <a:xfrm>
            <a:off x="1763713" y="5041900"/>
            <a:ext cx="2232025" cy="1555750"/>
          </a:xfrm>
          <a:prstGeom prst="rect">
            <a:avLst/>
          </a:prstGeom>
          <a:noFill/>
          <a:ln w="9525">
            <a:solidFill>
              <a:schemeClr val="tx2"/>
            </a:solidFill>
            <a:miter lim="800000"/>
            <a:headEnd/>
            <a:tailEnd/>
          </a:ln>
        </p:spPr>
      </p:pic>
      <p:pic>
        <p:nvPicPr>
          <p:cNvPr id="126065" name="Picture 113" descr="sns Oct 2004 2"/>
          <p:cNvPicPr>
            <a:picLocks noChangeAspect="1" noChangeArrowheads="1"/>
          </p:cNvPicPr>
          <p:nvPr/>
        </p:nvPicPr>
        <p:blipFill>
          <a:blip r:embed="rId4"/>
          <a:srcRect/>
          <a:stretch>
            <a:fillRect/>
          </a:stretch>
        </p:blipFill>
        <p:spPr bwMode="auto">
          <a:xfrm>
            <a:off x="7019925" y="3429000"/>
            <a:ext cx="1728788" cy="1462088"/>
          </a:xfrm>
          <a:prstGeom prst="rect">
            <a:avLst/>
          </a:prstGeom>
          <a:noFill/>
          <a:ln w="9525">
            <a:solidFill>
              <a:schemeClr val="tx2"/>
            </a:solidFill>
            <a:miter lim="800000"/>
            <a:headEnd/>
            <a:tailEnd/>
          </a:ln>
        </p:spPr>
      </p:pic>
      <p:pic>
        <p:nvPicPr>
          <p:cNvPr id="126066" name="Picture 114" descr="cc_reactor"/>
          <p:cNvPicPr>
            <a:picLocks noChangeAspect="1" noChangeArrowheads="1"/>
          </p:cNvPicPr>
          <p:nvPr/>
        </p:nvPicPr>
        <p:blipFill>
          <a:blip r:embed="rId5"/>
          <a:srcRect/>
          <a:stretch>
            <a:fillRect/>
          </a:stretch>
        </p:blipFill>
        <p:spPr bwMode="auto">
          <a:xfrm>
            <a:off x="3995739" y="1484313"/>
            <a:ext cx="1728787" cy="1130300"/>
          </a:xfrm>
          <a:prstGeom prst="rect">
            <a:avLst/>
          </a:prstGeom>
          <a:noFill/>
          <a:ln w="9525">
            <a:solidFill>
              <a:schemeClr val="tx2"/>
            </a:solidFill>
            <a:miter lim="800000"/>
            <a:headEnd/>
            <a:tailEnd/>
          </a:ln>
        </p:spPr>
      </p:pic>
      <p:sp>
        <p:nvSpPr>
          <p:cNvPr id="115" name="TextBox 114"/>
          <p:cNvSpPr txBox="1"/>
          <p:nvPr/>
        </p:nvSpPr>
        <p:spPr>
          <a:xfrm>
            <a:off x="7360808" y="2735551"/>
            <a:ext cx="1623047" cy="276999"/>
          </a:xfrm>
          <a:prstGeom prst="rect">
            <a:avLst/>
          </a:prstGeom>
          <a:noFill/>
        </p:spPr>
        <p:txBody>
          <a:bodyPr wrap="square" rtlCol="0">
            <a:spAutoFit/>
          </a:bodyPr>
          <a:lstStyle/>
          <a:p>
            <a:r>
              <a:rPr lang="en-US" sz="1200" dirty="0" smtClean="0">
                <a:solidFill>
                  <a:srgbClr val="CB37B2"/>
                </a:solidFill>
              </a:rPr>
              <a:t>J-PARC</a:t>
            </a:r>
            <a:endParaRPr lang="en-US" sz="1200" dirty="0">
              <a:solidFill>
                <a:srgbClr val="CB37B2"/>
              </a:solidFill>
            </a:endParaRPr>
          </a:p>
        </p:txBody>
      </p:sp>
      <p:sp>
        <p:nvSpPr>
          <p:cNvPr id="116" name="Rectangle 115"/>
          <p:cNvSpPr/>
          <p:nvPr/>
        </p:nvSpPr>
        <p:spPr bwMode="auto">
          <a:xfrm>
            <a:off x="7440826" y="2677626"/>
            <a:ext cx="91440" cy="95717"/>
          </a:xfrm>
          <a:prstGeom prst="rect">
            <a:avLst/>
          </a:prstGeom>
          <a:solidFill>
            <a:srgbClr val="CB37B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endParaRPr>
          </a:p>
        </p:txBody>
      </p:sp>
    </p:spTree>
    <p:extLst>
      <p:ext uri="{BB962C8B-B14F-4D97-AF65-F5344CB8AC3E}">
        <p14:creationId xmlns:p14="http://schemas.microsoft.com/office/powerpoint/2010/main" val="30263894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0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0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0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efault Design">
  <a:themeElements>
    <a:clrScheme name="Default Design 4">
      <a:dk1>
        <a:srgbClr val="000000"/>
      </a:dk1>
      <a:lt1>
        <a:srgbClr val="FFFFFF"/>
      </a:lt1>
      <a:dk2>
        <a:srgbClr val="F21C0A"/>
      </a:dk2>
      <a:lt2>
        <a:srgbClr val="F21C0A"/>
      </a:lt2>
      <a:accent1>
        <a:srgbClr val="F21C0A"/>
      </a:accent1>
      <a:accent2>
        <a:srgbClr val="F21C0A"/>
      </a:accent2>
      <a:accent3>
        <a:srgbClr val="FFFFFF"/>
      </a:accent3>
      <a:accent4>
        <a:srgbClr val="000000"/>
      </a:accent4>
      <a:accent5>
        <a:srgbClr val="F7ABAA"/>
      </a:accent5>
      <a:accent6>
        <a:srgbClr val="DB1808"/>
      </a:accent6>
      <a:hlink>
        <a:srgbClr val="F21C0A"/>
      </a:hlink>
      <a:folHlink>
        <a:srgbClr val="F21C0A"/>
      </a:folHlink>
    </a:clrScheme>
    <a:fontScheme name="Default Design">
      <a:majorFont>
        <a:latin typeface="Polo"/>
        <a:ea typeface=""/>
        <a:cs typeface=""/>
      </a:majorFont>
      <a:minorFont>
        <a:latin typeface="Pol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4B4B4"/>
        </a:solidFill>
        <a:ln w="12700" cap="flat" cmpd="sng" algn="ctr">
          <a:solidFill>
            <a:srgbClr val="B4B4B4"/>
          </a:solidFill>
          <a:prstDash val="solid"/>
          <a:round/>
          <a:headEnd type="none" w="med" len="med"/>
          <a:tailEnd type="none" w="med" len="lg"/>
        </a:ln>
        <a:effec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Polo" pitchFamily="2" charset="0"/>
          </a:defRPr>
        </a:defPPr>
      </a:lstStyle>
    </a:spDef>
    <a:lnDef>
      <a:spPr bwMode="auto">
        <a:xfrm>
          <a:off x="0" y="0"/>
          <a:ext cx="1" cy="1"/>
        </a:xfrm>
        <a:custGeom>
          <a:avLst/>
          <a:gdLst/>
          <a:ahLst/>
          <a:cxnLst/>
          <a:rect l="0" t="0" r="0" b="0"/>
          <a:pathLst/>
        </a:custGeom>
        <a:solidFill>
          <a:srgbClr val="B4B4B4"/>
        </a:solidFill>
        <a:ln w="12700" cap="flat" cmpd="sng" algn="ctr">
          <a:solidFill>
            <a:srgbClr val="B4B4B4"/>
          </a:solidFill>
          <a:prstDash val="solid"/>
          <a:round/>
          <a:headEnd type="none" w="med" len="med"/>
          <a:tailEnd type="none" w="med" len="lg"/>
        </a:ln>
        <a:effec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Polo" pitchFamily="2" charset="0"/>
          </a:defRPr>
        </a:defPPr>
      </a:lstStyle>
    </a:lnDef>
  </a:objectDefaults>
  <a:extraClrSchemeLst>
    <a:extraClrScheme>
      <a:clrScheme name="Default Design 1">
        <a:dk1>
          <a:srgbClr val="000000"/>
        </a:dk1>
        <a:lt1>
          <a:srgbClr val="FFFFFF"/>
        </a:lt1>
        <a:dk2>
          <a:srgbClr val="F5493B"/>
        </a:dk2>
        <a:lt2>
          <a:srgbClr val="D20026"/>
        </a:lt2>
        <a:accent1>
          <a:srgbClr val="7F0026"/>
        </a:accent1>
        <a:accent2>
          <a:srgbClr val="FF8F6E"/>
        </a:accent2>
        <a:accent3>
          <a:srgbClr val="FFFFFF"/>
        </a:accent3>
        <a:accent4>
          <a:srgbClr val="000000"/>
        </a:accent4>
        <a:accent5>
          <a:srgbClr val="C0AAAC"/>
        </a:accent5>
        <a:accent6>
          <a:srgbClr val="E78163"/>
        </a:accent6>
        <a:hlink>
          <a:srgbClr val="AD0026"/>
        </a:hlink>
        <a:folHlink>
          <a:srgbClr val="F76B6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969696"/>
        </a:dk2>
        <a:lt2>
          <a:srgbClr val="787878"/>
        </a:lt2>
        <a:accent1>
          <a:srgbClr val="464646"/>
        </a:accent1>
        <a:accent2>
          <a:srgbClr val="D2D2D2"/>
        </a:accent2>
        <a:accent3>
          <a:srgbClr val="FFFFFF"/>
        </a:accent3>
        <a:accent4>
          <a:srgbClr val="000000"/>
        </a:accent4>
        <a:accent5>
          <a:srgbClr val="B0B0B0"/>
        </a:accent5>
        <a:accent6>
          <a:srgbClr val="BEBEBE"/>
        </a:accent6>
        <a:hlink>
          <a:srgbClr val="5A5A5A"/>
        </a:hlink>
        <a:folHlink>
          <a:srgbClr val="B4B4B4"/>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464646"/>
        </a:dk2>
        <a:lt2>
          <a:srgbClr val="F5493B"/>
        </a:lt2>
        <a:accent1>
          <a:srgbClr val="7F0026"/>
        </a:accent1>
        <a:accent2>
          <a:srgbClr val="B4B4B4"/>
        </a:accent2>
        <a:accent3>
          <a:srgbClr val="FFFFFF"/>
        </a:accent3>
        <a:accent4>
          <a:srgbClr val="000000"/>
        </a:accent4>
        <a:accent5>
          <a:srgbClr val="C0AAAC"/>
        </a:accent5>
        <a:accent6>
          <a:srgbClr val="A3A3A3"/>
        </a:accent6>
        <a:hlink>
          <a:srgbClr val="D20026"/>
        </a:hlink>
        <a:folHlink>
          <a:srgbClr val="787878"/>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F21C0A"/>
        </a:dk2>
        <a:lt2>
          <a:srgbClr val="F21C0A"/>
        </a:lt2>
        <a:accent1>
          <a:srgbClr val="F21C0A"/>
        </a:accent1>
        <a:accent2>
          <a:srgbClr val="F21C0A"/>
        </a:accent2>
        <a:accent3>
          <a:srgbClr val="FFFFFF"/>
        </a:accent3>
        <a:accent4>
          <a:srgbClr val="000000"/>
        </a:accent4>
        <a:accent5>
          <a:srgbClr val="F7ABAA"/>
        </a:accent5>
        <a:accent6>
          <a:srgbClr val="DB1808"/>
        </a:accent6>
        <a:hlink>
          <a:srgbClr val="F21C0A"/>
        </a:hlink>
        <a:folHlink>
          <a:srgbClr val="F21C0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969696"/>
        </a:dk2>
        <a:lt2>
          <a:srgbClr val="969696"/>
        </a:lt2>
        <a:accent1>
          <a:srgbClr val="969696"/>
        </a:accent1>
        <a:accent2>
          <a:srgbClr val="969696"/>
        </a:accent2>
        <a:accent3>
          <a:srgbClr val="FFFFFF"/>
        </a:accent3>
        <a:accent4>
          <a:srgbClr val="000000"/>
        </a:accent4>
        <a:accent5>
          <a:srgbClr val="C9C9C9"/>
        </a:accent5>
        <a:accent6>
          <a:srgbClr val="878787"/>
        </a:accent6>
        <a:hlink>
          <a:srgbClr val="969696"/>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SSS template GR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S template GREY">
      <a:majorFont>
        <a:latin typeface="Gill Sans"/>
        <a:ea typeface="ヒラギノ角ゴ Pro W3"/>
        <a:cs typeface="ヒラギノ角ゴ Pro W3"/>
      </a:majorFont>
      <a:minorFont>
        <a:latin typeface="Avenir LT 55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 W3" charset="-128"/>
            <a:cs typeface="ヒラギノ角ゴ Pro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 W3" charset="-128"/>
            <a:cs typeface="ヒラギノ角ゴ Pro W3" charset="-128"/>
            <a:sym typeface="Gill Sans" charset="0"/>
          </a:defRPr>
        </a:defPPr>
      </a:lstStyle>
    </a:lnDef>
  </a:objectDefaults>
  <a:extraClrSchemeLst>
    <a:extraClrScheme>
      <a:clrScheme name="ESSS template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SSS template GR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S template GREY">
      <a:majorFont>
        <a:latin typeface="Gill Sans"/>
        <a:ea typeface="ヒラギノ角ゴ Pro W3"/>
        <a:cs typeface="ヒラギノ角ゴ Pro W3"/>
      </a:majorFont>
      <a:minorFont>
        <a:latin typeface="Avenir LT 55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 W3" charset="-128"/>
            <a:cs typeface="ヒラギノ角ゴ Pro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 W3" charset="-128"/>
            <a:cs typeface="ヒラギノ角ゴ Pro W3" charset="-128"/>
            <a:sym typeface="Gill Sans" charset="0"/>
          </a:defRPr>
        </a:defPPr>
      </a:lstStyle>
    </a:lnDef>
  </a:objectDefaults>
  <a:extraClrSchemeLst>
    <a:extraClrScheme>
      <a:clrScheme name="ESSS template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ESSS template GR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S template GREY">
      <a:majorFont>
        <a:latin typeface="Gill Sans"/>
        <a:ea typeface="ヒラギノ角ゴ Pro W3"/>
        <a:cs typeface="ヒラギノ角ゴ Pro W3"/>
      </a:majorFont>
      <a:minorFont>
        <a:latin typeface="Avenir LT 55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 W3" charset="-128"/>
            <a:cs typeface="ヒラギノ角ゴ Pro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 W3" charset="-128"/>
            <a:cs typeface="ヒラギノ角ゴ Pro W3" charset="-128"/>
            <a:sym typeface="Gill Sans" charset="0"/>
          </a:defRPr>
        </a:defPPr>
      </a:lstStyle>
    </a:lnDef>
  </a:objectDefaults>
  <a:extraClrSchemeLst>
    <a:extraClrScheme>
      <a:clrScheme name="ESSS template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ERN-EURISOL-COSTING-WORKSHOP_V4_090528_fhb">
  <a:themeElements>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ESSS template GR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S template GREY">
      <a:majorFont>
        <a:latin typeface="Gill Sans"/>
        <a:ea typeface="ヒラギノ角ゴ Pro W3"/>
        <a:cs typeface="ヒラギノ角ゴ Pro W3"/>
      </a:majorFont>
      <a:minorFont>
        <a:latin typeface="Avenir LT 55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 W3" charset="-128"/>
            <a:cs typeface="ヒラギノ角ゴ Pro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 W3" charset="-128"/>
            <a:cs typeface="ヒラギノ角ゴ Pro W3" charset="-128"/>
            <a:sym typeface="Gill Sans" charset="0"/>
          </a:defRPr>
        </a:defPPr>
      </a:lstStyle>
    </a:lnDef>
  </a:objectDefaults>
  <a:extraClrSchemeLst>
    <a:extraClrScheme>
      <a:clrScheme name="ESSS template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aster #3">
  <a:themeElements>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3">
      <a:majorFont>
        <a:latin typeface="TitilliumText14L 600 wt"/>
        <a:ea typeface="ヒラギノ角ゴ ProN W6"/>
        <a:cs typeface="ヒラギノ角ゴ ProN W6"/>
      </a:majorFont>
      <a:minorFont>
        <a:latin typeface="TitilliumText22L 400 w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nk Presentation">
  <a:themeElements>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Master #3">
  <a:themeElements>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3">
      <a:majorFont>
        <a:latin typeface="TitilliumText14L 600 wt"/>
        <a:ea typeface="ヒラギノ角ゴ ProN W6"/>
        <a:cs typeface="ヒラギノ角ゴ ProN W6"/>
      </a:majorFont>
      <a:minorFont>
        <a:latin typeface="TitilliumText22L 400 w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41848</TotalTime>
  <Words>1800</Words>
  <Application>Microsoft Macintosh PowerPoint</Application>
  <PresentationFormat>On-screen Show (4:3)</PresentationFormat>
  <Paragraphs>461</Paragraphs>
  <Slides>30</Slides>
  <Notes>11</Notes>
  <HiddenSlides>0</HiddenSlides>
  <MMClips>2</MMClips>
  <ScaleCrop>false</ScaleCrop>
  <HeadingPairs>
    <vt:vector size="4" baseType="variant">
      <vt:variant>
        <vt:lpstr>Theme</vt:lpstr>
      </vt:variant>
      <vt:variant>
        <vt:i4>10</vt:i4>
      </vt:variant>
      <vt:variant>
        <vt:lpstr>Slide Titles</vt:lpstr>
      </vt:variant>
      <vt:variant>
        <vt:i4>30</vt:i4>
      </vt:variant>
    </vt:vector>
  </HeadingPairs>
  <TitlesOfParts>
    <vt:vector size="40" baseType="lpstr">
      <vt:lpstr>Default Design</vt:lpstr>
      <vt:lpstr>ESSS template GREY</vt:lpstr>
      <vt:lpstr>1_ESSS template GREY</vt:lpstr>
      <vt:lpstr>2_ESSS template GREY</vt:lpstr>
      <vt:lpstr>CERN-EURISOL-COSTING-WORKSHOP_V4_090528_fhb</vt:lpstr>
      <vt:lpstr>3_ESSS template GREY</vt:lpstr>
      <vt:lpstr>Master #3</vt:lpstr>
      <vt:lpstr>3_Blank Presentation</vt:lpstr>
      <vt:lpstr>1_Master #3</vt:lpstr>
      <vt:lpstr>Blank Presentation</vt:lpstr>
      <vt:lpstr>PowerPoint Presentation</vt:lpstr>
      <vt:lpstr>ESS , MAX-IV and Medicon Village</vt:lpstr>
      <vt:lpstr>PowerPoint Presentation</vt:lpstr>
      <vt:lpstr>PowerPoint Presentation</vt:lpstr>
      <vt:lpstr>PowerPoint Presentation</vt:lpstr>
      <vt:lpstr>Neutrons and x-rays are complementary - neutrons…</vt:lpstr>
      <vt:lpstr>PowerPoint Presentation</vt:lpstr>
      <vt:lpstr>ESS program Goal</vt:lpstr>
      <vt:lpstr>PowerPoint Presentation</vt:lpstr>
      <vt:lpstr>Why ESS? – Long Pulse and cold neutrons</vt:lpstr>
      <vt:lpstr>Fundamental physics at ESS</vt:lpstr>
      <vt:lpstr>ESS accelerator design High level objectives</vt:lpstr>
      <vt:lpstr>Accelerator Design Update</vt:lpstr>
      <vt:lpstr>The visions – some of the “Higgs” of ESS</vt:lpstr>
      <vt:lpstr>PowerPoint Presentation</vt:lpstr>
      <vt:lpstr>ESS construction cost estimates </vt:lpstr>
      <vt:lpstr>PowerPoint Presentation</vt:lpstr>
      <vt:lpstr>ESS Programme Organisation</vt:lpstr>
      <vt:lpstr>ESS Master Programme Schedule</vt:lpstr>
      <vt:lpstr>PowerPoint Presentation</vt:lpstr>
      <vt:lpstr>Linac R&amp;D in progress</vt:lpstr>
      <vt:lpstr>PowerPoint Presentation</vt:lpstr>
      <vt:lpstr>Cryo Infrastructure</vt:lpstr>
      <vt:lpstr>A sustainable research facility</vt:lpstr>
      <vt:lpstr>Heat from accelerator and Helium system</vt:lpstr>
      <vt:lpstr>Upgrades</vt:lpstr>
      <vt:lpstr>ESS Project Strategy</vt:lpstr>
      <vt:lpstr>PowerPoint Presentation</vt:lpstr>
      <vt:lpstr>Frozen accelerator design Falsterbo December 2011</vt:lpstr>
      <vt:lpstr>Summary</vt:lpstr>
    </vt:vector>
  </TitlesOfParts>
  <Company>ESS Scandinavia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European Spallation Source</dc:title>
  <dc:creator>Patrik Carlsson</dc:creator>
  <cp:lastModifiedBy>ESS User</cp:lastModifiedBy>
  <cp:revision>198</cp:revision>
  <dcterms:created xsi:type="dcterms:W3CDTF">2011-05-19T11:18:38Z</dcterms:created>
  <dcterms:modified xsi:type="dcterms:W3CDTF">2012-03-19T21:22:01Z</dcterms:modified>
</cp:coreProperties>
</file>