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3" r:id="rId3"/>
    <p:sldId id="269" r:id="rId4"/>
    <p:sldId id="282" r:id="rId5"/>
    <p:sldId id="336" r:id="rId6"/>
    <p:sldId id="319" r:id="rId7"/>
    <p:sldId id="318" r:id="rId8"/>
    <p:sldId id="320" r:id="rId9"/>
    <p:sldId id="321" r:id="rId10"/>
    <p:sldId id="357" r:id="rId11"/>
    <p:sldId id="314" r:id="rId12"/>
    <p:sldId id="307" r:id="rId13"/>
    <p:sldId id="310" r:id="rId14"/>
    <p:sldId id="311" r:id="rId15"/>
    <p:sldId id="278" r:id="rId16"/>
    <p:sldId id="315" r:id="rId17"/>
    <p:sldId id="280" r:id="rId18"/>
    <p:sldId id="333" r:id="rId19"/>
    <p:sldId id="337" r:id="rId20"/>
    <p:sldId id="339" r:id="rId21"/>
    <p:sldId id="340" r:id="rId22"/>
    <p:sldId id="341" r:id="rId23"/>
    <p:sldId id="345" r:id="rId24"/>
    <p:sldId id="346" r:id="rId25"/>
    <p:sldId id="347" r:id="rId26"/>
    <p:sldId id="342" r:id="rId27"/>
    <p:sldId id="343" r:id="rId28"/>
    <p:sldId id="344" r:id="rId29"/>
    <p:sldId id="359" r:id="rId30"/>
    <p:sldId id="350" r:id="rId31"/>
    <p:sldId id="353" r:id="rId32"/>
    <p:sldId id="355" r:id="rId33"/>
    <p:sldId id="354" r:id="rId34"/>
    <p:sldId id="349" r:id="rId35"/>
    <p:sldId id="356" r:id="rId36"/>
    <p:sldId id="348" r:id="rId37"/>
    <p:sldId id="338" r:id="rId38"/>
    <p:sldId id="358" r:id="rId3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9" autoAdjust="0"/>
    <p:restoredTop sz="95752" autoAdjust="0"/>
  </p:normalViewPr>
  <p:slideViewPr>
    <p:cSldViewPr snapToGrid="0">
      <p:cViewPr varScale="1">
        <p:scale>
          <a:sx n="94" d="100"/>
          <a:sy n="94" d="100"/>
        </p:scale>
        <p:origin x="-845" y="-72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880"/>
        <p:guide pos="21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280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fld id="{F035CA18-3BB8-4B0E-90A0-E53A41CDF4A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364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8DEB5-212A-4CAF-9880-70E92CE7410A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/>
              <a:t>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8600" indent="-228600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877" indent="-285722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2888" indent="-22857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043" indent="-22857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199" indent="-228578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354" indent="-2285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509" indent="-2285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8664" indent="-2285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5819" indent="-2285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EA3BAC4A-6422-46F9-BF18-A3CD6A891932}" type="slidenum">
              <a:rPr lang="de-DE" sz="1200"/>
              <a:pPr/>
              <a:t>2</a:t>
            </a:fld>
            <a:endParaRPr lang="de-DE" sz="1200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marL="228578" indent="-228578">
              <a:spcBef>
                <a:spcPct val="0"/>
              </a:spcBef>
              <a:spcAft>
                <a:spcPct val="20000"/>
              </a:spcAft>
            </a:pPr>
            <a:r>
              <a:rPr lang="en-GB" b="1"/>
              <a:t>How to edit the title slide</a:t>
            </a:r>
          </a:p>
          <a:p>
            <a:pPr marL="228578" indent="-228578">
              <a:spcBef>
                <a:spcPct val="0"/>
              </a:spcBef>
              <a:spcAft>
                <a:spcPct val="20000"/>
              </a:spcAft>
            </a:pPr>
            <a:endParaRPr lang="en-GB"/>
          </a:p>
          <a:p>
            <a:pPr marL="228578" indent="-228578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/>
              <a:t>  Upper area: </a:t>
            </a:r>
            <a:r>
              <a:rPr lang="en-GB" b="1"/>
              <a:t>Title</a:t>
            </a:r>
            <a:r>
              <a:rPr lang="en-GB"/>
              <a:t> of your talk, max. 2 rows of the defined size (55 pt)</a:t>
            </a:r>
          </a:p>
          <a:p>
            <a:pPr marL="228578" indent="-228578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/>
              <a:t>  Lower area </a:t>
            </a:r>
            <a:r>
              <a:rPr lang="en-GB" b="1"/>
              <a:t>(subtitle):</a:t>
            </a:r>
            <a:r>
              <a:rPr lang="en-GB"/>
              <a:t> Conference/meeting/workshop, location, date, </a:t>
            </a:r>
            <a:br>
              <a:rPr lang="en-GB"/>
            </a:br>
            <a:r>
              <a:rPr lang="en-GB"/>
              <a:t>  your name and affiliation, </a:t>
            </a:r>
            <a:br>
              <a:rPr lang="en-GB"/>
            </a:br>
            <a:r>
              <a:rPr lang="en-GB"/>
              <a:t>  max. 4 rows of the defined size (32 pt)</a:t>
            </a:r>
          </a:p>
          <a:p>
            <a:pPr marL="228578" indent="-228578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/>
              <a:t> Change the </a:t>
            </a:r>
            <a:r>
              <a:rPr lang="en-GB" b="1"/>
              <a:t>partner logos</a:t>
            </a:r>
            <a:r>
              <a:rPr lang="en-GB"/>
              <a:t> or add others in the last row.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E4847C2D-7FDE-481E-A5A9-FE23A8251A66}" type="slidenum">
              <a:rPr lang="de-DE" sz="1200" smtClean="0"/>
              <a:pPr/>
              <a:t>14</a:t>
            </a:fld>
            <a:endParaRPr lang="de-DE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 smtClean="0"/>
              <a:t>Before you start</a:t>
            </a:r>
            <a:r>
              <a:rPr lang="en-GB" sz="1100" smtClean="0"/>
              <a:t> editing the slides of your talk change to the </a:t>
            </a:r>
            <a:r>
              <a:rPr lang="en-GB" sz="1100" b="1" smtClean="0"/>
              <a:t>Master Slide view</a:t>
            </a:r>
            <a:r>
              <a:rPr lang="en-GB" sz="1100" smtClean="0"/>
              <a:t>:   </a:t>
            </a:r>
            <a:br>
              <a:rPr lang="en-GB" sz="1100" smtClean="0"/>
            </a:br>
            <a:r>
              <a:rPr lang="en-GB" sz="1100" smtClean="0"/>
              <a:t>   Menu button “View”,</a:t>
            </a:r>
            <a:r>
              <a:rPr lang="en-GB" sz="1100" smtClean="0">
                <a:sym typeface="Wingdings" pitchFamily="2" charset="2"/>
              </a:rPr>
              <a:t> Master, Slide Master:</a:t>
            </a:r>
            <a:br>
              <a:rPr lang="en-GB" sz="1100" smtClean="0">
                <a:sym typeface="Wingdings" pitchFamily="2" charset="2"/>
              </a:rPr>
            </a:br>
            <a:endParaRPr lang="en-GB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sym typeface="Wingdings" pitchFamily="2" charset="2"/>
              </a:rPr>
              <a:t>   </a:t>
            </a:r>
            <a:r>
              <a:rPr lang="en-GB" sz="1100" b="1" smtClean="0">
                <a:sym typeface="Wingdings" pitchFamily="2" charset="2"/>
              </a:rPr>
              <a:t>Edit the following 2 items in the 1st slide:</a:t>
            </a:r>
            <a:r>
              <a:rPr lang="en-GB" sz="1100" smtClean="0">
                <a:sym typeface="Wingdings" pitchFamily="2" charset="2"/>
              </a:rPr>
              <a:t/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1)  1st row in the violet header: </a:t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 smtClean="0">
                <a:sym typeface="Wingdings" pitchFamily="2" charset="2"/>
              </a:rPr>
            </a:br>
            <a:endParaRPr lang="en-GB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 smtClean="0">
                <a:sym typeface="Wingdings" pitchFamily="2" charset="2"/>
              </a:rPr>
              <a:t>   If you want to use more </a:t>
            </a:r>
            <a:r>
              <a:rPr lang="en-GB" sz="1100" b="1" smtClean="0">
                <a:sym typeface="Wingdings" pitchFamily="2" charset="2"/>
              </a:rPr>
              <a:t>partner logos</a:t>
            </a:r>
            <a:r>
              <a:rPr lang="en-GB" sz="1100" smtClean="0">
                <a:sym typeface="Wingdings" pitchFamily="2" charset="2"/>
              </a:rPr>
              <a:t> position them left </a:t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beside the DESY logo in the footer area </a:t>
            </a:r>
            <a:br>
              <a:rPr lang="en-GB" sz="1100" smtClean="0">
                <a:sym typeface="Wingdings" pitchFamily="2" charset="2"/>
              </a:rPr>
            </a:br>
            <a:r>
              <a:rPr lang="en-GB" sz="1100" smtClean="0">
                <a:sym typeface="Wingdings" pitchFamily="2" charset="2"/>
              </a:rPr>
              <a:t>   </a:t>
            </a:r>
            <a:r>
              <a:rPr lang="en-GB" sz="1100" b="1" smtClean="0">
                <a:sym typeface="Wingdings" pitchFamily="2" charset="2"/>
              </a:rPr>
              <a:t>Close Master View</a:t>
            </a:r>
            <a:endParaRPr lang="en-GB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0500FF6-DC8D-43E6-809C-A03956DC0FB8}" type="slidenum">
              <a:rPr lang="de-DE" sz="1200" smtClean="0"/>
              <a:pPr/>
              <a:t>36</a:t>
            </a:fld>
            <a:endParaRPr lang="de-DE" sz="1200" smtClean="0"/>
          </a:p>
        </p:txBody>
      </p:sp>
      <p:sp>
        <p:nvSpPr>
          <p:cNvPr id="53251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685750" indent="-263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055000" indent="-2110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477000" indent="-2110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1898999" indent="-2110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320999" indent="-211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743000" indent="-211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165000" indent="-211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587000" indent="-211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8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13254981-A202-451B-A77C-D658770AA962}" type="slidenum">
              <a:rPr lang="de-DE" sz="1100">
                <a:solidFill>
                  <a:prstClr val="black"/>
                </a:solidFill>
              </a:rPr>
              <a:pPr/>
              <a:t>37</a:t>
            </a:fld>
            <a:endParaRPr lang="de-DE" sz="1100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40"/>
            <a:ext cx="5030018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464" tIns="43732" rIns="87464" bIns="43732"/>
          <a:lstStyle/>
          <a:p>
            <a:pPr marL="218327" indent="-21832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000" b="1"/>
              <a:t>Before you start</a:t>
            </a:r>
            <a:r>
              <a:rPr lang="en-GB" sz="1000"/>
              <a:t> editing the slides of your talk change to the </a:t>
            </a:r>
            <a:r>
              <a:rPr lang="en-GB" sz="1000" b="1"/>
              <a:t>Master Slide view</a:t>
            </a:r>
            <a:r>
              <a:rPr lang="en-GB" sz="1000"/>
              <a:t>:   </a:t>
            </a:r>
            <a:br>
              <a:rPr lang="en-GB" sz="1000"/>
            </a:br>
            <a:r>
              <a:rPr lang="en-GB" sz="1000"/>
              <a:t>   Menu button “View”,</a:t>
            </a:r>
            <a:r>
              <a:rPr lang="en-GB" sz="1000">
                <a:sym typeface="Wingdings" pitchFamily="2" charset="2"/>
              </a:rPr>
              <a:t> Master, Slide Master:</a:t>
            </a:r>
            <a:br>
              <a:rPr lang="en-GB" sz="1000">
                <a:sym typeface="Wingdings" pitchFamily="2" charset="2"/>
              </a:rPr>
            </a:br>
            <a:endParaRPr lang="en-GB" sz="1000">
              <a:sym typeface="Wingdings" pitchFamily="2" charset="2"/>
            </a:endParaRPr>
          </a:p>
          <a:p>
            <a:pPr marL="218327" indent="-21832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000">
                <a:sym typeface="Wingdings" pitchFamily="2" charset="2"/>
              </a:rPr>
              <a:t>   </a:t>
            </a:r>
            <a:r>
              <a:rPr lang="en-GB" sz="1000" b="1">
                <a:sym typeface="Wingdings" pitchFamily="2" charset="2"/>
              </a:rPr>
              <a:t>Edit the following 2 items in the 1st slide:</a:t>
            </a:r>
            <a:r>
              <a:rPr lang="en-GB" sz="1000">
                <a:sym typeface="Wingdings" pitchFamily="2" charset="2"/>
              </a:rPr>
              <a:t/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1)  1st row in the violet header: </a:t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000">
                <a:sym typeface="Wingdings" pitchFamily="2" charset="2"/>
              </a:rPr>
            </a:br>
            <a:endParaRPr lang="en-GB" sz="1000">
              <a:sym typeface="Wingdings" pitchFamily="2" charset="2"/>
            </a:endParaRPr>
          </a:p>
          <a:p>
            <a:pPr marL="218327" indent="-21832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000">
                <a:sym typeface="Wingdings" pitchFamily="2" charset="2"/>
              </a:rPr>
              <a:t>   If you want to use more </a:t>
            </a:r>
            <a:r>
              <a:rPr lang="en-GB" sz="1000" b="1">
                <a:sym typeface="Wingdings" pitchFamily="2" charset="2"/>
              </a:rPr>
              <a:t>partner logos</a:t>
            </a:r>
            <a:r>
              <a:rPr lang="en-GB" sz="1000">
                <a:sym typeface="Wingdings" pitchFamily="2" charset="2"/>
              </a:rPr>
              <a:t> position them left </a:t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beside the DESY logo in the footer area </a:t>
            </a:r>
            <a:br>
              <a:rPr lang="en-GB" sz="1000">
                <a:sym typeface="Wingdings" pitchFamily="2" charset="2"/>
              </a:rPr>
            </a:br>
            <a:r>
              <a:rPr lang="en-GB" sz="1000">
                <a:sym typeface="Wingdings" pitchFamily="2" charset="2"/>
              </a:rPr>
              <a:t>   </a:t>
            </a:r>
            <a:r>
              <a:rPr lang="en-GB" sz="1000" b="1">
                <a:sym typeface="Wingdings" pitchFamily="2" charset="2"/>
              </a:rPr>
              <a:t>Close Master View</a:t>
            </a:r>
            <a:endParaRPr lang="en-GB" sz="1000" b="1"/>
          </a:p>
          <a:p>
            <a:pPr marL="218327" indent="-218327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00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F7AD-F029-434A-88F9-F1DE16E1BD2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6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02240"/>
            <a:ext cx="8569325" cy="525557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0824" y="6359857"/>
            <a:ext cx="6149975" cy="4708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Accelerator Challenges at the European XFEL – Winfried Decking, DESY LBNL, May 5 2011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18913" y="6526213"/>
            <a:ext cx="2645700" cy="331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898" y="805218"/>
            <a:ext cx="8584441" cy="5554639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53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C3509B-1322-4700-A9E7-C322F900FDE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56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72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5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44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9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1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AF51-8346-4F17-ACAE-7C980F528D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9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/>
              <a:pPr/>
              <a:t>‹Nr.›</a:t>
            </a:fld>
            <a:endParaRPr lang="en-GB"/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 smtClean="0">
                <a:solidFill>
                  <a:schemeClr val="bg1"/>
                </a:solidFill>
              </a:rPr>
              <a:t>DESY</a:t>
            </a:r>
            <a:r>
              <a:rPr lang="en-GB" sz="1000" baseline="0" dirty="0" smtClean="0">
                <a:solidFill>
                  <a:schemeClr val="bg1"/>
                </a:solidFill>
              </a:rPr>
              <a:t> and XFEL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0" name="Text Box 123"/>
          <p:cNvSpPr txBox="1">
            <a:spLocks noChangeArrowheads="1"/>
          </p:cNvSpPr>
          <p:nvPr userDrawn="1"/>
        </p:nvSpPr>
        <p:spPr bwMode="auto">
          <a:xfrm>
            <a:off x="82762" y="6398503"/>
            <a:ext cx="3018247" cy="45844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de-DE" sz="1000" b="1" dirty="0" smtClean="0"/>
              <a:t>Beam </a:t>
            </a:r>
            <a:r>
              <a:rPr lang="de-DE" sz="1000" b="1" dirty="0" err="1" smtClean="0"/>
              <a:t>Diagnostic</a:t>
            </a:r>
            <a:r>
              <a:rPr lang="de-DE" sz="1000" b="1" dirty="0" smtClean="0"/>
              <a:t> Mini Workshop, 20.03.2012 </a:t>
            </a:r>
            <a:r>
              <a:rPr lang="de-DE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Dirk Nölle, DESY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  <p:sldLayoutId id="2147483672" r:id="rId11"/>
    <p:sldLayoutId id="2147483673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.infn.it/indexIT.shtml" TargetMode="External"/><Relationship Id="rId13" Type="http://schemas.openxmlformats.org/officeDocument/2006/relationships/image" Target="../media/image17.png"/><Relationship Id="rId18" Type="http://schemas.openxmlformats.org/officeDocument/2006/relationships/hyperlink" Target="http://www.uu.se/" TargetMode="External"/><Relationship Id="rId26" Type="http://schemas.openxmlformats.org/officeDocument/2006/relationships/image" Target="../media/image27.png"/><Relationship Id="rId3" Type="http://schemas.openxmlformats.org/officeDocument/2006/relationships/image" Target="../media/image8.jpeg"/><Relationship Id="rId21" Type="http://schemas.openxmlformats.org/officeDocument/2006/relationships/image" Target="../media/image22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su.se/english/" TargetMode="External"/><Relationship Id="rId20" Type="http://schemas.openxmlformats.org/officeDocument/2006/relationships/hyperlink" Target="http://www.portal.pwr.wroc.pl/index,242.d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11" Type="http://schemas.openxmlformats.org/officeDocument/2006/relationships/image" Target="../media/image15.jpeg"/><Relationship Id="rId24" Type="http://schemas.openxmlformats.org/officeDocument/2006/relationships/image" Target="../media/image25.jpe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20.jpeg"/><Relationship Id="rId9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1246" y="2874584"/>
            <a:ext cx="7283450" cy="2214251"/>
          </a:xfrm>
        </p:spPr>
        <p:txBody>
          <a:bodyPr/>
          <a:lstStyle/>
          <a:p>
            <a:r>
              <a:rPr lang="en-US" sz="2400" smtClean="0"/>
              <a:t>Dirk Nölle</a:t>
            </a:r>
          </a:p>
          <a:p>
            <a:r>
              <a:rPr lang="en-US" sz="2400" smtClean="0"/>
              <a:t>DESY, MDI</a:t>
            </a:r>
          </a:p>
          <a:p>
            <a:r>
              <a:rPr lang="en-US" sz="2400" smtClean="0"/>
              <a:t>XFEL, WP-17</a:t>
            </a:r>
          </a:p>
          <a:p>
            <a:r>
              <a:rPr lang="en-US" sz="2400" b="1" smtClean="0"/>
              <a:t>Beam Diagnostic Mini Workshop</a:t>
            </a:r>
          </a:p>
          <a:p>
            <a:r>
              <a:rPr lang="en-US" sz="2400" smtClean="0"/>
              <a:t>at ESS AB ( Linneasalen ) </a:t>
            </a:r>
          </a:p>
        </p:txBody>
      </p:sp>
      <p:sp>
        <p:nvSpPr>
          <p:cNvPr id="83986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88686" y="1246625"/>
            <a:ext cx="8839199" cy="1844675"/>
          </a:xfrm>
          <a:ln/>
        </p:spPr>
        <p:txBody>
          <a:bodyPr/>
          <a:lstStyle/>
          <a:p>
            <a:r>
              <a:rPr lang="en-GB" sz="5400" dirty="0" smtClean="0"/>
              <a:t>DESY and European XFEL</a:t>
            </a:r>
            <a:endParaRPr lang="en-GB" sz="5400" dirty="0"/>
          </a:p>
        </p:txBody>
      </p:sp>
      <p:pic>
        <p:nvPicPr>
          <p:cNvPr id="83987" name="Picture 19" descr="DESY-Logo-cyan-RGB_Hintergrund wei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8" name="Picture 20" descr="Helmholt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Old Desktop\FC\Full\2012\XFEL Tunneltag\20120220-IMG_1933 Gho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2" b="7404"/>
          <a:stretch/>
        </p:blipFill>
        <p:spPr bwMode="auto">
          <a:xfrm>
            <a:off x="207080" y="1071503"/>
            <a:ext cx="8719787" cy="504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Tunnel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09600" y="6027420"/>
            <a:ext cx="7683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/>
              <a:t>Tunneling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almost</a:t>
            </a:r>
            <a:r>
              <a:rPr lang="de-DE" sz="2000" dirty="0" smtClean="0"/>
              <a:t> </a:t>
            </a:r>
            <a:r>
              <a:rPr lang="de-DE" sz="2000" dirty="0" err="1" smtClean="0"/>
              <a:t>finished</a:t>
            </a:r>
            <a:r>
              <a:rPr lang="de-DE" sz="2000" dirty="0" smtClean="0"/>
              <a:t>, </a:t>
            </a:r>
            <a:r>
              <a:rPr lang="de-DE" sz="2000" dirty="0" err="1" smtClean="0"/>
              <a:t>about</a:t>
            </a:r>
            <a:r>
              <a:rPr lang="de-DE" sz="2000" dirty="0" smtClean="0"/>
              <a:t> 6 km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tunnel</a:t>
            </a:r>
            <a:r>
              <a:rPr lang="de-DE" sz="2000" dirty="0" smtClean="0"/>
              <a:t> </a:t>
            </a:r>
            <a:r>
              <a:rPr lang="de-DE" sz="2000" dirty="0" err="1" smtClean="0"/>
              <a:t>have</a:t>
            </a:r>
            <a:r>
              <a:rPr lang="de-DE" sz="2000" dirty="0" smtClean="0"/>
              <a:t>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build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783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/>
          <a:srcRect l="6805" t="21543" r="7631" b="14644"/>
          <a:stretch/>
        </p:blipFill>
        <p:spPr bwMode="auto">
          <a:xfrm>
            <a:off x="2437256" y="2502568"/>
            <a:ext cx="4301138" cy="240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092" y="1187369"/>
            <a:ext cx="5702300" cy="3125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Injector access shaft (XSI)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1" y="1745024"/>
            <a:ext cx="2804397" cy="420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96" y="1671189"/>
            <a:ext cx="2902843" cy="435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87509" y="4942383"/>
            <a:ext cx="31232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junction of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and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injector</a:t>
            </a:r>
          </a:p>
          <a:p>
            <a:pPr>
              <a:buNone/>
            </a:pPr>
            <a:r>
              <a:rPr lang="en-US" sz="1800" dirty="0" smtClean="0"/>
              <a:t>(only one built for start-up)</a:t>
            </a:r>
            <a:endParaRPr lang="en-US" sz="18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26040" r="14743" b="22997"/>
          <a:stretch/>
        </p:blipFill>
        <p:spPr bwMode="auto">
          <a:xfrm>
            <a:off x="6125115" y="5530800"/>
            <a:ext cx="2980203" cy="11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7162800" y="4942383"/>
            <a:ext cx="404191" cy="6500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 flipH="1">
            <a:off x="1570383" y="4002157"/>
            <a:ext cx="3173895" cy="76862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559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173853" y="2875702"/>
            <a:ext cx="6637996" cy="327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Low remanence focusing quadrupoles produced</a:t>
            </a:r>
          </a:p>
          <a:p>
            <a:r>
              <a:rPr lang="en-US" sz="2000" dirty="0" smtClean="0"/>
              <a:t>Prototype of transverse deflecting structure produced, to be installed at PITZ</a:t>
            </a:r>
          </a:p>
          <a:p>
            <a:r>
              <a:rPr lang="en-US" sz="2000" dirty="0" smtClean="0"/>
              <a:t>3.9 GHz accelerator module (for bunch length control), design finished, prototype cavities in test</a:t>
            </a:r>
          </a:p>
          <a:p>
            <a:r>
              <a:rPr lang="en-US" sz="2000" dirty="0" smtClean="0"/>
              <a:t>Start Commissioning End 2014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641" y="1245990"/>
            <a:ext cx="9050359" cy="655000"/>
          </a:xfrm>
        </p:spPr>
        <p:txBody>
          <a:bodyPr/>
          <a:lstStyle/>
          <a:p>
            <a:r>
              <a:rPr lang="en-US" sz="2000" dirty="0" smtClean="0"/>
              <a:t>Laser heater mechanical design matured, first components tendered</a:t>
            </a:r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2" y="1585275"/>
            <a:ext cx="4863719" cy="12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427" y="2332957"/>
            <a:ext cx="2300067" cy="144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Trimetric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2" b="23360"/>
          <a:stretch>
            <a:fillRect/>
          </a:stretch>
        </p:blipFill>
        <p:spPr bwMode="auto">
          <a:xfrm>
            <a:off x="722442" y="4777117"/>
            <a:ext cx="4834550" cy="176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7944" b="3589"/>
          <a:stretch>
            <a:fillRect/>
          </a:stretch>
        </p:blipFill>
        <p:spPr>
          <a:xfrm>
            <a:off x="6640087" y="3951350"/>
            <a:ext cx="2303042" cy="16152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Compression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0391" r="754" b="30028"/>
          <a:stretch>
            <a:fillRect/>
          </a:stretch>
        </p:blipFill>
        <p:spPr>
          <a:xfrm>
            <a:off x="317174" y="1136763"/>
            <a:ext cx="8499475" cy="2071687"/>
          </a:xfrm>
          <a:prstGeom prst="rect">
            <a:avLst/>
          </a:prstGeom>
        </p:spPr>
      </p:pic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7394713" y="2351501"/>
            <a:ext cx="1045674" cy="333375"/>
          </a:xfrm>
          <a:prstGeom prst="ellips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de-DE" sz="2000">
              <a:solidFill>
                <a:srgbClr val="0099FF"/>
              </a:solidFill>
              <a:ea typeface="ＭＳ Ｐゴシック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6152" y="3516188"/>
            <a:ext cx="8212137" cy="1944688"/>
            <a:chOff x="406153" y="4250494"/>
            <a:chExt cx="8212137" cy="194468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53" y="4250494"/>
              <a:ext cx="8212137" cy="1944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 rot="1401072">
              <a:off x="2084009" y="5022450"/>
              <a:ext cx="1303562" cy="25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rgbClr val="261748"/>
                  </a:solidFill>
                </a:rPr>
                <a:t>R56=60-120mm</a:t>
              </a:r>
              <a:endParaRPr lang="de-DE" sz="1200" b="1" dirty="0">
                <a:solidFill>
                  <a:srgbClr val="261748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426366" y="5118639"/>
              <a:ext cx="93326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rgbClr val="261748"/>
                  </a:solidFill>
                </a:rPr>
                <a:t>R56=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rgbClr val="261748"/>
                  </a:solidFill>
                </a:rPr>
                <a:t>60-120mm</a:t>
              </a:r>
              <a:endParaRPr lang="de-DE" sz="1200" b="1" dirty="0">
                <a:solidFill>
                  <a:srgbClr val="261748"/>
                </a:solidFill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 rot="21100250">
              <a:off x="4947680" y="5022450"/>
              <a:ext cx="1346844" cy="25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Font typeface="Wingdings" pitchFamily="2" charset="2"/>
                <a:buNone/>
              </a:pPr>
              <a:r>
                <a:rPr lang="de-DE" sz="1200" b="1" dirty="0" smtClean="0">
                  <a:solidFill>
                    <a:srgbClr val="261748"/>
                  </a:solidFill>
                </a:rPr>
                <a:t>R56=30-100mm</a:t>
              </a:r>
              <a:endParaRPr lang="de-DE" sz="1200" b="1" dirty="0">
                <a:solidFill>
                  <a:srgbClr val="261748"/>
                </a:solidFill>
              </a:endParaRPr>
            </a:p>
          </p:txBody>
        </p:sp>
      </p:grp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76213" y="5318664"/>
            <a:ext cx="1401346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dirty="0" smtClean="0">
                <a:solidFill>
                  <a:srgbClr val="261748"/>
                </a:solidFill>
              </a:rPr>
              <a:t>   	= 2 mm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261748"/>
                </a:solidFill>
              </a:rPr>
              <a:t>peak</a:t>
            </a:r>
            <a:r>
              <a:rPr lang="de-DE" sz="1400" b="1" dirty="0" smtClean="0">
                <a:solidFill>
                  <a:srgbClr val="261748"/>
                </a:solidFill>
              </a:rPr>
              <a:t>= 50 A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</a:rPr>
              <a:t>  	= 0 %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450850" algn="l"/>
              </a:tabLst>
            </a:pPr>
            <a:r>
              <a:rPr lang="de-DE" sz="1400" b="1" dirty="0">
                <a:solidFill>
                  <a:srgbClr val="261748"/>
                </a:solidFill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  <a:latin typeface="Symbol" pitchFamily="18" charset="2"/>
              </a:rPr>
              <a:t>  </a:t>
            </a:r>
            <a:r>
              <a:rPr lang="de-DE" sz="1400" b="1" dirty="0" smtClean="0">
                <a:solidFill>
                  <a:srgbClr val="261748"/>
                </a:solidFill>
              </a:rPr>
              <a:t>	= 130 </a:t>
            </a:r>
            <a:r>
              <a:rPr lang="de-DE" sz="1400" b="1" dirty="0" err="1" smtClean="0">
                <a:solidFill>
                  <a:srgbClr val="261748"/>
                </a:solidFill>
              </a:rPr>
              <a:t>MeV</a:t>
            </a:r>
            <a:endParaRPr lang="de-DE" sz="1400" b="1" dirty="0">
              <a:solidFill>
                <a:srgbClr val="261748"/>
              </a:solidFill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1509713" y="5745701"/>
            <a:ext cx="4635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2000">
              <a:solidFill>
                <a:srgbClr val="0099FF"/>
              </a:solidFill>
              <a:ea typeface="ＭＳ Ｐゴシック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3375025" y="5766339"/>
            <a:ext cx="46355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2000">
              <a:solidFill>
                <a:srgbClr val="0099FF"/>
              </a:solidFill>
              <a:ea typeface="ＭＳ Ｐゴシック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5338764" y="5772690"/>
            <a:ext cx="121216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2000">
              <a:solidFill>
                <a:srgbClr val="0099FF"/>
              </a:solidFill>
              <a:ea typeface="ＭＳ Ｐゴシック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8147494" y="5761576"/>
            <a:ext cx="585787" cy="15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2000">
              <a:solidFill>
                <a:srgbClr val="0099FF"/>
              </a:solidFill>
              <a:ea typeface="ＭＳ Ｐゴシック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2046288" y="5318664"/>
            <a:ext cx="1401346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dirty="0" smtClean="0">
                <a:solidFill>
                  <a:srgbClr val="261748"/>
                </a:solidFill>
              </a:rPr>
              <a:t>   	= 1 mm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261748"/>
                </a:solidFill>
              </a:rPr>
              <a:t>peak</a:t>
            </a:r>
            <a:r>
              <a:rPr lang="de-DE" sz="1400" b="1" dirty="0" smtClean="0">
                <a:solidFill>
                  <a:srgbClr val="261748"/>
                </a:solidFill>
              </a:rPr>
              <a:t>= 100 A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</a:rPr>
              <a:t>   = 1.5 %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450850" algn="l"/>
              </a:tabLst>
            </a:pPr>
            <a:r>
              <a:rPr lang="de-DE" sz="1400" b="1" dirty="0">
                <a:solidFill>
                  <a:srgbClr val="261748"/>
                </a:solidFill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  <a:latin typeface="Symbol" pitchFamily="18" charset="2"/>
              </a:rPr>
              <a:t>  </a:t>
            </a:r>
            <a:r>
              <a:rPr lang="de-DE" sz="1400" b="1" dirty="0" smtClean="0">
                <a:solidFill>
                  <a:srgbClr val="261748"/>
                </a:solidFill>
              </a:rPr>
              <a:t>	= 130 </a:t>
            </a:r>
            <a:r>
              <a:rPr lang="de-DE" sz="1400" b="1" dirty="0" err="1" smtClean="0">
                <a:solidFill>
                  <a:srgbClr val="261748"/>
                </a:solidFill>
              </a:rPr>
              <a:t>MeV</a:t>
            </a:r>
            <a:endParaRPr lang="de-DE" sz="1400" b="1" dirty="0">
              <a:solidFill>
                <a:srgbClr val="261748"/>
              </a:solidFill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838575" y="5327054"/>
            <a:ext cx="1401346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dirty="0" smtClean="0">
                <a:solidFill>
                  <a:srgbClr val="261748"/>
                </a:solidFill>
              </a:rPr>
              <a:t>   	= 0.1 mm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261748"/>
                </a:solidFill>
              </a:rPr>
              <a:t>peak</a:t>
            </a:r>
            <a:r>
              <a:rPr lang="de-DE" sz="1400" b="1" dirty="0" smtClean="0">
                <a:solidFill>
                  <a:srgbClr val="261748"/>
                </a:solidFill>
              </a:rPr>
              <a:t>= 1 </a:t>
            </a:r>
            <a:r>
              <a:rPr lang="de-DE" sz="1400" b="1" dirty="0" err="1" smtClean="0">
                <a:solidFill>
                  <a:srgbClr val="261748"/>
                </a:solidFill>
              </a:rPr>
              <a:t>kA</a:t>
            </a:r>
            <a:endParaRPr lang="de-DE" sz="1400" b="1" dirty="0" smtClean="0">
              <a:solidFill>
                <a:srgbClr val="261748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</a:rPr>
              <a:t>  	= 1 %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450850" algn="l"/>
              </a:tabLst>
            </a:pPr>
            <a:r>
              <a:rPr lang="de-DE" sz="1400" b="1" dirty="0">
                <a:solidFill>
                  <a:srgbClr val="261748"/>
                </a:solidFill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  <a:latin typeface="Symbol" pitchFamily="18" charset="2"/>
              </a:rPr>
              <a:t>  </a:t>
            </a:r>
            <a:r>
              <a:rPr lang="de-DE" sz="1400" b="1" dirty="0" smtClean="0">
                <a:solidFill>
                  <a:srgbClr val="261748"/>
                </a:solidFill>
              </a:rPr>
              <a:t>	= 500 </a:t>
            </a:r>
            <a:r>
              <a:rPr lang="de-DE" sz="1400" b="1" dirty="0" err="1" smtClean="0">
                <a:solidFill>
                  <a:srgbClr val="261748"/>
                </a:solidFill>
              </a:rPr>
              <a:t>MeV</a:t>
            </a:r>
            <a:endParaRPr lang="de-DE" sz="1400" b="1" dirty="0">
              <a:solidFill>
                <a:srgbClr val="261748"/>
              </a:solidFill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592885" y="5322931"/>
            <a:ext cx="1500732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dirty="0" smtClean="0">
                <a:solidFill>
                  <a:srgbClr val="261748"/>
                </a:solidFill>
              </a:rPr>
              <a:t>   	= 0.02 mm</a:t>
            </a: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261748"/>
                </a:solidFill>
              </a:rPr>
              <a:t>peak</a:t>
            </a:r>
            <a:r>
              <a:rPr lang="de-DE" sz="1400" b="1" dirty="0" smtClean="0">
                <a:solidFill>
                  <a:srgbClr val="261748"/>
                </a:solidFill>
              </a:rPr>
              <a:t>= 5 </a:t>
            </a:r>
            <a:r>
              <a:rPr lang="de-DE" sz="1400" b="1" dirty="0" err="1" smtClean="0">
                <a:solidFill>
                  <a:srgbClr val="261748"/>
                </a:solidFill>
              </a:rPr>
              <a:t>kA</a:t>
            </a:r>
            <a:endParaRPr lang="de-DE" sz="1400" b="1" dirty="0" smtClean="0">
              <a:solidFill>
                <a:srgbClr val="261748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 typeface="Wingdings" pitchFamily="2" charset="2"/>
              <a:buNone/>
              <a:tabLst>
                <a:tab pos="450850" algn="l"/>
              </a:tabLst>
            </a:pPr>
            <a:r>
              <a:rPr lang="de-DE" sz="1400" b="1" dirty="0" err="1" smtClean="0">
                <a:solidFill>
                  <a:srgbClr val="261748"/>
                </a:solidFill>
                <a:latin typeface="Symbol" pitchFamily="18" charset="2"/>
              </a:rPr>
              <a:t>s</a:t>
            </a:r>
            <a:r>
              <a:rPr lang="de-DE" sz="1400" b="1" baseline="-25000" dirty="0" err="1" smtClean="0">
                <a:solidFill>
                  <a:srgbClr val="261748"/>
                </a:solidFill>
                <a:latin typeface="Symbol" pitchFamily="18" charset="2"/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</a:rPr>
              <a:t>   = 0.3 %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450850" algn="l"/>
              </a:tabLst>
            </a:pPr>
            <a:r>
              <a:rPr lang="de-DE" sz="1400" b="1" dirty="0">
                <a:solidFill>
                  <a:srgbClr val="261748"/>
                </a:solidFill>
              </a:rPr>
              <a:t>E</a:t>
            </a:r>
            <a:r>
              <a:rPr lang="de-DE" sz="1400" b="1" dirty="0" smtClean="0">
                <a:solidFill>
                  <a:srgbClr val="261748"/>
                </a:solidFill>
                <a:latin typeface="Symbol" pitchFamily="18" charset="2"/>
              </a:rPr>
              <a:t>  </a:t>
            </a:r>
            <a:r>
              <a:rPr lang="de-DE" sz="1400" b="1" dirty="0" smtClean="0">
                <a:solidFill>
                  <a:srgbClr val="261748"/>
                </a:solidFill>
              </a:rPr>
              <a:t>	= 2000 </a:t>
            </a:r>
            <a:r>
              <a:rPr lang="de-DE" sz="1400" b="1" dirty="0" err="1" smtClean="0">
                <a:solidFill>
                  <a:srgbClr val="261748"/>
                </a:solidFill>
              </a:rPr>
              <a:t>MeV</a:t>
            </a:r>
            <a:endParaRPr lang="de-DE" sz="1400" b="1" dirty="0">
              <a:solidFill>
                <a:srgbClr val="261748"/>
              </a:solidFill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76213" y="2808416"/>
            <a:ext cx="8855491" cy="54569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/>
              </a:rPr>
              <a:t>3 stage bunch compression </a:t>
            </a:r>
            <a:r>
              <a:rPr lang="en-US" sz="1800" dirty="0" smtClean="0">
                <a:solidFill>
                  <a:srgbClr val="000000"/>
                </a:solidFill>
                <a:ea typeface="ＭＳ Ｐゴシック"/>
              </a:rPr>
              <a:t>for </a:t>
            </a:r>
            <a:r>
              <a:rPr lang="en-US" sz="1800" dirty="0">
                <a:solidFill>
                  <a:srgbClr val="000000"/>
                </a:solidFill>
                <a:ea typeface="ＭＳ Ｐゴシック"/>
              </a:rPr>
              <a:t>wide range of compression scenarios </a:t>
            </a:r>
            <a:r>
              <a:rPr lang="en-US" sz="1800" dirty="0" smtClean="0">
                <a:solidFill>
                  <a:srgbClr val="000000"/>
                </a:solidFill>
                <a:ea typeface="ＭＳ Ｐゴシック"/>
              </a:rPr>
              <a:t>and minimized </a:t>
            </a:r>
            <a:r>
              <a:rPr lang="en-US" sz="1800" dirty="0">
                <a:solidFill>
                  <a:srgbClr val="000000"/>
                </a:solidFill>
                <a:ea typeface="ＭＳ Ｐゴシック"/>
              </a:rPr>
              <a:t>sensitivities to RF-regulation imperfections and electron beam driven instabilities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65" y="111758"/>
            <a:ext cx="1294824" cy="192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00" y="111758"/>
            <a:ext cx="2743531" cy="17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96907EC4-695D-46C2-94E1-D23A0FFA6BA0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14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Bunch Compression</a:t>
            </a:r>
            <a:endParaRPr lang="en-GB" dirty="0" smtClean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798638" y="2892502"/>
            <a:ext cx="252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051050" y="2784552"/>
            <a:ext cx="144463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197100" y="2784552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486025" y="2784552"/>
            <a:ext cx="142875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625725" y="2892502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3561" name="AutoShape 8"/>
          <p:cNvSpPr>
            <a:spLocks noChangeArrowheads="1"/>
          </p:cNvSpPr>
          <p:nvPr/>
        </p:nvSpPr>
        <p:spPr bwMode="auto">
          <a:xfrm>
            <a:off x="466725" y="2748039"/>
            <a:ext cx="287338" cy="2889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Gun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23562" name="AutoShape 9"/>
          <p:cNvSpPr>
            <a:spLocks noChangeArrowheads="1"/>
          </p:cNvSpPr>
          <p:nvPr/>
        </p:nvSpPr>
        <p:spPr bwMode="auto">
          <a:xfrm>
            <a:off x="935038" y="2748039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ACC1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23563" name="AutoShape 10"/>
          <p:cNvSpPr>
            <a:spLocks noChangeArrowheads="1"/>
          </p:cNvSpPr>
          <p:nvPr/>
        </p:nvSpPr>
        <p:spPr bwMode="auto">
          <a:xfrm>
            <a:off x="1481138" y="2784552"/>
            <a:ext cx="317500" cy="21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3</a:t>
            </a:r>
            <a:r>
              <a:rPr lang="en-US" sz="1000" b="1" baseline="30000">
                <a:solidFill>
                  <a:srgbClr val="000000"/>
                </a:solidFill>
              </a:rPr>
              <a:t>rd</a:t>
            </a:r>
            <a:endParaRPr lang="en-GB" sz="1000" b="1" baseline="30000">
              <a:solidFill>
                <a:srgbClr val="000000"/>
              </a:solidFill>
            </a:endParaRPr>
          </a:p>
        </p:txBody>
      </p:sp>
      <p:sp>
        <p:nvSpPr>
          <p:cNvPr id="23564" name="AutoShape 11"/>
          <p:cNvSpPr>
            <a:spLocks noChangeArrowheads="1"/>
          </p:cNvSpPr>
          <p:nvPr/>
        </p:nvSpPr>
        <p:spPr bwMode="auto">
          <a:xfrm>
            <a:off x="3167063" y="2748039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ACC2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23565" name="AutoShape 12"/>
          <p:cNvSpPr>
            <a:spLocks noChangeArrowheads="1"/>
          </p:cNvSpPr>
          <p:nvPr/>
        </p:nvSpPr>
        <p:spPr bwMode="auto">
          <a:xfrm>
            <a:off x="3706813" y="2748039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ACC3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246563" y="2892502"/>
            <a:ext cx="107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354513" y="2784552"/>
            <a:ext cx="252412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606925" y="2784552"/>
            <a:ext cx="3238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4930775" y="2892502"/>
            <a:ext cx="21590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146675" y="2892502"/>
            <a:ext cx="2341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3571" name="AutoShape 18"/>
          <p:cNvSpPr>
            <a:spLocks noChangeArrowheads="1"/>
          </p:cNvSpPr>
          <p:nvPr/>
        </p:nvSpPr>
        <p:spPr bwMode="auto">
          <a:xfrm>
            <a:off x="5699125" y="2748039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ACC4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23572" name="AutoShape 19"/>
          <p:cNvSpPr>
            <a:spLocks noChangeArrowheads="1"/>
          </p:cNvSpPr>
          <p:nvPr/>
        </p:nvSpPr>
        <p:spPr bwMode="auto">
          <a:xfrm>
            <a:off x="6456363" y="2748039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ACC7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23573" name="Text Box 20"/>
          <p:cNvSpPr txBox="1">
            <a:spLocks noChangeArrowheads="1"/>
          </p:cNvSpPr>
          <p:nvPr/>
        </p:nvSpPr>
        <p:spPr bwMode="auto">
          <a:xfrm rot="5400000">
            <a:off x="6158706" y="2540871"/>
            <a:ext cx="307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3574" name="Text Box 21"/>
          <p:cNvSpPr txBox="1">
            <a:spLocks noChangeArrowheads="1"/>
          </p:cNvSpPr>
          <p:nvPr/>
        </p:nvSpPr>
        <p:spPr bwMode="auto">
          <a:xfrm rot="5400000">
            <a:off x="6242844" y="2550396"/>
            <a:ext cx="307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754063" y="2892502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7486650" y="2892502"/>
            <a:ext cx="252413" cy="179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739063" y="3071889"/>
            <a:ext cx="11890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7" name="Rectangle 25" descr="Dark vertical"/>
          <p:cNvSpPr>
            <a:spLocks noChangeArrowheads="1"/>
          </p:cNvSpPr>
          <p:nvPr/>
        </p:nvSpPr>
        <p:spPr bwMode="auto">
          <a:xfrm>
            <a:off x="8243888" y="3009977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8" name="Rectangle 26" descr="Dark vertical"/>
          <p:cNvSpPr>
            <a:spLocks noChangeArrowheads="1"/>
          </p:cNvSpPr>
          <p:nvPr/>
        </p:nvSpPr>
        <p:spPr bwMode="auto">
          <a:xfrm>
            <a:off x="8601075" y="3009977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2625725" y="3321127"/>
            <a:ext cx="287338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b="1">
                <a:solidFill>
                  <a:srgbClr val="FFFFFF"/>
                </a:solidFill>
              </a:rPr>
              <a:t>BAM</a:t>
            </a:r>
            <a:endParaRPr lang="en-GB" sz="800" b="1">
              <a:solidFill>
                <a:srgbClr val="FFFFFF"/>
              </a:solidFill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2986088" y="3321127"/>
            <a:ext cx="292100" cy="147637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b="1">
                <a:solidFill>
                  <a:srgbClr val="FFFFFF"/>
                </a:solidFill>
              </a:rPr>
              <a:t>BCM</a:t>
            </a:r>
            <a:endParaRPr lang="en-GB" sz="800" b="1">
              <a:solidFill>
                <a:srgbClr val="FFFFFF"/>
              </a:solidFill>
            </a:endParaRPr>
          </a:p>
        </p:txBody>
      </p:sp>
      <p:sp>
        <p:nvSpPr>
          <p:cNvPr id="23582" name="Rectangle 33"/>
          <p:cNvSpPr>
            <a:spLocks noChangeArrowheads="1"/>
          </p:cNvSpPr>
          <p:nvPr/>
        </p:nvSpPr>
        <p:spPr bwMode="auto">
          <a:xfrm>
            <a:off x="5432425" y="3340177"/>
            <a:ext cx="292100" cy="147637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b="1">
                <a:solidFill>
                  <a:srgbClr val="FFFFFF"/>
                </a:solidFill>
              </a:rPr>
              <a:t>BCM</a:t>
            </a:r>
            <a:endParaRPr lang="en-GB" sz="800" b="1">
              <a:solidFill>
                <a:srgbClr val="FFFFFF"/>
              </a:solidFill>
            </a:endParaRPr>
          </a:p>
        </p:txBody>
      </p:sp>
      <p:sp>
        <p:nvSpPr>
          <p:cNvPr id="23583" name="Rectangle 36"/>
          <p:cNvSpPr>
            <a:spLocks noChangeArrowheads="1"/>
          </p:cNvSpPr>
          <p:nvPr/>
        </p:nvSpPr>
        <p:spPr bwMode="auto">
          <a:xfrm>
            <a:off x="6942138" y="3517977"/>
            <a:ext cx="287337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b="1">
                <a:solidFill>
                  <a:srgbClr val="FFFFFF"/>
                </a:solidFill>
              </a:rPr>
              <a:t>BAM</a:t>
            </a:r>
            <a:endParaRPr lang="en-GB" sz="800" b="1">
              <a:solidFill>
                <a:srgbClr val="FFFFFF"/>
              </a:solidFill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7085013" y="2944889"/>
            <a:ext cx="0" cy="5730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3585" name="Rectangle 38"/>
          <p:cNvSpPr>
            <a:spLocks noChangeArrowheads="1"/>
          </p:cNvSpPr>
          <p:nvPr/>
        </p:nvSpPr>
        <p:spPr bwMode="auto">
          <a:xfrm>
            <a:off x="5072063" y="3340177"/>
            <a:ext cx="287337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 b="1">
                <a:solidFill>
                  <a:srgbClr val="FFFFFF"/>
                </a:solidFill>
              </a:rPr>
              <a:t>BAM</a:t>
            </a:r>
            <a:endParaRPr lang="en-GB" sz="800" b="1">
              <a:solidFill>
                <a:srgbClr val="FFFFFF"/>
              </a:solidFill>
            </a:endParaRPr>
          </a:p>
        </p:txBody>
      </p:sp>
      <p:sp>
        <p:nvSpPr>
          <p:cNvPr id="23586" name="AutoShape 46"/>
          <p:cNvSpPr>
            <a:spLocks noChangeArrowheads="1"/>
          </p:cNvSpPr>
          <p:nvPr/>
        </p:nvSpPr>
        <p:spPr bwMode="auto">
          <a:xfrm>
            <a:off x="177800" y="2451177"/>
            <a:ext cx="360363" cy="179387"/>
          </a:xfrm>
          <a:prstGeom prst="roundRect">
            <a:avLst>
              <a:gd name="adj" fmla="val 16667"/>
            </a:avLst>
          </a:prstGeom>
          <a:solidFill>
            <a:srgbClr val="689DF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 b="1">
                <a:solidFill>
                  <a:srgbClr val="000000"/>
                </a:solidFill>
              </a:rPr>
              <a:t>Laser</a:t>
            </a:r>
            <a:endParaRPr lang="en-GB" sz="1000" b="1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538163" y="2522614"/>
            <a:ext cx="144462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684213" y="2524202"/>
            <a:ext cx="0" cy="2143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152525" y="3567189"/>
            <a:ext cx="287338" cy="144463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 b="1">
                <a:solidFill>
                  <a:srgbClr val="FFFFFF"/>
                </a:solidFill>
                <a:ea typeface="+mn-ea"/>
              </a:rPr>
              <a:t>LLRF</a:t>
            </a:r>
            <a:endParaRPr lang="en-GB" sz="800" b="1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1476375" y="3568777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 b="1" dirty="0">
                <a:solidFill>
                  <a:srgbClr val="FFFFFF"/>
                </a:solidFill>
                <a:ea typeface="+mn-ea"/>
              </a:rPr>
              <a:t>LLRF</a:t>
            </a:r>
            <a:endParaRPr lang="en-GB" sz="800" b="1" dirty="0">
              <a:solidFill>
                <a:srgbClr val="FFFFFF"/>
              </a:solidFill>
              <a:ea typeface="+mn-ea"/>
            </a:endParaRPr>
          </a:p>
        </p:txBody>
      </p:sp>
      <p:grpSp>
        <p:nvGrpSpPr>
          <p:cNvPr id="23591" name="Group 10"/>
          <p:cNvGrpSpPr>
            <a:grpSpLocks/>
          </p:cNvGrpSpPr>
          <p:nvPr/>
        </p:nvGrpSpPr>
        <p:grpSpPr bwMode="auto">
          <a:xfrm>
            <a:off x="1296988" y="2954414"/>
            <a:ext cx="1797050" cy="576263"/>
            <a:chOff x="1296988" y="1879600"/>
            <a:chExt cx="1797050" cy="973138"/>
          </a:xfrm>
        </p:grpSpPr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2770188" y="1879600"/>
              <a:ext cx="0" cy="55761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3094038" y="1879600"/>
              <a:ext cx="0" cy="549569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V="1">
              <a:off x="1296988" y="1986833"/>
              <a:ext cx="0" cy="86590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V="1">
              <a:off x="1620838" y="1986833"/>
              <a:ext cx="0" cy="86590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3563938" y="3587827"/>
            <a:ext cx="287337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 b="1">
                <a:solidFill>
                  <a:srgbClr val="FFFFFF"/>
                </a:solidFill>
                <a:ea typeface="+mn-ea"/>
              </a:rPr>
              <a:t>LLRF</a:t>
            </a:r>
            <a:endParaRPr lang="en-GB" sz="800" b="1" dirty="0">
              <a:solidFill>
                <a:srgbClr val="FFFFFF"/>
              </a:solidFill>
              <a:ea typeface="+mn-ea"/>
            </a:endParaRPr>
          </a:p>
        </p:txBody>
      </p:sp>
      <p:grpSp>
        <p:nvGrpSpPr>
          <p:cNvPr id="23593" name="Group 11"/>
          <p:cNvGrpSpPr>
            <a:grpSpLocks/>
          </p:cNvGrpSpPr>
          <p:nvPr/>
        </p:nvGrpSpPr>
        <p:grpSpPr bwMode="auto">
          <a:xfrm>
            <a:off x="3708400" y="3006802"/>
            <a:ext cx="1831975" cy="533400"/>
            <a:chOff x="3708400" y="1878013"/>
            <a:chExt cx="1831975" cy="939800"/>
          </a:xfrm>
        </p:grpSpPr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5216525" y="1878013"/>
              <a:ext cx="0" cy="559405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5540375" y="1878013"/>
              <a:ext cx="0" cy="548217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V="1">
              <a:off x="3708400" y="1953532"/>
              <a:ext cx="0" cy="864281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1258888" y="3181427"/>
            <a:ext cx="41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200" b="1" dirty="0">
                <a:solidFill>
                  <a:srgbClr val="FF0000"/>
                </a:solidFill>
              </a:rPr>
              <a:t>A</a:t>
            </a:r>
            <a:r>
              <a:rPr lang="pl-PL" sz="1200" b="1">
                <a:solidFill>
                  <a:srgbClr val="FF0000"/>
                </a:solidFill>
                <a:ea typeface="+mn-ea"/>
              </a:rPr>
              <a:t> </a:t>
            </a:r>
            <a:r>
              <a:rPr lang="en-US" sz="1200" b="1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3492500" y="3165552"/>
            <a:ext cx="41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200" b="1" dirty="0">
                <a:solidFill>
                  <a:srgbClr val="FF0000"/>
                </a:solidFill>
              </a:rPr>
              <a:t>A</a:t>
            </a:r>
            <a:r>
              <a:rPr lang="pl-PL" sz="1200" b="1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1200" b="1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6" name="Line 65"/>
          <p:cNvSpPr>
            <a:spLocks noChangeShapeType="1"/>
          </p:cNvSpPr>
          <p:nvPr/>
        </p:nvSpPr>
        <p:spPr bwMode="auto">
          <a:xfrm flipH="1">
            <a:off x="1763713" y="3594177"/>
            <a:ext cx="971550" cy="1587"/>
          </a:xfrm>
          <a:prstGeom prst="line">
            <a:avLst/>
          </a:prstGeom>
          <a:noFill/>
          <a:ln w="1905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7" name="Line 66"/>
          <p:cNvSpPr>
            <a:spLocks noChangeShapeType="1"/>
          </p:cNvSpPr>
          <p:nvPr/>
        </p:nvSpPr>
        <p:spPr bwMode="auto">
          <a:xfrm flipH="1">
            <a:off x="1763713" y="3665614"/>
            <a:ext cx="1331912" cy="1588"/>
          </a:xfrm>
          <a:prstGeom prst="line">
            <a:avLst/>
          </a:prstGeom>
          <a:noFill/>
          <a:ln w="1905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3598" name="Group 12"/>
          <p:cNvGrpSpPr>
            <a:grpSpLocks/>
          </p:cNvGrpSpPr>
          <p:nvPr/>
        </p:nvGrpSpPr>
        <p:grpSpPr bwMode="auto">
          <a:xfrm>
            <a:off x="2746375" y="3479877"/>
            <a:ext cx="360363" cy="165100"/>
            <a:chOff x="2735263" y="2349947"/>
            <a:chExt cx="360362" cy="395288"/>
          </a:xfrm>
        </p:grpSpPr>
        <p:sp>
          <p:nvSpPr>
            <p:cNvPr id="68" name="Line 67"/>
            <p:cNvSpPr>
              <a:spLocks noChangeShapeType="1"/>
            </p:cNvSpPr>
            <p:nvPr/>
          </p:nvSpPr>
          <p:spPr bwMode="auto">
            <a:xfrm flipH="1">
              <a:off x="2735263" y="2349947"/>
              <a:ext cx="0" cy="323071"/>
            </a:xfrm>
            <a:prstGeom prst="line">
              <a:avLst/>
            </a:prstGeom>
            <a:noFill/>
            <a:ln w="1905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 flipH="1">
              <a:off x="3095625" y="2349947"/>
              <a:ext cx="0" cy="395288"/>
            </a:xfrm>
            <a:prstGeom prst="line">
              <a:avLst/>
            </a:prstGeom>
            <a:noFill/>
            <a:ln w="19050">
              <a:solidFill>
                <a:srgbClr val="99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72" name="Line 71"/>
          <p:cNvSpPr>
            <a:spLocks noChangeShapeType="1"/>
          </p:cNvSpPr>
          <p:nvPr/>
        </p:nvSpPr>
        <p:spPr bwMode="auto">
          <a:xfrm flipH="1">
            <a:off x="3851275" y="3611639"/>
            <a:ext cx="1368425" cy="7938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3" name="Line 72"/>
          <p:cNvSpPr>
            <a:spLocks noChangeShapeType="1"/>
          </p:cNvSpPr>
          <p:nvPr/>
        </p:nvSpPr>
        <p:spPr bwMode="auto">
          <a:xfrm flipH="1">
            <a:off x="3851275" y="3686252"/>
            <a:ext cx="1692275" cy="3175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3601" name="Group 13"/>
          <p:cNvGrpSpPr>
            <a:grpSpLocks/>
          </p:cNvGrpSpPr>
          <p:nvPr/>
        </p:nvGrpSpPr>
        <p:grpSpPr bwMode="auto">
          <a:xfrm>
            <a:off x="5219700" y="3468764"/>
            <a:ext cx="323850" cy="196850"/>
            <a:chOff x="5219700" y="2360833"/>
            <a:chExt cx="323850" cy="360363"/>
          </a:xfrm>
        </p:grpSpPr>
        <p:sp>
          <p:nvSpPr>
            <p:cNvPr id="76" name="Line 75"/>
            <p:cNvSpPr>
              <a:spLocks noChangeShapeType="1"/>
            </p:cNvSpPr>
            <p:nvPr/>
          </p:nvSpPr>
          <p:spPr bwMode="auto">
            <a:xfrm flipH="1">
              <a:off x="5219700" y="2360833"/>
              <a:ext cx="0" cy="28771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 flipH="1">
              <a:off x="5543550" y="2360833"/>
              <a:ext cx="0" cy="360363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2087563" y="2738514"/>
            <a:ext cx="487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200" b="1" dirty="0">
                <a:solidFill>
                  <a:srgbClr val="FF0000"/>
                </a:solidFill>
                <a:ea typeface="+mn-ea"/>
              </a:rPr>
              <a:t>BC2</a:t>
            </a:r>
            <a:endParaRPr lang="en-US" sz="1200" b="1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sp>
        <p:nvSpPr>
          <p:cNvPr id="80" name="Text Box 79"/>
          <p:cNvSpPr txBox="1">
            <a:spLocks noChangeArrowheads="1"/>
          </p:cNvSpPr>
          <p:nvPr/>
        </p:nvSpPr>
        <p:spPr bwMode="auto">
          <a:xfrm>
            <a:off x="4643438" y="2667077"/>
            <a:ext cx="4873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200" b="1">
                <a:solidFill>
                  <a:srgbClr val="FF0000"/>
                </a:solidFill>
                <a:ea typeface="+mn-ea"/>
              </a:rPr>
              <a:t>BC3</a:t>
            </a:r>
            <a:endParaRPr lang="en-US" sz="1200" b="1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sp>
        <p:nvSpPr>
          <p:cNvPr id="95" name="Line 23"/>
          <p:cNvSpPr>
            <a:spLocks noChangeShapeType="1"/>
          </p:cNvSpPr>
          <p:nvPr/>
        </p:nvSpPr>
        <p:spPr bwMode="auto">
          <a:xfrm>
            <a:off x="7272338" y="2903614"/>
            <a:ext cx="652462" cy="514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23606" name="Group 1"/>
          <p:cNvGrpSpPr>
            <a:grpSpLocks/>
          </p:cNvGrpSpPr>
          <p:nvPr/>
        </p:nvGrpSpPr>
        <p:grpSpPr bwMode="auto">
          <a:xfrm rot="769262">
            <a:off x="7670800" y="3292552"/>
            <a:ext cx="1189038" cy="107950"/>
            <a:chOff x="7728173" y="2087563"/>
            <a:chExt cx="1189037" cy="107950"/>
          </a:xfrm>
        </p:grpSpPr>
        <p:sp>
          <p:nvSpPr>
            <p:cNvPr id="96" name="Line 24"/>
            <p:cNvSpPr>
              <a:spLocks noChangeShapeType="1"/>
            </p:cNvSpPr>
            <p:nvPr/>
          </p:nvSpPr>
          <p:spPr bwMode="auto">
            <a:xfrm>
              <a:off x="7723882" y="2144142"/>
              <a:ext cx="11890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Rectangle 25" descr="Dark vertical"/>
            <p:cNvSpPr>
              <a:spLocks noChangeArrowheads="1"/>
            </p:cNvSpPr>
            <p:nvPr/>
          </p:nvSpPr>
          <p:spPr bwMode="auto">
            <a:xfrm>
              <a:off x="8228667" y="2081879"/>
              <a:ext cx="323850" cy="10795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00FF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8" name="Rectangle 26" descr="Dark vertical"/>
            <p:cNvSpPr>
              <a:spLocks noChangeArrowheads="1"/>
            </p:cNvSpPr>
            <p:nvPr/>
          </p:nvSpPr>
          <p:spPr bwMode="auto">
            <a:xfrm>
              <a:off x="8585275" y="2082126"/>
              <a:ext cx="323850" cy="10795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00FF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1" name="Down Arrow 20"/>
          <p:cNvSpPr/>
          <p:nvPr/>
        </p:nvSpPr>
        <p:spPr bwMode="auto">
          <a:xfrm>
            <a:off x="2852738" y="2544839"/>
            <a:ext cx="133350" cy="280988"/>
          </a:xfrm>
          <a:prstGeom prst="downArrow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sp>
        <p:nvSpPr>
          <p:cNvPr id="108" name="Down Arrow 107"/>
          <p:cNvSpPr/>
          <p:nvPr/>
        </p:nvSpPr>
        <p:spPr bwMode="auto">
          <a:xfrm>
            <a:off x="5365750" y="2535314"/>
            <a:ext cx="133350" cy="280988"/>
          </a:xfrm>
          <a:prstGeom prst="downArrow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sp>
        <p:nvSpPr>
          <p:cNvPr id="23609" name="TextBox 109567"/>
          <p:cNvSpPr txBox="1">
            <a:spLocks noChangeArrowheads="1"/>
          </p:cNvSpPr>
          <p:nvPr/>
        </p:nvSpPr>
        <p:spPr bwMode="auto">
          <a:xfrm>
            <a:off x="1900238" y="2468639"/>
            <a:ext cx="933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R56=180mm</a:t>
            </a:r>
          </a:p>
        </p:txBody>
      </p:sp>
      <p:sp>
        <p:nvSpPr>
          <p:cNvPr id="23610" name="TextBox 123"/>
          <p:cNvSpPr txBox="1">
            <a:spLocks noChangeArrowheads="1"/>
          </p:cNvSpPr>
          <p:nvPr/>
        </p:nvSpPr>
        <p:spPr bwMode="auto">
          <a:xfrm>
            <a:off x="4240213" y="2482927"/>
            <a:ext cx="863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R56=43mm</a:t>
            </a:r>
          </a:p>
        </p:txBody>
      </p:sp>
      <p:sp>
        <p:nvSpPr>
          <p:cNvPr id="23611" name="TextBox 124"/>
          <p:cNvSpPr txBox="1">
            <a:spLocks noChangeArrowheads="1"/>
          </p:cNvSpPr>
          <p:nvPr/>
        </p:nvSpPr>
        <p:spPr bwMode="auto">
          <a:xfrm>
            <a:off x="7308850" y="2667077"/>
            <a:ext cx="898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R56=0.8mm</a:t>
            </a:r>
          </a:p>
        </p:txBody>
      </p:sp>
      <p:sp>
        <p:nvSpPr>
          <p:cNvPr id="23612" name="TextBox 125"/>
          <p:cNvSpPr txBox="1">
            <a:spLocks noChangeArrowheads="1"/>
          </p:cNvSpPr>
          <p:nvPr/>
        </p:nvSpPr>
        <p:spPr bwMode="auto">
          <a:xfrm>
            <a:off x="8183563" y="2754389"/>
            <a:ext cx="719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FLASH 1</a:t>
            </a:r>
          </a:p>
        </p:txBody>
      </p:sp>
      <p:sp>
        <p:nvSpPr>
          <p:cNvPr id="23613" name="TextBox 126"/>
          <p:cNvSpPr txBox="1">
            <a:spLocks noChangeArrowheads="1"/>
          </p:cNvSpPr>
          <p:nvPr/>
        </p:nvSpPr>
        <p:spPr bwMode="auto">
          <a:xfrm>
            <a:off x="8264525" y="3516389"/>
            <a:ext cx="717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FLASH 2</a:t>
            </a:r>
          </a:p>
        </p:txBody>
      </p:sp>
      <p:sp>
        <p:nvSpPr>
          <p:cNvPr id="23614" name="TextBox 127"/>
          <p:cNvSpPr txBox="1">
            <a:spLocks noChangeArrowheads="1"/>
          </p:cNvSpPr>
          <p:nvPr/>
        </p:nvSpPr>
        <p:spPr bwMode="auto">
          <a:xfrm>
            <a:off x="7466013" y="3492577"/>
            <a:ext cx="717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FLASH 3</a:t>
            </a:r>
          </a:p>
        </p:txBody>
      </p:sp>
      <p:pic>
        <p:nvPicPr>
          <p:cNvPr id="101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1366" r="33525" b="31224"/>
          <a:stretch>
            <a:fillRect/>
          </a:stretch>
        </p:blipFill>
        <p:spPr>
          <a:xfrm>
            <a:off x="4356100" y="3906253"/>
            <a:ext cx="4283127" cy="2501900"/>
          </a:xfrm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2" name="Down Arrow 101"/>
          <p:cNvSpPr/>
          <p:nvPr/>
        </p:nvSpPr>
        <p:spPr bwMode="auto">
          <a:xfrm>
            <a:off x="7018338" y="2548014"/>
            <a:ext cx="133350" cy="282575"/>
          </a:xfrm>
          <a:prstGeom prst="downArrow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468938" y="5846429"/>
            <a:ext cx="266223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03788" y="3962400"/>
            <a:ext cx="372586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LLF + BLC + MIMO + BBF at ACC1/ACC23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(act still on </a:t>
            </a:r>
            <a:r>
              <a:rPr lang="en-US" sz="1400" b="1" dirty="0" err="1"/>
              <a:t>setpoint</a:t>
            </a:r>
            <a:r>
              <a:rPr lang="en-US" sz="1400" b="1" dirty="0"/>
              <a:t>)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919788" y="5497513"/>
            <a:ext cx="2101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/>
              <a:t>&lt; 20fs rms arrival jitter</a:t>
            </a:r>
          </a:p>
        </p:txBody>
      </p:sp>
      <p:sp>
        <p:nvSpPr>
          <p:cNvPr id="115" name="TextBox 114"/>
          <p:cNvSpPr txBox="1">
            <a:spLocks noChangeArrowheads="1"/>
          </p:cNvSpPr>
          <p:nvPr/>
        </p:nvSpPr>
        <p:spPr bwMode="auto">
          <a:xfrm>
            <a:off x="785813" y="4167188"/>
            <a:ext cx="1162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/>
              <a:t>&lt; 75fs pkpk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712913" y="4737100"/>
            <a:ext cx="25273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>
                <a:solidFill>
                  <a:srgbClr val="0000FF"/>
                </a:solidFill>
              </a:rPr>
              <a:t>with adaptive SP correction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85813" y="5649913"/>
            <a:ext cx="280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>
                <a:solidFill>
                  <a:srgbClr val="FF0000"/>
                </a:solidFill>
              </a:rPr>
              <a:t>without adaptive SP correction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1" y="3898231"/>
            <a:ext cx="4055496" cy="251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Content Placeholder 1"/>
          <p:cNvSpPr>
            <a:spLocks noGrp="1"/>
          </p:cNvSpPr>
          <p:nvPr>
            <p:ph idx="1"/>
          </p:nvPr>
        </p:nvSpPr>
        <p:spPr>
          <a:xfrm>
            <a:off x="103187" y="1091484"/>
            <a:ext cx="8864600" cy="1250664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pl-PL" sz="2000" b="1" dirty="0">
                <a:solidFill>
                  <a:srgbClr val="000000"/>
                </a:solidFill>
              </a:rPr>
              <a:t>Beam</a:t>
            </a:r>
            <a:r>
              <a:rPr lang="en-US" sz="2000" b="1" dirty="0">
                <a:solidFill>
                  <a:srgbClr val="000000"/>
                </a:solidFill>
              </a:rPr>
              <a:t> B</a:t>
            </a:r>
            <a:r>
              <a:rPr lang="pl-PL" sz="2000" b="1" dirty="0">
                <a:solidFill>
                  <a:srgbClr val="000000"/>
                </a:solidFill>
              </a:rPr>
              <a:t>ased Feedbacks</a:t>
            </a:r>
            <a:r>
              <a:rPr lang="en-US" sz="2000" b="1" dirty="0">
                <a:solidFill>
                  <a:srgbClr val="000000"/>
                </a:solidFill>
              </a:rPr>
              <a:t> for control of longitudinal parameters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Measurements of beam arrival time (BAM) and bunch compression (BCM) feedback on RF parameters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rgbClr val="000000"/>
                </a:solidFill>
              </a:rPr>
              <a:t>Concept implemented and tested at FLASH</a:t>
            </a:r>
          </a:p>
          <a:p>
            <a:pPr marL="342900" indent="-342900">
              <a:lnSpc>
                <a:spcPct val="90000"/>
              </a:lnSpc>
              <a:buClrTx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xfel-1650-2200-xy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4893" r="13084" b="19665"/>
          <a:stretch/>
        </p:blipFill>
        <p:spPr bwMode="auto">
          <a:xfrm>
            <a:off x="112979" y="2099788"/>
            <a:ext cx="4404428" cy="33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Collimation &amp; Beam Distribution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4002" r="754" b="37514"/>
          <a:stretch/>
        </p:blipFill>
        <p:spPr>
          <a:xfrm>
            <a:off x="322262" y="1060174"/>
            <a:ext cx="8499475" cy="1490869"/>
          </a:xfrm>
          <a:prstGeom prst="rect">
            <a:avLst/>
          </a:prstGeom>
        </p:spPr>
      </p:pic>
      <p:sp>
        <p:nvSpPr>
          <p:cNvPr id="25" name="Oval 5"/>
          <p:cNvSpPr>
            <a:spLocks noChangeArrowheads="1"/>
          </p:cNvSpPr>
          <p:nvPr/>
        </p:nvSpPr>
        <p:spPr bwMode="auto">
          <a:xfrm rot="600000">
            <a:off x="3817414" y="1598774"/>
            <a:ext cx="1174004" cy="258326"/>
          </a:xfrm>
          <a:prstGeom prst="ellips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96955" y="2379711"/>
            <a:ext cx="13035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b="1" dirty="0" smtClean="0"/>
              <a:t>Collimation</a:t>
            </a:r>
            <a:endParaRPr lang="en-GB" sz="1600" b="1" dirty="0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6317825" y="5379661"/>
            <a:ext cx="65153" cy="285111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sz="110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750775" y="3069766"/>
            <a:ext cx="1128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b="1" dirty="0" smtClean="0"/>
              <a:t>Feedback</a:t>
            </a:r>
            <a:endParaRPr lang="en-GB" sz="1600" b="1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846686" y="3877316"/>
            <a:ext cx="13372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b="1" dirty="0" smtClean="0"/>
              <a:t>Distribution</a:t>
            </a:r>
            <a:endParaRPr lang="en-GB" sz="1600" b="1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502574" y="5057986"/>
            <a:ext cx="7649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b="1" dirty="0" smtClean="0"/>
              <a:t>Dump</a:t>
            </a:r>
            <a:endParaRPr lang="en-GB" sz="1600" b="1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687720" y="3763255"/>
            <a:ext cx="12666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b="1" dirty="0" smtClean="0"/>
              <a:t>Undulators</a:t>
            </a:r>
            <a:endParaRPr lang="en-GB" sz="16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Content Placeholder 1"/>
          <p:cNvSpPr>
            <a:spLocks noGrp="1"/>
          </p:cNvSpPr>
          <p:nvPr>
            <p:ph idx="1"/>
          </p:nvPr>
        </p:nvSpPr>
        <p:spPr>
          <a:xfrm>
            <a:off x="4490903" y="3165862"/>
            <a:ext cx="4710821" cy="2295441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Collimation system for beam halo cleaning and emergency beam </a:t>
            </a:r>
            <a:r>
              <a:rPr lang="en-US" sz="2000" dirty="0" smtClean="0"/>
              <a:t>stop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Transverse </a:t>
            </a:r>
            <a:r>
              <a:rPr lang="en-US" sz="2000" dirty="0"/>
              <a:t>Intra-Bunch Feedback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Flexible beam distribution system for quasi-simultaneous operation of two primary electron beam lines</a:t>
            </a:r>
          </a:p>
          <a:p>
            <a:endParaRPr lang="en-US" dirty="0"/>
          </a:p>
        </p:txBody>
      </p:sp>
      <p:pic>
        <p:nvPicPr>
          <p:cNvPr id="16" name="Picture 2" descr="D:\Old Desktop\FC\Forweb\2011\201112 XFEL\20111201-IMG_9352-DumpGrub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7880" r="4735" b="6951"/>
          <a:stretch/>
        </p:blipFill>
        <p:spPr bwMode="auto">
          <a:xfrm>
            <a:off x="0" y="4395939"/>
            <a:ext cx="3421021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4557" r="13638" b="11418"/>
          <a:stretch/>
        </p:blipFill>
        <p:spPr>
          <a:xfrm>
            <a:off x="136563" y="1219200"/>
            <a:ext cx="8880530" cy="4855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Distribution Shaft – XS1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3F5AD-B768-4BD1-BFC6-9F80796D57F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6" y="1044138"/>
            <a:ext cx="3898692" cy="26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6" y="3772115"/>
            <a:ext cx="3927739" cy="26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42" y="3790611"/>
            <a:ext cx="3900007" cy="260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44" y="1061585"/>
            <a:ext cx="3927738" cy="261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9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0391" r="754" b="30028"/>
          <a:stretch>
            <a:fillRect/>
          </a:stretch>
        </p:blipFill>
        <p:spPr>
          <a:xfrm>
            <a:off x="394452" y="1126644"/>
            <a:ext cx="8499475" cy="2071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 – Undulators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702" y="2931760"/>
            <a:ext cx="6302228" cy="2001763"/>
          </a:xfrm>
        </p:spPr>
        <p:txBody>
          <a:bodyPr/>
          <a:lstStyle/>
          <a:p>
            <a:r>
              <a:rPr lang="en-US" sz="2000" dirty="0" smtClean="0"/>
              <a:t>Tendering process for &gt; 450 m undulator started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ocusing quadrupoles manufactured and shipped for precision fiducialization</a:t>
            </a:r>
          </a:p>
          <a:p>
            <a:r>
              <a:rPr lang="en-US" sz="2000" dirty="0" smtClean="0"/>
              <a:t>Prototype of undulator intersection set-up in mock-up tunnel</a:t>
            </a:r>
          </a:p>
          <a:p>
            <a:endParaRPr lang="en-US" sz="2000" dirty="0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6317825" y="5379661"/>
            <a:ext cx="65153" cy="285111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sz="1100"/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2080067" y="1785621"/>
            <a:ext cx="1873250" cy="168275"/>
          </a:xfrm>
          <a:prstGeom prst="ellips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 rot="600000">
            <a:off x="2235310" y="1630558"/>
            <a:ext cx="1873250" cy="161925"/>
          </a:xfrm>
          <a:prstGeom prst="ellipse">
            <a:avLst/>
          </a:prstGeom>
          <a:noFill/>
          <a:ln w="3175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17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77" y="4673877"/>
            <a:ext cx="2510949" cy="167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08239" y="4688281"/>
            <a:ext cx="2951047" cy="166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Old Desktop\FC\Forweb\2011\201112 XFEL\20111201-IMG_0994-Tunnelbah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79" y="1362650"/>
            <a:ext cx="2047047" cy="30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noelle\Desktop\ESS Vortrag\20111029-IMG_83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" y="4688280"/>
            <a:ext cx="2492939" cy="166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4" y="1347788"/>
            <a:ext cx="8890167" cy="4459287"/>
          </a:xfrm>
        </p:spPr>
        <p:txBody>
          <a:bodyPr/>
          <a:lstStyle/>
          <a:p>
            <a:r>
              <a:rPr lang="en-US" dirty="0" smtClean="0"/>
              <a:t>Tremendous progress of construction, infrastructure planning and ramp up of accelerator component fabrication</a:t>
            </a:r>
          </a:p>
          <a:p>
            <a:r>
              <a:rPr lang="en-US" dirty="0" smtClean="0"/>
              <a:t> Working hard to finish installation in time for</a:t>
            </a:r>
          </a:p>
          <a:p>
            <a:pPr lvl="1"/>
            <a:r>
              <a:rPr lang="en-US" dirty="0" smtClean="0"/>
              <a:t>start of injector commissioning mid 2014</a:t>
            </a:r>
          </a:p>
          <a:p>
            <a:pPr lvl="1"/>
            <a:r>
              <a:rPr lang="en-US" dirty="0" smtClean="0"/>
              <a:t>start of linac commissioning mid 2015</a:t>
            </a:r>
          </a:p>
          <a:p>
            <a:pPr lvl="1"/>
            <a:r>
              <a:rPr lang="en-US" dirty="0" smtClean="0"/>
              <a:t>observe first SASE by end of 2015</a:t>
            </a:r>
          </a:p>
          <a:p>
            <a:pPr marL="300037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3F7AD-F029-434A-88F9-F1DE16E1BD2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9" y="3785937"/>
            <a:ext cx="8556556" cy="25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Touch Points ESS - XFEL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117475" y="1426684"/>
            <a:ext cx="8794612" cy="52206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What are fields, where development can be reused by, 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or easily adapted to ESS?</a:t>
            </a:r>
          </a:p>
          <a:p>
            <a:r>
              <a:rPr lang="en-US" sz="2000" dirty="0" smtClean="0"/>
              <a:t>Crate System: MTCA.4</a:t>
            </a:r>
          </a:p>
          <a:p>
            <a:r>
              <a:rPr lang="en-US" sz="2000" dirty="0" smtClean="0"/>
              <a:t>LLRF: System Design suited, Frequency needs Adaption</a:t>
            </a:r>
          </a:p>
          <a:p>
            <a:r>
              <a:rPr lang="en-US" sz="2000" dirty="0" smtClean="0"/>
              <a:t>Timing System: Similar Time Structure/Requirements</a:t>
            </a:r>
          </a:p>
          <a:p>
            <a:r>
              <a:rPr lang="en-US" sz="2000" dirty="0" smtClean="0"/>
              <a:t>Machine Protection System: </a:t>
            </a:r>
            <a:r>
              <a:rPr lang="en-US" sz="2000" dirty="0"/>
              <a:t>V</a:t>
            </a:r>
            <a:r>
              <a:rPr lang="en-US" sz="2000" dirty="0" smtClean="0"/>
              <a:t>ery </a:t>
            </a:r>
            <a:r>
              <a:rPr lang="en-US" sz="2000" dirty="0"/>
              <a:t>S</a:t>
            </a:r>
            <a:r>
              <a:rPr lang="en-US" sz="2000" dirty="0" smtClean="0"/>
              <a:t>imilar </a:t>
            </a:r>
            <a:r>
              <a:rPr lang="en-US" sz="2000" dirty="0"/>
              <a:t>R</a:t>
            </a:r>
            <a:r>
              <a:rPr lang="en-US" sz="2000" dirty="0" smtClean="0"/>
              <a:t>equirements</a:t>
            </a:r>
            <a:endParaRPr lang="en-US" sz="2000" dirty="0" smtClean="0"/>
          </a:p>
          <a:p>
            <a:r>
              <a:rPr lang="en-US" sz="2000" dirty="0" smtClean="0"/>
              <a:t>Diagnostics: Some Common Requirements</a:t>
            </a:r>
          </a:p>
          <a:p>
            <a:pPr lvl="1"/>
            <a:r>
              <a:rPr lang="en-US" sz="2000" dirty="0" smtClean="0"/>
              <a:t>(Cold) BPMs</a:t>
            </a:r>
          </a:p>
          <a:p>
            <a:pPr lvl="1"/>
            <a:r>
              <a:rPr lang="en-US" sz="2000" dirty="0" smtClean="0"/>
              <a:t>Beam Loss Monitors</a:t>
            </a:r>
          </a:p>
          <a:p>
            <a:pPr lvl="1"/>
            <a:r>
              <a:rPr lang="en-US" sz="2000" dirty="0" smtClean="0"/>
              <a:t>Beam Size Measurements</a:t>
            </a:r>
          </a:p>
          <a:p>
            <a:pPr lvl="2"/>
            <a:r>
              <a:rPr lang="en-US" sz="2000" dirty="0" smtClean="0"/>
              <a:t>Screens</a:t>
            </a:r>
          </a:p>
          <a:p>
            <a:pPr lvl="2"/>
            <a:r>
              <a:rPr lang="en-US" sz="2000" dirty="0" smtClean="0"/>
              <a:t>Wire Scanners</a:t>
            </a:r>
          </a:p>
          <a:p>
            <a:pPr lvl="1"/>
            <a:r>
              <a:rPr lang="en-US" sz="2000" dirty="0" err="1" smtClean="0"/>
              <a:t>Dosimetry</a:t>
            </a:r>
            <a:r>
              <a:rPr lang="en-US" sz="2000" dirty="0" smtClean="0"/>
              <a:t> System</a:t>
            </a:r>
            <a:endParaRPr lang="en-US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D3F7AD-F029-434A-88F9-F1DE16E1BD2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5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a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1708"/>
            <a:ext cx="87487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9"/>
          <p:cNvGrpSpPr>
            <a:grpSpLocks noChangeAspect="1"/>
          </p:cNvGrpSpPr>
          <p:nvPr/>
        </p:nvGrpSpPr>
        <p:grpSpPr bwMode="auto">
          <a:xfrm>
            <a:off x="593725" y="1236663"/>
            <a:ext cx="2455863" cy="671512"/>
            <a:chOff x="4069757" y="3160565"/>
            <a:chExt cx="3624263" cy="990600"/>
          </a:xfrm>
        </p:grpSpPr>
        <p:pic>
          <p:nvPicPr>
            <p:cNvPr id="8219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757" y="3160565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20" descr="Helmholtz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157" y="3185965"/>
              <a:ext cx="2201863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143" descr="class-fondblan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4" y="3999731"/>
            <a:ext cx="615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15"/>
          <p:cNvGrpSpPr>
            <a:grpSpLocks/>
          </p:cNvGrpSpPr>
          <p:nvPr/>
        </p:nvGrpSpPr>
        <p:grpSpPr bwMode="auto">
          <a:xfrm>
            <a:off x="3577770" y="5328440"/>
            <a:ext cx="2046515" cy="862866"/>
            <a:chOff x="1713655" y="5166039"/>
            <a:chExt cx="2175749" cy="932393"/>
          </a:xfrm>
        </p:grpSpPr>
        <p:pic>
          <p:nvPicPr>
            <p:cNvPr id="8217" name="Picture 12" descr="http://www.fisica.unimi.it/templates/calcolo/images/calcolo-littl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304" y="5232371"/>
              <a:ext cx="907100" cy="799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14" descr="Vai alla homepage dell'INFN di Milan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55" y="5166039"/>
              <a:ext cx="1243190" cy="93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8" name="Picture 16" descr="http://phenix-france.in2p3.fr/software/jin/Images/logo_cnrs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4" y="4632327"/>
            <a:ext cx="736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4" descr="logomecborde_0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91" y="4217270"/>
            <a:ext cx="2819991" cy="45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Consortium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219B-1E0C-4AD5-9BA5-31ADD4928749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201" name="Picture 17" descr="http://www.ihep.su/ihep/util2/logoihep70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91" y="2064736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9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91" y="1198930"/>
            <a:ext cx="10747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1" descr="http://www.inr.troitsk.ru/romel-mp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28" y="1108897"/>
            <a:ext cx="9366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4" descr="Paul Scherrer Institu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3" y="4673858"/>
            <a:ext cx="117157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5" name="Group 26"/>
          <p:cNvGrpSpPr>
            <a:grpSpLocks/>
          </p:cNvGrpSpPr>
          <p:nvPr/>
        </p:nvGrpSpPr>
        <p:grpSpPr bwMode="auto">
          <a:xfrm>
            <a:off x="3352592" y="1236663"/>
            <a:ext cx="846137" cy="652463"/>
            <a:chOff x="989901" y="4144162"/>
            <a:chExt cx="1484851" cy="1096948"/>
          </a:xfrm>
        </p:grpSpPr>
        <p:sp>
          <p:nvSpPr>
            <p:cNvPr id="8213" name="Rectangle 25"/>
            <p:cNvSpPr>
              <a:spLocks noChangeArrowheads="1"/>
            </p:cNvSpPr>
            <p:nvPr/>
          </p:nvSpPr>
          <p:spPr bwMode="auto">
            <a:xfrm>
              <a:off x="989901" y="4144162"/>
              <a:ext cx="1484851" cy="10821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/>
              <a:endParaRPr lang="en-US"/>
            </a:p>
          </p:txBody>
        </p:sp>
        <p:pic>
          <p:nvPicPr>
            <p:cNvPr id="8214" name="Picture 26" descr="Stockholm University home">
              <a:hlinkClick r:id="rId16" tooltip="Stockholm University home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683" y="4202885"/>
              <a:ext cx="1095375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7" name="Picture 31" descr="Uppsala universitet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35" y="1702709"/>
            <a:ext cx="91916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3" descr="http://www.portal.pwr.wroc.pl/24/sys_images/h_2.pn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183" y="5091141"/>
            <a:ext cx="2117531" cy="4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482183" y="4497625"/>
            <a:ext cx="612537" cy="55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50" name="Picture 30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674938" y="4704559"/>
            <a:ext cx="749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12" name="Picture 2" descr="C:\Documents and Settings\weise\Desktop\Logo - Efremov Institut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70" y="2064736"/>
            <a:ext cx="8905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61" y="5776557"/>
            <a:ext cx="2099625" cy="50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79383"/>
            <a:ext cx="2604157" cy="46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4" t="81662" r="8772" b="13293"/>
          <a:stretch/>
        </p:blipFill>
        <p:spPr bwMode="auto">
          <a:xfrm>
            <a:off x="4226927" y="1704976"/>
            <a:ext cx="41295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2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8" t="81662" r="21899" b="13293"/>
          <a:stretch/>
        </p:blipFill>
        <p:spPr bwMode="auto">
          <a:xfrm>
            <a:off x="6575711" y="1875002"/>
            <a:ext cx="4254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3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3" t="81662" r="26208" b="13293"/>
          <a:stretch/>
        </p:blipFill>
        <p:spPr bwMode="auto">
          <a:xfrm>
            <a:off x="7814853" y="4700051"/>
            <a:ext cx="4826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5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5" t="81662" r="3868" b="13293"/>
          <a:stretch/>
        </p:blipFill>
        <p:spPr bwMode="auto">
          <a:xfrm>
            <a:off x="5174353" y="4313475"/>
            <a:ext cx="49419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6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2" t="81662" r="30727" b="13293"/>
          <a:stretch/>
        </p:blipFill>
        <p:spPr bwMode="auto">
          <a:xfrm>
            <a:off x="4777661" y="6094268"/>
            <a:ext cx="43507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7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3" t="81662" r="12958" b="13293"/>
          <a:stretch/>
        </p:blipFill>
        <p:spPr bwMode="auto">
          <a:xfrm>
            <a:off x="3424238" y="4704581"/>
            <a:ext cx="47780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8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4" t="81662" r="48328" b="13293"/>
          <a:stretch/>
        </p:blipFill>
        <p:spPr bwMode="auto">
          <a:xfrm>
            <a:off x="198404" y="5021526"/>
            <a:ext cx="4679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9" name="Picture 28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0" t="81662" r="43914" b="13293"/>
          <a:stretch/>
        </p:blipFill>
        <p:spPr bwMode="auto">
          <a:xfrm>
            <a:off x="1329553" y="1673446"/>
            <a:ext cx="45602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6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XFEL </a:t>
            </a:r>
            <a:r>
              <a:rPr lang="de-DE" dirty="0" err="1" smtClean="0"/>
              <a:t>goes</a:t>
            </a:r>
            <a:r>
              <a:rPr lang="de-DE" dirty="0" smtClean="0"/>
              <a:t> µTCA (MTCA.4)</a:t>
            </a:r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0" y="1208984"/>
            <a:ext cx="7896225" cy="4767745"/>
          </a:xfrm>
        </p:spPr>
        <p:txBody>
          <a:bodyPr/>
          <a:lstStyle/>
          <a:p>
            <a:r>
              <a:rPr lang="en-US" sz="2000" dirty="0"/>
              <a:t>XFEL will be based on the new MicroTCA.4 standard</a:t>
            </a:r>
          </a:p>
          <a:p>
            <a:pPr lvl="1"/>
            <a:r>
              <a:rPr lang="en-US" sz="2000" dirty="0"/>
              <a:t>Double size AMC modules with </a:t>
            </a:r>
            <a:r>
              <a:rPr lang="en-US" sz="2000" dirty="0" err="1"/>
              <a:t>PCIe</a:t>
            </a:r>
            <a:r>
              <a:rPr lang="en-US" sz="2000" dirty="0"/>
              <a:t> link to CPU</a:t>
            </a:r>
          </a:p>
          <a:p>
            <a:pPr lvl="1"/>
            <a:r>
              <a:rPr lang="en-US" sz="2000" dirty="0"/>
              <a:t>Rear Transition Modules for signal </a:t>
            </a:r>
            <a:r>
              <a:rPr lang="en-US" sz="2000" dirty="0" smtClean="0"/>
              <a:t>conditioning</a:t>
            </a:r>
          </a:p>
          <a:p>
            <a:pPr eaLnBrk="1" hangingPunct="1">
              <a:defRPr/>
            </a:pPr>
            <a:r>
              <a:rPr lang="en-US" sz="2000" dirty="0" smtClean="0"/>
              <a:t>All Diagnostic Systems (except BPM) go for µTCA</a:t>
            </a:r>
          </a:p>
          <a:p>
            <a:pPr lvl="1" eaLnBrk="1" hangingPunct="1">
              <a:defRPr/>
            </a:pPr>
            <a:r>
              <a:rPr lang="en-US" sz="2000" dirty="0" smtClean="0"/>
              <a:t>Best integration to</a:t>
            </a:r>
          </a:p>
          <a:p>
            <a:pPr lvl="2" eaLnBrk="1" hangingPunct="1">
              <a:defRPr/>
            </a:pPr>
            <a:r>
              <a:rPr lang="en-US" sz="2000" dirty="0" smtClean="0"/>
              <a:t>XFEL timing system</a:t>
            </a:r>
          </a:p>
          <a:p>
            <a:pPr lvl="2" eaLnBrk="1" hangingPunct="1">
              <a:defRPr/>
            </a:pPr>
            <a:r>
              <a:rPr lang="en-US" sz="2000" dirty="0" smtClean="0"/>
              <a:t>Machine Protection System</a:t>
            </a:r>
          </a:p>
          <a:p>
            <a:pPr lvl="2" eaLnBrk="1" hangingPunct="1">
              <a:defRPr/>
            </a:pPr>
            <a:r>
              <a:rPr lang="en-US" sz="2000" dirty="0" smtClean="0"/>
              <a:t>Use common firmware </a:t>
            </a:r>
            <a:r>
              <a:rPr lang="en-US" sz="2000" dirty="0"/>
              <a:t>f</a:t>
            </a:r>
            <a:r>
              <a:rPr lang="en-US" sz="2000" dirty="0" smtClean="0"/>
              <a:t>ramework and</a:t>
            </a:r>
          </a:p>
          <a:p>
            <a:pPr marL="820738" lvl="3" indent="0" eaLnBrk="1" hangingPunct="1">
              <a:buFont typeface="Wingdings" pitchFamily="2" charset="2"/>
              <a:buNone/>
              <a:defRPr/>
            </a:pPr>
            <a:r>
              <a:rPr lang="en-US" sz="2000" dirty="0"/>
              <a:t>s</a:t>
            </a:r>
            <a:r>
              <a:rPr lang="en-US" sz="2000" dirty="0" smtClean="0"/>
              <a:t>erver infrastructure</a:t>
            </a:r>
          </a:p>
          <a:p>
            <a:pPr lvl="1" eaLnBrk="1" hangingPunct="1">
              <a:defRPr/>
            </a:pPr>
            <a:r>
              <a:rPr lang="en-US" sz="2000" dirty="0" smtClean="0"/>
              <a:t>Use Standard Boards</a:t>
            </a:r>
          </a:p>
          <a:p>
            <a:pPr lvl="2" eaLnBrk="1" hangingPunct="1">
              <a:defRPr/>
            </a:pPr>
            <a:r>
              <a:rPr lang="en-US" sz="2000" dirty="0" smtClean="0"/>
              <a:t>DESY DAMC02</a:t>
            </a:r>
          </a:p>
          <a:p>
            <a:pPr lvl="2" eaLnBrk="1" hangingPunct="1">
              <a:defRPr/>
            </a:pPr>
            <a:r>
              <a:rPr lang="en-US" sz="2000" dirty="0" smtClean="0"/>
              <a:t>Struck 8300: 10x16 Bit, 125 MHz </a:t>
            </a:r>
            <a:r>
              <a:rPr lang="en-US" sz="2000" dirty="0" smtClean="0"/>
              <a:t>ADC</a:t>
            </a:r>
          </a:p>
          <a:p>
            <a:pPr lvl="2" eaLnBrk="1" hangingPunct="1">
              <a:defRPr/>
            </a:pPr>
            <a:r>
              <a:rPr lang="en-US" sz="2000" dirty="0" smtClean="0"/>
              <a:t>Industrial Boards are coming up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n-US" sz="2000" dirty="0" smtClean="0"/>
              <a:t>Custom made rear </a:t>
            </a:r>
            <a:r>
              <a:rPr lang="en-US" sz="2000" dirty="0"/>
              <a:t>t</a:t>
            </a:r>
            <a:r>
              <a:rPr lang="en-US" sz="2000" dirty="0" smtClean="0"/>
              <a:t>ransition </a:t>
            </a:r>
            <a:r>
              <a:rPr lang="en-US" sz="2000" dirty="0"/>
              <a:t>m</a:t>
            </a:r>
            <a:r>
              <a:rPr lang="en-US" sz="2000" dirty="0" smtClean="0"/>
              <a:t>odules (RTM)</a:t>
            </a: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97A614D0-0B5F-4413-950B-419C3CDAA878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20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5366" name="Picture 2" descr="\\win.desy.de\home\fsfhh\My Documents\My Pictures\12slotWithA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30" y="3005138"/>
            <a:ext cx="25765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 descr="fotoFr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93" y="1130300"/>
            <a:ext cx="25971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20100115-IMG_3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7" b="9737"/>
          <a:stretch>
            <a:fillRect/>
          </a:stretch>
        </p:blipFill>
        <p:spPr bwMode="auto">
          <a:xfrm>
            <a:off x="6094718" y="5569636"/>
            <a:ext cx="289083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12" y="136386"/>
            <a:ext cx="1492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7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µTCA: Clocks, Triggers and Interlocks</a:t>
            </a:r>
            <a:endParaRPr lang="de-DE" smtClean="0"/>
          </a:p>
        </p:txBody>
      </p:sp>
      <p:sp>
        <p:nvSpPr>
          <p:cNvPr id="12291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CCAC2927-F4E0-4E0C-82B1-3BD796939612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21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273763" y="2276750"/>
            <a:ext cx="7441748" cy="2116801"/>
          </a:xfrm>
          <a:prstGeom prst="rect">
            <a:avLst/>
          </a:prstGeom>
          <a:solidFill>
            <a:srgbClr val="67AB6E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Left" fov="2700000">
              <a:rot lat="0" lon="1200000" rev="0"/>
            </a:camera>
            <a:lightRig rig="soft" dir="t">
              <a:rot lat="0" lon="0" rev="13080000"/>
            </a:lightRig>
          </a:scene3d>
          <a:sp3d>
            <a:bevelT w="82550"/>
          </a:sp3d>
        </p:spPr>
        <p:txBody>
          <a:bodyPr/>
          <a:lstStyle/>
          <a:p>
            <a:pPr algn="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solidFill>
                <a:srgbClr val="000000"/>
              </a:solidFill>
              <a:ea typeface="ＭＳ Ｐゴシック" charset="-128"/>
            </a:endParaRP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rot="10800000" flipV="1">
            <a:off x="2071688" y="3556000"/>
            <a:ext cx="6262687" cy="25400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 rot="10800000" flipV="1">
            <a:off x="2068513" y="3486150"/>
            <a:ext cx="4079875" cy="20638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erade Verbindung 8"/>
          <p:cNvCxnSpPr>
            <a:cxnSpLocks noChangeShapeType="1"/>
          </p:cNvCxnSpPr>
          <p:nvPr/>
        </p:nvCxnSpPr>
        <p:spPr bwMode="auto">
          <a:xfrm rot="10800000" flipV="1">
            <a:off x="2068513" y="3408363"/>
            <a:ext cx="1730375" cy="9525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297" name="Gruppierung 18"/>
          <p:cNvGrpSpPr>
            <a:grpSpLocks/>
          </p:cNvGrpSpPr>
          <p:nvPr/>
        </p:nvGrpSpPr>
        <p:grpSpPr bwMode="auto">
          <a:xfrm>
            <a:off x="3563938" y="3811588"/>
            <a:ext cx="5027612" cy="433387"/>
            <a:chOff x="3657600" y="3581400"/>
            <a:chExt cx="4953000" cy="533400"/>
          </a:xfrm>
        </p:grpSpPr>
        <p:cxnSp>
          <p:nvCxnSpPr>
            <p:cNvPr id="12344" name="Gerade Verbindung 7"/>
            <p:cNvCxnSpPr>
              <a:cxnSpLocks noChangeShapeType="1"/>
            </p:cNvCxnSpPr>
            <p:nvPr/>
          </p:nvCxnSpPr>
          <p:spPr bwMode="auto">
            <a:xfrm>
              <a:off x="3657600" y="35814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45" name="Gerade Verbindung 8"/>
            <p:cNvCxnSpPr>
              <a:cxnSpLocks noChangeShapeType="1"/>
            </p:cNvCxnSpPr>
            <p:nvPr/>
          </p:nvCxnSpPr>
          <p:spPr bwMode="auto">
            <a:xfrm>
              <a:off x="3657600" y="36576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46" name="Gerade Verbindung 9"/>
            <p:cNvCxnSpPr>
              <a:cxnSpLocks noChangeShapeType="1"/>
            </p:cNvCxnSpPr>
            <p:nvPr/>
          </p:nvCxnSpPr>
          <p:spPr bwMode="auto">
            <a:xfrm>
              <a:off x="3657600" y="37338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47" name="Gerade Verbindung 10"/>
            <p:cNvCxnSpPr>
              <a:cxnSpLocks noChangeShapeType="1"/>
            </p:cNvCxnSpPr>
            <p:nvPr/>
          </p:nvCxnSpPr>
          <p:spPr bwMode="auto">
            <a:xfrm>
              <a:off x="3657600" y="3808412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48" name="Gerade Verbindung 12"/>
            <p:cNvCxnSpPr>
              <a:cxnSpLocks noChangeShapeType="1"/>
            </p:cNvCxnSpPr>
            <p:nvPr/>
          </p:nvCxnSpPr>
          <p:spPr bwMode="auto">
            <a:xfrm>
              <a:off x="3657600" y="38862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49" name="Gerade Verbindung 13"/>
            <p:cNvCxnSpPr>
              <a:cxnSpLocks noChangeShapeType="1"/>
            </p:cNvCxnSpPr>
            <p:nvPr/>
          </p:nvCxnSpPr>
          <p:spPr bwMode="auto">
            <a:xfrm>
              <a:off x="3657600" y="39624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50" name="Gerade Verbindung 14"/>
            <p:cNvCxnSpPr>
              <a:cxnSpLocks noChangeShapeType="1"/>
            </p:cNvCxnSpPr>
            <p:nvPr/>
          </p:nvCxnSpPr>
          <p:spPr bwMode="auto">
            <a:xfrm>
              <a:off x="3657600" y="4038600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51" name="Gerade Verbindung 15"/>
            <p:cNvCxnSpPr>
              <a:cxnSpLocks noChangeShapeType="1"/>
            </p:cNvCxnSpPr>
            <p:nvPr/>
          </p:nvCxnSpPr>
          <p:spPr bwMode="auto">
            <a:xfrm>
              <a:off x="3657600" y="4113212"/>
              <a:ext cx="4953000" cy="1588"/>
            </a:xfrm>
            <a:prstGeom prst="line">
              <a:avLst/>
            </a:prstGeom>
            <a:noFill/>
            <a:ln w="22225">
              <a:solidFill>
                <a:srgbClr val="9E08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Pfeil nach rechts 18"/>
          <p:cNvSpPr/>
          <p:nvPr/>
        </p:nvSpPr>
        <p:spPr bwMode="auto">
          <a:xfrm>
            <a:off x="2748756" y="3935398"/>
            <a:ext cx="1489529" cy="186191"/>
          </a:xfrm>
          <a:prstGeom prst="rightArrow">
            <a:avLst>
              <a:gd name="adj1" fmla="val 20415"/>
              <a:gd name="adj2" fmla="val 63149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 anchor="b" anchorCtr="1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b="1" dirty="0" err="1">
                <a:solidFill>
                  <a:srgbClr val="000000"/>
                </a:solidFill>
                <a:ea typeface="ＭＳ Ｐゴシック" charset="-128"/>
              </a:rPr>
              <a:t>Enc.Clock</a:t>
            </a:r>
            <a:endParaRPr lang="en-US" sz="20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2757396" y="4183653"/>
            <a:ext cx="1489529" cy="186191"/>
          </a:xfrm>
          <a:prstGeom prst="rightArrow">
            <a:avLst>
              <a:gd name="adj1" fmla="val 20415"/>
              <a:gd name="adj2" fmla="val 69724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 anchor="b" anchorCtr="1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b="1">
                <a:solidFill>
                  <a:srgbClr val="000000"/>
                </a:solidFill>
                <a:ea typeface="ＭＳ Ｐゴシック" charset="-128"/>
              </a:rPr>
              <a:t>Trigger</a:t>
            </a:r>
          </a:p>
        </p:txBody>
      </p:sp>
      <p:sp>
        <p:nvSpPr>
          <p:cNvPr id="21" name="Pfeil nach rechts 20"/>
          <p:cNvSpPr/>
          <p:nvPr/>
        </p:nvSpPr>
        <p:spPr bwMode="auto">
          <a:xfrm flipH="1">
            <a:off x="5115816" y="3935398"/>
            <a:ext cx="1489529" cy="186191"/>
          </a:xfrm>
          <a:prstGeom prst="rightArrow">
            <a:avLst>
              <a:gd name="adj1" fmla="val 20415"/>
              <a:gd name="adj2" fmla="val 63149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2" name="Pfeil nach rechts 21"/>
          <p:cNvSpPr/>
          <p:nvPr/>
        </p:nvSpPr>
        <p:spPr bwMode="auto">
          <a:xfrm flipH="1">
            <a:off x="5115816" y="4183653"/>
            <a:ext cx="1489529" cy="186191"/>
          </a:xfrm>
          <a:prstGeom prst="rightArrow">
            <a:avLst>
              <a:gd name="adj1" fmla="val 20415"/>
              <a:gd name="adj2" fmla="val 69724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 flipH="1">
            <a:off x="7288046" y="3935398"/>
            <a:ext cx="1489529" cy="186191"/>
          </a:xfrm>
          <a:prstGeom prst="rightArrow">
            <a:avLst>
              <a:gd name="adj1" fmla="val 20415"/>
              <a:gd name="adj2" fmla="val 63149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 anchor="b" anchorCtr="1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 b="1">
                <a:solidFill>
                  <a:srgbClr val="000000"/>
                </a:solidFill>
                <a:ea typeface="ＭＳ Ｐゴシック" charset="-128"/>
              </a:rPr>
              <a:t>Enc.Clock</a:t>
            </a:r>
          </a:p>
        </p:txBody>
      </p:sp>
      <p:sp>
        <p:nvSpPr>
          <p:cNvPr id="24" name="Pfeil nach rechts 23"/>
          <p:cNvSpPr/>
          <p:nvPr/>
        </p:nvSpPr>
        <p:spPr bwMode="auto">
          <a:xfrm flipH="1">
            <a:off x="7288046" y="4183653"/>
            <a:ext cx="1489529" cy="186191"/>
          </a:xfrm>
          <a:prstGeom prst="rightArrow">
            <a:avLst>
              <a:gd name="adj1" fmla="val 20415"/>
              <a:gd name="adj2" fmla="val 69724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 anchor="b" anchorCtr="1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>
                <a:solidFill>
                  <a:srgbClr val="000000"/>
                </a:solidFill>
                <a:ea typeface="ＭＳ Ｐゴシック" charset="-128"/>
              </a:rPr>
              <a:t>Trigger</a:t>
            </a:r>
          </a:p>
        </p:txBody>
      </p:sp>
      <p:sp>
        <p:nvSpPr>
          <p:cNvPr id="25" name="Pfeil nach rechts 24"/>
          <p:cNvSpPr/>
          <p:nvPr/>
        </p:nvSpPr>
        <p:spPr bwMode="auto">
          <a:xfrm>
            <a:off x="5115816" y="4369844"/>
            <a:ext cx="1489529" cy="186191"/>
          </a:xfrm>
          <a:prstGeom prst="rightArrow">
            <a:avLst>
              <a:gd name="adj1" fmla="val 20415"/>
              <a:gd name="adj2" fmla="val 69724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>
                <a:solidFill>
                  <a:srgbClr val="000000"/>
                </a:solidFill>
                <a:ea typeface="ＭＳ Ｐゴシック" charset="-128"/>
              </a:rPr>
              <a:t>Interlock</a:t>
            </a:r>
          </a:p>
        </p:txBody>
      </p:sp>
      <p:sp>
        <p:nvSpPr>
          <p:cNvPr id="27" name="Abgerundetes Rechteck 26"/>
          <p:cNvSpPr/>
          <p:nvPr/>
        </p:nvSpPr>
        <p:spPr bwMode="auto">
          <a:xfrm>
            <a:off x="6357090" y="2899318"/>
            <a:ext cx="1861911" cy="2448000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innerShdw blurRad="114300">
              <a:srgbClr val="000000"/>
            </a:innerShdw>
          </a:effectLst>
          <a:scene3d>
            <a:camera prst="isometricOffAxis2Right">
              <a:rot lat="1080000" lon="17760000" rev="0"/>
            </a:camera>
            <a:lightRig rig="threePt" dir="t"/>
          </a:scene3d>
          <a:sp3d extrusionH="12700">
            <a:bevelT w="19050" h="177800"/>
            <a:bevelB/>
            <a:contourClr>
              <a:srgbClr val="0000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400" dirty="0"/>
              <a:t>AMC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3200" b="1" dirty="0"/>
              <a:t>ADC</a:t>
            </a:r>
          </a:p>
        </p:txBody>
      </p:sp>
      <p:sp>
        <p:nvSpPr>
          <p:cNvPr id="28" name="Abgerundetes Rechteck 27"/>
          <p:cNvSpPr/>
          <p:nvPr/>
        </p:nvSpPr>
        <p:spPr bwMode="auto">
          <a:xfrm>
            <a:off x="4184861" y="2899318"/>
            <a:ext cx="1861911" cy="2448000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innerShdw blurRad="114300">
              <a:srgbClr val="000000"/>
            </a:innerShdw>
          </a:effectLst>
          <a:scene3d>
            <a:camera prst="isometricOffAxis2Right">
              <a:rot lat="1080000" lon="17760000" rev="0"/>
            </a:camera>
            <a:lightRig rig="threePt" dir="t">
              <a:rot lat="0" lon="0" rev="19140000"/>
            </a:lightRig>
          </a:scene3d>
          <a:sp3d extrusionH="12700">
            <a:bevelT w="19050" h="177800"/>
            <a:bevelB w="63500"/>
            <a:contourClr>
              <a:schemeClr val="accent2">
                <a:lumMod val="75000"/>
              </a:schemeClr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400" dirty="0"/>
              <a:t>AMC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3200" b="1" dirty="0"/>
              <a:t>ADC</a:t>
            </a:r>
          </a:p>
        </p:txBody>
      </p:sp>
      <p:sp>
        <p:nvSpPr>
          <p:cNvPr id="12307" name="Textfeld 32"/>
          <p:cNvSpPr txBox="1">
            <a:spLocks noChangeArrowheads="1"/>
          </p:cNvSpPr>
          <p:nvPr/>
        </p:nvSpPr>
        <p:spPr bwMode="auto">
          <a:xfrm>
            <a:off x="2087563" y="5627688"/>
            <a:ext cx="229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400"/>
              <a:t>To Timing Distribution</a:t>
            </a: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307149" y="2851434"/>
            <a:ext cx="1861911" cy="2448000"/>
          </a:xfrm>
          <a:prstGeom prst="roundRect">
            <a:avLst/>
          </a:prstGeom>
          <a:solidFill>
            <a:srgbClr val="0080FF"/>
          </a:solidFill>
          <a:ln>
            <a:solidFill>
              <a:srgbClr val="4F81BD"/>
            </a:solidFill>
            <a:headEnd type="none" w="med" len="med"/>
            <a:tailEnd type="none" w="med" len="med"/>
          </a:ln>
          <a:effectLst>
            <a:innerShdw blurRad="114300">
              <a:srgbClr val="000000"/>
            </a:innerShdw>
          </a:effectLst>
          <a:scene3d>
            <a:camera prst="isometricOffAxis2Right">
              <a:rot lat="1080000" lon="17760000" rev="0"/>
            </a:camera>
            <a:lightRig rig="threePt" dir="t"/>
          </a:scene3d>
          <a:sp3d extrusionH="12700">
            <a:bevelT w="19050" h="177800"/>
            <a:bevelB/>
            <a:contourClr>
              <a:srgbClr val="0000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3200" b="1" dirty="0"/>
              <a:t>MCH</a:t>
            </a:r>
          </a:p>
        </p:txBody>
      </p:sp>
      <p:sp>
        <p:nvSpPr>
          <p:cNvPr id="31" name="Zwölfeck 30"/>
          <p:cNvSpPr/>
          <p:nvPr/>
        </p:nvSpPr>
        <p:spPr bwMode="auto">
          <a:xfrm>
            <a:off x="860546" y="2928609"/>
            <a:ext cx="916953" cy="916953"/>
          </a:xfrm>
          <a:prstGeom prst="dodecagon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2Left">
              <a:rot lat="1080000" lon="18354000" rev="0"/>
            </a:camera>
            <a:lightRig rig="threePt" dir="t"/>
          </a:scene3d>
        </p:spPr>
        <p:txBody>
          <a:bodyPr lIns="0" tIns="0" rIns="0" anchor="ctr"/>
          <a:lstStyle/>
          <a:p>
            <a:pPr algn="ctr">
              <a:lnSpc>
                <a:spcPts val="124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ea typeface="ＭＳ Ｐゴシック" charset="-128"/>
              </a:rPr>
              <a:t>Cross-</a:t>
            </a:r>
          </a:p>
          <a:p>
            <a:pPr algn="ctr">
              <a:lnSpc>
                <a:spcPts val="124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ea typeface="ＭＳ Ｐゴシック" charset="-128"/>
              </a:rPr>
              <a:t>Point-Switch</a:t>
            </a:r>
          </a:p>
        </p:txBody>
      </p:sp>
      <p:cxnSp>
        <p:nvCxnSpPr>
          <p:cNvPr id="12310" name="Gerade Verbindung 35"/>
          <p:cNvCxnSpPr>
            <a:cxnSpLocks noChangeShapeType="1"/>
          </p:cNvCxnSpPr>
          <p:nvPr/>
        </p:nvCxnSpPr>
        <p:spPr bwMode="auto">
          <a:xfrm rot="10800000" flipV="1">
            <a:off x="1443038" y="2470150"/>
            <a:ext cx="733425" cy="544513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Gerade Verbindung 32"/>
          <p:cNvCxnSpPr>
            <a:cxnSpLocks noChangeShapeType="1"/>
          </p:cNvCxnSpPr>
          <p:nvPr/>
        </p:nvCxnSpPr>
        <p:spPr bwMode="auto">
          <a:xfrm flipV="1">
            <a:off x="2168525" y="2416175"/>
            <a:ext cx="6218238" cy="77788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Gerade Verbindung 33"/>
          <p:cNvCxnSpPr>
            <a:cxnSpLocks noChangeShapeType="1"/>
          </p:cNvCxnSpPr>
          <p:nvPr/>
        </p:nvCxnSpPr>
        <p:spPr bwMode="auto">
          <a:xfrm rot="5400000" flipH="1" flipV="1">
            <a:off x="8246269" y="2528094"/>
            <a:ext cx="252412" cy="6350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3" name="Gerade Verbindung 38"/>
          <p:cNvCxnSpPr>
            <a:cxnSpLocks noChangeShapeType="1"/>
          </p:cNvCxnSpPr>
          <p:nvPr/>
        </p:nvCxnSpPr>
        <p:spPr bwMode="auto">
          <a:xfrm rot="10800000" flipV="1">
            <a:off x="5489575" y="2709863"/>
            <a:ext cx="660400" cy="346075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4" name="Gerade Verbindung 35"/>
          <p:cNvCxnSpPr>
            <a:cxnSpLocks noChangeShapeType="1"/>
          </p:cNvCxnSpPr>
          <p:nvPr/>
        </p:nvCxnSpPr>
        <p:spPr bwMode="auto">
          <a:xfrm rot="10800000" flipV="1">
            <a:off x="1544638" y="2625725"/>
            <a:ext cx="627062" cy="473075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Gerade Verbindung 36"/>
          <p:cNvCxnSpPr>
            <a:cxnSpLocks noChangeShapeType="1"/>
          </p:cNvCxnSpPr>
          <p:nvPr/>
        </p:nvCxnSpPr>
        <p:spPr bwMode="auto">
          <a:xfrm flipV="1">
            <a:off x="2170113" y="2579688"/>
            <a:ext cx="3968750" cy="46037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Gerade Verbindung 37"/>
          <p:cNvCxnSpPr>
            <a:cxnSpLocks noChangeShapeType="1"/>
          </p:cNvCxnSpPr>
          <p:nvPr/>
        </p:nvCxnSpPr>
        <p:spPr bwMode="auto">
          <a:xfrm rot="5400000" flipH="1" flipV="1">
            <a:off x="6080125" y="2640013"/>
            <a:ext cx="139700" cy="0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7" name="Gerade Verbindung 38"/>
          <p:cNvCxnSpPr>
            <a:cxnSpLocks noChangeShapeType="1"/>
          </p:cNvCxnSpPr>
          <p:nvPr/>
        </p:nvCxnSpPr>
        <p:spPr bwMode="auto">
          <a:xfrm rot="10800000" flipV="1">
            <a:off x="7672388" y="2655888"/>
            <a:ext cx="714375" cy="366712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8" name="Gerade Verbindung 35"/>
          <p:cNvCxnSpPr>
            <a:cxnSpLocks noChangeShapeType="1"/>
          </p:cNvCxnSpPr>
          <p:nvPr/>
        </p:nvCxnSpPr>
        <p:spPr bwMode="auto">
          <a:xfrm flipV="1">
            <a:off x="1579563" y="2776538"/>
            <a:ext cx="579437" cy="476250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Gerade Verbindung 40"/>
          <p:cNvCxnSpPr>
            <a:cxnSpLocks noChangeShapeType="1"/>
          </p:cNvCxnSpPr>
          <p:nvPr/>
        </p:nvCxnSpPr>
        <p:spPr bwMode="auto">
          <a:xfrm flipV="1">
            <a:off x="2159000" y="2752725"/>
            <a:ext cx="1624013" cy="23813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Gerade Verbindung 41"/>
          <p:cNvCxnSpPr>
            <a:cxnSpLocks noChangeShapeType="1"/>
          </p:cNvCxnSpPr>
          <p:nvPr/>
        </p:nvCxnSpPr>
        <p:spPr bwMode="auto">
          <a:xfrm rot="5400000" flipH="1" flipV="1">
            <a:off x="3716338" y="2817813"/>
            <a:ext cx="107950" cy="0"/>
          </a:xfrm>
          <a:prstGeom prst="line">
            <a:avLst/>
          </a:prstGeom>
          <a:noFill/>
          <a:ln w="25400">
            <a:solidFill>
              <a:srgbClr val="9F0B97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21" name="Gerade Verbindung 38"/>
          <p:cNvCxnSpPr>
            <a:cxnSpLocks noChangeShapeType="1"/>
          </p:cNvCxnSpPr>
          <p:nvPr/>
        </p:nvCxnSpPr>
        <p:spPr bwMode="auto">
          <a:xfrm flipV="1">
            <a:off x="3143250" y="2849563"/>
            <a:ext cx="628650" cy="336550"/>
          </a:xfrm>
          <a:prstGeom prst="line">
            <a:avLst/>
          </a:prstGeom>
          <a:noFill/>
          <a:ln w="34925">
            <a:solidFill>
              <a:srgbClr val="9F0B97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bgerundetes Rechteck 43"/>
          <p:cNvSpPr/>
          <p:nvPr/>
        </p:nvSpPr>
        <p:spPr bwMode="auto">
          <a:xfrm>
            <a:off x="1826441" y="2837256"/>
            <a:ext cx="1861911" cy="2448000"/>
          </a:xfrm>
          <a:prstGeom prst="round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25000"/>
                  <a:lumOff val="75000"/>
                </a:schemeClr>
              </a:gs>
            </a:gsLst>
          </a:gradFill>
          <a:ln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>
            <a:innerShdw blurRad="114300">
              <a:srgbClr val="000000"/>
            </a:innerShdw>
          </a:effectLst>
          <a:scene3d>
            <a:camera prst="isometricOffAxis2Right">
              <a:rot lat="1080000" lon="17760000" rev="0"/>
            </a:camera>
            <a:lightRig rig="threePt" dir="t"/>
          </a:scene3d>
          <a:sp3d extrusionH="12700" contourW="12700">
            <a:bevelT w="19050" h="177800"/>
            <a:bevelB/>
            <a:extrusionClr>
              <a:schemeClr val="tx1">
                <a:lumMod val="75000"/>
                <a:lumOff val="25000"/>
              </a:schemeClr>
            </a:extrusionClr>
            <a:contourClr>
              <a:schemeClr val="tx1">
                <a:lumMod val="90000"/>
                <a:lumOff val="10000"/>
              </a:schemeClr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400" dirty="0"/>
              <a:t>AMC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3200" b="1" dirty="0"/>
              <a:t>Timing</a:t>
            </a:r>
          </a:p>
        </p:txBody>
      </p:sp>
      <p:sp>
        <p:nvSpPr>
          <p:cNvPr id="45" name="Pfeil nach links und oben 44"/>
          <p:cNvSpPr/>
          <p:nvPr/>
        </p:nvSpPr>
        <p:spPr bwMode="auto">
          <a:xfrm rot="5400000" flipH="1">
            <a:off x="1593270" y="5326072"/>
            <a:ext cx="1080845" cy="620637"/>
          </a:xfrm>
          <a:prstGeom prst="leftUpArrow">
            <a:avLst>
              <a:gd name="adj1" fmla="val 19083"/>
              <a:gd name="adj2" fmla="val 25000"/>
              <a:gd name="adj3" fmla="val 25000"/>
            </a:avLst>
          </a:prstGeom>
          <a:solidFill>
            <a:schemeClr val="tx1">
              <a:lumMod val="25000"/>
              <a:lumOff val="75000"/>
            </a:schemeClr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2185792" lon="14315163" rev="20783847"/>
            </a:camera>
            <a:lightRig rig="threePt" dir="t"/>
          </a:scene3d>
          <a:sp3d>
            <a:bevelT w="12700" h="95250"/>
          </a:sp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46" name="Abgerundete rechteckige Legende 45"/>
          <p:cNvSpPr/>
          <p:nvPr/>
        </p:nvSpPr>
        <p:spPr>
          <a:xfrm>
            <a:off x="1792288" y="1253989"/>
            <a:ext cx="3016250" cy="652600"/>
          </a:xfrm>
          <a:prstGeom prst="wedgeRoundRectCallout">
            <a:avLst>
              <a:gd name="adj1" fmla="val -1915"/>
              <a:gd name="adj2" fmla="val 156538"/>
              <a:gd name="adj3" fmla="val 1666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5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charset="2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2 radial clocks per AMC,</a:t>
            </a:r>
          </a:p>
          <a:p>
            <a:pPr algn="ctr">
              <a:buFont typeface="Wingdings" charset="2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Low jitter, configurable direction</a:t>
            </a:r>
          </a:p>
        </p:txBody>
      </p:sp>
      <p:sp>
        <p:nvSpPr>
          <p:cNvPr id="47" name="Abgerundete rechteckige Legende 46"/>
          <p:cNvSpPr/>
          <p:nvPr/>
        </p:nvSpPr>
        <p:spPr>
          <a:xfrm>
            <a:off x="5840413" y="1214054"/>
            <a:ext cx="2965450" cy="649672"/>
          </a:xfrm>
          <a:prstGeom prst="wedgeRoundRectCallout">
            <a:avLst>
              <a:gd name="adj1" fmla="val 40917"/>
              <a:gd name="adj2" fmla="val 363515"/>
              <a:gd name="adj3" fmla="val 1666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5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charset="2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8 bussed M-LVDS lines,</a:t>
            </a:r>
          </a:p>
          <a:p>
            <a:pPr algn="ctr">
              <a:buFont typeface="Wingdings" charset="2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For triggers, clocks and interlocks</a:t>
            </a:r>
          </a:p>
        </p:txBody>
      </p:sp>
      <p:sp>
        <p:nvSpPr>
          <p:cNvPr id="12330" name="Textfeld 47"/>
          <p:cNvSpPr txBox="1">
            <a:spLocks noChangeArrowheads="1"/>
          </p:cNvSpPr>
          <p:nvPr/>
        </p:nvSpPr>
        <p:spPr bwMode="auto">
          <a:xfrm>
            <a:off x="6218238" y="2446338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400" b="1"/>
              <a:t>Backplane</a:t>
            </a:r>
          </a:p>
        </p:txBody>
      </p:sp>
      <p:sp>
        <p:nvSpPr>
          <p:cNvPr id="49" name="Zwölfeck 48"/>
          <p:cNvSpPr/>
          <p:nvPr/>
        </p:nvSpPr>
        <p:spPr bwMode="auto">
          <a:xfrm>
            <a:off x="857433" y="4178289"/>
            <a:ext cx="916953" cy="916953"/>
          </a:xfrm>
          <a:prstGeom prst="dodecagon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isometricOffAxis2Left">
              <a:rot lat="1080000" lon="18354000" rev="0"/>
            </a:camera>
            <a:lightRig rig="threePt" dir="t"/>
          </a:scene3d>
        </p:spPr>
        <p:txBody>
          <a:bodyPr lIns="0" tIns="0" rIns="0" anchor="ctr"/>
          <a:lstStyle/>
          <a:p>
            <a:pPr algn="ctr">
              <a:lnSpc>
                <a:spcPts val="124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-128"/>
              </a:rPr>
              <a:t>Cross-</a:t>
            </a:r>
          </a:p>
          <a:p>
            <a:pPr algn="ctr">
              <a:lnSpc>
                <a:spcPts val="1240"/>
              </a:lnSpc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-128"/>
              </a:rPr>
              <a:t>Point-Switch</a:t>
            </a:r>
          </a:p>
        </p:txBody>
      </p:sp>
      <p:cxnSp>
        <p:nvCxnSpPr>
          <p:cNvPr id="50" name="Gerade Verbindung 49"/>
          <p:cNvCxnSpPr>
            <a:cxnSpLocks noChangeShapeType="1"/>
          </p:cNvCxnSpPr>
          <p:nvPr/>
        </p:nvCxnSpPr>
        <p:spPr bwMode="auto">
          <a:xfrm rot="5400000" flipH="1" flipV="1">
            <a:off x="1430338" y="3721100"/>
            <a:ext cx="781050" cy="501650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Gerade Verbindung 50"/>
          <p:cNvCxnSpPr>
            <a:cxnSpLocks noChangeShapeType="1"/>
          </p:cNvCxnSpPr>
          <p:nvPr/>
        </p:nvCxnSpPr>
        <p:spPr bwMode="auto">
          <a:xfrm rot="10800000" flipV="1">
            <a:off x="7678738" y="3556000"/>
            <a:ext cx="647700" cy="311150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Gerade Verbindung 51"/>
          <p:cNvCxnSpPr>
            <a:cxnSpLocks noChangeShapeType="1"/>
          </p:cNvCxnSpPr>
          <p:nvPr/>
        </p:nvCxnSpPr>
        <p:spPr bwMode="auto">
          <a:xfrm rot="5400000" flipH="1" flipV="1">
            <a:off x="1411288" y="3640137"/>
            <a:ext cx="782638" cy="525463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Gerade Verbindung 52"/>
          <p:cNvCxnSpPr>
            <a:cxnSpLocks noChangeShapeType="1"/>
          </p:cNvCxnSpPr>
          <p:nvPr/>
        </p:nvCxnSpPr>
        <p:spPr bwMode="auto">
          <a:xfrm rot="10800000" flipV="1">
            <a:off x="5507038" y="3482975"/>
            <a:ext cx="647700" cy="311150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Gerade Verbindung 53"/>
          <p:cNvCxnSpPr>
            <a:cxnSpLocks noChangeShapeType="1"/>
          </p:cNvCxnSpPr>
          <p:nvPr/>
        </p:nvCxnSpPr>
        <p:spPr bwMode="auto">
          <a:xfrm rot="5400000" flipH="1" flipV="1">
            <a:off x="1373188" y="3543300"/>
            <a:ext cx="833438" cy="566737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Gerade Verbindung 54"/>
          <p:cNvCxnSpPr>
            <a:cxnSpLocks noChangeShapeType="1"/>
          </p:cNvCxnSpPr>
          <p:nvPr/>
        </p:nvCxnSpPr>
        <p:spPr bwMode="auto">
          <a:xfrm rot="10800000" flipV="1">
            <a:off x="3148013" y="3405188"/>
            <a:ext cx="647700" cy="311150"/>
          </a:xfrm>
          <a:prstGeom prst="line">
            <a:avLst/>
          </a:prstGeom>
          <a:noFill/>
          <a:ln w="25400">
            <a:solidFill>
              <a:srgbClr val="AC640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Abgerundete rechteckige Legende 55"/>
          <p:cNvSpPr/>
          <p:nvPr/>
        </p:nvSpPr>
        <p:spPr>
          <a:xfrm>
            <a:off x="380799" y="5520532"/>
            <a:ext cx="1017061" cy="645577"/>
          </a:xfrm>
          <a:prstGeom prst="wedgeRoundRectCallout">
            <a:avLst>
              <a:gd name="adj1" fmla="val 39962"/>
              <a:gd name="adj2" fmla="val -140415"/>
              <a:gd name="adj3" fmla="val 16667"/>
            </a:avLst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6900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69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 typeface="Wingdings" charset="2"/>
              <a:buNone/>
              <a:defRPr/>
            </a:pPr>
            <a:r>
              <a:rPr lang="en-US" sz="1400">
                <a:solidFill>
                  <a:schemeClr val="tx1"/>
                </a:solidFill>
              </a:rPr>
              <a:t>Ethernet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and PCIe</a:t>
            </a:r>
          </a:p>
        </p:txBody>
      </p:sp>
      <p:sp>
        <p:nvSpPr>
          <p:cNvPr id="26" name="Pfeil nach rechts 25"/>
          <p:cNvSpPr/>
          <p:nvPr/>
        </p:nvSpPr>
        <p:spPr bwMode="auto">
          <a:xfrm>
            <a:off x="7288046" y="4369844"/>
            <a:ext cx="1489529" cy="186191"/>
          </a:xfrm>
          <a:prstGeom prst="rightArrow">
            <a:avLst>
              <a:gd name="adj1" fmla="val 20415"/>
              <a:gd name="adj2" fmla="val 69724"/>
            </a:avLst>
          </a:prstGeom>
          <a:solidFill>
            <a:srgbClr val="00B8FF"/>
          </a:solidFill>
          <a:ln w="9525" cap="flat" cmpd="sng" algn="ctr">
            <a:solidFill>
              <a:srgbClr val="9E08B2">
                <a:alpha val="4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Right">
              <a:rot lat="1080000" lon="17760000" rev="0"/>
            </a:camera>
            <a:lightRig rig="threePt" dir="t"/>
          </a:scene3d>
          <a:sp3d>
            <a:bevelT w="0" h="88900"/>
          </a:sp3d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>
                <a:solidFill>
                  <a:srgbClr val="000000"/>
                </a:solidFill>
                <a:ea typeface="ＭＳ Ｐゴシック" charset="-128"/>
              </a:rPr>
              <a:t>Interlock</a:t>
            </a:r>
          </a:p>
        </p:txBody>
      </p:sp>
      <p:pic>
        <p:nvPicPr>
          <p:cNvPr id="123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5840413"/>
            <a:ext cx="1077912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43" name="Textfeld 16"/>
          <p:cNvSpPr txBox="1">
            <a:spLocks noChangeArrowheads="1"/>
          </p:cNvSpPr>
          <p:nvPr/>
        </p:nvSpPr>
        <p:spPr bwMode="auto">
          <a:xfrm>
            <a:off x="7956550" y="55292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800" b="1"/>
              <a:t>MTCA.4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1127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 descr="RackVertWithRFinLow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41508" r="2747" b="17940"/>
          <a:stretch>
            <a:fillRect/>
          </a:stretch>
        </p:blipFill>
        <p:spPr bwMode="auto">
          <a:xfrm>
            <a:off x="109538" y="4300538"/>
            <a:ext cx="2989262" cy="2176462"/>
          </a:xfrm>
          <a:prstGeom prst="rect">
            <a:avLst/>
          </a:prstGeom>
          <a:noFill/>
          <a:ln>
            <a:noFill/>
          </a:ln>
          <a:effectLst>
            <a:outerShdw blurRad="355600" dist="1905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MicroTCA Remote Management</a:t>
            </a: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EEDDCFC9-F2E8-45F9-BAE9-3CA5EE372877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22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6" name="Bild 5" descr="Screen shot 2011-09-22 at 19.0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074738"/>
            <a:ext cx="6524625" cy="3997325"/>
          </a:xfrm>
          <a:prstGeom prst="rect">
            <a:avLst/>
          </a:prstGeom>
          <a:noFill/>
          <a:ln>
            <a:noFill/>
          </a:ln>
          <a:effectLst>
            <a:outerShdw blurRad="355600" dist="190499" dir="3960002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bgerundete rechteckige Legende 7"/>
          <p:cNvSpPr/>
          <p:nvPr/>
        </p:nvSpPr>
        <p:spPr>
          <a:xfrm>
            <a:off x="107421" y="1450446"/>
            <a:ext cx="2322512" cy="1521354"/>
          </a:xfrm>
          <a:prstGeom prst="wedgeRoundRectCallout">
            <a:avLst>
              <a:gd name="adj1" fmla="val 56088"/>
              <a:gd name="adj2" fmla="val 90539"/>
              <a:gd name="adj3" fmla="val 16667"/>
            </a:avLst>
          </a:prstGeom>
          <a:effectLst>
            <a:outerShdw blurRad="116205" dist="48387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Font typeface="Wingdings" charset="2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Online status of modules:</a:t>
            </a:r>
          </a:p>
          <a:p>
            <a:pPr>
              <a:buFont typeface="Wingdings" pitchFamily="-65" charset="2"/>
              <a:buChar char="n"/>
              <a:defRPr/>
            </a:pPr>
            <a:r>
              <a:rPr lang="en-US" sz="1400" dirty="0">
                <a:solidFill>
                  <a:schemeClr val="tx1"/>
                </a:solidFill>
              </a:rPr>
              <a:t> Inserted, fault</a:t>
            </a:r>
          </a:p>
          <a:p>
            <a:pPr>
              <a:buFont typeface="Wingdings" pitchFamily="-65" charset="2"/>
              <a:buChar char="n"/>
              <a:defRPr/>
            </a:pPr>
            <a:r>
              <a:rPr lang="en-US" sz="1400" dirty="0">
                <a:solidFill>
                  <a:schemeClr val="tx1"/>
                </a:solidFill>
              </a:rPr>
              <a:t> Temperatures, voltages</a:t>
            </a:r>
          </a:p>
          <a:p>
            <a:pPr>
              <a:buFont typeface="Wingdings" pitchFamily="-65" charset="2"/>
              <a:buChar char="n"/>
              <a:defRPr/>
            </a:pPr>
            <a:r>
              <a:rPr lang="en-US" sz="1400" dirty="0">
                <a:solidFill>
                  <a:schemeClr val="tx1"/>
                </a:solidFill>
              </a:rPr>
              <a:t> Reset, power on/off</a:t>
            </a:r>
          </a:p>
          <a:p>
            <a:pPr>
              <a:buFont typeface="Wingdings" pitchFamily="-65" charset="2"/>
              <a:buChar char="n"/>
              <a:defRPr/>
            </a:pPr>
            <a:r>
              <a:rPr lang="en-US" sz="1400" dirty="0">
                <a:solidFill>
                  <a:schemeClr val="tx1"/>
                </a:solidFill>
              </a:rPr>
              <a:t> Act. Power consumption</a:t>
            </a:r>
          </a:p>
        </p:txBody>
      </p:sp>
      <p:pic>
        <p:nvPicPr>
          <p:cNvPr id="9" name="Picture 8" descr="ADCmanagem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939925"/>
            <a:ext cx="2774950" cy="4518025"/>
          </a:xfrm>
          <a:prstGeom prst="rect">
            <a:avLst/>
          </a:prstGeom>
          <a:noFill/>
          <a:ln>
            <a:noFill/>
          </a:ln>
          <a:effectLst>
            <a:outerShdw blurRad="482600" dist="177800" dir="5579994" rotWithShape="0">
              <a:srgbClr val="808080">
                <a:alpha val="9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71" name="Curved Connector 10"/>
          <p:cNvCxnSpPr>
            <a:cxnSpLocks noChangeShapeType="1"/>
          </p:cNvCxnSpPr>
          <p:nvPr/>
        </p:nvCxnSpPr>
        <p:spPr bwMode="auto">
          <a:xfrm rot="10800000" flipV="1">
            <a:off x="5730875" y="2690813"/>
            <a:ext cx="679450" cy="388937"/>
          </a:xfrm>
          <a:prstGeom prst="curvedConnector3">
            <a:avLst>
              <a:gd name="adj1" fmla="val 35296"/>
            </a:avLst>
          </a:prstGeom>
          <a:noFill/>
          <a:ln w="41275">
            <a:solidFill>
              <a:srgbClr val="FD1AE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883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072" y="431801"/>
            <a:ext cx="8952613" cy="544512"/>
          </a:xfrm>
        </p:spPr>
        <p:txBody>
          <a:bodyPr/>
          <a:lstStyle/>
          <a:p>
            <a:r>
              <a:rPr lang="en-US" sz="2000" dirty="0" smtClean="0"/>
              <a:t>Compact and unified accelerator controls</a:t>
            </a:r>
            <a:r>
              <a:rPr lang="en-US" sz="2000" dirty="0"/>
              <a:t> </a:t>
            </a:r>
            <a:r>
              <a:rPr lang="en-US" sz="2000" dirty="0" smtClean="0"/>
              <a:t>@ MTCA.4 </a:t>
            </a:r>
            <a:endParaRPr lang="en-US" sz="2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0475" y="1010129"/>
            <a:ext cx="9058943" cy="579327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High reliability /hot-swap /remote diagnostics /shelf management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2000" b="1" dirty="0" smtClean="0"/>
              <a:t>High data rate / flexible in configuration</a:t>
            </a:r>
            <a:endParaRPr lang="en-US" sz="2000" b="1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ACC1Cra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7" y="1799115"/>
            <a:ext cx="3721394" cy="2279354"/>
          </a:xfrm>
          <a:prstGeom prst="rect">
            <a:avLst/>
          </a:prstGeom>
          <a:effectLst>
            <a:outerShdw blurRad="482600" dist="177800" dir="4920000">
              <a:srgbClr val="000000">
                <a:alpha val="43000"/>
              </a:srgbClr>
            </a:outerShdw>
          </a:effectLst>
        </p:spPr>
      </p:pic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79030" y="1313442"/>
            <a:ext cx="3958509" cy="750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52986">
              <a:spcBef>
                <a:spcPts val="600"/>
              </a:spcBef>
              <a:buClr>
                <a:srgbClr val="FD930A"/>
              </a:buClr>
              <a:buSzPct val="79000"/>
              <a:buNone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Display of a MicroTCA crate with actual status</a:t>
            </a:r>
          </a:p>
          <a:p>
            <a:pPr marL="224436" indent="-171450">
              <a:spcBef>
                <a:spcPts val="600"/>
              </a:spcBef>
              <a:buClr>
                <a:srgbClr val="FD930A"/>
              </a:buClr>
              <a:buSzPct val="79000"/>
              <a:buFont typeface="Arial" pitchFamily="34" charset="0"/>
              <a:buChar char="•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100" dirty="0" smtClean="0">
                <a:solidFill>
                  <a:srgbClr val="261748"/>
                </a:solidFill>
              </a:rPr>
              <a:t>Shows e.g. </a:t>
            </a:r>
            <a:r>
              <a:rPr lang="en-US" sz="1100" dirty="0" err="1" smtClean="0">
                <a:solidFill>
                  <a:srgbClr val="261748"/>
                </a:solidFill>
              </a:rPr>
              <a:t>LEDs</a:t>
            </a:r>
            <a:r>
              <a:rPr lang="en-US" sz="1100" dirty="0" smtClean="0">
                <a:solidFill>
                  <a:srgbClr val="261748"/>
                </a:solidFill>
              </a:rPr>
              <a:t> and temperatures</a:t>
            </a:r>
          </a:p>
        </p:txBody>
      </p:sp>
      <p:pic>
        <p:nvPicPr>
          <p:cNvPr id="8" name="Picture 7" descr="ADCmanagem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52" y="1861326"/>
            <a:ext cx="1350335" cy="2198080"/>
          </a:xfrm>
          <a:prstGeom prst="rect">
            <a:avLst/>
          </a:prstGeom>
          <a:effectLst>
            <a:outerShdw blurRad="482600" dist="177800" dir="5580000">
              <a:srgbClr val="000000">
                <a:alpha val="98000"/>
              </a:srgbClr>
            </a:outerShdw>
          </a:effectLst>
        </p:spPr>
      </p:pic>
      <p:sp>
        <p:nvSpPr>
          <p:cNvPr id="3" name="Curved Down Arrow 2"/>
          <p:cNvSpPr/>
          <p:nvPr/>
        </p:nvSpPr>
        <p:spPr bwMode="auto">
          <a:xfrm>
            <a:off x="2626241" y="1731350"/>
            <a:ext cx="1881963" cy="40562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91"/>
          <p:cNvSpPr txBox="1">
            <a:spLocks noChangeArrowheads="1"/>
          </p:cNvSpPr>
          <p:nvPr/>
        </p:nvSpPr>
        <p:spPr bwMode="auto">
          <a:xfrm>
            <a:off x="4324139" y="1329500"/>
            <a:ext cx="3194206" cy="52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52986">
              <a:spcBef>
                <a:spcPts val="600"/>
              </a:spcBef>
              <a:buClr>
                <a:srgbClr val="FD930A"/>
              </a:buClr>
              <a:buSzPct val="79000"/>
              <a:buNone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One AMC with details</a:t>
            </a:r>
          </a:p>
          <a:p>
            <a:pPr marL="79375" indent="-171450">
              <a:spcBef>
                <a:spcPts val="600"/>
              </a:spcBef>
              <a:buClr>
                <a:srgbClr val="FD930A"/>
              </a:buClr>
              <a:buSzPct val="79000"/>
              <a:buFont typeface="Arial" pitchFamily="34" charset="0"/>
              <a:buChar char="•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100" dirty="0" smtClean="0">
                <a:solidFill>
                  <a:srgbClr val="261748"/>
                </a:solidFill>
              </a:rPr>
              <a:t>Open with click on module</a:t>
            </a:r>
          </a:p>
        </p:txBody>
      </p:sp>
      <p:sp>
        <p:nvSpPr>
          <p:cNvPr id="12" name="Text Box 91"/>
          <p:cNvSpPr txBox="1">
            <a:spLocks noChangeArrowheads="1"/>
          </p:cNvSpPr>
          <p:nvPr/>
        </p:nvSpPr>
        <p:spPr bwMode="auto">
          <a:xfrm>
            <a:off x="5786652" y="1986222"/>
            <a:ext cx="3261816" cy="4789892"/>
          </a:xfrm>
          <a:prstGeom prst="rect">
            <a:avLst/>
          </a:prstGeom>
          <a:solidFill>
            <a:srgbClr val="DDDDDD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9994" indent="-337008">
              <a:spcBef>
                <a:spcPts val="1068"/>
              </a:spcBef>
              <a:buClr>
                <a:srgbClr val="FD930A"/>
              </a:buClr>
              <a:buSzPct val="80000"/>
              <a:buFont typeface="Wingdings" charset="2"/>
              <a:buChar char="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>
                <a:solidFill>
                  <a:srgbClr val="261748"/>
                </a:solidFill>
              </a:rPr>
              <a:t>Defines the remote management on all system levels </a:t>
            </a:r>
            <a:r>
              <a:rPr lang="en-US" sz="1400" dirty="0" smtClean="0">
                <a:solidFill>
                  <a:srgbClr val="261748"/>
                </a:solidFill>
              </a:rPr>
              <a:t>(</a:t>
            </a:r>
            <a:r>
              <a:rPr lang="en-US" sz="1400" dirty="0">
                <a:solidFill>
                  <a:srgbClr val="261748"/>
                </a:solidFill>
              </a:rPr>
              <a:t>AMCs, RTMs, fans, power supplies</a:t>
            </a:r>
            <a:r>
              <a:rPr lang="en-US" sz="1400" dirty="0" smtClean="0">
                <a:solidFill>
                  <a:srgbClr val="261748"/>
                </a:solidFill>
              </a:rPr>
              <a:t>)</a:t>
            </a:r>
          </a:p>
          <a:p>
            <a:pPr marL="389994" indent="-337008">
              <a:spcBef>
                <a:spcPts val="1068"/>
              </a:spcBef>
              <a:buClr>
                <a:srgbClr val="FD930A"/>
              </a:buClr>
              <a:buSzPct val="80000"/>
              <a:buFont typeface="Wingdings" charset="2"/>
              <a:buChar char="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µTCA </a:t>
            </a:r>
            <a:r>
              <a:rPr lang="en-US" sz="1400" b="1" dirty="0">
                <a:solidFill>
                  <a:srgbClr val="261748"/>
                </a:solidFill>
              </a:rPr>
              <a:t>rear transition </a:t>
            </a:r>
            <a:r>
              <a:rPr lang="en-US" sz="1400" b="1" dirty="0" smtClean="0">
                <a:solidFill>
                  <a:srgbClr val="261748"/>
                </a:solidFill>
              </a:rPr>
              <a:t>modules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dirty="0" smtClean="0">
                <a:solidFill>
                  <a:srgbClr val="261748"/>
                </a:solidFill>
              </a:rPr>
              <a:t>Rear management (30W max)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dirty="0" smtClean="0">
                <a:solidFill>
                  <a:srgbClr val="261748"/>
                </a:solidFill>
              </a:rPr>
              <a:t>Double size AMC with Zone 3 plug to RTM</a:t>
            </a:r>
          </a:p>
          <a:p>
            <a:pPr marL="389994" indent="-337008">
              <a:spcBef>
                <a:spcPts val="1068"/>
              </a:spcBef>
              <a:buClr>
                <a:srgbClr val="FD930A"/>
              </a:buClr>
              <a:buSzPct val="80000"/>
              <a:buFont typeface="Wingdings" charset="2"/>
              <a:buChar char="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Clock </a:t>
            </a:r>
            <a:r>
              <a:rPr lang="en-US" sz="1400" b="1" dirty="0">
                <a:solidFill>
                  <a:srgbClr val="261748"/>
                </a:solidFill>
              </a:rPr>
              <a:t>and trigger distribution</a:t>
            </a:r>
            <a:r>
              <a:rPr lang="en-US" sz="1400" b="1" dirty="0" smtClean="0">
                <a:solidFill>
                  <a:srgbClr val="261748"/>
                </a:solidFill>
              </a:rPr>
              <a:t> on the backplane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dirty="0" smtClean="0">
                <a:solidFill>
                  <a:srgbClr val="261748"/>
                </a:solidFill>
              </a:rPr>
              <a:t>Allow data acquisition with ps stability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dirty="0" smtClean="0">
                <a:solidFill>
                  <a:srgbClr val="261748"/>
                </a:solidFill>
              </a:rPr>
              <a:t>Trigger multiple </a:t>
            </a:r>
            <a:r>
              <a:rPr lang="en-US" sz="1400" dirty="0" err="1" smtClean="0">
                <a:solidFill>
                  <a:srgbClr val="261748"/>
                </a:solidFill>
              </a:rPr>
              <a:t>AMCs</a:t>
            </a:r>
            <a:r>
              <a:rPr lang="en-US" sz="1400" dirty="0" smtClean="0">
                <a:solidFill>
                  <a:srgbClr val="261748"/>
                </a:solidFill>
              </a:rPr>
              <a:t> from a bus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dirty="0" smtClean="0">
                <a:solidFill>
                  <a:srgbClr val="261748"/>
                </a:solidFill>
              </a:rPr>
              <a:t>Distribute interlocks on the backplane</a:t>
            </a:r>
          </a:p>
          <a:p>
            <a:pPr marL="389994" indent="-337008">
              <a:spcBef>
                <a:spcPts val="1068"/>
              </a:spcBef>
              <a:buClr>
                <a:srgbClr val="FD930A"/>
              </a:buClr>
              <a:buSzPct val="80000"/>
              <a:buFont typeface="Wingdings" charset="2"/>
              <a:buChar char="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Provides low latency links between </a:t>
            </a:r>
            <a:r>
              <a:rPr lang="en-US" sz="1400" b="1" dirty="0" err="1" smtClean="0">
                <a:solidFill>
                  <a:srgbClr val="261748"/>
                </a:solidFill>
              </a:rPr>
              <a:t>FPGAs</a:t>
            </a:r>
            <a:r>
              <a:rPr lang="en-US" sz="1400" b="1" dirty="0" smtClean="0">
                <a:solidFill>
                  <a:srgbClr val="261748"/>
                </a:solidFill>
              </a:rPr>
              <a:t> (point-2-point)</a:t>
            </a:r>
          </a:p>
          <a:p>
            <a:pPr marL="389994" indent="-337008">
              <a:spcBef>
                <a:spcPts val="1068"/>
              </a:spcBef>
              <a:buClr>
                <a:srgbClr val="FD930A"/>
              </a:buClr>
              <a:buSzPct val="80000"/>
              <a:buFont typeface="Wingdings" charset="2"/>
              <a:buChar char="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400" b="1" dirty="0" smtClean="0">
                <a:solidFill>
                  <a:srgbClr val="261748"/>
                </a:solidFill>
              </a:rPr>
              <a:t>Common data distribution to FPGA on a bus</a:t>
            </a:r>
          </a:p>
        </p:txBody>
      </p:sp>
      <p:pic>
        <p:nvPicPr>
          <p:cNvPr id="13" name="Bild 169" descr="mTCA_PortUsage12SlotRedundantV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55" y="4885906"/>
            <a:ext cx="2658658" cy="1876560"/>
          </a:xfrm>
          <a:prstGeom prst="rect">
            <a:avLst/>
          </a:prstGeom>
        </p:spPr>
      </p:pic>
      <p:sp>
        <p:nvSpPr>
          <p:cNvPr id="15" name="Text Box 91"/>
          <p:cNvSpPr txBox="1">
            <a:spLocks noChangeArrowheads="1"/>
          </p:cNvSpPr>
          <p:nvPr/>
        </p:nvSpPr>
        <p:spPr bwMode="auto">
          <a:xfrm>
            <a:off x="3005773" y="4786631"/>
            <a:ext cx="2653606" cy="201677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52986">
              <a:spcBef>
                <a:spcPts val="1068"/>
              </a:spcBef>
              <a:buClr>
                <a:srgbClr val="FD930A"/>
              </a:buClr>
              <a:buSzPct val="80000"/>
              <a:buNone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b="1" dirty="0" smtClean="0">
                <a:solidFill>
                  <a:schemeClr val="bg1"/>
                </a:solidFill>
              </a:rPr>
              <a:t>µTCA backplane </a:t>
            </a:r>
            <a:r>
              <a:rPr lang="en-US" sz="1200" dirty="0" smtClean="0">
                <a:solidFill>
                  <a:schemeClr val="bg1"/>
                </a:solidFill>
              </a:rPr>
              <a:t>(MTCA.4):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µTCA standard Ethernet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µTCA standard SATA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µTCA standard </a:t>
            </a:r>
            <a:r>
              <a:rPr lang="en-US" sz="1200" dirty="0" err="1" smtClean="0">
                <a:solidFill>
                  <a:schemeClr val="bg1"/>
                </a:solidFill>
              </a:rPr>
              <a:t>PCIe</a:t>
            </a:r>
            <a:r>
              <a:rPr lang="en-US" sz="1200" dirty="0" smtClean="0">
                <a:solidFill>
                  <a:schemeClr val="bg1"/>
                </a:solidFill>
              </a:rPr>
              <a:t>, 4 lanes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4 bi-directional point-2-point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8 term. M-LVDS bus lines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2 radial clocks</a:t>
            </a:r>
          </a:p>
          <a:p>
            <a:pPr marL="622300" lvl="1" indent="-331788">
              <a:spcBef>
                <a:spcPts val="600"/>
              </a:spcBef>
              <a:buClr>
                <a:srgbClr val="261748"/>
              </a:buClr>
              <a:buFont typeface="Wingdings" charset="2"/>
              <a:buChar char=""/>
              <a:tabLst>
                <a:tab pos="-1687150" algn="l"/>
                <a:tab pos="1555739" algn="l"/>
                <a:tab pos="9446773" algn="l"/>
                <a:tab pos="9665083" algn="l"/>
                <a:tab pos="10631593" algn="l"/>
                <a:tab pos="11598101" algn="l"/>
                <a:tab pos="12564609" algn="l"/>
                <a:tab pos="13531117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1 </a:t>
            </a:r>
            <a:r>
              <a:rPr lang="en-US" sz="1200" dirty="0" err="1" smtClean="0">
                <a:solidFill>
                  <a:schemeClr val="bg1"/>
                </a:solidFill>
              </a:rPr>
              <a:t>PCIe</a:t>
            </a:r>
            <a:r>
              <a:rPr lang="en-US" sz="1200" dirty="0" smtClean="0">
                <a:solidFill>
                  <a:schemeClr val="bg1"/>
                </a:solidFill>
              </a:rPr>
              <a:t> clock</a:t>
            </a:r>
          </a:p>
        </p:txBody>
      </p:sp>
    </p:spTree>
    <p:extLst>
      <p:ext uri="{BB962C8B-B14F-4D97-AF65-F5344CB8AC3E}">
        <p14:creationId xmlns:p14="http://schemas.microsoft.com/office/powerpoint/2010/main" val="29333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-132634" y="1077834"/>
            <a:ext cx="6560774" cy="5160581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1600" b="1" dirty="0" smtClean="0"/>
              <a:t>FLASH and XFEL Low Level RF system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32 cavities @ 10MW RF klystron station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&gt;100 RF signals real time processed per RF station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Controller: adaptive feed-forward / MIMO feedback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Beam loading 5mA with flexible bunch pattern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Automatic cavity frequency tuning + </a:t>
            </a:r>
            <a:r>
              <a:rPr lang="en-US" sz="1600" dirty="0" err="1" smtClean="0"/>
              <a:t>Piezo</a:t>
            </a:r>
            <a:r>
              <a:rPr lang="en-US" sz="1600" dirty="0" smtClean="0"/>
              <a:t> compensation LFD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Q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tuning, flat gradient operation, quench detection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Klystron life time management system 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dirty="0" smtClean="0"/>
              <a:t>Compact (need to reduce space x 6)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r>
              <a:rPr lang="en-US" sz="1600" b="1" dirty="0" smtClean="0"/>
              <a:t>Stability requirements: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/A &lt; 0.01%, d</a:t>
            </a:r>
            <a:r>
              <a:rPr lang="en-US" sz="1600" dirty="0" smtClean="0">
                <a:sym typeface="Symbol"/>
              </a:rPr>
              <a:t> &lt; 0.01 </a:t>
            </a:r>
            <a:r>
              <a:rPr lang="en-US" sz="1600" dirty="0" err="1" smtClean="0">
                <a:sym typeface="Symbol"/>
              </a:rPr>
              <a:t>deg</a:t>
            </a:r>
            <a:endParaRPr lang="en-US" sz="1600" dirty="0" smtClean="0"/>
          </a:p>
        </p:txBody>
      </p:sp>
      <p:pic>
        <p:nvPicPr>
          <p:cNvPr id="5" name="Grafi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52" y="725628"/>
            <a:ext cx="2604594" cy="185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29" y="2435668"/>
            <a:ext cx="2594764" cy="182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115"/>
          <p:cNvSpPr>
            <a:spLocks/>
          </p:cNvSpPr>
          <p:nvPr/>
        </p:nvSpPr>
        <p:spPr bwMode="auto">
          <a:xfrm>
            <a:off x="8707670" y="1144782"/>
            <a:ext cx="223775" cy="245591"/>
          </a:xfrm>
          <a:custGeom>
            <a:avLst/>
            <a:gdLst>
              <a:gd name="T0" fmla="*/ 0 w 460"/>
              <a:gd name="T1" fmla="*/ 2147483647 h 444"/>
              <a:gd name="T2" fmla="*/ 2147483647 w 460"/>
              <a:gd name="T3" fmla="*/ 2147483647 h 444"/>
              <a:gd name="T4" fmla="*/ 2147483647 w 460"/>
              <a:gd name="T5" fmla="*/ 2147483647 h 444"/>
              <a:gd name="T6" fmla="*/ 2147483647 w 460"/>
              <a:gd name="T7" fmla="*/ 0 h 444"/>
              <a:gd name="T8" fmla="*/ 2147483647 w 460"/>
              <a:gd name="T9" fmla="*/ 2147483647 h 444"/>
              <a:gd name="T10" fmla="*/ 2147483647 w 460"/>
              <a:gd name="T11" fmla="*/ 2147483647 h 444"/>
              <a:gd name="T12" fmla="*/ 0 w 460"/>
              <a:gd name="T13" fmla="*/ 2147483647 h 4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444">
                <a:moveTo>
                  <a:pt x="0" y="308"/>
                </a:moveTo>
                <a:lnTo>
                  <a:pt x="152" y="444"/>
                </a:lnTo>
                <a:lnTo>
                  <a:pt x="460" y="12"/>
                </a:lnTo>
                <a:lnTo>
                  <a:pt x="432" y="0"/>
                </a:lnTo>
                <a:lnTo>
                  <a:pt x="156" y="308"/>
                </a:lnTo>
                <a:lnTo>
                  <a:pt x="28" y="264"/>
                </a:lnTo>
                <a:lnTo>
                  <a:pt x="0" y="304"/>
                </a:lnTo>
              </a:path>
            </a:pathLst>
          </a:cu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115"/>
          <p:cNvSpPr>
            <a:spLocks/>
          </p:cNvSpPr>
          <p:nvPr/>
        </p:nvSpPr>
        <p:spPr bwMode="auto">
          <a:xfrm>
            <a:off x="8790042" y="2894334"/>
            <a:ext cx="223774" cy="245591"/>
          </a:xfrm>
          <a:custGeom>
            <a:avLst/>
            <a:gdLst>
              <a:gd name="T0" fmla="*/ 0 w 460"/>
              <a:gd name="T1" fmla="*/ 2147483647 h 444"/>
              <a:gd name="T2" fmla="*/ 2147483647 w 460"/>
              <a:gd name="T3" fmla="*/ 2147483647 h 444"/>
              <a:gd name="T4" fmla="*/ 2147483647 w 460"/>
              <a:gd name="T5" fmla="*/ 2147483647 h 444"/>
              <a:gd name="T6" fmla="*/ 2147483647 w 460"/>
              <a:gd name="T7" fmla="*/ 0 h 444"/>
              <a:gd name="T8" fmla="*/ 2147483647 w 460"/>
              <a:gd name="T9" fmla="*/ 2147483647 h 444"/>
              <a:gd name="T10" fmla="*/ 2147483647 w 460"/>
              <a:gd name="T11" fmla="*/ 2147483647 h 444"/>
              <a:gd name="T12" fmla="*/ 0 w 460"/>
              <a:gd name="T13" fmla="*/ 2147483647 h 4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444">
                <a:moveTo>
                  <a:pt x="0" y="308"/>
                </a:moveTo>
                <a:lnTo>
                  <a:pt x="152" y="444"/>
                </a:lnTo>
                <a:lnTo>
                  <a:pt x="460" y="12"/>
                </a:lnTo>
                <a:lnTo>
                  <a:pt x="432" y="0"/>
                </a:lnTo>
                <a:lnTo>
                  <a:pt x="156" y="308"/>
                </a:lnTo>
                <a:lnTo>
                  <a:pt x="28" y="264"/>
                </a:lnTo>
                <a:lnTo>
                  <a:pt x="0" y="304"/>
                </a:lnTo>
              </a:path>
            </a:pathLst>
          </a:cu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3239" y="916463"/>
            <a:ext cx="10663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ym typeface="Symbol"/>
              </a:rPr>
              <a:t>A/A=</a:t>
            </a:r>
            <a:r>
              <a:rPr lang="en-US" sz="1400" b="1" dirty="0" smtClean="0"/>
              <a:t>3e-5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35611" y="2681531"/>
            <a:ext cx="10855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ym typeface="Symbol"/>
              </a:rPr>
              <a:t>=4mdeg</a:t>
            </a:r>
            <a:endParaRPr lang="en-US" sz="14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70776" y="267500"/>
            <a:ext cx="89526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LLRF and MTCA.4 </a:t>
            </a:r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04079"/>
              </p:ext>
            </p:extLst>
          </p:nvPr>
        </p:nvGraphicFramePr>
        <p:xfrm>
          <a:off x="107209" y="4482266"/>
          <a:ext cx="5431736" cy="23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Bitmap Image" r:id="rId5" imgW="10050278" imgH="4409524" progId="PBrush">
                  <p:embed/>
                </p:oleObj>
              </mc:Choice>
              <mc:Fallback>
                <p:oleObj name="Bitmap Image" r:id="rId5" imgW="10050278" imgH="44095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209" y="4482266"/>
                        <a:ext cx="5431736" cy="238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6260" y="4249230"/>
            <a:ext cx="2163782" cy="259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5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486" y="978774"/>
            <a:ext cx="8971834" cy="516058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LLRF layout  cost optimized for large number of RF channel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120073" y="460376"/>
            <a:ext cx="89526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000" dirty="0" smtClean="0"/>
              <a:t>Compact and unified accelerator controls @ MTCA.4 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1" y="1775901"/>
            <a:ext cx="5675194" cy="246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190" y="4311659"/>
            <a:ext cx="2996054" cy="249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2811" y="4298011"/>
            <a:ext cx="2998550" cy="245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Rectangle 30"/>
          <p:cNvSpPr>
            <a:spLocks noChangeAspect="1" noChangeArrowheads="1"/>
          </p:cNvSpPr>
          <p:nvPr/>
        </p:nvSpPr>
        <p:spPr bwMode="auto">
          <a:xfrm>
            <a:off x="801071" y="4201659"/>
            <a:ext cx="2191740" cy="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defTabSz="593725">
              <a:spcBef>
                <a:spcPct val="0"/>
              </a:spcBef>
              <a:buClr>
                <a:schemeClr val="accent2"/>
              </a:buClr>
              <a:buSzPct val="90000"/>
              <a:buNone/>
            </a:pPr>
            <a:r>
              <a:rPr lang="de-DE" sz="1800" dirty="0">
                <a:solidFill>
                  <a:schemeClr val="hlink"/>
                </a:solidFill>
              </a:rPr>
              <a:t>Klystron Driver</a:t>
            </a: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927993" y="5588736"/>
            <a:ext cx="1446718" cy="89058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latin typeface="Arial" pitchFamily="34" charset="0"/>
              <a:ea typeface="ＭＳ Ｐゴシック"/>
            </a:endParaRP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1025526" y="5781311"/>
            <a:ext cx="1269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b="0" dirty="0" smtClean="0">
                <a:solidFill>
                  <a:srgbClr val="FFFF00"/>
                </a:solidFill>
              </a:rPr>
              <a:t>Up-Conversion </a:t>
            </a:r>
            <a:r>
              <a:rPr lang="en-GB" b="0" dirty="0">
                <a:solidFill>
                  <a:srgbClr val="FFFF00"/>
                </a:solidFill>
              </a:rPr>
              <a:t>Section</a:t>
            </a:r>
          </a:p>
        </p:txBody>
      </p:sp>
      <p:sp>
        <p:nvSpPr>
          <p:cNvPr id="2" name="Left-Right Arrow 1"/>
          <p:cNvSpPr/>
          <p:nvPr/>
        </p:nvSpPr>
        <p:spPr bwMode="auto">
          <a:xfrm>
            <a:off x="2788652" y="5504902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2811434" y="4839774"/>
            <a:ext cx="478809" cy="300251"/>
          </a:xfrm>
          <a:prstGeom prst="leftArrow">
            <a:avLst/>
          </a:prstGeom>
          <a:solidFill>
            <a:srgbClr val="FFFF0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30"/>
          <p:cNvSpPr>
            <a:spLocks noChangeAspect="1" noChangeArrowheads="1"/>
          </p:cNvSpPr>
          <p:nvPr/>
        </p:nvSpPr>
        <p:spPr bwMode="auto">
          <a:xfrm>
            <a:off x="973305" y="1634808"/>
            <a:ext cx="2501498" cy="251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270000" tIns="0"/>
          <a:lstStyle/>
          <a:p>
            <a:pPr defTabSz="593725">
              <a:spcBef>
                <a:spcPct val="0"/>
              </a:spcBef>
              <a:buClr>
                <a:schemeClr val="accent2"/>
              </a:buClr>
              <a:buSzPct val="90000"/>
              <a:buNone/>
            </a:pPr>
            <a:r>
              <a:rPr lang="de-DE" dirty="0" smtClean="0">
                <a:solidFill>
                  <a:schemeClr val="hlink"/>
                </a:solidFill>
              </a:rPr>
              <a:t>10xDown-converter</a:t>
            </a:r>
            <a:endParaRPr lang="de-DE" sz="1800" dirty="0">
              <a:solidFill>
                <a:schemeClr val="hlink"/>
              </a:solidFill>
            </a:endParaRPr>
          </a:p>
        </p:txBody>
      </p:sp>
      <p:sp>
        <p:nvSpPr>
          <p:cNvPr id="23" name="Rectangle 30"/>
          <p:cNvSpPr>
            <a:spLocks noChangeAspect="1" noChangeArrowheads="1"/>
          </p:cNvSpPr>
          <p:nvPr/>
        </p:nvSpPr>
        <p:spPr bwMode="auto">
          <a:xfrm>
            <a:off x="3397552" y="1626556"/>
            <a:ext cx="1690347" cy="31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defTabSz="593725">
              <a:spcBef>
                <a:spcPct val="0"/>
              </a:spcBef>
              <a:buClr>
                <a:schemeClr val="accent2"/>
              </a:buClr>
              <a:buSzPct val="90000"/>
              <a:buNone/>
            </a:pPr>
            <a:r>
              <a:rPr lang="de-DE" dirty="0" smtClean="0">
                <a:solidFill>
                  <a:schemeClr val="hlink"/>
                </a:solidFill>
              </a:rPr>
              <a:t>10x16bit/125MSPS ADCs</a:t>
            </a:r>
            <a:endParaRPr lang="de-DE" sz="1800" dirty="0">
              <a:solidFill>
                <a:schemeClr val="hlink"/>
              </a:solidFill>
            </a:endParaRPr>
          </a:p>
        </p:txBody>
      </p:sp>
      <p:sp>
        <p:nvSpPr>
          <p:cNvPr id="24" name="Rectangle 30"/>
          <p:cNvSpPr>
            <a:spLocks noChangeAspect="1" noChangeArrowheads="1"/>
          </p:cNvSpPr>
          <p:nvPr/>
        </p:nvSpPr>
        <p:spPr bwMode="auto">
          <a:xfrm>
            <a:off x="3216974" y="4220912"/>
            <a:ext cx="2191740" cy="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defTabSz="593725">
              <a:spcBef>
                <a:spcPct val="0"/>
              </a:spcBef>
              <a:buClr>
                <a:schemeClr val="accent2"/>
              </a:buClr>
              <a:buSzPct val="90000"/>
              <a:buNone/>
            </a:pPr>
            <a:r>
              <a:rPr lang="de-DE" sz="1800" dirty="0" smtClean="0">
                <a:solidFill>
                  <a:schemeClr val="hlink"/>
                </a:solidFill>
              </a:rPr>
              <a:t>Controller</a:t>
            </a:r>
            <a:endParaRPr lang="de-DE" sz="1800" dirty="0">
              <a:solidFill>
                <a:schemeClr val="hlink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5732048" y="1860417"/>
            <a:ext cx="330587" cy="2300615"/>
          </a:xfrm>
          <a:prstGeom prst="rightBrace">
            <a:avLst>
              <a:gd name="adj1" fmla="val 61821"/>
              <a:gd name="adj2" fmla="val 4552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9357" y="2546763"/>
            <a:ext cx="1383712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</a:t>
            </a:r>
            <a:r>
              <a:rPr lang="en-US" dirty="0" smtClean="0"/>
              <a:t>or XFEL x 6 DAQ units</a:t>
            </a:r>
          </a:p>
          <a:p>
            <a:pPr>
              <a:buNone/>
            </a:pPr>
            <a:r>
              <a:rPr lang="en-US" dirty="0"/>
              <a:t>a</a:t>
            </a:r>
            <a:r>
              <a:rPr lang="en-US" dirty="0" smtClean="0"/>
              <a:t>re used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694517" y="2403722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ZONE 3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771866" y="4824351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ZONE 3</a:t>
            </a:r>
            <a:endParaRPr lang="en-US" sz="11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2226246" y="3429578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AMC Backplane</a:t>
            </a:r>
            <a:endParaRPr lang="en-US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46739" y="1419367"/>
            <a:ext cx="14414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Rear transition module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542332" y="1403976"/>
            <a:ext cx="16401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/>
              <a:t>Advanced Mezzanine Card</a:t>
            </a:r>
            <a:endParaRPr lang="en-US" b="1" dirty="0"/>
          </a:p>
        </p:txBody>
      </p:sp>
      <p:sp>
        <p:nvSpPr>
          <p:cNvPr id="36" name="Left-Right Arrow 35"/>
          <p:cNvSpPr/>
          <p:nvPr/>
        </p:nvSpPr>
        <p:spPr bwMode="auto">
          <a:xfrm>
            <a:off x="2788652" y="5643654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Left-Right Arrow 36"/>
          <p:cNvSpPr/>
          <p:nvPr/>
        </p:nvSpPr>
        <p:spPr bwMode="auto">
          <a:xfrm>
            <a:off x="2788652" y="5782406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Left-Right Arrow 37"/>
          <p:cNvSpPr/>
          <p:nvPr/>
        </p:nvSpPr>
        <p:spPr bwMode="auto">
          <a:xfrm>
            <a:off x="2788652" y="5921158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Left-Right Arrow 38"/>
          <p:cNvSpPr/>
          <p:nvPr/>
        </p:nvSpPr>
        <p:spPr bwMode="auto">
          <a:xfrm>
            <a:off x="2788652" y="6059910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Left-Right Arrow 39"/>
          <p:cNvSpPr/>
          <p:nvPr/>
        </p:nvSpPr>
        <p:spPr bwMode="auto">
          <a:xfrm>
            <a:off x="2788652" y="6198662"/>
            <a:ext cx="669036" cy="368490"/>
          </a:xfrm>
          <a:prstGeom prst="leftRightArrow">
            <a:avLst/>
          </a:prstGeom>
          <a:solidFill>
            <a:srgbClr val="33CC33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2280252" y="5930518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AMC Backplane</a:t>
            </a:r>
            <a:endParaRPr lang="en-US" sz="11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919413" y="1419367"/>
            <a:ext cx="1632178" cy="1157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Down-converter:</a:t>
            </a:r>
          </a:p>
          <a:p>
            <a:pPr>
              <a:buNone/>
            </a:pPr>
            <a:r>
              <a:rPr lang="en-US" sz="1400" b="1" dirty="0" smtClean="0"/>
              <a:t>f=  100MHz-4GHz</a:t>
            </a:r>
          </a:p>
          <a:p>
            <a:pPr>
              <a:buNone/>
            </a:pPr>
            <a:endParaRPr lang="en-US" sz="400" b="1" dirty="0" smtClean="0"/>
          </a:p>
          <a:p>
            <a:pPr>
              <a:buNone/>
            </a:pPr>
            <a:r>
              <a:rPr lang="en-US" sz="1400" b="1" dirty="0" smtClean="0"/>
              <a:t>Klystron driver:</a:t>
            </a:r>
          </a:p>
          <a:p>
            <a:pPr>
              <a:buNone/>
            </a:pPr>
            <a:r>
              <a:rPr lang="en-US" sz="1400" b="1" dirty="0" smtClean="0"/>
              <a:t>f = 100MHz-4GHz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040581" y="2967251"/>
            <a:ext cx="3113353" cy="387490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Cost optimized version</a:t>
            </a:r>
          </a:p>
          <a:p>
            <a:pPr>
              <a:buNone/>
            </a:pPr>
            <a:r>
              <a:rPr lang="en-US" sz="1600" b="1" dirty="0" smtClean="0"/>
              <a:t>1 or 2 cavity control:</a:t>
            </a:r>
          </a:p>
          <a:p>
            <a:pPr>
              <a:buNone/>
            </a:pPr>
            <a:endParaRPr lang="en-US" sz="1050" dirty="0"/>
          </a:p>
          <a:p>
            <a:pPr>
              <a:buNone/>
            </a:pPr>
            <a:r>
              <a:rPr lang="en-US" sz="1600" dirty="0" smtClean="0"/>
              <a:t>Combine DWC &amp; Klystron driver</a:t>
            </a:r>
          </a:p>
          <a:p>
            <a:pPr>
              <a:buNone/>
            </a:pPr>
            <a:r>
              <a:rPr lang="en-US" sz="1600" dirty="0" smtClean="0"/>
              <a:t>Combine ADC &amp; Controller</a:t>
            </a:r>
            <a:endParaRPr lang="en-US" sz="1050" dirty="0"/>
          </a:p>
          <a:p>
            <a:pPr>
              <a:buNone/>
            </a:pPr>
            <a:r>
              <a:rPr lang="en-US" sz="1600" dirty="0" smtClean="0">
                <a:sym typeface="Symbol"/>
              </a:rPr>
              <a:t> </a:t>
            </a:r>
            <a:r>
              <a:rPr lang="en-US" sz="1600" dirty="0" smtClean="0"/>
              <a:t>2 boards instead of 4</a:t>
            </a:r>
          </a:p>
          <a:p>
            <a:pPr>
              <a:buNone/>
            </a:pPr>
            <a:r>
              <a:rPr lang="en-US" sz="1600" dirty="0" smtClean="0"/>
              <a:t>cost reduction for LLRF </a:t>
            </a:r>
          </a:p>
          <a:p>
            <a:pPr>
              <a:buNone/>
            </a:pPr>
            <a:r>
              <a:rPr lang="en-US" sz="1600" dirty="0" smtClean="0"/>
              <a:t>controls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sz="1600" b="1" dirty="0" smtClean="0"/>
              <a:t>Approx. hardware costs:</a:t>
            </a:r>
          </a:p>
          <a:p>
            <a:pPr>
              <a:buNone/>
            </a:pPr>
            <a:r>
              <a:rPr lang="en-US" sz="1600" dirty="0" smtClean="0"/>
              <a:t>~ 25 </a:t>
            </a:r>
            <a:r>
              <a:rPr lang="en-US" sz="1600" dirty="0" err="1" smtClean="0"/>
              <a:t>kEuro</a:t>
            </a:r>
            <a:r>
              <a:rPr lang="en-US" sz="1600" dirty="0" smtClean="0"/>
              <a:t> per RF station</a:t>
            </a:r>
          </a:p>
          <a:p>
            <a:pPr>
              <a:buNone/>
            </a:pPr>
            <a:r>
              <a:rPr lang="en-US" sz="1100" dirty="0" smtClean="0"/>
              <a:t>(includes: 6xRF, 1VM, 2xPZT driver, LO, </a:t>
            </a:r>
          </a:p>
          <a:p>
            <a:pPr>
              <a:buNone/>
            </a:pPr>
            <a:r>
              <a:rPr lang="en-US" sz="1100" dirty="0" smtClean="0"/>
              <a:t>12 slot crate, MCH, PS, </a:t>
            </a:r>
            <a:r>
              <a:rPr lang="en-US" sz="1100" dirty="0"/>
              <a:t>CPU, Timing</a:t>
            </a:r>
            <a:r>
              <a:rPr lang="en-US" sz="1100" dirty="0" smtClean="0"/>
              <a:t>, </a:t>
            </a:r>
          </a:p>
          <a:p>
            <a:pPr>
              <a:buNone/>
            </a:pPr>
            <a:r>
              <a:rPr lang="en-US" sz="1100" dirty="0" smtClean="0"/>
              <a:t>MPS, Stepper motor, RF backplane, </a:t>
            </a:r>
          </a:p>
          <a:p>
            <a:pPr>
              <a:buNone/>
            </a:pPr>
            <a:r>
              <a:rPr lang="en-US" sz="1100" dirty="0" smtClean="0"/>
              <a:t>+ 6 free slots for BPM/HOM/KLM/others) </a:t>
            </a:r>
            <a:endParaRPr lang="en-US" sz="1100" dirty="0"/>
          </a:p>
        </p:txBody>
      </p:sp>
      <p:sp>
        <p:nvSpPr>
          <p:cNvPr id="44" name="Left Arrow 43"/>
          <p:cNvSpPr/>
          <p:nvPr/>
        </p:nvSpPr>
        <p:spPr bwMode="auto">
          <a:xfrm>
            <a:off x="83337" y="5497446"/>
            <a:ext cx="478809" cy="300251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Left Arrow 44"/>
          <p:cNvSpPr/>
          <p:nvPr/>
        </p:nvSpPr>
        <p:spPr bwMode="auto">
          <a:xfrm rot="10800000" flipV="1">
            <a:off x="69680" y="2666885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Left Arrow 45"/>
          <p:cNvSpPr/>
          <p:nvPr/>
        </p:nvSpPr>
        <p:spPr bwMode="auto">
          <a:xfrm rot="10800000" flipV="1">
            <a:off x="69680" y="2737397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Left Arrow 46"/>
          <p:cNvSpPr/>
          <p:nvPr/>
        </p:nvSpPr>
        <p:spPr bwMode="auto">
          <a:xfrm rot="10800000" flipV="1">
            <a:off x="69680" y="2821557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Left Arrow 47"/>
          <p:cNvSpPr/>
          <p:nvPr/>
        </p:nvSpPr>
        <p:spPr bwMode="auto">
          <a:xfrm rot="10800000" flipV="1">
            <a:off x="69680" y="2905717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Left Arrow 48"/>
          <p:cNvSpPr/>
          <p:nvPr/>
        </p:nvSpPr>
        <p:spPr bwMode="auto">
          <a:xfrm rot="10800000" flipV="1">
            <a:off x="69680" y="3003525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Left Arrow 49"/>
          <p:cNvSpPr/>
          <p:nvPr/>
        </p:nvSpPr>
        <p:spPr bwMode="auto">
          <a:xfrm rot="10800000" flipV="1">
            <a:off x="69680" y="3114981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Left Arrow 50"/>
          <p:cNvSpPr/>
          <p:nvPr/>
        </p:nvSpPr>
        <p:spPr bwMode="auto">
          <a:xfrm rot="10800000" flipV="1">
            <a:off x="69680" y="3212789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Left Arrow 51"/>
          <p:cNvSpPr/>
          <p:nvPr/>
        </p:nvSpPr>
        <p:spPr bwMode="auto">
          <a:xfrm rot="10800000" flipV="1">
            <a:off x="71952" y="2573621"/>
            <a:ext cx="478809" cy="78113"/>
          </a:xfrm>
          <a:prstGeom prst="leftArrow">
            <a:avLst/>
          </a:prstGeom>
          <a:solidFill>
            <a:srgbClr val="002060">
              <a:alpha val="8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65244" y="228064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RF in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-93420" y="517504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RF out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94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TimingBlo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852988"/>
            <a:ext cx="52990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XFEL Timing System</a:t>
            </a:r>
          </a:p>
        </p:txBody>
      </p:sp>
      <p:sp>
        <p:nvSpPr>
          <p:cNvPr id="13316" name="Inhaltsplatzhalter 2"/>
          <p:cNvSpPr>
            <a:spLocks noGrp="1"/>
          </p:cNvSpPr>
          <p:nvPr>
            <p:ph idx="1"/>
          </p:nvPr>
        </p:nvSpPr>
        <p:spPr>
          <a:xfrm>
            <a:off x="0" y="1209675"/>
            <a:ext cx="8890000" cy="5111750"/>
          </a:xfrm>
        </p:spPr>
        <p:txBody>
          <a:bodyPr/>
          <a:lstStyle/>
          <a:p>
            <a:r>
              <a:rPr lang="de-DE" smtClean="0"/>
              <a:t>New timing system</a:t>
            </a:r>
          </a:p>
          <a:p>
            <a:pPr lvl="1" eaLnBrk="1" hangingPunct="1">
              <a:buClr>
                <a:srgbClr val="F6B32B"/>
              </a:buClr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Fiber optic links 1.3GHz </a:t>
            </a:r>
          </a:p>
          <a:p>
            <a:pPr lvl="1" eaLnBrk="1" hangingPunct="1">
              <a:buClr>
                <a:srgbClr val="F6B32B"/>
              </a:buClr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with drift compensation</a:t>
            </a:r>
          </a:p>
          <a:p>
            <a:pPr lvl="1" eaLnBrk="1" hangingPunct="1">
              <a:buClr>
                <a:srgbClr val="F6B32B"/>
              </a:buClr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AMC prototype is receiver </a:t>
            </a:r>
            <a:br>
              <a:rPr lang="en-US" sz="2000" smtClean="0">
                <a:solidFill>
                  <a:srgbClr val="000000"/>
                </a:solidFill>
              </a:rPr>
            </a:br>
            <a:r>
              <a:rPr lang="en-US" sz="2000" smtClean="0">
                <a:solidFill>
                  <a:srgbClr val="000000"/>
                </a:solidFill>
              </a:rPr>
              <a:t>and transmitter</a:t>
            </a:r>
          </a:p>
          <a:p>
            <a:pPr lvl="1" eaLnBrk="1" hangingPunct="1">
              <a:buClr>
                <a:srgbClr val="F6B32B"/>
              </a:buClr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ps stability (&lt; 5ps RMS)</a:t>
            </a:r>
          </a:p>
          <a:p>
            <a:pPr lvl="1" eaLnBrk="1" hangingPunct="1">
              <a:buClr>
                <a:srgbClr val="F6B32B"/>
              </a:buClr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Clock, trigger and </a:t>
            </a:r>
            <a:br>
              <a:rPr lang="en-US" sz="2000" smtClean="0">
                <a:solidFill>
                  <a:srgbClr val="000000"/>
                </a:solidFill>
              </a:rPr>
            </a:br>
            <a:r>
              <a:rPr lang="en-US" sz="2000" smtClean="0">
                <a:solidFill>
                  <a:srgbClr val="000000"/>
                </a:solidFill>
              </a:rPr>
              <a:t>event distribution</a:t>
            </a:r>
          </a:p>
          <a:p>
            <a:endParaRPr lang="de-DE" smtClean="0"/>
          </a:p>
        </p:txBody>
      </p:sp>
      <p:sp>
        <p:nvSpPr>
          <p:cNvPr id="13317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D6F59771-4804-48F5-9B31-6E35B9DE2DC3}" type="slidenum">
              <a:rPr lang="en-GB" sz="1000">
                <a:solidFill>
                  <a:schemeClr val="bg1"/>
                </a:solidFill>
                <a:ea typeface="Geneva" pitchFamily="1" charset="-128"/>
              </a:rPr>
              <a:pPr/>
              <a:t>26</a:t>
            </a:fld>
            <a:endParaRPr lang="en-GB" sz="100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13319" name="Bild 5" descr="timingFront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131888"/>
            <a:ext cx="4752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Bild 6" descr="timingBack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40075"/>
            <a:ext cx="47101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5149850"/>
            <a:ext cx="957262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965200" y="46212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1.3GHz</a:t>
            </a:r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5805488" y="5672138"/>
            <a:ext cx="5699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37931725" indent="-37474525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Clock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200"/>
              <a:t>Data</a:t>
            </a:r>
          </a:p>
        </p:txBody>
      </p:sp>
      <p:cxnSp>
        <p:nvCxnSpPr>
          <p:cNvPr id="13324" name="Straight Arrow Connector 12"/>
          <p:cNvCxnSpPr>
            <a:cxnSpLocks noChangeShapeType="1"/>
          </p:cNvCxnSpPr>
          <p:nvPr/>
        </p:nvCxnSpPr>
        <p:spPr bwMode="auto">
          <a:xfrm>
            <a:off x="5481638" y="5815013"/>
            <a:ext cx="409575" cy="1587"/>
          </a:xfrm>
          <a:prstGeom prst="straightConnector1">
            <a:avLst/>
          </a:prstGeom>
          <a:noFill/>
          <a:ln w="28575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5" name="Elbow Connector 14"/>
          <p:cNvCxnSpPr>
            <a:cxnSpLocks noChangeShapeType="1"/>
          </p:cNvCxnSpPr>
          <p:nvPr/>
        </p:nvCxnSpPr>
        <p:spPr bwMode="auto">
          <a:xfrm>
            <a:off x="5260975" y="5919788"/>
            <a:ext cx="611188" cy="142875"/>
          </a:xfrm>
          <a:prstGeom prst="bentConnector3">
            <a:avLst>
              <a:gd name="adj1" fmla="val 0"/>
            </a:avLst>
          </a:prstGeom>
          <a:noFill/>
          <a:ln w="28575">
            <a:solidFill>
              <a:schemeClr val="fol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XFEL </a:t>
            </a:r>
            <a:r>
              <a:rPr lang="de-DE" dirty="0"/>
              <a:t>T</a:t>
            </a:r>
            <a:r>
              <a:rPr lang="de-DE" dirty="0" smtClean="0"/>
              <a:t>iming Syste</a:t>
            </a:r>
            <a:r>
              <a:rPr lang="de-DE" dirty="0"/>
              <a:t>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7675" y="1463040"/>
            <a:ext cx="3616325" cy="4648200"/>
          </a:xfrm>
        </p:spPr>
        <p:txBody>
          <a:bodyPr/>
          <a:lstStyle/>
          <a:p>
            <a:r>
              <a:rPr lang="de-DE" sz="1600" smtClean="0"/>
              <a:t>Distributed system connected by compensated LWL links</a:t>
            </a:r>
          </a:p>
          <a:p>
            <a:r>
              <a:rPr lang="de-DE" sz="1600" smtClean="0"/>
              <a:t>1.3 GHz Line Speed with 130 Mb/s data rate</a:t>
            </a:r>
          </a:p>
          <a:p>
            <a:r>
              <a:rPr lang="de-DE" sz="1600" smtClean="0"/>
              <a:t>Deliver Triggers and Clocks</a:t>
            </a:r>
          </a:p>
          <a:p>
            <a:r>
              <a:rPr lang="de-DE" sz="1600" smtClean="0"/>
              <a:t>Provide deterministic data transfer of Pulse related data</a:t>
            </a:r>
          </a:p>
          <a:p>
            <a:r>
              <a:rPr lang="de-DE" sz="1600" smtClean="0"/>
              <a:t>Stongly tied to the MPS system</a:t>
            </a:r>
            <a:endParaRPr lang="de-DE" sz="16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509B-1322-4700-A9E7-C322F900FDE9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122" name="Picture 2" descr="C:\Users\dnoelle\Desktop\ESS Vortrag\Slide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1463040"/>
            <a:ext cx="5471160" cy="4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Maschine </a:t>
            </a:r>
            <a:r>
              <a:rPr lang="de-DE" dirty="0" err="1" smtClean="0"/>
              <a:t>Protection</a:t>
            </a:r>
            <a:r>
              <a:rPr lang="de-DE" dirty="0" smtClean="0"/>
              <a:t> 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4118" y="2974287"/>
            <a:ext cx="8888962" cy="4459287"/>
          </a:xfrm>
        </p:spPr>
        <p:txBody>
          <a:bodyPr/>
          <a:lstStyle/>
          <a:p>
            <a:r>
              <a:rPr lang="en-US" sz="1800" dirty="0" smtClean="0"/>
              <a:t>Distributed, fast and configurable OR Gate</a:t>
            </a:r>
          </a:p>
          <a:p>
            <a:r>
              <a:rPr lang="en-US" sz="1800" dirty="0" smtClean="0"/>
              <a:t>Collects fast and slow interlock signals for complete Machine Status</a:t>
            </a:r>
          </a:p>
          <a:p>
            <a:pPr lvl="1"/>
            <a:r>
              <a:rPr lang="en-US" sz="1800" dirty="0" smtClean="0"/>
              <a:t>Fast within RF Pulse: BLM, Transmission Interlock; Couplers; LLRF (Quench Protection) …</a:t>
            </a:r>
          </a:p>
          <a:p>
            <a:pPr lvl="1"/>
            <a:r>
              <a:rPr lang="en-US" sz="1800" dirty="0" smtClean="0"/>
              <a:t>Slow from Pulse to Pulse: Magnets, RF; Valves; Screens, …</a:t>
            </a:r>
          </a:p>
          <a:p>
            <a:r>
              <a:rPr lang="en-US" sz="1800" dirty="0" smtClean="0"/>
              <a:t>Beam Operation only if matched to Machine Status</a:t>
            </a:r>
          </a:p>
          <a:p>
            <a:r>
              <a:rPr lang="en-US" sz="1800" dirty="0" smtClean="0"/>
              <a:t>Cut RF Pulse in case of fast Interlocks</a:t>
            </a:r>
          </a:p>
          <a:p>
            <a:r>
              <a:rPr lang="en-US" sz="1800" dirty="0" smtClean="0"/>
              <a:t>MPS Boards based on µTCA (DAMC02)</a:t>
            </a:r>
          </a:p>
          <a:p>
            <a:r>
              <a:rPr lang="en-US" sz="1800" dirty="0" smtClean="0"/>
              <a:t>LWL based independent communication between the modules</a:t>
            </a:r>
          </a:p>
          <a:p>
            <a:r>
              <a:rPr lang="en-US" sz="1800" dirty="0" smtClean="0"/>
              <a:t>Beam termination by switching off Drive Laser, RF systems, and Kickers</a:t>
            </a:r>
          </a:p>
          <a:p>
            <a:r>
              <a:rPr lang="en-US" sz="1800" dirty="0" smtClean="0"/>
              <a:t>Suited to operate with Beam Switches</a:t>
            </a:r>
            <a:endParaRPr lang="en-US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509B-1322-4700-A9E7-C322F900FDE9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194" name="Picture 2" descr="C:\Users\dnoelle\Desktop\ESS Vortrag\XFEL_topo_M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5" y="1103101"/>
            <a:ext cx="7220146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dnoelle\Desktop\ESS Vortrag\XFEL_topo_Op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47" y="4681728"/>
            <a:ext cx="4757819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Protection</a:t>
            </a:r>
            <a:r>
              <a:rPr lang="de-DE" dirty="0" smtClean="0"/>
              <a:t> 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84022" y="1028322"/>
            <a:ext cx="5951792" cy="4126305"/>
          </a:xfrm>
        </p:spPr>
        <p:txBody>
          <a:bodyPr/>
          <a:lstStyle/>
          <a:p>
            <a:r>
              <a:rPr lang="en-US" sz="1800" dirty="0" smtClean="0"/>
              <a:t>Operator dials in requested bunch pattern</a:t>
            </a:r>
          </a:p>
          <a:p>
            <a:r>
              <a:rPr lang="en-US" sz="1800" dirty="0" smtClean="0"/>
              <a:t>MPS „ANDs“ Bunch Pattern with Machine Status</a:t>
            </a:r>
          </a:p>
          <a:p>
            <a:pPr lvl="1"/>
            <a:r>
              <a:rPr lang="en-US" sz="1800" dirty="0" smtClean="0"/>
              <a:t>Depending on Screens, Scanners, Magnets, …</a:t>
            </a:r>
          </a:p>
          <a:p>
            <a:r>
              <a:rPr lang="en-US" sz="1800" dirty="0" smtClean="0"/>
              <a:t>Allowed Pattern info distributed via Timing System</a:t>
            </a:r>
          </a:p>
          <a:p>
            <a:pPr lvl="1"/>
            <a:r>
              <a:rPr lang="en-US" sz="1800" dirty="0" smtClean="0"/>
              <a:t>Pattern checked by Laser and Charge diagnostics, inconsistent with prediction -&gt; abort</a:t>
            </a:r>
          </a:p>
          <a:p>
            <a:pPr lvl="1"/>
            <a:r>
              <a:rPr lang="en-US" sz="1800" dirty="0" smtClean="0"/>
              <a:t>Transmission, BLM, Coupler or any fast alarm -&gt; abort</a:t>
            </a:r>
          </a:p>
          <a:p>
            <a:r>
              <a:rPr lang="en-US" sz="1800" dirty="0" smtClean="0"/>
              <a:t>Alarm Masking on XFEL bunch level</a:t>
            </a:r>
          </a:p>
          <a:p>
            <a:r>
              <a:rPr lang="en-US" sz="1800" dirty="0" smtClean="0"/>
              <a:t>Two Abort Locations/Mechanisms</a:t>
            </a:r>
          </a:p>
          <a:p>
            <a:pPr lvl="1"/>
            <a:r>
              <a:rPr lang="en-US" sz="1800" dirty="0" smtClean="0"/>
              <a:t>Stop Injector: Stop Beam Production</a:t>
            </a:r>
          </a:p>
          <a:p>
            <a:pPr lvl="1"/>
            <a:r>
              <a:rPr lang="en-US" sz="1800" dirty="0" smtClean="0"/>
              <a:t>Distribution Kicker System to Dump</a:t>
            </a:r>
          </a:p>
          <a:p>
            <a:r>
              <a:rPr lang="en-US" sz="1800" dirty="0" smtClean="0"/>
              <a:t>Reaction Time about 15 µs (worst case, dominated by signal travel.)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509B-1322-4700-A9E7-C322F900FDE9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9218" name="Picture 2" descr="C:\Users\dnoelle\Desktop\ESS Vortrag\Device_lis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4"/>
          <a:stretch/>
        </p:blipFill>
        <p:spPr bwMode="auto">
          <a:xfrm>
            <a:off x="96818" y="1076874"/>
            <a:ext cx="2971020" cy="35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8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8" y="4260501"/>
            <a:ext cx="84994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Accelerator Complex:</a:t>
            </a:r>
            <a:br>
              <a:rPr lang="en-US" dirty="0" smtClean="0"/>
            </a:br>
            <a:r>
              <a:rPr lang="en-US" dirty="0" smtClean="0"/>
              <a:t>17.5 GeV Start -up Version</a:t>
            </a:r>
            <a:endParaRPr lang="en-GB" dirty="0" smtClean="0"/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1146314"/>
            <a:ext cx="2981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100</a:t>
            </a:r>
            <a:r>
              <a:rPr lang="en-US" sz="2000" b="1" dirty="0" smtClean="0">
                <a:solidFill>
                  <a:srgbClr val="26004D"/>
                </a:solidFill>
              </a:rPr>
              <a:t> </a:t>
            </a:r>
            <a:r>
              <a:rPr lang="en-US" sz="2000" b="1" dirty="0">
                <a:solidFill>
                  <a:srgbClr val="26004D"/>
                </a:solidFill>
              </a:rPr>
              <a:t>accelerator </a:t>
            </a:r>
            <a:r>
              <a:rPr lang="en-US" sz="2000" b="1" dirty="0" smtClean="0">
                <a:solidFill>
                  <a:srgbClr val="26004D"/>
                </a:solidFill>
              </a:rPr>
              <a:t> modules</a:t>
            </a:r>
            <a:endParaRPr lang="en-GB" sz="2000" b="1" dirty="0">
              <a:solidFill>
                <a:srgbClr val="26004D"/>
              </a:solidFill>
            </a:endParaRP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847255" y="2390823"/>
            <a:ext cx="32263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 eaLnBrk="1" hangingPunct="1"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800</a:t>
            </a:r>
            <a:r>
              <a:rPr lang="en-US" sz="2000" b="1" dirty="0" smtClean="0">
                <a:solidFill>
                  <a:srgbClr val="26004D"/>
                </a:solidFill>
              </a:rPr>
              <a:t> </a:t>
            </a:r>
            <a:r>
              <a:rPr lang="en-US" sz="2000" b="1" dirty="0">
                <a:solidFill>
                  <a:srgbClr val="26004D"/>
                </a:solidFill>
              </a:rPr>
              <a:t>accelerating cavities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000" b="1" dirty="0">
                <a:solidFill>
                  <a:srgbClr val="26004D"/>
                </a:solidFill>
              </a:rPr>
              <a:t>1.3 GHz / </a:t>
            </a:r>
            <a:r>
              <a:rPr lang="en-US" sz="2000" b="1" dirty="0" smtClean="0">
                <a:solidFill>
                  <a:srgbClr val="FF0000"/>
                </a:solidFill>
              </a:rPr>
              <a:t>23.6</a:t>
            </a:r>
            <a:r>
              <a:rPr lang="en-US" sz="2000" b="1" dirty="0" smtClean="0">
                <a:solidFill>
                  <a:srgbClr val="26004D"/>
                </a:solidFill>
              </a:rPr>
              <a:t> </a:t>
            </a:r>
            <a:r>
              <a:rPr lang="en-US" sz="2000" b="1" dirty="0">
                <a:solidFill>
                  <a:srgbClr val="26004D"/>
                </a:solidFill>
              </a:rPr>
              <a:t>MV/m</a:t>
            </a:r>
            <a:endParaRPr lang="en-GB" sz="2000" b="1" dirty="0">
              <a:solidFill>
                <a:srgbClr val="26004D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286010" y="4273948"/>
            <a:ext cx="2184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25</a:t>
            </a:r>
            <a:r>
              <a:rPr lang="en-US" sz="2000" b="1" dirty="0" smtClean="0">
                <a:solidFill>
                  <a:srgbClr val="26004D"/>
                </a:solidFill>
              </a:rPr>
              <a:t> RF stations 5.2 MW each</a:t>
            </a:r>
            <a:endParaRPr lang="en-GB" sz="2000" b="1" dirty="0">
              <a:solidFill>
                <a:srgbClr val="26004D"/>
              </a:solidFill>
            </a:endParaRPr>
          </a:p>
        </p:txBody>
      </p:sp>
      <p:pic>
        <p:nvPicPr>
          <p:cNvPr id="1024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1092200"/>
            <a:ext cx="58689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248" name="Group 196"/>
          <p:cNvGrpSpPr>
            <a:grpSpLocks/>
          </p:cNvGrpSpPr>
          <p:nvPr/>
        </p:nvGrpSpPr>
        <p:grpSpPr bwMode="auto">
          <a:xfrm>
            <a:off x="3811305" y="3151360"/>
            <a:ext cx="3400425" cy="546100"/>
            <a:chOff x="2837" y="1725"/>
            <a:chExt cx="2555" cy="449"/>
          </a:xfrm>
        </p:grpSpPr>
        <p:grpSp>
          <p:nvGrpSpPr>
            <p:cNvPr id="10254" name="Group 18"/>
            <p:cNvGrpSpPr>
              <a:grpSpLocks/>
            </p:cNvGrpSpPr>
            <p:nvPr/>
          </p:nvGrpSpPr>
          <p:grpSpPr bwMode="auto">
            <a:xfrm>
              <a:off x="2837" y="1725"/>
              <a:ext cx="2555" cy="449"/>
              <a:chOff x="226" y="2470"/>
              <a:chExt cx="5392" cy="878"/>
            </a:xfrm>
          </p:grpSpPr>
          <p:grpSp>
            <p:nvGrpSpPr>
              <p:cNvPr id="10261" name="Group 19"/>
              <p:cNvGrpSpPr>
                <a:grpSpLocks/>
              </p:cNvGrpSpPr>
              <p:nvPr/>
            </p:nvGrpSpPr>
            <p:grpSpPr bwMode="auto">
              <a:xfrm>
                <a:off x="4462" y="2696"/>
                <a:ext cx="69" cy="424"/>
                <a:chOff x="2261" y="2699"/>
                <a:chExt cx="69" cy="424"/>
              </a:xfrm>
            </p:grpSpPr>
            <p:sp>
              <p:nvSpPr>
                <p:cNvPr id="10425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6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7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8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9" name="Line 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0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1" name="Line 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2" name="Group 27"/>
              <p:cNvGrpSpPr>
                <a:grpSpLocks/>
              </p:cNvGrpSpPr>
              <p:nvPr/>
            </p:nvGrpSpPr>
            <p:grpSpPr bwMode="auto">
              <a:xfrm>
                <a:off x="4017" y="2695"/>
                <a:ext cx="69" cy="424"/>
                <a:chOff x="2261" y="2699"/>
                <a:chExt cx="69" cy="424"/>
              </a:xfrm>
            </p:grpSpPr>
            <p:sp>
              <p:nvSpPr>
                <p:cNvPr id="10418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9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0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1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2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3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4" name="Line 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3" name="Group 35"/>
              <p:cNvGrpSpPr>
                <a:grpSpLocks/>
              </p:cNvGrpSpPr>
              <p:nvPr/>
            </p:nvGrpSpPr>
            <p:grpSpPr bwMode="auto">
              <a:xfrm>
                <a:off x="3578" y="2697"/>
                <a:ext cx="69" cy="424"/>
                <a:chOff x="2261" y="2699"/>
                <a:chExt cx="69" cy="424"/>
              </a:xfrm>
            </p:grpSpPr>
            <p:sp>
              <p:nvSpPr>
                <p:cNvPr id="10411" name="Line 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2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3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4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5" name="Line 4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6" name="Line 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7" name="Line 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4" name="Group 43"/>
              <p:cNvGrpSpPr>
                <a:grpSpLocks/>
              </p:cNvGrpSpPr>
              <p:nvPr/>
            </p:nvGrpSpPr>
            <p:grpSpPr bwMode="auto">
              <a:xfrm>
                <a:off x="3137" y="2696"/>
                <a:ext cx="69" cy="424"/>
                <a:chOff x="2261" y="2699"/>
                <a:chExt cx="69" cy="424"/>
              </a:xfrm>
            </p:grpSpPr>
            <p:sp>
              <p:nvSpPr>
                <p:cNvPr id="10404" name="Line 4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5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6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7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8" name="Line 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9" name="Line 4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10" name="Line 5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5" name="Group 51"/>
              <p:cNvGrpSpPr>
                <a:grpSpLocks/>
              </p:cNvGrpSpPr>
              <p:nvPr/>
            </p:nvGrpSpPr>
            <p:grpSpPr bwMode="auto">
              <a:xfrm>
                <a:off x="2697" y="2698"/>
                <a:ext cx="69" cy="424"/>
                <a:chOff x="2261" y="2699"/>
                <a:chExt cx="69" cy="424"/>
              </a:xfrm>
            </p:grpSpPr>
            <p:sp>
              <p:nvSpPr>
                <p:cNvPr id="10397" name="Line 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8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9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0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1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2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03" name="Line 5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6" name="Group 59"/>
              <p:cNvGrpSpPr>
                <a:grpSpLocks/>
              </p:cNvGrpSpPr>
              <p:nvPr/>
            </p:nvGrpSpPr>
            <p:grpSpPr bwMode="auto">
              <a:xfrm flipV="1">
                <a:off x="1379" y="3067"/>
                <a:ext cx="67" cy="56"/>
                <a:chOff x="1379" y="2699"/>
                <a:chExt cx="67" cy="56"/>
              </a:xfrm>
            </p:grpSpPr>
            <p:sp>
              <p:nvSpPr>
                <p:cNvPr id="10394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5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6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267" name="Group 63"/>
              <p:cNvGrpSpPr>
                <a:grpSpLocks/>
              </p:cNvGrpSpPr>
              <p:nvPr/>
            </p:nvGrpSpPr>
            <p:grpSpPr bwMode="auto">
              <a:xfrm>
                <a:off x="1379" y="2699"/>
                <a:ext cx="67" cy="56"/>
                <a:chOff x="1379" y="2699"/>
                <a:chExt cx="67" cy="56"/>
              </a:xfrm>
            </p:grpSpPr>
            <p:sp>
              <p:nvSpPr>
                <p:cNvPr id="10391" name="Line 64"/>
                <p:cNvSpPr>
                  <a:spLocks noChangeAspect="1" noChangeShapeType="1"/>
                </p:cNvSpPr>
                <p:nvPr/>
              </p:nvSpPr>
              <p:spPr bwMode="auto">
                <a:xfrm>
                  <a:off x="1391" y="2755"/>
                  <a:ext cx="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2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1379" y="269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3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386" y="2713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68" name="Freeform 67"/>
              <p:cNvSpPr>
                <a:spLocks noChangeAspect="1"/>
              </p:cNvSpPr>
              <p:nvPr/>
            </p:nvSpPr>
            <p:spPr bwMode="auto">
              <a:xfrm>
                <a:off x="707" y="2758"/>
                <a:ext cx="187" cy="89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Rectangle 68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3063"/>
                <a:ext cx="73" cy="116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0" name="Freeform 69" descr="Wide downward diagonal"/>
              <p:cNvSpPr>
                <a:spLocks noChangeAspect="1"/>
              </p:cNvSpPr>
              <p:nvPr/>
            </p:nvSpPr>
            <p:spPr bwMode="auto">
              <a:xfrm flipV="1">
                <a:off x="969" y="3052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1" name="Rectangle 70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729" y="3081"/>
                <a:ext cx="53" cy="3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2" name="Rectangle 71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819" y="3081"/>
                <a:ext cx="52" cy="3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3" name="AutoShape 72"/>
              <p:cNvSpPr>
                <a:spLocks noChangeAspect="1" noChangeArrowheads="1"/>
              </p:cNvSpPr>
              <p:nvPr/>
            </p:nvSpPr>
            <p:spPr bwMode="auto">
              <a:xfrm flipV="1">
                <a:off x="716" y="2521"/>
                <a:ext cx="173" cy="278"/>
              </a:xfrm>
              <a:prstGeom prst="can">
                <a:avLst>
                  <a:gd name="adj" fmla="val 4017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4" name="Rectangle 73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756"/>
                <a:ext cx="427" cy="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275" name="Group 74"/>
              <p:cNvGrpSpPr>
                <a:grpSpLocks noChangeAspect="1"/>
              </p:cNvGrpSpPr>
              <p:nvPr/>
            </p:nvGrpSpPr>
            <p:grpSpPr bwMode="auto">
              <a:xfrm>
                <a:off x="545" y="2756"/>
                <a:ext cx="428" cy="307"/>
                <a:chOff x="546" y="2763"/>
                <a:chExt cx="656" cy="471"/>
              </a:xfrm>
            </p:grpSpPr>
            <p:sp>
              <p:nvSpPr>
                <p:cNvPr id="10389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46" y="2763"/>
                  <a:ext cx="656" cy="4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0" name="Rectangle 76" descr="Wide upward diagonal"/>
                <p:cNvSpPr>
                  <a:spLocks noChangeAspect="1" noChangeArrowheads="1"/>
                </p:cNvSpPr>
                <p:nvPr/>
              </p:nvSpPr>
              <p:spPr bwMode="auto">
                <a:xfrm>
                  <a:off x="547" y="3223"/>
                  <a:ext cx="655" cy="11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6" name="Rectangle 77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5" y="2639"/>
                <a:ext cx="73" cy="116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782" y="3063"/>
                <a:ext cx="36" cy="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79"/>
              <p:cNvSpPr>
                <a:spLocks noChangeAspect="1" noChangeShapeType="1"/>
              </p:cNvSpPr>
              <p:nvPr/>
            </p:nvSpPr>
            <p:spPr bwMode="auto">
              <a:xfrm flipV="1">
                <a:off x="801" y="3027"/>
                <a:ext cx="0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80" descr="Wide downward diagonal"/>
              <p:cNvSpPr>
                <a:spLocks noChangeAspect="1"/>
              </p:cNvSpPr>
              <p:nvPr/>
            </p:nvSpPr>
            <p:spPr bwMode="auto">
              <a:xfrm>
                <a:off x="969" y="2506"/>
                <a:ext cx="224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81" descr="Wide downward diagonal"/>
              <p:cNvSpPr>
                <a:spLocks noChangeAspect="1"/>
              </p:cNvSpPr>
              <p:nvPr/>
            </p:nvSpPr>
            <p:spPr bwMode="auto">
              <a:xfrm>
                <a:off x="917" y="3063"/>
                <a:ext cx="172" cy="285"/>
              </a:xfrm>
              <a:custGeom>
                <a:avLst/>
                <a:gdLst>
                  <a:gd name="T0" fmla="*/ 0 w 264"/>
                  <a:gd name="T1" fmla="*/ 0 h 438"/>
                  <a:gd name="T2" fmla="*/ 1 w 264"/>
                  <a:gd name="T3" fmla="*/ 1 h 438"/>
                  <a:gd name="T4" fmla="*/ 1 w 264"/>
                  <a:gd name="T5" fmla="*/ 1 h 438"/>
                  <a:gd name="T6" fmla="*/ 1 w 264"/>
                  <a:gd name="T7" fmla="*/ 1 h 438"/>
                  <a:gd name="T8" fmla="*/ 1 w 264"/>
                  <a:gd name="T9" fmla="*/ 1 h 438"/>
                  <a:gd name="T10" fmla="*/ 1 w 264"/>
                  <a:gd name="T11" fmla="*/ 1 h 438"/>
                  <a:gd name="T12" fmla="*/ 1 w 264"/>
                  <a:gd name="T13" fmla="*/ 1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Line 82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088" y="328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282" name="Group 83"/>
              <p:cNvGrpSpPr>
                <a:grpSpLocks noChangeAspect="1"/>
              </p:cNvGrpSpPr>
              <p:nvPr/>
            </p:nvGrpSpPr>
            <p:grpSpPr bwMode="auto">
              <a:xfrm flipV="1">
                <a:off x="917" y="2471"/>
                <a:ext cx="172" cy="285"/>
                <a:chOff x="1116" y="3234"/>
                <a:chExt cx="264" cy="438"/>
              </a:xfrm>
            </p:grpSpPr>
            <p:sp>
              <p:nvSpPr>
                <p:cNvPr id="10387" name="Freeform 84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8" name="Line 85" descr="Wide downward diagonal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83" name="Line 86"/>
              <p:cNvSpPr>
                <a:spLocks noChangeAspect="1" noChangeShapeType="1"/>
              </p:cNvSpPr>
              <p:nvPr/>
            </p:nvSpPr>
            <p:spPr bwMode="auto">
              <a:xfrm>
                <a:off x="800" y="2474"/>
                <a:ext cx="0" cy="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Oval 87"/>
              <p:cNvSpPr>
                <a:spLocks noChangeAspect="1" noChangeArrowheads="1"/>
              </p:cNvSpPr>
              <p:nvPr/>
            </p:nvSpPr>
            <p:spPr bwMode="auto">
              <a:xfrm rot="-1827933">
                <a:off x="743" y="2657"/>
                <a:ext cx="31" cy="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5" name="Oval 88"/>
              <p:cNvSpPr>
                <a:spLocks noChangeAspect="1" noChangeArrowheads="1"/>
              </p:cNvSpPr>
              <p:nvPr/>
            </p:nvSpPr>
            <p:spPr bwMode="auto">
              <a:xfrm rot="-1827933">
                <a:off x="744" y="2701"/>
                <a:ext cx="32" cy="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Freeform 89"/>
              <p:cNvSpPr>
                <a:spLocks noChangeAspect="1"/>
              </p:cNvSpPr>
              <p:nvPr/>
            </p:nvSpPr>
            <p:spPr bwMode="auto">
              <a:xfrm>
                <a:off x="729" y="2760"/>
                <a:ext cx="152" cy="69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90"/>
              <p:cNvSpPr>
                <a:spLocks noChangeAspect="1"/>
              </p:cNvSpPr>
              <p:nvPr/>
            </p:nvSpPr>
            <p:spPr bwMode="auto">
              <a:xfrm>
                <a:off x="765" y="2739"/>
                <a:ext cx="69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91"/>
              <p:cNvSpPr>
                <a:spLocks noChangeAspect="1"/>
              </p:cNvSpPr>
              <p:nvPr/>
            </p:nvSpPr>
            <p:spPr bwMode="auto">
              <a:xfrm>
                <a:off x="803" y="2741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92" descr="Wide downward diagonal"/>
              <p:cNvSpPr>
                <a:spLocks noChangeAspect="1"/>
              </p:cNvSpPr>
              <p:nvPr/>
            </p:nvSpPr>
            <p:spPr bwMode="auto">
              <a:xfrm flipH="1">
                <a:off x="1189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93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190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Line 94"/>
              <p:cNvSpPr>
                <a:spLocks noChangeAspect="1" noChangeShapeType="1"/>
              </p:cNvSpPr>
              <p:nvPr/>
            </p:nvSpPr>
            <p:spPr bwMode="auto">
              <a:xfrm flipV="1">
                <a:off x="1189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Line 95"/>
              <p:cNvSpPr>
                <a:spLocks noChangeAspect="1" noChangeShapeType="1"/>
              </p:cNvSpPr>
              <p:nvPr/>
            </p:nvSpPr>
            <p:spPr bwMode="auto">
              <a:xfrm flipV="1">
                <a:off x="1412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96" descr="Wide downward diagonal"/>
              <p:cNvSpPr>
                <a:spLocks noChangeAspect="1"/>
              </p:cNvSpPr>
              <p:nvPr/>
            </p:nvSpPr>
            <p:spPr bwMode="auto">
              <a:xfrm>
                <a:off x="1410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97" descr="Wide downward diagonal"/>
              <p:cNvSpPr>
                <a:spLocks noChangeAspect="1"/>
              </p:cNvSpPr>
              <p:nvPr/>
            </p:nvSpPr>
            <p:spPr bwMode="auto">
              <a:xfrm flipV="1">
                <a:off x="1410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Line 9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411" y="2769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99" descr="Wide downward diagonal"/>
              <p:cNvSpPr>
                <a:spLocks noChangeAspect="1"/>
              </p:cNvSpPr>
              <p:nvPr/>
            </p:nvSpPr>
            <p:spPr bwMode="auto">
              <a:xfrm flipH="1">
                <a:off x="1634" y="250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0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1635" y="3037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Line 101"/>
              <p:cNvSpPr>
                <a:spLocks noChangeAspect="1" noChangeShapeType="1"/>
              </p:cNvSpPr>
              <p:nvPr/>
            </p:nvSpPr>
            <p:spPr bwMode="auto">
              <a:xfrm flipV="1">
                <a:off x="163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Line 102"/>
              <p:cNvSpPr>
                <a:spLocks noChangeAspect="1" noChangeShapeType="1"/>
              </p:cNvSpPr>
              <p:nvPr/>
            </p:nvSpPr>
            <p:spPr bwMode="auto">
              <a:xfrm flipV="1">
                <a:off x="1855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300" name="Group 103"/>
              <p:cNvGrpSpPr>
                <a:grpSpLocks noChangeAspect="1"/>
              </p:cNvGrpSpPr>
              <p:nvPr/>
            </p:nvGrpSpPr>
            <p:grpSpPr bwMode="auto">
              <a:xfrm>
                <a:off x="1822" y="2699"/>
                <a:ext cx="66" cy="56"/>
                <a:chOff x="1824" y="2675"/>
                <a:chExt cx="74" cy="87"/>
              </a:xfrm>
            </p:grpSpPr>
            <p:sp>
              <p:nvSpPr>
                <p:cNvPr id="10384" name="Line 104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5" name="Line 105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6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301" name="Group 107"/>
              <p:cNvGrpSpPr>
                <a:grpSpLocks noChangeAspect="1"/>
              </p:cNvGrpSpPr>
              <p:nvPr/>
            </p:nvGrpSpPr>
            <p:grpSpPr bwMode="auto">
              <a:xfrm flipV="1">
                <a:off x="1820" y="3067"/>
                <a:ext cx="71" cy="56"/>
                <a:chOff x="1824" y="2675"/>
                <a:chExt cx="74" cy="87"/>
              </a:xfrm>
            </p:grpSpPr>
            <p:sp>
              <p:nvSpPr>
                <p:cNvPr id="10381" name="Line 108"/>
                <p:cNvSpPr>
                  <a:spLocks noChangeAspect="1" noChangeShapeType="1"/>
                </p:cNvSpPr>
                <p:nvPr/>
              </p:nvSpPr>
              <p:spPr bwMode="auto">
                <a:xfrm>
                  <a:off x="1824" y="2675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2" name="Line 109"/>
                <p:cNvSpPr>
                  <a:spLocks noChangeAspect="1" noChangeShapeType="1"/>
                </p:cNvSpPr>
                <p:nvPr/>
              </p:nvSpPr>
              <p:spPr bwMode="auto">
                <a:xfrm>
                  <a:off x="1832" y="2697"/>
                  <a:ext cx="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3" name="Line 110"/>
                <p:cNvSpPr>
                  <a:spLocks noChangeAspect="1" noChangeShapeType="1"/>
                </p:cNvSpPr>
                <p:nvPr/>
              </p:nvSpPr>
              <p:spPr bwMode="auto">
                <a:xfrm>
                  <a:off x="1853" y="2762"/>
                  <a:ext cx="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02" name="Freeform 111" descr="Wide downward diagonal"/>
              <p:cNvSpPr>
                <a:spLocks noChangeAspect="1"/>
              </p:cNvSpPr>
              <p:nvPr/>
            </p:nvSpPr>
            <p:spPr bwMode="auto">
              <a:xfrm>
                <a:off x="1853" y="2505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12" descr="Wide downward diagonal"/>
              <p:cNvSpPr>
                <a:spLocks noChangeAspect="1"/>
              </p:cNvSpPr>
              <p:nvPr/>
            </p:nvSpPr>
            <p:spPr bwMode="auto">
              <a:xfrm flipV="1">
                <a:off x="1853" y="303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4" name="Line 11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75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Line 1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4" y="2769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1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076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077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Line 117"/>
              <p:cNvSpPr>
                <a:spLocks noChangeAspect="1" noChangeShapeType="1"/>
              </p:cNvSpPr>
              <p:nvPr/>
            </p:nvSpPr>
            <p:spPr bwMode="auto">
              <a:xfrm flipV="1">
                <a:off x="2076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309" name="Group 118"/>
              <p:cNvGrpSpPr>
                <a:grpSpLocks/>
              </p:cNvGrpSpPr>
              <p:nvPr/>
            </p:nvGrpSpPr>
            <p:grpSpPr bwMode="auto">
              <a:xfrm>
                <a:off x="2261" y="2699"/>
                <a:ext cx="69" cy="424"/>
                <a:chOff x="2261" y="2699"/>
                <a:chExt cx="69" cy="424"/>
              </a:xfrm>
            </p:grpSpPr>
            <p:sp>
              <p:nvSpPr>
                <p:cNvPr id="10374" name="Line 1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96" y="2770"/>
                  <a:ext cx="0" cy="2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5" name="Line 120"/>
                <p:cNvSpPr>
                  <a:spLocks noChangeAspect="1" noChangeShapeType="1"/>
                </p:cNvSpPr>
                <p:nvPr/>
              </p:nvSpPr>
              <p:spPr bwMode="auto">
                <a:xfrm>
                  <a:off x="2263" y="2699"/>
                  <a:ext cx="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6" name="Line 121"/>
                <p:cNvSpPr>
                  <a:spLocks noChangeAspect="1" noChangeShapeType="1"/>
                </p:cNvSpPr>
                <p:nvPr/>
              </p:nvSpPr>
              <p:spPr bwMode="auto">
                <a:xfrm>
                  <a:off x="2270" y="2713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7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2282" y="2755"/>
                  <a:ext cx="3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8" name="Line 1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1" y="3123"/>
                  <a:ext cx="6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9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68" y="3109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0" name="Line 1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78" y="3067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10" name="Freeform 126" descr="Wide downward diagonal"/>
              <p:cNvSpPr>
                <a:spLocks noChangeAspect="1"/>
              </p:cNvSpPr>
              <p:nvPr/>
            </p:nvSpPr>
            <p:spPr bwMode="auto">
              <a:xfrm>
                <a:off x="2294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27" descr="Wide downward diagonal"/>
              <p:cNvSpPr>
                <a:spLocks noChangeAspect="1"/>
              </p:cNvSpPr>
              <p:nvPr/>
            </p:nvSpPr>
            <p:spPr bwMode="auto">
              <a:xfrm flipV="1">
                <a:off x="2294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Line 12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515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29" descr="Wide downward diagonal"/>
              <p:cNvSpPr>
                <a:spLocks noChangeAspect="1"/>
              </p:cNvSpPr>
              <p:nvPr/>
            </p:nvSpPr>
            <p:spPr bwMode="auto">
              <a:xfrm flipH="1">
                <a:off x="2514" y="250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30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51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Line 131"/>
              <p:cNvSpPr>
                <a:spLocks noChangeAspect="1" noChangeShapeType="1"/>
              </p:cNvSpPr>
              <p:nvPr/>
            </p:nvSpPr>
            <p:spPr bwMode="auto">
              <a:xfrm flipV="1">
                <a:off x="251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32" descr="Wide downward diagonal"/>
              <p:cNvSpPr>
                <a:spLocks noChangeAspect="1"/>
              </p:cNvSpPr>
              <p:nvPr/>
            </p:nvSpPr>
            <p:spPr bwMode="auto">
              <a:xfrm>
                <a:off x="2732" y="2505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33" descr="Wide downward diagonal"/>
              <p:cNvSpPr>
                <a:spLocks noChangeAspect="1"/>
              </p:cNvSpPr>
              <p:nvPr/>
            </p:nvSpPr>
            <p:spPr bwMode="auto">
              <a:xfrm flipV="1">
                <a:off x="2731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Line 13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952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35" descr="Wide downward diagonal"/>
              <p:cNvSpPr>
                <a:spLocks noChangeAspect="1"/>
              </p:cNvSpPr>
              <p:nvPr/>
            </p:nvSpPr>
            <p:spPr bwMode="auto">
              <a:xfrm flipH="1">
                <a:off x="2952" y="250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36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2953" y="3037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Line 137"/>
              <p:cNvSpPr>
                <a:spLocks noChangeAspect="1" noChangeShapeType="1"/>
              </p:cNvSpPr>
              <p:nvPr/>
            </p:nvSpPr>
            <p:spPr bwMode="auto">
              <a:xfrm flipV="1">
                <a:off x="2952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38" descr="Wide downward diagonal"/>
              <p:cNvSpPr>
                <a:spLocks noChangeAspect="1"/>
              </p:cNvSpPr>
              <p:nvPr/>
            </p:nvSpPr>
            <p:spPr bwMode="auto">
              <a:xfrm>
                <a:off x="3171" y="2505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39" descr="Wide downward diagonal"/>
              <p:cNvSpPr>
                <a:spLocks noChangeAspect="1"/>
              </p:cNvSpPr>
              <p:nvPr/>
            </p:nvSpPr>
            <p:spPr bwMode="auto">
              <a:xfrm flipV="1">
                <a:off x="3171" y="3036"/>
                <a:ext cx="222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Line 14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9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41" descr="Wide downward diagonal"/>
              <p:cNvSpPr>
                <a:spLocks noChangeAspect="1"/>
              </p:cNvSpPr>
              <p:nvPr/>
            </p:nvSpPr>
            <p:spPr bwMode="auto">
              <a:xfrm flipH="1">
                <a:off x="339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42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39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Line 143"/>
              <p:cNvSpPr>
                <a:spLocks noChangeAspect="1" noChangeShapeType="1"/>
              </p:cNvSpPr>
              <p:nvPr/>
            </p:nvSpPr>
            <p:spPr bwMode="auto">
              <a:xfrm flipV="1">
                <a:off x="339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44" descr="Wide downward diagonal"/>
              <p:cNvSpPr>
                <a:spLocks noChangeAspect="1"/>
              </p:cNvSpPr>
              <p:nvPr/>
            </p:nvSpPr>
            <p:spPr bwMode="auto">
              <a:xfrm>
                <a:off x="361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45" descr="Wide downward diagonal"/>
              <p:cNvSpPr>
                <a:spLocks noChangeAspect="1"/>
              </p:cNvSpPr>
              <p:nvPr/>
            </p:nvSpPr>
            <p:spPr bwMode="auto">
              <a:xfrm flipV="1">
                <a:off x="361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Line 1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83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47" descr="Wide downward diagonal"/>
              <p:cNvSpPr>
                <a:spLocks noChangeAspect="1"/>
              </p:cNvSpPr>
              <p:nvPr/>
            </p:nvSpPr>
            <p:spPr bwMode="auto">
              <a:xfrm flipH="1">
                <a:off x="3834" y="2506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48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3835" y="3037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383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50" descr="Wide downward diagonal"/>
              <p:cNvSpPr>
                <a:spLocks noChangeAspect="1"/>
              </p:cNvSpPr>
              <p:nvPr/>
            </p:nvSpPr>
            <p:spPr bwMode="auto">
              <a:xfrm>
                <a:off x="4053" y="2505"/>
                <a:ext cx="221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51" descr="Wide downward diagonal"/>
              <p:cNvSpPr>
                <a:spLocks noChangeAspect="1"/>
              </p:cNvSpPr>
              <p:nvPr/>
            </p:nvSpPr>
            <p:spPr bwMode="auto">
              <a:xfrm flipV="1">
                <a:off x="4053" y="3036"/>
                <a:ext cx="220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Line 15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274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7" name="Freeform 153" descr="Wide downward diagonal"/>
              <p:cNvSpPr>
                <a:spLocks noChangeAspect="1"/>
              </p:cNvSpPr>
              <p:nvPr/>
            </p:nvSpPr>
            <p:spPr bwMode="auto">
              <a:xfrm flipH="1">
                <a:off x="4274" y="2506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154" descr="Wide downward diagonal"/>
              <p:cNvSpPr>
                <a:spLocks noChangeAspect="1"/>
              </p:cNvSpPr>
              <p:nvPr/>
            </p:nvSpPr>
            <p:spPr bwMode="auto">
              <a:xfrm flipH="1" flipV="1">
                <a:off x="4275" y="3037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4274" y="2511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156" descr="Wide downward diagonal"/>
              <p:cNvSpPr>
                <a:spLocks noChangeAspect="1"/>
              </p:cNvSpPr>
              <p:nvPr/>
            </p:nvSpPr>
            <p:spPr bwMode="auto">
              <a:xfrm>
                <a:off x="4495" y="2505"/>
                <a:ext cx="224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157" descr="Wide downward diagonal"/>
              <p:cNvSpPr>
                <a:spLocks noChangeAspect="1"/>
              </p:cNvSpPr>
              <p:nvPr/>
            </p:nvSpPr>
            <p:spPr bwMode="auto">
              <a:xfrm flipV="1">
                <a:off x="4495" y="3036"/>
                <a:ext cx="223" cy="276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Line 15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719" y="2510"/>
                <a:ext cx="0" cy="7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159"/>
              <p:cNvSpPr>
                <a:spLocks noChangeAspect="1"/>
              </p:cNvSpPr>
              <p:nvPr/>
            </p:nvSpPr>
            <p:spPr bwMode="auto">
              <a:xfrm rot="10800000">
                <a:off x="5014" y="2970"/>
                <a:ext cx="187" cy="90"/>
              </a:xfrm>
              <a:custGeom>
                <a:avLst/>
                <a:gdLst>
                  <a:gd name="T0" fmla="*/ 1 w 288"/>
                  <a:gd name="T1" fmla="*/ 0 h 137"/>
                  <a:gd name="T2" fmla="*/ 1 w 288"/>
                  <a:gd name="T3" fmla="*/ 1 h 137"/>
                  <a:gd name="T4" fmla="*/ 1 w 288"/>
                  <a:gd name="T5" fmla="*/ 1 h 137"/>
                  <a:gd name="T6" fmla="*/ 1 w 288"/>
                  <a:gd name="T7" fmla="*/ 1 h 137"/>
                  <a:gd name="T8" fmla="*/ 1 w 288"/>
                  <a:gd name="T9" fmla="*/ 1 h 137"/>
                  <a:gd name="T10" fmla="*/ 1 w 288"/>
                  <a:gd name="T11" fmla="*/ 1 h 137"/>
                  <a:gd name="T12" fmla="*/ 1 w 288"/>
                  <a:gd name="T13" fmla="*/ 1 h 137"/>
                  <a:gd name="T14" fmla="*/ 1 w 288"/>
                  <a:gd name="T15" fmla="*/ 1 h 137"/>
                  <a:gd name="T16" fmla="*/ 1 w 288"/>
                  <a:gd name="T17" fmla="*/ 1 h 137"/>
                  <a:gd name="T18" fmla="*/ 1 w 288"/>
                  <a:gd name="T19" fmla="*/ 1 h 137"/>
                  <a:gd name="T20" fmla="*/ 1 w 288"/>
                  <a:gd name="T21" fmla="*/ 1 h 137"/>
                  <a:gd name="T22" fmla="*/ 1 w 288"/>
                  <a:gd name="T23" fmla="*/ 1 h 137"/>
                  <a:gd name="T24" fmla="*/ 1 w 288"/>
                  <a:gd name="T25" fmla="*/ 1 h 137"/>
                  <a:gd name="T26" fmla="*/ 1 w 288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137"/>
                  <a:gd name="T44" fmla="*/ 288 w 288"/>
                  <a:gd name="T45" fmla="*/ 137 h 1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137">
                    <a:moveTo>
                      <a:pt x="56" y="0"/>
                    </a:moveTo>
                    <a:cubicBezTo>
                      <a:pt x="43" y="6"/>
                      <a:pt x="31" y="12"/>
                      <a:pt x="22" y="18"/>
                    </a:cubicBezTo>
                    <a:cubicBezTo>
                      <a:pt x="13" y="24"/>
                      <a:pt x="7" y="30"/>
                      <a:pt x="4" y="36"/>
                    </a:cubicBezTo>
                    <a:cubicBezTo>
                      <a:pt x="1" y="42"/>
                      <a:pt x="0" y="47"/>
                      <a:pt x="2" y="54"/>
                    </a:cubicBezTo>
                    <a:cubicBezTo>
                      <a:pt x="4" y="61"/>
                      <a:pt x="7" y="70"/>
                      <a:pt x="16" y="80"/>
                    </a:cubicBezTo>
                    <a:cubicBezTo>
                      <a:pt x="25" y="90"/>
                      <a:pt x="44" y="107"/>
                      <a:pt x="58" y="116"/>
                    </a:cubicBezTo>
                    <a:cubicBezTo>
                      <a:pt x="72" y="125"/>
                      <a:pt x="87" y="131"/>
                      <a:pt x="101" y="134"/>
                    </a:cubicBezTo>
                    <a:cubicBezTo>
                      <a:pt x="115" y="137"/>
                      <a:pt x="128" y="137"/>
                      <a:pt x="143" y="137"/>
                    </a:cubicBezTo>
                    <a:cubicBezTo>
                      <a:pt x="158" y="137"/>
                      <a:pt x="178" y="136"/>
                      <a:pt x="194" y="132"/>
                    </a:cubicBezTo>
                    <a:cubicBezTo>
                      <a:pt x="210" y="128"/>
                      <a:pt x="230" y="119"/>
                      <a:pt x="242" y="111"/>
                    </a:cubicBezTo>
                    <a:cubicBezTo>
                      <a:pt x="254" y="103"/>
                      <a:pt x="262" y="93"/>
                      <a:pt x="269" y="83"/>
                    </a:cubicBezTo>
                    <a:cubicBezTo>
                      <a:pt x="276" y="73"/>
                      <a:pt x="284" y="60"/>
                      <a:pt x="286" y="51"/>
                    </a:cubicBezTo>
                    <a:cubicBezTo>
                      <a:pt x="288" y="42"/>
                      <a:pt x="288" y="35"/>
                      <a:pt x="281" y="27"/>
                    </a:cubicBezTo>
                    <a:cubicBezTo>
                      <a:pt x="274" y="19"/>
                      <a:pt x="259" y="10"/>
                      <a:pt x="245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Rectangle 160" descr="Wide down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290" y="2639"/>
                <a:ext cx="73" cy="116"/>
              </a:xfrm>
              <a:prstGeom prst="rect">
                <a:avLst/>
              </a:pr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161" descr="Wide downward diagonal"/>
              <p:cNvSpPr>
                <a:spLocks noChangeAspect="1"/>
              </p:cNvSpPr>
              <p:nvPr/>
            </p:nvSpPr>
            <p:spPr bwMode="auto">
              <a:xfrm rot="10800000" flipV="1">
                <a:off x="4715" y="2506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AutoShape 162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5019" y="3018"/>
                <a:ext cx="173" cy="278"/>
              </a:xfrm>
              <a:prstGeom prst="can">
                <a:avLst>
                  <a:gd name="adj" fmla="val 4017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" name="Rectangle 163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3054"/>
                <a:ext cx="426" cy="8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" name="Rectangle 164"/>
              <p:cNvSpPr>
                <a:spLocks noChangeAspect="1" noChangeArrowheads="1"/>
              </p:cNvSpPr>
              <p:nvPr/>
            </p:nvSpPr>
            <p:spPr bwMode="auto">
              <a:xfrm rot="10800000">
                <a:off x="4936" y="2755"/>
                <a:ext cx="427" cy="3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9" name="Rectangle 165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37" y="2755"/>
                <a:ext cx="426" cy="7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0" name="Rectangle 166" descr="Wide down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5290" y="3063"/>
                <a:ext cx="73" cy="116"/>
              </a:xfrm>
              <a:prstGeom prst="rect">
                <a:avLst/>
              </a:pr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Line 167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5107" y="2529"/>
                <a:ext cx="0" cy="3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168" descr="Wide downward diagonal"/>
              <p:cNvSpPr>
                <a:spLocks noChangeAspect="1"/>
              </p:cNvSpPr>
              <p:nvPr/>
            </p:nvSpPr>
            <p:spPr bwMode="auto">
              <a:xfrm rot="10800000">
                <a:off x="4715" y="3052"/>
                <a:ext cx="223" cy="260"/>
              </a:xfrm>
              <a:custGeom>
                <a:avLst/>
                <a:gdLst>
                  <a:gd name="T0" fmla="*/ 1 w 345"/>
                  <a:gd name="T1" fmla="*/ 1 h 393"/>
                  <a:gd name="T2" fmla="*/ 1 w 345"/>
                  <a:gd name="T3" fmla="*/ 1 h 393"/>
                  <a:gd name="T4" fmla="*/ 1 w 345"/>
                  <a:gd name="T5" fmla="*/ 1 h 393"/>
                  <a:gd name="T6" fmla="*/ 1 w 345"/>
                  <a:gd name="T7" fmla="*/ 1 h 393"/>
                  <a:gd name="T8" fmla="*/ 1 w 345"/>
                  <a:gd name="T9" fmla="*/ 1 h 393"/>
                  <a:gd name="T10" fmla="*/ 1 w 345"/>
                  <a:gd name="T11" fmla="*/ 1 h 393"/>
                  <a:gd name="T12" fmla="*/ 1 w 345"/>
                  <a:gd name="T13" fmla="*/ 1 h 393"/>
                  <a:gd name="T14" fmla="*/ 1 w 345"/>
                  <a:gd name="T15" fmla="*/ 1 h 393"/>
                  <a:gd name="T16" fmla="*/ 1 w 345"/>
                  <a:gd name="T17" fmla="*/ 1 h 393"/>
                  <a:gd name="T18" fmla="*/ 1 w 345"/>
                  <a:gd name="T19" fmla="*/ 0 h 393"/>
                  <a:gd name="T20" fmla="*/ 1 w 345"/>
                  <a:gd name="T21" fmla="*/ 1 h 393"/>
                  <a:gd name="T22" fmla="*/ 1 w 345"/>
                  <a:gd name="T23" fmla="*/ 1 h 393"/>
                  <a:gd name="T24" fmla="*/ 1 w 345"/>
                  <a:gd name="T25" fmla="*/ 1 h 393"/>
                  <a:gd name="T26" fmla="*/ 1 w 345"/>
                  <a:gd name="T27" fmla="*/ 1 h 393"/>
                  <a:gd name="T28" fmla="*/ 1 w 345"/>
                  <a:gd name="T29" fmla="*/ 1 h 393"/>
                  <a:gd name="T30" fmla="*/ 1 w 345"/>
                  <a:gd name="T31" fmla="*/ 1 h 393"/>
                  <a:gd name="T32" fmla="*/ 1 w 345"/>
                  <a:gd name="T33" fmla="*/ 1 h 393"/>
                  <a:gd name="T34" fmla="*/ 1 w 345"/>
                  <a:gd name="T35" fmla="*/ 1 h 393"/>
                  <a:gd name="T36" fmla="*/ 1 w 345"/>
                  <a:gd name="T37" fmla="*/ 1 h 393"/>
                  <a:gd name="T38" fmla="*/ 1 w 345"/>
                  <a:gd name="T39" fmla="*/ 1 h 393"/>
                  <a:gd name="T40" fmla="*/ 1 w 345"/>
                  <a:gd name="T41" fmla="*/ 1 h 393"/>
                  <a:gd name="T42" fmla="*/ 1 w 345"/>
                  <a:gd name="T43" fmla="*/ 1 h 393"/>
                  <a:gd name="T44" fmla="*/ 0 w 345"/>
                  <a:gd name="T45" fmla="*/ 1 h 39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45"/>
                  <a:gd name="T70" fmla="*/ 0 h 393"/>
                  <a:gd name="T71" fmla="*/ 345 w 345"/>
                  <a:gd name="T72" fmla="*/ 393 h 39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45" h="393">
                    <a:moveTo>
                      <a:pt x="1" y="377"/>
                    </a:moveTo>
                    <a:cubicBezTo>
                      <a:pt x="7" y="376"/>
                      <a:pt x="12" y="376"/>
                      <a:pt x="19" y="365"/>
                    </a:cubicBezTo>
                    <a:cubicBezTo>
                      <a:pt x="26" y="354"/>
                      <a:pt x="34" y="333"/>
                      <a:pt x="42" y="311"/>
                    </a:cubicBezTo>
                    <a:cubicBezTo>
                      <a:pt x="50" y="289"/>
                      <a:pt x="58" y="257"/>
                      <a:pt x="66" y="233"/>
                    </a:cubicBezTo>
                    <a:cubicBezTo>
                      <a:pt x="74" y="209"/>
                      <a:pt x="80" y="189"/>
                      <a:pt x="90" y="168"/>
                    </a:cubicBezTo>
                    <a:cubicBezTo>
                      <a:pt x="100" y="147"/>
                      <a:pt x="114" y="125"/>
                      <a:pt x="126" y="108"/>
                    </a:cubicBezTo>
                    <a:cubicBezTo>
                      <a:pt x="138" y="91"/>
                      <a:pt x="148" y="77"/>
                      <a:pt x="163" y="63"/>
                    </a:cubicBezTo>
                    <a:cubicBezTo>
                      <a:pt x="178" y="49"/>
                      <a:pt x="195" y="34"/>
                      <a:pt x="213" y="24"/>
                    </a:cubicBezTo>
                    <a:cubicBezTo>
                      <a:pt x="231" y="14"/>
                      <a:pt x="258" y="6"/>
                      <a:pt x="273" y="2"/>
                    </a:cubicBezTo>
                    <a:lnTo>
                      <a:pt x="301" y="0"/>
                    </a:lnTo>
                    <a:lnTo>
                      <a:pt x="310" y="6"/>
                    </a:lnTo>
                    <a:lnTo>
                      <a:pt x="337" y="8"/>
                    </a:lnTo>
                    <a:cubicBezTo>
                      <a:pt x="342" y="11"/>
                      <a:pt x="345" y="23"/>
                      <a:pt x="337" y="26"/>
                    </a:cubicBezTo>
                    <a:cubicBezTo>
                      <a:pt x="329" y="29"/>
                      <a:pt x="308" y="24"/>
                      <a:pt x="291" y="27"/>
                    </a:cubicBezTo>
                    <a:cubicBezTo>
                      <a:pt x="274" y="30"/>
                      <a:pt x="255" y="36"/>
                      <a:pt x="234" y="47"/>
                    </a:cubicBezTo>
                    <a:cubicBezTo>
                      <a:pt x="213" y="58"/>
                      <a:pt x="185" y="75"/>
                      <a:pt x="166" y="93"/>
                    </a:cubicBezTo>
                    <a:cubicBezTo>
                      <a:pt x="147" y="111"/>
                      <a:pt x="132" y="136"/>
                      <a:pt x="120" y="158"/>
                    </a:cubicBezTo>
                    <a:cubicBezTo>
                      <a:pt x="108" y="180"/>
                      <a:pt x="101" y="206"/>
                      <a:pt x="94" y="228"/>
                    </a:cubicBezTo>
                    <a:cubicBezTo>
                      <a:pt x="87" y="250"/>
                      <a:pt x="82" y="274"/>
                      <a:pt x="76" y="293"/>
                    </a:cubicBezTo>
                    <a:cubicBezTo>
                      <a:pt x="70" y="312"/>
                      <a:pt x="65" y="328"/>
                      <a:pt x="60" y="341"/>
                    </a:cubicBezTo>
                    <a:cubicBezTo>
                      <a:pt x="55" y="354"/>
                      <a:pt x="50" y="364"/>
                      <a:pt x="43" y="372"/>
                    </a:cubicBezTo>
                    <a:cubicBezTo>
                      <a:pt x="36" y="380"/>
                      <a:pt x="25" y="387"/>
                      <a:pt x="18" y="390"/>
                    </a:cubicBezTo>
                    <a:cubicBezTo>
                      <a:pt x="11" y="393"/>
                      <a:pt x="3" y="392"/>
                      <a:pt x="0" y="393"/>
                    </a:cubicBez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353" name="Group 169"/>
              <p:cNvGrpSpPr>
                <a:grpSpLocks noChangeAspect="1"/>
              </p:cNvGrpSpPr>
              <p:nvPr/>
            </p:nvGrpSpPr>
            <p:grpSpPr bwMode="auto">
              <a:xfrm rot="10800000">
                <a:off x="4819" y="2470"/>
                <a:ext cx="172" cy="285"/>
                <a:chOff x="1116" y="3234"/>
                <a:chExt cx="264" cy="438"/>
              </a:xfrm>
            </p:grpSpPr>
            <p:sp>
              <p:nvSpPr>
                <p:cNvPr id="10372" name="Freeform 170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3" name="Line 1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354" name="Group 172"/>
              <p:cNvGrpSpPr>
                <a:grpSpLocks noChangeAspect="1"/>
              </p:cNvGrpSpPr>
              <p:nvPr/>
            </p:nvGrpSpPr>
            <p:grpSpPr bwMode="auto">
              <a:xfrm rot="10800000" flipV="1">
                <a:off x="4819" y="3062"/>
                <a:ext cx="172" cy="285"/>
                <a:chOff x="1116" y="3234"/>
                <a:chExt cx="264" cy="438"/>
              </a:xfrm>
            </p:grpSpPr>
            <p:sp>
              <p:nvSpPr>
                <p:cNvPr id="10370" name="Freeform 173" descr="Wide downward diagonal"/>
                <p:cNvSpPr>
                  <a:spLocks noChangeAspect="1"/>
                </p:cNvSpPr>
                <p:nvPr/>
              </p:nvSpPr>
              <p:spPr bwMode="auto">
                <a:xfrm>
                  <a:off x="1116" y="3234"/>
                  <a:ext cx="264" cy="438"/>
                </a:xfrm>
                <a:custGeom>
                  <a:avLst/>
                  <a:gdLst>
                    <a:gd name="T0" fmla="*/ 0 w 264"/>
                    <a:gd name="T1" fmla="*/ 0 h 438"/>
                    <a:gd name="T2" fmla="*/ 2 w 264"/>
                    <a:gd name="T3" fmla="*/ 56 h 438"/>
                    <a:gd name="T4" fmla="*/ 219 w 264"/>
                    <a:gd name="T5" fmla="*/ 438 h 438"/>
                    <a:gd name="T6" fmla="*/ 236 w 264"/>
                    <a:gd name="T7" fmla="*/ 438 h 438"/>
                    <a:gd name="T8" fmla="*/ 237 w 264"/>
                    <a:gd name="T9" fmla="*/ 416 h 438"/>
                    <a:gd name="T10" fmla="*/ 264 w 264"/>
                    <a:gd name="T11" fmla="*/ 416 h 438"/>
                    <a:gd name="T12" fmla="*/ 32 w 264"/>
                    <a:gd name="T13" fmla="*/ 5 h 4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4"/>
                    <a:gd name="T22" fmla="*/ 0 h 438"/>
                    <a:gd name="T23" fmla="*/ 264 w 264"/>
                    <a:gd name="T24" fmla="*/ 438 h 43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4" h="438">
                      <a:moveTo>
                        <a:pt x="0" y="0"/>
                      </a:moveTo>
                      <a:lnTo>
                        <a:pt x="2" y="56"/>
                      </a:lnTo>
                      <a:lnTo>
                        <a:pt x="219" y="438"/>
                      </a:lnTo>
                      <a:lnTo>
                        <a:pt x="236" y="438"/>
                      </a:lnTo>
                      <a:cubicBezTo>
                        <a:pt x="239" y="434"/>
                        <a:pt x="232" y="420"/>
                        <a:pt x="237" y="416"/>
                      </a:cubicBezTo>
                      <a:lnTo>
                        <a:pt x="264" y="416"/>
                      </a:lnTo>
                      <a:lnTo>
                        <a:pt x="32" y="5"/>
                      </a:lnTo>
                    </a:path>
                  </a:pathLst>
                </a:custGeom>
                <a:pattFill prst="wdDnDiag">
                  <a:fgClr>
                    <a:srgbClr val="000000"/>
                  </a:fgClr>
                  <a:bgClr>
                    <a:srgbClr val="F0F0F4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1" name="Line 1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79" y="3575"/>
                  <a:ext cx="0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55" name="Line 175"/>
              <p:cNvSpPr>
                <a:spLocks noChangeAspect="1" noChangeShapeType="1"/>
              </p:cNvSpPr>
              <p:nvPr/>
            </p:nvSpPr>
            <p:spPr bwMode="auto">
              <a:xfrm rot="10800000">
                <a:off x="5108" y="2944"/>
                <a:ext cx="0" cy="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Oval 176"/>
              <p:cNvSpPr>
                <a:spLocks noChangeAspect="1" noChangeArrowheads="1"/>
              </p:cNvSpPr>
              <p:nvPr/>
            </p:nvSpPr>
            <p:spPr bwMode="auto">
              <a:xfrm rot="8972067">
                <a:off x="5134" y="3143"/>
                <a:ext cx="31" cy="1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7" name="Oval 177"/>
              <p:cNvSpPr>
                <a:spLocks noChangeAspect="1" noChangeArrowheads="1"/>
              </p:cNvSpPr>
              <p:nvPr/>
            </p:nvSpPr>
            <p:spPr bwMode="auto">
              <a:xfrm rot="8972067">
                <a:off x="5132" y="3099"/>
                <a:ext cx="32" cy="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8" name="Freeform 178"/>
              <p:cNvSpPr>
                <a:spLocks noChangeAspect="1"/>
              </p:cNvSpPr>
              <p:nvPr/>
            </p:nvSpPr>
            <p:spPr bwMode="auto">
              <a:xfrm rot="10800000">
                <a:off x="5027" y="2988"/>
                <a:ext cx="152" cy="70"/>
              </a:xfrm>
              <a:custGeom>
                <a:avLst/>
                <a:gdLst>
                  <a:gd name="T0" fmla="*/ 1 w 233"/>
                  <a:gd name="T1" fmla="*/ 1 h 107"/>
                  <a:gd name="T2" fmla="*/ 1 w 233"/>
                  <a:gd name="T3" fmla="*/ 1 h 107"/>
                  <a:gd name="T4" fmla="*/ 1 w 233"/>
                  <a:gd name="T5" fmla="*/ 1 h 107"/>
                  <a:gd name="T6" fmla="*/ 1 w 233"/>
                  <a:gd name="T7" fmla="*/ 1 h 107"/>
                  <a:gd name="T8" fmla="*/ 1 w 233"/>
                  <a:gd name="T9" fmla="*/ 1 h 107"/>
                  <a:gd name="T10" fmla="*/ 1 w 233"/>
                  <a:gd name="T11" fmla="*/ 1 h 107"/>
                  <a:gd name="T12" fmla="*/ 1 w 233"/>
                  <a:gd name="T13" fmla="*/ 1 h 107"/>
                  <a:gd name="T14" fmla="*/ 1 w 233"/>
                  <a:gd name="T15" fmla="*/ 1 h 107"/>
                  <a:gd name="T16" fmla="*/ 1 w 233"/>
                  <a:gd name="T17" fmla="*/ 1 h 107"/>
                  <a:gd name="T18" fmla="*/ 1 w 233"/>
                  <a:gd name="T19" fmla="*/ 1 h 107"/>
                  <a:gd name="T20" fmla="*/ 1 w 233"/>
                  <a:gd name="T21" fmla="*/ 0 h 10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3"/>
                  <a:gd name="T34" fmla="*/ 0 h 107"/>
                  <a:gd name="T35" fmla="*/ 233 w 233"/>
                  <a:gd name="T36" fmla="*/ 107 h 10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3" h="107">
                    <a:moveTo>
                      <a:pt x="4" y="8"/>
                    </a:moveTo>
                    <a:cubicBezTo>
                      <a:pt x="2" y="15"/>
                      <a:pt x="0" y="23"/>
                      <a:pt x="1" y="32"/>
                    </a:cubicBezTo>
                    <a:cubicBezTo>
                      <a:pt x="2" y="41"/>
                      <a:pt x="5" y="53"/>
                      <a:pt x="13" y="62"/>
                    </a:cubicBezTo>
                    <a:cubicBezTo>
                      <a:pt x="21" y="71"/>
                      <a:pt x="35" y="80"/>
                      <a:pt x="46" y="87"/>
                    </a:cubicBezTo>
                    <a:cubicBezTo>
                      <a:pt x="57" y="94"/>
                      <a:pt x="71" y="101"/>
                      <a:pt x="81" y="104"/>
                    </a:cubicBezTo>
                    <a:cubicBezTo>
                      <a:pt x="91" y="107"/>
                      <a:pt x="97" y="107"/>
                      <a:pt x="109" y="107"/>
                    </a:cubicBezTo>
                    <a:cubicBezTo>
                      <a:pt x="121" y="107"/>
                      <a:pt x="139" y="106"/>
                      <a:pt x="153" y="101"/>
                    </a:cubicBezTo>
                    <a:cubicBezTo>
                      <a:pt x="167" y="96"/>
                      <a:pt x="182" y="86"/>
                      <a:pt x="193" y="77"/>
                    </a:cubicBezTo>
                    <a:cubicBezTo>
                      <a:pt x="204" y="68"/>
                      <a:pt x="211" y="56"/>
                      <a:pt x="217" y="45"/>
                    </a:cubicBezTo>
                    <a:cubicBezTo>
                      <a:pt x="223" y="34"/>
                      <a:pt x="229" y="18"/>
                      <a:pt x="231" y="11"/>
                    </a:cubicBezTo>
                    <a:cubicBezTo>
                      <a:pt x="233" y="4"/>
                      <a:pt x="231" y="2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179"/>
              <p:cNvSpPr>
                <a:spLocks noChangeAspect="1"/>
              </p:cNvSpPr>
              <p:nvPr/>
            </p:nvSpPr>
            <p:spPr bwMode="auto">
              <a:xfrm rot="10800000">
                <a:off x="5074" y="2987"/>
                <a:ext cx="70" cy="92"/>
              </a:xfrm>
              <a:custGeom>
                <a:avLst/>
                <a:gdLst>
                  <a:gd name="T0" fmla="*/ 1 w 106"/>
                  <a:gd name="T1" fmla="*/ 1 h 140"/>
                  <a:gd name="T2" fmla="*/ 1 w 106"/>
                  <a:gd name="T3" fmla="*/ 1 h 140"/>
                  <a:gd name="T4" fmla="*/ 1 w 106"/>
                  <a:gd name="T5" fmla="*/ 1 h 140"/>
                  <a:gd name="T6" fmla="*/ 1 w 106"/>
                  <a:gd name="T7" fmla="*/ 1 h 140"/>
                  <a:gd name="T8" fmla="*/ 1 w 106"/>
                  <a:gd name="T9" fmla="*/ 1 h 140"/>
                  <a:gd name="T10" fmla="*/ 1 w 106"/>
                  <a:gd name="T11" fmla="*/ 1 h 140"/>
                  <a:gd name="T12" fmla="*/ 1 w 106"/>
                  <a:gd name="T13" fmla="*/ 1 h 140"/>
                  <a:gd name="T14" fmla="*/ 1 w 106"/>
                  <a:gd name="T15" fmla="*/ 1 h 140"/>
                  <a:gd name="T16" fmla="*/ 1 w 106"/>
                  <a:gd name="T17" fmla="*/ 1 h 140"/>
                  <a:gd name="T18" fmla="*/ 1 w 106"/>
                  <a:gd name="T19" fmla="*/ 1 h 140"/>
                  <a:gd name="T20" fmla="*/ 1 w 106"/>
                  <a:gd name="T21" fmla="*/ 1 h 140"/>
                  <a:gd name="T22" fmla="*/ 1 w 106"/>
                  <a:gd name="T23" fmla="*/ 1 h 140"/>
                  <a:gd name="T24" fmla="*/ 1 w 106"/>
                  <a:gd name="T25" fmla="*/ 1 h 140"/>
                  <a:gd name="T26" fmla="*/ 1 w 106"/>
                  <a:gd name="T27" fmla="*/ 1 h 140"/>
                  <a:gd name="T28" fmla="*/ 1 w 106"/>
                  <a:gd name="T29" fmla="*/ 1 h 1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6"/>
                  <a:gd name="T46" fmla="*/ 0 h 140"/>
                  <a:gd name="T47" fmla="*/ 106 w 106"/>
                  <a:gd name="T48" fmla="*/ 140 h 1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6" h="140">
                    <a:moveTo>
                      <a:pt x="54" y="3"/>
                    </a:moveTo>
                    <a:cubicBezTo>
                      <a:pt x="50" y="1"/>
                      <a:pt x="42" y="0"/>
                      <a:pt x="36" y="1"/>
                    </a:cubicBezTo>
                    <a:cubicBezTo>
                      <a:pt x="30" y="2"/>
                      <a:pt x="24" y="3"/>
                      <a:pt x="18" y="9"/>
                    </a:cubicBezTo>
                    <a:cubicBezTo>
                      <a:pt x="12" y="15"/>
                      <a:pt x="4" y="28"/>
                      <a:pt x="2" y="37"/>
                    </a:cubicBezTo>
                    <a:cubicBezTo>
                      <a:pt x="0" y="46"/>
                      <a:pt x="1" y="53"/>
                      <a:pt x="6" y="63"/>
                    </a:cubicBezTo>
                    <a:cubicBezTo>
                      <a:pt x="11" y="73"/>
                      <a:pt x="23" y="88"/>
                      <a:pt x="32" y="97"/>
                    </a:cubicBezTo>
                    <a:cubicBezTo>
                      <a:pt x="41" y="106"/>
                      <a:pt x="51" y="114"/>
                      <a:pt x="59" y="120"/>
                    </a:cubicBezTo>
                    <a:cubicBezTo>
                      <a:pt x="67" y="126"/>
                      <a:pt x="71" y="132"/>
                      <a:pt x="78" y="135"/>
                    </a:cubicBezTo>
                    <a:cubicBezTo>
                      <a:pt x="85" y="138"/>
                      <a:pt x="97" y="140"/>
                      <a:pt x="101" y="136"/>
                    </a:cubicBezTo>
                    <a:cubicBezTo>
                      <a:pt x="105" y="132"/>
                      <a:pt x="106" y="121"/>
                      <a:pt x="104" y="112"/>
                    </a:cubicBezTo>
                    <a:cubicBezTo>
                      <a:pt x="102" y="103"/>
                      <a:pt x="96" y="92"/>
                      <a:pt x="87" y="81"/>
                    </a:cubicBezTo>
                    <a:cubicBezTo>
                      <a:pt x="78" y="70"/>
                      <a:pt x="57" y="57"/>
                      <a:pt x="51" y="48"/>
                    </a:cubicBezTo>
                    <a:cubicBezTo>
                      <a:pt x="45" y="39"/>
                      <a:pt x="47" y="33"/>
                      <a:pt x="48" y="27"/>
                    </a:cubicBezTo>
                    <a:cubicBezTo>
                      <a:pt x="49" y="21"/>
                      <a:pt x="59" y="17"/>
                      <a:pt x="60" y="12"/>
                    </a:cubicBezTo>
                    <a:cubicBezTo>
                      <a:pt x="61" y="7"/>
                      <a:pt x="58" y="5"/>
                      <a:pt x="54" y="3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180"/>
              <p:cNvSpPr>
                <a:spLocks noChangeAspect="1"/>
              </p:cNvSpPr>
              <p:nvPr/>
            </p:nvSpPr>
            <p:spPr bwMode="auto">
              <a:xfrm rot="10800000">
                <a:off x="5074" y="2996"/>
                <a:ext cx="31" cy="81"/>
              </a:xfrm>
              <a:custGeom>
                <a:avLst/>
                <a:gdLst>
                  <a:gd name="T0" fmla="*/ 1 w 48"/>
                  <a:gd name="T1" fmla="*/ 1 h 124"/>
                  <a:gd name="T2" fmla="*/ 1 w 48"/>
                  <a:gd name="T3" fmla="*/ 0 h 124"/>
                  <a:gd name="T4" fmla="*/ 1 w 48"/>
                  <a:gd name="T5" fmla="*/ 1 h 124"/>
                  <a:gd name="T6" fmla="*/ 1 w 48"/>
                  <a:gd name="T7" fmla="*/ 1 h 124"/>
                  <a:gd name="T8" fmla="*/ 1 w 48"/>
                  <a:gd name="T9" fmla="*/ 1 h 124"/>
                  <a:gd name="T10" fmla="*/ 1 w 48"/>
                  <a:gd name="T11" fmla="*/ 1 h 124"/>
                  <a:gd name="T12" fmla="*/ 1 w 48"/>
                  <a:gd name="T13" fmla="*/ 1 h 124"/>
                  <a:gd name="T14" fmla="*/ 1 w 48"/>
                  <a:gd name="T15" fmla="*/ 1 h 124"/>
                  <a:gd name="T16" fmla="*/ 1 w 48"/>
                  <a:gd name="T17" fmla="*/ 1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124"/>
                  <a:gd name="T29" fmla="*/ 48 w 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124">
                    <a:moveTo>
                      <a:pt x="4" y="7"/>
                    </a:moveTo>
                    <a:cubicBezTo>
                      <a:pt x="10" y="3"/>
                      <a:pt x="16" y="0"/>
                      <a:pt x="21" y="0"/>
                    </a:cubicBezTo>
                    <a:cubicBezTo>
                      <a:pt x="26" y="0"/>
                      <a:pt x="32" y="3"/>
                      <a:pt x="36" y="9"/>
                    </a:cubicBezTo>
                    <a:cubicBezTo>
                      <a:pt x="40" y="15"/>
                      <a:pt x="44" y="25"/>
                      <a:pt x="46" y="36"/>
                    </a:cubicBezTo>
                    <a:cubicBezTo>
                      <a:pt x="48" y="47"/>
                      <a:pt x="47" y="62"/>
                      <a:pt x="46" y="72"/>
                    </a:cubicBezTo>
                    <a:cubicBezTo>
                      <a:pt x="45" y="82"/>
                      <a:pt x="46" y="89"/>
                      <a:pt x="42" y="97"/>
                    </a:cubicBezTo>
                    <a:cubicBezTo>
                      <a:pt x="38" y="105"/>
                      <a:pt x="31" y="122"/>
                      <a:pt x="24" y="123"/>
                    </a:cubicBezTo>
                    <a:cubicBezTo>
                      <a:pt x="17" y="124"/>
                      <a:pt x="2" y="112"/>
                      <a:pt x="1" y="105"/>
                    </a:cubicBezTo>
                    <a:cubicBezTo>
                      <a:pt x="0" y="98"/>
                      <a:pt x="9" y="90"/>
                      <a:pt x="18" y="8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Rectangle 181" descr="Wide upward diagonal"/>
              <p:cNvSpPr>
                <a:spLocks noChangeAspect="1" noChangeArrowheads="1"/>
              </p:cNvSpPr>
              <p:nvPr/>
            </p:nvSpPr>
            <p:spPr bwMode="auto">
              <a:xfrm rot="10800000">
                <a:off x="4961" y="2574"/>
                <a:ext cx="59" cy="45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Rectangle 182"/>
              <p:cNvSpPr>
                <a:spLocks noChangeAspect="1" noChangeArrowheads="1"/>
              </p:cNvSpPr>
              <p:nvPr/>
            </p:nvSpPr>
            <p:spPr bwMode="auto">
              <a:xfrm rot="10800000">
                <a:off x="5035" y="2574"/>
                <a:ext cx="150" cy="1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3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5020" y="2574"/>
                <a:ext cx="15" cy="1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4" name="Rectangle 184" descr="Wide upward diagonal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5199" y="2574"/>
                <a:ext cx="59" cy="45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Rectangle 185"/>
              <p:cNvSpPr>
                <a:spLocks noChangeAspect="1" noChangeArrowheads="1"/>
              </p:cNvSpPr>
              <p:nvPr/>
            </p:nvSpPr>
            <p:spPr bwMode="auto">
              <a:xfrm flipH="1">
                <a:off x="5184" y="2574"/>
                <a:ext cx="15" cy="1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6" name="Line 186"/>
              <p:cNvSpPr>
                <a:spLocks noChangeAspect="1" noChangeShapeType="1"/>
              </p:cNvSpPr>
              <p:nvPr/>
            </p:nvSpPr>
            <p:spPr bwMode="auto">
              <a:xfrm>
                <a:off x="5037" y="2728"/>
                <a:ext cx="1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87"/>
              <p:cNvSpPr>
                <a:spLocks noChangeAspect="1"/>
              </p:cNvSpPr>
              <p:nvPr/>
            </p:nvSpPr>
            <p:spPr bwMode="auto">
              <a:xfrm>
                <a:off x="5037" y="2736"/>
                <a:ext cx="144" cy="37"/>
              </a:xfrm>
              <a:custGeom>
                <a:avLst/>
                <a:gdLst>
                  <a:gd name="T0" fmla="*/ 0 w 222"/>
                  <a:gd name="T1" fmla="*/ 1 h 57"/>
                  <a:gd name="T2" fmla="*/ 1 w 222"/>
                  <a:gd name="T3" fmla="*/ 1 h 57"/>
                  <a:gd name="T4" fmla="*/ 1 w 222"/>
                  <a:gd name="T5" fmla="*/ 1 h 57"/>
                  <a:gd name="T6" fmla="*/ 1 w 222"/>
                  <a:gd name="T7" fmla="*/ 1 h 57"/>
                  <a:gd name="T8" fmla="*/ 1 w 222"/>
                  <a:gd name="T9" fmla="*/ 1 h 57"/>
                  <a:gd name="T10" fmla="*/ 1 w 222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2"/>
                  <a:gd name="T19" fmla="*/ 0 h 57"/>
                  <a:gd name="T20" fmla="*/ 222 w 222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2" h="57">
                    <a:moveTo>
                      <a:pt x="0" y="3"/>
                    </a:moveTo>
                    <a:cubicBezTo>
                      <a:pt x="8" y="9"/>
                      <a:pt x="16" y="16"/>
                      <a:pt x="33" y="24"/>
                    </a:cubicBezTo>
                    <a:cubicBezTo>
                      <a:pt x="50" y="32"/>
                      <a:pt x="81" y="51"/>
                      <a:pt x="102" y="54"/>
                    </a:cubicBezTo>
                    <a:cubicBezTo>
                      <a:pt x="123" y="57"/>
                      <a:pt x="143" y="48"/>
                      <a:pt x="160" y="42"/>
                    </a:cubicBezTo>
                    <a:cubicBezTo>
                      <a:pt x="177" y="36"/>
                      <a:pt x="195" y="24"/>
                      <a:pt x="205" y="17"/>
                    </a:cubicBezTo>
                    <a:cubicBezTo>
                      <a:pt x="215" y="10"/>
                      <a:pt x="218" y="5"/>
                      <a:pt x="22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88"/>
              <p:cNvSpPr>
                <a:spLocks noChangeAspect="1"/>
              </p:cNvSpPr>
              <p:nvPr/>
            </p:nvSpPr>
            <p:spPr bwMode="auto">
              <a:xfrm>
                <a:off x="5006" y="2761"/>
                <a:ext cx="207" cy="30"/>
              </a:xfrm>
              <a:custGeom>
                <a:avLst/>
                <a:gdLst>
                  <a:gd name="T0" fmla="*/ 0 w 318"/>
                  <a:gd name="T1" fmla="*/ 1 h 46"/>
                  <a:gd name="T2" fmla="*/ 1 w 318"/>
                  <a:gd name="T3" fmla="*/ 1 h 46"/>
                  <a:gd name="T4" fmla="*/ 1 w 318"/>
                  <a:gd name="T5" fmla="*/ 1 h 46"/>
                  <a:gd name="T6" fmla="*/ 1 w 318"/>
                  <a:gd name="T7" fmla="*/ 1 h 46"/>
                  <a:gd name="T8" fmla="*/ 1 w 318"/>
                  <a:gd name="T9" fmla="*/ 1 h 46"/>
                  <a:gd name="T10" fmla="*/ 1 w 31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46"/>
                  <a:gd name="T20" fmla="*/ 318 w 31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46">
                    <a:moveTo>
                      <a:pt x="0" y="2"/>
                    </a:moveTo>
                    <a:cubicBezTo>
                      <a:pt x="23" y="12"/>
                      <a:pt x="46" y="23"/>
                      <a:pt x="72" y="30"/>
                    </a:cubicBezTo>
                    <a:cubicBezTo>
                      <a:pt x="98" y="37"/>
                      <a:pt x="130" y="42"/>
                      <a:pt x="153" y="44"/>
                    </a:cubicBezTo>
                    <a:cubicBezTo>
                      <a:pt x="176" y="46"/>
                      <a:pt x="191" y="43"/>
                      <a:pt x="210" y="39"/>
                    </a:cubicBezTo>
                    <a:cubicBezTo>
                      <a:pt x="229" y="35"/>
                      <a:pt x="251" y="29"/>
                      <a:pt x="269" y="23"/>
                    </a:cubicBezTo>
                    <a:cubicBezTo>
                      <a:pt x="287" y="17"/>
                      <a:pt x="304" y="8"/>
                      <a:pt x="31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Line 189"/>
              <p:cNvSpPr>
                <a:spLocks noChangeShapeType="1"/>
              </p:cNvSpPr>
              <p:nvPr/>
            </p:nvSpPr>
            <p:spPr bwMode="auto">
              <a:xfrm>
                <a:off x="226" y="2910"/>
                <a:ext cx="5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5" name="Group 190"/>
            <p:cNvGrpSpPr>
              <a:grpSpLocks/>
            </p:cNvGrpSpPr>
            <p:nvPr/>
          </p:nvGrpSpPr>
          <p:grpSpPr bwMode="auto">
            <a:xfrm>
              <a:off x="3624" y="1734"/>
              <a:ext cx="1012" cy="427"/>
              <a:chOff x="1692" y="2387"/>
              <a:chExt cx="2285" cy="862"/>
            </a:xfrm>
          </p:grpSpPr>
          <p:pic>
            <p:nvPicPr>
              <p:cNvPr id="10256" name="Picture 19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7" name="Picture 19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4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8" name="Picture 19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" y="2387"/>
                <a:ext cx="458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9" name="Picture 19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" y="2387"/>
                <a:ext cx="466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0" name="Picture 19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" y="2387"/>
                <a:ext cx="454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49" name="Picture 197"/>
          <p:cNvPicPr>
            <a:picLocks noGrp="1" noChangeAspect="1" noChangeArrowheads="1"/>
          </p:cNvPicPr>
          <p:nvPr>
            <p:ph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"/>
          <a:stretch>
            <a:fillRect/>
          </a:stretch>
        </p:blipFill>
        <p:spPr>
          <a:xfrm>
            <a:off x="7490159" y="2838450"/>
            <a:ext cx="1501441" cy="2210455"/>
          </a:xfrm>
          <a:noFill/>
        </p:spPr>
      </p:pic>
      <p:pic>
        <p:nvPicPr>
          <p:cNvPr id="10250" name="Picture 6" descr="D:\DESY Home\My Documents\conferences\DESY_MAC_11_2009\stuff to talk about\DSC_016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3" y="2054086"/>
            <a:ext cx="332898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2" t="36240" r="29694" b="42989"/>
          <a:stretch/>
        </p:blipFill>
        <p:spPr bwMode="auto">
          <a:xfrm>
            <a:off x="5341301" y="4935072"/>
            <a:ext cx="537566" cy="43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9AF51-8346-4F17-ACAE-7C980F528D1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2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Charge Monitor System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>
          <a:xfrm>
            <a:off x="117475" y="2524940"/>
            <a:ext cx="8704263" cy="4459288"/>
          </a:xfrm>
        </p:spPr>
        <p:txBody>
          <a:bodyPr/>
          <a:lstStyle/>
          <a:p>
            <a:r>
              <a:rPr lang="en-US" sz="2000" dirty="0" smtClean="0"/>
              <a:t>XFEL Operation Range 0.02 – 1 </a:t>
            </a:r>
            <a:r>
              <a:rPr lang="en-US" sz="2000" dirty="0" err="1" smtClean="0"/>
              <a:t>nC</a:t>
            </a:r>
            <a:endParaRPr lang="en-US" sz="2000" dirty="0" smtClean="0"/>
          </a:p>
          <a:p>
            <a:pPr lvl="1"/>
            <a:r>
              <a:rPr lang="en-US" sz="2000" dirty="0" smtClean="0"/>
              <a:t>Charge monitors provide noise level of less than 1 </a:t>
            </a:r>
            <a:r>
              <a:rPr lang="en-US" sz="2000" dirty="0" err="1" smtClean="0"/>
              <a:t>pC</a:t>
            </a:r>
            <a:r>
              <a:rPr lang="en-US" sz="2000" dirty="0" smtClean="0"/>
              <a:t>, and </a:t>
            </a:r>
          </a:p>
          <a:p>
            <a:pPr lvl="1"/>
            <a:r>
              <a:rPr lang="en-US" sz="2000" dirty="0" smtClean="0"/>
              <a:t>will run up to 2 </a:t>
            </a:r>
            <a:r>
              <a:rPr lang="en-US" sz="2000" dirty="0" err="1" smtClean="0"/>
              <a:t>nC</a:t>
            </a:r>
            <a:endParaRPr lang="en-US" sz="2000" dirty="0" smtClean="0"/>
          </a:p>
          <a:p>
            <a:r>
              <a:rPr lang="en-US" sz="2000" dirty="0" smtClean="0"/>
              <a:t>~ 40 Conventional transformers (</a:t>
            </a:r>
            <a:r>
              <a:rPr lang="en-US" sz="2000" dirty="0" err="1" smtClean="0"/>
              <a:t>Toroids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Location: Between „functional sections“ of the machine</a:t>
            </a:r>
          </a:p>
          <a:p>
            <a:r>
              <a:rPr lang="en-US" sz="2000" dirty="0" err="1" smtClean="0"/>
              <a:t>Toroids</a:t>
            </a:r>
            <a:r>
              <a:rPr lang="en-US" sz="2000" dirty="0" smtClean="0"/>
              <a:t> are connected by a fast network to interlock on transmission failures (TPS) </a:t>
            </a:r>
          </a:p>
          <a:p>
            <a:r>
              <a:rPr lang="en-US" sz="2000" dirty="0" smtClean="0"/>
              <a:t>Detect</a:t>
            </a:r>
          </a:p>
          <a:p>
            <a:pPr lvl="1"/>
            <a:r>
              <a:rPr lang="en-US" sz="2000" dirty="0" smtClean="0"/>
              <a:t>“Poor transmission”</a:t>
            </a:r>
          </a:p>
          <a:p>
            <a:pPr lvl="1"/>
            <a:r>
              <a:rPr lang="en-US" sz="2000" dirty="0" smtClean="0"/>
              <a:t>Bunch pattern failure</a:t>
            </a:r>
          </a:p>
          <a:p>
            <a:pPr lvl="1"/>
            <a:r>
              <a:rPr lang="en-US" sz="2000" dirty="0" smtClean="0"/>
              <a:t>Bunch distribution failure</a:t>
            </a: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C346D35-FE69-4460-B61A-E6F620F34152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30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t="-1" b="75012"/>
          <a:stretch/>
        </p:blipFill>
        <p:spPr bwMode="auto">
          <a:xfrm>
            <a:off x="396875" y="1255713"/>
            <a:ext cx="84105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3524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7F049-3EF9-4ABD-8D93-AB405BE8CF7C}" type="slidenum">
              <a:rPr lang="en-GB"/>
              <a:pPr/>
              <a:t>31</a:t>
            </a:fld>
            <a:endParaRPr lang="en-GB"/>
          </a:p>
        </p:txBody>
      </p:sp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 smtClean="0"/>
              <a:t>Cold</a:t>
            </a:r>
            <a:r>
              <a:rPr lang="de-DE" sz="2000" dirty="0" smtClean="0"/>
              <a:t> </a:t>
            </a:r>
            <a:r>
              <a:rPr lang="de-DE" sz="2000" dirty="0"/>
              <a:t>BPM, Buttons</a:t>
            </a:r>
          </a:p>
        </p:txBody>
      </p:sp>
      <p:pic>
        <p:nvPicPr>
          <p:cNvPr id="65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39850"/>
            <a:ext cx="85661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2292" name="Picture 4" descr="20100219-IMG_56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65" y="3076575"/>
            <a:ext cx="3135313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2294" name="Picture 6" descr="20100318-IMG_79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365375"/>
            <a:ext cx="265588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2295" name="Picture 7" descr="20100217-IMG_478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r="16559"/>
          <a:stretch/>
        </p:blipFill>
        <p:spPr bwMode="auto">
          <a:xfrm>
            <a:off x="4167883" y="2303463"/>
            <a:ext cx="1803340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2296" name="Text Box 8"/>
          <p:cNvSpPr txBox="1">
            <a:spLocks noChangeArrowheads="1"/>
          </p:cNvSpPr>
          <p:nvPr/>
        </p:nvSpPr>
        <p:spPr bwMode="auto">
          <a:xfrm>
            <a:off x="179388" y="4189413"/>
            <a:ext cx="5622052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/>
              <a:t>2 Types of Cold BPM (Button, Re-entrant Cavity)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dirty="0"/>
              <a:t>Modest Resolution: 50 µm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dirty="0"/>
              <a:t>Operation at </a:t>
            </a:r>
            <a:r>
              <a:rPr lang="en-US" sz="1800" dirty="0" smtClean="0"/>
              <a:t>few k Level (connected to cold quad)</a:t>
            </a:r>
            <a:endParaRPr lang="en-US" sz="1800" dirty="0"/>
          </a:p>
          <a:p>
            <a:pPr eaLnBrk="1" hangingPunct="1">
              <a:spcBef>
                <a:spcPct val="20000"/>
              </a:spcBef>
            </a:pPr>
            <a:r>
              <a:rPr lang="en-US" sz="1800" dirty="0"/>
              <a:t>Close to the Cavities -&gt; Clean room Class 10!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dirty="0"/>
              <a:t>Installed in XFEL Prototype Accelerator Modules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dirty="0"/>
              <a:t>Series Production </a:t>
            </a:r>
            <a:r>
              <a:rPr lang="en-US" sz="1800" dirty="0" smtClean="0"/>
              <a:t>of Bodies ongoing</a:t>
            </a:r>
          </a:p>
          <a:p>
            <a:pPr eaLnBrk="1" hangingPunct="1">
              <a:spcBef>
                <a:spcPct val="20000"/>
              </a:spcBef>
            </a:pPr>
            <a:r>
              <a:rPr lang="en-US" sz="1800" dirty="0" smtClean="0"/>
              <a:t>First Feed-</a:t>
            </a:r>
            <a:r>
              <a:rPr lang="en-US" sz="1800" dirty="0" err="1" smtClean="0"/>
              <a:t>throughs</a:t>
            </a:r>
            <a:r>
              <a:rPr lang="en-US" sz="1800" dirty="0" smtClean="0"/>
              <a:t> (about 100) delivered</a:t>
            </a:r>
            <a:endParaRPr lang="en-US" sz="1800" dirty="0"/>
          </a:p>
        </p:txBody>
      </p:sp>
      <p:sp>
        <p:nvSpPr>
          <p:cNvPr id="652297" name="Text Box 9"/>
          <p:cNvSpPr txBox="1">
            <a:spLocks noChangeArrowheads="1"/>
          </p:cNvSpPr>
          <p:nvPr/>
        </p:nvSpPr>
        <p:spPr bwMode="auto">
          <a:xfrm>
            <a:off x="5797550" y="2492375"/>
            <a:ext cx="69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sz="1400"/>
              <a:t>Button</a:t>
            </a:r>
          </a:p>
        </p:txBody>
      </p:sp>
      <p:sp>
        <p:nvSpPr>
          <p:cNvPr id="652299" name="Line 11"/>
          <p:cNvSpPr>
            <a:spLocks noChangeShapeType="1"/>
          </p:cNvSpPr>
          <p:nvPr/>
        </p:nvSpPr>
        <p:spPr bwMode="auto">
          <a:xfrm>
            <a:off x="5489258" y="3204369"/>
            <a:ext cx="1330642" cy="2221071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2300" name="Line 12"/>
          <p:cNvSpPr>
            <a:spLocks noChangeShapeType="1"/>
          </p:cNvSpPr>
          <p:nvPr/>
        </p:nvSpPr>
        <p:spPr bwMode="auto">
          <a:xfrm flipH="1" flipV="1">
            <a:off x="1325563" y="3554412"/>
            <a:ext cx="1867217" cy="7508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2301" name="Line 13"/>
          <p:cNvSpPr>
            <a:spLocks noChangeShapeType="1"/>
          </p:cNvSpPr>
          <p:nvPr/>
        </p:nvSpPr>
        <p:spPr bwMode="auto">
          <a:xfrm flipH="1" flipV="1">
            <a:off x="2133599" y="3363913"/>
            <a:ext cx="2232025" cy="941386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52303" name="Picture 15" descr="20100420-IMG_88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8" b="17041"/>
          <a:stretch>
            <a:fillRect/>
          </a:stretch>
        </p:blipFill>
        <p:spPr bwMode="auto">
          <a:xfrm>
            <a:off x="5611813" y="0"/>
            <a:ext cx="3532187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2304" name="Text Box 16"/>
          <p:cNvSpPr txBox="1">
            <a:spLocks noChangeArrowheads="1"/>
          </p:cNvSpPr>
          <p:nvPr/>
        </p:nvSpPr>
        <p:spPr bwMode="auto">
          <a:xfrm>
            <a:off x="5616575" y="1101725"/>
            <a:ext cx="1360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sz="1200">
                <a:solidFill>
                  <a:srgbClr val="FF3300"/>
                </a:solidFill>
              </a:rPr>
              <a:t>String of PXFEL3</a:t>
            </a:r>
          </a:p>
        </p:txBody>
      </p:sp>
      <p:sp>
        <p:nvSpPr>
          <p:cNvPr id="652305" name="Line 17"/>
          <p:cNvSpPr>
            <a:spLocks noChangeShapeType="1"/>
          </p:cNvSpPr>
          <p:nvPr/>
        </p:nvSpPr>
        <p:spPr bwMode="auto">
          <a:xfrm>
            <a:off x="6615113" y="900113"/>
            <a:ext cx="1503362" cy="1143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9218" name="Picture 2" descr="C:\Users\dnoelle\Desktop\XFEL Fotos\20120106-IMG_13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r="28519"/>
          <a:stretch/>
        </p:blipFill>
        <p:spPr bwMode="auto">
          <a:xfrm>
            <a:off x="7882781" y="2428081"/>
            <a:ext cx="1261219" cy="17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 bwMode="auto">
          <a:xfrm flipH="1">
            <a:off x="7574280" y="3929855"/>
            <a:ext cx="1005840" cy="10917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52293" name="Line 5"/>
          <p:cNvSpPr>
            <a:spLocks noChangeShapeType="1"/>
          </p:cNvSpPr>
          <p:nvPr/>
        </p:nvSpPr>
        <p:spPr bwMode="auto">
          <a:xfrm flipV="1">
            <a:off x="7283450" y="2173288"/>
            <a:ext cx="871538" cy="23558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5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BPM </a:t>
            </a:r>
            <a:r>
              <a:rPr lang="de-DE" dirty="0" err="1" smtClean="0"/>
              <a:t>Mechanics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5095" y="1302068"/>
            <a:ext cx="4888865" cy="4459287"/>
          </a:xfrm>
        </p:spPr>
        <p:txBody>
          <a:bodyPr/>
          <a:lstStyle/>
          <a:p>
            <a:r>
              <a:rPr lang="en-US" sz="1800" dirty="0" smtClean="0"/>
              <a:t>Potential for In-house BPM Design and Construction</a:t>
            </a:r>
          </a:p>
          <a:p>
            <a:pPr lvl="1"/>
            <a:r>
              <a:rPr lang="en-US" sz="1800" dirty="0" smtClean="0"/>
              <a:t>BPM bodies (Buttons, Cavities, </a:t>
            </a:r>
            <a:r>
              <a:rPr lang="en-US" sz="1800" dirty="0" err="1" smtClean="0"/>
              <a:t>Striplines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err="1" smtClean="0"/>
              <a:t>Feedthroughs</a:t>
            </a:r>
            <a:endParaRPr lang="en-US" sz="1800" dirty="0" smtClean="0"/>
          </a:p>
          <a:p>
            <a:pPr lvl="2"/>
            <a:r>
              <a:rPr lang="en-US" sz="1800" dirty="0" smtClean="0"/>
              <a:t>RF designs: In-House</a:t>
            </a:r>
          </a:p>
          <a:p>
            <a:pPr lvl="2"/>
            <a:r>
              <a:rPr lang="en-US" sz="1800" dirty="0" smtClean="0"/>
              <a:t>Fabrication in Industry (some also In-House)</a:t>
            </a:r>
            <a:endParaRPr lang="en-US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509B-1322-4700-A9E7-C322F900FDE9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10242" name="Picture 2" descr="C:\Users\dnoelle\Desktop\ESS Vortrag\20120112-IMG_1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6" y="1524000"/>
            <a:ext cx="3355451" cy="223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noelle\Desktop\ESS Vortrag\20111031-IMG_0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r="18698"/>
          <a:stretch/>
        </p:blipFill>
        <p:spPr bwMode="auto">
          <a:xfrm>
            <a:off x="205740" y="3929347"/>
            <a:ext cx="2103120" cy="222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noelle\Desktop\ESS Vortrag\20110505-IMG_81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5470"/>
          <a:stretch/>
        </p:blipFill>
        <p:spPr bwMode="auto">
          <a:xfrm>
            <a:off x="4561763" y="3910295"/>
            <a:ext cx="2415540" cy="22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noelle\Desktop\ESS Vortrag\20100426-IMG_9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79" y="3910295"/>
            <a:ext cx="1451314" cy="9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dnoelle\Desktop\ESS Vortrag\20091029-IMG_85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41" y="5024419"/>
            <a:ext cx="1727990" cy="11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dnoelle\Desktop\ESS Vortrag\20120206-IMG_183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74" r="8143"/>
          <a:stretch/>
        </p:blipFill>
        <p:spPr bwMode="auto">
          <a:xfrm>
            <a:off x="2430781" y="3929347"/>
            <a:ext cx="2011680" cy="225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BPM Electronics</a:t>
            </a:r>
            <a:endParaRPr lang="de-DE" dirty="0"/>
          </a:p>
        </p:txBody>
      </p:sp>
      <p:pic>
        <p:nvPicPr>
          <p:cNvPr id="8194" name="Picture 2" descr="C:\Users\dnoelle\Desktop\ESS Vortrag\20110606-IMG_9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" y="1384776"/>
            <a:ext cx="3901440" cy="26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442460" y="1554480"/>
            <a:ext cx="47015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DESY has a long tradition in BPM Electronics Design</a:t>
            </a:r>
          </a:p>
          <a:p>
            <a:pPr>
              <a:buNone/>
            </a:pPr>
            <a:r>
              <a:rPr lang="en-US" sz="2000" dirty="0" smtClean="0"/>
              <a:t>With exception of PETRA III (ITECH) and XFEL (</a:t>
            </a:r>
            <a:r>
              <a:rPr lang="en-US" sz="2000" dirty="0" smtClean="0"/>
              <a:t>In-kind </a:t>
            </a:r>
            <a:r>
              <a:rPr lang="en-US" sz="2000" dirty="0" smtClean="0"/>
              <a:t>Contribution PSI) all machines use in house BPM electronics</a:t>
            </a: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358140" y="4244340"/>
            <a:ext cx="833628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smtClean="0"/>
              <a:t>Recent Development:</a:t>
            </a:r>
          </a:p>
          <a:p>
            <a:pPr marL="342900" indent="-342900"/>
            <a:r>
              <a:rPr lang="en-US" sz="1600" smtClean="0"/>
              <a:t>Low Charge Button BPM electronics for FLASH II</a:t>
            </a:r>
          </a:p>
          <a:p>
            <a:pPr marL="342900" indent="-342900"/>
            <a:r>
              <a:rPr lang="en-US" sz="1600" smtClean="0"/>
              <a:t>RTM to be used with SIS800 16 bit, 125 MHz ADC</a:t>
            </a:r>
          </a:p>
          <a:p>
            <a:pPr marL="342900" indent="-342900"/>
            <a:r>
              <a:rPr lang="en-US" sz="1600" smtClean="0"/>
              <a:t>Single Bunch Electronics using the delay line principle</a:t>
            </a:r>
          </a:p>
          <a:p>
            <a:pPr marL="342900" indent="-342900"/>
            <a:r>
              <a:rPr lang="en-US" sz="1600" smtClean="0"/>
              <a:t>Uses processing power of VIRTEX5 on the SIS800</a:t>
            </a:r>
          </a:p>
          <a:p>
            <a:pPr marL="342900" indent="-342900"/>
            <a:r>
              <a:rPr lang="en-US" sz="1600" smtClean="0"/>
              <a:t>Prototyping will be finished in Summer</a:t>
            </a:r>
          </a:p>
          <a:p>
            <a:pPr marL="342900" indent="-342900"/>
            <a:r>
              <a:rPr lang="en-US" sz="1600" smtClean="0"/>
              <a:t>Commissioning of FLASH II planned for Spring 2013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1612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2"/>
          <a:srcRect l="28557" t="4029" r="17936" b="1834"/>
          <a:stretch/>
        </p:blipFill>
        <p:spPr bwMode="auto">
          <a:xfrm>
            <a:off x="554990" y="1163638"/>
            <a:ext cx="3373438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2060575" y="954088"/>
            <a:ext cx="6958013" cy="1865312"/>
            <a:chOff x="249" y="482"/>
            <a:chExt cx="5966" cy="1678"/>
          </a:xfrm>
        </p:grpSpPr>
        <p:pic>
          <p:nvPicPr>
            <p:cNvPr id="30739" name="Picture 4" descr="XFEL beam_scaled_100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719"/>
              <a:ext cx="5307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0" name="Line 5"/>
            <p:cNvSpPr>
              <a:spLocks noChangeShapeType="1"/>
            </p:cNvSpPr>
            <p:nvPr/>
          </p:nvSpPr>
          <p:spPr bwMode="auto">
            <a:xfrm>
              <a:off x="748" y="482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1" name="Line 6"/>
            <p:cNvSpPr>
              <a:spLocks noChangeShapeType="1"/>
            </p:cNvSpPr>
            <p:nvPr/>
          </p:nvSpPr>
          <p:spPr bwMode="auto">
            <a:xfrm>
              <a:off x="884" y="527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2" name="Line 7"/>
            <p:cNvSpPr>
              <a:spLocks noChangeShapeType="1"/>
            </p:cNvSpPr>
            <p:nvPr/>
          </p:nvSpPr>
          <p:spPr bwMode="auto">
            <a:xfrm>
              <a:off x="1111" y="572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3" name="Line 8"/>
            <p:cNvSpPr>
              <a:spLocks noChangeShapeType="1"/>
            </p:cNvSpPr>
            <p:nvPr/>
          </p:nvSpPr>
          <p:spPr bwMode="auto">
            <a:xfrm>
              <a:off x="2608" y="890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4" name="Line 9"/>
            <p:cNvSpPr>
              <a:spLocks noChangeShapeType="1"/>
            </p:cNvSpPr>
            <p:nvPr/>
          </p:nvSpPr>
          <p:spPr bwMode="auto">
            <a:xfrm>
              <a:off x="3016" y="936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5" name="Line 10"/>
            <p:cNvSpPr>
              <a:spLocks noChangeShapeType="1"/>
            </p:cNvSpPr>
            <p:nvPr/>
          </p:nvSpPr>
          <p:spPr bwMode="auto">
            <a:xfrm flipV="1">
              <a:off x="3016" y="1570"/>
              <a:ext cx="0" cy="36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6" name="Line 11"/>
            <p:cNvSpPr>
              <a:spLocks noChangeShapeType="1"/>
            </p:cNvSpPr>
            <p:nvPr/>
          </p:nvSpPr>
          <p:spPr bwMode="auto">
            <a:xfrm>
              <a:off x="3787" y="709"/>
              <a:ext cx="0" cy="40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747" name="Text Box 12"/>
            <p:cNvSpPr txBox="1">
              <a:spLocks noChangeArrowheads="1"/>
            </p:cNvSpPr>
            <p:nvPr/>
          </p:nvSpPr>
          <p:spPr bwMode="auto">
            <a:xfrm>
              <a:off x="3878" y="799"/>
              <a:ext cx="2337" cy="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400" b="1"/>
                <a:t>Hotspots  for Screens/WS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200"/>
                <a:t>4 stations with known phase advance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200"/>
                <a:t>for optics characterization</a:t>
              </a:r>
            </a:p>
          </p:txBody>
        </p:sp>
      </p:grpSp>
      <p:sp>
        <p:nvSpPr>
          <p:cNvPr id="3072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Size Measurements</a:t>
            </a: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>
          <a:xfrm>
            <a:off x="3566160" y="3034102"/>
            <a:ext cx="5532120" cy="3387725"/>
          </a:xfrm>
        </p:spPr>
        <p:txBody>
          <a:bodyPr/>
          <a:lstStyle/>
          <a:p>
            <a:pPr>
              <a:lnSpc>
                <a:spcPts val="1600"/>
              </a:lnSpc>
              <a:defRPr/>
            </a:pPr>
            <a:r>
              <a:rPr lang="en-US" sz="1600" dirty="0" smtClean="0"/>
              <a:t>Two systems: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 smtClean="0"/>
              <a:t>~ 50 Screens 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 smtClean="0"/>
              <a:t>12 (fast) Wire scanners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/>
              <a:t>S</a:t>
            </a:r>
            <a:r>
              <a:rPr lang="en-US" sz="1600" dirty="0" smtClean="0"/>
              <a:t>ome installed at the “same” place</a:t>
            </a:r>
          </a:p>
          <a:p>
            <a:pPr>
              <a:lnSpc>
                <a:spcPts val="1600"/>
              </a:lnSpc>
              <a:defRPr/>
            </a:pPr>
            <a:r>
              <a:rPr lang="en-US" sz="1600" dirty="0" smtClean="0"/>
              <a:t>FLASH result -&gt; OTR not usable for compressed Beams,  =&gt; extensive R&amp;D Program for luminescent Screens</a:t>
            </a:r>
          </a:p>
          <a:p>
            <a:pPr>
              <a:lnSpc>
                <a:spcPts val="1600"/>
              </a:lnSpc>
              <a:defRPr/>
            </a:pPr>
            <a:r>
              <a:rPr lang="en-US" sz="1600" dirty="0" smtClean="0"/>
              <a:t>Wire scanners 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 smtClean="0"/>
              <a:t>Triggered, Fast scans within a bunch train (1 m/s)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 smtClean="0"/>
              <a:t>Also Slow Scans</a:t>
            </a:r>
          </a:p>
          <a:p>
            <a:pPr lvl="1">
              <a:lnSpc>
                <a:spcPts val="1600"/>
              </a:lnSpc>
              <a:defRPr/>
            </a:pPr>
            <a:r>
              <a:rPr lang="en-US" sz="1600" dirty="0" smtClean="0"/>
              <a:t>Will be compatible to ISO5 (CRC 100)</a:t>
            </a:r>
          </a:p>
          <a:p>
            <a:pPr>
              <a:lnSpc>
                <a:spcPts val="1600"/>
              </a:lnSpc>
              <a:defRPr/>
            </a:pPr>
            <a:r>
              <a:rPr lang="en-US" sz="1600" dirty="0" smtClean="0"/>
              <a:t>Both DESY In-House developments, parts purchased from industry</a:t>
            </a:r>
          </a:p>
          <a:p>
            <a:pPr marL="300037" lvl="1" indent="0">
              <a:lnSpc>
                <a:spcPts val="1600"/>
              </a:lnSpc>
              <a:buFont typeface="Wingdings" pitchFamily="2" charset="2"/>
              <a:buNone/>
              <a:defRPr/>
            </a:pPr>
            <a:endParaRPr lang="en-US" sz="1600" dirty="0" smtClean="0"/>
          </a:p>
        </p:txBody>
      </p:sp>
      <p:sp>
        <p:nvSpPr>
          <p:cNvPr id="3072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E2E636E8-2FC5-4CB1-9E7F-39F38175BA67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34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0728" name="Textfeld 2"/>
          <p:cNvSpPr txBox="1">
            <a:spLocks noChangeArrowheads="1"/>
          </p:cNvSpPr>
          <p:nvPr/>
        </p:nvSpPr>
        <p:spPr bwMode="auto">
          <a:xfrm>
            <a:off x="2854325" y="4467225"/>
            <a:ext cx="9032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/>
              <a:t>Screen Mover</a:t>
            </a:r>
          </a:p>
        </p:txBody>
      </p:sp>
      <p:sp>
        <p:nvSpPr>
          <p:cNvPr id="30729" name="Textfeld 8"/>
          <p:cNvSpPr txBox="1">
            <a:spLocks noChangeArrowheads="1"/>
          </p:cNvSpPr>
          <p:nvPr/>
        </p:nvSpPr>
        <p:spPr bwMode="auto">
          <a:xfrm>
            <a:off x="2241709" y="2133524"/>
            <a:ext cx="11414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/>
              <a:t>Vert. Wire scanner</a:t>
            </a:r>
          </a:p>
        </p:txBody>
      </p:sp>
      <p:sp>
        <p:nvSpPr>
          <p:cNvPr id="30730" name="Textfeld 9"/>
          <p:cNvSpPr txBox="1">
            <a:spLocks noChangeArrowheads="1"/>
          </p:cNvSpPr>
          <p:nvPr/>
        </p:nvSpPr>
        <p:spPr bwMode="auto">
          <a:xfrm>
            <a:off x="2611438" y="2565400"/>
            <a:ext cx="1146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Hor.  Wire scanner</a:t>
            </a:r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609600" y="3584575"/>
            <a:ext cx="490538" cy="4968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 flipH="1">
            <a:off x="877888" y="3830638"/>
            <a:ext cx="244475" cy="503237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733" name="Textfeld 11"/>
          <p:cNvSpPr txBox="1">
            <a:spLocks noChangeArrowheads="1"/>
          </p:cNvSpPr>
          <p:nvPr/>
        </p:nvSpPr>
        <p:spPr bwMode="auto">
          <a:xfrm>
            <a:off x="942975" y="4064000"/>
            <a:ext cx="4349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Light</a:t>
            </a:r>
          </a:p>
        </p:txBody>
      </p:sp>
      <p:sp>
        <p:nvSpPr>
          <p:cNvPr id="30734" name="Textfeld 18"/>
          <p:cNvSpPr txBox="1">
            <a:spLocks noChangeArrowheads="1"/>
          </p:cNvSpPr>
          <p:nvPr/>
        </p:nvSpPr>
        <p:spPr bwMode="auto">
          <a:xfrm>
            <a:off x="-7938" y="4038600"/>
            <a:ext cx="5191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 Beam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H="1" flipV="1">
            <a:off x="1863726" y="1817688"/>
            <a:ext cx="445134" cy="23260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>
            <a:stCxn id="30730" idx="1"/>
          </p:cNvCxnSpPr>
          <p:nvPr/>
        </p:nvCxnSpPr>
        <p:spPr bwMode="auto">
          <a:xfrm flipH="1">
            <a:off x="2427288" y="2681288"/>
            <a:ext cx="184150" cy="21590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/>
          <p:cNvCxnSpPr>
            <a:stCxn id="30728" idx="0"/>
          </p:cNvCxnSpPr>
          <p:nvPr/>
        </p:nvCxnSpPr>
        <p:spPr bwMode="auto">
          <a:xfrm flipH="1" flipV="1">
            <a:off x="2962276" y="3948113"/>
            <a:ext cx="343693" cy="519112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1266" name="Picture 2" descr="C:\Users\dnoelle\Desktop\ESS Vortrag\20110511-IMG_81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/>
          <a:stretch/>
        </p:blipFill>
        <p:spPr bwMode="auto">
          <a:xfrm>
            <a:off x="32782" y="1074773"/>
            <a:ext cx="1004412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dnoelle\Desktop\ESS Vortrag\20110511-IMG_8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r="12134" b="21816"/>
          <a:stretch/>
        </p:blipFill>
        <p:spPr bwMode="auto">
          <a:xfrm>
            <a:off x="131903" y="4371685"/>
            <a:ext cx="2044854" cy="24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217921" y="1423988"/>
            <a:ext cx="2651760" cy="4459287"/>
          </a:xfrm>
        </p:spPr>
        <p:txBody>
          <a:bodyPr/>
          <a:lstStyle/>
          <a:p>
            <a:r>
              <a:rPr lang="en-US" sz="2000" smtClean="0"/>
              <a:t>Design for ISO5 (CRC100)</a:t>
            </a:r>
          </a:p>
          <a:p>
            <a:r>
              <a:rPr lang="en-US" sz="2000" smtClean="0"/>
              <a:t>Separated vakuum/motor part</a:t>
            </a:r>
          </a:p>
          <a:p>
            <a:r>
              <a:rPr lang="en-US" sz="2000" smtClean="0"/>
              <a:t>Easy to adapt to different stroke</a:t>
            </a:r>
          </a:p>
          <a:p>
            <a:r>
              <a:rPr lang="en-US" sz="2000" smtClean="0"/>
              <a:t>Connection to MPS </a:t>
            </a:r>
            <a:endParaRPr lang="en-US" sz="20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93788" y="350520"/>
            <a:ext cx="7283450" cy="671830"/>
          </a:xfrm>
        </p:spPr>
        <p:txBody>
          <a:bodyPr/>
          <a:lstStyle/>
          <a:p>
            <a:r>
              <a:rPr lang="en-US" smtClean="0"/>
              <a:t>Screen Systems: Screen Mover for low particle installations</a:t>
            </a:r>
            <a:endParaRPr lang="en-US"/>
          </a:p>
        </p:txBody>
      </p:sp>
      <p:pic>
        <p:nvPicPr>
          <p:cNvPr id="7170" name="Picture 2" descr="C:\Users\dnoelle\Desktop\ESS Vortrag\20120206-IMG_18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5867" b="5867"/>
          <a:stretch/>
        </p:blipFill>
        <p:spPr bwMode="auto">
          <a:xfrm>
            <a:off x="198843" y="1104900"/>
            <a:ext cx="206216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noelle\Desktop\ESS Vortrag\20120206-IMG_18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/>
          <a:stretch/>
        </p:blipFill>
        <p:spPr bwMode="auto">
          <a:xfrm>
            <a:off x="2415804" y="1104900"/>
            <a:ext cx="3634475" cy="20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noelle\Desktop\ESS Vortrag\20110415-IMG_79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b="10561"/>
          <a:stretch/>
        </p:blipFill>
        <p:spPr bwMode="auto">
          <a:xfrm>
            <a:off x="198843" y="4709161"/>
            <a:ext cx="2415223" cy="16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noelle\Desktop\ESS Vortrag\20110415-IMG_8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91" y="3416266"/>
            <a:ext cx="1964690" cy="29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4"/>
          <p:cNvSpPr>
            <a:spLocks noChangeArrowheads="1"/>
          </p:cNvSpPr>
          <p:nvPr/>
        </p:nvSpPr>
        <p:spPr bwMode="auto">
          <a:xfrm>
            <a:off x="3525838" y="1450975"/>
            <a:ext cx="1454150" cy="8302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188" rIns="81639" bIns="40820" anchor="ctr"/>
          <a:lstStyle/>
          <a:p>
            <a:pPr algn="ctr" defTabSz="414338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US" sz="1600">
                <a:solidFill>
                  <a:srgbClr val="000000"/>
                </a:solidFill>
              </a:rPr>
              <a:t>Readout </a:t>
            </a:r>
          </a:p>
          <a:p>
            <a:pPr algn="ctr" defTabSz="414338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US" sz="1600">
                <a:solidFill>
                  <a:srgbClr val="000000"/>
                </a:solidFill>
              </a:rPr>
              <a:t>Electronics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3317875" y="1138238"/>
            <a:ext cx="166211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solidFill>
                  <a:srgbClr val="000000"/>
                </a:solidFill>
              </a:rPr>
              <a:t>micro-TCA crate</a:t>
            </a:r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>
            <a:off x="2695575" y="1866900"/>
            <a:ext cx="830263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3525838" y="2281238"/>
            <a:ext cx="1450975" cy="6223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188" rIns="81639" bIns="40820" anchor="ctr"/>
          <a:lstStyle/>
          <a:p>
            <a:pPr algn="ctr" defTabSz="414338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US" sz="1600">
                <a:solidFill>
                  <a:srgbClr val="000000"/>
                </a:solidFill>
              </a:rPr>
              <a:t>HV </a:t>
            </a:r>
          </a:p>
          <a:p>
            <a:pPr algn="ctr" defTabSz="414338" hangingPunct="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US" sz="1600">
                <a:solidFill>
                  <a:srgbClr val="000000"/>
                </a:solidFill>
              </a:rPr>
              <a:t>Power supply</a:t>
            </a:r>
          </a:p>
        </p:txBody>
      </p:sp>
      <p:grpSp>
        <p:nvGrpSpPr>
          <p:cNvPr id="34822" name="Group 8"/>
          <p:cNvGrpSpPr>
            <a:grpSpLocks/>
          </p:cNvGrpSpPr>
          <p:nvPr/>
        </p:nvGrpSpPr>
        <p:grpSpPr bwMode="auto">
          <a:xfrm>
            <a:off x="622300" y="1395413"/>
            <a:ext cx="2279650" cy="1092200"/>
            <a:chOff x="432" y="969"/>
            <a:chExt cx="1583" cy="758"/>
          </a:xfrm>
        </p:grpSpPr>
        <p:sp>
          <p:nvSpPr>
            <p:cNvPr id="34839" name="Rectangle 9"/>
            <p:cNvSpPr>
              <a:spLocks noChangeArrowheads="1"/>
            </p:cNvSpPr>
            <p:nvPr/>
          </p:nvSpPr>
          <p:spPr bwMode="auto">
            <a:xfrm>
              <a:off x="1440" y="1152"/>
              <a:ext cx="432" cy="432"/>
            </a:xfrm>
            <a:prstGeom prst="rect">
              <a:avLst/>
            </a:prstGeom>
            <a:solidFill>
              <a:srgbClr val="FF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 anchor="ctr"/>
            <a:lstStyle/>
            <a:p>
              <a:pPr algn="ctr"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US" sz="1600" b="1">
                  <a:solidFill>
                    <a:srgbClr val="0000FF"/>
                  </a:solidFill>
                </a:rPr>
                <a:t>PMT</a:t>
              </a:r>
            </a:p>
          </p:txBody>
        </p:sp>
        <p:sp>
          <p:nvSpPr>
            <p:cNvPr id="34840" name="AutoShape 10"/>
            <p:cNvSpPr>
              <a:spLocks noChangeArrowheads="1"/>
            </p:cNvSpPr>
            <p:nvPr/>
          </p:nvSpPr>
          <p:spPr bwMode="auto">
            <a:xfrm>
              <a:off x="576" y="1152"/>
              <a:ext cx="864" cy="432"/>
            </a:xfrm>
            <a:prstGeom prst="bevel">
              <a:avLst>
                <a:gd name="adj" fmla="val 12500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 anchor="ctr"/>
            <a:lstStyle/>
            <a:p>
              <a:pPr algn="ctr" defTabSz="414338" hangingPunct="0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US" sz="1600">
                  <a:solidFill>
                    <a:srgbClr val="000000"/>
                  </a:solidFill>
                </a:rPr>
                <a:t>Scintillator</a:t>
              </a:r>
            </a:p>
          </p:txBody>
        </p:sp>
        <p:sp>
          <p:nvSpPr>
            <p:cNvPr id="34841" name="AutoShape 11"/>
            <p:cNvSpPr>
              <a:spLocks noChangeArrowheads="1"/>
            </p:cNvSpPr>
            <p:nvPr/>
          </p:nvSpPr>
          <p:spPr bwMode="auto">
            <a:xfrm>
              <a:off x="432" y="1008"/>
              <a:ext cx="1584" cy="720"/>
            </a:xfrm>
            <a:prstGeom prst="roundRect">
              <a:avLst>
                <a:gd name="adj" fmla="val 16667"/>
              </a:avLst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842" name="Text Box 12"/>
            <p:cNvSpPr txBox="1">
              <a:spLocks noChangeArrowheads="1"/>
            </p:cNvSpPr>
            <p:nvPr/>
          </p:nvSpPr>
          <p:spPr bwMode="auto">
            <a:xfrm>
              <a:off x="644" y="969"/>
              <a:ext cx="1084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1922" rIns="81639" bIns="40820"/>
            <a:lstStyle>
              <a:lvl1pPr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300">
                  <a:solidFill>
                    <a:srgbClr val="000000"/>
                  </a:solidFill>
                </a:rPr>
                <a:t>Beam Loss Monitor</a:t>
              </a:r>
            </a:p>
          </p:txBody>
        </p:sp>
      </p:grpSp>
      <p:sp>
        <p:nvSpPr>
          <p:cNvPr id="34823" name="Line 13"/>
          <p:cNvSpPr>
            <a:spLocks noChangeShapeType="1"/>
          </p:cNvSpPr>
          <p:nvPr/>
        </p:nvSpPr>
        <p:spPr bwMode="auto">
          <a:xfrm>
            <a:off x="414338" y="1244600"/>
            <a:ext cx="1244600" cy="1658938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4" name="Text Box 14"/>
          <p:cNvSpPr txBox="1">
            <a:spLocks noChangeArrowheads="1"/>
          </p:cNvSpPr>
          <p:nvPr/>
        </p:nvSpPr>
        <p:spPr bwMode="auto">
          <a:xfrm>
            <a:off x="1385888" y="2903538"/>
            <a:ext cx="687387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188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solidFill>
                  <a:srgbClr val="000000"/>
                </a:solidFill>
              </a:rPr>
              <a:t>e,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γ</a:t>
            </a:r>
            <a:r>
              <a:rPr lang="en-US" sz="1600">
                <a:solidFill>
                  <a:srgbClr val="000000"/>
                </a:solidFill>
              </a:rPr>
              <a:t>,n</a:t>
            </a:r>
            <a:r>
              <a:rPr lang="en-US" sz="1600" baseline="33000">
                <a:solidFill>
                  <a:srgbClr val="000000"/>
                </a:solidFill>
              </a:rPr>
              <a:t>0</a:t>
            </a:r>
          </a:p>
        </p:txBody>
      </p:sp>
      <p:cxnSp>
        <p:nvCxnSpPr>
          <p:cNvPr id="34825" name="AutoShape 15"/>
          <p:cNvCxnSpPr>
            <a:cxnSpLocks noChangeShapeType="1"/>
            <a:stCxn id="34821" idx="1"/>
          </p:cNvCxnSpPr>
          <p:nvPr/>
        </p:nvCxnSpPr>
        <p:spPr bwMode="auto">
          <a:xfrm flipH="1" flipV="1">
            <a:off x="2976563" y="2324100"/>
            <a:ext cx="909637" cy="53340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826" name="Line 18"/>
          <p:cNvSpPr>
            <a:spLocks noChangeShapeType="1"/>
          </p:cNvSpPr>
          <p:nvPr/>
        </p:nvSpPr>
        <p:spPr bwMode="auto">
          <a:xfrm>
            <a:off x="4976813" y="1866900"/>
            <a:ext cx="82867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7" name="Text Box 19"/>
          <p:cNvSpPr txBox="1">
            <a:spLocks noChangeArrowheads="1"/>
          </p:cNvSpPr>
          <p:nvPr/>
        </p:nvSpPr>
        <p:spPr bwMode="auto">
          <a:xfrm>
            <a:off x="5022850" y="1552575"/>
            <a:ext cx="36861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188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FF0000"/>
                </a:solidFill>
              </a:rPr>
              <a:t>Alarm</a:t>
            </a:r>
            <a:r>
              <a:rPr lang="en-US" sz="1600">
                <a:solidFill>
                  <a:srgbClr val="000000"/>
                </a:solidFill>
              </a:rPr>
              <a:t> (to Machine Protection System)</a:t>
            </a:r>
          </a:p>
        </p:txBody>
      </p:sp>
      <p:grpSp>
        <p:nvGrpSpPr>
          <p:cNvPr id="34828" name="Gruppieren 1"/>
          <p:cNvGrpSpPr>
            <a:grpSpLocks/>
          </p:cNvGrpSpPr>
          <p:nvPr/>
        </p:nvGrpSpPr>
        <p:grpSpPr bwMode="auto">
          <a:xfrm>
            <a:off x="435769" y="3479800"/>
            <a:ext cx="7837488" cy="2281237"/>
            <a:chOff x="622300" y="3525838"/>
            <a:chExt cx="7837488" cy="2281237"/>
          </a:xfrm>
        </p:grpSpPr>
        <p:pic>
          <p:nvPicPr>
            <p:cNvPr id="34834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" y="4000500"/>
              <a:ext cx="7837488" cy="180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35" name="Text Box 17"/>
            <p:cNvSpPr txBox="1">
              <a:spLocks noChangeArrowheads="1"/>
            </p:cNvSpPr>
            <p:nvPr/>
          </p:nvSpPr>
          <p:spPr bwMode="auto">
            <a:xfrm>
              <a:off x="1636713" y="3525838"/>
              <a:ext cx="5872162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39" tIns="55188" rIns="81639" bIns="40820"/>
            <a:lstStyle>
              <a:lvl1pPr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defTabSz="414338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defTabSz="4143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600">
                  <a:solidFill>
                    <a:srgbClr val="000000"/>
                  </a:solidFill>
                </a:rPr>
                <a:t>~350 Beam Loss Monitors (More than half – in undulator area)</a:t>
              </a:r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flipH="1">
              <a:off x="3729038" y="3900488"/>
              <a:ext cx="420687" cy="4143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>
              <a:off x="4146550" y="3900488"/>
              <a:ext cx="2074863" cy="6223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>
              <a:off x="4146550" y="3900488"/>
              <a:ext cx="207963" cy="4143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67672" name="Text Box 24"/>
          <p:cNvSpPr txBox="1">
            <a:spLocks noChangeArrowheads="1"/>
          </p:cNvSpPr>
          <p:nvPr/>
        </p:nvSpPr>
        <p:spPr bwMode="auto">
          <a:xfrm>
            <a:off x="5514975" y="1928015"/>
            <a:ext cx="3829050" cy="18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400" b="1" dirty="0" smtClean="0"/>
              <a:t>DAMC02 with custom RTM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 smtClean="0"/>
              <a:t>8 Channel/board; double width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 smtClean="0"/>
              <a:t>Comparator, ADC, Alarm Generator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 smtClean="0"/>
              <a:t>Test Pulse Driver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 smtClean="0"/>
              <a:t>HV driver for Cockcroft Walton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400" b="1" dirty="0" smtClean="0"/>
              <a:t>Fast Interface to MPS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1400" b="1" dirty="0" smtClean="0"/>
          </a:p>
        </p:txBody>
      </p:sp>
      <p:sp>
        <p:nvSpPr>
          <p:cNvPr id="34830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 Loss Monitor System for XFEL</a:t>
            </a:r>
            <a:endParaRPr lang="de-DE" smtClean="0"/>
          </a:p>
        </p:txBody>
      </p:sp>
      <p:sp useBgFill="1">
        <p:nvSpPr>
          <p:cNvPr id="34831" name="Textfeld 3"/>
          <p:cNvSpPr txBox="1">
            <a:spLocks noChangeArrowheads="1"/>
          </p:cNvSpPr>
          <p:nvPr/>
        </p:nvSpPr>
        <p:spPr bwMode="auto">
          <a:xfrm>
            <a:off x="4079022" y="5683517"/>
            <a:ext cx="3877985" cy="984885"/>
          </a:xfrm>
          <a:prstGeom prst="rect">
            <a:avLst/>
          </a:prstGeom>
          <a:ln>
            <a:noFill/>
          </a:ln>
          <a:extLst/>
        </p:spPr>
        <p:txBody>
          <a:bodyPr wrap="none">
            <a:spAutoFit/>
          </a:bodyPr>
          <a:lstStyle>
            <a:lvl1pPr marL="171450" indent="-1714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000" dirty="0"/>
              <a:t>BLM will use mostly Scintillators some Cherenkov </a:t>
            </a:r>
            <a:r>
              <a:rPr lang="en-US" sz="1000" dirty="0" smtClean="0"/>
              <a:t>radiators</a:t>
            </a:r>
          </a:p>
          <a:p>
            <a:pPr eaLnBrk="1" hangingPunct="1"/>
            <a:r>
              <a:rPr lang="en-US" sz="1000" dirty="0" smtClean="0"/>
              <a:t>Use electromagnetic showers</a:t>
            </a:r>
            <a:endParaRPr lang="en-US" sz="1000" dirty="0"/>
          </a:p>
          <a:p>
            <a:pPr eaLnBrk="1" hangingPunct="1"/>
            <a:r>
              <a:rPr lang="en-US" sz="1000" dirty="0"/>
              <a:t>Prototypes of BLMs build and tested in FLASH</a:t>
            </a:r>
          </a:p>
          <a:p>
            <a:pPr eaLnBrk="1" hangingPunct="1"/>
            <a:r>
              <a:rPr lang="en-US" sz="1000" dirty="0"/>
              <a:t>Production of housings and scintillators subcontracted to IHEP</a:t>
            </a:r>
          </a:p>
          <a:p>
            <a:pPr eaLnBrk="1" hangingPunct="1"/>
            <a:r>
              <a:rPr lang="en-US" sz="1000" dirty="0"/>
              <a:t>Electronics production In House (via DESY ZE)</a:t>
            </a:r>
          </a:p>
        </p:txBody>
      </p:sp>
      <p:pic>
        <p:nvPicPr>
          <p:cNvPr id="7170" name="Picture 2" descr="C:\Users\dnoelle\Desktop\ESS Vortrag\IMG_2686-2-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2" b="21173"/>
          <a:stretch/>
        </p:blipFill>
        <p:spPr bwMode="auto">
          <a:xfrm>
            <a:off x="130279" y="5373112"/>
            <a:ext cx="3592513" cy="14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087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24" y="4853637"/>
            <a:ext cx="21907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ular Callout 8"/>
          <p:cNvSpPr/>
          <p:nvPr/>
        </p:nvSpPr>
        <p:spPr bwMode="auto">
          <a:xfrm>
            <a:off x="325692" y="4714850"/>
            <a:ext cx="1039380" cy="1607127"/>
          </a:xfrm>
          <a:prstGeom prst="wedgeRoundRectCallout">
            <a:avLst>
              <a:gd name="adj1" fmla="val 160446"/>
              <a:gd name="adj2" fmla="val -20090"/>
              <a:gd name="adj3" fmla="val 16667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lang="en-US" sz="1300" dirty="0">
                <a:solidFill>
                  <a:srgbClr val="000000"/>
                </a:solidFill>
              </a:rPr>
              <a:t>Sensor </a:t>
            </a:r>
            <a:r>
              <a:rPr lang="en-US" sz="1300" dirty="0" smtClean="0">
                <a:solidFill>
                  <a:srgbClr val="000000"/>
                </a:solidFill>
              </a:rPr>
              <a:t>chip (</a:t>
            </a:r>
            <a:r>
              <a:rPr lang="el-GR" sz="1300" dirty="0" smtClean="0">
                <a:solidFill>
                  <a:srgbClr val="000000"/>
                </a:solidFill>
              </a:rPr>
              <a:t>γ</a:t>
            </a:r>
            <a:r>
              <a:rPr lang="en-US" sz="1300" dirty="0" smtClean="0">
                <a:solidFill>
                  <a:srgbClr val="000000"/>
                </a:solidFill>
              </a:rPr>
              <a:t>)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11270" name="Picture 2" descr="\\win.desy.de\home\fsfhh\My Documents\My Pictures\12slotWithAd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92710"/>
            <a:ext cx="25765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8"/>
          <p:cNvSpPr/>
          <p:nvPr/>
        </p:nvSpPr>
        <p:spPr bwMode="auto">
          <a:xfrm>
            <a:off x="135849" y="1109821"/>
            <a:ext cx="4364143" cy="3399300"/>
          </a:xfrm>
          <a:prstGeom prst="wedgeRoundRectCallout">
            <a:avLst>
              <a:gd name="adj1" fmla="val 71666"/>
              <a:gd name="adj2" fmla="val 63252"/>
              <a:gd name="adj3" fmla="val 16667"/>
            </a:avLst>
          </a:prstGeom>
          <a:gradFill>
            <a:gsLst>
              <a:gs pos="0">
                <a:srgbClr val="CBEBF5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000000"/>
                </a:solidFill>
              </a:rPr>
              <a:t>DESY </a:t>
            </a:r>
            <a:r>
              <a:rPr lang="en-US" dirty="0" smtClean="0">
                <a:solidFill>
                  <a:srgbClr val="000000"/>
                </a:solidFill>
              </a:rPr>
              <a:t>AMC2 (µTCA)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B86B6885-017C-4B7F-92DF-76CB8B16681A}" type="slidenum">
              <a:rPr lang="en-GB" sz="1000" smtClean="0">
                <a:solidFill>
                  <a:srgbClr val="FFFFFF"/>
                </a:solidFill>
                <a:ea typeface="Geneva" pitchFamily="1" charset="-128"/>
              </a:rPr>
              <a:pPr/>
              <a:t>37</a:t>
            </a:fld>
            <a:endParaRPr lang="en-GB" sz="1000" dirty="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1127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111125"/>
            <a:ext cx="7273925" cy="911225"/>
          </a:xfrm>
        </p:spPr>
        <p:txBody>
          <a:bodyPr/>
          <a:lstStyle/>
          <a:p>
            <a:pPr eaLnBrk="1" hangingPunct="1"/>
            <a:r>
              <a:rPr lang="de-DE" dirty="0" err="1" smtClean="0"/>
              <a:t>Dosimetry</a:t>
            </a:r>
            <a:r>
              <a:rPr lang="de-DE" dirty="0" smtClean="0"/>
              <a:t> –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&amp; </a:t>
            </a:r>
            <a:r>
              <a:rPr lang="de-DE" dirty="0" err="1" smtClean="0"/>
              <a:t>setup</a:t>
            </a:r>
            <a:endParaRPr lang="en-GB" dirty="0" smtClean="0"/>
          </a:p>
        </p:txBody>
      </p:sp>
      <p:sp>
        <p:nvSpPr>
          <p:cNvPr id="11277" name="Rectangle 15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909741" y="1135542"/>
            <a:ext cx="2419553" cy="931999"/>
          </a:xfrm>
        </p:spPr>
        <p:txBody>
          <a:bodyPr/>
          <a:lstStyle/>
          <a:p>
            <a:pPr eaLnBrk="1" hangingPunct="1"/>
            <a:r>
              <a:rPr lang="en-GB" dirty="0" smtClean="0"/>
              <a:t>Host platform</a:t>
            </a:r>
            <a:br>
              <a:rPr lang="en-GB" dirty="0" smtClean="0"/>
            </a:br>
            <a:r>
              <a:rPr lang="en-GB" dirty="0" smtClean="0"/>
              <a:t>integration</a:t>
            </a:r>
          </a:p>
        </p:txBody>
      </p:sp>
      <p:pic>
        <p:nvPicPr>
          <p:cNvPr id="11278" name="Picture 5" descr="fotoFre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4" y="1601542"/>
            <a:ext cx="3916752" cy="28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8"/>
          <p:cNvSpPr/>
          <p:nvPr/>
        </p:nvSpPr>
        <p:spPr bwMode="auto">
          <a:xfrm>
            <a:off x="7256438" y="4579035"/>
            <a:ext cx="1296144" cy="1574730"/>
          </a:xfrm>
          <a:prstGeom prst="wedgeRoundRectCallout">
            <a:avLst>
              <a:gd name="adj1" fmla="val -205106"/>
              <a:gd name="adj2" fmla="val -1411"/>
              <a:gd name="adj3" fmla="val 16667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lang="en-US" sz="1300" dirty="0" err="1">
                <a:solidFill>
                  <a:srgbClr val="000000"/>
                </a:solidFill>
              </a:rPr>
              <a:t>Frontpanel</a:t>
            </a:r>
            <a:r>
              <a:rPr lang="en-US" sz="1300" dirty="0">
                <a:solidFill>
                  <a:srgbClr val="000000"/>
                </a:solidFill>
              </a:rPr>
              <a:t> interface of </a:t>
            </a:r>
            <a:r>
              <a:rPr lang="en-US" sz="1300" dirty="0" smtClean="0">
                <a:solidFill>
                  <a:srgbClr val="000000"/>
                </a:solidFill>
              </a:rPr>
              <a:t>AMC </a:t>
            </a:r>
            <a:r>
              <a:rPr lang="en-US" sz="1300" dirty="0">
                <a:solidFill>
                  <a:srgbClr val="000000"/>
                </a:solidFill>
              </a:rPr>
              <a:t>board conducts </a:t>
            </a:r>
            <a:r>
              <a:rPr lang="en-US" sz="1300" dirty="0" err="1">
                <a:solidFill>
                  <a:srgbClr val="000000"/>
                </a:solidFill>
              </a:rPr>
              <a:t>undulator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dosimetry</a:t>
            </a:r>
            <a:r>
              <a:rPr lang="en-US" sz="1300" dirty="0">
                <a:solidFill>
                  <a:srgbClr val="000000"/>
                </a:solidFill>
              </a:rPr>
              <a:t> signals </a:t>
            </a:r>
          </a:p>
        </p:txBody>
      </p:sp>
      <p:sp>
        <p:nvSpPr>
          <p:cNvPr id="15" name="180-Grad-Pfeil 14"/>
          <p:cNvSpPr/>
          <p:nvPr/>
        </p:nvSpPr>
        <p:spPr bwMode="auto">
          <a:xfrm rot="10800000" flipH="1">
            <a:off x="3419871" y="5431854"/>
            <a:ext cx="1944215" cy="517426"/>
          </a:xfrm>
          <a:prstGeom prst="uturnArrow">
            <a:avLst>
              <a:gd name="adj1" fmla="val 25000"/>
              <a:gd name="adj2" fmla="val 25000"/>
              <a:gd name="adj3" fmla="val 44769"/>
              <a:gd name="adj4" fmla="val 43750"/>
              <a:gd name="adj5" fmla="val 100000"/>
            </a:avLst>
          </a:prstGeom>
          <a:solidFill>
            <a:schemeClr val="accent2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de-DE" sz="900" dirty="0">
              <a:solidFill>
                <a:srgbClr val="261748"/>
              </a:solidFill>
            </a:endParaRPr>
          </a:p>
        </p:txBody>
      </p:sp>
      <p:pic>
        <p:nvPicPr>
          <p:cNvPr id="11288" name="Picture 25" descr="\\win.desy.de\home\fsfhh\My Documents\work\papers_posters_talks\psi_collaboration-ws_2011_xfel-dosi\psi_coll_ws_032011_datensammlung\psi_coll_ws_picts_vorber\pict_gam_sens_f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95895"/>
            <a:ext cx="576064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Text Box 17"/>
          <p:cNvSpPr txBox="1">
            <a:spLocks noChangeArrowheads="1"/>
          </p:cNvSpPr>
          <p:nvPr/>
        </p:nvSpPr>
        <p:spPr bwMode="auto">
          <a:xfrm>
            <a:off x="6873873" y="3594083"/>
            <a:ext cx="1905694" cy="59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800" dirty="0">
                <a:solidFill>
                  <a:srgbClr val="261748"/>
                </a:solidFill>
                <a:ea typeface="Geneva" pitchFamily="1" charset="-128"/>
              </a:rPr>
              <a:t>(12-slot </a:t>
            </a:r>
            <a:r>
              <a:rPr lang="en-US" sz="1800" dirty="0" smtClean="0">
                <a:solidFill>
                  <a:srgbClr val="000000"/>
                </a:solidFill>
              </a:rPr>
              <a:t>µ</a:t>
            </a:r>
            <a:r>
              <a:rPr lang="en-GB" sz="1800" dirty="0" smtClean="0">
                <a:solidFill>
                  <a:srgbClr val="261748"/>
                </a:solidFill>
                <a:ea typeface="Geneva" pitchFamily="1" charset="-128"/>
              </a:rPr>
              <a:t>TCA</a:t>
            </a:r>
            <a:br>
              <a:rPr lang="en-GB" sz="1800" dirty="0" smtClean="0">
                <a:solidFill>
                  <a:srgbClr val="261748"/>
                </a:solidFill>
                <a:ea typeface="Geneva" pitchFamily="1" charset="-128"/>
              </a:rPr>
            </a:br>
            <a:r>
              <a:rPr lang="en-GB" sz="1800" dirty="0" smtClean="0">
                <a:solidFill>
                  <a:srgbClr val="261748"/>
                </a:solidFill>
                <a:ea typeface="Geneva" pitchFamily="1" charset="-128"/>
              </a:rPr>
              <a:t>production-crate</a:t>
            </a:r>
            <a:r>
              <a:rPr lang="en-GB" sz="1800" dirty="0">
                <a:solidFill>
                  <a:srgbClr val="261748"/>
                </a:solidFill>
                <a:ea typeface="Geneva" pitchFamily="1" charset="-128"/>
              </a:rPr>
              <a:t>)</a:t>
            </a:r>
          </a:p>
        </p:txBody>
      </p:sp>
      <p:sp>
        <p:nvSpPr>
          <p:cNvPr id="2" name="Textfeld 1"/>
          <p:cNvSpPr txBox="1">
            <a:spLocks/>
          </p:cNvSpPr>
          <p:nvPr/>
        </p:nvSpPr>
        <p:spPr>
          <a:xfrm>
            <a:off x="2555776" y="3140968"/>
            <a:ext cx="1296144" cy="108012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de-DE" dirty="0" smtClean="0"/>
              <a:t>FMC</a:t>
            </a:r>
          </a:p>
          <a:p>
            <a:pPr algn="ctr"/>
            <a:r>
              <a:rPr lang="de-DE" dirty="0" err="1" smtClean="0"/>
              <a:t>mezzanine</a:t>
            </a:r>
            <a:endParaRPr lang="de-DE" dirty="0" smtClean="0"/>
          </a:p>
          <a:p>
            <a:pPr algn="ctr"/>
            <a:r>
              <a:rPr lang="de-DE" dirty="0" err="1"/>
              <a:t>c</a:t>
            </a:r>
            <a:r>
              <a:rPr lang="de-DE" dirty="0" err="1" smtClean="0"/>
              <a:t>ard</a:t>
            </a:r>
            <a:r>
              <a:rPr lang="de-DE" dirty="0" smtClean="0"/>
              <a:t> </a:t>
            </a:r>
            <a:r>
              <a:rPr lang="de-DE" dirty="0" err="1" smtClean="0"/>
              <a:t>slot</a:t>
            </a:r>
            <a:endParaRPr lang="de-DE" dirty="0"/>
          </a:p>
        </p:txBody>
      </p:sp>
      <p:sp>
        <p:nvSpPr>
          <p:cNvPr id="8" name="Rounded Rectangular Callout 8"/>
          <p:cNvSpPr/>
          <p:nvPr/>
        </p:nvSpPr>
        <p:spPr bwMode="auto">
          <a:xfrm>
            <a:off x="4681834" y="1109821"/>
            <a:ext cx="2227907" cy="1455083"/>
          </a:xfrm>
          <a:prstGeom prst="wedgeRoundRectCallout">
            <a:avLst>
              <a:gd name="adj1" fmla="val -102123"/>
              <a:gd name="adj2" fmla="val 98363"/>
              <a:gd name="adj3" fmla="val 16667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Dosimetry</a:t>
            </a:r>
            <a:r>
              <a:rPr lang="en-US" dirty="0" smtClean="0">
                <a:solidFill>
                  <a:srgbClr val="000000"/>
                </a:solidFill>
              </a:rPr>
              <a:t> mezzanine card (FMC) on </a:t>
            </a:r>
            <a:r>
              <a:rPr lang="en-US" dirty="0">
                <a:solidFill>
                  <a:srgbClr val="000000"/>
                </a:solidFill>
              </a:rPr>
              <a:t>AMC motherboard </a:t>
            </a:r>
            <a:r>
              <a:rPr lang="en-US" dirty="0" smtClean="0">
                <a:solidFill>
                  <a:srgbClr val="000000"/>
                </a:solidFill>
              </a:rPr>
              <a:t>for the Machine-Protection-System </a:t>
            </a:r>
            <a:r>
              <a:rPr lang="en-US" dirty="0">
                <a:solidFill>
                  <a:srgbClr val="000000"/>
                </a:solidFill>
              </a:rPr>
              <a:t>(MPS) </a:t>
            </a:r>
            <a:r>
              <a:rPr lang="en-US" dirty="0" smtClean="0">
                <a:solidFill>
                  <a:srgbClr val="000000"/>
                </a:solidFill>
              </a:rPr>
              <a:t>carries </a:t>
            </a:r>
            <a:r>
              <a:rPr lang="en-US" dirty="0" err="1" smtClean="0">
                <a:solidFill>
                  <a:srgbClr val="000000"/>
                </a:solidFill>
              </a:rPr>
              <a:t>dosimetry</a:t>
            </a:r>
            <a:r>
              <a:rPr lang="en-US" dirty="0" smtClean="0">
                <a:solidFill>
                  <a:srgbClr val="000000"/>
                </a:solidFill>
              </a:rPr>
              <a:t> for measurements inside </a:t>
            </a:r>
            <a:r>
              <a:rPr lang="en-US" dirty="0">
                <a:solidFill>
                  <a:srgbClr val="000000"/>
                </a:solidFill>
              </a:rPr>
              <a:t>shielded electronic </a:t>
            </a:r>
            <a:r>
              <a:rPr lang="en-US" dirty="0" smtClean="0">
                <a:solidFill>
                  <a:srgbClr val="000000"/>
                </a:solidFill>
              </a:rPr>
              <a:t>racks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ounded Rectangular Callout 8"/>
          <p:cNvSpPr/>
          <p:nvPr/>
        </p:nvSpPr>
        <p:spPr bwMode="auto">
          <a:xfrm>
            <a:off x="4681834" y="2708920"/>
            <a:ext cx="2227907" cy="720079"/>
          </a:xfrm>
          <a:prstGeom prst="wedgeRoundRectCallout">
            <a:avLst>
              <a:gd name="adj1" fmla="val -87160"/>
              <a:gd name="adj2" fmla="val 80580"/>
              <a:gd name="adj3" fmla="val 16667"/>
            </a:avLst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defRPr/>
            </a:pPr>
            <a:r>
              <a:rPr lang="en-US" sz="1200" dirty="0" err="1">
                <a:solidFill>
                  <a:srgbClr val="000000"/>
                </a:solidFill>
              </a:rPr>
              <a:t>Frontpanel</a:t>
            </a:r>
            <a:r>
              <a:rPr lang="en-US" sz="1200" dirty="0">
                <a:solidFill>
                  <a:srgbClr val="000000"/>
                </a:solidFill>
              </a:rPr>
              <a:t> interface allows connection of external </a:t>
            </a:r>
            <a:r>
              <a:rPr lang="en-US" sz="1200" dirty="0" err="1">
                <a:solidFill>
                  <a:srgbClr val="000000"/>
                </a:solidFill>
              </a:rPr>
              <a:t>dosimetry</a:t>
            </a:r>
            <a:r>
              <a:rPr lang="en-US" sz="1200" dirty="0">
                <a:solidFill>
                  <a:srgbClr val="000000"/>
                </a:solidFill>
              </a:rPr>
              <a:t> sensors</a:t>
            </a:r>
          </a:p>
        </p:txBody>
      </p:sp>
      <p:sp>
        <p:nvSpPr>
          <p:cNvPr id="20" name="Textfeld 19"/>
          <p:cNvSpPr txBox="1">
            <a:spLocks/>
          </p:cNvSpPr>
          <p:nvPr/>
        </p:nvSpPr>
        <p:spPr>
          <a:xfrm>
            <a:off x="3779910" y="3293368"/>
            <a:ext cx="72009" cy="783704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5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For your attention</a:t>
            </a:r>
          </a:p>
          <a:p>
            <a:r>
              <a:rPr lang="en-US" smtClean="0"/>
              <a:t>And thanks also to all the colleagues, who supplied me with material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3509B-1322-4700-A9E7-C322F900FDE9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– Parameter Set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0391" r="754" b="30028"/>
          <a:stretch>
            <a:fillRect/>
          </a:stretch>
        </p:blipFill>
        <p:spPr>
          <a:xfrm>
            <a:off x="177165" y="1069113"/>
            <a:ext cx="8499475" cy="2071687"/>
          </a:xfrm>
          <a:prstGeom prst="rect">
            <a:avLst/>
          </a:prstGeom>
        </p:spPr>
      </p:pic>
      <p:graphicFrame>
        <p:nvGraphicFramePr>
          <p:cNvPr id="7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11536"/>
              </p:ext>
            </p:extLst>
          </p:nvPr>
        </p:nvGraphicFramePr>
        <p:xfrm>
          <a:off x="497527" y="2920120"/>
          <a:ext cx="7702550" cy="3206751"/>
        </p:xfrm>
        <a:graphic>
          <a:graphicData uri="http://schemas.openxmlformats.org/drawingml/2006/table">
            <a:tbl>
              <a:tblPr/>
              <a:tblGrid>
                <a:gridCol w="2794000"/>
                <a:gridCol w="2000250"/>
                <a:gridCol w="2908300"/>
              </a:tblGrid>
              <a:tr h="380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Baseline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New Parameter Set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Electron Energy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17.5 GeV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10.5/14/17.5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 charge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 nC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0.02 - 1 nC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Peak current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kA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 kA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Slice emittance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&lt; 1.4 mm mrad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0.4 - 1.0 mm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mrad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Slice energy spread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1.5 MeV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4 - 2 MeV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352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Shortest SASE wavelength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0.1 nm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0.05 nm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Pulse repetition rate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 Hz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 Hz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  <a:tr h="3555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Bunches per pulse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3000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>
                <a:solidFill>
                  <a:srgbClr val="FFFFFF"/>
                </a:solidFill>
              </a:rPr>
              <a:pPr/>
              <a:t>4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C568D-39FB-410F-8551-668734AC5E44}" type="slidenum">
              <a:rPr lang="en-GB"/>
              <a:pPr/>
              <a:t>5</a:t>
            </a:fld>
            <a:endParaRPr lang="en-GB"/>
          </a:p>
        </p:txBody>
      </p:sp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E-XFEL/FLASH Time Structure: High Duty Cycle</a:t>
            </a:r>
          </a:p>
        </p:txBody>
      </p:sp>
      <p:grpSp>
        <p:nvGrpSpPr>
          <p:cNvPr id="789507" name="Group 3"/>
          <p:cNvGrpSpPr>
            <a:grpSpLocks/>
          </p:cNvGrpSpPr>
          <p:nvPr/>
        </p:nvGrpSpPr>
        <p:grpSpPr bwMode="auto">
          <a:xfrm>
            <a:off x="555625" y="1038225"/>
            <a:ext cx="7575550" cy="4897438"/>
            <a:chOff x="350" y="654"/>
            <a:chExt cx="4772" cy="3085"/>
          </a:xfrm>
        </p:grpSpPr>
        <p:sp>
          <p:nvSpPr>
            <p:cNvPr id="789508" name="Rectangle 4"/>
            <p:cNvSpPr>
              <a:spLocks noChangeArrowheads="1"/>
            </p:cNvSpPr>
            <p:nvPr/>
          </p:nvSpPr>
          <p:spPr bwMode="auto">
            <a:xfrm>
              <a:off x="350" y="663"/>
              <a:ext cx="1825" cy="2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390000"/>
                </a:lnSpc>
                <a:buClr>
                  <a:schemeClr val="accent2"/>
                </a:buClr>
                <a:buSzPct val="80000"/>
              </a:pPr>
              <a:r>
                <a:rPr lang="en-US" sz="1800">
                  <a:solidFill>
                    <a:schemeClr val="tx2"/>
                  </a:solidFill>
                </a:rPr>
                <a:t>Repetition rate</a:t>
              </a:r>
            </a:p>
            <a:p>
              <a:pPr marL="342900" indent="-342900">
                <a:lnSpc>
                  <a:spcPct val="390000"/>
                </a:lnSpc>
                <a:buClr>
                  <a:schemeClr val="accent2"/>
                </a:buClr>
                <a:buSzPct val="80000"/>
              </a:pPr>
              <a:r>
                <a:rPr lang="en-US" sz="1800">
                  <a:solidFill>
                    <a:schemeClr val="tx2"/>
                  </a:solidFill>
                </a:rPr>
                <a:t>Macro-pulse</a:t>
              </a:r>
            </a:p>
            <a:p>
              <a:pPr marL="342900" indent="-342900">
                <a:lnSpc>
                  <a:spcPct val="390000"/>
                </a:lnSpc>
                <a:buClr>
                  <a:schemeClr val="accent2"/>
                </a:buClr>
                <a:buSzPct val="80000"/>
              </a:pPr>
              <a:r>
                <a:rPr lang="en-US" sz="1800">
                  <a:solidFill>
                    <a:schemeClr val="tx2"/>
                  </a:solidFill>
                </a:rPr>
                <a:t>Bunch</a:t>
              </a:r>
            </a:p>
            <a:p>
              <a:pPr marL="342900" indent="-342900">
                <a:lnSpc>
                  <a:spcPct val="390000"/>
                </a:lnSpc>
                <a:buClr>
                  <a:schemeClr val="accent2"/>
                </a:buClr>
                <a:buSzPct val="80000"/>
              </a:pPr>
              <a:r>
                <a:rPr lang="en-US" sz="1800">
                  <a:solidFill>
                    <a:schemeClr val="tx2"/>
                  </a:solidFill>
                </a:rPr>
                <a:t>Slice</a:t>
              </a:r>
            </a:p>
          </p:txBody>
        </p:sp>
        <p:sp>
          <p:nvSpPr>
            <p:cNvPr id="789509" name="Line 5"/>
            <p:cNvSpPr>
              <a:spLocks noChangeShapeType="1"/>
            </p:cNvSpPr>
            <p:nvPr/>
          </p:nvSpPr>
          <p:spPr bwMode="auto">
            <a:xfrm>
              <a:off x="2586" y="1347"/>
              <a:ext cx="241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0" name="Text Box 6"/>
            <p:cNvSpPr txBox="1">
              <a:spLocks noChangeArrowheads="1"/>
            </p:cNvSpPr>
            <p:nvPr/>
          </p:nvSpPr>
          <p:spPr bwMode="auto">
            <a:xfrm>
              <a:off x="4959" y="1363"/>
              <a:ext cx="15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789511" name="Rectangle 7"/>
            <p:cNvSpPr>
              <a:spLocks noChangeArrowheads="1"/>
            </p:cNvSpPr>
            <p:nvPr/>
          </p:nvSpPr>
          <p:spPr bwMode="auto">
            <a:xfrm>
              <a:off x="2815" y="951"/>
              <a:ext cx="13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2" name="Rectangle 8"/>
            <p:cNvSpPr>
              <a:spLocks noChangeArrowheads="1"/>
            </p:cNvSpPr>
            <p:nvPr/>
          </p:nvSpPr>
          <p:spPr bwMode="auto">
            <a:xfrm>
              <a:off x="3224" y="951"/>
              <a:ext cx="14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3" name="Rectangle 9"/>
            <p:cNvSpPr>
              <a:spLocks noChangeArrowheads="1"/>
            </p:cNvSpPr>
            <p:nvPr/>
          </p:nvSpPr>
          <p:spPr bwMode="auto">
            <a:xfrm>
              <a:off x="4046" y="951"/>
              <a:ext cx="14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4" name="Rectangle 10"/>
            <p:cNvSpPr>
              <a:spLocks noChangeArrowheads="1"/>
            </p:cNvSpPr>
            <p:nvPr/>
          </p:nvSpPr>
          <p:spPr bwMode="auto">
            <a:xfrm>
              <a:off x="3635" y="951"/>
              <a:ext cx="14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5" name="Rectangle 11"/>
            <p:cNvSpPr>
              <a:spLocks noChangeArrowheads="1"/>
            </p:cNvSpPr>
            <p:nvPr/>
          </p:nvSpPr>
          <p:spPr bwMode="auto">
            <a:xfrm>
              <a:off x="4457" y="951"/>
              <a:ext cx="14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6" name="Rectangle 12"/>
            <p:cNvSpPr>
              <a:spLocks noChangeArrowheads="1"/>
            </p:cNvSpPr>
            <p:nvPr/>
          </p:nvSpPr>
          <p:spPr bwMode="auto">
            <a:xfrm>
              <a:off x="4867" y="951"/>
              <a:ext cx="13" cy="396"/>
            </a:xfrm>
            <a:prstGeom prst="rect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7" name="Text Box 13"/>
            <p:cNvSpPr txBox="1">
              <a:spLocks noChangeArrowheads="1"/>
            </p:cNvSpPr>
            <p:nvPr/>
          </p:nvSpPr>
          <p:spPr bwMode="auto">
            <a:xfrm>
              <a:off x="2450" y="654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8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789518" name="Line 14"/>
            <p:cNvSpPr>
              <a:spLocks noChangeShapeType="1"/>
            </p:cNvSpPr>
            <p:nvPr/>
          </p:nvSpPr>
          <p:spPr bwMode="auto">
            <a:xfrm>
              <a:off x="2815" y="1100"/>
              <a:ext cx="4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19" name="Text Box 15"/>
            <p:cNvSpPr txBox="1">
              <a:spLocks noChangeArrowheads="1"/>
            </p:cNvSpPr>
            <p:nvPr/>
          </p:nvSpPr>
          <p:spPr bwMode="auto">
            <a:xfrm>
              <a:off x="2769" y="867"/>
              <a:ext cx="4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100ms</a:t>
              </a:r>
            </a:p>
          </p:txBody>
        </p:sp>
        <p:sp>
          <p:nvSpPr>
            <p:cNvPr id="789520" name="Text Box 16"/>
            <p:cNvSpPr txBox="1">
              <a:spLocks noChangeArrowheads="1"/>
            </p:cNvSpPr>
            <p:nvPr/>
          </p:nvSpPr>
          <p:spPr bwMode="auto">
            <a:xfrm>
              <a:off x="3377" y="711"/>
              <a:ext cx="166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800">
                  <a:latin typeface="Times New Roman" pitchFamily="18" charset="0"/>
                </a:rPr>
                <a:t>Duty cycle ~ XFEL 0.65%</a:t>
              </a:r>
            </a:p>
          </p:txBody>
        </p:sp>
        <p:sp>
          <p:nvSpPr>
            <p:cNvPr id="789521" name="Line 17"/>
            <p:cNvSpPr>
              <a:spLocks noChangeShapeType="1"/>
            </p:cNvSpPr>
            <p:nvPr/>
          </p:nvSpPr>
          <p:spPr bwMode="auto">
            <a:xfrm>
              <a:off x="2631" y="803"/>
              <a:ext cx="0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22" name="Line 18"/>
            <p:cNvSpPr>
              <a:spLocks noChangeShapeType="1"/>
            </p:cNvSpPr>
            <p:nvPr/>
          </p:nvSpPr>
          <p:spPr bwMode="auto">
            <a:xfrm>
              <a:off x="2631" y="951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23" name="Text Box 19"/>
            <p:cNvSpPr txBox="1">
              <a:spLocks noChangeArrowheads="1"/>
            </p:cNvSpPr>
            <p:nvPr/>
          </p:nvSpPr>
          <p:spPr bwMode="auto">
            <a:xfrm>
              <a:off x="2093" y="818"/>
              <a:ext cx="5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1-5 mA</a:t>
              </a:r>
            </a:p>
          </p:txBody>
        </p:sp>
        <p:sp>
          <p:nvSpPr>
            <p:cNvPr id="789524" name="Line 20"/>
            <p:cNvSpPr>
              <a:spLocks noChangeShapeType="1"/>
            </p:cNvSpPr>
            <p:nvPr/>
          </p:nvSpPr>
          <p:spPr bwMode="auto">
            <a:xfrm flipH="1">
              <a:off x="2815" y="1347"/>
              <a:ext cx="820" cy="4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25" name="Line 21"/>
            <p:cNvSpPr>
              <a:spLocks noChangeShapeType="1"/>
            </p:cNvSpPr>
            <p:nvPr/>
          </p:nvSpPr>
          <p:spPr bwMode="auto">
            <a:xfrm>
              <a:off x="3635" y="1347"/>
              <a:ext cx="1051" cy="4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26" name="Line 22"/>
            <p:cNvSpPr>
              <a:spLocks noChangeShapeType="1"/>
            </p:cNvSpPr>
            <p:nvPr/>
          </p:nvSpPr>
          <p:spPr bwMode="auto">
            <a:xfrm>
              <a:off x="2592" y="2237"/>
              <a:ext cx="241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27" name="Text Box 23"/>
            <p:cNvSpPr txBox="1">
              <a:spLocks noChangeArrowheads="1"/>
            </p:cNvSpPr>
            <p:nvPr/>
          </p:nvSpPr>
          <p:spPr bwMode="auto">
            <a:xfrm>
              <a:off x="4964" y="2253"/>
              <a:ext cx="15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789528" name="Rectangle 24" descr="Vertikal dünn"/>
            <p:cNvSpPr>
              <a:spLocks noChangeArrowheads="1"/>
            </p:cNvSpPr>
            <p:nvPr/>
          </p:nvSpPr>
          <p:spPr bwMode="auto">
            <a:xfrm>
              <a:off x="2819" y="1841"/>
              <a:ext cx="1873" cy="396"/>
            </a:xfrm>
            <a:prstGeom prst="rect">
              <a:avLst/>
            </a:prstGeom>
            <a:pattFill prst="narVert">
              <a:fgClr>
                <a:srgbClr val="0000C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GB" sz="1600" b="1">
                <a:latin typeface="Times New Roman" pitchFamily="18" charset="0"/>
              </a:endParaRPr>
            </a:p>
          </p:txBody>
        </p:sp>
        <p:sp>
          <p:nvSpPr>
            <p:cNvPr id="789529" name="Line 25"/>
            <p:cNvSpPr>
              <a:spLocks noChangeShapeType="1"/>
            </p:cNvSpPr>
            <p:nvPr/>
          </p:nvSpPr>
          <p:spPr bwMode="auto">
            <a:xfrm>
              <a:off x="2638" y="1692"/>
              <a:ext cx="0" cy="5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30" name="Text Box 26"/>
            <p:cNvSpPr txBox="1">
              <a:spLocks noChangeArrowheads="1"/>
            </p:cNvSpPr>
            <p:nvPr/>
          </p:nvSpPr>
          <p:spPr bwMode="auto">
            <a:xfrm>
              <a:off x="2456" y="1560"/>
              <a:ext cx="1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789531" name="Line 27"/>
            <p:cNvSpPr>
              <a:spLocks noChangeShapeType="1"/>
            </p:cNvSpPr>
            <p:nvPr/>
          </p:nvSpPr>
          <p:spPr bwMode="auto">
            <a:xfrm>
              <a:off x="2819" y="1792"/>
              <a:ext cx="18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32" name="Text Box 28"/>
            <p:cNvSpPr txBox="1">
              <a:spLocks noChangeArrowheads="1"/>
            </p:cNvSpPr>
            <p:nvPr/>
          </p:nvSpPr>
          <p:spPr bwMode="auto">
            <a:xfrm>
              <a:off x="3186" y="1573"/>
              <a:ext cx="8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  <a:sym typeface="Symbol" pitchFamily="18" charset="2"/>
                </a:rPr>
                <a:t>XFEL 600s </a:t>
              </a:r>
            </a:p>
          </p:txBody>
        </p:sp>
        <p:sp>
          <p:nvSpPr>
            <p:cNvPr id="789533" name="Line 29"/>
            <p:cNvSpPr>
              <a:spLocks noChangeShapeType="1"/>
            </p:cNvSpPr>
            <p:nvPr/>
          </p:nvSpPr>
          <p:spPr bwMode="auto">
            <a:xfrm>
              <a:off x="2638" y="1841"/>
              <a:ext cx="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34" name="Text Box 30"/>
            <p:cNvSpPr txBox="1">
              <a:spLocks noChangeArrowheads="1"/>
            </p:cNvSpPr>
            <p:nvPr/>
          </p:nvSpPr>
          <p:spPr bwMode="auto">
            <a:xfrm>
              <a:off x="3094" y="1941"/>
              <a:ext cx="1294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Macro-pulse duration</a:t>
              </a:r>
            </a:p>
          </p:txBody>
        </p:sp>
        <p:sp>
          <p:nvSpPr>
            <p:cNvPr id="789535" name="Text Box 31"/>
            <p:cNvSpPr txBox="1">
              <a:spLocks noChangeArrowheads="1"/>
            </p:cNvSpPr>
            <p:nvPr/>
          </p:nvSpPr>
          <p:spPr bwMode="auto">
            <a:xfrm>
              <a:off x="2404" y="3094"/>
              <a:ext cx="1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789536" name="Line 32"/>
            <p:cNvSpPr>
              <a:spLocks noChangeShapeType="1"/>
            </p:cNvSpPr>
            <p:nvPr/>
          </p:nvSpPr>
          <p:spPr bwMode="auto">
            <a:xfrm>
              <a:off x="2631" y="3178"/>
              <a:ext cx="0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89537" name="Group 33"/>
            <p:cNvGrpSpPr>
              <a:grpSpLocks/>
            </p:cNvGrpSpPr>
            <p:nvPr/>
          </p:nvGrpSpPr>
          <p:grpSpPr bwMode="auto">
            <a:xfrm>
              <a:off x="2404" y="2358"/>
              <a:ext cx="2713" cy="854"/>
              <a:chOff x="2784" y="2463"/>
              <a:chExt cx="2855" cy="828"/>
            </a:xfrm>
          </p:grpSpPr>
          <p:sp>
            <p:nvSpPr>
              <p:cNvPr id="789538" name="Line 34"/>
              <p:cNvSpPr>
                <a:spLocks noChangeShapeType="1"/>
              </p:cNvSpPr>
              <p:nvPr/>
            </p:nvSpPr>
            <p:spPr bwMode="auto">
              <a:xfrm>
                <a:off x="2976" y="3072"/>
                <a:ext cx="25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9539" name="Text Box 35"/>
              <p:cNvSpPr txBox="1">
                <a:spLocks noChangeArrowheads="1"/>
              </p:cNvSpPr>
              <p:nvPr/>
            </p:nvSpPr>
            <p:spPr bwMode="auto">
              <a:xfrm>
                <a:off x="5472" y="3086"/>
                <a:ext cx="167" cy="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b="1"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789540" name="Rectangle 36"/>
              <p:cNvSpPr>
                <a:spLocks noChangeArrowheads="1"/>
              </p:cNvSpPr>
              <p:nvPr/>
            </p:nvSpPr>
            <p:spPr bwMode="auto">
              <a:xfrm>
                <a:off x="3216" y="2688"/>
                <a:ext cx="14" cy="384"/>
              </a:xfrm>
              <a:prstGeom prst="rect">
                <a:avLst/>
              </a:prstGeom>
              <a:solidFill>
                <a:srgbClr val="0000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9541" name="Rectangle 37"/>
              <p:cNvSpPr>
                <a:spLocks noChangeArrowheads="1"/>
              </p:cNvSpPr>
              <p:nvPr/>
            </p:nvSpPr>
            <p:spPr bwMode="auto">
              <a:xfrm>
                <a:off x="5184" y="2688"/>
                <a:ext cx="14" cy="384"/>
              </a:xfrm>
              <a:prstGeom prst="rect">
                <a:avLst/>
              </a:prstGeom>
              <a:solidFill>
                <a:srgbClr val="0000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9542" name="Text Box 38"/>
              <p:cNvSpPr txBox="1">
                <a:spLocks noChangeArrowheads="1"/>
              </p:cNvSpPr>
              <p:nvPr/>
            </p:nvSpPr>
            <p:spPr bwMode="auto">
              <a:xfrm>
                <a:off x="2784" y="2463"/>
                <a:ext cx="175" cy="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b="1"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789543" name="Line 39"/>
              <p:cNvSpPr>
                <a:spLocks noChangeShapeType="1"/>
              </p:cNvSpPr>
              <p:nvPr/>
            </p:nvSpPr>
            <p:spPr bwMode="auto">
              <a:xfrm>
                <a:off x="3024" y="2544"/>
                <a:ext cx="0" cy="5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89544" name="Text Box 40"/>
              <p:cNvSpPr txBox="1">
                <a:spLocks noChangeArrowheads="1"/>
              </p:cNvSpPr>
              <p:nvPr/>
            </p:nvSpPr>
            <p:spPr bwMode="auto">
              <a:xfrm>
                <a:off x="3633" y="2609"/>
                <a:ext cx="1147" cy="3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b="1">
                    <a:latin typeface="Times New Roman" pitchFamily="18" charset="0"/>
                    <a:sym typeface="Symbol" pitchFamily="18" charset="2"/>
                  </a:rPr>
                  <a:t>XFEL 222ns</a:t>
                </a:r>
              </a:p>
              <a:p>
                <a:pPr algn="ctr" eaLnBrk="0" hangingPunct="0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600" b="1">
                    <a:latin typeface="Times New Roman" pitchFamily="18" charset="0"/>
                    <a:sym typeface="Symbol" pitchFamily="18" charset="2"/>
                  </a:rPr>
                  <a:t>bunch spacing</a:t>
                </a:r>
              </a:p>
            </p:txBody>
          </p:sp>
          <p:sp>
            <p:nvSpPr>
              <p:cNvPr id="789545" name="Line 41"/>
              <p:cNvSpPr>
                <a:spLocks noChangeShapeType="1"/>
              </p:cNvSpPr>
              <p:nvPr/>
            </p:nvSpPr>
            <p:spPr bwMode="auto">
              <a:xfrm>
                <a:off x="3216" y="2784"/>
                <a:ext cx="19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pic>
          <p:nvPicPr>
            <p:cNvPr id="789546" name="Picture 4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3226"/>
              <a:ext cx="960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9547" name="Line 43"/>
            <p:cNvSpPr>
              <a:spLocks noChangeShapeType="1"/>
            </p:cNvSpPr>
            <p:nvPr/>
          </p:nvSpPr>
          <p:spPr bwMode="auto">
            <a:xfrm>
              <a:off x="2586" y="3722"/>
              <a:ext cx="241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48" name="Text Box 44"/>
            <p:cNvSpPr txBox="1">
              <a:spLocks noChangeArrowheads="1"/>
            </p:cNvSpPr>
            <p:nvPr/>
          </p:nvSpPr>
          <p:spPr bwMode="auto">
            <a:xfrm>
              <a:off x="4144" y="3094"/>
              <a:ext cx="3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1 nC</a:t>
              </a:r>
            </a:p>
          </p:txBody>
        </p:sp>
        <p:sp>
          <p:nvSpPr>
            <p:cNvPr id="789549" name="Line 45"/>
            <p:cNvSpPr>
              <a:spLocks noChangeShapeType="1"/>
            </p:cNvSpPr>
            <p:nvPr/>
          </p:nvSpPr>
          <p:spPr bwMode="auto">
            <a:xfrm>
              <a:off x="3705" y="3425"/>
              <a:ext cx="18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0" name="Line 46"/>
            <p:cNvSpPr>
              <a:spLocks noChangeShapeType="1"/>
            </p:cNvSpPr>
            <p:nvPr/>
          </p:nvSpPr>
          <p:spPr bwMode="auto">
            <a:xfrm flipH="1">
              <a:off x="3934" y="3425"/>
              <a:ext cx="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1" name="Text Box 47"/>
            <p:cNvSpPr txBox="1">
              <a:spLocks noChangeArrowheads="1"/>
            </p:cNvSpPr>
            <p:nvPr/>
          </p:nvSpPr>
          <p:spPr bwMode="auto">
            <a:xfrm>
              <a:off x="4151" y="3292"/>
              <a:ext cx="6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100-500 fs</a:t>
              </a:r>
            </a:p>
          </p:txBody>
        </p:sp>
        <p:sp>
          <p:nvSpPr>
            <p:cNvPr id="789552" name="Line 48"/>
            <p:cNvSpPr>
              <a:spLocks noChangeShapeType="1"/>
            </p:cNvSpPr>
            <p:nvPr/>
          </p:nvSpPr>
          <p:spPr bwMode="auto">
            <a:xfrm>
              <a:off x="3591" y="3276"/>
              <a:ext cx="3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3" name="Text Box 49"/>
            <p:cNvSpPr txBox="1">
              <a:spLocks noChangeArrowheads="1"/>
            </p:cNvSpPr>
            <p:nvPr/>
          </p:nvSpPr>
          <p:spPr bwMode="auto">
            <a:xfrm>
              <a:off x="2787" y="3144"/>
              <a:ext cx="43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latin typeface="Times New Roman" pitchFamily="18" charset="0"/>
                </a:rPr>
                <a:t>2.5kA</a:t>
              </a:r>
            </a:p>
          </p:txBody>
        </p:sp>
        <p:sp>
          <p:nvSpPr>
            <p:cNvPr id="789554" name="Line 50"/>
            <p:cNvSpPr>
              <a:spLocks noChangeShapeType="1"/>
            </p:cNvSpPr>
            <p:nvPr/>
          </p:nvSpPr>
          <p:spPr bwMode="auto">
            <a:xfrm>
              <a:off x="3224" y="3672"/>
              <a:ext cx="2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5" name="Line 51"/>
            <p:cNvSpPr>
              <a:spLocks noChangeShapeType="1"/>
            </p:cNvSpPr>
            <p:nvPr/>
          </p:nvSpPr>
          <p:spPr bwMode="auto">
            <a:xfrm flipH="1">
              <a:off x="3954" y="3672"/>
              <a:ext cx="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6" name="Line 52"/>
            <p:cNvSpPr>
              <a:spLocks noChangeShapeType="1"/>
            </p:cNvSpPr>
            <p:nvPr/>
          </p:nvSpPr>
          <p:spPr bwMode="auto">
            <a:xfrm>
              <a:off x="3910" y="3325"/>
              <a:ext cx="0" cy="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7" name="Line 53"/>
            <p:cNvSpPr>
              <a:spLocks noChangeShapeType="1"/>
            </p:cNvSpPr>
            <p:nvPr/>
          </p:nvSpPr>
          <p:spPr bwMode="auto">
            <a:xfrm>
              <a:off x="3681" y="2253"/>
              <a:ext cx="1003" cy="3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9558" name="Line 54"/>
            <p:cNvSpPr>
              <a:spLocks noChangeShapeType="1"/>
            </p:cNvSpPr>
            <p:nvPr/>
          </p:nvSpPr>
          <p:spPr bwMode="auto">
            <a:xfrm flipH="1">
              <a:off x="2840" y="2253"/>
              <a:ext cx="844" cy="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789559" name="Picture 55" descr="Unbenannt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43" r="12796" b="22958"/>
            <a:stretch>
              <a:fillRect/>
            </a:stretch>
          </p:blipFill>
          <p:spPr bwMode="auto">
            <a:xfrm>
              <a:off x="3221" y="3114"/>
              <a:ext cx="947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9560" name="Text Box 56"/>
          <p:cNvSpPr txBox="1">
            <a:spLocks noChangeArrowheads="1"/>
          </p:cNvSpPr>
          <p:nvPr/>
        </p:nvSpPr>
        <p:spPr bwMode="auto">
          <a:xfrm>
            <a:off x="560388" y="5938838"/>
            <a:ext cx="2749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1600" b="1"/>
              <a:t>Up to 27000 Bunches/s</a:t>
            </a:r>
          </a:p>
        </p:txBody>
      </p:sp>
      <p:sp>
        <p:nvSpPr>
          <p:cNvPr id="789561" name="Text Box 57"/>
          <p:cNvSpPr txBox="1">
            <a:spLocks noChangeArrowheads="1"/>
          </p:cNvSpPr>
          <p:nvPr/>
        </p:nvSpPr>
        <p:spPr bwMode="auto">
          <a:xfrm>
            <a:off x="3867150" y="6091238"/>
            <a:ext cx="5016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1600">
                <a:solidFill>
                  <a:srgbClr val="FF3300"/>
                </a:solidFill>
              </a:rPr>
              <a:t>FLASH and E-XFEL will have the same time structure</a:t>
            </a:r>
          </a:p>
        </p:txBody>
      </p:sp>
    </p:spTree>
    <p:extLst>
      <p:ext uri="{BB962C8B-B14F-4D97-AF65-F5344CB8AC3E}">
        <p14:creationId xmlns:p14="http://schemas.microsoft.com/office/powerpoint/2010/main" val="37986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4" y="1138472"/>
            <a:ext cx="6020775" cy="4459287"/>
          </a:xfrm>
        </p:spPr>
        <p:txBody>
          <a:bodyPr/>
          <a:lstStyle/>
          <a:p>
            <a:r>
              <a:rPr lang="en-US" sz="2000" dirty="0" smtClean="0"/>
              <a:t>material for production of 640 cavities almost completely delivered and quality checked</a:t>
            </a:r>
          </a:p>
          <a:p>
            <a:r>
              <a:rPr lang="en-US" sz="2000" dirty="0" smtClean="0"/>
              <a:t>remaining material ordered</a:t>
            </a:r>
          </a:p>
          <a:p>
            <a:r>
              <a:rPr lang="en-US" sz="2000" dirty="0" smtClean="0"/>
              <a:t>weekly meetings with involved companies</a:t>
            </a:r>
          </a:p>
          <a:p>
            <a:endParaRPr lang="en-US" dirty="0" smtClean="0"/>
          </a:p>
          <a:p>
            <a:r>
              <a:rPr lang="en-US" sz="2000" dirty="0" smtClean="0"/>
              <a:t>83 cryostats and cold masses ordered</a:t>
            </a:r>
          </a:p>
          <a:p>
            <a:r>
              <a:rPr lang="en-US" sz="2000" dirty="0" smtClean="0"/>
              <a:t>call for tender for remaining 20 by Q1/2012</a:t>
            </a:r>
          </a:p>
          <a:p>
            <a:endParaRPr lang="en-US" sz="2000" dirty="0"/>
          </a:p>
          <a:p>
            <a:r>
              <a:rPr lang="en-US" sz="2000" dirty="0" smtClean="0"/>
              <a:t>contracts for cold magnets, current leads, HOM absorbers, frequency tuners, couplers, BPMs awarded with delivery of pre-series and series components matched to module production schedule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Accelerator Modules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1" y="1138472"/>
            <a:ext cx="2797521" cy="209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1" y="3224883"/>
            <a:ext cx="2797521" cy="318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3" y="5310589"/>
            <a:ext cx="1643532" cy="109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38" y="5361232"/>
            <a:ext cx="1210099" cy="105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22" y="5348183"/>
            <a:ext cx="1119187" cy="11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dnoelle\Desktop\ESS Vortrag\20120123-IMG_17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t="14859" r="23510"/>
          <a:stretch/>
        </p:blipFill>
        <p:spPr bwMode="auto">
          <a:xfrm>
            <a:off x="4743731" y="5290711"/>
            <a:ext cx="1332095" cy="115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oelle\Desktop\ESS Vortrag\20111118-IMG_8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62" y="3268980"/>
            <a:ext cx="2274108" cy="151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497565"/>
            <a:ext cx="5080437" cy="1411288"/>
          </a:xfrm>
        </p:spPr>
        <p:txBody>
          <a:bodyPr/>
          <a:lstStyle/>
          <a:p>
            <a:pPr marL="39687" indent="0">
              <a:buNone/>
            </a:pPr>
            <a:r>
              <a:rPr lang="en-US" sz="1600" dirty="0" smtClean="0"/>
              <a:t>‘XFEL village’ at </a:t>
            </a:r>
            <a:r>
              <a:rPr lang="en-US" sz="1600" dirty="0" err="1" smtClean="0"/>
              <a:t>Saclay</a:t>
            </a:r>
            <a:r>
              <a:rPr lang="en-US" sz="1600" dirty="0" smtClean="0"/>
              <a:t>: </a:t>
            </a:r>
          </a:p>
          <a:p>
            <a:pPr marL="271463" indent="-233363"/>
            <a:r>
              <a:rPr lang="en-US" sz="1600" dirty="0" smtClean="0"/>
              <a:t>string &amp; module assembly</a:t>
            </a:r>
          </a:p>
          <a:p>
            <a:pPr marL="271463" indent="-233363"/>
            <a:r>
              <a:rPr lang="en-US" sz="1600" dirty="0" smtClean="0"/>
              <a:t>training </a:t>
            </a:r>
            <a:r>
              <a:rPr lang="en-US" sz="1600" dirty="0"/>
              <a:t>with prototype modules </a:t>
            </a:r>
            <a:r>
              <a:rPr lang="en-US" sz="1600" dirty="0" smtClean="0"/>
              <a:t>ongoing</a:t>
            </a:r>
          </a:p>
          <a:p>
            <a:pPr marL="271463" indent="-233363"/>
            <a:r>
              <a:rPr lang="en-US" sz="1600" dirty="0" smtClean="0"/>
              <a:t>first pre-series assembly planned Q1/2012</a:t>
            </a:r>
          </a:p>
          <a:p>
            <a:pPr marL="271463" lvl="1" indent="-233363">
              <a:buNone/>
            </a:pP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Modules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608" y="2722063"/>
            <a:ext cx="2566821" cy="17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60" y="1025219"/>
            <a:ext cx="7257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/>
              <a:t>Almost all infrastructure for the series production </a:t>
            </a:r>
            <a:r>
              <a:rPr lang="en-US" sz="2000" b="1" dirty="0" smtClean="0"/>
              <a:t>in place</a:t>
            </a:r>
            <a:endParaRPr lang="en-US" sz="2000" b="1" dirty="0"/>
          </a:p>
        </p:txBody>
      </p:sp>
      <p:pic>
        <p:nvPicPr>
          <p:cNvPr id="2050" name="Picture 2" descr="C:\Users\dnoelle\Desktop\ESS Vortrag\20111118-IMG_88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771" b="18571"/>
          <a:stretch/>
        </p:blipFill>
        <p:spPr bwMode="auto">
          <a:xfrm>
            <a:off x="5552658" y="1379882"/>
            <a:ext cx="3478696" cy="20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980479" y="4443239"/>
            <a:ext cx="3912308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33363">
              <a:buNone/>
            </a:pPr>
            <a:r>
              <a:rPr lang="en-US" sz="1600" dirty="0"/>
              <a:t>Accelerator module test facility at DESY:</a:t>
            </a:r>
          </a:p>
          <a:p>
            <a:pPr marL="271463" indent="-233363"/>
            <a:r>
              <a:rPr lang="en-US" sz="1600" dirty="0"/>
              <a:t>cavity, magnet &amp; module tests, </a:t>
            </a:r>
          </a:p>
          <a:p>
            <a:pPr marL="38100">
              <a:buNone/>
            </a:pPr>
            <a:r>
              <a:rPr lang="en-US" sz="1600" dirty="0" smtClean="0"/>
              <a:t>    klystron </a:t>
            </a:r>
            <a:r>
              <a:rPr lang="en-US" sz="1600" dirty="0"/>
              <a:t>and waveguide tests</a:t>
            </a:r>
          </a:p>
          <a:p>
            <a:pPr marL="271463" indent="-233363"/>
            <a:r>
              <a:rPr lang="en-US" sz="1600" dirty="0"/>
              <a:t>cryogenics installation ongoing</a:t>
            </a:r>
          </a:p>
          <a:p>
            <a:pPr marL="271463" indent="-233363"/>
            <a:r>
              <a:rPr lang="en-US" sz="1600" dirty="0"/>
              <a:t>training with prototypes</a:t>
            </a:r>
          </a:p>
          <a:p>
            <a:pPr marL="271463" indent="-233363"/>
            <a:r>
              <a:rPr lang="en-US" sz="1600" dirty="0"/>
              <a:t>first cavities tests planned Q2/2012</a:t>
            </a:r>
          </a:p>
          <a:p>
            <a:pPr marL="271463" indent="-233363"/>
            <a:r>
              <a:rPr lang="en-US" sz="1600" dirty="0"/>
              <a:t>first module tests planned Q3/2012</a:t>
            </a:r>
          </a:p>
          <a:p>
            <a:pPr>
              <a:buNone/>
            </a:pPr>
            <a:endParaRPr lang="de-DE" sz="1600" dirty="0"/>
          </a:p>
        </p:txBody>
      </p:sp>
      <p:pic>
        <p:nvPicPr>
          <p:cNvPr id="2051" name="Picture 3" descr="C:\Users\dnoelle\Desktop\ESS Vortrag\20111201-IMG_91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7" y="2715437"/>
            <a:ext cx="2567550" cy="171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noelle\Desktop\ESS Vortrag\20111201-IMG_91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7" y="4473556"/>
            <a:ext cx="2567549" cy="17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noelle\Desktop\ESS Vortrag\20111118-IMG_88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0"/>
          <a:stretch/>
        </p:blipFill>
        <p:spPr bwMode="auto">
          <a:xfrm>
            <a:off x="7323930" y="4413685"/>
            <a:ext cx="1707424" cy="24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193888"/>
            <a:ext cx="7779616" cy="1018436"/>
          </a:xfrm>
        </p:spPr>
        <p:txBody>
          <a:bodyPr/>
          <a:lstStyle/>
          <a:p>
            <a:r>
              <a:rPr lang="en-US" sz="2000" dirty="0" smtClean="0"/>
              <a:t>Contracts for klystrons, modulators, pulse cables awarded</a:t>
            </a:r>
          </a:p>
          <a:p>
            <a:r>
              <a:rPr lang="en-US" sz="2000" dirty="0" smtClean="0"/>
              <a:t>Pulse transformers to be awarded Q1/2012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Modulator hall </a:t>
            </a:r>
            <a:r>
              <a:rPr lang="en-US" sz="2000" dirty="0" smtClean="0"/>
              <a:t>constructed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Linac Infrastructure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5" y="1963538"/>
            <a:ext cx="2734833" cy="20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5123" b="58163"/>
          <a:stretch/>
        </p:blipFill>
        <p:spPr bwMode="auto">
          <a:xfrm>
            <a:off x="3192416" y="1945066"/>
            <a:ext cx="2933992" cy="170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6991" r="3518" b="7409"/>
          <a:stretch/>
        </p:blipFill>
        <p:spPr bwMode="auto">
          <a:xfrm>
            <a:off x="6231101" y="1945066"/>
            <a:ext cx="2462543" cy="170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 b="4349"/>
          <a:stretch/>
        </p:blipFill>
        <p:spPr bwMode="auto">
          <a:xfrm>
            <a:off x="4531115" y="3870036"/>
            <a:ext cx="4162530" cy="24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9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139558"/>
            <a:ext cx="4970555" cy="4459287"/>
          </a:xfrm>
        </p:spPr>
        <p:txBody>
          <a:bodyPr/>
          <a:lstStyle/>
          <a:p>
            <a:r>
              <a:rPr lang="en-US" sz="2000" dirty="0" smtClean="0"/>
              <a:t>Refurbishment of HERA </a:t>
            </a:r>
            <a:r>
              <a:rPr lang="en-US" sz="2000" dirty="0" err="1" smtClean="0"/>
              <a:t>cryo</a:t>
            </a:r>
            <a:r>
              <a:rPr lang="en-US" sz="2000" dirty="0" smtClean="0"/>
              <a:t> plant started</a:t>
            </a:r>
          </a:p>
          <a:p>
            <a:r>
              <a:rPr lang="en-US" sz="2000" dirty="0" smtClean="0"/>
              <a:t>Challenging schedule because of early operation start in 2014 to operate the XFEL injector</a:t>
            </a:r>
          </a:p>
          <a:p>
            <a:endParaRPr lang="en-US" sz="2000" dirty="0" smtClean="0"/>
          </a:p>
          <a:p>
            <a:r>
              <a:rPr lang="en-US" sz="2000" dirty="0" smtClean="0"/>
              <a:t>Planning, production and installation of cryogenic equipment for accelerator and AMTF continued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18E81-CA98-483E-BA30-586BB5DF922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Linac Infrastructure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30" y="1121090"/>
            <a:ext cx="3951422" cy="262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12" y="4151593"/>
            <a:ext cx="1790274" cy="214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26" y="4146190"/>
            <a:ext cx="3219726" cy="214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D:\Old Desktop\FC\Forweb\2011\201112 XFEL\20111201-IMG_0744-AMT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4" y="4151593"/>
            <a:ext cx="3228340" cy="216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sz="2000" dirty="0"/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2261</Words>
  <Application>Microsoft Office PowerPoint</Application>
  <PresentationFormat>Bildschirmpräsentation (4:3)</PresentationFormat>
  <Paragraphs>536</Paragraphs>
  <Slides>38</Slides>
  <Notes>5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0" baseType="lpstr">
      <vt:lpstr>template-european-xfel-gmbh_presentation-with-partner-logos</vt:lpstr>
      <vt:lpstr>Bitmap Image</vt:lpstr>
      <vt:lpstr>DESY and European XFEL</vt:lpstr>
      <vt:lpstr>Accelerator Consortium</vt:lpstr>
      <vt:lpstr>Accelerator Complex: 17.5 GeV Start -up Version</vt:lpstr>
      <vt:lpstr>XFEL – Parameter Set</vt:lpstr>
      <vt:lpstr>E-XFEL/FLASH Time Structure: High Duty Cycle</vt:lpstr>
      <vt:lpstr>Status Accelerator Modules</vt:lpstr>
      <vt:lpstr>Accelerator Modules</vt:lpstr>
      <vt:lpstr>Cold Linac Infrastructure</vt:lpstr>
      <vt:lpstr>Cold Linac Infrastructure</vt:lpstr>
      <vt:lpstr>Tunnel</vt:lpstr>
      <vt:lpstr>Injector</vt:lpstr>
      <vt:lpstr>Injector</vt:lpstr>
      <vt:lpstr>Bunch Compression</vt:lpstr>
      <vt:lpstr>Bunch Compression</vt:lpstr>
      <vt:lpstr> Collimation &amp; Beam Distribution</vt:lpstr>
      <vt:lpstr>Beam Distribution Shaft – XS1</vt:lpstr>
      <vt:lpstr>European XFEL – Undulators</vt:lpstr>
      <vt:lpstr>Schedule</vt:lpstr>
      <vt:lpstr>Touch Points ESS - XFEL</vt:lpstr>
      <vt:lpstr>XFEL goes µTCA (MTCA.4)</vt:lpstr>
      <vt:lpstr>µTCA: Clocks, Triggers and Interlocks</vt:lpstr>
      <vt:lpstr>MicroTCA Remote Management</vt:lpstr>
      <vt:lpstr>Compact and unified accelerator controls @ MTCA.4 </vt:lpstr>
      <vt:lpstr>PowerPoint-Präsentation</vt:lpstr>
      <vt:lpstr>PowerPoint-Präsentation</vt:lpstr>
      <vt:lpstr>XFEL Timing System</vt:lpstr>
      <vt:lpstr>XFEL Timing System</vt:lpstr>
      <vt:lpstr>Maschine Protection System</vt:lpstr>
      <vt:lpstr>Machine Protection System</vt:lpstr>
      <vt:lpstr>Charge Monitor System</vt:lpstr>
      <vt:lpstr>Cold BPM, Buttons</vt:lpstr>
      <vt:lpstr>BPM Mechanics</vt:lpstr>
      <vt:lpstr>BPM Electronics</vt:lpstr>
      <vt:lpstr>Beam Size Measurements</vt:lpstr>
      <vt:lpstr>Screen Systems: Screen Mover for low particle installations</vt:lpstr>
      <vt:lpstr>Beam Loss Monitor System for XFEL</vt:lpstr>
      <vt:lpstr>Dosimetry – system components &amp; setup</vt:lpstr>
      <vt:lpstr>Thank you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wdecking</dc:creator>
  <cp:lastModifiedBy>dnoelle</cp:lastModifiedBy>
  <cp:revision>141</cp:revision>
  <cp:lastPrinted>2008-09-01T15:04:16Z</cp:lastPrinted>
  <dcterms:created xsi:type="dcterms:W3CDTF">2012-01-19T12:29:51Z</dcterms:created>
  <dcterms:modified xsi:type="dcterms:W3CDTF">2012-03-20T06:47:32Z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2102634888</vt:i4>
  </property>
  <property fmtid="{D5CDD505-2E9C-101B-9397-08002B2CF9AE}" pid="3" name="_NewReviewCycle">
    <vt:lpwstr/>
  </property>
  <property fmtid="{D5CDD505-2E9C-101B-9397-08002B2CF9AE}" pid="4" name="_EmailSubject">
    <vt:lpwstr>Status Vortrag XFEL</vt:lpwstr>
  </property>
  <property fmtid="{D5CDD505-2E9C-101B-9397-08002B2CF9AE}" pid="5" name="_AuthorEmail">
    <vt:lpwstr>winfried.decking@desy.de</vt:lpwstr>
  </property>
  <property fmtid="{D5CDD505-2E9C-101B-9397-08002B2CF9AE}" pid="6" name="_AuthorEmailDisplayName">
    <vt:lpwstr>Decking, Winfried</vt:lpwstr>
  </property>
</Properties>
</file>