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xls" ContentType="application/vnd.ms-exce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15" r:id="rId1"/>
  </p:sldMasterIdLst>
  <p:notesMasterIdLst>
    <p:notesMasterId r:id="rId28"/>
  </p:notesMasterIdLst>
  <p:sldIdLst>
    <p:sldId id="256" r:id="rId2"/>
    <p:sldId id="284" r:id="rId3"/>
    <p:sldId id="285" r:id="rId4"/>
    <p:sldId id="286" r:id="rId5"/>
    <p:sldId id="375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73" r:id="rId17"/>
    <p:sldId id="343" r:id="rId18"/>
    <p:sldId id="374" r:id="rId19"/>
    <p:sldId id="369" r:id="rId20"/>
    <p:sldId id="370" r:id="rId21"/>
    <p:sldId id="372" r:id="rId22"/>
    <p:sldId id="371" r:id="rId23"/>
    <p:sldId id="351" r:id="rId24"/>
    <p:sldId id="376" r:id="rId25"/>
    <p:sldId id="356" r:id="rId26"/>
    <p:sldId id="341" r:id="rId27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004827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1871" autoAdjust="0"/>
    <p:restoredTop sz="94660"/>
  </p:normalViewPr>
  <p:slideViewPr>
    <p:cSldViewPr>
      <p:cViewPr varScale="1">
        <p:scale>
          <a:sx n="98" d="100"/>
          <a:sy n="98" d="100"/>
        </p:scale>
        <p:origin x="-600" y="-112"/>
      </p:cViewPr>
      <p:guideLst>
        <p:guide orient="horz" pos="144"/>
        <p:guide orient="horz" pos="4176"/>
        <p:guide pos="3120"/>
        <p:guide pos="5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90ADF58-8B96-4ED8-8073-DE40FFAED4FD}" type="datetimeFigureOut">
              <a:rPr lang="en-US"/>
              <a:pPr/>
              <a:t>3/18/12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2162A05-44EB-4B3D-AC3E-F788F04B2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2789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ABC9B-02B0-4D70-8F08-3DA67798D4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945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ABC9B-02B0-4D70-8F08-3DA67798D4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689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b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New_DOE_Logo_Color_0428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ORNL_managed b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template graphic_090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33488"/>
            <a:ext cx="429260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658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125" y="1344613"/>
            <a:ext cx="4038600" cy="935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02125" y="1344613"/>
            <a:ext cx="4038600" cy="935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1125" y="2432050"/>
            <a:ext cx="4038600" cy="93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2125" y="2432050"/>
            <a:ext cx="4038600" cy="93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542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36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686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0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582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968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932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539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125" y="1344613"/>
            <a:ext cx="8229600" cy="2024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334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8EF4F8C2-BF80-481F-84F5-3C5E1C1BF122}" type="slidenum">
              <a:rPr lang="en-US" sz="900" b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56"/>
          <p:cNvSpPr txBox="1">
            <a:spLocks noChangeArrowheads="1"/>
          </p:cNvSpPr>
          <p:nvPr userDrawn="1"/>
        </p:nvSpPr>
        <p:spPr>
          <a:xfrm>
            <a:off x="3124200" y="6469063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900" b="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ESS</a:t>
            </a:r>
            <a:r>
              <a:rPr lang="en-US" sz="900" b="0" baseline="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2012</a:t>
            </a:r>
            <a:endParaRPr lang="en-US" sz="900" b="0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1" r:id="rId2"/>
    <p:sldLayoutId id="2147483920" r:id="rId3"/>
    <p:sldLayoutId id="2147483919" r:id="rId4"/>
    <p:sldLayoutId id="2147483918" r:id="rId5"/>
    <p:sldLayoutId id="2147483917" r:id="rId6"/>
    <p:sldLayoutId id="2147483922" r:id="rId7"/>
    <p:sldLayoutId id="2147483923" r:id="rId8"/>
    <p:sldLayoutId id="2147483924" r:id="rId9"/>
    <p:sldLayoutId id="214748392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5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9.png"/><Relationship Id="rId5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5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4" Type="http://schemas.openxmlformats.org/officeDocument/2006/relationships/image" Target="../media/image38.png"/><Relationship Id="rId10" Type="http://schemas.openxmlformats.org/officeDocument/2006/relationships/image" Target="../media/image44.jpeg"/><Relationship Id="rId5" Type="http://schemas.openxmlformats.org/officeDocument/2006/relationships/image" Target="../media/image39.pn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9" Type="http://schemas.openxmlformats.org/officeDocument/2006/relationships/image" Target="../media/image43.jpeg"/><Relationship Id="rId3" Type="http://schemas.openxmlformats.org/officeDocument/2006/relationships/image" Target="../media/image37.png"/><Relationship Id="rId6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Relationship Id="rId5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10200" y="1295400"/>
            <a:ext cx="6096000" cy="46166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ea typeface="Gulim" pitchFamily="34" charset="-127"/>
              </a:rPr>
              <a:t>SNS Beam Diagnostics</a:t>
            </a:r>
            <a:endParaRPr lang="en-US" sz="3200" dirty="0" smtClean="0"/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152400" y="2895600"/>
            <a:ext cx="5791200" cy="881267"/>
          </a:xfrm>
        </p:spPr>
        <p:txBody>
          <a:bodyPr/>
          <a:lstStyle/>
          <a:p>
            <a:pPr marL="533400" indent="-533400" eaLnBrk="1" hangingPunct="1"/>
            <a:r>
              <a:rPr lang="en-US" i="1" dirty="0" smtClean="0"/>
              <a:t>A. Aleksandrov </a:t>
            </a:r>
          </a:p>
          <a:p>
            <a:pPr marL="533400" indent="-533400" eaLnBrk="1" hangingPunct="1"/>
            <a:r>
              <a:rPr lang="en-US" sz="2000" dirty="0" smtClean="0"/>
              <a:t>Spallation Neutron Source, Oak Ridge,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56596" cy="461665"/>
          </a:xfrm>
        </p:spPr>
        <p:txBody>
          <a:bodyPr/>
          <a:lstStyle/>
          <a:p>
            <a:r>
              <a:rPr lang="en-US" sz="2800" dirty="0" smtClean="0"/>
              <a:t>Beam Position and Phase Monitors (BPMs)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53" y="671400"/>
            <a:ext cx="5105400" cy="3607654"/>
          </a:xfrm>
        </p:spPr>
        <p:txBody>
          <a:bodyPr/>
          <a:lstStyle/>
          <a:p>
            <a:r>
              <a:rPr lang="en-US" sz="1800" dirty="0" smtClean="0"/>
              <a:t>Main </a:t>
            </a:r>
            <a:r>
              <a:rPr lang="en-US" sz="1800" dirty="0"/>
              <a:t>tool for machine </a:t>
            </a:r>
            <a:r>
              <a:rPr lang="en-US" sz="1800" dirty="0" smtClean="0"/>
              <a:t>tune-up and troubleshooting</a:t>
            </a:r>
            <a:endParaRPr lang="en-US" sz="1800" dirty="0"/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Phase measurements </a:t>
            </a:r>
            <a:r>
              <a:rPr lang="en-US" sz="1600" dirty="0" smtClean="0">
                <a:solidFill>
                  <a:srgbClr val="0070C0"/>
                </a:solidFill>
              </a:rPr>
              <a:t>for </a:t>
            </a:r>
            <a:r>
              <a:rPr lang="en-US" sz="1600" dirty="0" err="1">
                <a:solidFill>
                  <a:srgbClr val="0070C0"/>
                </a:solidFill>
              </a:rPr>
              <a:t>linac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tune-up</a:t>
            </a:r>
            <a:endParaRPr lang="en-US" sz="1600" dirty="0">
              <a:solidFill>
                <a:srgbClr val="0070C0"/>
              </a:solidFill>
            </a:endParaRP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Position measurements for trajectory </a:t>
            </a:r>
            <a:r>
              <a:rPr lang="en-US" sz="1600" dirty="0" smtClean="0">
                <a:solidFill>
                  <a:srgbClr val="0070C0"/>
                </a:solidFill>
              </a:rPr>
              <a:t>correction</a:t>
            </a:r>
          </a:p>
          <a:p>
            <a:r>
              <a:rPr lang="en-US" sz="1800" dirty="0"/>
              <a:t>160    </a:t>
            </a:r>
            <a:r>
              <a:rPr lang="en-US" sz="1800" dirty="0" smtClean="0"/>
              <a:t>strip-line </a:t>
            </a:r>
            <a:r>
              <a:rPr lang="en-US" sz="1800" dirty="0"/>
              <a:t>pick-ups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96 “</a:t>
            </a:r>
            <a:r>
              <a:rPr lang="en-US" sz="1600" dirty="0" err="1">
                <a:solidFill>
                  <a:srgbClr val="0070C0"/>
                </a:solidFill>
              </a:rPr>
              <a:t>linac</a:t>
            </a:r>
            <a:r>
              <a:rPr lang="en-US" sz="1600" dirty="0">
                <a:solidFill>
                  <a:srgbClr val="0070C0"/>
                </a:solidFill>
              </a:rPr>
              <a:t> type” operate at 402.5MHz and 805MHz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64 “ring type”  operate at low frequency</a:t>
            </a:r>
          </a:p>
          <a:p>
            <a:r>
              <a:rPr lang="en-US" sz="1800" dirty="0"/>
              <a:t>Custom made PCI analog front-end and digital cards</a:t>
            </a:r>
          </a:p>
          <a:p>
            <a:r>
              <a:rPr lang="en-US" sz="1800" dirty="0" err="1"/>
              <a:t>LabView</a:t>
            </a:r>
            <a:r>
              <a:rPr lang="en-US" sz="1800" dirty="0"/>
              <a:t> software under embedded Windows XP on individual PCs (one per pick-up</a:t>
            </a:r>
            <a:r>
              <a:rPr lang="en-US" sz="1800" dirty="0" smtClean="0"/>
              <a:t>),</a:t>
            </a:r>
            <a:r>
              <a:rPr lang="en-US" sz="1800" dirty="0" smtClean="0"/>
              <a:t> 1-6Hz </a:t>
            </a:r>
            <a:r>
              <a:rPr lang="en-US" sz="1800" dirty="0" smtClean="0"/>
              <a:t>trigger rate</a:t>
            </a:r>
          </a:p>
          <a:p>
            <a:r>
              <a:rPr lang="en-US" sz="1800" dirty="0" smtClean="0"/>
              <a:t>Meets all accuracy specs but reliability is poor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4572000"/>
            <a:ext cx="4953000" cy="16117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C00000"/>
                </a:solidFill>
              </a:rPr>
              <a:t>Hardware </a:t>
            </a:r>
            <a:r>
              <a:rPr lang="en-US" sz="2000" dirty="0">
                <a:solidFill>
                  <a:srgbClr val="C00000"/>
                </a:solidFill>
              </a:rPr>
              <a:t>obsolescence </a:t>
            </a:r>
            <a:r>
              <a:rPr lang="en-US" sz="2000" dirty="0" smtClean="0">
                <a:solidFill>
                  <a:srgbClr val="C00000"/>
                </a:solidFill>
              </a:rPr>
              <a:t>is major problem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Parts, cards, PC motherboards, OS upgrades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Short term solution: stock up on spares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Long term solution: new system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186" y="2438400"/>
            <a:ext cx="3581214" cy="1676400"/>
            <a:chOff x="5333815" y="2676940"/>
            <a:chExt cx="3581400" cy="1590271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815" y="2676940"/>
              <a:ext cx="3581400" cy="1590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618306" y="3897879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PCI board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4233" y="4267200"/>
            <a:ext cx="2818767" cy="2045732"/>
            <a:chOff x="5257800" y="4035754"/>
            <a:chExt cx="2971800" cy="2277178"/>
          </a:xfrm>
        </p:grpSpPr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035754"/>
              <a:ext cx="2971800" cy="221604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62600" y="5943600"/>
              <a:ext cx="13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BPM PC</a:t>
              </a:r>
              <a:endParaRPr lang="en-US" dirty="0"/>
            </a:p>
          </p:txBody>
        </p:sp>
      </p:grp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50033" y="685800"/>
            <a:ext cx="2836767" cy="157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6908" y="187304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 pick up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83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298996" cy="484748"/>
          </a:xfrm>
        </p:spPr>
        <p:txBody>
          <a:bodyPr/>
          <a:lstStyle/>
          <a:p>
            <a:r>
              <a:rPr lang="en-US" dirty="0" smtClean="0"/>
              <a:t>New BPM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724400" cy="1539909"/>
          </a:xfrm>
        </p:spPr>
        <p:txBody>
          <a:bodyPr/>
          <a:lstStyle/>
          <a:p>
            <a:r>
              <a:rPr lang="en-US" sz="1800" dirty="0" smtClean="0"/>
              <a:t>Guiding Principles:</a:t>
            </a:r>
            <a:endParaRPr lang="en-US" sz="1800" dirty="0"/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Compatible with existing EPICS and Reference RF infrastructure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Less custom, more off-the-shelf components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No major functionality changes but 60Hz capable 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2624699"/>
            <a:ext cx="5257800" cy="16425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Analog Front End: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As similar to SNS LLRF front-end card as possible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Investigating need for continuous TDR self-calibration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Generic chassis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Plan to have 1 chassis for testing by end of FY12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" y="4416002"/>
            <a:ext cx="7086600" cy="16425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Digital Processing: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Have not decided yet on what to use 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needs more processing power than BLM 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National Instruments Flex RIO in </a:t>
            </a:r>
            <a:r>
              <a:rPr lang="en-US" sz="1600" dirty="0" err="1" smtClean="0">
                <a:solidFill>
                  <a:srgbClr val="0070C0"/>
                </a:solidFill>
              </a:rPr>
              <a:t>PXIe</a:t>
            </a:r>
            <a:r>
              <a:rPr lang="en-US" sz="1600" dirty="0" smtClean="0">
                <a:solidFill>
                  <a:srgbClr val="0070C0"/>
                </a:solidFill>
              </a:rPr>
              <a:t> chassis is under consideration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Plan to have 1 </a:t>
            </a:r>
            <a:r>
              <a:rPr lang="en-US" sz="1600" dirty="0" smtClean="0">
                <a:solidFill>
                  <a:srgbClr val="0070C0"/>
                </a:solidFill>
              </a:rPr>
              <a:t>chassis </a:t>
            </a:r>
            <a:r>
              <a:rPr lang="en-US" sz="1600" dirty="0">
                <a:solidFill>
                  <a:srgbClr val="0070C0"/>
                </a:solidFill>
              </a:rPr>
              <a:t>for testing by end of FY12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410200" y="1524000"/>
            <a:ext cx="3602400" cy="209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3799035"/>
            <a:ext cx="339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History of BPM TDR self-calibration data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96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Study Diagnostics</a:t>
            </a:r>
            <a:endParaRPr lang="en-US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08038"/>
            <a:ext cx="8915400" cy="5446619"/>
          </a:xfrm>
        </p:spPr>
        <p:txBody>
          <a:bodyPr/>
          <a:lstStyle/>
          <a:p>
            <a:r>
              <a:rPr lang="en-US" sz="2400" dirty="0" smtClean="0"/>
              <a:t>Goal is to improve performance through machine knowledge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Understand initial 6</a:t>
            </a:r>
            <a:r>
              <a:rPr lang="en-US" sz="2000" dirty="0" smtClean="0">
                <a:solidFill>
                  <a:srgbClr val="0070C0"/>
                </a:solidFill>
              </a:rPr>
              <a:t>-D </a:t>
            </a:r>
            <a:r>
              <a:rPr lang="en-US" sz="2000" dirty="0">
                <a:solidFill>
                  <a:srgbClr val="0070C0"/>
                </a:solidFill>
              </a:rPr>
              <a:t>b</a:t>
            </a:r>
            <a:r>
              <a:rPr lang="en-US" sz="2000" dirty="0" smtClean="0">
                <a:solidFill>
                  <a:srgbClr val="0070C0"/>
                </a:solidFill>
              </a:rPr>
              <a:t>eam </a:t>
            </a:r>
            <a:r>
              <a:rPr lang="en-US" sz="2000" dirty="0">
                <a:solidFill>
                  <a:srgbClr val="0070C0"/>
                </a:solidFill>
              </a:rPr>
              <a:t>d</a:t>
            </a:r>
            <a:r>
              <a:rPr lang="en-US" sz="2000" dirty="0" smtClean="0">
                <a:solidFill>
                  <a:srgbClr val="0070C0"/>
                </a:solidFill>
              </a:rPr>
              <a:t>istribution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Understand beam </a:t>
            </a:r>
            <a:r>
              <a:rPr lang="en-US" sz="2000" dirty="0">
                <a:solidFill>
                  <a:srgbClr val="0070C0"/>
                </a:solidFill>
              </a:rPr>
              <a:t>d</a:t>
            </a:r>
            <a:r>
              <a:rPr lang="en-US" sz="2000" dirty="0" smtClean="0">
                <a:solidFill>
                  <a:srgbClr val="0070C0"/>
                </a:solidFill>
              </a:rPr>
              <a:t>ynamics in real machine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Tune / validate beam model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Optimize beam transport</a:t>
            </a:r>
          </a:p>
          <a:p>
            <a:r>
              <a:rPr lang="en-US" sz="2400" dirty="0" smtClean="0"/>
              <a:t> Demands to diagnostics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Complex beam pulse structure requires fine time resolution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Small beam loss requires large dynamic </a:t>
            </a:r>
            <a:r>
              <a:rPr lang="en-US" sz="2000" dirty="0">
                <a:solidFill>
                  <a:srgbClr val="0070C0"/>
                </a:solidFill>
              </a:rPr>
              <a:t>r</a:t>
            </a:r>
            <a:r>
              <a:rPr lang="en-US" sz="2000" dirty="0" smtClean="0">
                <a:solidFill>
                  <a:srgbClr val="0070C0"/>
                </a:solidFill>
              </a:rPr>
              <a:t>ange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Measure as many </a:t>
            </a:r>
            <a:r>
              <a:rPr lang="en-US" sz="2000" dirty="0" smtClean="0">
                <a:solidFill>
                  <a:srgbClr val="0070C0"/>
                </a:solidFill>
              </a:rPr>
              <a:t>projections as possible: transverse profiles, longitudinal profiles, 2</a:t>
            </a:r>
            <a:r>
              <a:rPr lang="en-US" sz="2000" dirty="0" smtClean="0">
                <a:solidFill>
                  <a:srgbClr val="0070C0"/>
                </a:solidFill>
              </a:rPr>
              <a:t>-D </a:t>
            </a:r>
            <a:r>
              <a:rPr lang="en-US" sz="2000" dirty="0" smtClean="0">
                <a:solidFill>
                  <a:srgbClr val="0070C0"/>
                </a:solidFill>
              </a:rPr>
              <a:t>projections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Direct measurement of 6</a:t>
            </a:r>
            <a:r>
              <a:rPr lang="en-US" sz="1800" dirty="0" smtClean="0">
                <a:solidFill>
                  <a:srgbClr val="0070C0"/>
                </a:solidFill>
              </a:rPr>
              <a:t>-D </a:t>
            </a:r>
            <a:r>
              <a:rPr lang="en-US" sz="1800" dirty="0" smtClean="0">
                <a:solidFill>
                  <a:srgbClr val="0070C0"/>
                </a:solidFill>
              </a:rPr>
              <a:t>distribution is not practical 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As many measurement locations as possible</a:t>
            </a:r>
          </a:p>
          <a:p>
            <a:r>
              <a:rPr lang="en-US" sz="2400" dirty="0" smtClean="0"/>
              <a:t>We can not meet all demands in one diagnostic – use variety of complimentary measurements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71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804196" cy="408830"/>
          </a:xfrm>
        </p:spPr>
        <p:txBody>
          <a:bodyPr/>
          <a:lstStyle/>
          <a:p>
            <a:r>
              <a:rPr lang="en-US" sz="2400" dirty="0" smtClean="0"/>
              <a:t>Transverse 1-D Profile Measurements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800600" cy="4441216"/>
          </a:xfrm>
        </p:spPr>
        <p:txBody>
          <a:bodyPr/>
          <a:lstStyle/>
          <a:p>
            <a:r>
              <a:rPr lang="en-US" sz="2000" dirty="0" smtClean="0"/>
              <a:t>Wire scanners in warm </a:t>
            </a:r>
            <a:r>
              <a:rPr lang="en-US" sz="2000" dirty="0" err="1" smtClean="0"/>
              <a:t>linac</a:t>
            </a:r>
            <a:r>
              <a:rPr lang="en-US" sz="2000" dirty="0" smtClean="0"/>
              <a:t> and transport lines (41)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Interceptive: max pulse width =  50us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10us time resolution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Dynamic range = 10,000 </a:t>
            </a:r>
          </a:p>
          <a:p>
            <a:pPr lvl="1"/>
            <a:endParaRPr lang="en-US" sz="1800" dirty="0">
              <a:solidFill>
                <a:srgbClr val="0070C0"/>
              </a:solidFill>
            </a:endParaRPr>
          </a:p>
          <a:p>
            <a:pPr lvl="1"/>
            <a:endParaRPr lang="en-US" sz="1800" dirty="0" smtClean="0">
              <a:solidFill>
                <a:srgbClr val="0070C0"/>
              </a:solidFill>
            </a:endParaRPr>
          </a:p>
          <a:p>
            <a:pPr lvl="1"/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Laser Wire in super-conducting </a:t>
            </a:r>
            <a:r>
              <a:rPr lang="en-US" sz="2000" dirty="0" err="1" smtClean="0"/>
              <a:t>linac</a:t>
            </a:r>
            <a:r>
              <a:rPr lang="en-US" sz="2000" dirty="0" smtClean="0"/>
              <a:t> (9+1)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Non-interceptive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10ns time resolution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D</a:t>
            </a:r>
            <a:r>
              <a:rPr lang="en-US" sz="2000" dirty="0" smtClean="0">
                <a:solidFill>
                  <a:srgbClr val="0070C0"/>
                </a:solidFill>
              </a:rPr>
              <a:t>ynamic </a:t>
            </a:r>
            <a:r>
              <a:rPr lang="en-US" sz="2000" dirty="0">
                <a:solidFill>
                  <a:srgbClr val="0070C0"/>
                </a:solidFill>
              </a:rPr>
              <a:t>range </a:t>
            </a:r>
            <a:r>
              <a:rPr lang="en-US" sz="2000" dirty="0" smtClean="0">
                <a:solidFill>
                  <a:srgbClr val="0070C0"/>
                </a:solidFill>
              </a:rPr>
              <a:t>= 100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81600" y="762000"/>
            <a:ext cx="3652800" cy="2461199"/>
            <a:chOff x="5034000" y="586801"/>
            <a:chExt cx="2890800" cy="1680662"/>
          </a:xfrm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000" y="586801"/>
              <a:ext cx="2890800" cy="168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486400" y="1959686"/>
              <a:ext cx="1308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Wire scanner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57801" y="3458743"/>
            <a:ext cx="3652806" cy="2637257"/>
            <a:chOff x="5486399" y="3458743"/>
            <a:chExt cx="3424207" cy="248485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9" y="3458743"/>
              <a:ext cx="3424207" cy="2484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486399" y="3459192"/>
              <a:ext cx="1149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Laser Wire </a:t>
              </a:r>
            </a:p>
            <a:p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station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49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04" y="769200"/>
            <a:ext cx="4844337" cy="1466042"/>
          </a:xfrm>
        </p:spPr>
        <p:txBody>
          <a:bodyPr/>
          <a:lstStyle/>
          <a:p>
            <a:r>
              <a:rPr lang="en-US" sz="2400" dirty="0" smtClean="0"/>
              <a:t>Wire scanners </a:t>
            </a:r>
            <a:r>
              <a:rPr lang="en-US" sz="2400" dirty="0"/>
              <a:t>plans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Increase scan speed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Investigate  and mitigate dynamic range limitations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" name="Picture 7" descr="autostitch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27260" y="609600"/>
            <a:ext cx="3766280" cy="2286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13" name="Text Box 944"/>
          <p:cNvSpPr txBox="1">
            <a:spLocks noChangeArrowheads="1"/>
          </p:cNvSpPr>
          <p:nvPr/>
        </p:nvSpPr>
        <p:spPr bwMode="auto">
          <a:xfrm>
            <a:off x="5181600" y="2971800"/>
            <a:ext cx="365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2060"/>
                </a:solidFill>
              </a:rPr>
              <a:t>High resolution wire scan in HEBT</a:t>
            </a:r>
            <a:endParaRPr lang="en-US" sz="1400" dirty="0">
              <a:solidFill>
                <a:srgbClr val="002060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0335169"/>
              </p:ext>
            </p:extLst>
          </p:nvPr>
        </p:nvGraphicFramePr>
        <p:xfrm>
          <a:off x="5019702" y="3429000"/>
          <a:ext cx="3981396" cy="2438400"/>
        </p:xfrm>
        <a:graphic>
          <a:graphicData uri="http://schemas.openxmlformats.org/presentationml/2006/ole">
            <p:oleObj spid="_x0000_s144410" name="Chart" r:id="rId4" imgW="10655300" imgH="5892800" progId="Excel.Sheet.8">
              <p:embed/>
            </p:oleObj>
          </a:graphicData>
        </a:graphic>
      </p:graphicFrame>
      <p:sp>
        <p:nvSpPr>
          <p:cNvPr id="10" name="Text Box 944"/>
          <p:cNvSpPr txBox="1">
            <a:spLocks noChangeArrowheads="1"/>
          </p:cNvSpPr>
          <p:nvPr/>
        </p:nvSpPr>
        <p:spPr bwMode="auto">
          <a:xfrm>
            <a:off x="5334000" y="5791200"/>
            <a:ext cx="365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2060"/>
                </a:solidFill>
              </a:rPr>
              <a:t>Typical laser wire scan in SCL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" y="3667777"/>
            <a:ext cx="4844337" cy="10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Laser Wire</a:t>
            </a:r>
            <a:r>
              <a:rPr lang="en-US" sz="2400" dirty="0" smtClean="0"/>
              <a:t> plans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Investigate  and mitigate dynamic range limitations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23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804196" cy="408830"/>
          </a:xfrm>
        </p:spPr>
        <p:txBody>
          <a:bodyPr/>
          <a:lstStyle/>
          <a:p>
            <a:r>
              <a:rPr lang="en-US" sz="2400" dirty="0" smtClean="0"/>
              <a:t>Transverse 2-D Emittance Measurements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419600" cy="5022914"/>
          </a:xfrm>
        </p:spPr>
        <p:txBody>
          <a:bodyPr/>
          <a:lstStyle/>
          <a:p>
            <a:r>
              <a:rPr lang="en-US" sz="2000" dirty="0" smtClean="0"/>
              <a:t>Slit – harp emittance station in MEBT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Interceptive: max pulse width =  50us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10us time resolution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Dynamic range = 1,000 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Slit-slit option </a:t>
            </a:r>
            <a:r>
              <a:rPr lang="en-US" sz="1600" dirty="0" smtClean="0">
                <a:solidFill>
                  <a:srgbClr val="C00000"/>
                </a:solidFill>
              </a:rPr>
              <a:t>is being developed </a:t>
            </a:r>
            <a:r>
              <a:rPr lang="en-US" sz="1600" dirty="0" smtClean="0">
                <a:solidFill>
                  <a:srgbClr val="C00000"/>
                </a:solidFill>
              </a:rPr>
              <a:t>for better time resolution and larger dynamic range</a:t>
            </a:r>
          </a:p>
          <a:p>
            <a:r>
              <a:rPr lang="en-US" sz="2000" dirty="0" smtClean="0"/>
              <a:t>Laser emittance station in HEBT 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Non-interceptive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10ns time resolution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D</a:t>
            </a:r>
            <a:r>
              <a:rPr lang="en-US" sz="1600" dirty="0" smtClean="0">
                <a:solidFill>
                  <a:srgbClr val="0070C0"/>
                </a:solidFill>
              </a:rPr>
              <a:t>ynamic </a:t>
            </a:r>
            <a:r>
              <a:rPr lang="en-US" sz="1600" dirty="0">
                <a:solidFill>
                  <a:srgbClr val="0070C0"/>
                </a:solidFill>
              </a:rPr>
              <a:t>range </a:t>
            </a:r>
            <a:r>
              <a:rPr lang="en-US" sz="1600" dirty="0" smtClean="0">
                <a:solidFill>
                  <a:srgbClr val="0070C0"/>
                </a:solidFill>
              </a:rPr>
              <a:t>= 100</a:t>
            </a:r>
          </a:p>
          <a:p>
            <a:r>
              <a:rPr lang="en-US" sz="2000" dirty="0" smtClean="0"/>
              <a:t>Tomographic reconstruction using wire scanners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Interceptive: max pulse width =  50us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10 us time resolution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Dynamic range = ?</a:t>
            </a:r>
            <a:r>
              <a:rPr lang="en-US" sz="1600" dirty="0" smtClean="0">
                <a:solidFill>
                  <a:srgbClr val="0070C0"/>
                </a:solidFill>
              </a:rPr>
              <a:t>  </a:t>
            </a:r>
            <a:endParaRPr lang="en-US" sz="1600" dirty="0">
              <a:solidFill>
                <a:srgbClr val="0070C0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604400" y="886207"/>
            <a:ext cx="4114800" cy="2073283"/>
            <a:chOff x="432" y="672"/>
            <a:chExt cx="2304" cy="2135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672"/>
              <a:ext cx="230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2496" y="1825"/>
              <a:ext cx="240" cy="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/>
            </a:p>
            <a:p>
              <a:pPr eaLnBrk="1" hangingPunct="1">
                <a:spcBef>
                  <a:spcPct val="50000"/>
                </a:spcBef>
              </a:pPr>
              <a:endParaRPr lang="en-US"/>
            </a:p>
            <a:p>
              <a:pPr eaLnBrk="1" hangingPunct="1"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7170" name="Objec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4033" r="-203" b="-2428"/>
          <a:stretch>
            <a:fillRect/>
          </a:stretch>
        </p:blipFill>
        <p:spPr bwMode="auto">
          <a:xfrm>
            <a:off x="4572000" y="3276600"/>
            <a:ext cx="4343400" cy="27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44"/>
          <p:cNvSpPr txBox="1">
            <a:spLocks noChangeArrowheads="1"/>
          </p:cNvSpPr>
          <p:nvPr/>
        </p:nvSpPr>
        <p:spPr bwMode="auto">
          <a:xfrm>
            <a:off x="5105400" y="2805601"/>
            <a:ext cx="3886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2060"/>
                </a:solidFill>
              </a:rPr>
              <a:t>MEBT emittance scanner principle of operation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5" name="Text Box 944"/>
          <p:cNvSpPr txBox="1">
            <a:spLocks noChangeArrowheads="1"/>
          </p:cNvSpPr>
          <p:nvPr/>
        </p:nvSpPr>
        <p:spPr bwMode="auto">
          <a:xfrm>
            <a:off x="4419600" y="5943600"/>
            <a:ext cx="449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2060"/>
                </a:solidFill>
              </a:rPr>
              <a:t>HEBT laser emittance scanner principle of operation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61665"/>
          </a:xfrm>
        </p:spPr>
        <p:txBody>
          <a:bodyPr/>
          <a:lstStyle/>
          <a:p>
            <a:r>
              <a:rPr lang="en-US" sz="2800" dirty="0" smtClean="0"/>
              <a:t>Emittance Evolution in </a:t>
            </a:r>
            <a:r>
              <a:rPr lang="en-US" sz="2800" dirty="0" err="1" smtClean="0"/>
              <a:t>Linac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53299" y="3520695"/>
            <a:ext cx="2988386" cy="28801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43000" y="876276"/>
            <a:ext cx="6681536" cy="5435019"/>
            <a:chOff x="3252536" y="876276"/>
            <a:chExt cx="5715000" cy="5435019"/>
          </a:xfrm>
        </p:grpSpPr>
        <p:grpSp>
          <p:nvGrpSpPr>
            <p:cNvPr id="33" name="Group 32"/>
            <p:cNvGrpSpPr/>
            <p:nvPr/>
          </p:nvGrpSpPr>
          <p:grpSpPr>
            <a:xfrm>
              <a:off x="3252536" y="876276"/>
              <a:ext cx="5715000" cy="5435019"/>
              <a:chOff x="251811" y="813381"/>
              <a:chExt cx="8149389" cy="551121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51811" y="3429000"/>
                <a:ext cx="8149389" cy="2895600"/>
                <a:chOff x="457200" y="762000"/>
                <a:chExt cx="7600950" cy="2722563"/>
              </a:xfrm>
            </p:grpSpPr>
            <p:pic>
              <p:nvPicPr>
                <p:cNvPr id="7" name="Picture 9" descr="fig_hor_em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57200" y="762000"/>
                  <a:ext cx="3992563" cy="2722563"/>
                </a:xfrm>
                <a:prstGeom prst="rect">
                  <a:avLst/>
                </a:prstGeom>
              </p:spPr>
            </p:pic>
            <p:pic>
              <p:nvPicPr>
                <p:cNvPr id="8" name="Picture 10" descr="fig_ver_em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191000" y="763588"/>
                  <a:ext cx="3867150" cy="2720975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76400" y="813381"/>
                <a:ext cx="7543800" cy="2716951"/>
                <a:chOff x="457200" y="813381"/>
                <a:chExt cx="7543800" cy="2716951"/>
              </a:xfrm>
            </p:grpSpPr>
            <p:pic>
              <p:nvPicPr>
                <p:cNvPr id="11" name="Picture 5" descr="mebt_emitt_hm_30mA_hor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813381"/>
                  <a:ext cx="3646048" cy="27169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6" descr="mebt_emitt_hm_30mA_ver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9600" y="813381"/>
                  <a:ext cx="3581400" cy="26845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6" name="TextBox 35"/>
            <p:cNvSpPr txBox="1"/>
            <p:nvPr/>
          </p:nvSpPr>
          <p:spPr>
            <a:xfrm>
              <a:off x="4688485" y="1066800"/>
              <a:ext cx="103746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MEBT horizontal</a:t>
              </a:r>
              <a:endParaRPr lang="en-US" sz="9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65608" y="1063210"/>
              <a:ext cx="90281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MEBT vertical</a:t>
              </a:r>
              <a:endParaRPr lang="en-US" sz="9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97578" y="3742220"/>
              <a:ext cx="88998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HEBT vertical</a:t>
              </a:r>
              <a:endParaRPr lang="en-US" sz="9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76800" y="3807768"/>
              <a:ext cx="102463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HEBT horizontal</a:t>
              </a:r>
              <a:endParaRPr lang="en-US" sz="900" dirty="0"/>
            </a:p>
          </p:txBody>
        </p:sp>
        <p:sp>
          <p:nvSpPr>
            <p:cNvPr id="5" name="Oval 4"/>
            <p:cNvSpPr/>
            <p:nvPr/>
          </p:nvSpPr>
          <p:spPr>
            <a:xfrm rot="2912962">
              <a:off x="4001695" y="4527882"/>
              <a:ext cx="1480351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653367">
              <a:off x="4043368" y="2214456"/>
              <a:ext cx="1498342" cy="3880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56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 smtClean="0"/>
              <a:t>MEBT emittance scanner</a:t>
            </a:r>
            <a:endParaRPr lang="en-US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33400" y="1143000"/>
            <a:ext cx="3619558" cy="2286000"/>
            <a:chOff x="432" y="672"/>
            <a:chExt cx="2304" cy="2135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672"/>
              <a:ext cx="230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496" y="1825"/>
              <a:ext cx="240" cy="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6" name="Picture 5" descr="fig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1746" t="46939" b="10823"/>
          <a:stretch/>
        </p:blipFill>
        <p:spPr bwMode="auto">
          <a:xfrm>
            <a:off x="4152958" y="3657600"/>
            <a:ext cx="38165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392600" y="953832"/>
            <a:ext cx="4602175" cy="2130251"/>
            <a:chOff x="4392600" y="969781"/>
            <a:chExt cx="4602175" cy="2130251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20471" t="15536" r="23781" b="37848"/>
            <a:stretch>
              <a:fillRect/>
            </a:stretch>
          </p:blipFill>
          <p:spPr bwMode="auto">
            <a:xfrm>
              <a:off x="4392600" y="969781"/>
              <a:ext cx="2209800" cy="166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20833" t="25302" r="20078" b="15288"/>
            <a:stretch>
              <a:fillRect/>
            </a:stretch>
          </p:blipFill>
          <p:spPr bwMode="auto">
            <a:xfrm>
              <a:off x="6819900" y="1002944"/>
              <a:ext cx="2174875" cy="163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4838700" y="2638069"/>
              <a:ext cx="1371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slit</a:t>
              </a:r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7321550" y="2730144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harp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86800" y="990600"/>
            <a:ext cx="304800" cy="1524000"/>
            <a:chOff x="8686800" y="990600"/>
            <a:chExt cx="3048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8686800" y="990600"/>
              <a:ext cx="304800" cy="1524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8420894" y="1790700"/>
              <a:ext cx="837406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97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959"/>
            <a:ext cx="3352800" cy="461665"/>
          </a:xfrm>
        </p:spPr>
        <p:txBody>
          <a:bodyPr/>
          <a:lstStyle/>
          <a:p>
            <a:r>
              <a:rPr lang="en-US" sz="2800" dirty="0" smtClean="0"/>
              <a:t>slit-harp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55823" y="609599"/>
            <a:ext cx="4166775" cy="30167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24401" y="3711361"/>
            <a:ext cx="4198198" cy="3039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9298" y="3667027"/>
            <a:ext cx="4212702" cy="3049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9298" y="587603"/>
            <a:ext cx="4212702" cy="293964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953000" y="109458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800" dirty="0" smtClean="0"/>
              <a:t>slit-slit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05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722762"/>
          </a:xfrm>
        </p:spPr>
        <p:txBody>
          <a:bodyPr/>
          <a:lstStyle/>
          <a:p>
            <a:r>
              <a:rPr lang="en-US" sz="2400" dirty="0" smtClean="0"/>
              <a:t>MENT Tomographic Reconstruction of 2-D Emittance from 1-D Profiles 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75116" y="1105179"/>
            <a:ext cx="2511084" cy="2209800"/>
            <a:chOff x="3667125" y="685800"/>
            <a:chExt cx="4333875" cy="5219700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3667125" y="4124325"/>
              <a:ext cx="159067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b="16408"/>
            <a:stretch>
              <a:fillRect/>
            </a:stretch>
          </p:blipFill>
          <p:spPr bwMode="auto">
            <a:xfrm rot="20400000">
              <a:off x="4267200" y="685800"/>
              <a:ext cx="1685925" cy="93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5257800" y="2895600"/>
              <a:ext cx="1295400" cy="381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 rot="5400000">
              <a:off x="7165182" y="2821781"/>
              <a:ext cx="1066800" cy="604837"/>
            </a:xfrm>
            <a:custGeom>
              <a:avLst/>
              <a:gdLst>
                <a:gd name="T0" fmla="*/ 0 w 930"/>
                <a:gd name="T1" fmla="*/ 362 h 381"/>
                <a:gd name="T2" fmla="*/ 299 w 930"/>
                <a:gd name="T3" fmla="*/ 321 h 381"/>
                <a:gd name="T4" fmla="*/ 479 w 930"/>
                <a:gd name="T5" fmla="*/ 1 h 381"/>
                <a:gd name="T6" fmla="*/ 632 w 930"/>
                <a:gd name="T7" fmla="*/ 314 h 381"/>
                <a:gd name="T8" fmla="*/ 930 w 930"/>
                <a:gd name="T9" fmla="*/ 36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381">
                  <a:moveTo>
                    <a:pt x="0" y="362"/>
                  </a:moveTo>
                  <a:cubicBezTo>
                    <a:pt x="50" y="355"/>
                    <a:pt x="219" y="381"/>
                    <a:pt x="299" y="321"/>
                  </a:cubicBezTo>
                  <a:cubicBezTo>
                    <a:pt x="379" y="261"/>
                    <a:pt x="424" y="2"/>
                    <a:pt x="479" y="1"/>
                  </a:cubicBezTo>
                  <a:cubicBezTo>
                    <a:pt x="534" y="0"/>
                    <a:pt x="557" y="253"/>
                    <a:pt x="632" y="314"/>
                  </a:cubicBezTo>
                  <a:cubicBezTo>
                    <a:pt x="707" y="375"/>
                    <a:pt x="868" y="358"/>
                    <a:pt x="930" y="36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5105400"/>
              <a:ext cx="1981200" cy="80010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Line 12"/>
            <p:cNvSpPr>
              <a:spLocks noChangeShapeType="1"/>
            </p:cNvSpPr>
            <p:nvPr/>
          </p:nvSpPr>
          <p:spPr bwMode="auto">
            <a:xfrm flipV="1">
              <a:off x="3962400" y="2971800"/>
              <a:ext cx="12954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V="1">
              <a:off x="4724400" y="3200400"/>
              <a:ext cx="182880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 flipV="1">
              <a:off x="5867400" y="34290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 flipV="1">
              <a:off x="5867400" y="27432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5867400" y="1219200"/>
              <a:ext cx="6858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4648200" y="1752600"/>
              <a:ext cx="457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5181600" y="3200400"/>
              <a:ext cx="7620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>
              <a:off x="6629400" y="31242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0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971800"/>
              <a:ext cx="504825" cy="219075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92107" y="533530"/>
            <a:ext cx="3258464" cy="274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5029199" y="3281379"/>
            <a:ext cx="3906165" cy="2890821"/>
            <a:chOff x="288" y="192"/>
            <a:chExt cx="5232" cy="3828"/>
          </a:xfrm>
        </p:grpSpPr>
        <p:pic>
          <p:nvPicPr>
            <p:cNvPr id="43" name="Picture 42" descr="prof0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92"/>
              <a:ext cx="2544" cy="1836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prof0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160"/>
              <a:ext cx="2688" cy="1836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prof0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2544" cy="1908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prof0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"/>
              <a:ext cx="2640" cy="1908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257800" y="533530"/>
            <a:ext cx="1911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 of T. Gorlov</a:t>
            </a:r>
            <a:endParaRPr lang="en-US" sz="1400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0" y="3429000"/>
            <a:ext cx="4907796" cy="30049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Reconstruction seems to </a:t>
            </a:r>
            <a:r>
              <a:rPr lang="en-US" sz="1800" dirty="0" smtClean="0"/>
              <a:t>work </a:t>
            </a:r>
            <a:r>
              <a:rPr lang="en-US" sz="1800" dirty="0" smtClean="0"/>
              <a:t>very well in HEBT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Need to verify using laser emittance measurements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High resolution of wire scan data help with algorithm convergence </a:t>
            </a:r>
          </a:p>
          <a:p>
            <a:r>
              <a:rPr lang="en-US" sz="1800" dirty="0" smtClean="0"/>
              <a:t>Plan to extend to SCL, Warm </a:t>
            </a:r>
            <a:r>
              <a:rPr lang="en-US" sz="1800" dirty="0" err="1" smtClean="0"/>
              <a:t>Linac</a:t>
            </a:r>
            <a:r>
              <a:rPr lang="en-US" sz="1800" dirty="0" smtClean="0"/>
              <a:t>, MEBT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Requires good transport model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Problem of space charge </a:t>
            </a:r>
          </a:p>
          <a:p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86290" y="1060184"/>
            <a:ext cx="2222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Reconstructed 2-d distribution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90275" y="6181270"/>
            <a:ext cx="3714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Comparison of measured and reconstructed profiles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84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6" descr="2007-P04234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28600"/>
            <a:ext cx="8621713" cy="112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1900" dirty="0" smtClean="0"/>
              <a:t>The </a:t>
            </a:r>
            <a:r>
              <a:rPr lang="en-US" sz="1900" dirty="0" err="1" smtClean="0"/>
              <a:t>Spallation</a:t>
            </a:r>
            <a:r>
              <a:rPr lang="en-US" sz="1900" dirty="0" smtClean="0"/>
              <a:t> Neutron Source:</a:t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2000" dirty="0" smtClean="0">
                <a:solidFill>
                  <a:srgbClr val="004827"/>
                </a:solidFill>
                <a:latin typeface="Arial" charset="0"/>
              </a:rPr>
              <a:t>is an accelerator-driven user facility for neutron scattering research </a:t>
            </a:r>
            <a:br>
              <a:rPr lang="en-US" sz="2000" dirty="0" smtClean="0">
                <a:solidFill>
                  <a:srgbClr val="004827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4827"/>
                </a:solidFill>
                <a:latin typeface="Arial" charset="0"/>
              </a:rPr>
              <a:t>at Oak Ridge National Laboratory in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804196" cy="408830"/>
          </a:xfrm>
        </p:spPr>
        <p:txBody>
          <a:bodyPr/>
          <a:lstStyle/>
          <a:p>
            <a:r>
              <a:rPr lang="en-US" sz="2400" dirty="0" smtClean="0"/>
              <a:t>Longitudinal 1-D Bunch Profile Measurements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8086"/>
            <a:ext cx="4800600" cy="5338385"/>
          </a:xfrm>
        </p:spPr>
        <p:txBody>
          <a:bodyPr/>
          <a:lstStyle/>
          <a:p>
            <a:r>
              <a:rPr lang="en-US" sz="1800" dirty="0" smtClean="0"/>
              <a:t>Beam Shape Monitors  (aka Feschenko monitor ) in CCL and HEBT (4+3)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Interceptive: max pulse width =  50us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~1° @805 MHz ( 3.5 </a:t>
            </a:r>
            <a:r>
              <a:rPr lang="en-US" sz="1800" dirty="0" err="1" smtClean="0">
                <a:solidFill>
                  <a:srgbClr val="0070C0"/>
                </a:solidFill>
              </a:rPr>
              <a:t>ps</a:t>
            </a:r>
            <a:r>
              <a:rPr lang="en-US" sz="1800" dirty="0" smtClean="0">
                <a:solidFill>
                  <a:srgbClr val="0070C0"/>
                </a:solidFill>
              </a:rPr>
              <a:t>) intra-bunch resolution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10us averaging time 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Dynamic range = 10,000 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pPr lvl="1"/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800" dirty="0" smtClean="0"/>
              <a:t>Mode-lock-laser monitor in MEBT (1)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Non-interceptive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~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3° @402.5 MHz (20ps) intra-bunch resolution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10us averaging time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D</a:t>
            </a:r>
            <a:r>
              <a:rPr lang="en-US" sz="1800" dirty="0" smtClean="0">
                <a:solidFill>
                  <a:srgbClr val="0070C0"/>
                </a:solidFill>
              </a:rPr>
              <a:t>ynamic </a:t>
            </a:r>
            <a:r>
              <a:rPr lang="en-US" sz="1800" dirty="0">
                <a:solidFill>
                  <a:srgbClr val="0070C0"/>
                </a:solidFill>
              </a:rPr>
              <a:t>range </a:t>
            </a:r>
            <a:r>
              <a:rPr lang="en-US" sz="1800" dirty="0" smtClean="0">
                <a:solidFill>
                  <a:srgbClr val="0070C0"/>
                </a:solidFill>
              </a:rPr>
              <a:t>= 100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</a:rPr>
              <a:t>Non-operational currently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00612" y="3581400"/>
            <a:ext cx="3423489" cy="2674800"/>
            <a:chOff x="5400612" y="3581400"/>
            <a:chExt cx="3423489" cy="2674800"/>
          </a:xfrm>
        </p:grpSpPr>
        <p:pic>
          <p:nvPicPr>
            <p:cNvPr id="136" name="Picture 130" descr="DSC008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12" y="3581400"/>
              <a:ext cx="3423489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97309" y="5886868"/>
              <a:ext cx="1201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CCL BSM</a:t>
              </a:r>
              <a:endParaRPr lang="en-US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5206337" y="703014"/>
            <a:ext cx="3563200" cy="2742859"/>
            <a:chOff x="5206337" y="703014"/>
            <a:chExt cx="3563200" cy="27428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5206337" y="703014"/>
              <a:ext cx="3563200" cy="2742859"/>
              <a:chOff x="1837" y="1162"/>
              <a:chExt cx="1871" cy="1780"/>
            </a:xfrm>
          </p:grpSpPr>
          <p:sp>
            <p:nvSpPr>
              <p:cNvPr id="10" name="Oval 5"/>
              <p:cNvSpPr>
                <a:spLocks noChangeAspect="1" noChangeArrowheads="1"/>
              </p:cNvSpPr>
              <p:nvPr/>
            </p:nvSpPr>
            <p:spPr bwMode="auto">
              <a:xfrm>
                <a:off x="2089" y="1280"/>
                <a:ext cx="33" cy="166"/>
              </a:xfrm>
              <a:prstGeom prst="ellipse">
                <a:avLst/>
              </a:prstGeom>
              <a:solidFill>
                <a:srgbClr val="DFDFD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Oval 6"/>
              <p:cNvSpPr>
                <a:spLocks noChangeAspect="1" noChangeArrowheads="1"/>
              </p:cNvSpPr>
              <p:nvPr/>
            </p:nvSpPr>
            <p:spPr bwMode="auto">
              <a:xfrm>
                <a:off x="2089" y="1612"/>
                <a:ext cx="33" cy="166"/>
              </a:xfrm>
              <a:prstGeom prst="ellipse">
                <a:avLst/>
              </a:prstGeom>
              <a:solidFill>
                <a:srgbClr val="D9D9D9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7"/>
              <p:cNvSpPr>
                <a:spLocks noChangeAspect="1" noChangeArrowheads="1"/>
              </p:cNvSpPr>
              <p:nvPr/>
            </p:nvSpPr>
            <p:spPr bwMode="auto">
              <a:xfrm>
                <a:off x="2089" y="1943"/>
                <a:ext cx="33" cy="166"/>
              </a:xfrm>
              <a:prstGeom prst="ellipse">
                <a:avLst/>
              </a:prstGeom>
              <a:solidFill>
                <a:srgbClr val="D9D9D9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Aspect="1" noChangeShapeType="1"/>
              </p:cNvSpPr>
              <p:nvPr/>
            </p:nvSpPr>
            <p:spPr bwMode="auto">
              <a:xfrm>
                <a:off x="2105" y="1231"/>
                <a:ext cx="0" cy="2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 type="triangl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08" y="1407"/>
                <a:ext cx="97" cy="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2008" y="1315"/>
                <a:ext cx="17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2025" y="1280"/>
                <a:ext cx="8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12"/>
              <p:cNvGrpSpPr>
                <a:grpSpLocks noChangeAspect="1"/>
              </p:cNvGrpSpPr>
              <p:nvPr/>
            </p:nvGrpSpPr>
            <p:grpSpPr bwMode="auto">
              <a:xfrm>
                <a:off x="1866" y="1574"/>
                <a:ext cx="242" cy="126"/>
                <a:chOff x="2005" y="4361"/>
                <a:chExt cx="1114" cy="576"/>
              </a:xfrm>
            </p:grpSpPr>
            <p:sp>
              <p:nvSpPr>
                <p:cNvPr id="132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0" y="4898"/>
                  <a:ext cx="39" cy="39"/>
                </a:xfrm>
                <a:prstGeom prst="ellipse">
                  <a:avLst/>
                </a:prstGeom>
                <a:solidFill>
                  <a:srgbClr val="D9D9D9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120" y="4476"/>
                  <a:ext cx="960" cy="42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043" y="4399"/>
                  <a:ext cx="116" cy="116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005" y="4361"/>
                  <a:ext cx="154" cy="23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Oval 17"/>
              <p:cNvSpPr>
                <a:spLocks noChangeAspect="1" noChangeArrowheads="1"/>
              </p:cNvSpPr>
              <p:nvPr/>
            </p:nvSpPr>
            <p:spPr bwMode="auto">
              <a:xfrm>
                <a:off x="2177" y="1686"/>
                <a:ext cx="76" cy="17"/>
              </a:xfrm>
              <a:prstGeom prst="ellipse">
                <a:avLst/>
              </a:prstGeom>
              <a:solidFill>
                <a:srgbClr val="D9D9D9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2238" y="1612"/>
                <a:ext cx="0" cy="6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2238" y="1712"/>
                <a:ext cx="0" cy="6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Aspect="1" noChangeShapeType="1"/>
              </p:cNvSpPr>
              <p:nvPr/>
            </p:nvSpPr>
            <p:spPr bwMode="auto">
              <a:xfrm>
                <a:off x="2259" y="1650"/>
                <a:ext cx="14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1"/>
              <p:cNvSpPr>
                <a:spLocks noChangeAspect="1" noChangeShapeType="1"/>
              </p:cNvSpPr>
              <p:nvPr/>
            </p:nvSpPr>
            <p:spPr bwMode="auto">
              <a:xfrm>
                <a:off x="2259" y="1742"/>
                <a:ext cx="14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2325" y="1740"/>
                <a:ext cx="1" cy="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2325" y="1524"/>
                <a:ext cx="1" cy="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24"/>
              <p:cNvSpPr>
                <a:spLocks noChangeAspect="1" noChangeArrowheads="1"/>
              </p:cNvSpPr>
              <p:nvPr/>
            </p:nvSpPr>
            <p:spPr bwMode="auto">
              <a:xfrm>
                <a:off x="2319" y="1503"/>
                <a:ext cx="24" cy="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Aspect="1" noChangeShapeType="1"/>
              </p:cNvSpPr>
              <p:nvPr/>
            </p:nvSpPr>
            <p:spPr bwMode="auto">
              <a:xfrm flipH="1">
                <a:off x="2310" y="1491"/>
                <a:ext cx="33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26"/>
              <p:cNvSpPr>
                <a:spLocks noChangeAspect="1" noChangeArrowheads="1"/>
              </p:cNvSpPr>
              <p:nvPr/>
            </p:nvSpPr>
            <p:spPr bwMode="auto">
              <a:xfrm>
                <a:off x="2313" y="1866"/>
                <a:ext cx="25" cy="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2305" y="1858"/>
                <a:ext cx="33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3182" y="1579"/>
                <a:ext cx="0" cy="1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3182" y="1711"/>
                <a:ext cx="0" cy="10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Aspect="1" noChangeShapeType="1"/>
              </p:cNvSpPr>
              <p:nvPr/>
            </p:nvSpPr>
            <p:spPr bwMode="auto">
              <a:xfrm>
                <a:off x="2105" y="1695"/>
                <a:ext cx="2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2321" y="1612"/>
                <a:ext cx="861" cy="8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triangl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ChangeAspect="1"/>
              </p:cNvSpPr>
              <p:nvPr/>
            </p:nvSpPr>
            <p:spPr bwMode="auto">
              <a:xfrm>
                <a:off x="2819" y="1647"/>
                <a:ext cx="42" cy="99"/>
              </a:xfrm>
              <a:custGeom>
                <a:avLst/>
                <a:gdLst>
                  <a:gd name="T0" fmla="*/ 4 w 20000"/>
                  <a:gd name="T1" fmla="*/ 0 h 20000"/>
                  <a:gd name="T2" fmla="*/ 11 w 20000"/>
                  <a:gd name="T3" fmla="*/ 2 h 20000"/>
                  <a:gd name="T4" fmla="*/ 20 w 20000"/>
                  <a:gd name="T5" fmla="*/ 19 h 20000"/>
                  <a:gd name="T6" fmla="*/ 26 w 20000"/>
                  <a:gd name="T7" fmla="*/ 33 h 20000"/>
                  <a:gd name="T8" fmla="*/ 33 w 20000"/>
                  <a:gd name="T9" fmla="*/ 54 h 20000"/>
                  <a:gd name="T10" fmla="*/ 40 w 20000"/>
                  <a:gd name="T11" fmla="*/ 78 h 20000"/>
                  <a:gd name="T12" fmla="*/ 42 w 20000"/>
                  <a:gd name="T13" fmla="*/ 94 h 20000"/>
                  <a:gd name="T14" fmla="*/ 37 w 20000"/>
                  <a:gd name="T15" fmla="*/ 99 h 20000"/>
                  <a:gd name="T16" fmla="*/ 37 w 20000"/>
                  <a:gd name="T17" fmla="*/ 99 h 20000"/>
                  <a:gd name="T18" fmla="*/ 30 w 20000"/>
                  <a:gd name="T19" fmla="*/ 97 h 20000"/>
                  <a:gd name="T20" fmla="*/ 22 w 20000"/>
                  <a:gd name="T21" fmla="*/ 82 h 20000"/>
                  <a:gd name="T22" fmla="*/ 15 w 20000"/>
                  <a:gd name="T23" fmla="*/ 64 h 20000"/>
                  <a:gd name="T24" fmla="*/ 9 w 20000"/>
                  <a:gd name="T25" fmla="*/ 47 h 20000"/>
                  <a:gd name="T26" fmla="*/ 3 w 20000"/>
                  <a:gd name="T27" fmla="*/ 25 h 20000"/>
                  <a:gd name="T28" fmla="*/ 0 w 20000"/>
                  <a:gd name="T29" fmla="*/ 4 h 20000"/>
                  <a:gd name="T30" fmla="*/ 4 w 20000"/>
                  <a:gd name="T31" fmla="*/ 0 h 200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000" h="20000">
                    <a:moveTo>
                      <a:pt x="1958" y="0"/>
                    </a:moveTo>
                    <a:lnTo>
                      <a:pt x="5245" y="412"/>
                    </a:lnTo>
                    <a:lnTo>
                      <a:pt x="9441" y="3741"/>
                    </a:lnTo>
                    <a:lnTo>
                      <a:pt x="12587" y="6598"/>
                    </a:lnTo>
                    <a:lnTo>
                      <a:pt x="15734" y="10810"/>
                    </a:lnTo>
                    <a:lnTo>
                      <a:pt x="18881" y="15670"/>
                    </a:lnTo>
                    <a:lnTo>
                      <a:pt x="19930" y="18969"/>
                    </a:lnTo>
                    <a:lnTo>
                      <a:pt x="17762" y="19971"/>
                    </a:lnTo>
                    <a:lnTo>
                      <a:pt x="14196" y="19647"/>
                    </a:lnTo>
                    <a:lnTo>
                      <a:pt x="10490" y="16554"/>
                    </a:lnTo>
                    <a:lnTo>
                      <a:pt x="7343" y="13019"/>
                    </a:lnTo>
                    <a:lnTo>
                      <a:pt x="4196" y="9485"/>
                    </a:lnTo>
                    <a:lnTo>
                      <a:pt x="1608" y="5066"/>
                    </a:lnTo>
                    <a:lnTo>
                      <a:pt x="0" y="854"/>
                    </a:lnTo>
                    <a:lnTo>
                      <a:pt x="1958" y="0"/>
                    </a:lnTo>
                  </a:path>
                </a:pathLst>
              </a:custGeom>
              <a:solidFill>
                <a:srgbClr val="D9D9D9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86" y="1742"/>
                <a:ext cx="9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3086" y="1641"/>
                <a:ext cx="17" cy="1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Aspect="1" noChangeShapeType="1"/>
              </p:cNvSpPr>
              <p:nvPr/>
            </p:nvSpPr>
            <p:spPr bwMode="auto">
              <a:xfrm flipV="1">
                <a:off x="3103" y="1610"/>
                <a:ext cx="79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Aspect="1" noChangeShapeType="1"/>
              </p:cNvSpPr>
              <p:nvPr/>
            </p:nvSpPr>
            <p:spPr bwMode="auto">
              <a:xfrm>
                <a:off x="3141" y="1628"/>
                <a:ext cx="3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7"/>
              <p:cNvSpPr>
                <a:spLocks noChangeAspect="1" noChangeShapeType="1"/>
              </p:cNvSpPr>
              <p:nvPr/>
            </p:nvSpPr>
            <p:spPr bwMode="auto">
              <a:xfrm>
                <a:off x="3102" y="1646"/>
                <a:ext cx="7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8"/>
              <p:cNvSpPr>
                <a:spLocks noChangeAspect="1" noChangeShapeType="1"/>
              </p:cNvSpPr>
              <p:nvPr/>
            </p:nvSpPr>
            <p:spPr bwMode="auto">
              <a:xfrm>
                <a:off x="3099" y="1662"/>
                <a:ext cx="8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9"/>
              <p:cNvSpPr>
                <a:spLocks noChangeAspect="1" noChangeShapeType="1"/>
              </p:cNvSpPr>
              <p:nvPr/>
            </p:nvSpPr>
            <p:spPr bwMode="auto">
              <a:xfrm>
                <a:off x="3097" y="1678"/>
                <a:ext cx="8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0"/>
              <p:cNvSpPr>
                <a:spLocks noChangeAspect="1" noChangeShapeType="1"/>
              </p:cNvSpPr>
              <p:nvPr/>
            </p:nvSpPr>
            <p:spPr bwMode="auto">
              <a:xfrm>
                <a:off x="3092" y="1712"/>
                <a:ext cx="9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1"/>
              <p:cNvSpPr>
                <a:spLocks noChangeAspect="1" noChangeShapeType="1"/>
              </p:cNvSpPr>
              <p:nvPr/>
            </p:nvSpPr>
            <p:spPr bwMode="auto">
              <a:xfrm>
                <a:off x="3088" y="1728"/>
                <a:ext cx="9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2"/>
              <p:cNvSpPr>
                <a:spLocks noChangeAspect="1" noChangeShapeType="1"/>
              </p:cNvSpPr>
              <p:nvPr/>
            </p:nvSpPr>
            <p:spPr bwMode="auto">
              <a:xfrm>
                <a:off x="3095" y="1744"/>
                <a:ext cx="84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3"/>
              <p:cNvSpPr>
                <a:spLocks noChangeAspect="1" noChangeShapeType="1"/>
              </p:cNvSpPr>
              <p:nvPr/>
            </p:nvSpPr>
            <p:spPr bwMode="auto">
              <a:xfrm>
                <a:off x="3143" y="1762"/>
                <a:ext cx="3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4"/>
              <p:cNvSpPr>
                <a:spLocks noChangeAspect="1" noChangeShapeType="1"/>
              </p:cNvSpPr>
              <p:nvPr/>
            </p:nvSpPr>
            <p:spPr bwMode="auto">
              <a:xfrm>
                <a:off x="2067" y="1297"/>
                <a:ext cx="2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5"/>
              <p:cNvSpPr>
                <a:spLocks noChangeAspect="1" noChangeShapeType="1"/>
              </p:cNvSpPr>
              <p:nvPr/>
            </p:nvSpPr>
            <p:spPr bwMode="auto">
              <a:xfrm>
                <a:off x="2031" y="1314"/>
                <a:ext cx="6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6"/>
              <p:cNvSpPr>
                <a:spLocks noChangeAspect="1" noChangeShapeType="1"/>
              </p:cNvSpPr>
              <p:nvPr/>
            </p:nvSpPr>
            <p:spPr bwMode="auto">
              <a:xfrm>
                <a:off x="2023" y="1330"/>
                <a:ext cx="6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47"/>
              <p:cNvSpPr>
                <a:spLocks noChangeAspect="1" noChangeShapeType="1"/>
              </p:cNvSpPr>
              <p:nvPr/>
            </p:nvSpPr>
            <p:spPr bwMode="auto">
              <a:xfrm>
                <a:off x="2018" y="1347"/>
                <a:ext cx="6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8"/>
              <p:cNvSpPr>
                <a:spLocks noChangeAspect="1" noChangeShapeType="1"/>
              </p:cNvSpPr>
              <p:nvPr/>
            </p:nvSpPr>
            <p:spPr bwMode="auto">
              <a:xfrm>
                <a:off x="2017" y="1363"/>
                <a:ext cx="7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9"/>
              <p:cNvSpPr>
                <a:spLocks noChangeAspect="1" noChangeShapeType="1"/>
              </p:cNvSpPr>
              <p:nvPr/>
            </p:nvSpPr>
            <p:spPr bwMode="auto">
              <a:xfrm>
                <a:off x="2013" y="1380"/>
                <a:ext cx="7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0"/>
              <p:cNvSpPr>
                <a:spLocks noChangeAspect="1" noChangeShapeType="1"/>
              </p:cNvSpPr>
              <p:nvPr/>
            </p:nvSpPr>
            <p:spPr bwMode="auto">
              <a:xfrm>
                <a:off x="2009" y="1396"/>
                <a:ext cx="8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51"/>
              <p:cNvSpPr>
                <a:spLocks noChangeAspect="1" noChangeShapeType="1"/>
              </p:cNvSpPr>
              <p:nvPr/>
            </p:nvSpPr>
            <p:spPr bwMode="auto">
              <a:xfrm>
                <a:off x="2024" y="1413"/>
                <a:ext cx="6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52"/>
              <p:cNvSpPr>
                <a:spLocks noChangeAspect="1" noChangeShapeType="1"/>
              </p:cNvSpPr>
              <p:nvPr/>
            </p:nvSpPr>
            <p:spPr bwMode="auto">
              <a:xfrm>
                <a:off x="2067" y="1429"/>
                <a:ext cx="2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2106" y="1779"/>
                <a:ext cx="1" cy="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2106" y="2112"/>
                <a:ext cx="1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5"/>
              <p:cNvSpPr>
                <a:spLocks noChangeAspect="1" noChangeShapeType="1"/>
              </p:cNvSpPr>
              <p:nvPr/>
            </p:nvSpPr>
            <p:spPr bwMode="auto">
              <a:xfrm>
                <a:off x="2321" y="1696"/>
                <a:ext cx="51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Aspect="1" noChangeShapeType="1"/>
              </p:cNvSpPr>
              <p:nvPr/>
            </p:nvSpPr>
            <p:spPr bwMode="auto">
              <a:xfrm>
                <a:off x="2105" y="1162"/>
                <a:ext cx="0" cy="110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ysDash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7"/>
              <p:cNvSpPr>
                <a:spLocks noChangeAspect="1" noChangeShapeType="1"/>
              </p:cNvSpPr>
              <p:nvPr/>
            </p:nvSpPr>
            <p:spPr bwMode="auto">
              <a:xfrm>
                <a:off x="1870" y="1292"/>
                <a:ext cx="8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8"/>
              <p:cNvSpPr>
                <a:spLocks noChangeAspect="1" noChangeShapeType="1"/>
              </p:cNvSpPr>
              <p:nvPr/>
            </p:nvSpPr>
            <p:spPr bwMode="auto">
              <a:xfrm>
                <a:off x="1955" y="1292"/>
                <a:ext cx="62" cy="5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2122" y="1325"/>
                <a:ext cx="89" cy="6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60"/>
              <p:cNvSpPr>
                <a:spLocks noChangeAspect="1" noChangeShapeType="1"/>
              </p:cNvSpPr>
              <p:nvPr/>
            </p:nvSpPr>
            <p:spPr bwMode="auto">
              <a:xfrm>
                <a:off x="2217" y="1328"/>
                <a:ext cx="39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61"/>
              <p:cNvSpPr>
                <a:spLocks noChangeAspect="1" noChangeShapeType="1"/>
              </p:cNvSpPr>
              <p:nvPr/>
            </p:nvSpPr>
            <p:spPr bwMode="auto">
              <a:xfrm>
                <a:off x="2431" y="1594"/>
                <a:ext cx="3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2"/>
              <p:cNvSpPr>
                <a:spLocks noChangeAspect="1" noChangeShapeType="1"/>
              </p:cNvSpPr>
              <p:nvPr/>
            </p:nvSpPr>
            <p:spPr bwMode="auto">
              <a:xfrm>
                <a:off x="2435" y="1596"/>
                <a:ext cx="40" cy="9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3"/>
              <p:cNvSpPr>
                <a:spLocks noChangeAspect="1" noChangeShapeType="1"/>
              </p:cNvSpPr>
              <p:nvPr/>
            </p:nvSpPr>
            <p:spPr bwMode="auto">
              <a:xfrm>
                <a:off x="2980" y="1596"/>
                <a:ext cx="8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4"/>
              <p:cNvSpPr>
                <a:spLocks noChangeAspect="1" noChangeShapeType="1"/>
              </p:cNvSpPr>
              <p:nvPr/>
            </p:nvSpPr>
            <p:spPr bwMode="auto">
              <a:xfrm>
                <a:off x="3061" y="1596"/>
                <a:ext cx="37" cy="6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5"/>
              <p:cNvSpPr>
                <a:spLocks noChangeAspect="1" noChangeShapeType="1"/>
              </p:cNvSpPr>
              <p:nvPr/>
            </p:nvSpPr>
            <p:spPr bwMode="auto">
              <a:xfrm>
                <a:off x="1884" y="1906"/>
                <a:ext cx="6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6"/>
              <p:cNvSpPr>
                <a:spLocks noChangeAspect="1" noChangeShapeType="1"/>
              </p:cNvSpPr>
              <p:nvPr/>
            </p:nvSpPr>
            <p:spPr bwMode="auto">
              <a:xfrm>
                <a:off x="2129" y="1905"/>
                <a:ext cx="64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67"/>
              <p:cNvSpPr>
                <a:spLocks noChangeAspect="1" noChangeShapeType="1"/>
              </p:cNvSpPr>
              <p:nvPr/>
            </p:nvSpPr>
            <p:spPr bwMode="auto">
              <a:xfrm>
                <a:off x="2437" y="1902"/>
                <a:ext cx="64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68"/>
              <p:cNvSpPr>
                <a:spLocks noChangeAspect="1" noChangeShapeType="1"/>
              </p:cNvSpPr>
              <p:nvPr/>
            </p:nvSpPr>
            <p:spPr bwMode="auto">
              <a:xfrm>
                <a:off x="3252" y="1902"/>
                <a:ext cx="64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69"/>
              <p:cNvSpPr>
                <a:spLocks noChangeAspect="1" noChangeShapeType="1"/>
              </p:cNvSpPr>
              <p:nvPr/>
            </p:nvSpPr>
            <p:spPr bwMode="auto">
              <a:xfrm flipH="1">
                <a:off x="1949" y="1697"/>
                <a:ext cx="153" cy="21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70"/>
              <p:cNvSpPr>
                <a:spLocks noChangeAspect="1" noChangeShapeType="1"/>
              </p:cNvSpPr>
              <p:nvPr/>
            </p:nvSpPr>
            <p:spPr bwMode="auto">
              <a:xfrm flipH="1">
                <a:off x="2193" y="1779"/>
                <a:ext cx="44" cy="12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71"/>
              <p:cNvSpPr>
                <a:spLocks noChangeAspect="1" noChangeShapeType="1"/>
              </p:cNvSpPr>
              <p:nvPr/>
            </p:nvSpPr>
            <p:spPr bwMode="auto">
              <a:xfrm>
                <a:off x="2369" y="1744"/>
                <a:ext cx="67" cy="1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72"/>
              <p:cNvSpPr>
                <a:spLocks noChangeAspect="1" noChangeShapeType="1"/>
              </p:cNvSpPr>
              <p:nvPr/>
            </p:nvSpPr>
            <p:spPr bwMode="auto">
              <a:xfrm>
                <a:off x="3181" y="1782"/>
                <a:ext cx="71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204" y="1652"/>
                <a:ext cx="404" cy="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74"/>
              <p:cNvSpPr>
                <a:spLocks noChangeAspect="1" noChangeShapeType="1"/>
              </p:cNvSpPr>
              <p:nvPr/>
            </p:nvSpPr>
            <p:spPr bwMode="auto">
              <a:xfrm>
                <a:off x="2858" y="1694"/>
                <a:ext cx="63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triangl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7" name="Group 75"/>
              <p:cNvGrpSpPr>
                <a:grpSpLocks noChangeAspect="1"/>
              </p:cNvGrpSpPr>
              <p:nvPr/>
            </p:nvGrpSpPr>
            <p:grpSpPr bwMode="auto">
              <a:xfrm>
                <a:off x="3204" y="2092"/>
                <a:ext cx="404" cy="389"/>
                <a:chOff x="8148" y="6736"/>
                <a:chExt cx="1855" cy="1787"/>
              </a:xfrm>
            </p:grpSpPr>
            <p:sp>
              <p:nvSpPr>
                <p:cNvPr id="130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8151" y="6736"/>
                  <a:ext cx="1852" cy="17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77"/>
                <p:cNvSpPr>
                  <a:spLocks noChangeAspect="1"/>
                </p:cNvSpPr>
                <p:nvPr/>
              </p:nvSpPr>
              <p:spPr bwMode="auto">
                <a:xfrm>
                  <a:off x="8148" y="7185"/>
                  <a:ext cx="1320" cy="1329"/>
                </a:xfrm>
                <a:custGeom>
                  <a:avLst/>
                  <a:gdLst>
                    <a:gd name="T0" fmla="*/ 0 w 1320"/>
                    <a:gd name="T1" fmla="*/ 0 h 1329"/>
                    <a:gd name="T2" fmla="*/ 249 w 1320"/>
                    <a:gd name="T3" fmla="*/ 21 h 1329"/>
                    <a:gd name="T4" fmla="*/ 441 w 1320"/>
                    <a:gd name="T5" fmla="*/ 75 h 1329"/>
                    <a:gd name="T6" fmla="*/ 609 w 1320"/>
                    <a:gd name="T7" fmla="*/ 147 h 1329"/>
                    <a:gd name="T8" fmla="*/ 696 w 1320"/>
                    <a:gd name="T9" fmla="*/ 198 h 1329"/>
                    <a:gd name="T10" fmla="*/ 843 w 1320"/>
                    <a:gd name="T11" fmla="*/ 303 h 1329"/>
                    <a:gd name="T12" fmla="*/ 954 w 1320"/>
                    <a:gd name="T13" fmla="*/ 405 h 1329"/>
                    <a:gd name="T14" fmla="*/ 1083 w 1320"/>
                    <a:gd name="T15" fmla="*/ 567 h 1329"/>
                    <a:gd name="T16" fmla="*/ 1179 w 1320"/>
                    <a:gd name="T17" fmla="*/ 732 h 1329"/>
                    <a:gd name="T18" fmla="*/ 1242 w 1320"/>
                    <a:gd name="T19" fmla="*/ 882 h 1329"/>
                    <a:gd name="T20" fmla="*/ 1293 w 1320"/>
                    <a:gd name="T21" fmla="*/ 1059 h 1329"/>
                    <a:gd name="T22" fmla="*/ 1314 w 1320"/>
                    <a:gd name="T23" fmla="*/ 1218 h 1329"/>
                    <a:gd name="T24" fmla="*/ 1320 w 1320"/>
                    <a:gd name="T25" fmla="*/ 1329 h 13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20" h="1329">
                      <a:moveTo>
                        <a:pt x="0" y="0"/>
                      </a:moveTo>
                      <a:cubicBezTo>
                        <a:pt x="88" y="4"/>
                        <a:pt x="176" y="9"/>
                        <a:pt x="249" y="21"/>
                      </a:cubicBezTo>
                      <a:cubicBezTo>
                        <a:pt x="322" y="33"/>
                        <a:pt x="381" y="54"/>
                        <a:pt x="441" y="75"/>
                      </a:cubicBezTo>
                      <a:cubicBezTo>
                        <a:pt x="501" y="96"/>
                        <a:pt x="567" y="127"/>
                        <a:pt x="609" y="147"/>
                      </a:cubicBezTo>
                      <a:cubicBezTo>
                        <a:pt x="651" y="167"/>
                        <a:pt x="657" y="172"/>
                        <a:pt x="696" y="198"/>
                      </a:cubicBezTo>
                      <a:cubicBezTo>
                        <a:pt x="735" y="224"/>
                        <a:pt x="800" y="269"/>
                        <a:pt x="843" y="303"/>
                      </a:cubicBezTo>
                      <a:cubicBezTo>
                        <a:pt x="886" y="337"/>
                        <a:pt x="914" y="361"/>
                        <a:pt x="954" y="405"/>
                      </a:cubicBezTo>
                      <a:cubicBezTo>
                        <a:pt x="994" y="449"/>
                        <a:pt x="1046" y="513"/>
                        <a:pt x="1083" y="567"/>
                      </a:cubicBezTo>
                      <a:cubicBezTo>
                        <a:pt x="1120" y="621"/>
                        <a:pt x="1153" y="680"/>
                        <a:pt x="1179" y="732"/>
                      </a:cubicBezTo>
                      <a:cubicBezTo>
                        <a:pt x="1205" y="784"/>
                        <a:pt x="1223" y="827"/>
                        <a:pt x="1242" y="882"/>
                      </a:cubicBezTo>
                      <a:cubicBezTo>
                        <a:pt x="1261" y="937"/>
                        <a:pt x="1281" y="1003"/>
                        <a:pt x="1293" y="1059"/>
                      </a:cubicBezTo>
                      <a:cubicBezTo>
                        <a:pt x="1305" y="1115"/>
                        <a:pt x="1310" y="1173"/>
                        <a:pt x="1314" y="1218"/>
                      </a:cubicBezTo>
                      <a:cubicBezTo>
                        <a:pt x="1318" y="1263"/>
                        <a:pt x="1319" y="1296"/>
                        <a:pt x="1320" y="132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" name="Line 78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3410" y="2461"/>
                <a:ext cx="0" cy="10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79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3579" y="2461"/>
                <a:ext cx="0" cy="1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80"/>
              <p:cNvSpPr>
                <a:spLocks noChangeAspect="1" noChangeShapeType="1"/>
              </p:cNvSpPr>
              <p:nvPr/>
            </p:nvSpPr>
            <p:spPr bwMode="auto">
              <a:xfrm>
                <a:off x="3490" y="2480"/>
                <a:ext cx="0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" name="Group 81"/>
              <p:cNvGrpSpPr>
                <a:grpSpLocks noChangeAspect="1"/>
              </p:cNvGrpSpPr>
              <p:nvPr/>
            </p:nvGrpSpPr>
            <p:grpSpPr bwMode="auto">
              <a:xfrm>
                <a:off x="3423" y="2615"/>
                <a:ext cx="135" cy="165"/>
                <a:chOff x="9064" y="9050"/>
                <a:chExt cx="845" cy="980"/>
              </a:xfrm>
            </p:grpSpPr>
            <p:sp>
              <p:nvSpPr>
                <p:cNvPr id="119" name="Line 82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9201" y="8915"/>
                  <a:ext cx="1" cy="2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83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9441" y="9695"/>
                  <a:ext cx="1" cy="36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84"/>
                <p:cNvSpPr>
                  <a:spLocks noChangeAspect="1" noChangeShapeType="1"/>
                </p:cNvSpPr>
                <p:nvPr/>
              </p:nvSpPr>
              <p:spPr bwMode="auto">
                <a:xfrm rot="10800000" flipV="1">
                  <a:off x="9095" y="9050"/>
                  <a:ext cx="2" cy="9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85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9771" y="8915"/>
                  <a:ext cx="1" cy="2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86"/>
                <p:cNvSpPr>
                  <a:spLocks noChangeAspect="1" noChangeShapeType="1"/>
                </p:cNvSpPr>
                <p:nvPr/>
              </p:nvSpPr>
              <p:spPr bwMode="auto">
                <a:xfrm rot="10800000" flipV="1">
                  <a:off x="9875" y="9050"/>
                  <a:ext cx="2" cy="9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87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9477" y="9627"/>
                  <a:ext cx="3" cy="7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88"/>
                <p:cNvSpPr>
                  <a:spLocks noChangeAspect="1" noChangeShapeType="1"/>
                </p:cNvSpPr>
                <p:nvPr/>
              </p:nvSpPr>
              <p:spPr bwMode="auto">
                <a:xfrm>
                  <a:off x="9180" y="9180"/>
                  <a:ext cx="630" cy="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89"/>
                <p:cNvSpPr>
                  <a:spLocks noChangeAspect="1" noChangeShapeType="1"/>
                </p:cNvSpPr>
                <p:nvPr/>
              </p:nvSpPr>
              <p:spPr bwMode="auto">
                <a:xfrm>
                  <a:off x="9180" y="9315"/>
                  <a:ext cx="630" cy="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9180" y="9435"/>
                  <a:ext cx="630" cy="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9180" y="9570"/>
                  <a:ext cx="630" cy="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92"/>
                <p:cNvSpPr>
                  <a:spLocks noChangeAspect="1" noChangeShapeType="1"/>
                </p:cNvSpPr>
                <p:nvPr/>
              </p:nvSpPr>
              <p:spPr bwMode="auto">
                <a:xfrm>
                  <a:off x="9195" y="9705"/>
                  <a:ext cx="630" cy="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" name="Line 93"/>
              <p:cNvSpPr>
                <a:spLocks noChangeAspect="1" noChangeShapeType="1"/>
              </p:cNvSpPr>
              <p:nvPr/>
            </p:nvSpPr>
            <p:spPr bwMode="auto">
              <a:xfrm flipH="1">
                <a:off x="3484" y="2754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1873" y="1200"/>
                <a:ext cx="130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1200" b="0" i="1"/>
                  <a:t>I(</a:t>
                </a:r>
                <a:r>
                  <a:rPr lang="ru-RU" sz="1200" b="0" i="1">
                    <a:latin typeface="Times New Roman" pitchFamily="18" charset="0"/>
                  </a:rPr>
                  <a:t>φ)</a:t>
                </a:r>
                <a:endParaRPr lang="ru-RU" sz="1200" b="0"/>
              </a:p>
            </p:txBody>
          </p:sp>
          <p:sp>
            <p:nvSpPr>
              <p:cNvPr id="84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2239" y="1227"/>
                <a:ext cx="456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900" b="0" dirty="0"/>
                  <a:t>Analyzed beam</a:t>
                </a:r>
              </a:p>
            </p:txBody>
          </p:sp>
          <p:sp>
            <p:nvSpPr>
              <p:cNvPr id="85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1837" y="1480"/>
                <a:ext cx="14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1200" b="0" i="1"/>
                  <a:t>U</a:t>
                </a:r>
                <a:r>
                  <a:rPr lang="ru-RU" sz="1200" b="0" i="1" baseline="-25000"/>
                  <a:t>targ</a:t>
                </a:r>
                <a:endParaRPr lang="ru-RU" sz="1200" b="0"/>
              </a:p>
            </p:txBody>
          </p:sp>
          <p:sp>
            <p:nvSpPr>
              <p:cNvPr id="86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1883" y="1817"/>
                <a:ext cx="4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1200"/>
                  <a:t>1</a:t>
                </a:r>
                <a:endParaRPr lang="ru-RU" sz="1200" b="0"/>
              </a:p>
            </p:txBody>
          </p:sp>
          <p:sp>
            <p:nvSpPr>
              <p:cNvPr id="87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2451" y="1810"/>
                <a:ext cx="4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1200"/>
                  <a:t>3</a:t>
                </a:r>
                <a:endParaRPr lang="ru-RU" sz="1200" b="0"/>
              </a:p>
            </p:txBody>
          </p:sp>
          <p:sp>
            <p:nvSpPr>
              <p:cNvPr id="88" name="Text Box 99"/>
              <p:cNvSpPr txBox="1">
                <a:spLocks noChangeAspect="1" noChangeArrowheads="1"/>
              </p:cNvSpPr>
              <p:nvPr/>
            </p:nvSpPr>
            <p:spPr bwMode="auto">
              <a:xfrm>
                <a:off x="2137" y="1810"/>
                <a:ext cx="5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1200"/>
                  <a:t>2</a:t>
                </a:r>
                <a:endParaRPr lang="ru-RU" sz="1200" b="0"/>
              </a:p>
            </p:txBody>
          </p:sp>
          <p:sp>
            <p:nvSpPr>
              <p:cNvPr id="89" name="Text Box 100"/>
              <p:cNvSpPr txBox="1">
                <a:spLocks noChangeAspect="1" noChangeArrowheads="1"/>
              </p:cNvSpPr>
              <p:nvPr/>
            </p:nvSpPr>
            <p:spPr bwMode="auto">
              <a:xfrm>
                <a:off x="3261" y="1810"/>
                <a:ext cx="4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1200"/>
                  <a:t>4</a:t>
                </a:r>
                <a:endParaRPr lang="ru-RU" sz="1200" b="0"/>
              </a:p>
            </p:txBody>
          </p:sp>
          <p:sp>
            <p:nvSpPr>
              <p:cNvPr id="90" name="Line 101"/>
              <p:cNvSpPr>
                <a:spLocks noChangeAspect="1" noChangeShapeType="1"/>
              </p:cNvSpPr>
              <p:nvPr/>
            </p:nvSpPr>
            <p:spPr bwMode="auto">
              <a:xfrm>
                <a:off x="3530" y="1736"/>
                <a:ext cx="99" cy="16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02"/>
              <p:cNvSpPr>
                <a:spLocks noChangeAspect="1" noChangeShapeType="1"/>
              </p:cNvSpPr>
              <p:nvPr/>
            </p:nvSpPr>
            <p:spPr bwMode="auto">
              <a:xfrm rot="-7303545">
                <a:off x="3503" y="1919"/>
                <a:ext cx="147" cy="21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03"/>
              <p:cNvSpPr>
                <a:spLocks noChangeAspect="1" noChangeShapeType="1"/>
              </p:cNvSpPr>
              <p:nvPr/>
            </p:nvSpPr>
            <p:spPr bwMode="auto">
              <a:xfrm>
                <a:off x="3637" y="1906"/>
                <a:ext cx="6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Text Box 104"/>
              <p:cNvSpPr txBox="1">
                <a:spLocks noChangeAspect="1" noChangeArrowheads="1"/>
              </p:cNvSpPr>
              <p:nvPr/>
            </p:nvSpPr>
            <p:spPr bwMode="auto">
              <a:xfrm>
                <a:off x="3650" y="1827"/>
                <a:ext cx="4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1200"/>
                  <a:t>5</a:t>
                </a:r>
                <a:endParaRPr lang="ru-RU" sz="1200" b="0"/>
              </a:p>
            </p:txBody>
          </p:sp>
          <p:sp>
            <p:nvSpPr>
              <p:cNvPr id="94" name="Line 105"/>
              <p:cNvSpPr>
                <a:spLocks noChangeAspect="1" noChangeShapeType="1"/>
              </p:cNvSpPr>
              <p:nvPr/>
            </p:nvSpPr>
            <p:spPr bwMode="auto">
              <a:xfrm>
                <a:off x="3570" y="2524"/>
                <a:ext cx="70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6"/>
              <p:cNvSpPr>
                <a:spLocks noChangeAspect="1" noChangeShapeType="1"/>
              </p:cNvSpPr>
              <p:nvPr/>
            </p:nvSpPr>
            <p:spPr bwMode="auto">
              <a:xfrm>
                <a:off x="3644" y="2644"/>
                <a:ext cx="64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Text Box 107"/>
              <p:cNvSpPr txBox="1">
                <a:spLocks noChangeAspect="1" noChangeArrowheads="1"/>
              </p:cNvSpPr>
              <p:nvPr/>
            </p:nvSpPr>
            <p:spPr bwMode="auto">
              <a:xfrm>
                <a:off x="3656" y="2558"/>
                <a:ext cx="4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1200"/>
                  <a:t>6</a:t>
                </a:r>
                <a:endParaRPr lang="ru-RU" sz="1200" b="0"/>
              </a:p>
            </p:txBody>
          </p:sp>
          <p:sp>
            <p:nvSpPr>
              <p:cNvPr id="97" name="Line 108"/>
              <p:cNvSpPr>
                <a:spLocks noChangeAspect="1" noChangeShapeType="1"/>
              </p:cNvSpPr>
              <p:nvPr/>
            </p:nvSpPr>
            <p:spPr bwMode="auto">
              <a:xfrm>
                <a:off x="3550" y="2729"/>
                <a:ext cx="70" cy="12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09"/>
              <p:cNvSpPr>
                <a:spLocks noChangeAspect="1" noChangeShapeType="1"/>
              </p:cNvSpPr>
              <p:nvPr/>
            </p:nvSpPr>
            <p:spPr bwMode="auto">
              <a:xfrm>
                <a:off x="3624" y="2850"/>
                <a:ext cx="64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Text Box 110"/>
              <p:cNvSpPr txBox="1">
                <a:spLocks noChangeAspect="1" noChangeArrowheads="1"/>
              </p:cNvSpPr>
              <p:nvPr/>
            </p:nvSpPr>
            <p:spPr bwMode="auto">
              <a:xfrm>
                <a:off x="3637" y="2764"/>
                <a:ext cx="4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1200"/>
                  <a:t>7</a:t>
                </a:r>
                <a:endParaRPr lang="ru-RU" sz="1200" b="0"/>
              </a:p>
            </p:txBody>
          </p:sp>
          <p:sp>
            <p:nvSpPr>
              <p:cNvPr id="100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390" y="2865"/>
                <a:ext cx="18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sz="1000" b="0" dirty="0"/>
                  <a:t>Signal</a:t>
                </a:r>
              </a:p>
            </p:txBody>
          </p:sp>
          <p:sp>
            <p:nvSpPr>
              <p:cNvPr id="101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969" y="1494"/>
                <a:ext cx="123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sz="1200" i="1"/>
                  <a:t>I(z)</a:t>
                </a:r>
                <a:endParaRPr lang="ru-RU" sz="1200" b="0"/>
              </a:p>
            </p:txBody>
          </p:sp>
          <p:sp>
            <p:nvSpPr>
              <p:cNvPr id="102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2418" y="1446"/>
                <a:ext cx="36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700" b="0" dirty="0"/>
                  <a:t>Secondary</a:t>
                </a:r>
              </a:p>
              <a:p>
                <a:pPr eaLnBrk="1" hangingPunct="1"/>
                <a:r>
                  <a:rPr lang="ru-RU" sz="700" b="0" dirty="0"/>
                  <a:t> electrons</a:t>
                </a:r>
              </a:p>
            </p:txBody>
          </p:sp>
          <p:sp>
            <p:nvSpPr>
              <p:cNvPr id="103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340" y="2124"/>
                <a:ext cx="192" cy="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176713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sz="1200" b="0"/>
                  <a:t>B</a:t>
                </a:r>
              </a:p>
            </p:txBody>
          </p:sp>
          <p:grpSp>
            <p:nvGrpSpPr>
              <p:cNvPr id="104" name="Group 115"/>
              <p:cNvGrpSpPr>
                <a:grpSpLocks noChangeAspect="1"/>
              </p:cNvGrpSpPr>
              <p:nvPr/>
            </p:nvGrpSpPr>
            <p:grpSpPr bwMode="auto">
              <a:xfrm>
                <a:off x="3239" y="2120"/>
                <a:ext cx="53" cy="50"/>
                <a:chOff x="6240" y="6915"/>
                <a:chExt cx="360" cy="345"/>
              </a:xfrm>
            </p:grpSpPr>
            <p:sp>
              <p:nvSpPr>
                <p:cNvPr id="116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6240" y="6915"/>
                  <a:ext cx="360" cy="34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1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6285" y="6975"/>
                  <a:ext cx="255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18"/>
                <p:cNvSpPr>
                  <a:spLocks noChangeAspect="1" noChangeShapeType="1"/>
                </p:cNvSpPr>
                <p:nvPr/>
              </p:nvSpPr>
              <p:spPr bwMode="auto">
                <a:xfrm rot="10800000">
                  <a:off x="6285" y="6960"/>
                  <a:ext cx="255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" name="Line 119"/>
              <p:cNvSpPr>
                <a:spLocks noChangeAspect="1" noChangeShapeType="1"/>
              </p:cNvSpPr>
              <p:nvPr/>
            </p:nvSpPr>
            <p:spPr bwMode="auto">
              <a:xfrm>
                <a:off x="2321" y="1695"/>
                <a:ext cx="861" cy="8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lg"/>
                <a:tailEnd type="triangle" w="sm" len="lg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" name="Group 120"/>
              <p:cNvGrpSpPr>
                <a:grpSpLocks noChangeAspect="1"/>
              </p:cNvGrpSpPr>
              <p:nvPr/>
            </p:nvGrpSpPr>
            <p:grpSpPr bwMode="auto">
              <a:xfrm>
                <a:off x="2026" y="2278"/>
                <a:ext cx="297" cy="156"/>
                <a:chOff x="2742" y="7590"/>
                <a:chExt cx="1365" cy="720"/>
              </a:xfrm>
            </p:grpSpPr>
            <p:sp>
              <p:nvSpPr>
                <p:cNvPr id="112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3105" y="7680"/>
                  <a:ext cx="0" cy="6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3105" y="7680"/>
                  <a:ext cx="67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Text Box 1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42" y="7800"/>
                  <a:ext cx="225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ru-RU" sz="1200" b="0"/>
                    <a:t>Z</a:t>
                  </a:r>
                </a:p>
              </p:txBody>
            </p:sp>
            <p:sp>
              <p:nvSpPr>
                <p:cNvPr id="115" name="Text Box 1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82" y="7590"/>
                  <a:ext cx="225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ru-RU" sz="1200" b="0"/>
                    <a:t>X</a:t>
                  </a:r>
                </a:p>
              </p:txBody>
            </p:sp>
          </p:grpSp>
          <p:grpSp>
            <p:nvGrpSpPr>
              <p:cNvPr id="107" name="Group 125"/>
              <p:cNvGrpSpPr>
                <a:grpSpLocks noChangeAspect="1"/>
              </p:cNvGrpSpPr>
              <p:nvPr/>
            </p:nvGrpSpPr>
            <p:grpSpPr bwMode="auto">
              <a:xfrm>
                <a:off x="2987" y="2271"/>
                <a:ext cx="219" cy="209"/>
                <a:chOff x="7065" y="7020"/>
                <a:chExt cx="1002" cy="960"/>
              </a:xfrm>
            </p:grpSpPr>
            <p:sp>
              <p:nvSpPr>
                <p:cNvPr id="108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065" y="7080"/>
                  <a:ext cx="0" cy="6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127"/>
                <p:cNvSpPr>
                  <a:spLocks noChangeAspect="1" noChangeShapeType="1"/>
                </p:cNvSpPr>
                <p:nvPr/>
              </p:nvSpPr>
              <p:spPr bwMode="auto">
                <a:xfrm>
                  <a:off x="7065" y="7710"/>
                  <a:ext cx="67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Text Box 1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272" y="7020"/>
                  <a:ext cx="225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ru-RU" sz="1200" b="0"/>
                    <a:t>Y</a:t>
                  </a:r>
                </a:p>
              </p:txBody>
            </p:sp>
            <p:sp>
              <p:nvSpPr>
                <p:cNvPr id="111" name="Text Box 1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842" y="7620"/>
                  <a:ext cx="225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defTabSz="4176713" eaLnBrk="0" hangingPunct="0"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41767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ru-RU" sz="1200" b="0"/>
                    <a:t>X</a:t>
                  </a: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5400612" y="2894219"/>
              <a:ext cx="2284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BSM principle of operation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4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BSM EPICS GUI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600" y="838200"/>
            <a:ext cx="8689842" cy="4419600"/>
          </a:xfrm>
        </p:spPr>
      </p:pic>
      <p:sp>
        <p:nvSpPr>
          <p:cNvPr id="6" name="TextBox 5"/>
          <p:cNvSpPr txBox="1"/>
          <p:nvPr/>
        </p:nvSpPr>
        <p:spPr>
          <a:xfrm>
            <a:off x="6934200" y="5410199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of R. Dickson</a:t>
            </a: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334000"/>
            <a:ext cx="5943600" cy="7704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Fully independent parallel scans</a:t>
            </a:r>
          </a:p>
          <a:p>
            <a:r>
              <a:rPr lang="en-US" sz="1800" dirty="0" smtClean="0"/>
              <a:t>Extensive set of troubleshooting and tuning tools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39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BSM Plans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78399" y="3264874"/>
            <a:ext cx="4360801" cy="2761296"/>
            <a:chOff x="3657600" y="2514600"/>
            <a:chExt cx="5333999" cy="303291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510595" y="5257799"/>
              <a:ext cx="4236816" cy="28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200" dirty="0">
                  <a:solidFill>
                    <a:schemeClr val="hlink"/>
                  </a:solidFill>
                </a:rPr>
                <a:t>Measured longitudinal bunch size vs. model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57600" y="2514600"/>
              <a:ext cx="5333999" cy="2664445"/>
              <a:chOff x="3745199" y="2590800"/>
              <a:chExt cx="5170201" cy="2528065"/>
            </a:xfrm>
          </p:grpSpPr>
          <p:sp>
            <p:nvSpPr>
              <p:cNvPr id="7" name="AutoShape 9" descr="3354792965_8950665"/>
              <p:cNvSpPr>
                <a:spLocks noChangeAspect="1" noChangeArrowheads="1"/>
              </p:cNvSpPr>
              <p:nvPr/>
            </p:nvSpPr>
            <p:spPr bwMode="auto">
              <a:xfrm>
                <a:off x="4419600" y="32766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6098" y="2590800"/>
                <a:ext cx="4789302" cy="2452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6056530" y="4879257"/>
                <a:ext cx="717578" cy="239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/>
                  <a:t>Distance [m]</a:t>
                </a: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 rot="10800000">
                <a:off x="3745199" y="3132963"/>
                <a:ext cx="299127" cy="1512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dirty="0" err="1"/>
                  <a:t>rms</a:t>
                </a:r>
                <a:r>
                  <a:rPr lang="en-US" sz="1200" dirty="0"/>
                  <a:t> phase width [</a:t>
                </a:r>
                <a:r>
                  <a:rPr lang="en-US" sz="1200" dirty="0" err="1"/>
                  <a:t>deg</a:t>
                </a:r>
                <a:r>
                  <a:rPr lang="en-US" sz="1800" dirty="0"/>
                  <a:t>]</a:t>
                </a:r>
              </a:p>
            </p:txBody>
          </p:sp>
          <p:sp>
            <p:nvSpPr>
              <p:cNvPr id="11" name="Line 40"/>
              <p:cNvSpPr>
                <a:spLocks noChangeShapeType="1"/>
              </p:cNvSpPr>
              <p:nvPr/>
            </p:nvSpPr>
            <p:spPr bwMode="auto">
              <a:xfrm flipV="1">
                <a:off x="4990788" y="3364449"/>
                <a:ext cx="0" cy="29240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41"/>
              <p:cNvSpPr>
                <a:spLocks noChangeShapeType="1"/>
              </p:cNvSpPr>
              <p:nvPr/>
            </p:nvSpPr>
            <p:spPr bwMode="auto">
              <a:xfrm flipV="1">
                <a:off x="5049632" y="3449733"/>
                <a:ext cx="0" cy="152293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42"/>
              <p:cNvSpPr>
                <a:spLocks noChangeShapeType="1"/>
              </p:cNvSpPr>
              <p:nvPr/>
            </p:nvSpPr>
            <p:spPr bwMode="auto">
              <a:xfrm flipV="1">
                <a:off x="5142803" y="3553292"/>
                <a:ext cx="0" cy="29240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43"/>
              <p:cNvSpPr>
                <a:spLocks noChangeShapeType="1"/>
              </p:cNvSpPr>
              <p:nvPr/>
            </p:nvSpPr>
            <p:spPr bwMode="auto">
              <a:xfrm flipV="1">
                <a:off x="5299722" y="3480192"/>
                <a:ext cx="0" cy="29240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44"/>
              <p:cNvSpPr>
                <a:spLocks noChangeShapeType="1"/>
              </p:cNvSpPr>
              <p:nvPr/>
            </p:nvSpPr>
            <p:spPr bwMode="auto">
              <a:xfrm flipV="1">
                <a:off x="5201648" y="3638576"/>
                <a:ext cx="0" cy="152293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45"/>
              <p:cNvSpPr>
                <a:spLocks noChangeShapeType="1"/>
              </p:cNvSpPr>
              <p:nvPr/>
            </p:nvSpPr>
            <p:spPr bwMode="auto">
              <a:xfrm flipV="1">
                <a:off x="5358567" y="3547201"/>
                <a:ext cx="0" cy="152293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46"/>
              <p:cNvSpPr>
                <a:spLocks noChangeShapeType="1"/>
              </p:cNvSpPr>
              <p:nvPr/>
            </p:nvSpPr>
            <p:spPr bwMode="auto">
              <a:xfrm flipV="1">
                <a:off x="8595023" y="3583751"/>
                <a:ext cx="0" cy="152293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47"/>
              <p:cNvSpPr>
                <a:spLocks noChangeShapeType="1"/>
              </p:cNvSpPr>
              <p:nvPr/>
            </p:nvSpPr>
            <p:spPr bwMode="auto">
              <a:xfrm flipV="1">
                <a:off x="8531275" y="3492375"/>
                <a:ext cx="0" cy="29240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9"/>
              <p:cNvSpPr>
                <a:spLocks noChangeShapeType="1"/>
              </p:cNvSpPr>
              <p:nvPr/>
            </p:nvSpPr>
            <p:spPr bwMode="auto">
              <a:xfrm flipV="1">
                <a:off x="6711994" y="2883203"/>
                <a:ext cx="0" cy="29240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50"/>
              <p:cNvSpPr txBox="1">
                <a:spLocks noChangeArrowheads="1"/>
              </p:cNvSpPr>
              <p:nvPr/>
            </p:nvSpPr>
            <p:spPr bwMode="auto">
              <a:xfrm>
                <a:off x="6666226" y="2883203"/>
                <a:ext cx="627676" cy="213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/>
                  <a:t>1º</a:t>
                </a:r>
              </a:p>
            </p:txBody>
          </p:sp>
          <p:sp>
            <p:nvSpPr>
              <p:cNvPr id="21" name="Line 51"/>
              <p:cNvSpPr>
                <a:spLocks noChangeShapeType="1"/>
              </p:cNvSpPr>
              <p:nvPr/>
            </p:nvSpPr>
            <p:spPr bwMode="auto">
              <a:xfrm flipV="1">
                <a:off x="7182751" y="2980670"/>
                <a:ext cx="0" cy="152293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52"/>
              <p:cNvSpPr txBox="1">
                <a:spLocks noChangeArrowheads="1"/>
              </p:cNvSpPr>
              <p:nvPr/>
            </p:nvSpPr>
            <p:spPr bwMode="auto">
              <a:xfrm>
                <a:off x="7168040" y="2895386"/>
                <a:ext cx="627676" cy="213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/>
                  <a:t>.5º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267200" y="626498"/>
            <a:ext cx="4731116" cy="2283445"/>
            <a:chOff x="152400" y="3124200"/>
            <a:chExt cx="3962400" cy="3094038"/>
          </a:xfrm>
        </p:grpSpPr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838200" y="5943600"/>
              <a:ext cx="30480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chemeClr val="hlink"/>
                  </a:solidFill>
                </a:rPr>
                <a:t>Typical longitudinal bunch  profile</a:t>
              </a:r>
            </a:p>
          </p:txBody>
        </p: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152400" y="3124200"/>
              <a:ext cx="3962400" cy="2825750"/>
              <a:chOff x="148" y="2064"/>
              <a:chExt cx="2448" cy="1684"/>
            </a:xfrm>
          </p:grpSpPr>
          <p:pic>
            <p:nvPicPr>
              <p:cNvPr id="25" name="Picture 5" descr="combinedhid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" y="2064"/>
                <a:ext cx="2448" cy="1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1728" y="2880"/>
                <a:ext cx="560" cy="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 b="0"/>
                  <a:t>no beam</a:t>
                </a: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H="1">
                <a:off x="1968" y="3024"/>
                <a:ext cx="7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1104" y="3552"/>
                <a:ext cx="624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 b="0"/>
                  <a:t>phase [deg]</a:t>
                </a: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196" y="2448"/>
                <a:ext cx="227" cy="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200"/>
                  <a:t>amplitude [a.u.]</a:t>
                </a:r>
              </a:p>
            </p:txBody>
          </p:sp>
        </p:grp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88452" y="1550048"/>
            <a:ext cx="4154167" cy="15994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Study and mitigate resolution limitations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Collaborate with INR (Feschenko) on laser BSM development</a:t>
            </a:r>
          </a:p>
          <a:p>
            <a:pPr lvl="1"/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46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 smtClean="0"/>
              <a:t>Other diagnostics systems</a:t>
            </a:r>
          </a:p>
        </p:txBody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>
          <a:xfrm>
            <a:off x="492125" y="1066800"/>
            <a:ext cx="8651875" cy="2749471"/>
          </a:xfrm>
        </p:spPr>
        <p:txBody>
          <a:bodyPr/>
          <a:lstStyle/>
          <a:p>
            <a:r>
              <a:rPr lang="en-US" dirty="0" smtClean="0"/>
              <a:t>Beam stops</a:t>
            </a:r>
          </a:p>
          <a:p>
            <a:r>
              <a:rPr lang="en-US" dirty="0" smtClean="0"/>
              <a:t>Faraday cups</a:t>
            </a:r>
          </a:p>
          <a:p>
            <a:r>
              <a:rPr lang="en-US" dirty="0" smtClean="0"/>
              <a:t>Scrapers</a:t>
            </a:r>
          </a:p>
          <a:p>
            <a:r>
              <a:rPr lang="en-US" dirty="0" smtClean="0"/>
              <a:t>Apertures</a:t>
            </a:r>
          </a:p>
          <a:p>
            <a:r>
              <a:rPr lang="en-US" dirty="0" smtClean="0"/>
              <a:t>Nano Current Detectors (</a:t>
            </a:r>
            <a:r>
              <a:rPr lang="en-US" sz="2400" dirty="0" smtClean="0">
                <a:solidFill>
                  <a:srgbClr val="0000FF"/>
                </a:solidFill>
              </a:rPr>
              <a:t>10</a:t>
            </a:r>
            <a:r>
              <a:rPr lang="en-US" sz="2400" baseline="30000" dirty="0" smtClean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 dynamic range, 20ns rise time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44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3400" y="3505200"/>
            <a:ext cx="3785728" cy="3080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0" y="457200"/>
            <a:ext cx="3785728" cy="3080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48200" y="3505200"/>
            <a:ext cx="3574204" cy="3054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9600" y="457200"/>
            <a:ext cx="3574204" cy="305431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67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487954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evelopment priorities</a:t>
            </a:r>
          </a:p>
        </p:txBody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>
          <a:xfrm>
            <a:off x="492125" y="1066800"/>
            <a:ext cx="8651875" cy="4489434"/>
          </a:xfrm>
        </p:spPr>
        <p:txBody>
          <a:bodyPr/>
          <a:lstStyle/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User friendliness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GUI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Data analysis 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Dynamic range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Time resolution</a:t>
            </a:r>
          </a:p>
          <a:p>
            <a:r>
              <a:rPr lang="en-US" dirty="0" smtClean="0"/>
              <a:t>Speed of measurements</a:t>
            </a:r>
          </a:p>
          <a:p>
            <a:r>
              <a:rPr lang="en-US" dirty="0" smtClean="0"/>
              <a:t>Novel techniques &amp; methods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96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/>
          </p:cNvSpPr>
          <p:nvPr>
            <p:ph type="title"/>
          </p:nvPr>
        </p:nvSpPr>
        <p:spPr>
          <a:xfrm>
            <a:off x="1828800" y="2895600"/>
            <a:ext cx="6553200" cy="481013"/>
          </a:xfrm>
        </p:spPr>
        <p:txBody>
          <a:bodyPr/>
          <a:lstStyle/>
          <a:p>
            <a:r>
              <a:rPr lang="en-US" dirty="0" smtClean="0"/>
              <a:t>Thanks </a:t>
            </a:r>
            <a:r>
              <a:rPr lang="en-US" dirty="0"/>
              <a:t>for </a:t>
            </a:r>
            <a:r>
              <a:rPr lang="en-US" dirty="0" smtClean="0"/>
              <a:t>your </a:t>
            </a:r>
            <a:r>
              <a:rPr lang="en-US" dirty="0"/>
              <a:t>attention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90550" y="409575"/>
            <a:ext cx="739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000" b="0" dirty="0" smtClean="0">
                <a:solidFill>
                  <a:srgbClr val="00673E"/>
                </a:solidFill>
                <a:latin typeface="Arial Black" pitchFamily="34" charset="0"/>
                <a:ea typeface="ＭＳ Ｐゴシック" pitchFamily="34" charset="-128"/>
              </a:rPr>
              <a:t>Design </a:t>
            </a:r>
            <a:r>
              <a:rPr lang="en-US" sz="3000" b="0" dirty="0">
                <a:solidFill>
                  <a:srgbClr val="00673E"/>
                </a:solidFill>
                <a:latin typeface="Arial Black" pitchFamily="34" charset="0"/>
                <a:ea typeface="ＭＳ Ｐゴシック" pitchFamily="34" charset="-128"/>
              </a:rPr>
              <a:t>Beam Parameters</a:t>
            </a:r>
          </a:p>
        </p:txBody>
      </p:sp>
      <p:sp>
        <p:nvSpPr>
          <p:cNvPr id="54275" name="Text Box 14"/>
          <p:cNvSpPr txBox="1">
            <a:spLocks noChangeArrowheads="1"/>
          </p:cNvSpPr>
          <p:nvPr/>
        </p:nvSpPr>
        <p:spPr bwMode="auto">
          <a:xfrm>
            <a:off x="990600" y="1524000"/>
            <a:ext cx="6400800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dirty="0">
                <a:ea typeface="ＭＳ Ｐゴシック" pitchFamily="34" charset="-128"/>
              </a:rPr>
              <a:t>P beam on target : 	 		</a:t>
            </a:r>
            <a:r>
              <a:rPr lang="en-US" sz="2400" b="0" dirty="0" smtClean="0">
                <a:ea typeface="ＭＳ Ｐゴシック" pitchFamily="34" charset="-128"/>
              </a:rPr>
              <a:t>1.4 MW</a:t>
            </a:r>
            <a:endParaRPr lang="en-US" sz="2400" b="0" dirty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sz="2400" b="0" dirty="0">
                <a:ea typeface="ＭＳ Ｐゴシック" pitchFamily="34" charset="-128"/>
              </a:rPr>
              <a:t>I beam average:			</a:t>
            </a:r>
            <a:r>
              <a:rPr lang="en-US" sz="2400" b="0" dirty="0" smtClean="0">
                <a:ea typeface="ＭＳ Ｐゴシック" pitchFamily="34" charset="-128"/>
              </a:rPr>
              <a:t>1.4 </a:t>
            </a:r>
            <a:r>
              <a:rPr lang="en-US" sz="2400" b="0" dirty="0" err="1" smtClean="0">
                <a:ea typeface="ＭＳ Ｐゴシック" pitchFamily="34" charset="-128"/>
              </a:rPr>
              <a:t>mA</a:t>
            </a:r>
            <a:endParaRPr lang="en-US" sz="2400" b="0" dirty="0" smtClean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sz="2400" b="0" dirty="0" smtClean="0">
                <a:ea typeface="ＭＳ Ｐゴシック" pitchFamily="34" charset="-128"/>
              </a:rPr>
              <a:t>Maximum </a:t>
            </a:r>
            <a:r>
              <a:rPr lang="en-US" sz="2400" b="0" dirty="0">
                <a:ea typeface="ＭＳ Ｐゴシック" pitchFamily="34" charset="-128"/>
              </a:rPr>
              <a:t>Beam energy:		1 </a:t>
            </a:r>
            <a:r>
              <a:rPr lang="en-US" sz="2400" b="0" dirty="0" err="1">
                <a:ea typeface="ＭＳ Ｐゴシック" pitchFamily="34" charset="-128"/>
              </a:rPr>
              <a:t>GeV</a:t>
            </a:r>
            <a:endParaRPr lang="en-US" sz="2400" b="0" dirty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sz="2400" b="0" dirty="0">
                <a:ea typeface="ＭＳ Ｐゴシック" pitchFamily="34" charset="-128"/>
              </a:rPr>
              <a:t>Duty factor:				6</a:t>
            </a:r>
            <a:r>
              <a:rPr lang="en-US" sz="2400" b="0" dirty="0" smtClean="0">
                <a:ea typeface="ＭＳ Ｐゴシック" pitchFamily="34" charset="-128"/>
              </a:rPr>
              <a:t>%</a:t>
            </a:r>
          </a:p>
          <a:p>
            <a:pPr>
              <a:spcBef>
                <a:spcPct val="50000"/>
              </a:spcBef>
            </a:pPr>
            <a:r>
              <a:rPr lang="en-US" sz="2400" b="0" dirty="0" smtClean="0">
                <a:ea typeface="ＭＳ Ｐゴシック" pitchFamily="34" charset="-128"/>
              </a:rPr>
              <a:t>I beam peak:	            	40 mA</a:t>
            </a:r>
            <a:endParaRPr lang="en-US" sz="2400" b="0" dirty="0"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sz="2400" b="0" dirty="0">
                <a:ea typeface="ＭＳ Ｐゴシック" pitchFamily="34" charset="-128"/>
              </a:rPr>
              <a:t>Rep. rate:				60Hz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ea typeface="ＭＳ Ｐゴシック" pitchFamily="34" charset="-128"/>
              </a:rPr>
              <a:t>Pulse width:				1ms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ing detai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625" y="677863"/>
            <a:ext cx="41433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534988" y="3086100"/>
            <a:ext cx="4768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0"/>
            <a:ext cx="8229600" cy="838200"/>
          </a:xfrm>
        </p:spPr>
        <p:txBody>
          <a:bodyPr/>
          <a:lstStyle/>
          <a:p>
            <a:r>
              <a:rPr lang="en-US" smtClean="0"/>
              <a:t>SNS Accelerator Complex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990600"/>
            <a:ext cx="20605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ea typeface="ＭＳ Ｐゴシック" pitchFamily="34" charset="-128"/>
              </a:rPr>
              <a:t>Front-End:</a:t>
            </a:r>
          </a:p>
          <a:p>
            <a:pPr algn="ctr" eaLnBrk="0" hangingPunct="0">
              <a:spcBef>
                <a:spcPct val="15000"/>
              </a:spcBef>
            </a:pPr>
            <a:r>
              <a:rPr lang="en-US" sz="1600" dirty="0">
                <a:solidFill>
                  <a:schemeClr val="tx2"/>
                </a:solidFill>
                <a:ea typeface="ＭＳ Ｐゴシック" pitchFamily="34" charset="-128"/>
              </a:rPr>
              <a:t>Produce a 1-msec long, chopped,    H- beam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043113" y="957263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ea typeface="ＭＳ Ｐゴシック" pitchFamily="34" charset="-128"/>
              </a:rPr>
              <a:t>1 GeV LINAC</a:t>
            </a:r>
            <a:endParaRPr lang="en-US" sz="160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1350963" y="2944813"/>
            <a:ext cx="3221037" cy="2555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0">
              <a:ea typeface="ＭＳ Ｐゴシック" pitchFamily="34" charset="-128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877888" y="2290763"/>
            <a:ext cx="7493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200" b="0">
                <a:ea typeface="ＭＳ Ｐゴシック" pitchFamily="34" charset="-128"/>
              </a:rPr>
              <a:t>2.5 MeV</a:t>
            </a: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 flipV="1">
            <a:off x="1295400" y="25146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65" name="Rectangle 13"/>
          <p:cNvSpPr>
            <a:spLocks noChangeArrowheads="1"/>
          </p:cNvSpPr>
          <p:nvPr/>
        </p:nvSpPr>
        <p:spPr bwMode="auto">
          <a:xfrm>
            <a:off x="200025" y="2940050"/>
            <a:ext cx="1106488" cy="260350"/>
          </a:xfrm>
          <a:prstGeom prst="rect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0">
              <a:ea typeface="ＭＳ Ｐゴシック" pitchFamily="34" charset="-128"/>
            </a:endParaRPr>
          </a:p>
        </p:txBody>
      </p:sp>
      <p:sp>
        <p:nvSpPr>
          <p:cNvPr id="509966" name="Rectangle 14"/>
          <p:cNvSpPr>
            <a:spLocks noChangeArrowheads="1"/>
          </p:cNvSpPr>
          <p:nvPr/>
        </p:nvSpPr>
        <p:spPr bwMode="auto">
          <a:xfrm>
            <a:off x="2438400" y="2895600"/>
            <a:ext cx="990600" cy="347663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tx1"/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700">
                <a:solidFill>
                  <a:srgbClr val="F4F4F4"/>
                </a:solidFill>
                <a:ea typeface="ＭＳ Ｐゴシック" pitchFamily="34" charset="-128"/>
              </a:rPr>
              <a:t>LINAC</a:t>
            </a:r>
          </a:p>
        </p:txBody>
      </p:sp>
      <p:sp>
        <p:nvSpPr>
          <p:cNvPr id="509967" name="Rectangle 15"/>
          <p:cNvSpPr>
            <a:spLocks noChangeArrowheads="1"/>
          </p:cNvSpPr>
          <p:nvPr/>
        </p:nvSpPr>
        <p:spPr bwMode="auto">
          <a:xfrm>
            <a:off x="152400" y="2895600"/>
            <a:ext cx="1295400" cy="347663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chemeClr val="tx1"/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700">
                <a:solidFill>
                  <a:srgbClr val="F4F4F4"/>
                </a:solidFill>
                <a:ea typeface="ＭＳ Ｐゴシック" pitchFamily="34" charset="-128"/>
              </a:rPr>
              <a:t>Front-End</a:t>
            </a:r>
          </a:p>
        </p:txBody>
      </p:sp>
      <p:sp>
        <p:nvSpPr>
          <p:cNvPr id="55312" name="Text Box 17"/>
          <p:cNvSpPr txBox="1">
            <a:spLocks noChangeArrowheads="1"/>
          </p:cNvSpPr>
          <p:nvPr/>
        </p:nvSpPr>
        <p:spPr bwMode="auto">
          <a:xfrm>
            <a:off x="7885113" y="2157413"/>
            <a:ext cx="596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800" b="0">
                <a:solidFill>
                  <a:schemeClr val="bg2"/>
                </a:solidFill>
                <a:ea typeface="ＭＳ Ｐゴシック" pitchFamily="34" charset="-128"/>
              </a:rPr>
              <a:t>RTBT</a:t>
            </a:r>
          </a:p>
        </p:txBody>
      </p:sp>
      <p:sp>
        <p:nvSpPr>
          <p:cNvPr id="55313" name="Text Box 18"/>
          <p:cNvSpPr txBox="1">
            <a:spLocks noChangeArrowheads="1"/>
          </p:cNvSpPr>
          <p:nvPr/>
        </p:nvSpPr>
        <p:spPr bwMode="auto">
          <a:xfrm>
            <a:off x="5667375" y="2708275"/>
            <a:ext cx="5969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800" b="0">
                <a:solidFill>
                  <a:schemeClr val="bg2"/>
                </a:solidFill>
                <a:ea typeface="ＭＳ Ｐゴシック" pitchFamily="34" charset="-128"/>
              </a:rPr>
              <a:t>HEBT</a:t>
            </a:r>
          </a:p>
        </p:txBody>
      </p:sp>
      <p:sp>
        <p:nvSpPr>
          <p:cNvPr id="55314" name="Text Box 19"/>
          <p:cNvSpPr txBox="1">
            <a:spLocks noChangeArrowheads="1"/>
          </p:cNvSpPr>
          <p:nvPr/>
        </p:nvSpPr>
        <p:spPr bwMode="auto">
          <a:xfrm>
            <a:off x="5911850" y="1276350"/>
            <a:ext cx="596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600" b="0">
                <a:solidFill>
                  <a:schemeClr val="bg2"/>
                </a:solidFill>
                <a:ea typeface="ＭＳ Ｐゴシック" pitchFamily="34" charset="-128"/>
              </a:rPr>
              <a:t>Injection</a:t>
            </a:r>
          </a:p>
        </p:txBody>
      </p:sp>
      <p:sp>
        <p:nvSpPr>
          <p:cNvPr id="55315" name="Text Box 20"/>
          <p:cNvSpPr txBox="1">
            <a:spLocks noChangeArrowheads="1"/>
          </p:cNvSpPr>
          <p:nvPr/>
        </p:nvSpPr>
        <p:spPr bwMode="auto">
          <a:xfrm>
            <a:off x="7554913" y="1276350"/>
            <a:ext cx="596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600" b="0">
                <a:solidFill>
                  <a:schemeClr val="bg2"/>
                </a:solidFill>
                <a:ea typeface="ＭＳ Ｐゴシック" pitchFamily="34" charset="-128"/>
              </a:rPr>
              <a:t>Extraction</a:t>
            </a:r>
          </a:p>
        </p:txBody>
      </p:sp>
      <p:sp>
        <p:nvSpPr>
          <p:cNvPr id="55316" name="Text Box 21"/>
          <p:cNvSpPr txBox="1">
            <a:spLocks noChangeArrowheads="1"/>
          </p:cNvSpPr>
          <p:nvPr/>
        </p:nvSpPr>
        <p:spPr bwMode="auto">
          <a:xfrm>
            <a:off x="6705600" y="1676400"/>
            <a:ext cx="596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600" b="0">
                <a:solidFill>
                  <a:schemeClr val="bg2"/>
                </a:solidFill>
                <a:ea typeface="ＭＳ Ｐゴシック" pitchFamily="34" charset="-128"/>
              </a:rPr>
              <a:t>RF</a:t>
            </a:r>
          </a:p>
        </p:txBody>
      </p:sp>
      <p:sp>
        <p:nvSpPr>
          <p:cNvPr id="55317" name="Text Box 22"/>
          <p:cNvSpPr txBox="1">
            <a:spLocks noChangeArrowheads="1"/>
          </p:cNvSpPr>
          <p:nvPr/>
        </p:nvSpPr>
        <p:spPr bwMode="auto">
          <a:xfrm>
            <a:off x="6527800" y="844550"/>
            <a:ext cx="596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600" b="0">
                <a:solidFill>
                  <a:schemeClr val="bg2"/>
                </a:solidFill>
                <a:ea typeface="ＭＳ Ｐゴシック" pitchFamily="34" charset="-128"/>
              </a:rPr>
              <a:t>Collimators</a:t>
            </a: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6643688" y="36020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3200" b="0">
              <a:ea typeface="ＭＳ Ｐゴシック" pitchFamily="34" charset="-128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30213" y="2960688"/>
            <a:ext cx="5230812" cy="2754312"/>
            <a:chOff x="271" y="1838"/>
            <a:chExt cx="3295" cy="1735"/>
          </a:xfrm>
        </p:grpSpPr>
        <p:sp>
          <p:nvSpPr>
            <p:cNvPr id="55320" name="Oval 25"/>
            <p:cNvSpPr>
              <a:spLocks noChangeArrowheads="1"/>
            </p:cNvSpPr>
            <p:nvPr/>
          </p:nvSpPr>
          <p:spPr bwMode="auto">
            <a:xfrm>
              <a:off x="3450" y="1838"/>
              <a:ext cx="116" cy="200"/>
            </a:xfrm>
            <a:prstGeom prst="ellipse">
              <a:avLst/>
            </a:prstGeom>
            <a:noFill/>
            <a:ln w="28575">
              <a:solidFill>
                <a:srgbClr val="80004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b="0">
                <a:ea typeface="ＭＳ Ｐゴシック" pitchFamily="34" charset="-128"/>
              </a:endParaRPr>
            </a:p>
          </p:txBody>
        </p:sp>
        <p:grpSp>
          <p:nvGrpSpPr>
            <p:cNvPr id="55321" name="Group 26"/>
            <p:cNvGrpSpPr>
              <a:grpSpLocks/>
            </p:cNvGrpSpPr>
            <p:nvPr/>
          </p:nvGrpSpPr>
          <p:grpSpPr bwMode="auto">
            <a:xfrm>
              <a:off x="271" y="2327"/>
              <a:ext cx="3029" cy="1246"/>
              <a:chOff x="289" y="2327"/>
              <a:chExt cx="3029" cy="1246"/>
            </a:xfrm>
          </p:grpSpPr>
          <p:sp>
            <p:nvSpPr>
              <p:cNvPr id="509979" name="Rectangle 27"/>
              <p:cNvSpPr>
                <a:spLocks noChangeArrowheads="1"/>
              </p:cNvSpPr>
              <p:nvPr/>
            </p:nvSpPr>
            <p:spPr bwMode="auto">
              <a:xfrm>
                <a:off x="624" y="2956"/>
                <a:ext cx="144" cy="384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3B001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2700" dir="2700000" algn="ctr" rotWithShape="0">
                  <a:schemeClr val="bg2">
                    <a:alpha val="87999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b="0">
                  <a:ea typeface="ＭＳ Ｐゴシック" pitchFamily="34" charset="-128"/>
                </a:endParaRPr>
              </a:p>
            </p:txBody>
          </p:sp>
          <p:sp>
            <p:nvSpPr>
              <p:cNvPr id="509980" name="Rectangle 28"/>
              <p:cNvSpPr>
                <a:spLocks noChangeArrowheads="1"/>
              </p:cNvSpPr>
              <p:nvPr/>
            </p:nvSpPr>
            <p:spPr bwMode="auto">
              <a:xfrm>
                <a:off x="864" y="2956"/>
                <a:ext cx="144" cy="384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3B001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2700" dir="2700000" algn="ctr" rotWithShape="0">
                  <a:schemeClr val="bg2">
                    <a:alpha val="87999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b="0">
                  <a:ea typeface="ＭＳ Ｐゴシック" pitchFamily="34" charset="-128"/>
                </a:endParaRPr>
              </a:p>
            </p:txBody>
          </p:sp>
          <p:sp>
            <p:nvSpPr>
              <p:cNvPr id="509981" name="Rectangle 29"/>
              <p:cNvSpPr>
                <a:spLocks noChangeArrowheads="1"/>
              </p:cNvSpPr>
              <p:nvPr/>
            </p:nvSpPr>
            <p:spPr bwMode="auto">
              <a:xfrm>
                <a:off x="1104" y="2956"/>
                <a:ext cx="144" cy="384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3B001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2700" dir="2700000" algn="ctr" rotWithShape="0">
                  <a:schemeClr val="bg2">
                    <a:alpha val="87999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b="0">
                  <a:ea typeface="ＭＳ Ｐゴシック" pitchFamily="34" charset="-128"/>
                </a:endParaRPr>
              </a:p>
            </p:txBody>
          </p:sp>
          <p:sp>
            <p:nvSpPr>
              <p:cNvPr id="509982" name="Rectangle 30"/>
              <p:cNvSpPr>
                <a:spLocks noChangeArrowheads="1"/>
              </p:cNvSpPr>
              <p:nvPr/>
            </p:nvSpPr>
            <p:spPr bwMode="auto">
              <a:xfrm>
                <a:off x="1344" y="2956"/>
                <a:ext cx="144" cy="384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3B001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2700" dir="2700000" algn="ctr" rotWithShape="0">
                  <a:schemeClr val="bg2">
                    <a:alpha val="87999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b="0">
                  <a:ea typeface="ＭＳ Ｐゴシック" pitchFamily="34" charset="-128"/>
                </a:endParaRPr>
              </a:p>
            </p:txBody>
          </p:sp>
          <p:sp>
            <p:nvSpPr>
              <p:cNvPr id="509983" name="Rectangle 31"/>
              <p:cNvSpPr>
                <a:spLocks noChangeArrowheads="1"/>
              </p:cNvSpPr>
              <p:nvPr/>
            </p:nvSpPr>
            <p:spPr bwMode="auto">
              <a:xfrm>
                <a:off x="1584" y="2956"/>
                <a:ext cx="144" cy="384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3B001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2700" dir="2700000" algn="ctr" rotWithShape="0">
                  <a:schemeClr val="bg2">
                    <a:alpha val="87999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b="0">
                  <a:ea typeface="ＭＳ Ｐゴシック" pitchFamily="34" charset="-128"/>
                </a:endParaRPr>
              </a:p>
            </p:txBody>
          </p:sp>
          <p:sp>
            <p:nvSpPr>
              <p:cNvPr id="55327" name="Line 32"/>
              <p:cNvSpPr>
                <a:spLocks noChangeShapeType="1"/>
              </p:cNvSpPr>
              <p:nvPr/>
            </p:nvSpPr>
            <p:spPr bwMode="auto">
              <a:xfrm flipH="1">
                <a:off x="1776" y="3244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8" name="Line 33"/>
              <p:cNvSpPr>
                <a:spLocks noChangeShapeType="1"/>
              </p:cNvSpPr>
              <p:nvPr/>
            </p:nvSpPr>
            <p:spPr bwMode="auto">
              <a:xfrm flipH="1">
                <a:off x="1829" y="3244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6" name="Rectangle 34"/>
              <p:cNvSpPr>
                <a:spLocks noChangeArrowheads="1"/>
              </p:cNvSpPr>
              <p:nvPr/>
            </p:nvSpPr>
            <p:spPr bwMode="auto">
              <a:xfrm>
                <a:off x="2496" y="2956"/>
                <a:ext cx="144" cy="384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3B001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2700" dir="2700000" algn="ctr" rotWithShape="0">
                  <a:schemeClr val="bg2">
                    <a:alpha val="87999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b="0">
                  <a:ea typeface="ＭＳ Ｐゴシック" pitchFamily="34" charset="-128"/>
                </a:endParaRPr>
              </a:p>
            </p:txBody>
          </p:sp>
          <p:sp>
            <p:nvSpPr>
              <p:cNvPr id="509987" name="Rectangle 35"/>
              <p:cNvSpPr>
                <a:spLocks noChangeArrowheads="1"/>
              </p:cNvSpPr>
              <p:nvPr/>
            </p:nvSpPr>
            <p:spPr bwMode="auto">
              <a:xfrm>
                <a:off x="2256" y="2956"/>
                <a:ext cx="144" cy="384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3B001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2700" dir="2700000" algn="ctr" rotWithShape="0">
                  <a:schemeClr val="bg2">
                    <a:alpha val="87999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b="0">
                  <a:ea typeface="ＭＳ Ｐゴシック" pitchFamily="34" charset="-128"/>
                </a:endParaRPr>
              </a:p>
            </p:txBody>
          </p:sp>
          <p:sp>
            <p:nvSpPr>
              <p:cNvPr id="509988" name="Rectangle 36"/>
              <p:cNvSpPr>
                <a:spLocks noChangeArrowheads="1"/>
              </p:cNvSpPr>
              <p:nvPr/>
            </p:nvSpPr>
            <p:spPr bwMode="auto">
              <a:xfrm>
                <a:off x="2016" y="2956"/>
                <a:ext cx="144" cy="384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3B001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2700" dir="2700000" algn="ctr" rotWithShape="0">
                  <a:schemeClr val="bg2">
                    <a:alpha val="87999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b="0">
                  <a:ea typeface="ＭＳ Ｐゴシック" pitchFamily="34" charset="-128"/>
                </a:endParaRPr>
              </a:p>
            </p:txBody>
          </p:sp>
          <p:sp>
            <p:nvSpPr>
              <p:cNvPr id="509989" name="Rectangle 37"/>
              <p:cNvSpPr>
                <a:spLocks noChangeArrowheads="1"/>
              </p:cNvSpPr>
              <p:nvPr/>
            </p:nvSpPr>
            <p:spPr bwMode="auto">
              <a:xfrm>
                <a:off x="2976" y="2956"/>
                <a:ext cx="144" cy="384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3B001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2700" dir="2700000" algn="ctr" rotWithShape="0">
                  <a:schemeClr val="bg2">
                    <a:alpha val="87999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b="0">
                  <a:ea typeface="ＭＳ Ｐゴシック" pitchFamily="34" charset="-128"/>
                </a:endParaRPr>
              </a:p>
            </p:txBody>
          </p:sp>
          <p:sp>
            <p:nvSpPr>
              <p:cNvPr id="509990" name="Rectangle 38"/>
              <p:cNvSpPr>
                <a:spLocks noChangeArrowheads="1"/>
              </p:cNvSpPr>
              <p:nvPr/>
            </p:nvSpPr>
            <p:spPr bwMode="auto">
              <a:xfrm>
                <a:off x="2736" y="2956"/>
                <a:ext cx="144" cy="384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3B001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2700" dir="2700000" algn="ctr" rotWithShape="0">
                  <a:schemeClr val="bg2">
                    <a:alpha val="87999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b="0">
                  <a:ea typeface="ＭＳ Ｐゴシック" pitchFamily="34" charset="-128"/>
                </a:endParaRPr>
              </a:p>
            </p:txBody>
          </p:sp>
          <p:sp>
            <p:nvSpPr>
              <p:cNvPr id="55334" name="Line 39"/>
              <p:cNvSpPr>
                <a:spLocks noChangeShapeType="1"/>
              </p:cNvSpPr>
              <p:nvPr/>
            </p:nvSpPr>
            <p:spPr bwMode="auto">
              <a:xfrm flipV="1">
                <a:off x="864" y="2716"/>
                <a:ext cx="1" cy="2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5" name="Line 40"/>
              <p:cNvSpPr>
                <a:spLocks noChangeShapeType="1"/>
              </p:cNvSpPr>
              <p:nvPr/>
            </p:nvSpPr>
            <p:spPr bwMode="auto">
              <a:xfrm flipV="1">
                <a:off x="1104" y="2716"/>
                <a:ext cx="1" cy="2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6" name="Line 41"/>
              <p:cNvSpPr>
                <a:spLocks noChangeShapeType="1"/>
              </p:cNvSpPr>
              <p:nvPr/>
            </p:nvSpPr>
            <p:spPr bwMode="auto">
              <a:xfrm>
                <a:off x="634" y="2812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7" name="Line 42"/>
              <p:cNvSpPr>
                <a:spLocks noChangeShapeType="1"/>
              </p:cNvSpPr>
              <p:nvPr/>
            </p:nvSpPr>
            <p:spPr bwMode="auto">
              <a:xfrm flipH="1">
                <a:off x="1109" y="2807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8" name="Text Box 43"/>
              <p:cNvSpPr txBox="1">
                <a:spLocks noChangeArrowheads="1"/>
              </p:cNvSpPr>
              <p:nvPr/>
            </p:nvSpPr>
            <p:spPr bwMode="auto">
              <a:xfrm>
                <a:off x="632" y="2539"/>
                <a:ext cx="7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0">
                    <a:solidFill>
                      <a:schemeClr val="bg2"/>
                    </a:solidFill>
                    <a:ea typeface="ＭＳ Ｐゴシック" pitchFamily="34" charset="-128"/>
                  </a:rPr>
                  <a:t>945 ns</a:t>
                </a:r>
              </a:p>
            </p:txBody>
          </p:sp>
          <p:sp>
            <p:nvSpPr>
              <p:cNvPr id="55339" name="Line 44"/>
              <p:cNvSpPr>
                <a:spLocks noChangeShapeType="1"/>
              </p:cNvSpPr>
              <p:nvPr/>
            </p:nvSpPr>
            <p:spPr bwMode="auto">
              <a:xfrm>
                <a:off x="634" y="3344"/>
                <a:ext cx="1" cy="2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0" name="Line 45"/>
              <p:cNvSpPr>
                <a:spLocks noChangeShapeType="1"/>
              </p:cNvSpPr>
              <p:nvPr/>
            </p:nvSpPr>
            <p:spPr bwMode="auto">
              <a:xfrm>
                <a:off x="3130" y="3339"/>
                <a:ext cx="0" cy="2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1" name="Text Box 46"/>
              <p:cNvSpPr txBox="1">
                <a:spLocks noChangeArrowheads="1"/>
              </p:cNvSpPr>
              <p:nvPr/>
            </p:nvSpPr>
            <p:spPr bwMode="auto">
              <a:xfrm>
                <a:off x="1046" y="3400"/>
                <a:ext cx="182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0">
                    <a:solidFill>
                      <a:schemeClr val="bg2"/>
                    </a:solidFill>
                    <a:ea typeface="ＭＳ Ｐゴシック" pitchFamily="34" charset="-128"/>
                  </a:rPr>
                  <a:t>1 ms macropulse</a:t>
                </a:r>
              </a:p>
            </p:txBody>
          </p:sp>
          <p:sp>
            <p:nvSpPr>
              <p:cNvPr id="55342" name="Line 47"/>
              <p:cNvSpPr>
                <a:spLocks noChangeShapeType="1"/>
              </p:cNvSpPr>
              <p:nvPr/>
            </p:nvSpPr>
            <p:spPr bwMode="auto">
              <a:xfrm flipH="1">
                <a:off x="624" y="3494"/>
                <a:ext cx="924" cy="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3" name="Line 48"/>
              <p:cNvSpPr>
                <a:spLocks noChangeShapeType="1"/>
              </p:cNvSpPr>
              <p:nvPr/>
            </p:nvSpPr>
            <p:spPr bwMode="auto">
              <a:xfrm>
                <a:off x="2366" y="3494"/>
                <a:ext cx="749" cy="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4" name="Text Box 49"/>
              <p:cNvSpPr txBox="1">
                <a:spLocks noChangeArrowheads="1"/>
              </p:cNvSpPr>
              <p:nvPr/>
            </p:nvSpPr>
            <p:spPr bwMode="auto">
              <a:xfrm rot="-5400000">
                <a:off x="-124" y="2888"/>
                <a:ext cx="101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0">
                    <a:ea typeface="ＭＳ Ｐゴシック" pitchFamily="34" charset="-128"/>
                  </a:rPr>
                  <a:t>Current</a:t>
                </a:r>
                <a:endParaRPr lang="en-US" sz="2400" b="0">
                  <a:latin typeface="Helvetica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5345" name="Text Box 50"/>
              <p:cNvSpPr txBox="1">
                <a:spLocks noChangeArrowheads="1"/>
              </p:cNvSpPr>
              <p:nvPr/>
            </p:nvSpPr>
            <p:spPr bwMode="auto">
              <a:xfrm>
                <a:off x="2214" y="2597"/>
                <a:ext cx="11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0">
                    <a:ea typeface="ＭＳ Ｐゴシック" pitchFamily="34" charset="-128"/>
                  </a:rPr>
                  <a:t>mini-pulse</a:t>
                </a:r>
              </a:p>
            </p:txBody>
          </p:sp>
          <p:sp>
            <p:nvSpPr>
              <p:cNvPr id="55346" name="Line 51"/>
              <p:cNvSpPr>
                <a:spLocks noChangeShapeType="1"/>
              </p:cNvSpPr>
              <p:nvPr/>
            </p:nvSpPr>
            <p:spPr bwMode="auto">
              <a:xfrm flipV="1">
                <a:off x="2304" y="2764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7" name="Text Box 52"/>
              <p:cNvSpPr txBox="1">
                <a:spLocks noChangeArrowheads="1"/>
              </p:cNvSpPr>
              <p:nvPr/>
            </p:nvSpPr>
            <p:spPr bwMode="auto">
              <a:xfrm>
                <a:off x="1387" y="2327"/>
                <a:ext cx="100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0">
                    <a:ea typeface="ＭＳ Ｐゴシック" pitchFamily="34" charset="-128"/>
                  </a:rPr>
                  <a:t>Chopper system makes gaps</a:t>
                </a:r>
              </a:p>
            </p:txBody>
          </p:sp>
          <p:sp>
            <p:nvSpPr>
              <p:cNvPr id="55348" name="Line 53"/>
              <p:cNvSpPr>
                <a:spLocks noChangeShapeType="1"/>
              </p:cNvSpPr>
              <p:nvPr/>
            </p:nvSpPr>
            <p:spPr bwMode="auto">
              <a:xfrm flipH="1">
                <a:off x="1296" y="2615"/>
                <a:ext cx="24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9" name="Line 54"/>
              <p:cNvSpPr>
                <a:spLocks noChangeShapeType="1"/>
              </p:cNvSpPr>
              <p:nvPr/>
            </p:nvSpPr>
            <p:spPr bwMode="auto">
              <a:xfrm flipH="1">
                <a:off x="1536" y="2668"/>
                <a:ext cx="96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0" name="Line 55"/>
              <p:cNvSpPr>
                <a:spLocks noChangeShapeType="1"/>
              </p:cNvSpPr>
              <p:nvPr/>
            </p:nvSpPr>
            <p:spPr bwMode="auto">
              <a:xfrm>
                <a:off x="2064" y="2668"/>
                <a:ext cx="144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1" name="Line 56"/>
              <p:cNvSpPr>
                <a:spLocks noChangeShapeType="1"/>
              </p:cNvSpPr>
              <p:nvPr/>
            </p:nvSpPr>
            <p:spPr bwMode="auto">
              <a:xfrm>
                <a:off x="480" y="2572"/>
                <a:ext cx="1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2" name="Line 57"/>
              <p:cNvSpPr>
                <a:spLocks noChangeShapeType="1"/>
              </p:cNvSpPr>
              <p:nvPr/>
            </p:nvSpPr>
            <p:spPr bwMode="auto">
              <a:xfrm>
                <a:off x="480" y="3340"/>
                <a:ext cx="283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5353" name="Picture 58" descr="swoosh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828" cy="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78" name="Text Box 83"/>
          <p:cNvSpPr txBox="1">
            <a:spLocks noChangeArrowheads="1"/>
          </p:cNvSpPr>
          <p:nvPr/>
        </p:nvSpPr>
        <p:spPr bwMode="auto">
          <a:xfrm>
            <a:off x="7086600" y="30480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ea typeface="ＭＳ Ｐゴシック" pitchFamily="34" charset="-128"/>
              </a:rPr>
              <a:t>Liquid Hg Target</a:t>
            </a:r>
          </a:p>
        </p:txBody>
      </p:sp>
      <p:sp>
        <p:nvSpPr>
          <p:cNvPr id="55379" name="Rectangle 84"/>
          <p:cNvSpPr>
            <a:spLocks noChangeArrowheads="1"/>
          </p:cNvSpPr>
          <p:nvPr/>
        </p:nvSpPr>
        <p:spPr bwMode="auto">
          <a:xfrm>
            <a:off x="4114800" y="2133600"/>
            <a:ext cx="8731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200" b="0">
                <a:ea typeface="ＭＳ Ｐゴシック" pitchFamily="34" charset="-128"/>
              </a:rPr>
              <a:t>1000 MeV</a:t>
            </a:r>
          </a:p>
        </p:txBody>
      </p:sp>
      <p:sp>
        <p:nvSpPr>
          <p:cNvPr id="510037" name="Rectangle 85"/>
          <p:cNvSpPr>
            <a:spLocks noChangeArrowheads="1"/>
          </p:cNvSpPr>
          <p:nvPr/>
        </p:nvSpPr>
        <p:spPr bwMode="auto">
          <a:xfrm>
            <a:off x="4633913" y="2943225"/>
            <a:ext cx="566737" cy="25558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0">
              <a:ea typeface="ＭＳ Ｐゴシック" pitchFamily="34" charset="-128"/>
            </a:endParaRPr>
          </a:p>
        </p:txBody>
      </p: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760413" y="5562600"/>
            <a:ext cx="4422775" cy="382588"/>
            <a:chOff x="761206" y="5562600"/>
            <a:chExt cx="4421982" cy="381794"/>
          </a:xfrm>
        </p:grpSpPr>
        <p:cxnSp>
          <p:nvCxnSpPr>
            <p:cNvPr id="89" name="Straight Connector 88"/>
            <p:cNvCxnSpPr/>
            <p:nvPr/>
          </p:nvCxnSpPr>
          <p:spPr>
            <a:xfrm rot="5400000">
              <a:off x="571895" y="5753495"/>
              <a:ext cx="380209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4992289" y="5751911"/>
              <a:ext cx="38020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962619" y="5714684"/>
              <a:ext cx="1218981" cy="1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10800000">
              <a:off x="762793" y="5714684"/>
              <a:ext cx="1295168" cy="1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86" name="TextBox 94"/>
            <p:cNvSpPr txBox="1">
              <a:spLocks noChangeArrowheads="1"/>
            </p:cNvSpPr>
            <p:nvPr/>
          </p:nvSpPr>
          <p:spPr bwMode="auto">
            <a:xfrm>
              <a:off x="2133599" y="5562600"/>
              <a:ext cx="18368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sz="1400" b="0">
                  <a:ea typeface="ＭＳ Ｐゴシック" pitchFamily="34" charset="-128"/>
                </a:rPr>
                <a:t>1 ms macropulse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7086600" cy="4505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Beam Power History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389638" y="2906762"/>
            <a:ext cx="2068056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 Power (kW)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1600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19200" y="1752600"/>
            <a:ext cx="56388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92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672" name="Group 40"/>
          <p:cNvGrpSpPr>
            <a:grpSpLocks/>
          </p:cNvGrpSpPr>
          <p:nvPr/>
        </p:nvGrpSpPr>
        <p:grpSpPr bwMode="auto">
          <a:xfrm>
            <a:off x="1046162" y="1080626"/>
            <a:ext cx="7285037" cy="4721225"/>
            <a:chOff x="749" y="690"/>
            <a:chExt cx="4589" cy="2974"/>
          </a:xfrm>
        </p:grpSpPr>
        <p:grpSp>
          <p:nvGrpSpPr>
            <p:cNvPr id="453643" name="Group 11"/>
            <p:cNvGrpSpPr>
              <a:grpSpLocks/>
            </p:cNvGrpSpPr>
            <p:nvPr/>
          </p:nvGrpSpPr>
          <p:grpSpPr bwMode="auto">
            <a:xfrm>
              <a:off x="1445" y="1657"/>
              <a:ext cx="3734" cy="1305"/>
              <a:chOff x="5376" y="8717"/>
              <a:chExt cx="9111" cy="3311"/>
            </a:xfrm>
          </p:grpSpPr>
          <p:pic>
            <p:nvPicPr>
              <p:cNvPr id="453644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6" y="8717"/>
                <a:ext cx="9111" cy="3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3645" name="Line 13"/>
              <p:cNvSpPr>
                <a:spLocks noChangeShapeType="1"/>
              </p:cNvSpPr>
              <p:nvPr/>
            </p:nvSpPr>
            <p:spPr bwMode="auto">
              <a:xfrm>
                <a:off x="5852" y="10779"/>
                <a:ext cx="1" cy="3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46" name="Line 14"/>
              <p:cNvSpPr>
                <a:spLocks noChangeShapeType="1"/>
              </p:cNvSpPr>
              <p:nvPr/>
            </p:nvSpPr>
            <p:spPr bwMode="auto">
              <a:xfrm>
                <a:off x="8152" y="10779"/>
                <a:ext cx="1" cy="3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47" name="Line 15"/>
              <p:cNvSpPr>
                <a:spLocks noChangeShapeType="1"/>
              </p:cNvSpPr>
              <p:nvPr/>
            </p:nvSpPr>
            <p:spPr bwMode="auto">
              <a:xfrm>
                <a:off x="6645" y="10779"/>
                <a:ext cx="1" cy="3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48" name="Line 16"/>
              <p:cNvSpPr>
                <a:spLocks noChangeShapeType="1"/>
              </p:cNvSpPr>
              <p:nvPr/>
            </p:nvSpPr>
            <p:spPr bwMode="auto">
              <a:xfrm>
                <a:off x="10452" y="10779"/>
                <a:ext cx="1" cy="3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49" name="Line 17"/>
              <p:cNvSpPr>
                <a:spLocks noChangeShapeType="1"/>
              </p:cNvSpPr>
              <p:nvPr/>
            </p:nvSpPr>
            <p:spPr bwMode="auto">
              <a:xfrm flipH="1" flipV="1">
                <a:off x="11215" y="9480"/>
                <a:ext cx="218" cy="21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50" name="Line 18"/>
              <p:cNvSpPr>
                <a:spLocks noChangeShapeType="1"/>
              </p:cNvSpPr>
              <p:nvPr/>
            </p:nvSpPr>
            <p:spPr bwMode="auto">
              <a:xfrm flipH="1">
                <a:off x="12474" y="9361"/>
                <a:ext cx="79" cy="29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651" name="Text Box 19"/>
            <p:cNvSpPr txBox="1">
              <a:spLocks noChangeArrowheads="1"/>
            </p:cNvSpPr>
            <p:nvPr/>
          </p:nvSpPr>
          <p:spPr bwMode="auto">
            <a:xfrm>
              <a:off x="4179" y="690"/>
              <a:ext cx="1106" cy="87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200" b="1" dirty="0">
                  <a:latin typeface="Times New Roman" pitchFamily="18" charset="0"/>
                </a:rPr>
                <a:t>RING</a:t>
              </a:r>
            </a:p>
            <a:p>
              <a:r>
                <a:rPr lang="en-US" sz="1000" dirty="0">
                  <a:latin typeface="Times New Roman" pitchFamily="18" charset="0"/>
                </a:rPr>
                <a:t>44 Position</a:t>
              </a:r>
              <a:endParaRPr lang="en-US" sz="1000" b="1" i="1" dirty="0">
                <a:solidFill>
                  <a:srgbClr val="CC0099"/>
                </a:solidFill>
                <a:latin typeface="Times New Roman" pitchFamily="18" charset="0"/>
              </a:endParaRPr>
            </a:p>
            <a:p>
              <a:r>
                <a:rPr lang="en-US" sz="1000" dirty="0" smtClean="0">
                  <a:latin typeface="Times New Roman" pitchFamily="18" charset="0"/>
                </a:rPr>
                <a:t>54+ </a:t>
              </a:r>
              <a:r>
                <a:rPr lang="en-US" sz="1000" dirty="0">
                  <a:latin typeface="Times New Roman" pitchFamily="18" charset="0"/>
                </a:rPr>
                <a:t>Loss        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  1 </a:t>
              </a:r>
              <a:r>
                <a:rPr lang="en-US" sz="1000" dirty="0">
                  <a:latin typeface="Times New Roman" pitchFamily="18" charset="0"/>
                </a:rPr>
                <a:t>Current      </a:t>
              </a:r>
              <a:br>
                <a:rPr lang="en-US" sz="1000" dirty="0">
                  <a:latin typeface="Times New Roman" pitchFamily="18" charset="0"/>
                </a:rPr>
              </a:br>
              <a:r>
                <a:rPr lang="en-US" sz="1000" dirty="0">
                  <a:latin typeface="Times New Roman" pitchFamily="18" charset="0"/>
                </a:rPr>
                <a:t>12 </a:t>
              </a:r>
              <a:r>
                <a:rPr lang="en-US" sz="1000" dirty="0" smtClean="0">
                  <a:latin typeface="Times New Roman" pitchFamily="18" charset="0"/>
                </a:rPr>
                <a:t>Fast Loss </a:t>
              </a:r>
            </a:p>
            <a:p>
              <a:r>
                <a:rPr lang="en-US" sz="1000" dirty="0">
                  <a:latin typeface="Times New Roman" pitchFamily="18" charset="0"/>
                </a:rPr>
                <a:t> </a:t>
              </a:r>
              <a:r>
                <a:rPr lang="en-US" sz="1000" dirty="0" smtClean="0">
                  <a:latin typeface="Times New Roman" pitchFamily="18" charset="0"/>
                </a:rPr>
                <a:t> 5 Electron Detectors</a:t>
              </a:r>
              <a:endParaRPr lang="en-US" sz="1000" dirty="0">
                <a:latin typeface="Times New Roman" pitchFamily="18" charset="0"/>
              </a:endParaRPr>
            </a:p>
            <a:p>
              <a:r>
                <a:rPr lang="en-US" sz="1000" dirty="0" smtClean="0">
                  <a:latin typeface="Times New Roman" pitchFamily="18" charset="0"/>
                </a:rPr>
                <a:t>  2 </a:t>
              </a:r>
              <a:r>
                <a:rPr lang="en-US" sz="1000" dirty="0">
                  <a:latin typeface="Times New Roman" pitchFamily="18" charset="0"/>
                </a:rPr>
                <a:t>Electron Profile Scanner 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  2 </a:t>
              </a:r>
              <a:r>
                <a:rPr lang="en-US" sz="1000" dirty="0">
                  <a:latin typeface="Times New Roman" pitchFamily="18" charset="0"/>
                </a:rPr>
                <a:t>Transverse </a:t>
              </a:r>
              <a:r>
                <a:rPr lang="en-US" sz="1000" dirty="0" smtClean="0">
                  <a:latin typeface="Times New Roman" pitchFamily="18" charset="0"/>
                </a:rPr>
                <a:t>BTF</a:t>
              </a:r>
              <a:endParaRPr lang="en-US" sz="1200" b="1" i="1" dirty="0">
                <a:latin typeface="Times New Roman" pitchFamily="18" charset="0"/>
              </a:endParaRPr>
            </a:p>
          </p:txBody>
        </p:sp>
        <p:sp>
          <p:nvSpPr>
            <p:cNvPr id="453652" name="Text Box 20"/>
            <p:cNvSpPr txBox="1">
              <a:spLocks noChangeArrowheads="1"/>
            </p:cNvSpPr>
            <p:nvPr/>
          </p:nvSpPr>
          <p:spPr bwMode="auto">
            <a:xfrm>
              <a:off x="2538" y="2953"/>
              <a:ext cx="856" cy="54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 b="1" dirty="0">
                  <a:latin typeface="Times New Roman" pitchFamily="18" charset="0"/>
                </a:rPr>
                <a:t>SCL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34 </a:t>
              </a:r>
              <a:r>
                <a:rPr lang="en-US" sz="1000" dirty="0">
                  <a:latin typeface="Times New Roman" pitchFamily="18" charset="0"/>
                </a:rPr>
                <a:t>Position and Phase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33+ </a:t>
              </a:r>
              <a:r>
                <a:rPr lang="en-US" sz="1000" dirty="0">
                  <a:latin typeface="Times New Roman" pitchFamily="18" charset="0"/>
                </a:rPr>
                <a:t>Loss 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  9 </a:t>
              </a:r>
              <a:r>
                <a:rPr lang="en-US" sz="1000" dirty="0">
                  <a:latin typeface="Times New Roman" pitchFamily="18" charset="0"/>
                </a:rPr>
                <a:t>Laser Wire</a:t>
              </a:r>
            </a:p>
            <a:p>
              <a:r>
                <a:rPr lang="en-US" sz="1000" dirty="0">
                  <a:latin typeface="Times New Roman" pitchFamily="18" charset="0"/>
                </a:rPr>
                <a:t>24 Neutron Detectors</a:t>
              </a:r>
            </a:p>
            <a:p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453654" name="Text Box 22"/>
            <p:cNvSpPr txBox="1">
              <a:spLocks noChangeArrowheads="1"/>
            </p:cNvSpPr>
            <p:nvPr/>
          </p:nvSpPr>
          <p:spPr bwMode="auto">
            <a:xfrm>
              <a:off x="2722" y="1492"/>
              <a:ext cx="877" cy="92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200" b="1" dirty="0">
                  <a:latin typeface="Times New Roman" pitchFamily="18" charset="0"/>
                </a:rPr>
                <a:t>HEBT</a:t>
              </a:r>
            </a:p>
            <a:p>
              <a:r>
                <a:rPr lang="en-US" sz="1000" dirty="0">
                  <a:latin typeface="Times New Roman" pitchFamily="18" charset="0"/>
                </a:rPr>
                <a:t>29 Position and Phase   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26+ Loss, </a:t>
              </a:r>
              <a:endParaRPr lang="en-US" sz="1000" dirty="0">
                <a:latin typeface="Times New Roman" pitchFamily="18" charset="0"/>
              </a:endParaRPr>
            </a:p>
            <a:p>
              <a:r>
                <a:rPr lang="en-US" sz="1000" dirty="0" smtClean="0">
                  <a:latin typeface="Times New Roman" pitchFamily="18" charset="0"/>
                </a:rPr>
                <a:t>  3 Fast Loss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10 Wires      </a:t>
              </a:r>
              <a:endParaRPr lang="en-US" sz="1000" dirty="0">
                <a:latin typeface="Times New Roman" pitchFamily="18" charset="0"/>
              </a:endParaRPr>
            </a:p>
            <a:p>
              <a:r>
                <a:rPr lang="en-US" sz="1000" dirty="0" smtClean="0">
                  <a:latin typeface="Times New Roman" pitchFamily="18" charset="0"/>
                </a:rPr>
                <a:t>  4 </a:t>
              </a:r>
              <a:r>
                <a:rPr lang="en-US" sz="1000" dirty="0">
                  <a:latin typeface="Times New Roman" pitchFamily="18" charset="0"/>
                </a:rPr>
                <a:t>Current 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  2 Bunch Shape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  6 Scrapers Charge</a:t>
              </a:r>
              <a:endParaRPr lang="en-US" sz="1000" dirty="0">
                <a:latin typeface="Times New Roman" pitchFamily="18" charset="0"/>
              </a:endParaRPr>
            </a:p>
            <a:p>
              <a:r>
                <a:rPr lang="en-US" sz="1000" dirty="0" smtClean="0">
                  <a:latin typeface="Times New Roman" pitchFamily="18" charset="0"/>
                </a:rPr>
                <a:t>  1 </a:t>
              </a:r>
              <a:r>
                <a:rPr lang="en-US" sz="1000" dirty="0">
                  <a:latin typeface="Times New Roman" pitchFamily="18" charset="0"/>
                </a:rPr>
                <a:t>Laser </a:t>
              </a:r>
              <a:r>
                <a:rPr lang="en-US" sz="1000" dirty="0" smtClean="0">
                  <a:latin typeface="Times New Roman" pitchFamily="18" charset="0"/>
                </a:rPr>
                <a:t>emittance</a:t>
              </a:r>
              <a:endParaRPr lang="en-US" sz="1000" dirty="0">
                <a:latin typeface="Times New Roman" pitchFamily="18" charset="0"/>
              </a:endParaRPr>
            </a:p>
          </p:txBody>
        </p:sp>
        <p:sp>
          <p:nvSpPr>
            <p:cNvPr id="453655" name="Line 23"/>
            <p:cNvSpPr>
              <a:spLocks noChangeShapeType="1"/>
            </p:cNvSpPr>
            <p:nvPr/>
          </p:nvSpPr>
          <p:spPr bwMode="auto">
            <a:xfrm>
              <a:off x="1194" y="2227"/>
              <a:ext cx="331" cy="2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56" name="Line 24"/>
            <p:cNvSpPr>
              <a:spLocks noChangeShapeType="1"/>
            </p:cNvSpPr>
            <p:nvPr/>
          </p:nvSpPr>
          <p:spPr bwMode="auto">
            <a:xfrm flipV="1">
              <a:off x="1818" y="2584"/>
              <a:ext cx="0" cy="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57" name="Line 25"/>
            <p:cNvSpPr>
              <a:spLocks noChangeShapeType="1"/>
            </p:cNvSpPr>
            <p:nvPr/>
          </p:nvSpPr>
          <p:spPr bwMode="auto">
            <a:xfrm flipV="1">
              <a:off x="2932" y="2558"/>
              <a:ext cx="0" cy="4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58" name="Line 26"/>
            <p:cNvSpPr>
              <a:spLocks noChangeShapeType="1"/>
            </p:cNvSpPr>
            <p:nvPr/>
          </p:nvSpPr>
          <p:spPr bwMode="auto">
            <a:xfrm>
              <a:off x="3599" y="2340"/>
              <a:ext cx="210" cy="1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59" name="Line 27"/>
            <p:cNvSpPr>
              <a:spLocks noChangeShapeType="1"/>
            </p:cNvSpPr>
            <p:nvPr/>
          </p:nvSpPr>
          <p:spPr bwMode="auto">
            <a:xfrm flipH="1">
              <a:off x="4062" y="1581"/>
              <a:ext cx="136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60" name="Line 28"/>
            <p:cNvSpPr>
              <a:spLocks noChangeShapeType="1"/>
            </p:cNvSpPr>
            <p:nvPr/>
          </p:nvSpPr>
          <p:spPr bwMode="auto">
            <a:xfrm flipH="1" flipV="1">
              <a:off x="4587" y="2404"/>
              <a:ext cx="553" cy="4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61" name="Text Box 29"/>
            <p:cNvSpPr txBox="1">
              <a:spLocks noChangeArrowheads="1"/>
            </p:cNvSpPr>
            <p:nvPr/>
          </p:nvSpPr>
          <p:spPr bwMode="auto">
            <a:xfrm>
              <a:off x="3366" y="725"/>
              <a:ext cx="676" cy="6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200" b="1" dirty="0" err="1">
                  <a:latin typeface="Times New Roman" pitchFamily="18" charset="0"/>
                </a:rPr>
                <a:t>IDump</a:t>
              </a:r>
              <a:endParaRPr lang="en-US" sz="1200" b="1" dirty="0">
                <a:latin typeface="Times New Roman" pitchFamily="18" charset="0"/>
              </a:endParaRPr>
            </a:p>
            <a:p>
              <a:r>
                <a:rPr lang="en-US" sz="1000" dirty="0" smtClean="0">
                  <a:latin typeface="Times New Roman" pitchFamily="18" charset="0"/>
                </a:rPr>
                <a:t>3 </a:t>
              </a:r>
              <a:r>
                <a:rPr lang="en-US" sz="1000" dirty="0">
                  <a:latin typeface="Times New Roman" pitchFamily="18" charset="0"/>
                </a:rPr>
                <a:t>Position</a:t>
              </a:r>
            </a:p>
            <a:p>
              <a:r>
                <a:rPr lang="en-US" sz="1000" dirty="0">
                  <a:latin typeface="Times New Roman" pitchFamily="18" charset="0"/>
                </a:rPr>
                <a:t>1 Wire   </a:t>
              </a:r>
              <a:br>
                <a:rPr lang="en-US" sz="1000" dirty="0">
                  <a:latin typeface="Times New Roman" pitchFamily="18" charset="0"/>
                </a:rPr>
              </a:br>
              <a:r>
                <a:rPr lang="en-US" sz="1000" dirty="0">
                  <a:latin typeface="Times New Roman" pitchFamily="18" charset="0"/>
                </a:rPr>
                <a:t>6 </a:t>
              </a:r>
              <a:r>
                <a:rPr lang="en-US" sz="1000" dirty="0" smtClean="0">
                  <a:latin typeface="Times New Roman" pitchFamily="18" charset="0"/>
                </a:rPr>
                <a:t>Loss</a:t>
              </a:r>
            </a:p>
            <a:p>
              <a:r>
                <a:rPr lang="en-US" sz="1000" dirty="0">
                  <a:latin typeface="Times New Roman" pitchFamily="18" charset="0"/>
                </a:rPr>
                <a:t>2</a:t>
              </a:r>
              <a:r>
                <a:rPr lang="en-US" sz="1000" dirty="0" smtClean="0">
                  <a:latin typeface="Times New Roman" pitchFamily="18" charset="0"/>
                </a:rPr>
                <a:t> Current</a:t>
              </a:r>
            </a:p>
            <a:p>
              <a:r>
                <a:rPr lang="en-US" sz="1050" dirty="0" smtClean="0">
                  <a:latin typeface="Times New Roman" pitchFamily="18" charset="0"/>
                </a:rPr>
                <a:t>2 Video</a:t>
              </a:r>
              <a:endParaRPr lang="en-US" sz="1050" dirty="0">
                <a:latin typeface="Times New Roman" pitchFamily="18" charset="0"/>
              </a:endParaRPr>
            </a:p>
          </p:txBody>
        </p:sp>
        <p:sp>
          <p:nvSpPr>
            <p:cNvPr id="453662" name="Text Box 30"/>
            <p:cNvSpPr txBox="1">
              <a:spLocks noChangeArrowheads="1"/>
            </p:cNvSpPr>
            <p:nvPr/>
          </p:nvSpPr>
          <p:spPr bwMode="auto">
            <a:xfrm>
              <a:off x="4538" y="1761"/>
              <a:ext cx="800" cy="46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200" b="1" dirty="0" err="1">
                  <a:latin typeface="Times New Roman" pitchFamily="18" charset="0"/>
                </a:rPr>
                <a:t>EDump</a:t>
              </a:r>
              <a:endParaRPr lang="en-US" sz="1200" b="1" dirty="0">
                <a:latin typeface="Times New Roman" pitchFamily="18" charset="0"/>
              </a:endParaRPr>
            </a:p>
            <a:p>
              <a:r>
                <a:rPr lang="en-US" sz="1000" dirty="0">
                  <a:latin typeface="Times New Roman" pitchFamily="18" charset="0"/>
                </a:rPr>
                <a:t>1 Current  </a:t>
              </a:r>
            </a:p>
            <a:p>
              <a:r>
                <a:rPr lang="en-US" sz="1000" dirty="0">
                  <a:latin typeface="Times New Roman" pitchFamily="18" charset="0"/>
                </a:rPr>
                <a:t>4 Loss 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1 </a:t>
              </a:r>
              <a:r>
                <a:rPr lang="en-US" sz="1000" dirty="0">
                  <a:latin typeface="Times New Roman" pitchFamily="18" charset="0"/>
                </a:rPr>
                <a:t>Wire</a:t>
              </a:r>
            </a:p>
          </p:txBody>
        </p:sp>
        <p:sp>
          <p:nvSpPr>
            <p:cNvPr id="453663" name="Text Box 31"/>
            <p:cNvSpPr txBox="1">
              <a:spLocks noChangeArrowheads="1"/>
            </p:cNvSpPr>
            <p:nvPr/>
          </p:nvSpPr>
          <p:spPr bwMode="auto">
            <a:xfrm>
              <a:off x="3630" y="2799"/>
              <a:ext cx="517" cy="487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200" b="1" dirty="0" err="1">
                  <a:latin typeface="Times New Roman" pitchFamily="18" charset="0"/>
                </a:rPr>
                <a:t>LDump</a:t>
              </a:r>
              <a:endParaRPr lang="en-US" sz="1200" b="1" dirty="0">
                <a:latin typeface="Times New Roman" pitchFamily="18" charset="0"/>
              </a:endParaRPr>
            </a:p>
            <a:p>
              <a:r>
                <a:rPr lang="en-US" sz="1000" dirty="0">
                  <a:latin typeface="Times New Roman" pitchFamily="18" charset="0"/>
                </a:rPr>
                <a:t>6 Loss</a:t>
              </a:r>
            </a:p>
            <a:p>
              <a:r>
                <a:rPr lang="en-US" sz="1000" dirty="0">
                  <a:latin typeface="Times New Roman" pitchFamily="18" charset="0"/>
                </a:rPr>
                <a:t>6 Position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2 </a:t>
              </a:r>
              <a:r>
                <a:rPr lang="en-US" sz="1000" dirty="0">
                  <a:latin typeface="Times New Roman" pitchFamily="18" charset="0"/>
                </a:rPr>
                <a:t>Wire</a:t>
              </a:r>
              <a:r>
                <a:rPr lang="en-US" sz="12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53665" name="Line 33"/>
            <p:cNvSpPr>
              <a:spLocks noChangeShapeType="1"/>
            </p:cNvSpPr>
            <p:nvPr/>
          </p:nvSpPr>
          <p:spPr bwMode="auto">
            <a:xfrm flipH="1">
              <a:off x="2434" y="2350"/>
              <a:ext cx="0" cy="1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66" name="Text Box 34"/>
            <p:cNvSpPr txBox="1">
              <a:spLocks noChangeArrowheads="1"/>
            </p:cNvSpPr>
            <p:nvPr/>
          </p:nvSpPr>
          <p:spPr bwMode="auto">
            <a:xfrm>
              <a:off x="1769" y="1492"/>
              <a:ext cx="856" cy="84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200" b="1" dirty="0">
                  <a:latin typeface="Times New Roman" pitchFamily="18" charset="0"/>
                </a:rPr>
                <a:t>CCL</a:t>
              </a:r>
            </a:p>
            <a:p>
              <a:r>
                <a:rPr lang="en-US" sz="1000" dirty="0">
                  <a:latin typeface="Times New Roman" pitchFamily="18" charset="0"/>
                </a:rPr>
                <a:t>10 Position and Phase 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  9 </a:t>
              </a:r>
              <a:r>
                <a:rPr lang="en-US" sz="1000" dirty="0">
                  <a:latin typeface="Times New Roman" pitchFamily="18" charset="0"/>
                </a:rPr>
                <a:t>Wires  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 48 </a:t>
              </a:r>
              <a:r>
                <a:rPr lang="en-US" sz="1000" dirty="0">
                  <a:latin typeface="Times New Roman" pitchFamily="18" charset="0"/>
                </a:rPr>
                <a:t>Loss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  1 </a:t>
              </a:r>
              <a:r>
                <a:rPr lang="en-US" sz="1000" dirty="0">
                  <a:latin typeface="Times New Roman" pitchFamily="18" charset="0"/>
                </a:rPr>
                <a:t>Faraday Cup    </a:t>
              </a:r>
            </a:p>
            <a:p>
              <a:r>
                <a:rPr lang="en-US" sz="1000" dirty="0" smtClean="0">
                  <a:latin typeface="Times New Roman" pitchFamily="18" charset="0"/>
                </a:rPr>
                <a:t>  4 Bunch Shape</a:t>
              </a:r>
              <a:endParaRPr lang="en-US" sz="1000" dirty="0">
                <a:latin typeface="Times New Roman" pitchFamily="18" charset="0"/>
              </a:endParaRPr>
            </a:p>
            <a:p>
              <a:r>
                <a:rPr lang="en-US" sz="1000" dirty="0">
                  <a:latin typeface="Times New Roman" pitchFamily="18" charset="0"/>
                </a:rPr>
                <a:t>10 </a:t>
              </a:r>
              <a:r>
                <a:rPr lang="en-US" sz="1000" dirty="0" smtClean="0">
                  <a:latin typeface="Times New Roman" pitchFamily="18" charset="0"/>
                </a:rPr>
                <a:t>Neutron </a:t>
              </a:r>
              <a:r>
                <a:rPr lang="en-US" sz="1000" dirty="0">
                  <a:latin typeface="Times New Roman" pitchFamily="18" charset="0"/>
                </a:rPr>
                <a:t>Detectors</a:t>
              </a:r>
            </a:p>
          </p:txBody>
        </p:sp>
        <p:sp>
          <p:nvSpPr>
            <p:cNvPr id="453668" name="Text Box 36"/>
            <p:cNvSpPr txBox="1">
              <a:spLocks noChangeArrowheads="1"/>
            </p:cNvSpPr>
            <p:nvPr/>
          </p:nvSpPr>
          <p:spPr bwMode="auto">
            <a:xfrm>
              <a:off x="749" y="1560"/>
              <a:ext cx="891" cy="66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200" b="1" dirty="0">
                  <a:latin typeface="Times New Roman" pitchFamily="18" charset="0"/>
                </a:rPr>
                <a:t>MEBT</a:t>
              </a:r>
            </a:p>
            <a:p>
              <a:r>
                <a:rPr lang="en-US" sz="1000" dirty="0">
                  <a:latin typeface="Times New Roman" pitchFamily="18" charset="0"/>
                </a:rPr>
                <a:t>6 Position and Phase</a:t>
              </a:r>
            </a:p>
            <a:p>
              <a:r>
                <a:rPr lang="en-US" sz="1000" dirty="0">
                  <a:latin typeface="Times New Roman" pitchFamily="18" charset="0"/>
                </a:rPr>
                <a:t>2 Current</a:t>
              </a:r>
            </a:p>
            <a:p>
              <a:r>
                <a:rPr lang="en-US" sz="1000" dirty="0">
                  <a:latin typeface="Times New Roman" pitchFamily="18" charset="0"/>
                </a:rPr>
                <a:t>5 Wires</a:t>
              </a:r>
            </a:p>
            <a:p>
              <a:r>
                <a:rPr lang="en-US" sz="1000" dirty="0">
                  <a:latin typeface="Times New Roman" pitchFamily="18" charset="0"/>
                </a:rPr>
                <a:t>1 CHUMPS</a:t>
              </a:r>
            </a:p>
            <a:p>
              <a:r>
                <a:rPr lang="en-US" sz="1000" dirty="0">
                  <a:latin typeface="Times New Roman" pitchFamily="18" charset="0"/>
                </a:rPr>
                <a:t>1 </a:t>
              </a:r>
              <a:r>
                <a:rPr lang="en-US" sz="1000" dirty="0" smtClean="0">
                  <a:latin typeface="Times New Roman" pitchFamily="18" charset="0"/>
                </a:rPr>
                <a:t>Emittance</a:t>
              </a:r>
              <a:endParaRPr lang="en-US" sz="1000" dirty="0">
                <a:latin typeface="Times New Roman" pitchFamily="18" charset="0"/>
              </a:endParaRPr>
            </a:p>
            <a:p>
              <a:endParaRPr lang="en-US" sz="1000" b="1" dirty="0">
                <a:solidFill>
                  <a:srgbClr val="CC0099"/>
                </a:solidFill>
                <a:latin typeface="Times New Roman" pitchFamily="18" charset="0"/>
              </a:endParaRPr>
            </a:p>
          </p:txBody>
        </p:sp>
        <p:sp>
          <p:nvSpPr>
            <p:cNvPr id="453669" name="Text Box 37"/>
            <p:cNvSpPr txBox="1">
              <a:spLocks noChangeArrowheads="1"/>
            </p:cNvSpPr>
            <p:nvPr/>
          </p:nvSpPr>
          <p:spPr bwMode="auto">
            <a:xfrm>
              <a:off x="1290" y="2914"/>
              <a:ext cx="1057" cy="75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1" hangingPunct="1"/>
              <a:r>
                <a:rPr lang="en-US" sz="1200" b="1" dirty="0">
                  <a:latin typeface="Times New Roman" pitchFamily="18" charset="0"/>
                </a:rPr>
                <a:t>DTL</a:t>
              </a:r>
            </a:p>
            <a:p>
              <a:pPr eaLnBrk="1" hangingPunct="1"/>
              <a:r>
                <a:rPr lang="en-US" sz="1000" dirty="0">
                  <a:latin typeface="Times New Roman" pitchFamily="18" charset="0"/>
                </a:rPr>
                <a:t>10 Position and Phase  </a:t>
              </a:r>
            </a:p>
            <a:p>
              <a:pPr eaLnBrk="1" hangingPunct="1"/>
              <a:r>
                <a:rPr lang="en-US" sz="1000" dirty="0" smtClean="0">
                  <a:latin typeface="Times New Roman" pitchFamily="18" charset="0"/>
                </a:rPr>
                <a:t>  5 </a:t>
              </a:r>
              <a:r>
                <a:rPr lang="en-US" sz="1000" dirty="0">
                  <a:latin typeface="Times New Roman" pitchFamily="18" charset="0"/>
                </a:rPr>
                <a:t>Wire   </a:t>
              </a:r>
            </a:p>
            <a:p>
              <a:pPr eaLnBrk="1" hangingPunct="1"/>
              <a:r>
                <a:rPr lang="en-US" sz="1000" dirty="0" smtClean="0">
                  <a:latin typeface="Times New Roman" pitchFamily="18" charset="0"/>
                </a:rPr>
                <a:t>  4 </a:t>
              </a:r>
              <a:r>
                <a:rPr lang="en-US" sz="1000" dirty="0">
                  <a:latin typeface="Times New Roman" pitchFamily="18" charset="0"/>
                </a:rPr>
                <a:t>Loss  </a:t>
              </a:r>
            </a:p>
            <a:p>
              <a:pPr eaLnBrk="1" hangingPunct="1"/>
              <a:r>
                <a:rPr lang="en-US" sz="1000" dirty="0" smtClean="0">
                  <a:latin typeface="Times New Roman" pitchFamily="18" charset="0"/>
                </a:rPr>
                <a:t>  5 </a:t>
              </a:r>
              <a:r>
                <a:rPr lang="en-US" sz="1000" dirty="0">
                  <a:latin typeface="Times New Roman" pitchFamily="18" charset="0"/>
                </a:rPr>
                <a:t>Faraday Cup     </a:t>
              </a:r>
            </a:p>
            <a:p>
              <a:pPr eaLnBrk="1" hangingPunct="1"/>
              <a:r>
                <a:rPr lang="en-US" sz="1000" dirty="0" smtClean="0">
                  <a:latin typeface="Times New Roman" pitchFamily="18" charset="0"/>
                </a:rPr>
                <a:t>  6 </a:t>
              </a:r>
              <a:r>
                <a:rPr lang="en-US" sz="1000" dirty="0">
                  <a:latin typeface="Times New Roman" pitchFamily="18" charset="0"/>
                </a:rPr>
                <a:t>Current</a:t>
              </a:r>
            </a:p>
            <a:p>
              <a:pPr eaLnBrk="1" hangingPunct="1"/>
              <a:r>
                <a:rPr lang="en-US" sz="1000" dirty="0">
                  <a:latin typeface="Times New Roman" pitchFamily="18" charset="0"/>
                </a:rPr>
                <a:t>18 Neutron Detectors</a:t>
              </a:r>
            </a:p>
            <a:p>
              <a:pPr eaLnBrk="1" hangingPunct="1"/>
              <a:endParaRPr lang="en-US" sz="1000" dirty="0">
                <a:latin typeface="Times New Roman" pitchFamily="18" charset="0"/>
              </a:endParaRPr>
            </a:p>
          </p:txBody>
        </p:sp>
      </p:grpSp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584200" y="111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/>
          </a:p>
        </p:txBody>
      </p: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3000">
                <a:solidFill>
                  <a:srgbClr val="00673E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53638" name="Rectangle 6"/>
          <p:cNvSpPr>
            <a:spLocks noChangeArrowheads="1"/>
          </p:cNvSpPr>
          <p:nvPr/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304800" y="0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600" b="1">
                <a:solidFill>
                  <a:schemeClr val="tx2"/>
                </a:solidFill>
              </a:rPr>
              <a:t/>
            </a:r>
            <a:br>
              <a:rPr lang="en-US" sz="2600" b="1">
                <a:solidFill>
                  <a:schemeClr val="tx2"/>
                </a:solidFill>
              </a:rPr>
            </a:br>
            <a:endParaRPr lang="en-US" sz="2600" b="1">
              <a:solidFill>
                <a:schemeClr val="tx2"/>
              </a:solidFill>
            </a:endParaRPr>
          </a:p>
        </p:txBody>
      </p: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158115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3641" name="Rectangle 9"/>
          <p:cNvSpPr>
            <a:spLocks noChangeArrowheads="1"/>
          </p:cNvSpPr>
          <p:nvPr/>
        </p:nvSpPr>
        <p:spPr bwMode="auto">
          <a:xfrm>
            <a:off x="265113" y="0"/>
            <a:ext cx="7826375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  <a:tabLst>
                <a:tab pos="6634163" algn="l"/>
              </a:tabLst>
            </a:pPr>
            <a:endParaRPr lang="en-US" sz="2600" b="1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53642" name="Rectangle 10"/>
          <p:cNvSpPr>
            <a:spLocks noChangeArrowheads="1"/>
          </p:cNvSpPr>
          <p:nvPr/>
        </p:nvSpPr>
        <p:spPr bwMode="auto">
          <a:xfrm>
            <a:off x="153075" y="180975"/>
            <a:ext cx="92583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2400" dirty="0">
                <a:solidFill>
                  <a:srgbClr val="00673E"/>
                </a:solidFill>
                <a:latin typeface="Arial Black" pitchFamily="34" charset="0"/>
              </a:rPr>
              <a:t>SNS Beam Instrumentation Systems </a:t>
            </a:r>
            <a:endParaRPr lang="en-US" sz="2400" dirty="0" smtClean="0">
              <a:solidFill>
                <a:srgbClr val="00673E"/>
              </a:solidFill>
              <a:latin typeface="Arial Black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2400" dirty="0" smtClean="0">
                <a:solidFill>
                  <a:srgbClr val="00673E"/>
                </a:solidFill>
                <a:latin typeface="Arial Black" pitchFamily="34" charset="0"/>
              </a:rPr>
              <a:t>are Numerous, Diverse and Growing in Number</a:t>
            </a:r>
            <a:endParaRPr lang="en-US" sz="2400" dirty="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7369174" y="4528677"/>
            <a:ext cx="1295400" cy="133872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Times New Roman"/>
                <a:cs typeface="Arial"/>
              </a:rPr>
              <a:t>RTBT</a:t>
            </a:r>
            <a:endParaRPr lang="en-US" sz="120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/>
                <a:cs typeface="Arial"/>
              </a:rPr>
              <a:t>    17 Position</a:t>
            </a:r>
            <a:endParaRPr lang="en-US" sz="120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/>
                <a:cs typeface="Arial"/>
              </a:rPr>
              <a:t>    26 </a:t>
            </a:r>
            <a:r>
              <a:rPr lang="en-US" sz="1000" dirty="0" smtClean="0">
                <a:solidFill>
                  <a:srgbClr val="000000"/>
                </a:solidFill>
                <a:latin typeface="Times New Roman"/>
                <a:cs typeface="Arial"/>
              </a:rPr>
              <a:t>Loss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    5 Wires</a:t>
            </a:r>
            <a:endParaRPr lang="en-US" sz="120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/>
                <a:cs typeface="Arial"/>
              </a:rPr>
              <a:t>      4 Current</a:t>
            </a:r>
            <a:endParaRPr lang="en-US" sz="120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/>
                <a:cs typeface="Arial"/>
              </a:rPr>
              <a:t>      1 Harp</a:t>
            </a:r>
            <a:endParaRPr lang="en-US" sz="120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/>
                <a:cs typeface="Arial"/>
              </a:rPr>
              <a:t>      3 </a:t>
            </a:r>
            <a:r>
              <a:rPr lang="en-US" sz="1000" dirty="0" smtClean="0">
                <a:solidFill>
                  <a:srgbClr val="000000"/>
                </a:solidFill>
                <a:latin typeface="Times New Roman"/>
                <a:cs typeface="Arial"/>
              </a:rPr>
              <a:t>Fast Loss</a:t>
            </a:r>
            <a:endParaRPr lang="en-US" sz="120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1003B5"/>
                </a:solidFill>
                <a:latin typeface="Times New Roman"/>
                <a:cs typeface="Arial"/>
              </a:rPr>
              <a:t>      </a:t>
            </a:r>
            <a:r>
              <a:rPr lang="en-US" sz="1000" dirty="0">
                <a:latin typeface="Times New Roman"/>
                <a:cs typeface="Arial"/>
              </a:rPr>
              <a:t>1 </a:t>
            </a:r>
            <a:r>
              <a:rPr lang="en-US" sz="1000" dirty="0" smtClean="0">
                <a:latin typeface="Times New Roman"/>
                <a:cs typeface="Arial"/>
              </a:rPr>
              <a:t>Target Imaging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091818" y="3519372"/>
            <a:ext cx="859844" cy="77311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1200" b="1" dirty="0" err="1" smtClean="0">
                <a:latin typeface="Times New Roman" pitchFamily="18" charset="0"/>
              </a:rPr>
              <a:t>MDump</a:t>
            </a:r>
            <a:endParaRPr lang="en-US" sz="1200" b="1" dirty="0">
              <a:latin typeface="Times New Roman" pitchFamily="18" charset="0"/>
            </a:endParaRPr>
          </a:p>
          <a:p>
            <a:r>
              <a:rPr lang="en-US" sz="1000" dirty="0" smtClean="0">
                <a:latin typeface="Times New Roman" pitchFamily="18" charset="0"/>
              </a:rPr>
              <a:t>4 </a:t>
            </a:r>
            <a:r>
              <a:rPr lang="en-US" sz="1000" dirty="0">
                <a:latin typeface="Times New Roman" pitchFamily="18" charset="0"/>
              </a:rPr>
              <a:t>Loss</a:t>
            </a:r>
          </a:p>
          <a:p>
            <a:r>
              <a:rPr lang="en-US" sz="1000" dirty="0" smtClean="0">
                <a:latin typeface="Times New Roman" pitchFamily="18" charset="0"/>
              </a:rPr>
              <a:t>2 Current</a:t>
            </a:r>
            <a:endParaRPr lang="en-US" sz="1000" dirty="0">
              <a:latin typeface="Times New Roman" pitchFamily="18" charset="0"/>
            </a:endParaRPr>
          </a:p>
          <a:p>
            <a:r>
              <a:rPr lang="en-US" sz="1000" dirty="0">
                <a:latin typeface="Times New Roman" pitchFamily="18" charset="0"/>
              </a:rPr>
              <a:t>1 Wire</a:t>
            </a:r>
            <a:r>
              <a:rPr lang="en-US" sz="1200" dirty="0">
                <a:latin typeface="Times New Roman" pitchFamily="18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9871" y="1185675"/>
            <a:ext cx="156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BCM, BLM, BPM, BSM, WS….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" name="Right Brace 40"/>
          <p:cNvSpPr/>
          <p:nvPr/>
        </p:nvSpPr>
        <p:spPr>
          <a:xfrm>
            <a:off x="1676400" y="1295400"/>
            <a:ext cx="155448" cy="9144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916238" y="1570934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15+ systems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51048" y="2133600"/>
            <a:ext cx="6135827" cy="3864077"/>
          </a:xfrm>
          <a:custGeom>
            <a:avLst/>
            <a:gdLst>
              <a:gd name="connsiteX0" fmla="*/ 9391 w 6135827"/>
              <a:gd name="connsiteY0" fmla="*/ 1130710 h 3864077"/>
              <a:gd name="connsiteX1" fmla="*/ 9391 w 6135827"/>
              <a:gd name="connsiteY1" fmla="*/ 1130710 h 3864077"/>
              <a:gd name="connsiteX2" fmla="*/ 88049 w 6135827"/>
              <a:gd name="connsiteY2" fmla="*/ 943897 h 3864077"/>
              <a:gd name="connsiteX3" fmla="*/ 117546 w 6135827"/>
              <a:gd name="connsiteY3" fmla="*/ 865239 h 3864077"/>
              <a:gd name="connsiteX4" fmla="*/ 127378 w 6135827"/>
              <a:gd name="connsiteY4" fmla="*/ 835742 h 3864077"/>
              <a:gd name="connsiteX5" fmla="*/ 156875 w 6135827"/>
              <a:gd name="connsiteY5" fmla="*/ 786581 h 3864077"/>
              <a:gd name="connsiteX6" fmla="*/ 176539 w 6135827"/>
              <a:gd name="connsiteY6" fmla="*/ 737419 h 3864077"/>
              <a:gd name="connsiteX7" fmla="*/ 225700 w 6135827"/>
              <a:gd name="connsiteY7" fmla="*/ 639097 h 3864077"/>
              <a:gd name="connsiteX8" fmla="*/ 245365 w 6135827"/>
              <a:gd name="connsiteY8" fmla="*/ 599768 h 3864077"/>
              <a:gd name="connsiteX9" fmla="*/ 284694 w 6135827"/>
              <a:gd name="connsiteY9" fmla="*/ 530942 h 3864077"/>
              <a:gd name="connsiteX10" fmla="*/ 314191 w 6135827"/>
              <a:gd name="connsiteY10" fmla="*/ 501445 h 3864077"/>
              <a:gd name="connsiteX11" fmla="*/ 363352 w 6135827"/>
              <a:gd name="connsiteY11" fmla="*/ 452284 h 3864077"/>
              <a:gd name="connsiteX12" fmla="*/ 471507 w 6135827"/>
              <a:gd name="connsiteY12" fmla="*/ 353961 h 3864077"/>
              <a:gd name="connsiteX13" fmla="*/ 540333 w 6135827"/>
              <a:gd name="connsiteY13" fmla="*/ 304800 h 3864077"/>
              <a:gd name="connsiteX14" fmla="*/ 589494 w 6135827"/>
              <a:gd name="connsiteY14" fmla="*/ 255639 h 3864077"/>
              <a:gd name="connsiteX15" fmla="*/ 648487 w 6135827"/>
              <a:gd name="connsiteY15" fmla="*/ 235974 h 3864077"/>
              <a:gd name="connsiteX16" fmla="*/ 756642 w 6135827"/>
              <a:gd name="connsiteY16" fmla="*/ 196645 h 3864077"/>
              <a:gd name="connsiteX17" fmla="*/ 815636 w 6135827"/>
              <a:gd name="connsiteY17" fmla="*/ 176981 h 3864077"/>
              <a:gd name="connsiteX18" fmla="*/ 1671042 w 6135827"/>
              <a:gd name="connsiteY18" fmla="*/ 167148 h 3864077"/>
              <a:gd name="connsiteX19" fmla="*/ 1739868 w 6135827"/>
              <a:gd name="connsiteY19" fmla="*/ 157316 h 3864077"/>
              <a:gd name="connsiteX20" fmla="*/ 1818526 w 6135827"/>
              <a:gd name="connsiteY20" fmla="*/ 147484 h 3864077"/>
              <a:gd name="connsiteX21" fmla="*/ 1848023 w 6135827"/>
              <a:gd name="connsiteY21" fmla="*/ 137652 h 3864077"/>
              <a:gd name="connsiteX22" fmla="*/ 2310139 w 6135827"/>
              <a:gd name="connsiteY22" fmla="*/ 117987 h 3864077"/>
              <a:gd name="connsiteX23" fmla="*/ 2369133 w 6135827"/>
              <a:gd name="connsiteY23" fmla="*/ 108155 h 3864077"/>
              <a:gd name="connsiteX24" fmla="*/ 2457623 w 6135827"/>
              <a:gd name="connsiteY24" fmla="*/ 98323 h 3864077"/>
              <a:gd name="connsiteX25" fmla="*/ 2496952 w 6135827"/>
              <a:gd name="connsiteY25" fmla="*/ 88490 h 3864077"/>
              <a:gd name="connsiteX26" fmla="*/ 2526449 w 6135827"/>
              <a:gd name="connsiteY26" fmla="*/ 78658 h 3864077"/>
              <a:gd name="connsiteX27" fmla="*/ 2614939 w 6135827"/>
              <a:gd name="connsiteY27" fmla="*/ 68826 h 3864077"/>
              <a:gd name="connsiteX28" fmla="*/ 2664100 w 6135827"/>
              <a:gd name="connsiteY28" fmla="*/ 58994 h 3864077"/>
              <a:gd name="connsiteX29" fmla="*/ 2742758 w 6135827"/>
              <a:gd name="connsiteY29" fmla="*/ 49161 h 3864077"/>
              <a:gd name="connsiteX30" fmla="*/ 2782087 w 6135827"/>
              <a:gd name="connsiteY30" fmla="*/ 39329 h 3864077"/>
              <a:gd name="connsiteX31" fmla="*/ 3450681 w 6135827"/>
              <a:gd name="connsiteY31" fmla="*/ 19665 h 3864077"/>
              <a:gd name="connsiteX32" fmla="*/ 3529339 w 6135827"/>
              <a:gd name="connsiteY32" fmla="*/ 9832 h 3864077"/>
              <a:gd name="connsiteX33" fmla="*/ 3578500 w 6135827"/>
              <a:gd name="connsiteY33" fmla="*/ 0 h 3864077"/>
              <a:gd name="connsiteX34" fmla="*/ 4286423 w 6135827"/>
              <a:gd name="connsiteY34" fmla="*/ 9832 h 3864077"/>
              <a:gd name="connsiteX35" fmla="*/ 4315920 w 6135827"/>
              <a:gd name="connsiteY35" fmla="*/ 19665 h 3864077"/>
              <a:gd name="connsiteX36" fmla="*/ 4463404 w 6135827"/>
              <a:gd name="connsiteY36" fmla="*/ 39329 h 3864077"/>
              <a:gd name="connsiteX37" fmla="*/ 4522397 w 6135827"/>
              <a:gd name="connsiteY37" fmla="*/ 58994 h 3864077"/>
              <a:gd name="connsiteX38" fmla="*/ 4620720 w 6135827"/>
              <a:gd name="connsiteY38" fmla="*/ 98323 h 3864077"/>
              <a:gd name="connsiteX39" fmla="*/ 4748539 w 6135827"/>
              <a:gd name="connsiteY39" fmla="*/ 108155 h 3864077"/>
              <a:gd name="connsiteX40" fmla="*/ 4866526 w 6135827"/>
              <a:gd name="connsiteY40" fmla="*/ 127819 h 3864077"/>
              <a:gd name="connsiteX41" fmla="*/ 4925520 w 6135827"/>
              <a:gd name="connsiteY41" fmla="*/ 147484 h 3864077"/>
              <a:gd name="connsiteX42" fmla="*/ 4955017 w 6135827"/>
              <a:gd name="connsiteY42" fmla="*/ 157316 h 3864077"/>
              <a:gd name="connsiteX43" fmla="*/ 5014010 w 6135827"/>
              <a:gd name="connsiteY43" fmla="*/ 176981 h 3864077"/>
              <a:gd name="connsiteX44" fmla="*/ 5043507 w 6135827"/>
              <a:gd name="connsiteY44" fmla="*/ 186813 h 3864077"/>
              <a:gd name="connsiteX45" fmla="*/ 5073004 w 6135827"/>
              <a:gd name="connsiteY45" fmla="*/ 196645 h 3864077"/>
              <a:gd name="connsiteX46" fmla="*/ 5112333 w 6135827"/>
              <a:gd name="connsiteY46" fmla="*/ 216310 h 3864077"/>
              <a:gd name="connsiteX47" fmla="*/ 5181158 w 6135827"/>
              <a:gd name="connsiteY47" fmla="*/ 265471 h 3864077"/>
              <a:gd name="connsiteX48" fmla="*/ 5220487 w 6135827"/>
              <a:gd name="connsiteY48" fmla="*/ 334297 h 3864077"/>
              <a:gd name="connsiteX49" fmla="*/ 5249984 w 6135827"/>
              <a:gd name="connsiteY49" fmla="*/ 373626 h 3864077"/>
              <a:gd name="connsiteX50" fmla="*/ 5279481 w 6135827"/>
              <a:gd name="connsiteY50" fmla="*/ 442452 h 3864077"/>
              <a:gd name="connsiteX51" fmla="*/ 5299146 w 6135827"/>
              <a:gd name="connsiteY51" fmla="*/ 471948 h 3864077"/>
              <a:gd name="connsiteX52" fmla="*/ 5318810 w 6135827"/>
              <a:gd name="connsiteY52" fmla="*/ 530942 h 3864077"/>
              <a:gd name="connsiteX53" fmla="*/ 5338475 w 6135827"/>
              <a:gd name="connsiteY53" fmla="*/ 727587 h 3864077"/>
              <a:gd name="connsiteX54" fmla="*/ 5348307 w 6135827"/>
              <a:gd name="connsiteY54" fmla="*/ 766916 h 3864077"/>
              <a:gd name="connsiteX55" fmla="*/ 5358139 w 6135827"/>
              <a:gd name="connsiteY55" fmla="*/ 816077 h 3864077"/>
              <a:gd name="connsiteX56" fmla="*/ 5377804 w 6135827"/>
              <a:gd name="connsiteY56" fmla="*/ 875071 h 3864077"/>
              <a:gd name="connsiteX57" fmla="*/ 5387636 w 6135827"/>
              <a:gd name="connsiteY57" fmla="*/ 943897 h 3864077"/>
              <a:gd name="connsiteX58" fmla="*/ 5397468 w 6135827"/>
              <a:gd name="connsiteY58" fmla="*/ 1081548 h 3864077"/>
              <a:gd name="connsiteX59" fmla="*/ 5407300 w 6135827"/>
              <a:gd name="connsiteY59" fmla="*/ 1111045 h 3864077"/>
              <a:gd name="connsiteX60" fmla="*/ 5426965 w 6135827"/>
              <a:gd name="connsiteY60" fmla="*/ 1189703 h 3864077"/>
              <a:gd name="connsiteX61" fmla="*/ 5436797 w 6135827"/>
              <a:gd name="connsiteY61" fmla="*/ 1258529 h 3864077"/>
              <a:gd name="connsiteX62" fmla="*/ 5446629 w 6135827"/>
              <a:gd name="connsiteY62" fmla="*/ 1288026 h 3864077"/>
              <a:gd name="connsiteX63" fmla="*/ 5476126 w 6135827"/>
              <a:gd name="connsiteY63" fmla="*/ 1386348 h 3864077"/>
              <a:gd name="connsiteX64" fmla="*/ 5485958 w 6135827"/>
              <a:gd name="connsiteY64" fmla="*/ 1415845 h 3864077"/>
              <a:gd name="connsiteX65" fmla="*/ 5495791 w 6135827"/>
              <a:gd name="connsiteY65" fmla="*/ 1494503 h 3864077"/>
              <a:gd name="connsiteX66" fmla="*/ 5515455 w 6135827"/>
              <a:gd name="connsiteY66" fmla="*/ 1759974 h 3864077"/>
              <a:gd name="connsiteX67" fmla="*/ 5525287 w 6135827"/>
              <a:gd name="connsiteY67" fmla="*/ 1858297 h 3864077"/>
              <a:gd name="connsiteX68" fmla="*/ 5535120 w 6135827"/>
              <a:gd name="connsiteY68" fmla="*/ 2182761 h 3864077"/>
              <a:gd name="connsiteX69" fmla="*/ 5544952 w 6135827"/>
              <a:gd name="connsiteY69" fmla="*/ 2212258 h 3864077"/>
              <a:gd name="connsiteX70" fmla="*/ 5574449 w 6135827"/>
              <a:gd name="connsiteY70" fmla="*/ 2222090 h 3864077"/>
              <a:gd name="connsiteX71" fmla="*/ 5603946 w 6135827"/>
              <a:gd name="connsiteY71" fmla="*/ 2241755 h 3864077"/>
              <a:gd name="connsiteX72" fmla="*/ 5633442 w 6135827"/>
              <a:gd name="connsiteY72" fmla="*/ 2251587 h 3864077"/>
              <a:gd name="connsiteX73" fmla="*/ 5672771 w 6135827"/>
              <a:gd name="connsiteY73" fmla="*/ 2281084 h 3864077"/>
              <a:gd name="connsiteX74" fmla="*/ 5731765 w 6135827"/>
              <a:gd name="connsiteY74" fmla="*/ 2320413 h 3864077"/>
              <a:gd name="connsiteX75" fmla="*/ 5800591 w 6135827"/>
              <a:gd name="connsiteY75" fmla="*/ 2369574 h 3864077"/>
              <a:gd name="connsiteX76" fmla="*/ 5830087 w 6135827"/>
              <a:gd name="connsiteY76" fmla="*/ 2399071 h 3864077"/>
              <a:gd name="connsiteX77" fmla="*/ 5859584 w 6135827"/>
              <a:gd name="connsiteY77" fmla="*/ 2418735 h 3864077"/>
              <a:gd name="connsiteX78" fmla="*/ 5898913 w 6135827"/>
              <a:gd name="connsiteY78" fmla="*/ 2448232 h 3864077"/>
              <a:gd name="connsiteX79" fmla="*/ 5928410 w 6135827"/>
              <a:gd name="connsiteY79" fmla="*/ 2467897 h 3864077"/>
              <a:gd name="connsiteX80" fmla="*/ 5957907 w 6135827"/>
              <a:gd name="connsiteY80" fmla="*/ 2497394 h 3864077"/>
              <a:gd name="connsiteX81" fmla="*/ 6016900 w 6135827"/>
              <a:gd name="connsiteY81" fmla="*/ 2536723 h 3864077"/>
              <a:gd name="connsiteX82" fmla="*/ 6046397 w 6135827"/>
              <a:gd name="connsiteY82" fmla="*/ 2556387 h 3864077"/>
              <a:gd name="connsiteX83" fmla="*/ 6075894 w 6135827"/>
              <a:gd name="connsiteY83" fmla="*/ 2576052 h 3864077"/>
              <a:gd name="connsiteX84" fmla="*/ 6085726 w 6135827"/>
              <a:gd name="connsiteY84" fmla="*/ 2605548 h 3864077"/>
              <a:gd name="connsiteX85" fmla="*/ 6105391 w 6135827"/>
              <a:gd name="connsiteY85" fmla="*/ 2684206 h 3864077"/>
              <a:gd name="connsiteX86" fmla="*/ 6125055 w 6135827"/>
              <a:gd name="connsiteY86" fmla="*/ 2743200 h 3864077"/>
              <a:gd name="connsiteX87" fmla="*/ 6125055 w 6135827"/>
              <a:gd name="connsiteY87" fmla="*/ 3175819 h 3864077"/>
              <a:gd name="connsiteX88" fmla="*/ 6115223 w 6135827"/>
              <a:gd name="connsiteY88" fmla="*/ 3205316 h 3864077"/>
              <a:gd name="connsiteX89" fmla="*/ 6016900 w 6135827"/>
              <a:gd name="connsiteY89" fmla="*/ 3323303 h 3864077"/>
              <a:gd name="connsiteX90" fmla="*/ 5977571 w 6135827"/>
              <a:gd name="connsiteY90" fmla="*/ 3342968 h 3864077"/>
              <a:gd name="connsiteX91" fmla="*/ 5938242 w 6135827"/>
              <a:gd name="connsiteY91" fmla="*/ 3372465 h 3864077"/>
              <a:gd name="connsiteX92" fmla="*/ 5898913 w 6135827"/>
              <a:gd name="connsiteY92" fmla="*/ 3392129 h 3864077"/>
              <a:gd name="connsiteX93" fmla="*/ 5820255 w 6135827"/>
              <a:gd name="connsiteY93" fmla="*/ 3441290 h 3864077"/>
              <a:gd name="connsiteX94" fmla="*/ 5761262 w 6135827"/>
              <a:gd name="connsiteY94" fmla="*/ 3470787 h 3864077"/>
              <a:gd name="connsiteX95" fmla="*/ 5731765 w 6135827"/>
              <a:gd name="connsiteY95" fmla="*/ 3490452 h 3864077"/>
              <a:gd name="connsiteX96" fmla="*/ 5682604 w 6135827"/>
              <a:gd name="connsiteY96" fmla="*/ 3500284 h 3864077"/>
              <a:gd name="connsiteX97" fmla="*/ 5603946 w 6135827"/>
              <a:gd name="connsiteY97" fmla="*/ 3549445 h 3864077"/>
              <a:gd name="connsiteX98" fmla="*/ 5525287 w 6135827"/>
              <a:gd name="connsiteY98" fmla="*/ 3578942 h 3864077"/>
              <a:gd name="connsiteX99" fmla="*/ 5397468 w 6135827"/>
              <a:gd name="connsiteY99" fmla="*/ 3647768 h 3864077"/>
              <a:gd name="connsiteX100" fmla="*/ 5289313 w 6135827"/>
              <a:gd name="connsiteY100" fmla="*/ 3687097 h 3864077"/>
              <a:gd name="connsiteX101" fmla="*/ 5259817 w 6135827"/>
              <a:gd name="connsiteY101" fmla="*/ 3706761 h 3864077"/>
              <a:gd name="connsiteX102" fmla="*/ 5200823 w 6135827"/>
              <a:gd name="connsiteY102" fmla="*/ 3726426 h 3864077"/>
              <a:gd name="connsiteX103" fmla="*/ 5161494 w 6135827"/>
              <a:gd name="connsiteY103" fmla="*/ 3746090 h 3864077"/>
              <a:gd name="connsiteX104" fmla="*/ 5092668 w 6135827"/>
              <a:gd name="connsiteY104" fmla="*/ 3755923 h 3864077"/>
              <a:gd name="connsiteX105" fmla="*/ 5033675 w 6135827"/>
              <a:gd name="connsiteY105" fmla="*/ 3765755 h 3864077"/>
              <a:gd name="connsiteX106" fmla="*/ 5004178 w 6135827"/>
              <a:gd name="connsiteY106" fmla="*/ 3775587 h 3864077"/>
              <a:gd name="connsiteX107" fmla="*/ 4964849 w 6135827"/>
              <a:gd name="connsiteY107" fmla="*/ 3785419 h 3864077"/>
              <a:gd name="connsiteX108" fmla="*/ 4856694 w 6135827"/>
              <a:gd name="connsiteY108" fmla="*/ 3824748 h 3864077"/>
              <a:gd name="connsiteX109" fmla="*/ 4778036 w 6135827"/>
              <a:gd name="connsiteY109" fmla="*/ 3834581 h 3864077"/>
              <a:gd name="connsiteX110" fmla="*/ 4728875 w 6135827"/>
              <a:gd name="connsiteY110" fmla="*/ 3844413 h 3864077"/>
              <a:gd name="connsiteX111" fmla="*/ 4561726 w 6135827"/>
              <a:gd name="connsiteY111" fmla="*/ 3864077 h 3864077"/>
              <a:gd name="connsiteX112" fmla="*/ 2998397 w 6135827"/>
              <a:gd name="connsiteY112" fmla="*/ 3854245 h 3864077"/>
              <a:gd name="connsiteX113" fmla="*/ 2890242 w 6135827"/>
              <a:gd name="connsiteY113" fmla="*/ 3834581 h 3864077"/>
              <a:gd name="connsiteX114" fmla="*/ 2693597 w 6135827"/>
              <a:gd name="connsiteY114" fmla="*/ 3814916 h 3864077"/>
              <a:gd name="connsiteX115" fmla="*/ 2644436 w 6135827"/>
              <a:gd name="connsiteY115" fmla="*/ 3805084 h 3864077"/>
              <a:gd name="connsiteX116" fmla="*/ 2477287 w 6135827"/>
              <a:gd name="connsiteY116" fmla="*/ 3785419 h 3864077"/>
              <a:gd name="connsiteX117" fmla="*/ 2280642 w 6135827"/>
              <a:gd name="connsiteY117" fmla="*/ 3755923 h 3864077"/>
              <a:gd name="connsiteX118" fmla="*/ 2172487 w 6135827"/>
              <a:gd name="connsiteY118" fmla="*/ 3736258 h 3864077"/>
              <a:gd name="connsiteX119" fmla="*/ 2093829 w 6135827"/>
              <a:gd name="connsiteY119" fmla="*/ 3726426 h 3864077"/>
              <a:gd name="connsiteX120" fmla="*/ 2044668 w 6135827"/>
              <a:gd name="connsiteY120" fmla="*/ 3716594 h 3864077"/>
              <a:gd name="connsiteX121" fmla="*/ 1985675 w 6135827"/>
              <a:gd name="connsiteY121" fmla="*/ 3696929 h 3864077"/>
              <a:gd name="connsiteX122" fmla="*/ 1828358 w 6135827"/>
              <a:gd name="connsiteY122" fmla="*/ 3677265 h 3864077"/>
              <a:gd name="connsiteX123" fmla="*/ 1621881 w 6135827"/>
              <a:gd name="connsiteY123" fmla="*/ 3647768 h 3864077"/>
              <a:gd name="connsiteX124" fmla="*/ 1572720 w 6135827"/>
              <a:gd name="connsiteY124" fmla="*/ 3628103 h 3864077"/>
              <a:gd name="connsiteX125" fmla="*/ 1474397 w 6135827"/>
              <a:gd name="connsiteY125" fmla="*/ 3598606 h 3864077"/>
              <a:gd name="connsiteX126" fmla="*/ 1425236 w 6135827"/>
              <a:gd name="connsiteY126" fmla="*/ 3578942 h 3864077"/>
              <a:gd name="connsiteX127" fmla="*/ 1317081 w 6135827"/>
              <a:gd name="connsiteY127" fmla="*/ 3549445 h 3864077"/>
              <a:gd name="connsiteX128" fmla="*/ 1267920 w 6135827"/>
              <a:gd name="connsiteY128" fmla="*/ 3519948 h 3864077"/>
              <a:gd name="connsiteX129" fmla="*/ 1228591 w 6135827"/>
              <a:gd name="connsiteY129" fmla="*/ 3490452 h 3864077"/>
              <a:gd name="connsiteX130" fmla="*/ 1149933 w 6135827"/>
              <a:gd name="connsiteY130" fmla="*/ 3460955 h 3864077"/>
              <a:gd name="connsiteX131" fmla="*/ 1100771 w 6135827"/>
              <a:gd name="connsiteY131" fmla="*/ 3421626 h 3864077"/>
              <a:gd name="connsiteX132" fmla="*/ 1061442 w 6135827"/>
              <a:gd name="connsiteY132" fmla="*/ 3411794 h 3864077"/>
              <a:gd name="connsiteX133" fmla="*/ 1002449 w 6135827"/>
              <a:gd name="connsiteY133" fmla="*/ 3382297 h 3864077"/>
              <a:gd name="connsiteX134" fmla="*/ 972952 w 6135827"/>
              <a:gd name="connsiteY134" fmla="*/ 3372465 h 3864077"/>
              <a:gd name="connsiteX135" fmla="*/ 874629 w 6135827"/>
              <a:gd name="connsiteY135" fmla="*/ 3333135 h 3864077"/>
              <a:gd name="connsiteX136" fmla="*/ 835300 w 6135827"/>
              <a:gd name="connsiteY136" fmla="*/ 3313471 h 3864077"/>
              <a:gd name="connsiteX137" fmla="*/ 795971 w 6135827"/>
              <a:gd name="connsiteY137" fmla="*/ 3283974 h 3864077"/>
              <a:gd name="connsiteX138" fmla="*/ 707481 w 6135827"/>
              <a:gd name="connsiteY138" fmla="*/ 3234813 h 3864077"/>
              <a:gd name="connsiteX139" fmla="*/ 668152 w 6135827"/>
              <a:gd name="connsiteY139" fmla="*/ 3175819 h 3864077"/>
              <a:gd name="connsiteX140" fmla="*/ 638655 w 6135827"/>
              <a:gd name="connsiteY140" fmla="*/ 3136490 h 3864077"/>
              <a:gd name="connsiteX141" fmla="*/ 599326 w 6135827"/>
              <a:gd name="connsiteY141" fmla="*/ 3057832 h 3864077"/>
              <a:gd name="connsiteX142" fmla="*/ 579662 w 6135827"/>
              <a:gd name="connsiteY142" fmla="*/ 3018503 h 3864077"/>
              <a:gd name="connsiteX143" fmla="*/ 569829 w 6135827"/>
              <a:gd name="connsiteY143" fmla="*/ 2910348 h 3864077"/>
              <a:gd name="connsiteX144" fmla="*/ 559997 w 6135827"/>
              <a:gd name="connsiteY144" fmla="*/ 2861187 h 3864077"/>
              <a:gd name="connsiteX145" fmla="*/ 540333 w 6135827"/>
              <a:gd name="connsiteY145" fmla="*/ 2694039 h 3864077"/>
              <a:gd name="connsiteX146" fmla="*/ 530500 w 6135827"/>
              <a:gd name="connsiteY146" fmla="*/ 2654710 h 3864077"/>
              <a:gd name="connsiteX147" fmla="*/ 520668 w 6135827"/>
              <a:gd name="connsiteY147" fmla="*/ 2576052 h 3864077"/>
              <a:gd name="connsiteX148" fmla="*/ 501004 w 6135827"/>
              <a:gd name="connsiteY148" fmla="*/ 2517058 h 3864077"/>
              <a:gd name="connsiteX149" fmla="*/ 491171 w 6135827"/>
              <a:gd name="connsiteY149" fmla="*/ 2477729 h 3864077"/>
              <a:gd name="connsiteX150" fmla="*/ 471507 w 6135827"/>
              <a:gd name="connsiteY150" fmla="*/ 2418735 h 3864077"/>
              <a:gd name="connsiteX151" fmla="*/ 461675 w 6135827"/>
              <a:gd name="connsiteY151" fmla="*/ 2389239 h 3864077"/>
              <a:gd name="connsiteX152" fmla="*/ 442010 w 6135827"/>
              <a:gd name="connsiteY152" fmla="*/ 2222090 h 3864077"/>
              <a:gd name="connsiteX153" fmla="*/ 432178 w 6135827"/>
              <a:gd name="connsiteY153" fmla="*/ 2192594 h 3864077"/>
              <a:gd name="connsiteX154" fmla="*/ 422346 w 6135827"/>
              <a:gd name="connsiteY154" fmla="*/ 2143432 h 3864077"/>
              <a:gd name="connsiteX155" fmla="*/ 363352 w 6135827"/>
              <a:gd name="connsiteY155" fmla="*/ 2045110 h 3864077"/>
              <a:gd name="connsiteX156" fmla="*/ 343687 w 6135827"/>
              <a:gd name="connsiteY156" fmla="*/ 2015613 h 3864077"/>
              <a:gd name="connsiteX157" fmla="*/ 324023 w 6135827"/>
              <a:gd name="connsiteY157" fmla="*/ 1966452 h 3864077"/>
              <a:gd name="connsiteX158" fmla="*/ 304358 w 6135827"/>
              <a:gd name="connsiteY158" fmla="*/ 1907458 h 3864077"/>
              <a:gd name="connsiteX159" fmla="*/ 284694 w 6135827"/>
              <a:gd name="connsiteY159" fmla="*/ 1868129 h 3864077"/>
              <a:gd name="connsiteX160" fmla="*/ 265029 w 6135827"/>
              <a:gd name="connsiteY160" fmla="*/ 1818968 h 3864077"/>
              <a:gd name="connsiteX161" fmla="*/ 245365 w 6135827"/>
              <a:gd name="connsiteY161" fmla="*/ 1789471 h 3864077"/>
              <a:gd name="connsiteX162" fmla="*/ 225700 w 6135827"/>
              <a:gd name="connsiteY162" fmla="*/ 1720645 h 3864077"/>
              <a:gd name="connsiteX163" fmla="*/ 206036 w 6135827"/>
              <a:gd name="connsiteY163" fmla="*/ 1681316 h 3864077"/>
              <a:gd name="connsiteX164" fmla="*/ 176539 w 6135827"/>
              <a:gd name="connsiteY164" fmla="*/ 1602658 h 3864077"/>
              <a:gd name="connsiteX165" fmla="*/ 156875 w 6135827"/>
              <a:gd name="connsiteY165" fmla="*/ 1553497 h 3864077"/>
              <a:gd name="connsiteX166" fmla="*/ 147042 w 6135827"/>
              <a:gd name="connsiteY166" fmla="*/ 1524000 h 3864077"/>
              <a:gd name="connsiteX167" fmla="*/ 117546 w 6135827"/>
              <a:gd name="connsiteY167" fmla="*/ 1465006 h 3864077"/>
              <a:gd name="connsiteX168" fmla="*/ 97881 w 6135827"/>
              <a:gd name="connsiteY168" fmla="*/ 1307690 h 3864077"/>
              <a:gd name="connsiteX169" fmla="*/ 78217 w 6135827"/>
              <a:gd name="connsiteY169" fmla="*/ 1268361 h 3864077"/>
              <a:gd name="connsiteX170" fmla="*/ 29055 w 6135827"/>
              <a:gd name="connsiteY170" fmla="*/ 1209368 h 3864077"/>
              <a:gd name="connsiteX171" fmla="*/ 9391 w 6135827"/>
              <a:gd name="connsiteY171" fmla="*/ 1179871 h 3864077"/>
              <a:gd name="connsiteX172" fmla="*/ 9391 w 6135827"/>
              <a:gd name="connsiteY172" fmla="*/ 1130710 h 386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6135827" h="3864077">
                <a:moveTo>
                  <a:pt x="9391" y="1130710"/>
                </a:moveTo>
                <a:lnTo>
                  <a:pt x="9391" y="1130710"/>
                </a:lnTo>
                <a:cubicBezTo>
                  <a:pt x="72533" y="962329"/>
                  <a:pt x="37318" y="1019992"/>
                  <a:pt x="88049" y="943897"/>
                </a:cubicBezTo>
                <a:cubicBezTo>
                  <a:pt x="110366" y="876944"/>
                  <a:pt x="82275" y="959294"/>
                  <a:pt x="117546" y="865239"/>
                </a:cubicBezTo>
                <a:cubicBezTo>
                  <a:pt x="121185" y="855535"/>
                  <a:pt x="122743" y="845012"/>
                  <a:pt x="127378" y="835742"/>
                </a:cubicBezTo>
                <a:cubicBezTo>
                  <a:pt x="135924" y="818649"/>
                  <a:pt x="148329" y="803674"/>
                  <a:pt x="156875" y="786581"/>
                </a:cubicBezTo>
                <a:cubicBezTo>
                  <a:pt x="164768" y="770795"/>
                  <a:pt x="169075" y="753413"/>
                  <a:pt x="176539" y="737419"/>
                </a:cubicBezTo>
                <a:cubicBezTo>
                  <a:pt x="192034" y="704214"/>
                  <a:pt x="209313" y="671871"/>
                  <a:pt x="225700" y="639097"/>
                </a:cubicBezTo>
                <a:lnTo>
                  <a:pt x="245365" y="599768"/>
                </a:lnTo>
                <a:cubicBezTo>
                  <a:pt x="257388" y="575722"/>
                  <a:pt x="267320" y="551791"/>
                  <a:pt x="284694" y="530942"/>
                </a:cubicBezTo>
                <a:cubicBezTo>
                  <a:pt x="293596" y="520260"/>
                  <a:pt x="305289" y="512127"/>
                  <a:pt x="314191" y="501445"/>
                </a:cubicBezTo>
                <a:cubicBezTo>
                  <a:pt x="355158" y="452284"/>
                  <a:pt x="309274" y="488335"/>
                  <a:pt x="363352" y="452284"/>
                </a:cubicBezTo>
                <a:cubicBezTo>
                  <a:pt x="446927" y="340852"/>
                  <a:pt x="310913" y="514555"/>
                  <a:pt x="471507" y="353961"/>
                </a:cubicBezTo>
                <a:cubicBezTo>
                  <a:pt x="518165" y="307303"/>
                  <a:pt x="493247" y="320495"/>
                  <a:pt x="540333" y="304800"/>
                </a:cubicBezTo>
                <a:cubicBezTo>
                  <a:pt x="558273" y="277889"/>
                  <a:pt x="558443" y="269439"/>
                  <a:pt x="589494" y="255639"/>
                </a:cubicBezTo>
                <a:cubicBezTo>
                  <a:pt x="608436" y="247221"/>
                  <a:pt x="631240" y="247472"/>
                  <a:pt x="648487" y="235974"/>
                </a:cubicBezTo>
                <a:cubicBezTo>
                  <a:pt x="710321" y="194753"/>
                  <a:pt x="643993" y="234193"/>
                  <a:pt x="756642" y="196645"/>
                </a:cubicBezTo>
                <a:cubicBezTo>
                  <a:pt x="776307" y="190090"/>
                  <a:pt x="794909" y="177219"/>
                  <a:pt x="815636" y="176981"/>
                </a:cubicBezTo>
                <a:lnTo>
                  <a:pt x="1671042" y="167148"/>
                </a:lnTo>
                <a:lnTo>
                  <a:pt x="1739868" y="157316"/>
                </a:lnTo>
                <a:cubicBezTo>
                  <a:pt x="1766060" y="153824"/>
                  <a:pt x="1792529" y="152211"/>
                  <a:pt x="1818526" y="147484"/>
                </a:cubicBezTo>
                <a:cubicBezTo>
                  <a:pt x="1828723" y="145630"/>
                  <a:pt x="1837701" y="138590"/>
                  <a:pt x="1848023" y="137652"/>
                </a:cubicBezTo>
                <a:cubicBezTo>
                  <a:pt x="1933407" y="129890"/>
                  <a:pt x="2256916" y="119888"/>
                  <a:pt x="2310139" y="117987"/>
                </a:cubicBezTo>
                <a:cubicBezTo>
                  <a:pt x="2329804" y="114710"/>
                  <a:pt x="2349372" y="110790"/>
                  <a:pt x="2369133" y="108155"/>
                </a:cubicBezTo>
                <a:cubicBezTo>
                  <a:pt x="2398551" y="104233"/>
                  <a:pt x="2428290" y="102836"/>
                  <a:pt x="2457623" y="98323"/>
                </a:cubicBezTo>
                <a:cubicBezTo>
                  <a:pt x="2470979" y="96268"/>
                  <a:pt x="2483959" y="92202"/>
                  <a:pt x="2496952" y="88490"/>
                </a:cubicBezTo>
                <a:cubicBezTo>
                  <a:pt x="2506917" y="85643"/>
                  <a:pt x="2516226" y="80362"/>
                  <a:pt x="2526449" y="78658"/>
                </a:cubicBezTo>
                <a:cubicBezTo>
                  <a:pt x="2555723" y="73779"/>
                  <a:pt x="2585559" y="73023"/>
                  <a:pt x="2614939" y="68826"/>
                </a:cubicBezTo>
                <a:cubicBezTo>
                  <a:pt x="2631483" y="66463"/>
                  <a:pt x="2647583" y="61535"/>
                  <a:pt x="2664100" y="58994"/>
                </a:cubicBezTo>
                <a:cubicBezTo>
                  <a:pt x="2690216" y="54976"/>
                  <a:pt x="2716694" y="53505"/>
                  <a:pt x="2742758" y="49161"/>
                </a:cubicBezTo>
                <a:cubicBezTo>
                  <a:pt x="2756087" y="46939"/>
                  <a:pt x="2768635" y="40610"/>
                  <a:pt x="2782087" y="39329"/>
                </a:cubicBezTo>
                <a:cubicBezTo>
                  <a:pt x="2955293" y="22834"/>
                  <a:pt x="3375197" y="21145"/>
                  <a:pt x="3450681" y="19665"/>
                </a:cubicBezTo>
                <a:cubicBezTo>
                  <a:pt x="3476900" y="16387"/>
                  <a:pt x="3503223" y="13850"/>
                  <a:pt x="3529339" y="9832"/>
                </a:cubicBezTo>
                <a:cubicBezTo>
                  <a:pt x="3545856" y="7291"/>
                  <a:pt x="3561788" y="0"/>
                  <a:pt x="3578500" y="0"/>
                </a:cubicBezTo>
                <a:cubicBezTo>
                  <a:pt x="3814497" y="0"/>
                  <a:pt x="4050449" y="6555"/>
                  <a:pt x="4286423" y="9832"/>
                </a:cubicBezTo>
                <a:cubicBezTo>
                  <a:pt x="4296255" y="13110"/>
                  <a:pt x="4305757" y="17632"/>
                  <a:pt x="4315920" y="19665"/>
                </a:cubicBezTo>
                <a:cubicBezTo>
                  <a:pt x="4338532" y="24187"/>
                  <a:pt x="4444267" y="36937"/>
                  <a:pt x="4463404" y="39329"/>
                </a:cubicBezTo>
                <a:cubicBezTo>
                  <a:pt x="4483068" y="45884"/>
                  <a:pt x="4503857" y="49724"/>
                  <a:pt x="4522397" y="58994"/>
                </a:cubicBezTo>
                <a:cubicBezTo>
                  <a:pt x="4549024" y="72307"/>
                  <a:pt x="4592005" y="96114"/>
                  <a:pt x="4620720" y="98323"/>
                </a:cubicBezTo>
                <a:lnTo>
                  <a:pt x="4748539" y="108155"/>
                </a:lnTo>
                <a:cubicBezTo>
                  <a:pt x="4829194" y="135039"/>
                  <a:pt x="4701866" y="94887"/>
                  <a:pt x="4866526" y="127819"/>
                </a:cubicBezTo>
                <a:cubicBezTo>
                  <a:pt x="4886852" y="131884"/>
                  <a:pt x="4905855" y="140929"/>
                  <a:pt x="4925520" y="147484"/>
                </a:cubicBezTo>
                <a:lnTo>
                  <a:pt x="4955017" y="157316"/>
                </a:lnTo>
                <a:lnTo>
                  <a:pt x="5014010" y="176981"/>
                </a:lnTo>
                <a:lnTo>
                  <a:pt x="5043507" y="186813"/>
                </a:lnTo>
                <a:cubicBezTo>
                  <a:pt x="5053339" y="190090"/>
                  <a:pt x="5063734" y="192010"/>
                  <a:pt x="5073004" y="196645"/>
                </a:cubicBezTo>
                <a:cubicBezTo>
                  <a:pt x="5086114" y="203200"/>
                  <a:pt x="5099607" y="209038"/>
                  <a:pt x="5112333" y="216310"/>
                </a:cubicBezTo>
                <a:cubicBezTo>
                  <a:pt x="5132462" y="227813"/>
                  <a:pt x="5164274" y="252808"/>
                  <a:pt x="5181158" y="265471"/>
                </a:cubicBezTo>
                <a:cubicBezTo>
                  <a:pt x="5200359" y="303872"/>
                  <a:pt x="5197328" y="301873"/>
                  <a:pt x="5220487" y="334297"/>
                </a:cubicBezTo>
                <a:cubicBezTo>
                  <a:pt x="5230012" y="347632"/>
                  <a:pt x="5241299" y="359730"/>
                  <a:pt x="5249984" y="373626"/>
                </a:cubicBezTo>
                <a:cubicBezTo>
                  <a:pt x="5301141" y="455476"/>
                  <a:pt x="5246023" y="375538"/>
                  <a:pt x="5279481" y="442452"/>
                </a:cubicBezTo>
                <a:cubicBezTo>
                  <a:pt x="5284766" y="453021"/>
                  <a:pt x="5292591" y="462116"/>
                  <a:pt x="5299146" y="471948"/>
                </a:cubicBezTo>
                <a:cubicBezTo>
                  <a:pt x="5305701" y="491613"/>
                  <a:pt x="5316747" y="510317"/>
                  <a:pt x="5318810" y="530942"/>
                </a:cubicBezTo>
                <a:cubicBezTo>
                  <a:pt x="5325365" y="596490"/>
                  <a:pt x="5322498" y="663678"/>
                  <a:pt x="5338475" y="727587"/>
                </a:cubicBezTo>
                <a:cubicBezTo>
                  <a:pt x="5341752" y="740697"/>
                  <a:pt x="5345376" y="753725"/>
                  <a:pt x="5348307" y="766916"/>
                </a:cubicBezTo>
                <a:cubicBezTo>
                  <a:pt x="5351932" y="783230"/>
                  <a:pt x="5353742" y="799954"/>
                  <a:pt x="5358139" y="816077"/>
                </a:cubicBezTo>
                <a:cubicBezTo>
                  <a:pt x="5363593" y="836075"/>
                  <a:pt x="5377804" y="875071"/>
                  <a:pt x="5377804" y="875071"/>
                </a:cubicBezTo>
                <a:cubicBezTo>
                  <a:pt x="5381081" y="898013"/>
                  <a:pt x="5385439" y="920826"/>
                  <a:pt x="5387636" y="943897"/>
                </a:cubicBezTo>
                <a:cubicBezTo>
                  <a:pt x="5391997" y="989690"/>
                  <a:pt x="5392093" y="1035862"/>
                  <a:pt x="5397468" y="1081548"/>
                </a:cubicBezTo>
                <a:cubicBezTo>
                  <a:pt x="5398679" y="1091841"/>
                  <a:pt x="5404573" y="1101046"/>
                  <a:pt x="5407300" y="1111045"/>
                </a:cubicBezTo>
                <a:cubicBezTo>
                  <a:pt x="5414411" y="1137119"/>
                  <a:pt x="5423143" y="1162948"/>
                  <a:pt x="5426965" y="1189703"/>
                </a:cubicBezTo>
                <a:cubicBezTo>
                  <a:pt x="5430242" y="1212645"/>
                  <a:pt x="5432252" y="1235804"/>
                  <a:pt x="5436797" y="1258529"/>
                </a:cubicBezTo>
                <a:cubicBezTo>
                  <a:pt x="5438830" y="1268692"/>
                  <a:pt x="5443782" y="1278061"/>
                  <a:pt x="5446629" y="1288026"/>
                </a:cubicBezTo>
                <a:cubicBezTo>
                  <a:pt x="5476348" y="1392041"/>
                  <a:pt x="5429397" y="1246158"/>
                  <a:pt x="5476126" y="1386348"/>
                </a:cubicBezTo>
                <a:lnTo>
                  <a:pt x="5485958" y="1415845"/>
                </a:lnTo>
                <a:cubicBezTo>
                  <a:pt x="5489236" y="1442064"/>
                  <a:pt x="5494033" y="1468138"/>
                  <a:pt x="5495791" y="1494503"/>
                </a:cubicBezTo>
                <a:cubicBezTo>
                  <a:pt x="5513797" y="1764583"/>
                  <a:pt x="5489751" y="1631453"/>
                  <a:pt x="5515455" y="1759974"/>
                </a:cubicBezTo>
                <a:cubicBezTo>
                  <a:pt x="5518732" y="1792748"/>
                  <a:pt x="5523757" y="1825395"/>
                  <a:pt x="5525287" y="1858297"/>
                </a:cubicBezTo>
                <a:cubicBezTo>
                  <a:pt x="5530314" y="1966384"/>
                  <a:pt x="5529118" y="2074723"/>
                  <a:pt x="5535120" y="2182761"/>
                </a:cubicBezTo>
                <a:cubicBezTo>
                  <a:pt x="5535695" y="2193109"/>
                  <a:pt x="5537623" y="2204929"/>
                  <a:pt x="5544952" y="2212258"/>
                </a:cubicBezTo>
                <a:cubicBezTo>
                  <a:pt x="5552281" y="2219587"/>
                  <a:pt x="5564617" y="2218813"/>
                  <a:pt x="5574449" y="2222090"/>
                </a:cubicBezTo>
                <a:cubicBezTo>
                  <a:pt x="5584281" y="2228645"/>
                  <a:pt x="5593377" y="2236470"/>
                  <a:pt x="5603946" y="2241755"/>
                </a:cubicBezTo>
                <a:cubicBezTo>
                  <a:pt x="5613216" y="2246390"/>
                  <a:pt x="5624444" y="2246445"/>
                  <a:pt x="5633442" y="2251587"/>
                </a:cubicBezTo>
                <a:cubicBezTo>
                  <a:pt x="5647670" y="2259717"/>
                  <a:pt x="5659346" y="2271687"/>
                  <a:pt x="5672771" y="2281084"/>
                </a:cubicBezTo>
                <a:cubicBezTo>
                  <a:pt x="5692133" y="2294637"/>
                  <a:pt x="5712100" y="2307303"/>
                  <a:pt x="5731765" y="2320413"/>
                </a:cubicBezTo>
                <a:cubicBezTo>
                  <a:pt x="5755113" y="2335978"/>
                  <a:pt x="5779244" y="2351276"/>
                  <a:pt x="5800591" y="2369574"/>
                </a:cubicBezTo>
                <a:cubicBezTo>
                  <a:pt x="5811148" y="2378623"/>
                  <a:pt x="5819405" y="2390169"/>
                  <a:pt x="5830087" y="2399071"/>
                </a:cubicBezTo>
                <a:cubicBezTo>
                  <a:pt x="5839165" y="2406636"/>
                  <a:pt x="5849968" y="2411867"/>
                  <a:pt x="5859584" y="2418735"/>
                </a:cubicBezTo>
                <a:cubicBezTo>
                  <a:pt x="5872919" y="2428260"/>
                  <a:pt x="5885578" y="2438707"/>
                  <a:pt x="5898913" y="2448232"/>
                </a:cubicBezTo>
                <a:cubicBezTo>
                  <a:pt x="5908529" y="2455101"/>
                  <a:pt x="5919332" y="2460332"/>
                  <a:pt x="5928410" y="2467897"/>
                </a:cubicBezTo>
                <a:cubicBezTo>
                  <a:pt x="5939092" y="2476799"/>
                  <a:pt x="5946931" y="2488857"/>
                  <a:pt x="5957907" y="2497394"/>
                </a:cubicBezTo>
                <a:cubicBezTo>
                  <a:pt x="5976562" y="2511904"/>
                  <a:pt x="5997236" y="2523613"/>
                  <a:pt x="6016900" y="2536723"/>
                </a:cubicBezTo>
                <a:lnTo>
                  <a:pt x="6046397" y="2556387"/>
                </a:lnTo>
                <a:lnTo>
                  <a:pt x="6075894" y="2576052"/>
                </a:lnTo>
                <a:cubicBezTo>
                  <a:pt x="6079171" y="2585884"/>
                  <a:pt x="6082999" y="2595549"/>
                  <a:pt x="6085726" y="2605548"/>
                </a:cubicBezTo>
                <a:cubicBezTo>
                  <a:pt x="6092837" y="2631622"/>
                  <a:pt x="6096845" y="2658567"/>
                  <a:pt x="6105391" y="2684206"/>
                </a:cubicBezTo>
                <a:lnTo>
                  <a:pt x="6125055" y="2743200"/>
                </a:lnTo>
                <a:cubicBezTo>
                  <a:pt x="6137275" y="2950940"/>
                  <a:pt x="6141414" y="2930423"/>
                  <a:pt x="6125055" y="3175819"/>
                </a:cubicBezTo>
                <a:cubicBezTo>
                  <a:pt x="6124366" y="3186160"/>
                  <a:pt x="6120787" y="3196572"/>
                  <a:pt x="6115223" y="3205316"/>
                </a:cubicBezTo>
                <a:cubicBezTo>
                  <a:pt x="6099058" y="3230718"/>
                  <a:pt x="6048884" y="3299315"/>
                  <a:pt x="6016900" y="3323303"/>
                </a:cubicBezTo>
                <a:cubicBezTo>
                  <a:pt x="6005174" y="3332097"/>
                  <a:pt x="5990000" y="3335200"/>
                  <a:pt x="5977571" y="3342968"/>
                </a:cubicBezTo>
                <a:cubicBezTo>
                  <a:pt x="5963675" y="3351653"/>
                  <a:pt x="5952138" y="3363780"/>
                  <a:pt x="5938242" y="3372465"/>
                </a:cubicBezTo>
                <a:cubicBezTo>
                  <a:pt x="5925813" y="3380233"/>
                  <a:pt x="5911639" y="3384857"/>
                  <a:pt x="5898913" y="3392129"/>
                </a:cubicBezTo>
                <a:cubicBezTo>
                  <a:pt x="5764024" y="3469209"/>
                  <a:pt x="6024280" y="3330005"/>
                  <a:pt x="5820255" y="3441290"/>
                </a:cubicBezTo>
                <a:cubicBezTo>
                  <a:pt x="5800954" y="3451818"/>
                  <a:pt x="5780481" y="3460110"/>
                  <a:pt x="5761262" y="3470787"/>
                </a:cubicBezTo>
                <a:cubicBezTo>
                  <a:pt x="5750932" y="3476526"/>
                  <a:pt x="5742830" y="3486303"/>
                  <a:pt x="5731765" y="3490452"/>
                </a:cubicBezTo>
                <a:cubicBezTo>
                  <a:pt x="5716118" y="3496320"/>
                  <a:pt x="5698991" y="3497007"/>
                  <a:pt x="5682604" y="3500284"/>
                </a:cubicBezTo>
                <a:cubicBezTo>
                  <a:pt x="5630846" y="3552042"/>
                  <a:pt x="5678433" y="3512202"/>
                  <a:pt x="5603946" y="3549445"/>
                </a:cubicBezTo>
                <a:cubicBezTo>
                  <a:pt x="5536431" y="3583203"/>
                  <a:pt x="5620138" y="3559973"/>
                  <a:pt x="5525287" y="3578942"/>
                </a:cubicBezTo>
                <a:cubicBezTo>
                  <a:pt x="5490002" y="3600113"/>
                  <a:pt x="5433376" y="3635799"/>
                  <a:pt x="5397468" y="3647768"/>
                </a:cubicBezTo>
                <a:cubicBezTo>
                  <a:pt x="5369930" y="3656947"/>
                  <a:pt x="5316679" y="3673414"/>
                  <a:pt x="5289313" y="3687097"/>
                </a:cubicBezTo>
                <a:cubicBezTo>
                  <a:pt x="5278744" y="3692382"/>
                  <a:pt x="5270615" y="3701962"/>
                  <a:pt x="5259817" y="3706761"/>
                </a:cubicBezTo>
                <a:cubicBezTo>
                  <a:pt x="5240875" y="3715180"/>
                  <a:pt x="5219363" y="3717156"/>
                  <a:pt x="5200823" y="3726426"/>
                </a:cubicBezTo>
                <a:cubicBezTo>
                  <a:pt x="5187713" y="3732981"/>
                  <a:pt x="5175635" y="3742233"/>
                  <a:pt x="5161494" y="3746090"/>
                </a:cubicBezTo>
                <a:cubicBezTo>
                  <a:pt x="5139136" y="3752188"/>
                  <a:pt x="5115573" y="3752399"/>
                  <a:pt x="5092668" y="3755923"/>
                </a:cubicBezTo>
                <a:cubicBezTo>
                  <a:pt x="5072964" y="3758954"/>
                  <a:pt x="5053136" y="3761430"/>
                  <a:pt x="5033675" y="3765755"/>
                </a:cubicBezTo>
                <a:cubicBezTo>
                  <a:pt x="5023558" y="3768003"/>
                  <a:pt x="5014143" y="3772740"/>
                  <a:pt x="5004178" y="3775587"/>
                </a:cubicBezTo>
                <a:cubicBezTo>
                  <a:pt x="4991185" y="3779299"/>
                  <a:pt x="4977669" y="3781146"/>
                  <a:pt x="4964849" y="3785419"/>
                </a:cubicBezTo>
                <a:cubicBezTo>
                  <a:pt x="4922617" y="3799496"/>
                  <a:pt x="4901691" y="3815106"/>
                  <a:pt x="4856694" y="3824748"/>
                </a:cubicBezTo>
                <a:cubicBezTo>
                  <a:pt x="4830857" y="3830285"/>
                  <a:pt x="4804152" y="3830563"/>
                  <a:pt x="4778036" y="3834581"/>
                </a:cubicBezTo>
                <a:cubicBezTo>
                  <a:pt x="4761519" y="3837122"/>
                  <a:pt x="4745392" y="3841872"/>
                  <a:pt x="4728875" y="3844413"/>
                </a:cubicBezTo>
                <a:cubicBezTo>
                  <a:pt x="4693739" y="3849818"/>
                  <a:pt x="4594518" y="3860434"/>
                  <a:pt x="4561726" y="3864077"/>
                </a:cubicBezTo>
                <a:lnTo>
                  <a:pt x="2998397" y="3854245"/>
                </a:lnTo>
                <a:cubicBezTo>
                  <a:pt x="2961760" y="3853598"/>
                  <a:pt x="2926583" y="3839270"/>
                  <a:pt x="2890242" y="3834581"/>
                </a:cubicBezTo>
                <a:cubicBezTo>
                  <a:pt x="2824908" y="3826151"/>
                  <a:pt x="2693597" y="3814916"/>
                  <a:pt x="2693597" y="3814916"/>
                </a:cubicBezTo>
                <a:cubicBezTo>
                  <a:pt x="2677210" y="3811639"/>
                  <a:pt x="2660980" y="3807447"/>
                  <a:pt x="2644436" y="3805084"/>
                </a:cubicBezTo>
                <a:cubicBezTo>
                  <a:pt x="2607203" y="3799765"/>
                  <a:pt x="2516377" y="3792317"/>
                  <a:pt x="2477287" y="3785419"/>
                </a:cubicBezTo>
                <a:cubicBezTo>
                  <a:pt x="2287256" y="3751884"/>
                  <a:pt x="2498203" y="3775701"/>
                  <a:pt x="2280642" y="3755923"/>
                </a:cubicBezTo>
                <a:cubicBezTo>
                  <a:pt x="2238284" y="3747451"/>
                  <a:pt x="2216529" y="3742550"/>
                  <a:pt x="2172487" y="3736258"/>
                </a:cubicBezTo>
                <a:cubicBezTo>
                  <a:pt x="2146329" y="3732521"/>
                  <a:pt x="2119945" y="3730444"/>
                  <a:pt x="2093829" y="3726426"/>
                </a:cubicBezTo>
                <a:cubicBezTo>
                  <a:pt x="2077312" y="3723885"/>
                  <a:pt x="2060791" y="3720991"/>
                  <a:pt x="2044668" y="3716594"/>
                </a:cubicBezTo>
                <a:cubicBezTo>
                  <a:pt x="2024670" y="3711140"/>
                  <a:pt x="2006069" y="3700637"/>
                  <a:pt x="1985675" y="3696929"/>
                </a:cubicBezTo>
                <a:cubicBezTo>
                  <a:pt x="1933680" y="3687475"/>
                  <a:pt x="1880674" y="3684739"/>
                  <a:pt x="1828358" y="3677265"/>
                </a:cubicBezTo>
                <a:cubicBezTo>
                  <a:pt x="1570635" y="3640448"/>
                  <a:pt x="1832220" y="3671138"/>
                  <a:pt x="1621881" y="3647768"/>
                </a:cubicBezTo>
                <a:cubicBezTo>
                  <a:pt x="1605494" y="3641213"/>
                  <a:pt x="1589464" y="3633684"/>
                  <a:pt x="1572720" y="3628103"/>
                </a:cubicBezTo>
                <a:cubicBezTo>
                  <a:pt x="1485776" y="3599121"/>
                  <a:pt x="1588403" y="3644207"/>
                  <a:pt x="1474397" y="3598606"/>
                </a:cubicBezTo>
                <a:cubicBezTo>
                  <a:pt x="1458010" y="3592051"/>
                  <a:pt x="1442141" y="3584013"/>
                  <a:pt x="1425236" y="3578942"/>
                </a:cubicBezTo>
                <a:cubicBezTo>
                  <a:pt x="1358116" y="3558806"/>
                  <a:pt x="1388993" y="3582133"/>
                  <a:pt x="1317081" y="3549445"/>
                </a:cubicBezTo>
                <a:cubicBezTo>
                  <a:pt x="1299684" y="3541537"/>
                  <a:pt x="1283821" y="3530549"/>
                  <a:pt x="1267920" y="3519948"/>
                </a:cubicBezTo>
                <a:cubicBezTo>
                  <a:pt x="1254285" y="3510858"/>
                  <a:pt x="1243248" y="3497780"/>
                  <a:pt x="1228591" y="3490452"/>
                </a:cubicBezTo>
                <a:cubicBezTo>
                  <a:pt x="1203545" y="3477929"/>
                  <a:pt x="1176152" y="3470787"/>
                  <a:pt x="1149933" y="3460955"/>
                </a:cubicBezTo>
                <a:cubicBezTo>
                  <a:pt x="1133546" y="3447845"/>
                  <a:pt x="1119116" y="3431818"/>
                  <a:pt x="1100771" y="3421626"/>
                </a:cubicBezTo>
                <a:cubicBezTo>
                  <a:pt x="1088958" y="3415064"/>
                  <a:pt x="1073989" y="3416813"/>
                  <a:pt x="1061442" y="3411794"/>
                </a:cubicBezTo>
                <a:cubicBezTo>
                  <a:pt x="1041029" y="3403629"/>
                  <a:pt x="1022540" y="3391226"/>
                  <a:pt x="1002449" y="3382297"/>
                </a:cubicBezTo>
                <a:cubicBezTo>
                  <a:pt x="992978" y="3378088"/>
                  <a:pt x="982625" y="3376186"/>
                  <a:pt x="972952" y="3372465"/>
                </a:cubicBezTo>
                <a:cubicBezTo>
                  <a:pt x="940006" y="3359793"/>
                  <a:pt x="906202" y="3348921"/>
                  <a:pt x="874629" y="3333135"/>
                </a:cubicBezTo>
                <a:cubicBezTo>
                  <a:pt x="861519" y="3326580"/>
                  <a:pt x="847729" y="3321239"/>
                  <a:pt x="835300" y="3313471"/>
                </a:cubicBezTo>
                <a:cubicBezTo>
                  <a:pt x="821404" y="3304786"/>
                  <a:pt x="810296" y="3291932"/>
                  <a:pt x="795971" y="3283974"/>
                </a:cubicBezTo>
                <a:cubicBezTo>
                  <a:pt x="680094" y="3219598"/>
                  <a:pt x="808748" y="3310764"/>
                  <a:pt x="707481" y="3234813"/>
                </a:cubicBezTo>
                <a:cubicBezTo>
                  <a:pt x="694371" y="3215148"/>
                  <a:pt x="682332" y="3194726"/>
                  <a:pt x="668152" y="3175819"/>
                </a:cubicBezTo>
                <a:cubicBezTo>
                  <a:pt x="658320" y="3162709"/>
                  <a:pt x="646912" y="3150645"/>
                  <a:pt x="638655" y="3136490"/>
                </a:cubicBezTo>
                <a:cubicBezTo>
                  <a:pt x="623884" y="3111169"/>
                  <a:pt x="612436" y="3084051"/>
                  <a:pt x="599326" y="3057832"/>
                </a:cubicBezTo>
                <a:lnTo>
                  <a:pt x="579662" y="3018503"/>
                </a:lnTo>
                <a:cubicBezTo>
                  <a:pt x="576384" y="2982451"/>
                  <a:pt x="574319" y="2946269"/>
                  <a:pt x="569829" y="2910348"/>
                </a:cubicBezTo>
                <a:cubicBezTo>
                  <a:pt x="567756" y="2893766"/>
                  <a:pt x="562206" y="2877752"/>
                  <a:pt x="559997" y="2861187"/>
                </a:cubicBezTo>
                <a:cubicBezTo>
                  <a:pt x="548135" y="2772221"/>
                  <a:pt x="554629" y="2772664"/>
                  <a:pt x="540333" y="2694039"/>
                </a:cubicBezTo>
                <a:cubicBezTo>
                  <a:pt x="537916" y="2680744"/>
                  <a:pt x="533778" y="2667820"/>
                  <a:pt x="530500" y="2654710"/>
                </a:cubicBezTo>
                <a:cubicBezTo>
                  <a:pt x="527223" y="2628491"/>
                  <a:pt x="526204" y="2601889"/>
                  <a:pt x="520668" y="2576052"/>
                </a:cubicBezTo>
                <a:cubicBezTo>
                  <a:pt x="516325" y="2555784"/>
                  <a:pt x="506960" y="2536912"/>
                  <a:pt x="501004" y="2517058"/>
                </a:cubicBezTo>
                <a:cubicBezTo>
                  <a:pt x="497121" y="2504115"/>
                  <a:pt x="495054" y="2490672"/>
                  <a:pt x="491171" y="2477729"/>
                </a:cubicBezTo>
                <a:cubicBezTo>
                  <a:pt x="485215" y="2457875"/>
                  <a:pt x="478062" y="2438400"/>
                  <a:pt x="471507" y="2418735"/>
                </a:cubicBezTo>
                <a:lnTo>
                  <a:pt x="461675" y="2389239"/>
                </a:lnTo>
                <a:cubicBezTo>
                  <a:pt x="455120" y="2333523"/>
                  <a:pt x="450332" y="2277570"/>
                  <a:pt x="442010" y="2222090"/>
                </a:cubicBezTo>
                <a:cubicBezTo>
                  <a:pt x="440473" y="2211841"/>
                  <a:pt x="434692" y="2202648"/>
                  <a:pt x="432178" y="2192594"/>
                </a:cubicBezTo>
                <a:cubicBezTo>
                  <a:pt x="428125" y="2176381"/>
                  <a:pt x="429413" y="2158576"/>
                  <a:pt x="422346" y="2143432"/>
                </a:cubicBezTo>
                <a:cubicBezTo>
                  <a:pt x="406183" y="2108797"/>
                  <a:pt x="384553" y="2076912"/>
                  <a:pt x="363352" y="2045110"/>
                </a:cubicBezTo>
                <a:cubicBezTo>
                  <a:pt x="356797" y="2035278"/>
                  <a:pt x="348972" y="2026182"/>
                  <a:pt x="343687" y="2015613"/>
                </a:cubicBezTo>
                <a:cubicBezTo>
                  <a:pt x="335794" y="1999827"/>
                  <a:pt x="330055" y="1983039"/>
                  <a:pt x="324023" y="1966452"/>
                </a:cubicBezTo>
                <a:cubicBezTo>
                  <a:pt x="316939" y="1946972"/>
                  <a:pt x="313628" y="1925998"/>
                  <a:pt x="304358" y="1907458"/>
                </a:cubicBezTo>
                <a:cubicBezTo>
                  <a:pt x="297803" y="1894348"/>
                  <a:pt x="290647" y="1881523"/>
                  <a:pt x="284694" y="1868129"/>
                </a:cubicBezTo>
                <a:cubicBezTo>
                  <a:pt x="277526" y="1852001"/>
                  <a:pt x="272922" y="1834754"/>
                  <a:pt x="265029" y="1818968"/>
                </a:cubicBezTo>
                <a:cubicBezTo>
                  <a:pt x="259744" y="1808399"/>
                  <a:pt x="250650" y="1800040"/>
                  <a:pt x="245365" y="1789471"/>
                </a:cubicBezTo>
                <a:cubicBezTo>
                  <a:pt x="233483" y="1765707"/>
                  <a:pt x="235148" y="1745839"/>
                  <a:pt x="225700" y="1720645"/>
                </a:cubicBezTo>
                <a:cubicBezTo>
                  <a:pt x="220554" y="1706921"/>
                  <a:pt x="212591" y="1694426"/>
                  <a:pt x="206036" y="1681316"/>
                </a:cubicBezTo>
                <a:cubicBezTo>
                  <a:pt x="187067" y="1586467"/>
                  <a:pt x="210297" y="1670173"/>
                  <a:pt x="176539" y="1602658"/>
                </a:cubicBezTo>
                <a:cubicBezTo>
                  <a:pt x="168646" y="1586872"/>
                  <a:pt x="163072" y="1570023"/>
                  <a:pt x="156875" y="1553497"/>
                </a:cubicBezTo>
                <a:cubicBezTo>
                  <a:pt x="153236" y="1543793"/>
                  <a:pt x="151677" y="1533270"/>
                  <a:pt x="147042" y="1524000"/>
                </a:cubicBezTo>
                <a:cubicBezTo>
                  <a:pt x="108925" y="1447767"/>
                  <a:pt x="142257" y="1539141"/>
                  <a:pt x="117546" y="1465006"/>
                </a:cubicBezTo>
                <a:cubicBezTo>
                  <a:pt x="114687" y="1430704"/>
                  <a:pt x="114512" y="1352041"/>
                  <a:pt x="97881" y="1307690"/>
                </a:cubicBezTo>
                <a:cubicBezTo>
                  <a:pt x="92735" y="1293966"/>
                  <a:pt x="85489" y="1281087"/>
                  <a:pt x="78217" y="1268361"/>
                </a:cubicBezTo>
                <a:cubicBezTo>
                  <a:pt x="51588" y="1221760"/>
                  <a:pt x="66026" y="1253734"/>
                  <a:pt x="29055" y="1209368"/>
                </a:cubicBezTo>
                <a:cubicBezTo>
                  <a:pt x="21490" y="1200290"/>
                  <a:pt x="15254" y="1190131"/>
                  <a:pt x="9391" y="1179871"/>
                </a:cubicBezTo>
                <a:cubicBezTo>
                  <a:pt x="-11740" y="1142892"/>
                  <a:pt x="9391" y="1138903"/>
                  <a:pt x="9391" y="113071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72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153400" cy="5709255"/>
          </a:xfrm>
        </p:spPr>
        <p:txBody>
          <a:bodyPr/>
          <a:lstStyle/>
          <a:p>
            <a:r>
              <a:rPr lang="en-US" sz="2400" dirty="0" smtClean="0"/>
              <a:t>Status and development activities </a:t>
            </a:r>
            <a:r>
              <a:rPr lang="en-US" sz="2400" dirty="0"/>
              <a:t>for selected </a:t>
            </a:r>
            <a:r>
              <a:rPr lang="en-US" sz="2400" dirty="0" smtClean="0"/>
              <a:t>systems:</a:t>
            </a:r>
          </a:p>
          <a:p>
            <a:endParaRPr lang="en-US" sz="2400" dirty="0"/>
          </a:p>
          <a:p>
            <a:pPr lvl="1"/>
            <a:r>
              <a:rPr lang="en-US" dirty="0" smtClean="0"/>
              <a:t>Neutron Production 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Beam Loss Monitors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Machine Tuning </a:t>
            </a:r>
            <a:endParaRPr lang="en-US" dirty="0"/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Beam Position and Phase Monitors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Machine Study and Loss Reduction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Transverse Profiles and Halo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Transverse Emittance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Longitudinal Profiles 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>
              <a:buFont typeface="Symbol" pitchFamily="18" charset="2"/>
              <a:buNone/>
            </a:pPr>
            <a:endParaRPr lang="en-US" dirty="0"/>
          </a:p>
          <a:p>
            <a:pPr>
              <a:buFont typeface="Symbol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31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61665"/>
          </a:xfrm>
        </p:spPr>
        <p:txBody>
          <a:bodyPr/>
          <a:lstStyle/>
          <a:p>
            <a:r>
              <a:rPr lang="en-US" sz="2800" dirty="0" smtClean="0"/>
              <a:t>Beam Loss Monitors (BLMs)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1928"/>
            <a:ext cx="4953000" cy="3673872"/>
          </a:xfrm>
        </p:spPr>
        <p:txBody>
          <a:bodyPr/>
          <a:lstStyle/>
          <a:p>
            <a:r>
              <a:rPr lang="en-US" sz="1800" dirty="0"/>
              <a:t>Major tool for machine protection and tune up</a:t>
            </a:r>
          </a:p>
          <a:p>
            <a:r>
              <a:rPr lang="en-US" sz="1800" dirty="0"/>
              <a:t>Ionization Chamber Detectors (307)</a:t>
            </a:r>
          </a:p>
          <a:p>
            <a:r>
              <a:rPr lang="en-US" sz="1800" dirty="0"/>
              <a:t>Scintillation Detectors (55)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Neutron detectors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Fast </a:t>
            </a:r>
            <a:r>
              <a:rPr lang="en-US" sz="1600" dirty="0">
                <a:solidFill>
                  <a:srgbClr val="0000FF"/>
                </a:solidFill>
              </a:rPr>
              <a:t>loss detectors</a:t>
            </a:r>
          </a:p>
          <a:p>
            <a:r>
              <a:rPr lang="en-US" sz="1800" dirty="0" smtClean="0"/>
              <a:t>Multi-channel </a:t>
            </a:r>
            <a:r>
              <a:rPr lang="en-US" sz="1800" dirty="0"/>
              <a:t>analog front-end VME cards </a:t>
            </a:r>
          </a:p>
          <a:p>
            <a:r>
              <a:rPr lang="en-US" sz="1800" dirty="0"/>
              <a:t>Digital electronics in </a:t>
            </a:r>
            <a:r>
              <a:rPr lang="en-US" sz="1800" dirty="0" smtClean="0"/>
              <a:t>VME</a:t>
            </a:r>
          </a:p>
          <a:p>
            <a:r>
              <a:rPr lang="en-US" sz="1800" dirty="0" err="1"/>
              <a:t>VxWorks</a:t>
            </a:r>
            <a:r>
              <a:rPr lang="en-US" sz="1800" dirty="0"/>
              <a:t> </a:t>
            </a:r>
            <a:r>
              <a:rPr lang="en-US" sz="1800" dirty="0" smtClean="0"/>
              <a:t>software</a:t>
            </a:r>
          </a:p>
          <a:p>
            <a:r>
              <a:rPr lang="en-US" sz="1800" dirty="0" smtClean="0"/>
              <a:t>Very reliable  </a:t>
            </a:r>
            <a:endParaRPr lang="en-US" sz="1800" dirty="0"/>
          </a:p>
        </p:txBody>
      </p:sp>
      <p:pic>
        <p:nvPicPr>
          <p:cNvPr id="4" name="Picture 5" descr="DTL BLM Chassis 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97398"/>
            <a:ext cx="2068763" cy="31016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IMG_0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1927"/>
            <a:ext cx="2830763" cy="212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4659596"/>
            <a:ext cx="4953000" cy="12824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C00000"/>
                </a:solidFill>
              </a:rPr>
              <a:t>Hardware obsolescence is looming problem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Short term solution: stock up on spares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Long term solution: new system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8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298996" cy="484748"/>
          </a:xfrm>
        </p:spPr>
        <p:txBody>
          <a:bodyPr/>
          <a:lstStyle/>
          <a:p>
            <a:r>
              <a:rPr lang="en-US" dirty="0" smtClean="0"/>
              <a:t>New BLM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5257800" cy="1928220"/>
          </a:xfrm>
        </p:spPr>
        <p:txBody>
          <a:bodyPr/>
          <a:lstStyle/>
          <a:p>
            <a:r>
              <a:rPr lang="en-US" sz="2000" dirty="0" smtClean="0"/>
              <a:t>Guiding Principles:</a:t>
            </a:r>
            <a:endParaRPr lang="en-US" sz="2000" dirty="0"/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Compatible with existing EPICS and MPS infrastructure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Less custom, more off-the-shelf components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No major functionality changes  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743200"/>
            <a:ext cx="5029200" cy="14296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Analog Front End: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Single channel Individual cards  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Provision for analog background subtraction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Generic chassis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4495800"/>
            <a:ext cx="7620000" cy="17815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Digital Processing: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Have not decided yet on what to use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National Instruments Compact RIO chassis is under consideration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Have new </a:t>
            </a:r>
            <a:r>
              <a:rPr lang="en-US" sz="1800" dirty="0">
                <a:solidFill>
                  <a:srgbClr val="0070C0"/>
                </a:solidFill>
              </a:rPr>
              <a:t>Compact RIO </a:t>
            </a:r>
            <a:r>
              <a:rPr lang="en-US" sz="1800" dirty="0" smtClean="0">
                <a:solidFill>
                  <a:srgbClr val="0070C0"/>
                </a:solidFill>
              </a:rPr>
              <a:t>FPGA processor for HEBT </a:t>
            </a:r>
            <a:r>
              <a:rPr lang="en-US" sz="1800" dirty="0" smtClean="0">
                <a:solidFill>
                  <a:srgbClr val="0070C0"/>
                </a:solidFill>
              </a:rPr>
              <a:t>scrapers installed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 requirements are similar to BLM 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0" name="Picture 3" descr="BLM AMP 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2743200" cy="205769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BLM_compact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487738" cy="132779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38800" y="304800"/>
            <a:ext cx="19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of A. Zhukov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942754" y="2882333"/>
            <a:ext cx="2440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New analog front-end card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9108" y="4645223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NI CRIO chassis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53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32939</TotalTime>
  <Words>1436</Words>
  <Application>Microsoft Office PowerPoint</Application>
  <PresentationFormat>On-screen Show (4:3)</PresentationFormat>
  <Paragraphs>327</Paragraphs>
  <Slides>26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Theme</vt:lpstr>
      <vt:lpstr>Chart</vt:lpstr>
      <vt:lpstr>SNS Beam Diagnostics</vt:lpstr>
      <vt:lpstr>Slide 2</vt:lpstr>
      <vt:lpstr>Slide 3</vt:lpstr>
      <vt:lpstr>SNS Accelerator Complex</vt:lpstr>
      <vt:lpstr>Beam Power History</vt:lpstr>
      <vt:lpstr>Slide 6</vt:lpstr>
      <vt:lpstr>Outline</vt:lpstr>
      <vt:lpstr>Beam Loss Monitors (BLMs)</vt:lpstr>
      <vt:lpstr>New BLM development</vt:lpstr>
      <vt:lpstr>Beam Position and Phase Monitors (BPMs)</vt:lpstr>
      <vt:lpstr>New BPM development</vt:lpstr>
      <vt:lpstr>Beam Study Diagnostics</vt:lpstr>
      <vt:lpstr>Transverse 1-D Profile Measurements</vt:lpstr>
      <vt:lpstr>Slide 14</vt:lpstr>
      <vt:lpstr>Transverse 2-D Emittance Measurements</vt:lpstr>
      <vt:lpstr>Emittance Evolution in Linac</vt:lpstr>
      <vt:lpstr>MEBT emittance scanner</vt:lpstr>
      <vt:lpstr>slit-harp</vt:lpstr>
      <vt:lpstr>MENT Tomographic Reconstruction of 2-D Emittance from 1-D Profiles </vt:lpstr>
      <vt:lpstr>Longitudinal 1-D Bunch Profile Measurements</vt:lpstr>
      <vt:lpstr>New BSM EPICS GUI</vt:lpstr>
      <vt:lpstr>BSM Plans</vt:lpstr>
      <vt:lpstr>Other diagnostics systems</vt:lpstr>
      <vt:lpstr>Slide 24</vt:lpstr>
      <vt:lpstr>Development priorities</vt:lpstr>
      <vt:lpstr>Thanks for your attention</vt:lpstr>
    </vt:vector>
  </TitlesOfParts>
  <Company>ORNL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Aleksandrov, Alexander V.</cp:lastModifiedBy>
  <cp:revision>248</cp:revision>
  <dcterms:created xsi:type="dcterms:W3CDTF">2012-03-18T16:39:25Z</dcterms:created>
  <dcterms:modified xsi:type="dcterms:W3CDTF">2012-03-18T17:18:42Z</dcterms:modified>
</cp:coreProperties>
</file>