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  <p:sldMasterId id="2147483667" r:id="rId3"/>
    <p:sldMasterId id="2147483670" r:id="rId4"/>
    <p:sldMasterId id="2147483672" r:id="rId5"/>
    <p:sldMasterId id="2147483674" r:id="rId6"/>
    <p:sldMasterId id="2147483680" r:id="rId7"/>
    <p:sldMasterId id="2147483684" r:id="rId8"/>
  </p:sldMasterIdLst>
  <p:notesMasterIdLst>
    <p:notesMasterId r:id="rId29"/>
  </p:notesMasterIdLst>
  <p:sldIdLst>
    <p:sldId id="325" r:id="rId9"/>
    <p:sldId id="481" r:id="rId10"/>
    <p:sldId id="506" r:id="rId11"/>
    <p:sldId id="491" r:id="rId12"/>
    <p:sldId id="507" r:id="rId13"/>
    <p:sldId id="508" r:id="rId14"/>
    <p:sldId id="509" r:id="rId15"/>
    <p:sldId id="495" r:id="rId16"/>
    <p:sldId id="496" r:id="rId17"/>
    <p:sldId id="498" r:id="rId18"/>
    <p:sldId id="510" r:id="rId19"/>
    <p:sldId id="511" r:id="rId20"/>
    <p:sldId id="484" r:id="rId21"/>
    <p:sldId id="503" r:id="rId22"/>
    <p:sldId id="513" r:id="rId23"/>
    <p:sldId id="499" r:id="rId24"/>
    <p:sldId id="504" r:id="rId25"/>
    <p:sldId id="514" r:id="rId26"/>
    <p:sldId id="515" r:id="rId27"/>
    <p:sldId id="516" r:id="rId28"/>
  </p:sldIdLst>
  <p:sldSz cx="9144000" cy="6858000" type="screen4x3"/>
  <p:notesSz cx="6858000" cy="9144000"/>
  <p:defaultTextStyle>
    <a:defPPr>
      <a:defRPr lang="en-US"/>
    </a:defPPr>
    <a:lvl1pPr marL="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65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32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15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0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8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65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örgen Persson" initials="J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087" autoAdjust="0"/>
  </p:normalViewPr>
  <p:slideViewPr>
    <p:cSldViewPr snapToGrid="0" snapToObjects="1">
      <p:cViewPr varScale="1">
        <p:scale>
          <a:sx n="73" d="100"/>
          <a:sy n="73" d="100"/>
        </p:scale>
        <p:origin x="-20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printerSettings" Target="printerSettings/printerSettings1.bin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1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B57E4-C72E-A44B-8CCD-59E1882595B0}" type="datetimeFigureOut">
              <a:rPr lang="en-US" smtClean="0"/>
              <a:pPr/>
              <a:t>2012-03-21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81CBA-5657-B747-B287-6165EE350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65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32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15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0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8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65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FA03D6-1BC6-3C4E-AB6C-BCC9CA5FB4CC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51776" y="1470036"/>
            <a:ext cx="8840453" cy="4861112"/>
          </a:xfrm>
          <a:prstGeom prst="rect">
            <a:avLst/>
          </a:prstGeom>
        </p:spPr>
        <p:txBody>
          <a:bodyPr lIns="64284" tIns="32142" rIns="64284" bIns="32142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1"/>
            <a:r>
              <a:rPr lang="fr-FR" dirty="0" smtClean="0"/>
              <a:t>Troisième niveau</a:t>
            </a:r>
          </a:p>
          <a:p>
            <a:pPr lvl="2"/>
            <a:r>
              <a:rPr lang="fr-FR" dirty="0" smtClean="0"/>
              <a:t>Quatrième niveau</a:t>
            </a:r>
          </a:p>
          <a:p>
            <a:pPr lvl="3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400800" cy="411162"/>
          </a:xfrm>
          <a:prstGeom prst="rect">
            <a:avLst/>
          </a:prstGeom>
        </p:spPr>
        <p:txBody>
          <a:bodyPr vert="horz" lIns="91421" tIns="45711" rIns="91421" bIns="45711"/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D2BF0-E8C7-B04E-9266-29F57FB179DC}" type="datetime1">
              <a:rPr lang="en-US">
                <a:solidFill>
                  <a:srgbClr val="CCCCFF"/>
                </a:solidFill>
              </a:rPr>
              <a:pPr>
                <a:defRPr/>
              </a:pPr>
              <a:t>2012-03-21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69FB3-D370-B941-AFBE-CBA10A12C02A}" type="slidenum">
              <a:rPr 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1" tIns="45711" rIns="91421" bIns="45711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031FE-A581-EA49-8175-A2373FCDDA51}" type="datetime1">
              <a:rPr lang="en-US">
                <a:solidFill>
                  <a:srgbClr val="CCCCFF"/>
                </a:solidFill>
              </a:rPr>
              <a:pPr>
                <a:defRPr/>
              </a:pPr>
              <a:t>2012-03-21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41B91-7F8D-1D45-B627-87611FCB204D}" type="slidenum">
              <a:rPr 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BD945-08D1-924E-BE65-F841B751D5C5}" type="datetime1">
              <a:rPr lang="en-US">
                <a:solidFill>
                  <a:srgbClr val="CCCCFF"/>
                </a:solidFill>
              </a:rPr>
              <a:pPr>
                <a:defRPr/>
              </a:pPr>
              <a:t>2012-03-21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53080-2907-4B4E-8F7E-D414655EEC4F}" type="slidenum">
              <a:rPr 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3461" y="178594"/>
            <a:ext cx="6804422" cy="1250156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73461" y="1509120"/>
            <a:ext cx="6804422" cy="5125641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8"/>
            <a:ext cx="8228707" cy="4525119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511881-2FDA-214B-A51A-29733436564D}" type="datetimeFigureOut">
              <a:rPr lang="en-US" smtClean="0"/>
              <a:t>2012-03-21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76B1-1688-7F40-8AC2-57F835800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1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F077881-661C-7B4C-9250-5B1D5AC39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Theme   Date   Department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A69217CD-C7C1-594B-8E85-691C660DF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Theme   Date   Department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3461" y="178594"/>
            <a:ext cx="6804422" cy="1250156"/>
          </a:xfrm>
          <a:prstGeom prst="rect">
            <a:avLst/>
          </a:prstGeom>
        </p:spPr>
        <p:txBody>
          <a:bodyPr lIns="64267" tIns="32133" rIns="64267" bIns="32133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73461" y="1509124"/>
            <a:ext cx="6804422" cy="5125641"/>
          </a:xfrm>
          <a:prstGeom prst="rect">
            <a:avLst/>
          </a:prstGeom>
        </p:spPr>
        <p:txBody>
          <a:bodyPr lIns="64267" tIns="32133" rIns="64267" bIns="32133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3461" y="178594"/>
            <a:ext cx="6804422" cy="1250156"/>
          </a:xfrm>
          <a:prstGeom prst="rect">
            <a:avLst/>
          </a:prstGeom>
        </p:spPr>
        <p:txBody>
          <a:bodyPr lIns="64274" tIns="32137" rIns="64274" bIns="32137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73461" y="1509122"/>
            <a:ext cx="6804422" cy="5125641"/>
          </a:xfrm>
          <a:prstGeom prst="rect">
            <a:avLst/>
          </a:prstGeom>
        </p:spPr>
        <p:txBody>
          <a:bodyPr lIns="64274" tIns="32137" rIns="64274" bIns="32137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400800" cy="411162"/>
          </a:xfrm>
          <a:prstGeom prst="rect">
            <a:avLst/>
          </a:prstGeom>
        </p:spPr>
        <p:txBody>
          <a:bodyPr vert="horz" lIns="91421" tIns="45711" rIns="91421" bIns="45711"/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EEC37-29E0-794E-BC29-13F4118BF87A}" type="datetime1">
              <a:rPr lang="en-US">
                <a:solidFill>
                  <a:srgbClr val="CCCCFF"/>
                </a:solidFill>
              </a:rPr>
              <a:pPr>
                <a:defRPr/>
              </a:pPr>
              <a:t>2012-03-21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3FE9F-D46D-204D-AFBF-A96BE4CFF4CF}" type="slidenum">
              <a:rPr 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400800" cy="411162"/>
          </a:xfrm>
          <a:prstGeom prst="rect">
            <a:avLst/>
          </a:prstGeom>
        </p:spPr>
        <p:txBody>
          <a:bodyPr vert="horz" lIns="91421" tIns="45711" rIns="91421" bIns="45711"/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1B228-642C-A94B-9B17-C9B72AB09A78}" type="datetime1">
              <a:rPr lang="en-US">
                <a:solidFill>
                  <a:srgbClr val="CCCCFF"/>
                </a:solidFill>
              </a:rPr>
              <a:pPr>
                <a:defRPr/>
              </a:pPr>
              <a:t>2012-03-21</a:t>
            </a:fld>
            <a:endParaRPr lang="en-US">
              <a:solidFill>
                <a:srgbClr val="CCCC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CCCC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9804-58BC-F040-A3D2-C02BC6E568E9}" type="slidenum">
              <a:rPr lang="en-US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CCC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theme" Target="../theme/theme6.xml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8"/>
          <p:cNvPicPr>
            <a:picLocks noChangeAspect="1" noChangeArrowheads="1"/>
          </p:cNvPicPr>
          <p:nvPr userDrawn="1"/>
        </p:nvPicPr>
        <p:blipFill>
          <a:blip r:embed="rId4"/>
          <a:srcRect l="4762"/>
          <a:stretch>
            <a:fillRect/>
          </a:stretch>
        </p:blipFill>
        <p:spPr bwMode="auto">
          <a:xfrm>
            <a:off x="0" y="0"/>
            <a:ext cx="9144000" cy="793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770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 defTabSz="914165" eaLnBrk="0" fontAlgn="base" hangingPunct="0">
              <a:spcBef>
                <a:spcPct val="0"/>
              </a:spcBef>
              <a:spcAft>
                <a:spcPct val="0"/>
              </a:spcAft>
              <a:defRPr sz="1200" b="0">
                <a:solidFill>
                  <a:srgbClr val="000000"/>
                </a:solidFill>
                <a:effectLst/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5B43F84-996F-FC40-A1E1-B93AB70D2F4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597680" y="130820"/>
            <a:ext cx="692879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pic>
        <p:nvPicPr>
          <p:cNvPr id="7" name="Picture 6" descr="Sin-título-2.gif"/>
          <p:cNvPicPr>
            <a:picLocks noChangeAspect="1"/>
          </p:cNvPicPr>
          <p:nvPr userDrawn="1"/>
        </p:nvPicPr>
        <p:blipFill>
          <a:blip r:embed="rId5">
            <a:lum contrast="-10000"/>
          </a:blip>
          <a:stretch>
            <a:fillRect/>
          </a:stretch>
        </p:blipFill>
        <p:spPr>
          <a:xfrm>
            <a:off x="202005" y="136550"/>
            <a:ext cx="1327400" cy="7079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6" r:id="rId2"/>
  </p:sldLayoutIdLst>
  <p:transition xmlns:p14="http://schemas.microsoft.com/office/powerpoint/2010/main"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latin typeface="Papyrus"/>
          <a:ea typeface="ＭＳ Ｐゴシック" pitchFamily="-112" charset="-128"/>
          <a:cs typeface="Papyru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082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pitchFamily="-112" charset="0"/>
        </a:defRPr>
      </a:lvl9pPr>
    </p:titleStyle>
    <p:bodyStyle>
      <a:lvl1pPr marL="342813" indent="-342813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00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760" indent="-28567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ea typeface="ＭＳ Ｐゴシック" pitchFamily="-112" charset="-128"/>
        </a:defRPr>
      </a:lvl2pPr>
      <a:lvl3pPr marL="1142706" indent="-228541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00"/>
          </a:solidFill>
          <a:latin typeface="+mn-lt"/>
          <a:ea typeface="ＭＳ Ｐゴシック" pitchFamily="-112" charset="-128"/>
        </a:defRPr>
      </a:lvl3pPr>
      <a:lvl4pPr marL="1599790" indent="-22854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ea typeface="ＭＳ Ｐゴシック" pitchFamily="-112" charset="-128"/>
        </a:defRPr>
      </a:lvl4pPr>
      <a:lvl5pPr marL="2056875" indent="-228541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0000"/>
          </a:solidFill>
          <a:latin typeface="+mn-lt"/>
          <a:ea typeface="ＭＳ Ｐゴシック" pitchFamily="-112" charset="-128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0000"/>
          </a:solidFill>
          <a:latin typeface="+mn-lt"/>
          <a:ea typeface="ＭＳ Ｐゴシック" pitchFamily="-112" charset="-128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0000"/>
          </a:solidFill>
          <a:latin typeface="+mn-lt"/>
          <a:ea typeface="ＭＳ Ｐゴシック" pitchFamily="-112" charset="-128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0000"/>
          </a:solidFill>
          <a:latin typeface="+mn-lt"/>
          <a:ea typeface="ＭＳ Ｐゴシック" pitchFamily="-112" charset="-128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0000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gray">
          <a:xfrm>
            <a:off x="0" y="0"/>
            <a:ext cx="9144000" cy="990600"/>
          </a:xfrm>
          <a:prstGeom prst="rect">
            <a:avLst/>
          </a:prstGeom>
          <a:solidFill>
            <a:srgbClr val="F21C0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11" tIns="45706" rIns="91411" bIns="45706" anchor="ctr">
            <a:prstTxWarp prst="textNoShape">
              <a:avLst/>
            </a:prstTxWarp>
          </a:bodyPr>
          <a:lstStyle/>
          <a:p>
            <a:pPr algn="ctr" defTabSz="914165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2700" dirty="0">
              <a:solidFill>
                <a:srgbClr val="000000"/>
              </a:solidFill>
              <a:latin typeface="Gill Sans" pitchFamily="-112" charset="0"/>
              <a:ea typeface="ヒラギノ角ゴ Pro W3" pitchFamily="-112" charset="-128"/>
              <a:cs typeface="ヒラギノ角ゴ Pro W3" pitchFamily="-112" charset="-128"/>
              <a:sym typeface="Gill Sans" pitchFamily="-112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609601" y="114300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Klicken Sie, um das Titelformat zu bearbeiten</a:t>
            </a:r>
          </a:p>
        </p:txBody>
      </p:sp>
      <p:sp>
        <p:nvSpPr>
          <p:cNvPr id="1028" name="Objektbereich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1" y="1905000"/>
            <a:ext cx="7924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Klicken Sie, um die Formate des Vorlagentextes zu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553201"/>
            <a:ext cx="533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165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defRPr sz="7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Gill Sans" pitchFamily="-112" charset="0"/>
                <a:sym typeface="Gill Sans" pitchFamily="-112" charset="0"/>
              </a:rPr>
              <a:t>Page </a:t>
            </a:r>
            <a:fld id="{61F3FC4E-F169-DD48-A117-49B09B86CA5E}" type="slidenum">
              <a:rPr lang="en-US" smtClean="0">
                <a:solidFill>
                  <a:srgbClr val="000000"/>
                </a:solidFill>
                <a:latin typeface="Gill Sans" pitchFamily="-112" charset="0"/>
                <a:sym typeface="Gill Sans" pitchFamily="-112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Gill Sans" pitchFamily="-112" charset="0"/>
              <a:sym typeface="Gill Sans" pitchFamily="-112" charset="0"/>
            </a:endParaRP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1" y="6553201"/>
            <a:ext cx="5105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165" eaLnBrk="0" fontAlgn="base" hangingPunct="0">
              <a:lnSpc>
                <a:spcPts val="900"/>
              </a:lnSpc>
              <a:spcBef>
                <a:spcPct val="0"/>
              </a:spcBef>
              <a:spcAft>
                <a:spcPct val="0"/>
              </a:spcAft>
              <a:defRPr sz="7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Gill Sans" pitchFamily="-112" charset="0"/>
                <a:sym typeface="Gill Sans" pitchFamily="-112" charset="0"/>
              </a:rPr>
              <a:t>Theme   Date   Department</a:t>
            </a:r>
            <a:endParaRPr lang="en-US" dirty="0">
              <a:solidFill>
                <a:srgbClr val="000000"/>
              </a:solidFill>
              <a:latin typeface="Gill Sans" pitchFamily="-112" charset="0"/>
              <a:sym typeface="Gill Sans" pitchFamily="-112" charset="0"/>
            </a:endParaRPr>
          </a:p>
        </p:txBody>
      </p:sp>
      <p:pic>
        <p:nvPicPr>
          <p:cNvPr id="1031" name="eon_logo2" descr="EON_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190506" y="419106"/>
            <a:ext cx="1190625" cy="3524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med" len="lg"/>
          </a:ln>
        </p:spPr>
      </p:pic>
      <p:pic>
        <p:nvPicPr>
          <p:cNvPr id="1032" name="Picture 7" descr="ESS_new-old_logo_v2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026400" y="0"/>
            <a:ext cx="8128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</p:sldLayoutIdLst>
  <p:txStyles>
    <p:titleStyle>
      <a:lvl1pPr algn="l" rtl="0" eaLnBrk="0" fontAlgn="base" hangingPunct="0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  <a:ea typeface="ＭＳ Ｐゴシック" pitchFamily="-112" charset="-128"/>
          <a:cs typeface="ＭＳ Ｐゴシック" pitchFamily="-112" charset="-128"/>
        </a:defRPr>
      </a:lvl5pPr>
      <a:lvl6pPr marL="457059" algn="l" rtl="0" fontAlgn="base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</a:defRPr>
      </a:lvl6pPr>
      <a:lvl7pPr marL="914118" algn="l" rtl="0" fontAlgn="base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</a:defRPr>
      </a:lvl7pPr>
      <a:lvl8pPr marL="1371180" algn="l" rtl="0" fontAlgn="base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</a:defRPr>
      </a:lvl8pPr>
      <a:lvl9pPr marL="1828239" algn="l" rtl="0" fontAlgn="base">
        <a:lnSpc>
          <a:spcPts val="3399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Polo" pitchFamily="2" charset="0"/>
        </a:defRPr>
      </a:lvl9pPr>
    </p:titleStyle>
    <p:bodyStyle>
      <a:lvl1pPr marL="342796" indent="-342796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207898" indent="-20631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2" charset="2"/>
        <a:buChar char=""/>
        <a:defRPr sz="2000">
          <a:solidFill>
            <a:schemeClr val="tx1"/>
          </a:solidFill>
          <a:latin typeface="+mn-lt"/>
          <a:ea typeface="ＭＳ Ｐゴシック" pitchFamily="-111" charset="-128"/>
        </a:defRPr>
      </a:lvl2pPr>
      <a:lvl3pPr marL="209484" indent="704634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2" charset="2"/>
        <a:defRPr sz="2000">
          <a:solidFill>
            <a:schemeClr val="tx1"/>
          </a:solidFill>
          <a:latin typeface="+mn-lt"/>
          <a:ea typeface="ＭＳ Ｐゴシック" pitchFamily="-111" charset="-128"/>
        </a:defRPr>
      </a:lvl3pPr>
      <a:lvl4pPr marL="412624" indent="-201551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F31C0A"/>
        </a:buClr>
        <a:buFont typeface="Wingdings" pitchFamily="-112" charset="2"/>
        <a:buChar char="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414212" indent="1414027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2" charset="2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871268" algn="l" rtl="0" fontAlgn="base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1" charset="2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1328330" algn="l" rtl="0" fontAlgn="base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1" charset="2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1785389" algn="l" rtl="0" fontAlgn="base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1" charset="2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2242448" algn="l" rtl="0" fontAlgn="base">
        <a:lnSpc>
          <a:spcPts val="2600"/>
        </a:lnSpc>
        <a:spcBef>
          <a:spcPct val="0"/>
        </a:spcBef>
        <a:spcAft>
          <a:spcPct val="0"/>
        </a:spcAft>
        <a:buClr>
          <a:srgbClr val="F21C0A"/>
        </a:buClr>
        <a:buFont typeface="Wingdings" pitchFamily="-111" charset="2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8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0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9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8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0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6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-35717" y="6697267"/>
            <a:ext cx="9179719" cy="160734"/>
          </a:xfrm>
          <a:prstGeom prst="rect">
            <a:avLst/>
          </a:prstGeom>
          <a:solidFill>
            <a:srgbClr val="245A1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70" tIns="32135" rIns="64270" bIns="32135">
            <a:prstTxWarp prst="textNoShape">
              <a:avLst/>
            </a:prstTxWarp>
          </a:bodyPr>
          <a:lstStyle/>
          <a:p>
            <a:pPr algn="ctr" defTabSz="9141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1027" name="Picture 10" descr="view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1" descr="lund_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48799" y="196453"/>
            <a:ext cx="723305" cy="91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-89297" y="6590109"/>
            <a:ext cx="9144000" cy="234175"/>
          </a:xfrm>
          <a:prstGeom prst="rect">
            <a:avLst/>
          </a:prstGeom>
        </p:spPr>
        <p:txBody>
          <a:bodyPr lIns="64270" tIns="32135" rIns="64270" bIns="32135">
            <a:prstTxWarp prst="textNoShape">
              <a:avLst/>
            </a:prstTxWarp>
            <a:spAutoFit/>
          </a:bodyPr>
          <a:lstStyle/>
          <a:p>
            <a:pPr algn="ctr" defTabSz="91416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100" baseline="0" dirty="0" err="1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Ebeltoft</a:t>
            </a:r>
            <a:r>
              <a:rPr lang="en-GB" sz="1100" baseline="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 2010</a:t>
            </a:r>
            <a:r>
              <a:rPr lang="fr-FR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			The ESS			</a:t>
            </a:r>
            <a:r>
              <a:rPr lang="fr-FR" sz="1100" dirty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     </a:t>
            </a:r>
            <a:r>
              <a:rPr lang="fr-FR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</a:t>
            </a:r>
            <a:endParaRPr lang="en-US" sz="1100" dirty="0">
              <a:solidFill>
                <a:prstClr val="white"/>
              </a:solidFill>
              <a:latin typeface="Papyrus" pitchFamily="-112" charset="0"/>
              <a:ea typeface="Papyrus" pitchFamily="-112" charset="0"/>
              <a:cs typeface="Papyrus" pitchFamily="-112" charset="0"/>
              <a:sym typeface="Gill Sans" pitchFamily="-112" charset="0"/>
            </a:endParaRPr>
          </a:p>
        </p:txBody>
      </p:sp>
      <p:pic>
        <p:nvPicPr>
          <p:cNvPr id="8" name="Picture 7" descr="ESS_new-old_logo_v2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8600" y="39085"/>
            <a:ext cx="1125141" cy="13003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+mj-lt"/>
          <a:ea typeface="+mj-ea"/>
          <a:cs typeface="+mj-cs"/>
          <a:sym typeface="Gill Sans" pitchFamily="-11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5pPr>
      <a:lvl6pPr marL="321357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6pPr>
      <a:lvl7pPr marL="642717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7pPr>
      <a:lvl8pPr marL="964075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8pPr>
      <a:lvl9pPr marL="1285434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9pPr>
    </p:titleStyle>
    <p:bodyStyle>
      <a:lvl1pPr marL="464185" indent="-312432" algn="l" rtl="0" eaLnBrk="0" fontAlgn="base" hangingPunct="0">
        <a:spcBef>
          <a:spcPts val="1617"/>
        </a:spcBef>
        <a:spcAft>
          <a:spcPct val="0"/>
        </a:spcAft>
        <a:buClr>
          <a:srgbClr val="000000"/>
        </a:buClr>
        <a:buSzPct val="171000"/>
        <a:buFont typeface="Avenir LT 55 Roman" pitchFamily="-6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venir LT 55 Roman" pitchFamily="-64" charset="0"/>
        </a:defRPr>
      </a:lvl1pPr>
      <a:lvl2pPr marL="705204" indent="-312432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2pPr>
      <a:lvl3pPr marL="946223" indent="-312432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3pPr>
      <a:lvl4pPr marL="1196169" indent="-312432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4pPr>
      <a:lvl5pPr marL="1437188" indent="-312432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5pPr>
      <a:lvl6pPr marL="1758546" indent="-312432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6pPr>
      <a:lvl7pPr marL="2079903" indent="-312432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7pPr>
      <a:lvl8pPr marL="2401263" indent="-312432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8pPr>
      <a:lvl9pPr marL="2722620" indent="-312432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57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17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075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434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794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151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511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870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-35717" y="6697267"/>
            <a:ext cx="9179719" cy="160734"/>
          </a:xfrm>
          <a:prstGeom prst="rect">
            <a:avLst/>
          </a:prstGeom>
          <a:solidFill>
            <a:srgbClr val="245A1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77" tIns="32139" rIns="64277" bIns="32139">
            <a:prstTxWarp prst="textNoShape">
              <a:avLst/>
            </a:prstTxWarp>
          </a:bodyPr>
          <a:lstStyle/>
          <a:p>
            <a:pPr algn="ctr" defTabSz="9142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1027" name="Picture 10" descr="view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1" descr="lund_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48799" y="196453"/>
            <a:ext cx="723305" cy="91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SS_new-old_logo_v2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8598" y="39085"/>
            <a:ext cx="1125141" cy="13003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89297" y="6590109"/>
            <a:ext cx="9144000" cy="234175"/>
          </a:xfrm>
          <a:prstGeom prst="rect">
            <a:avLst/>
          </a:prstGeom>
        </p:spPr>
        <p:txBody>
          <a:bodyPr lIns="64270" tIns="32135" rIns="64270" bIns="32135">
            <a:prstTxWarp prst="textNoShape">
              <a:avLst/>
            </a:prstTxWarp>
            <a:spAutoFit/>
          </a:bodyPr>
          <a:lstStyle/>
          <a:p>
            <a:pPr algn="ctr" defTabSz="91416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100" dirty="0" err="1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Ebeltoft</a:t>
            </a:r>
            <a:r>
              <a:rPr lang="en-GB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</a:t>
            </a:r>
            <a:r>
              <a:rPr lang="en-GB" sz="1100" baseline="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2010</a:t>
            </a:r>
            <a:r>
              <a:rPr lang="fr-FR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			The ESS			</a:t>
            </a:r>
            <a:r>
              <a:rPr lang="fr-FR" sz="1100" dirty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     </a:t>
            </a:r>
            <a:r>
              <a:rPr lang="fr-FR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</a:t>
            </a:r>
            <a:endParaRPr lang="en-US" sz="1100" dirty="0">
              <a:solidFill>
                <a:prstClr val="white"/>
              </a:solidFill>
              <a:latin typeface="Papyrus" pitchFamily="-112" charset="0"/>
              <a:ea typeface="Papyrus" pitchFamily="-112" charset="0"/>
              <a:cs typeface="Papyrus" pitchFamily="-112" charset="0"/>
              <a:sym typeface="Gill Sans" pitchFamily="-11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+mj-lt"/>
          <a:ea typeface="+mj-ea"/>
          <a:cs typeface="+mj-cs"/>
          <a:sym typeface="Gill Sans" pitchFamily="-11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5pPr>
      <a:lvl6pPr marL="321391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6pPr>
      <a:lvl7pPr marL="642783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7pPr>
      <a:lvl8pPr marL="964174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8pPr>
      <a:lvl9pPr marL="1285565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9pPr>
    </p:titleStyle>
    <p:bodyStyle>
      <a:lvl1pPr marL="464232" indent="-312464" algn="l" rtl="0" eaLnBrk="0" fontAlgn="base" hangingPunct="0">
        <a:spcBef>
          <a:spcPts val="1617"/>
        </a:spcBef>
        <a:spcAft>
          <a:spcPct val="0"/>
        </a:spcAft>
        <a:buClr>
          <a:srgbClr val="000000"/>
        </a:buClr>
        <a:buSzPct val="171000"/>
        <a:buFont typeface="Avenir LT 55 Roman" pitchFamily="-6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venir LT 55 Roman" pitchFamily="-64" charset="0"/>
        </a:defRPr>
      </a:lvl1pPr>
      <a:lvl2pPr marL="705276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2pPr>
      <a:lvl3pPr marL="946320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3pPr>
      <a:lvl4pPr marL="1196291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4pPr>
      <a:lvl5pPr marL="1437335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5pPr>
      <a:lvl6pPr marL="1758726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6pPr>
      <a:lvl7pPr marL="2080116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7pPr>
      <a:lvl8pPr marL="2401509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8pPr>
      <a:lvl9pPr marL="2722900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-35717" y="6697267"/>
            <a:ext cx="9179719" cy="160734"/>
          </a:xfrm>
          <a:prstGeom prst="rect">
            <a:avLst/>
          </a:prstGeom>
          <a:solidFill>
            <a:srgbClr val="245A1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77" tIns="32139" rIns="64277" bIns="32139">
            <a:prstTxWarp prst="textNoShape">
              <a:avLst/>
            </a:prstTxWarp>
          </a:bodyPr>
          <a:lstStyle/>
          <a:p>
            <a:pPr algn="ctr" defTabSz="91421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1027" name="Picture 10" descr="view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1" descr="lund_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48799" y="196453"/>
            <a:ext cx="723305" cy="91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-89297" y="6590110"/>
            <a:ext cx="9144000" cy="234183"/>
          </a:xfrm>
          <a:prstGeom prst="rect">
            <a:avLst/>
          </a:prstGeom>
        </p:spPr>
        <p:txBody>
          <a:bodyPr lIns="64277" tIns="32139" rIns="64277" bIns="32139">
            <a:prstTxWarp prst="textNoShape">
              <a:avLst/>
            </a:prstTxWarp>
            <a:spAutoFit/>
          </a:bodyPr>
          <a:lstStyle/>
          <a:p>
            <a:pPr algn="ctr" defTabSz="914212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100" dirty="0" err="1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Ebeltoft</a:t>
            </a:r>
            <a:r>
              <a:rPr lang="en-GB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</a:t>
            </a:r>
            <a:r>
              <a:rPr lang="en-GB" sz="1100" baseline="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</a:t>
            </a:r>
            <a:r>
              <a:rPr lang="fr-FR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2010			The ESS			 </a:t>
            </a:r>
            <a:fld id="{C11E51B9-C2A9-6246-82AF-59CCB83C05C9}" type="slidenum">
              <a:rPr lang="fr-FR" sz="110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pPr algn="ctr" defTabSz="914212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100" dirty="0">
              <a:solidFill>
                <a:prstClr val="white"/>
              </a:solidFill>
              <a:latin typeface="Papyrus" pitchFamily="-112" charset="0"/>
              <a:ea typeface="Papyrus" pitchFamily="-112" charset="0"/>
              <a:cs typeface="Papyrus" pitchFamily="-112" charset="0"/>
              <a:sym typeface="Gill Sans" pitchFamily="-112" charset="0"/>
            </a:endParaRPr>
          </a:p>
        </p:txBody>
      </p:sp>
      <p:pic>
        <p:nvPicPr>
          <p:cNvPr id="8" name="Picture 7" descr="ESS_new-old_logo_v2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8598" y="39085"/>
            <a:ext cx="1125141" cy="13003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+mj-lt"/>
          <a:ea typeface="+mj-ea"/>
          <a:cs typeface="+mj-cs"/>
          <a:sym typeface="Gill Sans" pitchFamily="-11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5pPr>
      <a:lvl6pPr marL="321391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6pPr>
      <a:lvl7pPr marL="642783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7pPr>
      <a:lvl8pPr marL="964174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8pPr>
      <a:lvl9pPr marL="1285565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9pPr>
    </p:titleStyle>
    <p:bodyStyle>
      <a:lvl1pPr marL="464232" indent="-312464" algn="l" rtl="0" eaLnBrk="0" fontAlgn="base" hangingPunct="0">
        <a:spcBef>
          <a:spcPts val="1617"/>
        </a:spcBef>
        <a:spcAft>
          <a:spcPct val="0"/>
        </a:spcAft>
        <a:buClr>
          <a:srgbClr val="000000"/>
        </a:buClr>
        <a:buSzPct val="171000"/>
        <a:buFont typeface="Avenir LT 55 Roman" pitchFamily="-6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venir LT 55 Roman" pitchFamily="-64" charset="0"/>
        </a:defRPr>
      </a:lvl1pPr>
      <a:lvl2pPr marL="705276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2pPr>
      <a:lvl3pPr marL="946320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3pPr>
      <a:lvl4pPr marL="1196291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4pPr>
      <a:lvl5pPr marL="1437335" indent="-312464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5pPr>
      <a:lvl6pPr marL="1758726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6pPr>
      <a:lvl7pPr marL="2080116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7pPr>
      <a:lvl8pPr marL="2401509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8pPr>
      <a:lvl9pPr marL="2722900" indent="-312464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Bridge-low-resolution.jpg"/>
          <p:cNvPicPr>
            <a:picLocks noChangeAspect="1"/>
          </p:cNvPicPr>
          <p:nvPr userDrawn="1"/>
        </p:nvPicPr>
        <p:blipFill>
          <a:blip r:embed="rId7">
            <a:alphaModFix amt="3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defTabSz="45710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193FF66D-300B-B849-9127-63E35586AE37}" type="datetime1">
              <a:rPr lang="en-US" smtClean="0">
                <a:solidFill>
                  <a:srgbClr val="CCCCFF"/>
                </a:solidFill>
              </a:rPr>
              <a:pPr>
                <a:defRPr/>
              </a:pPr>
              <a:t>2012-03-21</a:t>
            </a:fld>
            <a:endParaRPr lang="en-US" dirty="0">
              <a:solidFill>
                <a:srgbClr val="CCCC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ctr" defTabSz="45710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CCCC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algn="r" defTabSz="45710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C2403651-706A-0E43-86F5-4FB4E6D9E12D}" type="slidenum">
              <a:rPr lang="en-US" smtClean="0">
                <a:solidFill>
                  <a:srgbClr val="CCCC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CCCFF"/>
              </a:solidFill>
            </a:endParaRPr>
          </a:p>
        </p:txBody>
      </p:sp>
      <p:pic>
        <p:nvPicPr>
          <p:cNvPr id="1031" name="Picture 7"/>
          <p:cNvPicPr>
            <a:picLocks noChangeAspect="1"/>
          </p:cNvPicPr>
          <p:nvPr/>
        </p:nvPicPr>
        <p:blipFill>
          <a:blip r:embed="rId8">
            <a:clrChange>
              <a:clrFrom>
                <a:srgbClr val="FCFCFD"/>
              </a:clrFrom>
              <a:clrTo>
                <a:srgbClr val="FCFCFD">
                  <a:alpha val="0"/>
                </a:srgbClr>
              </a:clrTo>
            </a:clrChange>
            <a:alphaModFix amt="92000"/>
          </a:blip>
          <a:srcRect/>
          <a:stretch>
            <a:fillRect/>
          </a:stretch>
        </p:blipFill>
        <p:spPr bwMode="auto">
          <a:xfrm>
            <a:off x="38101" y="39688"/>
            <a:ext cx="896938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10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21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32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42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609476" indent="-609476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990397" indent="-533291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defRPr sz="2000">
          <a:solidFill>
            <a:schemeClr val="accent2"/>
          </a:solidFill>
          <a:latin typeface="+mn-lt"/>
          <a:ea typeface="+mn-ea"/>
        </a:defRPr>
      </a:lvl2pPr>
      <a:lvl3pPr marL="1371320" indent="-457106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defRPr sz="2000">
          <a:solidFill>
            <a:schemeClr val="accent2"/>
          </a:solidFill>
          <a:latin typeface="+mn-lt"/>
          <a:ea typeface="+mn-ea"/>
        </a:defRPr>
      </a:lvl3pPr>
      <a:lvl4pPr marL="1752241" indent="-380923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defRPr sz="2000">
          <a:solidFill>
            <a:schemeClr val="accent2"/>
          </a:solidFill>
          <a:latin typeface="+mn-lt"/>
          <a:ea typeface="+mn-ea"/>
        </a:defRPr>
      </a:lvl4pPr>
      <a:lvl5pPr marL="2209348" indent="-380923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defRPr sz="2000">
          <a:solidFill>
            <a:schemeClr val="accent2"/>
          </a:solidFill>
          <a:latin typeface="+mn-lt"/>
          <a:ea typeface="+mn-ea"/>
        </a:defRPr>
      </a:lvl5pPr>
      <a:lvl6pPr marL="2666453" indent="-380923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defRPr sz="2000">
          <a:solidFill>
            <a:schemeClr val="accent2"/>
          </a:solidFill>
          <a:latin typeface="+mn-lt"/>
          <a:ea typeface="+mn-ea"/>
        </a:defRPr>
      </a:lvl6pPr>
      <a:lvl7pPr marL="3123560" indent="-380923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defRPr sz="2000">
          <a:solidFill>
            <a:schemeClr val="accent2"/>
          </a:solidFill>
          <a:latin typeface="+mn-lt"/>
          <a:ea typeface="+mn-ea"/>
        </a:defRPr>
      </a:lvl7pPr>
      <a:lvl8pPr marL="3580668" indent="-380923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defRPr sz="2000">
          <a:solidFill>
            <a:schemeClr val="accent2"/>
          </a:solidFill>
          <a:latin typeface="+mn-lt"/>
          <a:ea typeface="+mn-ea"/>
        </a:defRPr>
      </a:lvl8pPr>
      <a:lvl9pPr marL="4037775" indent="-380923" algn="l" rtl="0" eaLnBrk="1" fontAlgn="base" hangingPunct="1">
        <a:spcBef>
          <a:spcPct val="20000"/>
        </a:spcBef>
        <a:spcAft>
          <a:spcPct val="0"/>
        </a:spcAft>
        <a:buFont typeface="Arial" pitchFamily="-65" charset="0"/>
        <a:defRPr sz="2000">
          <a:solidFill>
            <a:schemeClr val="accent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-35717" y="6697267"/>
            <a:ext cx="9179719" cy="160734"/>
          </a:xfrm>
          <a:prstGeom prst="rect">
            <a:avLst/>
          </a:prstGeom>
          <a:solidFill>
            <a:srgbClr val="245A1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84" tIns="32142" rIns="64284" bIns="32142">
            <a:prstTxWarp prst="textNoShape">
              <a:avLst/>
            </a:prstTxWarp>
          </a:bodyPr>
          <a:lstStyle/>
          <a:p>
            <a:pPr algn="ctr" defTabSz="91430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1027" name="Picture 10" descr="view7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1" descr="lund_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48799" y="196453"/>
            <a:ext cx="723305" cy="91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-89297" y="6590109"/>
            <a:ext cx="9144000" cy="234189"/>
          </a:xfrm>
          <a:prstGeom prst="rect">
            <a:avLst/>
          </a:prstGeom>
        </p:spPr>
        <p:txBody>
          <a:bodyPr lIns="64284" tIns="32142" rIns="64284" bIns="32142">
            <a:prstTxWarp prst="textNoShape">
              <a:avLst/>
            </a:prstTxWarp>
            <a:spAutoFit/>
          </a:bodyPr>
          <a:lstStyle/>
          <a:p>
            <a:pPr algn="ctr" defTabSz="91430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100" dirty="0" err="1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Ebeltoft</a:t>
            </a:r>
            <a:r>
              <a:rPr lang="en-GB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 2010</a:t>
            </a:r>
            <a:r>
              <a:rPr lang="fr-FR" sz="1100" dirty="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t>			The ESS			 </a:t>
            </a:r>
            <a:fld id="{C11E51B9-C2A9-6246-82AF-59CCB83C05C9}" type="slidenum">
              <a:rPr lang="fr-FR" sz="1100" smtClean="0">
                <a:solidFill>
                  <a:prstClr val="white"/>
                </a:solidFill>
                <a:latin typeface="Papyrus" pitchFamily="-112" charset="0"/>
                <a:ea typeface="Papyrus" pitchFamily="-112" charset="0"/>
                <a:cs typeface="Papyrus" pitchFamily="-112" charset="0"/>
                <a:sym typeface="Gill Sans" pitchFamily="-112" charset="0"/>
              </a:rPr>
              <a:pPr algn="ctr" defTabSz="91430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100" dirty="0">
              <a:solidFill>
                <a:prstClr val="white"/>
              </a:solidFill>
              <a:latin typeface="Papyrus" pitchFamily="-112" charset="0"/>
              <a:ea typeface="Papyrus" pitchFamily="-112" charset="0"/>
              <a:cs typeface="Papyrus" pitchFamily="-112" charset="0"/>
              <a:sym typeface="Gill Sans" pitchFamily="-112" charset="0"/>
            </a:endParaRPr>
          </a:p>
        </p:txBody>
      </p:sp>
      <p:pic>
        <p:nvPicPr>
          <p:cNvPr id="8" name="Picture 7" descr="ESS_new-old_logo_v2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8596" y="39085"/>
            <a:ext cx="1125141" cy="13003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+mj-lt"/>
          <a:ea typeface="+mj-ea"/>
          <a:cs typeface="+mj-cs"/>
          <a:sym typeface="Gill Sans" pitchFamily="-11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pitchFamily="-112" charset="0"/>
        </a:defRPr>
      </a:lvl5pPr>
      <a:lvl6pPr marL="321424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6pPr>
      <a:lvl7pPr marL="642849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7pPr>
      <a:lvl8pPr marL="964274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8pPr>
      <a:lvl9pPr marL="1285697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 W3" charset="-128"/>
          <a:cs typeface="ヒラギノ角ゴ Pro W3" charset="-128"/>
          <a:sym typeface="Gill Sans" charset="0"/>
        </a:defRPr>
      </a:lvl9pPr>
    </p:titleStyle>
    <p:bodyStyle>
      <a:lvl1pPr marL="464279" indent="-312496" algn="l" rtl="0" eaLnBrk="0" fontAlgn="base" hangingPunct="0">
        <a:spcBef>
          <a:spcPts val="1617"/>
        </a:spcBef>
        <a:spcAft>
          <a:spcPct val="0"/>
        </a:spcAft>
        <a:buClr>
          <a:srgbClr val="000000"/>
        </a:buClr>
        <a:buSzPct val="171000"/>
        <a:buFont typeface="Avenir LT 55 Roman" pitchFamily="-64" charset="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Avenir LT 55 Roman" pitchFamily="-64" charset="0"/>
        </a:defRPr>
      </a:lvl1pPr>
      <a:lvl2pPr marL="705348" indent="-312496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2pPr>
      <a:lvl3pPr marL="946417" indent="-312496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3pPr>
      <a:lvl4pPr marL="1196413" indent="-312496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4pPr>
      <a:lvl5pPr marL="1437482" indent="-312496" algn="l" rtl="0" eaLnBrk="0" fontAlgn="base" hangingPunct="0">
        <a:spcBef>
          <a:spcPts val="1617"/>
        </a:spcBef>
        <a:spcAft>
          <a:spcPct val="0"/>
        </a:spcAft>
        <a:buSzPct val="171000"/>
        <a:buFont typeface="Gill Sans" pitchFamily="-112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pitchFamily="-112" charset="0"/>
        </a:defRPr>
      </a:lvl5pPr>
      <a:lvl6pPr marL="1758906" indent="-312496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6pPr>
      <a:lvl7pPr marL="2080329" indent="-312496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7pPr>
      <a:lvl8pPr marL="2401755" indent="-312496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8pPr>
      <a:lvl9pPr marL="2723179" indent="-312496" algn="l" rtl="0" fontAlgn="base">
        <a:spcBef>
          <a:spcPts val="1617"/>
        </a:spcBef>
        <a:spcAft>
          <a:spcPct val="0"/>
        </a:spcAft>
        <a:buSzPct val="171000"/>
        <a:buFont typeface="Gill Sans" charset="0"/>
        <a:buChar char="•"/>
        <a:defRPr sz="2700">
          <a:solidFill>
            <a:schemeClr val="tx1"/>
          </a:solidFill>
          <a:latin typeface="+mj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TitilliumText14L 600 wt" pitchFamily="-64" charset="0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TitilliumText14L 600 wt" pitchFamily="-64" charset="0"/>
          <a:ea typeface="ヒラギノ角ゴ ProN W6" charset="-128"/>
          <a:cs typeface="ヒラギノ角ゴ ProN W6" charset="-128"/>
          <a:sym typeface="TitilliumText14L 600 wt" pitchFamily="-64" charset="0"/>
        </a:defRPr>
      </a:lvl9pPr>
    </p:titleStyle>
    <p:bodyStyle>
      <a:lvl1pPr marL="625056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1pPr>
      <a:lvl2pPr marL="937584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2pPr>
      <a:lvl3pPr marL="1250112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3pPr>
      <a:lvl4pPr marL="1562640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4pPr>
      <a:lvl5pPr marL="1875168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5pPr>
      <a:lvl6pPr marL="2196625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6pPr>
      <a:lvl7pPr marL="2518082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7pPr>
      <a:lvl8pPr marL="2839540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8pPr>
      <a:lvl9pPr marL="3160997" indent="-401822" algn="l" rtl="0" fontAlgn="base">
        <a:spcBef>
          <a:spcPts val="1687"/>
        </a:spcBef>
        <a:spcAft>
          <a:spcPct val="0"/>
        </a:spcAft>
        <a:buSzPct val="171000"/>
        <a:buFont typeface="TitilliumText22L 400 wt" pitchFamily="-6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TitilliumText22L 400 wt" pitchFamily="-64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 r="16609"/>
          <a:stretch>
            <a:fillRect/>
          </a:stretch>
        </p:blipFill>
        <p:spPr bwMode="auto">
          <a:xfrm>
            <a:off x="4625840" y="0"/>
            <a:ext cx="451389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91194" y="-8930"/>
            <a:ext cx="6991945" cy="68669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991194" y="-8930"/>
            <a:ext cx="6991945" cy="68669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892969" y="-8930"/>
            <a:ext cx="6991945" cy="68669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892969" y="-11162"/>
            <a:ext cx="6991945" cy="68658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9702" name="Rectangle 6"/>
          <p:cNvSpPr>
            <a:spLocks/>
          </p:cNvSpPr>
          <p:nvPr/>
        </p:nvSpPr>
        <p:spPr bwMode="auto">
          <a:xfrm>
            <a:off x="0" y="2009180"/>
            <a:ext cx="4475415" cy="28307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64291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900" dirty="0" smtClean="0">
                <a:solidFill>
                  <a:srgbClr val="FFFFFF"/>
                </a:solidFill>
                <a:latin typeface="TitilliumText22L 60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ESS Front End diagnostic</a:t>
            </a:r>
          </a:p>
        </p:txBody>
      </p:sp>
      <p:sp>
        <p:nvSpPr>
          <p:cNvPr id="29704" name="Rectangle 8"/>
          <p:cNvSpPr>
            <a:spLocks/>
          </p:cNvSpPr>
          <p:nvPr/>
        </p:nvSpPr>
        <p:spPr bwMode="auto">
          <a:xfrm>
            <a:off x="272916" y="5900549"/>
            <a:ext cx="3607594" cy="4857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64291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solidFill>
                  <a:srgbClr val="FFFFFF"/>
                </a:solidFill>
                <a:latin typeface="TitilliumText22L 25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Benjamin </a:t>
            </a:r>
            <a:r>
              <a:rPr lang="en-US" sz="1700" dirty="0" err="1" smtClean="0">
                <a:solidFill>
                  <a:srgbClr val="FFFFFF"/>
                </a:solidFill>
                <a:latin typeface="TitilliumText22L 25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Cheymol</a:t>
            </a:r>
            <a:endParaRPr lang="en-US" sz="1700" dirty="0" smtClean="0">
              <a:solidFill>
                <a:srgbClr val="FFFFFF"/>
              </a:solidFill>
              <a:latin typeface="TitilliumText22L 250 wt" pitchFamily="-64" charset="0"/>
              <a:ea typeface="TitilliumText22L 800 wt" pitchFamily="-64" charset="0"/>
              <a:cs typeface="TitilliumText22L 800 wt" pitchFamily="-64" charset="0"/>
              <a:sym typeface="Gill Sans" charset="0"/>
            </a:endParaRPr>
          </a:p>
          <a:p>
            <a:pPr defTabSz="64291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solidFill>
                  <a:srgbClr val="FFFFFF"/>
                </a:solidFill>
                <a:latin typeface="TitilliumText22L 250 wt" pitchFamily="-64" charset="0"/>
                <a:ea typeface="TitilliumText22L 800 wt" pitchFamily="-64" charset="0"/>
                <a:cs typeface="TitilliumText22L 800 wt" pitchFamily="-64" charset="0"/>
                <a:sym typeface="Gill Sans" charset="0"/>
              </a:rPr>
              <a:t>Beam diagnostic workshop, Lund 2012-03-21</a:t>
            </a:r>
            <a:endParaRPr lang="en-US" sz="1700" dirty="0">
              <a:solidFill>
                <a:srgbClr val="FFFFFF"/>
              </a:solidFill>
              <a:latin typeface="TitilliumText22L 800 wt" pitchFamily="-64" charset="0"/>
              <a:ea typeface="TitilliumText22L 800 wt" pitchFamily="-64" charset="0"/>
              <a:cs typeface="TitilliumText22L 800 wt" pitchFamily="-64" charset="0"/>
              <a:sym typeface="TitilliumText22L 800 wt" pitchFamily="-6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3" y="1625600"/>
            <a:ext cx="8843911" cy="3478605"/>
          </a:xfrm>
          <a:prstGeom prst="rect">
            <a:avLst/>
          </a:prstGeom>
        </p:spPr>
      </p:pic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1597680" y="130820"/>
            <a:ext cx="6928794" cy="609600"/>
          </a:xfrm>
        </p:spPr>
        <p:txBody>
          <a:bodyPr/>
          <a:lstStyle/>
          <a:p>
            <a:r>
              <a:rPr lang="en-US" dirty="0" smtClean="0"/>
              <a:t>MEBT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2238084" y="1432582"/>
            <a:ext cx="1370727" cy="59626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 bwMode="auto">
          <a:xfrm>
            <a:off x="5503664" y="1401607"/>
            <a:ext cx="1303514" cy="72016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17231" y="1047762"/>
            <a:ext cx="1929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Buncher</a:t>
            </a:r>
            <a:r>
              <a:rPr lang="en-US" dirty="0" smtClean="0"/>
              <a:t> Cavities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384636"/>
              </p:ext>
            </p:extLst>
          </p:nvPr>
        </p:nvGraphicFramePr>
        <p:xfrm>
          <a:off x="677020" y="5223373"/>
          <a:ext cx="417781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192"/>
                <a:gridCol w="3456618"/>
              </a:tblGrid>
              <a:tr h="363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BPM</a:t>
                      </a:r>
                      <a:r>
                        <a:rPr lang="en-US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(position and TOF)</a:t>
                      </a:r>
                      <a:endParaRPr lang="en-US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3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Wire scanner</a:t>
                      </a:r>
                      <a:endParaRPr lang="en-US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3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BSM</a:t>
                      </a:r>
                      <a:endParaRPr lang="en-US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3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Collimator</a:t>
                      </a:r>
                      <a:endParaRPr lang="en-US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1" name="Group 227"/>
          <p:cNvGrpSpPr>
            <a:grpSpLocks/>
          </p:cNvGrpSpPr>
          <p:nvPr/>
        </p:nvGrpSpPr>
        <p:grpSpPr bwMode="auto">
          <a:xfrm>
            <a:off x="934169" y="5230844"/>
            <a:ext cx="336674" cy="259687"/>
            <a:chOff x="2988" y="1632"/>
            <a:chExt cx="119" cy="74"/>
          </a:xfrm>
        </p:grpSpPr>
        <p:sp>
          <p:nvSpPr>
            <p:cNvPr id="12" name="Line 228"/>
            <p:cNvSpPr>
              <a:spLocks noChangeShapeType="1"/>
            </p:cNvSpPr>
            <p:nvPr/>
          </p:nvSpPr>
          <p:spPr bwMode="auto">
            <a:xfrm>
              <a:off x="3004" y="1632"/>
              <a:ext cx="0" cy="45"/>
            </a:xfrm>
            <a:prstGeom prst="line">
              <a:avLst/>
            </a:pr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229"/>
            <p:cNvSpPr>
              <a:spLocks noChangeShapeType="1"/>
            </p:cNvSpPr>
            <p:nvPr/>
          </p:nvSpPr>
          <p:spPr bwMode="auto">
            <a:xfrm>
              <a:off x="3004" y="1674"/>
              <a:ext cx="103" cy="0"/>
            </a:xfrm>
            <a:prstGeom prst="line">
              <a:avLst/>
            </a:pr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230"/>
            <p:cNvSpPr>
              <a:spLocks noChangeShapeType="1"/>
            </p:cNvSpPr>
            <p:nvPr/>
          </p:nvSpPr>
          <p:spPr bwMode="auto">
            <a:xfrm>
              <a:off x="2988" y="1706"/>
              <a:ext cx="119" cy="0"/>
            </a:xfrm>
            <a:prstGeom prst="line">
              <a:avLst/>
            </a:pr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AutoShape 317" descr="Wide upward diagonal"/>
          <p:cNvSpPr>
            <a:spLocks noChangeArrowheads="1"/>
          </p:cNvSpPr>
          <p:nvPr/>
        </p:nvSpPr>
        <p:spPr bwMode="auto">
          <a:xfrm rot="16200000" flipV="1">
            <a:off x="885776" y="5714840"/>
            <a:ext cx="317959" cy="123070"/>
          </a:xfrm>
          <a:prstGeom prst="chevron">
            <a:avLst>
              <a:gd name="adj" fmla="val 88393"/>
            </a:avLst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934169" y="6088182"/>
            <a:ext cx="336674" cy="193592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1044756" y="6371478"/>
            <a:ext cx="0" cy="314935"/>
          </a:xfrm>
          <a:prstGeom prst="line">
            <a:avLst/>
          </a:prstGeom>
          <a:ln>
            <a:solidFill>
              <a:srgbClr val="3366FF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 flipH="1">
            <a:off x="4251582" y="2191463"/>
            <a:ext cx="727958" cy="3329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4418557" y="1914464"/>
            <a:ext cx="12282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Chopper Dump</a:t>
            </a:r>
            <a:endParaRPr lang="en-US" sz="1200" dirty="0"/>
          </a:p>
        </p:txBody>
      </p:sp>
      <p:cxnSp>
        <p:nvCxnSpPr>
          <p:cNvPr id="64" name="Straight Arrow Connector 63"/>
          <p:cNvCxnSpPr/>
          <p:nvPr/>
        </p:nvCxnSpPr>
        <p:spPr bwMode="auto">
          <a:xfrm flipH="1" flipV="1">
            <a:off x="3283554" y="3747944"/>
            <a:ext cx="1135003" cy="8982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4553607" y="4646210"/>
            <a:ext cx="774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Chopper</a:t>
            </a:r>
            <a:endParaRPr lang="en-US" sz="12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276798"/>
              </p:ext>
            </p:extLst>
          </p:nvPr>
        </p:nvGraphicFramePr>
        <p:xfrm>
          <a:off x="4895603" y="5223373"/>
          <a:ext cx="417781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555"/>
                <a:gridCol w="3327255"/>
              </a:tblGrid>
              <a:tr h="363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SEM</a:t>
                      </a:r>
                      <a:r>
                        <a:rPr lang="en-US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grid</a:t>
                      </a:r>
                      <a:endParaRPr lang="en-US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3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BCT</a:t>
                      </a:r>
                      <a:endParaRPr lang="en-US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3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Slit</a:t>
                      </a:r>
                      <a:endParaRPr lang="en-US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3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Quad</a:t>
                      </a:r>
                      <a:endParaRPr lang="en-US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b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71398" y="5604140"/>
            <a:ext cx="107881" cy="331215"/>
          </a:xfrm>
          <a:prstGeom prst="rect">
            <a:avLst/>
          </a:prstGeom>
        </p:spPr>
      </p:pic>
      <p:pic>
        <p:nvPicPr>
          <p:cNvPr id="5" name="Picture 4" descr="gri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199" y="5230844"/>
            <a:ext cx="140159" cy="351184"/>
          </a:xfrm>
          <a:prstGeom prst="rect">
            <a:avLst/>
          </a:prstGeom>
        </p:spPr>
      </p:pic>
      <p:pic>
        <p:nvPicPr>
          <p:cNvPr id="6" name="Picture 5" descr="sli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398" y="5971514"/>
            <a:ext cx="154436" cy="31424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5271398" y="6371478"/>
            <a:ext cx="107881" cy="3149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251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Slit based on LINAC4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76B1-1688-7F40-8AC2-57F8358002F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l4sl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21" y="1829163"/>
            <a:ext cx="2827756" cy="4876437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 bwMode="auto">
          <a:xfrm>
            <a:off x="4498366" y="4835316"/>
            <a:ext cx="2363937" cy="206572"/>
          </a:xfrm>
          <a:prstGeom prst="leftArrow">
            <a:avLst>
              <a:gd name="adj1" fmla="val 50000"/>
              <a:gd name="adj2" fmla="val 412938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176" y="4481286"/>
            <a:ext cx="83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81261" y="1561384"/>
            <a:ext cx="4322405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Graphite blade on Copper block</a:t>
            </a:r>
          </a:p>
          <a:p>
            <a:endParaRPr lang="en-US" dirty="0" smtClean="0"/>
          </a:p>
          <a:p>
            <a:r>
              <a:rPr lang="en-US" dirty="0" smtClean="0"/>
              <a:t>Beam parameter at the MEBT</a:t>
            </a:r>
            <a:endParaRPr lang="en-US" dirty="0"/>
          </a:p>
          <a:p>
            <a:r>
              <a:rPr lang="en-US" dirty="0" err="1" smtClean="0"/>
              <a:t>σ</a:t>
            </a:r>
            <a:r>
              <a:rPr lang="en-US" baseline="-25000" dirty="0" err="1" smtClean="0"/>
              <a:t>x</a:t>
            </a:r>
            <a:r>
              <a:rPr lang="en-US" dirty="0" smtClean="0"/>
              <a:t>=3.1 mm,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y</a:t>
            </a:r>
            <a:r>
              <a:rPr lang="en-US" dirty="0" smtClean="0"/>
              <a:t>=3.5 mm</a:t>
            </a:r>
          </a:p>
          <a:p>
            <a:r>
              <a:rPr lang="en-US" dirty="0" smtClean="0"/>
              <a:t>I=65 mA</a:t>
            </a:r>
            <a:br>
              <a:rPr lang="en-US" dirty="0" smtClean="0"/>
            </a:br>
            <a:r>
              <a:rPr lang="en-US" dirty="0" smtClean="0"/>
              <a:t>Pulse length =100 </a:t>
            </a:r>
            <a:r>
              <a:rPr lang="en-US" dirty="0" err="1" smtClean="0"/>
              <a:t>μs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T</a:t>
            </a:r>
            <a:r>
              <a:rPr lang="en-US" baseline="-25000" dirty="0" err="1" smtClean="0"/>
              <a:t>max</a:t>
            </a:r>
            <a:r>
              <a:rPr lang="en-US" dirty="0" smtClean="0"/>
              <a:t>=1400 K, limits of graphite reached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81261" y="5840803"/>
            <a:ext cx="3815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Carbon or tungsten wire for the </a:t>
            </a:r>
            <a:r>
              <a:rPr lang="en-US" dirty="0"/>
              <a:t>g</a:t>
            </a:r>
            <a:r>
              <a:rPr lang="en-US" dirty="0" smtClean="0"/>
              <a:t>rid</a:t>
            </a:r>
          </a:p>
          <a:p>
            <a:r>
              <a:rPr lang="en-US" dirty="0" smtClean="0"/>
              <a:t>Bias polarization under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052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mbre_WB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168" y="3085916"/>
            <a:ext cx="4038232" cy="3028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MEBT- Wire scanner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077200" cy="1751951"/>
          </a:xfrm>
        </p:spPr>
        <p:txBody>
          <a:bodyPr/>
          <a:lstStyle/>
          <a:p>
            <a:r>
              <a:rPr lang="en-US" dirty="0" smtClean="0"/>
              <a:t>Wire scanner will be used for profile and halo measurement</a:t>
            </a:r>
            <a:endParaRPr lang="en-US" dirty="0"/>
          </a:p>
          <a:p>
            <a:r>
              <a:rPr lang="en-US" dirty="0" smtClean="0"/>
              <a:t>Thermal load Issue</a:t>
            </a:r>
          </a:p>
          <a:p>
            <a:pPr lvl="2"/>
            <a:r>
              <a:rPr lang="en-US" sz="2400" dirty="0" smtClean="0"/>
              <a:t>Carbon wire must be used</a:t>
            </a:r>
          </a:p>
          <a:p>
            <a:pPr lvl="2"/>
            <a:r>
              <a:rPr lang="en-US" sz="2400" dirty="0" smtClean="0"/>
              <a:t>Reduce pulse to </a:t>
            </a:r>
            <a:r>
              <a:rPr lang="en-US" sz="2400" dirty="0"/>
              <a:t>100 </a:t>
            </a:r>
            <a:r>
              <a:rPr lang="en-US" sz="2400" dirty="0" err="1"/>
              <a:t>μs</a:t>
            </a:r>
            <a:endParaRPr lang="en-US" sz="2400" dirty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76B1-1688-7F40-8AC2-57F8358002F5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6593" y="4689317"/>
            <a:ext cx="3840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Expected beam sizes are needed for signal and temperature increase estimation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54229" y="6169223"/>
            <a:ext cx="411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Example of wire scanner tank installed in LINAC4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38567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DTL </a:t>
            </a:r>
            <a:r>
              <a:rPr lang="en-US" dirty="0" err="1" smtClean="0"/>
              <a:t>Intertank</a:t>
            </a:r>
            <a:r>
              <a:rPr lang="en-US" dirty="0"/>
              <a:t> </a:t>
            </a:r>
            <a:r>
              <a:rPr lang="en-US" dirty="0" smtClean="0"/>
              <a:t>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77" y="1125251"/>
            <a:ext cx="4189112" cy="520589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DTL design concept has moved from Linac4 style to SNS style (FODO cell).</a:t>
            </a:r>
            <a:endParaRPr lang="en-US" dirty="0"/>
          </a:p>
          <a:p>
            <a:r>
              <a:rPr lang="en-US" dirty="0" smtClean="0"/>
              <a:t>Inter-tank diagnostics box</a:t>
            </a:r>
          </a:p>
          <a:p>
            <a:pPr lvl="1"/>
            <a:r>
              <a:rPr lang="en-US" dirty="0" smtClean="0"/>
              <a:t>Faraday cup (fast?)</a:t>
            </a:r>
          </a:p>
          <a:p>
            <a:pPr lvl="1"/>
            <a:r>
              <a:rPr lang="en-US" dirty="0" smtClean="0"/>
              <a:t>Wire scanner</a:t>
            </a:r>
          </a:p>
          <a:p>
            <a:r>
              <a:rPr lang="en-US" dirty="0" smtClean="0"/>
              <a:t>In-tank BPMs</a:t>
            </a:r>
          </a:p>
          <a:p>
            <a:r>
              <a:rPr lang="en-US" dirty="0" smtClean="0"/>
              <a:t>BCT inserted in the Tank 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675" y="740420"/>
            <a:ext cx="5270325" cy="41863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6779" y="6146482"/>
            <a:ext cx="681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addition BLM will be installed as close as possible to the beam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9513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DTL BI layout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275679" y="1221877"/>
            <a:ext cx="1354138" cy="59055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92617" y="2732319"/>
            <a:ext cx="1354138" cy="622221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619522" y="2732318"/>
            <a:ext cx="1354138" cy="62222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632511" y="1208167"/>
            <a:ext cx="1354138" cy="625475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 bwMode="auto">
          <a:xfrm>
            <a:off x="8221674" y="6444369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165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000000"/>
                </a:solidFill>
                <a:effectLst/>
                <a:latin typeface="Arial" pitchFamily="-112" charset="0"/>
                <a:ea typeface="+mn-ea"/>
                <a:cs typeface="+mn-cs"/>
              </a:defRPr>
            </a:lvl1pPr>
            <a:lvl2pPr marL="457082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65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5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32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15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0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80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65" algn="l" defTabSz="4570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16FE0C-D26D-A244-835C-074620142DA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03861" y="795417"/>
            <a:ext cx="827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latin typeface="Helvetica" charset="0"/>
              </a:rPr>
              <a:t>Tank 1</a:t>
            </a: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9029700" y="2971800"/>
            <a:ext cx="0" cy="9525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529248" y="1217692"/>
            <a:ext cx="9525" cy="8763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2473686" y="1798717"/>
            <a:ext cx="346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>
                <a:latin typeface="Helvetica" charset="0"/>
              </a:rPr>
              <a:t>0</a:t>
            </a:r>
          </a:p>
        </p:txBody>
      </p:sp>
      <p:sp>
        <p:nvSpPr>
          <p:cNvPr id="15" name="Line 40"/>
          <p:cNvSpPr>
            <a:spLocks noChangeShapeType="1"/>
          </p:cNvSpPr>
          <p:nvPr/>
        </p:nvSpPr>
        <p:spPr bwMode="auto">
          <a:xfrm>
            <a:off x="1332273" y="1522492"/>
            <a:ext cx="6781800" cy="158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Line 41"/>
          <p:cNvSpPr>
            <a:spLocks noChangeShapeType="1"/>
          </p:cNvSpPr>
          <p:nvPr/>
        </p:nvSpPr>
        <p:spPr bwMode="auto">
          <a:xfrm>
            <a:off x="1175143" y="3059265"/>
            <a:ext cx="681513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1484673" y="1208167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Beam</a:t>
            </a:r>
          </a:p>
        </p:txBody>
      </p:sp>
      <p:sp>
        <p:nvSpPr>
          <p:cNvPr id="18" name="AutoShape 44"/>
          <p:cNvSpPr>
            <a:spLocks noChangeArrowheads="1"/>
          </p:cNvSpPr>
          <p:nvPr/>
        </p:nvSpPr>
        <p:spPr bwMode="auto">
          <a:xfrm>
            <a:off x="1560873" y="1436767"/>
            <a:ext cx="609600" cy="1524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9" name="AutoShape 217"/>
          <p:cNvSpPr>
            <a:spLocks noChangeArrowheads="1"/>
          </p:cNvSpPr>
          <p:nvPr/>
        </p:nvSpPr>
        <p:spPr bwMode="auto">
          <a:xfrm>
            <a:off x="4557635" y="1389935"/>
            <a:ext cx="168275" cy="2651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238"/>
          <p:cNvGrpSpPr>
            <a:grpSpLocks/>
          </p:cNvGrpSpPr>
          <p:nvPr/>
        </p:nvGrpSpPr>
        <p:grpSpPr bwMode="auto">
          <a:xfrm>
            <a:off x="4785880" y="1364672"/>
            <a:ext cx="233362" cy="314325"/>
            <a:chOff x="3086" y="1536"/>
            <a:chExt cx="147" cy="198"/>
          </a:xfrm>
        </p:grpSpPr>
        <p:grpSp>
          <p:nvGrpSpPr>
            <p:cNvPr id="21" name="Group 239"/>
            <p:cNvGrpSpPr>
              <a:grpSpLocks/>
            </p:cNvGrpSpPr>
            <p:nvPr/>
          </p:nvGrpSpPr>
          <p:grpSpPr bwMode="auto">
            <a:xfrm>
              <a:off x="3097" y="1584"/>
              <a:ext cx="119" cy="74"/>
              <a:chOff x="2988" y="1632"/>
              <a:chExt cx="119" cy="74"/>
            </a:xfrm>
          </p:grpSpPr>
          <p:sp>
            <p:nvSpPr>
              <p:cNvPr id="23" name="Line 240"/>
              <p:cNvSpPr>
                <a:spLocks noChangeShapeType="1"/>
              </p:cNvSpPr>
              <p:nvPr/>
            </p:nvSpPr>
            <p:spPr bwMode="auto">
              <a:xfrm>
                <a:off x="3004" y="1632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241"/>
              <p:cNvSpPr>
                <a:spLocks noChangeShapeType="1"/>
              </p:cNvSpPr>
              <p:nvPr/>
            </p:nvSpPr>
            <p:spPr bwMode="auto">
              <a:xfrm>
                <a:off x="3004" y="1668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242"/>
              <p:cNvSpPr>
                <a:spLocks noChangeShapeType="1"/>
              </p:cNvSpPr>
              <p:nvPr/>
            </p:nvSpPr>
            <p:spPr bwMode="auto">
              <a:xfrm>
                <a:off x="2988" y="1706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" name="Rectangle 243"/>
            <p:cNvSpPr>
              <a:spLocks noChangeArrowheads="1"/>
            </p:cNvSpPr>
            <p:nvPr/>
          </p:nvSpPr>
          <p:spPr bwMode="auto">
            <a:xfrm flipH="1">
              <a:off x="3086" y="1536"/>
              <a:ext cx="147" cy="19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B859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" name="Group 282"/>
          <p:cNvGrpSpPr>
            <a:grpSpLocks/>
          </p:cNvGrpSpPr>
          <p:nvPr/>
        </p:nvGrpSpPr>
        <p:grpSpPr bwMode="auto">
          <a:xfrm>
            <a:off x="4008798" y="1315323"/>
            <a:ext cx="492125" cy="334963"/>
            <a:chOff x="1179" y="1979"/>
            <a:chExt cx="251" cy="171"/>
          </a:xfrm>
        </p:grpSpPr>
        <p:grpSp>
          <p:nvGrpSpPr>
            <p:cNvPr id="27" name="Group 283"/>
            <p:cNvGrpSpPr>
              <a:grpSpLocks/>
            </p:cNvGrpSpPr>
            <p:nvPr/>
          </p:nvGrpSpPr>
          <p:grpSpPr bwMode="auto">
            <a:xfrm>
              <a:off x="1274" y="1979"/>
              <a:ext cx="133" cy="171"/>
              <a:chOff x="1274" y="1979"/>
              <a:chExt cx="133" cy="171"/>
            </a:xfrm>
          </p:grpSpPr>
          <p:sp>
            <p:nvSpPr>
              <p:cNvPr id="29" name="Line 284"/>
              <p:cNvSpPr>
                <a:spLocks noChangeShapeType="1"/>
              </p:cNvSpPr>
              <p:nvPr/>
            </p:nvSpPr>
            <p:spPr bwMode="auto">
              <a:xfrm>
                <a:off x="1274" y="198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285"/>
              <p:cNvSpPr>
                <a:spLocks noChangeShapeType="1"/>
              </p:cNvSpPr>
              <p:nvPr/>
            </p:nvSpPr>
            <p:spPr bwMode="auto">
              <a:xfrm>
                <a:off x="1277" y="2148"/>
                <a:ext cx="9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286"/>
              <p:cNvSpPr>
                <a:spLocks noChangeArrowheads="1"/>
              </p:cNvSpPr>
              <p:nvPr/>
            </p:nvSpPr>
            <p:spPr bwMode="auto">
              <a:xfrm>
                <a:off x="1340" y="1979"/>
                <a:ext cx="67" cy="17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" name="Text Box 287"/>
            <p:cNvSpPr txBox="1">
              <a:spLocks noChangeArrowheads="1"/>
            </p:cNvSpPr>
            <p:nvPr/>
          </p:nvSpPr>
          <p:spPr bwMode="auto">
            <a:xfrm>
              <a:off x="1179" y="1998"/>
              <a:ext cx="251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tx2"/>
                  </a:solidFill>
                  <a:latin typeface="Helvetica" charset="0"/>
                </a:rPr>
                <a:t>FC</a:t>
              </a:r>
            </a:p>
          </p:txBody>
        </p:sp>
      </p:grpSp>
      <p:sp>
        <p:nvSpPr>
          <p:cNvPr id="32" name="Text Box 292"/>
          <p:cNvSpPr txBox="1">
            <a:spLocks noChangeArrowheads="1"/>
          </p:cNvSpPr>
          <p:nvPr/>
        </p:nvSpPr>
        <p:spPr bwMode="auto">
          <a:xfrm>
            <a:off x="3643470" y="1641633"/>
            <a:ext cx="41751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b="1" dirty="0">
                <a:solidFill>
                  <a:schemeClr val="tx2"/>
                </a:solidFill>
                <a:latin typeface="Helvetica" charset="0"/>
              </a:rPr>
              <a:t>WS</a:t>
            </a:r>
          </a:p>
        </p:txBody>
      </p:sp>
      <p:sp>
        <p:nvSpPr>
          <p:cNvPr id="33" name="AutoShape 293"/>
          <p:cNvSpPr>
            <a:spLocks noChangeArrowheads="1"/>
          </p:cNvSpPr>
          <p:nvPr/>
        </p:nvSpPr>
        <p:spPr bwMode="auto">
          <a:xfrm>
            <a:off x="3967523" y="1328023"/>
            <a:ext cx="152400" cy="244475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" name="Group 297"/>
          <p:cNvGrpSpPr>
            <a:grpSpLocks/>
          </p:cNvGrpSpPr>
          <p:nvPr/>
        </p:nvGrpSpPr>
        <p:grpSpPr bwMode="auto">
          <a:xfrm>
            <a:off x="4288653" y="987275"/>
            <a:ext cx="404812" cy="246063"/>
            <a:chOff x="2938" y="2915"/>
            <a:chExt cx="255" cy="155"/>
          </a:xfrm>
        </p:grpSpPr>
        <p:sp>
          <p:nvSpPr>
            <p:cNvPr id="35" name="AutoShape 298"/>
            <p:cNvSpPr>
              <a:spLocks noChangeArrowheads="1"/>
            </p:cNvSpPr>
            <p:nvPr/>
          </p:nvSpPr>
          <p:spPr bwMode="auto">
            <a:xfrm>
              <a:off x="3006" y="3018"/>
              <a:ext cx="108" cy="52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699" y="9117"/>
                    <a:pt x="2699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36" name="Text Box 299"/>
            <p:cNvSpPr txBox="1">
              <a:spLocks noChangeArrowheads="1"/>
            </p:cNvSpPr>
            <p:nvPr/>
          </p:nvSpPr>
          <p:spPr bwMode="auto">
            <a:xfrm>
              <a:off x="2938" y="2915"/>
              <a:ext cx="25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 dirty="0">
                  <a:solidFill>
                    <a:schemeClr val="tx2"/>
                  </a:solidFill>
                  <a:latin typeface="Helvetica" charset="0"/>
                </a:rPr>
                <a:t>BLM</a:t>
              </a:r>
            </a:p>
          </p:txBody>
        </p:sp>
      </p:grpSp>
      <p:sp>
        <p:nvSpPr>
          <p:cNvPr id="38" name="Rectangle 37"/>
          <p:cNvSpPr/>
          <p:nvPr/>
        </p:nvSpPr>
        <p:spPr bwMode="auto">
          <a:xfrm>
            <a:off x="2259502" y="1233338"/>
            <a:ext cx="1354138" cy="59055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grpSp>
        <p:nvGrpSpPr>
          <p:cNvPr id="39" name="Group 238"/>
          <p:cNvGrpSpPr>
            <a:grpSpLocks/>
          </p:cNvGrpSpPr>
          <p:nvPr/>
        </p:nvGrpSpPr>
        <p:grpSpPr bwMode="auto">
          <a:xfrm>
            <a:off x="5480412" y="1369514"/>
            <a:ext cx="233362" cy="314325"/>
            <a:chOff x="3086" y="1536"/>
            <a:chExt cx="147" cy="198"/>
          </a:xfrm>
        </p:grpSpPr>
        <p:grpSp>
          <p:nvGrpSpPr>
            <p:cNvPr id="40" name="Group 239"/>
            <p:cNvGrpSpPr>
              <a:grpSpLocks/>
            </p:cNvGrpSpPr>
            <p:nvPr/>
          </p:nvGrpSpPr>
          <p:grpSpPr bwMode="auto">
            <a:xfrm>
              <a:off x="3097" y="1584"/>
              <a:ext cx="119" cy="74"/>
              <a:chOff x="2988" y="1632"/>
              <a:chExt cx="119" cy="74"/>
            </a:xfrm>
          </p:grpSpPr>
          <p:sp>
            <p:nvSpPr>
              <p:cNvPr id="42" name="Line 240"/>
              <p:cNvSpPr>
                <a:spLocks noChangeShapeType="1"/>
              </p:cNvSpPr>
              <p:nvPr/>
            </p:nvSpPr>
            <p:spPr bwMode="auto">
              <a:xfrm>
                <a:off x="3004" y="1632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241"/>
              <p:cNvSpPr>
                <a:spLocks noChangeShapeType="1"/>
              </p:cNvSpPr>
              <p:nvPr/>
            </p:nvSpPr>
            <p:spPr bwMode="auto">
              <a:xfrm>
                <a:off x="3004" y="1668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242"/>
              <p:cNvSpPr>
                <a:spLocks noChangeShapeType="1"/>
              </p:cNvSpPr>
              <p:nvPr/>
            </p:nvSpPr>
            <p:spPr bwMode="auto">
              <a:xfrm>
                <a:off x="2988" y="1706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" name="Rectangle 243"/>
            <p:cNvSpPr>
              <a:spLocks noChangeArrowheads="1"/>
            </p:cNvSpPr>
            <p:nvPr/>
          </p:nvSpPr>
          <p:spPr bwMode="auto">
            <a:xfrm flipH="1">
              <a:off x="3086" y="1536"/>
              <a:ext cx="147" cy="19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B859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" name="Group 292"/>
          <p:cNvGrpSpPr>
            <a:grpSpLocks/>
          </p:cNvGrpSpPr>
          <p:nvPr/>
        </p:nvGrpSpPr>
        <p:grpSpPr bwMode="auto">
          <a:xfrm>
            <a:off x="6455438" y="1351009"/>
            <a:ext cx="492125" cy="334963"/>
            <a:chOff x="1179" y="1979"/>
            <a:chExt cx="251" cy="171"/>
          </a:xfrm>
        </p:grpSpPr>
        <p:grpSp>
          <p:nvGrpSpPr>
            <p:cNvPr id="46" name="Group 293"/>
            <p:cNvGrpSpPr>
              <a:grpSpLocks/>
            </p:cNvGrpSpPr>
            <p:nvPr/>
          </p:nvGrpSpPr>
          <p:grpSpPr bwMode="auto">
            <a:xfrm>
              <a:off x="1274" y="1979"/>
              <a:ext cx="133" cy="171"/>
              <a:chOff x="1274" y="1979"/>
              <a:chExt cx="133" cy="171"/>
            </a:xfrm>
          </p:grpSpPr>
          <p:sp>
            <p:nvSpPr>
              <p:cNvPr id="48" name="Line 294"/>
              <p:cNvSpPr>
                <a:spLocks noChangeShapeType="1"/>
              </p:cNvSpPr>
              <p:nvPr/>
            </p:nvSpPr>
            <p:spPr bwMode="auto">
              <a:xfrm>
                <a:off x="1274" y="198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295"/>
              <p:cNvSpPr>
                <a:spLocks noChangeShapeType="1"/>
              </p:cNvSpPr>
              <p:nvPr/>
            </p:nvSpPr>
            <p:spPr bwMode="auto">
              <a:xfrm>
                <a:off x="1277" y="2148"/>
                <a:ext cx="9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Oval 296"/>
              <p:cNvSpPr>
                <a:spLocks noChangeArrowheads="1"/>
              </p:cNvSpPr>
              <p:nvPr/>
            </p:nvSpPr>
            <p:spPr bwMode="auto">
              <a:xfrm>
                <a:off x="1340" y="1979"/>
                <a:ext cx="67" cy="17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" name="Text Box 297"/>
            <p:cNvSpPr txBox="1">
              <a:spLocks noChangeArrowheads="1"/>
            </p:cNvSpPr>
            <p:nvPr/>
          </p:nvSpPr>
          <p:spPr bwMode="auto">
            <a:xfrm>
              <a:off x="1179" y="1998"/>
              <a:ext cx="251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tx2"/>
                  </a:solidFill>
                  <a:latin typeface="Helvetica" charset="0"/>
                </a:rPr>
                <a:t>FC</a:t>
              </a:r>
            </a:p>
          </p:txBody>
        </p:sp>
      </p:grpSp>
      <p:sp>
        <p:nvSpPr>
          <p:cNvPr id="51" name="Text Box 303"/>
          <p:cNvSpPr txBox="1">
            <a:spLocks noChangeArrowheads="1"/>
          </p:cNvSpPr>
          <p:nvPr/>
        </p:nvSpPr>
        <p:spPr bwMode="auto">
          <a:xfrm>
            <a:off x="6084198" y="1641633"/>
            <a:ext cx="477837" cy="21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b="1" dirty="0">
                <a:solidFill>
                  <a:schemeClr val="tx2"/>
                </a:solidFill>
                <a:latin typeface="Helvetica" charset="0"/>
              </a:rPr>
              <a:t>WS</a:t>
            </a:r>
          </a:p>
        </p:txBody>
      </p:sp>
      <p:sp>
        <p:nvSpPr>
          <p:cNvPr id="52" name="AutoShape 304"/>
          <p:cNvSpPr>
            <a:spLocks noChangeArrowheads="1"/>
          </p:cNvSpPr>
          <p:nvPr/>
        </p:nvSpPr>
        <p:spPr bwMode="auto">
          <a:xfrm>
            <a:off x="6398288" y="1379584"/>
            <a:ext cx="152400" cy="244475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AutoShape 321"/>
          <p:cNvSpPr>
            <a:spLocks noChangeArrowheads="1"/>
          </p:cNvSpPr>
          <p:nvPr/>
        </p:nvSpPr>
        <p:spPr bwMode="auto">
          <a:xfrm>
            <a:off x="5902511" y="1398634"/>
            <a:ext cx="168275" cy="2651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335"/>
          <p:cNvSpPr>
            <a:spLocks noChangeArrowheads="1"/>
          </p:cNvSpPr>
          <p:nvPr/>
        </p:nvSpPr>
        <p:spPr bwMode="auto">
          <a:xfrm>
            <a:off x="6096663" y="1217692"/>
            <a:ext cx="835025" cy="639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" name="Group 297"/>
          <p:cNvGrpSpPr>
            <a:grpSpLocks/>
          </p:cNvGrpSpPr>
          <p:nvPr/>
        </p:nvGrpSpPr>
        <p:grpSpPr bwMode="auto">
          <a:xfrm>
            <a:off x="6940913" y="1152571"/>
            <a:ext cx="404812" cy="246063"/>
            <a:chOff x="2938" y="2915"/>
            <a:chExt cx="255" cy="155"/>
          </a:xfrm>
        </p:grpSpPr>
        <p:sp>
          <p:nvSpPr>
            <p:cNvPr id="56" name="AutoShape 298"/>
            <p:cNvSpPr>
              <a:spLocks noChangeArrowheads="1"/>
            </p:cNvSpPr>
            <p:nvPr/>
          </p:nvSpPr>
          <p:spPr bwMode="auto">
            <a:xfrm>
              <a:off x="3006" y="3018"/>
              <a:ext cx="108" cy="52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699" y="9117"/>
                    <a:pt x="2699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57" name="Text Box 299"/>
            <p:cNvSpPr txBox="1">
              <a:spLocks noChangeArrowheads="1"/>
            </p:cNvSpPr>
            <p:nvPr/>
          </p:nvSpPr>
          <p:spPr bwMode="auto">
            <a:xfrm>
              <a:off x="2938" y="2915"/>
              <a:ext cx="25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tx2"/>
                  </a:solidFill>
                  <a:latin typeface="Helvetica" charset="0"/>
                </a:rPr>
                <a:t>BLM</a:t>
              </a:r>
            </a:p>
          </p:txBody>
        </p:sp>
      </p:grpSp>
      <p:grpSp>
        <p:nvGrpSpPr>
          <p:cNvPr id="58" name="Group 238"/>
          <p:cNvGrpSpPr>
            <a:grpSpLocks/>
          </p:cNvGrpSpPr>
          <p:nvPr/>
        </p:nvGrpSpPr>
        <p:grpSpPr bwMode="auto">
          <a:xfrm>
            <a:off x="1475974" y="2902102"/>
            <a:ext cx="233362" cy="314325"/>
            <a:chOff x="3086" y="1536"/>
            <a:chExt cx="147" cy="198"/>
          </a:xfrm>
        </p:grpSpPr>
        <p:grpSp>
          <p:nvGrpSpPr>
            <p:cNvPr id="59" name="Group 239"/>
            <p:cNvGrpSpPr>
              <a:grpSpLocks/>
            </p:cNvGrpSpPr>
            <p:nvPr/>
          </p:nvGrpSpPr>
          <p:grpSpPr bwMode="auto">
            <a:xfrm>
              <a:off x="3097" y="1584"/>
              <a:ext cx="119" cy="74"/>
              <a:chOff x="2988" y="1632"/>
              <a:chExt cx="119" cy="74"/>
            </a:xfrm>
          </p:grpSpPr>
          <p:sp>
            <p:nvSpPr>
              <p:cNvPr id="61" name="Line 240"/>
              <p:cNvSpPr>
                <a:spLocks noChangeShapeType="1"/>
              </p:cNvSpPr>
              <p:nvPr/>
            </p:nvSpPr>
            <p:spPr bwMode="auto">
              <a:xfrm>
                <a:off x="3004" y="1632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Line 241"/>
              <p:cNvSpPr>
                <a:spLocks noChangeShapeType="1"/>
              </p:cNvSpPr>
              <p:nvPr/>
            </p:nvSpPr>
            <p:spPr bwMode="auto">
              <a:xfrm>
                <a:off x="3004" y="1668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242"/>
              <p:cNvSpPr>
                <a:spLocks noChangeShapeType="1"/>
              </p:cNvSpPr>
              <p:nvPr/>
            </p:nvSpPr>
            <p:spPr bwMode="auto">
              <a:xfrm>
                <a:off x="2988" y="1706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" name="Rectangle 243"/>
            <p:cNvSpPr>
              <a:spLocks noChangeArrowheads="1"/>
            </p:cNvSpPr>
            <p:nvPr/>
          </p:nvSpPr>
          <p:spPr bwMode="auto">
            <a:xfrm flipH="1">
              <a:off x="3086" y="1536"/>
              <a:ext cx="147" cy="19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B859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" name="Group 238"/>
          <p:cNvGrpSpPr>
            <a:grpSpLocks/>
          </p:cNvGrpSpPr>
          <p:nvPr/>
        </p:nvGrpSpPr>
        <p:grpSpPr bwMode="auto">
          <a:xfrm>
            <a:off x="2170506" y="2906944"/>
            <a:ext cx="233362" cy="314325"/>
            <a:chOff x="3086" y="1536"/>
            <a:chExt cx="147" cy="198"/>
          </a:xfrm>
        </p:grpSpPr>
        <p:grpSp>
          <p:nvGrpSpPr>
            <p:cNvPr id="65" name="Group 239"/>
            <p:cNvGrpSpPr>
              <a:grpSpLocks/>
            </p:cNvGrpSpPr>
            <p:nvPr/>
          </p:nvGrpSpPr>
          <p:grpSpPr bwMode="auto">
            <a:xfrm>
              <a:off x="3097" y="1584"/>
              <a:ext cx="119" cy="74"/>
              <a:chOff x="2988" y="1632"/>
              <a:chExt cx="119" cy="74"/>
            </a:xfrm>
          </p:grpSpPr>
          <p:sp>
            <p:nvSpPr>
              <p:cNvPr id="67" name="Line 240"/>
              <p:cNvSpPr>
                <a:spLocks noChangeShapeType="1"/>
              </p:cNvSpPr>
              <p:nvPr/>
            </p:nvSpPr>
            <p:spPr bwMode="auto">
              <a:xfrm>
                <a:off x="3004" y="1632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241"/>
              <p:cNvSpPr>
                <a:spLocks noChangeShapeType="1"/>
              </p:cNvSpPr>
              <p:nvPr/>
            </p:nvSpPr>
            <p:spPr bwMode="auto">
              <a:xfrm>
                <a:off x="3004" y="1668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242"/>
              <p:cNvSpPr>
                <a:spLocks noChangeShapeType="1"/>
              </p:cNvSpPr>
              <p:nvPr/>
            </p:nvSpPr>
            <p:spPr bwMode="auto">
              <a:xfrm>
                <a:off x="2988" y="1706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" name="Rectangle 243"/>
            <p:cNvSpPr>
              <a:spLocks noChangeArrowheads="1"/>
            </p:cNvSpPr>
            <p:nvPr/>
          </p:nvSpPr>
          <p:spPr bwMode="auto">
            <a:xfrm flipH="1">
              <a:off x="3086" y="1536"/>
              <a:ext cx="147" cy="19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B859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" name="Line 144"/>
          <p:cNvSpPr>
            <a:spLocks noChangeShapeType="1"/>
          </p:cNvSpPr>
          <p:nvPr/>
        </p:nvSpPr>
        <p:spPr bwMode="auto">
          <a:xfrm>
            <a:off x="3620956" y="2738669"/>
            <a:ext cx="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145"/>
          <p:cNvSpPr>
            <a:spLocks noChangeShapeType="1"/>
          </p:cNvSpPr>
          <p:nvPr/>
        </p:nvSpPr>
        <p:spPr bwMode="auto">
          <a:xfrm>
            <a:off x="3620956" y="3213332"/>
            <a:ext cx="0" cy="1349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AutoShape 190"/>
          <p:cNvSpPr>
            <a:spLocks noChangeArrowheads="1"/>
          </p:cNvSpPr>
          <p:nvPr/>
        </p:nvSpPr>
        <p:spPr bwMode="auto">
          <a:xfrm>
            <a:off x="3559229" y="2906270"/>
            <a:ext cx="168275" cy="265113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" name="Group 233"/>
          <p:cNvGrpSpPr>
            <a:grpSpLocks/>
          </p:cNvGrpSpPr>
          <p:nvPr/>
        </p:nvGrpSpPr>
        <p:grpSpPr bwMode="auto">
          <a:xfrm>
            <a:off x="3571744" y="2897419"/>
            <a:ext cx="152400" cy="304800"/>
            <a:chOff x="3120" y="3504"/>
            <a:chExt cx="96" cy="192"/>
          </a:xfrm>
        </p:grpSpPr>
        <p:sp>
          <p:nvSpPr>
            <p:cNvPr id="74" name="Line 234"/>
            <p:cNvSpPr>
              <a:spLocks noChangeShapeType="1"/>
            </p:cNvSpPr>
            <p:nvPr/>
          </p:nvSpPr>
          <p:spPr bwMode="auto">
            <a:xfrm>
              <a:off x="3120" y="350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235"/>
            <p:cNvSpPr>
              <a:spLocks noChangeShapeType="1"/>
            </p:cNvSpPr>
            <p:nvPr/>
          </p:nvSpPr>
          <p:spPr bwMode="auto">
            <a:xfrm>
              <a:off x="3120" y="369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236"/>
            <p:cNvSpPr>
              <a:spLocks noChangeShapeType="1"/>
            </p:cNvSpPr>
            <p:nvPr/>
          </p:nvSpPr>
          <p:spPr bwMode="auto">
            <a:xfrm>
              <a:off x="3216" y="350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" name="Group 296"/>
          <p:cNvGrpSpPr>
            <a:grpSpLocks/>
          </p:cNvGrpSpPr>
          <p:nvPr/>
        </p:nvGrpSpPr>
        <p:grpSpPr bwMode="auto">
          <a:xfrm>
            <a:off x="3243655" y="2875194"/>
            <a:ext cx="261938" cy="334963"/>
            <a:chOff x="1274" y="1979"/>
            <a:chExt cx="133" cy="171"/>
          </a:xfrm>
        </p:grpSpPr>
        <p:sp>
          <p:nvSpPr>
            <p:cNvPr id="78" name="Line 297"/>
            <p:cNvSpPr>
              <a:spLocks noChangeShapeType="1"/>
            </p:cNvSpPr>
            <p:nvPr/>
          </p:nvSpPr>
          <p:spPr bwMode="auto">
            <a:xfrm>
              <a:off x="1274" y="1982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298"/>
            <p:cNvSpPr>
              <a:spLocks noChangeShapeType="1"/>
            </p:cNvSpPr>
            <p:nvPr/>
          </p:nvSpPr>
          <p:spPr bwMode="auto">
            <a:xfrm>
              <a:off x="1277" y="2148"/>
              <a:ext cx="9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299"/>
            <p:cNvSpPr>
              <a:spLocks noChangeArrowheads="1"/>
            </p:cNvSpPr>
            <p:nvPr/>
          </p:nvSpPr>
          <p:spPr bwMode="auto">
            <a:xfrm>
              <a:off x="1340" y="1979"/>
              <a:ext cx="67" cy="17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" name="Text Box 300"/>
          <p:cNvSpPr txBox="1">
            <a:spLocks noChangeArrowheads="1"/>
          </p:cNvSpPr>
          <p:nvPr/>
        </p:nvSpPr>
        <p:spPr bwMode="auto">
          <a:xfrm>
            <a:off x="3129355" y="2935519"/>
            <a:ext cx="4921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b="1">
                <a:solidFill>
                  <a:schemeClr val="tx2"/>
                </a:solidFill>
                <a:latin typeface="Helvetica" charset="0"/>
              </a:rPr>
              <a:t>FC</a:t>
            </a:r>
          </a:p>
        </p:txBody>
      </p:sp>
      <p:sp>
        <p:nvSpPr>
          <p:cNvPr id="82" name="Text Box 305"/>
          <p:cNvSpPr txBox="1">
            <a:spLocks noChangeArrowheads="1"/>
          </p:cNvSpPr>
          <p:nvPr/>
        </p:nvSpPr>
        <p:spPr bwMode="auto">
          <a:xfrm>
            <a:off x="2630880" y="2732319"/>
            <a:ext cx="4778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b="1">
                <a:solidFill>
                  <a:schemeClr val="tx2"/>
                </a:solidFill>
                <a:latin typeface="Helvetica" charset="0"/>
              </a:rPr>
              <a:t>WS</a:t>
            </a:r>
          </a:p>
        </p:txBody>
      </p:sp>
      <p:sp>
        <p:nvSpPr>
          <p:cNvPr id="83" name="AutoShape 306"/>
          <p:cNvSpPr>
            <a:spLocks noChangeArrowheads="1"/>
          </p:cNvSpPr>
          <p:nvPr/>
        </p:nvSpPr>
        <p:spPr bwMode="auto">
          <a:xfrm>
            <a:off x="3103955" y="2911707"/>
            <a:ext cx="152400" cy="244475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charset="0"/>
            </a:endParaRPr>
          </a:p>
        </p:txBody>
      </p:sp>
      <p:sp>
        <p:nvSpPr>
          <p:cNvPr id="84" name="Rectangle 309"/>
          <p:cNvSpPr>
            <a:spLocks noChangeArrowheads="1"/>
          </p:cNvSpPr>
          <p:nvPr/>
        </p:nvSpPr>
        <p:spPr bwMode="auto">
          <a:xfrm>
            <a:off x="2686443" y="2732319"/>
            <a:ext cx="835025" cy="61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AutoShape 317" descr="Wide upward diagonal"/>
          <p:cNvSpPr>
            <a:spLocks noChangeArrowheads="1"/>
          </p:cNvSpPr>
          <p:nvPr/>
        </p:nvSpPr>
        <p:spPr bwMode="auto">
          <a:xfrm rot="16200000">
            <a:off x="2648342" y="3027513"/>
            <a:ext cx="314325" cy="88900"/>
          </a:xfrm>
          <a:prstGeom prst="chevron">
            <a:avLst>
              <a:gd name="adj" fmla="val 88393"/>
            </a:avLst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6" name="Group 238"/>
          <p:cNvGrpSpPr>
            <a:grpSpLocks/>
          </p:cNvGrpSpPr>
          <p:nvPr/>
        </p:nvGrpSpPr>
        <p:grpSpPr bwMode="auto">
          <a:xfrm>
            <a:off x="3801662" y="2899007"/>
            <a:ext cx="233362" cy="314325"/>
            <a:chOff x="3086" y="1536"/>
            <a:chExt cx="147" cy="198"/>
          </a:xfrm>
        </p:grpSpPr>
        <p:grpSp>
          <p:nvGrpSpPr>
            <p:cNvPr id="87" name="Group 239"/>
            <p:cNvGrpSpPr>
              <a:grpSpLocks/>
            </p:cNvGrpSpPr>
            <p:nvPr/>
          </p:nvGrpSpPr>
          <p:grpSpPr bwMode="auto">
            <a:xfrm>
              <a:off x="3097" y="1584"/>
              <a:ext cx="119" cy="74"/>
              <a:chOff x="2988" y="1632"/>
              <a:chExt cx="119" cy="74"/>
            </a:xfrm>
          </p:grpSpPr>
          <p:sp>
            <p:nvSpPr>
              <p:cNvPr id="89" name="Line 240"/>
              <p:cNvSpPr>
                <a:spLocks noChangeShapeType="1"/>
              </p:cNvSpPr>
              <p:nvPr/>
            </p:nvSpPr>
            <p:spPr bwMode="auto">
              <a:xfrm>
                <a:off x="3004" y="1632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Line 241"/>
              <p:cNvSpPr>
                <a:spLocks noChangeShapeType="1"/>
              </p:cNvSpPr>
              <p:nvPr/>
            </p:nvSpPr>
            <p:spPr bwMode="auto">
              <a:xfrm>
                <a:off x="3004" y="1668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Line 242"/>
              <p:cNvSpPr>
                <a:spLocks noChangeShapeType="1"/>
              </p:cNvSpPr>
              <p:nvPr/>
            </p:nvSpPr>
            <p:spPr bwMode="auto">
              <a:xfrm>
                <a:off x="2988" y="1706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8" name="Rectangle 243"/>
            <p:cNvSpPr>
              <a:spLocks noChangeArrowheads="1"/>
            </p:cNvSpPr>
            <p:nvPr/>
          </p:nvSpPr>
          <p:spPr bwMode="auto">
            <a:xfrm flipH="1">
              <a:off x="3086" y="1536"/>
              <a:ext cx="147" cy="19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B859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" name="Group 238"/>
          <p:cNvGrpSpPr>
            <a:grpSpLocks/>
          </p:cNvGrpSpPr>
          <p:nvPr/>
        </p:nvGrpSpPr>
        <p:grpSpPr bwMode="auto">
          <a:xfrm>
            <a:off x="4496194" y="2903849"/>
            <a:ext cx="233362" cy="314325"/>
            <a:chOff x="3086" y="1536"/>
            <a:chExt cx="147" cy="198"/>
          </a:xfrm>
        </p:grpSpPr>
        <p:grpSp>
          <p:nvGrpSpPr>
            <p:cNvPr id="93" name="Group 239"/>
            <p:cNvGrpSpPr>
              <a:grpSpLocks/>
            </p:cNvGrpSpPr>
            <p:nvPr/>
          </p:nvGrpSpPr>
          <p:grpSpPr bwMode="auto">
            <a:xfrm>
              <a:off x="3097" y="1584"/>
              <a:ext cx="119" cy="74"/>
              <a:chOff x="2988" y="1632"/>
              <a:chExt cx="119" cy="74"/>
            </a:xfrm>
          </p:grpSpPr>
          <p:sp>
            <p:nvSpPr>
              <p:cNvPr id="95" name="Line 240"/>
              <p:cNvSpPr>
                <a:spLocks noChangeShapeType="1"/>
              </p:cNvSpPr>
              <p:nvPr/>
            </p:nvSpPr>
            <p:spPr bwMode="auto">
              <a:xfrm>
                <a:off x="3004" y="1632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Line 241"/>
              <p:cNvSpPr>
                <a:spLocks noChangeShapeType="1"/>
              </p:cNvSpPr>
              <p:nvPr/>
            </p:nvSpPr>
            <p:spPr bwMode="auto">
              <a:xfrm>
                <a:off x="3004" y="1668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Line 242"/>
              <p:cNvSpPr>
                <a:spLocks noChangeShapeType="1"/>
              </p:cNvSpPr>
              <p:nvPr/>
            </p:nvSpPr>
            <p:spPr bwMode="auto">
              <a:xfrm>
                <a:off x="2988" y="1706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4" name="Rectangle 243"/>
            <p:cNvSpPr>
              <a:spLocks noChangeArrowheads="1"/>
            </p:cNvSpPr>
            <p:nvPr/>
          </p:nvSpPr>
          <p:spPr bwMode="auto">
            <a:xfrm flipH="1">
              <a:off x="3086" y="1536"/>
              <a:ext cx="147" cy="19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B859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8" name="Group 297"/>
          <p:cNvGrpSpPr>
            <a:grpSpLocks/>
          </p:cNvGrpSpPr>
          <p:nvPr/>
        </p:nvGrpSpPr>
        <p:grpSpPr bwMode="auto">
          <a:xfrm>
            <a:off x="3171233" y="2440292"/>
            <a:ext cx="404812" cy="246063"/>
            <a:chOff x="2938" y="2915"/>
            <a:chExt cx="255" cy="155"/>
          </a:xfrm>
        </p:grpSpPr>
        <p:sp>
          <p:nvSpPr>
            <p:cNvPr id="109" name="AutoShape 298"/>
            <p:cNvSpPr>
              <a:spLocks noChangeArrowheads="1"/>
            </p:cNvSpPr>
            <p:nvPr/>
          </p:nvSpPr>
          <p:spPr bwMode="auto">
            <a:xfrm>
              <a:off x="3006" y="3018"/>
              <a:ext cx="108" cy="52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699" y="9117"/>
                    <a:pt x="2699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110" name="Text Box 299"/>
            <p:cNvSpPr txBox="1">
              <a:spLocks noChangeArrowheads="1"/>
            </p:cNvSpPr>
            <p:nvPr/>
          </p:nvSpPr>
          <p:spPr bwMode="auto">
            <a:xfrm>
              <a:off x="2938" y="2915"/>
              <a:ext cx="25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tx2"/>
                  </a:solidFill>
                  <a:latin typeface="Helvetica" charset="0"/>
                </a:rPr>
                <a:t>BLM</a:t>
              </a:r>
            </a:p>
          </p:txBody>
        </p:sp>
      </p:grpSp>
      <p:grpSp>
        <p:nvGrpSpPr>
          <p:cNvPr id="129" name="Group 229"/>
          <p:cNvGrpSpPr>
            <a:grpSpLocks/>
          </p:cNvGrpSpPr>
          <p:nvPr/>
        </p:nvGrpSpPr>
        <p:grpSpPr bwMode="auto">
          <a:xfrm>
            <a:off x="2227429" y="1369327"/>
            <a:ext cx="152400" cy="304800"/>
            <a:chOff x="3120" y="3504"/>
            <a:chExt cx="96" cy="192"/>
          </a:xfrm>
        </p:grpSpPr>
        <p:sp>
          <p:nvSpPr>
            <p:cNvPr id="130" name="Line 230"/>
            <p:cNvSpPr>
              <a:spLocks noChangeShapeType="1"/>
            </p:cNvSpPr>
            <p:nvPr/>
          </p:nvSpPr>
          <p:spPr bwMode="auto">
            <a:xfrm>
              <a:off x="3120" y="350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231"/>
            <p:cNvSpPr>
              <a:spLocks noChangeShapeType="1"/>
            </p:cNvSpPr>
            <p:nvPr/>
          </p:nvSpPr>
          <p:spPr bwMode="auto">
            <a:xfrm>
              <a:off x="3120" y="369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232"/>
            <p:cNvSpPr>
              <a:spLocks noChangeShapeType="1"/>
            </p:cNvSpPr>
            <p:nvPr/>
          </p:nvSpPr>
          <p:spPr bwMode="auto">
            <a:xfrm>
              <a:off x="3216" y="350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5" name="Group 238"/>
          <p:cNvGrpSpPr>
            <a:grpSpLocks/>
          </p:cNvGrpSpPr>
          <p:nvPr/>
        </p:nvGrpSpPr>
        <p:grpSpPr bwMode="auto">
          <a:xfrm>
            <a:off x="2438568" y="1372614"/>
            <a:ext cx="233362" cy="314325"/>
            <a:chOff x="3086" y="1536"/>
            <a:chExt cx="147" cy="198"/>
          </a:xfrm>
        </p:grpSpPr>
        <p:grpSp>
          <p:nvGrpSpPr>
            <p:cNvPr id="146" name="Group 239"/>
            <p:cNvGrpSpPr>
              <a:grpSpLocks/>
            </p:cNvGrpSpPr>
            <p:nvPr/>
          </p:nvGrpSpPr>
          <p:grpSpPr bwMode="auto">
            <a:xfrm>
              <a:off x="3097" y="1584"/>
              <a:ext cx="119" cy="74"/>
              <a:chOff x="2988" y="1632"/>
              <a:chExt cx="119" cy="74"/>
            </a:xfrm>
          </p:grpSpPr>
          <p:sp>
            <p:nvSpPr>
              <p:cNvPr id="148" name="Line 240"/>
              <p:cNvSpPr>
                <a:spLocks noChangeShapeType="1"/>
              </p:cNvSpPr>
              <p:nvPr/>
            </p:nvSpPr>
            <p:spPr bwMode="auto">
              <a:xfrm>
                <a:off x="3004" y="1632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Line 241"/>
              <p:cNvSpPr>
                <a:spLocks noChangeShapeType="1"/>
              </p:cNvSpPr>
              <p:nvPr/>
            </p:nvSpPr>
            <p:spPr bwMode="auto">
              <a:xfrm>
                <a:off x="3004" y="1668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Line 242"/>
              <p:cNvSpPr>
                <a:spLocks noChangeShapeType="1"/>
              </p:cNvSpPr>
              <p:nvPr/>
            </p:nvSpPr>
            <p:spPr bwMode="auto">
              <a:xfrm>
                <a:off x="2988" y="1706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7" name="Rectangle 243"/>
            <p:cNvSpPr>
              <a:spLocks noChangeArrowheads="1"/>
            </p:cNvSpPr>
            <p:nvPr/>
          </p:nvSpPr>
          <p:spPr bwMode="auto">
            <a:xfrm flipH="1">
              <a:off x="3086" y="1536"/>
              <a:ext cx="147" cy="19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B859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1" name="Group 238"/>
          <p:cNvGrpSpPr>
            <a:grpSpLocks/>
          </p:cNvGrpSpPr>
          <p:nvPr/>
        </p:nvGrpSpPr>
        <p:grpSpPr bwMode="auto">
          <a:xfrm>
            <a:off x="3133100" y="1377456"/>
            <a:ext cx="233362" cy="314325"/>
            <a:chOff x="3086" y="1536"/>
            <a:chExt cx="147" cy="198"/>
          </a:xfrm>
        </p:grpSpPr>
        <p:grpSp>
          <p:nvGrpSpPr>
            <p:cNvPr id="152" name="Group 239"/>
            <p:cNvGrpSpPr>
              <a:grpSpLocks/>
            </p:cNvGrpSpPr>
            <p:nvPr/>
          </p:nvGrpSpPr>
          <p:grpSpPr bwMode="auto">
            <a:xfrm>
              <a:off x="3097" y="1584"/>
              <a:ext cx="119" cy="74"/>
              <a:chOff x="2988" y="1632"/>
              <a:chExt cx="119" cy="74"/>
            </a:xfrm>
          </p:grpSpPr>
          <p:sp>
            <p:nvSpPr>
              <p:cNvPr id="154" name="Line 240"/>
              <p:cNvSpPr>
                <a:spLocks noChangeShapeType="1"/>
              </p:cNvSpPr>
              <p:nvPr/>
            </p:nvSpPr>
            <p:spPr bwMode="auto">
              <a:xfrm>
                <a:off x="3004" y="1632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Line 241"/>
              <p:cNvSpPr>
                <a:spLocks noChangeShapeType="1"/>
              </p:cNvSpPr>
              <p:nvPr/>
            </p:nvSpPr>
            <p:spPr bwMode="auto">
              <a:xfrm>
                <a:off x="3004" y="1668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Line 242"/>
              <p:cNvSpPr>
                <a:spLocks noChangeShapeType="1"/>
              </p:cNvSpPr>
              <p:nvPr/>
            </p:nvSpPr>
            <p:spPr bwMode="auto">
              <a:xfrm>
                <a:off x="2988" y="1706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" name="Rectangle 243"/>
            <p:cNvSpPr>
              <a:spLocks noChangeArrowheads="1"/>
            </p:cNvSpPr>
            <p:nvPr/>
          </p:nvSpPr>
          <p:spPr bwMode="auto">
            <a:xfrm flipH="1">
              <a:off x="3086" y="1536"/>
              <a:ext cx="147" cy="19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B859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7" name="AutoShape 188"/>
          <p:cNvSpPr>
            <a:spLocks noChangeArrowheads="1"/>
          </p:cNvSpPr>
          <p:nvPr/>
        </p:nvSpPr>
        <p:spPr bwMode="auto">
          <a:xfrm>
            <a:off x="2187968" y="1387696"/>
            <a:ext cx="168275" cy="2651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8" name="Group 241"/>
          <p:cNvGrpSpPr>
            <a:grpSpLocks/>
          </p:cNvGrpSpPr>
          <p:nvPr/>
        </p:nvGrpSpPr>
        <p:grpSpPr bwMode="auto">
          <a:xfrm>
            <a:off x="3477126" y="1364565"/>
            <a:ext cx="152400" cy="304800"/>
            <a:chOff x="2336" y="3676"/>
            <a:chExt cx="96" cy="192"/>
          </a:xfrm>
        </p:grpSpPr>
        <p:sp>
          <p:nvSpPr>
            <p:cNvPr id="159" name="Line 242"/>
            <p:cNvSpPr>
              <a:spLocks noChangeShapeType="1"/>
            </p:cNvSpPr>
            <p:nvPr/>
          </p:nvSpPr>
          <p:spPr bwMode="auto">
            <a:xfrm>
              <a:off x="2336" y="367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243"/>
            <p:cNvSpPr>
              <a:spLocks noChangeShapeType="1"/>
            </p:cNvSpPr>
            <p:nvPr/>
          </p:nvSpPr>
          <p:spPr bwMode="auto">
            <a:xfrm>
              <a:off x="2336" y="386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244"/>
            <p:cNvSpPr>
              <a:spLocks noChangeShapeType="1"/>
            </p:cNvSpPr>
            <p:nvPr/>
          </p:nvSpPr>
          <p:spPr bwMode="auto">
            <a:xfrm>
              <a:off x="2342" y="36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" name="AutoShape 317" descr="Wide upward diagonal"/>
          <p:cNvSpPr>
            <a:spLocks noChangeArrowheads="1"/>
          </p:cNvSpPr>
          <p:nvPr/>
        </p:nvSpPr>
        <p:spPr bwMode="auto">
          <a:xfrm rot="16200000">
            <a:off x="3623830" y="1449407"/>
            <a:ext cx="314325" cy="88900"/>
          </a:xfrm>
          <a:prstGeom prst="chevron">
            <a:avLst>
              <a:gd name="adj" fmla="val 88393"/>
            </a:avLst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AutoShape 317" descr="Wide upward diagonal"/>
          <p:cNvSpPr>
            <a:spLocks noChangeArrowheads="1"/>
          </p:cNvSpPr>
          <p:nvPr/>
        </p:nvSpPr>
        <p:spPr bwMode="auto">
          <a:xfrm rot="16200000">
            <a:off x="6052531" y="1466113"/>
            <a:ext cx="314325" cy="88900"/>
          </a:xfrm>
          <a:prstGeom prst="chevron">
            <a:avLst>
              <a:gd name="adj" fmla="val 88393"/>
            </a:avLst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5" name="Group 241"/>
          <p:cNvGrpSpPr>
            <a:grpSpLocks/>
          </p:cNvGrpSpPr>
          <p:nvPr/>
        </p:nvGrpSpPr>
        <p:grpSpPr bwMode="auto">
          <a:xfrm>
            <a:off x="5850124" y="1381172"/>
            <a:ext cx="152400" cy="304800"/>
            <a:chOff x="2336" y="3676"/>
            <a:chExt cx="96" cy="192"/>
          </a:xfrm>
        </p:grpSpPr>
        <p:sp>
          <p:nvSpPr>
            <p:cNvPr id="166" name="Line 242"/>
            <p:cNvSpPr>
              <a:spLocks noChangeShapeType="1"/>
            </p:cNvSpPr>
            <p:nvPr/>
          </p:nvSpPr>
          <p:spPr bwMode="auto">
            <a:xfrm>
              <a:off x="2336" y="367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243"/>
            <p:cNvSpPr>
              <a:spLocks noChangeShapeType="1"/>
            </p:cNvSpPr>
            <p:nvPr/>
          </p:nvSpPr>
          <p:spPr bwMode="auto">
            <a:xfrm>
              <a:off x="2336" y="386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244"/>
            <p:cNvSpPr>
              <a:spLocks noChangeShapeType="1"/>
            </p:cNvSpPr>
            <p:nvPr/>
          </p:nvSpPr>
          <p:spPr bwMode="auto">
            <a:xfrm>
              <a:off x="2342" y="36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9" name="Group 229"/>
          <p:cNvGrpSpPr>
            <a:grpSpLocks/>
          </p:cNvGrpSpPr>
          <p:nvPr/>
        </p:nvGrpSpPr>
        <p:grpSpPr bwMode="auto">
          <a:xfrm>
            <a:off x="4594586" y="1362926"/>
            <a:ext cx="152400" cy="304800"/>
            <a:chOff x="3120" y="3504"/>
            <a:chExt cx="96" cy="192"/>
          </a:xfrm>
        </p:grpSpPr>
        <p:sp>
          <p:nvSpPr>
            <p:cNvPr id="170" name="Line 230"/>
            <p:cNvSpPr>
              <a:spLocks noChangeShapeType="1"/>
            </p:cNvSpPr>
            <p:nvPr/>
          </p:nvSpPr>
          <p:spPr bwMode="auto">
            <a:xfrm>
              <a:off x="3120" y="350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231"/>
            <p:cNvSpPr>
              <a:spLocks noChangeShapeType="1"/>
            </p:cNvSpPr>
            <p:nvPr/>
          </p:nvSpPr>
          <p:spPr bwMode="auto">
            <a:xfrm>
              <a:off x="3120" y="369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232"/>
            <p:cNvSpPr>
              <a:spLocks noChangeShapeType="1"/>
            </p:cNvSpPr>
            <p:nvPr/>
          </p:nvSpPr>
          <p:spPr bwMode="auto">
            <a:xfrm>
              <a:off x="3216" y="350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3" name="Rectangle 309"/>
          <p:cNvSpPr>
            <a:spLocks noChangeArrowheads="1"/>
          </p:cNvSpPr>
          <p:nvPr/>
        </p:nvSpPr>
        <p:spPr bwMode="auto">
          <a:xfrm>
            <a:off x="3663089" y="1217692"/>
            <a:ext cx="835025" cy="61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Text Box 5"/>
          <p:cNvSpPr txBox="1">
            <a:spLocks noChangeArrowheads="1"/>
          </p:cNvSpPr>
          <p:nvPr/>
        </p:nvSpPr>
        <p:spPr bwMode="auto">
          <a:xfrm>
            <a:off x="4862732" y="834875"/>
            <a:ext cx="827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latin typeface="Helvetica" charset="0"/>
              </a:rPr>
              <a:t>Tank </a:t>
            </a:r>
            <a:r>
              <a:rPr lang="en-US" sz="1400" b="1" dirty="0" smtClean="0">
                <a:latin typeface="Helvetica" charset="0"/>
              </a:rPr>
              <a:t>2</a:t>
            </a:r>
            <a:endParaRPr lang="en-US" sz="1400" b="1" dirty="0">
              <a:latin typeface="Helvetica" charset="0"/>
            </a:endParaRPr>
          </a:p>
        </p:txBody>
      </p:sp>
      <p:sp>
        <p:nvSpPr>
          <p:cNvPr id="175" name="Text Box 5"/>
          <p:cNvSpPr txBox="1">
            <a:spLocks noChangeArrowheads="1"/>
          </p:cNvSpPr>
          <p:nvPr/>
        </p:nvSpPr>
        <p:spPr bwMode="auto">
          <a:xfrm>
            <a:off x="1560873" y="2349805"/>
            <a:ext cx="827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latin typeface="Helvetica" charset="0"/>
              </a:rPr>
              <a:t>Tank </a:t>
            </a:r>
            <a:r>
              <a:rPr lang="en-US" sz="1400" b="1" dirty="0" smtClean="0">
                <a:latin typeface="Helvetica" charset="0"/>
              </a:rPr>
              <a:t>3</a:t>
            </a:r>
            <a:endParaRPr lang="en-US" sz="1400" b="1" dirty="0">
              <a:latin typeface="Helvetica" charset="0"/>
            </a:endParaRPr>
          </a:p>
        </p:txBody>
      </p:sp>
      <p:sp>
        <p:nvSpPr>
          <p:cNvPr id="176" name="Text Box 5"/>
          <p:cNvSpPr txBox="1">
            <a:spLocks noChangeArrowheads="1"/>
          </p:cNvSpPr>
          <p:nvPr/>
        </p:nvSpPr>
        <p:spPr bwMode="auto">
          <a:xfrm>
            <a:off x="3929622" y="2365434"/>
            <a:ext cx="827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latin typeface="Helvetica" charset="0"/>
              </a:rPr>
              <a:t>Tank </a:t>
            </a:r>
            <a:r>
              <a:rPr lang="en-US" sz="1400" b="1" dirty="0" smtClean="0">
                <a:latin typeface="Helvetica" charset="0"/>
              </a:rPr>
              <a:t>4</a:t>
            </a:r>
            <a:endParaRPr lang="en-US" sz="1400" b="1" dirty="0">
              <a:latin typeface="Helvetica" charset="0"/>
            </a:endParaRPr>
          </a:p>
        </p:txBody>
      </p:sp>
      <p:sp>
        <p:nvSpPr>
          <p:cNvPr id="179" name="Text Box 1030"/>
          <p:cNvSpPr txBox="1">
            <a:spLocks noChangeArrowheads="1"/>
          </p:cNvSpPr>
          <p:nvPr/>
        </p:nvSpPr>
        <p:spPr bwMode="auto">
          <a:xfrm>
            <a:off x="2343072" y="4329705"/>
            <a:ext cx="1077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DTL Tank</a:t>
            </a:r>
          </a:p>
        </p:txBody>
      </p:sp>
      <p:sp>
        <p:nvSpPr>
          <p:cNvPr id="180" name="Text Box 1031"/>
          <p:cNvSpPr txBox="1">
            <a:spLocks noChangeArrowheads="1"/>
          </p:cNvSpPr>
          <p:nvPr/>
        </p:nvSpPr>
        <p:spPr bwMode="auto">
          <a:xfrm>
            <a:off x="5640310" y="4280493"/>
            <a:ext cx="12509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BPM / Phase detector in DT</a:t>
            </a:r>
          </a:p>
        </p:txBody>
      </p:sp>
      <p:sp>
        <p:nvSpPr>
          <p:cNvPr id="181" name="Text Box 1032"/>
          <p:cNvSpPr txBox="1">
            <a:spLocks noChangeArrowheads="1"/>
          </p:cNvSpPr>
          <p:nvPr/>
        </p:nvSpPr>
        <p:spPr bwMode="auto">
          <a:xfrm>
            <a:off x="5572047" y="4686893"/>
            <a:ext cx="147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Current Monitor (Toroid)</a:t>
            </a:r>
          </a:p>
        </p:txBody>
      </p:sp>
      <p:sp>
        <p:nvSpPr>
          <p:cNvPr id="182" name="Text Box 1033"/>
          <p:cNvSpPr txBox="1">
            <a:spLocks noChangeArrowheads="1"/>
          </p:cNvSpPr>
          <p:nvPr/>
        </p:nvSpPr>
        <p:spPr bwMode="auto">
          <a:xfrm>
            <a:off x="2343072" y="4800020"/>
            <a:ext cx="1274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Times" charset="0"/>
              </a:rPr>
              <a:t>Wire Scanner</a:t>
            </a:r>
          </a:p>
        </p:txBody>
      </p:sp>
      <p:sp>
        <p:nvSpPr>
          <p:cNvPr id="183" name="Text Box 1035"/>
          <p:cNvSpPr txBox="1">
            <a:spLocks noChangeArrowheads="1"/>
          </p:cNvSpPr>
          <p:nvPr/>
        </p:nvSpPr>
        <p:spPr bwMode="auto">
          <a:xfrm>
            <a:off x="5664122" y="5112343"/>
            <a:ext cx="1257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Faraday cup (Beam stop) </a:t>
            </a:r>
          </a:p>
        </p:txBody>
      </p:sp>
      <p:sp>
        <p:nvSpPr>
          <p:cNvPr id="184" name="Rectangle 1038"/>
          <p:cNvSpPr>
            <a:spLocks noChangeArrowheads="1"/>
          </p:cNvSpPr>
          <p:nvPr/>
        </p:nvSpPr>
        <p:spPr bwMode="auto">
          <a:xfrm>
            <a:off x="1381047" y="4332880"/>
            <a:ext cx="739775" cy="339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5FFC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" name="AutoShape 1039"/>
          <p:cNvSpPr>
            <a:spLocks noChangeArrowheads="1"/>
          </p:cNvSpPr>
          <p:nvPr/>
        </p:nvSpPr>
        <p:spPr bwMode="auto">
          <a:xfrm>
            <a:off x="4864022" y="4842468"/>
            <a:ext cx="168275" cy="265112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Line 1041"/>
          <p:cNvSpPr>
            <a:spLocks noChangeShapeType="1"/>
          </p:cNvSpPr>
          <p:nvPr/>
        </p:nvSpPr>
        <p:spPr bwMode="auto">
          <a:xfrm>
            <a:off x="1273097" y="3801068"/>
            <a:ext cx="65690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" name="Line 1042"/>
          <p:cNvSpPr>
            <a:spLocks noChangeShapeType="1"/>
          </p:cNvSpPr>
          <p:nvPr/>
        </p:nvSpPr>
        <p:spPr bwMode="auto">
          <a:xfrm flipV="1">
            <a:off x="1273097" y="3823293"/>
            <a:ext cx="9525" cy="2117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Line 1043"/>
          <p:cNvSpPr>
            <a:spLocks noChangeShapeType="1"/>
          </p:cNvSpPr>
          <p:nvPr/>
        </p:nvSpPr>
        <p:spPr bwMode="auto">
          <a:xfrm>
            <a:off x="7835822" y="3823293"/>
            <a:ext cx="0" cy="1790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" name="Text Box 1045"/>
          <p:cNvSpPr txBox="1">
            <a:spLocks noChangeArrowheads="1"/>
          </p:cNvSpPr>
          <p:nvPr/>
        </p:nvSpPr>
        <p:spPr bwMode="auto">
          <a:xfrm>
            <a:off x="1395335" y="388203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Times" charset="0"/>
              </a:rPr>
              <a:t>Symbol</a:t>
            </a:r>
          </a:p>
        </p:txBody>
      </p:sp>
      <p:sp>
        <p:nvSpPr>
          <p:cNvPr id="190" name="Line 1046"/>
          <p:cNvSpPr>
            <a:spLocks noChangeShapeType="1"/>
          </p:cNvSpPr>
          <p:nvPr/>
        </p:nvSpPr>
        <p:spPr bwMode="auto">
          <a:xfrm>
            <a:off x="1273097" y="4280493"/>
            <a:ext cx="3194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" name="Text Box 1047"/>
          <p:cNvSpPr txBox="1">
            <a:spLocks noChangeArrowheads="1"/>
          </p:cNvSpPr>
          <p:nvPr/>
        </p:nvSpPr>
        <p:spPr bwMode="auto">
          <a:xfrm>
            <a:off x="2619297" y="3899493"/>
            <a:ext cx="720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Times" charset="0"/>
              </a:rPr>
              <a:t>Name</a:t>
            </a:r>
          </a:p>
        </p:txBody>
      </p:sp>
      <p:sp>
        <p:nvSpPr>
          <p:cNvPr id="192" name="Text Box 1048"/>
          <p:cNvSpPr txBox="1">
            <a:spLocks noChangeArrowheads="1"/>
          </p:cNvSpPr>
          <p:nvPr/>
        </p:nvSpPr>
        <p:spPr bwMode="auto">
          <a:xfrm>
            <a:off x="3724197" y="3747093"/>
            <a:ext cx="8350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Number of units</a:t>
            </a:r>
          </a:p>
        </p:txBody>
      </p:sp>
      <p:sp>
        <p:nvSpPr>
          <p:cNvPr id="193" name="Text Box 1049"/>
          <p:cNvSpPr txBox="1">
            <a:spLocks noChangeArrowheads="1"/>
          </p:cNvSpPr>
          <p:nvPr/>
        </p:nvSpPr>
        <p:spPr bwMode="auto">
          <a:xfrm>
            <a:off x="3959147" y="4348755"/>
            <a:ext cx="415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6</a:t>
            </a:r>
          </a:p>
        </p:txBody>
      </p:sp>
      <p:sp>
        <p:nvSpPr>
          <p:cNvPr id="194" name="Text Box 1050"/>
          <p:cNvSpPr txBox="1">
            <a:spLocks noChangeArrowheads="1"/>
          </p:cNvSpPr>
          <p:nvPr/>
        </p:nvSpPr>
        <p:spPr bwMode="auto">
          <a:xfrm>
            <a:off x="4727497" y="390108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Symbol</a:t>
            </a:r>
          </a:p>
        </p:txBody>
      </p:sp>
      <p:sp>
        <p:nvSpPr>
          <p:cNvPr id="195" name="Text Box 1051"/>
          <p:cNvSpPr txBox="1">
            <a:spLocks noChangeArrowheads="1"/>
          </p:cNvSpPr>
          <p:nvPr/>
        </p:nvSpPr>
        <p:spPr bwMode="auto">
          <a:xfrm>
            <a:off x="5924472" y="3823293"/>
            <a:ext cx="720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Name</a:t>
            </a:r>
          </a:p>
        </p:txBody>
      </p:sp>
      <p:sp>
        <p:nvSpPr>
          <p:cNvPr id="196" name="Text Box 1052"/>
          <p:cNvSpPr txBox="1">
            <a:spLocks noChangeArrowheads="1"/>
          </p:cNvSpPr>
          <p:nvPr/>
        </p:nvSpPr>
        <p:spPr bwMode="auto">
          <a:xfrm>
            <a:off x="6969047" y="3824880"/>
            <a:ext cx="9128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Number of units</a:t>
            </a:r>
          </a:p>
        </p:txBody>
      </p:sp>
      <p:sp>
        <p:nvSpPr>
          <p:cNvPr id="197" name="Line 1055"/>
          <p:cNvSpPr>
            <a:spLocks noChangeShapeType="1"/>
          </p:cNvSpPr>
          <p:nvPr/>
        </p:nvSpPr>
        <p:spPr bwMode="auto">
          <a:xfrm>
            <a:off x="2197022" y="3810593"/>
            <a:ext cx="0" cy="2130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" name="Line 1056"/>
          <p:cNvSpPr>
            <a:spLocks noChangeShapeType="1"/>
          </p:cNvSpPr>
          <p:nvPr/>
        </p:nvSpPr>
        <p:spPr bwMode="auto">
          <a:xfrm>
            <a:off x="3721022" y="3823293"/>
            <a:ext cx="0" cy="2117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" name="Line 1061"/>
          <p:cNvSpPr>
            <a:spLocks noChangeShapeType="1"/>
          </p:cNvSpPr>
          <p:nvPr/>
        </p:nvSpPr>
        <p:spPr bwMode="auto">
          <a:xfrm flipH="1">
            <a:off x="4467147" y="3818530"/>
            <a:ext cx="41218" cy="211215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" name="Line 1062"/>
          <p:cNvSpPr>
            <a:spLocks noChangeShapeType="1"/>
          </p:cNvSpPr>
          <p:nvPr/>
        </p:nvSpPr>
        <p:spPr bwMode="auto">
          <a:xfrm>
            <a:off x="4659235" y="3818530"/>
            <a:ext cx="0" cy="1795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" name="Line 1063"/>
          <p:cNvSpPr>
            <a:spLocks noChangeShapeType="1"/>
          </p:cNvSpPr>
          <p:nvPr/>
        </p:nvSpPr>
        <p:spPr bwMode="auto">
          <a:xfrm>
            <a:off x="4656060" y="4280493"/>
            <a:ext cx="31924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" name="Line 1064"/>
          <p:cNvSpPr>
            <a:spLocks noChangeShapeType="1"/>
          </p:cNvSpPr>
          <p:nvPr/>
        </p:nvSpPr>
        <p:spPr bwMode="auto">
          <a:xfrm>
            <a:off x="5589510" y="3815355"/>
            <a:ext cx="0" cy="1798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" name="Line 1065"/>
          <p:cNvSpPr>
            <a:spLocks noChangeShapeType="1"/>
          </p:cNvSpPr>
          <p:nvPr/>
        </p:nvSpPr>
        <p:spPr bwMode="auto">
          <a:xfrm>
            <a:off x="6935710" y="3823293"/>
            <a:ext cx="0" cy="179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" name="Line 1066"/>
          <p:cNvSpPr>
            <a:spLocks noChangeShapeType="1"/>
          </p:cNvSpPr>
          <p:nvPr/>
        </p:nvSpPr>
        <p:spPr bwMode="auto">
          <a:xfrm>
            <a:off x="1295322" y="4718643"/>
            <a:ext cx="3194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" name="Line 1067"/>
          <p:cNvSpPr>
            <a:spLocks noChangeShapeType="1"/>
          </p:cNvSpPr>
          <p:nvPr/>
        </p:nvSpPr>
        <p:spPr bwMode="auto">
          <a:xfrm>
            <a:off x="1274685" y="5542555"/>
            <a:ext cx="3194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" name="Line 1068"/>
          <p:cNvSpPr>
            <a:spLocks noChangeShapeType="1"/>
          </p:cNvSpPr>
          <p:nvPr/>
        </p:nvSpPr>
        <p:spPr bwMode="auto">
          <a:xfrm>
            <a:off x="1274685" y="5941018"/>
            <a:ext cx="3194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" name="Line 1070"/>
          <p:cNvSpPr>
            <a:spLocks noChangeShapeType="1"/>
          </p:cNvSpPr>
          <p:nvPr/>
        </p:nvSpPr>
        <p:spPr bwMode="auto">
          <a:xfrm>
            <a:off x="4649710" y="5613993"/>
            <a:ext cx="3194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" name="Line 1071"/>
          <p:cNvSpPr>
            <a:spLocks noChangeShapeType="1"/>
          </p:cNvSpPr>
          <p:nvPr/>
        </p:nvSpPr>
        <p:spPr bwMode="auto">
          <a:xfrm>
            <a:off x="4649710" y="5167905"/>
            <a:ext cx="3194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" name="Line 1072"/>
          <p:cNvSpPr>
            <a:spLocks noChangeShapeType="1"/>
          </p:cNvSpPr>
          <p:nvPr/>
        </p:nvSpPr>
        <p:spPr bwMode="auto">
          <a:xfrm>
            <a:off x="4651297" y="4758330"/>
            <a:ext cx="3194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" name="Line 1073"/>
          <p:cNvSpPr>
            <a:spLocks noChangeShapeType="1"/>
          </p:cNvSpPr>
          <p:nvPr/>
        </p:nvSpPr>
        <p:spPr bwMode="auto">
          <a:xfrm>
            <a:off x="1288972" y="5140918"/>
            <a:ext cx="3194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" name="Text Box 1074"/>
          <p:cNvSpPr txBox="1">
            <a:spLocks noChangeArrowheads="1"/>
          </p:cNvSpPr>
          <p:nvPr/>
        </p:nvSpPr>
        <p:spPr bwMode="auto">
          <a:xfrm>
            <a:off x="7177010" y="4356693"/>
            <a:ext cx="433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Times" charset="0"/>
              </a:rPr>
              <a:t>10</a:t>
            </a:r>
          </a:p>
        </p:txBody>
      </p:sp>
      <p:sp>
        <p:nvSpPr>
          <p:cNvPr id="212" name="Text Box 1075"/>
          <p:cNvSpPr txBox="1">
            <a:spLocks noChangeArrowheads="1"/>
          </p:cNvSpPr>
          <p:nvPr/>
        </p:nvSpPr>
        <p:spPr bwMode="auto">
          <a:xfrm>
            <a:off x="7205585" y="4742455"/>
            <a:ext cx="280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6</a:t>
            </a:r>
          </a:p>
        </p:txBody>
      </p:sp>
      <p:sp>
        <p:nvSpPr>
          <p:cNvPr id="213" name="Text Box 1076"/>
          <p:cNvSpPr txBox="1">
            <a:spLocks noChangeArrowheads="1"/>
          </p:cNvSpPr>
          <p:nvPr/>
        </p:nvSpPr>
        <p:spPr bwMode="auto">
          <a:xfrm>
            <a:off x="7219872" y="5185368"/>
            <a:ext cx="280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Times" charset="0"/>
              </a:rPr>
              <a:t>5</a:t>
            </a:r>
          </a:p>
        </p:txBody>
      </p:sp>
      <p:sp>
        <p:nvSpPr>
          <p:cNvPr id="214" name="Text Box 1077"/>
          <p:cNvSpPr txBox="1">
            <a:spLocks noChangeArrowheads="1"/>
          </p:cNvSpPr>
          <p:nvPr/>
        </p:nvSpPr>
        <p:spPr bwMode="auto">
          <a:xfrm>
            <a:off x="3959147" y="4807543"/>
            <a:ext cx="280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Times" charset="0"/>
              </a:rPr>
              <a:t>5</a:t>
            </a:r>
          </a:p>
        </p:txBody>
      </p:sp>
      <p:grpSp>
        <p:nvGrpSpPr>
          <p:cNvPr id="215" name="Group 1087"/>
          <p:cNvGrpSpPr>
            <a:grpSpLocks/>
          </p:cNvGrpSpPr>
          <p:nvPr/>
        </p:nvGrpSpPr>
        <p:grpSpPr bwMode="auto">
          <a:xfrm>
            <a:off x="5059285" y="5264743"/>
            <a:ext cx="369887" cy="252412"/>
            <a:chOff x="2949" y="2307"/>
            <a:chExt cx="233" cy="159"/>
          </a:xfrm>
        </p:grpSpPr>
        <p:sp>
          <p:nvSpPr>
            <p:cNvPr id="216" name="Line 1088"/>
            <p:cNvSpPr>
              <a:spLocks noChangeShapeType="1"/>
            </p:cNvSpPr>
            <p:nvPr/>
          </p:nvSpPr>
          <p:spPr bwMode="auto">
            <a:xfrm>
              <a:off x="3037" y="2310"/>
              <a:ext cx="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" name="Line 1089"/>
            <p:cNvSpPr>
              <a:spLocks noChangeShapeType="1"/>
            </p:cNvSpPr>
            <p:nvPr/>
          </p:nvSpPr>
          <p:spPr bwMode="auto">
            <a:xfrm>
              <a:off x="3040" y="2464"/>
              <a:ext cx="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" name="Oval 1090"/>
            <p:cNvSpPr>
              <a:spLocks noChangeArrowheads="1"/>
            </p:cNvSpPr>
            <p:nvPr/>
          </p:nvSpPr>
          <p:spPr bwMode="auto">
            <a:xfrm>
              <a:off x="3098" y="2307"/>
              <a:ext cx="63" cy="15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" name="Text Box 1091"/>
            <p:cNvSpPr txBox="1">
              <a:spLocks noChangeArrowheads="1"/>
            </p:cNvSpPr>
            <p:nvPr/>
          </p:nvSpPr>
          <p:spPr bwMode="auto">
            <a:xfrm>
              <a:off x="2949" y="2325"/>
              <a:ext cx="23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tx2"/>
                  </a:solidFill>
                  <a:latin typeface="Helvetica" charset="0"/>
                </a:rPr>
                <a:t>FC</a:t>
              </a:r>
            </a:p>
          </p:txBody>
        </p:sp>
      </p:grpSp>
      <p:grpSp>
        <p:nvGrpSpPr>
          <p:cNvPr id="220" name="Group 1129"/>
          <p:cNvGrpSpPr>
            <a:grpSpLocks/>
          </p:cNvGrpSpPr>
          <p:nvPr/>
        </p:nvGrpSpPr>
        <p:grpSpPr bwMode="auto">
          <a:xfrm>
            <a:off x="5114847" y="4356693"/>
            <a:ext cx="233363" cy="314325"/>
            <a:chOff x="3086" y="1536"/>
            <a:chExt cx="147" cy="198"/>
          </a:xfrm>
        </p:grpSpPr>
        <p:grpSp>
          <p:nvGrpSpPr>
            <p:cNvPr id="221" name="Group 1130"/>
            <p:cNvGrpSpPr>
              <a:grpSpLocks/>
            </p:cNvGrpSpPr>
            <p:nvPr/>
          </p:nvGrpSpPr>
          <p:grpSpPr bwMode="auto">
            <a:xfrm>
              <a:off x="3097" y="1584"/>
              <a:ext cx="119" cy="74"/>
              <a:chOff x="2988" y="1632"/>
              <a:chExt cx="119" cy="74"/>
            </a:xfrm>
          </p:grpSpPr>
          <p:sp>
            <p:nvSpPr>
              <p:cNvPr id="223" name="Line 1131"/>
              <p:cNvSpPr>
                <a:spLocks noChangeShapeType="1"/>
              </p:cNvSpPr>
              <p:nvPr/>
            </p:nvSpPr>
            <p:spPr bwMode="auto">
              <a:xfrm>
                <a:off x="3004" y="1632"/>
                <a:ext cx="0" cy="45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" name="Line 1132"/>
              <p:cNvSpPr>
                <a:spLocks noChangeShapeType="1"/>
              </p:cNvSpPr>
              <p:nvPr/>
            </p:nvSpPr>
            <p:spPr bwMode="auto">
              <a:xfrm>
                <a:off x="3004" y="1668"/>
                <a:ext cx="103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" name="Line 1133"/>
              <p:cNvSpPr>
                <a:spLocks noChangeShapeType="1"/>
              </p:cNvSpPr>
              <p:nvPr/>
            </p:nvSpPr>
            <p:spPr bwMode="auto">
              <a:xfrm>
                <a:off x="2988" y="1706"/>
                <a:ext cx="119" cy="0"/>
              </a:xfrm>
              <a:prstGeom prst="line">
                <a:avLst/>
              </a:prstGeom>
              <a:noFill/>
              <a:ln w="2857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2" name="Rectangle 1134"/>
            <p:cNvSpPr>
              <a:spLocks noChangeArrowheads="1"/>
            </p:cNvSpPr>
            <p:nvPr/>
          </p:nvSpPr>
          <p:spPr bwMode="auto">
            <a:xfrm flipH="1">
              <a:off x="3086" y="1536"/>
              <a:ext cx="147" cy="19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B859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" name="Text Box 1136"/>
          <p:cNvSpPr txBox="1">
            <a:spLocks noChangeArrowheads="1"/>
          </p:cNvSpPr>
          <p:nvPr/>
        </p:nvSpPr>
        <p:spPr bwMode="auto">
          <a:xfrm>
            <a:off x="2258935" y="5613993"/>
            <a:ext cx="1465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Times" charset="0"/>
              </a:rPr>
              <a:t>Energy degrader</a:t>
            </a:r>
            <a:endParaRPr lang="en-US" sz="1400" dirty="0">
              <a:latin typeface="Times" charset="0"/>
            </a:endParaRPr>
          </a:p>
        </p:txBody>
      </p:sp>
      <p:sp>
        <p:nvSpPr>
          <p:cNvPr id="227" name="AutoShape 1137"/>
          <p:cNvSpPr>
            <a:spLocks noChangeArrowheads="1"/>
          </p:cNvSpPr>
          <p:nvPr/>
        </p:nvSpPr>
        <p:spPr bwMode="auto">
          <a:xfrm>
            <a:off x="1711246" y="5613993"/>
            <a:ext cx="152400" cy="244475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" name="Text Box 1138"/>
          <p:cNvSpPr txBox="1">
            <a:spLocks noChangeArrowheads="1"/>
          </p:cNvSpPr>
          <p:nvPr/>
        </p:nvSpPr>
        <p:spPr bwMode="auto">
          <a:xfrm>
            <a:off x="3959148" y="5625885"/>
            <a:ext cx="280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Times" charset="0"/>
              </a:rPr>
              <a:t>5</a:t>
            </a:r>
          </a:p>
        </p:txBody>
      </p:sp>
      <p:sp>
        <p:nvSpPr>
          <p:cNvPr id="229" name="Text Box 1151"/>
          <p:cNvSpPr txBox="1">
            <a:spLocks noChangeArrowheads="1"/>
          </p:cNvSpPr>
          <p:nvPr/>
        </p:nvSpPr>
        <p:spPr bwMode="auto">
          <a:xfrm>
            <a:off x="2354185" y="509488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Times" charset="0"/>
              </a:rPr>
              <a:t>Beam Loss Monitor</a:t>
            </a:r>
          </a:p>
        </p:txBody>
      </p:sp>
      <p:grpSp>
        <p:nvGrpSpPr>
          <p:cNvPr id="230" name="Group 1152"/>
          <p:cNvGrpSpPr>
            <a:grpSpLocks/>
          </p:cNvGrpSpPr>
          <p:nvPr/>
        </p:nvGrpSpPr>
        <p:grpSpPr bwMode="auto">
          <a:xfrm>
            <a:off x="1508839" y="5261567"/>
            <a:ext cx="404813" cy="246063"/>
            <a:chOff x="2938" y="2915"/>
            <a:chExt cx="255" cy="155"/>
          </a:xfrm>
        </p:grpSpPr>
        <p:sp>
          <p:nvSpPr>
            <p:cNvPr id="231" name="AutoShape 1153"/>
            <p:cNvSpPr>
              <a:spLocks noChangeArrowheads="1"/>
            </p:cNvSpPr>
            <p:nvPr/>
          </p:nvSpPr>
          <p:spPr bwMode="auto">
            <a:xfrm>
              <a:off x="3006" y="3018"/>
              <a:ext cx="108" cy="52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699" y="9117"/>
                    <a:pt x="2699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endParaRPr lang="en-US"/>
            </a:p>
          </p:txBody>
        </p:sp>
        <p:sp>
          <p:nvSpPr>
            <p:cNvPr id="232" name="Text Box 1154"/>
            <p:cNvSpPr txBox="1">
              <a:spLocks noChangeArrowheads="1"/>
            </p:cNvSpPr>
            <p:nvPr/>
          </p:nvSpPr>
          <p:spPr bwMode="auto">
            <a:xfrm>
              <a:off x="2938" y="2915"/>
              <a:ext cx="25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32" tIns="45716" rIns="91432" bIns="45716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800" b="1">
                  <a:solidFill>
                    <a:schemeClr val="tx2"/>
                  </a:solidFill>
                  <a:latin typeface="Helvetica" charset="0"/>
                </a:rPr>
                <a:t>BLM</a:t>
              </a:r>
            </a:p>
          </p:txBody>
        </p:sp>
      </p:grpSp>
      <p:sp>
        <p:nvSpPr>
          <p:cNvPr id="233" name="Text Box 1155"/>
          <p:cNvSpPr txBox="1">
            <a:spLocks noChangeArrowheads="1"/>
          </p:cNvSpPr>
          <p:nvPr/>
        </p:nvSpPr>
        <p:spPr bwMode="auto">
          <a:xfrm>
            <a:off x="3959148" y="5171080"/>
            <a:ext cx="280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Times" charset="0"/>
              </a:rPr>
              <a:t>6</a:t>
            </a:r>
          </a:p>
        </p:txBody>
      </p:sp>
      <p:sp>
        <p:nvSpPr>
          <p:cNvPr id="234" name="AutoShape 1158" descr="Wide upward diagonal"/>
          <p:cNvSpPr>
            <a:spLocks noChangeArrowheads="1"/>
          </p:cNvSpPr>
          <p:nvPr/>
        </p:nvSpPr>
        <p:spPr bwMode="auto">
          <a:xfrm rot="16200000">
            <a:off x="1598534" y="4903207"/>
            <a:ext cx="314325" cy="88900"/>
          </a:xfrm>
          <a:prstGeom prst="chevron">
            <a:avLst>
              <a:gd name="adj" fmla="val 88393"/>
            </a:avLst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4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42" y="2337844"/>
            <a:ext cx="6846089" cy="4367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DTL wire scanner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494" y="1371157"/>
            <a:ext cx="8077200" cy="4876800"/>
          </a:xfrm>
        </p:spPr>
        <p:txBody>
          <a:bodyPr/>
          <a:lstStyle/>
          <a:p>
            <a:r>
              <a:rPr lang="en-US" sz="2000" dirty="0" smtClean="0"/>
              <a:t>Similar mechanical design as the MEBT </a:t>
            </a:r>
          </a:p>
          <a:p>
            <a:r>
              <a:rPr lang="en-US" sz="2000" dirty="0" smtClean="0"/>
              <a:t>Thermal load implies to reduce the beam pulse to </a:t>
            </a:r>
            <a:r>
              <a:rPr lang="en-US" sz="2000" dirty="0"/>
              <a:t>100 </a:t>
            </a:r>
            <a:r>
              <a:rPr lang="en-US" sz="2000" dirty="0" err="1"/>
              <a:t>μs</a:t>
            </a:r>
            <a:endParaRPr lang="en-US" sz="2000" dirty="0"/>
          </a:p>
          <a:p>
            <a:r>
              <a:rPr lang="en-US" sz="2000" dirty="0" smtClean="0"/>
              <a:t>Carbon is the best candidate for wire material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76B1-1688-7F40-8AC2-57F8358002F5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67853" y="6200001"/>
            <a:ext cx="176688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Beam Energy [MeV]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6994921" y="6230779"/>
            <a:ext cx="435440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100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2407787" y="6230779"/>
            <a:ext cx="327308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10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874303" y="4345747"/>
            <a:ext cx="902899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Tmax</a:t>
            </a:r>
            <a:r>
              <a:rPr lang="en-US" sz="1400" dirty="0" smtClean="0"/>
              <a:t> [K]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516593" y="5603886"/>
            <a:ext cx="469950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1000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1514866" y="3277055"/>
            <a:ext cx="469950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6000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16593" y="3678854"/>
            <a:ext cx="469950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5000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1514866" y="2808535"/>
            <a:ext cx="469950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7000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1514866" y="4181887"/>
            <a:ext cx="469950" cy="55399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4000</a:t>
            </a:r>
          </a:p>
          <a:p>
            <a:endParaRPr lang="en-US" sz="1000" dirty="0"/>
          </a:p>
          <a:p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1514866" y="4645370"/>
            <a:ext cx="469950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3000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1514866" y="5121195"/>
            <a:ext cx="469950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2000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4176335" y="3155634"/>
            <a:ext cx="2516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Tungsten wire 50 mA, 100 </a:t>
            </a:r>
            <a:r>
              <a:rPr lang="en-US" sz="1400" dirty="0" err="1" smtClean="0"/>
              <a:t>μs</a:t>
            </a:r>
            <a:endParaRPr lang="en-US" sz="1400" dirty="0" smtClean="0"/>
          </a:p>
          <a:p>
            <a:r>
              <a:rPr lang="en-US" sz="1400" dirty="0" err="1" smtClean="0"/>
              <a:t>σ</a:t>
            </a:r>
            <a:r>
              <a:rPr lang="en-US" sz="1400" baseline="-25000" dirty="0" err="1" smtClean="0"/>
              <a:t>x</a:t>
            </a:r>
            <a:r>
              <a:rPr lang="en-US" sz="1400" dirty="0" smtClean="0"/>
              <a:t>=</a:t>
            </a:r>
            <a:r>
              <a:rPr lang="en-US" sz="1400" dirty="0" err="1" smtClean="0"/>
              <a:t>σ</a:t>
            </a:r>
            <a:r>
              <a:rPr lang="en-US" sz="1400" baseline="-25000" dirty="0" err="1" smtClean="0"/>
              <a:t>y</a:t>
            </a:r>
            <a:r>
              <a:rPr lang="en-US" sz="1400" dirty="0" smtClean="0"/>
              <a:t>=2mm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8453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Warm </a:t>
            </a:r>
            <a:r>
              <a:rPr lang="en-US" dirty="0" err="1" smtClean="0"/>
              <a:t>linac</a:t>
            </a:r>
            <a:r>
              <a:rPr lang="en-US" dirty="0" smtClean="0"/>
              <a:t> –Cold </a:t>
            </a:r>
            <a:r>
              <a:rPr lang="en-US" dirty="0" err="1" smtClean="0"/>
              <a:t>linac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for the MEBT, our proposal is to have a permanent test line with:</a:t>
            </a:r>
          </a:p>
          <a:p>
            <a:pPr lvl="2"/>
            <a:r>
              <a:rPr lang="en-US" dirty="0" smtClean="0"/>
              <a:t>BSM</a:t>
            </a:r>
          </a:p>
          <a:p>
            <a:pPr lvl="2"/>
            <a:r>
              <a:rPr lang="en-US" dirty="0" smtClean="0"/>
              <a:t>Emittance measurement with Quad scan method</a:t>
            </a:r>
          </a:p>
          <a:p>
            <a:pPr lvl="2"/>
            <a:r>
              <a:rPr lang="en-US" dirty="0" smtClean="0"/>
              <a:t>Current measurement with BCT</a:t>
            </a:r>
          </a:p>
          <a:p>
            <a:pPr lvl="2"/>
            <a:r>
              <a:rPr lang="en-US" dirty="0" smtClean="0"/>
              <a:t>Beam position and TOF</a:t>
            </a:r>
          </a:p>
          <a:p>
            <a:pPr lvl="2"/>
            <a:r>
              <a:rPr lang="en-US" dirty="0" smtClean="0"/>
              <a:t>Profile and halo measurement with wire scanner</a:t>
            </a:r>
          </a:p>
          <a:p>
            <a:r>
              <a:rPr lang="en-US" dirty="0" smtClean="0"/>
              <a:t>A beam stopper is needed in order to avoid losses in cold </a:t>
            </a:r>
            <a:r>
              <a:rPr lang="en-US" dirty="0" err="1" smtClean="0"/>
              <a:t>linac</a:t>
            </a:r>
            <a:r>
              <a:rPr lang="en-US" dirty="0" smtClean="0"/>
              <a:t> during measurements.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76B1-1688-7F40-8AC2-57F8358002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84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Warm </a:t>
            </a:r>
            <a:r>
              <a:rPr lang="en-US" dirty="0" err="1"/>
              <a:t>linac</a:t>
            </a:r>
            <a:r>
              <a:rPr lang="en-US" dirty="0"/>
              <a:t> –Cold </a:t>
            </a:r>
            <a:r>
              <a:rPr lang="en-US" dirty="0" err="1"/>
              <a:t>linac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 line at the exit of DTL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76B1-1688-7F40-8AC2-57F8358002F5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 descr="transi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98" y="1718092"/>
            <a:ext cx="6097275" cy="469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73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611" y="2558453"/>
            <a:ext cx="3304197" cy="4244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Collimation with scrappers</a:t>
            </a:r>
          </a:p>
          <a:p>
            <a:pPr lvl="2"/>
            <a:r>
              <a:rPr lang="en-US" sz="2000" dirty="0" smtClean="0"/>
              <a:t>Graphite scrapper in the MEBT</a:t>
            </a:r>
          </a:p>
          <a:p>
            <a:pPr lvl="2"/>
            <a:r>
              <a:rPr lang="en-US" sz="2000" dirty="0" smtClean="0"/>
              <a:t>Check the possibility of using graphite close to the </a:t>
            </a:r>
            <a:r>
              <a:rPr lang="en-US" sz="2000" dirty="0" err="1" smtClean="0"/>
              <a:t>cryo</a:t>
            </a:r>
            <a:r>
              <a:rPr lang="en-US" sz="2000" dirty="0" smtClean="0"/>
              <a:t> module </a:t>
            </a:r>
          </a:p>
          <a:p>
            <a:pPr lvl="2"/>
            <a:r>
              <a:rPr lang="en-US" sz="2000" dirty="0" smtClean="0"/>
              <a:t>Thermo mechanical analysis to be done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76B1-1688-7F40-8AC2-57F8358002F5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317" y="3113634"/>
            <a:ext cx="3691318" cy="359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0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 limitation in the MEBT and in the transition warm/cold </a:t>
            </a:r>
            <a:r>
              <a:rPr lang="en-US" dirty="0" err="1" smtClean="0"/>
              <a:t>linac</a:t>
            </a:r>
            <a:endParaRPr lang="en-US" dirty="0" smtClean="0"/>
          </a:p>
          <a:p>
            <a:pPr lvl="2"/>
            <a:r>
              <a:rPr lang="en-US" dirty="0" smtClean="0"/>
              <a:t>New MEBT design is under study</a:t>
            </a:r>
          </a:p>
          <a:p>
            <a:pPr lvl="2"/>
            <a:r>
              <a:rPr lang="en-US" dirty="0" smtClean="0"/>
              <a:t>Layout of the transition region to be completed</a:t>
            </a:r>
          </a:p>
          <a:p>
            <a:r>
              <a:rPr lang="en-US" dirty="0" smtClean="0"/>
              <a:t>Thermal load on interceptive device</a:t>
            </a:r>
          </a:p>
          <a:p>
            <a:pPr lvl="2"/>
            <a:r>
              <a:rPr lang="en-US" dirty="0" smtClean="0"/>
              <a:t>Pulse length has to reduced</a:t>
            </a:r>
          </a:p>
          <a:p>
            <a:pPr lvl="2"/>
            <a:r>
              <a:rPr lang="en-US" dirty="0" smtClean="0"/>
              <a:t>Carbon can be used in warm </a:t>
            </a:r>
            <a:r>
              <a:rPr lang="en-US" dirty="0" err="1" smtClean="0"/>
              <a:t>linac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76B1-1688-7F40-8AC2-57F8358002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5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76" y="1032933"/>
            <a:ext cx="8840453" cy="5298215"/>
          </a:xfrm>
        </p:spPr>
        <p:txBody>
          <a:bodyPr/>
          <a:lstStyle/>
          <a:p>
            <a:r>
              <a:rPr lang="en-US" dirty="0" smtClean="0"/>
              <a:t>Warm </a:t>
            </a:r>
            <a:r>
              <a:rPr lang="en-US" dirty="0" err="1" smtClean="0"/>
              <a:t>linac</a:t>
            </a:r>
            <a:r>
              <a:rPr lang="en-US" dirty="0" smtClean="0"/>
              <a:t> layout</a:t>
            </a:r>
          </a:p>
          <a:p>
            <a:r>
              <a:rPr lang="en-US" dirty="0" smtClean="0"/>
              <a:t>LEBT instrumentation</a:t>
            </a:r>
          </a:p>
          <a:p>
            <a:r>
              <a:rPr lang="en-US" dirty="0"/>
              <a:t>MEBT instrumentation</a:t>
            </a:r>
          </a:p>
          <a:p>
            <a:r>
              <a:rPr lang="en-US" dirty="0" smtClean="0"/>
              <a:t>DTL </a:t>
            </a:r>
            <a:r>
              <a:rPr lang="en-US" dirty="0" err="1" smtClean="0"/>
              <a:t>intertank</a:t>
            </a:r>
            <a:r>
              <a:rPr lang="en-US" dirty="0" smtClean="0"/>
              <a:t> region</a:t>
            </a:r>
          </a:p>
          <a:p>
            <a:r>
              <a:rPr lang="en-US" dirty="0" smtClean="0"/>
              <a:t>Transition DTL-Cold </a:t>
            </a:r>
            <a:r>
              <a:rPr lang="en-US" dirty="0" err="1" smtClean="0"/>
              <a:t>linac</a:t>
            </a:r>
            <a:endParaRPr lang="en-US" dirty="0" smtClean="0"/>
          </a:p>
          <a:p>
            <a:r>
              <a:rPr lang="en-US" dirty="0" smtClean="0"/>
              <a:t>Collimation</a:t>
            </a:r>
          </a:p>
          <a:p>
            <a:r>
              <a:rPr lang="en-US" smtClean="0"/>
              <a:t>Issue</a:t>
            </a:r>
          </a:p>
          <a:p>
            <a:endParaRPr lang="en-US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7747814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287665"/>
            <a:ext cx="8077200" cy="1252444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Thanks for your attention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76B1-1688-7F40-8AC2-57F8358002F5}" type="slidenum">
              <a:rPr lang="en-US" smtClean="0"/>
              <a:t>20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147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</a:t>
            </a:r>
            <a:r>
              <a:rPr lang="en-US" dirty="0" err="1" smtClean="0"/>
              <a:t>Linac</a:t>
            </a:r>
            <a:r>
              <a:rPr lang="en-US" dirty="0" smtClean="0"/>
              <a:t> layout</a:t>
            </a:r>
            <a:endParaRPr lang="en-US" dirty="0"/>
          </a:p>
        </p:txBody>
      </p:sp>
      <p:pic>
        <p:nvPicPr>
          <p:cNvPr id="9" name="Content Placeholder 8" descr="wl_layou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375" b="-39375"/>
          <a:stretch>
            <a:fillRect/>
          </a:stretch>
        </p:blipFill>
        <p:spPr>
          <a:xfrm>
            <a:off x="83654" y="2218226"/>
            <a:ext cx="9060346" cy="219790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76B1-1688-7F40-8AC2-57F8358002F5}" type="slidenum">
              <a:rPr lang="en-US" smtClean="0"/>
              <a:t>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42169" y="5333928"/>
            <a:ext cx="36214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</a:rPr>
              <a:t>Measurement of the 6D phase space</a:t>
            </a:r>
          </a:p>
          <a:p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130658" y="3696133"/>
            <a:ext cx="0" cy="71999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 bwMode="auto">
          <a:xfrm>
            <a:off x="4179400" y="3696133"/>
            <a:ext cx="0" cy="71999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>
            <a:off x="7259121" y="3696133"/>
            <a:ext cx="0" cy="71999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18188" y="4553285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E=75 </a:t>
            </a:r>
            <a:r>
              <a:rPr lang="en-US" dirty="0" err="1" smtClean="0">
                <a:solidFill>
                  <a:srgbClr val="FF0000"/>
                </a:solidFill>
              </a:rPr>
              <a:t>keV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6166" y="4553285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E=3 MeV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3363" y="4553285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E≈80 MeV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5142169" y="3608557"/>
            <a:ext cx="0" cy="1462904"/>
          </a:xfrm>
          <a:prstGeom prst="straightConnector1">
            <a:avLst/>
          </a:prstGeom>
          <a:ln>
            <a:solidFill>
              <a:srgbClr val="3366FF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8280083" y="3608557"/>
            <a:ext cx="1" cy="1462904"/>
          </a:xfrm>
          <a:prstGeom prst="straightConnector1">
            <a:avLst/>
          </a:prstGeom>
          <a:ln>
            <a:solidFill>
              <a:srgbClr val="3366FF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>
            <a:off x="1980039" y="3608557"/>
            <a:ext cx="0" cy="1462904"/>
          </a:xfrm>
          <a:prstGeom prst="straightConnector1">
            <a:avLst/>
          </a:prstGeom>
          <a:ln>
            <a:solidFill>
              <a:srgbClr val="3366FF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8188" y="5397348"/>
            <a:ext cx="38566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</a:rPr>
              <a:t>Source monitoring</a:t>
            </a:r>
          </a:p>
          <a:p>
            <a:r>
              <a:rPr lang="en-US" sz="1600" dirty="0" smtClean="0">
                <a:solidFill>
                  <a:srgbClr val="3366FF"/>
                </a:solidFill>
              </a:rPr>
              <a:t>Transverse </a:t>
            </a:r>
            <a:r>
              <a:rPr lang="en-US" sz="1600" dirty="0" err="1" smtClean="0">
                <a:solidFill>
                  <a:srgbClr val="3366FF"/>
                </a:solidFill>
              </a:rPr>
              <a:t>emittance</a:t>
            </a:r>
            <a:r>
              <a:rPr lang="en-US" sz="1600" dirty="0" smtClean="0">
                <a:solidFill>
                  <a:srgbClr val="3366FF"/>
                </a:solidFill>
              </a:rPr>
              <a:t> measurement</a:t>
            </a:r>
            <a:endParaRPr lang="en-US" sz="1600" dirty="0">
              <a:solidFill>
                <a:srgbClr val="3366FF"/>
              </a:solidFill>
            </a:endParaRPr>
          </a:p>
        </p:txBody>
      </p:sp>
      <p:sp>
        <p:nvSpPr>
          <p:cNvPr id="20" name="Right Brace 19"/>
          <p:cNvSpPr/>
          <p:nvPr/>
        </p:nvSpPr>
        <p:spPr bwMode="auto">
          <a:xfrm rot="16200000">
            <a:off x="6215551" y="1774029"/>
            <a:ext cx="357400" cy="1621320"/>
          </a:xfrm>
          <a:prstGeom prst="rightBrace">
            <a:avLst>
              <a:gd name="adj1" fmla="val 12666"/>
              <a:gd name="adj2" fmla="val 50956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24336" y="1482658"/>
            <a:ext cx="914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Profile</a:t>
            </a:r>
          </a:p>
          <a:p>
            <a:r>
              <a:rPr lang="en-US" sz="1600" dirty="0" smtClean="0"/>
              <a:t>Position</a:t>
            </a:r>
          </a:p>
          <a:p>
            <a:r>
              <a:rPr lang="en-US" sz="1600" dirty="0" smtClean="0"/>
              <a:t>Current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10777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37" y="957570"/>
            <a:ext cx="7114762" cy="3515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LEBT-Instrumentation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378" y="3741248"/>
            <a:ext cx="8077200" cy="2324457"/>
          </a:xfrm>
        </p:spPr>
        <p:txBody>
          <a:bodyPr/>
          <a:lstStyle/>
          <a:p>
            <a:r>
              <a:rPr lang="en-US" sz="1800" dirty="0" smtClean="0"/>
              <a:t>Proposal for BI integration:</a:t>
            </a:r>
          </a:p>
          <a:p>
            <a:pPr lvl="1"/>
            <a:r>
              <a:rPr lang="en-US" sz="1800" dirty="0" smtClean="0"/>
              <a:t>Current measurement</a:t>
            </a:r>
          </a:p>
          <a:p>
            <a:pPr lvl="3"/>
            <a:r>
              <a:rPr lang="en-US" sz="1800" dirty="0" smtClean="0"/>
              <a:t>2 BCTs and one Faraday cup</a:t>
            </a:r>
          </a:p>
          <a:p>
            <a:pPr lvl="1"/>
            <a:r>
              <a:rPr lang="en-US" sz="1800" dirty="0" smtClean="0"/>
              <a:t>Beam profile</a:t>
            </a:r>
          </a:p>
          <a:p>
            <a:pPr lvl="3"/>
            <a:r>
              <a:rPr lang="en-US" sz="1800" dirty="0" smtClean="0"/>
              <a:t>2 SEM grids (H+V)</a:t>
            </a:r>
          </a:p>
          <a:p>
            <a:pPr lvl="1"/>
            <a:r>
              <a:rPr lang="en-US" sz="1800" dirty="0" smtClean="0"/>
              <a:t>Emittance</a:t>
            </a:r>
          </a:p>
          <a:p>
            <a:pPr lvl="3"/>
            <a:r>
              <a:rPr lang="en-US" sz="1800" dirty="0" smtClean="0"/>
              <a:t>Slit and grid system (grid used also for profile measurement)</a:t>
            </a:r>
          </a:p>
          <a:p>
            <a:pPr lvl="1"/>
            <a:r>
              <a:rPr lang="en-US" sz="1800" dirty="0" smtClean="0"/>
              <a:t>Ions species fraction</a:t>
            </a:r>
          </a:p>
          <a:p>
            <a:pPr lvl="3"/>
            <a:r>
              <a:rPr lang="en-US" sz="1800" dirty="0" smtClean="0"/>
              <a:t>Viewport +</a:t>
            </a:r>
            <a:r>
              <a:rPr lang="en-US" sz="1800" dirty="0" err="1" smtClean="0"/>
              <a:t>monochromator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76B1-1688-7F40-8AC2-57F8358002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4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LEBT transverse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077200" cy="3812958"/>
          </a:xfrm>
        </p:spPr>
        <p:txBody>
          <a:bodyPr/>
          <a:lstStyle/>
          <a:p>
            <a:r>
              <a:rPr lang="en-US" sz="1800" dirty="0" smtClean="0"/>
              <a:t>4 SEM grids in total needed (2H+2V)</a:t>
            </a:r>
          </a:p>
          <a:p>
            <a:pPr lvl="2"/>
            <a:r>
              <a:rPr lang="en-US" sz="1800" dirty="0" smtClean="0"/>
              <a:t>Used for profile and </a:t>
            </a:r>
            <a:r>
              <a:rPr lang="en-US" sz="1800" dirty="0" err="1" smtClean="0"/>
              <a:t>emittance</a:t>
            </a:r>
            <a:r>
              <a:rPr lang="en-US" sz="1800" dirty="0" smtClean="0"/>
              <a:t> measurement</a:t>
            </a:r>
          </a:p>
          <a:p>
            <a:pPr lvl="4"/>
            <a:r>
              <a:rPr lang="en-US" sz="1800" dirty="0" smtClean="0"/>
              <a:t>2 pitch needed</a:t>
            </a:r>
          </a:p>
          <a:p>
            <a:pPr lvl="2"/>
            <a:r>
              <a:rPr lang="en-US" sz="1800" dirty="0" smtClean="0"/>
              <a:t>One channel per wire for both H &amp; V plane</a:t>
            </a:r>
          </a:p>
          <a:p>
            <a:pPr lvl="2"/>
            <a:r>
              <a:rPr lang="en-US" sz="1800" dirty="0" smtClean="0"/>
              <a:t>Limitation on the number of electronic channel</a:t>
            </a:r>
          </a:p>
          <a:p>
            <a:pPr lvl="4"/>
            <a:r>
              <a:rPr lang="en-US" sz="1800" dirty="0" smtClean="0"/>
              <a:t>Use switch to select the pitch</a:t>
            </a:r>
          </a:p>
          <a:p>
            <a:pPr lvl="4"/>
            <a:endParaRPr lang="en-US" sz="1800" dirty="0"/>
          </a:p>
          <a:p>
            <a:pPr marL="1828334" lvl="4" indent="0">
              <a:buNone/>
            </a:pPr>
            <a:endParaRPr lang="en-US" sz="1800" dirty="0" smtClean="0"/>
          </a:p>
          <a:p>
            <a:pPr lvl="4"/>
            <a:endParaRPr lang="en-US" sz="2000" dirty="0" smtClean="0"/>
          </a:p>
          <a:p>
            <a:r>
              <a:rPr lang="en-US" sz="1800" dirty="0" smtClean="0"/>
              <a:t>Slit machined on blade</a:t>
            </a:r>
          </a:p>
          <a:p>
            <a:pPr lvl="2"/>
            <a:r>
              <a:rPr lang="en-US" sz="1800" dirty="0"/>
              <a:t>2 independent </a:t>
            </a:r>
            <a:r>
              <a:rPr lang="en-US" sz="1800" dirty="0" smtClean="0"/>
              <a:t>slits</a:t>
            </a:r>
          </a:p>
          <a:p>
            <a:pPr lvl="2"/>
            <a:r>
              <a:rPr lang="en-US" sz="1800" dirty="0" smtClean="0"/>
              <a:t>Thermal load has to be estimated</a:t>
            </a:r>
          </a:p>
          <a:p>
            <a:pPr lvl="4"/>
            <a:r>
              <a:rPr lang="en-US" sz="1800" dirty="0" smtClean="0"/>
              <a:t>Cooling</a:t>
            </a:r>
          </a:p>
          <a:p>
            <a:pPr lvl="4"/>
            <a:r>
              <a:rPr lang="en-US" sz="1800" dirty="0" smtClean="0"/>
              <a:t>Pulse reduction</a:t>
            </a:r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76B1-1688-7F40-8AC2-57F8358002F5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425" y="3087256"/>
            <a:ext cx="3780975" cy="247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47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772" y="740420"/>
            <a:ext cx="3454228" cy="57517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LEBT current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6303750" cy="4876800"/>
          </a:xfrm>
        </p:spPr>
        <p:txBody>
          <a:bodyPr/>
          <a:lstStyle/>
          <a:p>
            <a:r>
              <a:rPr lang="en-US" dirty="0" smtClean="0"/>
              <a:t>Measure with BCT and Faraday cup</a:t>
            </a:r>
          </a:p>
          <a:p>
            <a:pPr lvl="2"/>
            <a:r>
              <a:rPr lang="en-US" sz="2400" dirty="0" smtClean="0"/>
              <a:t>One BCT is mandatory at the RFQ entry</a:t>
            </a:r>
          </a:p>
          <a:p>
            <a:pPr lvl="2"/>
            <a:r>
              <a:rPr lang="en-US" sz="2400" dirty="0" smtClean="0"/>
              <a:t>Faraday cup will be installed between the solenoid</a:t>
            </a:r>
          </a:p>
          <a:p>
            <a:pPr lvl="2"/>
            <a:r>
              <a:rPr lang="en-US" sz="2400" dirty="0" smtClean="0"/>
              <a:t>A second solenoid can be installed at the source exit for source monitoring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76B1-1688-7F40-8AC2-57F8358002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59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LEBT extra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Beam purity monitor</a:t>
            </a:r>
          </a:p>
          <a:p>
            <a:pPr lvl="2"/>
            <a:r>
              <a:rPr lang="en-US" sz="2400" dirty="0" smtClean="0"/>
              <a:t>Aim: measure the fraction of ions species</a:t>
            </a:r>
          </a:p>
          <a:p>
            <a:pPr lvl="2"/>
            <a:r>
              <a:rPr lang="en-US" sz="2400" dirty="0" smtClean="0"/>
              <a:t>Based on optical measurement</a:t>
            </a:r>
          </a:p>
          <a:p>
            <a:pPr lvl="2"/>
            <a:r>
              <a:rPr lang="en-US" sz="2400" dirty="0" smtClean="0"/>
              <a:t>Used in IPHI and IFMIF LEBT 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Profile with slit and Faraday cup</a:t>
            </a:r>
          </a:p>
          <a:p>
            <a:pPr lvl="2"/>
            <a:r>
              <a:rPr lang="en-US" sz="2400" dirty="0" smtClean="0"/>
              <a:t>Add an other position for beam profile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Non interceptive profile measurement</a:t>
            </a:r>
          </a:p>
          <a:p>
            <a:pPr lvl="2"/>
            <a:r>
              <a:rPr lang="en-US" sz="2400" dirty="0" smtClean="0"/>
              <a:t>Add 2 viewport for future beam profile measurement with IPM.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76B1-1688-7F40-8AC2-57F8358002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43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</a:t>
            </a:r>
            <a:r>
              <a:rPr lang="en-US" dirty="0"/>
              <a:t>a permanent test line in the MEBT</a:t>
            </a:r>
          </a:p>
          <a:p>
            <a:pPr lvl="2"/>
            <a:r>
              <a:rPr lang="en-US" sz="2400" dirty="0"/>
              <a:t>Transverse </a:t>
            </a:r>
            <a:r>
              <a:rPr lang="en-US" sz="2400" dirty="0" err="1"/>
              <a:t>emittance</a:t>
            </a:r>
            <a:endParaRPr lang="en-US" sz="2400" dirty="0"/>
          </a:p>
          <a:p>
            <a:pPr lvl="2"/>
            <a:r>
              <a:rPr lang="en-US" sz="2400" dirty="0"/>
              <a:t>Longitudinal beam profile</a:t>
            </a:r>
          </a:p>
          <a:p>
            <a:pPr lvl="2"/>
            <a:r>
              <a:rPr lang="en-US" sz="2400" dirty="0"/>
              <a:t>Beam current</a:t>
            </a:r>
          </a:p>
          <a:p>
            <a:pPr lvl="2"/>
            <a:r>
              <a:rPr lang="en-US" sz="2400" dirty="0"/>
              <a:t>Beam position</a:t>
            </a:r>
          </a:p>
          <a:p>
            <a:pPr lvl="2"/>
            <a:r>
              <a:rPr lang="en-US" sz="2400" dirty="0"/>
              <a:t>TOF</a:t>
            </a:r>
          </a:p>
          <a:p>
            <a:pPr lvl="2"/>
            <a:r>
              <a:rPr lang="en-US" sz="2400" dirty="0"/>
              <a:t>Beam </a:t>
            </a:r>
            <a:r>
              <a:rPr lang="en-US" sz="2400" dirty="0" smtClean="0"/>
              <a:t>profile</a:t>
            </a:r>
          </a:p>
          <a:p>
            <a:pPr lvl="2"/>
            <a:r>
              <a:rPr lang="en-US" sz="2400" dirty="0" smtClean="0"/>
              <a:t>Transverse halo </a:t>
            </a:r>
            <a:endParaRPr lang="en-US" sz="2400" dirty="0"/>
          </a:p>
          <a:p>
            <a:pPr lvl="2"/>
            <a:r>
              <a:rPr lang="en-US" sz="2400" dirty="0"/>
              <a:t>Fast chopping efficiency</a:t>
            </a:r>
          </a:p>
          <a:p>
            <a:r>
              <a:rPr lang="en-US" sz="2400" dirty="0" smtClean="0"/>
              <a:t>A beam stopper is needed for dedicated studies of the MEBT</a:t>
            </a:r>
          </a:p>
          <a:p>
            <a:pPr lvl="2"/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76B1-1688-7F40-8AC2-57F8358002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41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MEBT-Space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Transverse emittance measurement with </a:t>
            </a:r>
            <a:r>
              <a:rPr lang="en-US" sz="1800" dirty="0" err="1" smtClean="0"/>
              <a:t>Slit&amp;grid</a:t>
            </a:r>
            <a:r>
              <a:rPr lang="en-US" sz="1800" dirty="0" smtClean="0"/>
              <a:t> system</a:t>
            </a:r>
          </a:p>
          <a:p>
            <a:pPr lvl="2"/>
            <a:r>
              <a:rPr lang="en-US" sz="1800" dirty="0" smtClean="0"/>
              <a:t>60 cm of drift space is needed</a:t>
            </a:r>
          </a:p>
          <a:p>
            <a:r>
              <a:rPr lang="en-US" sz="1800" dirty="0" smtClean="0"/>
              <a:t>Beam shape monitor (</a:t>
            </a:r>
            <a:r>
              <a:rPr lang="en-US" sz="1800" dirty="0" err="1" smtClean="0"/>
              <a:t>i.e</a:t>
            </a:r>
            <a:r>
              <a:rPr lang="en-US" sz="1800" dirty="0" smtClean="0"/>
              <a:t> </a:t>
            </a:r>
            <a:r>
              <a:rPr lang="en-US" sz="1800" dirty="0"/>
              <a:t>Feschenko</a:t>
            </a:r>
            <a:r>
              <a:rPr lang="en-US" sz="1800" dirty="0" smtClean="0"/>
              <a:t>) for longitudinal measurement*</a:t>
            </a:r>
          </a:p>
          <a:p>
            <a:pPr lvl="2"/>
            <a:r>
              <a:rPr lang="en-US" sz="1800" dirty="0" smtClean="0"/>
              <a:t>20-30 cm are requested </a:t>
            </a:r>
          </a:p>
          <a:p>
            <a:r>
              <a:rPr lang="en-US" sz="1800" dirty="0" smtClean="0"/>
              <a:t>Beam current transformer*</a:t>
            </a:r>
          </a:p>
          <a:p>
            <a:pPr lvl="2"/>
            <a:r>
              <a:rPr lang="en-US" sz="1800" dirty="0" smtClean="0"/>
              <a:t>2 BCT at the beginning and at the end of MEBT</a:t>
            </a:r>
          </a:p>
          <a:p>
            <a:pPr lvl="2"/>
            <a:endParaRPr lang="en-US" sz="1800" dirty="0" smtClean="0"/>
          </a:p>
          <a:p>
            <a:r>
              <a:rPr lang="en-US" sz="1800" dirty="0" smtClean="0"/>
              <a:t>Position and TOF*</a:t>
            </a:r>
          </a:p>
          <a:p>
            <a:pPr lvl="2"/>
            <a:r>
              <a:rPr lang="en-US" sz="1800" dirty="0" smtClean="0"/>
              <a:t>BPM will be inserted in Quads, no need for extra space</a:t>
            </a:r>
          </a:p>
          <a:p>
            <a:pPr lvl="2"/>
            <a:endParaRPr lang="en-US" sz="1800" dirty="0" smtClean="0"/>
          </a:p>
          <a:p>
            <a:r>
              <a:rPr lang="en-US" sz="1800" dirty="0" smtClean="0"/>
              <a:t>Beam profile with wire scanner</a:t>
            </a:r>
          </a:p>
          <a:p>
            <a:pPr lvl="2"/>
            <a:r>
              <a:rPr lang="en-US" sz="1800" dirty="0" smtClean="0"/>
              <a:t>Each wire scanner required 5-10 cm, 4 profilers can be installed</a:t>
            </a:r>
          </a:p>
          <a:p>
            <a:pPr lvl="2"/>
            <a:r>
              <a:rPr lang="en-US" sz="1800" dirty="0" smtClean="0"/>
              <a:t>Two of them can be used as halo monitor with a dedicated electronic.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276B1-1688-7F40-8AC2-57F8358002F5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72845" y="5582226"/>
            <a:ext cx="6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See next talks for more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29831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>
            <a:ln>
              <a:noFill/>
            </a:ln>
            <a:solidFill>
              <a:srgbClr val="3333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>
            <a:ln>
              <a:noFill/>
            </a:ln>
            <a:solidFill>
              <a:srgbClr val="3333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FFFFFF"/>
      </a:lt1>
      <a:dk2>
        <a:srgbClr val="F21C0A"/>
      </a:dk2>
      <a:lt2>
        <a:srgbClr val="F21C0A"/>
      </a:lt2>
      <a:accent1>
        <a:srgbClr val="F21C0A"/>
      </a:accent1>
      <a:accent2>
        <a:srgbClr val="F21C0A"/>
      </a:accent2>
      <a:accent3>
        <a:srgbClr val="FFFFFF"/>
      </a:accent3>
      <a:accent4>
        <a:srgbClr val="000000"/>
      </a:accent4>
      <a:accent5>
        <a:srgbClr val="F7ABAA"/>
      </a:accent5>
      <a:accent6>
        <a:srgbClr val="DB1808"/>
      </a:accent6>
      <a:hlink>
        <a:srgbClr val="F21C0A"/>
      </a:hlink>
      <a:folHlink>
        <a:srgbClr val="F21C0A"/>
      </a:folHlink>
    </a:clrScheme>
    <a:fontScheme name="Default Design">
      <a:majorFont>
        <a:latin typeface="Polo"/>
        <a:ea typeface=""/>
        <a:cs typeface=""/>
      </a:majorFont>
      <a:minorFont>
        <a:latin typeface="Pol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4B4B4"/>
        </a:solidFill>
        <a:ln w="12700" cap="flat" cmpd="sng" algn="ctr">
          <a:solidFill>
            <a:srgbClr val="B4B4B4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ol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4B4B4"/>
        </a:solidFill>
        <a:ln w="12700" cap="flat" cmpd="sng" algn="ctr">
          <a:solidFill>
            <a:srgbClr val="B4B4B4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olo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F5493B"/>
        </a:dk2>
        <a:lt2>
          <a:srgbClr val="D20026"/>
        </a:lt2>
        <a:accent1>
          <a:srgbClr val="7F0026"/>
        </a:accent1>
        <a:accent2>
          <a:srgbClr val="FF8F6E"/>
        </a:accent2>
        <a:accent3>
          <a:srgbClr val="FFFFFF"/>
        </a:accent3>
        <a:accent4>
          <a:srgbClr val="000000"/>
        </a:accent4>
        <a:accent5>
          <a:srgbClr val="C0AAAC"/>
        </a:accent5>
        <a:accent6>
          <a:srgbClr val="E78163"/>
        </a:accent6>
        <a:hlink>
          <a:srgbClr val="AD0026"/>
        </a:hlink>
        <a:folHlink>
          <a:srgbClr val="F76B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969696"/>
        </a:dk2>
        <a:lt2>
          <a:srgbClr val="787878"/>
        </a:lt2>
        <a:accent1>
          <a:srgbClr val="464646"/>
        </a:accent1>
        <a:accent2>
          <a:srgbClr val="D2D2D2"/>
        </a:accent2>
        <a:accent3>
          <a:srgbClr val="FFFFFF"/>
        </a:accent3>
        <a:accent4>
          <a:srgbClr val="000000"/>
        </a:accent4>
        <a:accent5>
          <a:srgbClr val="B0B0B0"/>
        </a:accent5>
        <a:accent6>
          <a:srgbClr val="BEBEBE"/>
        </a:accent6>
        <a:hlink>
          <a:srgbClr val="5A5A5A"/>
        </a:hlink>
        <a:folHlink>
          <a:srgbClr val="B4B4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464646"/>
        </a:dk2>
        <a:lt2>
          <a:srgbClr val="F5493B"/>
        </a:lt2>
        <a:accent1>
          <a:srgbClr val="7F0026"/>
        </a:accent1>
        <a:accent2>
          <a:srgbClr val="B4B4B4"/>
        </a:accent2>
        <a:accent3>
          <a:srgbClr val="FFFFFF"/>
        </a:accent3>
        <a:accent4>
          <a:srgbClr val="000000"/>
        </a:accent4>
        <a:accent5>
          <a:srgbClr val="C0AAAC"/>
        </a:accent5>
        <a:accent6>
          <a:srgbClr val="A3A3A3"/>
        </a:accent6>
        <a:hlink>
          <a:srgbClr val="D20026"/>
        </a:hlink>
        <a:folHlink>
          <a:srgbClr val="7878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F21C0A"/>
        </a:dk2>
        <a:lt2>
          <a:srgbClr val="F21C0A"/>
        </a:lt2>
        <a:accent1>
          <a:srgbClr val="F21C0A"/>
        </a:accent1>
        <a:accent2>
          <a:srgbClr val="F21C0A"/>
        </a:accent2>
        <a:accent3>
          <a:srgbClr val="FFFFFF"/>
        </a:accent3>
        <a:accent4>
          <a:srgbClr val="000000"/>
        </a:accent4>
        <a:accent5>
          <a:srgbClr val="F7ABAA"/>
        </a:accent5>
        <a:accent6>
          <a:srgbClr val="DB1808"/>
        </a:accent6>
        <a:hlink>
          <a:srgbClr val="F21C0A"/>
        </a:hlink>
        <a:folHlink>
          <a:srgbClr val="F21C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969696"/>
        </a:dk2>
        <a:lt2>
          <a:srgbClr val="969696"/>
        </a:lt2>
        <a:accent1>
          <a:srgbClr val="969696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878787"/>
        </a:accent6>
        <a:hlink>
          <a:srgbClr val="969696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SSS template 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S template GREY">
      <a:majorFont>
        <a:latin typeface="Gill Sans"/>
        <a:ea typeface="ヒラギノ角ゴ Pro W3"/>
        <a:cs typeface="ヒラギノ角ゴ Pro W3"/>
      </a:majorFont>
      <a:minorFont>
        <a:latin typeface="Avenir LT 55 Roman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lnDef>
  </a:objectDefaults>
  <a:extraClrSchemeLst>
    <a:extraClrScheme>
      <a:clrScheme name="ESSS template GR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SSS template 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S template GREY">
      <a:majorFont>
        <a:latin typeface="Gill Sans"/>
        <a:ea typeface="ヒラギノ角ゴ Pro W3"/>
        <a:cs typeface="ヒラギノ角ゴ Pro W3"/>
      </a:majorFont>
      <a:minorFont>
        <a:latin typeface="Avenir LT 55 Roman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lnDef>
  </a:objectDefaults>
  <a:extraClrSchemeLst>
    <a:extraClrScheme>
      <a:clrScheme name="ESSS template GR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ESSS template 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S template GREY">
      <a:majorFont>
        <a:latin typeface="Gill Sans"/>
        <a:ea typeface="ヒラギノ角ゴ Pro W3"/>
        <a:cs typeface="ヒラギノ角ゴ Pro W3"/>
      </a:majorFont>
      <a:minorFont>
        <a:latin typeface="Avenir LT 55 Roman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lnDef>
  </a:objectDefaults>
  <a:extraClrSchemeLst>
    <a:extraClrScheme>
      <a:clrScheme name="ESSS template GR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ERN-EURISOL-COSTING-WORKSHOP_V4_090528_fhb">
  <a:themeElements>
    <a:clrScheme name="Blank Presentatio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ESSS template 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S template GREY">
      <a:majorFont>
        <a:latin typeface="Gill Sans"/>
        <a:ea typeface="ヒラギノ角ゴ Pro W3"/>
        <a:cs typeface="ヒラギノ角ゴ Pro W3"/>
      </a:majorFont>
      <a:minorFont>
        <a:latin typeface="Avenir LT 55 Roman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cs typeface="ヒラギノ角ゴ Pro W3" charset="-128"/>
            <a:sym typeface="Gill Sans" charset="0"/>
          </a:defRPr>
        </a:defPPr>
      </a:lstStyle>
    </a:lnDef>
  </a:objectDefaults>
  <a:extraClrSchemeLst>
    <a:extraClrScheme>
      <a:clrScheme name="ESSS template GR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Master #3">
  <a:themeElements>
    <a:clrScheme name="Master #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#3">
      <a:majorFont>
        <a:latin typeface="TitilliumText14L 600 wt"/>
        <a:ea typeface="ヒラギノ角ゴ ProN W6"/>
        <a:cs typeface="ヒラギノ角ゴ ProN W6"/>
      </a:majorFont>
      <a:minorFont>
        <a:latin typeface="TitilliumText22L 400 w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Master #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38424</TotalTime>
  <Words>857</Words>
  <Application>Microsoft Macintosh PowerPoint</Application>
  <PresentationFormat>On-screen Show (4:3)</PresentationFormat>
  <Paragraphs>226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Blank Presentation</vt:lpstr>
      <vt:lpstr>Default Design</vt:lpstr>
      <vt:lpstr>ESSS template GREY</vt:lpstr>
      <vt:lpstr>1_ESSS template GREY</vt:lpstr>
      <vt:lpstr>2_ESSS template GREY</vt:lpstr>
      <vt:lpstr>CERN-EURISOL-COSTING-WORKSHOP_V4_090528_fhb</vt:lpstr>
      <vt:lpstr>3_ESSS template GREY</vt:lpstr>
      <vt:lpstr>Master #3</vt:lpstr>
      <vt:lpstr>PowerPoint Presentation</vt:lpstr>
      <vt:lpstr>Outline</vt:lpstr>
      <vt:lpstr>Warm Linac layout</vt:lpstr>
      <vt:lpstr>LEBT-Instrumentation layout</vt:lpstr>
      <vt:lpstr>LEBT transverse measurement</vt:lpstr>
      <vt:lpstr>LEBT current measurement</vt:lpstr>
      <vt:lpstr>LEBT extra measurement</vt:lpstr>
      <vt:lpstr>MEBT</vt:lpstr>
      <vt:lpstr>MEBT-Space requirement</vt:lpstr>
      <vt:lpstr>MEBT</vt:lpstr>
      <vt:lpstr>MEBT</vt:lpstr>
      <vt:lpstr>MEBT- Wire scanner</vt:lpstr>
      <vt:lpstr>DTL Intertank region</vt:lpstr>
      <vt:lpstr>DTL BI layout</vt:lpstr>
      <vt:lpstr>DTL wire scanner</vt:lpstr>
      <vt:lpstr>Transition Warm linac –Cold linac</vt:lpstr>
      <vt:lpstr>Transition Warm linac –Cold linac</vt:lpstr>
      <vt:lpstr>Collimation</vt:lpstr>
      <vt:lpstr>Issue</vt:lpstr>
      <vt:lpstr>PowerPoint Presentation</vt:lpstr>
    </vt:vector>
  </TitlesOfParts>
  <Company>ESS Scandinavia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European Spallation Source</dc:title>
  <dc:creator>Patrik Carlsson</dc:creator>
  <cp:lastModifiedBy>ESS User</cp:lastModifiedBy>
  <cp:revision>236</cp:revision>
  <cp:lastPrinted>2010-10-25T12:20:17Z</cp:lastPrinted>
  <dcterms:created xsi:type="dcterms:W3CDTF">2010-10-26T07:37:07Z</dcterms:created>
  <dcterms:modified xsi:type="dcterms:W3CDTF">2012-03-21T07:18:34Z</dcterms:modified>
</cp:coreProperties>
</file>