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5" r:id="rId7"/>
    <p:sldId id="276" r:id="rId8"/>
    <p:sldId id="273" r:id="rId9"/>
    <p:sldId id="261" r:id="rId10"/>
    <p:sldId id="262" r:id="rId11"/>
    <p:sldId id="263" r:id="rId12"/>
    <p:sldId id="268" r:id="rId13"/>
    <p:sldId id="274" r:id="rId14"/>
    <p:sldId id="269" r:id="rId15"/>
    <p:sldId id="270" r:id="rId16"/>
    <p:sldId id="271" r:id="rId17"/>
    <p:sldId id="266" r:id="rId18"/>
    <p:sldId id="267" r:id="rId19"/>
    <p:sldId id="275" r:id="rId20"/>
    <p:sldId id="272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5" autoAdjust="0"/>
  </p:normalViewPr>
  <p:slideViewPr>
    <p:cSldViewPr snapToGrid="0" snapToObjects="1">
      <p:cViewPr>
        <p:scale>
          <a:sx n="120" d="100"/>
          <a:sy n="120" d="100"/>
        </p:scale>
        <p:origin x="144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88884-821C-4FED-AA44-412173B70828}" type="datetimeFigureOut">
              <a:rPr lang="de-DE" smtClean="0"/>
              <a:t>21.03.2012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AB622-187D-4584-9F7B-4881BB23312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32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AB622-187D-4584-9F7B-4881BB23312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2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8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2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560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560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3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907823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614488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4261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457200" y="1615023"/>
            <a:ext cx="3784600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421187" y="1615023"/>
            <a:ext cx="4265613" cy="3784600"/>
          </a:xfrm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75642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B30-06C9-AA4B-9198-6E5216341B8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2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3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17B30-06C9-AA4B-9198-6E5216341B8A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E335-1676-CD4D-ADC2-4D8741C093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6017244"/>
            <a:ext cx="9180000" cy="860625"/>
          </a:xfrm>
          <a:prstGeom prst="rect">
            <a:avLst/>
          </a:prstGeom>
          <a:noFill/>
          <a:ln>
            <a:noFill/>
          </a:ln>
          <a:effectLst>
            <a:outerShdw blurRad="76200" dist="76199" dir="16200000" algn="ctr" rotWithShape="0">
              <a:schemeClr val="bg2">
                <a:alpha val="21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AutoShape 7"/>
          <p:cNvSpPr>
            <a:spLocks/>
          </p:cNvSpPr>
          <p:nvPr userDrawn="1"/>
        </p:nvSpPr>
        <p:spPr bwMode="auto">
          <a:xfrm>
            <a:off x="3703782" y="6356350"/>
            <a:ext cx="5533874" cy="289488"/>
          </a:xfrm>
          <a:prstGeom prst="roundRect">
            <a:avLst>
              <a:gd name="adj" fmla="val 23704"/>
            </a:avLst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>
                    <a:alpha val="50195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 anchor="ctr"/>
          <a:lstStyle/>
          <a:p>
            <a:pPr marL="57150"/>
            <a:r>
              <a:rPr lang="en-US" sz="1200" dirty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ESS | </a:t>
            </a:r>
            <a:r>
              <a:rPr lang="en-US" sz="1200" dirty="0" smtClean="0">
                <a:solidFill>
                  <a:srgbClr val="FFFFFF"/>
                </a:solidFill>
                <a:latin typeface="Tahoma" charset="0"/>
                <a:ea typeface="ＭＳ Ｐゴシック" charset="0"/>
                <a:sym typeface="Tahoma" charset="0"/>
              </a:rPr>
              <a:t>Non-Invasive Beam Profile Measurements|  2012-03-21 |   C. Böhme</a:t>
            </a:r>
            <a:endParaRPr lang="en-US" sz="1200" dirty="0">
              <a:solidFill>
                <a:srgbClr val="FFFFFF"/>
              </a:solidFill>
              <a:latin typeface="Tahoma" charset="0"/>
              <a:ea typeface="ＭＳ Ｐゴシック" charset="0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3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i="0" u="none" kern="1200">
          <a:solidFill>
            <a:srgbClr val="006585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S_template_front_v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2072"/>
          <a:stretch/>
        </p:blipFill>
        <p:spPr>
          <a:xfrm>
            <a:off x="0" y="0"/>
            <a:ext cx="9144000" cy="6030000"/>
          </a:xfrm>
          <a:prstGeom prst="rect">
            <a:avLst/>
          </a:prstGeom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68" y="366601"/>
            <a:ext cx="2497628" cy="133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/>
          </p:cNvSpPr>
          <p:nvPr/>
        </p:nvSpPr>
        <p:spPr bwMode="auto">
          <a:xfrm>
            <a:off x="5421745" y="2002975"/>
            <a:ext cx="3722256" cy="231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/>
            <a:r>
              <a:rPr lang="en-US" sz="4400" dirty="0" smtClean="0">
                <a:solidFill>
                  <a:srgbClr val="005A7C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Non-Invasive Beam Profile Measurement</a:t>
            </a:r>
            <a:endParaRPr lang="en-US" sz="4400" dirty="0">
              <a:solidFill>
                <a:srgbClr val="005A7C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5732098" y="4888066"/>
            <a:ext cx="3398368" cy="63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7799" bIns="0"/>
          <a:lstStyle/>
          <a:p>
            <a:pPr marL="57150"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Overview of evaluated methods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3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Residual Gas Ionization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964" y="1417638"/>
            <a:ext cx="5394036" cy="4413975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Ion beam interacts with the residual gas in a way the gas gets ionized</a:t>
            </a:r>
          </a:p>
          <a:p>
            <a:r>
              <a:rPr lang="de-DE" dirty="0" smtClean="0"/>
              <a:t>Ions and/or electrons* are accelerated by an electric field towards a detector</a:t>
            </a:r>
          </a:p>
          <a:p>
            <a:r>
              <a:rPr lang="de-DE" dirty="0" smtClean="0"/>
              <a:t>Charge is multiplied and measured for profile determination</a:t>
            </a:r>
            <a:endParaRPr lang="de-DE" dirty="0"/>
          </a:p>
        </p:txBody>
      </p:sp>
      <p:pic>
        <p:nvPicPr>
          <p:cNvPr id="5" name="Picture 4" descr="F:\1006_Ecooling_Dubna\EIN_IPM_SCHEMA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7" y="1842624"/>
            <a:ext cx="3347529" cy="3670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51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i. </a:t>
            </a:r>
            <a:r>
              <a:rPr lang="de-DE" dirty="0"/>
              <a:t>Residual Gas Ionization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Estimated count rate &lt;450/(s*cm)</a:t>
            </a:r>
          </a:p>
          <a:p>
            <a:r>
              <a:rPr lang="de-DE" dirty="0" smtClean="0"/>
              <a:t>Using MCPs limits operational lifetime</a:t>
            </a:r>
          </a:p>
          <a:p>
            <a:r>
              <a:rPr lang="de-DE" dirty="0" smtClean="0"/>
              <a:t>Other detectors (wire, silicon strip)</a:t>
            </a:r>
          </a:p>
          <a:p>
            <a:pPr lvl="1"/>
            <a:r>
              <a:rPr lang="de-DE" dirty="0" smtClean="0"/>
              <a:t>Higher lifetime</a:t>
            </a:r>
          </a:p>
          <a:p>
            <a:pPr lvl="1"/>
            <a:r>
              <a:rPr lang="de-DE" dirty="0" smtClean="0"/>
              <a:t>Less resolution</a:t>
            </a:r>
          </a:p>
          <a:p>
            <a:pPr lvl="1"/>
            <a:r>
              <a:rPr lang="de-DE" dirty="0" smtClean="0"/>
              <a:t>Not symetrical voltage</a:t>
            </a:r>
          </a:p>
          <a:p>
            <a:r>
              <a:rPr lang="de-DE" dirty="0" smtClean="0"/>
              <a:t>Beam space charge might influence the beam imaging process 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2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77"/>
            <a:ext cx="8229600" cy="1143000"/>
          </a:xfrm>
        </p:spPr>
        <p:txBody>
          <a:bodyPr/>
          <a:lstStyle/>
          <a:p>
            <a:r>
              <a:rPr lang="de-DE" dirty="0"/>
              <a:t>2. i. Residual Gas Ionization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" y="1131909"/>
            <a:ext cx="3677780" cy="28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067" y="1189234"/>
            <a:ext cx="1213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160 kV/m, </a:t>
            </a:r>
          </a:p>
          <a:p>
            <a:r>
              <a:rPr lang="de-DE" dirty="0" smtClean="0"/>
              <a:t>Proton,</a:t>
            </a:r>
          </a:p>
          <a:p>
            <a:r>
              <a:rPr lang="de-DE" dirty="0" smtClean="0"/>
              <a:t>9.96</a:t>
            </a:r>
            <a:r>
              <a:rPr lang="de-DE" dirty="0"/>
              <a:t>% </a:t>
            </a:r>
            <a:r>
              <a:rPr lang="de-DE" dirty="0" smtClean="0"/>
              <a:t>drift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21" y="1080152"/>
            <a:ext cx="3677780" cy="28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5642" y="2817072"/>
            <a:ext cx="1197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320 kV/m, </a:t>
            </a:r>
          </a:p>
          <a:p>
            <a:r>
              <a:rPr lang="de-DE" dirty="0" smtClean="0"/>
              <a:t>Proton,</a:t>
            </a:r>
          </a:p>
          <a:p>
            <a:r>
              <a:rPr lang="de-DE" dirty="0" smtClean="0"/>
              <a:t>5.2% drift</a:t>
            </a:r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873"/>
            <a:ext cx="3678231" cy="28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57067" y="3968408"/>
            <a:ext cx="1213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320 kV/m,</a:t>
            </a:r>
          </a:p>
          <a:p>
            <a:r>
              <a:rPr lang="de-DE" dirty="0" smtClean="0"/>
              <a:t> He</a:t>
            </a:r>
            <a:r>
              <a:rPr lang="de-DE" baseline="30000" dirty="0" smtClean="0"/>
              <a:t>+</a:t>
            </a:r>
            <a:r>
              <a:rPr lang="de-DE" dirty="0" smtClean="0"/>
              <a:t>,</a:t>
            </a:r>
          </a:p>
          <a:p>
            <a:r>
              <a:rPr lang="de-DE" dirty="0" smtClean="0"/>
              <a:t>4.82% drift</a:t>
            </a:r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9" y="3911151"/>
            <a:ext cx="3678231" cy="283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06630" y="5076519"/>
            <a:ext cx="1213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640 kV/m,</a:t>
            </a:r>
          </a:p>
          <a:p>
            <a:r>
              <a:rPr lang="de-DE" dirty="0" smtClean="0"/>
              <a:t>He</a:t>
            </a:r>
            <a:r>
              <a:rPr lang="de-DE" baseline="30000" dirty="0" smtClean="0"/>
              <a:t>+</a:t>
            </a:r>
            <a:r>
              <a:rPr lang="de-DE" dirty="0" smtClean="0"/>
              <a:t>,</a:t>
            </a:r>
          </a:p>
          <a:p>
            <a:r>
              <a:rPr lang="de-DE" dirty="0" smtClean="0"/>
              <a:t>2.49% drift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096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i. Residual Gas Ionization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870" y="1600201"/>
            <a:ext cx="4517130" cy="4231412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Space issues for fitting measurement for 2 plains in one box</a:t>
            </a:r>
          </a:p>
          <a:p>
            <a:r>
              <a:rPr lang="de-DE" dirty="0" smtClean="0"/>
              <a:t>5 cm between WS and 1st plain</a:t>
            </a:r>
          </a:p>
          <a:p>
            <a:r>
              <a:rPr lang="de-DE" dirty="0" smtClean="0"/>
              <a:t>5 cm between 2nd plain and wall</a:t>
            </a:r>
          </a:p>
          <a:p>
            <a:r>
              <a:rPr lang="de-DE" dirty="0" smtClean="0"/>
              <a:t>7 cm between the two IPMs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4626871" cy="423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4808" y="3030747"/>
            <a:ext cx="31055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564257" y="3183147"/>
            <a:ext cx="31055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17321" y="3030747"/>
            <a:ext cx="31055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Straight Arrow Connector 9"/>
          <p:cNvCxnSpPr>
            <a:endCxn id="9" idx="3"/>
          </p:cNvCxnSpPr>
          <p:nvPr/>
        </p:nvCxnSpPr>
        <p:spPr>
          <a:xfrm flipH="1">
            <a:off x="3027871" y="3183147"/>
            <a:ext cx="253043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2158160" y="3183147"/>
            <a:ext cx="559161" cy="1150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27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smtClean="0"/>
              <a:t>ii. </a:t>
            </a:r>
            <a:r>
              <a:rPr lang="de-DE" dirty="0"/>
              <a:t>Residual Gas Ionization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43" y="1600201"/>
            <a:ext cx="8603411" cy="4231412"/>
          </a:xfrm>
        </p:spPr>
        <p:txBody>
          <a:bodyPr>
            <a:normAutofit/>
          </a:bodyPr>
          <a:lstStyle/>
          <a:p>
            <a:r>
              <a:rPr lang="de-DE" dirty="0" smtClean="0"/>
              <a:t>For use of electrons a magnetic field must be overlayed</a:t>
            </a:r>
          </a:p>
          <a:p>
            <a:r>
              <a:rPr lang="de-DE" dirty="0" smtClean="0"/>
              <a:t>Additional </a:t>
            </a:r>
            <a:r>
              <a:rPr lang="de-DE" dirty="0"/>
              <a:t>magnets must be introduced to bend the beam back to its position</a:t>
            </a:r>
            <a:r>
              <a:rPr lang="de-DE" dirty="0" smtClean="0"/>
              <a:t>.</a:t>
            </a:r>
            <a:r>
              <a:rPr lang="de-DE" dirty="0"/>
              <a:t> </a:t>
            </a:r>
            <a:endParaRPr lang="de-DE" dirty="0" smtClean="0"/>
          </a:p>
          <a:p>
            <a:r>
              <a:rPr lang="de-DE" dirty="0" smtClean="0"/>
              <a:t>This </a:t>
            </a:r>
            <a:r>
              <a:rPr lang="de-DE" dirty="0"/>
              <a:t>field must be in the region on </a:t>
            </a:r>
            <a:r>
              <a:rPr lang="de-DE" dirty="0" smtClean="0"/>
              <a:t>0.1 T</a:t>
            </a:r>
            <a:endParaRPr lang="de-DE" dirty="0"/>
          </a:p>
          <a:p>
            <a:r>
              <a:rPr lang="de-DE" dirty="0" smtClean="0"/>
              <a:t>With a 0.5 m magnet this leads to roughly 1° bending angle of the beam. </a:t>
            </a:r>
          </a:p>
        </p:txBody>
      </p:sp>
    </p:spTree>
    <p:extLst>
      <p:ext uri="{BB962C8B-B14F-4D97-AF65-F5344CB8AC3E}">
        <p14:creationId xmlns:p14="http://schemas.microsoft.com/office/powerpoint/2010/main" val="16998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ii. Residual Gas Ionization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958" y="1600201"/>
            <a:ext cx="4367842" cy="4231412"/>
          </a:xfrm>
        </p:spPr>
        <p:txBody>
          <a:bodyPr/>
          <a:lstStyle/>
          <a:p>
            <a:r>
              <a:rPr lang="de-DE" dirty="0" smtClean="0"/>
              <a:t>Shown: GSI concept</a:t>
            </a:r>
          </a:p>
          <a:p>
            <a:r>
              <a:rPr lang="de-DE" dirty="0" smtClean="0"/>
              <a:t>At ESS the distance between corrector and main magnet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13 m.</a:t>
            </a:r>
          </a:p>
          <a:p>
            <a:r>
              <a:rPr lang="de-DE" dirty="0" smtClean="0"/>
              <a:t>This leads to about 20 cm displacement of the beam</a:t>
            </a: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1"/>
            <a:ext cx="4234042" cy="33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785166"/>
            <a:ext cx="5897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Picture: Peter Forck, Minimal </a:t>
            </a:r>
            <a:r>
              <a:rPr lang="de-DE" sz="1000" dirty="0"/>
              <a:t>Invasive Beam Profile Monitors </a:t>
            </a:r>
            <a:r>
              <a:rPr lang="de-DE" sz="1000" dirty="0" smtClean="0"/>
              <a:t>for </a:t>
            </a:r>
            <a:r>
              <a:rPr lang="de-DE" sz="1000" dirty="0"/>
              <a:t>High Intense </a:t>
            </a:r>
            <a:r>
              <a:rPr lang="de-DE" sz="1000" dirty="0" smtClean="0"/>
              <a:t>HadronBeams, IPAC </a:t>
            </a:r>
            <a:r>
              <a:rPr lang="de-DE" sz="1000" dirty="0"/>
              <a:t>2010 Kyoto</a:t>
            </a:r>
          </a:p>
        </p:txBody>
      </p:sp>
    </p:spTree>
    <p:extLst>
      <p:ext uri="{BB962C8B-B14F-4D97-AF65-F5344CB8AC3E}">
        <p14:creationId xmlns:p14="http://schemas.microsoft.com/office/powerpoint/2010/main" val="2675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</a:t>
            </a:r>
            <a:r>
              <a:rPr lang="de-DE" dirty="0" smtClean="0"/>
              <a:t>Residual </a:t>
            </a:r>
            <a:r>
              <a:rPr lang="de-DE" dirty="0"/>
              <a:t>Gas Ionization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imaging disturbance due to beam space charge</a:t>
            </a:r>
          </a:p>
          <a:p>
            <a:r>
              <a:rPr lang="en-US" dirty="0" smtClean="0"/>
              <a:t>High speed measurements not requested</a:t>
            </a:r>
          </a:p>
          <a:p>
            <a:r>
              <a:rPr lang="en-US" dirty="0" smtClean="0"/>
              <a:t>Magnetic fields for electrons add </a:t>
            </a:r>
            <a:r>
              <a:rPr lang="en-US" dirty="0" err="1" smtClean="0"/>
              <a:t>aditional</a:t>
            </a:r>
            <a:r>
              <a:rPr lang="en-US" dirty="0" smtClean="0"/>
              <a:t> complications</a:t>
            </a:r>
          </a:p>
          <a:p>
            <a:r>
              <a:rPr lang="en-US" dirty="0" smtClean="0"/>
              <a:t>Result: Ionization monitor with electrons not </a:t>
            </a:r>
            <a:r>
              <a:rPr lang="en-US" dirty="0" err="1" smtClean="0"/>
              <a:t>prefered</a:t>
            </a:r>
            <a:r>
              <a:rPr lang="en-US" dirty="0" smtClean="0"/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149421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Particle Beam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37" y="2735885"/>
            <a:ext cx="4785174" cy="31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46232" y="5785167"/>
            <a:ext cx="5897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Picture: Peter Forck, Minimal </a:t>
            </a:r>
            <a:r>
              <a:rPr lang="de-DE" sz="1000" dirty="0"/>
              <a:t>Invasive Beam Profile Monitors </a:t>
            </a:r>
            <a:r>
              <a:rPr lang="de-DE" sz="1000" dirty="0" smtClean="0"/>
              <a:t>for </a:t>
            </a:r>
            <a:r>
              <a:rPr lang="de-DE" sz="1000" dirty="0"/>
              <a:t>High Intense </a:t>
            </a:r>
            <a:r>
              <a:rPr lang="de-DE" sz="1000" dirty="0" smtClean="0"/>
              <a:t>HadronBeams, IPAC </a:t>
            </a:r>
            <a:r>
              <a:rPr lang="de-DE" sz="1000" dirty="0"/>
              <a:t>2010 Kyoto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6114"/>
            <a:ext cx="9144000" cy="3191255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A particle beam (electrons, ions) is send perpendicular to the ion beam</a:t>
            </a:r>
          </a:p>
          <a:p>
            <a:r>
              <a:rPr lang="de-DE" dirty="0" smtClean="0"/>
              <a:t>Due to coulomb interaction the particle beam is deflected</a:t>
            </a:r>
          </a:p>
          <a:p>
            <a:r>
              <a:rPr lang="de-DE" dirty="0" smtClean="0"/>
              <a:t>This deflection can be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used to calculate the </a:t>
            </a:r>
            <a:br>
              <a:rPr lang="de-DE" dirty="0" smtClean="0"/>
            </a:br>
            <a:r>
              <a:rPr lang="de-DE" dirty="0" smtClean="0"/>
              <a:t>beam profile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76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ATEN\Dis\diplom\graph\ek3d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260" y="3205125"/>
            <a:ext cx="4508740" cy="286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Particle Beam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231412"/>
          </a:xfrm>
        </p:spPr>
        <p:txBody>
          <a:bodyPr/>
          <a:lstStyle/>
          <a:p>
            <a:r>
              <a:rPr lang="en-US" smtClean="0"/>
              <a:t>SNS uses electron beam to ‚scan‘ through the ion beam</a:t>
            </a:r>
          </a:p>
          <a:p>
            <a:r>
              <a:rPr lang="en-US" smtClean="0"/>
              <a:t>Beam bunch length might be to short for this method at ESS</a:t>
            </a:r>
          </a:p>
          <a:p>
            <a:r>
              <a:rPr lang="en-US" smtClean="0"/>
              <a:t>Particle „sheet“ might </a:t>
            </a:r>
            <a:br>
              <a:rPr lang="en-US" smtClean="0"/>
            </a:br>
            <a:r>
              <a:rPr lang="en-US" smtClean="0"/>
              <a:t>be a possibility.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Particle Beam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019" y="1600201"/>
            <a:ext cx="4456980" cy="4231412"/>
          </a:xfrm>
        </p:spPr>
        <p:txBody>
          <a:bodyPr/>
          <a:lstStyle/>
          <a:p>
            <a:r>
              <a:rPr lang="de-DE" dirty="0" smtClean="0"/>
              <a:t>Rough illustration using ions to visualize the dimensions.</a:t>
            </a:r>
          </a:p>
          <a:p>
            <a:r>
              <a:rPr lang="de-DE" dirty="0" smtClean="0"/>
              <a:t>Beam consisting of electrons leads to a smaller setup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6738"/>
            <a:ext cx="4629509" cy="489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Beam profile measurements in the high-energy part of the </a:t>
            </a:r>
            <a:r>
              <a:rPr lang="en-US" dirty="0" err="1" smtClean="0"/>
              <a:t>linac</a:t>
            </a:r>
            <a:endParaRPr lang="en-US" dirty="0" smtClean="0"/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/>
              <a:t>The beam profile should be measured within 10% for nominal beam width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beam profile might be measured over a beam pulse or even over several pulses combined. The overall integrating time must not exceed several (5) seconds.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Luminescence might be hard to achieve for cold part, maybe useful at other positions</a:t>
            </a:r>
          </a:p>
          <a:p>
            <a:r>
              <a:rPr lang="en-US" dirty="0" smtClean="0"/>
              <a:t>Magnets for ionization (electrons) add another layer of complexity, which is not necessary</a:t>
            </a:r>
          </a:p>
          <a:p>
            <a:r>
              <a:rPr lang="en-US" dirty="0" smtClean="0"/>
              <a:t>Ionization (ions) and particle beam most promising for cold </a:t>
            </a:r>
            <a:r>
              <a:rPr lang="en-US" dirty="0" err="1" smtClean="0"/>
              <a:t>linac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98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Questions for discussion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231412"/>
          </a:xfrm>
        </p:spPr>
        <p:txBody>
          <a:bodyPr/>
          <a:lstStyle/>
          <a:p>
            <a:r>
              <a:rPr lang="de-DE" smtClean="0"/>
              <a:t>Ionization: Changing EM-Fields and the influence on the ions?</a:t>
            </a:r>
          </a:p>
          <a:p>
            <a:r>
              <a:rPr lang="de-DE" dirty="0" smtClean="0"/>
              <a:t>Agreement with my conclusion?</a:t>
            </a:r>
          </a:p>
          <a:p>
            <a:r>
              <a:rPr lang="de-DE" dirty="0" smtClean="0"/>
              <a:t>Other possible methods not in evaluation yet?</a:t>
            </a:r>
          </a:p>
          <a:p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8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Methods in Evaluation</a:t>
            </a:r>
            <a:endParaRPr lang="de-D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Residual Gas Luminescence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Residual Gas Ionization</a:t>
            </a:r>
          </a:p>
          <a:p>
            <a:pPr marL="1028700" lvl="1" indent="-571500">
              <a:buFont typeface="+mj-lt"/>
              <a:buAutoNum type="romanLcPeriod"/>
            </a:pPr>
            <a:r>
              <a:rPr lang="de-DE" dirty="0" smtClean="0"/>
              <a:t>Detection of Ions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de-DE" dirty="0" smtClean="0"/>
              <a:t>Detection of Electrons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Crossed Particle Beam Interaction</a:t>
            </a:r>
          </a:p>
          <a:p>
            <a:pPr marL="1028700" lvl="1" indent="-571500">
              <a:buFont typeface="+mj-lt"/>
              <a:buAutoNum type="romanLcPeriod"/>
            </a:pPr>
            <a:r>
              <a:rPr lang="de-DE" dirty="0" smtClean="0"/>
              <a:t>Electron Beam</a:t>
            </a:r>
          </a:p>
          <a:p>
            <a:pPr marL="1028700" lvl="1" indent="-571500">
              <a:buFont typeface="+mj-lt"/>
              <a:buAutoNum type="romanLcPeriod"/>
            </a:pPr>
            <a:r>
              <a:rPr lang="de-DE" dirty="0" smtClean="0"/>
              <a:t>Ion Beam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2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Residual Gas Luminescence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13890" y="1600201"/>
            <a:ext cx="6072909" cy="4231412"/>
          </a:xfrm>
        </p:spPr>
        <p:txBody>
          <a:bodyPr/>
          <a:lstStyle/>
          <a:p>
            <a:r>
              <a:rPr lang="de-DE" dirty="0" smtClean="0"/>
              <a:t>Ion beam interacts with residual gas in a way, the gas emitts light</a:t>
            </a:r>
          </a:p>
          <a:p>
            <a:r>
              <a:rPr lang="de-DE" dirty="0" smtClean="0"/>
              <a:t>This light is detected and a profile calculated</a:t>
            </a:r>
            <a:endParaRPr lang="de-DE" dirty="0"/>
          </a:p>
        </p:txBody>
      </p:sp>
      <p:pic>
        <p:nvPicPr>
          <p:cNvPr id="7" name="Picture 6" descr="C:\Users\Christian Boehme\Documents\Technical Description ResGasMonitor\PMT_Schema_Draufsicht_2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2384"/>
            <a:ext cx="2530764" cy="34451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5831612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Picture: </a:t>
            </a:r>
            <a:r>
              <a:rPr lang="en-US" sz="800" dirty="0" err="1" smtClean="0"/>
              <a:t>Balalykin</a:t>
            </a:r>
            <a:r>
              <a:rPr lang="en-US" sz="800" dirty="0"/>
              <a:t>, N. I. et al., </a:t>
            </a:r>
            <a:r>
              <a:rPr lang="en-US" sz="800" i="1" dirty="0"/>
              <a:t>Development of beam position and profile monitor </a:t>
            </a:r>
            <a:r>
              <a:rPr lang="en-US" sz="800" i="1" dirty="0" smtClean="0"/>
              <a:t>based </a:t>
            </a:r>
            <a:r>
              <a:rPr lang="en-US" sz="800" i="1" dirty="0"/>
              <a:t>on light radiation of atoms excited by beam particles, </a:t>
            </a:r>
            <a:r>
              <a:rPr lang="en-US" sz="800" dirty="0" err="1"/>
              <a:t>Dubna</a:t>
            </a:r>
            <a:r>
              <a:rPr lang="en-US" sz="800" dirty="0"/>
              <a:t>, Russia: XIX Russian Particle Accelerator Conference, 2004.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027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Christian Boehme\Documents\Technical Description ResGasMonitor\ZUS_SIGMA_UEBERBLICK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298" y="1713201"/>
            <a:ext cx="4966133" cy="391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Residual </a:t>
            </a:r>
            <a:r>
              <a:rPr lang="en-US" dirty="0"/>
              <a:t>Gas Luminescence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1"/>
            <a:ext cx="4876800" cy="4231412"/>
          </a:xfrm>
        </p:spPr>
        <p:txBody>
          <a:bodyPr/>
          <a:lstStyle/>
          <a:p>
            <a:r>
              <a:rPr lang="de-DE" dirty="0" smtClean="0"/>
              <a:t>Problem of this method: small cross section</a:t>
            </a:r>
          </a:p>
          <a:p>
            <a:r>
              <a:rPr lang="de-DE" dirty="0" smtClean="0"/>
              <a:t>Estimated photon count in ESS cryogenic section (without additional gas): &lt;10/s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4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Residual Gas Luminescence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418936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Amount of resulting photons depends on </a:t>
            </a:r>
          </a:p>
          <a:p>
            <a:pPr lvl="2"/>
            <a:r>
              <a:rPr lang="de-DE" dirty="0" smtClean="0"/>
              <a:t>Cross section (particle energy)</a:t>
            </a:r>
          </a:p>
          <a:p>
            <a:pPr lvl="2"/>
            <a:r>
              <a:rPr lang="de-DE" dirty="0" smtClean="0"/>
              <a:t>Amount of incoming protons</a:t>
            </a:r>
          </a:p>
          <a:p>
            <a:pPr lvl="2"/>
            <a:r>
              <a:rPr lang="de-DE" dirty="0" smtClean="0"/>
              <a:t>Residual gas density</a:t>
            </a:r>
          </a:p>
          <a:p>
            <a:r>
              <a:rPr lang="de-DE" dirty="0" smtClean="0"/>
              <a:t>Only residual gas density can be changed</a:t>
            </a:r>
          </a:p>
          <a:p>
            <a:r>
              <a:rPr lang="de-DE" dirty="0" smtClean="0"/>
              <a:t>A pressure of 10</a:t>
            </a:r>
            <a:r>
              <a:rPr lang="de-DE" baseline="30000" dirty="0" smtClean="0"/>
              <a:t>-9</a:t>
            </a:r>
            <a:r>
              <a:rPr lang="de-DE" dirty="0" smtClean="0"/>
              <a:t> mbar with 5% N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/>
              <a:t>is assumed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→ 5*10</a:t>
            </a:r>
            <a:r>
              <a:rPr lang="de-DE" baseline="30000" dirty="0" smtClean="0"/>
              <a:t>-11</a:t>
            </a:r>
            <a:r>
              <a:rPr lang="de-DE" dirty="0" smtClean="0"/>
              <a:t> mbar N</a:t>
            </a:r>
            <a:r>
              <a:rPr lang="de-DE" baseline="-25000" dirty="0" smtClean="0"/>
              <a:t>2</a:t>
            </a:r>
          </a:p>
          <a:p>
            <a:r>
              <a:rPr lang="de-DE" dirty="0" smtClean="0"/>
              <a:t>Increase to 5*10</a:t>
            </a:r>
            <a:r>
              <a:rPr lang="de-DE" baseline="30000" dirty="0" smtClean="0"/>
              <a:t>-10</a:t>
            </a:r>
            <a:r>
              <a:rPr lang="de-DE" dirty="0" smtClean="0"/>
              <a:t> would boost countrate in a region, measurements can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achieved</a:t>
            </a:r>
            <a:endParaRPr lang="de-DE" dirty="0" smtClean="0"/>
          </a:p>
          <a:p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cryogenic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nearby</a:t>
            </a:r>
            <a:r>
              <a:rPr lang="de-DE" dirty="0" smtClean="0"/>
              <a:t> additional gas </a:t>
            </a:r>
            <a:r>
              <a:rPr lang="de-DE" dirty="0" err="1" smtClean="0"/>
              <a:t>might</a:t>
            </a:r>
            <a:r>
              <a:rPr lang="de-DE" dirty="0" smtClean="0"/>
              <a:t> not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wanted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61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Residual Gas Luminescence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70754"/>
            <a:ext cx="9143999" cy="466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70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Residual Gas Luminescence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728" y="1600201"/>
            <a:ext cx="4704272" cy="4231412"/>
          </a:xfrm>
        </p:spPr>
        <p:txBody>
          <a:bodyPr/>
          <a:lstStyle/>
          <a:p>
            <a:r>
              <a:rPr lang="en-US" dirty="0" smtClean="0"/>
              <a:t>Issues with vacuum components probable</a:t>
            </a:r>
          </a:p>
          <a:p>
            <a:r>
              <a:rPr lang="en-US" dirty="0" smtClean="0"/>
              <a:t>Issues with shielding of wire scanner detector</a:t>
            </a:r>
            <a:endParaRPr lang="en-US" dirty="0"/>
          </a:p>
        </p:txBody>
      </p:sp>
      <p:pic>
        <p:nvPicPr>
          <p:cNvPr id="3074" name="Picture 2" descr="C:\Users\Christian Boehme\Documents\Technische Zeichnungen\NIBPM1-Luminesc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8806"/>
            <a:ext cx="4439728" cy="423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840302" y="1500996"/>
            <a:ext cx="17253" cy="1322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00019" y="1232972"/>
            <a:ext cx="143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Wire Scanner</a:t>
            </a:r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20528" y="1500996"/>
            <a:ext cx="138023" cy="1224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20528" y="1215127"/>
            <a:ext cx="136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WS Detector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032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Residual </a:t>
            </a:r>
            <a:r>
              <a:rPr lang="en-US" dirty="0"/>
              <a:t>Gas Luminescence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231412"/>
          </a:xfrm>
        </p:spPr>
        <p:txBody>
          <a:bodyPr/>
          <a:lstStyle/>
          <a:p>
            <a:r>
              <a:rPr lang="de-DE" dirty="0" smtClean="0"/>
              <a:t>Preferred method because of uncomplex setup</a:t>
            </a:r>
          </a:p>
          <a:p>
            <a:r>
              <a:rPr lang="de-DE" dirty="0" smtClean="0"/>
              <a:t>Low predicted countrate might turn this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unfeasible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endParaRPr lang="de-DE" dirty="0" smtClean="0"/>
          </a:p>
          <a:p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still </a:t>
            </a:r>
            <a:r>
              <a:rPr lang="de-DE" dirty="0" err="1" smtClean="0"/>
              <a:t>prefered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online </a:t>
            </a:r>
            <a:r>
              <a:rPr lang="de-DE" dirty="0" err="1" smtClean="0"/>
              <a:t>profile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endParaRPr lang="de-DE" dirty="0" smtClean="0"/>
          </a:p>
          <a:p>
            <a:r>
              <a:rPr lang="de-DE" dirty="0" smtClean="0"/>
              <a:t>Planned to test </a:t>
            </a:r>
            <a:r>
              <a:rPr lang="de-DE" dirty="0" err="1" smtClean="0"/>
              <a:t>predictions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</a:t>
            </a:r>
            <a:r>
              <a:rPr lang="de-DE" dirty="0" err="1" smtClean="0"/>
              <a:t>section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SNS in summer 2012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On-screen Show (4:3)</PresentationFormat>
  <Paragraphs>109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Goal</vt:lpstr>
      <vt:lpstr>Methods in Evaluation</vt:lpstr>
      <vt:lpstr>1. Residual Gas Luminescence</vt:lpstr>
      <vt:lpstr>1. Residual Gas Luminescence</vt:lpstr>
      <vt:lpstr>1. Residual Gas Luminescence</vt:lpstr>
      <vt:lpstr>1. Residual Gas Luminescence</vt:lpstr>
      <vt:lpstr>1. Residual Gas Luminescence</vt:lpstr>
      <vt:lpstr>1. Residual Gas Luminescence</vt:lpstr>
      <vt:lpstr>2. Residual Gas Ionization</vt:lpstr>
      <vt:lpstr>2. i. Residual Gas Ionization</vt:lpstr>
      <vt:lpstr>2. i. Residual Gas Ionization</vt:lpstr>
      <vt:lpstr>2. i. Residual Gas Ionization</vt:lpstr>
      <vt:lpstr>2. ii. Residual Gas Ionization</vt:lpstr>
      <vt:lpstr>2. ii. Residual Gas Ionization</vt:lpstr>
      <vt:lpstr>2. Residual Gas Ionization</vt:lpstr>
      <vt:lpstr>3. Particle Beam</vt:lpstr>
      <vt:lpstr>3. Particle Beam</vt:lpstr>
      <vt:lpstr>3. Particle Beam</vt:lpstr>
      <vt:lpstr>Conclusion</vt:lpstr>
      <vt:lpstr>Questions for discussion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Christian Boehme</cp:lastModifiedBy>
  <cp:revision>57</cp:revision>
  <dcterms:created xsi:type="dcterms:W3CDTF">2011-12-13T12:41:27Z</dcterms:created>
  <dcterms:modified xsi:type="dcterms:W3CDTF">2012-03-21T07:35:48Z</dcterms:modified>
</cp:coreProperties>
</file>