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20"/>
  </p:notesMasterIdLst>
  <p:sldIdLst>
    <p:sldId id="325" r:id="rId9"/>
    <p:sldId id="481" r:id="rId10"/>
    <p:sldId id="482" r:id="rId11"/>
    <p:sldId id="483" r:id="rId12"/>
    <p:sldId id="484" r:id="rId13"/>
    <p:sldId id="488" r:id="rId14"/>
    <p:sldId id="485" r:id="rId15"/>
    <p:sldId id="486" r:id="rId16"/>
    <p:sldId id="487" r:id="rId17"/>
    <p:sldId id="489" r:id="rId18"/>
    <p:sldId id="490" r:id="rId19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14" autoAdjust="0"/>
  </p:normalViewPr>
  <p:slideViewPr>
    <p:cSldViewPr snapToGrid="0" snapToObjects="1">
      <p:cViewPr>
        <p:scale>
          <a:sx n="187" d="100"/>
          <a:sy n="187" d="100"/>
        </p:scale>
        <p:origin x="-80" y="2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2012-03-21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4861112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11881-2FDA-214B-A51A-29733436564D}" type="datetimeFigureOut">
              <a:rPr lang="en-US" smtClean="0"/>
              <a:t>2012-03-21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4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5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Papyrus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6609"/>
          <a:stretch>
            <a:fillRect/>
          </a:stretch>
        </p:blipFill>
        <p:spPr bwMode="auto">
          <a:xfrm>
            <a:off x="4625840" y="0"/>
            <a:ext cx="451389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2969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92969" y="-11162"/>
            <a:ext cx="6991945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0" y="2009180"/>
            <a:ext cx="4475415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Wire scanners and Halo measurements in ESS Cold </a:t>
            </a:r>
            <a:r>
              <a:rPr lang="en-US" sz="3900" dirty="0" err="1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linac</a:t>
            </a:r>
            <a:endParaRPr lang="en-US" sz="3900" dirty="0" smtClean="0">
              <a:solidFill>
                <a:srgbClr val="FFFFFF"/>
              </a:solidFill>
              <a:latin typeface="TitilliumText22L 60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72916" y="5900549"/>
            <a:ext cx="3607594" cy="485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Benjamin </a:t>
            </a: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Cheymol</a:t>
            </a:r>
            <a:endParaRPr lang="en-US" sz="1700" dirty="0" smtClean="0">
              <a:solidFill>
                <a:srgbClr val="FFFFFF"/>
              </a:solidFill>
              <a:latin typeface="TitilliumText22L 25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Beam diagnostic workshop, Lund 2012-03-21</a:t>
            </a:r>
            <a:endParaRPr lang="en-US" sz="1700" dirty="0">
              <a:solidFill>
                <a:srgbClr val="FFFFFF"/>
              </a:solidFill>
              <a:latin typeface="TitilliumText22L 800 wt" pitchFamily="-64" charset="0"/>
              <a:ea typeface="TitilliumText22L 800 wt" pitchFamily="-64" charset="0"/>
              <a:cs typeface="TitilliumText22L 800 wt" pitchFamily="-64" charset="0"/>
              <a:sym typeface="TitilliumText22L 800 wt" pitchFamily="-6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Carlo simulations on going</a:t>
            </a:r>
          </a:p>
          <a:p>
            <a:pPr lvl="2"/>
            <a:r>
              <a:rPr lang="en-US" dirty="0" smtClean="0"/>
              <a:t>Shielding</a:t>
            </a:r>
            <a:endParaRPr lang="en-US" dirty="0"/>
          </a:p>
          <a:p>
            <a:pPr lvl="2"/>
            <a:r>
              <a:rPr lang="en-US" dirty="0" smtClean="0"/>
              <a:t>Detector choice</a:t>
            </a:r>
          </a:p>
          <a:p>
            <a:pPr lvl="2"/>
            <a:r>
              <a:rPr lang="en-US" smtClean="0"/>
              <a:t>Cry module </a:t>
            </a:r>
            <a:r>
              <a:rPr lang="en-US" dirty="0" smtClean="0"/>
              <a:t>heating</a:t>
            </a:r>
          </a:p>
          <a:p>
            <a:endParaRPr lang="en-US" dirty="0"/>
          </a:p>
          <a:p>
            <a:r>
              <a:rPr lang="en-US" dirty="0" smtClean="0"/>
              <a:t>Check the different solutions for Halo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96708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87665"/>
            <a:ext cx="8077200" cy="12524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Thanks for your attention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7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032933"/>
            <a:ext cx="8840453" cy="529821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Thermal load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Detector</a:t>
            </a:r>
          </a:p>
          <a:p>
            <a:r>
              <a:rPr lang="en-US" dirty="0" smtClean="0"/>
              <a:t>Halo measurement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4781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Profile measurement with wire scanner will be used for commissioning and cross check for non invasive profile during operation</a:t>
            </a:r>
          </a:p>
          <a:p>
            <a:r>
              <a:rPr lang="en-US" sz="2000" dirty="0" smtClean="0"/>
              <a:t>WS and non invasive profile will be positioned in the warm section of the cold </a:t>
            </a:r>
            <a:r>
              <a:rPr lang="en-US" sz="2000" dirty="0" err="1" smtClean="0"/>
              <a:t>linac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80" y="2905519"/>
            <a:ext cx="6718021" cy="34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84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Graphite wire can not be used close to the </a:t>
            </a:r>
            <a:r>
              <a:rPr lang="en-US" dirty="0" err="1" smtClean="0"/>
              <a:t>cryo</a:t>
            </a:r>
            <a:r>
              <a:rPr lang="en-US" dirty="0" smtClean="0"/>
              <a:t> module</a:t>
            </a:r>
          </a:p>
          <a:p>
            <a:r>
              <a:rPr lang="en-US" dirty="0" smtClean="0"/>
              <a:t>Tungsten wire will be used</a:t>
            </a:r>
          </a:p>
          <a:p>
            <a:r>
              <a:rPr lang="en-US" dirty="0" smtClean="0"/>
              <a:t>The wire scanner will be operated in SEM mode in the Spoke section.</a:t>
            </a:r>
          </a:p>
          <a:p>
            <a:r>
              <a:rPr lang="en-US" dirty="0" smtClean="0"/>
              <a:t>Shower will be measured in medium and high beta  sections.</a:t>
            </a:r>
            <a:endParaRPr lang="en-US" dirty="0"/>
          </a:p>
          <a:p>
            <a:r>
              <a:rPr lang="en-US" dirty="0" smtClean="0"/>
              <a:t>Mechanical design similar to the warm </a:t>
            </a:r>
            <a:r>
              <a:rPr lang="en-US" dirty="0" err="1" smtClean="0"/>
              <a:t>linac</a:t>
            </a:r>
            <a:r>
              <a:rPr lang="en-US" dirty="0" smtClean="0"/>
              <a:t> wire scanner (Slow wire scanner)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90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d_linac_tm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4" y="2479469"/>
            <a:ext cx="7531750" cy="3958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5885" y="5949746"/>
            <a:ext cx="510478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1000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1488392"/>
          </a:xfrm>
        </p:spPr>
        <p:txBody>
          <a:bodyPr/>
          <a:lstStyle/>
          <a:p>
            <a:r>
              <a:rPr lang="en-US" sz="2000" dirty="0" smtClean="0"/>
              <a:t>Less critical than the warm </a:t>
            </a:r>
            <a:r>
              <a:rPr lang="en-US" sz="2000" dirty="0" err="1" smtClean="0"/>
              <a:t>Linac</a:t>
            </a:r>
            <a:endParaRPr lang="en-US" sz="2000" dirty="0" smtClean="0"/>
          </a:p>
          <a:p>
            <a:r>
              <a:rPr lang="en-US" sz="2000" dirty="0" smtClean="0"/>
              <a:t>500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/>
              <a:t>s</a:t>
            </a:r>
            <a:r>
              <a:rPr lang="en-US" sz="2000" dirty="0" smtClean="0"/>
              <a:t> beam pulse can be used above 300 MeV (2x2 mm beam size)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35496" y="6072856"/>
            <a:ext cx="249256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energy [</a:t>
            </a:r>
            <a:r>
              <a:rPr lang="en-US" sz="1400" dirty="0" err="1" smtClean="0"/>
              <a:t>Mev</a:t>
            </a:r>
            <a:r>
              <a:rPr lang="en-US" sz="1400" dirty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8933" y="5949746"/>
            <a:ext cx="510478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2500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1722" y="5949746"/>
            <a:ext cx="510478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2000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1300" y="5949746"/>
            <a:ext cx="510478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1500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5562" y="5949746"/>
            <a:ext cx="510478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500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1584" y="4014810"/>
            <a:ext cx="49219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2500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1584" y="3487405"/>
            <a:ext cx="49219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3000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51584" y="4650588"/>
            <a:ext cx="49219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2000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51584" y="5208613"/>
            <a:ext cx="49219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1500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51584" y="5826635"/>
            <a:ext cx="49219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1000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51584" y="2888364"/>
            <a:ext cx="492192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3500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76335" y="3155634"/>
            <a:ext cx="25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Tungsten wire 50 mA, 500 </a:t>
            </a:r>
            <a:r>
              <a:rPr lang="en-US" sz="1400" dirty="0" err="1" smtClean="0"/>
              <a:t>μs</a:t>
            </a:r>
            <a:endParaRPr lang="en-US" sz="1400" dirty="0" smtClean="0"/>
          </a:p>
          <a:p>
            <a:r>
              <a:rPr lang="en-US" sz="1400" dirty="0" err="1" smtClean="0"/>
              <a:t>σ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=</a:t>
            </a:r>
            <a:r>
              <a:rPr lang="en-US" sz="1400" dirty="0" err="1" smtClean="0"/>
              <a:t>σ</a:t>
            </a:r>
            <a:r>
              <a:rPr lang="en-US" sz="1400" baseline="-25000" dirty="0" err="1" smtClean="0"/>
              <a:t>y</a:t>
            </a:r>
            <a:r>
              <a:rPr lang="en-US" sz="1400" dirty="0" smtClean="0"/>
              <a:t>=2mm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3068" y="4335556"/>
            <a:ext cx="692195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Tmax</a:t>
            </a:r>
            <a:r>
              <a:rPr lang="en-US" sz="1000" dirty="0" smtClean="0"/>
              <a:t> [K]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0764129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option for detector</a:t>
            </a:r>
          </a:p>
          <a:p>
            <a:pPr lvl="2"/>
            <a:r>
              <a:rPr lang="en-US" dirty="0" smtClean="0"/>
              <a:t>Scintillator</a:t>
            </a:r>
            <a:endParaRPr lang="en-US" dirty="0"/>
          </a:p>
          <a:p>
            <a:pPr lvl="2"/>
            <a:r>
              <a:rPr lang="en-US" dirty="0" smtClean="0"/>
              <a:t>Ionization chamber</a:t>
            </a:r>
          </a:p>
          <a:p>
            <a:pPr lvl="2"/>
            <a:r>
              <a:rPr lang="en-US" dirty="0" smtClean="0"/>
              <a:t>Cerenkov detector</a:t>
            </a:r>
          </a:p>
          <a:p>
            <a:pPr lvl="2"/>
            <a:r>
              <a:rPr lang="en-US" dirty="0" smtClean="0"/>
              <a:t>Solid state detector</a:t>
            </a:r>
          </a:p>
          <a:p>
            <a:r>
              <a:rPr lang="en-US" dirty="0" smtClean="0"/>
              <a:t>Cover all the azimuthal coordinate</a:t>
            </a:r>
          </a:p>
          <a:p>
            <a:r>
              <a:rPr lang="en-US" dirty="0" smtClean="0"/>
              <a:t>Segmented detector</a:t>
            </a:r>
          </a:p>
          <a:p>
            <a:pPr lvl="2"/>
            <a:r>
              <a:rPr lang="en-US" dirty="0" smtClean="0"/>
              <a:t>Spatial information of the shower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0188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1070105"/>
          </a:xfrm>
        </p:spPr>
        <p:txBody>
          <a:bodyPr/>
          <a:lstStyle/>
          <a:p>
            <a:r>
              <a:rPr lang="en-US" sz="2000" dirty="0" smtClean="0"/>
              <a:t>Wire scanner will share the same space with non invasive profile</a:t>
            </a:r>
            <a:endParaRPr lang="en-US" sz="2000" dirty="0"/>
          </a:p>
        </p:txBody>
      </p:sp>
      <p:pic>
        <p:nvPicPr>
          <p:cNvPr id="4" name="Picture 3" descr="NIBPM1-Luminesc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3" y="1848065"/>
            <a:ext cx="5726449" cy="4132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013" y="6034283"/>
            <a:ext cx="5842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of integration with non invasive profile (luminescence monitor)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754862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Shielding due to the non invasive profile has to be estimated</a:t>
            </a:r>
          </a:p>
          <a:p>
            <a:r>
              <a:rPr lang="en-US" dirty="0" smtClean="0"/>
              <a:t>Estimation of the </a:t>
            </a:r>
            <a:r>
              <a:rPr lang="en-US" dirty="0" err="1" smtClean="0"/>
              <a:t>emittance</a:t>
            </a:r>
            <a:r>
              <a:rPr lang="en-US" dirty="0" smtClean="0"/>
              <a:t> increase</a:t>
            </a:r>
          </a:p>
          <a:p>
            <a:r>
              <a:rPr lang="en-US" dirty="0" smtClean="0"/>
              <a:t>Uncontrolled losses</a:t>
            </a:r>
          </a:p>
          <a:p>
            <a:pPr lvl="2"/>
            <a:r>
              <a:rPr lang="en-US" dirty="0" err="1" smtClean="0"/>
              <a:t>Quadrupole</a:t>
            </a:r>
            <a:r>
              <a:rPr lang="en-US" dirty="0" smtClean="0"/>
              <a:t> activation</a:t>
            </a:r>
          </a:p>
          <a:p>
            <a:pPr lvl="2"/>
            <a:r>
              <a:rPr lang="en-US" dirty="0" smtClean="0"/>
              <a:t>Heating of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marL="914165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366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4292108"/>
            <a:ext cx="8840453" cy="2039040"/>
          </a:xfrm>
        </p:spPr>
        <p:txBody>
          <a:bodyPr/>
          <a:lstStyle/>
          <a:p>
            <a:r>
              <a:rPr lang="en-US" sz="2400" dirty="0" smtClean="0"/>
              <a:t>A telescope can be used to detect event in coincidence</a:t>
            </a:r>
          </a:p>
          <a:p>
            <a:pPr lvl="2"/>
            <a:r>
              <a:rPr lang="en-US" sz="2400" dirty="0" smtClean="0"/>
              <a:t>At low energy the number of event is low</a:t>
            </a:r>
          </a:p>
          <a:p>
            <a:pPr lvl="2"/>
            <a:r>
              <a:rPr lang="en-US" sz="2400" dirty="0" smtClean="0"/>
              <a:t>Impossible to fit in the warm section</a:t>
            </a:r>
          </a:p>
          <a:p>
            <a:r>
              <a:rPr lang="en-US" sz="2400" dirty="0" smtClean="0"/>
              <a:t>Investigate the possibility of using active element in the beam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16" y="1054104"/>
            <a:ext cx="3953342" cy="28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75397"/>
      </p:ext>
    </p:extLst>
  </p:cSld>
  <p:clrMapOvr>
    <a:masterClrMapping/>
  </p:clrMapOvr>
  <p:transition xmlns:p14="http://schemas.microsoft.com/office/powerpoint/2010/main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37988</TotalTime>
  <Words>313</Words>
  <Application>Microsoft Macintosh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PowerPoint Presentation</vt:lpstr>
      <vt:lpstr>Outline</vt:lpstr>
      <vt:lpstr>Introduction</vt:lpstr>
      <vt:lpstr>Introduction</vt:lpstr>
      <vt:lpstr>Thermal load</vt:lpstr>
      <vt:lpstr>Detector</vt:lpstr>
      <vt:lpstr>Integration</vt:lpstr>
      <vt:lpstr>Issues</vt:lpstr>
      <vt:lpstr>Halo measurement</vt:lpstr>
      <vt:lpstr>Outlook</vt:lpstr>
      <vt:lpstr>PowerPoint Presentation</vt:lpstr>
    </vt:vector>
  </TitlesOfParts>
  <Company>ESS Scandinavia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ESS User</cp:lastModifiedBy>
  <cp:revision>234</cp:revision>
  <cp:lastPrinted>2010-10-25T12:20:17Z</cp:lastPrinted>
  <dcterms:created xsi:type="dcterms:W3CDTF">2010-10-26T07:37:07Z</dcterms:created>
  <dcterms:modified xsi:type="dcterms:W3CDTF">2012-03-21T07:18:30Z</dcterms:modified>
</cp:coreProperties>
</file>