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67" r:id="rId3"/>
    <p:sldMasterId id="2147483670" r:id="rId4"/>
    <p:sldMasterId id="2147483672" r:id="rId5"/>
    <p:sldMasterId id="2147483674" r:id="rId6"/>
    <p:sldMasterId id="2147483680" r:id="rId7"/>
    <p:sldMasterId id="2147483684" r:id="rId8"/>
  </p:sldMasterIdLst>
  <p:notesMasterIdLst>
    <p:notesMasterId r:id="rId19"/>
  </p:notesMasterIdLst>
  <p:sldIdLst>
    <p:sldId id="325" r:id="rId9"/>
    <p:sldId id="401" r:id="rId10"/>
    <p:sldId id="423" r:id="rId11"/>
    <p:sldId id="424" r:id="rId12"/>
    <p:sldId id="422" r:id="rId13"/>
    <p:sldId id="426" r:id="rId14"/>
    <p:sldId id="425" r:id="rId15"/>
    <p:sldId id="428" r:id="rId16"/>
    <p:sldId id="432" r:id="rId17"/>
    <p:sldId id="430" r:id="rId18"/>
  </p:sldIdLst>
  <p:sldSz cx="9144000" cy="6858000" type="screen4x3"/>
  <p:notesSz cx="6858000" cy="9144000"/>
  <p:defaultTextStyle>
    <a:defPPr>
      <a:defRPr lang="en-US"/>
    </a:defPPr>
    <a:lvl1pPr marL="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örgen Persson" initials="J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B57E4-C72E-A44B-8CCD-59E1882595B0}" type="datetimeFigureOut">
              <a:rPr lang="en-US" smtClean="0"/>
              <a:pPr/>
              <a:t>3/21/12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81CBA-5657-B747-B287-6165EE350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0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A03D6-1BC6-3C4E-AB6C-BCC9CA5FB4CC}" type="slidenum">
              <a:rPr lang="en-US"/>
              <a:pPr/>
              <a:t>1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1" tIns="45711" rIns="91421" bIns="45711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31FE-A581-EA49-8175-A2373FCDDA51}" type="datetime1">
              <a:rPr lang="en-US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1B91-7F8D-1D45-B627-87611FCB204D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BD945-08D1-924E-BE65-F841B751D5C5}" type="datetime1">
              <a:rPr lang="en-US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3080-2907-4B4E-8F7E-D414655EEC4F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3461" y="178594"/>
            <a:ext cx="6804422" cy="1250156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73461" y="1509120"/>
            <a:ext cx="6804422" cy="5125641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680" y="130820"/>
            <a:ext cx="6928794" cy="6096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77000"/>
            <a:ext cx="609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C3F5-DB66-AC41-A0F4-BDE096D39C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F077881-661C-7B4C-9250-5B1D5AC39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Theme   Date   Department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69217CD-C7C1-594B-8E85-691C660DF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Theme   Date   Department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3461" y="178594"/>
            <a:ext cx="6804422" cy="1250156"/>
          </a:xfrm>
          <a:prstGeom prst="rect">
            <a:avLst/>
          </a:prstGeom>
        </p:spPr>
        <p:txBody>
          <a:bodyPr lIns="64267" tIns="32133" rIns="64267" bIns="32133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73461" y="1509124"/>
            <a:ext cx="6804422" cy="5125641"/>
          </a:xfrm>
          <a:prstGeom prst="rect">
            <a:avLst/>
          </a:prstGeom>
        </p:spPr>
        <p:txBody>
          <a:bodyPr lIns="64267" tIns="32133" rIns="64267" bIns="32133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3461" y="178594"/>
            <a:ext cx="6804422" cy="1250156"/>
          </a:xfrm>
          <a:prstGeom prst="rect">
            <a:avLst/>
          </a:prstGeom>
        </p:spPr>
        <p:txBody>
          <a:bodyPr lIns="64274" tIns="32137" rIns="64274" bIns="32137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73461" y="1509122"/>
            <a:ext cx="6804422" cy="5125641"/>
          </a:xfrm>
          <a:prstGeom prst="rect">
            <a:avLst/>
          </a:prstGeom>
        </p:spPr>
        <p:txBody>
          <a:bodyPr lIns="64274" tIns="32137" rIns="64274" bIns="32137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400800" cy="411162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EEC37-29E0-794E-BC29-13F4118BF87A}" type="datetime1">
              <a:rPr lang="en-US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FE9F-D46D-204D-AFBF-A96BE4CFF4CF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400800" cy="411162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B228-642C-A94B-9B17-C9B72AB09A78}" type="datetime1">
              <a:rPr lang="en-US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9804-58BC-F040-A3D2-C02BC6E568E9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400800" cy="411162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D2BF0-E8C7-B04E-9266-29F57FB179DC}" type="datetime1">
              <a:rPr lang="en-US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9FB3-D370-B941-AFBE-CBA10A12C02A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theme" Target="../theme/theme6.xml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8"/>
          <p:cNvPicPr>
            <a:picLocks noChangeAspect="1" noChangeArrowheads="1"/>
          </p:cNvPicPr>
          <p:nvPr userDrawn="1"/>
        </p:nvPicPr>
        <p:blipFill>
          <a:blip r:embed="rId3"/>
          <a:srcRect l="4762"/>
          <a:stretch>
            <a:fillRect/>
          </a:stretch>
        </p:blipFill>
        <p:spPr bwMode="auto">
          <a:xfrm>
            <a:off x="0" y="0"/>
            <a:ext cx="9144000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770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 defTabSz="914165" eaLnBrk="0" fontAlgn="base" hangingPunct="0">
              <a:spcBef>
                <a:spcPct val="0"/>
              </a:spcBef>
              <a:spcAft>
                <a:spcPct val="0"/>
              </a:spcAft>
              <a:defRPr sz="1200" b="0">
                <a:solidFill>
                  <a:srgbClr val="000000"/>
                </a:solidFill>
                <a:effectLst/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5B43F84-996F-FC40-A1E1-B93AB70D2F4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597680" y="130820"/>
            <a:ext cx="692879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7" name="Picture 6" descr="Sin-título-2.gif"/>
          <p:cNvPicPr>
            <a:picLocks noChangeAspect="1"/>
          </p:cNvPicPr>
          <p:nvPr userDrawn="1"/>
        </p:nvPicPr>
        <p:blipFill>
          <a:blip r:embed="rId4">
            <a:lum contrast="-10000"/>
          </a:blip>
          <a:stretch>
            <a:fillRect/>
          </a:stretch>
        </p:blipFill>
        <p:spPr>
          <a:xfrm>
            <a:off x="202005" y="136550"/>
            <a:ext cx="1327400" cy="7079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xmlns:p14="http://schemas.microsoft.com/office/powerpoint/2010/main"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Microsoft Sans Serif"/>
          <a:ea typeface="ＭＳ Ｐゴシック" pitchFamily="-112" charset="-128"/>
          <a:cs typeface="Papyru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082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760" indent="-28567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ea typeface="ＭＳ Ｐゴシック" pitchFamily="-112" charset="-128"/>
        </a:defRPr>
      </a:lvl2pPr>
      <a:lvl3pPr marL="1142706" indent="-228541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ＭＳ Ｐゴシック" pitchFamily="-112" charset="-128"/>
        </a:defRPr>
      </a:lvl3pPr>
      <a:lvl4pPr marL="1599790" indent="-22854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ea typeface="ＭＳ Ｐゴシック" pitchFamily="-112" charset="-128"/>
        </a:defRPr>
      </a:lvl4pPr>
      <a:lvl5pPr marL="2056875" indent="-22854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rgbClr val="F21C0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1" tIns="45706" rIns="91411" bIns="45706" anchor="ctr">
            <a:prstTxWarp prst="textNoShape">
              <a:avLst/>
            </a:prstTxWarp>
          </a:bodyPr>
          <a:lstStyle/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2700" dirty="0">
              <a:solidFill>
                <a:srgbClr val="000000"/>
              </a:solidFill>
              <a:latin typeface="Gill Sans" pitchFamily="-112" charset="0"/>
              <a:ea typeface="ヒラギノ角ゴ Pro W3" pitchFamily="-112" charset="-128"/>
              <a:cs typeface="ヒラギノ角ゴ Pro W3" pitchFamily="-112" charset="-128"/>
              <a:sym typeface="Gill Sans" pitchFamily="-112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609601" y="11430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das Titelformat zu bearbeiten</a:t>
            </a:r>
          </a:p>
        </p:txBody>
      </p:sp>
      <p:sp>
        <p:nvSpPr>
          <p:cNvPr id="1028" name="Objektbereich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1" y="19050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die Formate des Vorlagentextes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553201"/>
            <a:ext cx="53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165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 sz="7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 pitchFamily="-112" charset="0"/>
                <a:sym typeface="Gill Sans" pitchFamily="-112" charset="0"/>
              </a:rPr>
              <a:t>Page </a:t>
            </a:r>
            <a:fld id="{61F3FC4E-F169-DD48-A117-49B09B86CA5E}" type="slidenum">
              <a:rPr lang="en-US" smtClean="0">
                <a:solidFill>
                  <a:srgbClr val="000000"/>
                </a:solidFill>
                <a:latin typeface="Gill Sans" pitchFamily="-112" charset="0"/>
                <a:sym typeface="Gill Sans" pitchFamily="-112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Gill Sans" pitchFamily="-112" charset="0"/>
              <a:sym typeface="Gill Sans" pitchFamily="-112" charset="0"/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553201"/>
            <a:ext cx="5105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165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 sz="7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 pitchFamily="-112" charset="0"/>
                <a:sym typeface="Gill Sans" pitchFamily="-112" charset="0"/>
              </a:rPr>
              <a:t>Theme   Date   Department</a:t>
            </a:r>
            <a:endParaRPr lang="en-US" dirty="0">
              <a:solidFill>
                <a:srgbClr val="000000"/>
              </a:solidFill>
              <a:latin typeface="Gill Sans" pitchFamily="-112" charset="0"/>
              <a:sym typeface="Gill Sans" pitchFamily="-112" charset="0"/>
            </a:endParaRPr>
          </a:p>
        </p:txBody>
      </p:sp>
      <p:pic>
        <p:nvPicPr>
          <p:cNvPr id="1031" name="eon_logo2" descr="EON_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190506" y="419106"/>
            <a:ext cx="1190625" cy="3524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med" len="lg"/>
          </a:ln>
        </p:spPr>
      </p:pic>
      <p:pic>
        <p:nvPicPr>
          <p:cNvPr id="1032" name="Picture 7" descr="ESS_new-old_logo_v2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026400" y="0"/>
            <a:ext cx="8128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</p:sldLayoutIdLst>
  <p:txStyles>
    <p:titleStyle>
      <a:lvl1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5pPr>
      <a:lvl6pPr marL="457059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6pPr>
      <a:lvl7pPr marL="914118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7pPr>
      <a:lvl8pPr marL="1371180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8pPr>
      <a:lvl9pPr marL="1828239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9pPr>
    </p:titleStyle>
    <p:bodyStyle>
      <a:lvl1pPr marL="342796" indent="-342796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207898" indent="-2063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2" charset="2"/>
        <a:buChar char=""/>
        <a:defRPr sz="2000">
          <a:solidFill>
            <a:schemeClr val="tx1"/>
          </a:solidFill>
          <a:latin typeface="+mn-lt"/>
          <a:ea typeface="ＭＳ Ｐゴシック" pitchFamily="-111" charset="-128"/>
        </a:defRPr>
      </a:lvl2pPr>
      <a:lvl3pPr marL="209484" indent="704634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2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412624" indent="-201551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31C0A"/>
        </a:buClr>
        <a:buFont typeface="Wingdings" pitchFamily="-112" charset="2"/>
        <a:buChar char="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414212" indent="1414027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2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871268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1328330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1785389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2242448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70" tIns="32135" rIns="64270" bIns="32135">
            <a:prstTxWarp prst="textNoShape">
              <a:avLst/>
            </a:prstTxWarp>
          </a:bodyPr>
          <a:lstStyle/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89297" y="6590109"/>
            <a:ext cx="9144000" cy="234175"/>
          </a:xfrm>
          <a:prstGeom prst="rect">
            <a:avLst/>
          </a:prstGeom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algn="ctr" defTabSz="91416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baseline="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baseline="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 2010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			The ESS			</a:t>
            </a:r>
            <a:r>
              <a:rPr lang="fr-FR" sz="1100" dirty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     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600" y="39085"/>
            <a:ext cx="1125141" cy="130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35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71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07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43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185" indent="-312432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204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223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169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188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546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79903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263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2620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77" tIns="32139" rIns="64277" bIns="32139">
            <a:prstTxWarp prst="textNoShape">
              <a:avLst/>
            </a:prstTxWarp>
          </a:bodyPr>
          <a:lstStyle/>
          <a:p>
            <a:pPr algn="ctr" defTabSz="9142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598" y="39085"/>
            <a:ext cx="1125141" cy="13003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89297" y="6590109"/>
            <a:ext cx="9144000" cy="234175"/>
          </a:xfrm>
          <a:prstGeom prst="rect">
            <a:avLst/>
          </a:prstGeom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algn="ctr" defTabSz="91416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r>
              <a:rPr lang="en-GB" sz="1100" baseline="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2010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			The ESS			</a:t>
            </a:r>
            <a:r>
              <a:rPr lang="fr-FR" sz="1100" dirty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     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39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783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17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56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232" indent="-312464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276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320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291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335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72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8011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509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2900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77" tIns="32139" rIns="64277" bIns="32139">
            <a:prstTxWarp prst="textNoShape">
              <a:avLst/>
            </a:prstTxWarp>
          </a:bodyPr>
          <a:lstStyle/>
          <a:p>
            <a:pPr algn="ctr" defTabSz="9142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89297" y="6590110"/>
            <a:ext cx="9144000" cy="234183"/>
          </a:xfrm>
          <a:prstGeom prst="rect">
            <a:avLst/>
          </a:prstGeom>
        </p:spPr>
        <p:txBody>
          <a:bodyPr lIns="64277" tIns="32139" rIns="64277" bIns="32139">
            <a:prstTxWarp prst="textNoShape">
              <a:avLst/>
            </a:prstTxWarp>
            <a:spAutoFit/>
          </a:bodyPr>
          <a:lstStyle/>
          <a:p>
            <a:pPr algn="ctr" defTabSz="91421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r>
              <a:rPr lang="en-GB" sz="1100" baseline="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2010			The ESS			 </a:t>
            </a:r>
            <a:fld id="{C11E51B9-C2A9-6246-82AF-59CCB83C05C9}" type="slidenum">
              <a:rPr lang="fr-FR" sz="110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pPr algn="ctr" defTabSz="914212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598" y="39085"/>
            <a:ext cx="1125141" cy="130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39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783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17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56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232" indent="-312464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276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320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291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335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72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8011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509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2900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ridge-low-resolution.jpg"/>
          <p:cNvPicPr>
            <a:picLocks noChangeAspect="1"/>
          </p:cNvPicPr>
          <p:nvPr userDrawn="1"/>
        </p:nvPicPr>
        <p:blipFill>
          <a:blip r:embed="rId7">
            <a:alphaModFix amt="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defTabSz="4571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93FF66D-300B-B849-9127-63E35586AE37}" type="datetime1">
              <a:rPr lang="en-US" smtClean="0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 dirty="0">
              <a:solidFill>
                <a:srgbClr val="CCCC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ctr" defTabSz="4571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CCCC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defTabSz="4571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C2403651-706A-0E43-86F5-4FB4E6D9E12D}" type="slidenum">
              <a:rPr lang="en-US" smtClean="0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CCCFF"/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CFCFD"/>
              </a:clrFrom>
              <a:clrTo>
                <a:srgbClr val="FCFCFD">
                  <a:alpha val="0"/>
                </a:srgbClr>
              </a:clrTo>
            </a:clrChange>
            <a:alphaModFix amt="92000"/>
          </a:blip>
          <a:srcRect/>
          <a:stretch>
            <a:fillRect/>
          </a:stretch>
        </p:blipFill>
        <p:spPr bwMode="auto">
          <a:xfrm>
            <a:off x="38101" y="39688"/>
            <a:ext cx="89693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21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32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42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609476" indent="-609476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990397" indent="-533291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2pPr>
      <a:lvl3pPr marL="1371320" indent="-457106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3pPr>
      <a:lvl4pPr marL="1752241" indent="-380923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4pPr>
      <a:lvl5pPr marL="2209348" indent="-380923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5pPr>
      <a:lvl6pPr marL="2666453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6pPr>
      <a:lvl7pPr marL="3123560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7pPr>
      <a:lvl8pPr marL="3580668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8pPr>
      <a:lvl9pPr marL="4037775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4" tIns="32142" rIns="64284" bIns="32142">
            <a:prstTxWarp prst="textNoShape">
              <a:avLst/>
            </a:prstTxWarp>
          </a:bodyPr>
          <a:lstStyle/>
          <a:p>
            <a:pPr algn="ctr" defTabSz="9143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89297" y="6590109"/>
            <a:ext cx="9144000" cy="234189"/>
          </a:xfrm>
          <a:prstGeom prst="rect">
            <a:avLst/>
          </a:prstGeom>
        </p:spPr>
        <p:txBody>
          <a:bodyPr lIns="64284" tIns="32142" rIns="64284" bIns="32142">
            <a:prstTxWarp prst="textNoShape">
              <a:avLst/>
            </a:prstTxWarp>
            <a:spAutoFit/>
          </a:bodyPr>
          <a:lstStyle/>
          <a:p>
            <a:pPr algn="ctr" defTabSz="91430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2010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			The ESS			 </a:t>
            </a:r>
            <a:fld id="{C11E51B9-C2A9-6246-82AF-59CCB83C05C9}" type="slidenum">
              <a:rPr lang="fr-FR" sz="110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pPr algn="ctr" defTabSz="91430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596" y="39085"/>
            <a:ext cx="1125141" cy="130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42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849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27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69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279" indent="-312496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348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417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413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482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906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80329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755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3179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9" r:id="rId2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TitilliumText14L 600 wt" pitchFamily="-64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9pPr>
    </p:titleStyle>
    <p:bodyStyle>
      <a:lvl1pPr marL="625056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1pPr>
      <a:lvl2pPr marL="937584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2pPr>
      <a:lvl3pPr marL="1250112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3pPr>
      <a:lvl4pPr marL="1562640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4pPr>
      <a:lvl5pPr marL="1875168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5pPr>
      <a:lvl6pPr marL="2196625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6pPr>
      <a:lvl7pPr marL="2518082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7pPr>
      <a:lvl8pPr marL="2839540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8pPr>
      <a:lvl9pPr marL="3160997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val.esss.lu.se/cgi-bin/DocDB/ShowDocument?docid=163" TargetMode="External"/><Relationship Id="rId3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val.esss.lu.se/cgi-bin/DocDB/ShowDocument?docid=168" TargetMode="External"/><Relationship Id="rId3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val.esss.lu.se/cgi-bin/DocDB/ShowDocument?docid=16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91194" y="-8930"/>
            <a:ext cx="6991945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91194" y="-8930"/>
            <a:ext cx="6991945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1162"/>
            <a:ext cx="6098976" cy="68658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/>
          </p:cNvSpPr>
          <p:nvPr/>
        </p:nvSpPr>
        <p:spPr bwMode="auto">
          <a:xfrm>
            <a:off x="458645" y="1841619"/>
            <a:ext cx="4666996" cy="2830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291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FFFF"/>
                </a:solidFill>
                <a:latin typeface="TitilliumText22L 60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Loss monitoring and simulations</a:t>
            </a:r>
          </a:p>
          <a:p>
            <a:pPr algn="ctr" defTabSz="64291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FFFFF"/>
              </a:solidFill>
              <a:latin typeface="TitilliumText22L 600 wt" pitchFamily="-64" charset="0"/>
              <a:ea typeface="TitilliumText22L 800 wt" pitchFamily="-64" charset="0"/>
              <a:cs typeface="TitilliumText22L 800 wt" pitchFamily="-64" charset="0"/>
              <a:sym typeface="Gill Sans" charset="0"/>
            </a:endParaRPr>
          </a:p>
          <a:p>
            <a:pPr defTabSz="64291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TitilliumText22L 60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A. </a:t>
            </a:r>
            <a:r>
              <a:rPr lang="en-US" sz="2400" dirty="0" err="1" smtClean="0">
                <a:solidFill>
                  <a:srgbClr val="FFFFFF"/>
                </a:solidFill>
                <a:latin typeface="TitilliumText22L 60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Jansson</a:t>
            </a:r>
            <a:r>
              <a:rPr lang="en-US" sz="2400" dirty="0" smtClean="0">
                <a:solidFill>
                  <a:srgbClr val="FFFFFF"/>
                </a:solidFill>
                <a:latin typeface="TitilliumText22L 60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 </a:t>
            </a:r>
          </a:p>
          <a:p>
            <a:pPr defTabSz="64291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TitilliumText22L 60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(work by L. </a:t>
            </a:r>
            <a:r>
              <a:rPr lang="en-US" sz="2400" dirty="0" err="1" smtClean="0">
                <a:solidFill>
                  <a:srgbClr val="FFFFFF"/>
                </a:solidFill>
                <a:latin typeface="TitilliumText22L 60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Tchelidze</a:t>
            </a:r>
            <a:r>
              <a:rPr lang="en-US" sz="2400" dirty="0" smtClean="0">
                <a:solidFill>
                  <a:srgbClr val="FFFFFF"/>
                </a:solidFill>
                <a:latin typeface="TitilliumText22L 60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)</a:t>
            </a:r>
            <a:endParaRPr lang="en-US" sz="2400" dirty="0">
              <a:solidFill>
                <a:srgbClr val="FFFFFF"/>
              </a:solidFill>
              <a:ea typeface="TitilliumText22L 400 wt" pitchFamily="-64" charset="0"/>
              <a:cs typeface="TitilliumText22L 400 wt" pitchFamily="-64" charset="0"/>
              <a:sym typeface="TitilliumText22L 400 wt" pitchFamily="-64" charset="0"/>
            </a:endParaRP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258961" y="6246316"/>
            <a:ext cx="3607594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2012-03-21</a:t>
            </a:r>
            <a:endParaRPr lang="en-US" sz="1700" dirty="0">
              <a:solidFill>
                <a:srgbClr val="FFFFFF"/>
              </a:solidFill>
              <a:latin typeface="TitilliumText22L 800 wt" pitchFamily="-64" charset="0"/>
              <a:ea typeface="TitilliumText22L 800 wt" pitchFamily="-64" charset="0"/>
              <a:cs typeface="TitilliumText22L 800 wt" pitchFamily="-64" charset="0"/>
              <a:sym typeface="TitilliumText22L 800 wt" pitchFamily="-64" charset="0"/>
            </a:endParaRPr>
          </a:p>
        </p:txBody>
      </p:sp>
      <p:pic>
        <p:nvPicPr>
          <p:cNvPr id="29706" name="Picture 10" descr="ESS_Logo_Expl_Lar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1" y="2839642"/>
            <a:ext cx="2712393" cy="146781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Note ESS/AD/</a:t>
            </a:r>
            <a:r>
              <a:rPr lang="en-US" dirty="0" smtClean="0"/>
              <a:t>0026</a:t>
            </a:r>
          </a:p>
          <a:p>
            <a:pPr lvl="1"/>
            <a:r>
              <a:rPr lang="en-US" dirty="0">
                <a:hlinkClick r:id="rId2"/>
              </a:rPr>
              <a:t>http://eval.esss.lu.se/cgi-bin/DocDB/ShowDocument?docid=</a:t>
            </a:r>
            <a:r>
              <a:rPr lang="en-US" dirty="0" smtClean="0">
                <a:hlinkClick r:id="rId2"/>
              </a:rPr>
              <a:t>163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716" y="2715799"/>
            <a:ext cx="5202883" cy="38456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3599" y="4812925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L. </a:t>
            </a:r>
            <a:r>
              <a:rPr lang="en-US" dirty="0" err="1" smtClean="0"/>
              <a:t>Tchelidze</a:t>
            </a:r>
            <a:r>
              <a:rPr lang="en-US" dirty="0" smtClean="0"/>
              <a:t> &amp;</a:t>
            </a:r>
          </a:p>
          <a:p>
            <a:r>
              <a:rPr lang="en-US" dirty="0" smtClean="0"/>
              <a:t>J. Stovall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44509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86410"/>
            <a:ext cx="8077200" cy="5800046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dirty="0" smtClean="0"/>
              <a:t>BLM time response;</a:t>
            </a:r>
          </a:p>
          <a:p>
            <a:r>
              <a:rPr lang="en-US" dirty="0" smtClean="0"/>
              <a:t>Loss distributions and monitor location</a:t>
            </a:r>
          </a:p>
          <a:p>
            <a:r>
              <a:rPr lang="en-US" dirty="0" smtClean="0"/>
              <a:t>BLM total dose;</a:t>
            </a:r>
          </a:p>
          <a:p>
            <a:r>
              <a:rPr lang="en-US" dirty="0" smtClean="0"/>
              <a:t>Detector testing plan</a:t>
            </a:r>
          </a:p>
          <a:p>
            <a:r>
              <a:rPr lang="en-US" dirty="0" smtClean="0"/>
              <a:t>Loss limits for the ESS </a:t>
            </a:r>
            <a:r>
              <a:rPr lang="en-US" dirty="0" err="1" smtClean="0"/>
              <a:t>linac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953115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BLM time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Note ESS/AD/</a:t>
            </a:r>
            <a:r>
              <a:rPr lang="en-US" dirty="0" smtClean="0"/>
              <a:t>0031</a:t>
            </a:r>
          </a:p>
          <a:p>
            <a:pPr lvl="1"/>
            <a:r>
              <a:rPr lang="en-US" dirty="0">
                <a:hlinkClick r:id="rId2"/>
              </a:rPr>
              <a:t>http://eval.esss.lu.se/cgi-bin/DocDB/ShowDocument?docid=</a:t>
            </a:r>
            <a:r>
              <a:rPr lang="en-US" dirty="0" smtClean="0">
                <a:hlinkClick r:id="rId2"/>
              </a:rPr>
              <a:t>168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796" y="2850199"/>
            <a:ext cx="5777073" cy="407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46126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response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amount of time in which the full ESS beam would start melting steel/copper can be 1.5 </a:t>
            </a:r>
            <a:r>
              <a:rPr lang="en-US" dirty="0" err="1"/>
              <a:t>μs</a:t>
            </a:r>
            <a:r>
              <a:rPr lang="en-US" dirty="0"/>
              <a:t> - 25 </a:t>
            </a:r>
            <a:r>
              <a:rPr lang="en-US" dirty="0" err="1"/>
              <a:t>μs</a:t>
            </a:r>
            <a:r>
              <a:rPr lang="en-US" dirty="0"/>
              <a:t> for the beam radius of 1 mm - 4 mm. This time increases sharply as the energy </a:t>
            </a:r>
            <a:r>
              <a:rPr lang="en-US" dirty="0" smtClean="0"/>
              <a:t>increases.</a:t>
            </a:r>
          </a:p>
          <a:p>
            <a:r>
              <a:rPr lang="en-US" dirty="0" smtClean="0"/>
              <a:t>The BLMs system should be able to generate an abort signal in 2us.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79566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Note ESS/AD/0032 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://eval.esss.lu.se/cgi-bin/DocDB/ShowDocument?docid=</a:t>
            </a:r>
            <a:r>
              <a:rPr lang="en-US" dirty="0" smtClean="0">
                <a:hlinkClick r:id="rId2"/>
              </a:rPr>
              <a:t>169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464" y="3570395"/>
            <a:ext cx="25654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473" y="3513645"/>
            <a:ext cx="2667000" cy="306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5840" y="3287620"/>
            <a:ext cx="2743200" cy="323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175" y="3465824"/>
            <a:ext cx="2794000" cy="309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93819" y="3142658"/>
            <a:ext cx="302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Loss location = middle of first quadrupole</a:t>
            </a:r>
          </a:p>
          <a:p>
            <a:pPr algn="ctr"/>
            <a:r>
              <a:rPr lang="en-US" sz="1200" dirty="0" smtClean="0"/>
              <a:t>Loss angle = 1.5 mrad</a:t>
            </a:r>
          </a:p>
          <a:p>
            <a:pPr algn="ctr"/>
            <a:r>
              <a:rPr lang="en-US" sz="1200" dirty="0" smtClean="0"/>
              <a:t>Loss intensity = 10^12 protons/sec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6198507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86410"/>
            <a:ext cx="8077200" cy="5800046"/>
          </a:xfrm>
        </p:spPr>
        <p:txBody>
          <a:bodyPr/>
          <a:lstStyle/>
          <a:p>
            <a:r>
              <a:rPr lang="en-US" sz="2200" dirty="0" smtClean="0"/>
              <a:t>The </a:t>
            </a:r>
            <a:r>
              <a:rPr lang="en-US" sz="2200" dirty="0"/>
              <a:t>maximum dose rates are observed closest to the beam pipe (as expected)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 smtClean="0"/>
              <a:t>The </a:t>
            </a:r>
            <a:r>
              <a:rPr lang="en-US" sz="2200" dirty="0"/>
              <a:t>dose rates before the magnet in which the loss occurred is usually around 10 times smaller than that after the magnet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 smtClean="0"/>
              <a:t>If </a:t>
            </a:r>
            <a:r>
              <a:rPr lang="en-US" sz="2200" dirty="0"/>
              <a:t>the losses happen in a given inter-cryomodule sector, the secondary particle showers are observed even in the next inter-cryomodule sector (the higher the proton energy, the more comparable the dose rates in the two inter-cryomodule sectors are)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 smtClean="0"/>
              <a:t>The </a:t>
            </a:r>
            <a:r>
              <a:rPr lang="en-US" sz="2200" dirty="0"/>
              <a:t>prompt dose rates outside the cryomodule is 3-4 orders of </a:t>
            </a:r>
            <a:r>
              <a:rPr lang="en-US" sz="2200" dirty="0" smtClean="0"/>
              <a:t>magnitude </a:t>
            </a:r>
            <a:r>
              <a:rPr lang="en-US" sz="2200" dirty="0"/>
              <a:t>lower than those observed close to the loss point.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1337830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BLM placements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ionization chamber before and after each </a:t>
            </a:r>
            <a:r>
              <a:rPr lang="en-US" dirty="0" err="1"/>
              <a:t>quadrupole</a:t>
            </a:r>
            <a:r>
              <a:rPr lang="en-US" dirty="0"/>
              <a:t> magnet. Thus we should use 3 loss detectors per </a:t>
            </a:r>
            <a:r>
              <a:rPr lang="en-US" dirty="0" err="1"/>
              <a:t>quadrupole</a:t>
            </a:r>
            <a:r>
              <a:rPr lang="en-US" dirty="0"/>
              <a:t> doublet.</a:t>
            </a:r>
          </a:p>
          <a:p>
            <a:r>
              <a:rPr lang="en-US" dirty="0"/>
              <a:t>An additional ionization chamber in the middle of each </a:t>
            </a:r>
            <a:r>
              <a:rPr lang="en-US" dirty="0" err="1"/>
              <a:t>cryomodule</a:t>
            </a:r>
            <a:r>
              <a:rPr lang="en-US" dirty="0"/>
              <a:t> to monitor average beam losses.</a:t>
            </a:r>
          </a:p>
          <a:p>
            <a:r>
              <a:rPr lang="en-US" dirty="0"/>
              <a:t>Detectors should be placed closest possible to the beam pipe or </a:t>
            </a:r>
            <a:r>
              <a:rPr lang="en-US" dirty="0" err="1"/>
              <a:t>cryomodule</a:t>
            </a:r>
            <a:r>
              <a:rPr lang="en-US" dirty="0"/>
              <a:t>.</a:t>
            </a:r>
          </a:p>
          <a:p>
            <a:r>
              <a:rPr lang="en-US" dirty="0"/>
              <a:t>Detectors should be placed perpendicular to the beam pipe (applies to the inter-</a:t>
            </a:r>
            <a:r>
              <a:rPr lang="en-US" dirty="0" err="1"/>
              <a:t>cryomodule</a:t>
            </a:r>
            <a:r>
              <a:rPr lang="en-US" dirty="0"/>
              <a:t> sectors). Outside the </a:t>
            </a:r>
            <a:r>
              <a:rPr lang="en-US" dirty="0" err="1"/>
              <a:t>cryomodules</a:t>
            </a:r>
            <a:r>
              <a:rPr lang="en-US" dirty="0"/>
              <a:t>, detectors can be placed longitudinally to the tank.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83366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BLM total dose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86410"/>
            <a:ext cx="8077200" cy="5639448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ESS - 5300 hours/year</a:t>
            </a:r>
            <a:endParaRPr lang="en-US" sz="2400" dirty="0"/>
          </a:p>
          <a:p>
            <a:r>
              <a:rPr lang="en-US" sz="2400" dirty="0" smtClean="0"/>
              <a:t>40 years </a:t>
            </a:r>
          </a:p>
          <a:p>
            <a:r>
              <a:rPr lang="en-US" sz="2400" dirty="0" smtClean="0"/>
              <a:t>Total </a:t>
            </a:r>
            <a:r>
              <a:rPr lang="en-US" sz="2400" dirty="0"/>
              <a:t>of </a:t>
            </a:r>
            <a:r>
              <a:rPr lang="en-US" sz="2400" dirty="0" smtClean="0"/>
              <a:t>~200 </a:t>
            </a:r>
            <a:r>
              <a:rPr lang="en-US" sz="2400" dirty="0" err="1" smtClean="0"/>
              <a:t>khours</a:t>
            </a:r>
            <a:endParaRPr lang="en-US" sz="2400" dirty="0"/>
          </a:p>
          <a:p>
            <a:r>
              <a:rPr lang="en-US" sz="2400" b="1" dirty="0" smtClean="0"/>
              <a:t>20 </a:t>
            </a:r>
            <a:r>
              <a:rPr lang="en-US" sz="2400" b="1" dirty="0" err="1" smtClean="0"/>
              <a:t>GGy</a:t>
            </a:r>
            <a:r>
              <a:rPr lang="en-US" sz="2400" b="1" dirty="0" smtClean="0"/>
              <a:t> total </a:t>
            </a:r>
            <a:r>
              <a:rPr lang="en-US" sz="2400" b="1" dirty="0"/>
              <a:t>dose </a:t>
            </a:r>
            <a:r>
              <a:rPr lang="en-US" sz="2400" dirty="0" smtClean="0"/>
              <a:t>to the BLM (for 1 W/m losses)</a:t>
            </a:r>
          </a:p>
        </p:txBody>
      </p:sp>
      <p:pic>
        <p:nvPicPr>
          <p:cNvPr id="4" name="Picture 3" descr="1GeV_QM1_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226" y="3136311"/>
            <a:ext cx="3149999" cy="32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478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testing  @MAXLAB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886410"/>
            <a:ext cx="8077200" cy="5800046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400" dirty="0"/>
              <a:t>Response time:</a:t>
            </a:r>
          </a:p>
          <a:p>
            <a:pPr lvl="1"/>
            <a:r>
              <a:rPr lang="en-US" sz="2400" dirty="0"/>
              <a:t>Max-II injection point: </a:t>
            </a:r>
            <a:endParaRPr lang="en-US" sz="2400" dirty="0" smtClean="0"/>
          </a:p>
          <a:p>
            <a:pPr lvl="1"/>
            <a:r>
              <a:rPr lang="en-US" sz="2400" dirty="0" smtClean="0"/>
              <a:t>e</a:t>
            </a:r>
            <a:r>
              <a:rPr lang="en-US" sz="2400" dirty="0"/>
              <a:t>- beam, 380 MeV, 800 ns, 10 Hz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(Gamma) response </a:t>
            </a:r>
            <a:r>
              <a:rPr lang="en-US" sz="2400" dirty="0"/>
              <a:t>functions:</a:t>
            </a:r>
          </a:p>
          <a:p>
            <a:pPr lvl="1"/>
            <a:r>
              <a:rPr lang="en-US" sz="2400" dirty="0"/>
              <a:t>Cs-137 (661 </a:t>
            </a:r>
            <a:r>
              <a:rPr lang="en-US" sz="2400" dirty="0" err="1"/>
              <a:t>keV</a:t>
            </a:r>
            <a:r>
              <a:rPr lang="en-US" sz="2400" dirty="0"/>
              <a:t>), Co-60 (average 1.25 MeV) Na-22 (1.27 MeV), Mn-54 (834 </a:t>
            </a:r>
            <a:r>
              <a:rPr lang="en-US" sz="2400" dirty="0" err="1"/>
              <a:t>keV</a:t>
            </a:r>
            <a:r>
              <a:rPr lang="en-US" sz="2400" dirty="0"/>
              <a:t>).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lvl="1" indent="0">
              <a:buNone/>
            </a:pPr>
            <a:endParaRPr lang="en-US" sz="1800" dirty="0" smtClean="0"/>
          </a:p>
          <a:p>
            <a:pPr marL="0" lvl="1" indent="0">
              <a:buNone/>
            </a:pPr>
            <a:endParaRPr lang="en-US" sz="1800" dirty="0"/>
          </a:p>
          <a:p>
            <a:pPr marL="0" lvl="1" indent="0">
              <a:buNone/>
            </a:pPr>
            <a:endParaRPr lang="en-US" sz="1800" dirty="0" smtClean="0"/>
          </a:p>
          <a:p>
            <a:pPr marL="0" lvl="1" indent="0">
              <a:buNone/>
            </a:pPr>
            <a:endParaRPr lang="en-US" sz="1800" dirty="0"/>
          </a:p>
          <a:p>
            <a:endParaRPr lang="en-US" sz="2400" dirty="0" smtClean="0"/>
          </a:p>
        </p:txBody>
      </p:sp>
      <p:pic>
        <p:nvPicPr>
          <p:cNvPr id="4" name="Picture 3" descr="SNS_IC_Response_Functions_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10" y="3958218"/>
            <a:ext cx="4159231" cy="2899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494" y="5665214"/>
            <a:ext cx="276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Simulated SNS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094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rgbClr val="3333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rgbClr val="3333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FF"/>
      </a:lt1>
      <a:dk2>
        <a:srgbClr val="F21C0A"/>
      </a:dk2>
      <a:lt2>
        <a:srgbClr val="F21C0A"/>
      </a:lt2>
      <a:accent1>
        <a:srgbClr val="F21C0A"/>
      </a:accent1>
      <a:accent2>
        <a:srgbClr val="F21C0A"/>
      </a:accent2>
      <a:accent3>
        <a:srgbClr val="FFFFFF"/>
      </a:accent3>
      <a:accent4>
        <a:srgbClr val="000000"/>
      </a:accent4>
      <a:accent5>
        <a:srgbClr val="F7ABAA"/>
      </a:accent5>
      <a:accent6>
        <a:srgbClr val="DB1808"/>
      </a:accent6>
      <a:hlink>
        <a:srgbClr val="F21C0A"/>
      </a:hlink>
      <a:folHlink>
        <a:srgbClr val="F21C0A"/>
      </a:folHlink>
    </a:clrScheme>
    <a:fontScheme name="Default Design">
      <a:majorFont>
        <a:latin typeface="Polo"/>
        <a:ea typeface=""/>
        <a:cs typeface=""/>
      </a:majorFont>
      <a:minorFont>
        <a:latin typeface="Pol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B4B4"/>
        </a:solidFill>
        <a:ln w="12700" cap="flat" cmpd="sng" algn="ctr">
          <a:solidFill>
            <a:srgbClr val="B4B4B4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ol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B4B4"/>
        </a:solidFill>
        <a:ln w="12700" cap="flat" cmpd="sng" algn="ctr">
          <a:solidFill>
            <a:srgbClr val="B4B4B4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olo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5493B"/>
        </a:dk2>
        <a:lt2>
          <a:srgbClr val="D20026"/>
        </a:lt2>
        <a:accent1>
          <a:srgbClr val="7F0026"/>
        </a:accent1>
        <a:accent2>
          <a:srgbClr val="FF8F6E"/>
        </a:accent2>
        <a:accent3>
          <a:srgbClr val="FFFFFF"/>
        </a:accent3>
        <a:accent4>
          <a:srgbClr val="000000"/>
        </a:accent4>
        <a:accent5>
          <a:srgbClr val="C0AAAC"/>
        </a:accent5>
        <a:accent6>
          <a:srgbClr val="E78163"/>
        </a:accent6>
        <a:hlink>
          <a:srgbClr val="AD0026"/>
        </a:hlink>
        <a:folHlink>
          <a:srgbClr val="F76B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969696"/>
        </a:dk2>
        <a:lt2>
          <a:srgbClr val="787878"/>
        </a:lt2>
        <a:accent1>
          <a:srgbClr val="464646"/>
        </a:accent1>
        <a:accent2>
          <a:srgbClr val="D2D2D2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BEBEBE"/>
        </a:accent6>
        <a:hlink>
          <a:srgbClr val="5A5A5A"/>
        </a:hlink>
        <a:folHlink>
          <a:srgbClr val="B4B4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464646"/>
        </a:dk2>
        <a:lt2>
          <a:srgbClr val="F5493B"/>
        </a:lt2>
        <a:accent1>
          <a:srgbClr val="7F0026"/>
        </a:accent1>
        <a:accent2>
          <a:srgbClr val="B4B4B4"/>
        </a:accent2>
        <a:accent3>
          <a:srgbClr val="FFFFFF"/>
        </a:accent3>
        <a:accent4>
          <a:srgbClr val="000000"/>
        </a:accent4>
        <a:accent5>
          <a:srgbClr val="C0AAAC"/>
        </a:accent5>
        <a:accent6>
          <a:srgbClr val="A3A3A3"/>
        </a:accent6>
        <a:hlink>
          <a:srgbClr val="D20026"/>
        </a:hlink>
        <a:folHlink>
          <a:srgbClr val="7878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F21C0A"/>
        </a:dk2>
        <a:lt2>
          <a:srgbClr val="F21C0A"/>
        </a:lt2>
        <a:accent1>
          <a:srgbClr val="F21C0A"/>
        </a:accent1>
        <a:accent2>
          <a:srgbClr val="F21C0A"/>
        </a:accent2>
        <a:accent3>
          <a:srgbClr val="FFFFFF"/>
        </a:accent3>
        <a:accent4>
          <a:srgbClr val="000000"/>
        </a:accent4>
        <a:accent5>
          <a:srgbClr val="F7ABAA"/>
        </a:accent5>
        <a:accent6>
          <a:srgbClr val="DB1808"/>
        </a:accent6>
        <a:hlink>
          <a:srgbClr val="F21C0A"/>
        </a:hlink>
        <a:folHlink>
          <a:srgbClr val="F21C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969696"/>
        </a:dk2>
        <a:lt2>
          <a:srgbClr val="969696"/>
        </a:lt2>
        <a:accent1>
          <a:srgbClr val="969696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878787"/>
        </a:accent6>
        <a:hlink>
          <a:srgbClr val="96969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ERN-EURISOL-COSTING-WORKSHOP_V4_090528_fhb">
  <a:themeElements>
    <a:clrScheme name="Blank Presentatio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aster #3">
  <a:themeElements>
    <a:clrScheme name="Master #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3">
      <a:majorFont>
        <a:latin typeface="TitilliumText14L 600 wt"/>
        <a:ea typeface="ヒラギノ角ゴ ProN W6"/>
        <a:cs typeface="ヒラギノ角ゴ ProN W6"/>
      </a:majorFont>
      <a:minorFont>
        <a:latin typeface="TitilliumText22L 400 w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Master #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18252</TotalTime>
  <Words>506</Words>
  <Application>Microsoft Macintosh PowerPoint</Application>
  <PresentationFormat>On-screen Show (4:3)</PresentationFormat>
  <Paragraphs>65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Blank Presentation</vt:lpstr>
      <vt:lpstr>Default Design</vt:lpstr>
      <vt:lpstr>ESSS template GREY</vt:lpstr>
      <vt:lpstr>1_ESSS template GREY</vt:lpstr>
      <vt:lpstr>2_ESSS template GREY</vt:lpstr>
      <vt:lpstr>CERN-EURISOL-COSTING-WORKSHOP_V4_090528_fhb</vt:lpstr>
      <vt:lpstr>3_ESSS template GREY</vt:lpstr>
      <vt:lpstr>Master #3</vt:lpstr>
      <vt:lpstr>PowerPoint Presentation</vt:lpstr>
      <vt:lpstr>Contents</vt:lpstr>
      <vt:lpstr>BLM time response</vt:lpstr>
      <vt:lpstr>Time response conclusions</vt:lpstr>
      <vt:lpstr>Loss Distribution</vt:lpstr>
      <vt:lpstr>Observations</vt:lpstr>
      <vt:lpstr>Conclusions BLM placements</vt:lpstr>
      <vt:lpstr>BLM total dose</vt:lpstr>
      <vt:lpstr>Detector testing  @MAXLAB</vt:lpstr>
      <vt:lpstr>Activation limits</vt:lpstr>
    </vt:vector>
  </TitlesOfParts>
  <Company>ESS Scandinavia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Spallation Source</dc:title>
  <dc:creator>Patrik Carlsson</dc:creator>
  <cp:lastModifiedBy>ESS User</cp:lastModifiedBy>
  <cp:revision>231</cp:revision>
  <dcterms:created xsi:type="dcterms:W3CDTF">2010-12-07T12:26:37Z</dcterms:created>
  <dcterms:modified xsi:type="dcterms:W3CDTF">2012-03-21T20:27:09Z</dcterms:modified>
</cp:coreProperties>
</file>