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96" r:id="rId3"/>
    <p:sldId id="283" r:id="rId4"/>
    <p:sldId id="303" r:id="rId5"/>
    <p:sldId id="310" r:id="rId6"/>
    <p:sldId id="282" r:id="rId7"/>
    <p:sldId id="297" r:id="rId8"/>
    <p:sldId id="261" r:id="rId9"/>
    <p:sldId id="262" r:id="rId10"/>
    <p:sldId id="306" r:id="rId11"/>
    <p:sldId id="307" r:id="rId12"/>
    <p:sldId id="301" r:id="rId13"/>
    <p:sldId id="302" r:id="rId14"/>
    <p:sldId id="308" r:id="rId15"/>
    <p:sldId id="309" r:id="rId16"/>
    <p:sldId id="263" r:id="rId17"/>
    <p:sldId id="304" r:id="rId18"/>
    <p:sldId id="293" r:id="rId19"/>
    <p:sldId id="295" r:id="rId20"/>
    <p:sldId id="292" r:id="rId21"/>
    <p:sldId id="291" r:id="rId22"/>
    <p:sldId id="305" r:id="rId23"/>
    <p:sldId id="288" r:id="rId2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4" autoAdjust="0"/>
    <p:restoredTop sz="91079" autoAdjust="0"/>
  </p:normalViewPr>
  <p:slideViewPr>
    <p:cSldViewPr snapToGrid="0" snapToObjects="1">
      <p:cViewPr>
        <p:scale>
          <a:sx n="100" d="100"/>
          <a:sy n="100" d="100"/>
        </p:scale>
        <p:origin x="-1592"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15E06E4-7B62-C840-9335-DF50DA0777D3}" type="datetime1">
              <a:rPr lang="sv-SE" smtClean="0"/>
              <a:t>2012-03-20</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C2C4DD8D-A1E5-5F4B-870C-BE7D70FADDFE}" type="slidenum">
              <a:rPr lang="en-US" smtClean="0"/>
              <a:t>‹#›</a:t>
            </a:fld>
            <a:endParaRPr lang="en-US"/>
          </a:p>
        </p:txBody>
      </p:sp>
    </p:spTree>
    <p:extLst>
      <p:ext uri="{BB962C8B-B14F-4D97-AF65-F5344CB8AC3E}">
        <p14:creationId xmlns:p14="http://schemas.microsoft.com/office/powerpoint/2010/main" val="2773456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E8206D02-61F8-234B-8CED-59738C2DDBDE}" type="datetime1">
              <a:rPr lang="sv-SE" smtClean="0"/>
              <a:t>2012-03-20</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DCFCDCA-8670-DE49-AA35-6194AB3D1020}" type="slidenum">
              <a:rPr lang="en-US" smtClean="0"/>
              <a:t>‹#›</a:t>
            </a:fld>
            <a:endParaRPr lang="en-US"/>
          </a:p>
        </p:txBody>
      </p:sp>
    </p:spTree>
    <p:extLst>
      <p:ext uri="{BB962C8B-B14F-4D97-AF65-F5344CB8AC3E}">
        <p14:creationId xmlns:p14="http://schemas.microsoft.com/office/powerpoint/2010/main" val="279035340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7018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3445" y="5005750"/>
            <a:ext cx="2730683" cy="906998"/>
          </a:xfrm>
        </p:spPr>
        <p:txBody>
          <a:bodyPr>
            <a:no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3D5575E-0A19-4A4D-9993-050BE3E522E4}" type="datetime1">
              <a:rPr lang="sv-SE" smtClean="0"/>
              <a:t>2012-03-20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grpSp>
        <p:nvGrpSpPr>
          <p:cNvPr id="8" name="Group 7"/>
          <p:cNvGrpSpPr/>
          <p:nvPr userDrawn="1"/>
        </p:nvGrpSpPr>
        <p:grpSpPr>
          <a:xfrm>
            <a:off x="-110519" y="-6686"/>
            <a:ext cx="7078651" cy="6858000"/>
            <a:chOff x="-1409700" y="-15875"/>
            <a:chExt cx="10083800" cy="9769475"/>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5875"/>
              <a:ext cx="9944100" cy="976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2700"/>
              <a:ext cx="99441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00" y="-12700"/>
              <a:ext cx="99441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12700"/>
              <a:ext cx="99441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 name="Title 1"/>
          <p:cNvSpPr>
            <a:spLocks noGrp="1"/>
          </p:cNvSpPr>
          <p:nvPr>
            <p:ph type="ctrTitle"/>
          </p:nvPr>
        </p:nvSpPr>
        <p:spPr>
          <a:xfrm>
            <a:off x="685800" y="1556515"/>
            <a:ext cx="3709547" cy="4082285"/>
          </a:xfrm>
        </p:spPr>
        <p:txBody>
          <a:bodyPr/>
          <a:lstStyle>
            <a:lvl1pPr>
              <a:defRPr>
                <a:solidFill>
                  <a:schemeClr val="bg1"/>
                </a:solidFill>
              </a:defRPr>
            </a:lvl1pPr>
          </a:lstStyle>
          <a:p>
            <a:r>
              <a:rPr lang="en-US" smtClean="0"/>
              <a:t>Click to edit Master title style</a:t>
            </a:r>
            <a:endParaRPr lang="en-US"/>
          </a:p>
        </p:txBody>
      </p:sp>
      <p:sp>
        <p:nvSpPr>
          <p:cNvPr id="13" name="TextBox 12"/>
          <p:cNvSpPr txBox="1"/>
          <p:nvPr userDrawn="1"/>
        </p:nvSpPr>
        <p:spPr>
          <a:xfrm>
            <a:off x="685801" y="5902410"/>
            <a:ext cx="2875303" cy="369332"/>
          </a:xfrm>
          <a:prstGeom prst="rect">
            <a:avLst/>
          </a:prstGeom>
          <a:noFill/>
        </p:spPr>
        <p:txBody>
          <a:bodyPr wrap="square" rtlCol="0">
            <a:spAutoFit/>
          </a:bodyPr>
          <a:lstStyle/>
          <a:p>
            <a:endParaRPr lang="en-US" dirty="0"/>
          </a:p>
        </p:txBody>
      </p:sp>
      <p:pic>
        <p:nvPicPr>
          <p:cNvPr id="14" name="Picture 10" descr="ESS_Logo_Expl_Large"/>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88601" y="2383859"/>
            <a:ext cx="2751068" cy="148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756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5F1E0-7BAC-0444-A2E7-58773411A530}" type="datetime1">
              <a:rPr lang="sv-SE" smtClean="0"/>
              <a:t>2012-03-20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419237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1ED01-B091-434B-9D64-0B060C7CBEE7}" type="datetime1">
              <a:rPr lang="sv-SE" smtClean="0"/>
              <a:t>2012-03-20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61645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6D306-0F3E-DE49-8350-7A6828585CB7}" type="datetime1">
              <a:rPr lang="sv-SE" smtClean="0"/>
              <a:t>2012-03-20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28230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04D154-A965-3843-9E5A-B2F376E0611E}" type="datetime1">
              <a:rPr lang="sv-SE" smtClean="0"/>
              <a:t>2012-03-20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96390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AD1347-3EF8-F74E-BF2D-743FEBFEAE86}" type="datetime1">
              <a:rPr lang="sv-SE" smtClean="0"/>
              <a:t>2012-03-20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66623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DB139-32F1-7044-BEE2-83F43AF702AE}" type="datetime1">
              <a:rPr lang="sv-SE" smtClean="0"/>
              <a:t>2012-03-20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41797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E14C8D-C9DA-0241-8091-399B71260B3D}" type="datetime1">
              <a:rPr lang="sv-SE" smtClean="0"/>
              <a:t>2012-03-20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16600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A7F27-152F-F848-905B-0C14F86170C4}" type="datetime1">
              <a:rPr lang="sv-SE" smtClean="0"/>
              <a:t>2012-03-20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98217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84D6D6-2FFA-EB47-876B-139953591BAD}" type="datetime1">
              <a:rPr lang="sv-SE" smtClean="0"/>
              <a:t>2012-03-20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1178854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19EBC8-879C-314F-986B-EEC05B4D4F57}" type="datetime1">
              <a:rPr lang="sv-SE" smtClean="0"/>
              <a:t>2012-03-20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A0EE2-EEEB-DA48-9E6B-30E2CD798BC3}" type="slidenum">
              <a:rPr lang="en-US" smtClean="0"/>
              <a:t>‹#›</a:t>
            </a:fld>
            <a:endParaRPr lang="en-US"/>
          </a:p>
        </p:txBody>
      </p:sp>
    </p:spTree>
    <p:extLst>
      <p:ext uri="{BB962C8B-B14F-4D97-AF65-F5344CB8AC3E}">
        <p14:creationId xmlns:p14="http://schemas.microsoft.com/office/powerpoint/2010/main" val="30460856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42095" t="67936"/>
          <a:stretch/>
        </p:blipFill>
        <p:spPr bwMode="auto">
          <a:xfrm>
            <a:off x="6163826" y="5620444"/>
            <a:ext cx="2980175" cy="12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1942421" y="105223"/>
            <a:ext cx="6744380" cy="9017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2953"/>
            <a:ext cx="8229600" cy="49432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566A5-E65B-C341-AD51-8814BEDDFE64}" type="datetime1">
              <a:rPr lang="sv-SE" smtClean="0"/>
              <a:t>2012-03-20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A0EE2-EEEB-DA48-9E6B-30E2CD798BC3}" type="slidenum">
              <a:rPr lang="en-US" smtClean="0"/>
              <a:t>‹#›</a:t>
            </a:fld>
            <a:endParaRPr lang="en-US"/>
          </a:p>
        </p:txBody>
      </p:sp>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1397" y="105223"/>
            <a:ext cx="16938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55065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50" y="1598219"/>
            <a:ext cx="3740151" cy="3471030"/>
          </a:xfrm>
        </p:spPr>
        <p:txBody>
          <a:bodyPr>
            <a:normAutofit/>
          </a:bodyPr>
          <a:lstStyle/>
          <a:p>
            <a:pPr algn="l">
              <a:spcBef>
                <a:spcPts val="1800"/>
              </a:spcBef>
            </a:pPr>
            <a:r>
              <a:rPr lang="en-US" dirty="0" smtClean="0"/>
              <a:t>BPM electronics</a:t>
            </a:r>
            <a:br>
              <a:rPr lang="en-US" dirty="0" smtClean="0"/>
            </a:br>
            <a:r>
              <a:rPr lang="en-US" sz="2000" dirty="0" smtClean="0"/>
              <a:t>(An overview of the requirements and the possible solutions for ESS)</a:t>
            </a:r>
            <a:endParaRPr lang="en-US" sz="2000" dirty="0"/>
          </a:p>
        </p:txBody>
      </p:sp>
      <p:sp>
        <p:nvSpPr>
          <p:cNvPr id="3" name="Subtitle 2"/>
          <p:cNvSpPr>
            <a:spLocks noGrp="1"/>
          </p:cNvSpPr>
          <p:nvPr>
            <p:ph type="subTitle" idx="1"/>
          </p:nvPr>
        </p:nvSpPr>
        <p:spPr>
          <a:xfrm>
            <a:off x="4535715" y="4929550"/>
            <a:ext cx="4358415" cy="906998"/>
          </a:xfrm>
        </p:spPr>
        <p:txBody>
          <a:bodyPr/>
          <a:lstStyle/>
          <a:p>
            <a:r>
              <a:rPr lang="en-US" dirty="0" err="1" smtClean="0"/>
              <a:t>Hooman</a:t>
            </a:r>
            <a:r>
              <a:rPr lang="en-US" dirty="0" smtClean="0"/>
              <a:t> </a:t>
            </a:r>
            <a:r>
              <a:rPr lang="en-US" dirty="0" err="1" smtClean="0"/>
              <a:t>Hassanzadegan</a:t>
            </a:r>
            <a:endParaRPr lang="en-US" dirty="0" smtClean="0"/>
          </a:p>
          <a:p>
            <a:r>
              <a:rPr lang="en-US" dirty="0" smtClean="0"/>
              <a:t>ESS, Beam Instrumentation Group</a:t>
            </a:r>
          </a:p>
        </p:txBody>
      </p:sp>
      <p:sp>
        <p:nvSpPr>
          <p:cNvPr id="5" name="Slide Number Placeholder 4"/>
          <p:cNvSpPr>
            <a:spLocks noGrp="1"/>
          </p:cNvSpPr>
          <p:nvPr>
            <p:ph type="sldNum" sz="quarter" idx="12"/>
          </p:nvPr>
        </p:nvSpPr>
        <p:spPr/>
        <p:txBody>
          <a:bodyPr/>
          <a:lstStyle/>
          <a:p>
            <a:fld id="{448A0EE2-EEEB-DA48-9E6B-30E2CD798BC3}" type="slidenum">
              <a:rPr lang="en-US" smtClean="0">
                <a:solidFill>
                  <a:srgbClr val="000000"/>
                </a:solidFill>
              </a:rPr>
              <a:t>1</a:t>
            </a:fld>
            <a:endParaRPr lang="en-US" dirty="0">
              <a:solidFill>
                <a:srgbClr val="000000"/>
              </a:solidFill>
            </a:endParaRPr>
          </a:p>
        </p:txBody>
      </p:sp>
    </p:spTree>
    <p:extLst>
      <p:ext uri="{BB962C8B-B14F-4D97-AF65-F5344CB8AC3E}">
        <p14:creationId xmlns:p14="http://schemas.microsoft.com/office/powerpoint/2010/main" val="2838228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10</a:t>
            </a:fld>
            <a:endParaRPr lang="en-US"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0" y="1867656"/>
            <a:ext cx="8955591" cy="2831345"/>
          </a:xfrm>
          <a:prstGeom prst="rect">
            <a:avLst/>
          </a:prstGeom>
        </p:spPr>
      </p:pic>
      <p:sp>
        <p:nvSpPr>
          <p:cNvPr id="6" name="Text Box 107"/>
          <p:cNvSpPr txBox="1">
            <a:spLocks noChangeArrowheads="1"/>
          </p:cNvSpPr>
          <p:nvPr/>
        </p:nvSpPr>
        <p:spPr bwMode="auto">
          <a:xfrm>
            <a:off x="520701" y="1334941"/>
            <a:ext cx="5016500"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Simple diode detector and S&amp;H + LPF (LHC – CERN and DESY)</a:t>
            </a:r>
          </a:p>
        </p:txBody>
      </p:sp>
      <p:sp>
        <p:nvSpPr>
          <p:cNvPr id="7" name="7 CuadroTexto"/>
          <p:cNvSpPr txBox="1">
            <a:spLocks noChangeArrowheads="1"/>
          </p:cNvSpPr>
          <p:nvPr/>
        </p:nvSpPr>
        <p:spPr bwMode="auto">
          <a:xfrm>
            <a:off x="0" y="6598364"/>
            <a:ext cx="51183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From </a:t>
            </a:r>
            <a:r>
              <a:rPr lang="en-AU" sz="1000" dirty="0" err="1" smtClean="0">
                <a:solidFill>
                  <a:srgbClr val="0000FF"/>
                </a:solidFill>
              </a:rPr>
              <a:t>Marek</a:t>
            </a:r>
            <a:r>
              <a:rPr lang="en-AU" sz="1000" dirty="0" smtClean="0">
                <a:solidFill>
                  <a:srgbClr val="0000FF"/>
                </a:solidFill>
              </a:rPr>
              <a:t> </a:t>
            </a:r>
            <a:r>
              <a:rPr lang="en-AU" sz="1000" dirty="0" err="1" smtClean="0">
                <a:solidFill>
                  <a:srgbClr val="0000FF"/>
                </a:solidFill>
              </a:rPr>
              <a:t>Gasior’s</a:t>
            </a:r>
            <a:r>
              <a:rPr lang="en-AU" sz="1000" dirty="0" smtClean="0">
                <a:solidFill>
                  <a:srgbClr val="0000FF"/>
                </a:solidFill>
              </a:rPr>
              <a:t> presentation at the DITANET workshop at CERN, Jan 2012</a:t>
            </a:r>
            <a:endParaRPr lang="es-ES" sz="1000" dirty="0">
              <a:solidFill>
                <a:srgbClr val="0000FF"/>
              </a:solidFill>
            </a:endParaRPr>
          </a:p>
        </p:txBody>
      </p:sp>
      <p:sp>
        <p:nvSpPr>
          <p:cNvPr id="8" name="Text Box 4"/>
          <p:cNvSpPr txBox="1">
            <a:spLocks noChangeArrowheads="1"/>
          </p:cNvSpPr>
          <p:nvPr/>
        </p:nvSpPr>
        <p:spPr bwMode="auto">
          <a:xfrm>
            <a:off x="1524000" y="663576"/>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signa</a:t>
            </a:r>
            <a:r>
              <a:rPr lang="en-US" b="1" dirty="0">
                <a:latin typeface="Times New Roman" charset="0"/>
                <a:cs typeface="Times New Roman" charset="0"/>
              </a:rPr>
              <a:t>l</a:t>
            </a:r>
            <a:r>
              <a:rPr lang="en-US" b="1" dirty="0" smtClean="0">
                <a:latin typeface="Times New Roman" charset="0"/>
                <a:cs typeface="Times New Roman" charset="0"/>
              </a:rPr>
              <a:t> detection </a:t>
            </a:r>
            <a:r>
              <a:rPr lang="en-US" b="1" dirty="0">
                <a:latin typeface="Times New Roman" charset="0"/>
                <a:cs typeface="Times New Roman" charset="0"/>
              </a:rPr>
              <a:t>(method </a:t>
            </a:r>
            <a:r>
              <a:rPr lang="en-US" b="1" dirty="0" smtClean="0">
                <a:latin typeface="Times New Roman" charset="0"/>
                <a:cs typeface="Times New Roman" charset="0"/>
              </a:rPr>
              <a:t>1)</a:t>
            </a:r>
            <a:endParaRPr lang="en-US" b="1" dirty="0">
              <a:latin typeface="Times New Roman" charset="0"/>
              <a:cs typeface="Times New Roman"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9133" y="5162866"/>
            <a:ext cx="5040000" cy="1110935"/>
          </a:xfrm>
          <a:prstGeom prst="rect">
            <a:avLst/>
          </a:prstGeom>
        </p:spPr>
      </p:pic>
    </p:spTree>
    <p:extLst>
      <p:ext uri="{BB962C8B-B14F-4D97-AF65-F5344CB8AC3E}">
        <p14:creationId xmlns:p14="http://schemas.microsoft.com/office/powerpoint/2010/main" val="35828883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t>11</a:t>
            </a:fld>
            <a:endParaRPr lang="en-US"/>
          </a:p>
        </p:txBody>
      </p:sp>
      <p:sp>
        <p:nvSpPr>
          <p:cNvPr id="5" name="Slide Number Placeholder 3"/>
          <p:cNvSpPr txBox="1">
            <a:spLocks/>
          </p:cNvSpPr>
          <p:nvPr/>
        </p:nvSpPr>
        <p:spPr>
          <a:xfrm>
            <a:off x="6553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8A0EE2-EEEB-DA48-9E6B-30E2CD798BC3}" type="slidenum">
              <a:rPr lang="en-US" smtClean="0">
                <a:solidFill>
                  <a:srgbClr val="000000"/>
                </a:solidFill>
              </a:rPr>
              <a:pPr/>
              <a:t>11</a:t>
            </a:fld>
            <a:endParaRPr lang="en-US" dirty="0">
              <a:solidFill>
                <a:srgbClr val="000000"/>
              </a:solidFill>
            </a:endParaRPr>
          </a:p>
        </p:txBody>
      </p:sp>
      <p:sp>
        <p:nvSpPr>
          <p:cNvPr id="6" name="Text Box 4"/>
          <p:cNvSpPr txBox="1">
            <a:spLocks noChangeArrowheads="1"/>
          </p:cNvSpPr>
          <p:nvPr/>
        </p:nvSpPr>
        <p:spPr bwMode="auto">
          <a:xfrm>
            <a:off x="1524000" y="663576"/>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signa</a:t>
            </a:r>
            <a:r>
              <a:rPr lang="en-US" b="1" dirty="0">
                <a:latin typeface="Times New Roman" charset="0"/>
                <a:cs typeface="Times New Roman" charset="0"/>
              </a:rPr>
              <a:t>l</a:t>
            </a:r>
            <a:r>
              <a:rPr lang="en-US" b="1" dirty="0" smtClean="0">
                <a:latin typeface="Times New Roman" charset="0"/>
                <a:cs typeface="Times New Roman" charset="0"/>
              </a:rPr>
              <a:t> detection </a:t>
            </a:r>
            <a:r>
              <a:rPr lang="en-US" b="1" dirty="0">
                <a:latin typeface="Times New Roman" charset="0"/>
                <a:cs typeface="Times New Roman" charset="0"/>
              </a:rPr>
              <a:t>(method </a:t>
            </a:r>
            <a:r>
              <a:rPr lang="en-US" b="1" dirty="0" smtClean="0">
                <a:latin typeface="Times New Roman" charset="0"/>
                <a:cs typeface="Times New Roman" charset="0"/>
              </a:rPr>
              <a:t>2)</a:t>
            </a:r>
            <a:endParaRPr lang="en-US" b="1" dirty="0">
              <a:latin typeface="Times New Roman" charset="0"/>
              <a:cs typeface="Times New Roman" charset="0"/>
            </a:endParaRPr>
          </a:p>
        </p:txBody>
      </p:sp>
      <p:pic>
        <p:nvPicPr>
          <p:cNvPr id="7" name="Picture 6"/>
          <p:cNvPicPr>
            <a:picLocks noChangeAspect="1"/>
          </p:cNvPicPr>
          <p:nvPr/>
        </p:nvPicPr>
        <p:blipFill>
          <a:blip r:embed="rId2"/>
          <a:stretch>
            <a:fillRect/>
          </a:stretch>
        </p:blipFill>
        <p:spPr>
          <a:xfrm>
            <a:off x="5083177" y="5203795"/>
            <a:ext cx="2365375" cy="1394570"/>
          </a:xfrm>
          <a:prstGeom prst="rect">
            <a:avLst/>
          </a:prstGeom>
        </p:spPr>
      </p:pic>
      <p:sp>
        <p:nvSpPr>
          <p:cNvPr id="8" name="7 CuadroTexto"/>
          <p:cNvSpPr txBox="1">
            <a:spLocks noChangeArrowheads="1"/>
          </p:cNvSpPr>
          <p:nvPr/>
        </p:nvSpPr>
        <p:spPr bwMode="auto">
          <a:xfrm>
            <a:off x="5422900" y="4780109"/>
            <a:ext cx="226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t>ESS-Bilbao BPM system</a:t>
            </a:r>
            <a:endParaRPr lang="es-ES" sz="1000" dirty="0"/>
          </a:p>
        </p:txBody>
      </p:sp>
      <p:sp>
        <p:nvSpPr>
          <p:cNvPr id="9" name="7 CuadroTexto"/>
          <p:cNvSpPr txBox="1">
            <a:spLocks noChangeArrowheads="1"/>
          </p:cNvSpPr>
          <p:nvPr/>
        </p:nvSpPr>
        <p:spPr bwMode="auto">
          <a:xfrm>
            <a:off x="5292141" y="6546850"/>
            <a:ext cx="2012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00"/>
                </a:solidFill>
              </a:rPr>
              <a:t>Commercial log-amp detector</a:t>
            </a:r>
            <a:endParaRPr lang="es-ES" sz="1000" dirty="0">
              <a:solidFill>
                <a:srgbClr val="000000"/>
              </a:solidFill>
            </a:endParaRPr>
          </a:p>
        </p:txBody>
      </p:sp>
      <p:pic>
        <p:nvPicPr>
          <p:cNvPr id="10" name="Picture 9" descr="log_a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85" y="1901532"/>
            <a:ext cx="2323111" cy="2016418"/>
          </a:xfrm>
          <a:prstGeom prst="rect">
            <a:avLst/>
          </a:prstGeom>
        </p:spPr>
      </p:pic>
      <p:pic>
        <p:nvPicPr>
          <p:cNvPr id="11" name="Picture 10" descr="BPM_sche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01" y="1334940"/>
            <a:ext cx="5467743" cy="3445168"/>
          </a:xfrm>
          <a:prstGeom prst="rect">
            <a:avLst/>
          </a:prstGeom>
        </p:spPr>
      </p:pic>
      <p:sp>
        <p:nvSpPr>
          <p:cNvPr id="12" name="7 CuadroTexto"/>
          <p:cNvSpPr txBox="1">
            <a:spLocks noChangeArrowheads="1"/>
          </p:cNvSpPr>
          <p:nvPr/>
        </p:nvSpPr>
        <p:spPr bwMode="auto">
          <a:xfrm>
            <a:off x="634783" y="3925729"/>
            <a:ext cx="226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t>ESS-Bilbao log-amp detector board</a:t>
            </a:r>
            <a:endParaRPr lang="es-ES" sz="1000" dirty="0"/>
          </a:p>
        </p:txBody>
      </p:sp>
      <p:pic>
        <p:nvPicPr>
          <p:cNvPr id="13" name="Picture 12"/>
          <p:cNvPicPr>
            <a:picLocks noChangeAspect="1"/>
          </p:cNvPicPr>
          <p:nvPr/>
        </p:nvPicPr>
        <p:blipFill>
          <a:blip r:embed="rId5"/>
          <a:stretch>
            <a:fillRect/>
          </a:stretch>
        </p:blipFill>
        <p:spPr>
          <a:xfrm>
            <a:off x="520700" y="4425526"/>
            <a:ext cx="2533651" cy="2169968"/>
          </a:xfrm>
          <a:prstGeom prst="rect">
            <a:avLst/>
          </a:prstGeom>
        </p:spPr>
      </p:pic>
      <p:sp>
        <p:nvSpPr>
          <p:cNvPr id="14" name="7 CuadroTexto"/>
          <p:cNvSpPr txBox="1">
            <a:spLocks noChangeArrowheads="1"/>
          </p:cNvSpPr>
          <p:nvPr/>
        </p:nvSpPr>
        <p:spPr bwMode="auto">
          <a:xfrm>
            <a:off x="785977" y="6546851"/>
            <a:ext cx="226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t>AD8310 response</a:t>
            </a:r>
            <a:endParaRPr lang="es-ES" sz="1000" dirty="0"/>
          </a:p>
        </p:txBody>
      </p:sp>
      <p:sp>
        <p:nvSpPr>
          <p:cNvPr id="15" name="Text Box 107"/>
          <p:cNvSpPr txBox="1">
            <a:spLocks noChangeArrowheads="1"/>
          </p:cNvSpPr>
          <p:nvPr/>
        </p:nvSpPr>
        <p:spPr bwMode="auto">
          <a:xfrm>
            <a:off x="400049" y="1329346"/>
            <a:ext cx="4235451"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Signal detection with log-amps (ESS-B and CERN)</a:t>
            </a:r>
          </a:p>
        </p:txBody>
      </p:sp>
    </p:spTree>
    <p:extLst>
      <p:ext uri="{BB962C8B-B14F-4D97-AF65-F5344CB8AC3E}">
        <p14:creationId xmlns:p14="http://schemas.microsoft.com/office/powerpoint/2010/main" val="26317773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12</a:t>
            </a:fld>
            <a:endParaRPr lang="en-US">
              <a:solidFill>
                <a:srgbClr val="000000"/>
              </a:solidFill>
            </a:endParaRPr>
          </a:p>
        </p:txBody>
      </p:sp>
      <p:sp>
        <p:nvSpPr>
          <p:cNvPr id="5" name="Text Box 4"/>
          <p:cNvSpPr txBox="1">
            <a:spLocks noChangeArrowheads="1"/>
          </p:cNvSpPr>
          <p:nvPr/>
        </p:nvSpPr>
        <p:spPr bwMode="auto">
          <a:xfrm>
            <a:off x="1524000" y="663576"/>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signa</a:t>
            </a:r>
            <a:r>
              <a:rPr lang="en-US" b="1" dirty="0">
                <a:latin typeface="Times New Roman" charset="0"/>
                <a:cs typeface="Times New Roman" charset="0"/>
              </a:rPr>
              <a:t>l</a:t>
            </a:r>
            <a:r>
              <a:rPr lang="en-US" b="1" dirty="0" smtClean="0">
                <a:latin typeface="Times New Roman" charset="0"/>
                <a:cs typeface="Times New Roman" charset="0"/>
              </a:rPr>
              <a:t> detection </a:t>
            </a:r>
            <a:r>
              <a:rPr lang="en-US" b="1" dirty="0">
                <a:latin typeface="Times New Roman" charset="0"/>
                <a:cs typeface="Times New Roman" charset="0"/>
              </a:rPr>
              <a:t>(method </a:t>
            </a:r>
            <a:r>
              <a:rPr lang="en-US" b="1" dirty="0" smtClean="0">
                <a:latin typeface="Times New Roman" charset="0"/>
                <a:cs typeface="Times New Roman" charset="0"/>
              </a:rPr>
              <a:t>3)</a:t>
            </a:r>
            <a:endParaRPr lang="en-US" b="1" dirty="0">
              <a:latin typeface="Times New Roman" charset="0"/>
              <a:cs typeface="Times New Roman" charset="0"/>
            </a:endParaRPr>
          </a:p>
        </p:txBody>
      </p:sp>
      <p:sp>
        <p:nvSpPr>
          <p:cNvPr id="6" name="Text Box 107"/>
          <p:cNvSpPr txBox="1">
            <a:spLocks noChangeArrowheads="1"/>
          </p:cNvSpPr>
          <p:nvPr/>
        </p:nvSpPr>
        <p:spPr bwMode="auto">
          <a:xfrm>
            <a:off x="520701" y="1334941"/>
            <a:ext cx="3619500"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Signal detection with an IQ demodulator:</a:t>
            </a:r>
          </a:p>
        </p:txBody>
      </p:sp>
      <p:grpSp>
        <p:nvGrpSpPr>
          <p:cNvPr id="7" name="Groupe 6"/>
          <p:cNvGrpSpPr>
            <a:grpSpLocks/>
          </p:cNvGrpSpPr>
          <p:nvPr/>
        </p:nvGrpSpPr>
        <p:grpSpPr bwMode="auto">
          <a:xfrm>
            <a:off x="1116806" y="1818606"/>
            <a:ext cx="7836695" cy="3623345"/>
            <a:chOff x="1223752" y="1763770"/>
            <a:chExt cx="7858125" cy="4022725"/>
          </a:xfrm>
        </p:grpSpPr>
        <p:pic>
          <p:nvPicPr>
            <p:cNvPr id="8" name="Image 6" descr="BPM instrumentationv2.em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3752" y="1763770"/>
              <a:ext cx="7858125"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11"/>
            <p:cNvSpPr txBox="1"/>
            <p:nvPr/>
          </p:nvSpPr>
          <p:spPr>
            <a:xfrm>
              <a:off x="5152815" y="5532555"/>
              <a:ext cx="705430" cy="222106"/>
            </a:xfrm>
            <a:prstGeom prst="rect">
              <a:avLst/>
            </a:prstGeom>
            <a:solidFill>
              <a:srgbClr val="BBE0E0"/>
            </a:solidFill>
          </p:spPr>
          <p:txBody>
            <a:bodyPr>
              <a:spAutoFit/>
            </a:bodyPr>
            <a:lstStyle/>
            <a:p>
              <a:pPr>
                <a:defRPr/>
              </a:pPr>
              <a:r>
                <a:rPr lang="fr-FR" sz="700" dirty="0">
                  <a:solidFill>
                    <a:schemeClr val="tx1">
                      <a:lumMod val="75000"/>
                      <a:lumOff val="25000"/>
                    </a:schemeClr>
                  </a:solidFill>
                  <a:latin typeface="Calibri" pitchFamily="34" charset="0"/>
                  <a:ea typeface="+mn-ea"/>
                  <a:cs typeface="Calibri" pitchFamily="34" charset="0"/>
                </a:rPr>
                <a:t>9.028 MHz</a:t>
              </a:r>
            </a:p>
          </p:txBody>
        </p:sp>
        <p:sp>
          <p:nvSpPr>
            <p:cNvPr id="10" name="ZoneTexte 12"/>
            <p:cNvSpPr txBox="1"/>
            <p:nvPr/>
          </p:nvSpPr>
          <p:spPr>
            <a:xfrm>
              <a:off x="3874243" y="4982485"/>
              <a:ext cx="531018" cy="341701"/>
            </a:xfrm>
            <a:prstGeom prst="rect">
              <a:avLst/>
            </a:prstGeom>
            <a:solidFill>
              <a:schemeClr val="accent1"/>
            </a:solidFill>
          </p:spPr>
          <p:txBody>
            <a:bodyPr wrap="square">
              <a:spAutoFit/>
            </a:bodyPr>
            <a:lstStyle/>
            <a:p>
              <a:pPr>
                <a:defRPr/>
              </a:pPr>
              <a:r>
                <a:rPr lang="fr-FR" sz="700" dirty="0">
                  <a:solidFill>
                    <a:schemeClr val="tx1">
                      <a:lumMod val="75000"/>
                      <a:lumOff val="25000"/>
                    </a:schemeClr>
                  </a:solidFill>
                  <a:latin typeface="Calibri" pitchFamily="34" charset="0"/>
                  <a:ea typeface="+mn-ea"/>
                  <a:cs typeface="Calibri" pitchFamily="34" charset="0"/>
                </a:rPr>
                <a:t>9.028 MHz</a:t>
              </a:r>
            </a:p>
          </p:txBody>
        </p:sp>
      </p:grpSp>
      <p:sp>
        <p:nvSpPr>
          <p:cNvPr id="11" name="7 CuadroTexto"/>
          <p:cNvSpPr txBox="1">
            <a:spLocks noChangeArrowheads="1"/>
          </p:cNvSpPr>
          <p:nvPr/>
        </p:nvSpPr>
        <p:spPr bwMode="auto">
          <a:xfrm>
            <a:off x="3524251" y="5516404"/>
            <a:ext cx="52467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From Claire Simon’s presentation (CEA) at the DITANET workshop at CERN, Jan 2012</a:t>
            </a:r>
            <a:endParaRPr lang="es-ES" sz="1000" dirty="0">
              <a:solidFill>
                <a:srgbClr val="0000FF"/>
              </a:solidFill>
            </a:endParaRPr>
          </a:p>
        </p:txBody>
      </p:sp>
      <p:pic>
        <p:nvPicPr>
          <p:cNvPr id="12" name="8 Imagen" descr="P60901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4568032"/>
            <a:ext cx="2330451"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7 CuadroTexto"/>
          <p:cNvSpPr txBox="1">
            <a:spLocks noChangeArrowheads="1"/>
          </p:cNvSpPr>
          <p:nvPr/>
        </p:nvSpPr>
        <p:spPr bwMode="auto">
          <a:xfrm>
            <a:off x="382589" y="6312059"/>
            <a:ext cx="2282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t>IQ demodulator (ESS-Bilbao BPM)</a:t>
            </a:r>
            <a:endParaRPr lang="es-ES" sz="1000" dirty="0"/>
          </a:p>
        </p:txBody>
      </p:sp>
    </p:spTree>
    <p:extLst>
      <p:ext uri="{BB962C8B-B14F-4D97-AF65-F5344CB8AC3E}">
        <p14:creationId xmlns:p14="http://schemas.microsoft.com/office/powerpoint/2010/main" val="33494358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13</a:t>
            </a:fld>
            <a:endParaRPr lang="en-US" dirty="0">
              <a:solidFill>
                <a:srgbClr val="000000"/>
              </a:solidFill>
            </a:endParaRPr>
          </a:p>
        </p:txBody>
      </p:sp>
      <p:sp>
        <p:nvSpPr>
          <p:cNvPr id="5" name="Text Box 4"/>
          <p:cNvSpPr txBox="1">
            <a:spLocks noChangeArrowheads="1"/>
          </p:cNvSpPr>
          <p:nvPr/>
        </p:nvSpPr>
        <p:spPr bwMode="auto">
          <a:xfrm>
            <a:off x="1524000" y="663576"/>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signa</a:t>
            </a:r>
            <a:r>
              <a:rPr lang="en-US" b="1" dirty="0">
                <a:latin typeface="Times New Roman" charset="0"/>
                <a:cs typeface="Times New Roman" charset="0"/>
              </a:rPr>
              <a:t>l</a:t>
            </a:r>
            <a:r>
              <a:rPr lang="en-US" b="1" dirty="0" smtClean="0">
                <a:latin typeface="Times New Roman" charset="0"/>
                <a:cs typeface="Times New Roman" charset="0"/>
              </a:rPr>
              <a:t> detection </a:t>
            </a:r>
            <a:r>
              <a:rPr lang="en-US" b="1" dirty="0">
                <a:latin typeface="Times New Roman" charset="0"/>
                <a:cs typeface="Times New Roman" charset="0"/>
              </a:rPr>
              <a:t>(method </a:t>
            </a:r>
            <a:r>
              <a:rPr lang="en-US" b="1" dirty="0" smtClean="0">
                <a:latin typeface="Times New Roman" charset="0"/>
                <a:cs typeface="Times New Roman" charset="0"/>
              </a:rPr>
              <a:t>4)</a:t>
            </a:r>
            <a:endParaRPr lang="en-US" b="1" dirty="0">
              <a:latin typeface="Times New Roman" charset="0"/>
              <a:cs typeface="Times New Roman" charset="0"/>
            </a:endParaRPr>
          </a:p>
        </p:txBody>
      </p:sp>
      <p:sp>
        <p:nvSpPr>
          <p:cNvPr id="6" name="Text Box 107"/>
          <p:cNvSpPr txBox="1">
            <a:spLocks noChangeArrowheads="1"/>
          </p:cNvSpPr>
          <p:nvPr/>
        </p:nvSpPr>
        <p:spPr bwMode="auto">
          <a:xfrm>
            <a:off x="520701" y="1334941"/>
            <a:ext cx="3619500"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Down-conversion to IF + IQ detection (SNS)</a:t>
            </a:r>
          </a:p>
        </p:txBody>
      </p:sp>
      <p:sp>
        <p:nvSpPr>
          <p:cNvPr id="7" name="7 CuadroTexto"/>
          <p:cNvSpPr txBox="1">
            <a:spLocks noChangeArrowheads="1"/>
          </p:cNvSpPr>
          <p:nvPr/>
        </p:nvSpPr>
        <p:spPr bwMode="auto">
          <a:xfrm>
            <a:off x="1343533" y="6530975"/>
            <a:ext cx="580021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Photo ref: J. Power et al. , Beam Position Monitor System for the SNS LINAC, Proc. PAC 2003 </a:t>
            </a:r>
            <a:endParaRPr lang="es-ES" sz="1000" dirty="0">
              <a:solidFill>
                <a:srgbClr val="0000FF"/>
              </a:solidFill>
            </a:endParaRPr>
          </a:p>
        </p:txBody>
      </p:sp>
      <p:sp>
        <p:nvSpPr>
          <p:cNvPr id="8" name="Arc 7"/>
          <p:cNvSpPr/>
          <p:nvPr/>
        </p:nvSpPr>
        <p:spPr>
          <a:xfrm>
            <a:off x="520706" y="2635001"/>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9" name="Straight Connector 8"/>
          <p:cNvCxnSpPr/>
          <p:nvPr/>
        </p:nvCxnSpPr>
        <p:spPr>
          <a:xfrm>
            <a:off x="412755" y="2965201"/>
            <a:ext cx="863600" cy="635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rot="10800000">
            <a:off x="679455" y="2635001"/>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Arc 10"/>
          <p:cNvSpPr/>
          <p:nvPr/>
        </p:nvSpPr>
        <p:spPr>
          <a:xfrm>
            <a:off x="838206" y="2635001"/>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Arc 11"/>
          <p:cNvSpPr/>
          <p:nvPr/>
        </p:nvSpPr>
        <p:spPr>
          <a:xfrm rot="10800000">
            <a:off x="996955" y="2635001"/>
            <a:ext cx="158751" cy="666750"/>
          </a:xfrm>
          <a:prstGeom prst="arc">
            <a:avLst>
              <a:gd name="adj1" fmla="val 10836570"/>
              <a:gd name="adj2" fmla="val 0"/>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Arc 12"/>
          <p:cNvSpPr/>
          <p:nvPr/>
        </p:nvSpPr>
        <p:spPr>
          <a:xfrm>
            <a:off x="1584330"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4" name="Straight Connector 13"/>
          <p:cNvCxnSpPr/>
          <p:nvPr/>
        </p:nvCxnSpPr>
        <p:spPr>
          <a:xfrm>
            <a:off x="1476379" y="2137642"/>
            <a:ext cx="863600" cy="6350"/>
          </a:xfrm>
          <a:prstGeom prst="line">
            <a:avLst/>
          </a:prstGeom>
        </p:spPr>
        <p:style>
          <a:lnRef idx="2">
            <a:schemeClr val="accent1"/>
          </a:lnRef>
          <a:fillRef idx="0">
            <a:schemeClr val="accent1"/>
          </a:fillRef>
          <a:effectRef idx="1">
            <a:schemeClr val="accent1"/>
          </a:effectRef>
          <a:fontRef idx="minor">
            <a:schemeClr val="tx1"/>
          </a:fontRef>
        </p:style>
      </p:cxnSp>
      <p:sp>
        <p:nvSpPr>
          <p:cNvPr id="15" name="Arc 14"/>
          <p:cNvSpPr/>
          <p:nvPr/>
        </p:nvSpPr>
        <p:spPr>
          <a:xfrm rot="10800000">
            <a:off x="1743079"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Arc 15"/>
          <p:cNvSpPr/>
          <p:nvPr/>
        </p:nvSpPr>
        <p:spPr>
          <a:xfrm>
            <a:off x="1901830"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7" name="Arc 16"/>
          <p:cNvSpPr/>
          <p:nvPr/>
        </p:nvSpPr>
        <p:spPr>
          <a:xfrm rot="10800000">
            <a:off x="2060579" y="1807442"/>
            <a:ext cx="158751" cy="6667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Summing Junction 17"/>
          <p:cNvSpPr/>
          <p:nvPr/>
        </p:nvSpPr>
        <p:spPr>
          <a:xfrm>
            <a:off x="1746255" y="2844552"/>
            <a:ext cx="234951" cy="241300"/>
          </a:xfrm>
          <a:prstGeom prst="flowChartSummingJunct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endCxn id="18" idx="0"/>
          </p:cNvCxnSpPr>
          <p:nvPr/>
        </p:nvCxnSpPr>
        <p:spPr>
          <a:xfrm>
            <a:off x="1863731" y="2590552"/>
            <a:ext cx="0" cy="25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476381" y="2971551"/>
            <a:ext cx="2667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81206" y="2971551"/>
            <a:ext cx="2381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Arc 21"/>
          <p:cNvSpPr/>
          <p:nvPr/>
        </p:nvSpPr>
        <p:spPr>
          <a:xfrm>
            <a:off x="2448997" y="2579438"/>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Arc 22"/>
          <p:cNvSpPr/>
          <p:nvPr/>
        </p:nvSpPr>
        <p:spPr>
          <a:xfrm rot="10800000">
            <a:off x="2874447" y="2579438"/>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4" name="Arc 23"/>
          <p:cNvSpPr/>
          <p:nvPr/>
        </p:nvSpPr>
        <p:spPr>
          <a:xfrm>
            <a:off x="3299897" y="2579439"/>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 name="Arc 24"/>
          <p:cNvSpPr/>
          <p:nvPr/>
        </p:nvSpPr>
        <p:spPr>
          <a:xfrm rot="10800000">
            <a:off x="3725347" y="2579439"/>
            <a:ext cx="425451" cy="781050"/>
          </a:xfrm>
          <a:prstGeom prst="arc">
            <a:avLst>
              <a:gd name="adj1" fmla="val 10836570"/>
              <a:gd name="adj2" fmla="val 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6" name="Straight Connector 25"/>
          <p:cNvCxnSpPr/>
          <p:nvPr/>
        </p:nvCxnSpPr>
        <p:spPr>
          <a:xfrm>
            <a:off x="2381256" y="2969963"/>
            <a:ext cx="1828800" cy="9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512496" y="2706440"/>
            <a:ext cx="0" cy="26669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572948" y="2595314"/>
            <a:ext cx="0" cy="377825"/>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7777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9809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177755"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3746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577804" y="2408518"/>
            <a:ext cx="0" cy="377825"/>
          </a:xfrm>
          <a:prstGeom prst="line">
            <a:avLst/>
          </a:prstGeom>
          <a:ln w="19050">
            <a:solidFill>
              <a:srgbClr val="0000FF"/>
            </a:solidFill>
            <a:headEnd type="oval" w="sm" len="sm"/>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641179" y="2786341"/>
            <a:ext cx="10413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77982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798302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817987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376723" y="3097492"/>
            <a:ext cx="0"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8579924" y="3097492"/>
            <a:ext cx="1" cy="239714"/>
          </a:xfrm>
          <a:prstGeom prst="line">
            <a:avLst/>
          </a:prstGeom>
          <a:ln w="19050">
            <a:solidFill>
              <a:srgbClr val="FF0000"/>
            </a:solidFill>
            <a:headEnd type="oval" w="sm" len="sm"/>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643298" y="3097491"/>
            <a:ext cx="1039279"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006992" y="2968378"/>
            <a:ext cx="1667933"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104367" y="2694270"/>
            <a:ext cx="0" cy="26669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313917" y="2583144"/>
            <a:ext cx="0" cy="377825"/>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5529817" y="2960969"/>
            <a:ext cx="0" cy="262468"/>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739368" y="2960970"/>
            <a:ext cx="0" cy="38734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55267" y="2694270"/>
            <a:ext cx="0" cy="266699"/>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164819" y="2583144"/>
            <a:ext cx="0" cy="377825"/>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6380719" y="2960969"/>
            <a:ext cx="0" cy="262468"/>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6590269" y="2960968"/>
            <a:ext cx="0" cy="387350"/>
          </a:xfrm>
          <a:prstGeom prst="line">
            <a:avLst/>
          </a:prstGeom>
          <a:ln w="1905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959389" y="2408516"/>
            <a:ext cx="289956" cy="230832"/>
          </a:xfrm>
          <a:prstGeom prst="rect">
            <a:avLst/>
          </a:prstGeom>
          <a:noFill/>
        </p:spPr>
        <p:txBody>
          <a:bodyPr wrap="square" rtlCol="0">
            <a:spAutoFit/>
          </a:bodyPr>
          <a:lstStyle/>
          <a:p>
            <a:r>
              <a:rPr lang="en-US" sz="900" dirty="0" smtClean="0"/>
              <a:t>+I </a:t>
            </a:r>
          </a:p>
        </p:txBody>
      </p:sp>
      <p:sp>
        <p:nvSpPr>
          <p:cNvPr id="58" name="TextBox 57"/>
          <p:cNvSpPr txBox="1"/>
          <p:nvPr/>
        </p:nvSpPr>
        <p:spPr>
          <a:xfrm>
            <a:off x="5168939" y="2293101"/>
            <a:ext cx="324868" cy="230832"/>
          </a:xfrm>
          <a:prstGeom prst="rect">
            <a:avLst/>
          </a:prstGeom>
          <a:noFill/>
        </p:spPr>
        <p:txBody>
          <a:bodyPr wrap="square" rtlCol="0">
            <a:spAutoFit/>
          </a:bodyPr>
          <a:lstStyle/>
          <a:p>
            <a:r>
              <a:rPr lang="en-US" sz="900" dirty="0" smtClean="0"/>
              <a:t>+Q </a:t>
            </a:r>
            <a:endParaRPr lang="en-US" sz="900" dirty="0"/>
          </a:p>
        </p:txBody>
      </p:sp>
      <p:sp>
        <p:nvSpPr>
          <p:cNvPr id="59" name="TextBox 58"/>
          <p:cNvSpPr txBox="1"/>
          <p:nvPr/>
        </p:nvSpPr>
        <p:spPr>
          <a:xfrm>
            <a:off x="5367383" y="2701677"/>
            <a:ext cx="324868" cy="230832"/>
          </a:xfrm>
          <a:prstGeom prst="rect">
            <a:avLst/>
          </a:prstGeom>
          <a:noFill/>
        </p:spPr>
        <p:txBody>
          <a:bodyPr wrap="square" rtlCol="0">
            <a:spAutoFit/>
          </a:bodyPr>
          <a:lstStyle/>
          <a:p>
            <a:r>
              <a:rPr lang="en-US" sz="900" dirty="0" smtClean="0"/>
              <a:t>-I </a:t>
            </a:r>
            <a:endParaRPr lang="en-US" sz="900" dirty="0"/>
          </a:p>
        </p:txBody>
      </p:sp>
      <p:sp>
        <p:nvSpPr>
          <p:cNvPr id="60" name="TextBox 59"/>
          <p:cNvSpPr txBox="1"/>
          <p:nvPr/>
        </p:nvSpPr>
        <p:spPr>
          <a:xfrm>
            <a:off x="5576935" y="2701678"/>
            <a:ext cx="324868" cy="230832"/>
          </a:xfrm>
          <a:prstGeom prst="rect">
            <a:avLst/>
          </a:prstGeom>
          <a:noFill/>
        </p:spPr>
        <p:txBody>
          <a:bodyPr wrap="square" rtlCol="0">
            <a:spAutoFit/>
          </a:bodyPr>
          <a:lstStyle/>
          <a:p>
            <a:r>
              <a:rPr lang="en-US" sz="900" dirty="0" smtClean="0"/>
              <a:t>-Q </a:t>
            </a:r>
            <a:endParaRPr lang="en-US" sz="900" dirty="0"/>
          </a:p>
        </p:txBody>
      </p:sp>
      <p:sp>
        <p:nvSpPr>
          <p:cNvPr id="61" name="TextBox 60"/>
          <p:cNvSpPr txBox="1"/>
          <p:nvPr/>
        </p:nvSpPr>
        <p:spPr>
          <a:xfrm>
            <a:off x="5792834" y="2412159"/>
            <a:ext cx="289956" cy="230832"/>
          </a:xfrm>
          <a:prstGeom prst="rect">
            <a:avLst/>
          </a:prstGeom>
          <a:noFill/>
        </p:spPr>
        <p:txBody>
          <a:bodyPr wrap="square" rtlCol="0">
            <a:spAutoFit/>
          </a:bodyPr>
          <a:lstStyle/>
          <a:p>
            <a:r>
              <a:rPr lang="en-US" sz="900" dirty="0" smtClean="0"/>
              <a:t>+I </a:t>
            </a:r>
            <a:endParaRPr lang="en-US" sz="900" dirty="0"/>
          </a:p>
        </p:txBody>
      </p:sp>
      <p:sp>
        <p:nvSpPr>
          <p:cNvPr id="62" name="TextBox 61"/>
          <p:cNvSpPr txBox="1"/>
          <p:nvPr/>
        </p:nvSpPr>
        <p:spPr>
          <a:xfrm>
            <a:off x="6002385" y="2296744"/>
            <a:ext cx="324868" cy="230832"/>
          </a:xfrm>
          <a:prstGeom prst="rect">
            <a:avLst/>
          </a:prstGeom>
          <a:noFill/>
        </p:spPr>
        <p:txBody>
          <a:bodyPr wrap="square" rtlCol="0">
            <a:spAutoFit/>
          </a:bodyPr>
          <a:lstStyle/>
          <a:p>
            <a:r>
              <a:rPr lang="en-US" sz="900" dirty="0" smtClean="0"/>
              <a:t>+Q </a:t>
            </a:r>
            <a:endParaRPr lang="en-US" sz="900" dirty="0"/>
          </a:p>
        </p:txBody>
      </p:sp>
      <p:sp>
        <p:nvSpPr>
          <p:cNvPr id="63" name="TextBox 62"/>
          <p:cNvSpPr txBox="1"/>
          <p:nvPr/>
        </p:nvSpPr>
        <p:spPr>
          <a:xfrm>
            <a:off x="6200829" y="2705320"/>
            <a:ext cx="324868" cy="230832"/>
          </a:xfrm>
          <a:prstGeom prst="rect">
            <a:avLst/>
          </a:prstGeom>
          <a:noFill/>
        </p:spPr>
        <p:txBody>
          <a:bodyPr wrap="square" rtlCol="0">
            <a:spAutoFit/>
          </a:bodyPr>
          <a:lstStyle/>
          <a:p>
            <a:r>
              <a:rPr lang="en-US" sz="900" dirty="0" smtClean="0"/>
              <a:t>-I </a:t>
            </a:r>
            <a:endParaRPr lang="en-US" sz="900" dirty="0"/>
          </a:p>
        </p:txBody>
      </p:sp>
      <p:sp>
        <p:nvSpPr>
          <p:cNvPr id="64" name="TextBox 63"/>
          <p:cNvSpPr txBox="1"/>
          <p:nvPr/>
        </p:nvSpPr>
        <p:spPr>
          <a:xfrm>
            <a:off x="6410379" y="2705320"/>
            <a:ext cx="324868" cy="230832"/>
          </a:xfrm>
          <a:prstGeom prst="rect">
            <a:avLst/>
          </a:prstGeom>
          <a:noFill/>
        </p:spPr>
        <p:txBody>
          <a:bodyPr wrap="square" rtlCol="0">
            <a:spAutoFit/>
          </a:bodyPr>
          <a:lstStyle/>
          <a:p>
            <a:r>
              <a:rPr lang="en-US" sz="900" dirty="0" smtClean="0"/>
              <a:t>-Q </a:t>
            </a:r>
            <a:endParaRPr lang="en-US" sz="900" dirty="0"/>
          </a:p>
        </p:txBody>
      </p:sp>
      <p:sp>
        <p:nvSpPr>
          <p:cNvPr id="65" name="TextBox 64"/>
          <p:cNvSpPr txBox="1"/>
          <p:nvPr/>
        </p:nvSpPr>
        <p:spPr>
          <a:xfrm>
            <a:off x="7557634" y="2238599"/>
            <a:ext cx="324868" cy="230832"/>
          </a:xfrm>
          <a:prstGeom prst="rect">
            <a:avLst/>
          </a:prstGeom>
          <a:noFill/>
        </p:spPr>
        <p:txBody>
          <a:bodyPr wrap="square" rtlCol="0">
            <a:spAutoFit/>
          </a:bodyPr>
          <a:lstStyle/>
          <a:p>
            <a:r>
              <a:rPr lang="en-US" sz="900" dirty="0" smtClean="0">
                <a:solidFill>
                  <a:srgbClr val="0000FF"/>
                </a:solidFill>
              </a:rPr>
              <a:t>I</a:t>
            </a:r>
            <a:endParaRPr lang="en-US" sz="900" dirty="0">
              <a:solidFill>
                <a:srgbClr val="0000FF"/>
              </a:solidFill>
            </a:endParaRPr>
          </a:p>
        </p:txBody>
      </p:sp>
      <p:sp>
        <p:nvSpPr>
          <p:cNvPr id="66" name="TextBox 65"/>
          <p:cNvSpPr txBox="1"/>
          <p:nvPr/>
        </p:nvSpPr>
        <p:spPr>
          <a:xfrm>
            <a:off x="7555489" y="3240312"/>
            <a:ext cx="324868" cy="230832"/>
          </a:xfrm>
          <a:prstGeom prst="rect">
            <a:avLst/>
          </a:prstGeom>
          <a:noFill/>
        </p:spPr>
        <p:txBody>
          <a:bodyPr wrap="square" rtlCol="0">
            <a:spAutoFit/>
          </a:bodyPr>
          <a:lstStyle/>
          <a:p>
            <a:r>
              <a:rPr lang="en-US" sz="900" dirty="0" smtClean="0">
                <a:solidFill>
                  <a:srgbClr val="FF0000"/>
                </a:solidFill>
              </a:rPr>
              <a:t>Q</a:t>
            </a:r>
            <a:endParaRPr lang="en-US" sz="900" dirty="0">
              <a:solidFill>
                <a:srgbClr val="FF0000"/>
              </a:solidFill>
            </a:endParaRPr>
          </a:p>
        </p:txBody>
      </p:sp>
      <p:sp>
        <p:nvSpPr>
          <p:cNvPr id="67" name="TextBox 66"/>
          <p:cNvSpPr txBox="1"/>
          <p:nvPr/>
        </p:nvSpPr>
        <p:spPr>
          <a:xfrm>
            <a:off x="2448997" y="2178211"/>
            <a:ext cx="1701800" cy="230832"/>
          </a:xfrm>
          <a:prstGeom prst="rect">
            <a:avLst/>
          </a:prstGeom>
          <a:noFill/>
        </p:spPr>
        <p:txBody>
          <a:bodyPr wrap="square" rtlCol="0">
            <a:spAutoFit/>
          </a:bodyPr>
          <a:lstStyle/>
          <a:p>
            <a:r>
              <a:rPr lang="en-US" sz="900" dirty="0" smtClean="0"/>
              <a:t>f = f</a:t>
            </a:r>
            <a:r>
              <a:rPr lang="en-US" sz="900" baseline="-25000" dirty="0" smtClean="0"/>
              <a:t>IF</a:t>
            </a:r>
            <a:r>
              <a:rPr lang="en-US" sz="900" dirty="0" smtClean="0"/>
              <a:t>  ,   </a:t>
            </a:r>
            <a:r>
              <a:rPr lang="en-US" sz="900" dirty="0" err="1" smtClean="0"/>
              <a:t>T</a:t>
            </a:r>
            <a:r>
              <a:rPr lang="en-US" sz="900" baseline="-25000" dirty="0" err="1" smtClean="0"/>
              <a:t>sampling</a:t>
            </a:r>
            <a:r>
              <a:rPr lang="en-US" sz="900" dirty="0" smtClean="0"/>
              <a:t> = n T</a:t>
            </a:r>
            <a:r>
              <a:rPr lang="en-US" sz="900" baseline="-25000" dirty="0" smtClean="0"/>
              <a:t>RF </a:t>
            </a:r>
            <a:r>
              <a:rPr lang="en-US" sz="900" dirty="0" smtClean="0"/>
              <a:t>+ </a:t>
            </a:r>
            <a:r>
              <a:rPr lang="en-US" sz="900" dirty="0"/>
              <a:t>T</a:t>
            </a:r>
            <a:r>
              <a:rPr lang="en-US" sz="900" baseline="-25000" dirty="0"/>
              <a:t>RF </a:t>
            </a:r>
            <a:r>
              <a:rPr lang="en-US" sz="900" dirty="0" smtClean="0"/>
              <a:t>/4</a:t>
            </a:r>
            <a:endParaRPr lang="en-US" sz="900" baseline="-25000" dirty="0"/>
          </a:p>
        </p:txBody>
      </p:sp>
      <p:sp>
        <p:nvSpPr>
          <p:cNvPr id="68" name="TextBox 67"/>
          <p:cNvSpPr txBox="1"/>
          <p:nvPr/>
        </p:nvSpPr>
        <p:spPr>
          <a:xfrm>
            <a:off x="901186" y="1768814"/>
            <a:ext cx="895884" cy="230832"/>
          </a:xfrm>
          <a:prstGeom prst="rect">
            <a:avLst/>
          </a:prstGeom>
          <a:noFill/>
        </p:spPr>
        <p:txBody>
          <a:bodyPr wrap="square" rtlCol="0">
            <a:spAutoFit/>
          </a:bodyPr>
          <a:lstStyle/>
          <a:p>
            <a:r>
              <a:rPr lang="en-US" sz="900" dirty="0" smtClean="0"/>
              <a:t>f = </a:t>
            </a:r>
            <a:r>
              <a:rPr lang="en-US" sz="900" dirty="0" err="1" smtClean="0"/>
              <a:t>f</a:t>
            </a:r>
            <a:r>
              <a:rPr lang="en-US" sz="900" baseline="-25000" dirty="0" err="1" smtClean="0"/>
              <a:t>RF</a:t>
            </a:r>
            <a:r>
              <a:rPr lang="en-US" sz="900" baseline="-25000" dirty="0" smtClean="0"/>
              <a:t> </a:t>
            </a:r>
            <a:r>
              <a:rPr lang="en-US" sz="900" dirty="0" smtClean="0"/>
              <a:t>+/- f</a:t>
            </a:r>
            <a:r>
              <a:rPr lang="en-US" sz="900" baseline="-25000" dirty="0" smtClean="0"/>
              <a:t>IF</a:t>
            </a:r>
            <a:endParaRPr lang="en-US" sz="900" baseline="-25000" dirty="0"/>
          </a:p>
        </p:txBody>
      </p:sp>
      <p:sp>
        <p:nvSpPr>
          <p:cNvPr id="69" name="TextBox 68"/>
          <p:cNvSpPr txBox="1"/>
          <p:nvPr/>
        </p:nvSpPr>
        <p:spPr>
          <a:xfrm>
            <a:off x="541881" y="2348606"/>
            <a:ext cx="520683" cy="230832"/>
          </a:xfrm>
          <a:prstGeom prst="rect">
            <a:avLst/>
          </a:prstGeom>
          <a:noFill/>
        </p:spPr>
        <p:txBody>
          <a:bodyPr wrap="square" rtlCol="0">
            <a:spAutoFit/>
          </a:bodyPr>
          <a:lstStyle/>
          <a:p>
            <a:pPr algn="ctr"/>
            <a:r>
              <a:rPr lang="en-US" sz="900" dirty="0" smtClean="0"/>
              <a:t>f = f</a:t>
            </a:r>
            <a:r>
              <a:rPr lang="en-US" sz="900" baseline="-25000" dirty="0" smtClean="0"/>
              <a:t>RF</a:t>
            </a:r>
            <a:endParaRPr lang="en-US" sz="900" baseline="-25000" dirty="0"/>
          </a:p>
        </p:txBody>
      </p:sp>
      <p:sp>
        <p:nvSpPr>
          <p:cNvPr id="70" name="TextBox 69"/>
          <p:cNvSpPr txBox="1"/>
          <p:nvPr/>
        </p:nvSpPr>
        <p:spPr>
          <a:xfrm>
            <a:off x="1609724" y="3134833"/>
            <a:ext cx="517545" cy="230832"/>
          </a:xfrm>
          <a:prstGeom prst="rect">
            <a:avLst/>
          </a:prstGeom>
          <a:noFill/>
        </p:spPr>
        <p:txBody>
          <a:bodyPr wrap="square" rtlCol="0">
            <a:spAutoFit/>
          </a:bodyPr>
          <a:lstStyle/>
          <a:p>
            <a:pPr algn="ctr"/>
            <a:r>
              <a:rPr lang="en-US" sz="900" dirty="0" smtClean="0">
                <a:solidFill>
                  <a:srgbClr val="4BACC6"/>
                </a:solidFill>
              </a:rPr>
              <a:t>Mixer</a:t>
            </a:r>
            <a:endParaRPr lang="en-US" sz="900" baseline="-25000" dirty="0">
              <a:solidFill>
                <a:srgbClr val="4BACC6"/>
              </a:solidFill>
            </a:endParaRPr>
          </a:p>
        </p:txBody>
      </p:sp>
      <p:sp>
        <p:nvSpPr>
          <p:cNvPr id="71" name="TextBox 70"/>
          <p:cNvSpPr txBox="1"/>
          <p:nvPr/>
        </p:nvSpPr>
        <p:spPr>
          <a:xfrm>
            <a:off x="161912" y="3134833"/>
            <a:ext cx="517545" cy="230832"/>
          </a:xfrm>
          <a:prstGeom prst="rect">
            <a:avLst/>
          </a:prstGeom>
          <a:noFill/>
        </p:spPr>
        <p:txBody>
          <a:bodyPr wrap="square" rtlCol="0">
            <a:spAutoFit/>
          </a:bodyPr>
          <a:lstStyle/>
          <a:p>
            <a:pPr algn="ctr"/>
            <a:r>
              <a:rPr lang="en-US" sz="900" dirty="0" smtClean="0">
                <a:solidFill>
                  <a:schemeClr val="accent5"/>
                </a:solidFill>
              </a:rPr>
              <a:t>Input</a:t>
            </a:r>
            <a:endParaRPr lang="en-US" sz="900" baseline="-25000" dirty="0">
              <a:solidFill>
                <a:schemeClr val="accent5"/>
              </a:solidFill>
            </a:endParaRPr>
          </a:p>
        </p:txBody>
      </p:sp>
      <p:sp>
        <p:nvSpPr>
          <p:cNvPr id="72" name="TextBox 71"/>
          <p:cNvSpPr txBox="1"/>
          <p:nvPr/>
        </p:nvSpPr>
        <p:spPr>
          <a:xfrm>
            <a:off x="1298576" y="2297862"/>
            <a:ext cx="517545" cy="230832"/>
          </a:xfrm>
          <a:prstGeom prst="rect">
            <a:avLst/>
          </a:prstGeom>
          <a:noFill/>
        </p:spPr>
        <p:txBody>
          <a:bodyPr wrap="square" rtlCol="0">
            <a:spAutoFit/>
          </a:bodyPr>
          <a:lstStyle/>
          <a:p>
            <a:pPr algn="ctr"/>
            <a:r>
              <a:rPr lang="en-US" sz="900" dirty="0" smtClean="0">
                <a:solidFill>
                  <a:schemeClr val="accent5"/>
                </a:solidFill>
              </a:rPr>
              <a:t>Ref.</a:t>
            </a:r>
            <a:endParaRPr lang="en-US" sz="900" baseline="-25000" dirty="0">
              <a:solidFill>
                <a:schemeClr val="accent5"/>
              </a:solidFill>
            </a:endParaRPr>
          </a:p>
        </p:txBody>
      </p:sp>
      <p:sp>
        <p:nvSpPr>
          <p:cNvPr id="73" name="Curved Up Arrow 72"/>
          <p:cNvSpPr/>
          <p:nvPr/>
        </p:nvSpPr>
        <p:spPr>
          <a:xfrm flipV="1">
            <a:off x="4256670" y="2129557"/>
            <a:ext cx="651957" cy="253586"/>
          </a:xfrm>
          <a:prstGeom prst="curvedUpArrow">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4" name="Curved Up Arrow 73"/>
          <p:cNvSpPr/>
          <p:nvPr/>
        </p:nvSpPr>
        <p:spPr>
          <a:xfrm flipV="1">
            <a:off x="6714819" y="2095021"/>
            <a:ext cx="651957" cy="253586"/>
          </a:xfrm>
          <a:prstGeom prst="curvedUpArrow">
            <a:avLst/>
          </a:prstGeom>
          <a:solidFill>
            <a:schemeClr val="accent6">
              <a:lumMod val="60000"/>
              <a:lumOff val="4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6" name="7 CuadroTexto"/>
          <p:cNvSpPr txBox="1">
            <a:spLocks noChangeArrowheads="1"/>
          </p:cNvSpPr>
          <p:nvPr/>
        </p:nvSpPr>
        <p:spPr bwMode="auto">
          <a:xfrm>
            <a:off x="3902330" y="1807442"/>
            <a:ext cx="14650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FF0000"/>
                </a:solidFill>
              </a:rPr>
              <a:t>IQ (under-) sampling</a:t>
            </a:r>
            <a:endParaRPr lang="es-ES" sz="1000" dirty="0">
              <a:solidFill>
                <a:srgbClr val="FF0000"/>
              </a:solidFill>
            </a:endParaRPr>
          </a:p>
        </p:txBody>
      </p:sp>
      <p:sp>
        <p:nvSpPr>
          <p:cNvPr id="77" name="7 CuadroTexto"/>
          <p:cNvSpPr txBox="1">
            <a:spLocks noChangeArrowheads="1"/>
          </p:cNvSpPr>
          <p:nvPr/>
        </p:nvSpPr>
        <p:spPr bwMode="auto">
          <a:xfrm>
            <a:off x="6221649" y="1807442"/>
            <a:ext cx="1761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err="1" smtClean="0">
                <a:solidFill>
                  <a:srgbClr val="FF0000"/>
                </a:solidFill>
              </a:rPr>
              <a:t>Demux</a:t>
            </a:r>
            <a:r>
              <a:rPr lang="en-AU" sz="1000" dirty="0" smtClean="0">
                <a:solidFill>
                  <a:srgbClr val="FF0000"/>
                </a:solidFill>
              </a:rPr>
              <a:t> + sign correction</a:t>
            </a:r>
            <a:endParaRPr lang="es-ES" sz="1000" dirty="0">
              <a:solidFill>
                <a:srgbClr val="FF0000"/>
              </a:solidFill>
            </a:endParaRPr>
          </a:p>
        </p:txBody>
      </p:sp>
      <p:sp>
        <p:nvSpPr>
          <p:cNvPr id="78" name="TextBox 77"/>
          <p:cNvSpPr txBox="1"/>
          <p:nvPr/>
        </p:nvSpPr>
        <p:spPr>
          <a:xfrm>
            <a:off x="2337874" y="2413278"/>
            <a:ext cx="289956" cy="230832"/>
          </a:xfrm>
          <a:prstGeom prst="rect">
            <a:avLst/>
          </a:prstGeom>
          <a:noFill/>
        </p:spPr>
        <p:txBody>
          <a:bodyPr wrap="square" rtlCol="0">
            <a:spAutoFit/>
          </a:bodyPr>
          <a:lstStyle/>
          <a:p>
            <a:r>
              <a:rPr lang="en-US" sz="900" dirty="0" smtClean="0"/>
              <a:t>+I </a:t>
            </a:r>
          </a:p>
        </p:txBody>
      </p:sp>
      <p:sp>
        <p:nvSpPr>
          <p:cNvPr id="79" name="TextBox 78"/>
          <p:cNvSpPr txBox="1"/>
          <p:nvPr/>
        </p:nvSpPr>
        <p:spPr>
          <a:xfrm>
            <a:off x="3574779" y="2420379"/>
            <a:ext cx="337328" cy="230832"/>
          </a:xfrm>
          <a:prstGeom prst="rect">
            <a:avLst/>
          </a:prstGeom>
          <a:noFill/>
        </p:spPr>
        <p:txBody>
          <a:bodyPr wrap="square" rtlCol="0">
            <a:spAutoFit/>
          </a:bodyPr>
          <a:lstStyle/>
          <a:p>
            <a:r>
              <a:rPr lang="en-US" sz="900" dirty="0" smtClean="0"/>
              <a:t>+Q </a:t>
            </a:r>
          </a:p>
        </p:txBody>
      </p:sp>
      <p:pic>
        <p:nvPicPr>
          <p:cNvPr id="80" name="Picture 79"/>
          <p:cNvPicPr>
            <a:picLocks noChangeAspect="1"/>
          </p:cNvPicPr>
          <p:nvPr/>
        </p:nvPicPr>
        <p:blipFill>
          <a:blip r:embed="rId2"/>
          <a:stretch>
            <a:fillRect/>
          </a:stretch>
        </p:blipFill>
        <p:spPr>
          <a:xfrm>
            <a:off x="1349373" y="4197351"/>
            <a:ext cx="6108700" cy="2336800"/>
          </a:xfrm>
          <a:prstGeom prst="rect">
            <a:avLst/>
          </a:prstGeom>
        </p:spPr>
      </p:pic>
      <p:sp>
        <p:nvSpPr>
          <p:cNvPr id="81" name="Left Brace 80"/>
          <p:cNvSpPr/>
          <p:nvPr/>
        </p:nvSpPr>
        <p:spPr>
          <a:xfrm rot="5400000">
            <a:off x="6150792" y="3322382"/>
            <a:ext cx="228600" cy="1376316"/>
          </a:xfrm>
          <a:prstGeom prst="leftBrace">
            <a:avLst/>
          </a:prstGeom>
          <a:ln w="19050">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7 CuadroTexto"/>
          <p:cNvSpPr txBox="1">
            <a:spLocks noChangeArrowheads="1"/>
          </p:cNvSpPr>
          <p:nvPr/>
        </p:nvSpPr>
        <p:spPr bwMode="auto">
          <a:xfrm>
            <a:off x="5660000" y="3650017"/>
            <a:ext cx="12932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0000FF"/>
                </a:solidFill>
              </a:rPr>
              <a:t>From the pickups</a:t>
            </a:r>
            <a:endParaRPr lang="es-ES" sz="1000" dirty="0">
              <a:solidFill>
                <a:srgbClr val="0000FF"/>
              </a:solidFill>
            </a:endParaRPr>
          </a:p>
        </p:txBody>
      </p:sp>
      <p:sp>
        <p:nvSpPr>
          <p:cNvPr id="84" name="Rounded Rectangle 83"/>
          <p:cNvSpPr/>
          <p:nvPr/>
        </p:nvSpPr>
        <p:spPr>
          <a:xfrm>
            <a:off x="5529818" y="4622801"/>
            <a:ext cx="1499633" cy="1327150"/>
          </a:xfrm>
          <a:prstGeom prst="roundRect">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p:cNvSpPr/>
          <p:nvPr/>
        </p:nvSpPr>
        <p:spPr>
          <a:xfrm>
            <a:off x="4089402" y="4552950"/>
            <a:ext cx="469900" cy="1555750"/>
          </a:xfrm>
          <a:prstGeom prst="roundRect">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Arrow Connector 87"/>
          <p:cNvCxnSpPr>
            <a:stCxn id="84" idx="3"/>
          </p:cNvCxnSpPr>
          <p:nvPr/>
        </p:nvCxnSpPr>
        <p:spPr>
          <a:xfrm flipV="1">
            <a:off x="7029451" y="4756151"/>
            <a:ext cx="853051" cy="5302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9" name="7 CuadroTexto"/>
          <p:cNvSpPr txBox="1">
            <a:spLocks noChangeArrowheads="1"/>
          </p:cNvSpPr>
          <p:nvPr/>
        </p:nvSpPr>
        <p:spPr bwMode="auto">
          <a:xfrm>
            <a:off x="7634828" y="4499689"/>
            <a:ext cx="1185323"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0000FF"/>
                </a:solidFill>
              </a:rPr>
              <a:t>Down conversion to IF </a:t>
            </a:r>
            <a:endParaRPr lang="es-ES" sz="1000" dirty="0">
              <a:solidFill>
                <a:srgbClr val="0000FF"/>
              </a:solidFill>
            </a:endParaRPr>
          </a:p>
        </p:txBody>
      </p:sp>
      <p:cxnSp>
        <p:nvCxnSpPr>
          <p:cNvPr id="90" name="Straight Arrow Connector 89"/>
          <p:cNvCxnSpPr>
            <a:stCxn id="85" idx="0"/>
            <a:endCxn id="92" idx="2"/>
          </p:cNvCxnSpPr>
          <p:nvPr/>
        </p:nvCxnSpPr>
        <p:spPr>
          <a:xfrm flipV="1">
            <a:off x="4324352" y="4019348"/>
            <a:ext cx="738271" cy="5336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2" name="7 CuadroTexto"/>
          <p:cNvSpPr txBox="1">
            <a:spLocks noChangeArrowheads="1"/>
          </p:cNvSpPr>
          <p:nvPr/>
        </p:nvSpPr>
        <p:spPr bwMode="auto">
          <a:xfrm>
            <a:off x="4469961" y="3773127"/>
            <a:ext cx="118532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0000FF"/>
                </a:solidFill>
              </a:rPr>
              <a:t>ADC sampling</a:t>
            </a:r>
            <a:endParaRPr lang="es-ES" sz="1000" dirty="0">
              <a:solidFill>
                <a:srgbClr val="0000FF"/>
              </a:solidFill>
            </a:endParaRPr>
          </a:p>
        </p:txBody>
      </p:sp>
      <p:sp>
        <p:nvSpPr>
          <p:cNvPr id="94" name="Rounded Rectangle 93"/>
          <p:cNvSpPr/>
          <p:nvPr/>
        </p:nvSpPr>
        <p:spPr>
          <a:xfrm>
            <a:off x="1914530" y="4394200"/>
            <a:ext cx="1235071" cy="730250"/>
          </a:xfrm>
          <a:prstGeom prst="roundRect">
            <a:avLst/>
          </a:prstGeom>
          <a:noFill/>
          <a:ln w="25400">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5" name="Straight Arrow Connector 94"/>
          <p:cNvCxnSpPr>
            <a:stCxn id="94" idx="1"/>
          </p:cNvCxnSpPr>
          <p:nvPr/>
        </p:nvCxnSpPr>
        <p:spPr>
          <a:xfrm flipH="1" flipV="1">
            <a:off x="1062565" y="4499690"/>
            <a:ext cx="851967" cy="25963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8" name="7 CuadroTexto"/>
          <p:cNvSpPr txBox="1">
            <a:spLocks noChangeArrowheads="1"/>
          </p:cNvSpPr>
          <p:nvPr/>
        </p:nvSpPr>
        <p:spPr bwMode="auto">
          <a:xfrm>
            <a:off x="0" y="4299634"/>
            <a:ext cx="1185323"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0000FF"/>
                </a:solidFill>
              </a:rPr>
              <a:t>ADC clock generation (PLL)</a:t>
            </a:r>
            <a:endParaRPr lang="es-ES" sz="1000" dirty="0">
              <a:solidFill>
                <a:srgbClr val="0000FF"/>
              </a:solidFill>
            </a:endParaRPr>
          </a:p>
        </p:txBody>
      </p:sp>
      <p:cxnSp>
        <p:nvCxnSpPr>
          <p:cNvPr id="105" name="Straight Arrow Connector 104"/>
          <p:cNvCxnSpPr/>
          <p:nvPr/>
        </p:nvCxnSpPr>
        <p:spPr>
          <a:xfrm flipH="1" flipV="1">
            <a:off x="3200401" y="4027329"/>
            <a:ext cx="444499" cy="87247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flipV="1">
            <a:off x="3149601" y="4027330"/>
            <a:ext cx="495300" cy="172577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6" name="7 CuadroTexto"/>
          <p:cNvSpPr txBox="1">
            <a:spLocks noChangeArrowheads="1"/>
          </p:cNvSpPr>
          <p:nvPr/>
        </p:nvSpPr>
        <p:spPr bwMode="auto">
          <a:xfrm>
            <a:off x="2219329" y="3696183"/>
            <a:ext cx="1185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0000FF"/>
                </a:solidFill>
              </a:rPr>
              <a:t>IQ DEMUX (FPGA)</a:t>
            </a:r>
            <a:endParaRPr lang="es-ES" sz="1000" dirty="0">
              <a:solidFill>
                <a:srgbClr val="0000FF"/>
              </a:solidFill>
            </a:endParaRPr>
          </a:p>
        </p:txBody>
      </p:sp>
      <p:cxnSp>
        <p:nvCxnSpPr>
          <p:cNvPr id="117" name="Straight Arrow Connector 116"/>
          <p:cNvCxnSpPr>
            <a:endCxn id="120" idx="2"/>
          </p:cNvCxnSpPr>
          <p:nvPr/>
        </p:nvCxnSpPr>
        <p:spPr>
          <a:xfrm flipV="1">
            <a:off x="3778253" y="4124838"/>
            <a:ext cx="173585" cy="119348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20" name="7 CuadroTexto"/>
          <p:cNvSpPr txBox="1">
            <a:spLocks noChangeArrowheads="1"/>
          </p:cNvSpPr>
          <p:nvPr/>
        </p:nvSpPr>
        <p:spPr bwMode="auto">
          <a:xfrm>
            <a:off x="3359176" y="3570840"/>
            <a:ext cx="118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AU" sz="1000" dirty="0" smtClean="0">
                <a:solidFill>
                  <a:srgbClr val="0000FF"/>
                </a:solidFill>
              </a:rPr>
              <a:t>Calibration timing + AFE gain control (FPGA)</a:t>
            </a:r>
            <a:endParaRPr lang="es-ES" sz="1000" dirty="0">
              <a:solidFill>
                <a:srgbClr val="0000FF"/>
              </a:solidFill>
            </a:endParaRPr>
          </a:p>
        </p:txBody>
      </p:sp>
    </p:spTree>
    <p:extLst>
      <p:ext uri="{BB962C8B-B14F-4D97-AF65-F5344CB8AC3E}">
        <p14:creationId xmlns:p14="http://schemas.microsoft.com/office/powerpoint/2010/main" val="22307637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t>14</a:t>
            </a:fld>
            <a:endParaRPr lang="en-US"/>
          </a:p>
        </p:txBody>
      </p:sp>
      <p:sp>
        <p:nvSpPr>
          <p:cNvPr id="5" name="Slide Number Placeholder 3"/>
          <p:cNvSpPr txBox="1">
            <a:spLocks/>
          </p:cNvSpPr>
          <p:nvPr/>
        </p:nvSpPr>
        <p:spPr>
          <a:xfrm>
            <a:off x="6553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8A0EE2-EEEB-DA48-9E6B-30E2CD798BC3}" type="slidenum">
              <a:rPr lang="en-US" smtClean="0">
                <a:solidFill>
                  <a:srgbClr val="000000"/>
                </a:solidFill>
              </a:rPr>
              <a:pPr/>
              <a:t>14</a:t>
            </a:fld>
            <a:endParaRPr lang="en-US">
              <a:solidFill>
                <a:srgbClr val="000000"/>
              </a:solidFill>
            </a:endParaRPr>
          </a:p>
        </p:txBody>
      </p:sp>
      <p:sp>
        <p:nvSpPr>
          <p:cNvPr id="6" name="Text Box 4"/>
          <p:cNvSpPr txBox="1">
            <a:spLocks noChangeArrowheads="1"/>
          </p:cNvSpPr>
          <p:nvPr/>
        </p:nvSpPr>
        <p:spPr bwMode="auto">
          <a:xfrm>
            <a:off x="1524000" y="663576"/>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signa</a:t>
            </a:r>
            <a:r>
              <a:rPr lang="en-US" b="1" dirty="0">
                <a:latin typeface="Times New Roman" charset="0"/>
                <a:cs typeface="Times New Roman" charset="0"/>
              </a:rPr>
              <a:t>l</a:t>
            </a:r>
            <a:r>
              <a:rPr lang="en-US" b="1" dirty="0" smtClean="0">
                <a:latin typeface="Times New Roman" charset="0"/>
                <a:cs typeface="Times New Roman" charset="0"/>
              </a:rPr>
              <a:t> detection (method 5)</a:t>
            </a:r>
            <a:endParaRPr lang="en-US" b="1" dirty="0">
              <a:latin typeface="Times New Roman" charset="0"/>
              <a:cs typeface="Times New Roman" charset="0"/>
            </a:endParaRPr>
          </a:p>
        </p:txBody>
      </p:sp>
      <p:grpSp>
        <p:nvGrpSpPr>
          <p:cNvPr id="7" name="Group 3"/>
          <p:cNvGrpSpPr>
            <a:grpSpLocks/>
          </p:cNvGrpSpPr>
          <p:nvPr/>
        </p:nvGrpSpPr>
        <p:grpSpPr bwMode="auto">
          <a:xfrm>
            <a:off x="366712" y="4300539"/>
            <a:ext cx="4217988" cy="1965325"/>
            <a:chOff x="231" y="2727"/>
            <a:chExt cx="2657" cy="1238"/>
          </a:xfrm>
        </p:grpSpPr>
        <p:pic>
          <p:nvPicPr>
            <p:cNvPr id="8" name="Picture 4" descr="003-rffe-out-cables-2-4-swapped-x-y-swapped-x-beam-position-noise-on-y-pmc-channel-wave-cal-gui_color-corr"/>
            <p:cNvPicPr>
              <a:picLocks noChangeAspect="1" noChangeArrowheads="1"/>
            </p:cNvPicPr>
            <p:nvPr/>
          </p:nvPicPr>
          <p:blipFill>
            <a:blip r:embed="rId2">
              <a:extLst>
                <a:ext uri="{28A0092B-C50C-407E-A947-70E740481C1C}">
                  <a14:useLocalDpi xmlns:a14="http://schemas.microsoft.com/office/drawing/2010/main" val="0"/>
                </a:ext>
              </a:extLst>
            </a:blip>
            <a:srcRect l="21332" t="24963" r="39735" b="22276"/>
            <a:stretch>
              <a:fillRect/>
            </a:stretch>
          </p:blipFill>
          <p:spPr bwMode="auto">
            <a:xfrm>
              <a:off x="522" y="2845"/>
              <a:ext cx="2012" cy="9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003-rffe-out-cables-2-4-swapped-x-y-swapped-x-beam-position-noise-on-y-pmc-channel-wave-cal-gui_color-corr"/>
            <p:cNvPicPr>
              <a:picLocks noChangeAspect="1" noChangeArrowheads="1"/>
            </p:cNvPicPr>
            <p:nvPr/>
          </p:nvPicPr>
          <p:blipFill>
            <a:blip r:embed="rId2">
              <a:extLst>
                <a:ext uri="{28A0092B-C50C-407E-A947-70E740481C1C}">
                  <a14:useLocalDpi xmlns:a14="http://schemas.microsoft.com/office/drawing/2010/main" val="0"/>
                </a:ext>
              </a:extLst>
            </a:blip>
            <a:srcRect l="8167" t="25003" r="89064" b="24905"/>
            <a:stretch>
              <a:fillRect/>
            </a:stretch>
          </p:blipFill>
          <p:spPr bwMode="auto">
            <a:xfrm>
              <a:off x="418" y="2844"/>
              <a:ext cx="144"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595" y="3751"/>
              <a:ext cx="313"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200</a:t>
              </a:r>
            </a:p>
          </p:txBody>
        </p:sp>
        <p:sp>
          <p:nvSpPr>
            <p:cNvPr id="11" name="Text Box 7"/>
            <p:cNvSpPr txBox="1">
              <a:spLocks noChangeArrowheads="1"/>
            </p:cNvSpPr>
            <p:nvPr/>
          </p:nvSpPr>
          <p:spPr bwMode="auto">
            <a:xfrm>
              <a:off x="1435" y="3752"/>
              <a:ext cx="313"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400</a:t>
              </a:r>
            </a:p>
          </p:txBody>
        </p:sp>
        <p:sp>
          <p:nvSpPr>
            <p:cNvPr id="12" name="Text Box 8"/>
            <p:cNvSpPr txBox="1">
              <a:spLocks noChangeArrowheads="1"/>
            </p:cNvSpPr>
            <p:nvPr/>
          </p:nvSpPr>
          <p:spPr bwMode="auto">
            <a:xfrm>
              <a:off x="860" y="2727"/>
              <a:ext cx="36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accent2"/>
                  </a:solidFill>
                </a:rPr>
                <a:t>40ns</a:t>
              </a:r>
            </a:p>
          </p:txBody>
        </p:sp>
        <p:sp>
          <p:nvSpPr>
            <p:cNvPr id="13" name="Line 9"/>
            <p:cNvSpPr>
              <a:spLocks noChangeShapeType="1"/>
            </p:cNvSpPr>
            <p:nvPr/>
          </p:nvSpPr>
          <p:spPr bwMode="auto">
            <a:xfrm>
              <a:off x="714" y="2933"/>
              <a:ext cx="892" cy="0"/>
            </a:xfrm>
            <a:prstGeom prst="line">
              <a:avLst/>
            </a:prstGeom>
            <a:noFill/>
            <a:ln w="38100">
              <a:solidFill>
                <a:schemeClr val="accent2"/>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10"/>
            <p:cNvSpPr>
              <a:spLocks noChangeShapeType="1"/>
            </p:cNvSpPr>
            <p:nvPr/>
          </p:nvSpPr>
          <p:spPr bwMode="auto">
            <a:xfrm flipV="1">
              <a:off x="723" y="2833"/>
              <a:ext cx="0" cy="89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Line 11"/>
            <p:cNvSpPr>
              <a:spLocks noChangeShapeType="1"/>
            </p:cNvSpPr>
            <p:nvPr/>
          </p:nvSpPr>
          <p:spPr bwMode="auto">
            <a:xfrm flipV="1">
              <a:off x="1590" y="2839"/>
              <a:ext cx="0" cy="89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 name="Text Box 12"/>
            <p:cNvSpPr txBox="1">
              <a:spLocks noChangeArrowheads="1"/>
            </p:cNvSpPr>
            <p:nvPr/>
          </p:nvSpPr>
          <p:spPr bwMode="auto">
            <a:xfrm>
              <a:off x="1964" y="3742"/>
              <a:ext cx="924"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t>Sample No.</a:t>
              </a:r>
            </a:p>
          </p:txBody>
        </p:sp>
        <p:sp>
          <p:nvSpPr>
            <p:cNvPr id="17" name="Text Box 13"/>
            <p:cNvSpPr txBox="1">
              <a:spLocks noChangeArrowheads="1"/>
            </p:cNvSpPr>
            <p:nvPr/>
          </p:nvSpPr>
          <p:spPr bwMode="auto">
            <a:xfrm rot="16200000">
              <a:off x="7" y="3144"/>
              <a:ext cx="662"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ADC Digits</a:t>
              </a:r>
            </a:p>
          </p:txBody>
        </p:sp>
        <p:sp>
          <p:nvSpPr>
            <p:cNvPr id="18" name="Line 14"/>
            <p:cNvSpPr>
              <a:spLocks noChangeShapeType="1"/>
            </p:cNvSpPr>
            <p:nvPr/>
          </p:nvSpPr>
          <p:spPr bwMode="auto">
            <a:xfrm>
              <a:off x="2532" y="3726"/>
              <a:ext cx="35"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9" name="Group 15"/>
          <p:cNvGrpSpPr>
            <a:grpSpLocks/>
          </p:cNvGrpSpPr>
          <p:nvPr/>
        </p:nvGrpSpPr>
        <p:grpSpPr bwMode="auto">
          <a:xfrm>
            <a:off x="4748212" y="4148139"/>
            <a:ext cx="3963988" cy="2170113"/>
            <a:chOff x="3119" y="2463"/>
            <a:chExt cx="2497" cy="1367"/>
          </a:xfrm>
        </p:grpSpPr>
        <p:pic>
          <p:nvPicPr>
            <p:cNvPr id="20" name="Picture 16" descr="wave-env-gui_new_colormap"/>
            <p:cNvPicPr>
              <a:picLocks noChangeAspect="1" noChangeArrowheads="1"/>
            </p:cNvPicPr>
            <p:nvPr/>
          </p:nvPicPr>
          <p:blipFill>
            <a:blip r:embed="rId3">
              <a:extLst>
                <a:ext uri="{28A0092B-C50C-407E-A947-70E740481C1C}">
                  <a14:useLocalDpi xmlns:a14="http://schemas.microsoft.com/office/drawing/2010/main" val="0"/>
                </a:ext>
              </a:extLst>
            </a:blip>
            <a:srcRect l="25038" t="21321" r="33682" b="25003"/>
            <a:stretch>
              <a:fillRect/>
            </a:stretch>
          </p:blipFill>
          <p:spPr bwMode="auto">
            <a:xfrm>
              <a:off x="3356" y="2683"/>
              <a:ext cx="2017" cy="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7"/>
            <p:cNvSpPr txBox="1">
              <a:spLocks noChangeArrowheads="1"/>
            </p:cNvSpPr>
            <p:nvPr/>
          </p:nvSpPr>
          <p:spPr bwMode="auto">
            <a:xfrm>
              <a:off x="3890" y="2463"/>
              <a:ext cx="36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accent2"/>
                  </a:solidFill>
                </a:rPr>
                <a:t>40ns</a:t>
              </a:r>
            </a:p>
          </p:txBody>
        </p:sp>
        <p:sp>
          <p:nvSpPr>
            <p:cNvPr id="22" name="Line 18"/>
            <p:cNvSpPr>
              <a:spLocks noChangeShapeType="1"/>
            </p:cNvSpPr>
            <p:nvPr/>
          </p:nvSpPr>
          <p:spPr bwMode="auto">
            <a:xfrm>
              <a:off x="3655" y="2683"/>
              <a:ext cx="832" cy="0"/>
            </a:xfrm>
            <a:prstGeom prst="line">
              <a:avLst/>
            </a:prstGeom>
            <a:noFill/>
            <a:ln w="38100">
              <a:solidFill>
                <a:schemeClr val="accent2"/>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19"/>
            <p:cNvSpPr>
              <a:spLocks noChangeShapeType="1"/>
            </p:cNvSpPr>
            <p:nvPr/>
          </p:nvSpPr>
          <p:spPr bwMode="auto">
            <a:xfrm flipV="1">
              <a:off x="3664" y="2573"/>
              <a:ext cx="0" cy="97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20"/>
            <p:cNvSpPr>
              <a:spLocks noChangeShapeType="1"/>
            </p:cNvSpPr>
            <p:nvPr/>
          </p:nvSpPr>
          <p:spPr bwMode="auto">
            <a:xfrm flipV="1">
              <a:off x="4472" y="2580"/>
              <a:ext cx="0" cy="97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5" name="Text Box 21"/>
            <p:cNvSpPr txBox="1">
              <a:spLocks noChangeArrowheads="1"/>
            </p:cNvSpPr>
            <p:nvPr/>
          </p:nvSpPr>
          <p:spPr bwMode="auto">
            <a:xfrm>
              <a:off x="4754" y="3549"/>
              <a:ext cx="862"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a:t>Sample No.</a:t>
              </a:r>
            </a:p>
          </p:txBody>
        </p:sp>
        <p:sp>
          <p:nvSpPr>
            <p:cNvPr id="26" name="Text Box 22"/>
            <p:cNvSpPr txBox="1">
              <a:spLocks noChangeArrowheads="1"/>
            </p:cNvSpPr>
            <p:nvPr/>
          </p:nvSpPr>
          <p:spPr bwMode="auto">
            <a:xfrm rot="16200000">
              <a:off x="2895" y="2968"/>
              <a:ext cx="662"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ADC Digits</a:t>
              </a:r>
            </a:p>
          </p:txBody>
        </p:sp>
        <p:sp>
          <p:nvSpPr>
            <p:cNvPr id="27" name="Line 23"/>
            <p:cNvSpPr>
              <a:spLocks noChangeShapeType="1"/>
            </p:cNvSpPr>
            <p:nvPr/>
          </p:nvSpPr>
          <p:spPr bwMode="auto">
            <a:xfrm flipV="1">
              <a:off x="3354" y="2683"/>
              <a:ext cx="0" cy="8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 name="Text Box 24"/>
            <p:cNvSpPr txBox="1">
              <a:spLocks noChangeArrowheads="1"/>
            </p:cNvSpPr>
            <p:nvPr/>
          </p:nvSpPr>
          <p:spPr bwMode="auto">
            <a:xfrm>
              <a:off x="3503" y="3614"/>
              <a:ext cx="313"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200</a:t>
              </a:r>
            </a:p>
          </p:txBody>
        </p:sp>
        <p:sp>
          <p:nvSpPr>
            <p:cNvPr id="29" name="Text Box 25"/>
            <p:cNvSpPr txBox="1">
              <a:spLocks noChangeArrowheads="1"/>
            </p:cNvSpPr>
            <p:nvPr/>
          </p:nvSpPr>
          <p:spPr bwMode="auto">
            <a:xfrm>
              <a:off x="4286" y="3617"/>
              <a:ext cx="313"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400</a:t>
              </a:r>
            </a:p>
          </p:txBody>
        </p:sp>
        <p:sp>
          <p:nvSpPr>
            <p:cNvPr id="30" name="Line 26"/>
            <p:cNvSpPr>
              <a:spLocks noChangeShapeType="1"/>
            </p:cNvSpPr>
            <p:nvPr/>
          </p:nvSpPr>
          <p:spPr bwMode="auto">
            <a:xfrm>
              <a:off x="5374" y="3533"/>
              <a:ext cx="32" cy="0"/>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1" name="AutoShape 27"/>
          <p:cNvSpPr>
            <a:spLocks noChangeArrowheads="1"/>
          </p:cNvSpPr>
          <p:nvPr/>
        </p:nvSpPr>
        <p:spPr bwMode="auto">
          <a:xfrm>
            <a:off x="6934202" y="2028825"/>
            <a:ext cx="1704975" cy="1981200"/>
          </a:xfrm>
          <a:prstGeom prst="wedgeRoundRectCallout">
            <a:avLst>
              <a:gd name="adj1" fmla="val -16574"/>
              <a:gd name="adj2" fmla="val 124519"/>
              <a:gd name="adj3" fmla="val 16667"/>
            </a:avLst>
          </a:prstGeom>
          <a:solidFill>
            <a:srgbClr val="D9E3F7">
              <a:alpha val="39999"/>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1600"/>
              <a:t>FPGA calculates envelopes of RFFE signals. Beam position calculated from integrals.</a:t>
            </a:r>
          </a:p>
        </p:txBody>
      </p:sp>
      <p:sp>
        <p:nvSpPr>
          <p:cNvPr id="32" name="AutoShape 28"/>
          <p:cNvSpPr>
            <a:spLocks noChangeArrowheads="1"/>
          </p:cNvSpPr>
          <p:nvPr/>
        </p:nvSpPr>
        <p:spPr bwMode="auto">
          <a:xfrm>
            <a:off x="3581400" y="2867026"/>
            <a:ext cx="3200400" cy="1168400"/>
          </a:xfrm>
          <a:prstGeom prst="wedgeRoundRectCallout">
            <a:avLst>
              <a:gd name="adj1" fmla="val -73810"/>
              <a:gd name="adj2" fmla="val 143477"/>
              <a:gd name="adj3" fmla="val 16667"/>
            </a:avLst>
          </a:prstGeom>
          <a:solidFill>
            <a:srgbClr val="D9E3F7">
              <a:alpha val="39999"/>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1600"/>
              <a:t>RFFE output, digitized by BPM electronics (5Gsps), after</a:t>
            </a:r>
          </a:p>
          <a:p>
            <a:pPr algn="ctr"/>
            <a:r>
              <a:rPr lang="en-US" sz="1600"/>
              <a:t>gain/offset/jitter correction &amp; FIR filtering in FPGA.</a:t>
            </a:r>
          </a:p>
        </p:txBody>
      </p:sp>
      <p:grpSp>
        <p:nvGrpSpPr>
          <p:cNvPr id="33" name="Group 29"/>
          <p:cNvGrpSpPr>
            <a:grpSpLocks/>
          </p:cNvGrpSpPr>
          <p:nvPr/>
        </p:nvGrpSpPr>
        <p:grpSpPr bwMode="auto">
          <a:xfrm>
            <a:off x="304801" y="1933575"/>
            <a:ext cx="2949574" cy="2382838"/>
            <a:chOff x="192" y="1177"/>
            <a:chExt cx="1858" cy="1501"/>
          </a:xfrm>
        </p:grpSpPr>
        <p:pic>
          <p:nvPicPr>
            <p:cNvPr id="34" name="Picture 30" descr="Stripline_Scope_Image_B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 y="1177"/>
              <a:ext cx="1647" cy="12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31"/>
            <p:cNvSpPr txBox="1">
              <a:spLocks noChangeArrowheads="1"/>
            </p:cNvSpPr>
            <p:nvPr/>
          </p:nvSpPr>
          <p:spPr bwMode="auto">
            <a:xfrm>
              <a:off x="659" y="1292"/>
              <a:ext cx="30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solidFill>
                    <a:schemeClr val="accent2"/>
                  </a:solidFill>
                </a:rPr>
                <a:t>5ns</a:t>
              </a:r>
            </a:p>
          </p:txBody>
        </p:sp>
        <p:sp>
          <p:nvSpPr>
            <p:cNvPr id="36" name="Line 32"/>
            <p:cNvSpPr>
              <a:spLocks noChangeShapeType="1"/>
            </p:cNvSpPr>
            <p:nvPr/>
          </p:nvSpPr>
          <p:spPr bwMode="auto">
            <a:xfrm>
              <a:off x="598" y="1503"/>
              <a:ext cx="318" cy="0"/>
            </a:xfrm>
            <a:prstGeom prst="line">
              <a:avLst/>
            </a:prstGeom>
            <a:noFill/>
            <a:ln w="38100">
              <a:solidFill>
                <a:schemeClr val="accent2"/>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Text Box 33"/>
            <p:cNvSpPr txBox="1">
              <a:spLocks noChangeArrowheads="1"/>
            </p:cNvSpPr>
            <p:nvPr/>
          </p:nvSpPr>
          <p:spPr bwMode="auto">
            <a:xfrm rot="16200000">
              <a:off x="-148" y="1712"/>
              <a:ext cx="893"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Pickup Voltage</a:t>
              </a:r>
            </a:p>
          </p:txBody>
        </p:sp>
        <p:sp>
          <p:nvSpPr>
            <p:cNvPr id="38" name="Text Box 34"/>
            <p:cNvSpPr txBox="1">
              <a:spLocks noChangeArrowheads="1"/>
            </p:cNvSpPr>
            <p:nvPr/>
          </p:nvSpPr>
          <p:spPr bwMode="auto">
            <a:xfrm>
              <a:off x="1048" y="2465"/>
              <a:ext cx="377"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Time</a:t>
              </a:r>
            </a:p>
          </p:txBody>
        </p:sp>
      </p:grpSp>
      <p:sp>
        <p:nvSpPr>
          <p:cNvPr id="39" name="AutoShape 35"/>
          <p:cNvSpPr>
            <a:spLocks noChangeArrowheads="1"/>
          </p:cNvSpPr>
          <p:nvPr/>
        </p:nvSpPr>
        <p:spPr bwMode="auto">
          <a:xfrm>
            <a:off x="3581400" y="1971675"/>
            <a:ext cx="3124200" cy="666750"/>
          </a:xfrm>
          <a:prstGeom prst="wedgeRoundRectCallout">
            <a:avLst>
              <a:gd name="adj1" fmla="val -73273"/>
              <a:gd name="adj2" fmla="val 48333"/>
              <a:gd name="adj3" fmla="val 16667"/>
            </a:avLst>
          </a:prstGeom>
          <a:solidFill>
            <a:srgbClr val="D9E3F7">
              <a:alpha val="39999"/>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1600" dirty="0"/>
              <a:t>Low-passed pickup signal (scope measurement).</a:t>
            </a:r>
          </a:p>
        </p:txBody>
      </p:sp>
      <p:sp>
        <p:nvSpPr>
          <p:cNvPr id="40" name="7 CuadroTexto"/>
          <p:cNvSpPr txBox="1">
            <a:spLocks noChangeArrowheads="1"/>
          </p:cNvSpPr>
          <p:nvPr/>
        </p:nvSpPr>
        <p:spPr bwMode="auto">
          <a:xfrm>
            <a:off x="228601" y="6611780"/>
            <a:ext cx="81915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Slide from Boris </a:t>
            </a:r>
            <a:r>
              <a:rPr lang="en-AU" sz="1000" dirty="0" err="1" smtClean="0">
                <a:solidFill>
                  <a:srgbClr val="0000FF"/>
                </a:solidFill>
              </a:rPr>
              <a:t>Keil’s</a:t>
            </a:r>
            <a:r>
              <a:rPr lang="en-AU" sz="1000" dirty="0" smtClean="0">
                <a:solidFill>
                  <a:srgbClr val="0000FF"/>
                </a:solidFill>
              </a:rPr>
              <a:t> presentation at the DITANET workshop at CERN, Jan 2012</a:t>
            </a:r>
            <a:endParaRPr lang="es-ES" sz="1000" dirty="0">
              <a:solidFill>
                <a:srgbClr val="0000FF"/>
              </a:solidFill>
            </a:endParaRPr>
          </a:p>
        </p:txBody>
      </p:sp>
      <p:sp>
        <p:nvSpPr>
          <p:cNvPr id="41" name="Text Box 107"/>
          <p:cNvSpPr txBox="1">
            <a:spLocks noChangeArrowheads="1"/>
          </p:cNvSpPr>
          <p:nvPr/>
        </p:nvSpPr>
        <p:spPr bwMode="auto">
          <a:xfrm>
            <a:off x="520701" y="1334941"/>
            <a:ext cx="5016500"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Ringing filter + ADC sampling at very high frequency (SLS):</a:t>
            </a:r>
          </a:p>
        </p:txBody>
      </p:sp>
    </p:spTree>
    <p:extLst>
      <p:ext uri="{BB962C8B-B14F-4D97-AF65-F5344CB8AC3E}">
        <p14:creationId xmlns:p14="http://schemas.microsoft.com/office/powerpoint/2010/main" val="2794298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chemeClr val="tx1"/>
                </a:solidFill>
              </a:rPr>
              <a:t>15</a:t>
            </a:fld>
            <a:endParaRPr lang="en-US" dirty="0">
              <a:solidFill>
                <a:schemeClr val="tx1"/>
              </a:solidFill>
            </a:endParaRPr>
          </a:p>
        </p:txBody>
      </p:sp>
      <p:sp>
        <p:nvSpPr>
          <p:cNvPr id="5" name="Text Box 4"/>
          <p:cNvSpPr txBox="1">
            <a:spLocks noChangeArrowheads="1"/>
          </p:cNvSpPr>
          <p:nvPr/>
        </p:nvSpPr>
        <p:spPr bwMode="auto">
          <a:xfrm>
            <a:off x="1524000" y="663576"/>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Comparison of signa</a:t>
            </a:r>
            <a:r>
              <a:rPr lang="en-US" b="1" dirty="0">
                <a:latin typeface="Times New Roman" charset="0"/>
                <a:cs typeface="Times New Roman" charset="0"/>
              </a:rPr>
              <a:t>l</a:t>
            </a:r>
            <a:r>
              <a:rPr lang="en-US" b="1" dirty="0" smtClean="0">
                <a:latin typeface="Times New Roman" charset="0"/>
                <a:cs typeface="Times New Roman" charset="0"/>
              </a:rPr>
              <a:t> detection methods</a:t>
            </a:r>
            <a:endParaRPr lang="en-US" b="1" dirty="0">
              <a:latin typeface="Times New Roman" charset="0"/>
              <a:cs typeface="Times New Roman"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70973613"/>
              </p:ext>
            </p:extLst>
          </p:nvPr>
        </p:nvGraphicFramePr>
        <p:xfrm>
          <a:off x="736600" y="1502466"/>
          <a:ext cx="7791450" cy="4777775"/>
        </p:xfrm>
        <a:graphic>
          <a:graphicData uri="http://schemas.openxmlformats.org/drawingml/2006/table">
            <a:tbl>
              <a:tblPr firstRow="1" bandRow="1">
                <a:tableStyleId>{5C22544A-7EE6-4342-B048-85BDC9FD1C3A}</a:tableStyleId>
              </a:tblPr>
              <a:tblGrid>
                <a:gridCol w="1695450"/>
                <a:gridCol w="1117600"/>
                <a:gridCol w="1082675"/>
                <a:gridCol w="1298575"/>
                <a:gridCol w="1298575"/>
                <a:gridCol w="1298575"/>
              </a:tblGrid>
              <a:tr h="749300">
                <a:tc>
                  <a:txBody>
                    <a:bodyPr/>
                    <a:lstStyle/>
                    <a:p>
                      <a:endParaRPr lang="en-US" sz="1600" b="1" dirty="0">
                        <a:latin typeface="+mn-lt"/>
                      </a:endParaRPr>
                    </a:p>
                  </a:txBody>
                  <a:tcPr anchor="ctr"/>
                </a:tc>
                <a:tc>
                  <a:txBody>
                    <a:bodyPr/>
                    <a:lstStyle/>
                    <a:p>
                      <a:pPr algn="ctr"/>
                      <a:r>
                        <a:rPr lang="en-US" sz="1600" b="1" dirty="0" smtClean="0">
                          <a:latin typeface="+mn-lt"/>
                        </a:rPr>
                        <a:t>Diode</a:t>
                      </a:r>
                      <a:endParaRPr lang="en-US" sz="1600" b="1" dirty="0">
                        <a:latin typeface="+mn-lt"/>
                      </a:endParaRPr>
                    </a:p>
                  </a:txBody>
                  <a:tcPr anchor="ctr"/>
                </a:tc>
                <a:tc>
                  <a:txBody>
                    <a:bodyPr/>
                    <a:lstStyle/>
                    <a:p>
                      <a:pPr algn="ctr"/>
                      <a:r>
                        <a:rPr lang="en-US" sz="1600" b="1" dirty="0" smtClean="0">
                          <a:latin typeface="+mn-lt"/>
                        </a:rPr>
                        <a:t>Log.</a:t>
                      </a:r>
                      <a:r>
                        <a:rPr lang="en-US" sz="1600" b="1" baseline="0" dirty="0" smtClean="0">
                          <a:latin typeface="+mn-lt"/>
                        </a:rPr>
                        <a:t> Amp.</a:t>
                      </a:r>
                      <a:endParaRPr lang="en-US" sz="1600" b="1" dirty="0">
                        <a:latin typeface="+mn-lt"/>
                      </a:endParaRPr>
                    </a:p>
                  </a:txBody>
                  <a:tcPr anchor="ctr"/>
                </a:tc>
                <a:tc>
                  <a:txBody>
                    <a:bodyPr/>
                    <a:lstStyle/>
                    <a:p>
                      <a:pPr algn="ctr"/>
                      <a:r>
                        <a:rPr lang="en-US" sz="1600" b="1" dirty="0" smtClean="0">
                          <a:latin typeface="+mn-lt"/>
                        </a:rPr>
                        <a:t>Homodyne</a:t>
                      </a:r>
                    </a:p>
                    <a:p>
                      <a:pPr algn="ctr"/>
                      <a:r>
                        <a:rPr lang="en-US" sz="1600" b="1" dirty="0" smtClean="0">
                          <a:latin typeface="+mn-lt"/>
                        </a:rPr>
                        <a:t>(sampling in Base</a:t>
                      </a:r>
                      <a:r>
                        <a:rPr lang="en-US" sz="1600" b="1" baseline="0" dirty="0" smtClean="0">
                          <a:latin typeface="+mn-lt"/>
                        </a:rPr>
                        <a:t>band</a:t>
                      </a:r>
                      <a:r>
                        <a:rPr lang="en-US" sz="1600" b="1" dirty="0" smtClean="0">
                          <a:latin typeface="+mn-lt"/>
                        </a:rPr>
                        <a:t>)</a:t>
                      </a:r>
                      <a:endParaRPr lang="en-US" sz="1600" b="1" dirty="0">
                        <a:latin typeface="+mn-lt"/>
                      </a:endParaRPr>
                    </a:p>
                  </a:txBody>
                  <a:tcPr anchor="ctr"/>
                </a:tc>
                <a:tc>
                  <a:txBody>
                    <a:bodyPr/>
                    <a:lstStyle/>
                    <a:p>
                      <a:pPr algn="ctr"/>
                      <a:r>
                        <a:rPr lang="en-US" sz="1600" b="1" dirty="0" smtClean="0">
                          <a:latin typeface="+mn-lt"/>
                        </a:rPr>
                        <a:t>Heterodyne (sampling in IF)</a:t>
                      </a:r>
                      <a:endParaRPr lang="en-US" sz="1600" b="1" dirty="0">
                        <a:latin typeface="+mn-lt"/>
                      </a:endParaRPr>
                    </a:p>
                  </a:txBody>
                  <a:tcPr anchor="ctr"/>
                </a:tc>
                <a:tc>
                  <a:txBody>
                    <a:bodyPr/>
                    <a:lstStyle/>
                    <a:p>
                      <a:pPr algn="ctr"/>
                      <a:r>
                        <a:rPr lang="en-US" sz="1600" b="1" dirty="0" smtClean="0">
                          <a:latin typeface="+mn-lt"/>
                        </a:rPr>
                        <a:t>Ringing filter +</a:t>
                      </a:r>
                    </a:p>
                    <a:p>
                      <a:pPr algn="ctr"/>
                      <a:r>
                        <a:rPr lang="en-US" sz="1600" b="1" dirty="0" smtClean="0">
                          <a:latin typeface="+mn-lt"/>
                        </a:rPr>
                        <a:t>Fast</a:t>
                      </a:r>
                      <a:r>
                        <a:rPr lang="en-US" sz="1600" b="1" baseline="0" dirty="0" smtClean="0">
                          <a:latin typeface="+mn-lt"/>
                        </a:rPr>
                        <a:t> ADC</a:t>
                      </a:r>
                      <a:endParaRPr lang="en-US" sz="1600" b="1" dirty="0">
                        <a:latin typeface="+mn-lt"/>
                      </a:endParaRPr>
                    </a:p>
                  </a:txBody>
                  <a:tcPr anchor="ctr"/>
                </a:tc>
              </a:tr>
              <a:tr h="908050">
                <a:tc>
                  <a:txBody>
                    <a:bodyPr/>
                    <a:lstStyle/>
                    <a:p>
                      <a:r>
                        <a:rPr lang="en-US" sz="1600" b="1" dirty="0" smtClean="0">
                          <a:latin typeface="+mn-lt"/>
                        </a:rPr>
                        <a:t>Complexity</a:t>
                      </a:r>
                      <a:endParaRPr lang="en-US" sz="1600" b="1" dirty="0">
                        <a:latin typeface="+mn-lt"/>
                      </a:endParaRPr>
                    </a:p>
                  </a:txBody>
                  <a:tcPr anchor="ctr"/>
                </a:tc>
                <a:tc>
                  <a:txBody>
                    <a:bodyPr/>
                    <a:lstStyle/>
                    <a:p>
                      <a:pPr algn="ctr"/>
                      <a:r>
                        <a:rPr lang="en-US" sz="1600" b="0" dirty="0" smtClean="0">
                          <a:latin typeface="+mn-lt"/>
                        </a:rPr>
                        <a:t>Low</a:t>
                      </a:r>
                      <a:endParaRPr lang="en-US" sz="1600" b="0" dirty="0">
                        <a:latin typeface="+mn-lt"/>
                      </a:endParaRPr>
                    </a:p>
                  </a:txBody>
                  <a:tcPr anchor="ctr"/>
                </a:tc>
                <a:tc>
                  <a:txBody>
                    <a:bodyPr/>
                    <a:lstStyle/>
                    <a:p>
                      <a:pPr algn="ctr"/>
                      <a:r>
                        <a:rPr lang="en-US" sz="1600" b="0" dirty="0" smtClean="0">
                          <a:latin typeface="+mn-lt"/>
                        </a:rPr>
                        <a:t>Low</a:t>
                      </a:r>
                      <a:endParaRPr lang="en-US" sz="1600" b="0" dirty="0">
                        <a:latin typeface="+mn-lt"/>
                      </a:endParaRPr>
                    </a:p>
                  </a:txBody>
                  <a:tcPr anchor="ctr"/>
                </a:tc>
                <a:tc>
                  <a:txBody>
                    <a:bodyPr/>
                    <a:lstStyle/>
                    <a:p>
                      <a:pPr algn="ctr"/>
                      <a:r>
                        <a:rPr lang="en-US" sz="1600" b="0" dirty="0" smtClean="0">
                          <a:latin typeface="+mn-lt"/>
                        </a:rPr>
                        <a:t>Low</a:t>
                      </a:r>
                      <a:endParaRPr lang="en-US" sz="1600" b="0" dirty="0">
                        <a:latin typeface="+mn-lt"/>
                      </a:endParaRPr>
                    </a:p>
                  </a:txBody>
                  <a:tcPr anchor="ctr"/>
                </a:tc>
                <a:tc>
                  <a:txBody>
                    <a:bodyPr/>
                    <a:lstStyle/>
                    <a:p>
                      <a:pPr algn="ctr"/>
                      <a:r>
                        <a:rPr lang="en-US" sz="1600" b="0" dirty="0" smtClean="0">
                          <a:latin typeface="+mn-lt"/>
                        </a:rPr>
                        <a:t>medium</a:t>
                      </a:r>
                      <a:endParaRPr lang="en-US" sz="1600" b="0" dirty="0">
                        <a:latin typeface="+mn-lt"/>
                      </a:endParaRPr>
                    </a:p>
                  </a:txBody>
                  <a:tcPr anchor="ctr"/>
                </a:tc>
                <a:tc>
                  <a:txBody>
                    <a:bodyPr/>
                    <a:lstStyle/>
                    <a:p>
                      <a:pPr algn="ctr"/>
                      <a:r>
                        <a:rPr lang="en-US" sz="1600" b="0" dirty="0" smtClean="0">
                          <a:latin typeface="+mn-lt"/>
                        </a:rPr>
                        <a:t>high</a:t>
                      </a:r>
                      <a:endParaRPr lang="en-US" sz="1600" b="0" dirty="0">
                        <a:latin typeface="+mn-lt"/>
                      </a:endParaRPr>
                    </a:p>
                  </a:txBody>
                  <a:tcPr anchor="ctr"/>
                </a:tc>
              </a:tr>
              <a:tr h="864824">
                <a:tc>
                  <a:txBody>
                    <a:bodyPr/>
                    <a:lstStyle/>
                    <a:p>
                      <a:r>
                        <a:rPr lang="en-US" sz="1600" b="1" dirty="0" smtClean="0">
                          <a:latin typeface="+mn-lt"/>
                        </a:rPr>
                        <a:t>Cost</a:t>
                      </a:r>
                      <a:endParaRPr lang="en-US" sz="1600" b="1" dirty="0">
                        <a:latin typeface="+mn-lt"/>
                      </a:endParaRPr>
                    </a:p>
                  </a:txBody>
                  <a:tcPr anchor="ctr"/>
                </a:tc>
                <a:tc>
                  <a:txBody>
                    <a:bodyPr/>
                    <a:lstStyle/>
                    <a:p>
                      <a:pPr algn="ctr"/>
                      <a:r>
                        <a:rPr lang="en-US" sz="1600" b="0" dirty="0" smtClean="0">
                          <a:latin typeface="+mn-lt"/>
                        </a:rPr>
                        <a:t>Low </a:t>
                      </a:r>
                      <a:endParaRPr lang="en-US" sz="1600" b="0" dirty="0">
                        <a:latin typeface="+mn-lt"/>
                      </a:endParaRPr>
                    </a:p>
                  </a:txBody>
                  <a:tcPr anchor="ctr"/>
                </a:tc>
                <a:tc>
                  <a:txBody>
                    <a:bodyPr/>
                    <a:lstStyle/>
                    <a:p>
                      <a:pPr algn="ctr"/>
                      <a:r>
                        <a:rPr lang="en-US" sz="1600" b="0" dirty="0" smtClean="0">
                          <a:latin typeface="+mn-lt"/>
                        </a:rPr>
                        <a:t>Low</a:t>
                      </a:r>
                      <a:endParaRPr lang="en-US" sz="1600" b="0" dirty="0">
                        <a:latin typeface="+mn-lt"/>
                      </a:endParaRPr>
                    </a:p>
                  </a:txBody>
                  <a:tcPr anchor="ctr"/>
                </a:tc>
                <a:tc>
                  <a:txBody>
                    <a:bodyPr/>
                    <a:lstStyle/>
                    <a:p>
                      <a:pPr algn="ctr"/>
                      <a:r>
                        <a:rPr lang="en-US" sz="1600" b="0" dirty="0" smtClean="0">
                          <a:latin typeface="+mn-lt"/>
                        </a:rPr>
                        <a:t>Medium</a:t>
                      </a:r>
                      <a:endParaRPr lang="en-US" sz="1600" b="0" dirty="0">
                        <a:latin typeface="+mn-lt"/>
                      </a:endParaRPr>
                    </a:p>
                  </a:txBody>
                  <a:tcPr anchor="ctr"/>
                </a:tc>
                <a:tc>
                  <a:txBody>
                    <a:bodyPr/>
                    <a:lstStyle/>
                    <a:p>
                      <a:pPr algn="ctr"/>
                      <a:r>
                        <a:rPr lang="en-US" sz="1600" b="0" dirty="0" smtClean="0">
                          <a:latin typeface="+mn-lt"/>
                        </a:rPr>
                        <a:t>High</a:t>
                      </a:r>
                      <a:endParaRPr lang="en-US" sz="1600" b="0" dirty="0">
                        <a:latin typeface="+mn-lt"/>
                      </a:endParaRPr>
                    </a:p>
                  </a:txBody>
                  <a:tcPr anchor="ctr"/>
                </a:tc>
                <a:tc>
                  <a:txBody>
                    <a:bodyPr/>
                    <a:lstStyle/>
                    <a:p>
                      <a:pPr algn="ctr"/>
                      <a:r>
                        <a:rPr lang="en-US" sz="1600" b="0" dirty="0" smtClean="0">
                          <a:latin typeface="+mn-lt"/>
                        </a:rPr>
                        <a:t>Very high</a:t>
                      </a:r>
                      <a:endParaRPr lang="en-US" sz="1600" b="0" dirty="0">
                        <a:latin typeface="+mn-lt"/>
                      </a:endParaRPr>
                    </a:p>
                  </a:txBody>
                  <a:tcPr anchor="ctr"/>
                </a:tc>
              </a:tr>
              <a:tr h="1037347">
                <a:tc>
                  <a:txBody>
                    <a:bodyPr/>
                    <a:lstStyle/>
                    <a:p>
                      <a:pPr algn="l"/>
                      <a:r>
                        <a:rPr lang="en-US" sz="1600" b="1" dirty="0" smtClean="0">
                          <a:latin typeface="+mn-lt"/>
                        </a:rPr>
                        <a:t>Performance</a:t>
                      </a:r>
                      <a:endParaRPr lang="en-US" sz="1600" b="1" dirty="0">
                        <a:latin typeface="+mn-lt"/>
                      </a:endParaRPr>
                    </a:p>
                  </a:txBody>
                  <a:tcPr anchor="ctr"/>
                </a:tc>
                <a:tc>
                  <a:txBody>
                    <a:bodyPr/>
                    <a:lstStyle/>
                    <a:p>
                      <a:pPr lvl="0" algn="ctr" fontAlgn="b"/>
                      <a:r>
                        <a:rPr lang="en-US" sz="1600" b="0" i="0" u="none" strike="noStrike" dirty="0" smtClean="0">
                          <a:solidFill>
                            <a:srgbClr val="000000"/>
                          </a:solidFill>
                          <a:effectLst/>
                          <a:latin typeface="+mn-lt"/>
                        </a:rPr>
                        <a:t>Acceptable</a:t>
                      </a:r>
                      <a:endParaRPr lang="en-US" sz="1600" b="0" i="0" u="none" strike="noStrike" dirty="0">
                        <a:solidFill>
                          <a:srgbClr val="000000"/>
                        </a:solidFill>
                        <a:effectLst/>
                        <a:latin typeface="+mn-lt"/>
                      </a:endParaRPr>
                    </a:p>
                  </a:txBody>
                  <a:tcPr marL="12700" marR="12700" marT="12700" marB="0" anchor="ctr"/>
                </a:tc>
                <a:tc>
                  <a:txBody>
                    <a:bodyPr/>
                    <a:lstStyle/>
                    <a:p>
                      <a:pPr algn="ctr"/>
                      <a:r>
                        <a:rPr lang="en-US" sz="1600" b="0" dirty="0" smtClean="0">
                          <a:latin typeface="+mn-lt"/>
                        </a:rPr>
                        <a:t>Good</a:t>
                      </a:r>
                      <a:endParaRPr lang="en-US" sz="1600" b="0" dirty="0">
                        <a:latin typeface="+mn-lt"/>
                      </a:endParaRPr>
                    </a:p>
                  </a:txBody>
                  <a:tcPr anchor="ctr"/>
                </a:tc>
                <a:tc>
                  <a:txBody>
                    <a:bodyPr/>
                    <a:lstStyle/>
                    <a:p>
                      <a:pPr algn="ctr"/>
                      <a:r>
                        <a:rPr lang="en-US" sz="1600" b="0" dirty="0" smtClean="0">
                          <a:latin typeface="+mn-lt"/>
                        </a:rPr>
                        <a:t>Good</a:t>
                      </a:r>
                    </a:p>
                    <a:p>
                      <a:pPr algn="ctr"/>
                      <a:r>
                        <a:rPr lang="en-US" sz="1400" b="0" dirty="0" smtClean="0">
                          <a:latin typeface="+mn-lt"/>
                        </a:rPr>
                        <a:t>(with error compensation)</a:t>
                      </a:r>
                      <a:endParaRPr lang="en-US" sz="1400" b="0" dirty="0">
                        <a:latin typeface="+mn-lt"/>
                      </a:endParaRPr>
                    </a:p>
                  </a:txBody>
                  <a:tcPr anchor="ctr"/>
                </a:tc>
                <a:tc>
                  <a:txBody>
                    <a:bodyPr/>
                    <a:lstStyle/>
                    <a:p>
                      <a:pPr algn="ctr"/>
                      <a:r>
                        <a:rPr lang="en-US" sz="1600" b="0" dirty="0" smtClean="0">
                          <a:latin typeface="+mn-lt"/>
                        </a:rPr>
                        <a:t>Good</a:t>
                      </a:r>
                    </a:p>
                  </a:txBody>
                  <a:tcPr anchor="ctr"/>
                </a:tc>
                <a:tc>
                  <a:txBody>
                    <a:bodyPr/>
                    <a:lstStyle/>
                    <a:p>
                      <a:pPr algn="ctr"/>
                      <a:r>
                        <a:rPr lang="en-US" sz="1600" b="0" dirty="0" smtClean="0">
                          <a:latin typeface="+mn-lt"/>
                        </a:rPr>
                        <a:t>Good</a:t>
                      </a:r>
                    </a:p>
                  </a:txBody>
                  <a:tcPr anchor="ctr"/>
                </a:tc>
              </a:tr>
              <a:tr h="1144594">
                <a:tc>
                  <a:txBody>
                    <a:bodyPr/>
                    <a:lstStyle/>
                    <a:p>
                      <a:r>
                        <a:rPr lang="en-US" sz="1600" b="1" dirty="0" smtClean="0">
                          <a:latin typeface="+mn-lt"/>
                        </a:rPr>
                        <a:t>Possibility</a:t>
                      </a:r>
                      <a:r>
                        <a:rPr lang="en-US" sz="1600" b="1" baseline="0" dirty="0" smtClean="0">
                          <a:latin typeface="+mn-lt"/>
                        </a:rPr>
                        <a:t> of use for LLRF</a:t>
                      </a:r>
                      <a:endParaRPr lang="en-US" sz="1600" b="1" dirty="0">
                        <a:latin typeface="+mn-lt"/>
                      </a:endParaRPr>
                    </a:p>
                  </a:txBody>
                  <a:tcPr anchor="ctr"/>
                </a:tc>
                <a:tc>
                  <a:txBody>
                    <a:bodyPr/>
                    <a:lstStyle/>
                    <a:p>
                      <a:pPr algn="ctr"/>
                      <a:r>
                        <a:rPr lang="en-US" sz="1600" b="0" dirty="0" smtClean="0">
                          <a:latin typeface="+mn-lt"/>
                        </a:rPr>
                        <a:t>No</a:t>
                      </a:r>
                      <a:endParaRPr lang="en-US" sz="1600" b="0" dirty="0">
                        <a:latin typeface="+mn-lt"/>
                      </a:endParaRPr>
                    </a:p>
                  </a:txBody>
                  <a:tcPr anchor="ctr"/>
                </a:tc>
                <a:tc>
                  <a:txBody>
                    <a:bodyPr/>
                    <a:lstStyle/>
                    <a:p>
                      <a:pPr algn="ctr"/>
                      <a:r>
                        <a:rPr lang="en-US" sz="1600" b="0" dirty="0" smtClean="0">
                          <a:latin typeface="+mn-lt"/>
                        </a:rPr>
                        <a:t>No</a:t>
                      </a:r>
                      <a:endParaRPr lang="en-US" sz="1600" b="0" dirty="0">
                        <a:latin typeface="+mn-lt"/>
                      </a:endParaRPr>
                    </a:p>
                  </a:txBody>
                  <a:tcPr anchor="ctr"/>
                </a:tc>
                <a:tc>
                  <a:txBody>
                    <a:bodyPr/>
                    <a:lstStyle/>
                    <a:p>
                      <a:pPr algn="ctr"/>
                      <a:r>
                        <a:rPr lang="en-US" sz="1600" b="0" dirty="0" smtClean="0">
                          <a:latin typeface="+mn-lt"/>
                        </a:rPr>
                        <a:t>Yes</a:t>
                      </a:r>
                      <a:endParaRPr lang="en-US" sz="1600" b="0" dirty="0">
                        <a:latin typeface="+mn-lt"/>
                      </a:endParaRPr>
                    </a:p>
                  </a:txBody>
                  <a:tcPr anchor="ctr"/>
                </a:tc>
                <a:tc>
                  <a:txBody>
                    <a:bodyPr/>
                    <a:lstStyle/>
                    <a:p>
                      <a:pPr algn="ctr"/>
                      <a:r>
                        <a:rPr lang="en-US" sz="1600" b="0" dirty="0" smtClean="0">
                          <a:latin typeface="+mn-lt"/>
                        </a:rPr>
                        <a:t>Yes</a:t>
                      </a:r>
                      <a:endParaRPr lang="en-US" sz="1600" b="0" dirty="0">
                        <a:latin typeface="+mn-lt"/>
                      </a:endParaRPr>
                    </a:p>
                  </a:txBody>
                  <a:tcPr anchor="ctr"/>
                </a:tc>
                <a:tc>
                  <a:txBody>
                    <a:bodyPr/>
                    <a:lstStyle/>
                    <a:p>
                      <a:pPr algn="ctr"/>
                      <a:r>
                        <a:rPr lang="en-US" sz="1600" b="0" dirty="0" smtClean="0">
                          <a:latin typeface="+mn-lt"/>
                        </a:rPr>
                        <a:t>No</a:t>
                      </a:r>
                      <a:endParaRPr lang="en-US" sz="1600" b="0" dirty="0">
                        <a:latin typeface="+mn-lt"/>
                      </a:endParaRPr>
                    </a:p>
                  </a:txBody>
                  <a:tcPr anchor="ctr"/>
                </a:tc>
              </a:tr>
            </a:tbl>
          </a:graphicData>
        </a:graphic>
      </p:graphicFrame>
      <p:sp>
        <p:nvSpPr>
          <p:cNvPr id="8" name="Rounded Rectangle 7"/>
          <p:cNvSpPr/>
          <p:nvPr/>
        </p:nvSpPr>
        <p:spPr>
          <a:xfrm>
            <a:off x="3600450" y="1502466"/>
            <a:ext cx="996950" cy="4682434"/>
          </a:xfrm>
          <a:prstGeom prst="roundRect">
            <a:avLst/>
          </a:prstGeom>
          <a:noFill/>
          <a:ln w="317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686300" y="1502466"/>
            <a:ext cx="2527300" cy="4682434"/>
          </a:xfrm>
          <a:prstGeom prst="roundRect">
            <a:avLst/>
          </a:prstGeom>
          <a:noFill/>
          <a:ln w="31750">
            <a:solidFill>
              <a:srgbClr val="0000FF"/>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107"/>
          <p:cNvSpPr txBox="1">
            <a:spLocks noChangeArrowheads="1"/>
          </p:cNvSpPr>
          <p:nvPr/>
        </p:nvSpPr>
        <p:spPr bwMode="auto">
          <a:xfrm>
            <a:off x="5035551" y="6280241"/>
            <a:ext cx="2000249" cy="323165"/>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dirty="0" smtClean="0">
                <a:solidFill>
                  <a:srgbClr val="0000FF"/>
                </a:solidFill>
                <a:latin typeface="+mn-lt"/>
                <a:cs typeface="Times New Roman" charset="0"/>
              </a:rPr>
              <a:t>Compatible with LLRF</a:t>
            </a:r>
          </a:p>
        </p:txBody>
      </p:sp>
      <p:sp>
        <p:nvSpPr>
          <p:cNvPr id="11" name="Text Box 107"/>
          <p:cNvSpPr txBox="1">
            <a:spLocks noChangeArrowheads="1"/>
          </p:cNvSpPr>
          <p:nvPr/>
        </p:nvSpPr>
        <p:spPr bwMode="auto">
          <a:xfrm>
            <a:off x="3282951" y="6285997"/>
            <a:ext cx="1530349" cy="553998"/>
          </a:xfrm>
          <a:prstGeom prst="rect">
            <a:avLst/>
          </a:prstGeom>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500" b="1" dirty="0" smtClean="0">
                <a:solidFill>
                  <a:srgbClr val="FF0000"/>
                </a:solidFill>
                <a:latin typeface="+mn-lt"/>
                <a:cs typeface="Times New Roman" charset="0"/>
              </a:rPr>
              <a:t>Not Compatible with LLRF</a:t>
            </a:r>
          </a:p>
        </p:txBody>
      </p:sp>
    </p:spTree>
    <p:extLst>
      <p:ext uri="{BB962C8B-B14F-4D97-AF65-F5344CB8AC3E}">
        <p14:creationId xmlns:p14="http://schemas.microsoft.com/office/powerpoint/2010/main" val="29656530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48A0EE2-EEEB-DA48-9E6B-30E2CD798BC3}" type="slidenum">
              <a:rPr lang="en-US" smtClean="0">
                <a:solidFill>
                  <a:schemeClr val="tx1"/>
                </a:solidFill>
              </a:rPr>
              <a:t>16</a:t>
            </a:fld>
            <a:endParaRPr lang="en-US" dirty="0">
              <a:solidFill>
                <a:schemeClr val="tx1"/>
              </a:solidFill>
            </a:endParaRPr>
          </a:p>
        </p:txBody>
      </p:sp>
      <p:pic>
        <p:nvPicPr>
          <p:cNvPr id="2" name="Picture 1"/>
          <p:cNvPicPr>
            <a:picLocks noChangeAspect="1"/>
          </p:cNvPicPr>
          <p:nvPr/>
        </p:nvPicPr>
        <p:blipFill>
          <a:blip r:embed="rId2"/>
          <a:stretch>
            <a:fillRect/>
          </a:stretch>
        </p:blipFill>
        <p:spPr>
          <a:xfrm>
            <a:off x="1651000" y="1317766"/>
            <a:ext cx="5435600" cy="3641584"/>
          </a:xfrm>
          <a:prstGeom prst="rect">
            <a:avLst/>
          </a:prstGeom>
        </p:spPr>
      </p:pic>
      <p:sp>
        <p:nvSpPr>
          <p:cNvPr id="10" name="Text Box 4"/>
          <p:cNvSpPr txBox="1">
            <a:spLocks noChangeArrowheads="1"/>
          </p:cNvSpPr>
          <p:nvPr/>
        </p:nvSpPr>
        <p:spPr bwMode="auto">
          <a:xfrm>
            <a:off x="1524001" y="663576"/>
            <a:ext cx="636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AFE implementation on </a:t>
            </a:r>
            <a:r>
              <a:rPr lang="en-US" b="1" dirty="0" err="1" smtClean="0">
                <a:latin typeface="Times New Roman" charset="0"/>
                <a:cs typeface="Times New Roman" charset="0"/>
              </a:rPr>
              <a:t>μRTM</a:t>
            </a:r>
            <a:endParaRPr lang="en-US" b="1" dirty="0">
              <a:latin typeface="Times New Roman" charset="0"/>
              <a:cs typeface="Times New Roman" charset="0"/>
            </a:endParaRPr>
          </a:p>
        </p:txBody>
      </p:sp>
      <p:sp>
        <p:nvSpPr>
          <p:cNvPr id="11" name="7 CuadroTexto"/>
          <p:cNvSpPr txBox="1">
            <a:spLocks noChangeArrowheads="1"/>
          </p:cNvSpPr>
          <p:nvPr/>
        </p:nvSpPr>
        <p:spPr bwMode="auto">
          <a:xfrm>
            <a:off x="1231901" y="4959350"/>
            <a:ext cx="6121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picture from Bastian </a:t>
            </a:r>
            <a:r>
              <a:rPr lang="en-AU" sz="1000" dirty="0" err="1" smtClean="0">
                <a:solidFill>
                  <a:srgbClr val="0000FF"/>
                </a:solidFill>
              </a:rPr>
              <a:t>Lorbeer’s</a:t>
            </a:r>
            <a:r>
              <a:rPr lang="en-AU" sz="1000" dirty="0" smtClean="0">
                <a:solidFill>
                  <a:srgbClr val="0000FF"/>
                </a:solidFill>
              </a:rPr>
              <a:t> presentation (DESY BPM) at the DITANET workshop at CERN, Jan 2012</a:t>
            </a:r>
            <a:endParaRPr lang="es-ES" sz="1000" dirty="0">
              <a:solidFill>
                <a:srgbClr val="0000FF"/>
              </a:solidFill>
            </a:endParaRPr>
          </a:p>
        </p:txBody>
      </p:sp>
      <p:sp>
        <p:nvSpPr>
          <p:cNvPr id="6" name="TextBox 5"/>
          <p:cNvSpPr txBox="1"/>
          <p:nvPr/>
        </p:nvSpPr>
        <p:spPr>
          <a:xfrm>
            <a:off x="514350" y="5835818"/>
            <a:ext cx="7981950" cy="369332"/>
          </a:xfrm>
          <a:prstGeom prst="rect">
            <a:avLst/>
          </a:prstGeom>
          <a:solidFill>
            <a:schemeClr val="accent6">
              <a:lumMod val="40000"/>
              <a:lumOff val="60000"/>
            </a:schemeClr>
          </a:solidFill>
          <a:ln w="25400">
            <a:solidFill>
              <a:schemeClr val="tx1"/>
            </a:solidFill>
          </a:ln>
        </p:spPr>
        <p:txBody>
          <a:bodyPr wrap="square" rtlCol="0">
            <a:spAutoFit/>
          </a:bodyPr>
          <a:lstStyle/>
          <a:p>
            <a:r>
              <a:rPr lang="en-US" dirty="0" smtClean="0"/>
              <a:t>The analog front-end can be developed in house through external collaborations. </a:t>
            </a:r>
          </a:p>
        </p:txBody>
      </p:sp>
    </p:spTree>
    <p:extLst>
      <p:ext uri="{BB962C8B-B14F-4D97-AF65-F5344CB8AC3E}">
        <p14:creationId xmlns:p14="http://schemas.microsoft.com/office/powerpoint/2010/main" val="16687307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17</a:t>
            </a:fld>
            <a:endParaRPr lang="en-US" dirty="0">
              <a:solidFill>
                <a:srgbClr val="000000"/>
              </a:solidFill>
            </a:endParaRPr>
          </a:p>
        </p:txBody>
      </p:sp>
      <p:sp>
        <p:nvSpPr>
          <p:cNvPr id="5" name="Text Box 4"/>
          <p:cNvSpPr txBox="1">
            <a:spLocks noChangeArrowheads="1"/>
          </p:cNvSpPr>
          <p:nvPr/>
        </p:nvSpPr>
        <p:spPr bwMode="auto">
          <a:xfrm>
            <a:off x="1524001" y="663576"/>
            <a:ext cx="636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Digital electronics</a:t>
            </a:r>
            <a:endParaRPr lang="en-US" b="1" dirty="0">
              <a:latin typeface="Times New Roman" charset="0"/>
              <a:cs typeface="Times New Roman" charset="0"/>
            </a:endParaRPr>
          </a:p>
        </p:txBody>
      </p:sp>
      <p:sp>
        <p:nvSpPr>
          <p:cNvPr id="6" name="TextBox 5"/>
          <p:cNvSpPr txBox="1"/>
          <p:nvPr/>
        </p:nvSpPr>
        <p:spPr>
          <a:xfrm>
            <a:off x="692150" y="5774890"/>
            <a:ext cx="7626351" cy="646331"/>
          </a:xfrm>
          <a:prstGeom prst="rect">
            <a:avLst/>
          </a:prstGeom>
          <a:solidFill>
            <a:schemeClr val="accent6">
              <a:lumMod val="40000"/>
              <a:lumOff val="60000"/>
            </a:schemeClr>
          </a:solidFill>
          <a:ln w="25400">
            <a:solidFill>
              <a:schemeClr val="tx1"/>
            </a:solidFill>
          </a:ln>
        </p:spPr>
        <p:txBody>
          <a:bodyPr wrap="square" rtlCol="0">
            <a:spAutoFit/>
          </a:bodyPr>
          <a:lstStyle/>
          <a:p>
            <a:r>
              <a:rPr lang="en-US" dirty="0" smtClean="0"/>
              <a:t>The digital electronics such as the FPGA unit and the ADC module (COTS) can be directly bought from the market. </a:t>
            </a:r>
          </a:p>
        </p:txBody>
      </p:sp>
      <p:pic>
        <p:nvPicPr>
          <p:cNvPr id="7" name="Picture 6"/>
          <p:cNvPicPr>
            <a:picLocks noChangeAspect="1"/>
          </p:cNvPicPr>
          <p:nvPr/>
        </p:nvPicPr>
        <p:blipFill>
          <a:blip r:embed="rId2"/>
          <a:stretch>
            <a:fillRect/>
          </a:stretch>
        </p:blipFill>
        <p:spPr>
          <a:xfrm>
            <a:off x="408421" y="2603017"/>
            <a:ext cx="2736851" cy="1215204"/>
          </a:xfrm>
          <a:prstGeom prst="rect">
            <a:avLst/>
          </a:prstGeom>
        </p:spPr>
      </p:pic>
      <p:pic>
        <p:nvPicPr>
          <p:cNvPr id="8" name="Picture 7"/>
          <p:cNvPicPr>
            <a:picLocks noChangeAspect="1"/>
          </p:cNvPicPr>
          <p:nvPr/>
        </p:nvPicPr>
        <p:blipFill>
          <a:blip r:embed="rId3"/>
          <a:stretch>
            <a:fillRect/>
          </a:stretch>
        </p:blipFill>
        <p:spPr>
          <a:xfrm>
            <a:off x="3246871" y="1399402"/>
            <a:ext cx="5814579" cy="3511550"/>
          </a:xfrm>
          <a:prstGeom prst="rect">
            <a:avLst/>
          </a:prstGeom>
        </p:spPr>
      </p:pic>
      <p:sp>
        <p:nvSpPr>
          <p:cNvPr id="9" name="7 CuadroTexto"/>
          <p:cNvSpPr txBox="1">
            <a:spLocks noChangeArrowheads="1"/>
          </p:cNvSpPr>
          <p:nvPr/>
        </p:nvSpPr>
        <p:spPr bwMode="auto">
          <a:xfrm>
            <a:off x="4349750" y="4974969"/>
            <a:ext cx="4178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200" dirty="0" smtClean="0">
                <a:solidFill>
                  <a:srgbClr val="0000FF"/>
                </a:solidFill>
              </a:rPr>
              <a:t>ATCA carrier board with RTM and COTS ADC (DESY) </a:t>
            </a:r>
            <a:endParaRPr lang="es-ES" sz="1200" dirty="0">
              <a:solidFill>
                <a:srgbClr val="0000FF"/>
              </a:solidFill>
            </a:endParaRPr>
          </a:p>
        </p:txBody>
      </p:sp>
      <p:sp>
        <p:nvSpPr>
          <p:cNvPr id="10" name="7 CuadroTexto"/>
          <p:cNvSpPr txBox="1">
            <a:spLocks noChangeArrowheads="1"/>
          </p:cNvSpPr>
          <p:nvPr/>
        </p:nvSpPr>
        <p:spPr bwMode="auto">
          <a:xfrm>
            <a:off x="465571" y="3818221"/>
            <a:ext cx="25570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1200" dirty="0" smtClean="0">
                <a:solidFill>
                  <a:srgbClr val="0000FF"/>
                </a:solidFill>
              </a:rPr>
              <a:t>Off-</a:t>
            </a:r>
            <a:r>
              <a:rPr lang="es-ES" sz="1200" dirty="0" err="1" smtClean="0">
                <a:solidFill>
                  <a:srgbClr val="0000FF"/>
                </a:solidFill>
              </a:rPr>
              <a:t>the</a:t>
            </a:r>
            <a:r>
              <a:rPr lang="es-ES" sz="1200" dirty="0" smtClean="0">
                <a:solidFill>
                  <a:srgbClr val="0000FF"/>
                </a:solidFill>
              </a:rPr>
              <a:t>-</a:t>
            </a:r>
            <a:r>
              <a:rPr lang="es-ES" sz="1200" dirty="0" err="1" smtClean="0">
                <a:solidFill>
                  <a:srgbClr val="0000FF"/>
                </a:solidFill>
              </a:rPr>
              <a:t>shelf</a:t>
            </a:r>
            <a:r>
              <a:rPr lang="es-ES" sz="1200" dirty="0" smtClean="0">
                <a:solidFill>
                  <a:srgbClr val="0000FF"/>
                </a:solidFill>
              </a:rPr>
              <a:t> </a:t>
            </a:r>
            <a:r>
              <a:rPr lang="es-ES" sz="1200" dirty="0" err="1" smtClean="0">
                <a:solidFill>
                  <a:srgbClr val="0000FF"/>
                </a:solidFill>
              </a:rPr>
              <a:t>AMCs</a:t>
            </a:r>
            <a:endParaRPr lang="es-ES" sz="1200" dirty="0">
              <a:solidFill>
                <a:srgbClr val="0000FF"/>
              </a:solidFill>
            </a:endParaRPr>
          </a:p>
        </p:txBody>
      </p:sp>
    </p:spTree>
    <p:extLst>
      <p:ext uri="{BB962C8B-B14F-4D97-AF65-F5344CB8AC3E}">
        <p14:creationId xmlns:p14="http://schemas.microsoft.com/office/powerpoint/2010/main" val="2854259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18</a:t>
            </a:fld>
            <a:endParaRPr lang="en-US" dirty="0">
              <a:solidFill>
                <a:srgbClr val="000000"/>
              </a:solidFill>
            </a:endParaRPr>
          </a:p>
        </p:txBody>
      </p:sp>
      <p:pic>
        <p:nvPicPr>
          <p:cNvPr id="5" name="Picture 4"/>
          <p:cNvPicPr>
            <a:picLocks noChangeAspect="1"/>
          </p:cNvPicPr>
          <p:nvPr/>
        </p:nvPicPr>
        <p:blipFill>
          <a:blip r:embed="rId2"/>
          <a:stretch>
            <a:fillRect/>
          </a:stretch>
        </p:blipFill>
        <p:spPr>
          <a:xfrm>
            <a:off x="3995787" y="1200150"/>
            <a:ext cx="4752157" cy="2377230"/>
          </a:xfrm>
          <a:prstGeom prst="rect">
            <a:avLst/>
          </a:prstGeom>
        </p:spPr>
      </p:pic>
      <p:sp>
        <p:nvSpPr>
          <p:cNvPr id="8" name="Text Box 4"/>
          <p:cNvSpPr txBox="1">
            <a:spLocks noChangeArrowheads="1"/>
          </p:cNvSpPr>
          <p:nvPr/>
        </p:nvSpPr>
        <p:spPr bwMode="auto">
          <a:xfrm>
            <a:off x="1524000" y="663576"/>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Auto-calibration and linearization</a:t>
            </a:r>
            <a:endParaRPr lang="en-US" b="1" dirty="0">
              <a:latin typeface="Times New Roman" charset="0"/>
              <a:cs typeface="Times New Roman" charset="0"/>
            </a:endParaRPr>
          </a:p>
        </p:txBody>
      </p:sp>
      <p:sp>
        <p:nvSpPr>
          <p:cNvPr id="9" name="7 CuadroTexto"/>
          <p:cNvSpPr txBox="1">
            <a:spLocks noChangeArrowheads="1"/>
          </p:cNvSpPr>
          <p:nvPr/>
        </p:nvSpPr>
        <p:spPr bwMode="auto">
          <a:xfrm>
            <a:off x="3995785" y="3583730"/>
            <a:ext cx="4921251"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R. B. </a:t>
            </a:r>
            <a:r>
              <a:rPr lang="en-AU" sz="1000" dirty="0" err="1" smtClean="0">
                <a:solidFill>
                  <a:srgbClr val="0000FF"/>
                </a:solidFill>
              </a:rPr>
              <a:t>Shurter</a:t>
            </a:r>
            <a:r>
              <a:rPr lang="en-AU" sz="1000" dirty="0" smtClean="0">
                <a:solidFill>
                  <a:srgbClr val="0000FF"/>
                </a:solidFill>
              </a:rPr>
              <a:t> et. Al, </a:t>
            </a:r>
            <a:r>
              <a:rPr lang="en-AU" sz="1000" dirty="0" err="1" smtClean="0">
                <a:solidFill>
                  <a:srgbClr val="0000FF"/>
                </a:solidFill>
              </a:rPr>
              <a:t>Analog</a:t>
            </a:r>
            <a:r>
              <a:rPr lang="en-AU" sz="1000" dirty="0" smtClean="0">
                <a:solidFill>
                  <a:srgbClr val="0000FF"/>
                </a:solidFill>
              </a:rPr>
              <a:t> Front-end Electronics for Beam Position Measurement on the Beam Halo Measurement, Proc. PAC’01</a:t>
            </a:r>
            <a:endParaRPr lang="es-ES" sz="1000" dirty="0">
              <a:solidFill>
                <a:srgbClr val="0000FF"/>
              </a:solidFill>
            </a:endParaRPr>
          </a:p>
        </p:txBody>
      </p:sp>
      <p:pic>
        <p:nvPicPr>
          <p:cNvPr id="2" name="Picture 1"/>
          <p:cNvPicPr>
            <a:picLocks noChangeAspect="1"/>
          </p:cNvPicPr>
          <p:nvPr/>
        </p:nvPicPr>
        <p:blipFill>
          <a:blip r:embed="rId3"/>
          <a:stretch>
            <a:fillRect/>
          </a:stretch>
        </p:blipFill>
        <p:spPr>
          <a:xfrm>
            <a:off x="4851400" y="4298950"/>
            <a:ext cx="3022600" cy="2120900"/>
          </a:xfrm>
          <a:prstGeom prst="rect">
            <a:avLst/>
          </a:prstGeom>
        </p:spPr>
      </p:pic>
      <p:sp>
        <p:nvSpPr>
          <p:cNvPr id="10" name="7 CuadroTexto"/>
          <p:cNvSpPr txBox="1">
            <a:spLocks noChangeArrowheads="1"/>
          </p:cNvSpPr>
          <p:nvPr/>
        </p:nvSpPr>
        <p:spPr bwMode="auto">
          <a:xfrm>
            <a:off x="4568826" y="6356350"/>
            <a:ext cx="3603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J. Power et al, “Beam Position Monitor Systems for the SNS </a:t>
            </a:r>
            <a:r>
              <a:rPr lang="en-AU" sz="1000" dirty="0" err="1" smtClean="0">
                <a:solidFill>
                  <a:srgbClr val="0000FF"/>
                </a:solidFill>
              </a:rPr>
              <a:t>Linac</a:t>
            </a:r>
            <a:r>
              <a:rPr lang="en-AU" sz="1000" dirty="0" smtClean="0">
                <a:solidFill>
                  <a:srgbClr val="0000FF"/>
                </a:solidFill>
              </a:rPr>
              <a:t>”, PAC’03 </a:t>
            </a:r>
            <a:endParaRPr lang="es-ES" sz="1000" dirty="0">
              <a:solidFill>
                <a:srgbClr val="0000FF"/>
              </a:solidFill>
            </a:endParaRPr>
          </a:p>
        </p:txBody>
      </p:sp>
      <p:pic>
        <p:nvPicPr>
          <p:cNvPr id="3" name="Picture 2"/>
          <p:cNvPicPr>
            <a:picLocks noChangeAspect="1"/>
          </p:cNvPicPr>
          <p:nvPr/>
        </p:nvPicPr>
        <p:blipFill>
          <a:blip r:embed="rId4"/>
          <a:stretch>
            <a:fillRect/>
          </a:stretch>
        </p:blipFill>
        <p:spPr>
          <a:xfrm>
            <a:off x="565151" y="1200150"/>
            <a:ext cx="2857500" cy="2610971"/>
          </a:xfrm>
          <a:prstGeom prst="rect">
            <a:avLst/>
          </a:prstGeom>
        </p:spPr>
      </p:pic>
      <p:sp>
        <p:nvSpPr>
          <p:cNvPr id="11" name="7 CuadroTexto"/>
          <p:cNvSpPr txBox="1">
            <a:spLocks noChangeArrowheads="1"/>
          </p:cNvSpPr>
          <p:nvPr/>
        </p:nvSpPr>
        <p:spPr bwMode="auto">
          <a:xfrm>
            <a:off x="206376" y="3811121"/>
            <a:ext cx="3603625"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Maurice Cohen-</a:t>
            </a:r>
            <a:r>
              <a:rPr lang="en-AU" sz="1000" dirty="0" err="1" smtClean="0">
                <a:solidFill>
                  <a:srgbClr val="0000FF"/>
                </a:solidFill>
              </a:rPr>
              <a:t>Solal</a:t>
            </a:r>
            <a:r>
              <a:rPr lang="en-AU" sz="1000" dirty="0" smtClean="0">
                <a:solidFill>
                  <a:srgbClr val="0000FF"/>
                </a:solidFill>
              </a:rPr>
              <a:t>, Design, test and calibration of an electrostatic beam position monitor, Ph. Rev. ST - AB</a:t>
            </a:r>
            <a:endParaRPr lang="es-ES" sz="1000" dirty="0">
              <a:solidFill>
                <a:srgbClr val="0000FF"/>
              </a:solidFill>
            </a:endParaRPr>
          </a:p>
        </p:txBody>
      </p:sp>
      <p:sp>
        <p:nvSpPr>
          <p:cNvPr id="12" name="TextBox 11"/>
          <p:cNvSpPr txBox="1"/>
          <p:nvPr/>
        </p:nvSpPr>
        <p:spPr>
          <a:xfrm>
            <a:off x="504826" y="5012898"/>
            <a:ext cx="3305175" cy="923330"/>
          </a:xfrm>
          <a:prstGeom prst="rect">
            <a:avLst/>
          </a:prstGeom>
          <a:solidFill>
            <a:schemeClr val="accent6">
              <a:lumMod val="40000"/>
              <a:lumOff val="60000"/>
            </a:schemeClr>
          </a:solidFill>
          <a:ln w="25400">
            <a:solidFill>
              <a:schemeClr val="tx1"/>
            </a:solidFill>
          </a:ln>
        </p:spPr>
        <p:txBody>
          <a:bodyPr wrap="square" rtlCol="0">
            <a:spAutoFit/>
          </a:bodyPr>
          <a:lstStyle/>
          <a:p>
            <a:r>
              <a:rPr lang="en-US" dirty="0" smtClean="0"/>
              <a:t>DC offset compensation, linearization and auto-calibration can be done by the FPGA. </a:t>
            </a:r>
          </a:p>
        </p:txBody>
      </p:sp>
    </p:spTree>
    <p:extLst>
      <p:ext uri="{BB962C8B-B14F-4D97-AF65-F5344CB8AC3E}">
        <p14:creationId xmlns:p14="http://schemas.microsoft.com/office/powerpoint/2010/main" val="347325511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36675" y="2332265"/>
            <a:ext cx="342900" cy="457199"/>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TextBox 85"/>
          <p:cNvSpPr txBox="1"/>
          <p:nvPr/>
        </p:nvSpPr>
        <p:spPr>
          <a:xfrm>
            <a:off x="2095500" y="4454497"/>
            <a:ext cx="584200" cy="400110"/>
          </a:xfrm>
          <a:prstGeom prst="rect">
            <a:avLst/>
          </a:prstGeom>
          <a:solidFill>
            <a:schemeClr val="bg1"/>
          </a:solidFill>
        </p:spPr>
        <p:txBody>
          <a:bodyPr wrap="square" rtlCol="0">
            <a:spAutoFit/>
          </a:bodyPr>
          <a:lstStyle/>
          <a:p>
            <a:pPr algn="ctr"/>
            <a:r>
              <a:rPr lang="en-US" sz="1000" b="1" dirty="0" smtClean="0">
                <a:solidFill>
                  <a:srgbClr val="FF0000"/>
                </a:solidFill>
              </a:rPr>
              <a:t>Beam Current</a:t>
            </a:r>
            <a:endParaRPr lang="en-US" sz="1000" b="1" dirty="0">
              <a:solidFill>
                <a:srgbClr val="FF0000"/>
              </a:solidFill>
            </a:endParaRPr>
          </a:p>
        </p:txBody>
      </p:sp>
      <p:sp>
        <p:nvSpPr>
          <p:cNvPr id="83" name="TextBox 82"/>
          <p:cNvSpPr txBox="1"/>
          <p:nvPr/>
        </p:nvSpPr>
        <p:spPr>
          <a:xfrm>
            <a:off x="3879851" y="2312828"/>
            <a:ext cx="584200" cy="246221"/>
          </a:xfrm>
          <a:prstGeom prst="rect">
            <a:avLst/>
          </a:prstGeom>
          <a:solidFill>
            <a:schemeClr val="bg1"/>
          </a:solidFill>
        </p:spPr>
        <p:txBody>
          <a:bodyPr wrap="square" rtlCol="0">
            <a:spAutoFit/>
          </a:bodyPr>
          <a:lstStyle/>
          <a:p>
            <a:r>
              <a:rPr lang="en-US" sz="1000" b="1" dirty="0" smtClean="0">
                <a:solidFill>
                  <a:srgbClr val="FF6600"/>
                </a:solidFill>
              </a:rPr>
              <a:t>Beam</a:t>
            </a:r>
            <a:endParaRPr lang="en-US" sz="1000" b="1" dirty="0">
              <a:solidFill>
                <a:srgbClr val="FF6600"/>
              </a:solidFill>
            </a:endParaRPr>
          </a:p>
        </p:txBody>
      </p:sp>
      <p:sp>
        <p:nvSpPr>
          <p:cNvPr id="82" name="TextBox 81"/>
          <p:cNvSpPr txBox="1"/>
          <p:nvPr/>
        </p:nvSpPr>
        <p:spPr>
          <a:xfrm>
            <a:off x="450850" y="2278098"/>
            <a:ext cx="742951" cy="400110"/>
          </a:xfrm>
          <a:prstGeom prst="rect">
            <a:avLst/>
          </a:prstGeom>
          <a:solidFill>
            <a:schemeClr val="bg1"/>
          </a:solidFill>
        </p:spPr>
        <p:txBody>
          <a:bodyPr wrap="square" rtlCol="0">
            <a:spAutoFit/>
          </a:bodyPr>
          <a:lstStyle/>
          <a:p>
            <a:pPr algn="r"/>
            <a:r>
              <a:rPr lang="en-US" sz="1000" b="1" dirty="0" smtClean="0">
                <a:solidFill>
                  <a:schemeClr val="accent5">
                    <a:lumMod val="75000"/>
                  </a:schemeClr>
                </a:solidFill>
              </a:rPr>
              <a:t>RF voltage</a:t>
            </a:r>
          </a:p>
          <a:p>
            <a:pPr algn="r"/>
            <a:r>
              <a:rPr lang="en-US" sz="1000" b="1" dirty="0" smtClean="0">
                <a:solidFill>
                  <a:schemeClr val="accent5">
                    <a:lumMod val="75000"/>
                  </a:schemeClr>
                </a:solidFill>
              </a:rPr>
              <a:t>Envelope</a:t>
            </a:r>
            <a:endParaRPr lang="en-US" sz="1000" b="1" dirty="0">
              <a:solidFill>
                <a:schemeClr val="accent5">
                  <a:lumMod val="75000"/>
                </a:schemeClr>
              </a:solidFill>
            </a:endParaRPr>
          </a:p>
        </p:txBody>
      </p:sp>
      <p:sp>
        <p:nvSpPr>
          <p:cNvPr id="75" name="Rectangle 74"/>
          <p:cNvSpPr/>
          <p:nvPr/>
        </p:nvSpPr>
        <p:spPr>
          <a:xfrm>
            <a:off x="3476626" y="2330450"/>
            <a:ext cx="342900" cy="457199"/>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19</a:t>
            </a:fld>
            <a:endParaRPr lang="en-US" dirty="0">
              <a:solidFill>
                <a:srgbClr val="000000"/>
              </a:solidFill>
            </a:endParaRPr>
          </a:p>
        </p:txBody>
      </p:sp>
      <p:sp>
        <p:nvSpPr>
          <p:cNvPr id="5" name="Text Box 4"/>
          <p:cNvSpPr txBox="1">
            <a:spLocks noChangeArrowheads="1"/>
          </p:cNvSpPr>
          <p:nvPr/>
        </p:nvSpPr>
        <p:spPr bwMode="auto">
          <a:xfrm>
            <a:off x="1346201" y="739776"/>
            <a:ext cx="7169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Timing requirements for the BPM system</a:t>
            </a:r>
          </a:p>
        </p:txBody>
      </p:sp>
      <p:cxnSp>
        <p:nvCxnSpPr>
          <p:cNvPr id="7" name="Straight Connector 6"/>
          <p:cNvCxnSpPr/>
          <p:nvPr/>
        </p:nvCxnSpPr>
        <p:spPr>
          <a:xfrm>
            <a:off x="901701" y="2806701"/>
            <a:ext cx="3409951"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flipH="1">
            <a:off x="1174750" y="2139951"/>
            <a:ext cx="361951" cy="13335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352550" y="2139951"/>
            <a:ext cx="361951"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Arc 15"/>
          <p:cNvSpPr/>
          <p:nvPr/>
        </p:nvSpPr>
        <p:spPr>
          <a:xfrm flipH="1" flipV="1">
            <a:off x="1714501" y="1479551"/>
            <a:ext cx="317500" cy="1327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Arc 18"/>
          <p:cNvSpPr/>
          <p:nvPr/>
        </p:nvSpPr>
        <p:spPr>
          <a:xfrm flipH="1">
            <a:off x="3314701" y="2139950"/>
            <a:ext cx="361951" cy="13335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a:off x="3492501" y="2139950"/>
            <a:ext cx="361951" cy="0"/>
          </a:xfrm>
          <a:prstGeom prst="line">
            <a:avLst/>
          </a:prstGeom>
        </p:spPr>
        <p:style>
          <a:lnRef idx="2">
            <a:schemeClr val="accent1"/>
          </a:lnRef>
          <a:fillRef idx="0">
            <a:schemeClr val="accent1"/>
          </a:fillRef>
          <a:effectRef idx="1">
            <a:schemeClr val="accent1"/>
          </a:effectRef>
          <a:fontRef idx="minor">
            <a:schemeClr val="tx1"/>
          </a:fontRef>
        </p:style>
      </p:cxnSp>
      <p:sp>
        <p:nvSpPr>
          <p:cNvPr id="21" name="Arc 20"/>
          <p:cNvSpPr/>
          <p:nvPr/>
        </p:nvSpPr>
        <p:spPr>
          <a:xfrm flipH="1" flipV="1">
            <a:off x="3854451" y="1479549"/>
            <a:ext cx="317500" cy="1327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1000125" y="5311774"/>
            <a:ext cx="3016251"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Arc 24"/>
          <p:cNvSpPr/>
          <p:nvPr/>
        </p:nvSpPr>
        <p:spPr>
          <a:xfrm flipH="1">
            <a:off x="1400175" y="4768849"/>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a:off x="1400175" y="4768849"/>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flipH="1" flipV="1">
            <a:off x="1914525" y="4768848"/>
            <a:ext cx="533400"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p:nvPr/>
        </p:nvSpPr>
        <p:spPr>
          <a:xfrm flipV="1">
            <a:off x="1914525" y="4768849"/>
            <a:ext cx="533400" cy="107314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flipH="1">
            <a:off x="2447926" y="4768849"/>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Arc 30"/>
          <p:cNvSpPr/>
          <p:nvPr/>
        </p:nvSpPr>
        <p:spPr>
          <a:xfrm>
            <a:off x="2447926" y="4768849"/>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Arc 31"/>
          <p:cNvSpPr/>
          <p:nvPr/>
        </p:nvSpPr>
        <p:spPr>
          <a:xfrm flipH="1" flipV="1">
            <a:off x="2962275" y="4768848"/>
            <a:ext cx="533400"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flipV="1">
            <a:off x="2962275" y="4768849"/>
            <a:ext cx="533400" cy="107314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p:cNvSpPr/>
          <p:nvPr/>
        </p:nvSpPr>
        <p:spPr>
          <a:xfrm flipH="1">
            <a:off x="3495675" y="4768848"/>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flipV="1">
            <a:off x="866775" y="4768851"/>
            <a:ext cx="533400" cy="107314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Connector 36"/>
          <p:cNvCxnSpPr/>
          <p:nvPr/>
        </p:nvCxnSpPr>
        <p:spPr>
          <a:xfrm flipV="1">
            <a:off x="1174749" y="2806701"/>
            <a:ext cx="0" cy="40005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308351" y="2806701"/>
            <a:ext cx="0" cy="40005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168401" y="3117851"/>
            <a:ext cx="2139951"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032000" y="2979352"/>
            <a:ext cx="584200" cy="276999"/>
          </a:xfrm>
          <a:prstGeom prst="rect">
            <a:avLst/>
          </a:prstGeom>
          <a:solidFill>
            <a:schemeClr val="bg1"/>
          </a:solidFill>
        </p:spPr>
        <p:txBody>
          <a:bodyPr wrap="square" rtlCol="0">
            <a:spAutoFit/>
          </a:bodyPr>
          <a:lstStyle/>
          <a:p>
            <a:pPr algn="ctr"/>
            <a:r>
              <a:rPr lang="en-US" sz="1200" dirty="0" smtClean="0"/>
              <a:t>14 Hz</a:t>
            </a:r>
            <a:endParaRPr lang="en-US" sz="1200" dirty="0"/>
          </a:p>
        </p:txBody>
      </p:sp>
      <p:cxnSp>
        <p:nvCxnSpPr>
          <p:cNvPr id="52" name="Straight Arrow Connector 51"/>
          <p:cNvCxnSpPr/>
          <p:nvPr/>
        </p:nvCxnSpPr>
        <p:spPr>
          <a:xfrm>
            <a:off x="1352551" y="1892300"/>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714500" y="1892301"/>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949451" y="2559049"/>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200400" y="2559050"/>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025525" y="1639154"/>
            <a:ext cx="654051" cy="276999"/>
          </a:xfrm>
          <a:prstGeom prst="rect">
            <a:avLst/>
          </a:prstGeom>
          <a:solidFill>
            <a:schemeClr val="bg1"/>
          </a:solidFill>
        </p:spPr>
        <p:txBody>
          <a:bodyPr wrap="square" rtlCol="0">
            <a:spAutoFit/>
          </a:bodyPr>
          <a:lstStyle/>
          <a:p>
            <a:pPr algn="ctr"/>
            <a:r>
              <a:rPr lang="en-US" sz="1200" dirty="0" smtClean="0">
                <a:solidFill>
                  <a:srgbClr val="0000FF"/>
                </a:solidFill>
              </a:rPr>
              <a:t>Trigger</a:t>
            </a:r>
            <a:endParaRPr lang="en-US" sz="1200" dirty="0">
              <a:solidFill>
                <a:srgbClr val="0000FF"/>
              </a:solidFill>
            </a:endParaRPr>
          </a:p>
        </p:txBody>
      </p:sp>
      <p:sp>
        <p:nvSpPr>
          <p:cNvPr id="58" name="Arc 57"/>
          <p:cNvSpPr/>
          <p:nvPr/>
        </p:nvSpPr>
        <p:spPr>
          <a:xfrm flipH="1" flipV="1">
            <a:off x="1577975" y="4502151"/>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flipV="1">
            <a:off x="1425575" y="4502151"/>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4" name="Straight Connector 63"/>
          <p:cNvCxnSpPr/>
          <p:nvPr/>
        </p:nvCxnSpPr>
        <p:spPr>
          <a:xfrm flipV="1">
            <a:off x="1393825" y="5311775"/>
            <a:ext cx="0" cy="981077"/>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2447925" y="5311775"/>
            <a:ext cx="0" cy="981077"/>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1400175" y="6223001"/>
            <a:ext cx="1054100"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1492250" y="5948404"/>
            <a:ext cx="844551" cy="276999"/>
          </a:xfrm>
          <a:prstGeom prst="rect">
            <a:avLst/>
          </a:prstGeom>
          <a:noFill/>
        </p:spPr>
        <p:txBody>
          <a:bodyPr wrap="square" rtlCol="0">
            <a:spAutoFit/>
          </a:bodyPr>
          <a:lstStyle/>
          <a:p>
            <a:pPr algn="ctr"/>
            <a:r>
              <a:rPr lang="en-US" sz="1200" dirty="0" smtClean="0"/>
              <a:t>352 MHz</a:t>
            </a:r>
            <a:endParaRPr lang="en-US" sz="1200" dirty="0"/>
          </a:p>
        </p:txBody>
      </p:sp>
      <p:sp>
        <p:nvSpPr>
          <p:cNvPr id="70" name="TextBox 69"/>
          <p:cNvSpPr txBox="1"/>
          <p:nvPr/>
        </p:nvSpPr>
        <p:spPr>
          <a:xfrm>
            <a:off x="5041901" y="1639154"/>
            <a:ext cx="3644900" cy="2400657"/>
          </a:xfrm>
          <a:prstGeom prst="rect">
            <a:avLst/>
          </a:prstGeom>
          <a:noFill/>
        </p:spPr>
        <p:txBody>
          <a:bodyPr wrap="square" rtlCol="0">
            <a:spAutoFit/>
          </a:bodyPr>
          <a:lstStyle/>
          <a:p>
            <a:r>
              <a:rPr lang="en-US" sz="1400" b="1" dirty="0" smtClean="0"/>
              <a:t>Intra-pulse:</a:t>
            </a:r>
          </a:p>
          <a:p>
            <a:endParaRPr lang="en-US" sz="800" dirty="0" smtClean="0"/>
          </a:p>
          <a:p>
            <a:pPr marL="285750" indent="-285750">
              <a:buFont typeface="Arial"/>
              <a:buChar char="•"/>
            </a:pPr>
            <a:r>
              <a:rPr lang="en-US" sz="1400" dirty="0" smtClean="0"/>
              <a:t>ADC sampling</a:t>
            </a:r>
          </a:p>
          <a:p>
            <a:pPr marL="285750" indent="-285750">
              <a:buFont typeface="Arial"/>
              <a:buChar char="•"/>
            </a:pPr>
            <a:r>
              <a:rPr lang="en-US" sz="1400" dirty="0" smtClean="0"/>
              <a:t>Data storage on the AMC memory, etc.</a:t>
            </a:r>
          </a:p>
          <a:p>
            <a:endParaRPr lang="en-US" sz="1400" dirty="0" smtClean="0"/>
          </a:p>
          <a:p>
            <a:endParaRPr lang="en-US" sz="800" dirty="0"/>
          </a:p>
          <a:p>
            <a:r>
              <a:rPr lang="en-US" sz="1400" b="1" dirty="0" smtClean="0"/>
              <a:t>Inter-pulse:</a:t>
            </a:r>
          </a:p>
          <a:p>
            <a:endParaRPr lang="en-US" sz="800" dirty="0" smtClean="0"/>
          </a:p>
          <a:p>
            <a:pPr marL="285750" indent="-285750">
              <a:buFont typeface="Arial"/>
              <a:buChar char="•"/>
            </a:pPr>
            <a:r>
              <a:rPr lang="en-US" sz="1400" dirty="0" smtClean="0"/>
              <a:t>Data communication to the control system</a:t>
            </a:r>
          </a:p>
          <a:p>
            <a:pPr marL="285750" indent="-285750">
              <a:buFont typeface="Arial"/>
              <a:buChar char="•"/>
            </a:pPr>
            <a:r>
              <a:rPr lang="en-US" sz="1400" dirty="0" smtClean="0"/>
              <a:t>Auto calibration</a:t>
            </a:r>
          </a:p>
          <a:p>
            <a:pPr marL="285750" indent="-285750">
              <a:buFont typeface="Arial"/>
              <a:buChar char="•"/>
            </a:pPr>
            <a:r>
              <a:rPr lang="en-US" sz="1400" dirty="0" smtClean="0"/>
              <a:t>Error compensation, etc.</a:t>
            </a:r>
          </a:p>
          <a:p>
            <a:endParaRPr lang="en-US" sz="1400" dirty="0"/>
          </a:p>
        </p:txBody>
      </p:sp>
      <p:cxnSp>
        <p:nvCxnSpPr>
          <p:cNvPr id="71" name="Straight Connector 70"/>
          <p:cNvCxnSpPr/>
          <p:nvPr/>
        </p:nvCxnSpPr>
        <p:spPr>
          <a:xfrm flipV="1">
            <a:off x="3594100" y="2038352"/>
            <a:ext cx="0" cy="1217999"/>
          </a:xfrm>
          <a:prstGeom prst="line">
            <a:avLst/>
          </a:prstGeom>
          <a:ln w="12700">
            <a:solidFill>
              <a:srgbClr val="008000"/>
            </a:solidFill>
            <a:prstDash val="sysDash"/>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3648075" y="2038352"/>
            <a:ext cx="0" cy="1217999"/>
          </a:xfrm>
          <a:prstGeom prst="line">
            <a:avLst/>
          </a:prstGeom>
          <a:ln w="12700">
            <a:solidFill>
              <a:srgbClr val="008000"/>
            </a:solidFill>
            <a:prstDash val="sys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168401" y="3256350"/>
            <a:ext cx="2425700" cy="1398202"/>
          </a:xfrm>
          <a:prstGeom prst="line">
            <a:avLst/>
          </a:prstGeom>
          <a:ln w="15875">
            <a:solidFill>
              <a:srgbClr val="008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3648075" y="3256350"/>
            <a:ext cx="314327" cy="1398202"/>
          </a:xfrm>
          <a:prstGeom prst="line">
            <a:avLst/>
          </a:prstGeom>
          <a:ln w="15875">
            <a:solidFill>
              <a:srgbClr val="008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5041901" y="4779286"/>
            <a:ext cx="3994151" cy="861774"/>
          </a:xfrm>
          <a:prstGeom prst="rect">
            <a:avLst/>
          </a:prstGeom>
          <a:noFill/>
        </p:spPr>
        <p:txBody>
          <a:bodyPr wrap="square" rtlCol="0">
            <a:spAutoFit/>
          </a:bodyPr>
          <a:lstStyle/>
          <a:p>
            <a:r>
              <a:rPr lang="en-US" sz="1400" b="1" dirty="0" smtClean="0"/>
              <a:t>RF reference phase:</a:t>
            </a:r>
          </a:p>
          <a:p>
            <a:endParaRPr lang="en-US" sz="800" dirty="0" smtClean="0"/>
          </a:p>
          <a:p>
            <a:pPr marL="285750" indent="-285750">
              <a:buFont typeface="Arial"/>
              <a:buChar char="•"/>
            </a:pPr>
            <a:r>
              <a:rPr lang="en-US" sz="1400" dirty="0" smtClean="0"/>
              <a:t>RF phase detection</a:t>
            </a:r>
          </a:p>
          <a:p>
            <a:pPr marL="285750" indent="-285750">
              <a:buFont typeface="Arial"/>
              <a:buChar char="•"/>
            </a:pPr>
            <a:r>
              <a:rPr lang="en-US" sz="1400" dirty="0" smtClean="0"/>
              <a:t>IQ demodulation</a:t>
            </a:r>
          </a:p>
        </p:txBody>
      </p:sp>
      <p:cxnSp>
        <p:nvCxnSpPr>
          <p:cNvPr id="76" name="Straight Connector 75"/>
          <p:cNvCxnSpPr/>
          <p:nvPr/>
        </p:nvCxnSpPr>
        <p:spPr>
          <a:xfrm flipV="1">
            <a:off x="3476625" y="1746251"/>
            <a:ext cx="0" cy="5841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3819525" y="1746251"/>
            <a:ext cx="0" cy="5841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3476626" y="1808203"/>
            <a:ext cx="342900" cy="1"/>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3371851" y="1469251"/>
            <a:ext cx="584200" cy="246221"/>
          </a:xfrm>
          <a:prstGeom prst="rect">
            <a:avLst/>
          </a:prstGeom>
          <a:solidFill>
            <a:schemeClr val="bg1"/>
          </a:solidFill>
        </p:spPr>
        <p:txBody>
          <a:bodyPr wrap="square" rtlCol="0">
            <a:spAutoFit/>
          </a:bodyPr>
          <a:lstStyle/>
          <a:p>
            <a:pPr algn="ctr"/>
            <a:r>
              <a:rPr lang="en-US" sz="1000" dirty="0" smtClean="0"/>
              <a:t>2.86 </a:t>
            </a:r>
            <a:r>
              <a:rPr lang="en-US" sz="1000" dirty="0" err="1" smtClean="0"/>
              <a:t>ms</a:t>
            </a:r>
            <a:endParaRPr lang="en-US" sz="1000" dirty="0"/>
          </a:p>
        </p:txBody>
      </p:sp>
      <p:sp>
        <p:nvSpPr>
          <p:cNvPr id="85" name="TextBox 84"/>
          <p:cNvSpPr txBox="1"/>
          <p:nvPr/>
        </p:nvSpPr>
        <p:spPr>
          <a:xfrm>
            <a:off x="803275" y="4785638"/>
            <a:ext cx="584200" cy="415499"/>
          </a:xfrm>
          <a:prstGeom prst="rect">
            <a:avLst/>
          </a:prstGeom>
          <a:solidFill>
            <a:schemeClr val="bg1"/>
          </a:solidFill>
        </p:spPr>
        <p:txBody>
          <a:bodyPr wrap="square" rtlCol="0">
            <a:spAutoFit/>
          </a:bodyPr>
          <a:lstStyle/>
          <a:p>
            <a:pPr algn="r"/>
            <a:r>
              <a:rPr lang="en-US" sz="1000" b="1" dirty="0" smtClean="0">
                <a:solidFill>
                  <a:schemeClr val="accent5">
                    <a:lumMod val="75000"/>
                  </a:schemeClr>
                </a:solidFill>
              </a:rPr>
              <a:t>RF voltage</a:t>
            </a:r>
            <a:endParaRPr lang="en-US" sz="1000" b="1" dirty="0">
              <a:solidFill>
                <a:schemeClr val="accent5">
                  <a:lumMod val="75000"/>
                </a:schemeClr>
              </a:solidFill>
            </a:endParaRPr>
          </a:p>
        </p:txBody>
      </p:sp>
      <p:sp>
        <p:nvSpPr>
          <p:cNvPr id="87" name="Arc 86"/>
          <p:cNvSpPr/>
          <p:nvPr/>
        </p:nvSpPr>
        <p:spPr>
          <a:xfrm flipH="1" flipV="1">
            <a:off x="2616200" y="4502151"/>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flipV="1">
            <a:off x="2463800" y="4502151"/>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p:cNvSpPr/>
          <p:nvPr/>
        </p:nvSpPr>
        <p:spPr>
          <a:xfrm flipH="1" flipV="1">
            <a:off x="3670300" y="4502151"/>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0" name="Arc 89"/>
          <p:cNvSpPr/>
          <p:nvPr/>
        </p:nvSpPr>
        <p:spPr>
          <a:xfrm flipV="1">
            <a:off x="3517900" y="4502151"/>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776934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chemeClr val="tx1"/>
                </a:solidFill>
              </a:rPr>
              <a:t>2</a:t>
            </a:fld>
            <a:endParaRPr lang="en-US" dirty="0">
              <a:solidFill>
                <a:schemeClr val="tx1"/>
              </a:solidFill>
            </a:endParaRPr>
          </a:p>
        </p:txBody>
      </p:sp>
      <p:sp>
        <p:nvSpPr>
          <p:cNvPr id="5" name="Content Placeholder 2"/>
          <p:cNvSpPr>
            <a:spLocks noGrp="1"/>
          </p:cNvSpPr>
          <p:nvPr>
            <p:ph idx="1"/>
          </p:nvPr>
        </p:nvSpPr>
        <p:spPr>
          <a:xfrm>
            <a:off x="590550" y="1665552"/>
            <a:ext cx="7480299" cy="4322498"/>
          </a:xfrm>
        </p:spPr>
        <p:txBody>
          <a:bodyPr>
            <a:noAutofit/>
          </a:bodyPr>
          <a:lstStyle/>
          <a:p>
            <a:pPr>
              <a:spcAft>
                <a:spcPts val="1200"/>
              </a:spcAft>
              <a:buFont typeface="+mj-lt"/>
              <a:buAutoNum type="arabicPeriod"/>
            </a:pPr>
            <a:r>
              <a:rPr lang="en-US" sz="2000" b="1" dirty="0" smtClean="0"/>
              <a:t>BPM system requirements</a:t>
            </a:r>
          </a:p>
          <a:p>
            <a:pPr>
              <a:spcAft>
                <a:spcPts val="1200"/>
              </a:spcAft>
              <a:buFont typeface="+mj-lt"/>
              <a:buAutoNum type="arabicPeriod"/>
            </a:pPr>
            <a:r>
              <a:rPr lang="en-US" sz="2000" b="1" dirty="0" smtClean="0"/>
              <a:t>Platform for the BPM electronics</a:t>
            </a:r>
          </a:p>
          <a:p>
            <a:pPr>
              <a:spcAft>
                <a:spcPts val="1200"/>
              </a:spcAft>
              <a:buFont typeface="+mj-lt"/>
              <a:buAutoNum type="arabicPeriod"/>
            </a:pPr>
            <a:r>
              <a:rPr lang="en-US" sz="2000" b="1" dirty="0" smtClean="0"/>
              <a:t>Overview of the signal detections methods for the BPM pickups</a:t>
            </a:r>
          </a:p>
          <a:p>
            <a:pPr>
              <a:spcAft>
                <a:spcPts val="1200"/>
              </a:spcAft>
              <a:buFont typeface="+mj-lt"/>
              <a:buAutoNum type="arabicPeriod"/>
            </a:pPr>
            <a:r>
              <a:rPr lang="en-US" sz="2000" b="1" dirty="0" smtClean="0"/>
              <a:t>BPM electronics</a:t>
            </a:r>
          </a:p>
          <a:p>
            <a:pPr lvl="1">
              <a:spcBef>
                <a:spcPts val="0"/>
              </a:spcBef>
              <a:spcAft>
                <a:spcPts val="1200"/>
              </a:spcAft>
            </a:pPr>
            <a:r>
              <a:rPr lang="en-US" sz="1600" b="1" dirty="0" smtClean="0"/>
              <a:t>Analog front end</a:t>
            </a:r>
          </a:p>
          <a:p>
            <a:pPr lvl="1">
              <a:spcBef>
                <a:spcPts val="0"/>
              </a:spcBef>
              <a:spcAft>
                <a:spcPts val="1200"/>
              </a:spcAft>
            </a:pPr>
            <a:r>
              <a:rPr lang="en-US" sz="1600" b="1" dirty="0" smtClean="0"/>
              <a:t>Digital unit</a:t>
            </a:r>
          </a:p>
          <a:p>
            <a:pPr>
              <a:spcAft>
                <a:spcPts val="1200"/>
              </a:spcAft>
              <a:buFont typeface="+mj-lt"/>
              <a:buAutoNum type="arabicPeriod"/>
            </a:pPr>
            <a:r>
              <a:rPr lang="en-US" sz="2000" b="1" dirty="0" smtClean="0"/>
              <a:t>Timing requirements</a:t>
            </a:r>
          </a:p>
          <a:p>
            <a:pPr>
              <a:spcAft>
                <a:spcPts val="1200"/>
              </a:spcAft>
              <a:buFont typeface="+mj-lt"/>
              <a:buAutoNum type="arabicPeriod"/>
            </a:pPr>
            <a:r>
              <a:rPr lang="en-US" sz="2000" b="1" dirty="0" smtClean="0"/>
              <a:t>Next steps</a:t>
            </a:r>
          </a:p>
        </p:txBody>
      </p:sp>
      <p:sp>
        <p:nvSpPr>
          <p:cNvPr id="6" name="Text Box 4"/>
          <p:cNvSpPr txBox="1">
            <a:spLocks noChangeArrowheads="1"/>
          </p:cNvSpPr>
          <p:nvPr/>
        </p:nvSpPr>
        <p:spPr bwMode="auto">
          <a:xfrm>
            <a:off x="1346201" y="739776"/>
            <a:ext cx="7169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Outline</a:t>
            </a:r>
            <a:endParaRPr lang="en-US" b="1" dirty="0">
              <a:latin typeface="Times New Roman" charset="0"/>
              <a:cs typeface="Times New Roman" charset="0"/>
            </a:endParaRPr>
          </a:p>
        </p:txBody>
      </p:sp>
    </p:spTree>
    <p:extLst>
      <p:ext uri="{BB962C8B-B14F-4D97-AF65-F5344CB8AC3E}">
        <p14:creationId xmlns:p14="http://schemas.microsoft.com/office/powerpoint/2010/main" val="13097047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20</a:t>
            </a:fld>
            <a:endParaRPr lang="en-US" dirty="0">
              <a:solidFill>
                <a:srgbClr val="000000"/>
              </a:solidFill>
            </a:endParaRPr>
          </a:p>
        </p:txBody>
      </p:sp>
      <p:pic>
        <p:nvPicPr>
          <p:cNvPr id="7" name="Picture 6" descr="skd188257sd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123" y="435010"/>
            <a:ext cx="952935" cy="882650"/>
          </a:xfrm>
          <a:prstGeom prst="rect">
            <a:avLst/>
          </a:prstGeom>
        </p:spPr>
      </p:pic>
      <p:cxnSp>
        <p:nvCxnSpPr>
          <p:cNvPr id="9" name="Straight Connector 8"/>
          <p:cNvCxnSpPr/>
          <p:nvPr/>
        </p:nvCxnSpPr>
        <p:spPr>
          <a:xfrm>
            <a:off x="1412259" y="1714609"/>
            <a:ext cx="6937799" cy="2"/>
          </a:xfrm>
          <a:prstGeom prst="line">
            <a:avLst/>
          </a:prstGeom>
          <a:ln w="508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234682" y="2657991"/>
            <a:ext cx="819151" cy="1333204"/>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dirty="0" smtClean="0"/>
              <a:t>LLRF 1</a:t>
            </a:r>
            <a:endParaRPr lang="en-US" dirty="0"/>
          </a:p>
        </p:txBody>
      </p:sp>
      <p:sp>
        <p:nvSpPr>
          <p:cNvPr id="11" name="Rounded Rectangle 10"/>
          <p:cNvSpPr/>
          <p:nvPr/>
        </p:nvSpPr>
        <p:spPr>
          <a:xfrm>
            <a:off x="3309288" y="3191318"/>
            <a:ext cx="698501" cy="3302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t>CPU</a:t>
            </a:r>
            <a:endParaRPr lang="en-US" sz="1400" dirty="0"/>
          </a:p>
        </p:txBody>
      </p:sp>
      <p:sp>
        <p:nvSpPr>
          <p:cNvPr id="14" name="Rounded Rectangle 13"/>
          <p:cNvSpPr/>
          <p:nvPr/>
        </p:nvSpPr>
        <p:spPr>
          <a:xfrm>
            <a:off x="3309288" y="3597680"/>
            <a:ext cx="698501" cy="3302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t>L.L. elect.</a:t>
            </a:r>
            <a:endParaRPr lang="en-US" sz="1000" dirty="0"/>
          </a:p>
        </p:txBody>
      </p:sp>
      <p:sp>
        <p:nvSpPr>
          <p:cNvPr id="17" name="Oval 16"/>
          <p:cNvSpPr/>
          <p:nvPr/>
        </p:nvSpPr>
        <p:spPr>
          <a:xfrm>
            <a:off x="567709" y="1848257"/>
            <a:ext cx="450851" cy="4318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18" name="Straight Connector 17"/>
          <p:cNvCxnSpPr/>
          <p:nvPr/>
        </p:nvCxnSpPr>
        <p:spPr>
          <a:xfrm flipV="1">
            <a:off x="1018559" y="2073495"/>
            <a:ext cx="6761128" cy="1"/>
          </a:xfrm>
          <a:prstGeom prst="line">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 name="Elbow Connector 20"/>
          <p:cNvCxnSpPr>
            <a:endCxn id="14" idx="1"/>
          </p:cNvCxnSpPr>
          <p:nvPr/>
        </p:nvCxnSpPr>
        <p:spPr>
          <a:xfrm rot="16200000" flipH="1">
            <a:off x="2268576" y="2722104"/>
            <a:ext cx="1689323" cy="392103"/>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1" name="Elbow Connector 30"/>
          <p:cNvCxnSpPr/>
          <p:nvPr/>
        </p:nvCxnSpPr>
        <p:spPr>
          <a:xfrm rot="16200000" flipH="1">
            <a:off x="2361733" y="2411316"/>
            <a:ext cx="1641846" cy="248431"/>
          </a:xfrm>
          <a:prstGeom prst="bentConnector3">
            <a:avLst>
              <a:gd name="adj1" fmla="val 100279"/>
            </a:avLst>
          </a:prstGeom>
          <a:ln>
            <a:solidFill>
              <a:schemeClr val="accent3">
                <a:lumMod val="75000"/>
              </a:schemeClr>
            </a:solidFill>
            <a:headEnd type="arrow"/>
            <a:tailEnd type="arrow"/>
          </a:ln>
        </p:spPr>
        <p:style>
          <a:lnRef idx="2">
            <a:schemeClr val="accent6"/>
          </a:lnRef>
          <a:fillRef idx="0">
            <a:schemeClr val="accent6"/>
          </a:fillRef>
          <a:effectRef idx="1">
            <a:schemeClr val="accent6"/>
          </a:effectRef>
          <a:fontRef idx="minor">
            <a:schemeClr val="tx1"/>
          </a:fontRef>
        </p:style>
      </p:cxnSp>
      <p:sp>
        <p:nvSpPr>
          <p:cNvPr id="57" name="Rectangle 56"/>
          <p:cNvSpPr/>
          <p:nvPr/>
        </p:nvSpPr>
        <p:spPr>
          <a:xfrm>
            <a:off x="1851943" y="2657991"/>
            <a:ext cx="819151" cy="1333204"/>
          </a:xfrm>
          <a:prstGeom prst="rect">
            <a:avLst/>
          </a:prstGeom>
        </p:spPr>
        <p:style>
          <a:lnRef idx="1">
            <a:schemeClr val="dk1"/>
          </a:lnRef>
          <a:fillRef idx="2">
            <a:schemeClr val="dk1"/>
          </a:fillRef>
          <a:effectRef idx="1">
            <a:schemeClr val="dk1"/>
          </a:effectRef>
          <a:fontRef idx="minor">
            <a:schemeClr val="dk1"/>
          </a:fontRef>
        </p:style>
        <p:txBody>
          <a:bodyPr rtlCol="0" anchor="t" anchorCtr="0"/>
          <a:lstStyle/>
          <a:p>
            <a:pPr algn="ctr"/>
            <a:r>
              <a:rPr lang="en-US" dirty="0" smtClean="0"/>
              <a:t>Timing</a:t>
            </a:r>
            <a:endParaRPr lang="en-US" dirty="0"/>
          </a:p>
        </p:txBody>
      </p:sp>
      <p:sp>
        <p:nvSpPr>
          <p:cNvPr id="58" name="Rounded Rectangle 57"/>
          <p:cNvSpPr/>
          <p:nvPr/>
        </p:nvSpPr>
        <p:spPr>
          <a:xfrm>
            <a:off x="1926548" y="3191318"/>
            <a:ext cx="698501" cy="3302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t>CPU</a:t>
            </a:r>
            <a:endParaRPr lang="en-US" sz="1400" dirty="0"/>
          </a:p>
        </p:txBody>
      </p:sp>
      <p:sp>
        <p:nvSpPr>
          <p:cNvPr id="59" name="Rounded Rectangle 58"/>
          <p:cNvSpPr/>
          <p:nvPr/>
        </p:nvSpPr>
        <p:spPr>
          <a:xfrm>
            <a:off x="1926548" y="3597680"/>
            <a:ext cx="698501" cy="3302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t>Event Gen.</a:t>
            </a:r>
            <a:endParaRPr lang="en-US" sz="1000" dirty="0"/>
          </a:p>
        </p:txBody>
      </p:sp>
      <p:cxnSp>
        <p:nvCxnSpPr>
          <p:cNvPr id="60" name="Elbow Connector 59"/>
          <p:cNvCxnSpPr>
            <a:endCxn id="59" idx="1"/>
          </p:cNvCxnSpPr>
          <p:nvPr/>
        </p:nvCxnSpPr>
        <p:spPr>
          <a:xfrm rot="16200000" flipH="1">
            <a:off x="895361" y="2731626"/>
            <a:ext cx="1670273" cy="392107"/>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61" name="Elbow Connector 60"/>
          <p:cNvCxnSpPr/>
          <p:nvPr/>
        </p:nvCxnSpPr>
        <p:spPr>
          <a:xfrm rot="16200000" flipH="1">
            <a:off x="978999" y="2411317"/>
            <a:ext cx="1641843" cy="248429"/>
          </a:xfrm>
          <a:prstGeom prst="bentConnector3">
            <a:avLst>
              <a:gd name="adj1" fmla="val 99892"/>
            </a:avLst>
          </a:prstGeom>
          <a:ln>
            <a:solidFill>
              <a:schemeClr val="accent3">
                <a:lumMod val="75000"/>
              </a:schemeClr>
            </a:solidFill>
            <a:headEnd type="arrow"/>
            <a:tailEnd type="arrow"/>
          </a:ln>
        </p:spPr>
        <p:style>
          <a:lnRef idx="2">
            <a:schemeClr val="accent6"/>
          </a:lnRef>
          <a:fillRef idx="0">
            <a:schemeClr val="accent6"/>
          </a:fillRef>
          <a:effectRef idx="1">
            <a:schemeClr val="accent6"/>
          </a:effectRef>
          <a:fontRef idx="minor">
            <a:schemeClr val="tx1"/>
          </a:fontRef>
        </p:style>
      </p:cxnSp>
      <p:sp>
        <p:nvSpPr>
          <p:cNvPr id="66" name="Rectangle 65"/>
          <p:cNvSpPr/>
          <p:nvPr/>
        </p:nvSpPr>
        <p:spPr>
          <a:xfrm>
            <a:off x="4980877" y="2648652"/>
            <a:ext cx="819151" cy="1333204"/>
          </a:xfrm>
          <a:prstGeom prst="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algn="ctr"/>
            <a:r>
              <a:rPr lang="en-US" dirty="0" smtClean="0"/>
              <a:t>BPM 1</a:t>
            </a:r>
            <a:endParaRPr lang="en-US" dirty="0"/>
          </a:p>
        </p:txBody>
      </p:sp>
      <p:sp>
        <p:nvSpPr>
          <p:cNvPr id="67" name="Rounded Rectangle 66"/>
          <p:cNvSpPr/>
          <p:nvPr/>
        </p:nvSpPr>
        <p:spPr>
          <a:xfrm>
            <a:off x="5055482" y="3181979"/>
            <a:ext cx="698501" cy="3302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t>CPU</a:t>
            </a:r>
            <a:endParaRPr lang="en-US" sz="1400" dirty="0"/>
          </a:p>
        </p:txBody>
      </p:sp>
      <p:sp>
        <p:nvSpPr>
          <p:cNvPr id="68" name="Rounded Rectangle 67"/>
          <p:cNvSpPr/>
          <p:nvPr/>
        </p:nvSpPr>
        <p:spPr>
          <a:xfrm>
            <a:off x="5055482" y="3588343"/>
            <a:ext cx="698501" cy="3302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t>L.L. elect.</a:t>
            </a:r>
            <a:endParaRPr lang="en-US" sz="1000" dirty="0"/>
          </a:p>
        </p:txBody>
      </p:sp>
      <p:cxnSp>
        <p:nvCxnSpPr>
          <p:cNvPr id="69" name="Elbow Connector 68"/>
          <p:cNvCxnSpPr>
            <a:endCxn id="68" idx="1"/>
          </p:cNvCxnSpPr>
          <p:nvPr/>
        </p:nvCxnSpPr>
        <p:spPr>
          <a:xfrm rot="16200000" flipH="1">
            <a:off x="4014770" y="2712767"/>
            <a:ext cx="1689322" cy="392103"/>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0" name="Elbow Connector 69"/>
          <p:cNvCxnSpPr/>
          <p:nvPr/>
        </p:nvCxnSpPr>
        <p:spPr>
          <a:xfrm rot="16200000" flipH="1">
            <a:off x="4107930" y="2401977"/>
            <a:ext cx="1641847" cy="248431"/>
          </a:xfrm>
          <a:prstGeom prst="bentConnector3">
            <a:avLst>
              <a:gd name="adj1" fmla="val 100279"/>
            </a:avLst>
          </a:prstGeom>
          <a:ln>
            <a:solidFill>
              <a:schemeClr val="accent3">
                <a:lumMod val="75000"/>
              </a:schemeClr>
            </a:solidFill>
            <a:headEnd type="arrow"/>
            <a:tailEnd type="arrow"/>
          </a:ln>
        </p:spPr>
        <p:style>
          <a:lnRef idx="2">
            <a:schemeClr val="accent6"/>
          </a:lnRef>
          <a:fillRef idx="0">
            <a:schemeClr val="accent6"/>
          </a:fillRef>
          <a:effectRef idx="1">
            <a:schemeClr val="accent6"/>
          </a:effectRef>
          <a:fontRef idx="minor">
            <a:schemeClr val="tx1"/>
          </a:fontRef>
        </p:style>
      </p:cxnSp>
      <p:sp>
        <p:nvSpPr>
          <p:cNvPr id="71" name="Rectangle 70"/>
          <p:cNvSpPr/>
          <p:nvPr/>
        </p:nvSpPr>
        <p:spPr>
          <a:xfrm>
            <a:off x="7355831" y="2657991"/>
            <a:ext cx="819151" cy="1333204"/>
          </a:xfrm>
          <a:prstGeom prst="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dirty="0" smtClean="0"/>
              <a:t>LLRF n</a:t>
            </a:r>
            <a:endParaRPr lang="en-US" dirty="0"/>
          </a:p>
        </p:txBody>
      </p:sp>
      <p:sp>
        <p:nvSpPr>
          <p:cNvPr id="72" name="Rounded Rectangle 71"/>
          <p:cNvSpPr/>
          <p:nvPr/>
        </p:nvSpPr>
        <p:spPr>
          <a:xfrm>
            <a:off x="7430436" y="3191318"/>
            <a:ext cx="698501" cy="3302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t>CPU</a:t>
            </a:r>
            <a:endParaRPr lang="en-US" sz="1400" dirty="0"/>
          </a:p>
        </p:txBody>
      </p:sp>
      <p:sp>
        <p:nvSpPr>
          <p:cNvPr id="73" name="Rounded Rectangle 72"/>
          <p:cNvSpPr/>
          <p:nvPr/>
        </p:nvSpPr>
        <p:spPr>
          <a:xfrm>
            <a:off x="7430436" y="3597680"/>
            <a:ext cx="698501" cy="3302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000" dirty="0" smtClean="0"/>
              <a:t>L.L. elect.</a:t>
            </a:r>
            <a:endParaRPr lang="en-US" sz="1000" dirty="0"/>
          </a:p>
        </p:txBody>
      </p:sp>
      <p:cxnSp>
        <p:nvCxnSpPr>
          <p:cNvPr id="74" name="Elbow Connector 73"/>
          <p:cNvCxnSpPr>
            <a:endCxn id="73" idx="1"/>
          </p:cNvCxnSpPr>
          <p:nvPr/>
        </p:nvCxnSpPr>
        <p:spPr>
          <a:xfrm rot="16200000" flipH="1">
            <a:off x="6389724" y="2722104"/>
            <a:ext cx="1689322" cy="392104"/>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75" name="Elbow Connector 74"/>
          <p:cNvCxnSpPr/>
          <p:nvPr/>
        </p:nvCxnSpPr>
        <p:spPr>
          <a:xfrm rot="16200000" flipH="1">
            <a:off x="6472602" y="2401033"/>
            <a:ext cx="1641842" cy="268999"/>
          </a:xfrm>
          <a:prstGeom prst="bentConnector3">
            <a:avLst>
              <a:gd name="adj1" fmla="val 100279"/>
            </a:avLst>
          </a:prstGeom>
          <a:ln>
            <a:solidFill>
              <a:schemeClr val="accent3">
                <a:lumMod val="75000"/>
              </a:schemeClr>
            </a:solidFill>
            <a:headEnd type="arrow"/>
            <a:tailEnd type="arrow"/>
          </a:ln>
        </p:spPr>
        <p:style>
          <a:lnRef idx="2">
            <a:schemeClr val="accent6"/>
          </a:lnRef>
          <a:fillRef idx="0">
            <a:schemeClr val="accent6"/>
          </a:fillRef>
          <a:effectRef idx="1">
            <a:schemeClr val="accent6"/>
          </a:effectRef>
          <a:fontRef idx="minor">
            <a:schemeClr val="tx1"/>
          </a:fontRef>
        </p:style>
      </p:cxnSp>
      <p:sp>
        <p:nvSpPr>
          <p:cNvPr id="92" name="Rectangle 91"/>
          <p:cNvSpPr/>
          <p:nvPr/>
        </p:nvSpPr>
        <p:spPr>
          <a:xfrm>
            <a:off x="4571302" y="5144796"/>
            <a:ext cx="819151" cy="1333204"/>
          </a:xfrm>
          <a:prstGeom prst="rect">
            <a:avLst/>
          </a:prstGeom>
        </p:spPr>
        <p:style>
          <a:lnRef idx="1">
            <a:schemeClr val="dk1"/>
          </a:lnRef>
          <a:fillRef idx="2">
            <a:schemeClr val="dk1"/>
          </a:fillRef>
          <a:effectRef idx="1">
            <a:schemeClr val="dk1"/>
          </a:effectRef>
          <a:fontRef idx="minor">
            <a:schemeClr val="dk1"/>
          </a:fontRef>
        </p:style>
        <p:txBody>
          <a:bodyPr rtlCol="0" anchor="b" anchorCtr="0"/>
          <a:lstStyle/>
          <a:p>
            <a:pPr algn="ctr"/>
            <a:r>
              <a:rPr lang="en-US" dirty="0" smtClean="0"/>
              <a:t>Timing</a:t>
            </a:r>
            <a:endParaRPr lang="en-US" dirty="0"/>
          </a:p>
        </p:txBody>
      </p:sp>
      <p:sp>
        <p:nvSpPr>
          <p:cNvPr id="93" name="Rounded Rectangle 92"/>
          <p:cNvSpPr/>
          <p:nvPr/>
        </p:nvSpPr>
        <p:spPr>
          <a:xfrm>
            <a:off x="4645907" y="5239898"/>
            <a:ext cx="698501" cy="3302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err="1" smtClean="0"/>
              <a:t>Fanout</a:t>
            </a:r>
            <a:endParaRPr lang="en-US" sz="1200" dirty="0"/>
          </a:p>
        </p:txBody>
      </p:sp>
      <p:sp>
        <p:nvSpPr>
          <p:cNvPr id="94" name="Rounded Rectangle 93"/>
          <p:cNvSpPr/>
          <p:nvPr/>
        </p:nvSpPr>
        <p:spPr>
          <a:xfrm>
            <a:off x="4645907" y="5811398"/>
            <a:ext cx="698501" cy="33027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00" dirty="0" smtClean="0"/>
              <a:t>Event Rec.</a:t>
            </a:r>
            <a:endParaRPr lang="en-US" sz="1000" dirty="0"/>
          </a:p>
        </p:txBody>
      </p:sp>
      <p:cxnSp>
        <p:nvCxnSpPr>
          <p:cNvPr id="99" name="Elbow Connector 98"/>
          <p:cNvCxnSpPr>
            <a:stCxn id="59" idx="2"/>
            <a:endCxn id="94" idx="1"/>
          </p:cNvCxnSpPr>
          <p:nvPr/>
        </p:nvCxnSpPr>
        <p:spPr>
          <a:xfrm rot="16200000" flipH="1">
            <a:off x="2436563" y="3767190"/>
            <a:ext cx="2048581" cy="2370107"/>
          </a:xfrm>
          <a:prstGeom prst="bentConnector2">
            <a:avLst/>
          </a:prstGeom>
          <a:ln w="19050" cmpd="sng">
            <a:solidFill>
              <a:srgbClr val="0000FF"/>
            </a:solidFill>
            <a:tailEnd type="arrow"/>
          </a:ln>
        </p:spPr>
        <p:style>
          <a:lnRef idx="2">
            <a:schemeClr val="dk1"/>
          </a:lnRef>
          <a:fillRef idx="0">
            <a:schemeClr val="dk1"/>
          </a:fillRef>
          <a:effectRef idx="1">
            <a:schemeClr val="dk1"/>
          </a:effectRef>
          <a:fontRef idx="minor">
            <a:schemeClr val="tx1"/>
          </a:fontRef>
        </p:style>
      </p:cxnSp>
      <p:cxnSp>
        <p:nvCxnSpPr>
          <p:cNvPr id="105" name="Elbow Connector 104"/>
          <p:cNvCxnSpPr>
            <a:endCxn id="14" idx="2"/>
          </p:cNvCxnSpPr>
          <p:nvPr/>
        </p:nvCxnSpPr>
        <p:spPr>
          <a:xfrm rot="16200000" flipV="1">
            <a:off x="3575616" y="4010876"/>
            <a:ext cx="1311945" cy="1146099"/>
          </a:xfrm>
          <a:prstGeom prst="bentConnector3">
            <a:avLst>
              <a:gd name="adj1" fmla="val 16119"/>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06" name="Elbow Connector 105"/>
          <p:cNvCxnSpPr>
            <a:stCxn id="93" idx="0"/>
            <a:endCxn id="68" idx="2"/>
          </p:cNvCxnSpPr>
          <p:nvPr/>
        </p:nvCxnSpPr>
        <p:spPr>
          <a:xfrm rot="5400000" flipH="1" flipV="1">
            <a:off x="4539304" y="4374471"/>
            <a:ext cx="1321283" cy="409575"/>
          </a:xfrm>
          <a:prstGeom prst="bentConnector3">
            <a:avLst>
              <a:gd name="adj1" fmla="val 25009"/>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5" name="Elbow Connector 134"/>
          <p:cNvCxnSpPr>
            <a:endCxn id="73" idx="2"/>
          </p:cNvCxnSpPr>
          <p:nvPr/>
        </p:nvCxnSpPr>
        <p:spPr>
          <a:xfrm flipV="1">
            <a:off x="5180237" y="3927954"/>
            <a:ext cx="2599451" cy="1101247"/>
          </a:xfrm>
          <a:prstGeom prst="bentConnector2">
            <a:avLst/>
          </a:prstGeom>
          <a:ln w="1905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5180236" y="5029201"/>
            <a:ext cx="0" cy="210698"/>
          </a:xfrm>
          <a:prstGeom prst="line">
            <a:avLst/>
          </a:prstGeom>
          <a:ln w="190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4995159" y="5570172"/>
            <a:ext cx="0" cy="241226"/>
          </a:xfrm>
          <a:prstGeom prst="line">
            <a:avLst/>
          </a:prstGeom>
          <a:ln w="19050" cmpd="sng">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1781194" y="1406834"/>
            <a:ext cx="1277247" cy="307777"/>
          </a:xfrm>
          <a:prstGeom prst="rect">
            <a:avLst/>
          </a:prstGeom>
          <a:noFill/>
        </p:spPr>
        <p:txBody>
          <a:bodyPr wrap="square" rtlCol="0">
            <a:spAutoFit/>
          </a:bodyPr>
          <a:lstStyle/>
          <a:p>
            <a:r>
              <a:rPr lang="en-US" sz="1400" dirty="0" smtClean="0">
                <a:solidFill>
                  <a:srgbClr val="008000"/>
                </a:solidFill>
              </a:rPr>
              <a:t>Ethernet</a:t>
            </a:r>
            <a:endParaRPr lang="en-US" sz="1400" dirty="0">
              <a:solidFill>
                <a:srgbClr val="008000"/>
              </a:solidFill>
            </a:endParaRPr>
          </a:p>
        </p:txBody>
      </p:sp>
      <p:sp>
        <p:nvSpPr>
          <p:cNvPr id="152" name="TextBox 151"/>
          <p:cNvSpPr txBox="1"/>
          <p:nvPr/>
        </p:nvSpPr>
        <p:spPr>
          <a:xfrm>
            <a:off x="1781194" y="1784767"/>
            <a:ext cx="1277247" cy="307777"/>
          </a:xfrm>
          <a:prstGeom prst="rect">
            <a:avLst/>
          </a:prstGeom>
          <a:noFill/>
          <a:ln>
            <a:noFill/>
          </a:ln>
        </p:spPr>
        <p:txBody>
          <a:bodyPr wrap="square" rtlCol="0">
            <a:spAutoFit/>
          </a:bodyPr>
          <a:lstStyle/>
          <a:p>
            <a:r>
              <a:rPr lang="en-US" sz="1400" dirty="0" smtClean="0">
                <a:solidFill>
                  <a:srgbClr val="FF6600"/>
                </a:solidFill>
              </a:rPr>
              <a:t>Coaxial cable</a:t>
            </a:r>
            <a:endParaRPr lang="en-US" sz="1400" dirty="0">
              <a:solidFill>
                <a:srgbClr val="FF6600"/>
              </a:solidFill>
            </a:endParaRPr>
          </a:p>
        </p:txBody>
      </p:sp>
      <p:sp>
        <p:nvSpPr>
          <p:cNvPr id="153" name="TextBox 152"/>
          <p:cNvSpPr txBox="1"/>
          <p:nvPr/>
        </p:nvSpPr>
        <p:spPr>
          <a:xfrm>
            <a:off x="2557962" y="5668757"/>
            <a:ext cx="1277247" cy="276999"/>
          </a:xfrm>
          <a:prstGeom prst="rect">
            <a:avLst/>
          </a:prstGeom>
          <a:noFill/>
        </p:spPr>
        <p:txBody>
          <a:bodyPr wrap="square" rtlCol="0">
            <a:spAutoFit/>
          </a:bodyPr>
          <a:lstStyle/>
          <a:p>
            <a:r>
              <a:rPr lang="en-US" sz="1200" dirty="0" smtClean="0">
                <a:solidFill>
                  <a:srgbClr val="0000FF"/>
                </a:solidFill>
              </a:rPr>
              <a:t>Optical fiber</a:t>
            </a:r>
            <a:endParaRPr lang="en-US" sz="1200" dirty="0">
              <a:solidFill>
                <a:srgbClr val="0000FF"/>
              </a:solidFill>
            </a:endParaRPr>
          </a:p>
        </p:txBody>
      </p:sp>
      <p:sp>
        <p:nvSpPr>
          <p:cNvPr id="154" name="TextBox 153"/>
          <p:cNvSpPr txBox="1"/>
          <p:nvPr/>
        </p:nvSpPr>
        <p:spPr>
          <a:xfrm>
            <a:off x="3703630" y="4721424"/>
            <a:ext cx="1277247" cy="276999"/>
          </a:xfrm>
          <a:prstGeom prst="rect">
            <a:avLst/>
          </a:prstGeom>
          <a:noFill/>
        </p:spPr>
        <p:txBody>
          <a:bodyPr wrap="square" rtlCol="0">
            <a:spAutoFit/>
          </a:bodyPr>
          <a:lstStyle/>
          <a:p>
            <a:r>
              <a:rPr lang="en-US" sz="1200" dirty="0" smtClean="0">
                <a:solidFill>
                  <a:srgbClr val="0000FF"/>
                </a:solidFill>
              </a:rPr>
              <a:t>Optical fiber</a:t>
            </a:r>
            <a:endParaRPr lang="en-US" sz="1200" dirty="0">
              <a:solidFill>
                <a:srgbClr val="0000FF"/>
              </a:solidFill>
            </a:endParaRPr>
          </a:p>
        </p:txBody>
      </p:sp>
      <p:sp>
        <p:nvSpPr>
          <p:cNvPr id="155" name="TextBox 154"/>
          <p:cNvSpPr txBox="1"/>
          <p:nvPr/>
        </p:nvSpPr>
        <p:spPr>
          <a:xfrm>
            <a:off x="5675811" y="4723003"/>
            <a:ext cx="1277247" cy="276999"/>
          </a:xfrm>
          <a:prstGeom prst="rect">
            <a:avLst/>
          </a:prstGeom>
          <a:noFill/>
        </p:spPr>
        <p:txBody>
          <a:bodyPr wrap="square" rtlCol="0">
            <a:spAutoFit/>
          </a:bodyPr>
          <a:lstStyle/>
          <a:p>
            <a:r>
              <a:rPr lang="en-US" sz="1200" dirty="0" smtClean="0">
                <a:solidFill>
                  <a:srgbClr val="0000FF"/>
                </a:solidFill>
              </a:rPr>
              <a:t>Optical fiber</a:t>
            </a:r>
            <a:endParaRPr lang="en-US" sz="1200" dirty="0">
              <a:solidFill>
                <a:srgbClr val="0000FF"/>
              </a:solidFill>
            </a:endParaRPr>
          </a:p>
        </p:txBody>
      </p:sp>
      <p:cxnSp>
        <p:nvCxnSpPr>
          <p:cNvPr id="156" name="Straight Connector 155"/>
          <p:cNvCxnSpPr/>
          <p:nvPr/>
        </p:nvCxnSpPr>
        <p:spPr>
          <a:xfrm flipV="1">
            <a:off x="7873591" y="1317661"/>
            <a:ext cx="0" cy="387608"/>
          </a:xfrm>
          <a:prstGeom prst="line">
            <a:avLst/>
          </a:prstGeom>
          <a:ln w="31750">
            <a:solidFill>
              <a:schemeClr val="accent3">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289674" y="2327698"/>
            <a:ext cx="952669" cy="276999"/>
          </a:xfrm>
          <a:prstGeom prst="rect">
            <a:avLst/>
          </a:prstGeom>
          <a:noFill/>
          <a:ln>
            <a:noFill/>
          </a:ln>
        </p:spPr>
        <p:txBody>
          <a:bodyPr wrap="square" rtlCol="0">
            <a:spAutoFit/>
          </a:bodyPr>
          <a:lstStyle/>
          <a:p>
            <a:pPr algn="ctr"/>
            <a:r>
              <a:rPr lang="en-US" sz="1200" dirty="0" smtClean="0">
                <a:solidFill>
                  <a:srgbClr val="FF6600"/>
                </a:solidFill>
              </a:rPr>
              <a:t>352 MHz</a:t>
            </a:r>
            <a:endParaRPr lang="en-US" sz="1200" dirty="0">
              <a:solidFill>
                <a:srgbClr val="FF6600"/>
              </a:solidFill>
            </a:endParaRPr>
          </a:p>
        </p:txBody>
      </p:sp>
      <p:sp>
        <p:nvSpPr>
          <p:cNvPr id="162" name="TextBox 161"/>
          <p:cNvSpPr txBox="1"/>
          <p:nvPr/>
        </p:nvSpPr>
        <p:spPr>
          <a:xfrm>
            <a:off x="360587" y="1925658"/>
            <a:ext cx="881756" cy="276999"/>
          </a:xfrm>
          <a:prstGeom prst="rect">
            <a:avLst/>
          </a:prstGeom>
          <a:noFill/>
          <a:ln>
            <a:noFill/>
          </a:ln>
        </p:spPr>
        <p:txBody>
          <a:bodyPr wrap="square" rtlCol="0">
            <a:spAutoFit/>
          </a:bodyPr>
          <a:lstStyle/>
          <a:p>
            <a:pPr algn="ctr"/>
            <a:r>
              <a:rPr lang="en-US" sz="1200" dirty="0" smtClean="0">
                <a:solidFill>
                  <a:srgbClr val="800000"/>
                </a:solidFill>
              </a:rPr>
              <a:t>MO</a:t>
            </a:r>
          </a:p>
        </p:txBody>
      </p:sp>
      <p:sp>
        <p:nvSpPr>
          <p:cNvPr id="163" name="Text Box 4"/>
          <p:cNvSpPr txBox="1">
            <a:spLocks noChangeArrowheads="1"/>
          </p:cNvSpPr>
          <p:nvPr/>
        </p:nvSpPr>
        <p:spPr bwMode="auto">
          <a:xfrm>
            <a:off x="1346200" y="739776"/>
            <a:ext cx="485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Timing system for BPM and LLRF</a:t>
            </a:r>
          </a:p>
        </p:txBody>
      </p:sp>
      <p:sp>
        <p:nvSpPr>
          <p:cNvPr id="167" name="TextBox 166"/>
          <p:cNvSpPr txBox="1"/>
          <p:nvPr/>
        </p:nvSpPr>
        <p:spPr>
          <a:xfrm>
            <a:off x="241004" y="6253170"/>
            <a:ext cx="2586877" cy="600164"/>
          </a:xfrm>
          <a:prstGeom prst="rect">
            <a:avLst/>
          </a:prstGeom>
          <a:noFill/>
          <a:ln>
            <a:noFill/>
          </a:ln>
        </p:spPr>
        <p:txBody>
          <a:bodyPr wrap="square" rtlCol="0">
            <a:spAutoFit/>
          </a:bodyPr>
          <a:lstStyle/>
          <a:p>
            <a:r>
              <a:rPr lang="en-US" sz="1100" dirty="0" smtClean="0">
                <a:solidFill>
                  <a:srgbClr val="0000FF"/>
                </a:solidFill>
              </a:rPr>
              <a:t>Ref:</a:t>
            </a:r>
          </a:p>
          <a:p>
            <a:r>
              <a:rPr lang="en-US" sz="1100" dirty="0" smtClean="0">
                <a:solidFill>
                  <a:srgbClr val="0000FF"/>
                </a:solidFill>
              </a:rPr>
              <a:t>CDR -&gt; 5</a:t>
            </a:r>
            <a:r>
              <a:rPr lang="en-US" sz="1100" dirty="0">
                <a:solidFill>
                  <a:srgbClr val="0000FF"/>
                </a:solidFill>
              </a:rPr>
              <a:t>.</a:t>
            </a:r>
            <a:r>
              <a:rPr lang="en-US" sz="1100" dirty="0" smtClean="0">
                <a:solidFill>
                  <a:srgbClr val="0000FF"/>
                </a:solidFill>
              </a:rPr>
              <a:t> Control Systems</a:t>
            </a:r>
          </a:p>
          <a:p>
            <a:r>
              <a:rPr lang="en-US" sz="1100" dirty="0" smtClean="0">
                <a:solidFill>
                  <a:srgbClr val="0000FF"/>
                </a:solidFill>
              </a:rPr>
              <a:t>CDR -&gt; 4.8.2 Low Level RF control  </a:t>
            </a:r>
            <a:endParaRPr lang="en-US" sz="1100" dirty="0">
              <a:solidFill>
                <a:srgbClr val="0000FF"/>
              </a:solidFill>
            </a:endParaRPr>
          </a:p>
        </p:txBody>
      </p:sp>
      <p:sp>
        <p:nvSpPr>
          <p:cNvPr id="169" name="TextBox 168"/>
          <p:cNvSpPr txBox="1"/>
          <p:nvPr/>
        </p:nvSpPr>
        <p:spPr>
          <a:xfrm>
            <a:off x="6953058" y="657551"/>
            <a:ext cx="569604" cy="307777"/>
          </a:xfrm>
          <a:prstGeom prst="rect">
            <a:avLst/>
          </a:prstGeom>
          <a:noFill/>
          <a:ln>
            <a:noFill/>
          </a:ln>
        </p:spPr>
        <p:txBody>
          <a:bodyPr wrap="square" rtlCol="0">
            <a:spAutoFit/>
          </a:bodyPr>
          <a:lstStyle/>
          <a:p>
            <a:r>
              <a:rPr lang="en-US" sz="1400" dirty="0" smtClean="0"/>
              <a:t>HMI</a:t>
            </a:r>
            <a:endParaRPr lang="en-US" sz="1400" dirty="0"/>
          </a:p>
        </p:txBody>
      </p:sp>
      <p:cxnSp>
        <p:nvCxnSpPr>
          <p:cNvPr id="51" name="Straight Connector 50"/>
          <p:cNvCxnSpPr/>
          <p:nvPr/>
        </p:nvCxnSpPr>
        <p:spPr>
          <a:xfrm>
            <a:off x="4893123" y="3181980"/>
            <a:ext cx="0" cy="1063183"/>
          </a:xfrm>
          <a:prstGeom prst="line">
            <a:avLst/>
          </a:prstGeom>
          <a:ln w="317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4893121" y="4123944"/>
            <a:ext cx="287115" cy="0"/>
          </a:xfrm>
          <a:prstGeom prst="line">
            <a:avLst/>
          </a:prstGeom>
          <a:ln w="22225" cmpd="sng">
            <a:solidFill>
              <a:schemeClr val="tx1"/>
            </a:solidFill>
            <a:prstDash val="solid"/>
            <a:headEnd type="none"/>
            <a:tailEnd type="triangle" w="lg" len="med"/>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083405" y="4182605"/>
            <a:ext cx="1159951" cy="415499"/>
          </a:xfrm>
          <a:prstGeom prst="rect">
            <a:avLst/>
          </a:prstGeom>
          <a:noFill/>
          <a:ln>
            <a:noFill/>
          </a:ln>
        </p:spPr>
        <p:txBody>
          <a:bodyPr wrap="square" rtlCol="0">
            <a:spAutoFit/>
          </a:bodyPr>
          <a:lstStyle/>
          <a:p>
            <a:pPr algn="r"/>
            <a:r>
              <a:rPr lang="en-US" sz="1000" dirty="0" smtClean="0">
                <a:solidFill>
                  <a:srgbClr val="000000"/>
                </a:solidFill>
              </a:rPr>
              <a:t>Interface to the control system</a:t>
            </a:r>
            <a:endParaRPr lang="en-US" sz="1000" dirty="0">
              <a:solidFill>
                <a:srgbClr val="000000"/>
              </a:solidFill>
            </a:endParaRPr>
          </a:p>
        </p:txBody>
      </p:sp>
    </p:spTree>
    <p:extLst>
      <p:ext uri="{BB962C8B-B14F-4D97-AF65-F5344CB8AC3E}">
        <p14:creationId xmlns:p14="http://schemas.microsoft.com/office/powerpoint/2010/main" val="12109078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21</a:t>
            </a:fld>
            <a:endParaRPr lang="en-US" dirty="0">
              <a:solidFill>
                <a:srgbClr val="000000"/>
              </a:solidFill>
            </a:endParaRPr>
          </a:p>
        </p:txBody>
      </p:sp>
      <p:sp>
        <p:nvSpPr>
          <p:cNvPr id="5" name="Text Box 4"/>
          <p:cNvSpPr txBox="1">
            <a:spLocks noChangeArrowheads="1"/>
          </p:cNvSpPr>
          <p:nvPr/>
        </p:nvSpPr>
        <p:spPr bwMode="auto">
          <a:xfrm>
            <a:off x="1346201" y="739775"/>
            <a:ext cx="71691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Summary of the minimum timing requirements for the LLRF and BPM systems</a:t>
            </a:r>
          </a:p>
        </p:txBody>
      </p:sp>
      <p:graphicFrame>
        <p:nvGraphicFramePr>
          <p:cNvPr id="7" name="Table 6"/>
          <p:cNvGraphicFramePr>
            <a:graphicFrameLocks noGrp="1"/>
          </p:cNvGraphicFramePr>
          <p:nvPr>
            <p:extLst>
              <p:ext uri="{D42A27DB-BD31-4B8C-83A1-F6EECF244321}">
                <p14:modId xmlns:p14="http://schemas.microsoft.com/office/powerpoint/2010/main" val="3519483357"/>
              </p:ext>
            </p:extLst>
          </p:nvPr>
        </p:nvGraphicFramePr>
        <p:xfrm>
          <a:off x="647700" y="1898650"/>
          <a:ext cx="7867650" cy="3884886"/>
        </p:xfrm>
        <a:graphic>
          <a:graphicData uri="http://schemas.openxmlformats.org/drawingml/2006/table">
            <a:tbl>
              <a:tblPr firstRow="1" bandRow="1">
                <a:tableStyleId>{5C22544A-7EE6-4342-B048-85BDC9FD1C3A}</a:tableStyleId>
              </a:tblPr>
              <a:tblGrid>
                <a:gridCol w="1311275"/>
                <a:gridCol w="1139825"/>
                <a:gridCol w="1936750"/>
                <a:gridCol w="1022350"/>
                <a:gridCol w="1104900"/>
                <a:gridCol w="1352550"/>
              </a:tblGrid>
              <a:tr h="527050">
                <a:tc>
                  <a:txBody>
                    <a:bodyPr/>
                    <a:lstStyle/>
                    <a:p>
                      <a:r>
                        <a:rPr lang="en-US" sz="1400" dirty="0" smtClean="0"/>
                        <a:t>Timing signal</a:t>
                      </a:r>
                      <a:endParaRPr lang="en-US" sz="1400" dirty="0"/>
                    </a:p>
                  </a:txBody>
                  <a:tcPr/>
                </a:tc>
                <a:tc>
                  <a:txBody>
                    <a:bodyPr/>
                    <a:lstStyle/>
                    <a:p>
                      <a:r>
                        <a:rPr lang="en-US" sz="1400" dirty="0" smtClean="0"/>
                        <a:t>Freq.</a:t>
                      </a:r>
                      <a:endParaRPr lang="en-US" sz="1400" dirty="0"/>
                    </a:p>
                  </a:txBody>
                  <a:tcPr/>
                </a:tc>
                <a:tc>
                  <a:txBody>
                    <a:bodyPr/>
                    <a:lstStyle/>
                    <a:p>
                      <a:r>
                        <a:rPr lang="en-US" sz="1400" dirty="0" smtClean="0"/>
                        <a:t>Synchronization</a:t>
                      </a:r>
                      <a:endParaRPr lang="en-US" sz="1400" dirty="0"/>
                    </a:p>
                  </a:txBody>
                  <a:tcPr/>
                </a:tc>
                <a:tc>
                  <a:txBody>
                    <a:bodyPr/>
                    <a:lstStyle/>
                    <a:p>
                      <a:r>
                        <a:rPr lang="en-US" sz="1400" dirty="0" smtClean="0"/>
                        <a:t>Spec.</a:t>
                      </a:r>
                      <a:endParaRPr lang="en-US" sz="1400" dirty="0"/>
                    </a:p>
                  </a:txBody>
                  <a:tcPr/>
                </a:tc>
                <a:tc>
                  <a:txBody>
                    <a:bodyPr/>
                    <a:lstStyle/>
                    <a:p>
                      <a:r>
                        <a:rPr lang="en-US" sz="1400" dirty="0" smtClean="0"/>
                        <a:t>Source</a:t>
                      </a:r>
                      <a:endParaRPr lang="en-US" sz="1400" dirty="0"/>
                    </a:p>
                  </a:txBody>
                  <a:tcPr/>
                </a:tc>
                <a:tc>
                  <a:txBody>
                    <a:bodyPr/>
                    <a:lstStyle/>
                    <a:p>
                      <a:r>
                        <a:rPr lang="en-US" sz="1400" dirty="0" smtClean="0"/>
                        <a:t>Comment</a:t>
                      </a:r>
                      <a:endParaRPr lang="en-US" sz="1400" dirty="0"/>
                    </a:p>
                  </a:txBody>
                  <a:tcPr/>
                </a:tc>
              </a:tr>
              <a:tr h="631599">
                <a:tc>
                  <a:txBody>
                    <a:bodyPr/>
                    <a:lstStyle/>
                    <a:p>
                      <a:r>
                        <a:rPr lang="en-US" sz="1400" dirty="0" smtClean="0"/>
                        <a:t>RF ref. ph.</a:t>
                      </a:r>
                      <a:endParaRPr lang="en-US" sz="1400" dirty="0"/>
                    </a:p>
                  </a:txBody>
                  <a:tcPr/>
                </a:tc>
                <a:tc>
                  <a:txBody>
                    <a:bodyPr/>
                    <a:lstStyle/>
                    <a:p>
                      <a:r>
                        <a:rPr lang="en-US" sz="1400" dirty="0" smtClean="0"/>
                        <a:t>352</a:t>
                      </a:r>
                      <a:r>
                        <a:rPr lang="en-US" sz="1400" baseline="0" dirty="0" smtClean="0"/>
                        <a:t> MHz  or</a:t>
                      </a:r>
                    </a:p>
                    <a:p>
                      <a:r>
                        <a:rPr lang="en-US" sz="1400" baseline="0" dirty="0" smtClean="0"/>
                        <a:t>704 MHz</a:t>
                      </a:r>
                      <a:endParaRPr lang="en-US" sz="1400" dirty="0"/>
                    </a:p>
                  </a:txBody>
                  <a:tcPr/>
                </a:tc>
                <a:tc>
                  <a:txBody>
                    <a:bodyPr/>
                    <a:lstStyle/>
                    <a:p>
                      <a:r>
                        <a:rPr lang="en-US" sz="1400" dirty="0" smtClean="0"/>
                        <a:t>Synchronization needed for the whole </a:t>
                      </a:r>
                      <a:r>
                        <a:rPr lang="en-US" sz="1400" dirty="0" err="1" smtClean="0"/>
                        <a:t>Linac</a:t>
                      </a:r>
                      <a:endParaRPr lang="en-US" sz="1400" dirty="0"/>
                    </a:p>
                  </a:txBody>
                  <a:tcPr/>
                </a:tc>
                <a:tc>
                  <a:txBody>
                    <a:bodyPr/>
                    <a:lstStyle/>
                    <a:p>
                      <a:r>
                        <a:rPr lang="en-US" sz="1400" dirty="0" smtClean="0"/>
                        <a:t>Drift: &lt;0.5°</a:t>
                      </a:r>
                    </a:p>
                  </a:txBody>
                  <a:tcPr/>
                </a:tc>
                <a:tc>
                  <a:txBody>
                    <a:bodyPr/>
                    <a:lstStyle/>
                    <a:p>
                      <a:r>
                        <a:rPr lang="en-US" sz="1400" dirty="0" smtClean="0"/>
                        <a:t>Coaxial cable or</a:t>
                      </a:r>
                    </a:p>
                    <a:p>
                      <a:r>
                        <a:rPr lang="en-US" sz="1400" dirty="0" smtClean="0"/>
                        <a:t>Optical fiber</a:t>
                      </a:r>
                      <a:endParaRPr lang="en-US" sz="1400" dirty="0"/>
                    </a:p>
                  </a:txBody>
                  <a:tcPr/>
                </a:tc>
                <a:tc>
                  <a:txBody>
                    <a:bodyPr/>
                    <a:lstStyle/>
                    <a:p>
                      <a:endParaRPr lang="en-US" sz="1400" dirty="0"/>
                    </a:p>
                  </a:txBody>
                  <a:tcPr/>
                </a:tc>
              </a:tr>
              <a:tr h="631599">
                <a:tc>
                  <a:txBody>
                    <a:bodyPr/>
                    <a:lstStyle/>
                    <a:p>
                      <a:r>
                        <a:rPr lang="en-US" sz="1400" dirty="0" smtClean="0"/>
                        <a:t>Pulse</a:t>
                      </a:r>
                      <a:r>
                        <a:rPr lang="en-US" sz="1400" baseline="0" dirty="0" smtClean="0"/>
                        <a:t> rate</a:t>
                      </a:r>
                      <a:endParaRPr lang="en-US" sz="1400" dirty="0"/>
                    </a:p>
                  </a:txBody>
                  <a:tcPr/>
                </a:tc>
                <a:tc>
                  <a:txBody>
                    <a:bodyPr/>
                    <a:lstStyle/>
                    <a:p>
                      <a:r>
                        <a:rPr lang="en-US" sz="1400" dirty="0" smtClean="0"/>
                        <a:t>14 Hz</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Synchronization needed for the whole </a:t>
                      </a:r>
                      <a:r>
                        <a:rPr lang="en-US" sz="1400" dirty="0" err="1" smtClean="0"/>
                        <a:t>Linac</a:t>
                      </a:r>
                      <a:endParaRPr lang="en-US" sz="1400" dirty="0" smtClean="0"/>
                    </a:p>
                  </a:txBody>
                  <a:tcPr/>
                </a:tc>
                <a:tc>
                  <a:txBody>
                    <a:bodyPr/>
                    <a:lstStyle/>
                    <a:p>
                      <a:r>
                        <a:rPr lang="en-US" sz="1400" dirty="0" smtClean="0"/>
                        <a:t>Stability: 1ppm</a:t>
                      </a:r>
                      <a:endParaRPr lang="en-US" sz="1400" dirty="0"/>
                    </a:p>
                  </a:txBody>
                  <a:tcPr/>
                </a:tc>
                <a:tc>
                  <a:txBody>
                    <a:bodyPr/>
                    <a:lstStyle/>
                    <a:p>
                      <a:r>
                        <a:rPr lang="en-US" sz="1400" dirty="0" smtClean="0"/>
                        <a:t>Event based</a:t>
                      </a:r>
                      <a:endParaRPr lang="en-US" sz="1400" dirty="0"/>
                    </a:p>
                  </a:txBody>
                  <a:tcPr/>
                </a:tc>
                <a:tc>
                  <a:txBody>
                    <a:bodyPr/>
                    <a:lstStyle/>
                    <a:p>
                      <a:r>
                        <a:rPr lang="en-US" sz="1400" baseline="0" dirty="0" smtClean="0"/>
                        <a:t>+</a:t>
                      </a:r>
                    </a:p>
                    <a:p>
                      <a:r>
                        <a:rPr lang="en-US" sz="1400" baseline="0" dirty="0" smtClean="0"/>
                        <a:t>Programmable delay </a:t>
                      </a:r>
                      <a:endParaRPr lang="en-US" sz="1400" dirty="0"/>
                    </a:p>
                  </a:txBody>
                  <a:tcPr/>
                </a:tc>
              </a:tr>
              <a:tr h="631599">
                <a:tc>
                  <a:txBody>
                    <a:bodyPr/>
                    <a:lstStyle/>
                    <a:p>
                      <a:r>
                        <a:rPr lang="en-US" sz="1400" dirty="0" smtClean="0"/>
                        <a:t>ADC/DAC sampling</a:t>
                      </a:r>
                      <a:endParaRPr lang="en-US" sz="1400" dirty="0"/>
                    </a:p>
                  </a:txBody>
                  <a:tcPr/>
                </a:tc>
                <a:tc>
                  <a:txBody>
                    <a:bodyPr/>
                    <a:lstStyle/>
                    <a:p>
                      <a:r>
                        <a:rPr lang="en-US" sz="1400" dirty="0" smtClean="0"/>
                        <a:t>10 MHz – 100 MHz</a:t>
                      </a:r>
                      <a:endParaRPr lang="en-US"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Synchronization needed within the</a:t>
                      </a:r>
                      <a:r>
                        <a:rPr lang="en-US" sz="1400" baseline="0" dirty="0" smtClean="0"/>
                        <a:t> shelf</a:t>
                      </a:r>
                      <a:endParaRPr lang="en-US" sz="1400" dirty="0" smtClean="0"/>
                    </a:p>
                  </a:txBody>
                  <a:tcPr/>
                </a:tc>
                <a:tc>
                  <a:txBody>
                    <a:bodyPr/>
                    <a:lstStyle/>
                    <a:p>
                      <a:endParaRPr lang="en-US" sz="1400" dirty="0"/>
                    </a:p>
                  </a:txBody>
                  <a:tcPr/>
                </a:tc>
                <a:tc>
                  <a:txBody>
                    <a:bodyPr/>
                    <a:lstStyle/>
                    <a:p>
                      <a:r>
                        <a:rPr lang="en-US" sz="1400" dirty="0" smtClean="0"/>
                        <a:t>backplane</a:t>
                      </a:r>
                      <a:endParaRPr lang="en-US" sz="1400" dirty="0"/>
                    </a:p>
                  </a:txBody>
                  <a:tcPr/>
                </a:tc>
                <a:tc>
                  <a:txBody>
                    <a:bodyPr/>
                    <a:lstStyle/>
                    <a:p>
                      <a:endParaRPr lang="en-US" sz="1400" dirty="0"/>
                    </a:p>
                  </a:txBody>
                  <a:tcPr/>
                </a:tc>
              </a:tr>
              <a:tr h="631599">
                <a:tc>
                  <a:txBody>
                    <a:bodyPr/>
                    <a:lstStyle/>
                    <a:p>
                      <a:r>
                        <a:rPr lang="en-US" sz="1400" dirty="0" smtClean="0"/>
                        <a:t>Non real-time or slow</a:t>
                      </a:r>
                      <a:endParaRPr lang="en-US" sz="1400" dirty="0"/>
                    </a:p>
                  </a:txBody>
                  <a:tcPr/>
                </a:tc>
                <a:tc>
                  <a:txBody>
                    <a:bodyPr/>
                    <a:lstStyle/>
                    <a:p>
                      <a:r>
                        <a:rPr lang="en-US" sz="1400" dirty="0" smtClean="0"/>
                        <a:t>---</a:t>
                      </a:r>
                      <a:endParaRPr lang="en-US" sz="1400" dirty="0"/>
                    </a:p>
                  </a:txBody>
                  <a:tcPr/>
                </a:tc>
                <a:tc>
                  <a:txBody>
                    <a:bodyPr/>
                    <a:lstStyle/>
                    <a:p>
                      <a:r>
                        <a:rPr lang="en-US" sz="1400" dirty="0" smtClean="0"/>
                        <a:t>Not needed</a:t>
                      </a:r>
                      <a:endParaRPr lang="en-US" sz="1400" dirty="0"/>
                    </a:p>
                  </a:txBody>
                  <a:tcPr/>
                </a:tc>
                <a:tc>
                  <a:txBody>
                    <a:bodyPr/>
                    <a:lstStyle/>
                    <a:p>
                      <a:r>
                        <a:rPr lang="en-US" sz="1400" dirty="0" smtClean="0"/>
                        <a:t>---</a:t>
                      </a:r>
                      <a:endParaRPr lang="en-US" sz="1400" dirty="0"/>
                    </a:p>
                  </a:txBody>
                  <a:tcPr/>
                </a:tc>
                <a:tc>
                  <a:txBody>
                    <a:bodyPr/>
                    <a:lstStyle/>
                    <a:p>
                      <a:r>
                        <a:rPr lang="en-US" sz="1400" dirty="0" smtClean="0"/>
                        <a:t>Ethernet</a:t>
                      </a:r>
                      <a:endParaRPr lang="en-US" sz="1400" dirty="0"/>
                    </a:p>
                  </a:txBody>
                  <a:tcPr/>
                </a:tc>
                <a:tc>
                  <a:txBody>
                    <a:bodyPr/>
                    <a:lstStyle/>
                    <a:p>
                      <a:endParaRPr lang="en-US" sz="1400" dirty="0"/>
                    </a:p>
                  </a:txBody>
                  <a:tcPr/>
                </a:tc>
              </a:tr>
              <a:tr h="631599">
                <a:tc>
                  <a:txBody>
                    <a:bodyPr/>
                    <a:lstStyle/>
                    <a:p>
                      <a:r>
                        <a:rPr lang="en-US" sz="1400" dirty="0" smtClean="0"/>
                        <a:t>Calibration ref.</a:t>
                      </a:r>
                    </a:p>
                    <a:p>
                      <a:r>
                        <a:rPr lang="en-US" sz="1400" dirty="0" smtClean="0"/>
                        <a:t>(BPM)</a:t>
                      </a:r>
                      <a:endParaRPr lang="en-US" sz="1400" dirty="0"/>
                    </a:p>
                  </a:txBody>
                  <a:tcPr/>
                </a:tc>
                <a:tc>
                  <a:txBody>
                    <a:bodyPr/>
                    <a:lstStyle/>
                    <a:p>
                      <a:r>
                        <a:rPr lang="en-US" sz="1400" dirty="0" smtClean="0"/>
                        <a:t>352 MHz</a:t>
                      </a:r>
                      <a:endParaRPr lang="en-US" sz="1400" dirty="0"/>
                    </a:p>
                  </a:txBody>
                  <a:tcPr/>
                </a:tc>
                <a:tc>
                  <a:txBody>
                    <a:bodyPr/>
                    <a:lstStyle/>
                    <a:p>
                      <a:r>
                        <a:rPr lang="en-US" sz="1400" dirty="0" smtClean="0"/>
                        <a:t>Not needed</a:t>
                      </a:r>
                      <a:endParaRPr lang="en-US" sz="1400" dirty="0"/>
                    </a:p>
                  </a:txBody>
                  <a:tcPr/>
                </a:tc>
                <a:tc>
                  <a:txBody>
                    <a:bodyPr/>
                    <a:lstStyle/>
                    <a:p>
                      <a:endParaRPr lang="en-US" sz="1400" dirty="0"/>
                    </a:p>
                  </a:txBody>
                  <a:tcPr/>
                </a:tc>
                <a:tc>
                  <a:txBody>
                    <a:bodyPr/>
                    <a:lstStyle/>
                    <a:p>
                      <a:r>
                        <a:rPr lang="en-US" sz="1400" dirty="0" smtClean="0"/>
                        <a:t>Internal to the shelf</a:t>
                      </a:r>
                      <a:endParaRPr lang="en-US" sz="1400" dirty="0"/>
                    </a:p>
                  </a:txBody>
                  <a:tcPr/>
                </a:tc>
                <a:tc>
                  <a:txBody>
                    <a:bodyPr/>
                    <a:lstStyle/>
                    <a:p>
                      <a:endParaRPr lang="en-US" sz="1400" dirty="0"/>
                    </a:p>
                  </a:txBody>
                  <a:tcPr/>
                </a:tc>
              </a:tr>
            </a:tbl>
          </a:graphicData>
        </a:graphic>
      </p:graphicFrame>
    </p:spTree>
    <p:extLst>
      <p:ext uri="{BB962C8B-B14F-4D97-AF65-F5344CB8AC3E}">
        <p14:creationId xmlns:p14="http://schemas.microsoft.com/office/powerpoint/2010/main" val="17892999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22</a:t>
            </a:fld>
            <a:endParaRPr lang="en-US" dirty="0">
              <a:solidFill>
                <a:srgbClr val="000000"/>
              </a:solidFill>
            </a:endParaRPr>
          </a:p>
        </p:txBody>
      </p:sp>
      <p:sp>
        <p:nvSpPr>
          <p:cNvPr id="5" name="Text Box 4"/>
          <p:cNvSpPr txBox="1">
            <a:spLocks noChangeArrowheads="1"/>
          </p:cNvSpPr>
          <p:nvPr/>
        </p:nvSpPr>
        <p:spPr bwMode="auto">
          <a:xfrm>
            <a:off x="1346200" y="739776"/>
            <a:ext cx="6686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Space allocation for the electronics</a:t>
            </a:r>
          </a:p>
        </p:txBody>
      </p:sp>
      <p:pic>
        <p:nvPicPr>
          <p:cNvPr id="2" name="Picture 1"/>
          <p:cNvPicPr>
            <a:picLocks noChangeAspect="1"/>
          </p:cNvPicPr>
          <p:nvPr/>
        </p:nvPicPr>
        <p:blipFill>
          <a:blip r:embed="rId2"/>
          <a:stretch>
            <a:fillRect/>
          </a:stretch>
        </p:blipFill>
        <p:spPr>
          <a:xfrm>
            <a:off x="228599" y="1987550"/>
            <a:ext cx="8647129" cy="3778250"/>
          </a:xfrm>
          <a:prstGeom prst="rect">
            <a:avLst/>
          </a:prstGeom>
        </p:spPr>
      </p:pic>
      <p:sp>
        <p:nvSpPr>
          <p:cNvPr id="6" name="TextBox 5"/>
          <p:cNvSpPr txBox="1"/>
          <p:nvPr/>
        </p:nvSpPr>
        <p:spPr>
          <a:xfrm>
            <a:off x="342604" y="5700720"/>
            <a:ext cx="5893096" cy="307777"/>
          </a:xfrm>
          <a:prstGeom prst="rect">
            <a:avLst/>
          </a:prstGeom>
          <a:noFill/>
          <a:ln>
            <a:noFill/>
          </a:ln>
        </p:spPr>
        <p:txBody>
          <a:bodyPr wrap="square" rtlCol="0">
            <a:spAutoFit/>
          </a:bodyPr>
          <a:lstStyle/>
          <a:p>
            <a:r>
              <a:rPr lang="en-US" sz="1400" dirty="0" smtClean="0">
                <a:solidFill>
                  <a:srgbClr val="0000FF"/>
                </a:solidFill>
              </a:rPr>
              <a:t>RF distribution from the klystron gallery to the tunnel, source: ESS RF group</a:t>
            </a:r>
            <a:endParaRPr lang="en-US" sz="1400" dirty="0">
              <a:solidFill>
                <a:srgbClr val="0000FF"/>
              </a:solidFill>
            </a:endParaRPr>
          </a:p>
        </p:txBody>
      </p:sp>
    </p:spTree>
    <p:extLst>
      <p:ext uri="{BB962C8B-B14F-4D97-AF65-F5344CB8AC3E}">
        <p14:creationId xmlns:p14="http://schemas.microsoft.com/office/powerpoint/2010/main" val="33877916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chemeClr val="tx1"/>
                </a:solidFill>
              </a:rPr>
              <a:t>23</a:t>
            </a:fld>
            <a:endParaRPr lang="en-US" dirty="0">
              <a:solidFill>
                <a:schemeClr val="tx1"/>
              </a:solidFill>
            </a:endParaRPr>
          </a:p>
        </p:txBody>
      </p:sp>
      <p:sp>
        <p:nvSpPr>
          <p:cNvPr id="5" name="Text Box 4"/>
          <p:cNvSpPr txBox="1">
            <a:spLocks noChangeArrowheads="1"/>
          </p:cNvSpPr>
          <p:nvPr/>
        </p:nvSpPr>
        <p:spPr bwMode="auto">
          <a:xfrm>
            <a:off x="1524000" y="663576"/>
            <a:ext cx="619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Next steps</a:t>
            </a:r>
            <a:endParaRPr lang="en-US" b="1" dirty="0">
              <a:latin typeface="Times New Roman" charset="0"/>
              <a:cs typeface="Times New Roman" charset="0"/>
            </a:endParaRPr>
          </a:p>
        </p:txBody>
      </p:sp>
      <p:sp>
        <p:nvSpPr>
          <p:cNvPr id="6" name="Content Placeholder 2"/>
          <p:cNvSpPr>
            <a:spLocks noGrp="1"/>
          </p:cNvSpPr>
          <p:nvPr>
            <p:ph idx="1"/>
          </p:nvPr>
        </p:nvSpPr>
        <p:spPr>
          <a:xfrm>
            <a:off x="590551" y="1760802"/>
            <a:ext cx="5866572" cy="2385748"/>
          </a:xfrm>
        </p:spPr>
        <p:txBody>
          <a:bodyPr>
            <a:noAutofit/>
          </a:bodyPr>
          <a:lstStyle/>
          <a:p>
            <a:pPr>
              <a:spcAft>
                <a:spcPts val="1200"/>
              </a:spcAft>
              <a:buFont typeface="+mj-lt"/>
              <a:buAutoNum type="arabicPeriod"/>
            </a:pPr>
            <a:r>
              <a:rPr lang="en-US" sz="2000" b="1" dirty="0" smtClean="0"/>
              <a:t>Choosing an appropriate signal detection method</a:t>
            </a:r>
          </a:p>
          <a:p>
            <a:pPr>
              <a:spcAft>
                <a:spcPts val="1200"/>
              </a:spcAft>
              <a:buFont typeface="+mj-lt"/>
              <a:buAutoNum type="arabicPeriod"/>
            </a:pPr>
            <a:r>
              <a:rPr lang="en-US" sz="2000" b="1" dirty="0" smtClean="0"/>
              <a:t>Analog front end prototyping</a:t>
            </a:r>
          </a:p>
          <a:p>
            <a:pPr>
              <a:spcAft>
                <a:spcPts val="1200"/>
              </a:spcAft>
              <a:buFont typeface="+mj-lt"/>
              <a:buAutoNum type="arabicPeriod"/>
            </a:pPr>
            <a:r>
              <a:rPr lang="en-US" sz="2000" b="1" dirty="0" smtClean="0"/>
              <a:t>Tests with a </a:t>
            </a:r>
            <a:r>
              <a:rPr lang="en-US" sz="2000" b="1" dirty="0" err="1" smtClean="0"/>
              <a:t>μTCA</a:t>
            </a:r>
            <a:r>
              <a:rPr lang="en-US" sz="2000" b="1" dirty="0" smtClean="0"/>
              <a:t> crate</a:t>
            </a:r>
          </a:p>
          <a:p>
            <a:pPr>
              <a:spcAft>
                <a:spcPts val="1200"/>
              </a:spcAft>
              <a:buFont typeface="+mj-lt"/>
              <a:buAutoNum type="arabicPeriod"/>
            </a:pPr>
            <a:r>
              <a:rPr lang="en-US" sz="2000" b="1" dirty="0" smtClean="0"/>
              <a:t>Building a BPM test bench </a:t>
            </a:r>
          </a:p>
        </p:txBody>
      </p:sp>
    </p:spTree>
    <p:extLst>
      <p:ext uri="{BB962C8B-B14F-4D97-AF65-F5344CB8AC3E}">
        <p14:creationId xmlns:p14="http://schemas.microsoft.com/office/powerpoint/2010/main" val="27571282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0850" y="1562179"/>
            <a:ext cx="8235951" cy="6178471"/>
          </a:xfrm>
          <a:prstGeom prst="rect">
            <a:avLst/>
          </a:prstGeom>
        </p:spPr>
      </p:pic>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3</a:t>
            </a:fld>
            <a:endParaRPr lang="en-US">
              <a:solidFill>
                <a:srgbClr val="000000"/>
              </a:solidFill>
            </a:endParaRPr>
          </a:p>
        </p:txBody>
      </p:sp>
      <p:sp>
        <p:nvSpPr>
          <p:cNvPr id="5" name="Text Box 4"/>
          <p:cNvSpPr txBox="1">
            <a:spLocks noChangeArrowheads="1"/>
          </p:cNvSpPr>
          <p:nvPr/>
        </p:nvSpPr>
        <p:spPr bwMode="auto">
          <a:xfrm>
            <a:off x="1346201" y="739776"/>
            <a:ext cx="7169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system requirements</a:t>
            </a:r>
            <a:endParaRPr lang="en-US" b="1" dirty="0">
              <a:latin typeface="Times New Roman" charset="0"/>
              <a:cs typeface="Times New Roman" charset="0"/>
            </a:endParaRPr>
          </a:p>
        </p:txBody>
      </p:sp>
      <p:sp>
        <p:nvSpPr>
          <p:cNvPr id="11" name="Text Box 107"/>
          <p:cNvSpPr txBox="1">
            <a:spLocks noChangeArrowheads="1"/>
          </p:cNvSpPr>
          <p:nvPr/>
        </p:nvSpPr>
        <p:spPr bwMode="auto">
          <a:xfrm>
            <a:off x="450851" y="1334940"/>
            <a:ext cx="4419600" cy="2308324"/>
          </a:xfrm>
          <a:prstGeom prst="rect">
            <a:avLst/>
          </a:prstGeom>
          <a:solidFill>
            <a:schemeClr val="accent1">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500" b="1" dirty="0" smtClean="0">
                <a:solidFill>
                  <a:srgbClr val="0000FF"/>
                </a:solidFill>
                <a:latin typeface="+mn-lt"/>
                <a:cs typeface="Times New Roman" charset="0"/>
              </a:rPr>
              <a:t>The total number of BPMs shall be </a:t>
            </a:r>
            <a:r>
              <a:rPr lang="en-US" sz="1800" b="1" u="sng" dirty="0" smtClean="0">
                <a:solidFill>
                  <a:srgbClr val="0000FF"/>
                </a:solidFill>
                <a:latin typeface="+mn-lt"/>
                <a:cs typeface="Times New Roman" charset="0"/>
              </a:rPr>
              <a:t>107</a:t>
            </a:r>
            <a:r>
              <a:rPr lang="en-US" sz="1500" b="1" dirty="0" smtClean="0">
                <a:solidFill>
                  <a:srgbClr val="0000FF"/>
                </a:solidFill>
                <a:latin typeface="+mn-lt"/>
                <a:cs typeface="Times New Roman" charset="0"/>
              </a:rPr>
              <a:t> including:</a:t>
            </a:r>
          </a:p>
          <a:p>
            <a:pPr marL="285750" indent="-285750" eaLnBrk="1" hangingPunct="1">
              <a:spcBef>
                <a:spcPct val="50000"/>
              </a:spcBef>
              <a:buFont typeface="Arial"/>
              <a:buChar char="•"/>
            </a:pPr>
            <a:r>
              <a:rPr lang="en-US" sz="1400" b="1" dirty="0" smtClean="0">
                <a:solidFill>
                  <a:srgbClr val="0000FF"/>
                </a:solidFill>
                <a:latin typeface="+mn-lt"/>
                <a:cs typeface="Times New Roman" charset="0"/>
              </a:rPr>
              <a:t>MEBT:					4</a:t>
            </a:r>
          </a:p>
          <a:p>
            <a:pPr marL="285750" indent="-285750" eaLnBrk="1" hangingPunct="1">
              <a:spcBef>
                <a:spcPct val="50000"/>
              </a:spcBef>
              <a:buFont typeface="Arial"/>
              <a:buChar char="•"/>
            </a:pPr>
            <a:r>
              <a:rPr lang="en-US" sz="1400" b="1" dirty="0" smtClean="0">
                <a:solidFill>
                  <a:srgbClr val="0000FF"/>
                </a:solidFill>
                <a:latin typeface="+mn-lt"/>
                <a:cs typeface="Times New Roman" charset="0"/>
              </a:rPr>
              <a:t>DTL:					8  (2 per tank)</a:t>
            </a:r>
          </a:p>
          <a:p>
            <a:pPr marL="285750" indent="-285750" eaLnBrk="1" hangingPunct="1">
              <a:spcBef>
                <a:spcPct val="50000"/>
              </a:spcBef>
              <a:buFont typeface="Arial"/>
              <a:buChar char="•"/>
            </a:pPr>
            <a:r>
              <a:rPr lang="en-US" sz="1400" b="1" dirty="0" smtClean="0">
                <a:solidFill>
                  <a:srgbClr val="0000FF"/>
                </a:solidFill>
                <a:latin typeface="+mn-lt"/>
                <a:cs typeface="Times New Roman" charset="0"/>
              </a:rPr>
              <a:t>Spoke cavities:			30</a:t>
            </a:r>
          </a:p>
          <a:p>
            <a:pPr marL="285750" indent="-285750" eaLnBrk="1" hangingPunct="1">
              <a:spcBef>
                <a:spcPct val="50000"/>
              </a:spcBef>
              <a:buFont typeface="Arial"/>
              <a:buChar char="•"/>
            </a:pPr>
            <a:r>
              <a:rPr lang="en-US" sz="1400" b="1" dirty="0" smtClean="0">
                <a:solidFill>
                  <a:srgbClr val="0000FF"/>
                </a:solidFill>
                <a:latin typeface="+mn-lt"/>
                <a:cs typeface="Times New Roman" charset="0"/>
              </a:rPr>
              <a:t>Low-β elliptical cavities:		10</a:t>
            </a:r>
          </a:p>
          <a:p>
            <a:pPr marL="285750" indent="-285750" eaLnBrk="1" hangingPunct="1">
              <a:spcBef>
                <a:spcPct val="50000"/>
              </a:spcBef>
              <a:buFont typeface="Arial"/>
              <a:buChar char="•"/>
            </a:pPr>
            <a:r>
              <a:rPr lang="en-US" sz="1400" b="1" dirty="0" smtClean="0">
                <a:solidFill>
                  <a:srgbClr val="0000FF"/>
                </a:solidFill>
                <a:latin typeface="+mn-lt"/>
                <a:cs typeface="Times New Roman" charset="0"/>
              </a:rPr>
              <a:t>High-</a:t>
            </a:r>
            <a:r>
              <a:rPr lang="en-US" sz="1400" b="1" dirty="0">
                <a:solidFill>
                  <a:srgbClr val="0000FF"/>
                </a:solidFill>
                <a:latin typeface="+mn-lt"/>
                <a:cs typeface="Times New Roman" charset="0"/>
              </a:rPr>
              <a:t>β elliptical cavities:	</a:t>
            </a:r>
            <a:r>
              <a:rPr lang="en-US" sz="1400" b="1" dirty="0" smtClean="0">
                <a:solidFill>
                  <a:srgbClr val="0000FF"/>
                </a:solidFill>
                <a:latin typeface="+mn-lt"/>
                <a:cs typeface="Times New Roman" charset="0"/>
              </a:rPr>
              <a:t>	28</a:t>
            </a:r>
          </a:p>
          <a:p>
            <a:pPr marL="285750" indent="-285750" eaLnBrk="1" hangingPunct="1">
              <a:spcBef>
                <a:spcPct val="50000"/>
              </a:spcBef>
              <a:buFont typeface="Arial"/>
              <a:buChar char="•"/>
            </a:pPr>
            <a:r>
              <a:rPr lang="en-US" sz="1400" b="1" dirty="0" smtClean="0">
                <a:solidFill>
                  <a:srgbClr val="0000FF"/>
                </a:solidFill>
                <a:latin typeface="+mn-lt"/>
                <a:cs typeface="Times New Roman" charset="0"/>
              </a:rPr>
              <a:t>HEBT:					22</a:t>
            </a:r>
            <a:endParaRPr lang="en-US" sz="1400" b="1" dirty="0">
              <a:solidFill>
                <a:srgbClr val="0000FF"/>
              </a:solidFill>
              <a:latin typeface="+mn-lt"/>
              <a:cs typeface="Times New Roman" charset="0"/>
            </a:endParaRPr>
          </a:p>
        </p:txBody>
      </p:sp>
      <p:sp>
        <p:nvSpPr>
          <p:cNvPr id="12" name="Text Box 107"/>
          <p:cNvSpPr txBox="1">
            <a:spLocks noChangeArrowheads="1"/>
          </p:cNvSpPr>
          <p:nvPr/>
        </p:nvSpPr>
        <p:spPr bwMode="auto">
          <a:xfrm>
            <a:off x="5314949" y="1351960"/>
            <a:ext cx="3371851" cy="1692771"/>
          </a:xfrm>
          <a:prstGeom prst="rect">
            <a:avLst/>
          </a:prstGeom>
          <a:solidFill>
            <a:schemeClr val="accent3">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dirty="0" smtClean="0">
                <a:solidFill>
                  <a:srgbClr val="FF0000"/>
                </a:solidFill>
                <a:latin typeface="+mn-lt"/>
                <a:cs typeface="Times New Roman" charset="0"/>
              </a:rPr>
              <a:t>The BPM system shall be able to measure:</a:t>
            </a:r>
          </a:p>
          <a:p>
            <a:pPr marL="342900" indent="-342900" eaLnBrk="1" hangingPunct="1">
              <a:spcBef>
                <a:spcPct val="50000"/>
              </a:spcBef>
              <a:buFont typeface="+mj-lt"/>
              <a:buAutoNum type="arabicPeriod"/>
            </a:pPr>
            <a:r>
              <a:rPr lang="en-US" sz="1600" b="1" dirty="0" smtClean="0">
                <a:solidFill>
                  <a:srgbClr val="FF0000"/>
                </a:solidFill>
                <a:latin typeface="+mn-lt"/>
                <a:cs typeface="Times New Roman" charset="0"/>
              </a:rPr>
              <a:t>Beam position</a:t>
            </a:r>
          </a:p>
          <a:p>
            <a:pPr marL="342900" indent="-342900" eaLnBrk="1" hangingPunct="1">
              <a:spcBef>
                <a:spcPct val="50000"/>
              </a:spcBef>
              <a:buFont typeface="+mj-lt"/>
              <a:buAutoNum type="arabicPeriod"/>
            </a:pPr>
            <a:r>
              <a:rPr lang="en-US" sz="1600" b="1" dirty="0" smtClean="0">
                <a:solidFill>
                  <a:srgbClr val="FF0000"/>
                </a:solidFill>
                <a:latin typeface="+mn-lt"/>
                <a:cs typeface="Times New Roman" charset="0"/>
              </a:rPr>
              <a:t>Beam phase</a:t>
            </a:r>
          </a:p>
          <a:p>
            <a:pPr marL="342900" indent="-342900" eaLnBrk="1" hangingPunct="1">
              <a:spcBef>
                <a:spcPct val="50000"/>
              </a:spcBef>
              <a:buFont typeface="+mj-lt"/>
              <a:buAutoNum type="arabicPeriod"/>
            </a:pPr>
            <a:r>
              <a:rPr lang="en-US" sz="1600" b="1" dirty="0" smtClean="0">
                <a:solidFill>
                  <a:srgbClr val="FF0000"/>
                </a:solidFill>
                <a:latin typeface="+mn-lt"/>
                <a:cs typeface="Times New Roman" charset="0"/>
              </a:rPr>
              <a:t>Beam intensity</a:t>
            </a:r>
          </a:p>
        </p:txBody>
      </p:sp>
    </p:spTree>
    <p:extLst>
      <p:ext uri="{BB962C8B-B14F-4D97-AF65-F5344CB8AC3E}">
        <p14:creationId xmlns:p14="http://schemas.microsoft.com/office/powerpoint/2010/main" val="38594100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4</a:t>
            </a:fld>
            <a:endParaRPr lang="en-US" dirty="0">
              <a:solidFill>
                <a:srgbClr val="000000"/>
              </a:solidFill>
            </a:endParaRPr>
          </a:p>
        </p:txBody>
      </p:sp>
      <p:pic>
        <p:nvPicPr>
          <p:cNvPr id="6" name="Picture 5"/>
          <p:cNvPicPr>
            <a:picLocks noChangeAspect="1"/>
          </p:cNvPicPr>
          <p:nvPr/>
        </p:nvPicPr>
        <p:blipFill>
          <a:blip r:embed="rId2"/>
          <a:stretch>
            <a:fillRect/>
          </a:stretch>
        </p:blipFill>
        <p:spPr>
          <a:xfrm>
            <a:off x="6706934" y="1416051"/>
            <a:ext cx="1808417" cy="2006600"/>
          </a:xfrm>
          <a:prstGeom prst="rect">
            <a:avLst/>
          </a:prstGeom>
        </p:spPr>
      </p:pic>
      <p:pic>
        <p:nvPicPr>
          <p:cNvPr id="7" name="Picture 6"/>
          <p:cNvPicPr>
            <a:picLocks noChangeAspect="1"/>
          </p:cNvPicPr>
          <p:nvPr/>
        </p:nvPicPr>
        <p:blipFill>
          <a:blip r:embed="rId3"/>
          <a:stretch>
            <a:fillRect/>
          </a:stretch>
        </p:blipFill>
        <p:spPr>
          <a:xfrm>
            <a:off x="6245148" y="3848100"/>
            <a:ext cx="2270203" cy="2133600"/>
          </a:xfrm>
          <a:prstGeom prst="rect">
            <a:avLst/>
          </a:prstGeom>
        </p:spPr>
      </p:pic>
      <p:pic>
        <p:nvPicPr>
          <p:cNvPr id="8" name="Picture 7"/>
          <p:cNvPicPr>
            <a:picLocks noChangeAspect="1"/>
          </p:cNvPicPr>
          <p:nvPr/>
        </p:nvPicPr>
        <p:blipFill>
          <a:blip r:embed="rId4"/>
          <a:stretch>
            <a:fillRect/>
          </a:stretch>
        </p:blipFill>
        <p:spPr>
          <a:xfrm>
            <a:off x="3359151" y="3848100"/>
            <a:ext cx="1918815" cy="2393950"/>
          </a:xfrm>
          <a:prstGeom prst="rect">
            <a:avLst/>
          </a:prstGeom>
        </p:spPr>
      </p:pic>
      <p:pic>
        <p:nvPicPr>
          <p:cNvPr id="9" name="Picture 8"/>
          <p:cNvPicPr>
            <a:picLocks noChangeAspect="1"/>
          </p:cNvPicPr>
          <p:nvPr/>
        </p:nvPicPr>
        <p:blipFill>
          <a:blip r:embed="rId5"/>
          <a:stretch>
            <a:fillRect/>
          </a:stretch>
        </p:blipFill>
        <p:spPr>
          <a:xfrm>
            <a:off x="571502" y="3803650"/>
            <a:ext cx="1955132" cy="2381250"/>
          </a:xfrm>
          <a:prstGeom prst="rect">
            <a:avLst/>
          </a:prstGeom>
        </p:spPr>
      </p:pic>
      <p:sp>
        <p:nvSpPr>
          <p:cNvPr id="10" name="Text Box 4"/>
          <p:cNvSpPr txBox="1">
            <a:spLocks noChangeArrowheads="1"/>
          </p:cNvSpPr>
          <p:nvPr/>
        </p:nvSpPr>
        <p:spPr bwMode="auto">
          <a:xfrm>
            <a:off x="1346201" y="739776"/>
            <a:ext cx="7169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system requirements (cont’d)</a:t>
            </a:r>
            <a:endParaRPr lang="en-US" b="1" dirty="0">
              <a:latin typeface="Times New Roman" charset="0"/>
              <a:cs typeface="Times New Roman" charset="0"/>
            </a:endParaRPr>
          </a:p>
        </p:txBody>
      </p:sp>
      <p:sp>
        <p:nvSpPr>
          <p:cNvPr id="11" name="TextBox 10"/>
          <p:cNvSpPr txBox="1"/>
          <p:nvPr/>
        </p:nvSpPr>
        <p:spPr>
          <a:xfrm>
            <a:off x="450851" y="1953568"/>
            <a:ext cx="5905500" cy="1200329"/>
          </a:xfrm>
          <a:prstGeom prst="rect">
            <a:avLst/>
          </a:prstGeom>
          <a:solidFill>
            <a:schemeClr val="accent6">
              <a:lumMod val="40000"/>
              <a:lumOff val="60000"/>
            </a:schemeClr>
          </a:solidFill>
          <a:ln w="25400">
            <a:solidFill>
              <a:schemeClr val="tx1"/>
            </a:solidFill>
          </a:ln>
        </p:spPr>
        <p:txBody>
          <a:bodyPr wrap="square" rtlCol="0">
            <a:spAutoFit/>
          </a:bodyPr>
          <a:lstStyle/>
          <a:p>
            <a:r>
              <a:rPr lang="en-US" dirty="0" smtClean="0"/>
              <a:t>The BPM pickups will have different designs. Nevertheless, it is preferred to use the same electronics for all the pickups and adapt it to the pickups through minor modifications if needed.</a:t>
            </a:r>
          </a:p>
        </p:txBody>
      </p:sp>
      <p:sp>
        <p:nvSpPr>
          <p:cNvPr id="12" name="7 CuadroTexto"/>
          <p:cNvSpPr txBox="1">
            <a:spLocks noChangeArrowheads="1"/>
          </p:cNvSpPr>
          <p:nvPr/>
        </p:nvSpPr>
        <p:spPr bwMode="auto">
          <a:xfrm>
            <a:off x="0" y="6585377"/>
            <a:ext cx="736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200" dirty="0" smtClean="0">
                <a:solidFill>
                  <a:srgbClr val="0000FF"/>
                </a:solidFill>
              </a:rPr>
              <a:t>Pickup </a:t>
            </a:r>
            <a:r>
              <a:rPr lang="es-ES" sz="1200" dirty="0" err="1" smtClean="0">
                <a:solidFill>
                  <a:srgbClr val="0000FF"/>
                </a:solidFill>
              </a:rPr>
              <a:t>pictures</a:t>
            </a:r>
            <a:r>
              <a:rPr lang="es-ES" sz="1200" dirty="0" smtClean="0">
                <a:solidFill>
                  <a:srgbClr val="0000FF"/>
                </a:solidFill>
              </a:rPr>
              <a:t> </a:t>
            </a:r>
            <a:r>
              <a:rPr lang="es-ES" sz="1200" dirty="0" err="1" smtClean="0">
                <a:solidFill>
                  <a:srgbClr val="0000FF"/>
                </a:solidFill>
              </a:rPr>
              <a:t>from</a:t>
            </a:r>
            <a:r>
              <a:rPr lang="es-ES" sz="1200" dirty="0" smtClean="0">
                <a:solidFill>
                  <a:srgbClr val="0000FF"/>
                </a:solidFill>
              </a:rPr>
              <a:t> SNS, </a:t>
            </a:r>
            <a:r>
              <a:rPr lang="es-ES" sz="1200" dirty="0" err="1" smtClean="0">
                <a:solidFill>
                  <a:srgbClr val="0000FF"/>
                </a:solidFill>
              </a:rPr>
              <a:t>Jim</a:t>
            </a:r>
            <a:r>
              <a:rPr lang="es-ES" sz="1200" dirty="0" smtClean="0">
                <a:solidFill>
                  <a:srgbClr val="0000FF"/>
                </a:solidFill>
              </a:rPr>
              <a:t> </a:t>
            </a:r>
            <a:r>
              <a:rPr lang="es-ES" sz="1200" dirty="0" err="1" smtClean="0">
                <a:solidFill>
                  <a:srgbClr val="0000FF"/>
                </a:solidFill>
              </a:rPr>
              <a:t>O’Hara</a:t>
            </a:r>
            <a:r>
              <a:rPr lang="es-ES" sz="1200" dirty="0" smtClean="0">
                <a:solidFill>
                  <a:srgbClr val="0000FF"/>
                </a:solidFill>
              </a:rPr>
              <a:t>, LNAL, “SNS </a:t>
            </a:r>
            <a:r>
              <a:rPr lang="es-ES" sz="1200" dirty="0" err="1" smtClean="0">
                <a:solidFill>
                  <a:srgbClr val="0000FF"/>
                </a:solidFill>
              </a:rPr>
              <a:t>Linac</a:t>
            </a:r>
            <a:r>
              <a:rPr lang="es-ES" sz="1200" dirty="0" smtClean="0">
                <a:solidFill>
                  <a:srgbClr val="0000FF"/>
                </a:solidFill>
              </a:rPr>
              <a:t> </a:t>
            </a:r>
            <a:r>
              <a:rPr lang="es-ES" sz="1200" dirty="0" err="1" smtClean="0">
                <a:solidFill>
                  <a:srgbClr val="0000FF"/>
                </a:solidFill>
              </a:rPr>
              <a:t>Beam</a:t>
            </a:r>
            <a:r>
              <a:rPr lang="es-ES" sz="1200" dirty="0" smtClean="0">
                <a:solidFill>
                  <a:srgbClr val="0000FF"/>
                </a:solidFill>
              </a:rPr>
              <a:t> Position Monitor pickups”, 2002</a:t>
            </a:r>
            <a:endParaRPr lang="es-ES" sz="1200" dirty="0">
              <a:solidFill>
                <a:srgbClr val="0000FF"/>
              </a:solidFill>
            </a:endParaRPr>
          </a:p>
        </p:txBody>
      </p:sp>
    </p:spTree>
    <p:extLst>
      <p:ext uri="{BB962C8B-B14F-4D97-AF65-F5344CB8AC3E}">
        <p14:creationId xmlns:p14="http://schemas.microsoft.com/office/powerpoint/2010/main" val="38371775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chemeClr val="tx1"/>
                </a:solidFill>
              </a:rPr>
              <a:t>5</a:t>
            </a:fld>
            <a:endParaRPr lang="en-US" dirty="0">
              <a:solidFill>
                <a:schemeClr val="tx1"/>
              </a:solidFill>
            </a:endParaRPr>
          </a:p>
        </p:txBody>
      </p:sp>
      <p:sp>
        <p:nvSpPr>
          <p:cNvPr id="5" name="Text Box 4"/>
          <p:cNvSpPr txBox="1">
            <a:spLocks noChangeArrowheads="1"/>
          </p:cNvSpPr>
          <p:nvPr/>
        </p:nvSpPr>
        <p:spPr bwMode="auto">
          <a:xfrm>
            <a:off x="1524001" y="663576"/>
            <a:ext cx="636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a:latin typeface="Times New Roman" charset="0"/>
                <a:cs typeface="Times New Roman" charset="0"/>
              </a:rPr>
              <a:t>BPM system requirements (cont’d)</a:t>
            </a:r>
          </a:p>
        </p:txBody>
      </p:sp>
      <p:sp>
        <p:nvSpPr>
          <p:cNvPr id="6" name="Rectangle 5"/>
          <p:cNvSpPr/>
          <p:nvPr/>
        </p:nvSpPr>
        <p:spPr>
          <a:xfrm>
            <a:off x="952500" y="1629575"/>
            <a:ext cx="342900" cy="649512"/>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08224" y="1477533"/>
            <a:ext cx="733425" cy="338554"/>
          </a:xfrm>
          <a:prstGeom prst="rect">
            <a:avLst/>
          </a:prstGeom>
          <a:solidFill>
            <a:schemeClr val="bg1"/>
          </a:solidFill>
        </p:spPr>
        <p:txBody>
          <a:bodyPr wrap="square" rtlCol="0">
            <a:spAutoFit/>
          </a:bodyPr>
          <a:lstStyle/>
          <a:p>
            <a:r>
              <a:rPr lang="en-US" sz="1600" b="1" dirty="0" smtClean="0">
                <a:solidFill>
                  <a:srgbClr val="FF6600"/>
                </a:solidFill>
              </a:rPr>
              <a:t>Beam</a:t>
            </a:r>
            <a:endParaRPr lang="en-US" sz="1600" b="1" dirty="0">
              <a:solidFill>
                <a:srgbClr val="FF6600"/>
              </a:solidFill>
            </a:endParaRPr>
          </a:p>
        </p:txBody>
      </p:sp>
      <p:cxnSp>
        <p:nvCxnSpPr>
          <p:cNvPr id="8" name="Straight Connector 7"/>
          <p:cNvCxnSpPr/>
          <p:nvPr/>
        </p:nvCxnSpPr>
        <p:spPr>
          <a:xfrm flipV="1">
            <a:off x="946147" y="2296324"/>
            <a:ext cx="0" cy="32287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92450" y="2279087"/>
            <a:ext cx="0" cy="32287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952500" y="2525896"/>
            <a:ext cx="2139950"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74825" y="2387396"/>
            <a:ext cx="584200" cy="276999"/>
          </a:xfrm>
          <a:prstGeom prst="rect">
            <a:avLst/>
          </a:prstGeom>
          <a:solidFill>
            <a:schemeClr val="bg1"/>
          </a:solidFill>
        </p:spPr>
        <p:txBody>
          <a:bodyPr wrap="square" rtlCol="0">
            <a:spAutoFit/>
          </a:bodyPr>
          <a:lstStyle/>
          <a:p>
            <a:pPr algn="ctr"/>
            <a:r>
              <a:rPr lang="en-US" sz="1200" dirty="0" smtClean="0"/>
              <a:t>14 Hz</a:t>
            </a:r>
            <a:endParaRPr lang="en-US" sz="1200" dirty="0"/>
          </a:p>
        </p:txBody>
      </p:sp>
      <p:cxnSp>
        <p:nvCxnSpPr>
          <p:cNvPr id="12" name="Straight Connector 11"/>
          <p:cNvCxnSpPr/>
          <p:nvPr/>
        </p:nvCxnSpPr>
        <p:spPr>
          <a:xfrm flipV="1">
            <a:off x="949323" y="1381540"/>
            <a:ext cx="0" cy="24803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304925" y="1381540"/>
            <a:ext cx="0" cy="24803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952500" y="1477533"/>
            <a:ext cx="352425"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41376" y="1145045"/>
            <a:ext cx="584200" cy="246221"/>
          </a:xfrm>
          <a:prstGeom prst="rect">
            <a:avLst/>
          </a:prstGeom>
          <a:solidFill>
            <a:schemeClr val="bg1"/>
          </a:solidFill>
        </p:spPr>
        <p:txBody>
          <a:bodyPr wrap="square" rtlCol="0">
            <a:spAutoFit/>
          </a:bodyPr>
          <a:lstStyle/>
          <a:p>
            <a:pPr algn="ctr"/>
            <a:r>
              <a:rPr lang="en-US" sz="1000" dirty="0" smtClean="0"/>
              <a:t>2.86 </a:t>
            </a:r>
            <a:r>
              <a:rPr lang="en-US" sz="1000" dirty="0" err="1" smtClean="0"/>
              <a:t>ms</a:t>
            </a:r>
            <a:endParaRPr lang="en-US" sz="1000" dirty="0"/>
          </a:p>
        </p:txBody>
      </p:sp>
      <p:sp>
        <p:nvSpPr>
          <p:cNvPr id="18" name="Rectangle 17"/>
          <p:cNvSpPr/>
          <p:nvPr/>
        </p:nvSpPr>
        <p:spPr>
          <a:xfrm>
            <a:off x="3092450" y="1646810"/>
            <a:ext cx="342900" cy="649512"/>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517525" y="2296324"/>
            <a:ext cx="3409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295400" y="2897797"/>
            <a:ext cx="1774825" cy="461665"/>
          </a:xfrm>
          <a:prstGeom prst="rect">
            <a:avLst/>
          </a:prstGeom>
          <a:solidFill>
            <a:schemeClr val="bg1"/>
          </a:solidFill>
        </p:spPr>
        <p:txBody>
          <a:bodyPr wrap="square" rtlCol="0">
            <a:spAutoFit/>
          </a:bodyPr>
          <a:lstStyle/>
          <a:p>
            <a:pPr algn="ctr"/>
            <a:r>
              <a:rPr lang="en-US" sz="1200" b="1" u="sng" dirty="0" smtClean="0"/>
              <a:t>Fast</a:t>
            </a:r>
            <a:r>
              <a:rPr lang="en-US" sz="1200" dirty="0" smtClean="0"/>
              <a:t> measurement</a:t>
            </a:r>
          </a:p>
          <a:p>
            <a:pPr algn="ctr"/>
            <a:r>
              <a:rPr lang="en-US" sz="1200" dirty="0" smtClean="0"/>
              <a:t>(instantaneous)</a:t>
            </a:r>
            <a:endParaRPr lang="en-US" sz="1200" dirty="0"/>
          </a:p>
        </p:txBody>
      </p:sp>
      <p:cxnSp>
        <p:nvCxnSpPr>
          <p:cNvPr id="23" name="Straight Connector 22"/>
          <p:cNvCxnSpPr/>
          <p:nvPr/>
        </p:nvCxnSpPr>
        <p:spPr>
          <a:xfrm>
            <a:off x="517525" y="3797193"/>
            <a:ext cx="3409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952500" y="3128631"/>
            <a:ext cx="0" cy="6685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952500" y="3128630"/>
            <a:ext cx="3429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1295400" y="3128630"/>
            <a:ext cx="9525" cy="6685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092450" y="3147682"/>
            <a:ext cx="0" cy="649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3092450" y="3147681"/>
            <a:ext cx="34290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435350" y="3147681"/>
            <a:ext cx="0" cy="649512"/>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63625" y="4340625"/>
            <a:ext cx="2336800" cy="461665"/>
          </a:xfrm>
          <a:prstGeom prst="rect">
            <a:avLst/>
          </a:prstGeom>
          <a:solidFill>
            <a:schemeClr val="bg1"/>
          </a:solidFill>
        </p:spPr>
        <p:txBody>
          <a:bodyPr wrap="square" rtlCol="0">
            <a:spAutoFit/>
          </a:bodyPr>
          <a:lstStyle/>
          <a:p>
            <a:pPr algn="ctr"/>
            <a:r>
              <a:rPr lang="en-US" sz="1200" b="1" u="sng" dirty="0" smtClean="0"/>
              <a:t>Slow</a:t>
            </a:r>
            <a:r>
              <a:rPr lang="en-US" sz="1200" dirty="0" smtClean="0"/>
              <a:t> measurement</a:t>
            </a:r>
          </a:p>
          <a:p>
            <a:pPr algn="ctr"/>
            <a:r>
              <a:rPr lang="en-US" sz="1200" dirty="0" smtClean="0"/>
              <a:t>(average)</a:t>
            </a:r>
            <a:endParaRPr lang="en-US" sz="1200" dirty="0"/>
          </a:p>
        </p:txBody>
      </p:sp>
      <p:cxnSp>
        <p:nvCxnSpPr>
          <p:cNvPr id="31" name="Straight Connector 30"/>
          <p:cNvCxnSpPr/>
          <p:nvPr/>
        </p:nvCxnSpPr>
        <p:spPr>
          <a:xfrm>
            <a:off x="527050" y="5270393"/>
            <a:ext cx="3409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962025" y="4601831"/>
            <a:ext cx="0" cy="668562"/>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962025" y="4601830"/>
            <a:ext cx="342900" cy="1"/>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1304925" y="4601830"/>
            <a:ext cx="0" cy="668563"/>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101975" y="4620882"/>
            <a:ext cx="0" cy="649511"/>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3101975" y="4620881"/>
            <a:ext cx="342900" cy="1"/>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444875" y="4620881"/>
            <a:ext cx="0" cy="649512"/>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987674" y="1352577"/>
            <a:ext cx="584200" cy="276999"/>
          </a:xfrm>
          <a:prstGeom prst="rect">
            <a:avLst/>
          </a:prstGeom>
          <a:solidFill>
            <a:schemeClr val="bg1"/>
          </a:solidFill>
        </p:spPr>
        <p:txBody>
          <a:bodyPr wrap="square" rtlCol="0">
            <a:spAutoFit/>
          </a:bodyPr>
          <a:lstStyle/>
          <a:p>
            <a:pPr algn="ctr"/>
            <a:r>
              <a:rPr lang="en-US" sz="1200" dirty="0" smtClean="0"/>
              <a:t>50 mA</a:t>
            </a:r>
            <a:endParaRPr lang="en-US" sz="1200" dirty="0"/>
          </a:p>
        </p:txBody>
      </p:sp>
      <p:cxnSp>
        <p:nvCxnSpPr>
          <p:cNvPr id="39" name="Straight Connector 38"/>
          <p:cNvCxnSpPr/>
          <p:nvPr/>
        </p:nvCxnSpPr>
        <p:spPr>
          <a:xfrm flipV="1">
            <a:off x="1304925" y="4601832"/>
            <a:ext cx="0" cy="649510"/>
          </a:xfrm>
          <a:prstGeom prst="line">
            <a:avLst/>
          </a:prstGeom>
          <a:ln>
            <a:solidFill>
              <a:schemeClr val="accent5">
                <a:lumMod val="75000"/>
              </a:schemeClr>
            </a:solidFill>
            <a:tailEnd type="oval"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444875" y="4620883"/>
            <a:ext cx="0" cy="649510"/>
          </a:xfrm>
          <a:prstGeom prst="line">
            <a:avLst/>
          </a:prstGeom>
          <a:ln>
            <a:solidFill>
              <a:schemeClr val="accent5">
                <a:lumMod val="75000"/>
              </a:schemeClr>
            </a:solidFill>
            <a:tailEnd type="oval" w="med" len="med"/>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168650" y="4333822"/>
            <a:ext cx="584200" cy="276999"/>
          </a:xfrm>
          <a:prstGeom prst="rect">
            <a:avLst/>
          </a:prstGeom>
          <a:noFill/>
        </p:spPr>
        <p:txBody>
          <a:bodyPr wrap="square" rtlCol="0">
            <a:spAutoFit/>
          </a:bodyPr>
          <a:lstStyle/>
          <a:p>
            <a:pPr algn="ctr"/>
            <a:r>
              <a:rPr lang="en-US" sz="1200" dirty="0" smtClean="0">
                <a:solidFill>
                  <a:schemeClr val="accent4">
                    <a:lumMod val="75000"/>
                  </a:schemeClr>
                </a:solidFill>
              </a:rPr>
              <a:t>50 mA</a:t>
            </a:r>
            <a:endParaRPr lang="en-US" sz="1200" dirty="0">
              <a:solidFill>
                <a:schemeClr val="accent4">
                  <a:lumMod val="75000"/>
                </a:schemeClr>
              </a:solidFill>
            </a:endParaRPr>
          </a:p>
        </p:txBody>
      </p:sp>
      <p:sp>
        <p:nvSpPr>
          <p:cNvPr id="42" name="Oval 41"/>
          <p:cNvSpPr/>
          <p:nvPr/>
        </p:nvSpPr>
        <p:spPr>
          <a:xfrm>
            <a:off x="917576" y="4523824"/>
            <a:ext cx="457200" cy="15601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42"/>
          <p:cNvCxnSpPr>
            <a:stCxn id="42" idx="2"/>
          </p:cNvCxnSpPr>
          <p:nvPr/>
        </p:nvCxnSpPr>
        <p:spPr>
          <a:xfrm flipH="1" flipV="1">
            <a:off x="676275" y="4523824"/>
            <a:ext cx="241301" cy="78006"/>
          </a:xfrm>
          <a:prstGeom prst="line">
            <a:avLst/>
          </a:prstGeom>
          <a:ln w="22225">
            <a:solidFill>
              <a:srgbClr val="FF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44" name="Curved Left Arrow 43"/>
          <p:cNvSpPr/>
          <p:nvPr/>
        </p:nvSpPr>
        <p:spPr>
          <a:xfrm>
            <a:off x="4079875" y="2396239"/>
            <a:ext cx="346075" cy="1022350"/>
          </a:xfrm>
          <a:prstGeom prst="curvedLeftArrow">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3787775" y="3939048"/>
            <a:ext cx="733425" cy="584776"/>
          </a:xfrm>
          <a:prstGeom prst="rect">
            <a:avLst/>
          </a:prstGeom>
          <a:solidFill>
            <a:schemeClr val="bg1"/>
          </a:solidFill>
        </p:spPr>
        <p:txBody>
          <a:bodyPr wrap="square" rtlCol="0">
            <a:spAutoFit/>
          </a:bodyPr>
          <a:lstStyle/>
          <a:p>
            <a:pPr algn="ctr"/>
            <a:r>
              <a:rPr lang="en-US" sz="3200" b="1" dirty="0" smtClean="0">
                <a:solidFill>
                  <a:schemeClr val="accent4">
                    <a:lumMod val="60000"/>
                    <a:lumOff val="40000"/>
                  </a:schemeClr>
                </a:solidFill>
              </a:rPr>
              <a:t>+</a:t>
            </a:r>
            <a:endParaRPr lang="en-US" sz="3200" b="1" dirty="0">
              <a:solidFill>
                <a:schemeClr val="accent4">
                  <a:lumMod val="60000"/>
                  <a:lumOff val="40000"/>
                </a:schemeClr>
              </a:solidFill>
            </a:endParaRPr>
          </a:p>
        </p:txBody>
      </p:sp>
      <p:sp>
        <p:nvSpPr>
          <p:cNvPr id="46" name="TextBox 45"/>
          <p:cNvSpPr txBox="1"/>
          <p:nvPr/>
        </p:nvSpPr>
        <p:spPr>
          <a:xfrm>
            <a:off x="3692525" y="2707752"/>
            <a:ext cx="733425" cy="369332"/>
          </a:xfrm>
          <a:prstGeom prst="rect">
            <a:avLst/>
          </a:prstGeom>
          <a:noFill/>
        </p:spPr>
        <p:txBody>
          <a:bodyPr wrap="square" rtlCol="0">
            <a:spAutoFit/>
          </a:bodyPr>
          <a:lstStyle/>
          <a:p>
            <a:pPr algn="ctr"/>
            <a:r>
              <a:rPr lang="en-US" b="1" dirty="0" smtClean="0">
                <a:solidFill>
                  <a:schemeClr val="accent4">
                    <a:lumMod val="60000"/>
                    <a:lumOff val="40000"/>
                  </a:schemeClr>
                </a:solidFill>
              </a:rPr>
              <a:t>BPM</a:t>
            </a:r>
            <a:endParaRPr lang="en-US" b="1" dirty="0">
              <a:solidFill>
                <a:schemeClr val="accent4">
                  <a:lumMod val="60000"/>
                  <a:lumOff val="40000"/>
                </a:schemeClr>
              </a:solidFill>
            </a:endParaRPr>
          </a:p>
        </p:txBody>
      </p:sp>
      <p:sp>
        <p:nvSpPr>
          <p:cNvPr id="55" name="Rectangle 54"/>
          <p:cNvSpPr/>
          <p:nvPr/>
        </p:nvSpPr>
        <p:spPr>
          <a:xfrm>
            <a:off x="5756273" y="2185857"/>
            <a:ext cx="387352" cy="649512"/>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6356349" y="2108115"/>
            <a:ext cx="1311275" cy="307777"/>
          </a:xfrm>
          <a:prstGeom prst="rect">
            <a:avLst/>
          </a:prstGeom>
          <a:solidFill>
            <a:schemeClr val="bg1"/>
          </a:solidFill>
        </p:spPr>
        <p:txBody>
          <a:bodyPr wrap="square" rtlCol="0">
            <a:spAutoFit/>
          </a:bodyPr>
          <a:lstStyle/>
          <a:p>
            <a:r>
              <a:rPr lang="en-US" sz="1400" b="1" dirty="0" smtClean="0">
                <a:solidFill>
                  <a:srgbClr val="FF6600"/>
                </a:solidFill>
              </a:rPr>
              <a:t>Nominal pulse</a:t>
            </a:r>
            <a:endParaRPr lang="en-US" sz="1400" b="1" dirty="0">
              <a:solidFill>
                <a:srgbClr val="FF6600"/>
              </a:solidFill>
            </a:endParaRPr>
          </a:p>
        </p:txBody>
      </p:sp>
      <p:cxnSp>
        <p:nvCxnSpPr>
          <p:cNvPr id="57" name="Straight Connector 56"/>
          <p:cNvCxnSpPr/>
          <p:nvPr/>
        </p:nvCxnSpPr>
        <p:spPr>
          <a:xfrm flipV="1">
            <a:off x="5749922" y="2852606"/>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845424" y="2852606"/>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756273" y="3081206"/>
            <a:ext cx="2089151"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505575" y="2942706"/>
            <a:ext cx="584200" cy="276999"/>
          </a:xfrm>
          <a:prstGeom prst="rect">
            <a:avLst/>
          </a:prstGeom>
          <a:solidFill>
            <a:schemeClr val="bg1"/>
          </a:solidFill>
        </p:spPr>
        <p:txBody>
          <a:bodyPr wrap="square" rtlCol="0">
            <a:spAutoFit/>
          </a:bodyPr>
          <a:lstStyle/>
          <a:p>
            <a:pPr algn="ctr"/>
            <a:r>
              <a:rPr lang="en-US" sz="1200" dirty="0" smtClean="0"/>
              <a:t>14 Hz</a:t>
            </a:r>
            <a:endParaRPr lang="en-US" sz="1200" dirty="0"/>
          </a:p>
        </p:txBody>
      </p:sp>
      <p:cxnSp>
        <p:nvCxnSpPr>
          <p:cNvPr id="61" name="Straight Connector 60"/>
          <p:cNvCxnSpPr/>
          <p:nvPr/>
        </p:nvCxnSpPr>
        <p:spPr>
          <a:xfrm flipV="1">
            <a:off x="5756273" y="1792158"/>
            <a:ext cx="0" cy="3936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143625" y="1792158"/>
            <a:ext cx="0" cy="3936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756273" y="1854110"/>
            <a:ext cx="387352"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375275" y="2852606"/>
            <a:ext cx="3409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7737475" y="1908858"/>
            <a:ext cx="584200" cy="276999"/>
          </a:xfrm>
          <a:prstGeom prst="rect">
            <a:avLst/>
          </a:prstGeom>
          <a:solidFill>
            <a:schemeClr val="bg1"/>
          </a:solidFill>
        </p:spPr>
        <p:txBody>
          <a:bodyPr wrap="square" rtlCol="0">
            <a:spAutoFit/>
          </a:bodyPr>
          <a:lstStyle/>
          <a:p>
            <a:pPr algn="ctr"/>
            <a:r>
              <a:rPr lang="en-US" sz="1200" dirty="0" smtClean="0"/>
              <a:t>50 mA</a:t>
            </a:r>
            <a:endParaRPr lang="en-US" sz="1200" dirty="0"/>
          </a:p>
        </p:txBody>
      </p:sp>
      <p:sp>
        <p:nvSpPr>
          <p:cNvPr id="66" name="TextBox 65"/>
          <p:cNvSpPr txBox="1"/>
          <p:nvPr/>
        </p:nvSpPr>
        <p:spPr>
          <a:xfrm>
            <a:off x="5588000" y="1515159"/>
            <a:ext cx="768350" cy="276999"/>
          </a:xfrm>
          <a:prstGeom prst="rect">
            <a:avLst/>
          </a:prstGeom>
          <a:noFill/>
        </p:spPr>
        <p:txBody>
          <a:bodyPr wrap="square" rtlCol="0">
            <a:spAutoFit/>
          </a:bodyPr>
          <a:lstStyle/>
          <a:p>
            <a:pPr algn="ctr"/>
            <a:r>
              <a:rPr lang="en-US" sz="1200" dirty="0" smtClean="0"/>
              <a:t>2.86 </a:t>
            </a:r>
            <a:r>
              <a:rPr lang="en-US" sz="1200" dirty="0" err="1" smtClean="0"/>
              <a:t>ms</a:t>
            </a:r>
            <a:endParaRPr lang="en-US" sz="1200" dirty="0"/>
          </a:p>
        </p:txBody>
      </p:sp>
      <p:sp>
        <p:nvSpPr>
          <p:cNvPr id="67" name="Rectangle 66"/>
          <p:cNvSpPr/>
          <p:nvPr/>
        </p:nvSpPr>
        <p:spPr>
          <a:xfrm>
            <a:off x="7845424" y="2181470"/>
            <a:ext cx="387352" cy="649512"/>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5737222" y="4118244"/>
            <a:ext cx="107952"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356350" y="4040502"/>
            <a:ext cx="1504951" cy="307777"/>
          </a:xfrm>
          <a:prstGeom prst="rect">
            <a:avLst/>
          </a:prstGeom>
          <a:solidFill>
            <a:schemeClr val="bg1"/>
          </a:solidFill>
        </p:spPr>
        <p:txBody>
          <a:bodyPr wrap="square" rtlCol="0">
            <a:spAutoFit/>
          </a:bodyPr>
          <a:lstStyle/>
          <a:p>
            <a:r>
              <a:rPr lang="en-US" sz="1400" b="1" dirty="0" smtClean="0">
                <a:solidFill>
                  <a:srgbClr val="0000FF"/>
                </a:solidFill>
              </a:rPr>
              <a:t>Diagnostics pulse</a:t>
            </a:r>
            <a:endParaRPr lang="en-US" sz="1400" b="1" dirty="0">
              <a:solidFill>
                <a:srgbClr val="0000FF"/>
              </a:solidFill>
            </a:endParaRPr>
          </a:p>
        </p:txBody>
      </p:sp>
      <p:cxnSp>
        <p:nvCxnSpPr>
          <p:cNvPr id="70" name="Straight Connector 69"/>
          <p:cNvCxnSpPr/>
          <p:nvPr/>
        </p:nvCxnSpPr>
        <p:spPr>
          <a:xfrm flipV="1">
            <a:off x="5737222" y="4784993"/>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8467724" y="4784993"/>
            <a:ext cx="0" cy="321006"/>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5743573" y="5013593"/>
            <a:ext cx="2724151"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6867525" y="4878819"/>
            <a:ext cx="523875" cy="276999"/>
          </a:xfrm>
          <a:prstGeom prst="rect">
            <a:avLst/>
          </a:prstGeom>
          <a:solidFill>
            <a:schemeClr val="bg1"/>
          </a:solidFill>
        </p:spPr>
        <p:txBody>
          <a:bodyPr wrap="square" rtlCol="0">
            <a:spAutoFit/>
          </a:bodyPr>
          <a:lstStyle/>
          <a:p>
            <a:pPr algn="ctr"/>
            <a:r>
              <a:rPr lang="en-US" sz="1200" dirty="0" smtClean="0"/>
              <a:t>1 Hz</a:t>
            </a:r>
            <a:endParaRPr lang="en-US" sz="1200" dirty="0"/>
          </a:p>
        </p:txBody>
      </p:sp>
      <p:cxnSp>
        <p:nvCxnSpPr>
          <p:cNvPr id="74" name="Straight Connector 73"/>
          <p:cNvCxnSpPr/>
          <p:nvPr/>
        </p:nvCxnSpPr>
        <p:spPr>
          <a:xfrm flipV="1">
            <a:off x="5743573" y="3841245"/>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5845174" y="3841245"/>
            <a:ext cx="0" cy="27700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5845174" y="3910652"/>
            <a:ext cx="171451"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362575" y="4784993"/>
            <a:ext cx="34099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8232776" y="3845731"/>
            <a:ext cx="584200" cy="276999"/>
          </a:xfrm>
          <a:prstGeom prst="rect">
            <a:avLst/>
          </a:prstGeom>
          <a:solidFill>
            <a:schemeClr val="bg1"/>
          </a:solidFill>
        </p:spPr>
        <p:txBody>
          <a:bodyPr wrap="square" rtlCol="0">
            <a:spAutoFit/>
          </a:bodyPr>
          <a:lstStyle/>
          <a:p>
            <a:pPr algn="ctr"/>
            <a:r>
              <a:rPr lang="en-US" sz="1200" dirty="0" smtClean="0"/>
              <a:t>50 mA</a:t>
            </a:r>
            <a:endParaRPr lang="en-US" sz="1200" dirty="0"/>
          </a:p>
        </p:txBody>
      </p:sp>
      <p:sp>
        <p:nvSpPr>
          <p:cNvPr id="79" name="TextBox 78"/>
          <p:cNvSpPr txBox="1"/>
          <p:nvPr/>
        </p:nvSpPr>
        <p:spPr>
          <a:xfrm>
            <a:off x="5375275" y="3564246"/>
            <a:ext cx="768350" cy="276999"/>
          </a:xfrm>
          <a:prstGeom prst="rect">
            <a:avLst/>
          </a:prstGeom>
          <a:noFill/>
        </p:spPr>
        <p:txBody>
          <a:bodyPr wrap="square" rtlCol="0">
            <a:spAutoFit/>
          </a:bodyPr>
          <a:lstStyle/>
          <a:p>
            <a:pPr algn="ctr"/>
            <a:r>
              <a:rPr lang="en-US" sz="1200" dirty="0" smtClean="0"/>
              <a:t>100 </a:t>
            </a:r>
            <a:r>
              <a:rPr lang="en-US" sz="1200" dirty="0" err="1" smtClean="0"/>
              <a:t>μs</a:t>
            </a:r>
            <a:endParaRPr lang="en-US" sz="1200" dirty="0"/>
          </a:p>
        </p:txBody>
      </p:sp>
      <p:sp>
        <p:nvSpPr>
          <p:cNvPr id="80" name="Rectangle 79"/>
          <p:cNvSpPr/>
          <p:nvPr/>
        </p:nvSpPr>
        <p:spPr>
          <a:xfrm>
            <a:off x="8467724" y="4118243"/>
            <a:ext cx="107952" cy="64951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Arrow Connector 80"/>
          <p:cNvCxnSpPr/>
          <p:nvPr/>
        </p:nvCxnSpPr>
        <p:spPr>
          <a:xfrm flipH="1">
            <a:off x="5575300" y="3910652"/>
            <a:ext cx="161923" cy="0"/>
          </a:xfrm>
          <a:prstGeom prst="straightConnector1">
            <a:avLst/>
          </a:prstGeom>
          <a:ln w="15875">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260350" y="4277603"/>
            <a:ext cx="720724" cy="246221"/>
          </a:xfrm>
          <a:prstGeom prst="rect">
            <a:avLst/>
          </a:prstGeom>
          <a:noFill/>
        </p:spPr>
        <p:txBody>
          <a:bodyPr wrap="square" rtlCol="0">
            <a:spAutoFit/>
          </a:bodyPr>
          <a:lstStyle/>
          <a:p>
            <a:pPr algn="r"/>
            <a:r>
              <a:rPr lang="en-US" sz="1000" dirty="0" smtClean="0">
                <a:solidFill>
                  <a:srgbClr val="FF0000"/>
                </a:solidFill>
              </a:rPr>
              <a:t>averaging</a:t>
            </a:r>
            <a:endParaRPr lang="en-US" sz="1000" dirty="0">
              <a:solidFill>
                <a:srgbClr val="FF0000"/>
              </a:solidFill>
            </a:endParaRPr>
          </a:p>
        </p:txBody>
      </p:sp>
      <p:sp>
        <p:nvSpPr>
          <p:cNvPr id="89" name="TextBox 88"/>
          <p:cNvSpPr txBox="1"/>
          <p:nvPr/>
        </p:nvSpPr>
        <p:spPr>
          <a:xfrm>
            <a:off x="393700" y="5776268"/>
            <a:ext cx="8293099" cy="646331"/>
          </a:xfrm>
          <a:prstGeom prst="rect">
            <a:avLst/>
          </a:prstGeom>
          <a:solidFill>
            <a:schemeClr val="accent6">
              <a:lumMod val="40000"/>
              <a:lumOff val="60000"/>
            </a:schemeClr>
          </a:solidFill>
          <a:ln w="25400">
            <a:solidFill>
              <a:schemeClr val="tx1"/>
            </a:solidFill>
          </a:ln>
        </p:spPr>
        <p:txBody>
          <a:bodyPr wrap="square" rtlCol="0">
            <a:spAutoFit/>
          </a:bodyPr>
          <a:lstStyle/>
          <a:p>
            <a:r>
              <a:rPr lang="en-US" dirty="0" smtClean="0"/>
              <a:t>The BPM system shall be able to make a fast and a slow measurement of the beam position, phase and intensity in nominal and diagnostics pulse modes.</a:t>
            </a:r>
          </a:p>
        </p:txBody>
      </p:sp>
    </p:spTree>
    <p:extLst>
      <p:ext uri="{BB962C8B-B14F-4D97-AF65-F5344CB8AC3E}">
        <p14:creationId xmlns:p14="http://schemas.microsoft.com/office/powerpoint/2010/main" val="14065016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t>6</a:t>
            </a:fld>
            <a:endParaRPr lang="en-US"/>
          </a:p>
        </p:txBody>
      </p:sp>
      <p:sp>
        <p:nvSpPr>
          <p:cNvPr id="6" name="Slide Number Placeholder 2"/>
          <p:cNvSpPr txBox="1">
            <a:spLocks/>
          </p:cNvSpPr>
          <p:nvPr/>
        </p:nvSpPr>
        <p:spPr>
          <a:xfrm>
            <a:off x="6553200" y="635635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48A0EE2-EEEB-DA48-9E6B-30E2CD798BC3}" type="slidenum">
              <a:rPr lang="en-US" smtClean="0">
                <a:solidFill>
                  <a:srgbClr val="000000"/>
                </a:solidFill>
              </a:rPr>
              <a:pPr/>
              <a:t>6</a:t>
            </a:fld>
            <a:endParaRPr lang="en-US" dirty="0">
              <a:solidFill>
                <a:srgbClr val="000000"/>
              </a:solidFill>
            </a:endParaRPr>
          </a:p>
        </p:txBody>
      </p:sp>
      <p:sp>
        <p:nvSpPr>
          <p:cNvPr id="67" name="Rectangle 66"/>
          <p:cNvSpPr/>
          <p:nvPr/>
        </p:nvSpPr>
        <p:spPr>
          <a:xfrm>
            <a:off x="5953125" y="2065566"/>
            <a:ext cx="342900" cy="457199"/>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6711949" y="4187798"/>
            <a:ext cx="584200" cy="400110"/>
          </a:xfrm>
          <a:prstGeom prst="rect">
            <a:avLst/>
          </a:prstGeom>
          <a:solidFill>
            <a:schemeClr val="bg1"/>
          </a:solidFill>
        </p:spPr>
        <p:txBody>
          <a:bodyPr wrap="square" rtlCol="0">
            <a:spAutoFit/>
          </a:bodyPr>
          <a:lstStyle/>
          <a:p>
            <a:pPr algn="ctr"/>
            <a:r>
              <a:rPr lang="en-US" sz="1000" b="1" dirty="0" smtClean="0">
                <a:solidFill>
                  <a:srgbClr val="FF0000"/>
                </a:solidFill>
              </a:rPr>
              <a:t>Beam Current</a:t>
            </a:r>
            <a:endParaRPr lang="en-US" sz="1000" b="1" dirty="0">
              <a:solidFill>
                <a:srgbClr val="FF0000"/>
              </a:solidFill>
            </a:endParaRPr>
          </a:p>
        </p:txBody>
      </p:sp>
      <p:sp>
        <p:nvSpPr>
          <p:cNvPr id="69" name="TextBox 68"/>
          <p:cNvSpPr txBox="1"/>
          <p:nvPr/>
        </p:nvSpPr>
        <p:spPr>
          <a:xfrm>
            <a:off x="8496299" y="2046130"/>
            <a:ext cx="584200" cy="246221"/>
          </a:xfrm>
          <a:prstGeom prst="rect">
            <a:avLst/>
          </a:prstGeom>
          <a:solidFill>
            <a:schemeClr val="bg1"/>
          </a:solidFill>
        </p:spPr>
        <p:txBody>
          <a:bodyPr wrap="square" rtlCol="0">
            <a:spAutoFit/>
          </a:bodyPr>
          <a:lstStyle/>
          <a:p>
            <a:r>
              <a:rPr lang="en-US" sz="1000" b="1" dirty="0" smtClean="0">
                <a:solidFill>
                  <a:srgbClr val="FF6600"/>
                </a:solidFill>
              </a:rPr>
              <a:t>Beam</a:t>
            </a:r>
            <a:endParaRPr lang="en-US" sz="1000" b="1" dirty="0">
              <a:solidFill>
                <a:srgbClr val="FF6600"/>
              </a:solidFill>
            </a:endParaRPr>
          </a:p>
        </p:txBody>
      </p:sp>
      <p:sp>
        <p:nvSpPr>
          <p:cNvPr id="70" name="TextBox 69"/>
          <p:cNvSpPr txBox="1"/>
          <p:nvPr/>
        </p:nvSpPr>
        <p:spPr>
          <a:xfrm>
            <a:off x="5067299" y="2011399"/>
            <a:ext cx="742951" cy="400110"/>
          </a:xfrm>
          <a:prstGeom prst="rect">
            <a:avLst/>
          </a:prstGeom>
          <a:solidFill>
            <a:schemeClr val="bg1"/>
          </a:solidFill>
        </p:spPr>
        <p:txBody>
          <a:bodyPr wrap="square" rtlCol="0">
            <a:spAutoFit/>
          </a:bodyPr>
          <a:lstStyle/>
          <a:p>
            <a:pPr algn="r"/>
            <a:r>
              <a:rPr lang="en-US" sz="1000" b="1" dirty="0" smtClean="0">
                <a:solidFill>
                  <a:schemeClr val="accent5">
                    <a:lumMod val="75000"/>
                  </a:schemeClr>
                </a:solidFill>
              </a:rPr>
              <a:t>RF voltage</a:t>
            </a:r>
          </a:p>
          <a:p>
            <a:pPr algn="r"/>
            <a:r>
              <a:rPr lang="en-US" sz="1000" b="1" dirty="0" smtClean="0">
                <a:solidFill>
                  <a:schemeClr val="accent5">
                    <a:lumMod val="75000"/>
                  </a:schemeClr>
                </a:solidFill>
              </a:rPr>
              <a:t>envelope</a:t>
            </a:r>
            <a:endParaRPr lang="en-US" sz="1000" b="1" dirty="0">
              <a:solidFill>
                <a:schemeClr val="accent5">
                  <a:lumMod val="75000"/>
                </a:schemeClr>
              </a:solidFill>
            </a:endParaRPr>
          </a:p>
        </p:txBody>
      </p:sp>
      <p:sp>
        <p:nvSpPr>
          <p:cNvPr id="71" name="Rectangle 70"/>
          <p:cNvSpPr/>
          <p:nvPr/>
        </p:nvSpPr>
        <p:spPr>
          <a:xfrm>
            <a:off x="8093075" y="2063751"/>
            <a:ext cx="342900" cy="457199"/>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5518149" y="2540002"/>
            <a:ext cx="340995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3" name="Arc 72"/>
          <p:cNvSpPr/>
          <p:nvPr/>
        </p:nvSpPr>
        <p:spPr>
          <a:xfrm flipH="1">
            <a:off x="5791200" y="1873252"/>
            <a:ext cx="361951" cy="13335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4" name="Straight Connector 73"/>
          <p:cNvCxnSpPr/>
          <p:nvPr/>
        </p:nvCxnSpPr>
        <p:spPr>
          <a:xfrm>
            <a:off x="5969000" y="1873252"/>
            <a:ext cx="361951" cy="0"/>
          </a:xfrm>
          <a:prstGeom prst="line">
            <a:avLst/>
          </a:prstGeom>
        </p:spPr>
        <p:style>
          <a:lnRef idx="2">
            <a:schemeClr val="accent1"/>
          </a:lnRef>
          <a:fillRef idx="0">
            <a:schemeClr val="accent1"/>
          </a:fillRef>
          <a:effectRef idx="1">
            <a:schemeClr val="accent1"/>
          </a:effectRef>
          <a:fontRef idx="minor">
            <a:schemeClr val="tx1"/>
          </a:fontRef>
        </p:style>
      </p:cxnSp>
      <p:sp>
        <p:nvSpPr>
          <p:cNvPr id="75" name="Arc 74"/>
          <p:cNvSpPr/>
          <p:nvPr/>
        </p:nvSpPr>
        <p:spPr>
          <a:xfrm flipH="1" flipV="1">
            <a:off x="6330949" y="1212852"/>
            <a:ext cx="317500" cy="1327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Arc 75"/>
          <p:cNvSpPr/>
          <p:nvPr/>
        </p:nvSpPr>
        <p:spPr>
          <a:xfrm flipH="1">
            <a:off x="7931149" y="1873251"/>
            <a:ext cx="361951" cy="133350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7" name="Straight Connector 76"/>
          <p:cNvCxnSpPr/>
          <p:nvPr/>
        </p:nvCxnSpPr>
        <p:spPr>
          <a:xfrm>
            <a:off x="8108949" y="1873251"/>
            <a:ext cx="361951" cy="0"/>
          </a:xfrm>
          <a:prstGeom prst="line">
            <a:avLst/>
          </a:prstGeom>
        </p:spPr>
        <p:style>
          <a:lnRef idx="2">
            <a:schemeClr val="accent1"/>
          </a:lnRef>
          <a:fillRef idx="0">
            <a:schemeClr val="accent1"/>
          </a:fillRef>
          <a:effectRef idx="1">
            <a:schemeClr val="accent1"/>
          </a:effectRef>
          <a:fontRef idx="minor">
            <a:schemeClr val="tx1"/>
          </a:fontRef>
        </p:style>
      </p:cxnSp>
      <p:sp>
        <p:nvSpPr>
          <p:cNvPr id="78" name="Arc 77"/>
          <p:cNvSpPr/>
          <p:nvPr/>
        </p:nvSpPr>
        <p:spPr>
          <a:xfrm flipH="1" flipV="1">
            <a:off x="8470900" y="1212851"/>
            <a:ext cx="317500" cy="1327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9" name="Straight Connector 78"/>
          <p:cNvCxnSpPr/>
          <p:nvPr/>
        </p:nvCxnSpPr>
        <p:spPr>
          <a:xfrm>
            <a:off x="5616574" y="5045075"/>
            <a:ext cx="301625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0" name="Arc 79"/>
          <p:cNvSpPr/>
          <p:nvPr/>
        </p:nvSpPr>
        <p:spPr>
          <a:xfrm flipH="1">
            <a:off x="6016624" y="4502151"/>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Arc 80"/>
          <p:cNvSpPr/>
          <p:nvPr/>
        </p:nvSpPr>
        <p:spPr>
          <a:xfrm>
            <a:off x="6016624" y="4502151"/>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2" name="Arc 81"/>
          <p:cNvSpPr/>
          <p:nvPr/>
        </p:nvSpPr>
        <p:spPr>
          <a:xfrm flipH="1" flipV="1">
            <a:off x="6530974" y="4502149"/>
            <a:ext cx="533400"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Arc 82"/>
          <p:cNvSpPr/>
          <p:nvPr/>
        </p:nvSpPr>
        <p:spPr>
          <a:xfrm flipV="1">
            <a:off x="6530974" y="4502150"/>
            <a:ext cx="533400" cy="107314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Arc 83"/>
          <p:cNvSpPr/>
          <p:nvPr/>
        </p:nvSpPr>
        <p:spPr>
          <a:xfrm flipH="1">
            <a:off x="7064375" y="4502151"/>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Arc 84"/>
          <p:cNvSpPr/>
          <p:nvPr/>
        </p:nvSpPr>
        <p:spPr>
          <a:xfrm>
            <a:off x="7064375" y="4502151"/>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flipH="1" flipV="1">
            <a:off x="7578725" y="4502149"/>
            <a:ext cx="533400"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flipV="1">
            <a:off x="7578725" y="4502150"/>
            <a:ext cx="533400" cy="107314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Arc 87"/>
          <p:cNvSpPr/>
          <p:nvPr/>
        </p:nvSpPr>
        <p:spPr>
          <a:xfrm flipH="1">
            <a:off x="8112124" y="4502149"/>
            <a:ext cx="514351" cy="1073150"/>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Arc 88"/>
          <p:cNvSpPr/>
          <p:nvPr/>
        </p:nvSpPr>
        <p:spPr>
          <a:xfrm flipV="1">
            <a:off x="5483225" y="4502152"/>
            <a:ext cx="533400" cy="107314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0" name="Straight Connector 89"/>
          <p:cNvCxnSpPr/>
          <p:nvPr/>
        </p:nvCxnSpPr>
        <p:spPr>
          <a:xfrm flipV="1">
            <a:off x="5791199" y="2540002"/>
            <a:ext cx="0" cy="40005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7924799" y="2540002"/>
            <a:ext cx="0" cy="400050"/>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5784849" y="2851152"/>
            <a:ext cx="2139951"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6648449" y="2712653"/>
            <a:ext cx="584200" cy="276999"/>
          </a:xfrm>
          <a:prstGeom prst="rect">
            <a:avLst/>
          </a:prstGeom>
          <a:solidFill>
            <a:schemeClr val="bg1"/>
          </a:solidFill>
        </p:spPr>
        <p:txBody>
          <a:bodyPr wrap="square" rtlCol="0">
            <a:spAutoFit/>
          </a:bodyPr>
          <a:lstStyle/>
          <a:p>
            <a:pPr algn="ctr"/>
            <a:r>
              <a:rPr lang="en-US" sz="1200" dirty="0" smtClean="0"/>
              <a:t>14 Hz</a:t>
            </a:r>
            <a:endParaRPr lang="en-US" sz="1200" dirty="0"/>
          </a:p>
        </p:txBody>
      </p:sp>
      <p:cxnSp>
        <p:nvCxnSpPr>
          <p:cNvPr id="94" name="Straight Arrow Connector 93"/>
          <p:cNvCxnSpPr/>
          <p:nvPr/>
        </p:nvCxnSpPr>
        <p:spPr>
          <a:xfrm>
            <a:off x="5968999" y="1625601"/>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6330949" y="1625602"/>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6565899" y="2292350"/>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7816849" y="2292351"/>
            <a:ext cx="0" cy="2476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5641974" y="1372455"/>
            <a:ext cx="654051" cy="276999"/>
          </a:xfrm>
          <a:prstGeom prst="rect">
            <a:avLst/>
          </a:prstGeom>
          <a:solidFill>
            <a:schemeClr val="bg1"/>
          </a:solidFill>
        </p:spPr>
        <p:txBody>
          <a:bodyPr wrap="square" rtlCol="0">
            <a:spAutoFit/>
          </a:bodyPr>
          <a:lstStyle/>
          <a:p>
            <a:pPr algn="ctr"/>
            <a:r>
              <a:rPr lang="en-US" sz="1200" dirty="0" smtClean="0">
                <a:solidFill>
                  <a:srgbClr val="0000FF"/>
                </a:solidFill>
              </a:rPr>
              <a:t>Trigger</a:t>
            </a:r>
            <a:endParaRPr lang="en-US" sz="1200" dirty="0">
              <a:solidFill>
                <a:srgbClr val="0000FF"/>
              </a:solidFill>
            </a:endParaRPr>
          </a:p>
        </p:txBody>
      </p:sp>
      <p:sp>
        <p:nvSpPr>
          <p:cNvPr id="99" name="Arc 98"/>
          <p:cNvSpPr/>
          <p:nvPr/>
        </p:nvSpPr>
        <p:spPr>
          <a:xfrm flipH="1" flipV="1">
            <a:off x="6194425" y="4235452"/>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0" name="Arc 99"/>
          <p:cNvSpPr/>
          <p:nvPr/>
        </p:nvSpPr>
        <p:spPr>
          <a:xfrm flipV="1">
            <a:off x="6042025" y="4235452"/>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01" name="Straight Connector 100"/>
          <p:cNvCxnSpPr/>
          <p:nvPr/>
        </p:nvCxnSpPr>
        <p:spPr>
          <a:xfrm flipV="1">
            <a:off x="6010274" y="5045076"/>
            <a:ext cx="0" cy="981077"/>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7064374" y="5045076"/>
            <a:ext cx="0" cy="981077"/>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6016625" y="5956302"/>
            <a:ext cx="1054100" cy="0"/>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6108700" y="5681705"/>
            <a:ext cx="844551" cy="276999"/>
          </a:xfrm>
          <a:prstGeom prst="rect">
            <a:avLst/>
          </a:prstGeom>
          <a:noFill/>
        </p:spPr>
        <p:txBody>
          <a:bodyPr wrap="square" rtlCol="0">
            <a:spAutoFit/>
          </a:bodyPr>
          <a:lstStyle/>
          <a:p>
            <a:pPr algn="ctr"/>
            <a:r>
              <a:rPr lang="en-US" sz="1200" dirty="0" smtClean="0"/>
              <a:t>352 MHz</a:t>
            </a:r>
            <a:endParaRPr lang="en-US" sz="1200" dirty="0"/>
          </a:p>
        </p:txBody>
      </p:sp>
      <p:cxnSp>
        <p:nvCxnSpPr>
          <p:cNvPr id="105" name="Straight Connector 104"/>
          <p:cNvCxnSpPr/>
          <p:nvPr/>
        </p:nvCxnSpPr>
        <p:spPr>
          <a:xfrm flipV="1">
            <a:off x="8210549" y="1771653"/>
            <a:ext cx="0" cy="1217999"/>
          </a:xfrm>
          <a:prstGeom prst="line">
            <a:avLst/>
          </a:prstGeom>
          <a:ln w="12700">
            <a:solidFill>
              <a:srgbClr val="008000"/>
            </a:solidFill>
            <a:prstDash val="sysDash"/>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V="1">
            <a:off x="8264525" y="1771653"/>
            <a:ext cx="0" cy="1217999"/>
          </a:xfrm>
          <a:prstGeom prst="line">
            <a:avLst/>
          </a:prstGeom>
          <a:ln w="12700">
            <a:solidFill>
              <a:srgbClr val="008000"/>
            </a:solidFill>
            <a:prstDash val="sysDash"/>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5784849" y="2989652"/>
            <a:ext cx="2425700" cy="1398202"/>
          </a:xfrm>
          <a:prstGeom prst="line">
            <a:avLst/>
          </a:prstGeom>
          <a:ln w="15875">
            <a:solidFill>
              <a:srgbClr val="008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8264524" y="2989652"/>
            <a:ext cx="314327" cy="1398202"/>
          </a:xfrm>
          <a:prstGeom prst="line">
            <a:avLst/>
          </a:prstGeom>
          <a:ln w="15875">
            <a:solidFill>
              <a:srgbClr val="008000"/>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8093074" y="1479551"/>
            <a:ext cx="0" cy="5841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8435974" y="1479551"/>
            <a:ext cx="0" cy="584199"/>
          </a:xfrm>
          <a:prstGeom prst="line">
            <a:avLst/>
          </a:prstGeom>
          <a:ln w="15875">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8093075" y="1541504"/>
            <a:ext cx="342900" cy="1"/>
          </a:xfrm>
          <a:prstGeom prst="straightConnector1">
            <a:avLst/>
          </a:prstGeom>
          <a:ln w="158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7988301" y="1202552"/>
            <a:ext cx="584200" cy="246221"/>
          </a:xfrm>
          <a:prstGeom prst="rect">
            <a:avLst/>
          </a:prstGeom>
          <a:solidFill>
            <a:schemeClr val="bg1"/>
          </a:solidFill>
        </p:spPr>
        <p:txBody>
          <a:bodyPr wrap="square" rtlCol="0">
            <a:spAutoFit/>
          </a:bodyPr>
          <a:lstStyle/>
          <a:p>
            <a:pPr algn="ctr"/>
            <a:r>
              <a:rPr lang="en-US" sz="1000" dirty="0" smtClean="0"/>
              <a:t>2.86 </a:t>
            </a:r>
            <a:r>
              <a:rPr lang="en-US" sz="1000" dirty="0" err="1" smtClean="0"/>
              <a:t>ms</a:t>
            </a:r>
            <a:endParaRPr lang="en-US" sz="1000" dirty="0"/>
          </a:p>
        </p:txBody>
      </p:sp>
      <p:sp>
        <p:nvSpPr>
          <p:cNvPr id="113" name="TextBox 112"/>
          <p:cNvSpPr txBox="1"/>
          <p:nvPr/>
        </p:nvSpPr>
        <p:spPr>
          <a:xfrm>
            <a:off x="5419723" y="4518939"/>
            <a:ext cx="584200" cy="415499"/>
          </a:xfrm>
          <a:prstGeom prst="rect">
            <a:avLst/>
          </a:prstGeom>
          <a:solidFill>
            <a:schemeClr val="bg1"/>
          </a:solidFill>
        </p:spPr>
        <p:txBody>
          <a:bodyPr wrap="square" rtlCol="0">
            <a:spAutoFit/>
          </a:bodyPr>
          <a:lstStyle/>
          <a:p>
            <a:pPr algn="r"/>
            <a:r>
              <a:rPr lang="en-US" sz="1000" b="1" dirty="0" smtClean="0">
                <a:solidFill>
                  <a:schemeClr val="accent5">
                    <a:lumMod val="75000"/>
                  </a:schemeClr>
                </a:solidFill>
              </a:rPr>
              <a:t>RF voltage</a:t>
            </a:r>
            <a:endParaRPr lang="en-US" sz="1000" b="1" dirty="0">
              <a:solidFill>
                <a:schemeClr val="accent5">
                  <a:lumMod val="75000"/>
                </a:schemeClr>
              </a:solidFill>
            </a:endParaRPr>
          </a:p>
        </p:txBody>
      </p:sp>
      <p:sp>
        <p:nvSpPr>
          <p:cNvPr id="114" name="Arc 113"/>
          <p:cNvSpPr/>
          <p:nvPr/>
        </p:nvSpPr>
        <p:spPr>
          <a:xfrm flipH="1" flipV="1">
            <a:off x="7232649" y="4235452"/>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Arc 114"/>
          <p:cNvSpPr/>
          <p:nvPr/>
        </p:nvSpPr>
        <p:spPr>
          <a:xfrm flipV="1">
            <a:off x="7080249" y="4235452"/>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Arc 115"/>
          <p:cNvSpPr/>
          <p:nvPr/>
        </p:nvSpPr>
        <p:spPr>
          <a:xfrm flipH="1" flipV="1">
            <a:off x="8286749" y="4235452"/>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Arc 116"/>
          <p:cNvSpPr/>
          <p:nvPr/>
        </p:nvSpPr>
        <p:spPr>
          <a:xfrm flipV="1">
            <a:off x="8134349" y="4235452"/>
            <a:ext cx="152400" cy="809624"/>
          </a:xfrm>
          <a:prstGeom prst="arc">
            <a:avLst/>
          </a:prstGeom>
          <a:ln w="190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Content Placeholder 2"/>
          <p:cNvSpPr>
            <a:spLocks noGrp="1"/>
          </p:cNvSpPr>
          <p:nvPr>
            <p:ph idx="1"/>
          </p:nvPr>
        </p:nvSpPr>
        <p:spPr>
          <a:xfrm>
            <a:off x="210594" y="1352710"/>
            <a:ext cx="4745583" cy="3875050"/>
          </a:xfrm>
          <a:solidFill>
            <a:schemeClr val="accent6">
              <a:lumMod val="20000"/>
              <a:lumOff val="80000"/>
            </a:schemeClr>
          </a:solidFill>
        </p:spPr>
        <p:txBody>
          <a:bodyPr>
            <a:noAutofit/>
          </a:bodyPr>
          <a:lstStyle/>
          <a:p>
            <a:pPr marL="198000">
              <a:spcAft>
                <a:spcPts val="1200"/>
              </a:spcAft>
              <a:buFont typeface="Wingdings" charset="2"/>
              <a:buChar char="Ø"/>
            </a:pPr>
            <a:r>
              <a:rPr lang="en-US" sz="1400" b="1" dirty="0" smtClean="0">
                <a:solidFill>
                  <a:srgbClr val="000000"/>
                </a:solidFill>
              </a:rPr>
              <a:t>Beam position accuracy:			±100 </a:t>
            </a:r>
            <a:r>
              <a:rPr lang="en-US" sz="1400" b="1" dirty="0" err="1" smtClean="0">
                <a:solidFill>
                  <a:srgbClr val="000000"/>
                </a:solidFill>
              </a:rPr>
              <a:t>μm</a:t>
            </a:r>
            <a:r>
              <a:rPr lang="en-US" sz="1400" b="1" dirty="0" smtClean="0">
                <a:solidFill>
                  <a:srgbClr val="000000"/>
                </a:solidFill>
              </a:rPr>
              <a:t> (RMS)</a:t>
            </a:r>
          </a:p>
          <a:p>
            <a:pPr marL="198000">
              <a:spcAft>
                <a:spcPts val="1200"/>
              </a:spcAft>
              <a:buFont typeface="Wingdings" charset="2"/>
              <a:buChar char="Ø"/>
            </a:pPr>
            <a:r>
              <a:rPr lang="en-US" sz="1400" b="1" dirty="0" smtClean="0">
                <a:solidFill>
                  <a:srgbClr val="000000"/>
                </a:solidFill>
              </a:rPr>
              <a:t>Beam position resolution:			20 </a:t>
            </a:r>
            <a:r>
              <a:rPr lang="en-US" sz="1400" b="1" dirty="0" err="1" smtClean="0">
                <a:solidFill>
                  <a:srgbClr val="000000"/>
                </a:solidFill>
              </a:rPr>
              <a:t>μm</a:t>
            </a:r>
            <a:endParaRPr lang="en-US" sz="1400" b="1" dirty="0" smtClean="0">
              <a:solidFill>
                <a:srgbClr val="000000"/>
              </a:solidFill>
            </a:endParaRPr>
          </a:p>
          <a:p>
            <a:pPr marL="198000">
              <a:spcAft>
                <a:spcPts val="1200"/>
              </a:spcAft>
              <a:buFont typeface="Wingdings" charset="2"/>
              <a:buChar char="Ø"/>
            </a:pPr>
            <a:r>
              <a:rPr lang="en-US" sz="1400" b="1" dirty="0" smtClean="0">
                <a:solidFill>
                  <a:srgbClr val="000000"/>
                </a:solidFill>
              </a:rPr>
              <a:t>Phase measurement accuracy:		±1° (</a:t>
            </a:r>
            <a:r>
              <a:rPr lang="en-US" sz="1400" b="1" dirty="0">
                <a:solidFill>
                  <a:srgbClr val="000000"/>
                </a:solidFill>
              </a:rPr>
              <a:t>RMS)</a:t>
            </a:r>
          </a:p>
          <a:p>
            <a:pPr marL="198000">
              <a:spcAft>
                <a:spcPts val="1200"/>
              </a:spcAft>
              <a:buFont typeface="Wingdings" charset="2"/>
              <a:buChar char="Ø"/>
            </a:pPr>
            <a:r>
              <a:rPr lang="en-US" sz="1400" b="1" dirty="0">
                <a:solidFill>
                  <a:srgbClr val="000000"/>
                </a:solidFill>
              </a:rPr>
              <a:t>Phase measurement </a:t>
            </a:r>
            <a:r>
              <a:rPr lang="en-US" sz="1400" b="1" dirty="0" smtClean="0">
                <a:solidFill>
                  <a:srgbClr val="000000"/>
                </a:solidFill>
              </a:rPr>
              <a:t>resolution:</a:t>
            </a:r>
            <a:r>
              <a:rPr lang="en-US" sz="1400" b="1" dirty="0">
                <a:solidFill>
                  <a:srgbClr val="000000"/>
                </a:solidFill>
              </a:rPr>
              <a:t>	</a:t>
            </a:r>
            <a:r>
              <a:rPr lang="en-US" sz="1400" b="1" dirty="0" smtClean="0">
                <a:solidFill>
                  <a:srgbClr val="000000"/>
                </a:solidFill>
              </a:rPr>
              <a:t>	0.2°</a:t>
            </a:r>
          </a:p>
          <a:p>
            <a:pPr marL="198000">
              <a:spcAft>
                <a:spcPts val="1200"/>
              </a:spcAft>
              <a:buFont typeface="Wingdings" charset="2"/>
              <a:buChar char="Ø"/>
            </a:pPr>
            <a:r>
              <a:rPr lang="en-US" sz="1400" b="1" dirty="0" smtClean="0">
                <a:solidFill>
                  <a:srgbClr val="000000"/>
                </a:solidFill>
              </a:rPr>
              <a:t>Measurement range:			50% of the 								beam pipe dia.</a:t>
            </a:r>
          </a:p>
          <a:p>
            <a:pPr marL="198000">
              <a:spcAft>
                <a:spcPts val="1200"/>
              </a:spcAft>
              <a:buFont typeface="Wingdings" charset="2"/>
              <a:buChar char="Ø"/>
            </a:pPr>
            <a:r>
              <a:rPr lang="en-US" sz="1400" b="1" dirty="0">
                <a:solidFill>
                  <a:srgbClr val="000000"/>
                </a:solidFill>
              </a:rPr>
              <a:t>Phase measurement </a:t>
            </a:r>
            <a:r>
              <a:rPr lang="en-US" sz="1400" b="1" dirty="0" smtClean="0">
                <a:solidFill>
                  <a:srgbClr val="000000"/>
                </a:solidFill>
              </a:rPr>
              <a:t>range:</a:t>
            </a:r>
            <a:r>
              <a:rPr lang="en-US" sz="1400" b="1" dirty="0">
                <a:solidFill>
                  <a:srgbClr val="000000"/>
                </a:solidFill>
              </a:rPr>
              <a:t>	</a:t>
            </a:r>
            <a:r>
              <a:rPr lang="en-US" sz="1400" b="1" dirty="0" smtClean="0">
                <a:solidFill>
                  <a:srgbClr val="000000"/>
                </a:solidFill>
              </a:rPr>
              <a:t>	±180°</a:t>
            </a:r>
            <a:endParaRPr lang="en-US" sz="1400" b="1" dirty="0">
              <a:solidFill>
                <a:srgbClr val="000000"/>
              </a:solidFill>
            </a:endParaRPr>
          </a:p>
          <a:p>
            <a:pPr marL="198000">
              <a:spcAft>
                <a:spcPts val="1200"/>
              </a:spcAft>
              <a:buFont typeface="Wingdings" charset="2"/>
              <a:buChar char="Ø"/>
            </a:pPr>
            <a:r>
              <a:rPr lang="en-US" sz="1400" b="1" dirty="0" smtClean="0">
                <a:solidFill>
                  <a:srgbClr val="000000"/>
                </a:solidFill>
              </a:rPr>
              <a:t>ADC sample rate:				&gt; 1 MSPS</a:t>
            </a:r>
          </a:p>
          <a:p>
            <a:pPr marL="198000">
              <a:spcAft>
                <a:spcPts val="1200"/>
              </a:spcAft>
              <a:buFont typeface="Wingdings" charset="2"/>
              <a:buChar char="Ø"/>
            </a:pPr>
            <a:r>
              <a:rPr lang="en-US" sz="1400" b="1" dirty="0" smtClean="0">
                <a:solidFill>
                  <a:srgbClr val="000000"/>
                </a:solidFill>
              </a:rPr>
              <a:t>Electronics response time:</a:t>
            </a:r>
            <a:r>
              <a:rPr lang="en-US" sz="1400" b="1" dirty="0">
                <a:solidFill>
                  <a:srgbClr val="000000"/>
                </a:solidFill>
              </a:rPr>
              <a:t>		</a:t>
            </a:r>
            <a:r>
              <a:rPr lang="en-US" sz="1400" b="1" dirty="0" smtClean="0">
                <a:solidFill>
                  <a:srgbClr val="000000"/>
                </a:solidFill>
              </a:rPr>
              <a:t>	&lt; </a:t>
            </a:r>
            <a:r>
              <a:rPr lang="en-US" sz="1400" b="1" dirty="0">
                <a:solidFill>
                  <a:srgbClr val="000000"/>
                </a:solidFill>
              </a:rPr>
              <a:t>1 </a:t>
            </a:r>
            <a:r>
              <a:rPr lang="en-US" sz="1400" b="1" dirty="0" err="1" smtClean="0">
                <a:solidFill>
                  <a:srgbClr val="000000"/>
                </a:solidFill>
              </a:rPr>
              <a:t>μs</a:t>
            </a:r>
            <a:endParaRPr lang="en-US" sz="1400" b="1" dirty="0" smtClean="0">
              <a:solidFill>
                <a:srgbClr val="000000"/>
              </a:solidFill>
            </a:endParaRPr>
          </a:p>
          <a:p>
            <a:pPr marL="198000">
              <a:spcAft>
                <a:spcPts val="1200"/>
              </a:spcAft>
              <a:buFont typeface="Wingdings" charset="2"/>
              <a:buChar char="Ø"/>
            </a:pPr>
            <a:r>
              <a:rPr lang="en-US" sz="1400" b="1" dirty="0" smtClean="0">
                <a:solidFill>
                  <a:srgbClr val="000000"/>
                </a:solidFill>
              </a:rPr>
              <a:t>Refresh rate (end user):			14 Hz</a:t>
            </a:r>
          </a:p>
          <a:p>
            <a:pPr marL="198000">
              <a:buFont typeface="Wingdings" charset="2"/>
              <a:buChar char="Ø"/>
            </a:pPr>
            <a:endParaRPr lang="en-US" sz="1400" b="1" dirty="0" smtClean="0">
              <a:solidFill>
                <a:srgbClr val="000000"/>
              </a:solidFill>
            </a:endParaRPr>
          </a:p>
        </p:txBody>
      </p:sp>
      <p:sp>
        <p:nvSpPr>
          <p:cNvPr id="57" name="TextBox 56"/>
          <p:cNvSpPr txBox="1"/>
          <p:nvPr/>
        </p:nvSpPr>
        <p:spPr>
          <a:xfrm>
            <a:off x="260351" y="5635538"/>
            <a:ext cx="4876800" cy="646331"/>
          </a:xfrm>
          <a:prstGeom prst="rect">
            <a:avLst/>
          </a:prstGeom>
          <a:solidFill>
            <a:schemeClr val="accent6">
              <a:lumMod val="40000"/>
              <a:lumOff val="60000"/>
            </a:schemeClr>
          </a:solidFill>
          <a:ln w="25400">
            <a:solidFill>
              <a:schemeClr val="tx1"/>
            </a:solidFill>
          </a:ln>
        </p:spPr>
        <p:txBody>
          <a:bodyPr wrap="square" rtlCol="0">
            <a:spAutoFit/>
          </a:bodyPr>
          <a:lstStyle/>
          <a:p>
            <a:r>
              <a:rPr lang="en-US" dirty="0" smtClean="0"/>
              <a:t>We are discussing with the Beam Physics group to finalize the requirements.</a:t>
            </a:r>
          </a:p>
        </p:txBody>
      </p:sp>
      <p:sp>
        <p:nvSpPr>
          <p:cNvPr id="58" name="Text Box 4"/>
          <p:cNvSpPr txBox="1">
            <a:spLocks noChangeArrowheads="1"/>
          </p:cNvSpPr>
          <p:nvPr/>
        </p:nvSpPr>
        <p:spPr bwMode="auto">
          <a:xfrm>
            <a:off x="1346201" y="739776"/>
            <a:ext cx="7169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BPM system requirements (cont’d)</a:t>
            </a:r>
            <a:endParaRPr lang="en-US" b="1" dirty="0">
              <a:latin typeface="Times New Roman" charset="0"/>
              <a:cs typeface="Times New Roman" charset="0"/>
            </a:endParaRPr>
          </a:p>
        </p:txBody>
      </p:sp>
    </p:spTree>
    <p:extLst>
      <p:ext uri="{BB962C8B-B14F-4D97-AF65-F5344CB8AC3E}">
        <p14:creationId xmlns:p14="http://schemas.microsoft.com/office/powerpoint/2010/main" val="32408704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8A0EE2-EEEB-DA48-9E6B-30E2CD798BC3}" type="slidenum">
              <a:rPr lang="en-US" smtClean="0">
                <a:solidFill>
                  <a:srgbClr val="000000"/>
                </a:solidFill>
              </a:rPr>
              <a:t>7</a:t>
            </a:fld>
            <a:endParaRPr lang="en-US" dirty="0">
              <a:solidFill>
                <a:srgbClr val="000000"/>
              </a:solidFill>
            </a:endParaRPr>
          </a:p>
        </p:txBody>
      </p:sp>
      <p:sp>
        <p:nvSpPr>
          <p:cNvPr id="6" name="Text Box 4"/>
          <p:cNvSpPr txBox="1">
            <a:spLocks noChangeArrowheads="1"/>
          </p:cNvSpPr>
          <p:nvPr/>
        </p:nvSpPr>
        <p:spPr bwMode="auto">
          <a:xfrm>
            <a:off x="1524000" y="663576"/>
            <a:ext cx="619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Electronics platform comparison</a:t>
            </a:r>
            <a:endParaRPr lang="en-US" b="1" dirty="0">
              <a:latin typeface="Times New Roman" charset="0"/>
              <a:cs typeface="Times New Roman" charset="0"/>
            </a:endParaRPr>
          </a:p>
        </p:txBody>
      </p:sp>
      <p:sp>
        <p:nvSpPr>
          <p:cNvPr id="7" name="7 CuadroTexto"/>
          <p:cNvSpPr txBox="1">
            <a:spLocks noChangeArrowheads="1"/>
          </p:cNvSpPr>
          <p:nvPr/>
        </p:nvSpPr>
        <p:spPr bwMode="auto">
          <a:xfrm>
            <a:off x="1" y="6585377"/>
            <a:ext cx="6464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200" dirty="0" smtClean="0">
                <a:solidFill>
                  <a:srgbClr val="0000FF"/>
                </a:solidFill>
              </a:rPr>
              <a:t>*** Full table by </a:t>
            </a:r>
            <a:r>
              <a:rPr lang="en-AU" sz="1200" dirty="0" err="1" smtClean="0">
                <a:solidFill>
                  <a:srgbClr val="0000FF"/>
                </a:solidFill>
              </a:rPr>
              <a:t>Miha</a:t>
            </a:r>
            <a:r>
              <a:rPr lang="en-AU" sz="1200" dirty="0" smtClean="0">
                <a:solidFill>
                  <a:srgbClr val="0000FF"/>
                </a:solidFill>
              </a:rPr>
              <a:t> </a:t>
            </a:r>
            <a:r>
              <a:rPr lang="en-AU" sz="1200" dirty="0" err="1" smtClean="0">
                <a:solidFill>
                  <a:srgbClr val="0000FF"/>
                </a:solidFill>
              </a:rPr>
              <a:t>Rescic</a:t>
            </a:r>
            <a:r>
              <a:rPr lang="en-AU" sz="1200" dirty="0" smtClean="0">
                <a:solidFill>
                  <a:srgbClr val="0000FF"/>
                </a:solidFill>
              </a:rPr>
              <a:t> from </a:t>
            </a:r>
            <a:r>
              <a:rPr lang="en-AU" sz="1200" dirty="0" err="1" smtClean="0">
                <a:solidFill>
                  <a:srgbClr val="0000FF"/>
                </a:solidFill>
              </a:rPr>
              <a:t>Cosylab</a:t>
            </a:r>
            <a:r>
              <a:rPr lang="en-AU" sz="1200" dirty="0" smtClean="0">
                <a:solidFill>
                  <a:srgbClr val="0000FF"/>
                </a:solidFill>
              </a:rPr>
              <a:t> (Currently working at ESS)  </a:t>
            </a:r>
            <a:endParaRPr lang="es-ES" sz="1200" dirty="0">
              <a:solidFill>
                <a:srgbClr val="0000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45122631"/>
              </p:ext>
            </p:extLst>
          </p:nvPr>
        </p:nvGraphicFramePr>
        <p:xfrm>
          <a:off x="635000" y="1200150"/>
          <a:ext cx="7905751" cy="5303520"/>
        </p:xfrm>
        <a:graphic>
          <a:graphicData uri="http://schemas.openxmlformats.org/drawingml/2006/table">
            <a:tbl>
              <a:tblPr firstRow="1" bandRow="1">
                <a:tableStyleId>{5C22544A-7EE6-4342-B048-85BDC9FD1C3A}</a:tableStyleId>
              </a:tblPr>
              <a:tblGrid>
                <a:gridCol w="1941993"/>
                <a:gridCol w="1495860"/>
                <a:gridCol w="1584997"/>
                <a:gridCol w="1498600"/>
                <a:gridCol w="1384301"/>
              </a:tblGrid>
              <a:tr h="0">
                <a:tc>
                  <a:txBody>
                    <a:bodyPr/>
                    <a:lstStyle/>
                    <a:p>
                      <a:endParaRPr lang="en-US" sz="1050" b="1" dirty="0">
                        <a:latin typeface="+mn-lt"/>
                      </a:endParaRPr>
                    </a:p>
                  </a:txBody>
                  <a:tcPr anchor="ctr"/>
                </a:tc>
                <a:tc>
                  <a:txBody>
                    <a:bodyPr/>
                    <a:lstStyle/>
                    <a:p>
                      <a:r>
                        <a:rPr lang="en-US" sz="1050" b="1" dirty="0" smtClean="0">
                          <a:latin typeface="+mn-lt"/>
                        </a:rPr>
                        <a:t>VXS</a:t>
                      </a:r>
                      <a:endParaRPr lang="en-US" sz="1050" b="1" dirty="0">
                        <a:latin typeface="+mn-lt"/>
                      </a:endParaRPr>
                    </a:p>
                  </a:txBody>
                  <a:tcPr anchor="ctr"/>
                </a:tc>
                <a:tc>
                  <a:txBody>
                    <a:bodyPr/>
                    <a:lstStyle/>
                    <a:p>
                      <a:r>
                        <a:rPr lang="en-US" sz="1050" b="1" dirty="0" err="1" smtClean="0">
                          <a:latin typeface="+mn-lt"/>
                        </a:rPr>
                        <a:t>μTCA</a:t>
                      </a:r>
                      <a:endParaRPr lang="en-US" sz="1050" b="1" dirty="0">
                        <a:latin typeface="+mn-lt"/>
                      </a:endParaRPr>
                    </a:p>
                  </a:txBody>
                  <a:tcPr anchor="ctr">
                    <a:solidFill>
                      <a:schemeClr val="accent1">
                        <a:lumMod val="60000"/>
                        <a:lumOff val="40000"/>
                      </a:schemeClr>
                    </a:solidFill>
                  </a:tcPr>
                </a:tc>
                <a:tc>
                  <a:txBody>
                    <a:bodyPr/>
                    <a:lstStyle/>
                    <a:p>
                      <a:r>
                        <a:rPr lang="en-US" sz="1050" b="1" dirty="0" smtClean="0">
                          <a:latin typeface="+mn-lt"/>
                        </a:rPr>
                        <a:t>PXI</a:t>
                      </a:r>
                      <a:endParaRPr lang="en-US" sz="1050" b="1" dirty="0">
                        <a:latin typeface="+mn-lt"/>
                      </a:endParaRPr>
                    </a:p>
                  </a:txBody>
                  <a:tcPr anchor="ctr"/>
                </a:tc>
                <a:tc>
                  <a:txBody>
                    <a:bodyPr/>
                    <a:lstStyle/>
                    <a:p>
                      <a:r>
                        <a:rPr lang="en-US" sz="1050" b="1" dirty="0" err="1" smtClean="0">
                          <a:latin typeface="+mn-lt"/>
                        </a:rPr>
                        <a:t>cPCI</a:t>
                      </a:r>
                      <a:r>
                        <a:rPr lang="en-US" sz="1050" b="1" dirty="0" smtClean="0">
                          <a:latin typeface="+mn-lt"/>
                        </a:rPr>
                        <a:t>/</a:t>
                      </a:r>
                      <a:r>
                        <a:rPr lang="en-US" sz="1050" b="1" dirty="0" err="1" smtClean="0">
                          <a:latin typeface="+mn-lt"/>
                        </a:rPr>
                        <a:t>cPCIe</a:t>
                      </a:r>
                      <a:endParaRPr lang="en-US" sz="1050" b="1" dirty="0">
                        <a:latin typeface="+mn-lt"/>
                      </a:endParaRPr>
                    </a:p>
                  </a:txBody>
                  <a:tcPr anchor="ctr"/>
                </a:tc>
              </a:tr>
              <a:tr h="370840">
                <a:tc>
                  <a:txBody>
                    <a:bodyPr/>
                    <a:lstStyle/>
                    <a:p>
                      <a:r>
                        <a:rPr lang="en-US" sz="1050" b="1" dirty="0" smtClean="0">
                          <a:latin typeface="+mn-lt"/>
                        </a:rPr>
                        <a:t>Vendor number</a:t>
                      </a:r>
                      <a:endParaRPr lang="en-US" sz="1050" b="1" dirty="0">
                        <a:latin typeface="+mn-lt"/>
                      </a:endParaRPr>
                    </a:p>
                  </a:txBody>
                  <a:tcPr anchor="ctr"/>
                </a:tc>
                <a:tc>
                  <a:txBody>
                    <a:bodyPr/>
                    <a:lstStyle/>
                    <a:p>
                      <a:r>
                        <a:rPr lang="en-US" sz="1050" b="0" dirty="0" smtClean="0">
                          <a:latin typeface="+mn-lt"/>
                        </a:rPr>
                        <a:t>16+</a:t>
                      </a:r>
                      <a:endParaRPr lang="en-US" sz="1050" b="0" dirty="0">
                        <a:latin typeface="+mn-lt"/>
                      </a:endParaRPr>
                    </a:p>
                  </a:txBody>
                  <a:tcPr anchor="ctr"/>
                </a:tc>
                <a:tc>
                  <a:txBody>
                    <a:bodyPr/>
                    <a:lstStyle/>
                    <a:p>
                      <a:r>
                        <a:rPr lang="en-US" sz="1050" b="0" dirty="0" smtClean="0">
                          <a:latin typeface="+mn-lt"/>
                        </a:rPr>
                        <a:t>~10</a:t>
                      </a:r>
                      <a:endParaRPr lang="en-US" sz="1050" b="0" dirty="0">
                        <a:latin typeface="+mn-lt"/>
                      </a:endParaRPr>
                    </a:p>
                  </a:txBody>
                  <a:tcPr anchor="ctr">
                    <a:solidFill>
                      <a:schemeClr val="accent1">
                        <a:lumMod val="60000"/>
                        <a:lumOff val="40000"/>
                      </a:schemeClr>
                    </a:solidFill>
                  </a:tcPr>
                </a:tc>
                <a:tc>
                  <a:txBody>
                    <a:bodyPr/>
                    <a:lstStyle/>
                    <a:p>
                      <a:r>
                        <a:rPr lang="en-US" sz="1050" b="0" dirty="0" smtClean="0">
                          <a:latin typeface="+mn-lt"/>
                        </a:rPr>
                        <a:t>70+</a:t>
                      </a:r>
                      <a:endParaRPr lang="en-US" sz="1050" b="0" dirty="0">
                        <a:latin typeface="+mn-lt"/>
                      </a:endParaRPr>
                    </a:p>
                  </a:txBody>
                  <a:tcPr anchor="ctr"/>
                </a:tc>
                <a:tc>
                  <a:txBody>
                    <a:bodyPr/>
                    <a:lstStyle/>
                    <a:p>
                      <a:r>
                        <a:rPr lang="en-US" sz="1050" b="0" dirty="0" smtClean="0">
                          <a:latin typeface="+mn-lt"/>
                        </a:rPr>
                        <a:t>Many</a:t>
                      </a:r>
                      <a:endParaRPr lang="en-US" sz="1050" b="0" dirty="0">
                        <a:latin typeface="+mn-lt"/>
                      </a:endParaRPr>
                    </a:p>
                  </a:txBody>
                  <a:tcPr anchor="ctr"/>
                </a:tc>
              </a:tr>
              <a:tr h="370840">
                <a:tc>
                  <a:txBody>
                    <a:bodyPr/>
                    <a:lstStyle/>
                    <a:p>
                      <a:r>
                        <a:rPr lang="en-US" sz="1050" b="1" dirty="0" smtClean="0">
                          <a:latin typeface="+mn-lt"/>
                        </a:rPr>
                        <a:t>Maturity</a:t>
                      </a:r>
                      <a:endParaRPr lang="en-US" sz="1050" b="1" dirty="0">
                        <a:latin typeface="+mn-lt"/>
                      </a:endParaRPr>
                    </a:p>
                  </a:txBody>
                  <a:tcPr anchor="ctr"/>
                </a:tc>
                <a:tc>
                  <a:txBody>
                    <a:bodyPr/>
                    <a:lstStyle/>
                    <a:p>
                      <a:r>
                        <a:rPr lang="en-US" sz="1050" b="0" dirty="0" smtClean="0">
                          <a:latin typeface="+mn-lt"/>
                        </a:rPr>
                        <a:t>Medium </a:t>
                      </a:r>
                      <a:endParaRPr lang="en-US" sz="1050" b="0" dirty="0">
                        <a:latin typeface="+mn-lt"/>
                      </a:endParaRPr>
                    </a:p>
                  </a:txBody>
                  <a:tcPr anchor="ctr"/>
                </a:tc>
                <a:tc>
                  <a:txBody>
                    <a:bodyPr/>
                    <a:lstStyle/>
                    <a:p>
                      <a:r>
                        <a:rPr lang="en-US" sz="1050" b="0" dirty="0" smtClean="0">
                          <a:latin typeface="+mn-lt"/>
                        </a:rPr>
                        <a:t>Medium</a:t>
                      </a:r>
                      <a:endParaRPr lang="en-US" sz="1050" b="0" dirty="0">
                        <a:latin typeface="+mn-lt"/>
                      </a:endParaRPr>
                    </a:p>
                  </a:txBody>
                  <a:tcPr anchor="ctr">
                    <a:solidFill>
                      <a:schemeClr val="accent1">
                        <a:lumMod val="60000"/>
                        <a:lumOff val="40000"/>
                      </a:schemeClr>
                    </a:solidFill>
                  </a:tcPr>
                </a:tc>
                <a:tc>
                  <a:txBody>
                    <a:bodyPr/>
                    <a:lstStyle/>
                    <a:p>
                      <a:r>
                        <a:rPr lang="en-US" sz="1050" b="0" dirty="0" smtClean="0">
                          <a:latin typeface="+mn-lt"/>
                        </a:rPr>
                        <a:t>High</a:t>
                      </a:r>
                      <a:endParaRPr lang="en-US" sz="1050" b="0" dirty="0">
                        <a:latin typeface="+mn-lt"/>
                      </a:endParaRPr>
                    </a:p>
                  </a:txBody>
                  <a:tcPr anchor="ctr"/>
                </a:tc>
                <a:tc>
                  <a:txBody>
                    <a:bodyPr/>
                    <a:lstStyle/>
                    <a:p>
                      <a:r>
                        <a:rPr lang="en-US" sz="1050" b="0" dirty="0" smtClean="0">
                          <a:latin typeface="+mn-lt"/>
                        </a:rPr>
                        <a:t>High</a:t>
                      </a:r>
                      <a:endParaRPr lang="en-US" sz="1050" b="0" dirty="0">
                        <a:latin typeface="+mn-lt"/>
                      </a:endParaRPr>
                    </a:p>
                  </a:txBody>
                  <a:tcPr anchor="ctr"/>
                </a:tc>
              </a:tr>
              <a:tr h="370840">
                <a:tc>
                  <a:txBody>
                    <a:bodyPr/>
                    <a:lstStyle/>
                    <a:p>
                      <a:pPr algn="l"/>
                      <a:r>
                        <a:rPr lang="en-US" sz="1050" b="1" dirty="0" smtClean="0">
                          <a:latin typeface="+mn-lt"/>
                        </a:rPr>
                        <a:t>Max. transfer rate</a:t>
                      </a:r>
                      <a:endParaRPr lang="en-US" sz="1050" b="1" dirty="0">
                        <a:latin typeface="+mn-lt"/>
                      </a:endParaRPr>
                    </a:p>
                  </a:txBody>
                  <a:tcPr anchor="ctr"/>
                </a:tc>
                <a:tc>
                  <a:txBody>
                    <a:bodyPr/>
                    <a:lstStyle/>
                    <a:p>
                      <a:pPr lvl="0" algn="l" fontAlgn="b"/>
                      <a:r>
                        <a:rPr lang="en-US" sz="1050" b="0" i="0" u="none" strike="noStrike" dirty="0" smtClean="0">
                          <a:solidFill>
                            <a:srgbClr val="000000"/>
                          </a:solidFill>
                          <a:effectLst/>
                          <a:latin typeface="+mn-lt"/>
                        </a:rPr>
                        <a:t>Star/dual star: 30Gbps, </a:t>
                      </a:r>
                    </a:p>
                    <a:p>
                      <a:pPr lvl="0" algn="l" fontAlgn="b"/>
                      <a:r>
                        <a:rPr lang="en-US" sz="1050" b="0" i="0" u="none" strike="noStrike" dirty="0" smtClean="0">
                          <a:solidFill>
                            <a:srgbClr val="000000"/>
                          </a:solidFill>
                          <a:effectLst/>
                          <a:latin typeface="+mn-lt"/>
                        </a:rPr>
                        <a:t>Mesh:</a:t>
                      </a:r>
                      <a:r>
                        <a:rPr lang="en-US" sz="1050" b="0" i="0" u="none" strike="noStrike" baseline="0" dirty="0" smtClean="0">
                          <a:solidFill>
                            <a:srgbClr val="000000"/>
                          </a:solidFill>
                          <a:effectLst/>
                          <a:latin typeface="+mn-lt"/>
                        </a:rPr>
                        <a:t> 112 </a:t>
                      </a:r>
                      <a:r>
                        <a:rPr lang="en-US" sz="1050" b="0" i="0" u="none" strike="noStrike" baseline="0" dirty="0" err="1" smtClean="0">
                          <a:solidFill>
                            <a:srgbClr val="000000"/>
                          </a:solidFill>
                          <a:effectLst/>
                          <a:latin typeface="+mn-lt"/>
                        </a:rPr>
                        <a:t>Gbps</a:t>
                      </a:r>
                      <a:endParaRPr lang="en-US" sz="1050" b="0" i="0" u="none" strike="noStrike" dirty="0">
                        <a:solidFill>
                          <a:srgbClr val="000000"/>
                        </a:solidFill>
                        <a:effectLst/>
                        <a:latin typeface="+mn-lt"/>
                      </a:endParaRPr>
                    </a:p>
                  </a:txBody>
                  <a:tcPr marL="12700" marR="12700" marT="12700" marB="0" anchor="ctr"/>
                </a:tc>
                <a:tc>
                  <a:txBody>
                    <a:bodyPr/>
                    <a:lstStyle/>
                    <a:p>
                      <a:pPr algn="l"/>
                      <a:r>
                        <a:rPr lang="en-US" sz="1050" b="0" dirty="0" smtClean="0">
                          <a:latin typeface="+mn-lt"/>
                        </a:rPr>
                        <a:t>1 </a:t>
                      </a:r>
                      <a:r>
                        <a:rPr lang="en-US" sz="1050" b="0" dirty="0" err="1" smtClean="0">
                          <a:latin typeface="+mn-lt"/>
                        </a:rPr>
                        <a:t>GbE</a:t>
                      </a:r>
                      <a:r>
                        <a:rPr lang="en-US" sz="1050" b="0" dirty="0" smtClean="0">
                          <a:latin typeface="+mn-lt"/>
                        </a:rPr>
                        <a:t>, 2GbE, 10 </a:t>
                      </a:r>
                      <a:r>
                        <a:rPr lang="en-US" sz="1050" b="0" dirty="0" err="1" smtClean="0">
                          <a:latin typeface="+mn-lt"/>
                        </a:rPr>
                        <a:t>GbE</a:t>
                      </a:r>
                      <a:r>
                        <a:rPr lang="en-US" sz="1050" b="0" dirty="0" smtClean="0">
                          <a:latin typeface="+mn-lt"/>
                        </a:rPr>
                        <a:t>;</a:t>
                      </a:r>
                    </a:p>
                    <a:p>
                      <a:pPr algn="l"/>
                      <a:r>
                        <a:rPr lang="en-US" sz="1050" b="0" dirty="0" smtClean="0">
                          <a:latin typeface="+mn-lt"/>
                        </a:rPr>
                        <a:t>Up</a:t>
                      </a:r>
                      <a:r>
                        <a:rPr lang="en-US" sz="1050" b="0" baseline="0" dirty="0" smtClean="0">
                          <a:latin typeface="+mn-lt"/>
                        </a:rPr>
                        <a:t> to 12.5 </a:t>
                      </a:r>
                      <a:r>
                        <a:rPr lang="en-US" sz="1050" b="0" baseline="0" dirty="0" err="1" smtClean="0">
                          <a:latin typeface="+mn-lt"/>
                        </a:rPr>
                        <a:t>Gbps</a:t>
                      </a:r>
                      <a:endParaRPr lang="en-US" sz="1050" b="0" baseline="0" dirty="0" smtClean="0">
                        <a:latin typeface="+mn-lt"/>
                      </a:endParaRPr>
                    </a:p>
                    <a:p>
                      <a:pPr algn="l"/>
                      <a:r>
                        <a:rPr lang="en-US" sz="1050" b="0" baseline="0" dirty="0" smtClean="0">
                          <a:latin typeface="+mn-lt"/>
                        </a:rPr>
                        <a:t>250MB/s/lane (</a:t>
                      </a:r>
                      <a:r>
                        <a:rPr lang="en-US" sz="1050" b="0" baseline="0" dirty="0" err="1" smtClean="0">
                          <a:latin typeface="+mn-lt"/>
                        </a:rPr>
                        <a:t>PCIe</a:t>
                      </a:r>
                      <a:r>
                        <a:rPr lang="en-US" sz="1050" b="0" baseline="0" dirty="0" smtClean="0">
                          <a:latin typeface="+mn-lt"/>
                        </a:rPr>
                        <a:t>)</a:t>
                      </a:r>
                      <a:endParaRPr lang="en-US" sz="1050" b="0" dirty="0">
                        <a:latin typeface="+mn-lt"/>
                      </a:endParaRPr>
                    </a:p>
                  </a:txBody>
                  <a:tcPr anchor="ctr">
                    <a:solidFill>
                      <a:schemeClr val="accent1">
                        <a:lumMod val="60000"/>
                        <a:lumOff val="40000"/>
                      </a:schemeClr>
                    </a:solidFill>
                  </a:tcPr>
                </a:tc>
                <a:tc>
                  <a:txBody>
                    <a:bodyPr/>
                    <a:lstStyle/>
                    <a:p>
                      <a:pPr algn="l"/>
                      <a:r>
                        <a:rPr lang="en-US" sz="1050" b="0" dirty="0" smtClean="0">
                          <a:latin typeface="+mn-lt"/>
                        </a:rPr>
                        <a:t>PXI: 132 MB/s</a:t>
                      </a:r>
                    </a:p>
                    <a:p>
                      <a:pPr algn="l"/>
                      <a:r>
                        <a:rPr lang="en-US" sz="1050" b="0" dirty="0" err="1" smtClean="0">
                          <a:latin typeface="+mn-lt"/>
                        </a:rPr>
                        <a:t>PXIe</a:t>
                      </a:r>
                      <a:r>
                        <a:rPr lang="en-US" sz="1050" b="0" dirty="0" smtClean="0">
                          <a:latin typeface="+mn-lt"/>
                        </a:rPr>
                        <a:t>: 250 MB/s/lane (up to 16 lanes)</a:t>
                      </a:r>
                      <a:endParaRPr lang="en-US" sz="1050" b="0" dirty="0">
                        <a:latin typeface="+mn-lt"/>
                      </a:endParaRPr>
                    </a:p>
                  </a:txBody>
                  <a:tcPr anchor="ctr"/>
                </a:tc>
                <a:tc>
                  <a:txBody>
                    <a:bodyPr/>
                    <a:lstStyle/>
                    <a:p>
                      <a:pPr algn="l"/>
                      <a:r>
                        <a:rPr lang="en-US" sz="1050" b="0" dirty="0" smtClean="0">
                          <a:latin typeface="+mn-lt"/>
                        </a:rPr>
                        <a:t>PCI: 132 MB/s</a:t>
                      </a:r>
                    </a:p>
                    <a:p>
                      <a:pPr algn="l"/>
                      <a:r>
                        <a:rPr lang="en-US" sz="1050" b="0" dirty="0" err="1" smtClean="0">
                          <a:latin typeface="+mn-lt"/>
                        </a:rPr>
                        <a:t>PCIe</a:t>
                      </a:r>
                      <a:r>
                        <a:rPr lang="en-US" sz="1050" b="0" dirty="0" smtClean="0">
                          <a:latin typeface="+mn-lt"/>
                        </a:rPr>
                        <a:t>: 250 MB/s/lane (up to 16 lanes)</a:t>
                      </a:r>
                    </a:p>
                  </a:txBody>
                  <a:tcPr anchor="ctr"/>
                </a:tc>
              </a:tr>
              <a:tr h="370840">
                <a:tc>
                  <a:txBody>
                    <a:bodyPr/>
                    <a:lstStyle/>
                    <a:p>
                      <a:r>
                        <a:rPr lang="en-US" sz="1050" b="1" dirty="0" smtClean="0">
                          <a:latin typeface="+mn-lt"/>
                        </a:rPr>
                        <a:t>Backplane</a:t>
                      </a:r>
                      <a:r>
                        <a:rPr lang="en-US" sz="1050" b="1" baseline="0" dirty="0" smtClean="0">
                          <a:latin typeface="+mn-lt"/>
                        </a:rPr>
                        <a:t> timing and synchronization</a:t>
                      </a:r>
                      <a:endParaRPr lang="en-US" sz="1050" b="1" dirty="0">
                        <a:latin typeface="+mn-lt"/>
                      </a:endParaRPr>
                    </a:p>
                  </a:txBody>
                  <a:tcPr anchor="ctr"/>
                </a:tc>
                <a:tc>
                  <a:txBody>
                    <a:bodyPr/>
                    <a:lstStyle/>
                    <a:p>
                      <a:r>
                        <a:rPr lang="en-US" sz="1050" b="0" dirty="0" smtClean="0">
                          <a:latin typeface="+mn-lt"/>
                        </a:rPr>
                        <a:t>112 S.E. pins,</a:t>
                      </a:r>
                      <a:r>
                        <a:rPr lang="en-US" sz="1050" b="0" baseline="0" dirty="0" smtClean="0">
                          <a:latin typeface="+mn-lt"/>
                        </a:rPr>
                        <a:t> 32 diff. pairs</a:t>
                      </a:r>
                      <a:endParaRPr lang="en-US" sz="1050" b="0" dirty="0">
                        <a:latin typeface="+mn-lt"/>
                      </a:endParaRPr>
                    </a:p>
                  </a:txBody>
                  <a:tcPr anchor="ctr"/>
                </a:tc>
                <a:tc>
                  <a:txBody>
                    <a:bodyPr/>
                    <a:lstStyle/>
                    <a:p>
                      <a:r>
                        <a:rPr lang="en-US" sz="1050" b="0" dirty="0" smtClean="0">
                          <a:latin typeface="+mn-lt"/>
                        </a:rPr>
                        <a:t>84 pair for MCH, 7 pairs per AMC for 12 AMCs</a:t>
                      </a:r>
                      <a:endParaRPr lang="en-US" sz="1050" b="0" dirty="0">
                        <a:latin typeface="+mn-lt"/>
                      </a:endParaRPr>
                    </a:p>
                  </a:txBody>
                  <a:tcPr anchor="ctr">
                    <a:solidFill>
                      <a:schemeClr val="accent1">
                        <a:lumMod val="60000"/>
                        <a:lumOff val="40000"/>
                      </a:schemeClr>
                    </a:solidFill>
                  </a:tcPr>
                </a:tc>
                <a:tc>
                  <a:txBody>
                    <a:bodyPr/>
                    <a:lstStyle/>
                    <a:p>
                      <a:r>
                        <a:rPr lang="en-US" sz="1050" b="0" dirty="0" smtClean="0">
                          <a:latin typeface="+mn-lt"/>
                        </a:rPr>
                        <a:t>10 MHz</a:t>
                      </a:r>
                      <a:r>
                        <a:rPr lang="en-US" sz="1050" b="0" baseline="0" dirty="0" smtClean="0">
                          <a:latin typeface="+mn-lt"/>
                        </a:rPr>
                        <a:t> and 100 MHz clock, 8x shared trigger, star triggers</a:t>
                      </a:r>
                      <a:endParaRPr lang="en-US" sz="1050" b="0" dirty="0">
                        <a:latin typeface="+mn-lt"/>
                      </a:endParaRPr>
                    </a:p>
                  </a:txBody>
                  <a:tcPr anchor="ctr"/>
                </a:tc>
                <a:tc>
                  <a:txBody>
                    <a:bodyPr/>
                    <a:lstStyle/>
                    <a:p>
                      <a:endParaRPr lang="en-US" sz="1050" b="0" dirty="0">
                        <a:latin typeface="+mn-lt"/>
                      </a:endParaRPr>
                    </a:p>
                  </a:txBody>
                  <a:tcPr anchor="ctr"/>
                </a:tc>
              </a:tr>
              <a:tr h="370840">
                <a:tc>
                  <a:txBody>
                    <a:bodyPr/>
                    <a:lstStyle/>
                    <a:p>
                      <a:r>
                        <a:rPr lang="en-US" sz="1050" b="1" dirty="0" smtClean="0">
                          <a:latin typeface="+mn-lt"/>
                        </a:rPr>
                        <a:t>Topology</a:t>
                      </a:r>
                      <a:endParaRPr lang="en-US" sz="1050" b="1" dirty="0">
                        <a:latin typeface="+mn-lt"/>
                      </a:endParaRPr>
                    </a:p>
                  </a:txBody>
                  <a:tcPr anchor="ctr"/>
                </a:tc>
                <a:tc>
                  <a:txBody>
                    <a:bodyPr/>
                    <a:lstStyle/>
                    <a:p>
                      <a:r>
                        <a:rPr lang="en-US" sz="1050" b="0" dirty="0" smtClean="0">
                          <a:latin typeface="+mn-lt"/>
                        </a:rPr>
                        <a:t>Star, dual star, full mesh</a:t>
                      </a:r>
                      <a:endParaRPr lang="en-US" sz="1050" b="0"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Star, dual star, full mesh</a:t>
                      </a:r>
                    </a:p>
                  </a:txBody>
                  <a:tcPr anchor="ctr">
                    <a:solidFill>
                      <a:schemeClr val="accent1">
                        <a:lumMod val="60000"/>
                        <a:lumOff val="40000"/>
                      </a:schemeClr>
                    </a:solidFill>
                  </a:tcPr>
                </a:tc>
                <a:tc>
                  <a:txBody>
                    <a:bodyPr/>
                    <a:lstStyle/>
                    <a:p>
                      <a:r>
                        <a:rPr lang="en-US" sz="1050" b="0" dirty="0" smtClean="0">
                          <a:latin typeface="+mn-lt"/>
                        </a:rPr>
                        <a:t>Master-slave, star</a:t>
                      </a:r>
                      <a:endParaRPr lang="en-US" sz="1050" b="0"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Master-slave, star</a:t>
                      </a:r>
                    </a:p>
                  </a:txBody>
                  <a:tcPr anchor="ctr"/>
                </a:tc>
              </a:tr>
              <a:tr h="370840">
                <a:tc>
                  <a:txBody>
                    <a:bodyPr/>
                    <a:lstStyle/>
                    <a:p>
                      <a:r>
                        <a:rPr lang="en-US" sz="1050" b="1" dirty="0" smtClean="0">
                          <a:latin typeface="+mn-lt"/>
                        </a:rPr>
                        <a:t>Redundancy</a:t>
                      </a:r>
                      <a:endParaRPr lang="en-US" sz="1050" b="1" dirty="0">
                        <a:latin typeface="+mn-lt"/>
                      </a:endParaRPr>
                    </a:p>
                  </a:txBody>
                  <a:tcPr anchor="ctr"/>
                </a:tc>
                <a:tc>
                  <a:txBody>
                    <a:bodyPr/>
                    <a:lstStyle/>
                    <a:p>
                      <a:r>
                        <a:rPr lang="en-US" sz="1050" b="0" dirty="0" smtClean="0">
                          <a:latin typeface="+mn-lt"/>
                        </a:rPr>
                        <a:t>YES</a:t>
                      </a:r>
                      <a:endParaRPr lang="en-US" sz="1050" b="0"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YES</a:t>
                      </a:r>
                    </a:p>
                  </a:txBody>
                  <a:tcPr anchor="ctr">
                    <a:solidFill>
                      <a:schemeClr val="accent1">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Power Supply only</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Power Supply only</a:t>
                      </a:r>
                    </a:p>
                  </a:txBody>
                  <a:tcPr anchor="ctr"/>
                </a:tc>
              </a:tr>
              <a:tr h="370840">
                <a:tc>
                  <a:txBody>
                    <a:bodyPr/>
                    <a:lstStyle/>
                    <a:p>
                      <a:r>
                        <a:rPr lang="en-US" sz="1050" b="1" dirty="0" smtClean="0">
                          <a:latin typeface="+mn-lt"/>
                        </a:rPr>
                        <a:t>Users</a:t>
                      </a:r>
                      <a:endParaRPr lang="en-US" sz="1050" b="1" dirty="0">
                        <a:latin typeface="+mn-lt"/>
                      </a:endParaRPr>
                    </a:p>
                  </a:txBody>
                  <a:tcPr anchor="ctr"/>
                </a:tc>
                <a:tc>
                  <a:txBody>
                    <a:bodyPr/>
                    <a:lstStyle/>
                    <a:p>
                      <a:r>
                        <a:rPr lang="en-US" sz="1050" b="0" dirty="0" smtClean="0">
                          <a:latin typeface="+mn-lt"/>
                        </a:rPr>
                        <a:t>Military, Avionics</a:t>
                      </a:r>
                      <a:endParaRPr lang="en-US" sz="1050" b="0" dirty="0">
                        <a:latin typeface="+mn-lt"/>
                      </a:endParaRPr>
                    </a:p>
                  </a:txBody>
                  <a:tcPr anchor="ctr"/>
                </a:tc>
                <a:tc>
                  <a:txBody>
                    <a:bodyPr/>
                    <a:lstStyle/>
                    <a:p>
                      <a:r>
                        <a:rPr lang="en-US" sz="1050" b="0" dirty="0" smtClean="0">
                          <a:latin typeface="+mn-lt"/>
                        </a:rPr>
                        <a:t>DESY XFEL</a:t>
                      </a:r>
                      <a:endParaRPr lang="en-US" sz="1050" b="0" dirty="0">
                        <a:latin typeface="+mn-lt"/>
                      </a:endParaRPr>
                    </a:p>
                  </a:txBody>
                  <a:tcPr anchor="ctr">
                    <a:solidFill>
                      <a:schemeClr val="accent1">
                        <a:lumMod val="60000"/>
                        <a:lumOff val="40000"/>
                      </a:schemeClr>
                    </a:solidFill>
                  </a:tcPr>
                </a:tc>
                <a:tc>
                  <a:txBody>
                    <a:bodyPr/>
                    <a:lstStyle/>
                    <a:p>
                      <a:r>
                        <a:rPr lang="en-US" sz="1050" b="0" dirty="0" smtClean="0">
                          <a:latin typeface="+mn-lt"/>
                        </a:rPr>
                        <a:t>EBG </a:t>
                      </a:r>
                      <a:r>
                        <a:rPr lang="en-US" sz="1050" b="0" dirty="0" err="1" smtClean="0">
                          <a:latin typeface="+mn-lt"/>
                        </a:rPr>
                        <a:t>MedAustron</a:t>
                      </a:r>
                      <a:r>
                        <a:rPr lang="en-US" sz="1050" b="0" dirty="0" smtClean="0">
                          <a:latin typeface="+mn-lt"/>
                        </a:rPr>
                        <a:t>,…</a:t>
                      </a:r>
                      <a:endParaRPr lang="en-US" sz="1050" b="0" dirty="0">
                        <a:latin typeface="+mn-lt"/>
                      </a:endParaRPr>
                    </a:p>
                  </a:txBody>
                  <a:tcPr anchor="ctr"/>
                </a:tc>
                <a:tc>
                  <a:txBody>
                    <a:bodyPr/>
                    <a:lstStyle/>
                    <a:p>
                      <a:r>
                        <a:rPr lang="en-US" sz="1050" b="0" dirty="0" smtClean="0">
                          <a:latin typeface="+mn-lt"/>
                        </a:rPr>
                        <a:t>CERN, LANL, ORNL, ITER (planned), JET, ETE, EBG </a:t>
                      </a:r>
                      <a:r>
                        <a:rPr lang="en-US" sz="1050" b="0" dirty="0" err="1" smtClean="0">
                          <a:latin typeface="+mn-lt"/>
                        </a:rPr>
                        <a:t>MedAustron</a:t>
                      </a:r>
                      <a:endParaRPr lang="en-US" sz="1050" b="0" dirty="0">
                        <a:latin typeface="+mn-lt"/>
                      </a:endParaRPr>
                    </a:p>
                  </a:txBody>
                  <a:tcPr anchor="ctr"/>
                </a:tc>
              </a:tr>
              <a:tr h="370840">
                <a:tc>
                  <a:txBody>
                    <a:bodyPr/>
                    <a:lstStyle/>
                    <a:p>
                      <a:r>
                        <a:rPr lang="en-US" sz="1050" b="1" dirty="0" smtClean="0">
                          <a:latin typeface="+mn-lt"/>
                        </a:rPr>
                        <a:t>Crate cost</a:t>
                      </a:r>
                      <a:endParaRPr lang="en-US" sz="1050" b="1"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High (From 3000 €</a:t>
                      </a:r>
                      <a:r>
                        <a:rPr lang="en-US" sz="1050" b="0" dirty="0">
                          <a:latin typeface="+mn-lt"/>
                        </a:rPr>
                        <a:t>)</a:t>
                      </a:r>
                      <a:endParaRPr lang="en-US" sz="1050" b="0" dirty="0" smtClean="0">
                        <a:latin typeface="+mn-lt"/>
                      </a:endParaRPr>
                    </a:p>
                  </a:txBody>
                  <a:tcPr anchor="ctr"/>
                </a:tc>
                <a:tc>
                  <a:txBody>
                    <a:bodyPr/>
                    <a:lstStyle/>
                    <a:p>
                      <a:r>
                        <a:rPr lang="en-US" sz="1050" b="0" dirty="0" smtClean="0">
                          <a:latin typeface="+mn-lt"/>
                        </a:rPr>
                        <a:t>Medium (From 2000 €)</a:t>
                      </a:r>
                      <a:endParaRPr lang="en-US" sz="1050" b="0" dirty="0">
                        <a:latin typeface="+mn-lt"/>
                      </a:endParaRPr>
                    </a:p>
                  </a:txBody>
                  <a:tcPr anchor="ctr">
                    <a:solidFill>
                      <a:schemeClr val="accent1">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Medium (From 880 € for 4 slot version</a:t>
                      </a:r>
                      <a:r>
                        <a:rPr lang="en-US" sz="1050" b="0" dirty="0">
                          <a:latin typeface="+mn-lt"/>
                        </a:rPr>
                        <a:t>)</a:t>
                      </a:r>
                      <a:endParaRPr lang="en-US" sz="1050" b="0" dirty="0" smtClean="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Medium (From 900 € for 6 slot version)</a:t>
                      </a:r>
                    </a:p>
                  </a:txBody>
                  <a:tcPr anchor="ctr"/>
                </a:tc>
              </a:tr>
              <a:tr h="370840">
                <a:tc>
                  <a:txBody>
                    <a:bodyPr/>
                    <a:lstStyle/>
                    <a:p>
                      <a:r>
                        <a:rPr lang="en-US" sz="1050" b="1" dirty="0" smtClean="0">
                          <a:latin typeface="+mn-lt"/>
                        </a:rPr>
                        <a:t>Documentation</a:t>
                      </a:r>
                      <a:endParaRPr lang="en-US" sz="1050" b="1" dirty="0">
                        <a:latin typeface="+mn-lt"/>
                      </a:endParaRPr>
                    </a:p>
                  </a:txBody>
                  <a:tcPr anchor="ctr"/>
                </a:tc>
                <a:tc>
                  <a:txBody>
                    <a:bodyPr/>
                    <a:lstStyle/>
                    <a:p>
                      <a:endParaRPr lang="en-US" sz="1050" b="0" dirty="0" smtClean="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Poor</a:t>
                      </a:r>
                    </a:p>
                  </a:txBody>
                  <a:tcPr anchor="ctr">
                    <a:solidFill>
                      <a:schemeClr val="accent1">
                        <a:lumMod val="60000"/>
                        <a:lumOff val="40000"/>
                      </a:schemeClr>
                    </a:solidFill>
                  </a:tcPr>
                </a:tc>
                <a:tc>
                  <a:txBody>
                    <a:bodyPr/>
                    <a:lstStyle/>
                    <a:p>
                      <a:r>
                        <a:rPr lang="en-US" sz="1050" b="0" dirty="0" smtClean="0">
                          <a:latin typeface="+mn-lt"/>
                        </a:rPr>
                        <a:t>Fair</a:t>
                      </a:r>
                      <a:endParaRPr lang="en-US" sz="1050" b="0" dirty="0">
                        <a:latin typeface="+mn-lt"/>
                      </a:endParaRPr>
                    </a:p>
                  </a:txBody>
                  <a:tcPr anchor="ctr"/>
                </a:tc>
                <a:tc>
                  <a:txBody>
                    <a:bodyPr/>
                    <a:lstStyle/>
                    <a:p>
                      <a:r>
                        <a:rPr lang="en-US" sz="1050" b="0" dirty="0" smtClean="0">
                          <a:latin typeface="+mn-lt"/>
                        </a:rPr>
                        <a:t>Good</a:t>
                      </a:r>
                      <a:endParaRPr lang="en-US" sz="1050" b="0" dirty="0">
                        <a:latin typeface="+mn-lt"/>
                      </a:endParaRPr>
                    </a:p>
                  </a:txBody>
                  <a:tcPr anchor="ctr"/>
                </a:tc>
              </a:tr>
              <a:tr h="370840">
                <a:tc>
                  <a:txBody>
                    <a:bodyPr/>
                    <a:lstStyle/>
                    <a:p>
                      <a:r>
                        <a:rPr lang="en-US" sz="1050" b="1" dirty="0" smtClean="0">
                          <a:latin typeface="+mn-lt"/>
                        </a:rPr>
                        <a:t>Ease of use</a:t>
                      </a:r>
                      <a:endParaRPr lang="en-US" sz="1050" b="1" dirty="0">
                        <a:latin typeface="+mn-lt"/>
                      </a:endParaRPr>
                    </a:p>
                  </a:txBody>
                  <a:tcPr anchor="ctr"/>
                </a:tc>
                <a:tc>
                  <a:txBody>
                    <a:bodyPr/>
                    <a:lstStyle/>
                    <a:p>
                      <a:endParaRPr lang="en-US" sz="1050" b="0"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Fair</a:t>
                      </a:r>
                    </a:p>
                  </a:txBody>
                  <a:tcPr anchor="ctr">
                    <a:solidFill>
                      <a:schemeClr val="accent1">
                        <a:lumMod val="60000"/>
                        <a:lumOff val="40000"/>
                      </a:schemeClr>
                    </a:solidFill>
                  </a:tcPr>
                </a:tc>
                <a:tc>
                  <a:txBody>
                    <a:bodyPr/>
                    <a:lstStyle/>
                    <a:p>
                      <a:r>
                        <a:rPr lang="en-US" sz="1050" b="0" dirty="0" smtClean="0">
                          <a:latin typeface="+mn-lt"/>
                        </a:rPr>
                        <a:t>Easy to start </a:t>
                      </a:r>
                      <a:endParaRPr lang="en-US" sz="1050" b="0" dirty="0">
                        <a:latin typeface="+mn-lt"/>
                      </a:endParaRPr>
                    </a:p>
                  </a:txBody>
                  <a:tcPr anchor="ctr"/>
                </a:tc>
                <a:tc>
                  <a:txBody>
                    <a:bodyPr/>
                    <a:lstStyle/>
                    <a:p>
                      <a:r>
                        <a:rPr lang="en-US" sz="1050" b="0" dirty="0" smtClean="0">
                          <a:latin typeface="+mn-lt"/>
                        </a:rPr>
                        <a:t>Fair</a:t>
                      </a:r>
                      <a:endParaRPr lang="en-US" sz="1050" b="0" dirty="0">
                        <a:latin typeface="+mn-lt"/>
                      </a:endParaRPr>
                    </a:p>
                  </a:txBody>
                  <a:tcPr anchor="ctr"/>
                </a:tc>
              </a:tr>
              <a:tr h="370840">
                <a:tc>
                  <a:txBody>
                    <a:bodyPr/>
                    <a:lstStyle/>
                    <a:p>
                      <a:r>
                        <a:rPr lang="en-US" sz="1050" b="1" dirty="0" smtClean="0">
                          <a:latin typeface="+mn-lt"/>
                        </a:rPr>
                        <a:t>RTM</a:t>
                      </a:r>
                      <a:endParaRPr lang="en-US" sz="1050" b="1" dirty="0">
                        <a:latin typeface="+mn-lt"/>
                      </a:endParaRPr>
                    </a:p>
                  </a:txBody>
                  <a:tcPr anchor="ctr"/>
                </a:tc>
                <a:tc>
                  <a:txBody>
                    <a:bodyPr/>
                    <a:lstStyle/>
                    <a:p>
                      <a:r>
                        <a:rPr lang="en-US" sz="1050" b="0" dirty="0" smtClean="0">
                          <a:latin typeface="+mn-lt"/>
                        </a:rPr>
                        <a:t>NO</a:t>
                      </a:r>
                      <a:endParaRPr lang="en-US" sz="1050" b="0"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YES</a:t>
                      </a:r>
                    </a:p>
                  </a:txBody>
                  <a:tcPr anchor="ctr">
                    <a:solidFill>
                      <a:schemeClr val="accent1">
                        <a:lumMod val="60000"/>
                        <a:lumOff val="40000"/>
                      </a:schemeClr>
                    </a:solidFill>
                  </a:tcPr>
                </a:tc>
                <a:tc>
                  <a:txBody>
                    <a:bodyPr/>
                    <a:lstStyle/>
                    <a:p>
                      <a:r>
                        <a:rPr lang="en-US" sz="1050" b="0" dirty="0" smtClean="0">
                          <a:latin typeface="+mn-lt"/>
                        </a:rPr>
                        <a:t>NO (alternative:</a:t>
                      </a:r>
                      <a:r>
                        <a:rPr lang="en-US" sz="1050" b="0" baseline="0" dirty="0" smtClean="0">
                          <a:latin typeface="+mn-lt"/>
                        </a:rPr>
                        <a:t> </a:t>
                      </a:r>
                      <a:r>
                        <a:rPr lang="en-US" sz="1050" b="0" dirty="0" err="1" smtClean="0">
                          <a:latin typeface="+mn-lt"/>
                        </a:rPr>
                        <a:t>FlexRIO</a:t>
                      </a:r>
                      <a:r>
                        <a:rPr lang="en-US" sz="1050" b="0" dirty="0" smtClean="0">
                          <a:latin typeface="+mn-lt"/>
                        </a:rPr>
                        <a:t>)</a:t>
                      </a:r>
                      <a:endParaRPr lang="en-US" sz="1050" b="0" dirty="0">
                        <a:latin typeface="+mn-lt"/>
                      </a:endParaRPr>
                    </a:p>
                  </a:txBody>
                  <a:tcPr anchor="ctr"/>
                </a:tc>
                <a:tc>
                  <a:txBody>
                    <a:bodyPr/>
                    <a:lstStyle/>
                    <a:p>
                      <a:r>
                        <a:rPr lang="en-US" sz="1050" b="0" dirty="0" smtClean="0">
                          <a:latin typeface="+mn-lt"/>
                        </a:rPr>
                        <a:t>NO</a:t>
                      </a:r>
                      <a:endParaRPr lang="en-US" sz="1050" b="0" dirty="0">
                        <a:latin typeface="+mn-lt"/>
                      </a:endParaRPr>
                    </a:p>
                  </a:txBody>
                  <a:tcPr anchor="ctr"/>
                </a:tc>
              </a:tr>
              <a:tr h="289560">
                <a:tc>
                  <a:txBody>
                    <a:bodyPr/>
                    <a:lstStyle/>
                    <a:p>
                      <a:r>
                        <a:rPr lang="en-US" sz="1050" b="1" dirty="0" smtClean="0">
                          <a:latin typeface="+mn-lt"/>
                        </a:rPr>
                        <a:t>Power</a:t>
                      </a:r>
                      <a:endParaRPr lang="en-US" sz="1050" b="1" dirty="0">
                        <a:latin typeface="+mn-lt"/>
                      </a:endParaRPr>
                    </a:p>
                  </a:txBody>
                  <a:tcPr anchor="ctr"/>
                </a:tc>
                <a:tc>
                  <a:txBody>
                    <a:bodyPr/>
                    <a:lstStyle/>
                    <a:p>
                      <a:r>
                        <a:rPr lang="en-US" sz="1050" b="0" dirty="0" smtClean="0">
                          <a:latin typeface="+mn-lt"/>
                        </a:rPr>
                        <a:t>90 W (5V), 66W (3.3V)</a:t>
                      </a:r>
                      <a:endParaRPr lang="en-US" sz="1050" b="0" dirty="0">
                        <a:latin typeface="+mn-lt"/>
                      </a:endParaRPr>
                    </a:p>
                  </a:txBody>
                  <a:tcPr anchor="ctr"/>
                </a:tc>
                <a:tc>
                  <a:txBody>
                    <a:bodyPr/>
                    <a:lstStyle/>
                    <a:p>
                      <a:r>
                        <a:rPr lang="en-US" sz="1050" b="0" dirty="0" smtClean="0">
                          <a:latin typeface="+mn-lt"/>
                        </a:rPr>
                        <a:t>20 – 80 W per slot</a:t>
                      </a:r>
                      <a:endParaRPr lang="en-US" sz="1050" b="0" dirty="0">
                        <a:latin typeface="+mn-lt"/>
                      </a:endParaRPr>
                    </a:p>
                  </a:txBody>
                  <a:tcPr anchor="ctr">
                    <a:solidFill>
                      <a:schemeClr val="accent1">
                        <a:lumMod val="60000"/>
                        <a:lumOff val="40000"/>
                      </a:schemeClr>
                    </a:solidFill>
                  </a:tcPr>
                </a:tc>
                <a:tc>
                  <a:txBody>
                    <a:bodyPr/>
                    <a:lstStyle/>
                    <a:p>
                      <a:r>
                        <a:rPr lang="en-US" sz="1050" b="0" dirty="0" smtClean="0">
                          <a:latin typeface="+mn-lt"/>
                        </a:rPr>
                        <a:t>30 W per slot</a:t>
                      </a:r>
                      <a:endParaRPr lang="en-US" sz="1050" b="0" dirty="0">
                        <a:latin typeface="+mn-lt"/>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b="0" dirty="0" smtClean="0">
                          <a:latin typeface="+mn-lt"/>
                        </a:rPr>
                        <a:t>30 W per slot</a:t>
                      </a:r>
                    </a:p>
                  </a:txBody>
                  <a:tcPr anchor="ctr"/>
                </a:tc>
              </a:tr>
            </a:tbl>
          </a:graphicData>
        </a:graphic>
      </p:graphicFrame>
    </p:spTree>
    <p:extLst>
      <p:ext uri="{BB962C8B-B14F-4D97-AF65-F5344CB8AC3E}">
        <p14:creationId xmlns:p14="http://schemas.microsoft.com/office/powerpoint/2010/main" val="6969967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48A0EE2-EEEB-DA48-9E6B-30E2CD798BC3}" type="slidenum">
              <a:rPr lang="en-US" smtClean="0">
                <a:solidFill>
                  <a:srgbClr val="000000"/>
                </a:solidFill>
              </a:rPr>
              <a:t>8</a:t>
            </a:fld>
            <a:endParaRPr lang="en-US">
              <a:solidFill>
                <a:srgbClr val="000000"/>
              </a:solidFill>
            </a:endParaRPr>
          </a:p>
        </p:txBody>
      </p:sp>
      <p:sp>
        <p:nvSpPr>
          <p:cNvPr id="6" name="Text Box 4"/>
          <p:cNvSpPr txBox="1">
            <a:spLocks noChangeArrowheads="1"/>
          </p:cNvSpPr>
          <p:nvPr/>
        </p:nvSpPr>
        <p:spPr bwMode="auto">
          <a:xfrm>
            <a:off x="1524001" y="663576"/>
            <a:ext cx="636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smtClean="0">
                <a:latin typeface="Times New Roman" charset="0"/>
                <a:cs typeface="Times New Roman" charset="0"/>
              </a:rPr>
              <a:t>	</a:t>
            </a:r>
            <a:r>
              <a:rPr lang="en-US" b="1" dirty="0" err="1" smtClean="0">
                <a:latin typeface="Times New Roman" charset="0"/>
                <a:cs typeface="Times New Roman" charset="0"/>
              </a:rPr>
              <a:t>μTCA</a:t>
            </a:r>
            <a:r>
              <a:rPr lang="en-US" b="1" dirty="0" smtClean="0">
                <a:latin typeface="Times New Roman" charset="0"/>
                <a:cs typeface="Times New Roman" charset="0"/>
              </a:rPr>
              <a:t> chassis platforms (ELMA)</a:t>
            </a:r>
            <a:endParaRPr lang="en-US" b="1" dirty="0">
              <a:latin typeface="Times New Roman" charset="0"/>
              <a:cs typeface="Times New Roman" charset="0"/>
            </a:endParaRPr>
          </a:p>
        </p:txBody>
      </p:sp>
      <p:pic>
        <p:nvPicPr>
          <p:cNvPr id="5" name="Picture 4"/>
          <p:cNvPicPr>
            <a:picLocks noChangeAspect="1"/>
          </p:cNvPicPr>
          <p:nvPr/>
        </p:nvPicPr>
        <p:blipFill>
          <a:blip r:embed="rId2"/>
          <a:stretch>
            <a:fillRect/>
          </a:stretch>
        </p:blipFill>
        <p:spPr>
          <a:xfrm>
            <a:off x="5044336" y="1677337"/>
            <a:ext cx="3151899" cy="1929464"/>
          </a:xfrm>
          <a:prstGeom prst="rect">
            <a:avLst/>
          </a:prstGeom>
        </p:spPr>
      </p:pic>
      <p:pic>
        <p:nvPicPr>
          <p:cNvPr id="8" name="Picture 7"/>
          <p:cNvPicPr>
            <a:picLocks noChangeAspect="1"/>
          </p:cNvPicPr>
          <p:nvPr/>
        </p:nvPicPr>
        <p:blipFill>
          <a:blip r:embed="rId3"/>
          <a:stretch>
            <a:fillRect/>
          </a:stretch>
        </p:blipFill>
        <p:spPr>
          <a:xfrm>
            <a:off x="4718049" y="4142163"/>
            <a:ext cx="3524251" cy="2214188"/>
          </a:xfrm>
          <a:prstGeom prst="rect">
            <a:avLst/>
          </a:prstGeom>
        </p:spPr>
      </p:pic>
      <p:pic>
        <p:nvPicPr>
          <p:cNvPr id="7" name="Picture 6" descr="crat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817" y="2444353"/>
            <a:ext cx="3009900" cy="1420627"/>
          </a:xfrm>
          <a:prstGeom prst="rect">
            <a:avLst/>
          </a:prstGeom>
        </p:spPr>
      </p:pic>
      <p:pic>
        <p:nvPicPr>
          <p:cNvPr id="12" name="Picture 11" descr="crate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815" y="4123732"/>
            <a:ext cx="3009900" cy="2232618"/>
          </a:xfrm>
          <a:prstGeom prst="rect">
            <a:avLst/>
          </a:prstGeom>
        </p:spPr>
      </p:pic>
      <p:pic>
        <p:nvPicPr>
          <p:cNvPr id="13" name="Picture 12" descr="crate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1" y="1677337"/>
            <a:ext cx="4273551" cy="558219"/>
          </a:xfrm>
          <a:prstGeom prst="rect">
            <a:avLst/>
          </a:prstGeom>
        </p:spPr>
      </p:pic>
    </p:spTree>
    <p:extLst>
      <p:ext uri="{BB962C8B-B14F-4D97-AF65-F5344CB8AC3E}">
        <p14:creationId xmlns:p14="http://schemas.microsoft.com/office/powerpoint/2010/main" val="29372714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7 CuadroTexto"/>
          <p:cNvSpPr txBox="1">
            <a:spLocks noChangeArrowheads="1"/>
          </p:cNvSpPr>
          <p:nvPr/>
        </p:nvSpPr>
        <p:spPr bwMode="auto">
          <a:xfrm>
            <a:off x="228601" y="6611780"/>
            <a:ext cx="81915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AU" sz="1000" dirty="0" smtClean="0">
                <a:solidFill>
                  <a:srgbClr val="0000FF"/>
                </a:solidFill>
              </a:rPr>
              <a:t>Slide from Bastian </a:t>
            </a:r>
            <a:r>
              <a:rPr lang="en-AU" sz="1000" dirty="0" err="1" smtClean="0">
                <a:solidFill>
                  <a:srgbClr val="0000FF"/>
                </a:solidFill>
              </a:rPr>
              <a:t>Lorbeer’s</a:t>
            </a:r>
            <a:r>
              <a:rPr lang="en-AU" sz="1000" dirty="0" smtClean="0">
                <a:solidFill>
                  <a:srgbClr val="0000FF"/>
                </a:solidFill>
              </a:rPr>
              <a:t> presentation at the DITANET workshop at CERN, Jan 2012</a:t>
            </a:r>
            <a:endParaRPr lang="es-ES" sz="1000" dirty="0">
              <a:solidFill>
                <a:srgbClr val="0000FF"/>
              </a:solidFill>
            </a:endParaRPr>
          </a:p>
        </p:txBody>
      </p:sp>
      <p:sp>
        <p:nvSpPr>
          <p:cNvPr id="3" name="Slide Number Placeholder 2"/>
          <p:cNvSpPr>
            <a:spLocks noGrp="1"/>
          </p:cNvSpPr>
          <p:nvPr>
            <p:ph type="sldNum" sz="quarter" idx="12"/>
          </p:nvPr>
        </p:nvSpPr>
        <p:spPr/>
        <p:txBody>
          <a:bodyPr/>
          <a:lstStyle/>
          <a:p>
            <a:fld id="{448A0EE2-EEEB-DA48-9E6B-30E2CD798BC3}" type="slidenum">
              <a:rPr lang="en-US" smtClean="0">
                <a:solidFill>
                  <a:srgbClr val="000000"/>
                </a:solidFill>
              </a:rPr>
              <a:t>9</a:t>
            </a:fld>
            <a:endParaRPr lang="en-US">
              <a:solidFill>
                <a:srgbClr val="000000"/>
              </a:solidFill>
            </a:endParaRPr>
          </a:p>
        </p:txBody>
      </p:sp>
      <p:pic>
        <p:nvPicPr>
          <p:cNvPr id="2" name="Picture 1"/>
          <p:cNvPicPr>
            <a:picLocks noChangeAspect="1"/>
          </p:cNvPicPr>
          <p:nvPr/>
        </p:nvPicPr>
        <p:blipFill>
          <a:blip r:embed="rId2"/>
          <a:stretch>
            <a:fillRect/>
          </a:stretch>
        </p:blipFill>
        <p:spPr>
          <a:xfrm>
            <a:off x="355600" y="1239679"/>
            <a:ext cx="8432800" cy="5372100"/>
          </a:xfrm>
          <a:prstGeom prst="rect">
            <a:avLst/>
          </a:prstGeom>
        </p:spPr>
      </p:pic>
      <p:sp>
        <p:nvSpPr>
          <p:cNvPr id="11" name="Text Box 4"/>
          <p:cNvSpPr txBox="1">
            <a:spLocks noChangeArrowheads="1"/>
          </p:cNvSpPr>
          <p:nvPr/>
        </p:nvSpPr>
        <p:spPr bwMode="auto">
          <a:xfrm>
            <a:off x="1524001" y="663576"/>
            <a:ext cx="636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err="1" smtClean="0">
                <a:latin typeface="Times New Roman" charset="0"/>
                <a:cs typeface="Times New Roman" charset="0"/>
              </a:rPr>
              <a:t>μTCA</a:t>
            </a:r>
            <a:r>
              <a:rPr lang="en-US" b="1" dirty="0" smtClean="0">
                <a:latin typeface="Times New Roman" charset="0"/>
                <a:cs typeface="Times New Roman" charset="0"/>
              </a:rPr>
              <a:t> systems at DESY</a:t>
            </a:r>
            <a:endParaRPr lang="en-US" b="1" dirty="0">
              <a:latin typeface="Times New Roman" charset="0"/>
              <a:cs typeface="Times New Roman" charset="0"/>
            </a:endParaRPr>
          </a:p>
        </p:txBody>
      </p:sp>
    </p:spTree>
    <p:extLst>
      <p:ext uri="{BB962C8B-B14F-4D97-AF65-F5344CB8AC3E}">
        <p14:creationId xmlns:p14="http://schemas.microsoft.com/office/powerpoint/2010/main" val="26336231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6757</TotalTime>
  <Words>1450</Words>
  <Application>Microsoft Macintosh PowerPoint</Application>
  <PresentationFormat>On-screen Show (4:3)</PresentationFormat>
  <Paragraphs>372</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BPM electronics (An overview of the requirements and the possible solutions for 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ESS User</dc:creator>
  <cp:lastModifiedBy>ESS User</cp:lastModifiedBy>
  <cp:revision>298</cp:revision>
  <cp:lastPrinted>2012-03-19T15:39:16Z</cp:lastPrinted>
  <dcterms:created xsi:type="dcterms:W3CDTF">2011-10-24T13:01:32Z</dcterms:created>
  <dcterms:modified xsi:type="dcterms:W3CDTF">2012-03-20T22:12:41Z</dcterms:modified>
</cp:coreProperties>
</file>