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6" r:id="rId3"/>
    <p:sldId id="283" r:id="rId4"/>
    <p:sldId id="303" r:id="rId5"/>
    <p:sldId id="282" r:id="rId6"/>
    <p:sldId id="306" r:id="rId7"/>
    <p:sldId id="297" r:id="rId8"/>
    <p:sldId id="261" r:id="rId9"/>
    <p:sldId id="307" r:id="rId10"/>
    <p:sldId id="308" r:id="rId1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4" autoAdjust="0"/>
    <p:restoredTop sz="91079" autoAdjust="0"/>
  </p:normalViewPr>
  <p:slideViewPr>
    <p:cSldViewPr snapToGrid="0" snapToObjects="1">
      <p:cViewPr>
        <p:scale>
          <a:sx n="100" d="100"/>
          <a:sy n="100" d="100"/>
        </p:scale>
        <p:origin x="-1592" y="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E06E4-7B62-C840-9335-DF50DA0777D3}" type="datetime1">
              <a:rPr lang="sv-SE" smtClean="0"/>
              <a:t>2012-03-20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4DD8D-A1E5-5F4B-870C-BE7D70FAD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5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06D02-61F8-234B-8CED-59738C2DDBDE}" type="datetime1">
              <a:rPr lang="sv-SE" smtClean="0"/>
              <a:t>2012-03-20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FCDCA-8670-DE49-AA35-6194AB3D1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53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18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63445" y="5005749"/>
            <a:ext cx="2730683" cy="906998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5575E-0A19-4A4D-9993-050BE3E522E4}" type="datetime1">
              <a:rPr lang="sv-SE" smtClean="0"/>
              <a:t>2012-03-20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0EE2-EEEB-DA48-9E6B-30E2CD798BC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10519" y="-6686"/>
            <a:ext cx="7078651" cy="6858000"/>
            <a:chOff x="-1409700" y="-15875"/>
            <a:chExt cx="10083800" cy="9769475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00" y="-15875"/>
              <a:ext cx="9944100" cy="9764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09700" y="-12700"/>
              <a:ext cx="9944100" cy="976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09700" y="-12700"/>
              <a:ext cx="9944100" cy="976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00" y="-12700"/>
              <a:ext cx="9944100" cy="976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514"/>
            <a:ext cx="3709546" cy="40822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85800" y="5902410"/>
            <a:ext cx="287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0" descr="ESS_Logo_Expl_Large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600" y="2383858"/>
            <a:ext cx="2751068" cy="148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75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F1E0-7BAC-0444-A2E7-58773411A530}" type="datetime1">
              <a:rPr lang="sv-SE" smtClean="0"/>
              <a:t>2012-03-20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0EE2-EEEB-DA48-9E6B-30E2CD798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7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ED01-B091-434B-9D64-0B060C7CBEE7}" type="datetime1">
              <a:rPr lang="sv-SE" smtClean="0"/>
              <a:t>2012-03-20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0EE2-EEEB-DA48-9E6B-30E2CD798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5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D306-0F3E-DE49-8350-7A6828585CB7}" type="datetime1">
              <a:rPr lang="sv-SE" smtClean="0"/>
              <a:t>2012-03-20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0EE2-EEEB-DA48-9E6B-30E2CD798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0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D154-A965-3843-9E5A-B2F376E0611E}" type="datetime1">
              <a:rPr lang="sv-SE" smtClean="0"/>
              <a:t>2012-03-20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0EE2-EEEB-DA48-9E6B-30E2CD798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0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1347-3EF8-F74E-BF2D-743FEBFEAE86}" type="datetime1">
              <a:rPr lang="sv-SE" smtClean="0"/>
              <a:t>2012-03-20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0EE2-EEEB-DA48-9E6B-30E2CD798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30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B139-32F1-7044-BEE2-83F43AF702AE}" type="datetime1">
              <a:rPr lang="sv-SE" smtClean="0"/>
              <a:t>2012-03-20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0EE2-EEEB-DA48-9E6B-30E2CD798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7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4C8D-C9DA-0241-8091-399B71260B3D}" type="datetime1">
              <a:rPr lang="sv-SE" smtClean="0"/>
              <a:t>2012-03-20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0EE2-EEEB-DA48-9E6B-30E2CD798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0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7F27-152F-F848-905B-0C14F86170C4}" type="datetime1">
              <a:rPr lang="sv-SE" smtClean="0"/>
              <a:t>2012-03-20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0EE2-EEEB-DA48-9E6B-30E2CD798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7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D6D6-2FFA-EB47-876B-139953591BAD}" type="datetime1">
              <a:rPr lang="sv-SE" smtClean="0"/>
              <a:t>2012-03-20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0EE2-EEEB-DA48-9E6B-30E2CD798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5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EBC8-879C-314F-986B-EEC05B4D4F57}" type="datetime1">
              <a:rPr lang="sv-SE" smtClean="0"/>
              <a:t>2012-03-20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0EE2-EEEB-DA48-9E6B-30E2CD798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8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5" t="67936"/>
          <a:stretch/>
        </p:blipFill>
        <p:spPr bwMode="auto">
          <a:xfrm>
            <a:off x="6163826" y="5620444"/>
            <a:ext cx="2980174" cy="123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2420" y="105223"/>
            <a:ext cx="6744380" cy="901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2952"/>
            <a:ext cx="8229600" cy="494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566A5-E65B-C341-AD51-8814BEDDFE64}" type="datetime1">
              <a:rPr lang="sv-SE" smtClean="0"/>
              <a:t>2012-03-20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A0EE2-EEEB-DA48-9E6B-30E2CD798BC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95" y="105223"/>
            <a:ext cx="16938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06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550" y="1598219"/>
            <a:ext cx="4521200" cy="3471030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en-US" sz="3600" dirty="0" smtClean="0"/>
              <a:t>BCM &amp; BLM </a:t>
            </a:r>
            <a:br>
              <a:rPr lang="en-US" sz="3600" dirty="0" smtClean="0"/>
            </a:br>
            <a:r>
              <a:rPr lang="en-US" sz="3600" dirty="0" smtClean="0"/>
              <a:t>system requirements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5714" y="4929549"/>
            <a:ext cx="4358415" cy="906998"/>
          </a:xfrm>
        </p:spPr>
        <p:txBody>
          <a:bodyPr/>
          <a:lstStyle/>
          <a:p>
            <a:r>
              <a:rPr lang="en-US" dirty="0" err="1" smtClean="0"/>
              <a:t>Hooman</a:t>
            </a:r>
            <a:r>
              <a:rPr lang="en-US" dirty="0" smtClean="0"/>
              <a:t> </a:t>
            </a:r>
            <a:r>
              <a:rPr lang="en-US" dirty="0" err="1" smtClean="0"/>
              <a:t>Hassanzadegan</a:t>
            </a:r>
            <a:endParaRPr lang="en-US" dirty="0" smtClean="0"/>
          </a:p>
          <a:p>
            <a:r>
              <a:rPr lang="en-US" dirty="0" smtClean="0"/>
              <a:t>ESS, Beam Instrumentation Group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0EE2-EEEB-DA48-9E6B-30E2CD798BC3}" type="slidenum">
              <a:rPr lang="en-US" smtClean="0">
                <a:solidFill>
                  <a:srgbClr val="000000"/>
                </a:solidFill>
              </a:r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2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0EE2-EEEB-DA48-9E6B-30E2CD798BC3}" type="slidenum">
              <a:rPr lang="en-US" smtClean="0">
                <a:solidFill>
                  <a:srgbClr val="000000"/>
                </a:solidFill>
              </a:r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90550" y="1570302"/>
            <a:ext cx="8096250" cy="390974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 smtClean="0"/>
              <a:t>We are still in the early stage of identifying our requirements for the BCM and BLM systems.</a:t>
            </a:r>
          </a:p>
          <a:p>
            <a:pPr>
              <a:spcAft>
                <a:spcPts val="1200"/>
              </a:spcAft>
            </a:pPr>
            <a:r>
              <a:rPr lang="en-US" sz="2000" b="1" dirty="0" smtClean="0"/>
              <a:t>For both systems we have foreseen two types of data acquisition (i.e. fast and slow) to be used for machine protection or monitoring purposes.</a:t>
            </a:r>
          </a:p>
          <a:p>
            <a:pPr>
              <a:spcAft>
                <a:spcPts val="1200"/>
              </a:spcAft>
            </a:pPr>
            <a:r>
              <a:rPr lang="en-US" sz="2000" b="1" dirty="0" smtClean="0"/>
              <a:t>We plan to connect both the BCM and the BLM system to the MPS so that we can shut the beam off if losses exceed a user defined threshold.</a:t>
            </a:r>
          </a:p>
          <a:p>
            <a:pPr>
              <a:spcAft>
                <a:spcPts val="1200"/>
              </a:spcAft>
            </a:pPr>
            <a:r>
              <a:rPr lang="en-US" sz="2000" b="1" dirty="0" smtClean="0"/>
              <a:t>We are studying the possibility of doing part of the electronics in house or through external collaborations. As another possibility, the electronics can be bought from the market.  </a:t>
            </a:r>
          </a:p>
          <a:p>
            <a:pPr>
              <a:spcAft>
                <a:spcPts val="1200"/>
              </a:spcAft>
            </a:pPr>
            <a:endParaRPr lang="en-US" sz="2000" b="1" dirty="0" smtClean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46200" y="739775"/>
            <a:ext cx="7169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latin typeface="Times New Roman" charset="0"/>
                <a:cs typeface="Times New Roman" charset="0"/>
              </a:rPr>
              <a:t>Summary</a:t>
            </a:r>
            <a:endParaRPr lang="en-US" b="1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95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0EE2-EEEB-DA48-9E6B-30E2CD798BC3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90550" y="1665552"/>
            <a:ext cx="5866572" cy="355414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 smtClean="0"/>
              <a:t>BCM system requirements</a:t>
            </a: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 smtClean="0"/>
              <a:t>BCM connection to the MPS system</a:t>
            </a: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 smtClean="0"/>
              <a:t>BLM requirements</a:t>
            </a:r>
            <a:endParaRPr lang="en-US" sz="1600" b="1" dirty="0" smtClean="0"/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 smtClean="0"/>
              <a:t>BLM electronics</a:t>
            </a: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 smtClean="0"/>
              <a:t>Summary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46200" y="739775"/>
            <a:ext cx="7169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latin typeface="Times New Roman" charset="0"/>
                <a:cs typeface="Times New Roman" charset="0"/>
              </a:rPr>
              <a:t>Outline</a:t>
            </a:r>
            <a:endParaRPr lang="en-US" b="1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04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" y="1365250"/>
            <a:ext cx="8235950" cy="62991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0EE2-EEEB-DA48-9E6B-30E2CD798BC3}" type="slidenum">
              <a:rPr lang="en-US" smtClean="0">
                <a:solidFill>
                  <a:srgbClr val="000000"/>
                </a:solidFill>
              </a:r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46200" y="739775"/>
            <a:ext cx="7169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latin typeface="Times New Roman" charset="0"/>
                <a:cs typeface="Times New Roman" charset="0"/>
              </a:rPr>
              <a:t>BCM system requirements</a:t>
            </a:r>
            <a:endParaRPr lang="en-US" b="1" dirty="0">
              <a:latin typeface="Times New Roman" charset="0"/>
              <a:cs typeface="Times New Roman" charset="0"/>
            </a:endParaRPr>
          </a:p>
        </p:txBody>
      </p:sp>
      <p:sp>
        <p:nvSpPr>
          <p:cNvPr id="11" name="Text Box 107"/>
          <p:cNvSpPr txBox="1">
            <a:spLocks noChangeArrowheads="1"/>
          </p:cNvSpPr>
          <p:nvPr/>
        </p:nvSpPr>
        <p:spPr bwMode="auto">
          <a:xfrm>
            <a:off x="2165350" y="1296840"/>
            <a:ext cx="4584700" cy="22159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 smtClean="0">
                <a:solidFill>
                  <a:srgbClr val="0000FF"/>
                </a:solidFill>
                <a:latin typeface="+mn-lt"/>
                <a:cs typeface="Times New Roman" charset="0"/>
              </a:rPr>
              <a:t>The total number of BCMs shall be </a:t>
            </a:r>
            <a:r>
              <a:rPr lang="en-US" sz="1200" b="1" u="sng" dirty="0" smtClean="0">
                <a:solidFill>
                  <a:srgbClr val="0000FF"/>
                </a:solidFill>
                <a:latin typeface="+mn-lt"/>
                <a:cs typeface="Times New Roman" charset="0"/>
              </a:rPr>
              <a:t>13</a:t>
            </a:r>
            <a:r>
              <a:rPr lang="en-US" sz="1200" b="1" dirty="0" smtClean="0">
                <a:solidFill>
                  <a:srgbClr val="0000FF"/>
                </a:solidFill>
                <a:latin typeface="+mn-lt"/>
                <a:cs typeface="Times New Roman" charset="0"/>
              </a:rPr>
              <a:t> (might be increased) including:</a:t>
            </a:r>
          </a:p>
          <a:p>
            <a:pPr marL="285750" indent="-285750" eaLnBrk="1" hangingPunct="1">
              <a:spcBef>
                <a:spcPct val="50000"/>
              </a:spcBef>
              <a:buFont typeface="Arial"/>
              <a:buChar char="•"/>
            </a:pPr>
            <a:r>
              <a:rPr lang="en-US" sz="1200" b="1" dirty="0" smtClean="0">
                <a:solidFill>
                  <a:srgbClr val="0000FF"/>
                </a:solidFill>
                <a:latin typeface="+mn-lt"/>
                <a:cs typeface="Times New Roman" charset="0"/>
              </a:rPr>
              <a:t>RFQ:					2		</a:t>
            </a:r>
          </a:p>
          <a:p>
            <a:pPr marL="285750" indent="-285750" eaLnBrk="1" hangingPunct="1">
              <a:spcBef>
                <a:spcPct val="50000"/>
              </a:spcBef>
              <a:buFont typeface="Arial"/>
              <a:buChar char="•"/>
            </a:pPr>
            <a:r>
              <a:rPr lang="en-US" sz="1200" b="1" dirty="0" smtClean="0">
                <a:solidFill>
                  <a:srgbClr val="0000FF"/>
                </a:solidFill>
                <a:latin typeface="+mn-lt"/>
                <a:cs typeface="Times New Roman" charset="0"/>
              </a:rPr>
              <a:t>MEBT:					2</a:t>
            </a:r>
          </a:p>
          <a:p>
            <a:pPr marL="285750" indent="-285750" eaLnBrk="1" hangingPunct="1">
              <a:spcBef>
                <a:spcPct val="50000"/>
              </a:spcBef>
              <a:buFont typeface="Arial"/>
              <a:buChar char="•"/>
            </a:pPr>
            <a:r>
              <a:rPr lang="en-US" sz="1200" b="1" dirty="0" smtClean="0">
                <a:solidFill>
                  <a:srgbClr val="0000FF"/>
                </a:solidFill>
                <a:latin typeface="+mn-lt"/>
                <a:cs typeface="Times New Roman" charset="0"/>
              </a:rPr>
              <a:t>DTL (4 tanks):				5</a:t>
            </a:r>
          </a:p>
          <a:p>
            <a:pPr marL="285750" indent="-285750" eaLnBrk="1" hangingPunct="1">
              <a:spcBef>
                <a:spcPct val="50000"/>
              </a:spcBef>
              <a:buFont typeface="Arial"/>
              <a:buChar char="•"/>
            </a:pPr>
            <a:r>
              <a:rPr lang="en-US" sz="1200" b="1" dirty="0" smtClean="0">
                <a:solidFill>
                  <a:srgbClr val="0000FF"/>
                </a:solidFill>
                <a:latin typeface="+mn-lt"/>
                <a:cs typeface="Times New Roman" charset="0"/>
              </a:rPr>
              <a:t>Spoke cavities:				1</a:t>
            </a:r>
          </a:p>
          <a:p>
            <a:pPr marL="285750" indent="-285750" eaLnBrk="1" hangingPunct="1">
              <a:spcBef>
                <a:spcPct val="50000"/>
              </a:spcBef>
              <a:buFont typeface="Arial"/>
              <a:buChar char="•"/>
            </a:pPr>
            <a:r>
              <a:rPr lang="en-US" sz="1200" b="1" dirty="0" smtClean="0">
                <a:solidFill>
                  <a:srgbClr val="0000FF"/>
                </a:solidFill>
                <a:latin typeface="+mn-lt"/>
                <a:cs typeface="Times New Roman" charset="0"/>
              </a:rPr>
              <a:t>Low-β elliptical cavities:			1</a:t>
            </a:r>
          </a:p>
          <a:p>
            <a:pPr marL="285750" indent="-285750" eaLnBrk="1" hangingPunct="1">
              <a:spcBef>
                <a:spcPct val="50000"/>
              </a:spcBef>
              <a:buFont typeface="Arial"/>
              <a:buChar char="•"/>
            </a:pPr>
            <a:r>
              <a:rPr lang="en-US" sz="1200" b="1" dirty="0" smtClean="0">
                <a:solidFill>
                  <a:srgbClr val="0000FF"/>
                </a:solidFill>
                <a:latin typeface="+mn-lt"/>
                <a:cs typeface="Times New Roman" charset="0"/>
              </a:rPr>
              <a:t>High-</a:t>
            </a:r>
            <a:r>
              <a:rPr lang="en-US" sz="1200" b="1" dirty="0">
                <a:solidFill>
                  <a:srgbClr val="0000FF"/>
                </a:solidFill>
                <a:latin typeface="+mn-lt"/>
                <a:cs typeface="Times New Roman" charset="0"/>
              </a:rPr>
              <a:t>β elliptical cavities:	</a:t>
            </a:r>
            <a:r>
              <a:rPr lang="en-US" sz="1200" b="1" dirty="0" smtClean="0">
                <a:solidFill>
                  <a:srgbClr val="0000FF"/>
                </a:solidFill>
                <a:latin typeface="+mn-lt"/>
                <a:cs typeface="Times New Roman" charset="0"/>
              </a:rPr>
              <a:t>		1</a:t>
            </a:r>
          </a:p>
          <a:p>
            <a:pPr marL="285750" indent="-285750" eaLnBrk="1" hangingPunct="1">
              <a:spcBef>
                <a:spcPct val="50000"/>
              </a:spcBef>
              <a:buFont typeface="Arial"/>
              <a:buChar char="•"/>
            </a:pPr>
            <a:r>
              <a:rPr lang="en-US" sz="1200" b="1" dirty="0" smtClean="0">
                <a:solidFill>
                  <a:srgbClr val="0000FF"/>
                </a:solidFill>
                <a:latin typeface="+mn-lt"/>
                <a:cs typeface="Times New Roman" charset="0"/>
              </a:rPr>
              <a:t>HEBT:					1</a:t>
            </a:r>
            <a:endParaRPr lang="en-US" sz="1200" b="1" dirty="0">
              <a:solidFill>
                <a:srgbClr val="0000FF"/>
              </a:solidFill>
              <a:latin typeface="+mn-lt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410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0EE2-EEEB-DA48-9E6B-30E2CD798BC3}" type="slidenum">
              <a:rPr lang="en-US" smtClean="0">
                <a:solidFill>
                  <a:srgbClr val="000000"/>
                </a:solidFill>
              </a:r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346200" y="739775"/>
            <a:ext cx="7169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latin typeface="Times New Roman" charset="0"/>
                <a:cs typeface="Times New Roman" charset="0"/>
              </a:rPr>
              <a:t>BCM system requirements (cont’d)</a:t>
            </a:r>
            <a:endParaRPr lang="en-US" b="1" dirty="0">
              <a:latin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850" y="2059533"/>
            <a:ext cx="3346450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ESS BCMs shall be able to provide the end user with a </a:t>
            </a:r>
            <a:r>
              <a:rPr lang="en-US" dirty="0" smtClean="0"/>
              <a:t>“fast” </a:t>
            </a:r>
            <a:r>
              <a:rPr lang="en-US" dirty="0"/>
              <a:t>and a </a:t>
            </a:r>
            <a:r>
              <a:rPr lang="en-US" dirty="0" smtClean="0"/>
              <a:t>“slow” </a:t>
            </a:r>
            <a:r>
              <a:rPr lang="en-US" dirty="0"/>
              <a:t>measurement as the following:</a:t>
            </a:r>
          </a:p>
          <a:p>
            <a:r>
              <a:rPr lang="en-US" dirty="0"/>
              <a:t>  </a:t>
            </a:r>
          </a:p>
          <a:p>
            <a:r>
              <a:rPr lang="en-US" dirty="0"/>
              <a:t>2) fast: the instantaneous beam current showing the macro pulse profile such as </a:t>
            </a:r>
            <a:r>
              <a:rPr lang="en-US" dirty="0" smtClean="0"/>
              <a:t>its </a:t>
            </a:r>
            <a:r>
              <a:rPr lang="en-US" dirty="0"/>
              <a:t>head </a:t>
            </a:r>
            <a:r>
              <a:rPr lang="en-US" dirty="0" smtClean="0"/>
              <a:t>and tail. </a:t>
            </a:r>
          </a:p>
          <a:p>
            <a:endParaRPr lang="en-US" dirty="0"/>
          </a:p>
          <a:p>
            <a:r>
              <a:rPr lang="en-US" dirty="0"/>
              <a:t>1) slow: the average beam current during the flat top of the macro pulse.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118100" y="2108203"/>
            <a:ext cx="342900" cy="64951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473824" y="1956161"/>
            <a:ext cx="73342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6600"/>
                </a:solidFill>
              </a:rPr>
              <a:t>Beam</a:t>
            </a:r>
            <a:endParaRPr lang="en-US" sz="1600" b="1" dirty="0">
              <a:solidFill>
                <a:srgbClr val="FF6600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5013324" y="2774952"/>
            <a:ext cx="0" cy="400050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7153274" y="2774952"/>
            <a:ext cx="0" cy="400050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013324" y="3086102"/>
            <a:ext cx="2139950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813425" y="2947602"/>
            <a:ext cx="584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14 Hz</a:t>
            </a:r>
            <a:endParaRPr lang="en-US" sz="1200" dirty="0"/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5064123" y="1714504"/>
            <a:ext cx="0" cy="393699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5508623" y="1714504"/>
            <a:ext cx="0" cy="393699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064123" y="1776456"/>
            <a:ext cx="454025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010149" y="1437504"/>
            <a:ext cx="5842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2.86 </a:t>
            </a:r>
            <a:r>
              <a:rPr lang="en-US" sz="1000" dirty="0" err="1" smtClean="0"/>
              <a:t>ms</a:t>
            </a:r>
            <a:endParaRPr lang="en-US" sz="1000" dirty="0"/>
          </a:p>
        </p:txBody>
      </p:sp>
      <p:sp>
        <p:nvSpPr>
          <p:cNvPr id="5" name="Right Triangle 4"/>
          <p:cNvSpPr/>
          <p:nvPr/>
        </p:nvSpPr>
        <p:spPr>
          <a:xfrm flipH="1">
            <a:off x="5013324" y="2089154"/>
            <a:ext cx="104775" cy="666746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Triangle 56"/>
          <p:cNvSpPr/>
          <p:nvPr/>
        </p:nvSpPr>
        <p:spPr>
          <a:xfrm>
            <a:off x="5461000" y="2089154"/>
            <a:ext cx="79376" cy="666746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258050" y="2125438"/>
            <a:ext cx="342900" cy="64951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Triangle 58"/>
          <p:cNvSpPr/>
          <p:nvPr/>
        </p:nvSpPr>
        <p:spPr>
          <a:xfrm flipH="1">
            <a:off x="7153274" y="2106389"/>
            <a:ext cx="104775" cy="666746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Triangle 59"/>
          <p:cNvSpPr/>
          <p:nvPr/>
        </p:nvSpPr>
        <p:spPr>
          <a:xfrm>
            <a:off x="7600950" y="2106389"/>
            <a:ext cx="79376" cy="666746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4683125" y="2774952"/>
            <a:ext cx="34099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229225" y="3477061"/>
            <a:ext cx="2336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/>
              <a:t>Fast</a:t>
            </a:r>
            <a:r>
              <a:rPr lang="en-US" sz="1200" dirty="0" smtClean="0"/>
              <a:t> measurement</a:t>
            </a:r>
          </a:p>
          <a:p>
            <a:pPr algn="ctr"/>
            <a:r>
              <a:rPr lang="en-US" sz="1200" dirty="0" smtClean="0"/>
              <a:t>(beam current profile)</a:t>
            </a:r>
            <a:endParaRPr lang="en-US" sz="1200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4683125" y="4417204"/>
            <a:ext cx="34099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5013324" y="3748641"/>
            <a:ext cx="104776" cy="6495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5118100" y="3748641"/>
            <a:ext cx="3429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5461000" y="3748641"/>
            <a:ext cx="79376" cy="6495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7153274" y="3767692"/>
            <a:ext cx="104776" cy="6495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7258050" y="3767692"/>
            <a:ext cx="3429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7600950" y="3767692"/>
            <a:ext cx="79376" cy="6495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5229225" y="4838181"/>
            <a:ext cx="2336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/>
              <a:t>Slow</a:t>
            </a:r>
            <a:r>
              <a:rPr lang="en-US" sz="1200" dirty="0" smtClean="0"/>
              <a:t> measurement</a:t>
            </a:r>
          </a:p>
          <a:p>
            <a:pPr algn="ctr"/>
            <a:r>
              <a:rPr lang="en-US" sz="1200" dirty="0" smtClean="0"/>
              <a:t>(average beam current)</a:t>
            </a:r>
            <a:endParaRPr lang="en-US" sz="1200" dirty="0"/>
          </a:p>
        </p:txBody>
      </p:sp>
      <p:cxnSp>
        <p:nvCxnSpPr>
          <p:cNvPr id="96" name="Straight Connector 95"/>
          <p:cNvCxnSpPr/>
          <p:nvPr/>
        </p:nvCxnSpPr>
        <p:spPr>
          <a:xfrm>
            <a:off x="4692650" y="5890404"/>
            <a:ext cx="34099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5022849" y="5221841"/>
            <a:ext cx="104776" cy="649511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5127625" y="5221841"/>
            <a:ext cx="342900" cy="1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5470525" y="5221841"/>
            <a:ext cx="79376" cy="649512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7162799" y="5240892"/>
            <a:ext cx="104776" cy="649511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7267575" y="5240892"/>
            <a:ext cx="342900" cy="1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7610475" y="5240892"/>
            <a:ext cx="79376" cy="649512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7153274" y="1860168"/>
            <a:ext cx="5842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50 mA</a:t>
            </a:r>
            <a:endParaRPr lang="en-US" sz="1000" dirty="0"/>
          </a:p>
        </p:txBody>
      </p:sp>
      <p:cxnSp>
        <p:nvCxnSpPr>
          <p:cNvPr id="104" name="Straight Connector 103"/>
          <p:cNvCxnSpPr/>
          <p:nvPr/>
        </p:nvCxnSpPr>
        <p:spPr>
          <a:xfrm flipV="1">
            <a:off x="5470525" y="5221843"/>
            <a:ext cx="0" cy="64951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7610475" y="5240894"/>
            <a:ext cx="0" cy="64951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7334250" y="4953833"/>
            <a:ext cx="58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  <a:t>50 mA</a:t>
            </a:r>
            <a:endParaRPr lang="en-US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5083176" y="5143835"/>
            <a:ext cx="457200" cy="15601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/>
          <p:cNvCxnSpPr>
            <a:stCxn id="108" idx="2"/>
          </p:cNvCxnSpPr>
          <p:nvPr/>
        </p:nvCxnSpPr>
        <p:spPr>
          <a:xfrm flipH="1" flipV="1">
            <a:off x="4841875" y="5143835"/>
            <a:ext cx="241301" cy="78006"/>
          </a:xfrm>
          <a:prstGeom prst="line">
            <a:avLst/>
          </a:prstGeom>
          <a:ln w="22225">
            <a:solidFill>
              <a:srgbClr val="FF0000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3987799" y="4990465"/>
            <a:ext cx="908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FF0000"/>
                </a:solidFill>
              </a:rPr>
              <a:t>averaging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13" name="Curved Left Arrow 112"/>
          <p:cNvSpPr/>
          <p:nvPr/>
        </p:nvSpPr>
        <p:spPr>
          <a:xfrm>
            <a:off x="8245475" y="3016250"/>
            <a:ext cx="346075" cy="1022350"/>
          </a:xfrm>
          <a:prstGeom prst="curvedLef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953375" y="4559059"/>
            <a:ext cx="733425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+</a:t>
            </a:r>
            <a:endParaRPr lang="en-US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858125" y="3327763"/>
            <a:ext cx="73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BCM</a:t>
            </a: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77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0EE2-EEEB-DA48-9E6B-30E2CD798BC3}" type="slidenum">
              <a:rPr lang="en-US" smtClean="0"/>
              <a:t>5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4000" y="663575"/>
            <a:ext cx="636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latin typeface="Times New Roman" charset="0"/>
                <a:cs typeface="Times New Roman" charset="0"/>
              </a:rPr>
              <a:t>BCM </a:t>
            </a:r>
            <a:r>
              <a:rPr lang="en-US" b="1" dirty="0">
                <a:latin typeface="Times New Roman" charset="0"/>
                <a:cs typeface="Times New Roman" charset="0"/>
              </a:rPr>
              <a:t>system </a:t>
            </a:r>
            <a:r>
              <a:rPr lang="en-US" b="1" dirty="0" smtClean="0">
                <a:latin typeface="Times New Roman" charset="0"/>
                <a:cs typeface="Times New Roman" charset="0"/>
              </a:rPr>
              <a:t>requirements</a:t>
            </a:r>
            <a:endParaRPr lang="en-US" b="1" dirty="0">
              <a:latin typeface="Times New Roman" charset="0"/>
              <a:cs typeface="Times New Roman" charset="0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8A0EE2-EEEB-DA48-9E6B-30E2CD798BC3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8" name="Content Placeholder 2"/>
          <p:cNvSpPr>
            <a:spLocks noGrp="1"/>
          </p:cNvSpPr>
          <p:nvPr>
            <p:ph idx="1"/>
          </p:nvPr>
        </p:nvSpPr>
        <p:spPr>
          <a:xfrm>
            <a:off x="483644" y="1770107"/>
            <a:ext cx="4164556" cy="245063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400" b="1" u="sng" dirty="0" smtClean="0"/>
              <a:t>Nominal pulse:</a:t>
            </a:r>
          </a:p>
          <a:p>
            <a:pPr marL="198000">
              <a:spcAft>
                <a:spcPts val="1200"/>
              </a:spcAft>
              <a:buFont typeface="Wingdings" charset="2"/>
              <a:buChar char="Ø"/>
            </a:pPr>
            <a:r>
              <a:rPr lang="en-US" sz="1400" b="1" dirty="0" smtClean="0"/>
              <a:t>Accuracy (20 mA – 60 mA):		±1%</a:t>
            </a:r>
          </a:p>
          <a:p>
            <a:pPr marL="198000">
              <a:spcAft>
                <a:spcPts val="1200"/>
              </a:spcAft>
              <a:buFont typeface="Wingdings" charset="2"/>
              <a:buChar char="Ø"/>
            </a:pPr>
            <a:r>
              <a:rPr lang="en-US" sz="1400" b="1" dirty="0" smtClean="0"/>
              <a:t>Resolution:					0.1%</a:t>
            </a:r>
          </a:p>
          <a:p>
            <a:pPr marL="198000">
              <a:spcAft>
                <a:spcPts val="1200"/>
              </a:spcAft>
              <a:buFont typeface="Wingdings" charset="2"/>
              <a:buChar char="Ø"/>
            </a:pPr>
            <a:r>
              <a:rPr lang="en-US" sz="1400" b="1" dirty="0" smtClean="0"/>
              <a:t>Response time (coil + elect.):		&lt; </a:t>
            </a:r>
            <a:r>
              <a:rPr lang="en-US" sz="1400" b="1" dirty="0"/>
              <a:t>1 </a:t>
            </a:r>
            <a:r>
              <a:rPr lang="en-US" sz="1400" b="1" dirty="0" err="1"/>
              <a:t>μs</a:t>
            </a:r>
            <a:endParaRPr lang="en-US" sz="1400" b="1" dirty="0"/>
          </a:p>
          <a:p>
            <a:pPr marL="198000">
              <a:spcAft>
                <a:spcPts val="1200"/>
              </a:spcAft>
              <a:buFont typeface="Wingdings" charset="2"/>
              <a:buChar char="Ø"/>
            </a:pPr>
            <a:r>
              <a:rPr lang="en-US" sz="1400" b="1" dirty="0" smtClean="0"/>
              <a:t>Sample rate:	</a:t>
            </a:r>
            <a:r>
              <a:rPr lang="en-US" sz="1400" b="1" dirty="0"/>
              <a:t>	</a:t>
            </a:r>
            <a:r>
              <a:rPr lang="en-US" sz="1400" b="1" dirty="0" smtClean="0"/>
              <a:t>			&gt; 1 MSPS</a:t>
            </a:r>
          </a:p>
          <a:p>
            <a:pPr marL="198000">
              <a:spcAft>
                <a:spcPts val="1200"/>
              </a:spcAft>
              <a:buFont typeface="Wingdings" charset="2"/>
              <a:buChar char="Ø"/>
            </a:pPr>
            <a:r>
              <a:rPr lang="en-US" sz="1400" b="1" dirty="0" smtClean="0"/>
              <a:t>Refresh rate (end user):			14 Hz</a:t>
            </a:r>
          </a:p>
          <a:p>
            <a:pPr marL="0" indent="0">
              <a:buNone/>
            </a:pPr>
            <a:endParaRPr lang="en-US" sz="1400" b="1" dirty="0" smtClean="0"/>
          </a:p>
        </p:txBody>
      </p:sp>
      <p:sp>
        <p:nvSpPr>
          <p:cNvPr id="57" name="Rectangle 56"/>
          <p:cNvSpPr/>
          <p:nvPr/>
        </p:nvSpPr>
        <p:spPr>
          <a:xfrm>
            <a:off x="5330823" y="1638840"/>
            <a:ext cx="387352" cy="64951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930899" y="1561098"/>
            <a:ext cx="13112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6600"/>
                </a:solidFill>
              </a:rPr>
              <a:t>Nominal pulse</a:t>
            </a:r>
            <a:endParaRPr lang="en-US" sz="1400" b="1" dirty="0">
              <a:solidFill>
                <a:srgbClr val="FF660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5324472" y="2305589"/>
            <a:ext cx="0" cy="321006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7419974" y="2305589"/>
            <a:ext cx="0" cy="321006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330823" y="2534189"/>
            <a:ext cx="2089151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080125" y="2395689"/>
            <a:ext cx="584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14 Hz</a:t>
            </a:r>
            <a:endParaRPr lang="en-US" sz="1200" dirty="0"/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5330823" y="1245141"/>
            <a:ext cx="0" cy="393699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5718175" y="1245141"/>
            <a:ext cx="0" cy="393699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330823" y="1307093"/>
            <a:ext cx="387352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4949825" y="2305589"/>
            <a:ext cx="34099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7312025" y="1361841"/>
            <a:ext cx="584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50 mA</a:t>
            </a:r>
            <a:endParaRPr lang="en-US" sz="1200" dirty="0"/>
          </a:p>
        </p:txBody>
      </p:sp>
      <p:sp>
        <p:nvSpPr>
          <p:cNvPr id="125" name="TextBox 124"/>
          <p:cNvSpPr txBox="1"/>
          <p:nvPr/>
        </p:nvSpPr>
        <p:spPr>
          <a:xfrm>
            <a:off x="5162550" y="968142"/>
            <a:ext cx="768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2.86 </a:t>
            </a:r>
            <a:r>
              <a:rPr lang="en-US" sz="1200" dirty="0" err="1" smtClean="0"/>
              <a:t>ms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24920" y="4994514"/>
            <a:ext cx="775652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are discussing with the Beam Physics group to finalize the BCM requirements.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419974" y="1634453"/>
            <a:ext cx="387352" cy="64951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311772" y="3571227"/>
            <a:ext cx="107952" cy="64951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930900" y="3493485"/>
            <a:ext cx="15049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Diagnostics pulse</a:t>
            </a:r>
            <a:endParaRPr lang="en-US" sz="1400" b="1" dirty="0">
              <a:solidFill>
                <a:srgbClr val="0000FF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5311772" y="4237976"/>
            <a:ext cx="0" cy="321006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042274" y="4237976"/>
            <a:ext cx="0" cy="321006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318123" y="4466576"/>
            <a:ext cx="2724151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442075" y="4331802"/>
            <a:ext cx="52387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 Hz</a:t>
            </a:r>
            <a:endParaRPr lang="en-US" sz="1200" dirty="0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318123" y="3294228"/>
            <a:ext cx="0" cy="277000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419724" y="3294228"/>
            <a:ext cx="0" cy="277000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419724" y="3363635"/>
            <a:ext cx="171451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937125" y="4237976"/>
            <a:ext cx="34099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807326" y="3298714"/>
            <a:ext cx="584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50 mA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4949825" y="3017229"/>
            <a:ext cx="768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100 </a:t>
            </a:r>
            <a:r>
              <a:rPr lang="en-US" sz="1200" dirty="0" err="1" smtClean="0"/>
              <a:t>μs</a:t>
            </a:r>
            <a:endParaRPr lang="en-US" sz="1200" dirty="0"/>
          </a:p>
        </p:txBody>
      </p:sp>
      <p:sp>
        <p:nvSpPr>
          <p:cNvPr id="42" name="Rectangle 41"/>
          <p:cNvSpPr/>
          <p:nvPr/>
        </p:nvSpPr>
        <p:spPr>
          <a:xfrm>
            <a:off x="8042274" y="3571226"/>
            <a:ext cx="107952" cy="64951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5149850" y="3363635"/>
            <a:ext cx="161923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24920" y="5710019"/>
            <a:ext cx="775652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BCM system also shall be able to measure the beam current in the diagnostics pulse mode.</a:t>
            </a:r>
          </a:p>
        </p:txBody>
      </p:sp>
    </p:spTree>
    <p:extLst>
      <p:ext uri="{BB962C8B-B14F-4D97-AF65-F5344CB8AC3E}">
        <p14:creationId xmlns:p14="http://schemas.microsoft.com/office/powerpoint/2010/main" val="3240870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0EE2-EEEB-DA48-9E6B-30E2CD798BC3}" type="slidenum">
              <a:rPr lang="en-US" smtClean="0"/>
              <a:t>6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4000" y="663575"/>
            <a:ext cx="636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latin typeface="Times New Roman" charset="0"/>
                <a:cs typeface="Times New Roman" charset="0"/>
              </a:rPr>
              <a:t>BCM hardware</a:t>
            </a:r>
            <a:endParaRPr lang="en-US" b="1" dirty="0">
              <a:latin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270" y="1679814"/>
            <a:ext cx="7756526" cy="18774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BCM coil and the associated electronics are commercially available on the market. </a:t>
            </a:r>
          </a:p>
          <a:p>
            <a:endParaRPr lang="en-US" dirty="0"/>
          </a:p>
          <a:p>
            <a:r>
              <a:rPr lang="en-US" dirty="0" smtClean="0"/>
              <a:t>Issues to be further studied include:</a:t>
            </a:r>
          </a:p>
          <a:p>
            <a:endParaRPr lang="en-US" sz="800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Position dependence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Online calibration</a:t>
            </a:r>
          </a:p>
        </p:txBody>
      </p:sp>
      <p:pic>
        <p:nvPicPr>
          <p:cNvPr id="7" name="Picture 6" descr="fct_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600" y="4288433"/>
            <a:ext cx="2054946" cy="1549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980" y="4472329"/>
            <a:ext cx="2055684" cy="12236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453" y="4377078"/>
            <a:ext cx="1911091" cy="141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52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0EE2-EEEB-DA48-9E6B-30E2CD798BC3}" type="slidenum">
              <a:rPr lang="en-US" smtClean="0">
                <a:solidFill>
                  <a:srgbClr val="000000"/>
                </a:solidFill>
              </a:r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0" y="663575"/>
            <a:ext cx="619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latin typeface="Times New Roman" charset="0"/>
                <a:cs typeface="Times New Roman" charset="0"/>
              </a:rPr>
              <a:t>Connection to the MPS system</a:t>
            </a:r>
            <a:endParaRPr lang="en-US" b="1" dirty="0">
              <a:latin typeface="Times New Roman" charset="0"/>
              <a:cs typeface="Times New Roman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" y="2673350"/>
            <a:ext cx="8235950" cy="62991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6500" y="6457950"/>
            <a:ext cx="7124700" cy="793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5000" y="1475333"/>
            <a:ext cx="7937500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1600" dirty="0"/>
              <a:t>The BCMs of the warm </a:t>
            </a:r>
            <a:r>
              <a:rPr lang="en-US" sz="1600" dirty="0" err="1"/>
              <a:t>linac</a:t>
            </a:r>
            <a:r>
              <a:rPr lang="en-US" sz="1600" dirty="0"/>
              <a:t> (until the end of the DTL) shall be connected to the MPS system so that the beam could be shut off if losses exceed a user-defined threshold. </a:t>
            </a:r>
            <a:endParaRPr lang="en-US" sz="1600" dirty="0" smtClean="0"/>
          </a:p>
          <a:p>
            <a:pPr marL="285750" indent="-285750">
              <a:buFont typeface="Wingdings" charset="2"/>
              <a:buChar char="Ø"/>
            </a:pPr>
            <a:endParaRPr lang="en-US" sz="1600" dirty="0" smtClean="0"/>
          </a:p>
          <a:p>
            <a:pPr marL="285750" indent="-285750">
              <a:buFont typeface="Wingdings" charset="2"/>
              <a:buChar char="Ø"/>
            </a:pPr>
            <a:r>
              <a:rPr lang="en-US" sz="1600" dirty="0"/>
              <a:t>The BCM system will </a:t>
            </a:r>
            <a:r>
              <a:rPr lang="en-US" sz="1600" dirty="0" smtClean="0"/>
              <a:t>send </a:t>
            </a:r>
            <a:r>
              <a:rPr lang="en-US" sz="1600" dirty="0"/>
              <a:t>a 0/1 signal to the MPS indicating whether the losses are above or below the threshold. </a:t>
            </a:r>
          </a:p>
          <a:p>
            <a:pPr marL="285750" indent="-285750">
              <a:buFont typeface="Wingdings" charset="2"/>
              <a:buChar char="Ø"/>
            </a:pPr>
            <a:endParaRPr lang="en-US" sz="1600" dirty="0" smtClean="0"/>
          </a:p>
          <a:p>
            <a:pPr marL="285750" indent="-285750">
              <a:buFont typeface="Wingdings" charset="2"/>
              <a:buChar char="Ø"/>
            </a:pPr>
            <a:r>
              <a:rPr lang="en-US" sz="1600" dirty="0" smtClean="0"/>
              <a:t>The </a:t>
            </a:r>
            <a:r>
              <a:rPr lang="en-US" sz="1600" dirty="0"/>
              <a:t>total reaction time for the MPS (including the current measurement time and the data communication) shall be less than 10 </a:t>
            </a:r>
            <a:r>
              <a:rPr lang="en-US" sz="1600" dirty="0">
                <a:sym typeface="Symbol"/>
              </a:rPr>
              <a:t></a:t>
            </a:r>
            <a:r>
              <a:rPr lang="en-US" sz="1600" dirty="0"/>
              <a:t>s. </a:t>
            </a:r>
            <a:endParaRPr lang="en-US" sz="1600" dirty="0" smtClean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044700" y="4343400"/>
            <a:ext cx="1892300" cy="6350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44700" y="4260850"/>
            <a:ext cx="0" cy="67945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37000" y="4260850"/>
            <a:ext cx="0" cy="67945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65300" y="3840261"/>
            <a:ext cx="2501900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BCM connection to the MPS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696996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0EE2-EEEB-DA48-9E6B-30E2CD798BC3}" type="slidenum">
              <a:rPr lang="en-US" smtClean="0">
                <a:solidFill>
                  <a:srgbClr val="000000"/>
                </a:solidFill>
              </a:rPr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46200" y="739775"/>
            <a:ext cx="7169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latin typeface="Times New Roman" charset="0"/>
                <a:cs typeface="Times New Roman" charset="0"/>
              </a:rPr>
              <a:t>BLM system requirements (electronics)</a:t>
            </a:r>
            <a:endParaRPr lang="en-US" b="1" dirty="0">
              <a:latin typeface="Times New Roman" charset="0"/>
              <a:cs typeface="Times New Roman" charset="0"/>
            </a:endParaRPr>
          </a:p>
        </p:txBody>
      </p:sp>
      <p:sp>
        <p:nvSpPr>
          <p:cNvPr id="10" name="7 CuadroTexto"/>
          <p:cNvSpPr txBox="1">
            <a:spLocks noChangeArrowheads="1"/>
          </p:cNvSpPr>
          <p:nvPr/>
        </p:nvSpPr>
        <p:spPr bwMode="auto">
          <a:xfrm>
            <a:off x="0" y="6585376"/>
            <a:ext cx="736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200" dirty="0" smtClean="0">
                <a:solidFill>
                  <a:srgbClr val="0000FF"/>
                </a:solidFill>
              </a:rPr>
              <a:t>BLM </a:t>
            </a:r>
            <a:r>
              <a:rPr lang="es-ES" sz="1200" dirty="0" err="1" smtClean="0">
                <a:solidFill>
                  <a:srgbClr val="0000FF"/>
                </a:solidFill>
              </a:rPr>
              <a:t>responsible</a:t>
            </a:r>
            <a:r>
              <a:rPr lang="es-ES" sz="1200" dirty="0" smtClean="0">
                <a:solidFill>
                  <a:srgbClr val="0000FF"/>
                </a:solidFill>
              </a:rPr>
              <a:t> </a:t>
            </a:r>
            <a:r>
              <a:rPr lang="es-ES" sz="1200" dirty="0" err="1" smtClean="0">
                <a:solidFill>
                  <a:srgbClr val="0000FF"/>
                </a:solidFill>
              </a:rPr>
              <a:t>person</a:t>
            </a:r>
            <a:r>
              <a:rPr lang="es-ES" sz="1200" dirty="0" smtClean="0">
                <a:solidFill>
                  <a:srgbClr val="0000FF"/>
                </a:solidFill>
              </a:rPr>
              <a:t>: </a:t>
            </a:r>
            <a:r>
              <a:rPr lang="es-ES" sz="1200" dirty="0" err="1" smtClean="0">
                <a:solidFill>
                  <a:srgbClr val="0000FF"/>
                </a:solidFill>
              </a:rPr>
              <a:t>Lali</a:t>
            </a:r>
            <a:r>
              <a:rPr lang="es-ES" sz="1200" dirty="0" smtClean="0">
                <a:solidFill>
                  <a:srgbClr val="0000FF"/>
                </a:solidFill>
              </a:rPr>
              <a:t> </a:t>
            </a:r>
            <a:r>
              <a:rPr lang="es-ES" sz="1200" dirty="0" err="1" smtClean="0">
                <a:solidFill>
                  <a:srgbClr val="0000FF"/>
                </a:solidFill>
              </a:rPr>
              <a:t>Tchelidze</a:t>
            </a:r>
            <a:endParaRPr lang="es-ES" sz="1200" dirty="0">
              <a:solidFill>
                <a:srgbClr val="0000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83644" y="2041614"/>
            <a:ext cx="8126956" cy="210974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spcAft>
                <a:spcPts val="1200"/>
              </a:spcAft>
              <a:buFont typeface="Wingdings" charset="2"/>
              <a:buChar char="Ø"/>
            </a:pPr>
            <a:r>
              <a:rPr lang="en-US" sz="1400" b="1" dirty="0" smtClean="0"/>
              <a:t>Dynamic range (for loss detection):		10</a:t>
            </a:r>
            <a:r>
              <a:rPr lang="en-US" sz="1400" b="1" baseline="30000" dirty="0" smtClean="0"/>
              <a:t>6</a:t>
            </a:r>
            <a:endParaRPr lang="en-US" sz="1400" b="1" dirty="0" smtClean="0"/>
          </a:p>
          <a:p>
            <a:pPr marL="198000">
              <a:spcAft>
                <a:spcPts val="1200"/>
              </a:spcAft>
              <a:buFont typeface="Wingdings" charset="2"/>
              <a:buChar char="Ø"/>
            </a:pPr>
            <a:r>
              <a:rPr lang="en-US" sz="1400" b="1" dirty="0" smtClean="0"/>
              <a:t>BLM read out no 1:					averaged over 1 sec. (display in the control room)</a:t>
            </a:r>
          </a:p>
          <a:p>
            <a:pPr marL="198000">
              <a:spcAft>
                <a:spcPts val="1200"/>
              </a:spcAft>
              <a:buFont typeface="Wingdings" charset="2"/>
              <a:buChar char="Ø"/>
            </a:pPr>
            <a:r>
              <a:rPr lang="en-US" sz="1400" b="1" dirty="0"/>
              <a:t>BLM read out no </a:t>
            </a:r>
            <a:r>
              <a:rPr lang="en-US" sz="1400" b="1" dirty="0" smtClean="0"/>
              <a:t>2:</a:t>
            </a:r>
            <a:r>
              <a:rPr lang="en-US" sz="1400" b="1" dirty="0"/>
              <a:t>					averaged over </a:t>
            </a:r>
            <a:r>
              <a:rPr lang="en-US" sz="1400" b="1" dirty="0" smtClean="0"/>
              <a:t>10 min. (data storage)</a:t>
            </a:r>
            <a:endParaRPr lang="en-US" sz="1400" b="1" dirty="0"/>
          </a:p>
          <a:p>
            <a:pPr marL="198000">
              <a:spcAft>
                <a:spcPts val="1200"/>
              </a:spcAft>
              <a:buFont typeface="Wingdings" charset="2"/>
              <a:buChar char="Ø"/>
            </a:pPr>
            <a:r>
              <a:rPr lang="en-US" sz="1400" b="1" dirty="0" smtClean="0"/>
              <a:t>BLM interface to the MPS:				one 1/0 signal per BLM</a:t>
            </a:r>
          </a:p>
          <a:p>
            <a:pPr marL="198000">
              <a:spcAft>
                <a:spcPts val="1200"/>
              </a:spcAft>
              <a:buFont typeface="Wingdings" charset="2"/>
              <a:buChar char="Ø"/>
            </a:pPr>
            <a:r>
              <a:rPr lang="en-US" sz="1400" b="1" dirty="0"/>
              <a:t>Beam abort generation in:				2 </a:t>
            </a:r>
            <a:r>
              <a:rPr lang="en-US" sz="1400" b="1" dirty="0" err="1" smtClean="0"/>
              <a:t>μs</a:t>
            </a:r>
            <a:r>
              <a:rPr lang="en-US" sz="1400" b="1" dirty="0"/>
              <a:t> </a:t>
            </a:r>
            <a:r>
              <a:rPr lang="en-US" sz="1400" b="1" dirty="0" smtClean="0"/>
              <a:t>(half of the time needed to melt the beam pipe)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37271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0EE2-EEEB-DA48-9E6B-30E2CD798BC3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245" y="1377950"/>
            <a:ext cx="7174023" cy="2222500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46200" y="739775"/>
            <a:ext cx="7169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latin typeface="Times New Roman" charset="0"/>
                <a:cs typeface="Times New Roman" charset="0"/>
              </a:rPr>
              <a:t>BLM electronics</a:t>
            </a:r>
            <a:r>
              <a:rPr lang="en-US" b="1" dirty="0">
                <a:latin typeface="Times New Roman" charset="0"/>
                <a:cs typeface="Times New Roman" charset="0"/>
              </a:rPr>
              <a:t> </a:t>
            </a:r>
            <a:r>
              <a:rPr lang="en-US" b="1" dirty="0" smtClean="0">
                <a:latin typeface="Times New Roman" charset="0"/>
                <a:cs typeface="Times New Roman" charset="0"/>
              </a:rPr>
              <a:t>(analog vs. digital)</a:t>
            </a:r>
            <a:endParaRPr lang="en-US" b="1" dirty="0">
              <a:latin typeface="Times New Roman" charset="0"/>
              <a:cs typeface="Times New Roma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399" y="3903771"/>
            <a:ext cx="6337301" cy="2954230"/>
          </a:xfrm>
          <a:prstGeom prst="rect">
            <a:avLst/>
          </a:prstGeom>
        </p:spPr>
      </p:pic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0" y="6585376"/>
            <a:ext cx="736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200" dirty="0" err="1" smtClean="0">
                <a:solidFill>
                  <a:srgbClr val="0000FF"/>
                </a:solidFill>
              </a:rPr>
              <a:t>Source</a:t>
            </a:r>
            <a:r>
              <a:rPr lang="es-ES" sz="1200" dirty="0" smtClean="0">
                <a:solidFill>
                  <a:srgbClr val="0000FF"/>
                </a:solidFill>
              </a:rPr>
              <a:t>: ORNL </a:t>
            </a:r>
            <a:r>
              <a:rPr lang="es-ES" sz="1200" dirty="0" err="1" smtClean="0">
                <a:solidFill>
                  <a:srgbClr val="0000FF"/>
                </a:solidFill>
              </a:rPr>
              <a:t>BPMs</a:t>
            </a:r>
            <a:r>
              <a:rPr lang="es-ES" sz="1200" dirty="0" smtClean="0">
                <a:solidFill>
                  <a:srgbClr val="0000FF"/>
                </a:solidFill>
              </a:rPr>
              <a:t> (Alexander </a:t>
            </a:r>
            <a:r>
              <a:rPr lang="es-ES" sz="1200" dirty="0" err="1" smtClean="0">
                <a:solidFill>
                  <a:srgbClr val="0000FF"/>
                </a:solidFill>
              </a:rPr>
              <a:t>Zhukov</a:t>
            </a:r>
            <a:r>
              <a:rPr lang="es-ES" sz="1200" dirty="0" smtClean="0">
                <a:solidFill>
                  <a:srgbClr val="0000FF"/>
                </a:solidFill>
              </a:rPr>
              <a:t>)</a:t>
            </a:r>
            <a:endParaRPr lang="es-ES" sz="1200" dirty="0">
              <a:solidFill>
                <a:srgbClr val="0000FF"/>
              </a:solidFill>
            </a:endParaRPr>
          </a:p>
        </p:txBody>
      </p:sp>
      <p:sp>
        <p:nvSpPr>
          <p:cNvPr id="9" name="7 CuadroTexto"/>
          <p:cNvSpPr txBox="1">
            <a:spLocks noChangeArrowheads="1"/>
          </p:cNvSpPr>
          <p:nvPr/>
        </p:nvSpPr>
        <p:spPr bwMode="auto">
          <a:xfrm>
            <a:off x="209550" y="1486326"/>
            <a:ext cx="2178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600" dirty="0" err="1" smtClean="0">
                <a:solidFill>
                  <a:srgbClr val="000000"/>
                </a:solidFill>
              </a:rPr>
              <a:t>Option</a:t>
            </a:r>
            <a:r>
              <a:rPr lang="es-ES" sz="1600" dirty="0" smtClean="0">
                <a:solidFill>
                  <a:srgbClr val="000000"/>
                </a:solidFill>
              </a:rPr>
              <a:t> 1: </a:t>
            </a:r>
            <a:r>
              <a:rPr lang="es-ES" sz="1600" dirty="0" err="1" smtClean="0">
                <a:solidFill>
                  <a:srgbClr val="000000"/>
                </a:solidFill>
              </a:rPr>
              <a:t>Analog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10" name="7 CuadroTexto"/>
          <p:cNvSpPr txBox="1">
            <a:spLocks noChangeArrowheads="1"/>
          </p:cNvSpPr>
          <p:nvPr/>
        </p:nvSpPr>
        <p:spPr bwMode="auto">
          <a:xfrm>
            <a:off x="233294" y="3975526"/>
            <a:ext cx="2178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600" dirty="0" err="1" smtClean="0">
                <a:solidFill>
                  <a:srgbClr val="000000"/>
                </a:solidFill>
              </a:rPr>
              <a:t>Option</a:t>
            </a:r>
            <a:r>
              <a:rPr lang="es-ES" sz="1600" dirty="0" smtClean="0">
                <a:solidFill>
                  <a:srgbClr val="000000"/>
                </a:solidFill>
              </a:rPr>
              <a:t> 2: Digital</a:t>
            </a:r>
            <a:endParaRPr lang="es-E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20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7118</TotalTime>
  <Words>454</Words>
  <Application>Microsoft Macintosh PowerPoint</Application>
  <PresentationFormat>On-screen Show (4:3)</PresentationFormat>
  <Paragraphs>94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BCM &amp; BLM  system requirements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Spallation Source ESS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ESS User</dc:creator>
  <cp:lastModifiedBy>ESS User</cp:lastModifiedBy>
  <cp:revision>306</cp:revision>
  <cp:lastPrinted>2012-03-19T15:36:36Z</cp:lastPrinted>
  <dcterms:created xsi:type="dcterms:W3CDTF">2011-10-24T13:01:32Z</dcterms:created>
  <dcterms:modified xsi:type="dcterms:W3CDTF">2012-03-20T22:07:40Z</dcterms:modified>
</cp:coreProperties>
</file>