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300" r:id="rId2"/>
    <p:sldId id="301" r:id="rId3"/>
    <p:sldId id="30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B21A2-93CA-4348-AA72-DBAE03828C7B}" type="datetimeFigureOut">
              <a:rPr lang="en-ZA" smtClean="0"/>
              <a:t>2021/01/18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0D662-0755-48E0-A175-BEFA651B3E8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88788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0D662-0755-48E0-A175-BEFA651B3E8A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70635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14FE8-6018-A041-8A82-69FA4D34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041A38-6311-2648-B46B-5D13442E8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A728-6721-ED42-8BA4-A2F6742C5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0AA52-9F8A-1F4C-BB89-C082128777D5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79CC3-A729-4145-93B1-0CB39AE42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53A8E-1EDE-AB41-8678-911EED480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E207-6F84-D640-94AD-FF911ABE9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97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D8DD4-F507-A046-9F22-304B513FF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A21E9E-68BE-9C47-8047-34CCE1C5A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23BA2-9D53-6D46-95C6-C5394F8C2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0AA52-9F8A-1F4C-BB89-C082128777D5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FFD7-78E0-BA4C-AB57-FFD43A6F5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CD7FE-68FE-A74F-B31D-78BE09D74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E207-6F84-D640-94AD-FF911ABE9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86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DB34D3-2BC5-574A-8BC0-538ADDABC1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49FB8D-A6B4-A747-8925-6D1EF71E3A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62191-1A48-5B4C-800C-242D3992C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0AA52-9F8A-1F4C-BB89-C082128777D5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E16B4-34A6-6042-8C2E-4E63A8FA2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C309B-7E2F-5D4C-8534-336575A25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E207-6F84-D640-94AD-FF911ABE9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37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A5966-8BF8-4641-AF9A-E1A3AA01F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307C8-857A-8E47-9AF9-840ACAA1A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7176F-26C8-B14E-8F87-B6756025A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0AA52-9F8A-1F4C-BB89-C082128777D5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B91AD-7978-A449-9788-72F35A618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E68BD-28C8-2F4D-93B4-C747187FB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E207-6F84-D640-94AD-FF911ABE9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3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8E8C8-FDAC-0248-915B-666DDDDD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215B26-7039-A442-AEC0-2AF801172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C794C-BD40-4A4A-867A-E06F81675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0AA52-9F8A-1F4C-BB89-C082128777D5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87B41-825C-414B-BF1E-AA68F400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B9EA0-0B8D-7E4E-8ED6-4667A44B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E207-6F84-D640-94AD-FF911ABE9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6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40F74-029A-3B4D-A0F1-15A59B5B6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47A8E-36E3-EA42-AF5A-312AA8DCB6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9C089-47BE-EC44-843E-150630A6B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052302-757B-3147-A65C-98959712B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0AA52-9F8A-1F4C-BB89-C082128777D5}" type="datetimeFigureOut">
              <a:rPr lang="en-US" smtClean="0"/>
              <a:t>1/18/21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A813C1-4A05-3E40-AC66-9D638CD0F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416D3-D829-A344-BAC2-427379414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E207-6F84-D640-94AD-FF911ABE9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44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B8AF2-380C-2B4E-8840-E8F2B93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2C28B-107B-0F44-8911-FB85D9938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FDE2D-A547-814A-AF53-EFA8E02A18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34C405-2C48-7142-87F6-59E64654DA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5BB7A0-1257-CD4A-B83B-27D52434EA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E8882F-0AFF-274A-B7A0-3991BE84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0AA52-9F8A-1F4C-BB89-C082128777D5}" type="datetimeFigureOut">
              <a:rPr lang="en-US" smtClean="0"/>
              <a:t>1/18/21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A8C5E7-89CE-CD4D-986F-F9475D58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FA4AA9-1710-9A44-AFE5-78214A7D8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E207-6F84-D640-94AD-FF911ABE9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6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F9592-D6AE-954D-A15C-B7FC682F3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907615-5119-ED47-B30A-1B2C23B84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0AA52-9F8A-1F4C-BB89-C082128777D5}" type="datetimeFigureOut">
              <a:rPr lang="en-US" smtClean="0"/>
              <a:t>1/18/21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17794-4132-DD48-8603-16DD7706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0128DF-0BFB-7A41-AE54-5C228E3BF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E207-6F84-D640-94AD-FF911ABE9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4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A22BC5-6923-824A-979C-EB4BBF1E8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0AA52-9F8A-1F4C-BB89-C082128777D5}" type="datetimeFigureOut">
              <a:rPr lang="en-US" smtClean="0"/>
              <a:t>1/18/21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A53949-7E53-8D4E-8355-C811CF528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CC5DF-E341-524C-BC76-560C84316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E207-6F84-D640-94AD-FF911ABE9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03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74C30-39D5-004F-83F4-45165F06E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E31F9-C891-2941-9066-4FD114FCF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10CFEE-D907-EE42-B893-0CD2D43AD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31F3D6-749C-614A-81B6-778381948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0AA52-9F8A-1F4C-BB89-C082128777D5}" type="datetimeFigureOut">
              <a:rPr lang="en-US" smtClean="0"/>
              <a:t>1/18/21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0C67F7-2228-9746-815E-525B7C6F4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28168-6B77-A441-8934-A82396BE8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E207-6F84-D640-94AD-FF911ABE9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0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835E0-1A70-3D46-80AA-74218BCA5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44142F-C423-BF4B-B066-E61388101E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3672F-18DF-AD4C-91A2-39F1CE93B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AB528C-8CEF-6543-B999-5B6FDEF32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0AA52-9F8A-1F4C-BB89-C082128777D5}" type="datetimeFigureOut">
              <a:rPr lang="en-US" smtClean="0"/>
              <a:t>1/18/21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51F96-C3DD-474C-BB68-DA0890138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08EF9C-F300-FA43-91EB-32C0B3BDF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E207-6F84-D640-94AD-FF911ABE9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7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ECE3BF-FB0B-2A42-96C8-84EB3AFF3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CC1E3-33DE-054A-B13E-54C64AADE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CF790-14D9-6D4E-A72E-E48E3BA79F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0AA52-9F8A-1F4C-BB89-C082128777D5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A3A5B-406B-2843-AA86-D7CC14A42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A090E-3E78-5448-B117-81E7038CFA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EE207-6F84-D640-94AD-FF911ABE9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7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25E831-388B-9849-A385-72DD3F482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23" y="1773621"/>
            <a:ext cx="3470701" cy="3050276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9CA92E8-1620-B14E-BFEC-B61B007FE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060" y="1773620"/>
            <a:ext cx="3091411" cy="30506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E69420-6E09-7845-B35C-080617CAD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5007" y="1668342"/>
            <a:ext cx="3863858" cy="32396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21E211-6136-0D46-9F71-834FF7960129}"/>
              </a:ext>
            </a:extLst>
          </p:cNvPr>
          <p:cNvSpPr txBox="1"/>
          <p:nvPr/>
        </p:nvSpPr>
        <p:spPr>
          <a:xfrm>
            <a:off x="5461590" y="772107"/>
            <a:ext cx="5792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Stanley </a:t>
            </a:r>
            <a:r>
              <a:rPr lang="en-US" dirty="0" err="1"/>
              <a:t>Makumire</a:t>
            </a:r>
            <a:r>
              <a:rPr lang="en-US" dirty="0"/>
              <a:t>, Gerhard Venter, </a:t>
            </a:r>
            <a:r>
              <a:rPr lang="en-US" dirty="0" err="1"/>
              <a:t>Siyun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, Trevor Sewell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508437A-5411-DD49-9F3F-671D580241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024" y="339974"/>
            <a:ext cx="3873500" cy="1092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827B04-50F2-0F44-A90F-6F9079062395}"/>
              </a:ext>
            </a:extLst>
          </p:cNvPr>
          <p:cNvSpPr txBox="1"/>
          <p:nvPr/>
        </p:nvSpPr>
        <p:spPr>
          <a:xfrm>
            <a:off x="705451" y="5102923"/>
            <a:ext cx="34707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Docking of 14 amides predicts the substrate amide hydrogen bonding in both WT and C146A variants. The involvement of the backbone carbonyl of </a:t>
            </a:r>
            <a:r>
              <a:rPr lang="en-US" dirty="0" err="1"/>
              <a:t>Asn</a:t>
            </a:r>
            <a:r>
              <a:rPr lang="en-US" dirty="0"/>
              <a:t> 171 was unknown.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8FADF3-380A-7440-B78C-D30B9B5028D9}"/>
              </a:ext>
            </a:extLst>
          </p:cNvPr>
          <p:cNvSpPr txBox="1"/>
          <p:nvPr/>
        </p:nvSpPr>
        <p:spPr>
          <a:xfrm>
            <a:off x="4361902" y="5139391"/>
            <a:ext cx="30914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Crystal structure of </a:t>
            </a:r>
            <a:r>
              <a:rPr lang="en-US" dirty="0" err="1"/>
              <a:t>glutaramide</a:t>
            </a:r>
            <a:r>
              <a:rPr lang="en-US" dirty="0"/>
              <a:t> in the C146A amidase variant verifies the prediction. This location leads to the formation of a thioester</a:t>
            </a:r>
          </a:p>
          <a:p>
            <a:r>
              <a:rPr lang="en-US"/>
              <a:t>Intermediate.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419FF4-02F1-E048-9D12-253D70DA971F}"/>
              </a:ext>
            </a:extLst>
          </p:cNvPr>
          <p:cNvSpPr txBox="1"/>
          <p:nvPr/>
        </p:nvSpPr>
        <p:spPr>
          <a:xfrm>
            <a:off x="7795007" y="5102923"/>
            <a:ext cx="38638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Quantum mechanical calculations show orbital overlap with a water positioned by the carboxyl of the active site glutamate and the same backbone carbonyl leading to hydrolysis and product formation.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9D57EE-13A6-B446-9E66-6DB3A2C9E846}"/>
              </a:ext>
            </a:extLst>
          </p:cNvPr>
          <p:cNvSpPr txBox="1"/>
          <p:nvPr/>
        </p:nvSpPr>
        <p:spPr>
          <a:xfrm>
            <a:off x="0" y="16808"/>
            <a:ext cx="9496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Substrate position and hydrolysis in the amidases</a:t>
            </a:r>
          </a:p>
        </p:txBody>
      </p:sp>
    </p:spTree>
    <p:extLst>
      <p:ext uri="{BB962C8B-B14F-4D97-AF65-F5344CB8AC3E}">
        <p14:creationId xmlns:p14="http://schemas.microsoft.com/office/powerpoint/2010/main" val="2905175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41C783-D5BA-49C5-A6DA-1F36AA9BA72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23"/>
          <a:stretch/>
        </p:blipFill>
        <p:spPr bwMode="auto">
          <a:xfrm>
            <a:off x="3309219" y="1698623"/>
            <a:ext cx="4072794" cy="39897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22603E1-0760-4F81-9D5F-9A5F14F66A95}"/>
              </a:ext>
            </a:extLst>
          </p:cNvPr>
          <p:cNvCxnSpPr>
            <a:cxnSpLocks/>
          </p:cNvCxnSpPr>
          <p:nvPr/>
        </p:nvCxnSpPr>
        <p:spPr>
          <a:xfrm>
            <a:off x="1822095" y="2823965"/>
            <a:ext cx="2199489" cy="76451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4E9D471-E3D1-4806-B532-4E5B1C546F43}"/>
              </a:ext>
            </a:extLst>
          </p:cNvPr>
          <p:cNvSpPr txBox="1"/>
          <p:nvPr/>
        </p:nvSpPr>
        <p:spPr>
          <a:xfrm>
            <a:off x="0" y="2557314"/>
            <a:ext cx="1984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Oxidized Cysteine</a:t>
            </a:r>
            <a:endParaRPr lang="en-Z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58115C-2441-4A99-A10B-6F671E03C8F2}"/>
              </a:ext>
            </a:extLst>
          </p:cNvPr>
          <p:cNvSpPr txBox="1"/>
          <p:nvPr/>
        </p:nvSpPr>
        <p:spPr>
          <a:xfrm>
            <a:off x="1357454" y="1073176"/>
            <a:ext cx="8437227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Oxidation of the active site cysteine due to X-ray exposure</a:t>
            </a:r>
            <a:endParaRPr lang="en-ZA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7180D4-A659-4161-8303-97B20CCA4123}"/>
              </a:ext>
            </a:extLst>
          </p:cNvPr>
          <p:cNvSpPr txBox="1"/>
          <p:nvPr/>
        </p:nvSpPr>
        <p:spPr>
          <a:xfrm>
            <a:off x="1863570" y="5688380"/>
            <a:ext cx="77014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ysteine is responsible for the nucleophilic attack on the amide carbonyl carbon - however this cysteine is always oxidized during the x-ray diffraction experiment.  This has impaired the visualization and interpretation of the active site </a:t>
            </a:r>
            <a:endParaRPr lang="en-ZA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9BB2E5-4F84-4BF0-8048-4E601C9532FB}"/>
              </a:ext>
            </a:extLst>
          </p:cNvPr>
          <p:cNvSpPr txBox="1"/>
          <p:nvPr/>
        </p:nvSpPr>
        <p:spPr>
          <a:xfrm>
            <a:off x="249871" y="134243"/>
            <a:ext cx="84372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Why we need neutron crystallography </a:t>
            </a:r>
            <a:endParaRPr lang="en-ZA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575062-9ABB-41D4-97EA-64F59DD1C6BC}"/>
              </a:ext>
            </a:extLst>
          </p:cNvPr>
          <p:cNvSpPr txBox="1"/>
          <p:nvPr/>
        </p:nvSpPr>
        <p:spPr>
          <a:xfrm>
            <a:off x="8562743" y="2875715"/>
            <a:ext cx="34487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solidFill>
                  <a:srgbClr val="000000"/>
                </a:solidFill>
              </a:rPr>
              <a:t>We need to know the precise arrangement of the hydrogen atoms in the intact active site 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4188929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4A0C4-72EC-424D-B310-4B2FA27B6D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277" t="12144" r="31702" b="39007"/>
          <a:stretch/>
        </p:blipFill>
        <p:spPr>
          <a:xfrm>
            <a:off x="2810378" y="4199993"/>
            <a:ext cx="2594443" cy="24359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A52886-9741-47D5-8779-0F358B758E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311" t="16312" r="54894" b="53901"/>
          <a:stretch/>
        </p:blipFill>
        <p:spPr>
          <a:xfrm>
            <a:off x="5741688" y="4199993"/>
            <a:ext cx="2594444" cy="24359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41F18E-3F66-410E-8E8B-2618DCA4C9D8}"/>
              </a:ext>
            </a:extLst>
          </p:cNvPr>
          <p:cNvSpPr txBox="1"/>
          <p:nvPr/>
        </p:nvSpPr>
        <p:spPr>
          <a:xfrm>
            <a:off x="317599" y="-101073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What we have done so far</a:t>
            </a:r>
            <a:endParaRPr lang="en-ZA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71B2516-102A-4151-9B47-F034E06182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623352"/>
              </p:ext>
            </p:extLst>
          </p:nvPr>
        </p:nvGraphicFramePr>
        <p:xfrm>
          <a:off x="296980" y="984273"/>
          <a:ext cx="3267349" cy="2217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Prism 7" r:id="rId6" imgW="4082242" imgH="2770265" progId="Prism7.Document">
                  <p:embed/>
                </p:oleObj>
              </mc:Choice>
              <mc:Fallback>
                <p:oleObj name="Prism 7" r:id="rId6" imgW="4082242" imgH="2770265" progId="Prism7.Document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9646428B-6500-4752-BB18-263D75D7A5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6980" y="984273"/>
                        <a:ext cx="3267349" cy="2217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B2C6B3C4-5917-4D59-AABF-87B20437CD7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4185"/>
          <a:stretch/>
        </p:blipFill>
        <p:spPr>
          <a:xfrm>
            <a:off x="3435658" y="1280643"/>
            <a:ext cx="1541956" cy="1367315"/>
          </a:xfrm>
          <a:prstGeom prst="rect">
            <a:avLst/>
          </a:prstGeom>
        </p:spPr>
      </p:pic>
      <p:sp>
        <p:nvSpPr>
          <p:cNvPr id="22" name="Arrow: Notched Right 21">
            <a:extLst>
              <a:ext uri="{FF2B5EF4-FFF2-40B4-BE49-F238E27FC236}">
                <a16:creationId xmlns:a16="http://schemas.microsoft.com/office/drawing/2014/main" id="{14E954EC-3BD1-490C-B297-3422F6996F86}"/>
              </a:ext>
            </a:extLst>
          </p:cNvPr>
          <p:cNvSpPr/>
          <p:nvPr/>
        </p:nvSpPr>
        <p:spPr>
          <a:xfrm>
            <a:off x="5781019" y="1628253"/>
            <a:ext cx="817112" cy="271568"/>
          </a:xfrm>
          <a:prstGeom prst="notchedRightArrow">
            <a:avLst>
              <a:gd name="adj1" fmla="val 50789"/>
              <a:gd name="adj2" fmla="val 630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1597BB-AEB0-4B87-AEA2-3FA14E626842}"/>
              </a:ext>
            </a:extLst>
          </p:cNvPr>
          <p:cNvSpPr txBox="1"/>
          <p:nvPr/>
        </p:nvSpPr>
        <p:spPr>
          <a:xfrm>
            <a:off x="7038910" y="1315046"/>
            <a:ext cx="4484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3200" dirty="0"/>
              <a:t>Shipped to </a:t>
            </a:r>
            <a:r>
              <a:rPr lang="en-ZA" sz="3200" b="0" i="0" dirty="0">
                <a:effectLst/>
              </a:rPr>
              <a:t>Zoë at ESS</a:t>
            </a:r>
            <a:endParaRPr lang="en-ZA" sz="3200" dirty="0"/>
          </a:p>
        </p:txBody>
      </p:sp>
      <p:sp>
        <p:nvSpPr>
          <p:cNvPr id="27" name="Arrow: Notched Right 26">
            <a:extLst>
              <a:ext uri="{FF2B5EF4-FFF2-40B4-BE49-F238E27FC236}">
                <a16:creationId xmlns:a16="http://schemas.microsoft.com/office/drawing/2014/main" id="{5B4476B9-D62F-4B2F-8661-4DD5A27FDC33}"/>
              </a:ext>
            </a:extLst>
          </p:cNvPr>
          <p:cNvSpPr/>
          <p:nvPr/>
        </p:nvSpPr>
        <p:spPr>
          <a:xfrm rot="8674583" flipV="1">
            <a:off x="6713685" y="2910515"/>
            <a:ext cx="2037625" cy="278784"/>
          </a:xfrm>
          <a:prstGeom prst="notchedRightArrow">
            <a:avLst>
              <a:gd name="adj1" fmla="val 50789"/>
              <a:gd name="adj2" fmla="val 630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7CB29B-DA05-402B-B4E8-D221F4939D21}"/>
              </a:ext>
            </a:extLst>
          </p:cNvPr>
          <p:cNvSpPr txBox="1"/>
          <p:nvPr/>
        </p:nvSpPr>
        <p:spPr>
          <a:xfrm>
            <a:off x="979375" y="717423"/>
            <a:ext cx="39704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800" b="0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Nesterenkonia</a:t>
            </a:r>
            <a:r>
              <a:rPr lang="en-ZA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ZA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ap. AN1 amidase (</a:t>
            </a:r>
            <a:r>
              <a:rPr lang="en-ZA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NitN</a:t>
            </a:r>
            <a:r>
              <a:rPr lang="en-ZA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  <a:endParaRPr lang="en-ZA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A0E328-E8F9-4AB0-979C-32ECEB1829AF}"/>
              </a:ext>
            </a:extLst>
          </p:cNvPr>
          <p:cNvSpPr txBox="1"/>
          <p:nvPr/>
        </p:nvSpPr>
        <p:spPr>
          <a:xfrm>
            <a:off x="4409887" y="3730953"/>
            <a:ext cx="2629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NitN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amidase crystals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97813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193</Words>
  <Application>Microsoft Macintosh PowerPoint</Application>
  <PresentationFormat>Widescreen</PresentationFormat>
  <Paragraphs>16</Paragraphs>
  <Slides>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Prism 7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Trevor Sewell</dc:creator>
  <cp:lastModifiedBy>Trevor Sewell</cp:lastModifiedBy>
  <cp:revision>16</cp:revision>
  <dcterms:created xsi:type="dcterms:W3CDTF">2021-01-08T16:26:46Z</dcterms:created>
  <dcterms:modified xsi:type="dcterms:W3CDTF">2021-01-18T13:14:02Z</dcterms:modified>
</cp:coreProperties>
</file>