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3" r:id="rId1"/>
  </p:sldMasterIdLst>
  <p:sldIdLst>
    <p:sldId id="256" r:id="rId2"/>
    <p:sldId id="257" r:id="rId3"/>
    <p:sldId id="258" r:id="rId4"/>
    <p:sldId id="259" r:id="rId5"/>
    <p:sldId id="561" r:id="rId6"/>
    <p:sldId id="290" r:id="rId7"/>
    <p:sldId id="262" r:id="rId8"/>
    <p:sldId id="260" r:id="rId9"/>
    <p:sldId id="263" r:id="rId10"/>
    <p:sldId id="264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852">
          <p15:clr>
            <a:srgbClr val="A4A3A4"/>
          </p15:clr>
        </p15:guide>
        <p15:guide id="6" pos="5568">
          <p15:clr>
            <a:srgbClr val="A4A3A4"/>
          </p15:clr>
        </p15:guide>
        <p15:guide id="8" pos="144">
          <p15:clr>
            <a:srgbClr val="A4A3A4"/>
          </p15:clr>
        </p15:guide>
        <p15:guide id="11" orient="horz" pos="468">
          <p15:clr>
            <a:srgbClr val="A4A3A4"/>
          </p15:clr>
        </p15:guide>
        <p15:guide id="12" orient="horz" pos="2916">
          <p15:clr>
            <a:srgbClr val="A4A3A4"/>
          </p15:clr>
        </p15:guide>
        <p15:guide id="13" orient="horz" pos="2628">
          <p15:clr>
            <a:srgbClr val="A4A3A4"/>
          </p15:clr>
        </p15:guide>
        <p15:guide id="14" orient="horz" pos="10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45"/>
    <p:restoredTop sz="97604"/>
  </p:normalViewPr>
  <p:slideViewPr>
    <p:cSldViewPr snapToGrid="0" snapToObjects="1">
      <p:cViewPr varScale="1">
        <p:scale>
          <a:sx n="250" d="100"/>
          <a:sy n="250" d="100"/>
        </p:scale>
        <p:origin x="192" y="256"/>
      </p:cViewPr>
      <p:guideLst>
        <p:guide orient="horz" pos="852"/>
        <p:guide pos="5568"/>
        <p:guide pos="144"/>
        <p:guide orient="horz" pos="468"/>
        <p:guide orient="horz" pos="2916"/>
        <p:guide orient="horz" pos="2628"/>
        <p:guide orient="horz" pos="10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9143999" cy="4488688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A0AD6-33FE-814B-87A9-4E608B8F74A5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308E4-C478-8B4F-9CF3-FE905CC5EAE2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C047F-7504-6040-9A50-9037B6706A19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28104-5CD7-CF40-A1CE-EA92AC64A19C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2CC85-1438-5F42-9179-3C81994D43C3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48071-63C1-4747-86E2-6482665F5BC9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9CC6B-2983-0D4D-82B9-F1A10E59F7C8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864AA-5B21-8540-84EC-C73D123264E9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949AAE-F040-DC4F-B49E-873371F2F039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382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744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5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228" y="369832"/>
            <a:ext cx="2592519" cy="673172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6F20EC-1191-F34E-9A74-6242A6193671}"/>
              </a:ext>
            </a:extLst>
          </p:cNvPr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E42203-03B0-9B44-A4A6-421ACB9CC571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16" y="58557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88" y="139139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0B74B2-E6E3-1F42-960D-D93F5F6DFFD7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37AC7-5779-EA49-A0D7-9D1B49DA1F37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64664-6AC5-4D43-A5BA-3C65A0CD272B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D6018-DDBA-E84D-A7DB-865142558636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7FFC8-1032-3A40-A0C9-227A67AABE6E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15DA8-4650-8A4E-B3B2-622DC8056A60}"/>
              </a:ext>
            </a:extLst>
          </p:cNvPr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84E02-FB66-514F-AED2-31434781E75B}"/>
              </a:ext>
            </a:extLst>
          </p:cNvPr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*Blank w Bar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4929188"/>
            <a:ext cx="1371600" cy="1571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FC537EF-7068-3B41-AEBA-A663CBAEC3CF}" type="datetime1">
              <a:rPr lang="en-US" smtClean="0"/>
              <a:pPr/>
              <a:t>3/25/21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7228" y="4730354"/>
            <a:ext cx="5942013" cy="171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FA2A-2D94-CE4F-A562-CC1DA8F2E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96688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10400" y="4929188"/>
            <a:ext cx="1371600" cy="1571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A11407-B84C-9C41-B4C4-DD2362FE02FC}" type="datetime1">
              <a:rPr lang="en-US" smtClean="0"/>
              <a:pPr/>
              <a:t>3/25/21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8" y="4730354"/>
            <a:ext cx="5942013" cy="171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FA2A-2D94-CE4F-A562-CC1DA8F2E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39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9143999" cy="4478002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024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61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419099" y="1390650"/>
            <a:ext cx="8269876" cy="33147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1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457200" y="1518245"/>
          <a:ext cx="8372900" cy="320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0681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9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076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6271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033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65" y="4794647"/>
            <a:ext cx="1044942" cy="2983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6" r:id="rId2"/>
    <p:sldLayoutId id="2147483827" r:id="rId3"/>
    <p:sldLayoutId id="2147483828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4" r:id="rId32"/>
    <p:sldLayoutId id="2147483829" r:id="rId33"/>
    <p:sldLayoutId id="2147483830" r:id="rId3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564">
          <p15:clr>
            <a:srgbClr val="F26B43"/>
          </p15:clr>
        </p15:guide>
        <p15:guide id="4" pos="5568">
          <p15:clr>
            <a:srgbClr val="F26B43"/>
          </p15:clr>
        </p15:guide>
        <p15:guide id="5" orient="horz" pos="2964">
          <p15:clr>
            <a:srgbClr val="F26B43"/>
          </p15:clr>
        </p15:guide>
        <p15:guide id="6" orient="horz" pos="1720">
          <p15:clr>
            <a:srgbClr val="F26B43"/>
          </p15:clr>
        </p15:guide>
        <p15:guide id="7" orient="horz" pos="876">
          <p15:clr>
            <a:srgbClr val="F26B43"/>
          </p15:clr>
        </p15:guide>
        <p15:guide id="8" orient="horz" pos="3180">
          <p15:clr>
            <a:srgbClr val="F26B43"/>
          </p15:clr>
        </p15:guide>
        <p15:guide id="9" pos="2880">
          <p15:clr>
            <a:srgbClr val="F26B43"/>
          </p15:clr>
        </p15:guide>
        <p15:guide id="10" orient="horz" pos="3156">
          <p15:clr>
            <a:srgbClr val="F26B43"/>
          </p15:clr>
        </p15:guide>
        <p15:guide id="11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EE0975-A3C1-0B49-94BE-A898290560A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F19E3D-01CC-E046-ADBB-7709D23F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6825"/>
            <a:ext cx="9143999" cy="2029968"/>
          </a:xfrm>
        </p:spPr>
        <p:txBody>
          <a:bodyPr>
            <a:normAutofit/>
          </a:bodyPr>
          <a:lstStyle/>
          <a:p>
            <a:r>
              <a:rPr lang="en-US" dirty="0"/>
              <a:t>Current status of resolution functions for slit geometries :</a:t>
            </a:r>
            <a:br>
              <a:rPr lang="en-US" dirty="0"/>
            </a:br>
            <a:r>
              <a:rPr lang="en-US" dirty="0"/>
              <a:t>				Bonse-Hart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98568-0028-EE44-839B-414E7C5161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93F079-AF70-3549-A264-10C8DD752A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Jan Ilavsky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A6A6BB-D01A-F34E-AB94-7276E4EFC2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APS, ANL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BB560-9E7C-1143-BE84-2D84EE286693}"/>
              </a:ext>
            </a:extLst>
          </p:cNvPr>
          <p:cNvSpPr/>
          <p:nvPr/>
        </p:nvSpPr>
        <p:spPr>
          <a:xfrm>
            <a:off x="2688159" y="4015563"/>
            <a:ext cx="65861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/>
            <a:r>
              <a:rPr lang="en-US" sz="1400" dirty="0"/>
              <a:t>1.	Bonse-Hart slit length small, large, &amp; infinite</a:t>
            </a:r>
          </a:p>
          <a:p>
            <a:pPr marL="360363" indent="-360363"/>
            <a:r>
              <a:rPr lang="en-US" sz="1400" dirty="0"/>
              <a:t>2. 	Bonse-Hart smearing by slit width and when needed</a:t>
            </a:r>
          </a:p>
          <a:p>
            <a:pPr marL="360363" indent="-360363"/>
            <a:r>
              <a:rPr lang="en-US" sz="1400" dirty="0"/>
              <a:t>3. 	Bonse-Hart smearing when using fly scanning, data binning and it impact. </a:t>
            </a:r>
          </a:p>
        </p:txBody>
      </p:sp>
    </p:spTree>
    <p:extLst>
      <p:ext uri="{BB962C8B-B14F-4D97-AF65-F5344CB8AC3E}">
        <p14:creationId xmlns:p14="http://schemas.microsoft.com/office/powerpoint/2010/main" val="413492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29BB9-B576-2746-ADDD-866726F7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88" y="0"/>
            <a:ext cx="8131703" cy="495513"/>
          </a:xfrm>
        </p:spPr>
        <p:txBody>
          <a:bodyPr/>
          <a:lstStyle/>
          <a:p>
            <a:r>
              <a:rPr lang="en-US" dirty="0"/>
              <a:t>APS USAXS output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135A2-7A82-0143-969F-267150FA6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9" y="621711"/>
            <a:ext cx="8372901" cy="4199671"/>
          </a:xfrm>
        </p:spPr>
        <p:txBody>
          <a:bodyPr/>
          <a:lstStyle/>
          <a:p>
            <a:r>
              <a:rPr lang="en-US" dirty="0"/>
              <a:t>Typical user gets </a:t>
            </a:r>
            <a:r>
              <a:rPr lang="en-US" dirty="0" err="1"/>
              <a:t>desmeared</a:t>
            </a:r>
            <a:r>
              <a:rPr lang="en-US" dirty="0"/>
              <a:t> data (Lake method in Irena) = easier for staff, no need to worry about user fitting data with pinhole model by mistake.</a:t>
            </a:r>
          </a:p>
          <a:p>
            <a:r>
              <a:rPr lang="en-US" dirty="0" err="1"/>
              <a:t>Desmearing</a:t>
            </a:r>
            <a:r>
              <a:rPr lang="en-US" dirty="0"/>
              <a:t> adds noise and is not suitable for noisy (weak) data, for such data user gets </a:t>
            </a:r>
            <a:r>
              <a:rPr lang="en-US" i="1" u="sng" dirty="0"/>
              <a:t>slit smeared </a:t>
            </a:r>
            <a:r>
              <a:rPr lang="en-US" dirty="0"/>
              <a:t>data and strong suggestion to use Irena only. Irena understand what data user has based on data (wave) names (and  metadata).  </a:t>
            </a:r>
          </a:p>
          <a:p>
            <a:r>
              <a:rPr lang="en-US" dirty="0"/>
              <a:t>All data (Igor, ASCII, or Nexus) have</a:t>
            </a:r>
          </a:p>
          <a:p>
            <a:pPr lvl="1"/>
            <a:r>
              <a:rPr lang="en-US" dirty="0"/>
              <a:t>Slit length if slit smeared in [1/A] (</a:t>
            </a:r>
            <a:r>
              <a:rPr lang="en-US" i="1" dirty="0"/>
              <a:t>a value in metadata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Intensity array, on absolute scale [1/cm] if sample thickness was provided</a:t>
            </a:r>
          </a:p>
          <a:p>
            <a:pPr lvl="1"/>
            <a:r>
              <a:rPr lang="en-US" dirty="0"/>
              <a:t>Q array in [1/A]</a:t>
            </a:r>
          </a:p>
          <a:p>
            <a:pPr lvl="1"/>
            <a:r>
              <a:rPr lang="en-US" dirty="0"/>
              <a:t>Uncertainty array for Intensity (estimated, empirical formula)</a:t>
            </a:r>
          </a:p>
          <a:p>
            <a:pPr lvl="1"/>
            <a:r>
              <a:rPr lang="en-US" dirty="0" err="1"/>
              <a:t>dQ</a:t>
            </a:r>
            <a:r>
              <a:rPr lang="en-US" dirty="0"/>
              <a:t> array (Q resolution) in [1/A]</a:t>
            </a:r>
          </a:p>
          <a:p>
            <a:pPr lvl="2"/>
            <a:r>
              <a:rPr lang="en-US" dirty="0" err="1"/>
              <a:t>Flyscan</a:t>
            </a:r>
            <a:r>
              <a:rPr lang="en-US" dirty="0"/>
              <a:t> data = convolution of bin width &amp; slit width</a:t>
            </a:r>
          </a:p>
          <a:p>
            <a:pPr lvl="2"/>
            <a:r>
              <a:rPr lang="en-US" dirty="0"/>
              <a:t>Step scan data = slit width</a:t>
            </a:r>
          </a:p>
          <a:p>
            <a:r>
              <a:rPr lang="en-US" dirty="0"/>
              <a:t>Ugly truth: while one Irena tool can handle </a:t>
            </a:r>
            <a:r>
              <a:rPr lang="en-US" dirty="0" err="1"/>
              <a:t>dQ</a:t>
            </a:r>
            <a:r>
              <a:rPr lang="en-US" dirty="0"/>
              <a:t>, very few users bother to use it. </a:t>
            </a:r>
          </a:p>
        </p:txBody>
      </p:sp>
    </p:spTree>
    <p:extLst>
      <p:ext uri="{BB962C8B-B14F-4D97-AF65-F5344CB8AC3E}">
        <p14:creationId xmlns:p14="http://schemas.microsoft.com/office/powerpoint/2010/main" val="26177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C5D088A-214B-8545-9B5E-2EA68491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73" y="83245"/>
            <a:ext cx="8372901" cy="621711"/>
          </a:xfrm>
        </p:spPr>
        <p:txBody>
          <a:bodyPr/>
          <a:lstStyle/>
          <a:p>
            <a:r>
              <a:rPr lang="en-US" dirty="0"/>
              <a:t>Slit smeared Bonse-Hart system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2C7FF9-0737-BA41-A02A-5CB66CCC3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393" y="981955"/>
            <a:ext cx="3513709" cy="33844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E4360FD-F05E-9C40-AA66-17CBF2D8F29A}"/>
              </a:ext>
            </a:extLst>
          </p:cNvPr>
          <p:cNvSpPr/>
          <p:nvPr/>
        </p:nvSpPr>
        <p:spPr>
          <a:xfrm>
            <a:off x="5045088" y="4783256"/>
            <a:ext cx="2558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J. Appl. </a:t>
            </a:r>
            <a:r>
              <a:rPr lang="en-US" sz="1200" dirty="0" err="1"/>
              <a:t>Cryst</a:t>
            </a:r>
            <a:r>
              <a:rPr lang="en-US" sz="1200" dirty="0"/>
              <a:t>. (2009). 42, 469–479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FB726E-6366-9647-9A4A-B4DB3564D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98" y="765229"/>
            <a:ext cx="4951206" cy="18065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291134-3598-044A-9B69-4C1E53664240}"/>
              </a:ext>
            </a:extLst>
          </p:cNvPr>
          <p:cNvSpPr txBox="1"/>
          <p:nvPr/>
        </p:nvSpPr>
        <p:spPr>
          <a:xfrm>
            <a:off x="239826" y="2674176"/>
            <a:ext cx="49512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Notable tidbits: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Q resolution is beam size independent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Shorter instruments are easier and simpler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APS USAXS cost is &lt; $1M, less than typical SAXS </a:t>
            </a:r>
            <a:r>
              <a:rPr lang="en-US" dirty="0" err="1">
                <a:solidFill>
                  <a:srgbClr val="FF0000"/>
                </a:solidFill>
              </a:rPr>
              <a:t>Eiger</a:t>
            </a:r>
            <a:r>
              <a:rPr lang="en-US" dirty="0">
                <a:solidFill>
                  <a:srgbClr val="FF0000"/>
                </a:solidFill>
              </a:rPr>
              <a:t> detector.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Instrument has interesting potential for imaging and tomography capabilities. </a:t>
            </a:r>
          </a:p>
        </p:txBody>
      </p:sp>
    </p:spTree>
    <p:extLst>
      <p:ext uri="{BB962C8B-B14F-4D97-AF65-F5344CB8AC3E}">
        <p14:creationId xmlns:p14="http://schemas.microsoft.com/office/powerpoint/2010/main" val="294595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72CCC-EB9C-F64D-BEB7-B10A43E25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3" y="0"/>
            <a:ext cx="4618455" cy="517256"/>
          </a:xfrm>
        </p:spPr>
        <p:txBody>
          <a:bodyPr/>
          <a:lstStyle/>
          <a:p>
            <a:r>
              <a:rPr lang="en-US" dirty="0"/>
              <a:t>slit length types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B10AA-0480-6843-A374-F44469C77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762" y="2080530"/>
            <a:ext cx="3179959" cy="306297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7AC4683-C35C-564B-8112-D2AC9216F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281" y="517256"/>
            <a:ext cx="5589244" cy="3712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ED5E7E-2AE6-9743-8115-AA77AEA2540D}"/>
              </a:ext>
            </a:extLst>
          </p:cNvPr>
          <p:cNvSpPr txBox="1"/>
          <p:nvPr/>
        </p:nvSpPr>
        <p:spPr>
          <a:xfrm>
            <a:off x="5832803" y="129801"/>
            <a:ext cx="3232031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" pitchFamily="2" charset="0"/>
              </a:rPr>
              <a:t>Small SL &lt;&lt; inst. </a:t>
            </a:r>
            <a:r>
              <a:rPr lang="en-US" sz="1600" dirty="0" err="1">
                <a:solidFill>
                  <a:srgbClr val="FF0000"/>
                </a:solidFill>
                <a:latin typeface="Times" pitchFamily="2" charset="0"/>
              </a:rPr>
              <a:t>Q</a:t>
            </a:r>
            <a:r>
              <a:rPr lang="en-US" sz="1600" baseline="-25000" dirty="0" err="1">
                <a:solidFill>
                  <a:srgbClr val="FF0000"/>
                </a:solidFill>
                <a:latin typeface="Times" pitchFamily="2" charset="0"/>
              </a:rPr>
              <a:t>max</a:t>
            </a:r>
            <a:r>
              <a:rPr lang="en-US" sz="1600" baseline="-25000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Times" pitchFamily="2" charset="0"/>
              </a:rPr>
              <a:t>OR data </a:t>
            </a:r>
            <a:r>
              <a:rPr lang="en-US" sz="1600" dirty="0" err="1">
                <a:solidFill>
                  <a:srgbClr val="FF0000"/>
                </a:solidFill>
                <a:latin typeface="Times" pitchFamily="2" charset="0"/>
              </a:rPr>
              <a:t>Q</a:t>
            </a:r>
            <a:r>
              <a:rPr lang="en-US" sz="1600" baseline="-25000" dirty="0" err="1">
                <a:solidFill>
                  <a:srgbClr val="FF0000"/>
                </a:solidFill>
                <a:latin typeface="Times" pitchFamily="2" charset="0"/>
              </a:rPr>
              <a:t>max</a:t>
            </a:r>
            <a:endParaRPr lang="en-US" sz="1600" baseline="-25000" dirty="0">
              <a:solidFill>
                <a:srgbClr val="FF0000"/>
              </a:solidFill>
              <a:latin typeface="Times" pitchFamily="2" charset="0"/>
            </a:endParaRPr>
          </a:p>
          <a:p>
            <a:r>
              <a:rPr lang="en-US" sz="1100" dirty="0">
                <a:solidFill>
                  <a:srgbClr val="FF0000"/>
                </a:solidFill>
                <a:latin typeface="Times" pitchFamily="2" charset="0"/>
              </a:rPr>
              <a:t>APS SL ~ 0.03 while typ. </a:t>
            </a:r>
            <a:r>
              <a:rPr lang="en-US" sz="1100" dirty="0" err="1">
                <a:solidFill>
                  <a:srgbClr val="FF0000"/>
                </a:solidFill>
                <a:latin typeface="Times" pitchFamily="2" charset="0"/>
              </a:rPr>
              <a:t>Q</a:t>
            </a:r>
            <a:r>
              <a:rPr lang="en-US" sz="1100" baseline="-25000" dirty="0" err="1">
                <a:solidFill>
                  <a:srgbClr val="FF0000"/>
                </a:solidFill>
                <a:latin typeface="Times" pitchFamily="2" charset="0"/>
              </a:rPr>
              <a:t>max</a:t>
            </a:r>
            <a:r>
              <a:rPr lang="en-US" sz="1100" dirty="0">
                <a:solidFill>
                  <a:srgbClr val="FF0000"/>
                </a:solidFill>
                <a:latin typeface="Times" pitchFamily="2" charset="0"/>
              </a:rPr>
              <a:t>      ~ 0.1 – 0.6 [1/A]</a:t>
            </a:r>
          </a:p>
          <a:p>
            <a:r>
              <a:rPr lang="en-US" sz="1100" dirty="0">
                <a:solidFill>
                  <a:srgbClr val="FF0000"/>
                </a:solidFill>
                <a:latin typeface="Times" pitchFamily="2" charset="0"/>
              </a:rPr>
              <a:t>Easy to </a:t>
            </a:r>
            <a:r>
              <a:rPr lang="en-US" sz="1100" dirty="0" err="1">
                <a:solidFill>
                  <a:srgbClr val="FF0000"/>
                </a:solidFill>
                <a:latin typeface="Times" pitchFamily="2" charset="0"/>
              </a:rPr>
              <a:t>desmear</a:t>
            </a:r>
            <a:r>
              <a:rPr lang="en-US" sz="1100" dirty="0">
                <a:solidFill>
                  <a:srgbClr val="FF0000"/>
                </a:solidFill>
                <a:latin typeface="Times" pitchFamily="2" charset="0"/>
              </a:rPr>
              <a:t> (no need to fake data to higher Q). </a:t>
            </a:r>
          </a:p>
          <a:p>
            <a:endParaRPr lang="en-US" sz="1100" dirty="0">
              <a:solidFill>
                <a:srgbClr val="FF0000"/>
              </a:solidFill>
              <a:latin typeface="Times" pitchFamily="2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Times" pitchFamily="2" charset="0"/>
              </a:rPr>
              <a:t>Large SL ~ data/instrument </a:t>
            </a:r>
            <a:r>
              <a:rPr lang="en-US" sz="1600" dirty="0" err="1">
                <a:solidFill>
                  <a:srgbClr val="FF0000"/>
                </a:solidFill>
                <a:latin typeface="Times" pitchFamily="2" charset="0"/>
              </a:rPr>
              <a:t>Q</a:t>
            </a:r>
            <a:r>
              <a:rPr lang="en-US" sz="1600" baseline="-25000" dirty="0" err="1">
                <a:solidFill>
                  <a:srgbClr val="FF0000"/>
                </a:solidFill>
                <a:latin typeface="Times" pitchFamily="2" charset="0"/>
              </a:rPr>
              <a:t>max</a:t>
            </a:r>
            <a:endParaRPr lang="en-US" sz="1600" baseline="-25000" dirty="0">
              <a:solidFill>
                <a:srgbClr val="FF0000"/>
              </a:solidFill>
              <a:latin typeface="Times" pitchFamily="2" charset="0"/>
            </a:endParaRPr>
          </a:p>
          <a:p>
            <a:r>
              <a:rPr lang="en-US" sz="1100" dirty="0">
                <a:solidFill>
                  <a:srgbClr val="FF0000"/>
                </a:solidFill>
                <a:latin typeface="Times" pitchFamily="2" charset="0"/>
              </a:rPr>
              <a:t>Difficult to </a:t>
            </a:r>
            <a:r>
              <a:rPr lang="en-US" sz="1100" dirty="0" err="1">
                <a:solidFill>
                  <a:srgbClr val="FF0000"/>
                </a:solidFill>
                <a:latin typeface="Times" pitchFamily="2" charset="0"/>
              </a:rPr>
              <a:t>desmear</a:t>
            </a:r>
            <a:r>
              <a:rPr lang="en-US" sz="1100" dirty="0">
                <a:solidFill>
                  <a:srgbClr val="FF0000"/>
                </a:solidFill>
                <a:latin typeface="Times" pitchFamily="2" charset="0"/>
              </a:rPr>
              <a:t> (need to fake data to higher Q). </a:t>
            </a:r>
          </a:p>
          <a:p>
            <a:endParaRPr lang="en-US" sz="1600" dirty="0">
              <a:solidFill>
                <a:srgbClr val="FF0000"/>
              </a:solidFill>
              <a:latin typeface="Times" pitchFamily="2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Times" pitchFamily="2" charset="0"/>
              </a:rPr>
              <a:t>SL = </a:t>
            </a:r>
            <a:r>
              <a:rPr lang="en-US" sz="1600" b="1" dirty="0">
                <a:solidFill>
                  <a:srgbClr val="FF0000"/>
                </a:solidFill>
                <a:latin typeface="Times" pitchFamily="2" charset="0"/>
              </a:rPr>
              <a:t>∞</a:t>
            </a:r>
            <a:r>
              <a:rPr lang="en-US" sz="1600" dirty="0">
                <a:solidFill>
                  <a:srgbClr val="FF0000"/>
                </a:solidFill>
                <a:latin typeface="Times" pitchFamily="2" charset="0"/>
              </a:rPr>
              <a:t>  … </a:t>
            </a:r>
            <a:r>
              <a:rPr lang="en-US" sz="1600" b="1" dirty="0">
                <a:solidFill>
                  <a:srgbClr val="FF0000"/>
                </a:solidFill>
              </a:rPr>
              <a:t>no solid angle </a:t>
            </a:r>
            <a:r>
              <a:rPr lang="el-GR" b="1" dirty="0" err="1">
                <a:solidFill>
                  <a:srgbClr val="FF0000"/>
                </a:solidFill>
                <a:latin typeface="Symbol" pitchFamily="2" charset="2"/>
              </a:rPr>
              <a:t>Ω</a:t>
            </a:r>
            <a:r>
              <a:rPr lang="en-US" b="1" dirty="0">
                <a:solidFill>
                  <a:srgbClr val="FF0000"/>
                </a:solidFill>
                <a:latin typeface="Symbol" pitchFamily="2" charset="2"/>
              </a:rPr>
              <a:t> </a:t>
            </a:r>
            <a:br>
              <a:rPr lang="en-US" b="1" dirty="0">
                <a:solidFill>
                  <a:srgbClr val="FF0000"/>
                </a:solidFill>
                <a:latin typeface="Symbol" pitchFamily="2" charset="2"/>
              </a:rPr>
            </a:br>
            <a:r>
              <a:rPr lang="en-US" sz="1100" b="1" dirty="0">
                <a:solidFill>
                  <a:srgbClr val="FF0000"/>
                </a:solidFill>
                <a:latin typeface="Symbol" pitchFamily="2" charset="2"/>
              </a:rPr>
              <a:t>= </a:t>
            </a:r>
            <a:r>
              <a:rPr lang="en-US" sz="1100" dirty="0">
                <a:solidFill>
                  <a:srgbClr val="FF0000"/>
                </a:solidFill>
                <a:latin typeface="Times" pitchFamily="2" charset="0"/>
              </a:rPr>
              <a:t>no absolute primary int. cal., no way to </a:t>
            </a:r>
            <a:r>
              <a:rPr lang="en-US" sz="1100" dirty="0" err="1">
                <a:solidFill>
                  <a:srgbClr val="FF0000"/>
                </a:solidFill>
                <a:latin typeface="Times" pitchFamily="2" charset="0"/>
              </a:rPr>
              <a:t>desmear</a:t>
            </a:r>
            <a:r>
              <a:rPr lang="en-US" sz="1100" dirty="0">
                <a:solidFill>
                  <a:srgbClr val="FF0000"/>
                </a:solidFill>
                <a:latin typeface="Times" pitchFamily="2" charset="0"/>
              </a:rPr>
              <a:t>.</a:t>
            </a:r>
            <a:endParaRPr lang="el-GR" sz="1100" dirty="0">
              <a:solidFill>
                <a:srgbClr val="FF0000"/>
              </a:solidFill>
              <a:latin typeface="Symbol" pitchFamily="2" charset="2"/>
            </a:endParaRPr>
          </a:p>
          <a:p>
            <a:endParaRPr lang="en-US" sz="1600" dirty="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A88874-3F5E-2448-BE5A-F7268BFF4D60}"/>
              </a:ext>
            </a:extLst>
          </p:cNvPr>
          <p:cNvSpPr txBox="1"/>
          <p:nvPr/>
        </p:nvSpPr>
        <p:spPr>
          <a:xfrm>
            <a:off x="172279" y="4371127"/>
            <a:ext cx="566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S. Length profile - rectangular seems “good enough”  </a:t>
            </a:r>
          </a:p>
        </p:txBody>
      </p:sp>
    </p:spTree>
    <p:extLst>
      <p:ext uri="{BB962C8B-B14F-4D97-AF65-F5344CB8AC3E}">
        <p14:creationId xmlns:p14="http://schemas.microsoft.com/office/powerpoint/2010/main" val="14394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06B80-76DC-1A48-8F19-1938FC9EF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6487"/>
            <a:ext cx="8372901" cy="621711"/>
          </a:xfrm>
        </p:spPr>
        <p:txBody>
          <a:bodyPr/>
          <a:lstStyle/>
          <a:p>
            <a:r>
              <a:rPr lang="en-US" dirty="0"/>
              <a:t>Smearing by slit width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4B025CD-B048-9848-BD69-FCD588FFC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874643"/>
            <a:ext cx="6508018" cy="4175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F33A2-39E0-0B4E-AE97-9870E69C8680}"/>
              </a:ext>
            </a:extLst>
          </p:cNvPr>
          <p:cNvSpPr txBox="1"/>
          <p:nvPr/>
        </p:nvSpPr>
        <p:spPr>
          <a:xfrm>
            <a:off x="6190195" y="650425"/>
            <a:ext cx="29174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Slit width is “resolution” :</a:t>
            </a:r>
          </a:p>
          <a:p>
            <a:r>
              <a:rPr lang="en-US" dirty="0">
                <a:solidFill>
                  <a:srgbClr val="FF0000"/>
                </a:solidFill>
              </a:rPr>
              <a:t>Si 111 ~ 1.2 e-4 [1/A]</a:t>
            </a:r>
          </a:p>
          <a:p>
            <a:r>
              <a:rPr lang="en-US" dirty="0">
                <a:solidFill>
                  <a:srgbClr val="FF0000"/>
                </a:solidFill>
              </a:rPr>
              <a:t>Si 220 ~ 0.8 e-4 [1/A]</a:t>
            </a:r>
          </a:p>
          <a:p>
            <a:r>
              <a:rPr lang="en-US" dirty="0">
                <a:solidFill>
                  <a:srgbClr val="FF0000"/>
                </a:solidFill>
              </a:rPr>
              <a:t>Si 440 ~ 0.3 e-4 [1/A]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Important only at small Q values, below 0.001 [1/A].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Rare issue. Really rare, in ~20 years needed once…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Rectangle or Gaussian? Likely </a:t>
            </a:r>
            <a:r>
              <a:rPr lang="en-US" b="1" u="sng" dirty="0">
                <a:solidFill>
                  <a:srgbClr val="FF0000"/>
                </a:solidFill>
              </a:rPr>
              <a:t>Gaussian</a:t>
            </a:r>
            <a:r>
              <a:rPr lang="en-US" dirty="0">
                <a:solidFill>
                  <a:srgbClr val="FF0000"/>
                </a:solidFill>
              </a:rPr>
              <a:t>, but no proof or test to verify. </a:t>
            </a:r>
          </a:p>
        </p:txBody>
      </p:sp>
    </p:spTree>
    <p:extLst>
      <p:ext uri="{BB962C8B-B14F-4D97-AF65-F5344CB8AC3E}">
        <p14:creationId xmlns:p14="http://schemas.microsoft.com/office/powerpoint/2010/main" val="116337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657600" y="2857500"/>
            <a:ext cx="51435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50458"/>
            <a:ext cx="3862388" cy="3627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381" y="7085"/>
            <a:ext cx="6638053" cy="474938"/>
          </a:xfrm>
        </p:spPr>
        <p:txBody>
          <a:bodyPr/>
          <a:lstStyle/>
          <a:p>
            <a:pPr algn="ctr"/>
            <a:r>
              <a:rPr lang="en-US" sz="1575" dirty="0"/>
              <a:t>This is not completely unreasonable model…</a:t>
            </a:r>
            <a:br>
              <a:rPr lang="en-US" sz="1575" dirty="0"/>
            </a:br>
            <a:r>
              <a:rPr lang="en-US" sz="1575" dirty="0"/>
              <a:t>Real sample: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94CC4-1F8F-244E-A2F0-7F7081716D87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71501"/>
            <a:ext cx="3514154" cy="330041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4114800" y="2057400"/>
            <a:ext cx="2171700" cy="971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025073" y="4213085"/>
            <a:ext cx="311892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Standard step scanning…</a:t>
            </a:r>
          </a:p>
          <a:p>
            <a:r>
              <a:rPr lang="en-US" sz="1350" dirty="0"/>
              <a:t>	2500 measured points</a:t>
            </a:r>
          </a:p>
          <a:p>
            <a:r>
              <a:rPr lang="en-US" sz="1350" dirty="0"/>
              <a:t>	1 hour of data collection</a:t>
            </a:r>
          </a:p>
          <a:p>
            <a:r>
              <a:rPr lang="en-US" sz="1350" dirty="0" err="1"/>
              <a:t>Flyscan</a:t>
            </a:r>
            <a:r>
              <a:rPr lang="en-US" sz="135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71178207"/>
      </p:ext>
    </p:extLst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589" y="148138"/>
            <a:ext cx="6673778" cy="361910"/>
          </a:xfrm>
        </p:spPr>
        <p:txBody>
          <a:bodyPr/>
          <a:lstStyle/>
          <a:p>
            <a:pPr algn="ctr"/>
            <a:r>
              <a:rPr lang="en-US" dirty="0"/>
              <a:t>USAXS slit width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811" y="1336602"/>
            <a:ext cx="2090777" cy="312812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Width function = rocking curve</a:t>
            </a:r>
          </a:p>
          <a:p>
            <a:r>
              <a:rPr lang="en-US" b="1" dirty="0">
                <a:solidFill>
                  <a:srgbClr val="FF0000"/>
                </a:solidFill>
              </a:rPr>
              <a:t>Si 111</a:t>
            </a:r>
          </a:p>
          <a:p>
            <a:r>
              <a:rPr lang="en-US" b="1" dirty="0">
                <a:solidFill>
                  <a:srgbClr val="FF0000"/>
                </a:solidFill>
              </a:rPr>
              <a:t>Si 220 </a:t>
            </a:r>
          </a:p>
          <a:p>
            <a:r>
              <a:rPr lang="en-US" b="1" dirty="0">
                <a:solidFill>
                  <a:srgbClr val="FF0000"/>
                </a:solidFill>
              </a:rPr>
              <a:t>Si 440</a:t>
            </a:r>
          </a:p>
          <a:p>
            <a:r>
              <a:rPr lang="en-US" b="1" dirty="0">
                <a:solidFill>
                  <a:srgbClr val="FF0000"/>
                </a:solidFill>
              </a:rPr>
              <a:t>Future? …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Si 660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Si 311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12" y="749139"/>
            <a:ext cx="5600560" cy="4394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77362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2B19D41-E34A-6044-8FCC-49089D780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619" y="19571"/>
            <a:ext cx="7985595" cy="51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D0CCE-E8A9-E044-9C26-7E4449C49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0"/>
            <a:ext cx="8372901" cy="621711"/>
          </a:xfrm>
        </p:spPr>
        <p:txBody>
          <a:bodyPr/>
          <a:lstStyle/>
          <a:p>
            <a:r>
              <a:rPr lang="en-US" dirty="0"/>
              <a:t>Fly scanning and q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69142-3FF1-C24F-979D-6874B1903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00" y="845093"/>
            <a:ext cx="8766200" cy="3959382"/>
          </a:xfrm>
        </p:spPr>
        <p:txBody>
          <a:bodyPr/>
          <a:lstStyle/>
          <a:p>
            <a:r>
              <a:rPr lang="en-US" dirty="0"/>
              <a:t>Fly scanning = continuous move, recording data collected between two angles while moving. We use 8k points over measured angular region.  </a:t>
            </a:r>
          </a:p>
          <a:p>
            <a:pPr lvl="1"/>
            <a:r>
              <a:rPr lang="en-US" dirty="0"/>
              <a:t>More efficient, collection times ~ ½ of step scanning with same X-ray dose</a:t>
            </a:r>
          </a:p>
          <a:p>
            <a:pPr lvl="1"/>
            <a:r>
              <a:rPr lang="en-US" dirty="0"/>
              <a:t>Minimizes vibrations, accelerations, moving/counting overhead</a:t>
            </a:r>
          </a:p>
          <a:p>
            <a:pPr lvl="1"/>
            <a:r>
              <a:rPr lang="en-US" dirty="0"/>
              <a:t>Typical step scan time is 3+ minutes with 300 points [:move/settle/count:]</a:t>
            </a:r>
          </a:p>
          <a:p>
            <a:pPr lvl="1"/>
            <a:r>
              <a:rPr lang="en-US" dirty="0"/>
              <a:t>Typical </a:t>
            </a:r>
            <a:r>
              <a:rPr lang="en-US" dirty="0" err="1"/>
              <a:t>flyscan</a:t>
            </a:r>
            <a:r>
              <a:rPr lang="en-US" dirty="0"/>
              <a:t> time ~ 90 sec (+ 20 sec overhead), min. 30 sec (+overhead) </a:t>
            </a:r>
          </a:p>
          <a:p>
            <a:pPr lvl="1"/>
            <a:r>
              <a:rPr lang="en-US" dirty="0"/>
              <a:t>Can re-bin to needed points later as needed ! Typical 500, but as high as 3k. </a:t>
            </a:r>
          </a:p>
          <a:p>
            <a:r>
              <a:rPr lang="en-US" dirty="0" err="1">
                <a:solidFill>
                  <a:srgbClr val="FF0000"/>
                </a:solidFill>
              </a:rPr>
              <a:t>Flyscan</a:t>
            </a:r>
            <a:r>
              <a:rPr lang="en-US" dirty="0">
                <a:solidFill>
                  <a:srgbClr val="FF0000"/>
                </a:solidFill>
              </a:rPr>
              <a:t> re-binning of data has impact on Q resolution (</a:t>
            </a:r>
            <a:r>
              <a:rPr lang="en-US" dirty="0" err="1">
                <a:solidFill>
                  <a:srgbClr val="FF0000"/>
                </a:solidFill>
              </a:rPr>
              <a:t>dQ</a:t>
            </a:r>
            <a:r>
              <a:rPr lang="en-US" dirty="0">
                <a:solidFill>
                  <a:srgbClr val="FF0000"/>
                </a:solidFill>
              </a:rPr>
              <a:t>) …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Slit length is given by geometry, fixed value for all points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Per point Q resolution is given by :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Slit width (crystal optics, e.g. 8e-5 [1/A], ~Gauss shape)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Bin width, varies per point, rectangular shape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Shape – convolution of rectangle &amp; Gauss, shape varies across Q range.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Summary: </a:t>
            </a:r>
            <a:r>
              <a:rPr lang="en-US" b="1" dirty="0" err="1">
                <a:solidFill>
                  <a:srgbClr val="FF0000"/>
                </a:solidFill>
              </a:rPr>
              <a:t>dQ</a:t>
            </a:r>
            <a:r>
              <a:rPr lang="en-US" b="1" dirty="0">
                <a:solidFill>
                  <a:srgbClr val="FF0000"/>
                </a:solidFill>
              </a:rPr>
              <a:t> shape and width varies as function of Q</a:t>
            </a:r>
            <a:r>
              <a:rPr lang="en-US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359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DD310-625E-BE47-949B-56CB71F98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86" y="58027"/>
            <a:ext cx="8372901" cy="621711"/>
          </a:xfrm>
        </p:spPr>
        <p:txBody>
          <a:bodyPr/>
          <a:lstStyle/>
          <a:p>
            <a:r>
              <a:rPr lang="en-US" dirty="0" err="1"/>
              <a:t>Flyscan</a:t>
            </a:r>
            <a:r>
              <a:rPr lang="en-US" dirty="0"/>
              <a:t> resolution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4A4CD4-6D0E-6D4F-AAE1-87EFA01F3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139" y="759417"/>
            <a:ext cx="7814942" cy="43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4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ANL_75thANiversary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L_75thANiversary_16x9" id="{71093F39-6761-4044-8BB1-D076DFCFC657}" vid="{89547AC1-596B-1C4A-9234-AD11D17A70D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ANL_75thANiversary_16x9</Template>
  <TotalTime>6363</TotalTime>
  <Words>729</Words>
  <Application>Microsoft Macintosh PowerPoint</Application>
  <PresentationFormat>On-screen Show (16:9)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Symbol</vt:lpstr>
      <vt:lpstr>Times</vt:lpstr>
      <vt:lpstr>Wingdings</vt:lpstr>
      <vt:lpstr>ANL_75thANiversary_16x9</vt:lpstr>
      <vt:lpstr>Current status of resolution functions for slit geometries :     Bonse-Hart systems</vt:lpstr>
      <vt:lpstr>Slit smeared Bonse-Hart system</vt:lpstr>
      <vt:lpstr>slit length types</vt:lpstr>
      <vt:lpstr>Smearing by slit width</vt:lpstr>
      <vt:lpstr>This is not completely unreasonable model… Real sample: </vt:lpstr>
      <vt:lpstr>USAXS slit width shape</vt:lpstr>
      <vt:lpstr>PowerPoint Presentation</vt:lpstr>
      <vt:lpstr>Fly scanning and q resolution</vt:lpstr>
      <vt:lpstr>Flyscan resolution</vt:lpstr>
      <vt:lpstr>APS USAXS output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of resolution functions for slit geometries : Bonse-Hart systems</dc:title>
  <dc:creator>Jan Ilavsky</dc:creator>
  <cp:lastModifiedBy>Jan Ilavsky</cp:lastModifiedBy>
  <cp:revision>44</cp:revision>
  <dcterms:created xsi:type="dcterms:W3CDTF">2021-03-18T15:31:55Z</dcterms:created>
  <dcterms:modified xsi:type="dcterms:W3CDTF">2021-03-26T12:47:07Z</dcterms:modified>
</cp:coreProperties>
</file>