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7" r:id="rId2"/>
    <p:sldId id="327" r:id="rId3"/>
    <p:sldId id="328" r:id="rId4"/>
    <p:sldId id="329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66"/>
    <a:srgbClr val="CCCCCC"/>
    <a:srgbClr val="FECC99"/>
    <a:srgbClr val="FEE6CC"/>
    <a:srgbClr val="CCDFDB"/>
    <a:srgbClr val="E5F0EC"/>
    <a:srgbClr val="D7E59A"/>
    <a:srgbClr val="EBF1CB"/>
    <a:srgbClr val="CDD5E0"/>
    <a:srgbClr val="E6E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953" autoAdjust="0"/>
    <p:restoredTop sz="94681" autoAdjust="0"/>
  </p:normalViewPr>
  <p:slideViewPr>
    <p:cSldViewPr snapToGrid="0" snapToObjects="1">
      <p:cViewPr varScale="1">
        <p:scale>
          <a:sx n="158" d="100"/>
          <a:sy n="158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6F17-FF12-814E-936A-620B3383A43B}" type="datetimeFigureOut">
              <a:rPr lang="sv-SE" smtClean="0"/>
              <a:t>2021-03-16</a:t>
            </a:fld>
            <a:endParaRPr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5A434-646A-2746-9BDC-885B2382B33E}" type="slidenum">
              <a:rPr lang="sv-SE" smtClean="0"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182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105BBA5-0B01-43EB-96EC-725AF28E5A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B3141B3-566C-47FF-8C29-67289995D2FA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65145F-CDA4-4965-A7C5-ACBA593934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3069" y="1048935"/>
            <a:ext cx="8872165" cy="476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A591D-7BEE-2A48-BD08-DCDF3D90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2021-03-16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‹N°›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FA784AEE-BB11-4271-AB33-DE077410560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103313" y="1657350"/>
            <a:ext cx="7767637" cy="44450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chart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75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‹N°›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8" name="Platshållare för tabell 7">
            <a:extLst>
              <a:ext uri="{FF2B5EF4-FFF2-40B4-BE49-F238E27FC236}">
                <a16:creationId xmlns:a16="http://schemas.microsoft.com/office/drawing/2014/main" id="{489D1BD7-202A-4115-BE6C-1B053CFFDE1E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103313" y="1614488"/>
            <a:ext cx="9359900" cy="44069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table</a:t>
            </a:r>
            <a:endParaRPr lang="sv-SE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EF177138-95E5-674B-B010-143A8CD1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2021-03-16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51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0" y="388593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-2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1DF3056-F3A8-2949-876C-528413E34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395" y="3883393"/>
            <a:ext cx="8640000" cy="921363"/>
          </a:xfrm>
          <a:prstGeom prst="rect">
            <a:avLst/>
          </a:prstGeom>
        </p:spPr>
        <p:txBody>
          <a:bodyPr lIns="9000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EA5DA2EE-60AD-41D0-96B0-DDF02E0AE5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30395" y="5605695"/>
            <a:ext cx="6290892" cy="459883"/>
          </a:xfrm>
          <a:prstGeom prst="rect">
            <a:avLst/>
          </a:prstGeom>
        </p:spPr>
        <p:txBody>
          <a:bodyPr lIns="90000" tIns="18000" bIns="36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 strike="noStrike" cap="all" spc="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presented by &lt;name nameson&gt;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E429DE-35D4-F144-9881-2C3DD8AB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30395" y="6096663"/>
            <a:ext cx="1241068" cy="365125"/>
          </a:xfrm>
        </p:spPr>
        <p:txBody>
          <a:bodyPr/>
          <a:lstStyle>
            <a:lvl1pPr>
              <a:defRPr sz="1200"/>
            </a:lvl1pPr>
          </a:lstStyle>
          <a:p>
            <a:fld id="{18896B66-0B3A-474C-9C9C-E4F07B1F5DAD}" type="datetime1">
              <a:rPr lang="sv-SE" smtClean="0"/>
              <a:pPr/>
              <a:t>2021-03-16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13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9BCCEAFE-E21B-43CF-80C4-FF01C3F9D479}"/>
              </a:ext>
            </a:extLst>
          </p:cNvPr>
          <p:cNvSpPr/>
          <p:nvPr userDrawn="1"/>
        </p:nvSpPr>
        <p:spPr>
          <a:xfrm>
            <a:off x="0" y="16274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 </a:t>
            </a:r>
            <a:r>
              <a:rPr lang="sv-SE" dirty="0" err="1"/>
              <a:t>TITLe</a:t>
            </a:r>
            <a:r>
              <a:rPr lang="sv-SE" dirty="0"/>
              <a:t>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‹N°›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426DF26-09C3-4DAE-B43E-0C11D6A635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5C48DF05-1B09-4DA6-AC56-07304871C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5647" y="1640719"/>
            <a:ext cx="10042073" cy="4375520"/>
          </a:xfrm>
        </p:spPr>
        <p:txBody>
          <a:bodyPr>
            <a:noAutofit/>
          </a:bodyPr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latshållare för datum 3">
            <a:extLst>
              <a:ext uri="{FF2B5EF4-FFF2-40B4-BE49-F238E27FC236}">
                <a16:creationId xmlns:a16="http://schemas.microsoft.com/office/drawing/2014/main" id="{04D3287D-3E21-D845-8766-C307E6765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2021-03-16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988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50D024A-8F85-4618-9506-0F493B263A92}"/>
              </a:ext>
            </a:extLst>
          </p:cNvPr>
          <p:cNvSpPr/>
          <p:nvPr userDrawn="1"/>
        </p:nvSpPr>
        <p:spPr>
          <a:xfrm>
            <a:off x="0" y="0"/>
            <a:ext cx="64777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28E18C2-A66E-436E-89DA-1C5D481CB4B4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77712" y="0"/>
            <a:ext cx="5714288" cy="6858000"/>
          </a:xfrm>
          <a:solidFill>
            <a:srgbClr val="ECECEC"/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5DE042-7DE8-4583-986C-4082375307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0491" y="1051132"/>
            <a:ext cx="4255909" cy="829149"/>
          </a:xfrm>
        </p:spPr>
        <p:txBody>
          <a:bodyPr rIns="18000" anchor="b" anchorCtr="0"/>
          <a:lstStyle>
            <a:lvl1pPr marL="0" indent="0">
              <a:buFontTx/>
              <a:buNone/>
              <a:defRPr sz="4800">
                <a:solidFill>
                  <a:schemeClr val="bg1"/>
                </a:solidFill>
                <a:latin typeface="+mn-lt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# (chapter)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1DC53C5B-9DC3-4646-B6B3-DD59404D44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0491" y="2169209"/>
            <a:ext cx="4255909" cy="2462613"/>
          </a:xfrm>
        </p:spPr>
        <p:txBody>
          <a:bodyPr rIns="18000" anchor="t" anchorCtr="0"/>
          <a:lstStyle>
            <a:lvl1pPr marL="0" indent="0">
              <a:spcBef>
                <a:spcPts val="0"/>
              </a:spcBef>
              <a:buFontTx/>
              <a:buNone/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25464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‹N°›</a:t>
            </a:fld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5917406D-4BE3-3B4C-BCFF-41B4F0FA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365782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3E8E36C4-8565-B94E-A90D-FF5DD7F8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2021-03-16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008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‹N°›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58775" indent="-2159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BA21051E-3C35-41FB-8E6B-797DB8F269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3692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2865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154C1432-4F85-1F42-8016-9B83B89C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2021-03-16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510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‹N°›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975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B2D0E559-A900-41F3-93C5-387A7764A15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605297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39750" indent="-19685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E4E99B3B-ADB3-4D1A-9A7F-AA1B8528E6C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116194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F91A8E7B-C629-D343-8A83-7EB0ADF6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2021-03-16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766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6B191E2-1C71-4B4C-B562-DD793673C24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73813" y="1562100"/>
            <a:ext cx="4994275" cy="47688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800">
                <a:solidFill>
                  <a:srgbClr val="666666"/>
                </a:solidFill>
              </a:defRPr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 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‹N°›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C4F3A85-66E6-412A-97CD-99D922EFBEE2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06E76ED-0FF0-4A03-8EB9-06B57B12EC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5D496E45-863B-704B-B14F-5E0F5857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2021-03-16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655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.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 dirty="0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F5BB748-C0D0-CB4F-BA93-7488E4BA7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Image </a:t>
            </a:r>
            <a:r>
              <a:rPr lang="sv-SE" dirty="0" err="1"/>
              <a:t>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86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1532B06-EA3A-AA45-A1FA-C8E1873F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81999"/>
            <a:ext cx="9478393" cy="657340"/>
          </a:xfrm>
          <a:prstGeom prst="rect">
            <a:avLst/>
          </a:prstGeom>
        </p:spPr>
        <p:txBody>
          <a:bodyPr vert="horz" lIns="9000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E4D6F2-5CFB-9D4E-AED8-120937FE2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647" y="6483583"/>
            <a:ext cx="832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80" baseline="0">
                <a:solidFill>
                  <a:srgbClr val="CCCCCC"/>
                </a:solidFill>
              </a:defRPr>
            </a:lvl1pPr>
          </a:lstStyle>
          <a:p>
            <a:fld id="{926FFDD8-E9D5-414B-9D01-E73C6B8A8FCA}" type="datetime1">
              <a:rPr lang="sv-SE" smtClean="0"/>
              <a:t>2021-03-16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5FD9D7-4C35-3343-B008-A413FF500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3244" y="648358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80" baseline="0">
                <a:solidFill>
                  <a:srgbClr val="CCCCCC"/>
                </a:solidFill>
              </a:defRPr>
            </a:lvl1pPr>
          </a:lstStyle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6B396D-270A-E047-8DAD-6D51B53CA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5292" y="64835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‹N°›</a:t>
            </a:fld>
            <a:endParaRPr lang="sv-SE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CD0A89FF-22DC-4B6A-B9ED-60B2F32ED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5894" y="1561865"/>
            <a:ext cx="9561022" cy="4565397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2584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65" r:id="rId3"/>
    <p:sldLayoutId id="2147483667" r:id="rId4"/>
    <p:sldLayoutId id="2147483669" r:id="rId5"/>
    <p:sldLayoutId id="2147483650" r:id="rId6"/>
    <p:sldLayoutId id="2147483668" r:id="rId7"/>
    <p:sldLayoutId id="2147483662" r:id="rId8"/>
    <p:sldLayoutId id="2147483664" r:id="rId9"/>
    <p:sldLayoutId id="2147483663" r:id="rId10"/>
    <p:sldLayoutId id="2147483666" r:id="rId11"/>
    <p:sldLayoutId id="214748367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rgbClr val="666666"/>
          </a:solidFill>
          <a:latin typeface="+mj-lt"/>
          <a:ea typeface="+mj-ea"/>
          <a:cs typeface="+mj-cs"/>
        </a:defRPr>
      </a:lvl1pPr>
    </p:titleStyle>
    <p:bodyStyle>
      <a:lvl1pPr marL="101600" indent="-101600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Segoe UI" panose="020B0502040204020203" pitchFamily="34" charset="0"/>
        <a:buChar char=" "/>
        <a:defRPr sz="2000" kern="1200">
          <a:solidFill>
            <a:srgbClr val="666666"/>
          </a:solidFill>
          <a:latin typeface="+mn-lt"/>
          <a:ea typeface="+mn-ea"/>
          <a:cs typeface="+mn-cs"/>
        </a:defRPr>
      </a:lvl1pPr>
      <a:lvl2pPr marL="315913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Wingdings" panose="05000000000000000000" pitchFamily="2" charset="2"/>
        <a:buChar char=""/>
        <a:defRPr sz="2000" kern="1200">
          <a:solidFill>
            <a:srgbClr val="666666"/>
          </a:solidFill>
          <a:latin typeface="+mn-lt"/>
          <a:ea typeface="+mn-ea"/>
          <a:cs typeface="+mn-cs"/>
        </a:defRPr>
      </a:lvl2pPr>
      <a:lvl3pPr marL="582613" indent="-2508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800" kern="1200">
          <a:solidFill>
            <a:srgbClr val="666666"/>
          </a:solidFill>
          <a:latin typeface="+mn-lt"/>
          <a:ea typeface="+mn-ea"/>
          <a:cs typeface="+mn-cs"/>
        </a:defRPr>
      </a:lvl3pPr>
      <a:lvl4pPr marL="839788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055688" indent="-2000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4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4" y="2631440"/>
            <a:ext cx="9374001" cy="909780"/>
          </a:xfrm>
        </p:spPr>
        <p:txBody>
          <a:bodyPr/>
          <a:lstStyle/>
          <a:p>
            <a:r>
              <a:rPr lang="en-GB" sz="3600" dirty="0" err="1"/>
              <a:t>i</a:t>
            </a:r>
            <a:r>
              <a:rPr lang="en-GB" sz="3600" dirty="0"/>
              <a:t>-CDR committee on welds of port tubes on monolith vessel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26DA0E2-82BB-493E-9B68-2D93A245C5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30395" y="4927600"/>
            <a:ext cx="8467370" cy="640138"/>
          </a:xfrm>
        </p:spPr>
        <p:txBody>
          <a:bodyPr/>
          <a:lstStyle/>
          <a:p>
            <a:r>
              <a:rPr lang="en-GB" dirty="0"/>
              <a:t>Peter </a:t>
            </a:r>
            <a:r>
              <a:rPr lang="en-GB" dirty="0" err="1"/>
              <a:t>rådahl</a:t>
            </a:r>
            <a:r>
              <a:rPr lang="en-GB" dirty="0"/>
              <a:t>, ESS Chief engineer, chair of the </a:t>
            </a:r>
            <a:r>
              <a:rPr lang="en-GB" dirty="0" err="1"/>
              <a:t>i</a:t>
            </a:r>
            <a:r>
              <a:rPr lang="en-GB" dirty="0"/>
              <a:t>-CDR</a:t>
            </a:r>
          </a:p>
          <a:p>
            <a:r>
              <a:rPr lang="en-GB" dirty="0"/>
              <a:t>DR. Bertrand </a:t>
            </a:r>
            <a:r>
              <a:rPr lang="en-GB" dirty="0" err="1"/>
              <a:t>Nicquevert</a:t>
            </a:r>
            <a:r>
              <a:rPr lang="en-GB" dirty="0"/>
              <a:t>, advisor to the ESS technical director, secretary of the </a:t>
            </a:r>
            <a:r>
              <a:rPr lang="en-GB" dirty="0" err="1"/>
              <a:t>i</a:t>
            </a:r>
            <a:r>
              <a:rPr lang="en-GB" dirty="0"/>
              <a:t>-CDR</a:t>
            </a:r>
          </a:p>
          <a:p>
            <a:r>
              <a:rPr lang="en-GB" dirty="0"/>
              <a:t>On behalf of the whole committee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0E777A6-9513-43F3-BB24-ED0539ADDD8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930395" y="6117873"/>
            <a:ext cx="3215183" cy="459883"/>
          </a:xfrm>
        </p:spPr>
        <p:txBody>
          <a:bodyPr/>
          <a:lstStyle/>
          <a:p>
            <a:r>
              <a:rPr lang="en-GB" sz="1200" b="1" dirty="0">
                <a:solidFill>
                  <a:schemeClr val="bg1"/>
                </a:solidFill>
              </a:rPr>
              <a:t>2021-03-16</a:t>
            </a:r>
          </a:p>
          <a:p>
            <a:endParaRPr lang="en-GB" sz="1200" b="1" dirty="0">
              <a:solidFill>
                <a:schemeClr val="bg1"/>
              </a:solidFill>
            </a:endParaRPr>
          </a:p>
          <a:p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551A08-70D4-1644-94D4-1DFC5A2BB24A}"/>
              </a:ext>
            </a:extLst>
          </p:cNvPr>
          <p:cNvSpPr/>
          <p:nvPr/>
        </p:nvSpPr>
        <p:spPr>
          <a:xfrm>
            <a:off x="3638572" y="3906689"/>
            <a:ext cx="49864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i="1" dirty="0">
                <a:solidFill>
                  <a:schemeClr val="bg1"/>
                </a:solidFill>
              </a:rPr>
              <a:t>Questions and answers</a:t>
            </a:r>
          </a:p>
        </p:txBody>
      </p:sp>
    </p:spTree>
    <p:extLst>
      <p:ext uri="{BB962C8B-B14F-4D97-AF65-F5344CB8AC3E}">
        <p14:creationId xmlns:p14="http://schemas.microsoft.com/office/powerpoint/2010/main" val="214199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43441D-8C15-3A49-A084-2CD699FF6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Q&amp;A 1</a:t>
            </a:r>
            <a:br>
              <a:rPr lang="en-GB" dirty="0"/>
            </a:br>
            <a:endParaRPr lang="en-GB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44736D7-57B0-9B41-81AF-1B41BCB88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5897259-EBA0-8E4B-BA04-61F9EEABD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2</a:t>
            </a:fld>
            <a:endParaRPr lang="sv-SE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E9D80A4-FED4-4946-8C60-ADDAEFE63F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b="1" dirty="0" err="1"/>
              <a:t>Welding</a:t>
            </a:r>
            <a:r>
              <a:rPr lang="fr-CH" b="1" dirty="0"/>
              <a:t> </a:t>
            </a:r>
            <a:r>
              <a:rPr lang="fr-CH" b="1" dirty="0" err="1"/>
              <a:t>sequence</a:t>
            </a:r>
            <a:endParaRPr lang="fr-CH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B772CA5-82F4-1042-888C-B35FC505A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fr-CH" dirty="0"/>
            </a:br>
            <a:r>
              <a:rPr lang="fr-CH" dirty="0"/>
              <a:t>a) </a:t>
            </a:r>
            <a:r>
              <a:rPr lang="fr-CH" dirty="0" err="1"/>
              <a:t>What</a:t>
            </a:r>
            <a:r>
              <a:rPr lang="fr-CH" dirty="0"/>
              <a:t> </a:t>
            </a:r>
            <a:r>
              <a:rPr lang="fr-CH" dirty="0" err="1"/>
              <a:t>is</a:t>
            </a:r>
            <a:r>
              <a:rPr lang="fr-CH" dirty="0"/>
              <a:t> the </a:t>
            </a:r>
            <a:r>
              <a:rPr lang="fr-CH" dirty="0" err="1"/>
              <a:t>proposed</a:t>
            </a:r>
            <a:r>
              <a:rPr lang="fr-CH" dirty="0"/>
              <a:t> </a:t>
            </a:r>
            <a:r>
              <a:rPr lang="fr-CH" dirty="0" err="1"/>
              <a:t>order</a:t>
            </a:r>
            <a:r>
              <a:rPr lang="fr-CH" dirty="0"/>
              <a:t> of the </a:t>
            </a:r>
            <a:r>
              <a:rPr lang="fr-CH" dirty="0" err="1"/>
              <a:t>sequence</a:t>
            </a:r>
            <a:r>
              <a:rPr lang="fr-CH" dirty="0"/>
              <a:t> for </a:t>
            </a:r>
            <a:r>
              <a:rPr lang="fr-CH" dirty="0" err="1"/>
              <a:t>tack</a:t>
            </a:r>
            <a:r>
              <a:rPr lang="fr-CH" dirty="0"/>
              <a:t> </a:t>
            </a:r>
            <a:r>
              <a:rPr lang="fr-CH" dirty="0" err="1"/>
              <a:t>weld</a:t>
            </a:r>
            <a:r>
              <a:rPr lang="fr-CH" dirty="0"/>
              <a:t>, if </a:t>
            </a:r>
            <a:r>
              <a:rPr lang="fr-CH" dirty="0" err="1"/>
              <a:t>already</a:t>
            </a:r>
            <a:r>
              <a:rPr lang="fr-CH" dirty="0"/>
              <a:t> </a:t>
            </a:r>
            <a:r>
              <a:rPr lang="fr-CH" dirty="0" err="1"/>
              <a:t>defined</a:t>
            </a:r>
            <a:r>
              <a:rPr lang="fr-CH" dirty="0"/>
              <a:t>?</a:t>
            </a:r>
          </a:p>
          <a:p>
            <a:br>
              <a:rPr lang="fr-CH" dirty="0"/>
            </a:br>
            <a:r>
              <a:rPr lang="fr-CH" dirty="0"/>
              <a:t>b) The estimation of the </a:t>
            </a:r>
            <a:r>
              <a:rPr lang="fr-CH" dirty="0" err="1"/>
              <a:t>induced</a:t>
            </a:r>
            <a:r>
              <a:rPr lang="fr-CH" dirty="0"/>
              <a:t> </a:t>
            </a:r>
            <a:r>
              <a:rPr lang="fr-CH" dirty="0" err="1"/>
              <a:t>deformations</a:t>
            </a:r>
            <a:r>
              <a:rPr lang="fr-CH" dirty="0"/>
              <a:t> of the </a:t>
            </a:r>
            <a:r>
              <a:rPr lang="fr-CH" dirty="0" err="1"/>
              <a:t>vessel</a:t>
            </a:r>
            <a:r>
              <a:rPr lang="fr-CH" dirty="0"/>
              <a:t> </a:t>
            </a:r>
            <a:r>
              <a:rPr lang="fr-CH" dirty="0" err="1"/>
              <a:t>is</a:t>
            </a:r>
            <a:r>
              <a:rPr lang="fr-CH" dirty="0"/>
              <a:t> </a:t>
            </a:r>
            <a:r>
              <a:rPr lang="fr-CH" dirty="0" err="1"/>
              <a:t>rather</a:t>
            </a:r>
            <a:r>
              <a:rPr lang="fr-CH" dirty="0"/>
              <a:t> </a:t>
            </a:r>
            <a:r>
              <a:rPr lang="fr-CH" dirty="0" err="1"/>
              <a:t>wide</a:t>
            </a:r>
            <a:r>
              <a:rPr lang="fr-CH" dirty="0"/>
              <a:t> and global </a:t>
            </a:r>
            <a:r>
              <a:rPr lang="fr-CH" dirty="0" err="1"/>
              <a:t>so</a:t>
            </a:r>
            <a:r>
              <a:rPr lang="fr-CH" dirty="0"/>
              <a:t> far. </a:t>
            </a:r>
            <a:r>
              <a:rPr lang="fr-CH" dirty="0" err="1"/>
              <a:t>Any</a:t>
            </a:r>
            <a:r>
              <a:rPr lang="fr-CH" dirty="0"/>
              <a:t> chance to </a:t>
            </a:r>
            <a:r>
              <a:rPr lang="fr-CH" dirty="0" err="1"/>
              <a:t>get</a:t>
            </a:r>
            <a:r>
              <a:rPr lang="fr-CH" dirty="0"/>
              <a:t> a </a:t>
            </a:r>
            <a:r>
              <a:rPr lang="fr-CH" dirty="0" err="1"/>
              <a:t>better</a:t>
            </a:r>
            <a:r>
              <a:rPr lang="fr-CH" dirty="0"/>
              <a:t> </a:t>
            </a:r>
            <a:r>
              <a:rPr lang="fr-CH" dirty="0" err="1"/>
              <a:t>estimate</a:t>
            </a:r>
            <a:r>
              <a:rPr lang="fr-CH" dirty="0"/>
              <a:t> of the </a:t>
            </a:r>
            <a:r>
              <a:rPr lang="fr-CH" dirty="0" err="1"/>
              <a:t>level</a:t>
            </a:r>
            <a:r>
              <a:rPr lang="fr-CH" dirty="0"/>
              <a:t> of </a:t>
            </a:r>
            <a:r>
              <a:rPr lang="fr-CH" dirty="0" err="1"/>
              <a:t>these</a:t>
            </a:r>
            <a:r>
              <a:rPr lang="fr-CH" dirty="0"/>
              <a:t> </a:t>
            </a:r>
            <a:r>
              <a:rPr lang="fr-CH" dirty="0" err="1"/>
              <a:t>deformations</a:t>
            </a:r>
            <a:r>
              <a:rPr lang="fr-CH" dirty="0"/>
              <a:t> at </a:t>
            </a:r>
            <a:r>
              <a:rPr lang="fr-CH" dirty="0" err="1"/>
              <a:t>which</a:t>
            </a:r>
            <a:r>
              <a:rPr lang="fr-CH" dirty="0"/>
              <a:t> positions, and </a:t>
            </a:r>
            <a:r>
              <a:rPr lang="fr-CH" dirty="0" err="1"/>
              <a:t>hence</a:t>
            </a:r>
            <a:r>
              <a:rPr lang="fr-CH" dirty="0"/>
              <a:t> a </a:t>
            </a:r>
            <a:r>
              <a:rPr lang="fr-CH" dirty="0" err="1"/>
              <a:t>better</a:t>
            </a:r>
            <a:r>
              <a:rPr lang="fr-CH" dirty="0"/>
              <a:t> </a:t>
            </a:r>
            <a:r>
              <a:rPr lang="fr-CH" dirty="0" err="1"/>
              <a:t>guess</a:t>
            </a:r>
            <a:r>
              <a:rPr lang="fr-CH" dirty="0"/>
              <a:t> of the </a:t>
            </a:r>
            <a:r>
              <a:rPr lang="fr-CH" dirty="0" err="1"/>
              <a:t>corresponding</a:t>
            </a:r>
            <a:r>
              <a:rPr lang="fr-CH" dirty="0"/>
              <a:t> </a:t>
            </a:r>
            <a:r>
              <a:rPr lang="fr-CH" dirty="0" err="1"/>
              <a:t>shape</a:t>
            </a:r>
            <a:r>
              <a:rPr lang="fr-CH" dirty="0"/>
              <a:t> </a:t>
            </a:r>
            <a:r>
              <a:rPr lang="fr-CH" dirty="0" err="1"/>
              <a:t>after</a:t>
            </a:r>
            <a:r>
              <a:rPr lang="fr-CH" dirty="0"/>
              <a:t> </a:t>
            </a:r>
            <a:r>
              <a:rPr lang="fr-CH" dirty="0" err="1"/>
              <a:t>weld</a:t>
            </a:r>
            <a:r>
              <a:rPr lang="fr-CH" dirty="0"/>
              <a:t>?</a:t>
            </a:r>
          </a:p>
          <a:p>
            <a:br>
              <a:rPr lang="fr-CH" dirty="0"/>
            </a:br>
            <a:r>
              <a:rPr lang="fr-CH" dirty="0"/>
              <a:t>c) </a:t>
            </a:r>
            <a:r>
              <a:rPr lang="fr-CH" dirty="0" err="1"/>
              <a:t>Was</a:t>
            </a:r>
            <a:r>
              <a:rPr lang="fr-CH" dirty="0"/>
              <a:t> the </a:t>
            </a:r>
            <a:r>
              <a:rPr lang="fr-CH" dirty="0" err="1"/>
              <a:t>add</a:t>
            </a:r>
            <a:r>
              <a:rPr lang="fr-CH" dirty="0"/>
              <a:t>-up of a (</a:t>
            </a:r>
            <a:r>
              <a:rPr lang="fr-CH" dirty="0" err="1"/>
              <a:t>removable</a:t>
            </a:r>
            <a:r>
              <a:rPr lang="fr-CH" dirty="0"/>
              <a:t> or not) </a:t>
            </a:r>
            <a:r>
              <a:rPr lang="fr-CH" dirty="0" err="1"/>
              <a:t>stiffener</a:t>
            </a:r>
            <a:r>
              <a:rPr lang="fr-CH" dirty="0"/>
              <a:t> ring </a:t>
            </a:r>
            <a:r>
              <a:rPr lang="fr-CH" dirty="0" err="1"/>
              <a:t>considered</a:t>
            </a:r>
            <a:r>
              <a:rPr lang="fr-CH" dirty="0"/>
              <a:t>?</a:t>
            </a:r>
          </a:p>
          <a:p>
            <a:br>
              <a:rPr lang="fr-CH" dirty="0"/>
            </a:br>
            <a:r>
              <a:rPr lang="fr-CH" dirty="0"/>
              <a:t>d) </a:t>
            </a:r>
            <a:r>
              <a:rPr lang="fr-CH" dirty="0" err="1"/>
              <a:t>Was</a:t>
            </a:r>
            <a:r>
              <a:rPr lang="fr-CH" dirty="0"/>
              <a:t> the chance of the PT </a:t>
            </a:r>
            <a:r>
              <a:rPr lang="fr-CH" dirty="0" err="1"/>
              <a:t>sticking</a:t>
            </a:r>
            <a:r>
              <a:rPr lang="fr-CH" dirty="0"/>
              <a:t> (</a:t>
            </a:r>
            <a:r>
              <a:rPr lang="fr-CH" dirty="0" err="1"/>
              <a:t>instead</a:t>
            </a:r>
            <a:r>
              <a:rPr lang="fr-CH" dirty="0"/>
              <a:t> of </a:t>
            </a:r>
            <a:r>
              <a:rPr lang="fr-CH" dirty="0" err="1"/>
              <a:t>sliding</a:t>
            </a:r>
            <a:r>
              <a:rPr lang="fr-CH" dirty="0"/>
              <a:t>) </a:t>
            </a:r>
            <a:r>
              <a:rPr lang="fr-CH" dirty="0" err="1"/>
              <a:t>along</a:t>
            </a:r>
            <a:r>
              <a:rPr lang="fr-CH" dirty="0"/>
              <a:t> x, for instance due to </a:t>
            </a:r>
            <a:r>
              <a:rPr lang="fr-CH" dirty="0" err="1"/>
              <a:t>restrain</a:t>
            </a:r>
            <a:r>
              <a:rPr lang="fr-CH" dirty="0"/>
              <a:t> </a:t>
            </a:r>
            <a:r>
              <a:rPr lang="fr-CH" dirty="0" err="1"/>
              <a:t>devices</a:t>
            </a:r>
            <a:r>
              <a:rPr lang="fr-CH" dirty="0"/>
              <a:t> in y or z, </a:t>
            </a:r>
            <a:r>
              <a:rPr lang="fr-CH" dirty="0" err="1"/>
              <a:t>estimated</a:t>
            </a:r>
            <a:r>
              <a:rPr lang="fr-CH" dirty="0"/>
              <a:t>?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28FC1CE-9332-BE4F-BBEC-91818FA6A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2021-03-16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624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52A47F-5764-5548-A3DF-95724E076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Q&amp;A 2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6404829-2140-F642-9705-AA350B6B1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51274A-5306-944B-A5BA-02DB9EFD7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3</a:t>
            </a:fld>
            <a:endParaRPr lang="sv-SE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DB2FEF5-6694-CA48-B93E-485D673493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b="1" dirty="0" err="1"/>
              <a:t>Tolerance</a:t>
            </a:r>
            <a:r>
              <a:rPr lang="fr-CH" b="1" dirty="0"/>
              <a:t> budget</a:t>
            </a:r>
            <a:endParaRPr lang="fr-CH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AAC98B8-F324-8D47-8D42-C9F8BA302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dirty="0"/>
              <a:t>a) </a:t>
            </a:r>
            <a:r>
              <a:rPr lang="fr-CH" dirty="0" err="1"/>
              <a:t>Given</a:t>
            </a:r>
            <a:r>
              <a:rPr lang="fr-CH" dirty="0"/>
              <a:t> the </a:t>
            </a:r>
            <a:r>
              <a:rPr lang="fr-CH" dirty="0" err="1"/>
              <a:t>sensitivity</a:t>
            </a:r>
            <a:r>
              <a:rPr lang="fr-CH" dirty="0"/>
              <a:t> of the </a:t>
            </a:r>
            <a:r>
              <a:rPr lang="fr-CH" dirty="0" err="1"/>
              <a:t>vessel</a:t>
            </a:r>
            <a:r>
              <a:rPr lang="fr-CH" dirty="0"/>
              <a:t>, </a:t>
            </a:r>
            <a:r>
              <a:rPr lang="fr-CH" dirty="0" err="1"/>
              <a:t>which</a:t>
            </a:r>
            <a:r>
              <a:rPr lang="fr-CH" dirty="0"/>
              <a:t> new </a:t>
            </a:r>
            <a:r>
              <a:rPr lang="fr-CH" dirty="0" err="1"/>
              <a:t>deformations</a:t>
            </a:r>
            <a:r>
              <a:rPr lang="fr-CH" dirty="0"/>
              <a:t> </a:t>
            </a:r>
            <a:r>
              <a:rPr lang="fr-CH" dirty="0" err="1"/>
              <a:t>may</a:t>
            </a:r>
            <a:r>
              <a:rPr lang="fr-CH" dirty="0"/>
              <a:t> have to </a:t>
            </a:r>
            <a:r>
              <a:rPr lang="fr-CH" dirty="0" err="1"/>
              <a:t>be</a:t>
            </a:r>
            <a:r>
              <a:rPr lang="fr-CH" dirty="0"/>
              <a:t> </a:t>
            </a:r>
            <a:r>
              <a:rPr lang="fr-CH" dirty="0" err="1"/>
              <a:t>considered</a:t>
            </a:r>
            <a:r>
              <a:rPr lang="fr-CH" dirty="0"/>
              <a:t> </a:t>
            </a:r>
            <a:r>
              <a:rPr lang="fr-CH" dirty="0" err="1"/>
              <a:t>when</a:t>
            </a:r>
            <a:r>
              <a:rPr lang="fr-CH" dirty="0"/>
              <a:t> </a:t>
            </a:r>
            <a:r>
              <a:rPr lang="fr-CH" dirty="0" err="1"/>
              <a:t>going</a:t>
            </a:r>
            <a:r>
              <a:rPr lang="fr-CH" dirty="0"/>
              <a:t> </a:t>
            </a:r>
            <a:r>
              <a:rPr lang="fr-CH" dirty="0" err="1"/>
              <a:t>from</a:t>
            </a:r>
            <a:r>
              <a:rPr lang="fr-CH" dirty="0"/>
              <a:t> (</a:t>
            </a:r>
            <a:r>
              <a:rPr lang="fr-CH" dirty="0" err="1"/>
              <a:t>possibly</a:t>
            </a:r>
            <a:r>
              <a:rPr lang="fr-CH" dirty="0"/>
              <a:t> cold) room </a:t>
            </a:r>
            <a:r>
              <a:rPr lang="fr-CH" dirty="0" err="1"/>
              <a:t>temperature</a:t>
            </a:r>
            <a:r>
              <a:rPr lang="fr-CH" dirty="0"/>
              <a:t> to </a:t>
            </a:r>
            <a:r>
              <a:rPr lang="fr-CH" dirty="0" err="1"/>
              <a:t>operation</a:t>
            </a:r>
            <a:r>
              <a:rPr lang="fr-CH" dirty="0"/>
              <a:t> </a:t>
            </a:r>
            <a:r>
              <a:rPr lang="fr-CH" dirty="0" err="1"/>
              <a:t>temperature</a:t>
            </a:r>
            <a:r>
              <a:rPr lang="fr-CH" dirty="0"/>
              <a:t>? Can </a:t>
            </a:r>
            <a:r>
              <a:rPr lang="fr-CH" dirty="0" err="1"/>
              <a:t>this</a:t>
            </a:r>
            <a:r>
              <a:rPr lang="fr-CH" dirty="0"/>
              <a:t> lead to, for instance, a move in z of the port tube </a:t>
            </a:r>
            <a:r>
              <a:rPr lang="fr-CH" dirty="0" err="1"/>
              <a:t>welded</a:t>
            </a:r>
            <a:r>
              <a:rPr lang="fr-CH" dirty="0"/>
              <a:t> face, and </a:t>
            </a:r>
            <a:r>
              <a:rPr lang="fr-CH" dirty="0" err="1"/>
              <a:t>consequently</a:t>
            </a:r>
            <a:r>
              <a:rPr lang="fr-CH" dirty="0"/>
              <a:t> of a rotation of the </a:t>
            </a:r>
            <a:r>
              <a:rPr lang="fr-CH" dirty="0" err="1"/>
              <a:t>whole</a:t>
            </a:r>
            <a:r>
              <a:rPr lang="fr-CH" dirty="0"/>
              <a:t> PT </a:t>
            </a:r>
            <a:r>
              <a:rPr lang="fr-CH" dirty="0" err="1"/>
              <a:t>around</a:t>
            </a:r>
            <a:r>
              <a:rPr lang="fr-CH" dirty="0"/>
              <a:t> y? </a:t>
            </a:r>
            <a:r>
              <a:rPr lang="fr-CH" dirty="0" err="1"/>
              <a:t>What</a:t>
            </a:r>
            <a:r>
              <a:rPr lang="fr-CH" dirty="0"/>
              <a:t> about </a:t>
            </a:r>
            <a:r>
              <a:rPr lang="fr-CH" dirty="0" err="1"/>
              <a:t>shear</a:t>
            </a:r>
            <a:r>
              <a:rPr lang="fr-CH" dirty="0"/>
              <a:t> in the </a:t>
            </a:r>
            <a:r>
              <a:rPr lang="fr-CH" dirty="0" err="1"/>
              <a:t>weld</a:t>
            </a:r>
            <a:r>
              <a:rPr lang="fr-CH" dirty="0"/>
              <a:t> if </a:t>
            </a:r>
            <a:r>
              <a:rPr lang="fr-CH" dirty="0" err="1"/>
              <a:t>this</a:t>
            </a:r>
            <a:r>
              <a:rPr lang="fr-CH" dirty="0"/>
              <a:t> move </a:t>
            </a:r>
            <a:r>
              <a:rPr lang="fr-CH" dirty="0" err="1"/>
              <a:t>would</a:t>
            </a:r>
            <a:r>
              <a:rPr lang="fr-CH" dirty="0"/>
              <a:t> </a:t>
            </a:r>
            <a:r>
              <a:rPr lang="fr-CH" dirty="0" err="1"/>
              <a:t>be</a:t>
            </a:r>
            <a:r>
              <a:rPr lang="fr-CH" dirty="0"/>
              <a:t> </a:t>
            </a:r>
            <a:r>
              <a:rPr lang="fr-CH" dirty="0" err="1"/>
              <a:t>prevented</a:t>
            </a:r>
            <a:r>
              <a:rPr lang="fr-CH" dirty="0"/>
              <a:t>? </a:t>
            </a:r>
            <a:r>
              <a:rPr lang="fr-CH" dirty="0" err="1"/>
              <a:t>Any</a:t>
            </a:r>
            <a:r>
              <a:rPr lang="fr-CH" dirty="0"/>
              <a:t> chance to </a:t>
            </a:r>
            <a:r>
              <a:rPr lang="fr-CH" dirty="0" err="1"/>
              <a:t>measure</a:t>
            </a:r>
            <a:r>
              <a:rPr lang="fr-CH" dirty="0"/>
              <a:t> </a:t>
            </a:r>
            <a:r>
              <a:rPr lang="fr-CH" dirty="0" err="1"/>
              <a:t>residual</a:t>
            </a:r>
            <a:r>
              <a:rPr lang="fr-CH" dirty="0"/>
              <a:t> stress </a:t>
            </a:r>
            <a:r>
              <a:rPr lang="fr-CH" dirty="0" err="1"/>
              <a:t>before</a:t>
            </a:r>
            <a:r>
              <a:rPr lang="fr-CH" dirty="0"/>
              <a:t> / </a:t>
            </a:r>
            <a:r>
              <a:rPr lang="fr-CH" dirty="0" err="1"/>
              <a:t>after</a:t>
            </a:r>
            <a:r>
              <a:rPr lang="fr-CH" dirty="0"/>
              <a:t>?</a:t>
            </a:r>
          </a:p>
          <a:p>
            <a:r>
              <a:rPr lang="fr-CH" dirty="0"/>
              <a:t>b) </a:t>
            </a:r>
            <a:r>
              <a:rPr lang="fr-CH" dirty="0" err="1"/>
              <a:t>What</a:t>
            </a:r>
            <a:r>
              <a:rPr lang="fr-CH" dirty="0"/>
              <a:t> are the </a:t>
            </a:r>
            <a:r>
              <a:rPr lang="fr-CH" dirty="0" err="1"/>
              <a:t>remaining</a:t>
            </a:r>
            <a:r>
              <a:rPr lang="fr-CH" dirty="0"/>
              <a:t> </a:t>
            </a:r>
            <a:r>
              <a:rPr lang="fr-CH" dirty="0" err="1"/>
              <a:t>opportunities</a:t>
            </a:r>
            <a:r>
              <a:rPr lang="fr-CH" dirty="0"/>
              <a:t> to </a:t>
            </a:r>
            <a:r>
              <a:rPr lang="fr-CH" dirty="0" err="1"/>
              <a:t>increase</a:t>
            </a:r>
            <a:r>
              <a:rPr lang="fr-CH" dirty="0"/>
              <a:t> the </a:t>
            </a:r>
            <a:r>
              <a:rPr lang="fr-CH" dirty="0" err="1"/>
              <a:t>adjustability</a:t>
            </a:r>
            <a:r>
              <a:rPr lang="fr-CH" dirty="0"/>
              <a:t> of </a:t>
            </a:r>
            <a:r>
              <a:rPr lang="fr-CH" dirty="0" err="1"/>
              <a:t>NBOAs</a:t>
            </a:r>
            <a:r>
              <a:rPr lang="fr-CH" dirty="0"/>
              <a:t> in the port tubes in y and z?</a:t>
            </a:r>
          </a:p>
          <a:p>
            <a:r>
              <a:rPr lang="fr-CH" dirty="0"/>
              <a:t>c) Influence of a non-</a:t>
            </a:r>
            <a:r>
              <a:rPr lang="fr-CH" dirty="0" err="1"/>
              <a:t>uniform</a:t>
            </a:r>
            <a:r>
              <a:rPr lang="fr-CH" dirty="0"/>
              <a:t> gap </a:t>
            </a:r>
            <a:r>
              <a:rPr lang="fr-CH" dirty="0" err="1"/>
              <a:t>after</a:t>
            </a:r>
            <a:r>
              <a:rPr lang="fr-CH" dirty="0"/>
              <a:t> </a:t>
            </a:r>
            <a:r>
              <a:rPr lang="fr-CH" dirty="0" err="1"/>
              <a:t>welding</a:t>
            </a:r>
            <a:r>
              <a:rPr lang="fr-CH" dirty="0"/>
              <a:t>: due to the lever arm of 2.7m, in </a:t>
            </a:r>
            <a:r>
              <a:rPr lang="fr-CH" dirty="0" err="1"/>
              <a:t>order</a:t>
            </a:r>
            <a:r>
              <a:rPr lang="fr-CH" dirty="0"/>
              <a:t> to </a:t>
            </a:r>
            <a:r>
              <a:rPr lang="fr-CH" dirty="0" err="1"/>
              <a:t>eat</a:t>
            </a:r>
            <a:r>
              <a:rPr lang="fr-CH" dirty="0"/>
              <a:t> up the 1mm budget, </a:t>
            </a:r>
            <a:r>
              <a:rPr lang="fr-CH" dirty="0" err="1"/>
              <a:t>this</a:t>
            </a:r>
            <a:r>
              <a:rPr lang="fr-CH" dirty="0"/>
              <a:t> </a:t>
            </a:r>
            <a:r>
              <a:rPr lang="fr-CH" dirty="0" err="1"/>
              <a:t>is</a:t>
            </a:r>
            <a:r>
              <a:rPr lang="fr-CH" dirty="0"/>
              <a:t> </a:t>
            </a:r>
            <a:r>
              <a:rPr lang="fr-CH" dirty="0" err="1"/>
              <a:t>enough</a:t>
            </a:r>
            <a:r>
              <a:rPr lang="fr-CH" dirty="0"/>
              <a:t> to </a:t>
            </a:r>
            <a:r>
              <a:rPr lang="fr-CH" dirty="0" err="1"/>
              <a:t>get</a:t>
            </a:r>
            <a:r>
              <a:rPr lang="fr-CH" dirty="0"/>
              <a:t> an </a:t>
            </a:r>
            <a:r>
              <a:rPr lang="fr-CH" dirty="0" err="1"/>
              <a:t>unbalanced</a:t>
            </a:r>
            <a:r>
              <a:rPr lang="fr-CH" dirty="0"/>
              <a:t> </a:t>
            </a:r>
            <a:r>
              <a:rPr lang="fr-CH" dirty="0" err="1"/>
              <a:t>thicknes</a:t>
            </a:r>
            <a:r>
              <a:rPr lang="fr-CH" dirty="0"/>
              <a:t> of </a:t>
            </a:r>
            <a:r>
              <a:rPr lang="fr-CH" dirty="0" err="1"/>
              <a:t>left</a:t>
            </a:r>
            <a:r>
              <a:rPr lang="fr-CH" dirty="0"/>
              <a:t> vs right </a:t>
            </a:r>
            <a:r>
              <a:rPr lang="fr-CH" dirty="0" err="1"/>
              <a:t>sides</a:t>
            </a:r>
            <a:r>
              <a:rPr lang="fr-CH" dirty="0"/>
              <a:t> of </a:t>
            </a:r>
            <a:r>
              <a:rPr lang="fr-CH" dirty="0" err="1"/>
              <a:t>less</a:t>
            </a:r>
            <a:r>
              <a:rPr lang="fr-CH" dirty="0"/>
              <a:t> </a:t>
            </a:r>
            <a:r>
              <a:rPr lang="fr-CH" dirty="0" err="1"/>
              <a:t>than</a:t>
            </a:r>
            <a:r>
              <a:rPr lang="fr-CH" dirty="0"/>
              <a:t> 0.1 </a:t>
            </a:r>
            <a:r>
              <a:rPr lang="fr-CH" dirty="0" err="1"/>
              <a:t>mm.</a:t>
            </a:r>
            <a:r>
              <a:rPr lang="fr-CH" dirty="0"/>
              <a:t> It </a:t>
            </a:r>
            <a:r>
              <a:rPr lang="fr-CH" dirty="0" err="1"/>
              <a:t>is</a:t>
            </a:r>
            <a:r>
              <a:rPr lang="fr-CH" dirty="0"/>
              <a:t> </a:t>
            </a:r>
            <a:r>
              <a:rPr lang="fr-CH" dirty="0" err="1"/>
              <a:t>appreciated</a:t>
            </a:r>
            <a:r>
              <a:rPr lang="fr-CH" dirty="0"/>
              <a:t> </a:t>
            </a:r>
            <a:r>
              <a:rPr lang="fr-CH" dirty="0" err="1"/>
              <a:t>that</a:t>
            </a:r>
            <a:r>
              <a:rPr lang="fr-CH" dirty="0"/>
              <a:t> </a:t>
            </a:r>
            <a:r>
              <a:rPr lang="fr-CH" dirty="0" err="1"/>
              <a:t>this</a:t>
            </a:r>
            <a:r>
              <a:rPr lang="fr-CH" dirty="0"/>
              <a:t> move </a:t>
            </a:r>
            <a:r>
              <a:rPr lang="fr-CH" dirty="0" err="1"/>
              <a:t>would</a:t>
            </a:r>
            <a:r>
              <a:rPr lang="fr-CH" dirty="0"/>
              <a:t> </a:t>
            </a:r>
            <a:r>
              <a:rPr lang="fr-CH" dirty="0" err="1"/>
              <a:t>be</a:t>
            </a:r>
            <a:r>
              <a:rPr lang="fr-CH" dirty="0"/>
              <a:t> </a:t>
            </a:r>
            <a:r>
              <a:rPr lang="fr-CH" dirty="0" err="1"/>
              <a:t>prevented</a:t>
            </a:r>
            <a:r>
              <a:rPr lang="fr-CH" dirty="0"/>
              <a:t> by y-</a:t>
            </a:r>
            <a:r>
              <a:rPr lang="fr-CH" dirty="0" err="1"/>
              <a:t>restraining</a:t>
            </a:r>
            <a:r>
              <a:rPr lang="fr-CH" dirty="0"/>
              <a:t>-</a:t>
            </a:r>
            <a:r>
              <a:rPr lang="fr-CH" dirty="0" err="1"/>
              <a:t>devices</a:t>
            </a:r>
            <a:r>
              <a:rPr lang="fr-CH" dirty="0"/>
              <a:t>. </a:t>
            </a:r>
            <a:r>
              <a:rPr lang="fr-CH" dirty="0" err="1"/>
              <a:t>What</a:t>
            </a:r>
            <a:r>
              <a:rPr lang="fr-CH" dirty="0"/>
              <a:t> </a:t>
            </a:r>
            <a:r>
              <a:rPr lang="fr-CH" dirty="0" err="1"/>
              <a:t>is</a:t>
            </a:r>
            <a:r>
              <a:rPr lang="fr-CH" dirty="0"/>
              <a:t> the </a:t>
            </a:r>
            <a:r>
              <a:rPr lang="fr-CH" dirty="0" err="1"/>
              <a:t>corresponding</a:t>
            </a:r>
            <a:r>
              <a:rPr lang="fr-CH" dirty="0"/>
              <a:t> </a:t>
            </a:r>
            <a:r>
              <a:rPr lang="fr-CH" dirty="0" err="1"/>
              <a:t>induced</a:t>
            </a:r>
            <a:r>
              <a:rPr lang="fr-CH" dirty="0"/>
              <a:t> </a:t>
            </a:r>
            <a:r>
              <a:rPr lang="fr-CH" dirty="0" err="1"/>
              <a:t>load</a:t>
            </a:r>
            <a:r>
              <a:rPr lang="fr-CH" dirty="0"/>
              <a:t>? </a:t>
            </a:r>
            <a:r>
              <a:rPr lang="fr-CH" dirty="0" err="1"/>
              <a:t>Were</a:t>
            </a:r>
            <a:r>
              <a:rPr lang="fr-CH" dirty="0"/>
              <a:t> the </a:t>
            </a:r>
            <a:r>
              <a:rPr lang="fr-CH" dirty="0" err="1"/>
              <a:t>restraining</a:t>
            </a:r>
            <a:r>
              <a:rPr lang="fr-CH" dirty="0"/>
              <a:t> </a:t>
            </a:r>
            <a:r>
              <a:rPr lang="fr-CH" dirty="0" err="1"/>
              <a:t>devices</a:t>
            </a:r>
            <a:r>
              <a:rPr lang="fr-CH" dirty="0"/>
              <a:t> </a:t>
            </a:r>
            <a:r>
              <a:rPr lang="fr-CH" dirty="0" err="1"/>
              <a:t>dimensioned</a:t>
            </a:r>
            <a:r>
              <a:rPr lang="fr-CH" dirty="0"/>
              <a:t> to </a:t>
            </a:r>
            <a:r>
              <a:rPr lang="fr-CH" dirty="0" err="1"/>
              <a:t>take</a:t>
            </a:r>
            <a:r>
              <a:rPr lang="fr-CH" dirty="0"/>
              <a:t> up </a:t>
            </a:r>
            <a:r>
              <a:rPr lang="fr-CH" dirty="0" err="1"/>
              <a:t>this</a:t>
            </a:r>
            <a:r>
              <a:rPr lang="fr-CH" dirty="0"/>
              <a:t> </a:t>
            </a:r>
            <a:r>
              <a:rPr lang="fr-CH" dirty="0" err="1"/>
              <a:t>load</a:t>
            </a:r>
            <a:r>
              <a:rPr lang="fr-CH" dirty="0"/>
              <a:t>? </a:t>
            </a:r>
            <a:r>
              <a:rPr lang="fr-CH" dirty="0" err="1"/>
              <a:t>Was</a:t>
            </a:r>
            <a:r>
              <a:rPr lang="fr-CH" dirty="0"/>
              <a:t> the </a:t>
            </a:r>
            <a:r>
              <a:rPr lang="fr-CH" dirty="0" err="1"/>
              <a:t>induced</a:t>
            </a:r>
            <a:r>
              <a:rPr lang="fr-CH" dirty="0"/>
              <a:t> </a:t>
            </a:r>
            <a:r>
              <a:rPr lang="fr-CH" dirty="0" err="1"/>
              <a:t>residual</a:t>
            </a:r>
            <a:r>
              <a:rPr lang="fr-CH" dirty="0"/>
              <a:t> stress in the </a:t>
            </a:r>
            <a:r>
              <a:rPr lang="fr-CH" dirty="0" err="1"/>
              <a:t>weld</a:t>
            </a:r>
            <a:r>
              <a:rPr lang="fr-CH" dirty="0"/>
              <a:t> </a:t>
            </a:r>
            <a:r>
              <a:rPr lang="fr-CH" dirty="0" err="1"/>
              <a:t>estimated</a:t>
            </a:r>
            <a:r>
              <a:rPr lang="fr-CH" dirty="0"/>
              <a:t>?</a:t>
            </a:r>
            <a:endParaRPr lang="en-GB" dirty="0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A1DFB62-E84E-B14A-BA21-E0D2C0005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2021-03-16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870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52A47F-5764-5548-A3DF-95724E076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Q&amp;A 3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6404829-2140-F642-9705-AA350B6B1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51274A-5306-944B-A5BA-02DB9EFD7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4</a:t>
            </a:fld>
            <a:endParaRPr lang="sv-SE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DB2FEF5-6694-CA48-B93E-485D673493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b="1" dirty="0" err="1"/>
              <a:t>Welding</a:t>
            </a:r>
            <a:r>
              <a:rPr lang="fr-CH" b="1" dirty="0"/>
              <a:t> Tests, global tests, </a:t>
            </a:r>
            <a:r>
              <a:rPr lang="fr-CH" b="1" dirty="0" err="1"/>
              <a:t>risk</a:t>
            </a:r>
            <a:r>
              <a:rPr lang="fr-CH" b="1" dirty="0"/>
              <a:t> </a:t>
            </a:r>
            <a:r>
              <a:rPr lang="fr-CH" b="1" dirty="0" err="1"/>
              <a:t>analysis</a:t>
            </a:r>
            <a:endParaRPr lang="fr-CH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AAC98B8-F324-8D47-8D42-C9F8BA302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dirty="0"/>
              <a:t>A) </a:t>
            </a:r>
            <a:r>
              <a:rPr lang="fr-CH" dirty="0" err="1"/>
              <a:t>Welding</a:t>
            </a:r>
            <a:r>
              <a:rPr lang="fr-CH" dirty="0"/>
              <a:t> tests: </a:t>
            </a:r>
          </a:p>
          <a:p>
            <a:r>
              <a:rPr lang="fr-CH" dirty="0"/>
              <a:t>- </a:t>
            </a:r>
            <a:r>
              <a:rPr lang="fr-CH" dirty="0" err="1"/>
              <a:t>what</a:t>
            </a:r>
            <a:r>
              <a:rPr lang="fr-CH" dirty="0"/>
              <a:t> are the VT plans, and </a:t>
            </a:r>
            <a:r>
              <a:rPr lang="fr-CH" dirty="0" err="1"/>
              <a:t>were</a:t>
            </a:r>
            <a:r>
              <a:rPr lang="fr-CH" dirty="0"/>
              <a:t> the respective </a:t>
            </a:r>
            <a:r>
              <a:rPr lang="fr-CH" dirty="0" err="1"/>
              <a:t>advantages</a:t>
            </a:r>
            <a:r>
              <a:rPr lang="fr-CH" dirty="0"/>
              <a:t> of </a:t>
            </a:r>
            <a:r>
              <a:rPr lang="fr-CH" dirty="0" err="1"/>
              <a:t>dye</a:t>
            </a:r>
            <a:r>
              <a:rPr lang="fr-CH" dirty="0"/>
              <a:t> </a:t>
            </a:r>
            <a:r>
              <a:rPr lang="fr-CH" dirty="0" err="1"/>
              <a:t>penetrant</a:t>
            </a:r>
            <a:r>
              <a:rPr lang="fr-CH" dirty="0"/>
              <a:t> </a:t>
            </a:r>
            <a:r>
              <a:rPr lang="fr-CH" dirty="0" err="1"/>
              <a:t>wrt</a:t>
            </a:r>
            <a:r>
              <a:rPr lang="fr-CH" dirty="0"/>
              <a:t> to </a:t>
            </a:r>
            <a:r>
              <a:rPr lang="fr-CH" dirty="0" err="1"/>
              <a:t>enhanced</a:t>
            </a:r>
            <a:r>
              <a:rPr lang="fr-CH" dirty="0"/>
              <a:t> VT (</a:t>
            </a:r>
            <a:r>
              <a:rPr lang="fr-CH" dirty="0" err="1"/>
              <a:t>lens</a:t>
            </a:r>
            <a:r>
              <a:rPr lang="fr-CH" dirty="0"/>
              <a:t> or </a:t>
            </a:r>
            <a:r>
              <a:rPr lang="fr-CH" dirty="0" err="1"/>
              <a:t>fiberscope</a:t>
            </a:r>
            <a:r>
              <a:rPr lang="fr-CH" dirty="0"/>
              <a:t>) </a:t>
            </a:r>
            <a:r>
              <a:rPr lang="fr-CH" dirty="0" err="1"/>
              <a:t>considered</a:t>
            </a:r>
            <a:r>
              <a:rPr lang="fr-CH" dirty="0"/>
              <a:t>?</a:t>
            </a:r>
          </a:p>
          <a:p>
            <a:r>
              <a:rPr lang="fr-CH" dirty="0"/>
              <a:t>- </a:t>
            </a:r>
            <a:r>
              <a:rPr lang="fr-CH" dirty="0" err="1"/>
              <a:t>what</a:t>
            </a:r>
            <a:r>
              <a:rPr lang="fr-CH" dirty="0"/>
              <a:t> are the </a:t>
            </a:r>
            <a:r>
              <a:rPr lang="fr-CH" dirty="0" err="1"/>
              <a:t>technical</a:t>
            </a:r>
            <a:r>
              <a:rPr lang="fr-CH" dirty="0"/>
              <a:t> issues </a:t>
            </a:r>
            <a:r>
              <a:rPr lang="fr-CH" dirty="0" err="1"/>
              <a:t>preventing</a:t>
            </a:r>
            <a:r>
              <a:rPr lang="fr-CH" dirty="0"/>
              <a:t> </a:t>
            </a:r>
            <a:r>
              <a:rPr lang="fr-CH" dirty="0" err="1"/>
              <a:t>applying</a:t>
            </a:r>
            <a:r>
              <a:rPr lang="fr-CH" dirty="0"/>
              <a:t> UT in </a:t>
            </a:r>
            <a:r>
              <a:rPr lang="fr-CH" dirty="0" err="1"/>
              <a:t>complement</a:t>
            </a:r>
            <a:r>
              <a:rPr lang="fr-CH" dirty="0"/>
              <a:t> of RT?</a:t>
            </a:r>
          </a:p>
          <a:p>
            <a:br>
              <a:rPr lang="fr-CH" dirty="0"/>
            </a:br>
            <a:r>
              <a:rPr lang="fr-CH" dirty="0"/>
              <a:t>B) pressure / vacuum /</a:t>
            </a:r>
            <a:r>
              <a:rPr lang="fr-CH" dirty="0" err="1"/>
              <a:t>leak</a:t>
            </a:r>
            <a:r>
              <a:rPr lang="fr-CH" dirty="0"/>
              <a:t> tests: </a:t>
            </a:r>
          </a:p>
          <a:p>
            <a:r>
              <a:rPr lang="fr-CH" dirty="0"/>
              <a:t>- to </a:t>
            </a:r>
            <a:r>
              <a:rPr lang="fr-CH" dirty="0" err="1"/>
              <a:t>which</a:t>
            </a:r>
            <a:r>
              <a:rPr lang="fr-CH" dirty="0"/>
              <a:t> </a:t>
            </a:r>
            <a:r>
              <a:rPr lang="fr-CH" dirty="0" err="1"/>
              <a:t>extent</a:t>
            </a:r>
            <a:r>
              <a:rPr lang="fr-CH" dirty="0"/>
              <a:t> are </a:t>
            </a:r>
            <a:r>
              <a:rPr lang="fr-CH" dirty="0" err="1"/>
              <a:t>those</a:t>
            </a:r>
            <a:r>
              <a:rPr lang="fr-CH" dirty="0"/>
              <a:t> tests </a:t>
            </a:r>
            <a:r>
              <a:rPr lang="fr-CH" dirty="0" err="1"/>
              <a:t>considered</a:t>
            </a:r>
            <a:r>
              <a:rPr lang="fr-CH" dirty="0"/>
              <a:t> as </a:t>
            </a:r>
            <a:r>
              <a:rPr lang="fr-CH" dirty="0" err="1"/>
              <a:t>acceptance</a:t>
            </a:r>
            <a:r>
              <a:rPr lang="fr-CH" dirty="0"/>
              <a:t> </a:t>
            </a:r>
            <a:r>
              <a:rPr lang="fr-CH" dirty="0" err="1"/>
              <a:t>criteria</a:t>
            </a:r>
            <a:r>
              <a:rPr lang="fr-CH" dirty="0"/>
              <a:t> for the ENSA </a:t>
            </a:r>
            <a:r>
              <a:rPr lang="fr-CH" dirty="0" err="1"/>
              <a:t>contract</a:t>
            </a:r>
            <a:r>
              <a:rPr lang="fr-CH" dirty="0"/>
              <a:t>? for the ESS Bilbao contribution?</a:t>
            </a:r>
          </a:p>
          <a:p>
            <a:endParaRPr lang="fr-CH" dirty="0"/>
          </a:p>
          <a:p>
            <a:r>
              <a:rPr lang="fr-CH" dirty="0"/>
              <a:t>C) </a:t>
            </a:r>
            <a:r>
              <a:rPr lang="fr-CH" dirty="0" err="1"/>
              <a:t>risk</a:t>
            </a:r>
            <a:r>
              <a:rPr lang="fr-CH" dirty="0"/>
              <a:t> </a:t>
            </a:r>
            <a:r>
              <a:rPr lang="fr-CH" dirty="0" err="1"/>
              <a:t>analysis</a:t>
            </a:r>
            <a:endParaRPr lang="fr-CH" dirty="0"/>
          </a:p>
          <a:p>
            <a:r>
              <a:rPr lang="fr-CH" dirty="0"/>
              <a:t>- has ESS Bilbao </a:t>
            </a:r>
            <a:r>
              <a:rPr lang="fr-CH" dirty="0" err="1"/>
              <a:t>prepared</a:t>
            </a:r>
            <a:r>
              <a:rPr lang="fr-CH" dirty="0"/>
              <a:t> a </a:t>
            </a:r>
            <a:r>
              <a:rPr lang="fr-CH" dirty="0" err="1"/>
              <a:t>risk</a:t>
            </a:r>
            <a:r>
              <a:rPr lang="fr-CH" dirty="0"/>
              <a:t> </a:t>
            </a:r>
            <a:r>
              <a:rPr lang="fr-CH" dirty="0" err="1"/>
              <a:t>analysis</a:t>
            </a:r>
            <a:r>
              <a:rPr lang="fr-CH" dirty="0"/>
              <a:t> </a:t>
            </a:r>
            <a:r>
              <a:rPr lang="fr-CH" dirty="0" err="1"/>
              <a:t>complementing</a:t>
            </a:r>
            <a:r>
              <a:rPr lang="fr-CH" dirty="0"/>
              <a:t> </a:t>
            </a:r>
            <a:r>
              <a:rPr lang="fr-CH" dirty="0" err="1"/>
              <a:t>ENSA’s</a:t>
            </a:r>
            <a:r>
              <a:rPr lang="fr-CH" dirty="0"/>
              <a:t> one for the </a:t>
            </a:r>
            <a:r>
              <a:rPr lang="fr-CH" dirty="0" err="1"/>
              <a:t>remaining</a:t>
            </a:r>
            <a:r>
              <a:rPr lang="fr-CH" dirty="0"/>
              <a:t> </a:t>
            </a:r>
            <a:r>
              <a:rPr lang="fr-CH" dirty="0" err="1"/>
              <a:t>risk</a:t>
            </a:r>
            <a:r>
              <a:rPr lang="fr-CH" dirty="0"/>
              <a:t> </a:t>
            </a:r>
            <a:r>
              <a:rPr lang="fr-CH" dirty="0" err="1"/>
              <a:t>factors</a:t>
            </a:r>
            <a:r>
              <a:rPr lang="fr-CH" dirty="0"/>
              <a:t>?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A1DFB62-E84E-B14A-BA21-E0D2C0005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2021-03-16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60134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ESS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9DC"/>
      </a:accent1>
      <a:accent2>
        <a:srgbClr val="003366"/>
      </a:accent2>
      <a:accent3>
        <a:srgbClr val="99BE00"/>
      </a:accent3>
      <a:accent4>
        <a:srgbClr val="006646"/>
      </a:accent4>
      <a:accent5>
        <a:srgbClr val="FF7D00"/>
      </a:accent5>
      <a:accent6>
        <a:srgbClr val="821482"/>
      </a:accent6>
      <a:hlink>
        <a:srgbClr val="0099DC"/>
      </a:hlink>
      <a:folHlink>
        <a:srgbClr val="0099DC"/>
      </a:folHlink>
    </a:clrScheme>
    <a:fontScheme name="ESS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>
            <a:solidFill>
              <a:srgbClr val="66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C8E05FD6-4408-40A1-AAFA-F1913A6B3D38}" vid="{2ACFAA60-6D1B-4172-9AA5-52CCB5CBBC4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9272</TotalTime>
  <Words>286</Words>
  <Application>Microsoft Macintosh PowerPoint</Application>
  <PresentationFormat>Grand écran</PresentationFormat>
  <Paragraphs>36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Calibri</vt:lpstr>
      <vt:lpstr>Segoe UI</vt:lpstr>
      <vt:lpstr>Segoe UI Light</vt:lpstr>
      <vt:lpstr>Segoe UI Semibold</vt:lpstr>
      <vt:lpstr>Wingdings</vt:lpstr>
      <vt:lpstr>Office-tema</vt:lpstr>
      <vt:lpstr>i-CDR committee on welds of port tubes on monolith vessel</vt:lpstr>
      <vt:lpstr>Q&amp;A 1 </vt:lpstr>
      <vt:lpstr>Q&amp;A 2</vt:lpstr>
      <vt:lpstr>Q&amp;A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B. Nicquevert</cp:lastModifiedBy>
  <cp:revision>195</cp:revision>
  <cp:lastPrinted>2021-03-11T22:22:15Z</cp:lastPrinted>
  <dcterms:created xsi:type="dcterms:W3CDTF">2020-09-10T05:52:58Z</dcterms:created>
  <dcterms:modified xsi:type="dcterms:W3CDTF">2021-03-16T07:33:02Z</dcterms:modified>
</cp:coreProperties>
</file>