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72" r:id="rId3"/>
    <p:sldId id="294" r:id="rId4"/>
    <p:sldId id="317" r:id="rId5"/>
    <p:sldId id="319" r:id="rId6"/>
    <p:sldId id="318" r:id="rId7"/>
    <p:sldId id="274" r:id="rId8"/>
    <p:sldId id="301" r:id="rId9"/>
    <p:sldId id="298" r:id="rId10"/>
    <p:sldId id="299" r:id="rId11"/>
    <p:sldId id="304" r:id="rId12"/>
    <p:sldId id="268" r:id="rId13"/>
    <p:sldId id="302" r:id="rId14"/>
    <p:sldId id="287" r:id="rId15"/>
    <p:sldId id="316"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CCCCCC"/>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81" autoAdjust="0"/>
  </p:normalViewPr>
  <p:slideViewPr>
    <p:cSldViewPr snapToGrid="0" snapToObjects="1">
      <p:cViewPr varScale="1">
        <p:scale>
          <a:sx n="100" d="100"/>
          <a:sy n="100" d="100"/>
        </p:scale>
        <p:origin x="92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2021-03-12</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43934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82196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2888194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2021-03-12</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2021-03-12</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cid:image001.png@01D7132F.F4389AE0" TargetMode="Externa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054100" y="1854200"/>
            <a:ext cx="10147299" cy="2578099"/>
          </a:xfrm>
        </p:spPr>
        <p:txBody>
          <a:bodyPr/>
          <a:lstStyle/>
          <a:p>
            <a:pPr algn="ctr"/>
            <a:r>
              <a:rPr lang="en-GB" dirty="0"/>
              <a:t>Welding of Port Tubes to Monolith Vessel</a:t>
            </a:r>
            <a:br>
              <a:rPr lang="en-GB" dirty="0"/>
            </a:br>
            <a:r>
              <a:rPr lang="en-GB" b="1" dirty="0"/>
              <a:t>Scope of Work, Requirements and Acceptance Criteria</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Dr. Sara Ghatnekar Nilsson, WPM Monolith Systems, target division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a:solidFill>
                  <a:schemeClr val="bg1"/>
                </a:solidFill>
              </a:rPr>
              <a:pPr/>
              <a:t>2021-03-12</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Functional Requirements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6" name="Rectangle 2">
            <a:extLst>
              <a:ext uri="{FF2B5EF4-FFF2-40B4-BE49-F238E27FC236}">
                <a16:creationId xmlns:a16="http://schemas.microsoft.com/office/drawing/2014/main" id="{68605AE9-257C-7C49-86FB-6D1806CE508E}"/>
              </a:ext>
            </a:extLst>
          </p:cNvPr>
          <p:cNvSpPr>
            <a:spLocks noChangeArrowheads="1"/>
          </p:cNvSpPr>
          <p:nvPr/>
        </p:nvSpPr>
        <p:spPr bwMode="auto">
          <a:xfrm>
            <a:off x="13677506" y="-1193603"/>
            <a:ext cx="431585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3146684B-A4E1-D344-9A48-BE0D5D793C0C}"/>
              </a:ext>
            </a:extLst>
          </p:cNvPr>
          <p:cNvSpPr/>
          <p:nvPr/>
        </p:nvSpPr>
        <p:spPr>
          <a:xfrm>
            <a:off x="1103709" y="1159834"/>
            <a:ext cx="5612051" cy="1754326"/>
          </a:xfrm>
          <a:prstGeom prst="rect">
            <a:avLst/>
          </a:prstGeom>
        </p:spPr>
        <p:txBody>
          <a:bodyPr wrap="square">
            <a:spAutoFit/>
          </a:bodyPr>
          <a:lstStyle/>
          <a:p>
            <a:pPr marL="285750" indent="-285750">
              <a:buFont typeface="Arial" panose="020B0604020202020204" pitchFamily="34" charset="0"/>
              <a:buChar char="•"/>
            </a:pPr>
            <a:r>
              <a:rPr lang="en-GB" dirty="0">
                <a:solidFill>
                  <a:schemeClr val="tx1">
                    <a:lumMod val="75000"/>
                    <a:lumOff val="25000"/>
                  </a:schemeClr>
                </a:solidFill>
              </a:rPr>
              <a:t>Fulfil dimensional requirements after welding.</a:t>
            </a:r>
          </a:p>
          <a:p>
            <a:pPr marL="285750" indent="-285750">
              <a:buFont typeface="Arial" panose="020B0604020202020204" pitchFamily="34" charset="0"/>
              <a:buChar char="•"/>
            </a:pPr>
            <a:endParaRPr lang="en-GB" dirty="0">
              <a:solidFill>
                <a:schemeClr val="tx1">
                  <a:lumMod val="75000"/>
                  <a:lumOff val="25000"/>
                </a:schemeClr>
              </a:solidFill>
            </a:endParaRPr>
          </a:p>
          <a:p>
            <a:pPr marL="285750" indent="-285750">
              <a:buFont typeface="Arial" panose="020B0604020202020204" pitchFamily="34" charset="0"/>
              <a:buChar char="•"/>
            </a:pPr>
            <a:r>
              <a:rPr lang="en-GB" dirty="0">
                <a:solidFill>
                  <a:schemeClr val="tx1">
                    <a:lumMod val="75000"/>
                    <a:lumOff val="25000"/>
                  </a:schemeClr>
                </a:solidFill>
              </a:rPr>
              <a:t>The welds must :</a:t>
            </a:r>
          </a:p>
          <a:p>
            <a:pPr marL="742950" lvl="1" indent="-285750">
              <a:buFont typeface="Arial" panose="020B0604020202020204" pitchFamily="34" charset="0"/>
              <a:buChar char="•"/>
            </a:pPr>
            <a:r>
              <a:rPr lang="en-GB" dirty="0">
                <a:solidFill>
                  <a:schemeClr val="tx1">
                    <a:lumMod val="75000"/>
                    <a:lumOff val="25000"/>
                  </a:schemeClr>
                </a:solidFill>
              </a:rPr>
              <a:t>Withstand mechanical loads according to KFM ESS-0135150</a:t>
            </a:r>
          </a:p>
          <a:p>
            <a:pPr marL="742950" lvl="1" indent="-285750">
              <a:buFont typeface="Arial" panose="020B0604020202020204" pitchFamily="34" charset="0"/>
              <a:buChar char="•"/>
            </a:pPr>
            <a:r>
              <a:rPr lang="en-GB" dirty="0">
                <a:solidFill>
                  <a:schemeClr val="tx1">
                    <a:lumMod val="75000"/>
                    <a:lumOff val="25000"/>
                  </a:schemeClr>
                </a:solidFill>
              </a:rPr>
              <a:t>Be leak tight and according to vacuum standards</a:t>
            </a:r>
          </a:p>
        </p:txBody>
      </p:sp>
      <p:pic>
        <p:nvPicPr>
          <p:cNvPr id="7" name="Picture 6">
            <a:extLst>
              <a:ext uri="{FF2B5EF4-FFF2-40B4-BE49-F238E27FC236}">
                <a16:creationId xmlns:a16="http://schemas.microsoft.com/office/drawing/2014/main" id="{E4E8B111-91FF-984D-A00B-BDB2895A0A31}"/>
              </a:ext>
            </a:extLst>
          </p:cNvPr>
          <p:cNvPicPr>
            <a:picLocks noChangeAspect="1"/>
          </p:cNvPicPr>
          <p:nvPr/>
        </p:nvPicPr>
        <p:blipFill>
          <a:blip r:embed="rId2"/>
          <a:stretch>
            <a:fillRect/>
          </a:stretch>
        </p:blipFill>
        <p:spPr>
          <a:xfrm>
            <a:off x="1183438" y="3854096"/>
            <a:ext cx="3916203" cy="2768269"/>
          </a:xfrm>
          <a:prstGeom prst="rect">
            <a:avLst/>
          </a:prstGeom>
        </p:spPr>
      </p:pic>
      <p:sp>
        <p:nvSpPr>
          <p:cNvPr id="11" name="Rectangle 10">
            <a:extLst>
              <a:ext uri="{FF2B5EF4-FFF2-40B4-BE49-F238E27FC236}">
                <a16:creationId xmlns:a16="http://schemas.microsoft.com/office/drawing/2014/main" id="{7AE1F2A1-137B-D248-8B1A-680A5BDDE15A}"/>
              </a:ext>
            </a:extLst>
          </p:cNvPr>
          <p:cNvSpPr/>
          <p:nvPr/>
        </p:nvSpPr>
        <p:spPr>
          <a:xfrm>
            <a:off x="5099641" y="6253033"/>
            <a:ext cx="1394869" cy="369332"/>
          </a:xfrm>
          <a:prstGeom prst="rect">
            <a:avLst/>
          </a:prstGeom>
        </p:spPr>
        <p:txBody>
          <a:bodyPr wrap="none">
            <a:spAutoFit/>
          </a:bodyPr>
          <a:lstStyle/>
          <a:p>
            <a:r>
              <a:rPr lang="en-GB" dirty="0">
                <a:solidFill>
                  <a:schemeClr val="tx1">
                    <a:lumMod val="75000"/>
                    <a:lumOff val="25000"/>
                  </a:schemeClr>
                </a:solidFill>
              </a:rPr>
              <a:t>ESS-3185128</a:t>
            </a:r>
            <a:endParaRPr lang="en-GB" dirty="0"/>
          </a:p>
        </p:txBody>
      </p:sp>
      <p:sp>
        <p:nvSpPr>
          <p:cNvPr id="12" name="Rectangle 11">
            <a:extLst>
              <a:ext uri="{FF2B5EF4-FFF2-40B4-BE49-F238E27FC236}">
                <a16:creationId xmlns:a16="http://schemas.microsoft.com/office/drawing/2014/main" id="{31D93DE1-0A58-7640-BB00-8B6E05EF54F8}"/>
              </a:ext>
            </a:extLst>
          </p:cNvPr>
          <p:cNvSpPr/>
          <p:nvPr/>
        </p:nvSpPr>
        <p:spPr>
          <a:xfrm>
            <a:off x="2147365" y="3484764"/>
            <a:ext cx="2031903" cy="369332"/>
          </a:xfrm>
          <a:prstGeom prst="rect">
            <a:avLst/>
          </a:prstGeom>
        </p:spPr>
        <p:txBody>
          <a:bodyPr wrap="none">
            <a:spAutoFit/>
          </a:bodyPr>
          <a:lstStyle/>
          <a:p>
            <a:r>
              <a:rPr lang="en-GB" dirty="0">
                <a:solidFill>
                  <a:schemeClr val="tx1">
                    <a:lumMod val="75000"/>
                    <a:lumOff val="25000"/>
                  </a:schemeClr>
                </a:solidFill>
              </a:rPr>
              <a:t>Installation drawing</a:t>
            </a:r>
            <a:endParaRPr lang="en-GB" dirty="0"/>
          </a:p>
        </p:txBody>
      </p:sp>
      <p:pic>
        <p:nvPicPr>
          <p:cNvPr id="9" name="Picture 8">
            <a:extLst>
              <a:ext uri="{FF2B5EF4-FFF2-40B4-BE49-F238E27FC236}">
                <a16:creationId xmlns:a16="http://schemas.microsoft.com/office/drawing/2014/main" id="{32BA02C6-9F33-4242-A69D-2DB94201DE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02694" y="3433794"/>
            <a:ext cx="2077906" cy="2900411"/>
          </a:xfrm>
          <a:prstGeom prst="rect">
            <a:avLst/>
          </a:prstGeom>
        </p:spPr>
      </p:pic>
      <p:pic>
        <p:nvPicPr>
          <p:cNvPr id="13" name="Picture 12">
            <a:extLst>
              <a:ext uri="{FF2B5EF4-FFF2-40B4-BE49-F238E27FC236}">
                <a16:creationId xmlns:a16="http://schemas.microsoft.com/office/drawing/2014/main" id="{6BF1E535-00B7-C14A-B537-E78CD0B9D1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9885" y="3433794"/>
            <a:ext cx="2101802" cy="2919169"/>
          </a:xfrm>
          <a:prstGeom prst="rect">
            <a:avLst/>
          </a:prstGeom>
        </p:spPr>
      </p:pic>
      <p:sp>
        <p:nvSpPr>
          <p:cNvPr id="14" name="Rectangle 13">
            <a:extLst>
              <a:ext uri="{FF2B5EF4-FFF2-40B4-BE49-F238E27FC236}">
                <a16:creationId xmlns:a16="http://schemas.microsoft.com/office/drawing/2014/main" id="{947AF602-4BB9-D646-AFF7-55618BDADDFB}"/>
              </a:ext>
            </a:extLst>
          </p:cNvPr>
          <p:cNvSpPr/>
          <p:nvPr/>
        </p:nvSpPr>
        <p:spPr>
          <a:xfrm>
            <a:off x="8050186" y="2809264"/>
            <a:ext cx="1870961" cy="369332"/>
          </a:xfrm>
          <a:prstGeom prst="rect">
            <a:avLst/>
          </a:prstGeom>
        </p:spPr>
        <p:txBody>
          <a:bodyPr wrap="none">
            <a:spAutoFit/>
          </a:bodyPr>
          <a:lstStyle/>
          <a:p>
            <a:r>
              <a:rPr lang="en-GB" dirty="0">
                <a:solidFill>
                  <a:schemeClr val="tx1">
                    <a:lumMod val="75000"/>
                    <a:lumOff val="25000"/>
                  </a:schemeClr>
                </a:solidFill>
              </a:rPr>
              <a:t>KFM ESS-0135150</a:t>
            </a:r>
            <a:endParaRPr lang="en-GB" dirty="0"/>
          </a:p>
        </p:txBody>
      </p:sp>
      <p:pic>
        <p:nvPicPr>
          <p:cNvPr id="15" name="Picture 14">
            <a:extLst>
              <a:ext uri="{FF2B5EF4-FFF2-40B4-BE49-F238E27FC236}">
                <a16:creationId xmlns:a16="http://schemas.microsoft.com/office/drawing/2014/main" id="{E7F88126-9853-D14D-9FB3-EA5EF001BAFD}"/>
              </a:ext>
            </a:extLst>
          </p:cNvPr>
          <p:cNvPicPr>
            <a:picLocks noChangeAspect="1"/>
          </p:cNvPicPr>
          <p:nvPr/>
        </p:nvPicPr>
        <p:blipFill>
          <a:blip r:embed="rId5"/>
          <a:stretch>
            <a:fillRect/>
          </a:stretch>
        </p:blipFill>
        <p:spPr>
          <a:xfrm>
            <a:off x="10012190" y="3433794"/>
            <a:ext cx="2054246" cy="2900411"/>
          </a:xfrm>
          <a:prstGeom prst="rect">
            <a:avLst/>
          </a:prstGeom>
        </p:spPr>
      </p:pic>
    </p:spTree>
    <p:extLst>
      <p:ext uri="{BB962C8B-B14F-4D97-AF65-F5344CB8AC3E}">
        <p14:creationId xmlns:p14="http://schemas.microsoft.com/office/powerpoint/2010/main" val="318692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Requirement on Weld Thickness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11</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6" name="Rectangle 2">
            <a:extLst>
              <a:ext uri="{FF2B5EF4-FFF2-40B4-BE49-F238E27FC236}">
                <a16:creationId xmlns:a16="http://schemas.microsoft.com/office/drawing/2014/main" id="{68605AE9-257C-7C49-86FB-6D1806CE508E}"/>
              </a:ext>
            </a:extLst>
          </p:cNvPr>
          <p:cNvSpPr>
            <a:spLocks noChangeArrowheads="1"/>
          </p:cNvSpPr>
          <p:nvPr/>
        </p:nvSpPr>
        <p:spPr bwMode="auto">
          <a:xfrm>
            <a:off x="13677506" y="-1193603"/>
            <a:ext cx="431585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3146684B-A4E1-D344-9A48-BE0D5D793C0C}"/>
              </a:ext>
            </a:extLst>
          </p:cNvPr>
          <p:cNvSpPr/>
          <p:nvPr/>
        </p:nvSpPr>
        <p:spPr>
          <a:xfrm>
            <a:off x="1103709" y="1159834"/>
            <a:ext cx="5612051" cy="1477328"/>
          </a:xfrm>
          <a:prstGeom prst="rect">
            <a:avLst/>
          </a:prstGeom>
        </p:spPr>
        <p:txBody>
          <a:bodyPr wrap="square">
            <a:spAutoFit/>
          </a:bodyPr>
          <a:lstStyle/>
          <a:p>
            <a:endParaRPr lang="en-GB" dirty="0">
              <a:solidFill>
                <a:schemeClr val="tx1">
                  <a:lumMod val="75000"/>
                  <a:lumOff val="25000"/>
                </a:schemeClr>
              </a:solidFill>
            </a:endParaRPr>
          </a:p>
          <a:p>
            <a:endParaRPr lang="en-GB" dirty="0">
              <a:solidFill>
                <a:schemeClr val="tx1">
                  <a:lumMod val="75000"/>
                  <a:lumOff val="25000"/>
                </a:schemeClr>
              </a:solidFill>
            </a:endParaRPr>
          </a:p>
          <a:p>
            <a:r>
              <a:rPr lang="en-GB" dirty="0">
                <a:solidFill>
                  <a:schemeClr val="tx1">
                    <a:lumMod val="75000"/>
                    <a:lumOff val="25000"/>
                  </a:schemeClr>
                </a:solidFill>
              </a:rPr>
              <a:t>A decision was made to have 8mm thickness in the welding area.</a:t>
            </a:r>
          </a:p>
          <a:p>
            <a:endParaRPr lang="en-GB" dirty="0">
              <a:solidFill>
                <a:schemeClr val="tx1">
                  <a:lumMod val="75000"/>
                  <a:lumOff val="25000"/>
                </a:schemeClr>
              </a:solidFill>
            </a:endParaRPr>
          </a:p>
        </p:txBody>
      </p:sp>
      <p:pic>
        <p:nvPicPr>
          <p:cNvPr id="9" name="Picture 8">
            <a:extLst>
              <a:ext uri="{FF2B5EF4-FFF2-40B4-BE49-F238E27FC236}">
                <a16:creationId xmlns:a16="http://schemas.microsoft.com/office/drawing/2014/main" id="{91DEDC6A-02D2-C743-A23D-CAE2F7D41A3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15835" y="2831115"/>
            <a:ext cx="4565974" cy="3368352"/>
          </a:xfrm>
          <a:prstGeom prst="rect">
            <a:avLst/>
          </a:prstGeom>
        </p:spPr>
      </p:pic>
    </p:spTree>
    <p:extLst>
      <p:ext uri="{BB962C8B-B14F-4D97-AF65-F5344CB8AC3E}">
        <p14:creationId xmlns:p14="http://schemas.microsoft.com/office/powerpoint/2010/main" val="35436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Acceptance Criteria</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12</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3" name="Rectangle 2">
            <a:extLst>
              <a:ext uri="{FF2B5EF4-FFF2-40B4-BE49-F238E27FC236}">
                <a16:creationId xmlns:a16="http://schemas.microsoft.com/office/drawing/2014/main" id="{7AFDFF0B-6CAA-E84E-8546-348EAE7A0FB9}"/>
              </a:ext>
            </a:extLst>
          </p:cNvPr>
          <p:cNvSpPr/>
          <p:nvPr/>
        </p:nvSpPr>
        <p:spPr>
          <a:xfrm>
            <a:off x="436881" y="1564700"/>
            <a:ext cx="6441440" cy="2585323"/>
          </a:xfrm>
          <a:prstGeom prst="rect">
            <a:avLst/>
          </a:prstGeom>
        </p:spPr>
        <p:txBody>
          <a:bodyPr wrap="square">
            <a:spAutoFit/>
          </a:bodyPr>
          <a:lstStyle/>
          <a:p>
            <a:r>
              <a:rPr lang="en-GB" dirty="0">
                <a:solidFill>
                  <a:schemeClr val="tx1">
                    <a:lumMod val="75000"/>
                    <a:lumOff val="25000"/>
                  </a:schemeClr>
                </a:solidFill>
              </a:rPr>
              <a:t>Welds acceptance criteria: EN ISO 5817 (Class B) </a:t>
            </a:r>
          </a:p>
          <a:p>
            <a:endParaRPr lang="en-GB" dirty="0">
              <a:solidFill>
                <a:schemeClr val="tx1">
                  <a:lumMod val="75000"/>
                  <a:lumOff val="25000"/>
                </a:schemeClr>
              </a:solidFill>
            </a:endParaRPr>
          </a:p>
          <a:p>
            <a:r>
              <a:rPr lang="en-GB" dirty="0">
                <a:solidFill>
                  <a:schemeClr val="tx1">
                    <a:lumMod val="75000"/>
                    <a:lumOff val="25000"/>
                  </a:schemeClr>
                </a:solidFill>
              </a:rPr>
              <a:t>Individual leak tests of the tubes &lt; 10</a:t>
            </a:r>
            <a:r>
              <a:rPr lang="en-GB" baseline="30000" dirty="0">
                <a:solidFill>
                  <a:schemeClr val="tx1">
                    <a:lumMod val="75000"/>
                    <a:lumOff val="25000"/>
                  </a:schemeClr>
                </a:solidFill>
              </a:rPr>
              <a:t>-6</a:t>
            </a:r>
            <a:r>
              <a:rPr lang="en-GB" dirty="0">
                <a:solidFill>
                  <a:schemeClr val="tx1">
                    <a:lumMod val="75000"/>
                    <a:lumOff val="25000"/>
                  </a:schemeClr>
                </a:solidFill>
              </a:rPr>
              <a:t> Pa m</a:t>
            </a:r>
            <a:r>
              <a:rPr lang="en-GB" baseline="30000" dirty="0">
                <a:solidFill>
                  <a:schemeClr val="tx1">
                    <a:lumMod val="75000"/>
                    <a:lumOff val="25000"/>
                  </a:schemeClr>
                </a:solidFill>
              </a:rPr>
              <a:t>3</a:t>
            </a:r>
            <a:r>
              <a:rPr lang="en-GB" dirty="0">
                <a:solidFill>
                  <a:schemeClr val="tx1">
                    <a:lumMod val="75000"/>
                    <a:lumOff val="25000"/>
                  </a:schemeClr>
                </a:solidFill>
              </a:rPr>
              <a:t> / s (10</a:t>
            </a:r>
            <a:r>
              <a:rPr lang="en-GB" baseline="30000" dirty="0">
                <a:solidFill>
                  <a:schemeClr val="tx1">
                    <a:lumMod val="75000"/>
                    <a:lumOff val="25000"/>
                  </a:schemeClr>
                </a:solidFill>
              </a:rPr>
              <a:t>-5</a:t>
            </a:r>
            <a:r>
              <a:rPr lang="en-GB" dirty="0">
                <a:solidFill>
                  <a:schemeClr val="tx1">
                    <a:lumMod val="75000"/>
                    <a:lumOff val="25000"/>
                  </a:schemeClr>
                </a:solidFill>
              </a:rPr>
              <a:t> mbar l / s).</a:t>
            </a:r>
          </a:p>
          <a:p>
            <a:endParaRPr lang="en-GB" dirty="0">
              <a:solidFill>
                <a:schemeClr val="tx1">
                  <a:lumMod val="75000"/>
                  <a:lumOff val="25000"/>
                </a:schemeClr>
              </a:solidFill>
            </a:endParaRPr>
          </a:p>
          <a:p>
            <a:r>
              <a:rPr lang="en-GB" dirty="0">
                <a:solidFill>
                  <a:schemeClr val="tx1">
                    <a:lumMod val="75000"/>
                    <a:lumOff val="25000"/>
                  </a:schemeClr>
                </a:solidFill>
              </a:rPr>
              <a:t>Shape and position of tubes after welding must be fulfilled according to tolerances on installation drawing.</a:t>
            </a:r>
          </a:p>
          <a:p>
            <a:endParaRPr lang="en-GB" dirty="0">
              <a:solidFill>
                <a:schemeClr val="tx1">
                  <a:lumMod val="75000"/>
                  <a:lumOff val="25000"/>
                </a:schemeClr>
              </a:solidFill>
            </a:endParaRPr>
          </a:p>
          <a:p>
            <a:r>
              <a:rPr lang="en-GB" dirty="0">
                <a:solidFill>
                  <a:schemeClr val="tx1">
                    <a:lumMod val="75000"/>
                    <a:lumOff val="25000"/>
                  </a:schemeClr>
                </a:solidFill>
              </a:rPr>
              <a:t>Pressure test of the Confinement system (PBW port block, tubes and lower &amp; upper Vessel).</a:t>
            </a:r>
          </a:p>
        </p:txBody>
      </p:sp>
      <p:sp>
        <p:nvSpPr>
          <p:cNvPr id="6" name="Rectangle 2">
            <a:extLst>
              <a:ext uri="{FF2B5EF4-FFF2-40B4-BE49-F238E27FC236}">
                <a16:creationId xmlns:a16="http://schemas.microsoft.com/office/drawing/2014/main" id="{68605AE9-257C-7C49-86FB-6D1806CE508E}"/>
              </a:ext>
            </a:extLst>
          </p:cNvPr>
          <p:cNvSpPr>
            <a:spLocks noChangeArrowheads="1"/>
          </p:cNvSpPr>
          <p:nvPr/>
        </p:nvSpPr>
        <p:spPr bwMode="auto">
          <a:xfrm>
            <a:off x="13677506" y="-1193603"/>
            <a:ext cx="431585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1" descr="cid:image001.png@01D7132F.F4389AE0">
            <a:extLst>
              <a:ext uri="{FF2B5EF4-FFF2-40B4-BE49-F238E27FC236}">
                <a16:creationId xmlns:a16="http://schemas.microsoft.com/office/drawing/2014/main" id="{7A2C931D-7590-7945-B27E-2CE31498B2B1}"/>
              </a:ext>
            </a:extLst>
          </p:cNvPr>
          <p:cNvPicPr>
            <a:picLocks noChangeAspect="1" noChangeArrowheads="1"/>
          </p:cNvPicPr>
          <p:nvPr/>
        </p:nvPicPr>
        <p:blipFill rotWithShape="1">
          <a:blip r:embed="rId2" r:link="rId3" cstate="print">
            <a:extLst>
              <a:ext uri="{28A0092B-C50C-407E-A947-70E740481C1C}">
                <a14:useLocalDpi xmlns:a14="http://schemas.microsoft.com/office/drawing/2010/main"/>
              </a:ext>
            </a:extLst>
          </a:blip>
          <a:srcRect/>
          <a:stretch>
            <a:fillRect/>
          </a:stretch>
        </p:blipFill>
        <p:spPr bwMode="auto">
          <a:xfrm>
            <a:off x="6878320" y="2110430"/>
            <a:ext cx="4765039" cy="3847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27AB0B-A7CC-7644-B590-C2256203FF07}"/>
              </a:ext>
            </a:extLst>
          </p:cNvPr>
          <p:cNvPicPr>
            <a:picLocks noChangeAspect="1"/>
          </p:cNvPicPr>
          <p:nvPr/>
        </p:nvPicPr>
        <p:blipFill>
          <a:blip r:embed="rId4"/>
          <a:stretch>
            <a:fillRect/>
          </a:stretch>
        </p:blipFill>
        <p:spPr>
          <a:xfrm>
            <a:off x="10850490" y="2371931"/>
            <a:ext cx="546100" cy="736600"/>
          </a:xfrm>
          <a:prstGeom prst="rect">
            <a:avLst/>
          </a:prstGeom>
        </p:spPr>
      </p:pic>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Tolerances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pic>
        <p:nvPicPr>
          <p:cNvPr id="7" name="Picture Placeholder 6">
            <a:extLst>
              <a:ext uri="{FF2B5EF4-FFF2-40B4-BE49-F238E27FC236}">
                <a16:creationId xmlns:a16="http://schemas.microsoft.com/office/drawing/2014/main" id="{8FD66767-67E2-E54E-AF6F-4737E526645C}"/>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l="25711" r="25711"/>
          <a:stretch/>
        </p:blipFill>
        <p:spPr>
          <a:prstGeom prst="rect">
            <a:avLst/>
          </a:prstGeom>
        </p:spPr>
      </p:pic>
    </p:spTree>
    <p:extLst>
      <p:ext uri="{BB962C8B-B14F-4D97-AF65-F5344CB8AC3E}">
        <p14:creationId xmlns:p14="http://schemas.microsoft.com/office/powerpoint/2010/main" val="29134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Tolerances</a:t>
            </a:r>
            <a:endParaRPr lang="en-GB" dirty="0">
              <a:solidFill>
                <a:srgbClr val="FF0000"/>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14</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9" name="Platshållare för innehåll 2">
            <a:extLst>
              <a:ext uri="{FF2B5EF4-FFF2-40B4-BE49-F238E27FC236}">
                <a16:creationId xmlns:a16="http://schemas.microsoft.com/office/drawing/2014/main" id="{75F42A35-4CAB-1B4E-9640-20AF38A9C559}"/>
              </a:ext>
            </a:extLst>
          </p:cNvPr>
          <p:cNvSpPr>
            <a:spLocks noGrp="1"/>
          </p:cNvSpPr>
          <p:nvPr>
            <p:ph idx="1"/>
          </p:nvPr>
        </p:nvSpPr>
        <p:spPr>
          <a:xfrm>
            <a:off x="880990" y="1221019"/>
            <a:ext cx="10515600" cy="4351338"/>
          </a:xfrm>
        </p:spPr>
        <p:txBody>
          <a:bodyPr/>
          <a:lstStyle/>
          <a:p>
            <a:pPr fontAlgn="b">
              <a:buFont typeface="Wingdings" pitchFamily="2" charset="2"/>
              <a:buChar char="v"/>
            </a:pPr>
            <a:r>
              <a:rPr lang="en-US" dirty="0">
                <a:solidFill>
                  <a:schemeClr val="tx1">
                    <a:lumMod val="75000"/>
                    <a:lumOff val="25000"/>
                  </a:schemeClr>
                </a:solidFill>
              </a:rPr>
              <a:t>Originally, the space requirements between tubes and inserts were extremely tight. The main reasons were to prevent streaming, and that the tolerance input from NSS was in the range of fractions of mm in order to not loose the scientific signal-to-noise ratio.</a:t>
            </a:r>
          </a:p>
          <a:p>
            <a:pPr fontAlgn="b">
              <a:buFont typeface="Wingdings" pitchFamily="2" charset="2"/>
              <a:buChar char="v"/>
            </a:pPr>
            <a:endParaRPr lang="en-US" dirty="0">
              <a:solidFill>
                <a:schemeClr val="tx1">
                  <a:lumMod val="75000"/>
                  <a:lumOff val="25000"/>
                </a:schemeClr>
              </a:solidFill>
            </a:endParaRPr>
          </a:p>
          <a:p>
            <a:pPr fontAlgn="b">
              <a:buFont typeface="Wingdings" pitchFamily="2" charset="2"/>
              <a:buChar char="v"/>
            </a:pPr>
            <a:r>
              <a:rPr lang="en-US" dirty="0">
                <a:solidFill>
                  <a:schemeClr val="tx1">
                    <a:lumMod val="75000"/>
                    <a:lumOff val="25000"/>
                  </a:schemeClr>
                </a:solidFill>
              </a:rPr>
              <a:t>Several tolerance chain workshops have been held at ESS with a holistic perspective under leadership of ESS Technical Coordinator Dr. Masatoshi Arai, resulting in a relaxation of some strict tolerances, e.g. the range in the </a:t>
            </a:r>
            <a:r>
              <a:rPr lang="en-US" dirty="0" err="1">
                <a:solidFill>
                  <a:schemeClr val="tx1">
                    <a:lumMod val="75000"/>
                    <a:lumOff val="25000"/>
                  </a:schemeClr>
                </a:solidFill>
              </a:rPr>
              <a:t>xyz</a:t>
            </a:r>
            <a:r>
              <a:rPr lang="en-US" dirty="0">
                <a:solidFill>
                  <a:schemeClr val="tx1">
                    <a:lumMod val="75000"/>
                    <a:lumOff val="25000"/>
                  </a:schemeClr>
                </a:solidFill>
              </a:rPr>
              <a:t>-window around the focal point that Instruments can view in order to not loose signal-to-noise ratio were relaxed to X±5mm; Y±3mm; Z±2mm </a:t>
            </a:r>
          </a:p>
          <a:p>
            <a:pPr marL="142875" lvl="1" indent="0" fontAlgn="b">
              <a:buNone/>
            </a:pPr>
            <a:endParaRPr lang="en-US" sz="2300" dirty="0">
              <a:solidFill>
                <a:schemeClr val="tx1">
                  <a:lumMod val="75000"/>
                  <a:lumOff val="25000"/>
                </a:schemeClr>
              </a:solidFill>
            </a:endParaRPr>
          </a:p>
        </p:txBody>
      </p:sp>
    </p:spTree>
    <p:extLst>
      <p:ext uri="{BB962C8B-B14F-4D97-AF65-F5344CB8AC3E}">
        <p14:creationId xmlns:p14="http://schemas.microsoft.com/office/powerpoint/2010/main" val="25220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509909" cy="3533091"/>
          </a:xfrm>
        </p:spPr>
        <p:txBody>
          <a:bodyPr/>
          <a:lstStyle/>
          <a:p>
            <a:r>
              <a:rPr lang="en-GB" dirty="0"/>
              <a:t>Tolerances by Robert </a:t>
            </a:r>
            <a:r>
              <a:rPr lang="en-GB" dirty="0" err="1"/>
              <a:t>Svensson</a:t>
            </a:r>
            <a:endParaRPr lang="en-GB" dirty="0"/>
          </a:p>
          <a:p>
            <a:r>
              <a:rPr lang="en-GB" sz="3200" dirty="0"/>
              <a:t>Work Unit Lead for Neutron Beam Port Blocks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pic>
        <p:nvPicPr>
          <p:cNvPr id="7" name="Picture Placeholder 6">
            <a:extLst>
              <a:ext uri="{FF2B5EF4-FFF2-40B4-BE49-F238E27FC236}">
                <a16:creationId xmlns:a16="http://schemas.microsoft.com/office/drawing/2014/main" id="{8FD66767-67E2-E54E-AF6F-4737E526645C}"/>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l="25711" r="25711"/>
          <a:stretch/>
        </p:blipFill>
        <p:spPr>
          <a:prstGeom prst="rect">
            <a:avLst/>
          </a:prstGeom>
        </p:spPr>
      </p:pic>
    </p:spTree>
    <p:extLst>
      <p:ext uri="{BB962C8B-B14F-4D97-AF65-F5344CB8AC3E}">
        <p14:creationId xmlns:p14="http://schemas.microsoft.com/office/powerpoint/2010/main" val="8056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2</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4186511935"/>
              </p:ext>
            </p:extLst>
          </p:nvPr>
        </p:nvGraphicFramePr>
        <p:xfrm>
          <a:off x="1195647" y="1633448"/>
          <a:ext cx="10134600" cy="1373382"/>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ESS Basics</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Scope of Work, Requirements and Acceptance Criteria</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Tolerances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2021-03-12</a:t>
            </a:fld>
            <a:endParaRPr lang="sv-SE"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ESS Basics, Target and Instruments</a:t>
            </a: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3</a:t>
            </a:fld>
            <a:endParaRPr lang="sv-SE" dirty="0">
              <a:solidFill>
                <a:srgbClr val="CCCCCC"/>
              </a:solidFill>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6" name="Content Placeholder 5">
            <a:extLst>
              <a:ext uri="{FF2B5EF4-FFF2-40B4-BE49-F238E27FC236}">
                <a16:creationId xmlns:a16="http://schemas.microsoft.com/office/drawing/2014/main" id="{91A80025-F52C-CF4C-80C9-17B2D159869A}"/>
              </a:ext>
            </a:extLst>
          </p:cNvPr>
          <p:cNvSpPr>
            <a:spLocks noGrp="1"/>
          </p:cNvSpPr>
          <p:nvPr>
            <p:ph idx="1"/>
          </p:nvPr>
        </p:nvSpPr>
        <p:spPr/>
        <p:txBody>
          <a:bodyPr/>
          <a:lstStyle/>
          <a:p>
            <a:endParaRPr lang="en-GB"/>
          </a:p>
        </p:txBody>
      </p:sp>
      <p:pic>
        <p:nvPicPr>
          <p:cNvPr id="9" name="Picture 5">
            <a:extLst>
              <a:ext uri="{FF2B5EF4-FFF2-40B4-BE49-F238E27FC236}">
                <a16:creationId xmlns:a16="http://schemas.microsoft.com/office/drawing/2014/main" id="{645B9C25-B640-4948-AE82-10FC2DA76E0E}"/>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873760" y="1067520"/>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A56E9E43-6931-A547-8ECC-A1E9AAD408B9}"/>
              </a:ext>
            </a:extLst>
          </p:cNvPr>
          <p:cNvSpPr txBox="1">
            <a:spLocks noChangeArrowheads="1"/>
          </p:cNvSpPr>
          <p:nvPr/>
        </p:nvSpPr>
        <p:spPr bwMode="auto">
          <a:xfrm>
            <a:off x="837247" y="6282458"/>
            <a:ext cx="2382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a:r>
              <a:rPr lang="en-US" altLang="x-none" sz="1000" i="1" dirty="0"/>
              <a:t>ESS Instrument Layout</a:t>
            </a:r>
          </a:p>
        </p:txBody>
      </p:sp>
      <p:sp>
        <p:nvSpPr>
          <p:cNvPr id="12" name="TextBox 11">
            <a:extLst>
              <a:ext uri="{FF2B5EF4-FFF2-40B4-BE49-F238E27FC236}">
                <a16:creationId xmlns:a16="http://schemas.microsoft.com/office/drawing/2014/main" id="{906512DD-C9FA-BA4A-BDFA-86D627FB1953}"/>
              </a:ext>
            </a:extLst>
          </p:cNvPr>
          <p:cNvSpPr txBox="1"/>
          <p:nvPr/>
        </p:nvSpPr>
        <p:spPr>
          <a:xfrm>
            <a:off x="3678873" y="2848695"/>
            <a:ext cx="585787"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ODIN</a:t>
            </a:r>
          </a:p>
        </p:txBody>
      </p:sp>
      <p:sp>
        <p:nvSpPr>
          <p:cNvPr id="13" name="TextBox 12">
            <a:extLst>
              <a:ext uri="{FF2B5EF4-FFF2-40B4-BE49-F238E27FC236}">
                <a16:creationId xmlns:a16="http://schemas.microsoft.com/office/drawing/2014/main" id="{DB6108C1-C72D-C542-8F4F-3FA8DE814863}"/>
              </a:ext>
            </a:extLst>
          </p:cNvPr>
          <p:cNvSpPr txBox="1"/>
          <p:nvPr/>
        </p:nvSpPr>
        <p:spPr>
          <a:xfrm>
            <a:off x="2450148" y="3093170"/>
            <a:ext cx="752475"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DREAM</a:t>
            </a:r>
          </a:p>
        </p:txBody>
      </p:sp>
      <p:sp>
        <p:nvSpPr>
          <p:cNvPr id="14" name="TextBox 13">
            <a:extLst>
              <a:ext uri="{FF2B5EF4-FFF2-40B4-BE49-F238E27FC236}">
                <a16:creationId xmlns:a16="http://schemas.microsoft.com/office/drawing/2014/main" id="{773B9EC6-6D14-7F44-9C29-FFDE573FF1D6}"/>
              </a:ext>
            </a:extLst>
          </p:cNvPr>
          <p:cNvSpPr txBox="1"/>
          <p:nvPr/>
        </p:nvSpPr>
        <p:spPr>
          <a:xfrm>
            <a:off x="6122035" y="1464395"/>
            <a:ext cx="558800"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NMX</a:t>
            </a:r>
          </a:p>
        </p:txBody>
      </p:sp>
      <p:sp>
        <p:nvSpPr>
          <p:cNvPr id="15" name="TextBox 14">
            <a:extLst>
              <a:ext uri="{FF2B5EF4-FFF2-40B4-BE49-F238E27FC236}">
                <a16:creationId xmlns:a16="http://schemas.microsoft.com/office/drawing/2014/main" id="{7CC216D0-E594-814B-8F39-92E2F49D6204}"/>
              </a:ext>
            </a:extLst>
          </p:cNvPr>
          <p:cNvSpPr txBox="1"/>
          <p:nvPr/>
        </p:nvSpPr>
        <p:spPr>
          <a:xfrm>
            <a:off x="7395210" y="2316883"/>
            <a:ext cx="942975"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MIRACLES</a:t>
            </a:r>
          </a:p>
        </p:txBody>
      </p:sp>
      <p:sp>
        <p:nvSpPr>
          <p:cNvPr id="16" name="TextBox 15">
            <a:extLst>
              <a:ext uri="{FF2B5EF4-FFF2-40B4-BE49-F238E27FC236}">
                <a16:creationId xmlns:a16="http://schemas.microsoft.com/office/drawing/2014/main" id="{7A468CC4-360D-0F45-ABFD-1345B4CC3900}"/>
              </a:ext>
            </a:extLst>
          </p:cNvPr>
          <p:cNvSpPr txBox="1"/>
          <p:nvPr/>
        </p:nvSpPr>
        <p:spPr>
          <a:xfrm>
            <a:off x="6839585" y="1394545"/>
            <a:ext cx="560388"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BEER</a:t>
            </a:r>
          </a:p>
        </p:txBody>
      </p:sp>
      <p:sp>
        <p:nvSpPr>
          <p:cNvPr id="17" name="TextBox 16">
            <a:extLst>
              <a:ext uri="{FF2B5EF4-FFF2-40B4-BE49-F238E27FC236}">
                <a16:creationId xmlns:a16="http://schemas.microsoft.com/office/drawing/2014/main" id="{67AE27D0-3574-DE4B-AA64-210B5FE7C252}"/>
              </a:ext>
            </a:extLst>
          </p:cNvPr>
          <p:cNvSpPr txBox="1"/>
          <p:nvPr/>
        </p:nvSpPr>
        <p:spPr>
          <a:xfrm>
            <a:off x="7115810" y="1826345"/>
            <a:ext cx="711200"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C-SPEC</a:t>
            </a:r>
          </a:p>
        </p:txBody>
      </p:sp>
      <p:sp>
        <p:nvSpPr>
          <p:cNvPr id="18" name="TextBox 17">
            <a:extLst>
              <a:ext uri="{FF2B5EF4-FFF2-40B4-BE49-F238E27FC236}">
                <a16:creationId xmlns:a16="http://schemas.microsoft.com/office/drawing/2014/main" id="{D76221E7-8D6E-744B-B130-383A44E82927}"/>
              </a:ext>
            </a:extLst>
          </p:cNvPr>
          <p:cNvSpPr txBox="1"/>
          <p:nvPr/>
        </p:nvSpPr>
        <p:spPr>
          <a:xfrm>
            <a:off x="8381048" y="2750270"/>
            <a:ext cx="615950"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T-REX</a:t>
            </a:r>
          </a:p>
        </p:txBody>
      </p:sp>
      <p:sp>
        <p:nvSpPr>
          <p:cNvPr id="19" name="TextBox 18">
            <a:extLst>
              <a:ext uri="{FF2B5EF4-FFF2-40B4-BE49-F238E27FC236}">
                <a16:creationId xmlns:a16="http://schemas.microsoft.com/office/drawing/2014/main" id="{F7E76151-7ECD-924F-889E-842A56881C22}"/>
              </a:ext>
            </a:extLst>
          </p:cNvPr>
          <p:cNvSpPr txBox="1"/>
          <p:nvPr/>
        </p:nvSpPr>
        <p:spPr>
          <a:xfrm>
            <a:off x="7979410" y="2493095"/>
            <a:ext cx="709613" cy="306388"/>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MAGIC</a:t>
            </a:r>
          </a:p>
        </p:txBody>
      </p:sp>
      <p:sp>
        <p:nvSpPr>
          <p:cNvPr id="20" name="TextBox 19">
            <a:extLst>
              <a:ext uri="{FF2B5EF4-FFF2-40B4-BE49-F238E27FC236}">
                <a16:creationId xmlns:a16="http://schemas.microsoft.com/office/drawing/2014/main" id="{AA50A82B-856F-D445-8EC9-4057340543F3}"/>
              </a:ext>
            </a:extLst>
          </p:cNvPr>
          <p:cNvSpPr txBox="1"/>
          <p:nvPr/>
        </p:nvSpPr>
        <p:spPr>
          <a:xfrm>
            <a:off x="7152323" y="2050183"/>
            <a:ext cx="812800"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BIFROST</a:t>
            </a:r>
          </a:p>
        </p:txBody>
      </p:sp>
      <p:sp>
        <p:nvSpPr>
          <p:cNvPr id="21" name="TextBox 20">
            <a:extLst>
              <a:ext uri="{FF2B5EF4-FFF2-40B4-BE49-F238E27FC236}">
                <a16:creationId xmlns:a16="http://schemas.microsoft.com/office/drawing/2014/main" id="{E5FD6754-8E85-4348-90F9-8FA661DED1A6}"/>
              </a:ext>
            </a:extLst>
          </p:cNvPr>
          <p:cNvSpPr txBox="1"/>
          <p:nvPr/>
        </p:nvSpPr>
        <p:spPr>
          <a:xfrm>
            <a:off x="8141335" y="3083645"/>
            <a:ext cx="890588"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HEIMDAL</a:t>
            </a:r>
          </a:p>
        </p:txBody>
      </p:sp>
      <p:sp>
        <p:nvSpPr>
          <p:cNvPr id="22" name="TextBox 21">
            <a:extLst>
              <a:ext uri="{FF2B5EF4-FFF2-40B4-BE49-F238E27FC236}">
                <a16:creationId xmlns:a16="http://schemas.microsoft.com/office/drawing/2014/main" id="{5263DFBB-74FA-4849-BB84-8B37E0B3ED08}"/>
              </a:ext>
            </a:extLst>
          </p:cNvPr>
          <p:cNvSpPr txBox="1"/>
          <p:nvPr/>
        </p:nvSpPr>
        <p:spPr>
          <a:xfrm>
            <a:off x="5240973" y="4621933"/>
            <a:ext cx="620712"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FREIA</a:t>
            </a:r>
          </a:p>
        </p:txBody>
      </p:sp>
      <p:sp>
        <p:nvSpPr>
          <p:cNvPr id="23" name="TextBox 22">
            <a:extLst>
              <a:ext uri="{FF2B5EF4-FFF2-40B4-BE49-F238E27FC236}">
                <a16:creationId xmlns:a16="http://schemas.microsoft.com/office/drawing/2014/main" id="{73CC5A02-F088-8E47-8903-2F233801310F}"/>
              </a:ext>
            </a:extLst>
          </p:cNvPr>
          <p:cNvSpPr txBox="1"/>
          <p:nvPr/>
        </p:nvSpPr>
        <p:spPr>
          <a:xfrm>
            <a:off x="5323523" y="4137745"/>
            <a:ext cx="503237" cy="306388"/>
          </a:xfrm>
          <a:prstGeom prst="rect">
            <a:avLst/>
          </a:prstGeom>
          <a:noFill/>
          <a:ln>
            <a:noFill/>
          </a:ln>
        </p:spPr>
        <p:txBody>
          <a:bodyPr wrap="none">
            <a:spAutoFit/>
          </a:bodyPr>
          <a:lstStyle/>
          <a:p>
            <a:pPr>
              <a:defRPr/>
            </a:pPr>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24" name="TextBox 23">
            <a:extLst>
              <a:ext uri="{FF2B5EF4-FFF2-40B4-BE49-F238E27FC236}">
                <a16:creationId xmlns:a16="http://schemas.microsoft.com/office/drawing/2014/main" id="{71EE1437-1000-3F46-B6EB-6B2D0D170244}"/>
              </a:ext>
            </a:extLst>
          </p:cNvPr>
          <p:cNvSpPr txBox="1"/>
          <p:nvPr/>
        </p:nvSpPr>
        <p:spPr>
          <a:xfrm>
            <a:off x="2553335" y="5107708"/>
            <a:ext cx="636588"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SKADI</a:t>
            </a:r>
          </a:p>
        </p:txBody>
      </p:sp>
      <p:sp>
        <p:nvSpPr>
          <p:cNvPr id="25" name="TextBox 24">
            <a:extLst>
              <a:ext uri="{FF2B5EF4-FFF2-40B4-BE49-F238E27FC236}">
                <a16:creationId xmlns:a16="http://schemas.microsoft.com/office/drawing/2014/main" id="{824330F8-3588-1D43-92C0-62ACDCA7876A}"/>
              </a:ext>
            </a:extLst>
          </p:cNvPr>
          <p:cNvSpPr txBox="1"/>
          <p:nvPr/>
        </p:nvSpPr>
        <p:spPr>
          <a:xfrm>
            <a:off x="2618423" y="4402858"/>
            <a:ext cx="671512" cy="306387"/>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VESPA</a:t>
            </a:r>
          </a:p>
        </p:txBody>
      </p:sp>
      <p:sp>
        <p:nvSpPr>
          <p:cNvPr id="26" name="TextBox 25">
            <a:extLst>
              <a:ext uri="{FF2B5EF4-FFF2-40B4-BE49-F238E27FC236}">
                <a16:creationId xmlns:a16="http://schemas.microsoft.com/office/drawing/2014/main" id="{994FEFAB-6450-E24B-BBA5-05E10811483E}"/>
              </a:ext>
            </a:extLst>
          </p:cNvPr>
          <p:cNvSpPr txBox="1"/>
          <p:nvPr/>
        </p:nvSpPr>
        <p:spPr>
          <a:xfrm>
            <a:off x="3863023" y="5175970"/>
            <a:ext cx="606425" cy="307975"/>
          </a:xfrm>
          <a:prstGeom prst="rect">
            <a:avLst/>
          </a:prstGeom>
          <a:noFill/>
          <a:ln>
            <a:noFill/>
          </a:ln>
        </p:spPr>
        <p:txBody>
          <a:bodyPr wrap="none">
            <a:spAutoFit/>
          </a:bodyPr>
          <a:lstStyle/>
          <a:p>
            <a:pPr>
              <a:defRPr/>
            </a:pPr>
            <a:r>
              <a:rPr lang="en-US" sz="1400" b="1" dirty="0">
                <a:solidFill>
                  <a:srgbClr val="FFFF00"/>
                </a:solidFill>
                <a:effectLst>
                  <a:outerShdw blurRad="50800" dist="38100" dir="2700000" algn="tl" rotWithShape="0">
                    <a:srgbClr val="000000">
                      <a:alpha val="43000"/>
                    </a:srgbClr>
                  </a:outerShdw>
                </a:effectLst>
              </a:rPr>
              <a:t>ESTIA</a:t>
            </a:r>
          </a:p>
        </p:txBody>
      </p:sp>
      <p:cxnSp>
        <p:nvCxnSpPr>
          <p:cNvPr id="27" name="Straight Arrow Connector 26">
            <a:extLst>
              <a:ext uri="{FF2B5EF4-FFF2-40B4-BE49-F238E27FC236}">
                <a16:creationId xmlns:a16="http://schemas.microsoft.com/office/drawing/2014/main" id="{765FB581-3C1B-FF48-B528-E820DD2B8338}"/>
              </a:ext>
            </a:extLst>
          </p:cNvPr>
          <p:cNvCxnSpPr/>
          <p:nvPr/>
        </p:nvCxnSpPr>
        <p:spPr>
          <a:xfrm flipV="1">
            <a:off x="4653598" y="4452070"/>
            <a:ext cx="0" cy="157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3BCA75-23B4-6A4A-8917-C06CCFD0DE8C}"/>
              </a:ext>
            </a:extLst>
          </p:cNvPr>
          <p:cNvCxnSpPr/>
          <p:nvPr/>
        </p:nvCxnSpPr>
        <p:spPr>
          <a:xfrm flipV="1">
            <a:off x="4699635" y="3156670"/>
            <a:ext cx="817563" cy="971550"/>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43B69ED-1407-0D45-A53C-D151B4920ECD}"/>
              </a:ext>
            </a:extLst>
          </p:cNvPr>
          <p:cNvCxnSpPr/>
          <p:nvPr/>
        </p:nvCxnSpPr>
        <p:spPr>
          <a:xfrm flipV="1">
            <a:off x="4699635" y="3291608"/>
            <a:ext cx="890588" cy="846137"/>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63D33F-C2CC-2E43-968B-FE381FBE9944}"/>
              </a:ext>
            </a:extLst>
          </p:cNvPr>
          <p:cNvCxnSpPr/>
          <p:nvPr/>
        </p:nvCxnSpPr>
        <p:spPr>
          <a:xfrm flipV="1">
            <a:off x="4699635" y="3437658"/>
            <a:ext cx="962025" cy="700087"/>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C64AC2-065E-6B41-9B80-DB1428AB5AA4}"/>
              </a:ext>
            </a:extLst>
          </p:cNvPr>
          <p:cNvCxnSpPr/>
          <p:nvPr/>
        </p:nvCxnSpPr>
        <p:spPr>
          <a:xfrm flipH="1" flipV="1">
            <a:off x="3932873" y="3651970"/>
            <a:ext cx="649287" cy="485775"/>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E8FADFE-8094-7049-9AF8-67ADE8D713EF}"/>
              </a:ext>
            </a:extLst>
          </p:cNvPr>
          <p:cNvCxnSpPr/>
          <p:nvPr/>
        </p:nvCxnSpPr>
        <p:spPr>
          <a:xfrm>
            <a:off x="4699635" y="4226645"/>
            <a:ext cx="623888" cy="395288"/>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061A447-0936-0549-B5A9-126E6B9D4157}"/>
              </a:ext>
            </a:extLst>
          </p:cNvPr>
          <p:cNvCxnSpPr/>
          <p:nvPr/>
        </p:nvCxnSpPr>
        <p:spPr>
          <a:xfrm flipH="1">
            <a:off x="3678873" y="4226645"/>
            <a:ext cx="920750" cy="731838"/>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58">
            <a:extLst>
              <a:ext uri="{FF2B5EF4-FFF2-40B4-BE49-F238E27FC236}">
                <a16:creationId xmlns:a16="http://schemas.microsoft.com/office/drawing/2014/main" id="{3774CD81-5049-6E48-9958-62D030A0FD8B}"/>
              </a:ext>
            </a:extLst>
          </p:cNvPr>
          <p:cNvSpPr txBox="1">
            <a:spLocks noChangeArrowheads="1"/>
          </p:cNvSpPr>
          <p:nvPr/>
        </p:nvSpPr>
        <p:spPr bwMode="auto">
          <a:xfrm>
            <a:off x="4274185" y="1323108"/>
            <a:ext cx="1052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a:t>Monolith</a:t>
            </a:r>
          </a:p>
        </p:txBody>
      </p:sp>
      <p:pic>
        <p:nvPicPr>
          <p:cNvPr id="36" name="Picture 60">
            <a:extLst>
              <a:ext uri="{FF2B5EF4-FFF2-40B4-BE49-F238E27FC236}">
                <a16:creationId xmlns:a16="http://schemas.microsoft.com/office/drawing/2014/main" id="{07243E59-D22A-0F4B-A86E-E58B5FBBC28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37698" y="3905970"/>
            <a:ext cx="4143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9CD515-970A-FC4E-B6A8-0A9DDB92CC55}"/>
              </a:ext>
            </a:extLst>
          </p:cNvPr>
          <p:cNvSpPr txBox="1"/>
          <p:nvPr/>
        </p:nvSpPr>
        <p:spPr>
          <a:xfrm>
            <a:off x="3477082" y="6098307"/>
            <a:ext cx="1921232" cy="369332"/>
          </a:xfrm>
          <a:prstGeom prst="rect">
            <a:avLst/>
          </a:prstGeom>
          <a:noFill/>
        </p:spPr>
        <p:txBody>
          <a:bodyPr wrap="none" rtlCol="0">
            <a:spAutoFit/>
          </a:bodyPr>
          <a:lstStyle/>
          <a:p>
            <a:pPr algn="l"/>
            <a:r>
              <a:rPr lang="en-GB" dirty="0">
                <a:solidFill>
                  <a:srgbClr val="666666"/>
                </a:solidFill>
              </a:rPr>
              <a:t>Accelerator tunnel</a:t>
            </a:r>
          </a:p>
        </p:txBody>
      </p:sp>
      <p:cxnSp>
        <p:nvCxnSpPr>
          <p:cNvPr id="35" name="Straight Arrow Connector 34">
            <a:extLst>
              <a:ext uri="{FF2B5EF4-FFF2-40B4-BE49-F238E27FC236}">
                <a16:creationId xmlns:a16="http://schemas.microsoft.com/office/drawing/2014/main" id="{F66E2E24-0AD2-444C-9DCD-D0287E7EA126}"/>
              </a:ext>
            </a:extLst>
          </p:cNvPr>
          <p:cNvCxnSpPr/>
          <p:nvPr/>
        </p:nvCxnSpPr>
        <p:spPr>
          <a:xfrm flipH="1">
            <a:off x="4653598" y="1651720"/>
            <a:ext cx="46037" cy="235267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ECD5F1-4C32-7546-B1A4-7C4E422873EF}"/>
              </a:ext>
            </a:extLst>
          </p:cNvPr>
          <p:cNvSpPr txBox="1"/>
          <p:nvPr/>
        </p:nvSpPr>
        <p:spPr>
          <a:xfrm>
            <a:off x="10120730" y="1557839"/>
            <a:ext cx="1617879" cy="646331"/>
          </a:xfrm>
          <a:prstGeom prst="rect">
            <a:avLst/>
          </a:prstGeom>
          <a:noFill/>
        </p:spPr>
        <p:txBody>
          <a:bodyPr wrap="none" rtlCol="0">
            <a:spAutoFit/>
          </a:bodyPr>
          <a:lstStyle/>
          <a:p>
            <a:pPr algn="l"/>
            <a:r>
              <a:rPr lang="en-GB" dirty="0">
                <a:solidFill>
                  <a:srgbClr val="666666"/>
                </a:solidFill>
              </a:rPr>
              <a:t>Instrument hall</a:t>
            </a:r>
          </a:p>
          <a:p>
            <a:pPr algn="l"/>
            <a:r>
              <a:rPr lang="en-GB" dirty="0">
                <a:solidFill>
                  <a:srgbClr val="666666"/>
                </a:solidFill>
              </a:rPr>
              <a:t>West sector</a:t>
            </a:r>
          </a:p>
        </p:txBody>
      </p:sp>
      <p:sp>
        <p:nvSpPr>
          <p:cNvPr id="38" name="TextBox 37">
            <a:extLst>
              <a:ext uri="{FF2B5EF4-FFF2-40B4-BE49-F238E27FC236}">
                <a16:creationId xmlns:a16="http://schemas.microsoft.com/office/drawing/2014/main" id="{C85C5E42-F5B3-5247-A071-E8BBEADE8421}"/>
              </a:ext>
            </a:extLst>
          </p:cNvPr>
          <p:cNvSpPr txBox="1"/>
          <p:nvPr/>
        </p:nvSpPr>
        <p:spPr>
          <a:xfrm>
            <a:off x="10017760" y="4870646"/>
            <a:ext cx="1617879" cy="646331"/>
          </a:xfrm>
          <a:prstGeom prst="rect">
            <a:avLst/>
          </a:prstGeom>
          <a:noFill/>
        </p:spPr>
        <p:txBody>
          <a:bodyPr wrap="none" rtlCol="0">
            <a:spAutoFit/>
          </a:bodyPr>
          <a:lstStyle/>
          <a:p>
            <a:pPr algn="l"/>
            <a:r>
              <a:rPr lang="en-GB" dirty="0">
                <a:solidFill>
                  <a:srgbClr val="666666"/>
                </a:solidFill>
              </a:rPr>
              <a:t>Instrument hall</a:t>
            </a:r>
          </a:p>
          <a:p>
            <a:pPr algn="l"/>
            <a:r>
              <a:rPr lang="en-GB" dirty="0">
                <a:solidFill>
                  <a:srgbClr val="666666"/>
                </a:solidFill>
              </a:rPr>
              <a:t>North sector</a:t>
            </a:r>
          </a:p>
        </p:txBody>
      </p:sp>
      <p:sp>
        <p:nvSpPr>
          <p:cNvPr id="39" name="TextBox 38">
            <a:extLst>
              <a:ext uri="{FF2B5EF4-FFF2-40B4-BE49-F238E27FC236}">
                <a16:creationId xmlns:a16="http://schemas.microsoft.com/office/drawing/2014/main" id="{E4EE330B-D860-DD41-B2B2-F0C253D463E3}"/>
              </a:ext>
            </a:extLst>
          </p:cNvPr>
          <p:cNvSpPr txBox="1"/>
          <p:nvPr/>
        </p:nvSpPr>
        <p:spPr>
          <a:xfrm>
            <a:off x="5575141" y="2751546"/>
            <a:ext cx="2216761" cy="369332"/>
          </a:xfrm>
          <a:prstGeom prst="rect">
            <a:avLst/>
          </a:prstGeom>
          <a:noFill/>
          <a:ln>
            <a:noFill/>
          </a:ln>
        </p:spPr>
        <p:txBody>
          <a:bodyPr wrap="none" rtlCol="0">
            <a:spAutoFit/>
          </a:bodyPr>
          <a:lstStyle/>
          <a:p>
            <a:pPr algn="l"/>
            <a:r>
              <a:rPr lang="en-GB" dirty="0">
                <a:solidFill>
                  <a:srgbClr val="FFFF00"/>
                </a:solidFill>
              </a:rPr>
              <a:t>Neutron beam guides</a:t>
            </a:r>
          </a:p>
        </p:txBody>
      </p:sp>
    </p:spTree>
    <p:extLst>
      <p:ext uri="{BB962C8B-B14F-4D97-AF65-F5344CB8AC3E}">
        <p14:creationId xmlns:p14="http://schemas.microsoft.com/office/powerpoint/2010/main" val="10227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8" y="265373"/>
            <a:ext cx="9757331" cy="657339"/>
          </a:xfrm>
        </p:spPr>
        <p:txBody>
          <a:bodyPr/>
          <a:lstStyle/>
          <a:p>
            <a:r>
              <a:rPr lang="en-GB" dirty="0">
                <a:solidFill>
                  <a:schemeClr val="tx1">
                    <a:lumMod val="75000"/>
                    <a:lumOff val="25000"/>
                  </a:schemeClr>
                </a:solidFill>
              </a:rPr>
              <a:t>ESS Basics, Monolith Vessel and Port Tubes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24" name="TextBox 23">
            <a:extLst>
              <a:ext uri="{FF2B5EF4-FFF2-40B4-BE49-F238E27FC236}">
                <a16:creationId xmlns:a16="http://schemas.microsoft.com/office/drawing/2014/main" id="{6EBAB288-6B47-8346-B9DC-6FCE7D2828BB}"/>
              </a:ext>
            </a:extLst>
          </p:cNvPr>
          <p:cNvSpPr txBox="1"/>
          <p:nvPr/>
        </p:nvSpPr>
        <p:spPr>
          <a:xfrm>
            <a:off x="15562483" y="5144272"/>
            <a:ext cx="2685287" cy="369332"/>
          </a:xfrm>
          <a:prstGeom prst="rect">
            <a:avLst/>
          </a:prstGeom>
          <a:noFill/>
        </p:spPr>
        <p:txBody>
          <a:bodyPr wrap="none" rtlCol="0">
            <a:spAutoFit/>
          </a:bodyPr>
          <a:lstStyle/>
          <a:p>
            <a:pPr algn="l"/>
            <a:r>
              <a:rPr lang="en-GB" dirty="0">
                <a:solidFill>
                  <a:srgbClr val="666666"/>
                </a:solidFill>
              </a:rPr>
              <a:t>ESS-Beam Instrumentation</a:t>
            </a:r>
          </a:p>
        </p:txBody>
      </p:sp>
      <p:sp>
        <p:nvSpPr>
          <p:cNvPr id="26" name="Rectangle 25">
            <a:extLst>
              <a:ext uri="{FF2B5EF4-FFF2-40B4-BE49-F238E27FC236}">
                <a16:creationId xmlns:a16="http://schemas.microsoft.com/office/drawing/2014/main" id="{6E8E51E3-2871-2046-95EA-7F7AED35D9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7" name="Picture 26">
            <a:extLst>
              <a:ext uri="{FF2B5EF4-FFF2-40B4-BE49-F238E27FC236}">
                <a16:creationId xmlns:a16="http://schemas.microsoft.com/office/drawing/2014/main" id="{946E6BFF-4750-2945-A8DC-E3A58016178A}"/>
              </a:ext>
            </a:extLst>
          </p:cNvPr>
          <p:cNvPicPr>
            <a:picLocks noChangeAspect="1"/>
          </p:cNvPicPr>
          <p:nvPr/>
        </p:nvPicPr>
        <p:blipFill>
          <a:blip r:embed="rId2"/>
          <a:stretch>
            <a:fillRect/>
          </a:stretch>
        </p:blipFill>
        <p:spPr>
          <a:xfrm>
            <a:off x="1798101" y="1844824"/>
            <a:ext cx="5089525" cy="4464496"/>
          </a:xfrm>
          <a:prstGeom prst="rect">
            <a:avLst/>
          </a:prstGeom>
        </p:spPr>
      </p:pic>
      <p:sp>
        <p:nvSpPr>
          <p:cNvPr id="37" name="TextBox 36">
            <a:extLst>
              <a:ext uri="{FF2B5EF4-FFF2-40B4-BE49-F238E27FC236}">
                <a16:creationId xmlns:a16="http://schemas.microsoft.com/office/drawing/2014/main" id="{44383B78-BA4A-994D-B5BD-79CEAD74E0FE}"/>
              </a:ext>
            </a:extLst>
          </p:cNvPr>
          <p:cNvSpPr txBox="1"/>
          <p:nvPr/>
        </p:nvSpPr>
        <p:spPr>
          <a:xfrm>
            <a:off x="634519" y="3277324"/>
            <a:ext cx="1390381" cy="400110"/>
          </a:xfrm>
          <a:prstGeom prst="rect">
            <a:avLst/>
          </a:prstGeom>
        </p:spPr>
        <p:txBody>
          <a:bodyPr vert="horz" wrap="none" lIns="91440" tIns="45720" rIns="91440" bIns="45720" rtlCol="0" anchor="t">
            <a:spAutoFit/>
          </a:bodyPr>
          <a:lstStyle/>
          <a:p>
            <a:pPr algn="l"/>
            <a:r>
              <a:rPr lang="en-GB" sz="2000" dirty="0"/>
              <a:t>PBW Vessel</a:t>
            </a:r>
          </a:p>
        </p:txBody>
      </p:sp>
      <p:sp>
        <p:nvSpPr>
          <p:cNvPr id="20" name="TextBox 19">
            <a:extLst>
              <a:ext uri="{FF2B5EF4-FFF2-40B4-BE49-F238E27FC236}">
                <a16:creationId xmlns:a16="http://schemas.microsoft.com/office/drawing/2014/main" id="{3100AE96-BA2E-9C4B-9024-9060474B2E70}"/>
              </a:ext>
            </a:extLst>
          </p:cNvPr>
          <p:cNvSpPr txBox="1"/>
          <p:nvPr/>
        </p:nvSpPr>
        <p:spPr>
          <a:xfrm>
            <a:off x="303188" y="5354859"/>
            <a:ext cx="1540615" cy="400110"/>
          </a:xfrm>
          <a:prstGeom prst="rect">
            <a:avLst/>
          </a:prstGeom>
        </p:spPr>
        <p:txBody>
          <a:bodyPr vert="horz" wrap="none" lIns="91440" tIns="45720" rIns="91440" bIns="45720" rtlCol="0" anchor="t">
            <a:spAutoFit/>
          </a:bodyPr>
          <a:lstStyle/>
          <a:p>
            <a:pPr algn="l"/>
            <a:r>
              <a:rPr lang="en-GB" sz="2000" dirty="0"/>
              <a:t>Proton beam</a:t>
            </a:r>
          </a:p>
        </p:txBody>
      </p:sp>
      <p:cxnSp>
        <p:nvCxnSpPr>
          <p:cNvPr id="21" name="Straight Arrow Connector 20">
            <a:extLst>
              <a:ext uri="{FF2B5EF4-FFF2-40B4-BE49-F238E27FC236}">
                <a16:creationId xmlns:a16="http://schemas.microsoft.com/office/drawing/2014/main" id="{B3447507-17D4-584D-8B81-72562AC0CC23}"/>
              </a:ext>
            </a:extLst>
          </p:cNvPr>
          <p:cNvCxnSpPr>
            <a:cxnSpLocks/>
          </p:cNvCxnSpPr>
          <p:nvPr/>
        </p:nvCxnSpPr>
        <p:spPr>
          <a:xfrm flipV="1">
            <a:off x="1188989" y="5300502"/>
            <a:ext cx="1155947" cy="6172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0">
            <a:extLst>
              <a:ext uri="{FF2B5EF4-FFF2-40B4-BE49-F238E27FC236}">
                <a16:creationId xmlns:a16="http://schemas.microsoft.com/office/drawing/2014/main" id="{F89B5A8F-DC77-9040-9B84-228E0B9552DE}"/>
              </a:ext>
            </a:extLst>
          </p:cNvPr>
          <p:cNvGrpSpPr>
            <a:grpSpLocks/>
          </p:cNvGrpSpPr>
          <p:nvPr/>
        </p:nvGrpSpPr>
        <p:grpSpPr bwMode="auto">
          <a:xfrm>
            <a:off x="6637868" y="1453474"/>
            <a:ext cx="4422086" cy="4498975"/>
            <a:chOff x="3617093" y="1484783"/>
            <a:chExt cx="5229214" cy="5321491"/>
          </a:xfrm>
        </p:grpSpPr>
        <p:pic>
          <p:nvPicPr>
            <p:cNvPr id="14" name="Content Placeholder 4">
              <a:extLst>
                <a:ext uri="{FF2B5EF4-FFF2-40B4-BE49-F238E27FC236}">
                  <a16:creationId xmlns:a16="http://schemas.microsoft.com/office/drawing/2014/main" id="{45FA11CB-3346-FC4C-B5B0-5930DAB61AA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68550" y="1484783"/>
              <a:ext cx="3963170" cy="53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2">
              <a:extLst>
                <a:ext uri="{FF2B5EF4-FFF2-40B4-BE49-F238E27FC236}">
                  <a16:creationId xmlns:a16="http://schemas.microsoft.com/office/drawing/2014/main" id="{651D8F24-7D66-E74C-86BE-86D5344DF533}"/>
                </a:ext>
              </a:extLst>
            </p:cNvPr>
            <p:cNvGrpSpPr>
              <a:grpSpLocks/>
            </p:cNvGrpSpPr>
            <p:nvPr/>
          </p:nvGrpSpPr>
          <p:grpSpPr bwMode="auto">
            <a:xfrm>
              <a:off x="3617093" y="4829662"/>
              <a:ext cx="1204722" cy="546068"/>
              <a:chOff x="3523868" y="4850828"/>
              <a:chExt cx="1204722" cy="546068"/>
            </a:xfrm>
          </p:grpSpPr>
          <p:cxnSp>
            <p:nvCxnSpPr>
              <p:cNvPr id="35" name="Straight Arrow Connector 34">
                <a:extLst>
                  <a:ext uri="{FF2B5EF4-FFF2-40B4-BE49-F238E27FC236}">
                    <a16:creationId xmlns:a16="http://schemas.microsoft.com/office/drawing/2014/main" id="{B04B1CEE-A58D-424E-A89B-0E8FEF3824E5}"/>
                  </a:ext>
                </a:extLst>
              </p:cNvPr>
              <p:cNvCxnSpPr>
                <a:cxnSpLocks noChangeShapeType="1"/>
              </p:cNvCxnSpPr>
              <p:nvPr/>
            </p:nvCxnSpPr>
            <p:spPr bwMode="auto">
              <a:xfrm flipV="1">
                <a:off x="4152526" y="5013176"/>
                <a:ext cx="576064" cy="140400"/>
              </a:xfrm>
              <a:prstGeom prst="straightConnector1">
                <a:avLst/>
              </a:prstGeom>
              <a:noFill/>
              <a:ln w="25400">
                <a:solidFill>
                  <a:srgbClr val="FF0000"/>
                </a:solidFill>
                <a:round/>
                <a:headEnd/>
                <a:tailEnd type="arrow" w="med" len="me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sp>
            <p:nvSpPr>
              <p:cNvPr id="38" name="TextBox 28">
                <a:extLst>
                  <a:ext uri="{FF2B5EF4-FFF2-40B4-BE49-F238E27FC236}">
                    <a16:creationId xmlns:a16="http://schemas.microsoft.com/office/drawing/2014/main" id="{DC9CB25B-149F-C744-85FF-6C94EE7F06FB}"/>
                  </a:ext>
                </a:extLst>
              </p:cNvPr>
              <p:cNvSpPr txBox="1">
                <a:spLocks noChangeArrowheads="1"/>
              </p:cNvSpPr>
              <p:nvPr/>
            </p:nvSpPr>
            <p:spPr bwMode="auto">
              <a:xfrm rot="20791870">
                <a:off x="3523868" y="4850828"/>
                <a:ext cx="936104" cy="54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Proton</a:t>
                </a:r>
                <a:br>
                  <a:rPr lang="en-US" altLang="x-none" sz="1200" dirty="0"/>
                </a:br>
                <a:r>
                  <a:rPr lang="en-US" altLang="x-none" sz="1200" dirty="0"/>
                  <a:t>beam</a:t>
                </a:r>
              </a:p>
            </p:txBody>
          </p:sp>
        </p:grpSp>
        <p:sp>
          <p:nvSpPr>
            <p:cNvPr id="16" name="TextBox 13">
              <a:extLst>
                <a:ext uri="{FF2B5EF4-FFF2-40B4-BE49-F238E27FC236}">
                  <a16:creationId xmlns:a16="http://schemas.microsoft.com/office/drawing/2014/main" id="{36296BDC-92E7-5044-900A-493B6D13C481}"/>
                </a:ext>
              </a:extLst>
            </p:cNvPr>
            <p:cNvSpPr txBox="1">
              <a:spLocks noChangeArrowheads="1"/>
            </p:cNvSpPr>
            <p:nvPr/>
          </p:nvSpPr>
          <p:spPr bwMode="auto">
            <a:xfrm>
              <a:off x="5029196" y="5053977"/>
              <a:ext cx="936105" cy="7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Proton</a:t>
              </a:r>
              <a:br>
                <a:rPr lang="en-US" altLang="x-none" sz="1200" dirty="0"/>
              </a:br>
              <a:r>
                <a:rPr lang="en-US" altLang="x-none" sz="1200" dirty="0"/>
                <a:t>Beam Window</a:t>
              </a:r>
            </a:p>
          </p:txBody>
        </p:sp>
        <p:sp>
          <p:nvSpPr>
            <p:cNvPr id="17" name="TextBox 14">
              <a:extLst>
                <a:ext uri="{FF2B5EF4-FFF2-40B4-BE49-F238E27FC236}">
                  <a16:creationId xmlns:a16="http://schemas.microsoft.com/office/drawing/2014/main" id="{DED92DFA-226B-444D-A783-D583ADD7C1A6}"/>
                </a:ext>
              </a:extLst>
            </p:cNvPr>
            <p:cNvSpPr txBox="1">
              <a:spLocks noChangeArrowheads="1"/>
            </p:cNvSpPr>
            <p:nvPr/>
          </p:nvSpPr>
          <p:spPr bwMode="auto">
            <a:xfrm>
              <a:off x="4929610" y="1902293"/>
              <a:ext cx="1465432" cy="7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Proton Beam Instrumentation Plug</a:t>
              </a:r>
            </a:p>
          </p:txBody>
        </p:sp>
        <p:sp>
          <p:nvSpPr>
            <p:cNvPr id="18" name="TextBox 15">
              <a:extLst>
                <a:ext uri="{FF2B5EF4-FFF2-40B4-BE49-F238E27FC236}">
                  <a16:creationId xmlns:a16="http://schemas.microsoft.com/office/drawing/2014/main" id="{7A770842-6920-F446-98FB-22769A3D4144}"/>
                </a:ext>
              </a:extLst>
            </p:cNvPr>
            <p:cNvSpPr txBox="1">
              <a:spLocks noChangeArrowheads="1"/>
            </p:cNvSpPr>
            <p:nvPr/>
          </p:nvSpPr>
          <p:spPr bwMode="auto">
            <a:xfrm>
              <a:off x="6118273" y="1526536"/>
              <a:ext cx="1228523" cy="5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Moderator and Reflector</a:t>
              </a:r>
            </a:p>
          </p:txBody>
        </p:sp>
        <p:sp>
          <p:nvSpPr>
            <p:cNvPr id="19" name="TextBox 16">
              <a:extLst>
                <a:ext uri="{FF2B5EF4-FFF2-40B4-BE49-F238E27FC236}">
                  <a16:creationId xmlns:a16="http://schemas.microsoft.com/office/drawing/2014/main" id="{82C46915-CEE5-884B-A10C-3AA61BA28FC2}"/>
                </a:ext>
              </a:extLst>
            </p:cNvPr>
            <p:cNvSpPr txBox="1">
              <a:spLocks noChangeArrowheads="1"/>
            </p:cNvSpPr>
            <p:nvPr/>
          </p:nvSpPr>
          <p:spPr bwMode="auto">
            <a:xfrm>
              <a:off x="6664782" y="4934498"/>
              <a:ext cx="789916" cy="54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Target Wheel </a:t>
              </a:r>
            </a:p>
          </p:txBody>
        </p:sp>
        <p:sp>
          <p:nvSpPr>
            <p:cNvPr id="22" name="TextBox 17">
              <a:extLst>
                <a:ext uri="{FF2B5EF4-FFF2-40B4-BE49-F238E27FC236}">
                  <a16:creationId xmlns:a16="http://schemas.microsoft.com/office/drawing/2014/main" id="{68D08459-7C3E-ED4B-A811-7CB4F8F42DB5}"/>
                </a:ext>
              </a:extLst>
            </p:cNvPr>
            <p:cNvSpPr txBox="1">
              <a:spLocks noChangeArrowheads="1"/>
            </p:cNvSpPr>
            <p:nvPr/>
          </p:nvSpPr>
          <p:spPr bwMode="auto">
            <a:xfrm>
              <a:off x="7663266" y="3776267"/>
              <a:ext cx="1183041" cy="7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Neutron Beam Port Tube</a:t>
              </a:r>
            </a:p>
          </p:txBody>
        </p:sp>
        <p:sp>
          <p:nvSpPr>
            <p:cNvPr id="23" name="TextBox 18">
              <a:extLst>
                <a:ext uri="{FF2B5EF4-FFF2-40B4-BE49-F238E27FC236}">
                  <a16:creationId xmlns:a16="http://schemas.microsoft.com/office/drawing/2014/main" id="{5EBF8123-A10C-814E-8898-486A42DDD18E}"/>
                </a:ext>
              </a:extLst>
            </p:cNvPr>
            <p:cNvSpPr txBox="1">
              <a:spLocks noChangeArrowheads="1"/>
            </p:cNvSpPr>
            <p:nvPr/>
          </p:nvSpPr>
          <p:spPr bwMode="auto">
            <a:xfrm>
              <a:off x="7185614" y="2098693"/>
              <a:ext cx="1080121" cy="5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Monolith Vessel</a:t>
              </a:r>
            </a:p>
          </p:txBody>
        </p:sp>
        <p:sp>
          <p:nvSpPr>
            <p:cNvPr id="25" name="TextBox 19">
              <a:extLst>
                <a:ext uri="{FF2B5EF4-FFF2-40B4-BE49-F238E27FC236}">
                  <a16:creationId xmlns:a16="http://schemas.microsoft.com/office/drawing/2014/main" id="{17C16C4F-D11A-E44C-860B-B66D88CB6126}"/>
                </a:ext>
              </a:extLst>
            </p:cNvPr>
            <p:cNvSpPr txBox="1">
              <a:spLocks noChangeArrowheads="1"/>
            </p:cNvSpPr>
            <p:nvPr/>
          </p:nvSpPr>
          <p:spPr bwMode="auto">
            <a:xfrm>
              <a:off x="7685162" y="4810734"/>
              <a:ext cx="1161144" cy="7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Target Monitoring Plug</a:t>
              </a:r>
            </a:p>
          </p:txBody>
        </p:sp>
        <p:cxnSp>
          <p:nvCxnSpPr>
            <p:cNvPr id="28" name="Straight Connector 27">
              <a:extLst>
                <a:ext uri="{FF2B5EF4-FFF2-40B4-BE49-F238E27FC236}">
                  <a16:creationId xmlns:a16="http://schemas.microsoft.com/office/drawing/2014/main" id="{72F63ED5-F6A7-F941-BF0D-8AE143C7D826}"/>
                </a:ext>
              </a:extLst>
            </p:cNvPr>
            <p:cNvCxnSpPr/>
            <p:nvPr/>
          </p:nvCxnSpPr>
          <p:spPr>
            <a:xfrm flipV="1">
              <a:off x="5399669" y="4904133"/>
              <a:ext cx="101372" cy="32672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67166A-14B7-4340-9C47-AC989B6080BB}"/>
                </a:ext>
              </a:extLst>
            </p:cNvPr>
            <p:cNvCxnSpPr/>
            <p:nvPr/>
          </p:nvCxnSpPr>
          <p:spPr>
            <a:xfrm flipH="1" flipV="1">
              <a:off x="5450354" y="2617056"/>
              <a:ext cx="555667" cy="170498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236B533-D4F4-A640-923A-812AE72419D6}"/>
                </a:ext>
              </a:extLst>
            </p:cNvPr>
            <p:cNvCxnSpPr/>
            <p:nvPr/>
          </p:nvCxnSpPr>
          <p:spPr>
            <a:xfrm flipH="1">
              <a:off x="6439668" y="2072514"/>
              <a:ext cx="103248" cy="2486116"/>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7C58593-3C7D-574B-A74F-0B2D2238182D}"/>
                </a:ext>
              </a:extLst>
            </p:cNvPr>
            <p:cNvCxnSpPr>
              <a:cxnSpLocks/>
              <a:stCxn id="19" idx="0"/>
            </p:cNvCxnSpPr>
            <p:nvPr/>
          </p:nvCxnSpPr>
          <p:spPr>
            <a:xfrm flipH="1" flipV="1">
              <a:off x="6910859" y="4558630"/>
              <a:ext cx="148882" cy="375868"/>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DE70486-F7B7-A344-AA45-AE2A530F53F0}"/>
                </a:ext>
              </a:extLst>
            </p:cNvPr>
            <p:cNvCxnSpPr/>
            <p:nvPr/>
          </p:nvCxnSpPr>
          <p:spPr>
            <a:xfrm flipH="1" flipV="1">
              <a:off x="7320099" y="4149285"/>
              <a:ext cx="405487" cy="153974"/>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608BD62-34F5-E042-A6EA-406F9680D32D}"/>
                </a:ext>
              </a:extLst>
            </p:cNvPr>
            <p:cNvCxnSpPr/>
            <p:nvPr/>
          </p:nvCxnSpPr>
          <p:spPr>
            <a:xfrm flipH="1" flipV="1">
              <a:off x="7248763" y="4365223"/>
              <a:ext cx="476822" cy="4994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FB062D8-0D58-E440-B968-C0143D83917D}"/>
                </a:ext>
              </a:extLst>
            </p:cNvPr>
            <p:cNvCxnSpPr/>
            <p:nvPr/>
          </p:nvCxnSpPr>
          <p:spPr>
            <a:xfrm flipH="1">
              <a:off x="7320099" y="2639588"/>
              <a:ext cx="245921" cy="501354"/>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9" name="Picture 38">
            <a:extLst>
              <a:ext uri="{FF2B5EF4-FFF2-40B4-BE49-F238E27FC236}">
                <a16:creationId xmlns:a16="http://schemas.microsoft.com/office/drawing/2014/main" id="{DA2FE1D2-7375-A74F-A630-3803150642FC}"/>
              </a:ext>
            </a:extLst>
          </p:cNvPr>
          <p:cNvPicPr>
            <a:picLocks noChangeAspect="1"/>
          </p:cNvPicPr>
          <p:nvPr/>
        </p:nvPicPr>
        <p:blipFill>
          <a:blip r:embed="rId4"/>
          <a:stretch>
            <a:fillRect/>
          </a:stretch>
        </p:blipFill>
        <p:spPr>
          <a:xfrm>
            <a:off x="927029" y="1231599"/>
            <a:ext cx="546100" cy="736600"/>
          </a:xfrm>
          <a:prstGeom prst="rect">
            <a:avLst/>
          </a:prstGeom>
        </p:spPr>
      </p:pic>
      <p:sp>
        <p:nvSpPr>
          <p:cNvPr id="40" name="TextBox 39">
            <a:extLst>
              <a:ext uri="{FF2B5EF4-FFF2-40B4-BE49-F238E27FC236}">
                <a16:creationId xmlns:a16="http://schemas.microsoft.com/office/drawing/2014/main" id="{77E97A1E-987A-3445-8C49-785F0143E8DF}"/>
              </a:ext>
            </a:extLst>
          </p:cNvPr>
          <p:cNvSpPr txBox="1"/>
          <p:nvPr/>
        </p:nvSpPr>
        <p:spPr>
          <a:xfrm>
            <a:off x="4723159" y="1488773"/>
            <a:ext cx="1856662" cy="400110"/>
          </a:xfrm>
          <a:prstGeom prst="rect">
            <a:avLst/>
          </a:prstGeom>
        </p:spPr>
        <p:txBody>
          <a:bodyPr vert="horz" wrap="none" lIns="91440" tIns="45720" rIns="91440" bIns="45720" rtlCol="0" anchor="t">
            <a:spAutoFit/>
          </a:bodyPr>
          <a:lstStyle/>
          <a:p>
            <a:pPr algn="l"/>
            <a:r>
              <a:rPr lang="en-GB" sz="2000" dirty="0"/>
              <a:t>Monolith Vessel</a:t>
            </a:r>
          </a:p>
        </p:txBody>
      </p:sp>
      <p:cxnSp>
        <p:nvCxnSpPr>
          <p:cNvPr id="41" name="Straight Arrow Connector 40">
            <a:extLst>
              <a:ext uri="{FF2B5EF4-FFF2-40B4-BE49-F238E27FC236}">
                <a16:creationId xmlns:a16="http://schemas.microsoft.com/office/drawing/2014/main" id="{CA5DC89D-D6F8-0E48-9E27-39B5FEAEE716}"/>
              </a:ext>
            </a:extLst>
          </p:cNvPr>
          <p:cNvCxnSpPr>
            <a:cxnSpLocks/>
            <a:stCxn id="37" idx="2"/>
          </p:cNvCxnSpPr>
          <p:nvPr/>
        </p:nvCxnSpPr>
        <p:spPr>
          <a:xfrm>
            <a:off x="1329710" y="3677434"/>
            <a:ext cx="1352415" cy="3048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971A823-26F1-9544-A2FE-F1E153378DF2}"/>
              </a:ext>
            </a:extLst>
          </p:cNvPr>
          <p:cNvCxnSpPr>
            <a:cxnSpLocks/>
          </p:cNvCxnSpPr>
          <p:nvPr/>
        </p:nvCxnSpPr>
        <p:spPr>
          <a:xfrm flipH="1">
            <a:off x="4958080" y="1869741"/>
            <a:ext cx="579120" cy="1407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91C677A-483B-0943-B3DD-A8E0904BFDAE}"/>
              </a:ext>
            </a:extLst>
          </p:cNvPr>
          <p:cNvSpPr txBox="1"/>
          <p:nvPr/>
        </p:nvSpPr>
        <p:spPr>
          <a:xfrm>
            <a:off x="5341709" y="6291513"/>
            <a:ext cx="1266372" cy="400110"/>
          </a:xfrm>
          <a:prstGeom prst="rect">
            <a:avLst/>
          </a:prstGeom>
        </p:spPr>
        <p:txBody>
          <a:bodyPr vert="horz" wrap="none" lIns="91440" tIns="45720" rIns="91440" bIns="45720" rtlCol="0" anchor="t">
            <a:spAutoFit/>
          </a:bodyPr>
          <a:lstStyle/>
          <a:p>
            <a:pPr algn="l"/>
            <a:r>
              <a:rPr lang="en-GB" sz="2000" dirty="0"/>
              <a:t>Port tubes</a:t>
            </a:r>
          </a:p>
        </p:txBody>
      </p:sp>
      <p:cxnSp>
        <p:nvCxnSpPr>
          <p:cNvPr id="45" name="Straight Arrow Connector 44">
            <a:extLst>
              <a:ext uri="{FF2B5EF4-FFF2-40B4-BE49-F238E27FC236}">
                <a16:creationId xmlns:a16="http://schemas.microsoft.com/office/drawing/2014/main" id="{21A8F119-5B42-2642-A5C3-9460A4897133}"/>
              </a:ext>
            </a:extLst>
          </p:cNvPr>
          <p:cNvCxnSpPr>
            <a:cxnSpLocks/>
            <a:stCxn id="44" idx="1"/>
          </p:cNvCxnSpPr>
          <p:nvPr/>
        </p:nvCxnSpPr>
        <p:spPr>
          <a:xfrm flipH="1" flipV="1">
            <a:off x="4312903" y="5750056"/>
            <a:ext cx="1028806" cy="7415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F95DD45-1619-E84D-8FD5-D0D4CC64266D}"/>
              </a:ext>
            </a:extLst>
          </p:cNvPr>
          <p:cNvSpPr txBox="1"/>
          <p:nvPr/>
        </p:nvSpPr>
        <p:spPr>
          <a:xfrm>
            <a:off x="5651490" y="5720702"/>
            <a:ext cx="880369" cy="400110"/>
          </a:xfrm>
          <a:prstGeom prst="rect">
            <a:avLst/>
          </a:prstGeom>
        </p:spPr>
        <p:txBody>
          <a:bodyPr vert="horz" wrap="none" lIns="91440" tIns="45720" rIns="91440" bIns="45720" rtlCol="0" anchor="t">
            <a:spAutoFit/>
          </a:bodyPr>
          <a:lstStyle/>
          <a:p>
            <a:pPr algn="l"/>
            <a:r>
              <a:rPr lang="en-GB" sz="2000" dirty="0" err="1"/>
              <a:t>nn</a:t>
            </a:r>
            <a:r>
              <a:rPr lang="en-GB" sz="2000" dirty="0"/>
              <a:t>-bar</a:t>
            </a:r>
          </a:p>
        </p:txBody>
      </p:sp>
      <p:cxnSp>
        <p:nvCxnSpPr>
          <p:cNvPr id="46" name="Straight Arrow Connector 45">
            <a:extLst>
              <a:ext uri="{FF2B5EF4-FFF2-40B4-BE49-F238E27FC236}">
                <a16:creationId xmlns:a16="http://schemas.microsoft.com/office/drawing/2014/main" id="{94234EEE-1F43-BE46-B415-147074824743}"/>
              </a:ext>
            </a:extLst>
          </p:cNvPr>
          <p:cNvCxnSpPr>
            <a:cxnSpLocks/>
          </p:cNvCxnSpPr>
          <p:nvPr/>
        </p:nvCxnSpPr>
        <p:spPr>
          <a:xfrm flipH="1" flipV="1">
            <a:off x="5201317" y="5603685"/>
            <a:ext cx="437589" cy="292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AC73912-4436-ED45-89A8-F42F0492122A}"/>
              </a:ext>
            </a:extLst>
          </p:cNvPr>
          <p:cNvCxnSpPr>
            <a:cxnSpLocks/>
          </p:cNvCxnSpPr>
          <p:nvPr/>
        </p:nvCxnSpPr>
        <p:spPr>
          <a:xfrm flipV="1">
            <a:off x="10000494" y="2879268"/>
            <a:ext cx="1065223" cy="66443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1534615-A04B-4F4A-B9CE-CEDDCE0081B7}"/>
              </a:ext>
            </a:extLst>
          </p:cNvPr>
          <p:cNvSpPr/>
          <p:nvPr/>
        </p:nvSpPr>
        <p:spPr>
          <a:xfrm>
            <a:off x="10540771" y="1958851"/>
            <a:ext cx="1482496" cy="830997"/>
          </a:xfrm>
          <a:prstGeom prst="rect">
            <a:avLst/>
          </a:prstGeom>
        </p:spPr>
        <p:txBody>
          <a:bodyPr wrap="square">
            <a:spAutoFit/>
          </a:bodyPr>
          <a:lstStyle/>
          <a:p>
            <a:r>
              <a:rPr lang="en-GB" sz="1600" dirty="0">
                <a:solidFill>
                  <a:schemeClr val="tx1">
                    <a:lumMod val="75000"/>
                    <a:lumOff val="25000"/>
                  </a:schemeClr>
                </a:solidFill>
              </a:rPr>
              <a:t>Neutron beams to sample stations.</a:t>
            </a:r>
          </a:p>
        </p:txBody>
      </p:sp>
    </p:spTree>
    <p:extLst>
      <p:ext uri="{BB962C8B-B14F-4D97-AF65-F5344CB8AC3E}">
        <p14:creationId xmlns:p14="http://schemas.microsoft.com/office/powerpoint/2010/main" val="13512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8" y="265373"/>
            <a:ext cx="9757331" cy="657339"/>
          </a:xfrm>
        </p:spPr>
        <p:txBody>
          <a:bodyPr/>
          <a:lstStyle/>
          <a:p>
            <a:r>
              <a:rPr lang="en-GB" dirty="0">
                <a:solidFill>
                  <a:schemeClr val="tx1">
                    <a:lumMod val="75000"/>
                    <a:lumOff val="25000"/>
                  </a:schemeClr>
                </a:solidFill>
              </a:rPr>
              <a:t>ESS Basics, Monolith Vessel and Port Tubes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24" name="TextBox 23">
            <a:extLst>
              <a:ext uri="{FF2B5EF4-FFF2-40B4-BE49-F238E27FC236}">
                <a16:creationId xmlns:a16="http://schemas.microsoft.com/office/drawing/2014/main" id="{6EBAB288-6B47-8346-B9DC-6FCE7D2828BB}"/>
              </a:ext>
            </a:extLst>
          </p:cNvPr>
          <p:cNvSpPr txBox="1"/>
          <p:nvPr/>
        </p:nvSpPr>
        <p:spPr>
          <a:xfrm>
            <a:off x="15562483" y="5144272"/>
            <a:ext cx="2685287" cy="369332"/>
          </a:xfrm>
          <a:prstGeom prst="rect">
            <a:avLst/>
          </a:prstGeom>
          <a:noFill/>
        </p:spPr>
        <p:txBody>
          <a:bodyPr wrap="none" rtlCol="0">
            <a:spAutoFit/>
          </a:bodyPr>
          <a:lstStyle/>
          <a:p>
            <a:pPr algn="l"/>
            <a:r>
              <a:rPr lang="en-GB" dirty="0">
                <a:solidFill>
                  <a:srgbClr val="666666"/>
                </a:solidFill>
              </a:rPr>
              <a:t>ESS-Beam Instrumentation</a:t>
            </a:r>
          </a:p>
        </p:txBody>
      </p:sp>
      <p:sp>
        <p:nvSpPr>
          <p:cNvPr id="26" name="Rectangle 25">
            <a:extLst>
              <a:ext uri="{FF2B5EF4-FFF2-40B4-BE49-F238E27FC236}">
                <a16:creationId xmlns:a16="http://schemas.microsoft.com/office/drawing/2014/main" id="{6E8E51E3-2871-2046-95EA-7F7AED35D9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3" name="Group 10">
            <a:extLst>
              <a:ext uri="{FF2B5EF4-FFF2-40B4-BE49-F238E27FC236}">
                <a16:creationId xmlns:a16="http://schemas.microsoft.com/office/drawing/2014/main" id="{F89B5A8F-DC77-9040-9B84-228E0B9552DE}"/>
              </a:ext>
            </a:extLst>
          </p:cNvPr>
          <p:cNvGrpSpPr>
            <a:grpSpLocks/>
          </p:cNvGrpSpPr>
          <p:nvPr/>
        </p:nvGrpSpPr>
        <p:grpSpPr bwMode="auto">
          <a:xfrm>
            <a:off x="351368" y="1453474"/>
            <a:ext cx="4422086" cy="4498975"/>
            <a:chOff x="3617093" y="1484783"/>
            <a:chExt cx="5229214" cy="5321491"/>
          </a:xfrm>
        </p:grpSpPr>
        <p:pic>
          <p:nvPicPr>
            <p:cNvPr id="14" name="Content Placeholder 4">
              <a:extLst>
                <a:ext uri="{FF2B5EF4-FFF2-40B4-BE49-F238E27FC236}">
                  <a16:creationId xmlns:a16="http://schemas.microsoft.com/office/drawing/2014/main" id="{45FA11CB-3346-FC4C-B5B0-5930DAB61AA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68550" y="1484783"/>
              <a:ext cx="3963170" cy="53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2">
              <a:extLst>
                <a:ext uri="{FF2B5EF4-FFF2-40B4-BE49-F238E27FC236}">
                  <a16:creationId xmlns:a16="http://schemas.microsoft.com/office/drawing/2014/main" id="{651D8F24-7D66-E74C-86BE-86D5344DF533}"/>
                </a:ext>
              </a:extLst>
            </p:cNvPr>
            <p:cNvGrpSpPr>
              <a:grpSpLocks/>
            </p:cNvGrpSpPr>
            <p:nvPr/>
          </p:nvGrpSpPr>
          <p:grpSpPr bwMode="auto">
            <a:xfrm>
              <a:off x="3617093" y="4829662"/>
              <a:ext cx="1204722" cy="546068"/>
              <a:chOff x="3523868" y="4850828"/>
              <a:chExt cx="1204722" cy="546068"/>
            </a:xfrm>
          </p:grpSpPr>
          <p:cxnSp>
            <p:nvCxnSpPr>
              <p:cNvPr id="35" name="Straight Arrow Connector 34">
                <a:extLst>
                  <a:ext uri="{FF2B5EF4-FFF2-40B4-BE49-F238E27FC236}">
                    <a16:creationId xmlns:a16="http://schemas.microsoft.com/office/drawing/2014/main" id="{B04B1CEE-A58D-424E-A89B-0E8FEF3824E5}"/>
                  </a:ext>
                </a:extLst>
              </p:cNvPr>
              <p:cNvCxnSpPr>
                <a:cxnSpLocks noChangeShapeType="1"/>
              </p:cNvCxnSpPr>
              <p:nvPr/>
            </p:nvCxnSpPr>
            <p:spPr bwMode="auto">
              <a:xfrm flipV="1">
                <a:off x="4152526" y="5013176"/>
                <a:ext cx="576064" cy="140400"/>
              </a:xfrm>
              <a:prstGeom prst="straightConnector1">
                <a:avLst/>
              </a:prstGeom>
              <a:noFill/>
              <a:ln w="25400">
                <a:solidFill>
                  <a:srgbClr val="FF0000"/>
                </a:solidFill>
                <a:round/>
                <a:headEnd/>
                <a:tailEnd type="arrow" w="med" len="me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sp>
            <p:nvSpPr>
              <p:cNvPr id="38" name="TextBox 28">
                <a:extLst>
                  <a:ext uri="{FF2B5EF4-FFF2-40B4-BE49-F238E27FC236}">
                    <a16:creationId xmlns:a16="http://schemas.microsoft.com/office/drawing/2014/main" id="{DC9CB25B-149F-C744-85FF-6C94EE7F06FB}"/>
                  </a:ext>
                </a:extLst>
              </p:cNvPr>
              <p:cNvSpPr txBox="1">
                <a:spLocks noChangeArrowheads="1"/>
              </p:cNvSpPr>
              <p:nvPr/>
            </p:nvSpPr>
            <p:spPr bwMode="auto">
              <a:xfrm rot="20791870">
                <a:off x="3523868" y="4850828"/>
                <a:ext cx="936104" cy="54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Proton</a:t>
                </a:r>
                <a:br>
                  <a:rPr lang="en-US" altLang="x-none" sz="1200" dirty="0"/>
                </a:br>
                <a:r>
                  <a:rPr lang="en-US" altLang="x-none" sz="1200" dirty="0"/>
                  <a:t>beam</a:t>
                </a:r>
              </a:p>
            </p:txBody>
          </p:sp>
        </p:grpSp>
        <p:sp>
          <p:nvSpPr>
            <p:cNvPr id="16" name="TextBox 13">
              <a:extLst>
                <a:ext uri="{FF2B5EF4-FFF2-40B4-BE49-F238E27FC236}">
                  <a16:creationId xmlns:a16="http://schemas.microsoft.com/office/drawing/2014/main" id="{36296BDC-92E7-5044-900A-493B6D13C481}"/>
                </a:ext>
              </a:extLst>
            </p:cNvPr>
            <p:cNvSpPr txBox="1">
              <a:spLocks noChangeArrowheads="1"/>
            </p:cNvSpPr>
            <p:nvPr/>
          </p:nvSpPr>
          <p:spPr bwMode="auto">
            <a:xfrm>
              <a:off x="5029196" y="5053977"/>
              <a:ext cx="936105" cy="7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Proton</a:t>
              </a:r>
              <a:br>
                <a:rPr lang="en-US" altLang="x-none" sz="1200" dirty="0"/>
              </a:br>
              <a:r>
                <a:rPr lang="en-US" altLang="x-none" sz="1200" dirty="0"/>
                <a:t>Beam Window</a:t>
              </a:r>
            </a:p>
          </p:txBody>
        </p:sp>
        <p:sp>
          <p:nvSpPr>
            <p:cNvPr id="17" name="TextBox 14">
              <a:extLst>
                <a:ext uri="{FF2B5EF4-FFF2-40B4-BE49-F238E27FC236}">
                  <a16:creationId xmlns:a16="http://schemas.microsoft.com/office/drawing/2014/main" id="{DED92DFA-226B-444D-A783-D583ADD7C1A6}"/>
                </a:ext>
              </a:extLst>
            </p:cNvPr>
            <p:cNvSpPr txBox="1">
              <a:spLocks noChangeArrowheads="1"/>
            </p:cNvSpPr>
            <p:nvPr/>
          </p:nvSpPr>
          <p:spPr bwMode="auto">
            <a:xfrm>
              <a:off x="4929610" y="1902293"/>
              <a:ext cx="1465432" cy="7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Proton Beam Instrumentation Plug</a:t>
              </a:r>
            </a:p>
          </p:txBody>
        </p:sp>
        <p:sp>
          <p:nvSpPr>
            <p:cNvPr id="18" name="TextBox 15">
              <a:extLst>
                <a:ext uri="{FF2B5EF4-FFF2-40B4-BE49-F238E27FC236}">
                  <a16:creationId xmlns:a16="http://schemas.microsoft.com/office/drawing/2014/main" id="{7A770842-6920-F446-98FB-22769A3D4144}"/>
                </a:ext>
              </a:extLst>
            </p:cNvPr>
            <p:cNvSpPr txBox="1">
              <a:spLocks noChangeArrowheads="1"/>
            </p:cNvSpPr>
            <p:nvPr/>
          </p:nvSpPr>
          <p:spPr bwMode="auto">
            <a:xfrm>
              <a:off x="6118273" y="1526536"/>
              <a:ext cx="1228523" cy="5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Moderator and Reflector</a:t>
              </a:r>
            </a:p>
          </p:txBody>
        </p:sp>
        <p:sp>
          <p:nvSpPr>
            <p:cNvPr id="19" name="TextBox 16">
              <a:extLst>
                <a:ext uri="{FF2B5EF4-FFF2-40B4-BE49-F238E27FC236}">
                  <a16:creationId xmlns:a16="http://schemas.microsoft.com/office/drawing/2014/main" id="{82C46915-CEE5-884B-A10C-3AA61BA28FC2}"/>
                </a:ext>
              </a:extLst>
            </p:cNvPr>
            <p:cNvSpPr txBox="1">
              <a:spLocks noChangeArrowheads="1"/>
            </p:cNvSpPr>
            <p:nvPr/>
          </p:nvSpPr>
          <p:spPr bwMode="auto">
            <a:xfrm>
              <a:off x="6664782" y="4934498"/>
              <a:ext cx="789916" cy="54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Target Wheel </a:t>
              </a:r>
            </a:p>
          </p:txBody>
        </p:sp>
        <p:sp>
          <p:nvSpPr>
            <p:cNvPr id="22" name="TextBox 17">
              <a:extLst>
                <a:ext uri="{FF2B5EF4-FFF2-40B4-BE49-F238E27FC236}">
                  <a16:creationId xmlns:a16="http://schemas.microsoft.com/office/drawing/2014/main" id="{68D08459-7C3E-ED4B-A811-7CB4F8F42DB5}"/>
                </a:ext>
              </a:extLst>
            </p:cNvPr>
            <p:cNvSpPr txBox="1">
              <a:spLocks noChangeArrowheads="1"/>
            </p:cNvSpPr>
            <p:nvPr/>
          </p:nvSpPr>
          <p:spPr bwMode="auto">
            <a:xfrm>
              <a:off x="7663266" y="3776267"/>
              <a:ext cx="1183041" cy="7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Neutron Beam Port Tube</a:t>
              </a:r>
            </a:p>
          </p:txBody>
        </p:sp>
        <p:sp>
          <p:nvSpPr>
            <p:cNvPr id="23" name="TextBox 18">
              <a:extLst>
                <a:ext uri="{FF2B5EF4-FFF2-40B4-BE49-F238E27FC236}">
                  <a16:creationId xmlns:a16="http://schemas.microsoft.com/office/drawing/2014/main" id="{5EBF8123-A10C-814E-8898-486A42DDD18E}"/>
                </a:ext>
              </a:extLst>
            </p:cNvPr>
            <p:cNvSpPr txBox="1">
              <a:spLocks noChangeArrowheads="1"/>
            </p:cNvSpPr>
            <p:nvPr/>
          </p:nvSpPr>
          <p:spPr bwMode="auto">
            <a:xfrm>
              <a:off x="7185614" y="2098693"/>
              <a:ext cx="1080121" cy="5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solidFill>
                    <a:schemeClr val="bg1"/>
                  </a:solidFill>
                </a:rPr>
                <a:t>Monolith Vessel</a:t>
              </a:r>
            </a:p>
          </p:txBody>
        </p:sp>
        <p:sp>
          <p:nvSpPr>
            <p:cNvPr id="25" name="TextBox 19">
              <a:extLst>
                <a:ext uri="{FF2B5EF4-FFF2-40B4-BE49-F238E27FC236}">
                  <a16:creationId xmlns:a16="http://schemas.microsoft.com/office/drawing/2014/main" id="{17C16C4F-D11A-E44C-860B-B66D88CB6126}"/>
                </a:ext>
              </a:extLst>
            </p:cNvPr>
            <p:cNvSpPr txBox="1">
              <a:spLocks noChangeArrowheads="1"/>
            </p:cNvSpPr>
            <p:nvPr/>
          </p:nvSpPr>
          <p:spPr bwMode="auto">
            <a:xfrm>
              <a:off x="7685162" y="4810734"/>
              <a:ext cx="1161144" cy="7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200" dirty="0"/>
                <a:t>Target Monitoring Plug</a:t>
              </a:r>
            </a:p>
          </p:txBody>
        </p:sp>
        <p:cxnSp>
          <p:nvCxnSpPr>
            <p:cNvPr id="28" name="Straight Connector 27">
              <a:extLst>
                <a:ext uri="{FF2B5EF4-FFF2-40B4-BE49-F238E27FC236}">
                  <a16:creationId xmlns:a16="http://schemas.microsoft.com/office/drawing/2014/main" id="{72F63ED5-F6A7-F941-BF0D-8AE143C7D826}"/>
                </a:ext>
              </a:extLst>
            </p:cNvPr>
            <p:cNvCxnSpPr/>
            <p:nvPr/>
          </p:nvCxnSpPr>
          <p:spPr>
            <a:xfrm flipV="1">
              <a:off x="5399669" y="4904133"/>
              <a:ext cx="101372" cy="32672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267166A-14B7-4340-9C47-AC989B6080BB}"/>
                </a:ext>
              </a:extLst>
            </p:cNvPr>
            <p:cNvCxnSpPr/>
            <p:nvPr/>
          </p:nvCxnSpPr>
          <p:spPr>
            <a:xfrm flipH="1" flipV="1">
              <a:off x="5450354" y="2617056"/>
              <a:ext cx="555667" cy="170498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236B533-D4F4-A640-923A-812AE72419D6}"/>
                </a:ext>
              </a:extLst>
            </p:cNvPr>
            <p:cNvCxnSpPr/>
            <p:nvPr/>
          </p:nvCxnSpPr>
          <p:spPr>
            <a:xfrm flipH="1">
              <a:off x="6439668" y="2072514"/>
              <a:ext cx="103248" cy="2486116"/>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7C58593-3C7D-574B-A74F-0B2D2238182D}"/>
                </a:ext>
              </a:extLst>
            </p:cNvPr>
            <p:cNvCxnSpPr>
              <a:cxnSpLocks/>
              <a:stCxn id="19" idx="0"/>
            </p:cNvCxnSpPr>
            <p:nvPr/>
          </p:nvCxnSpPr>
          <p:spPr>
            <a:xfrm flipH="1" flipV="1">
              <a:off x="6910859" y="4558630"/>
              <a:ext cx="148882" cy="375868"/>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DE70486-F7B7-A344-AA45-AE2A530F53F0}"/>
                </a:ext>
              </a:extLst>
            </p:cNvPr>
            <p:cNvCxnSpPr/>
            <p:nvPr/>
          </p:nvCxnSpPr>
          <p:spPr>
            <a:xfrm flipH="1" flipV="1">
              <a:off x="7320099" y="4149285"/>
              <a:ext cx="405487" cy="153974"/>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608BD62-34F5-E042-A6EA-406F9680D32D}"/>
                </a:ext>
              </a:extLst>
            </p:cNvPr>
            <p:cNvCxnSpPr/>
            <p:nvPr/>
          </p:nvCxnSpPr>
          <p:spPr>
            <a:xfrm flipH="1" flipV="1">
              <a:off x="7248763" y="4365223"/>
              <a:ext cx="476822" cy="4994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FB062D8-0D58-E440-B968-C0143D83917D}"/>
                </a:ext>
              </a:extLst>
            </p:cNvPr>
            <p:cNvCxnSpPr/>
            <p:nvPr/>
          </p:nvCxnSpPr>
          <p:spPr>
            <a:xfrm flipH="1">
              <a:off x="7320099" y="2639588"/>
              <a:ext cx="245921" cy="501354"/>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Arrow Connector 46">
            <a:extLst>
              <a:ext uri="{FF2B5EF4-FFF2-40B4-BE49-F238E27FC236}">
                <a16:creationId xmlns:a16="http://schemas.microsoft.com/office/drawing/2014/main" id="{5AC73912-4436-ED45-89A8-F42F0492122A}"/>
              </a:ext>
            </a:extLst>
          </p:cNvPr>
          <p:cNvCxnSpPr>
            <a:cxnSpLocks/>
          </p:cNvCxnSpPr>
          <p:nvPr/>
        </p:nvCxnSpPr>
        <p:spPr>
          <a:xfrm flipV="1">
            <a:off x="3713994" y="2879268"/>
            <a:ext cx="1065223" cy="66443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1534615-A04B-4F4A-B9CE-CEDDCE0081B7}"/>
              </a:ext>
            </a:extLst>
          </p:cNvPr>
          <p:cNvSpPr/>
          <p:nvPr/>
        </p:nvSpPr>
        <p:spPr>
          <a:xfrm>
            <a:off x="4254271" y="1958851"/>
            <a:ext cx="1482496" cy="830997"/>
          </a:xfrm>
          <a:prstGeom prst="rect">
            <a:avLst/>
          </a:prstGeom>
        </p:spPr>
        <p:txBody>
          <a:bodyPr wrap="square">
            <a:spAutoFit/>
          </a:bodyPr>
          <a:lstStyle/>
          <a:p>
            <a:r>
              <a:rPr lang="en-GB" sz="1600" dirty="0">
                <a:solidFill>
                  <a:schemeClr val="tx1">
                    <a:lumMod val="75000"/>
                    <a:lumOff val="25000"/>
                  </a:schemeClr>
                </a:solidFill>
              </a:rPr>
              <a:t>Neutron beams to sample stations.</a:t>
            </a:r>
          </a:p>
        </p:txBody>
      </p:sp>
      <p:grpSp>
        <p:nvGrpSpPr>
          <p:cNvPr id="49" name="Group 48">
            <a:extLst>
              <a:ext uri="{FF2B5EF4-FFF2-40B4-BE49-F238E27FC236}">
                <a16:creationId xmlns:a16="http://schemas.microsoft.com/office/drawing/2014/main" id="{43C90B83-9EEF-784D-BF40-0D3AEA75E164}"/>
              </a:ext>
            </a:extLst>
          </p:cNvPr>
          <p:cNvGrpSpPr/>
          <p:nvPr/>
        </p:nvGrpSpPr>
        <p:grpSpPr>
          <a:xfrm>
            <a:off x="5885349" y="1950362"/>
            <a:ext cx="6536694" cy="3053438"/>
            <a:chOff x="1848359" y="3784340"/>
            <a:chExt cx="6536694" cy="3053438"/>
          </a:xfrm>
        </p:grpSpPr>
        <p:grpSp>
          <p:nvGrpSpPr>
            <p:cNvPr id="50" name="Group 49">
              <a:extLst>
                <a:ext uri="{FF2B5EF4-FFF2-40B4-BE49-F238E27FC236}">
                  <a16:creationId xmlns:a16="http://schemas.microsoft.com/office/drawing/2014/main" id="{4C6E393F-ABD9-7B4F-9B2C-044C17E92934}"/>
                </a:ext>
              </a:extLst>
            </p:cNvPr>
            <p:cNvGrpSpPr/>
            <p:nvPr/>
          </p:nvGrpSpPr>
          <p:grpSpPr>
            <a:xfrm>
              <a:off x="1848359" y="3784340"/>
              <a:ext cx="5223240" cy="2732902"/>
              <a:chOff x="3229936" y="1003046"/>
              <a:chExt cx="5506364" cy="2885653"/>
            </a:xfrm>
          </p:grpSpPr>
          <p:pic>
            <p:nvPicPr>
              <p:cNvPr id="56" name="Picture 55">
                <a:extLst>
                  <a:ext uri="{FF2B5EF4-FFF2-40B4-BE49-F238E27FC236}">
                    <a16:creationId xmlns:a16="http://schemas.microsoft.com/office/drawing/2014/main" id="{3F155174-9B2F-8444-86B2-7923DD666B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309" t="10116" r="21538" b="18010"/>
              <a:stretch/>
            </p:blipFill>
            <p:spPr>
              <a:xfrm>
                <a:off x="3229936" y="1003046"/>
                <a:ext cx="3729790" cy="2885653"/>
              </a:xfrm>
              <a:prstGeom prst="rect">
                <a:avLst/>
              </a:prstGeom>
            </p:spPr>
          </p:pic>
          <p:pic>
            <p:nvPicPr>
              <p:cNvPr id="57" name="Picture 2" descr="C:\Users\jarichkoning\Documents\nbpi05.png">
                <a:extLst>
                  <a:ext uri="{FF2B5EF4-FFF2-40B4-BE49-F238E27FC236}">
                    <a16:creationId xmlns:a16="http://schemas.microsoft.com/office/drawing/2014/main" id="{E8DAE45E-67A7-E34B-A1ED-E14CF27A9F7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0952937" flipH="1" flipV="1">
                <a:off x="6240281" y="2544688"/>
                <a:ext cx="2496019" cy="124155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1" name="Rectangle 50">
              <a:extLst>
                <a:ext uri="{FF2B5EF4-FFF2-40B4-BE49-F238E27FC236}">
                  <a16:creationId xmlns:a16="http://schemas.microsoft.com/office/drawing/2014/main" id="{7EAC4DBA-FA29-D046-85F0-1AF4B6079FA8}"/>
                </a:ext>
              </a:extLst>
            </p:cNvPr>
            <p:cNvSpPr/>
            <p:nvPr/>
          </p:nvSpPr>
          <p:spPr>
            <a:xfrm>
              <a:off x="5419571" y="4116949"/>
              <a:ext cx="2172953" cy="646331"/>
            </a:xfrm>
            <a:prstGeom prst="rect">
              <a:avLst/>
            </a:prstGeom>
          </p:spPr>
          <p:txBody>
            <a:bodyPr wrap="square">
              <a:spAutoFit/>
            </a:bodyPr>
            <a:lstStyle/>
            <a:p>
              <a:r>
                <a:rPr lang="en-GB" dirty="0">
                  <a:solidFill>
                    <a:schemeClr val="tx1">
                      <a:lumMod val="75000"/>
                      <a:lumOff val="25000"/>
                    </a:schemeClr>
                  </a:solidFill>
                </a:rPr>
                <a:t>Neutron beam port tube</a:t>
              </a:r>
            </a:p>
          </p:txBody>
        </p:sp>
        <p:sp>
          <p:nvSpPr>
            <p:cNvPr id="52" name="Rectangle 51">
              <a:extLst>
                <a:ext uri="{FF2B5EF4-FFF2-40B4-BE49-F238E27FC236}">
                  <a16:creationId xmlns:a16="http://schemas.microsoft.com/office/drawing/2014/main" id="{8EA2C884-A333-F34E-85AC-F6F9E2F457E1}"/>
                </a:ext>
              </a:extLst>
            </p:cNvPr>
            <p:cNvSpPr/>
            <p:nvPr/>
          </p:nvSpPr>
          <p:spPr>
            <a:xfrm>
              <a:off x="5591753" y="4792942"/>
              <a:ext cx="2563814" cy="646331"/>
            </a:xfrm>
            <a:prstGeom prst="rect">
              <a:avLst/>
            </a:prstGeom>
          </p:spPr>
          <p:txBody>
            <a:bodyPr wrap="square">
              <a:spAutoFit/>
            </a:bodyPr>
            <a:lstStyle/>
            <a:p>
              <a:r>
                <a:rPr lang="en-GB" dirty="0">
                  <a:solidFill>
                    <a:schemeClr val="tx1">
                      <a:lumMod val="75000"/>
                      <a:lumOff val="25000"/>
                    </a:schemeClr>
                  </a:solidFill>
                </a:rPr>
                <a:t>Neutron beam insert carrying the optics</a:t>
              </a:r>
            </a:p>
          </p:txBody>
        </p:sp>
        <p:cxnSp>
          <p:nvCxnSpPr>
            <p:cNvPr id="53" name="Straight Arrow Connector 52">
              <a:extLst>
                <a:ext uri="{FF2B5EF4-FFF2-40B4-BE49-F238E27FC236}">
                  <a16:creationId xmlns:a16="http://schemas.microsoft.com/office/drawing/2014/main" id="{AEAB1992-FB23-7B4A-81C2-22D486EC39D8}"/>
                </a:ext>
              </a:extLst>
            </p:cNvPr>
            <p:cNvCxnSpPr>
              <a:cxnSpLocks/>
            </p:cNvCxnSpPr>
            <p:nvPr/>
          </p:nvCxnSpPr>
          <p:spPr>
            <a:xfrm flipH="1">
              <a:off x="3873500" y="4580054"/>
              <a:ext cx="1546071" cy="423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E455607-A911-4241-9FC3-AE1AFD2EDE9C}"/>
                </a:ext>
              </a:extLst>
            </p:cNvPr>
            <p:cNvCxnSpPr>
              <a:cxnSpLocks/>
            </p:cNvCxnSpPr>
            <p:nvPr/>
          </p:nvCxnSpPr>
          <p:spPr>
            <a:xfrm>
              <a:off x="4678943" y="5214457"/>
              <a:ext cx="2913581" cy="1020293"/>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A15F4756-E00A-4347-83C4-86FBB2F86946}"/>
                </a:ext>
              </a:extLst>
            </p:cNvPr>
            <p:cNvSpPr/>
            <p:nvPr/>
          </p:nvSpPr>
          <p:spPr>
            <a:xfrm>
              <a:off x="7096575" y="6191447"/>
              <a:ext cx="1288478" cy="646331"/>
            </a:xfrm>
            <a:prstGeom prst="rect">
              <a:avLst/>
            </a:prstGeom>
          </p:spPr>
          <p:txBody>
            <a:bodyPr wrap="square">
              <a:spAutoFit/>
            </a:bodyPr>
            <a:lstStyle/>
            <a:p>
              <a:r>
                <a:rPr lang="en-GB" dirty="0">
                  <a:solidFill>
                    <a:schemeClr val="tx1">
                      <a:lumMod val="75000"/>
                      <a:lumOff val="25000"/>
                    </a:schemeClr>
                  </a:solidFill>
                </a:rPr>
                <a:t>Neutron beam</a:t>
              </a:r>
            </a:p>
          </p:txBody>
        </p:sp>
      </p:grpSp>
      <p:sp>
        <p:nvSpPr>
          <p:cNvPr id="58" name="Down Arrow 57">
            <a:extLst>
              <a:ext uri="{FF2B5EF4-FFF2-40B4-BE49-F238E27FC236}">
                <a16:creationId xmlns:a16="http://schemas.microsoft.com/office/drawing/2014/main" id="{C3FD1F32-C344-8248-909A-CC5A2DA63952}"/>
              </a:ext>
            </a:extLst>
          </p:cNvPr>
          <p:cNvSpPr/>
          <p:nvPr/>
        </p:nvSpPr>
        <p:spPr>
          <a:xfrm rot="6438087">
            <a:off x="9444914" y="3589553"/>
            <a:ext cx="284465" cy="61859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5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2">
            <a:extLst>
              <a:ext uri="{FF2B5EF4-FFF2-40B4-BE49-F238E27FC236}">
                <a16:creationId xmlns:a16="http://schemas.microsoft.com/office/drawing/2014/main" id="{006CCCC3-5C05-6D40-9D3B-B3C449C28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7155" y="4806157"/>
            <a:ext cx="2518924" cy="1936720"/>
          </a:xfrm>
          <a:prstGeom prst="rect">
            <a:avLst/>
          </a:prstGeom>
        </p:spPr>
      </p:pic>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ESS Basics, Monolith Vessel and Port Tubes</a:t>
            </a: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pic>
        <p:nvPicPr>
          <p:cNvPr id="3" name="Picture 2">
            <a:extLst>
              <a:ext uri="{FF2B5EF4-FFF2-40B4-BE49-F238E27FC236}">
                <a16:creationId xmlns:a16="http://schemas.microsoft.com/office/drawing/2014/main" id="{51FAAA01-7A04-C04B-A160-4E9910B765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750" y="962757"/>
            <a:ext cx="2313243" cy="1953163"/>
          </a:xfrm>
          <a:prstGeom prst="rect">
            <a:avLst/>
          </a:prstGeom>
        </p:spPr>
      </p:pic>
      <p:pic>
        <p:nvPicPr>
          <p:cNvPr id="6" name="Picture 5">
            <a:extLst>
              <a:ext uri="{FF2B5EF4-FFF2-40B4-BE49-F238E27FC236}">
                <a16:creationId xmlns:a16="http://schemas.microsoft.com/office/drawing/2014/main" id="{9105A64A-2580-6D42-B1D4-2AFACDCDAC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71015" y="990113"/>
            <a:ext cx="2271233" cy="2553283"/>
          </a:xfrm>
          <a:prstGeom prst="rect">
            <a:avLst/>
          </a:prstGeom>
        </p:spPr>
      </p:pic>
      <p:pic>
        <p:nvPicPr>
          <p:cNvPr id="7" name="Picture 6">
            <a:extLst>
              <a:ext uri="{FF2B5EF4-FFF2-40B4-BE49-F238E27FC236}">
                <a16:creationId xmlns:a16="http://schemas.microsoft.com/office/drawing/2014/main" id="{661C7E8B-3B84-B04E-8AD5-AF8EA92952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50197" y="4690557"/>
            <a:ext cx="2127812" cy="2052320"/>
          </a:xfrm>
          <a:prstGeom prst="rect">
            <a:avLst/>
          </a:prstGeom>
        </p:spPr>
      </p:pic>
      <p:pic>
        <p:nvPicPr>
          <p:cNvPr id="8" name="Picture 7">
            <a:extLst>
              <a:ext uri="{FF2B5EF4-FFF2-40B4-BE49-F238E27FC236}">
                <a16:creationId xmlns:a16="http://schemas.microsoft.com/office/drawing/2014/main" id="{41E5ED59-DAEA-224C-9F62-4CCBF2EEA0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7750" y="4723940"/>
            <a:ext cx="2031140" cy="2007011"/>
          </a:xfrm>
          <a:prstGeom prst="rect">
            <a:avLst/>
          </a:prstGeom>
        </p:spPr>
      </p:pic>
      <p:pic>
        <p:nvPicPr>
          <p:cNvPr id="9" name="Picture 8">
            <a:extLst>
              <a:ext uri="{FF2B5EF4-FFF2-40B4-BE49-F238E27FC236}">
                <a16:creationId xmlns:a16="http://schemas.microsoft.com/office/drawing/2014/main" id="{77612E81-5D1C-6248-B9DF-BC01B1C339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31256" y="4678631"/>
            <a:ext cx="1539240" cy="2052320"/>
          </a:xfrm>
          <a:prstGeom prst="rect">
            <a:avLst/>
          </a:prstGeom>
        </p:spPr>
      </p:pic>
      <p:sp>
        <p:nvSpPr>
          <p:cNvPr id="11" name="Rectangle 10">
            <a:extLst>
              <a:ext uri="{FF2B5EF4-FFF2-40B4-BE49-F238E27FC236}">
                <a16:creationId xmlns:a16="http://schemas.microsoft.com/office/drawing/2014/main" id="{ACA2E23D-B04E-8046-B09F-B92C65200E00}"/>
              </a:ext>
            </a:extLst>
          </p:cNvPr>
          <p:cNvSpPr/>
          <p:nvPr/>
        </p:nvSpPr>
        <p:spPr>
          <a:xfrm>
            <a:off x="5504573" y="1152674"/>
            <a:ext cx="5791200" cy="1477328"/>
          </a:xfrm>
          <a:prstGeom prst="rect">
            <a:avLst/>
          </a:prstGeom>
        </p:spPr>
        <p:txBody>
          <a:bodyPr wrap="square">
            <a:spAutoFit/>
          </a:bodyPr>
          <a:lstStyle/>
          <a:p>
            <a:r>
              <a:rPr lang="en-GB" dirty="0">
                <a:solidFill>
                  <a:schemeClr val="tx1">
                    <a:lumMod val="75000"/>
                    <a:lumOff val="25000"/>
                  </a:schemeClr>
                </a:solidFill>
              </a:rPr>
              <a:t>Manufacturer Vessel: AVS and </a:t>
            </a:r>
            <a:r>
              <a:rPr lang="en-GB" dirty="0" err="1">
                <a:solidFill>
                  <a:schemeClr val="tx1">
                    <a:lumMod val="75000"/>
                    <a:lumOff val="25000"/>
                  </a:schemeClr>
                </a:solidFill>
              </a:rPr>
              <a:t>Cadinox</a:t>
            </a:r>
            <a:endParaRPr lang="en-GB" dirty="0">
              <a:solidFill>
                <a:schemeClr val="tx1">
                  <a:lumMod val="75000"/>
                  <a:lumOff val="25000"/>
                </a:schemeClr>
              </a:solidFill>
            </a:endParaRPr>
          </a:p>
          <a:p>
            <a:r>
              <a:rPr lang="en-GB" dirty="0">
                <a:solidFill>
                  <a:schemeClr val="tx1">
                    <a:lumMod val="75000"/>
                    <a:lumOff val="25000"/>
                  </a:schemeClr>
                </a:solidFill>
              </a:rPr>
              <a:t>In-Kind from ESS-Bilbao</a:t>
            </a:r>
          </a:p>
          <a:p>
            <a:r>
              <a:rPr lang="en-GB" dirty="0">
                <a:solidFill>
                  <a:schemeClr val="tx1">
                    <a:lumMod val="75000"/>
                    <a:lumOff val="25000"/>
                  </a:schemeClr>
                </a:solidFill>
              </a:rPr>
              <a:t>Method: Submerged arc-weld and TIG weld towards vacuum side</a:t>
            </a:r>
          </a:p>
          <a:p>
            <a:r>
              <a:rPr lang="en-GB" dirty="0">
                <a:solidFill>
                  <a:schemeClr val="tx1">
                    <a:lumMod val="75000"/>
                    <a:lumOff val="25000"/>
                  </a:schemeClr>
                </a:solidFill>
              </a:rPr>
              <a:t>Facts: Diameter≈6m, H:6m, W:40 tons</a:t>
            </a:r>
          </a:p>
        </p:txBody>
      </p:sp>
      <p:sp>
        <p:nvSpPr>
          <p:cNvPr id="14" name="Rectangle 13">
            <a:extLst>
              <a:ext uri="{FF2B5EF4-FFF2-40B4-BE49-F238E27FC236}">
                <a16:creationId xmlns:a16="http://schemas.microsoft.com/office/drawing/2014/main" id="{93FEEBBC-A40C-3D49-977D-8A7147BCEA31}"/>
              </a:ext>
            </a:extLst>
          </p:cNvPr>
          <p:cNvSpPr/>
          <p:nvPr/>
        </p:nvSpPr>
        <p:spPr>
          <a:xfrm>
            <a:off x="5504573" y="2915775"/>
            <a:ext cx="5493188" cy="923330"/>
          </a:xfrm>
          <a:prstGeom prst="rect">
            <a:avLst/>
          </a:prstGeom>
        </p:spPr>
        <p:txBody>
          <a:bodyPr wrap="square">
            <a:spAutoFit/>
          </a:bodyPr>
          <a:lstStyle/>
          <a:p>
            <a:r>
              <a:rPr lang="en-GB" dirty="0">
                <a:solidFill>
                  <a:schemeClr val="tx1">
                    <a:lumMod val="75000"/>
                    <a:lumOff val="25000"/>
                  </a:schemeClr>
                </a:solidFill>
              </a:rPr>
              <a:t>Manufacturer tubes and </a:t>
            </a:r>
            <a:r>
              <a:rPr lang="en-GB" dirty="0" err="1">
                <a:solidFill>
                  <a:schemeClr val="tx1">
                    <a:lumMod val="75000"/>
                    <a:lumOff val="25000"/>
                  </a:schemeClr>
                </a:solidFill>
              </a:rPr>
              <a:t>nn</a:t>
            </a:r>
            <a:r>
              <a:rPr lang="en-GB" dirty="0">
                <a:solidFill>
                  <a:schemeClr val="tx1">
                    <a:lumMod val="75000"/>
                    <a:lumOff val="25000"/>
                  </a:schemeClr>
                </a:solidFill>
              </a:rPr>
              <a:t>-bar: </a:t>
            </a:r>
            <a:r>
              <a:rPr lang="en-GB" dirty="0" err="1">
                <a:solidFill>
                  <a:schemeClr val="tx1">
                    <a:lumMod val="75000"/>
                    <a:lumOff val="25000"/>
                  </a:schemeClr>
                </a:solidFill>
              </a:rPr>
              <a:t>Ensa</a:t>
            </a:r>
            <a:r>
              <a:rPr lang="en-GB" dirty="0">
                <a:solidFill>
                  <a:schemeClr val="tx1">
                    <a:lumMod val="75000"/>
                    <a:lumOff val="25000"/>
                  </a:schemeClr>
                </a:solidFill>
              </a:rPr>
              <a:t> and </a:t>
            </a:r>
            <a:r>
              <a:rPr lang="en-GB" dirty="0" err="1">
                <a:solidFill>
                  <a:schemeClr val="tx1">
                    <a:lumMod val="75000"/>
                    <a:lumOff val="25000"/>
                  </a:schemeClr>
                </a:solidFill>
              </a:rPr>
              <a:t>Asturfeito</a:t>
            </a:r>
            <a:endParaRPr lang="en-GB" dirty="0">
              <a:solidFill>
                <a:schemeClr val="tx1">
                  <a:lumMod val="75000"/>
                  <a:lumOff val="25000"/>
                </a:schemeClr>
              </a:solidFill>
            </a:endParaRPr>
          </a:p>
          <a:p>
            <a:r>
              <a:rPr lang="en-GB" dirty="0">
                <a:solidFill>
                  <a:schemeClr val="tx1">
                    <a:lumMod val="75000"/>
                    <a:lumOff val="25000"/>
                  </a:schemeClr>
                </a:solidFill>
              </a:rPr>
              <a:t>ESS-managed contract</a:t>
            </a:r>
          </a:p>
          <a:p>
            <a:r>
              <a:rPr lang="en-GB" dirty="0">
                <a:solidFill>
                  <a:schemeClr val="tx1">
                    <a:lumMod val="75000"/>
                    <a:lumOff val="25000"/>
                  </a:schemeClr>
                </a:solidFill>
              </a:rPr>
              <a:t>Method: Laser weld</a:t>
            </a:r>
          </a:p>
        </p:txBody>
      </p:sp>
      <p:sp>
        <p:nvSpPr>
          <p:cNvPr id="16" name="Rectangle 15">
            <a:extLst>
              <a:ext uri="{FF2B5EF4-FFF2-40B4-BE49-F238E27FC236}">
                <a16:creationId xmlns:a16="http://schemas.microsoft.com/office/drawing/2014/main" id="{010E00D9-3ADA-B848-BD3C-5ABCF06DBA51}"/>
              </a:ext>
            </a:extLst>
          </p:cNvPr>
          <p:cNvSpPr/>
          <p:nvPr/>
        </p:nvSpPr>
        <p:spPr>
          <a:xfrm>
            <a:off x="8047155" y="3820848"/>
            <a:ext cx="3771765" cy="923330"/>
          </a:xfrm>
          <a:prstGeom prst="rect">
            <a:avLst/>
          </a:prstGeom>
        </p:spPr>
        <p:txBody>
          <a:bodyPr wrap="square">
            <a:spAutoFit/>
          </a:bodyPr>
          <a:lstStyle/>
          <a:p>
            <a:r>
              <a:rPr lang="en-GB" dirty="0">
                <a:solidFill>
                  <a:schemeClr val="tx1">
                    <a:lumMod val="75000"/>
                    <a:lumOff val="25000"/>
                  </a:schemeClr>
                </a:solidFill>
              </a:rPr>
              <a:t>Facts </a:t>
            </a:r>
            <a:r>
              <a:rPr lang="en-GB" dirty="0" err="1">
                <a:solidFill>
                  <a:schemeClr val="tx1">
                    <a:lumMod val="75000"/>
                    <a:lumOff val="25000"/>
                  </a:schemeClr>
                </a:solidFill>
              </a:rPr>
              <a:t>nn</a:t>
            </a:r>
            <a:r>
              <a:rPr lang="en-GB" dirty="0">
                <a:solidFill>
                  <a:schemeClr val="tx1">
                    <a:lumMod val="75000"/>
                    <a:lumOff val="25000"/>
                  </a:schemeClr>
                </a:solidFill>
              </a:rPr>
              <a:t>-bar:</a:t>
            </a:r>
          </a:p>
          <a:p>
            <a:r>
              <a:rPr lang="en-GB" dirty="0">
                <a:solidFill>
                  <a:schemeClr val="tx1">
                    <a:lumMod val="75000"/>
                    <a:lumOff val="25000"/>
                  </a:schemeClr>
                </a:solidFill>
              </a:rPr>
              <a:t>L: 2.7m, H:0.9m, Width:1m</a:t>
            </a:r>
          </a:p>
          <a:p>
            <a:r>
              <a:rPr lang="en-GB" dirty="0">
                <a:solidFill>
                  <a:schemeClr val="tx1">
                    <a:lumMod val="75000"/>
                    <a:lumOff val="25000"/>
                  </a:schemeClr>
                </a:solidFill>
              </a:rPr>
              <a:t>W:11 tons (frame) + 18 tons (adapter)</a:t>
            </a:r>
          </a:p>
        </p:txBody>
      </p:sp>
      <p:sp>
        <p:nvSpPr>
          <p:cNvPr id="17" name="Rectangle 16">
            <a:extLst>
              <a:ext uri="{FF2B5EF4-FFF2-40B4-BE49-F238E27FC236}">
                <a16:creationId xmlns:a16="http://schemas.microsoft.com/office/drawing/2014/main" id="{EE4FC696-3442-7B45-A557-C6D51BCED988}"/>
              </a:ext>
            </a:extLst>
          </p:cNvPr>
          <p:cNvSpPr/>
          <p:nvPr/>
        </p:nvSpPr>
        <p:spPr>
          <a:xfrm>
            <a:off x="362672" y="3620240"/>
            <a:ext cx="3530277" cy="923330"/>
          </a:xfrm>
          <a:prstGeom prst="rect">
            <a:avLst/>
          </a:prstGeom>
        </p:spPr>
        <p:txBody>
          <a:bodyPr wrap="square">
            <a:spAutoFit/>
          </a:bodyPr>
          <a:lstStyle/>
          <a:p>
            <a:r>
              <a:rPr lang="en-GB" dirty="0">
                <a:solidFill>
                  <a:schemeClr val="tx1">
                    <a:lumMod val="75000"/>
                    <a:lumOff val="25000"/>
                  </a:schemeClr>
                </a:solidFill>
              </a:rPr>
              <a:t>Facts tubes at Vessel side:</a:t>
            </a:r>
          </a:p>
          <a:p>
            <a:r>
              <a:rPr lang="en-GB" dirty="0">
                <a:solidFill>
                  <a:schemeClr val="tx1">
                    <a:lumMod val="75000"/>
                    <a:lumOff val="25000"/>
                  </a:schemeClr>
                </a:solidFill>
              </a:rPr>
              <a:t>L:2.7m, H:0.7m, Width:0.2m</a:t>
            </a:r>
          </a:p>
          <a:p>
            <a:r>
              <a:rPr lang="en-GB" dirty="0">
                <a:solidFill>
                  <a:schemeClr val="tx1">
                    <a:lumMod val="75000"/>
                    <a:lumOff val="25000"/>
                  </a:schemeClr>
                </a:solidFill>
              </a:rPr>
              <a:t>W:1.2 tons </a:t>
            </a:r>
          </a:p>
        </p:txBody>
      </p:sp>
      <p:cxnSp>
        <p:nvCxnSpPr>
          <p:cNvPr id="19" name="Straight Arrow Connector 18">
            <a:extLst>
              <a:ext uri="{FF2B5EF4-FFF2-40B4-BE49-F238E27FC236}">
                <a16:creationId xmlns:a16="http://schemas.microsoft.com/office/drawing/2014/main" id="{C639F628-392E-AE43-B876-9DC2FE4A6396}"/>
              </a:ext>
            </a:extLst>
          </p:cNvPr>
          <p:cNvCxnSpPr>
            <a:cxnSpLocks/>
          </p:cNvCxnSpPr>
          <p:nvPr/>
        </p:nvCxnSpPr>
        <p:spPr>
          <a:xfrm flipH="1">
            <a:off x="9448800" y="4678631"/>
            <a:ext cx="1696720" cy="13868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4D1D026-7E6E-CF43-96BA-AC77056FD1AD}"/>
              </a:ext>
            </a:extLst>
          </p:cNvPr>
          <p:cNvCxnSpPr>
            <a:cxnSpLocks/>
          </p:cNvCxnSpPr>
          <p:nvPr/>
        </p:nvCxnSpPr>
        <p:spPr>
          <a:xfrm>
            <a:off x="9448800" y="4678631"/>
            <a:ext cx="203200" cy="614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60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Scope of Work, Requirements and Acceptance Criteria</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a:t>2</a:t>
            </a:r>
          </a:p>
        </p:txBody>
      </p:sp>
      <p:pic>
        <p:nvPicPr>
          <p:cNvPr id="7" name="Picture Placeholder 6">
            <a:extLst>
              <a:ext uri="{FF2B5EF4-FFF2-40B4-BE49-F238E27FC236}">
                <a16:creationId xmlns:a16="http://schemas.microsoft.com/office/drawing/2014/main" id="{8FD66767-67E2-E54E-AF6F-4737E526645C}"/>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l="25711" r="25711"/>
          <a:stretch/>
        </p:blipFill>
        <p:spPr>
          <a:prstGeom prst="rect">
            <a:avLst/>
          </a:prstGeom>
        </p:spPr>
      </p:pic>
      <p:pic>
        <p:nvPicPr>
          <p:cNvPr id="8" name="Picture 7">
            <a:extLst>
              <a:ext uri="{FF2B5EF4-FFF2-40B4-BE49-F238E27FC236}">
                <a16:creationId xmlns:a16="http://schemas.microsoft.com/office/drawing/2014/main" id="{011DBDF7-A3CF-CF47-BD9B-5462424AC1C1}"/>
              </a:ext>
            </a:extLst>
          </p:cNvPr>
          <p:cNvPicPr>
            <a:picLocks noChangeAspect="1"/>
          </p:cNvPicPr>
          <p:nvPr/>
        </p:nvPicPr>
        <p:blipFill>
          <a:blip r:embed="rId3"/>
          <a:stretch>
            <a:fillRect/>
          </a:stretch>
        </p:blipFill>
        <p:spPr>
          <a:xfrm>
            <a:off x="6907882" y="1097406"/>
            <a:ext cx="546100" cy="736600"/>
          </a:xfrm>
          <a:prstGeom prst="rect">
            <a:avLst/>
          </a:prstGeom>
        </p:spPr>
      </p:pic>
    </p:spTree>
    <p:extLst>
      <p:ext uri="{BB962C8B-B14F-4D97-AF65-F5344CB8AC3E}">
        <p14:creationId xmlns:p14="http://schemas.microsoft.com/office/powerpoint/2010/main" val="577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Scope of Work</a:t>
            </a: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13" name="TextBox 12">
            <a:extLst>
              <a:ext uri="{FF2B5EF4-FFF2-40B4-BE49-F238E27FC236}">
                <a16:creationId xmlns:a16="http://schemas.microsoft.com/office/drawing/2014/main" id="{F00A5EC0-C56A-A146-8FE3-5FB00622E8EA}"/>
              </a:ext>
            </a:extLst>
          </p:cNvPr>
          <p:cNvSpPr txBox="1"/>
          <p:nvPr/>
        </p:nvSpPr>
        <p:spPr>
          <a:xfrm>
            <a:off x="4617260" y="1829024"/>
            <a:ext cx="1336500" cy="646331"/>
          </a:xfrm>
          <a:prstGeom prst="rect">
            <a:avLst/>
          </a:prstGeom>
          <a:noFill/>
        </p:spPr>
        <p:txBody>
          <a:bodyPr wrap="square" rtlCol="0">
            <a:spAutoFit/>
          </a:bodyPr>
          <a:lstStyle/>
          <a:p>
            <a:pPr algn="l"/>
            <a:r>
              <a:rPr lang="en-GB" dirty="0">
                <a:solidFill>
                  <a:srgbClr val="666666"/>
                </a:solidFill>
              </a:rPr>
              <a:t>3 tubes in place</a:t>
            </a:r>
          </a:p>
        </p:txBody>
      </p:sp>
      <p:sp>
        <p:nvSpPr>
          <p:cNvPr id="15" name="TextBox 14">
            <a:extLst>
              <a:ext uri="{FF2B5EF4-FFF2-40B4-BE49-F238E27FC236}">
                <a16:creationId xmlns:a16="http://schemas.microsoft.com/office/drawing/2014/main" id="{AC9DB9DE-B1A0-1749-B09B-5AB1BD671086}"/>
              </a:ext>
            </a:extLst>
          </p:cNvPr>
          <p:cNvSpPr txBox="1"/>
          <p:nvPr/>
        </p:nvSpPr>
        <p:spPr>
          <a:xfrm>
            <a:off x="9879406" y="1829024"/>
            <a:ext cx="2241474" cy="923330"/>
          </a:xfrm>
          <a:prstGeom prst="rect">
            <a:avLst/>
          </a:prstGeom>
          <a:noFill/>
        </p:spPr>
        <p:txBody>
          <a:bodyPr wrap="square" rtlCol="0">
            <a:spAutoFit/>
          </a:bodyPr>
          <a:lstStyle/>
          <a:p>
            <a:r>
              <a:rPr lang="en-GB" dirty="0">
                <a:solidFill>
                  <a:srgbClr val="666666"/>
                </a:solidFill>
              </a:rPr>
              <a:t>3 tubes in place</a:t>
            </a:r>
          </a:p>
          <a:p>
            <a:r>
              <a:rPr lang="en-GB" dirty="0">
                <a:solidFill>
                  <a:srgbClr val="666666"/>
                </a:solidFill>
              </a:rPr>
              <a:t>view from inside of the Monolith Vessel</a:t>
            </a:r>
          </a:p>
        </p:txBody>
      </p:sp>
      <p:pic>
        <p:nvPicPr>
          <p:cNvPr id="16" name="Picture 15">
            <a:extLst>
              <a:ext uri="{FF2B5EF4-FFF2-40B4-BE49-F238E27FC236}">
                <a16:creationId xmlns:a16="http://schemas.microsoft.com/office/drawing/2014/main" id="{50A30C63-6809-D841-8E5B-9AC64289C2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444" r="17083" b="9926"/>
          <a:stretch/>
        </p:blipFill>
        <p:spPr>
          <a:xfrm>
            <a:off x="364415" y="934720"/>
            <a:ext cx="4301279" cy="2407920"/>
          </a:xfrm>
          <a:prstGeom prst="rect">
            <a:avLst/>
          </a:prstGeom>
        </p:spPr>
      </p:pic>
      <p:pic>
        <p:nvPicPr>
          <p:cNvPr id="17" name="Picture 16">
            <a:extLst>
              <a:ext uri="{FF2B5EF4-FFF2-40B4-BE49-F238E27FC236}">
                <a16:creationId xmlns:a16="http://schemas.microsoft.com/office/drawing/2014/main" id="{467084CE-1B21-3648-8F72-9AE28E44EC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391" t="10014" r="17706" b="12293"/>
          <a:stretch/>
        </p:blipFill>
        <p:spPr>
          <a:xfrm>
            <a:off x="6187440" y="944881"/>
            <a:ext cx="3576320" cy="2397759"/>
          </a:xfrm>
          <a:prstGeom prst="rect">
            <a:avLst/>
          </a:prstGeom>
        </p:spPr>
      </p:pic>
      <p:sp>
        <p:nvSpPr>
          <p:cNvPr id="14" name="Rectangle 13">
            <a:extLst>
              <a:ext uri="{FF2B5EF4-FFF2-40B4-BE49-F238E27FC236}">
                <a16:creationId xmlns:a16="http://schemas.microsoft.com/office/drawing/2014/main" id="{360A9E17-7F6D-8445-A910-9AF4C497F962}"/>
              </a:ext>
            </a:extLst>
          </p:cNvPr>
          <p:cNvSpPr/>
          <p:nvPr/>
        </p:nvSpPr>
        <p:spPr>
          <a:xfrm>
            <a:off x="364416" y="3278984"/>
            <a:ext cx="11756464" cy="3139321"/>
          </a:xfrm>
          <a:prstGeom prst="rect">
            <a:avLst/>
          </a:prstGeom>
        </p:spPr>
        <p:txBody>
          <a:bodyPr wrap="square">
            <a:spAutoFit/>
          </a:bodyPr>
          <a:lstStyle/>
          <a:p>
            <a:r>
              <a:rPr lang="en-GB" dirty="0">
                <a:solidFill>
                  <a:schemeClr val="tx1">
                    <a:lumMod val="75000"/>
                    <a:lumOff val="25000"/>
                  </a:schemeClr>
                </a:solidFill>
              </a:rPr>
              <a:t>The scope of work is under a contract between ESS-Bilbao and </a:t>
            </a:r>
            <a:r>
              <a:rPr lang="en-GB" dirty="0" err="1">
                <a:solidFill>
                  <a:schemeClr val="tx1">
                    <a:lumMod val="75000"/>
                    <a:lumOff val="25000"/>
                  </a:schemeClr>
                </a:solidFill>
              </a:rPr>
              <a:t>Ensa</a:t>
            </a:r>
            <a:r>
              <a:rPr lang="en-GB" dirty="0">
                <a:solidFill>
                  <a:schemeClr val="tx1">
                    <a:lumMod val="75000"/>
                    <a:lumOff val="25000"/>
                  </a:schemeClr>
                </a:solidFill>
              </a:rPr>
              <a:t> and is focused in the welding of the 39 Port Tubes, the NN-Bar Frame and the Connecting Pipe to the Monolith Vessel. </a:t>
            </a:r>
          </a:p>
          <a:p>
            <a:r>
              <a:rPr lang="en-GB" dirty="0">
                <a:solidFill>
                  <a:schemeClr val="tx1">
                    <a:lumMod val="75000"/>
                    <a:lumOff val="25000"/>
                  </a:schemeClr>
                </a:solidFill>
              </a:rPr>
              <a:t>The delivery of Port Tubes and NN-Bar Frame is under the scope of </a:t>
            </a:r>
            <a:r>
              <a:rPr lang="en-GB" dirty="0" err="1">
                <a:solidFill>
                  <a:schemeClr val="tx1">
                    <a:lumMod val="75000"/>
                    <a:lumOff val="25000"/>
                  </a:schemeClr>
                </a:solidFill>
              </a:rPr>
              <a:t>Ensa</a:t>
            </a:r>
            <a:r>
              <a:rPr lang="en-GB" dirty="0">
                <a:solidFill>
                  <a:schemeClr val="tx1">
                    <a:lumMod val="75000"/>
                    <a:lumOff val="25000"/>
                  </a:schemeClr>
                </a:solidFill>
              </a:rPr>
              <a:t>. The Monolith Vessel and Connecting Pipe supply is In-Kind delivery from ESS-Bilbao. </a:t>
            </a:r>
          </a:p>
          <a:p>
            <a:endParaRPr lang="en-GB" dirty="0">
              <a:solidFill>
                <a:schemeClr val="tx1">
                  <a:lumMod val="75000"/>
                  <a:lumOff val="25000"/>
                </a:schemeClr>
              </a:solidFill>
            </a:endParaRPr>
          </a:p>
          <a:p>
            <a:r>
              <a:rPr lang="en-GB" b="1" dirty="0">
                <a:solidFill>
                  <a:schemeClr val="tx1">
                    <a:lumMod val="75000"/>
                    <a:lumOff val="25000"/>
                  </a:schemeClr>
                </a:solidFill>
              </a:rPr>
              <a:t>Work on site consists of:</a:t>
            </a:r>
            <a:r>
              <a:rPr lang="en-GB" dirty="0">
                <a:solidFill>
                  <a:schemeClr val="tx1">
                    <a:lumMod val="75000"/>
                    <a:lumOff val="25000"/>
                  </a:schemeClr>
                </a:solidFill>
              </a:rPr>
              <a:t> </a:t>
            </a:r>
          </a:p>
          <a:p>
            <a:r>
              <a:rPr lang="en-GB" dirty="0">
                <a:solidFill>
                  <a:schemeClr val="tx1">
                    <a:lumMod val="75000"/>
                    <a:lumOff val="25000"/>
                  </a:schemeClr>
                </a:solidFill>
              </a:rPr>
              <a:t>Work preparation (protections, scaffolding, laydown area, water, air, electricity, tools, etc)</a:t>
            </a:r>
          </a:p>
          <a:p>
            <a:r>
              <a:rPr lang="en-GB" dirty="0">
                <a:solidFill>
                  <a:schemeClr val="tx1">
                    <a:lumMod val="75000"/>
                    <a:lumOff val="25000"/>
                  </a:schemeClr>
                </a:solidFill>
              </a:rPr>
              <a:t>Lifting and alignment of components before welding</a:t>
            </a:r>
          </a:p>
          <a:p>
            <a:r>
              <a:rPr lang="en-GB" dirty="0">
                <a:solidFill>
                  <a:schemeClr val="tx1">
                    <a:lumMod val="75000"/>
                    <a:lumOff val="25000"/>
                  </a:schemeClr>
                </a:solidFill>
              </a:rPr>
              <a:t>Welding of 39 Port Tubes + 1 NN-Bar Frame + 1 Connecting Pipe</a:t>
            </a:r>
          </a:p>
          <a:p>
            <a:r>
              <a:rPr lang="en-GB" dirty="0">
                <a:solidFill>
                  <a:schemeClr val="tx1">
                    <a:lumMod val="75000"/>
                    <a:lumOff val="25000"/>
                  </a:schemeClr>
                </a:solidFill>
              </a:rPr>
              <a:t>Non-destructive testing of the welds (includes pressure test)</a:t>
            </a:r>
          </a:p>
          <a:p>
            <a:r>
              <a:rPr lang="en-GB" dirty="0">
                <a:solidFill>
                  <a:schemeClr val="tx1">
                    <a:lumMod val="75000"/>
                    <a:lumOff val="25000"/>
                  </a:schemeClr>
                </a:solidFill>
              </a:rPr>
              <a:t>Dimensional control after welding</a:t>
            </a:r>
          </a:p>
        </p:txBody>
      </p:sp>
    </p:spTree>
    <p:extLst>
      <p:ext uri="{BB962C8B-B14F-4D97-AF65-F5344CB8AC3E}">
        <p14:creationId xmlns:p14="http://schemas.microsoft.com/office/powerpoint/2010/main" val="135653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Legal Requirements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2021-03-12</a:t>
            </a:fld>
            <a:endParaRPr lang="sv-SE" dirty="0"/>
          </a:p>
        </p:txBody>
      </p:sp>
      <p:sp>
        <p:nvSpPr>
          <p:cNvPr id="3" name="Rectangle 2">
            <a:extLst>
              <a:ext uri="{FF2B5EF4-FFF2-40B4-BE49-F238E27FC236}">
                <a16:creationId xmlns:a16="http://schemas.microsoft.com/office/drawing/2014/main" id="{7AFDFF0B-6CAA-E84E-8546-348EAE7A0FB9}"/>
              </a:ext>
            </a:extLst>
          </p:cNvPr>
          <p:cNvSpPr/>
          <p:nvPr/>
        </p:nvSpPr>
        <p:spPr>
          <a:xfrm>
            <a:off x="1103709" y="1021335"/>
            <a:ext cx="9970194" cy="5308505"/>
          </a:xfrm>
          <a:prstGeom prst="rect">
            <a:avLst/>
          </a:prstGeom>
        </p:spPr>
        <p:txBody>
          <a:bodyPr wrap="square">
            <a:spAutoFit/>
          </a:bodyPr>
          <a:lstStyle/>
          <a:p>
            <a:pPr>
              <a:lnSpc>
                <a:spcPts val="2400"/>
              </a:lnSpc>
            </a:pPr>
            <a:r>
              <a:rPr lang="en-GB" b="1" u="sng" dirty="0">
                <a:solidFill>
                  <a:schemeClr val="tx1">
                    <a:lumMod val="75000"/>
                    <a:lumOff val="25000"/>
                  </a:schemeClr>
                </a:solidFill>
              </a:rPr>
              <a:t>Legal requirements that need to be fulfilled</a:t>
            </a:r>
            <a:r>
              <a:rPr lang="en-GB" b="1" dirty="0">
                <a:solidFill>
                  <a:schemeClr val="tx1">
                    <a:lumMod val="75000"/>
                    <a:lumOff val="25000"/>
                  </a:schemeClr>
                </a:solidFill>
              </a:rPr>
              <a:t>:</a:t>
            </a:r>
            <a:endParaRPr lang="en-GB" dirty="0">
              <a:solidFill>
                <a:schemeClr val="tx1">
                  <a:lumMod val="75000"/>
                  <a:lumOff val="25000"/>
                </a:schemeClr>
              </a:solidFill>
            </a:endParaRPr>
          </a:p>
          <a:p>
            <a:pPr>
              <a:lnSpc>
                <a:spcPts val="2400"/>
              </a:lnSpc>
            </a:pPr>
            <a:r>
              <a:rPr lang="en-GB" dirty="0">
                <a:solidFill>
                  <a:schemeClr val="tx1">
                    <a:lumMod val="75000"/>
                    <a:lumOff val="25000"/>
                  </a:schemeClr>
                </a:solidFill>
              </a:rPr>
              <a:t>AFS 2017:3 (Swedish regulations)</a:t>
            </a:r>
          </a:p>
          <a:p>
            <a:pPr>
              <a:lnSpc>
                <a:spcPts val="2400"/>
              </a:lnSpc>
            </a:pPr>
            <a:r>
              <a:rPr lang="en-GB" dirty="0">
                <a:solidFill>
                  <a:schemeClr val="tx1">
                    <a:lumMod val="75000"/>
                    <a:lumOff val="25000"/>
                  </a:schemeClr>
                </a:solidFill>
              </a:rPr>
              <a:t>AFS 2016:1 (PED, Swedish regulations)</a:t>
            </a:r>
          </a:p>
          <a:p>
            <a:pPr>
              <a:lnSpc>
                <a:spcPts val="2400"/>
              </a:lnSpc>
            </a:pPr>
            <a:r>
              <a:rPr lang="en-GB" dirty="0">
                <a:solidFill>
                  <a:schemeClr val="tx1">
                    <a:lumMod val="75000"/>
                    <a:lumOff val="25000"/>
                  </a:schemeClr>
                </a:solidFill>
              </a:rPr>
              <a:t>Construction code: EN 13445 </a:t>
            </a:r>
          </a:p>
          <a:p>
            <a:pPr>
              <a:lnSpc>
                <a:spcPts val="2400"/>
              </a:lnSpc>
            </a:pPr>
            <a:r>
              <a:rPr lang="en-GB" dirty="0">
                <a:solidFill>
                  <a:schemeClr val="tx1">
                    <a:lumMod val="75000"/>
                    <a:lumOff val="25000"/>
                  </a:schemeClr>
                </a:solidFill>
              </a:rPr>
              <a:t>Directive 2014/68/EU (PED) </a:t>
            </a:r>
          </a:p>
          <a:p>
            <a:pPr>
              <a:lnSpc>
                <a:spcPts val="2400"/>
              </a:lnSpc>
            </a:pPr>
            <a:r>
              <a:rPr lang="en-GB" dirty="0">
                <a:solidFill>
                  <a:schemeClr val="tx1">
                    <a:lumMod val="75000"/>
                    <a:lumOff val="25000"/>
                  </a:schemeClr>
                </a:solidFill>
              </a:rPr>
              <a:t>Mechanical classification: MQC4A</a:t>
            </a:r>
          </a:p>
          <a:p>
            <a:pPr>
              <a:lnSpc>
                <a:spcPts val="2400"/>
              </a:lnSpc>
            </a:pPr>
            <a:r>
              <a:rPr lang="en-GB" dirty="0">
                <a:solidFill>
                  <a:schemeClr val="tx1">
                    <a:lumMod val="75000"/>
                    <a:lumOff val="25000"/>
                  </a:schemeClr>
                </a:solidFill>
              </a:rPr>
              <a:t>AFS 2006:8 pressure testing (Swedish regulations)</a:t>
            </a:r>
          </a:p>
          <a:p>
            <a:pPr>
              <a:lnSpc>
                <a:spcPts val="2400"/>
              </a:lnSpc>
            </a:pPr>
            <a:endParaRPr lang="en-GB" dirty="0">
              <a:solidFill>
                <a:schemeClr val="tx1">
                  <a:lumMod val="75000"/>
                  <a:lumOff val="25000"/>
                </a:schemeClr>
              </a:solidFill>
            </a:endParaRPr>
          </a:p>
          <a:p>
            <a:pPr>
              <a:lnSpc>
                <a:spcPts val="2400"/>
              </a:lnSpc>
            </a:pPr>
            <a:r>
              <a:rPr lang="en-GB" b="1" u="sng" dirty="0">
                <a:solidFill>
                  <a:schemeClr val="tx1">
                    <a:lumMod val="75000"/>
                    <a:lumOff val="25000"/>
                  </a:schemeClr>
                </a:solidFill>
              </a:rPr>
              <a:t>The requirements are met by following</a:t>
            </a:r>
            <a:r>
              <a:rPr lang="en-GB" b="1" dirty="0">
                <a:solidFill>
                  <a:schemeClr val="tx1">
                    <a:lumMod val="75000"/>
                    <a:lumOff val="25000"/>
                  </a:schemeClr>
                </a:solidFill>
              </a:rPr>
              <a:t>:</a:t>
            </a:r>
          </a:p>
          <a:p>
            <a:pPr>
              <a:lnSpc>
                <a:spcPts val="2400"/>
              </a:lnSpc>
            </a:pPr>
            <a:r>
              <a:rPr lang="en-GB" dirty="0">
                <a:solidFill>
                  <a:schemeClr val="tx1">
                    <a:lumMod val="75000"/>
                    <a:lumOff val="25000"/>
                  </a:schemeClr>
                </a:solidFill>
              </a:rPr>
              <a:t>KFM (Design basis)</a:t>
            </a:r>
          </a:p>
          <a:p>
            <a:pPr>
              <a:lnSpc>
                <a:spcPts val="2400"/>
              </a:lnSpc>
            </a:pPr>
            <a:r>
              <a:rPr lang="en-GB" dirty="0">
                <a:solidFill>
                  <a:schemeClr val="tx1">
                    <a:lumMod val="75000"/>
                    <a:lumOff val="25000"/>
                  </a:schemeClr>
                </a:solidFill>
              </a:rPr>
              <a:t>Welding procedures: EN ISO 15614-1 </a:t>
            </a:r>
          </a:p>
          <a:p>
            <a:pPr>
              <a:lnSpc>
                <a:spcPts val="2400"/>
              </a:lnSpc>
            </a:pPr>
            <a:r>
              <a:rPr lang="en-GB" dirty="0">
                <a:solidFill>
                  <a:schemeClr val="tx1">
                    <a:lumMod val="75000"/>
                    <a:lumOff val="25000"/>
                  </a:schemeClr>
                </a:solidFill>
              </a:rPr>
              <a:t>Welds acceptance criteria: EN ISO 5817 (Class B) </a:t>
            </a:r>
          </a:p>
          <a:p>
            <a:pPr>
              <a:lnSpc>
                <a:spcPts val="2400"/>
              </a:lnSpc>
            </a:pPr>
            <a:r>
              <a:rPr lang="en-GB" dirty="0">
                <a:solidFill>
                  <a:schemeClr val="tx1">
                    <a:lumMod val="75000"/>
                    <a:lumOff val="25000"/>
                  </a:schemeClr>
                </a:solidFill>
              </a:rPr>
              <a:t>Welders qualification: EN ISO 9606-4/ EN ISO 14732</a:t>
            </a:r>
          </a:p>
          <a:p>
            <a:pPr>
              <a:lnSpc>
                <a:spcPts val="2400"/>
              </a:lnSpc>
            </a:pPr>
            <a:r>
              <a:rPr lang="en-GB" dirty="0">
                <a:solidFill>
                  <a:schemeClr val="tx1">
                    <a:lumMod val="75000"/>
                    <a:lumOff val="25000"/>
                  </a:schemeClr>
                </a:solidFill>
              </a:rPr>
              <a:t>Special training of welders (RSQ)</a:t>
            </a:r>
          </a:p>
          <a:p>
            <a:pPr>
              <a:lnSpc>
                <a:spcPts val="2400"/>
              </a:lnSpc>
            </a:pPr>
            <a:r>
              <a:rPr lang="en-GB" dirty="0">
                <a:solidFill>
                  <a:schemeClr val="tx1">
                    <a:lumMod val="75000"/>
                    <a:lumOff val="25000"/>
                  </a:schemeClr>
                </a:solidFill>
              </a:rPr>
              <a:t>Visual Testing (VT): EN ISO 17637/ EN ISO 23277 </a:t>
            </a:r>
          </a:p>
          <a:p>
            <a:pPr>
              <a:lnSpc>
                <a:spcPts val="2400"/>
              </a:lnSpc>
            </a:pPr>
            <a:r>
              <a:rPr lang="en-GB" dirty="0">
                <a:solidFill>
                  <a:schemeClr val="tx1">
                    <a:lumMod val="75000"/>
                    <a:lumOff val="25000"/>
                  </a:schemeClr>
                </a:solidFill>
              </a:rPr>
              <a:t>Dye penetrant Testing (PT): EN ISO 3452-1/ EN ISO 5817 (Level B) </a:t>
            </a:r>
          </a:p>
          <a:p>
            <a:pPr>
              <a:lnSpc>
                <a:spcPts val="2400"/>
              </a:lnSpc>
            </a:pPr>
            <a:r>
              <a:rPr lang="en-GB" dirty="0">
                <a:solidFill>
                  <a:schemeClr val="tx1">
                    <a:lumMod val="75000"/>
                    <a:lumOff val="25000"/>
                  </a:schemeClr>
                </a:solidFill>
              </a:rPr>
              <a:t>Radiographic Testing (RT): EN ISO 17636-1 (Class B) / EN ISO 10675-1 (Level 1) / EN ISO 19232-3 (Class A)</a:t>
            </a:r>
          </a:p>
        </p:txBody>
      </p:sp>
      <p:sp>
        <p:nvSpPr>
          <p:cNvPr id="6" name="Rectangle 2">
            <a:extLst>
              <a:ext uri="{FF2B5EF4-FFF2-40B4-BE49-F238E27FC236}">
                <a16:creationId xmlns:a16="http://schemas.microsoft.com/office/drawing/2014/main" id="{68605AE9-257C-7C49-86FB-6D1806CE508E}"/>
              </a:ext>
            </a:extLst>
          </p:cNvPr>
          <p:cNvSpPr>
            <a:spLocks noChangeArrowheads="1"/>
          </p:cNvSpPr>
          <p:nvPr/>
        </p:nvSpPr>
        <p:spPr bwMode="auto">
          <a:xfrm>
            <a:off x="13677506" y="-1193603"/>
            <a:ext cx="431585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69183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6980</TotalTime>
  <Words>922</Words>
  <Application>Microsoft Macintosh PowerPoint</Application>
  <PresentationFormat>Widescreen</PresentationFormat>
  <Paragraphs>175</Paragraphs>
  <Slides>15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Segoe UI</vt:lpstr>
      <vt:lpstr>Segoe UI Light</vt:lpstr>
      <vt:lpstr>Segoe UI Semibold</vt:lpstr>
      <vt:lpstr>Wingdings</vt:lpstr>
      <vt:lpstr>Office-tema</vt:lpstr>
      <vt:lpstr>Welding of Port Tubes to Monolith Vessel Scope of Work, Requirements and Acceptance Criteria</vt:lpstr>
      <vt:lpstr>Agenda</vt:lpstr>
      <vt:lpstr>ESS Basics, Target and Instruments</vt:lpstr>
      <vt:lpstr>ESS Basics, Monolith Vessel and Port Tubes</vt:lpstr>
      <vt:lpstr>ESS Basics, Monolith Vessel and Port Tubes</vt:lpstr>
      <vt:lpstr>ESS Basics, Monolith Vessel and Port Tubes</vt:lpstr>
      <vt:lpstr>PowerPoint Presentation</vt:lpstr>
      <vt:lpstr>Scope of Work</vt:lpstr>
      <vt:lpstr>Legal Requirements</vt:lpstr>
      <vt:lpstr>Functional Requirements</vt:lpstr>
      <vt:lpstr>Requirement on Weld Thickness</vt:lpstr>
      <vt:lpstr>Acceptance Criteria</vt:lpstr>
      <vt:lpstr>PowerPoint Presentation</vt:lpstr>
      <vt:lpstr>Tolerances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 Ghatnekar</cp:lastModifiedBy>
  <cp:revision>171</cp:revision>
  <cp:lastPrinted>2019-03-08T10:27:30Z</cp:lastPrinted>
  <dcterms:created xsi:type="dcterms:W3CDTF">2020-09-10T05:52:58Z</dcterms:created>
  <dcterms:modified xsi:type="dcterms:W3CDTF">2021-03-12T12:09:37Z</dcterms:modified>
</cp:coreProperties>
</file>