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268" r:id="rId4"/>
    <p:sldId id="275" r:id="rId5"/>
    <p:sldId id="278" r:id="rId6"/>
    <p:sldId id="279" r:id="rId7"/>
    <p:sldId id="280" r:id="rId8"/>
    <p:sldId id="277" r:id="rId9"/>
    <p:sldId id="281" r:id="rId10"/>
    <p:sldId id="282" r:id="rId11"/>
    <p:sldId id="602" r:id="rId12"/>
    <p:sldId id="601" r:id="rId13"/>
    <p:sldId id="648" r:id="rId14"/>
    <p:sldId id="1131" r:id="rId15"/>
    <p:sldId id="1147" r:id="rId16"/>
    <p:sldId id="1125" r:id="rId17"/>
    <p:sldId id="1141" r:id="rId18"/>
    <p:sldId id="1151" r:id="rId19"/>
    <p:sldId id="1153" r:id="rId20"/>
    <p:sldId id="1134" r:id="rId21"/>
    <p:sldId id="1112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99" autoAdjust="0"/>
    <p:restoredTop sz="94681" autoAdjust="0"/>
  </p:normalViewPr>
  <p:slideViewPr>
    <p:cSldViewPr snapToGrid="0" snapToObjects="1">
      <p:cViewPr varScale="1">
        <p:scale>
          <a:sx n="131" d="100"/>
          <a:sy n="131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2021-04-23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581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6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267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25.04.2021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93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74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2021-04-23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tiff"/><Relationship Id="rId7" Type="http://schemas.openxmlformats.org/officeDocument/2006/relationships/image" Target="../media/image33.jpe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tiff"/><Relationship Id="rId9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sz="4400" b="1" dirty="0"/>
            </a:br>
            <a:r>
              <a:rPr lang="en-US" sz="4400" b="1" dirty="0"/>
              <a:t>Integration Platform Ymir at ESS</a:t>
            </a:r>
            <a:endParaRPr lang="sv-SE" sz="4400" b="1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PRESENTED BY Tobias richter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sv-SE" dirty="0"/>
              <a:t>2021-04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DA828-4A06-264C-BDFF-CF9BD9A4EA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7261" y="6281192"/>
            <a:ext cx="695072" cy="2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F96F-0DAA-AF4F-9775-21E53645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ECDC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9B43-8899-614C-B83A-72E6736AC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 anchor="ctr">
            <a:normAutofit/>
          </a:bodyPr>
          <a:lstStyle/>
          <a:p>
            <a:pPr lvl="1"/>
            <a:r>
              <a:rPr lang="en-GB" dirty="0"/>
              <a:t>Experiment Control</a:t>
            </a:r>
          </a:p>
          <a:p>
            <a:pPr lvl="1"/>
            <a:r>
              <a:rPr lang="en-GB" dirty="0"/>
              <a:t>Beamline and Device Controls (EPICS) </a:t>
            </a:r>
          </a:p>
          <a:p>
            <a:pPr lvl="1"/>
            <a:r>
              <a:rPr lang="en-GB" dirty="0"/>
              <a:t>Data Acquisition </a:t>
            </a:r>
          </a:p>
          <a:p>
            <a:pPr lvl="1"/>
            <a:r>
              <a:rPr lang="en-GB" dirty="0"/>
              <a:t>Detector Software Event Formation</a:t>
            </a:r>
          </a:p>
          <a:p>
            <a:pPr lvl="1"/>
            <a:r>
              <a:rPr lang="en-GB" dirty="0"/>
              <a:t>Data Management / Curation</a:t>
            </a:r>
          </a:p>
          <a:p>
            <a:pPr marL="82550" lvl="1" indent="0">
              <a:buNone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CFF62A-3236-5F40-B70F-D4306051ECD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anchor="ctr"/>
          <a:lstStyle/>
          <a:p>
            <a:pPr algn="ctr"/>
            <a:r>
              <a:rPr lang="en-GB" sz="2800" b="1" dirty="0">
                <a:solidFill>
                  <a:srgbClr val="0099DC"/>
                </a:solidFill>
              </a:rPr>
              <a:t>Strong need for a facility to test hardware in practise.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AFB731-21F5-284E-8533-13E1216358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Experiment Control and Data Curation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89471-6BE5-8747-B5F1-59B007BEA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07765" y="5297105"/>
            <a:ext cx="1174635" cy="1425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FA8EF-A5A5-C146-9DBD-76BE5A6CB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360" y="5929323"/>
            <a:ext cx="1497512" cy="6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D7D68-4610-8645-8DE2-355DC78A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503" y="128894"/>
            <a:ext cx="6997394" cy="1143000"/>
          </a:xfrm>
        </p:spPr>
        <p:txBody>
          <a:bodyPr>
            <a:noAutofit/>
          </a:bodyPr>
          <a:lstStyle/>
          <a:p>
            <a:r>
              <a:rPr lang="en-GB" sz="2800" b="1" dirty="0">
                <a:latin typeface="+mn-lt"/>
              </a:rPr>
              <a:t>Historic Driver of Progress:</a:t>
            </a:r>
            <a:br>
              <a:rPr lang="en-GB" sz="2800" b="1" dirty="0">
                <a:latin typeface="+mn-lt"/>
              </a:rPr>
            </a:br>
            <a:r>
              <a:rPr lang="en-GB" sz="2800" b="1" dirty="0">
                <a:latin typeface="+mn-lt"/>
              </a:rPr>
              <a:t>DAQ &amp; Controls Verification Beamtimes</a:t>
            </a:r>
            <a:br>
              <a:rPr lang="en-GB" sz="2800" b="1" dirty="0">
                <a:latin typeface="+mn-lt"/>
              </a:rPr>
            </a:br>
            <a:r>
              <a:rPr lang="en-GB" sz="2800" b="1" dirty="0">
                <a:latin typeface="+mn-lt"/>
              </a:rPr>
              <a:t>December &amp; September 2019</a:t>
            </a:r>
            <a:br>
              <a:rPr lang="en-GB" sz="2800" b="1" dirty="0">
                <a:latin typeface="+mn-lt"/>
              </a:rPr>
            </a:br>
            <a:r>
              <a:rPr lang="en-GB" sz="2800" b="1" dirty="0">
                <a:latin typeface="+mn-lt"/>
              </a:rPr>
              <a:t>@ HZB (BER II V20)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0E88C-FEA9-D844-9582-CF609F863C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637">
            <a:off x="3961880" y="2065867"/>
            <a:ext cx="4013200" cy="535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BB04B-84F3-2D45-9432-4844188C13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570">
            <a:off x="2826449" y="1856994"/>
            <a:ext cx="5141179" cy="3855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98F02-2B44-7247-8E78-C1F540CF7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6000" contras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074"/>
          <a:stretch/>
        </p:blipFill>
        <p:spPr>
          <a:xfrm>
            <a:off x="-1403211" y="2501196"/>
            <a:ext cx="5419425" cy="4470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F5E14-BC5A-FD49-812F-236E625915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57000" contrast="24000"/>
                    </a14:imgEffect>
                  </a14:imgLayer>
                </a14:imgProps>
              </a:ext>
            </a:extLst>
          </a:blip>
          <a:srcRect l="11912" t="9789" r="13323" b="10692"/>
          <a:stretch/>
        </p:blipFill>
        <p:spPr>
          <a:xfrm>
            <a:off x="-22387" y="1"/>
            <a:ext cx="4038600" cy="3352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513CB6-61A7-4C4E-A6AE-A8DB2B4B0B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675" y="1676400"/>
            <a:ext cx="7507213" cy="5655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0CDFF4-20E3-4940-8B53-24327663A90C}"/>
              </a:ext>
            </a:extLst>
          </p:cNvPr>
          <p:cNvSpPr txBox="1"/>
          <p:nvPr/>
        </p:nvSpPr>
        <p:spPr>
          <a:xfrm>
            <a:off x="1052500" y="611293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</a:rPr>
              <a:t>Mantid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74FD3-1F2E-634B-B4A5-87A1B4BB7D7C}"/>
              </a:ext>
            </a:extLst>
          </p:cNvPr>
          <p:cNvSpPr txBox="1"/>
          <p:nvPr/>
        </p:nvSpPr>
        <p:spPr>
          <a:xfrm rot="16200000">
            <a:off x="-122891" y="806485"/>
            <a:ext cx="1440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</a:rPr>
              <a:t>Detector</a:t>
            </a:r>
            <a:br>
              <a:rPr lang="en-GB" sz="2400" b="1" dirty="0">
                <a:solidFill>
                  <a:srgbClr val="FFC000"/>
                </a:solidFill>
              </a:rPr>
            </a:b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3FB9A-5E9F-FB49-928E-FEE981B2404D}"/>
              </a:ext>
            </a:extLst>
          </p:cNvPr>
          <p:cNvSpPr txBox="1"/>
          <p:nvPr/>
        </p:nvSpPr>
        <p:spPr>
          <a:xfrm rot="21416831">
            <a:off x="4310986" y="4887140"/>
            <a:ext cx="2901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</a:rPr>
              <a:t>NICOS (just-bin-it)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95169-4CA0-B940-AFE6-A4C67550D260}"/>
              </a:ext>
            </a:extLst>
          </p:cNvPr>
          <p:cNvSpPr txBox="1"/>
          <p:nvPr/>
        </p:nvSpPr>
        <p:spPr>
          <a:xfrm rot="16200000">
            <a:off x="7431210" y="2645757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</a:rPr>
              <a:t>SciChat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924B51-B139-D540-8029-84299BF14492}"/>
              </a:ext>
            </a:extLst>
          </p:cNvPr>
          <p:cNvSpPr/>
          <p:nvPr/>
        </p:nvSpPr>
        <p:spPr>
          <a:xfrm>
            <a:off x="9613376" y="1043241"/>
            <a:ext cx="2553008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Readiness Report: </a:t>
            </a:r>
            <a:br>
              <a:rPr lang="en-GB" sz="21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21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ESS-1511935</a:t>
            </a:r>
          </a:p>
        </p:txBody>
      </p:sp>
    </p:spTree>
    <p:extLst>
      <p:ext uri="{BB962C8B-B14F-4D97-AF65-F5344CB8AC3E}">
        <p14:creationId xmlns:p14="http://schemas.microsoft.com/office/powerpoint/2010/main" val="1954298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8A63E44-935B-DC41-A36F-37A511F46CB3}"/>
              </a:ext>
            </a:extLst>
          </p:cNvPr>
          <p:cNvSpPr/>
          <p:nvPr/>
        </p:nvSpPr>
        <p:spPr>
          <a:xfrm>
            <a:off x="2979547" y="5075109"/>
            <a:ext cx="1404936" cy="7023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V20 beam-line at HZ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200" dirty="0"/>
              <a:t>Integrated Data Acquisition with absolute Timing Reference</a:t>
            </a:r>
            <a:endParaRPr sz="3200" dirty="0"/>
          </a:p>
        </p:txBody>
      </p:sp>
      <p:sp>
        <p:nvSpPr>
          <p:cNvPr id="135" name="Rectangle"/>
          <p:cNvSpPr/>
          <p:nvPr/>
        </p:nvSpPr>
        <p:spPr>
          <a:xfrm>
            <a:off x="978754" y="6323535"/>
            <a:ext cx="273263" cy="1598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36" name="Line"/>
          <p:cNvSpPr/>
          <p:nvPr/>
        </p:nvSpPr>
        <p:spPr>
          <a:xfrm flipV="1">
            <a:off x="1488592" y="4140115"/>
            <a:ext cx="1920640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37" name="Oval"/>
          <p:cNvSpPr/>
          <p:nvPr/>
        </p:nvSpPr>
        <p:spPr>
          <a:xfrm>
            <a:off x="3489223" y="4044346"/>
            <a:ext cx="359229" cy="767953"/>
          </a:xfrm>
          <a:prstGeom prst="ellipse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38" name="Oval"/>
          <p:cNvSpPr/>
          <p:nvPr/>
        </p:nvSpPr>
        <p:spPr>
          <a:xfrm>
            <a:off x="3641203" y="4070359"/>
            <a:ext cx="55271" cy="18407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39" name="Line"/>
          <p:cNvSpPr/>
          <p:nvPr/>
        </p:nvSpPr>
        <p:spPr>
          <a:xfrm>
            <a:off x="3420271" y="4013105"/>
            <a:ext cx="490147" cy="867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371" extrusionOk="0">
                <a:moveTo>
                  <a:pt x="5733" y="0"/>
                </a:moveTo>
                <a:cubicBezTo>
                  <a:pt x="3066" y="1874"/>
                  <a:pt x="1261" y="4094"/>
                  <a:pt x="480" y="6461"/>
                </a:cubicBezTo>
                <a:cubicBezTo>
                  <a:pt x="-327" y="8907"/>
                  <a:pt x="-2" y="11409"/>
                  <a:pt x="620" y="13870"/>
                </a:cubicBezTo>
                <a:cubicBezTo>
                  <a:pt x="1508" y="17383"/>
                  <a:pt x="4015" y="20994"/>
                  <a:pt x="9896" y="21347"/>
                </a:cubicBezTo>
                <a:cubicBezTo>
                  <a:pt x="14112" y="21600"/>
                  <a:pt x="17684" y="19804"/>
                  <a:pt x="19462" y="17543"/>
                </a:cubicBezTo>
                <a:cubicBezTo>
                  <a:pt x="20722" y="15940"/>
                  <a:pt x="21021" y="14132"/>
                  <a:pt x="21273" y="122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40" name="Chopper"/>
          <p:cNvSpPr txBox="1"/>
          <p:nvPr/>
        </p:nvSpPr>
        <p:spPr>
          <a:xfrm>
            <a:off x="3088279" y="3540053"/>
            <a:ext cx="1404936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1467" dirty="0"/>
              <a:t>Source </a:t>
            </a:r>
            <a:r>
              <a:rPr sz="1467" dirty="0"/>
              <a:t>Chopper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77FB46-E044-0B44-BDB6-F3902637755D}"/>
              </a:ext>
            </a:extLst>
          </p:cNvPr>
          <p:cNvGrpSpPr/>
          <p:nvPr/>
        </p:nvGrpSpPr>
        <p:grpSpPr>
          <a:xfrm>
            <a:off x="451231" y="3444136"/>
            <a:ext cx="1011219" cy="1578525"/>
            <a:chOff x="258124" y="1381309"/>
            <a:chExt cx="758414" cy="11838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504375-485B-8D45-B3BE-A8FA54368DDE}"/>
                </a:ext>
              </a:extLst>
            </p:cNvPr>
            <p:cNvGrpSpPr/>
            <p:nvPr/>
          </p:nvGrpSpPr>
          <p:grpSpPr>
            <a:xfrm>
              <a:off x="258124" y="1381309"/>
              <a:ext cx="758414" cy="917552"/>
              <a:chOff x="6869142" y="2342611"/>
              <a:chExt cx="758414" cy="917552"/>
            </a:xfrm>
          </p:grpSpPr>
          <p:pic>
            <p:nvPicPr>
              <p:cNvPr id="133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956522" y="2459277"/>
                <a:ext cx="647765" cy="64776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34" name="Rectangle"/>
              <p:cNvSpPr/>
              <p:nvPr/>
            </p:nvSpPr>
            <p:spPr>
              <a:xfrm>
                <a:off x="6869142" y="2342611"/>
                <a:ext cx="758414" cy="917552"/>
              </a:xfrm>
              <a:prstGeom prst="rect">
                <a:avLst/>
              </a:prstGeom>
              <a:ln w="63500">
                <a:solidFill>
                  <a:srgbClr val="000000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467"/>
              </a:p>
            </p:txBody>
          </p:sp>
        </p:grpSp>
        <p:sp>
          <p:nvSpPr>
            <p:cNvPr id="141" name="Reactor"/>
            <p:cNvSpPr txBox="1"/>
            <p:nvPr/>
          </p:nvSpPr>
          <p:spPr>
            <a:xfrm>
              <a:off x="407420" y="2341776"/>
              <a:ext cx="523942" cy="2234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467" dirty="0"/>
                <a:t>Reactor</a:t>
              </a:r>
            </a:p>
          </p:txBody>
        </p:sp>
      </p:grpSp>
      <p:sp>
        <p:nvSpPr>
          <p:cNvPr id="142" name="Oval"/>
          <p:cNvSpPr/>
          <p:nvPr/>
        </p:nvSpPr>
        <p:spPr>
          <a:xfrm>
            <a:off x="7084819" y="4044346"/>
            <a:ext cx="359229" cy="767953"/>
          </a:xfrm>
          <a:prstGeom prst="ellipse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43" name="Oval"/>
          <p:cNvSpPr/>
          <p:nvPr/>
        </p:nvSpPr>
        <p:spPr>
          <a:xfrm>
            <a:off x="7236798" y="4070359"/>
            <a:ext cx="55271" cy="18407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44" name="Line"/>
          <p:cNvSpPr/>
          <p:nvPr/>
        </p:nvSpPr>
        <p:spPr>
          <a:xfrm>
            <a:off x="7015865" y="4013105"/>
            <a:ext cx="490147" cy="867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371" extrusionOk="0">
                <a:moveTo>
                  <a:pt x="5733" y="0"/>
                </a:moveTo>
                <a:cubicBezTo>
                  <a:pt x="3066" y="1874"/>
                  <a:pt x="1261" y="4094"/>
                  <a:pt x="480" y="6461"/>
                </a:cubicBezTo>
                <a:cubicBezTo>
                  <a:pt x="-327" y="8907"/>
                  <a:pt x="-2" y="11409"/>
                  <a:pt x="620" y="13870"/>
                </a:cubicBezTo>
                <a:cubicBezTo>
                  <a:pt x="1508" y="17383"/>
                  <a:pt x="4015" y="20994"/>
                  <a:pt x="9896" y="21347"/>
                </a:cubicBezTo>
                <a:cubicBezTo>
                  <a:pt x="14112" y="21600"/>
                  <a:pt x="17684" y="19804"/>
                  <a:pt x="19462" y="17543"/>
                </a:cubicBezTo>
                <a:cubicBezTo>
                  <a:pt x="20722" y="15940"/>
                  <a:pt x="21021" y="14132"/>
                  <a:pt x="21273" y="122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45" name="Line"/>
          <p:cNvSpPr/>
          <p:nvPr/>
        </p:nvSpPr>
        <p:spPr>
          <a:xfrm flipV="1">
            <a:off x="3910418" y="4140115"/>
            <a:ext cx="1890253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46" name="Oval"/>
          <p:cNvSpPr/>
          <p:nvPr/>
        </p:nvSpPr>
        <p:spPr>
          <a:xfrm>
            <a:off x="7236798" y="4615070"/>
            <a:ext cx="55271" cy="18407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47" name="Mini-chopper"/>
          <p:cNvSpPr txBox="1"/>
          <p:nvPr/>
        </p:nvSpPr>
        <p:spPr>
          <a:xfrm>
            <a:off x="6784581" y="3537138"/>
            <a:ext cx="1175002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67" dirty="0"/>
              <a:t>Mini</a:t>
            </a:r>
            <a:r>
              <a:rPr lang="en-US" sz="1467" dirty="0"/>
              <a:t> </a:t>
            </a:r>
            <a:r>
              <a:rPr sz="1467" dirty="0"/>
              <a:t>chopper</a:t>
            </a:r>
          </a:p>
        </p:txBody>
      </p:sp>
      <p:sp>
        <p:nvSpPr>
          <p:cNvPr id="148" name="Rectangle"/>
          <p:cNvSpPr/>
          <p:nvPr/>
        </p:nvSpPr>
        <p:spPr>
          <a:xfrm>
            <a:off x="5862636" y="3945685"/>
            <a:ext cx="208371" cy="43341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929292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49" name="Oval"/>
          <p:cNvSpPr/>
          <p:nvPr/>
        </p:nvSpPr>
        <p:spPr>
          <a:xfrm>
            <a:off x="7263587" y="4391828"/>
            <a:ext cx="15669" cy="6711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50" name="Oval"/>
          <p:cNvSpPr/>
          <p:nvPr/>
        </p:nvSpPr>
        <p:spPr>
          <a:xfrm>
            <a:off x="3650132" y="4400757"/>
            <a:ext cx="15669" cy="6711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51" name="Line"/>
          <p:cNvSpPr/>
          <p:nvPr/>
        </p:nvSpPr>
        <p:spPr>
          <a:xfrm>
            <a:off x="6203066" y="4133281"/>
            <a:ext cx="708615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54" name="Monitor 1"/>
          <p:cNvSpPr txBox="1"/>
          <p:nvPr/>
        </p:nvSpPr>
        <p:spPr>
          <a:xfrm>
            <a:off x="5459876" y="3538638"/>
            <a:ext cx="1227132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1467" dirty="0"/>
              <a:t>Front </a:t>
            </a:r>
            <a:r>
              <a:rPr sz="1467" dirty="0"/>
              <a:t>Monitor</a:t>
            </a:r>
          </a:p>
        </p:txBody>
      </p:sp>
      <p:sp>
        <p:nvSpPr>
          <p:cNvPr id="155" name="Monitor 2"/>
          <p:cNvSpPr txBox="1"/>
          <p:nvPr/>
        </p:nvSpPr>
        <p:spPr>
          <a:xfrm>
            <a:off x="7969360" y="3551777"/>
            <a:ext cx="1175130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1467" dirty="0"/>
              <a:t>Back </a:t>
            </a:r>
            <a:r>
              <a:rPr sz="1467" dirty="0"/>
              <a:t>Monitor</a:t>
            </a:r>
          </a:p>
        </p:txBody>
      </p:sp>
      <p:sp>
        <p:nvSpPr>
          <p:cNvPr id="156" name="Timing system"/>
          <p:cNvSpPr txBox="1"/>
          <p:nvPr/>
        </p:nvSpPr>
        <p:spPr>
          <a:xfrm>
            <a:off x="3034950" y="5755294"/>
            <a:ext cx="1263296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67" dirty="0"/>
              <a:t>Timing system</a:t>
            </a:r>
          </a:p>
        </p:txBody>
      </p:sp>
      <p:sp>
        <p:nvSpPr>
          <p:cNvPr id="157" name="Rectangle"/>
          <p:cNvSpPr/>
          <p:nvPr/>
        </p:nvSpPr>
        <p:spPr>
          <a:xfrm>
            <a:off x="3295523" y="5331334"/>
            <a:ext cx="729092" cy="187524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58" name="Line"/>
          <p:cNvSpPr/>
          <p:nvPr/>
        </p:nvSpPr>
        <p:spPr>
          <a:xfrm>
            <a:off x="4069652" y="5418927"/>
            <a:ext cx="881625" cy="316303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59" name="Line"/>
          <p:cNvSpPr/>
          <p:nvPr/>
        </p:nvSpPr>
        <p:spPr>
          <a:xfrm flipH="1" flipV="1">
            <a:off x="3660069" y="4912061"/>
            <a:ext cx="4711" cy="392316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62" name="Line"/>
          <p:cNvSpPr/>
          <p:nvPr/>
        </p:nvSpPr>
        <p:spPr>
          <a:xfrm>
            <a:off x="5971828" y="4594069"/>
            <a:ext cx="21609" cy="71652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63" name="Rectangle"/>
          <p:cNvSpPr/>
          <p:nvPr/>
        </p:nvSpPr>
        <p:spPr>
          <a:xfrm>
            <a:off x="3403278" y="6239050"/>
            <a:ext cx="729092" cy="18752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64" name="EFU"/>
          <p:cNvSpPr txBox="1"/>
          <p:nvPr/>
        </p:nvSpPr>
        <p:spPr>
          <a:xfrm>
            <a:off x="3602446" y="6499950"/>
            <a:ext cx="387928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67" dirty="0"/>
              <a:t>EFU</a:t>
            </a:r>
          </a:p>
        </p:txBody>
      </p:sp>
      <p:sp>
        <p:nvSpPr>
          <p:cNvPr id="165" name="Rectangle"/>
          <p:cNvSpPr/>
          <p:nvPr/>
        </p:nvSpPr>
        <p:spPr>
          <a:xfrm>
            <a:off x="2003263" y="6239050"/>
            <a:ext cx="729092" cy="18752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66" name="Kafka"/>
          <p:cNvSpPr txBox="1"/>
          <p:nvPr/>
        </p:nvSpPr>
        <p:spPr>
          <a:xfrm>
            <a:off x="2123441" y="6499950"/>
            <a:ext cx="525786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67" dirty="0"/>
              <a:t>Kafka</a:t>
            </a:r>
          </a:p>
        </p:txBody>
      </p:sp>
      <p:sp>
        <p:nvSpPr>
          <p:cNvPr id="167" name="Rectangle"/>
          <p:cNvSpPr/>
          <p:nvPr/>
        </p:nvSpPr>
        <p:spPr>
          <a:xfrm>
            <a:off x="603249" y="6239050"/>
            <a:ext cx="729092" cy="18752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68" name="File writer"/>
          <p:cNvSpPr txBox="1"/>
          <p:nvPr/>
        </p:nvSpPr>
        <p:spPr>
          <a:xfrm>
            <a:off x="611399" y="6499950"/>
            <a:ext cx="875369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67" dirty="0"/>
              <a:t>File writer</a:t>
            </a:r>
          </a:p>
        </p:txBody>
      </p:sp>
      <p:sp>
        <p:nvSpPr>
          <p:cNvPr id="169" name="Line"/>
          <p:cNvSpPr/>
          <p:nvPr/>
        </p:nvSpPr>
        <p:spPr>
          <a:xfrm flipH="1">
            <a:off x="1400847" y="6329218"/>
            <a:ext cx="533909" cy="718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73" name="Rectangle"/>
          <p:cNvSpPr/>
          <p:nvPr/>
        </p:nvSpPr>
        <p:spPr>
          <a:xfrm>
            <a:off x="2001269" y="5327613"/>
            <a:ext cx="729092" cy="18752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74" name="EPICS Forwarder"/>
          <p:cNvSpPr txBox="1"/>
          <p:nvPr/>
        </p:nvSpPr>
        <p:spPr>
          <a:xfrm>
            <a:off x="463282" y="5279209"/>
            <a:ext cx="1434881" cy="29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67" dirty="0"/>
              <a:t>EPICS Forwarder</a:t>
            </a:r>
          </a:p>
        </p:txBody>
      </p:sp>
      <p:sp>
        <p:nvSpPr>
          <p:cNvPr id="179" name="Line"/>
          <p:cNvSpPr/>
          <p:nvPr/>
        </p:nvSpPr>
        <p:spPr>
          <a:xfrm flipH="1">
            <a:off x="4243640" y="6325231"/>
            <a:ext cx="823181" cy="2115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53" name="Rectangle">
            <a:extLst>
              <a:ext uri="{FF2B5EF4-FFF2-40B4-BE49-F238E27FC236}">
                <a16:creationId xmlns:a16="http://schemas.microsoft.com/office/drawing/2014/main" id="{D3F45362-AB62-BD43-8574-5B24253A21B6}"/>
              </a:ext>
            </a:extLst>
          </p:cNvPr>
          <p:cNvSpPr/>
          <p:nvPr/>
        </p:nvSpPr>
        <p:spPr>
          <a:xfrm>
            <a:off x="8346685" y="3940145"/>
            <a:ext cx="208371" cy="43341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929292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EA91BF97-3328-F840-8481-C7B9A7ECC8B0}"/>
              </a:ext>
            </a:extLst>
          </p:cNvPr>
          <p:cNvSpPr/>
          <p:nvPr/>
        </p:nvSpPr>
        <p:spPr>
          <a:xfrm>
            <a:off x="7506013" y="4133281"/>
            <a:ext cx="708615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55" name="Image" descr="Image">
            <a:extLst>
              <a:ext uri="{FF2B5EF4-FFF2-40B4-BE49-F238E27FC236}">
                <a16:creationId xmlns:a16="http://schemas.microsoft.com/office/drawing/2014/main" id="{FD5FCA10-FF99-AB4A-9F64-DB92A096F0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087" y="1226728"/>
            <a:ext cx="4033524" cy="2018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>
            <a:extLst>
              <a:ext uri="{FF2B5EF4-FFF2-40B4-BE49-F238E27FC236}">
                <a16:creationId xmlns:a16="http://schemas.microsoft.com/office/drawing/2014/main" id="{1A72155B-0ADE-AD41-BFAF-36BD29C935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471" y="1225784"/>
            <a:ext cx="4027636" cy="20182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1F397CF-51CD-5740-83C6-7300607BA008}"/>
              </a:ext>
            </a:extLst>
          </p:cNvPr>
          <p:cNvGrpSpPr/>
          <p:nvPr/>
        </p:nvGrpSpPr>
        <p:grpSpPr>
          <a:xfrm>
            <a:off x="5170301" y="5512025"/>
            <a:ext cx="4132992" cy="1164993"/>
            <a:chOff x="4711485" y="1366502"/>
            <a:chExt cx="4343400" cy="122430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F26D611-4C9D-6A4C-A9F2-538E7A49C507}"/>
                </a:ext>
              </a:extLst>
            </p:cNvPr>
            <p:cNvGrpSpPr/>
            <p:nvPr/>
          </p:nvGrpSpPr>
          <p:grpSpPr>
            <a:xfrm>
              <a:off x="4711485" y="1385629"/>
              <a:ext cx="4343400" cy="1171575"/>
              <a:chOff x="0" y="159"/>
              <a:chExt cx="4343400" cy="117157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953A99A-8BF9-E840-91F8-CA5B6E806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60420" y="843198"/>
                <a:ext cx="731520" cy="15867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2CB4F58B-F102-3A44-87D0-956BB033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20" y="885298"/>
                <a:ext cx="548640" cy="120701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ABC13CAD-C158-484E-B629-FAFDC9E07D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00" y="245218"/>
                <a:ext cx="552482" cy="548640"/>
              </a:xfrm>
              <a:prstGeom prst="rect">
                <a:avLst/>
              </a:prstGeom>
            </p:spPr>
          </p:pic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345F37AB-E8A6-214B-A0D7-3888F76C0B87}"/>
                  </a:ext>
                </a:extLst>
              </p:cNvPr>
              <p:cNvSpPr/>
              <p:nvPr/>
            </p:nvSpPr>
            <p:spPr>
              <a:xfrm>
                <a:off x="1075250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32B13917-03F9-F04E-924C-D875B66A13CC}"/>
                  </a:ext>
                </a:extLst>
              </p:cNvPr>
              <p:cNvSpPr/>
              <p:nvPr/>
            </p:nvSpPr>
            <p:spPr>
              <a:xfrm>
                <a:off x="1230697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9B8F7A40-46C2-1F46-A1D7-883693806011}"/>
                  </a:ext>
                </a:extLst>
              </p:cNvPr>
              <p:cNvSpPr/>
              <p:nvPr/>
            </p:nvSpPr>
            <p:spPr>
              <a:xfrm>
                <a:off x="1394466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6" name="Hexagon 65">
                <a:extLst>
                  <a:ext uri="{FF2B5EF4-FFF2-40B4-BE49-F238E27FC236}">
                    <a16:creationId xmlns:a16="http://schemas.microsoft.com/office/drawing/2014/main" id="{061C3DDF-DAAF-7C4C-B1D2-7E1E29219779}"/>
                  </a:ext>
                </a:extLst>
              </p:cNvPr>
              <p:cNvSpPr/>
              <p:nvPr/>
            </p:nvSpPr>
            <p:spPr>
              <a:xfrm>
                <a:off x="1549913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4F3BB4A-E410-A645-AEDF-213B73415587}"/>
                  </a:ext>
                </a:extLst>
              </p:cNvPr>
              <p:cNvSpPr/>
              <p:nvPr/>
            </p:nvSpPr>
            <p:spPr>
              <a:xfrm>
                <a:off x="10287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14B939-C3B9-B847-9BCE-DF9E0D233A33}"/>
                  </a:ext>
                </a:extLst>
              </p:cNvPr>
              <p:cNvSpPr txBox="1"/>
              <p:nvPr/>
            </p:nvSpPr>
            <p:spPr>
              <a:xfrm>
                <a:off x="1248873" y="366543"/>
                <a:ext cx="199734" cy="86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533" dirty="0"/>
                  <a:t>ADC</a:t>
                </a:r>
                <a:endParaRPr lang="en-US" sz="2400" dirty="0"/>
              </a:p>
            </p:txBody>
          </p:sp>
          <p:sp>
            <p:nvSpPr>
              <p:cNvPr id="69" name="Hexagon 68">
                <a:extLst>
                  <a:ext uri="{FF2B5EF4-FFF2-40B4-BE49-F238E27FC236}">
                    <a16:creationId xmlns:a16="http://schemas.microsoft.com/office/drawing/2014/main" id="{EF21F177-30CB-C243-BD38-6C142E530CD2}"/>
                  </a:ext>
                </a:extLst>
              </p:cNvPr>
              <p:cNvSpPr/>
              <p:nvPr/>
            </p:nvSpPr>
            <p:spPr>
              <a:xfrm>
                <a:off x="1759402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0" name="Hexagon 69">
                <a:extLst>
                  <a:ext uri="{FF2B5EF4-FFF2-40B4-BE49-F238E27FC236}">
                    <a16:creationId xmlns:a16="http://schemas.microsoft.com/office/drawing/2014/main" id="{4E33D11E-9DD0-184E-9D76-EC808151B18A}"/>
                  </a:ext>
                </a:extLst>
              </p:cNvPr>
              <p:cNvSpPr/>
              <p:nvPr/>
            </p:nvSpPr>
            <p:spPr>
              <a:xfrm>
                <a:off x="1914849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1" name="Hexagon 70">
                <a:extLst>
                  <a:ext uri="{FF2B5EF4-FFF2-40B4-BE49-F238E27FC236}">
                    <a16:creationId xmlns:a16="http://schemas.microsoft.com/office/drawing/2014/main" id="{7D5190AC-D8C8-DB4A-AC1A-4B8BD4B41318}"/>
                  </a:ext>
                </a:extLst>
              </p:cNvPr>
              <p:cNvSpPr/>
              <p:nvPr/>
            </p:nvSpPr>
            <p:spPr>
              <a:xfrm>
                <a:off x="2078618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2" name="Hexagon 71">
                <a:extLst>
                  <a:ext uri="{FF2B5EF4-FFF2-40B4-BE49-F238E27FC236}">
                    <a16:creationId xmlns:a16="http://schemas.microsoft.com/office/drawing/2014/main" id="{856F83E9-1FEB-8C4B-B390-AD9F6A0D7D9F}"/>
                  </a:ext>
                </a:extLst>
              </p:cNvPr>
              <p:cNvSpPr/>
              <p:nvPr/>
            </p:nvSpPr>
            <p:spPr>
              <a:xfrm>
                <a:off x="2234065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9EFF601C-8A1B-A945-B84A-AA13CB056A7C}"/>
                  </a:ext>
                </a:extLst>
              </p:cNvPr>
              <p:cNvSpPr/>
              <p:nvPr/>
            </p:nvSpPr>
            <p:spPr>
              <a:xfrm>
                <a:off x="17145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843ACDE-4BDA-884B-9015-01A51FCC19D4}"/>
                  </a:ext>
                </a:extLst>
              </p:cNvPr>
              <p:cNvSpPr txBox="1"/>
              <p:nvPr/>
            </p:nvSpPr>
            <p:spPr>
              <a:xfrm>
                <a:off x="1714500" y="366543"/>
                <a:ext cx="632388" cy="86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533" dirty="0"/>
                  <a:t>TEST</a:t>
                </a:r>
                <a:endParaRPr lang="en-US" sz="2400" dirty="0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AB55C6A-AE05-5F46-BBBE-46CA2293AFE3}"/>
                  </a:ext>
                </a:extLst>
              </p:cNvPr>
              <p:cNvGrpSpPr/>
              <p:nvPr/>
            </p:nvGrpSpPr>
            <p:grpSpPr>
              <a:xfrm>
                <a:off x="1028700" y="610978"/>
                <a:ext cx="640080" cy="411822"/>
                <a:chOff x="1028700" y="457355"/>
                <a:chExt cx="640080" cy="411822"/>
              </a:xfrm>
            </p:grpSpPr>
            <p:sp>
              <p:nvSpPr>
                <p:cNvPr id="107" name="Hexagon 106">
                  <a:extLst>
                    <a:ext uri="{FF2B5EF4-FFF2-40B4-BE49-F238E27FC236}">
                      <a16:creationId xmlns:a16="http://schemas.microsoft.com/office/drawing/2014/main" id="{B5A87741-E177-AB4C-8E10-65A2DDF67063}"/>
                    </a:ext>
                  </a:extLst>
                </p:cNvPr>
                <p:cNvSpPr/>
                <p:nvPr/>
              </p:nvSpPr>
              <p:spPr>
                <a:xfrm>
                  <a:off x="1074430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8" name="Hexagon 107">
                  <a:extLst>
                    <a:ext uri="{FF2B5EF4-FFF2-40B4-BE49-F238E27FC236}">
                      <a16:creationId xmlns:a16="http://schemas.microsoft.com/office/drawing/2014/main" id="{F0C647E5-2E0D-7543-B3E3-AF746450E433}"/>
                    </a:ext>
                  </a:extLst>
                </p:cNvPr>
                <p:cNvSpPr/>
                <p:nvPr/>
              </p:nvSpPr>
              <p:spPr>
                <a:xfrm>
                  <a:off x="1393646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9" name="Rounded Rectangle 108">
                  <a:extLst>
                    <a:ext uri="{FF2B5EF4-FFF2-40B4-BE49-F238E27FC236}">
                      <a16:creationId xmlns:a16="http://schemas.microsoft.com/office/drawing/2014/main" id="{8C21B486-9DBD-6A44-B257-3D7278791767}"/>
                    </a:ext>
                  </a:extLst>
                </p:cNvPr>
                <p:cNvSpPr/>
                <p:nvPr/>
              </p:nvSpPr>
              <p:spPr>
                <a:xfrm>
                  <a:off x="1028700" y="457355"/>
                  <a:ext cx="64008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B24728B0-4DC5-614E-B775-85F32C93930E}"/>
                    </a:ext>
                  </a:extLst>
                </p:cNvPr>
                <p:cNvSpPr txBox="1"/>
                <p:nvPr/>
              </p:nvSpPr>
              <p:spPr>
                <a:xfrm>
                  <a:off x="1028700" y="685958"/>
                  <a:ext cx="640080" cy="183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33" dirty="0"/>
                    <a:t>DATA</a:t>
                  </a:r>
                  <a:endParaRPr lang="en-US" sz="2400" dirty="0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5389F1B-E8BC-A141-B86B-5BF07F90443E}"/>
                  </a:ext>
                </a:extLst>
              </p:cNvPr>
              <p:cNvGrpSpPr/>
              <p:nvPr/>
            </p:nvGrpSpPr>
            <p:grpSpPr>
              <a:xfrm>
                <a:off x="1714500" y="610982"/>
                <a:ext cx="320040" cy="498003"/>
                <a:chOff x="1668780" y="457359"/>
                <a:chExt cx="320040" cy="498003"/>
              </a:xfrm>
            </p:grpSpPr>
            <p:sp>
              <p:nvSpPr>
                <p:cNvPr id="104" name="Hexagon 103">
                  <a:extLst>
                    <a:ext uri="{FF2B5EF4-FFF2-40B4-BE49-F238E27FC236}">
                      <a16:creationId xmlns:a16="http://schemas.microsoft.com/office/drawing/2014/main" id="{C36CDFB1-CF14-1248-BB97-5ED1B9310B2A}"/>
                    </a:ext>
                  </a:extLst>
                </p:cNvPr>
                <p:cNvSpPr/>
                <p:nvPr/>
              </p:nvSpPr>
              <p:spPr>
                <a:xfrm>
                  <a:off x="1712862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DEFE2E48-B99B-F244-87A1-0C9C9B2ECB5F}"/>
                    </a:ext>
                  </a:extLst>
                </p:cNvPr>
                <p:cNvSpPr/>
                <p:nvPr/>
              </p:nvSpPr>
              <p:spPr>
                <a:xfrm>
                  <a:off x="1668780" y="457359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A7DE03C-D200-7840-AB82-A1998BE3AA7C}"/>
                    </a:ext>
                  </a:extLst>
                </p:cNvPr>
                <p:cNvSpPr txBox="1"/>
                <p:nvPr/>
              </p:nvSpPr>
              <p:spPr>
                <a:xfrm>
                  <a:off x="1668780" y="685959"/>
                  <a:ext cx="320040" cy="269403"/>
                </a:xfrm>
                <a:prstGeom prst="rect">
                  <a:avLst/>
                </a:prstGeom>
                <a:noFill/>
              </p:spPr>
              <p:txBody>
                <a:bodyPr wrap="square" lIns="60960" rIns="60960" rtlCol="0">
                  <a:spAutoFit/>
                </a:bodyPr>
                <a:lstStyle/>
                <a:p>
                  <a:pPr algn="ctr"/>
                  <a:r>
                    <a:rPr lang="en-US" sz="533" dirty="0"/>
                    <a:t>TIMING</a:t>
                  </a:r>
                  <a:endParaRPr lang="en-US" sz="2400" dirty="0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553EAEB-40BD-6841-B725-D51DC0B8A5E7}"/>
                  </a:ext>
                </a:extLst>
              </p:cNvPr>
              <p:cNvGrpSpPr/>
              <p:nvPr/>
            </p:nvGrpSpPr>
            <p:grpSpPr>
              <a:xfrm>
                <a:off x="2080260" y="610986"/>
                <a:ext cx="320040" cy="411815"/>
                <a:chOff x="1988820" y="457363"/>
                <a:chExt cx="320040" cy="411815"/>
              </a:xfrm>
            </p:grpSpPr>
            <p:sp>
              <p:nvSpPr>
                <p:cNvPr id="101" name="Hexagon 100">
                  <a:extLst>
                    <a:ext uri="{FF2B5EF4-FFF2-40B4-BE49-F238E27FC236}">
                      <a16:creationId xmlns:a16="http://schemas.microsoft.com/office/drawing/2014/main" id="{65763AD0-74CE-2B4A-B4C6-0AB870DC5531}"/>
                    </a:ext>
                  </a:extLst>
                </p:cNvPr>
                <p:cNvSpPr/>
                <p:nvPr/>
              </p:nvSpPr>
              <p:spPr>
                <a:xfrm>
                  <a:off x="2032078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DB136361-69AD-6F48-950A-EFCA26EF4DBF}"/>
                    </a:ext>
                  </a:extLst>
                </p:cNvPr>
                <p:cNvSpPr/>
                <p:nvPr/>
              </p:nvSpPr>
              <p:spPr>
                <a:xfrm>
                  <a:off x="1988820" y="457363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2873BCF-14F2-C444-8E04-407D7D7FA044}"/>
                    </a:ext>
                  </a:extLst>
                </p:cNvPr>
                <p:cNvSpPr txBox="1"/>
                <p:nvPr/>
              </p:nvSpPr>
              <p:spPr>
                <a:xfrm>
                  <a:off x="1988820" y="685959"/>
                  <a:ext cx="320040" cy="183219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533" dirty="0"/>
                    <a:t>CONTROL</a:t>
                  </a:r>
                  <a:endParaRPr lang="en-US" sz="2400" dirty="0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B8BFBD6-F66A-964F-8EEF-A324DCDC54AF}"/>
                  </a:ext>
                </a:extLst>
              </p:cNvPr>
              <p:cNvGrpSpPr/>
              <p:nvPr/>
            </p:nvGrpSpPr>
            <p:grpSpPr>
              <a:xfrm>
                <a:off x="2442734" y="610990"/>
                <a:ext cx="323326" cy="411811"/>
                <a:chOff x="2305574" y="457367"/>
                <a:chExt cx="323326" cy="411811"/>
              </a:xfrm>
            </p:grpSpPr>
            <p:sp>
              <p:nvSpPr>
                <p:cNvPr id="97" name="Hexagon 96">
                  <a:extLst>
                    <a:ext uri="{FF2B5EF4-FFF2-40B4-BE49-F238E27FC236}">
                      <a16:creationId xmlns:a16="http://schemas.microsoft.com/office/drawing/2014/main" id="{62A82491-DDF4-EC49-BF45-985A2F5EAA8A}"/>
                    </a:ext>
                  </a:extLst>
                </p:cNvPr>
                <p:cNvSpPr/>
                <p:nvPr/>
              </p:nvSpPr>
              <p:spPr>
                <a:xfrm>
                  <a:off x="2354577" y="503082"/>
                  <a:ext cx="228600" cy="201168"/>
                </a:xfrm>
                <a:prstGeom prst="hexago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8" name="Hexagon 97">
                  <a:extLst>
                    <a:ext uri="{FF2B5EF4-FFF2-40B4-BE49-F238E27FC236}">
                      <a16:creationId xmlns:a16="http://schemas.microsoft.com/office/drawing/2014/main" id="{07E9D812-3D60-684B-9C74-EB5CE2173282}"/>
                    </a:ext>
                  </a:extLst>
                </p:cNvPr>
                <p:cNvSpPr/>
                <p:nvPr/>
              </p:nvSpPr>
              <p:spPr>
                <a:xfrm>
                  <a:off x="2351294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6ED22D98-69AA-E64C-8C17-2EBEC2AADB47}"/>
                    </a:ext>
                  </a:extLst>
                </p:cNvPr>
                <p:cNvSpPr/>
                <p:nvPr/>
              </p:nvSpPr>
              <p:spPr>
                <a:xfrm>
                  <a:off x="2308860" y="457367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9536037E-4B52-3C4A-AC2F-6F5C1766D1E9}"/>
                    </a:ext>
                  </a:extLst>
                </p:cNvPr>
                <p:cNvSpPr txBox="1"/>
                <p:nvPr/>
              </p:nvSpPr>
              <p:spPr>
                <a:xfrm>
                  <a:off x="2305574" y="685959"/>
                  <a:ext cx="320040" cy="183219"/>
                </a:xfrm>
                <a:prstGeom prst="rect">
                  <a:avLst/>
                </a:prstGeom>
                <a:noFill/>
              </p:spPr>
              <p:txBody>
                <a:bodyPr wrap="square" lIns="60960" rIns="60960" rtlCol="0">
                  <a:spAutoFit/>
                </a:bodyPr>
                <a:lstStyle/>
                <a:p>
                  <a:pPr algn="ctr"/>
                  <a:r>
                    <a:rPr lang="en-US" sz="533" dirty="0"/>
                    <a:t>JTAG</a:t>
                  </a:r>
                  <a:endParaRPr lang="en-US" sz="2400" dirty="0"/>
                </a:p>
              </p:txBody>
            </p:sp>
          </p:grpSp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2B2E91EA-A09E-CB40-A17E-0AB16DA72765}"/>
                  </a:ext>
                </a:extLst>
              </p:cNvPr>
              <p:cNvSpPr/>
              <p:nvPr/>
            </p:nvSpPr>
            <p:spPr>
              <a:xfrm>
                <a:off x="2400300" y="336658"/>
                <a:ext cx="77724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FA8CB3C-E465-C34F-A7D1-D5D35FB6E7F8}"/>
                  </a:ext>
                </a:extLst>
              </p:cNvPr>
              <p:cNvSpPr/>
              <p:nvPr/>
            </p:nvSpPr>
            <p:spPr>
              <a:xfrm>
                <a:off x="8229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706F843-1504-F848-863D-CF3F3CFADBC9}"/>
                  </a:ext>
                </a:extLst>
              </p:cNvPr>
              <p:cNvSpPr/>
              <p:nvPr/>
            </p:nvSpPr>
            <p:spPr>
              <a:xfrm flipH="1" flipV="1">
                <a:off x="415137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442418B7-9A62-1B45-9A16-46F93CB6B2C5}"/>
                  </a:ext>
                </a:extLst>
              </p:cNvPr>
              <p:cNvSpPr/>
              <p:nvPr/>
            </p:nvSpPr>
            <p:spPr>
              <a:xfrm>
                <a:off x="2811780" y="610978"/>
                <a:ext cx="365760" cy="365764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D04A1B3-0C27-D642-A05D-113B97F8F02A}"/>
                  </a:ext>
                </a:extLst>
              </p:cNvPr>
              <p:cNvSpPr txBox="1"/>
              <p:nvPr/>
            </p:nvSpPr>
            <p:spPr>
              <a:xfrm>
                <a:off x="2819590" y="840217"/>
                <a:ext cx="357950" cy="269403"/>
              </a:xfrm>
              <a:prstGeom prst="rect">
                <a:avLst/>
              </a:prstGeom>
              <a:noFill/>
            </p:spPr>
            <p:txBody>
              <a:bodyPr wrap="square" lIns="60960" rIns="60960" rtlCol="0">
                <a:spAutoFit/>
              </a:bodyPr>
              <a:lstStyle/>
              <a:p>
                <a:pPr algn="ctr"/>
                <a:r>
                  <a:rPr lang="en-US" sz="533" dirty="0"/>
                  <a:t>POWER</a:t>
                </a:r>
                <a:endParaRPr lang="en-US" sz="2400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B724C3C-6D39-BA48-994E-14CE0FD44C2B}"/>
                  </a:ext>
                </a:extLst>
              </p:cNvPr>
              <p:cNvSpPr/>
              <p:nvPr/>
            </p:nvSpPr>
            <p:spPr>
              <a:xfrm>
                <a:off x="2889504" y="652133"/>
                <a:ext cx="210312" cy="2103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C123C79-E7BB-E246-97FC-CCB7724F9445}"/>
                  </a:ext>
                </a:extLst>
              </p:cNvPr>
              <p:cNvSpPr txBox="1"/>
              <p:nvPr/>
            </p:nvSpPr>
            <p:spPr>
              <a:xfrm>
                <a:off x="0" y="159"/>
                <a:ext cx="4343400" cy="269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67" dirty="0"/>
                  <a:t>DETECTOR GROUP CONTROL &amp; TIMING DEMONSTRATOR</a:t>
                </a:r>
                <a:endParaRPr lang="en-US" sz="1200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5166D3E-F8BD-2C47-AA2D-E863510B0DE9}"/>
                  </a:ext>
                </a:extLst>
              </p:cNvPr>
              <p:cNvSpPr/>
              <p:nvPr/>
            </p:nvSpPr>
            <p:spPr>
              <a:xfrm rot="5400000">
                <a:off x="24460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D5393DC-BD60-5C46-BEE7-0C3CBD566C7D}"/>
                  </a:ext>
                </a:extLst>
              </p:cNvPr>
              <p:cNvSpPr/>
              <p:nvPr/>
            </p:nvSpPr>
            <p:spPr>
              <a:xfrm rot="5400000">
                <a:off x="25374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1CB0266-3DFD-DA4C-92F2-5A79519A26DA}"/>
                  </a:ext>
                </a:extLst>
              </p:cNvPr>
              <p:cNvSpPr/>
              <p:nvPr/>
            </p:nvSpPr>
            <p:spPr>
              <a:xfrm rot="5400000">
                <a:off x="26289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72EA9A2-BED5-3147-A80A-81E8948584B6}"/>
                  </a:ext>
                </a:extLst>
              </p:cNvPr>
              <p:cNvSpPr/>
              <p:nvPr/>
            </p:nvSpPr>
            <p:spPr>
              <a:xfrm rot="5400000">
                <a:off x="272034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6ADAB5E-835B-8D4D-A6A0-B8E5E375F3B1}"/>
                  </a:ext>
                </a:extLst>
              </p:cNvPr>
              <p:cNvSpPr/>
              <p:nvPr/>
            </p:nvSpPr>
            <p:spPr>
              <a:xfrm rot="5400000">
                <a:off x="281178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193F1BC-B5CD-2641-8B2B-1BA8B4A571F5}"/>
                  </a:ext>
                </a:extLst>
              </p:cNvPr>
              <p:cNvSpPr/>
              <p:nvPr/>
            </p:nvSpPr>
            <p:spPr>
              <a:xfrm rot="5400000">
                <a:off x="29032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1CA7212-A793-034A-B86D-540EAAD0E4C7}"/>
                  </a:ext>
                </a:extLst>
              </p:cNvPr>
              <p:cNvSpPr/>
              <p:nvPr/>
            </p:nvSpPr>
            <p:spPr>
              <a:xfrm rot="5400000">
                <a:off x="29946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958F1F8-7F34-C445-862F-7A9E7D082B73}"/>
                  </a:ext>
                </a:extLst>
              </p:cNvPr>
              <p:cNvSpPr/>
              <p:nvPr/>
            </p:nvSpPr>
            <p:spPr>
              <a:xfrm rot="5400000">
                <a:off x="30861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C69EBD4-0494-0342-8DB1-092CCA0A6FFB}"/>
                  </a:ext>
                </a:extLst>
              </p:cNvPr>
              <p:cNvSpPr txBox="1"/>
              <p:nvPr/>
            </p:nvSpPr>
            <p:spPr>
              <a:xfrm>
                <a:off x="2400299" y="366542"/>
                <a:ext cx="777240" cy="86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533" dirty="0"/>
                  <a:t>STATUS</a:t>
                </a:r>
                <a:endParaRPr lang="en-US" sz="2400" dirty="0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D243807-D6A6-C24F-94A3-74733C711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51860" y="245218"/>
                <a:ext cx="548640" cy="548640"/>
              </a:xfrm>
              <a:prstGeom prst="rect">
                <a:avLst/>
              </a:prstGeom>
            </p:spPr>
          </p:pic>
          <p:sp>
            <p:nvSpPr>
              <p:cNvPr id="96" name="Donut 95">
                <a:extLst>
                  <a:ext uri="{FF2B5EF4-FFF2-40B4-BE49-F238E27FC236}">
                    <a16:creationId xmlns:a16="http://schemas.microsoft.com/office/drawing/2014/main" id="{B187F3EE-91C7-4E44-97A9-FFB87BE411FA}"/>
                  </a:ext>
                </a:extLst>
              </p:cNvPr>
              <p:cNvSpPr/>
              <p:nvPr/>
            </p:nvSpPr>
            <p:spPr>
              <a:xfrm>
                <a:off x="19685" y="1126014"/>
                <a:ext cx="59436" cy="45720"/>
              </a:xfrm>
              <a:prstGeom prst="donu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1383887-52A2-D443-A278-28D72674024D}"/>
                </a:ext>
              </a:extLst>
            </p:cNvPr>
            <p:cNvSpPr/>
            <p:nvPr/>
          </p:nvSpPr>
          <p:spPr>
            <a:xfrm>
              <a:off x="4711485" y="1366502"/>
              <a:ext cx="4343400" cy="12243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11" name="Line">
            <a:extLst>
              <a:ext uri="{FF2B5EF4-FFF2-40B4-BE49-F238E27FC236}">
                <a16:creationId xmlns:a16="http://schemas.microsoft.com/office/drawing/2014/main" id="{079651B3-831C-9E4A-89E7-72405F119C28}"/>
              </a:ext>
            </a:extLst>
          </p:cNvPr>
          <p:cNvSpPr/>
          <p:nvPr/>
        </p:nvSpPr>
        <p:spPr>
          <a:xfrm>
            <a:off x="8440066" y="4594069"/>
            <a:ext cx="21609" cy="71652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12" name="Line">
            <a:extLst>
              <a:ext uri="{FF2B5EF4-FFF2-40B4-BE49-F238E27FC236}">
                <a16:creationId xmlns:a16="http://schemas.microsoft.com/office/drawing/2014/main" id="{A349E045-1B7F-B347-9DB5-C83E306A7FE8}"/>
              </a:ext>
            </a:extLst>
          </p:cNvPr>
          <p:cNvSpPr/>
          <p:nvPr/>
        </p:nvSpPr>
        <p:spPr>
          <a:xfrm flipV="1">
            <a:off x="4093567" y="4580491"/>
            <a:ext cx="2834388" cy="760053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13" name="Line">
            <a:extLst>
              <a:ext uri="{FF2B5EF4-FFF2-40B4-BE49-F238E27FC236}">
                <a16:creationId xmlns:a16="http://schemas.microsoft.com/office/drawing/2014/main" id="{A50071AB-B2E3-A14D-8313-DB4F8044FC29}"/>
              </a:ext>
            </a:extLst>
          </p:cNvPr>
          <p:cNvSpPr/>
          <p:nvPr/>
        </p:nvSpPr>
        <p:spPr>
          <a:xfrm flipH="1">
            <a:off x="2800862" y="6329218"/>
            <a:ext cx="533909" cy="718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14" name="Line">
            <a:extLst>
              <a:ext uri="{FF2B5EF4-FFF2-40B4-BE49-F238E27FC236}">
                <a16:creationId xmlns:a16="http://schemas.microsoft.com/office/drawing/2014/main" id="{829C055D-5C57-2144-81C2-7F24CE3CFBD2}"/>
              </a:ext>
            </a:extLst>
          </p:cNvPr>
          <p:cNvSpPr/>
          <p:nvPr/>
        </p:nvSpPr>
        <p:spPr>
          <a:xfrm>
            <a:off x="2336800" y="5631543"/>
            <a:ext cx="2056" cy="47991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528AE-DD59-2C4C-A21E-504E2921404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1185" y="1857714"/>
            <a:ext cx="2199296" cy="754359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CCF4DA53-4FE3-EB4B-A115-78EC8875FDD2}"/>
              </a:ext>
            </a:extLst>
          </p:cNvPr>
          <p:cNvSpPr/>
          <p:nvPr/>
        </p:nvSpPr>
        <p:spPr>
          <a:xfrm flipV="1">
            <a:off x="7405174" y="1157379"/>
            <a:ext cx="4546644" cy="2465871"/>
          </a:xfrm>
          <a:custGeom>
            <a:avLst/>
            <a:gdLst>
              <a:gd name="connsiteX0" fmla="*/ 0 w 2284501"/>
              <a:gd name="connsiteY0" fmla="*/ 984437 h 984437"/>
              <a:gd name="connsiteX1" fmla="*/ 1142251 w 2284501"/>
              <a:gd name="connsiteY1" fmla="*/ 0 h 984437"/>
              <a:gd name="connsiteX2" fmla="*/ 2284501 w 2284501"/>
              <a:gd name="connsiteY2" fmla="*/ 984437 h 984437"/>
              <a:gd name="connsiteX3" fmla="*/ 0 w 2284501"/>
              <a:gd name="connsiteY3" fmla="*/ 984437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0 w 1631358"/>
              <a:gd name="connsiteY3" fmla="*/ 940894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616104 w 1631358"/>
              <a:gd name="connsiteY3" fmla="*/ 914768 h 984437"/>
              <a:gd name="connsiteX4" fmla="*/ 0 w 1631358"/>
              <a:gd name="connsiteY4" fmla="*/ 940894 h 984437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0 w 1644712"/>
              <a:gd name="connsiteY3" fmla="*/ 3683803 h 3683803"/>
              <a:gd name="connsiteX4" fmla="*/ 13354 w 1644712"/>
              <a:gd name="connsiteY4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150622 w 1644712"/>
              <a:gd name="connsiteY3" fmla="*/ 1766779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637943 w 1644712"/>
              <a:gd name="connsiteY3" fmla="*/ 3683803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899392 h 3642301"/>
              <a:gd name="connsiteX1" fmla="*/ 444712 w 1644712"/>
              <a:gd name="connsiteY1" fmla="*/ 0 h 3642301"/>
              <a:gd name="connsiteX2" fmla="*/ 1644712 w 1644712"/>
              <a:gd name="connsiteY2" fmla="*/ 942935 h 3642301"/>
              <a:gd name="connsiteX3" fmla="*/ 1637943 w 1644712"/>
              <a:gd name="connsiteY3" fmla="*/ 3642301 h 3642301"/>
              <a:gd name="connsiteX4" fmla="*/ 0 w 1644712"/>
              <a:gd name="connsiteY4" fmla="*/ 3642301 h 3642301"/>
              <a:gd name="connsiteX5" fmla="*/ 13354 w 1644712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637943 w 1725561"/>
              <a:gd name="connsiteY3" fmla="*/ 3642301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701467 w 1725561"/>
              <a:gd name="connsiteY3" fmla="*/ 3580048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693 w 1712900"/>
              <a:gd name="connsiteY0" fmla="*/ 899392 h 3621549"/>
              <a:gd name="connsiteX1" fmla="*/ 432051 w 1712900"/>
              <a:gd name="connsiteY1" fmla="*/ 0 h 3621549"/>
              <a:gd name="connsiteX2" fmla="*/ 1712900 w 1712900"/>
              <a:gd name="connsiteY2" fmla="*/ 527911 h 3621549"/>
              <a:gd name="connsiteX3" fmla="*/ 1688806 w 1712900"/>
              <a:gd name="connsiteY3" fmla="*/ 3580048 h 3621549"/>
              <a:gd name="connsiteX4" fmla="*/ 10439 w 1712900"/>
              <a:gd name="connsiteY4" fmla="*/ 3621549 h 3621549"/>
              <a:gd name="connsiteX5" fmla="*/ 693 w 1712900"/>
              <a:gd name="connsiteY5" fmla="*/ 899392 h 3621549"/>
              <a:gd name="connsiteX0" fmla="*/ 1804 w 1702461"/>
              <a:gd name="connsiteY0" fmla="*/ 857891 h 3621549"/>
              <a:gd name="connsiteX1" fmla="*/ 421612 w 1702461"/>
              <a:gd name="connsiteY1" fmla="*/ 0 h 3621549"/>
              <a:gd name="connsiteX2" fmla="*/ 1702461 w 1702461"/>
              <a:gd name="connsiteY2" fmla="*/ 527911 h 3621549"/>
              <a:gd name="connsiteX3" fmla="*/ 1678367 w 1702461"/>
              <a:gd name="connsiteY3" fmla="*/ 3580048 h 3621549"/>
              <a:gd name="connsiteX4" fmla="*/ 0 w 1702461"/>
              <a:gd name="connsiteY4" fmla="*/ 3621549 h 3621549"/>
              <a:gd name="connsiteX5" fmla="*/ 1804 w 1702461"/>
              <a:gd name="connsiteY5" fmla="*/ 857891 h 3621549"/>
              <a:gd name="connsiteX0" fmla="*/ 1804 w 1704171"/>
              <a:gd name="connsiteY0" fmla="*/ 857891 h 3621549"/>
              <a:gd name="connsiteX1" fmla="*/ 421612 w 1704171"/>
              <a:gd name="connsiteY1" fmla="*/ 0 h 3621549"/>
              <a:gd name="connsiteX2" fmla="*/ 1702461 w 1704171"/>
              <a:gd name="connsiteY2" fmla="*/ 527911 h 3621549"/>
              <a:gd name="connsiteX3" fmla="*/ 1703631 w 1704171"/>
              <a:gd name="connsiteY3" fmla="*/ 3600635 h 3621549"/>
              <a:gd name="connsiteX4" fmla="*/ 0 w 1704171"/>
              <a:gd name="connsiteY4" fmla="*/ 3621549 h 3621549"/>
              <a:gd name="connsiteX5" fmla="*/ 1804 w 1704171"/>
              <a:gd name="connsiteY5" fmla="*/ 857891 h 3621549"/>
              <a:gd name="connsiteX0" fmla="*/ 1804 w 1709349"/>
              <a:gd name="connsiteY0" fmla="*/ 857891 h 3621549"/>
              <a:gd name="connsiteX1" fmla="*/ 421612 w 1709349"/>
              <a:gd name="connsiteY1" fmla="*/ 0 h 3621549"/>
              <a:gd name="connsiteX2" fmla="*/ 1702461 w 1709349"/>
              <a:gd name="connsiteY2" fmla="*/ 527911 h 3621549"/>
              <a:gd name="connsiteX3" fmla="*/ 1709045 w 1709349"/>
              <a:gd name="connsiteY3" fmla="*/ 3504559 h 3621549"/>
              <a:gd name="connsiteX4" fmla="*/ 0 w 1709349"/>
              <a:gd name="connsiteY4" fmla="*/ 3621549 h 3621549"/>
              <a:gd name="connsiteX5" fmla="*/ 1804 w 1709349"/>
              <a:gd name="connsiteY5" fmla="*/ 857891 h 3621549"/>
              <a:gd name="connsiteX0" fmla="*/ 1804 w 1709349"/>
              <a:gd name="connsiteY0" fmla="*/ 857891 h 3525473"/>
              <a:gd name="connsiteX1" fmla="*/ 421612 w 1709349"/>
              <a:gd name="connsiteY1" fmla="*/ 0 h 3525473"/>
              <a:gd name="connsiteX2" fmla="*/ 1702461 w 1709349"/>
              <a:gd name="connsiteY2" fmla="*/ 527911 h 3525473"/>
              <a:gd name="connsiteX3" fmla="*/ 1709045 w 1709349"/>
              <a:gd name="connsiteY3" fmla="*/ 3504559 h 3525473"/>
              <a:gd name="connsiteX4" fmla="*/ 0 w 1709349"/>
              <a:gd name="connsiteY4" fmla="*/ 3525473 h 3525473"/>
              <a:gd name="connsiteX5" fmla="*/ 1804 w 1709349"/>
              <a:gd name="connsiteY5" fmla="*/ 857891 h 35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349" h="3525473">
                <a:moveTo>
                  <a:pt x="1804" y="857891"/>
                </a:moveTo>
                <a:lnTo>
                  <a:pt x="421612" y="0"/>
                </a:lnTo>
                <a:lnTo>
                  <a:pt x="1702461" y="527911"/>
                </a:lnTo>
                <a:cubicBezTo>
                  <a:pt x="1700205" y="1427700"/>
                  <a:pt x="1711301" y="2604770"/>
                  <a:pt x="1709045" y="3504559"/>
                </a:cubicBezTo>
                <a:lnTo>
                  <a:pt x="0" y="3525473"/>
                </a:lnTo>
                <a:cubicBezTo>
                  <a:pt x="4451" y="2611170"/>
                  <a:pt x="-2647" y="1772194"/>
                  <a:pt x="1804" y="857891"/>
                </a:cubicBezTo>
                <a:close/>
              </a:path>
            </a:pathLst>
          </a:custGeom>
          <a:solidFill>
            <a:schemeClr val="bg1">
              <a:lumMod val="50000"/>
              <a:alpha val="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2" name="Triangle 9">
            <a:extLst>
              <a:ext uri="{FF2B5EF4-FFF2-40B4-BE49-F238E27FC236}">
                <a16:creationId xmlns:a16="http://schemas.microsoft.com/office/drawing/2014/main" id="{14F2D692-0661-B946-A56C-09012DD5F0A1}"/>
              </a:ext>
            </a:extLst>
          </p:cNvPr>
          <p:cNvSpPr/>
          <p:nvPr/>
        </p:nvSpPr>
        <p:spPr>
          <a:xfrm flipH="1" flipV="1">
            <a:off x="2601581" y="1071299"/>
            <a:ext cx="4546644" cy="2465871"/>
          </a:xfrm>
          <a:custGeom>
            <a:avLst/>
            <a:gdLst>
              <a:gd name="connsiteX0" fmla="*/ 0 w 2284501"/>
              <a:gd name="connsiteY0" fmla="*/ 984437 h 984437"/>
              <a:gd name="connsiteX1" fmla="*/ 1142251 w 2284501"/>
              <a:gd name="connsiteY1" fmla="*/ 0 h 984437"/>
              <a:gd name="connsiteX2" fmla="*/ 2284501 w 2284501"/>
              <a:gd name="connsiteY2" fmla="*/ 984437 h 984437"/>
              <a:gd name="connsiteX3" fmla="*/ 0 w 2284501"/>
              <a:gd name="connsiteY3" fmla="*/ 984437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0 w 1631358"/>
              <a:gd name="connsiteY3" fmla="*/ 940894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616104 w 1631358"/>
              <a:gd name="connsiteY3" fmla="*/ 914768 h 984437"/>
              <a:gd name="connsiteX4" fmla="*/ 0 w 1631358"/>
              <a:gd name="connsiteY4" fmla="*/ 940894 h 984437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0 w 1644712"/>
              <a:gd name="connsiteY3" fmla="*/ 3683803 h 3683803"/>
              <a:gd name="connsiteX4" fmla="*/ 13354 w 1644712"/>
              <a:gd name="connsiteY4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150622 w 1644712"/>
              <a:gd name="connsiteY3" fmla="*/ 1766779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637943 w 1644712"/>
              <a:gd name="connsiteY3" fmla="*/ 3683803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899392 h 3642301"/>
              <a:gd name="connsiteX1" fmla="*/ 444712 w 1644712"/>
              <a:gd name="connsiteY1" fmla="*/ 0 h 3642301"/>
              <a:gd name="connsiteX2" fmla="*/ 1644712 w 1644712"/>
              <a:gd name="connsiteY2" fmla="*/ 942935 h 3642301"/>
              <a:gd name="connsiteX3" fmla="*/ 1637943 w 1644712"/>
              <a:gd name="connsiteY3" fmla="*/ 3642301 h 3642301"/>
              <a:gd name="connsiteX4" fmla="*/ 0 w 1644712"/>
              <a:gd name="connsiteY4" fmla="*/ 3642301 h 3642301"/>
              <a:gd name="connsiteX5" fmla="*/ 13354 w 1644712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637943 w 1725561"/>
              <a:gd name="connsiteY3" fmla="*/ 3642301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701467 w 1725561"/>
              <a:gd name="connsiteY3" fmla="*/ 3580048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693 w 1712900"/>
              <a:gd name="connsiteY0" fmla="*/ 899392 h 3621549"/>
              <a:gd name="connsiteX1" fmla="*/ 432051 w 1712900"/>
              <a:gd name="connsiteY1" fmla="*/ 0 h 3621549"/>
              <a:gd name="connsiteX2" fmla="*/ 1712900 w 1712900"/>
              <a:gd name="connsiteY2" fmla="*/ 527911 h 3621549"/>
              <a:gd name="connsiteX3" fmla="*/ 1688806 w 1712900"/>
              <a:gd name="connsiteY3" fmla="*/ 3580048 h 3621549"/>
              <a:gd name="connsiteX4" fmla="*/ 10439 w 1712900"/>
              <a:gd name="connsiteY4" fmla="*/ 3621549 h 3621549"/>
              <a:gd name="connsiteX5" fmla="*/ 693 w 1712900"/>
              <a:gd name="connsiteY5" fmla="*/ 899392 h 3621549"/>
              <a:gd name="connsiteX0" fmla="*/ 1804 w 1702461"/>
              <a:gd name="connsiteY0" fmla="*/ 857891 h 3621549"/>
              <a:gd name="connsiteX1" fmla="*/ 421612 w 1702461"/>
              <a:gd name="connsiteY1" fmla="*/ 0 h 3621549"/>
              <a:gd name="connsiteX2" fmla="*/ 1702461 w 1702461"/>
              <a:gd name="connsiteY2" fmla="*/ 527911 h 3621549"/>
              <a:gd name="connsiteX3" fmla="*/ 1678367 w 1702461"/>
              <a:gd name="connsiteY3" fmla="*/ 3580048 h 3621549"/>
              <a:gd name="connsiteX4" fmla="*/ 0 w 1702461"/>
              <a:gd name="connsiteY4" fmla="*/ 3621549 h 3621549"/>
              <a:gd name="connsiteX5" fmla="*/ 1804 w 1702461"/>
              <a:gd name="connsiteY5" fmla="*/ 857891 h 3621549"/>
              <a:gd name="connsiteX0" fmla="*/ 1804 w 1704171"/>
              <a:gd name="connsiteY0" fmla="*/ 857891 h 3621549"/>
              <a:gd name="connsiteX1" fmla="*/ 421612 w 1704171"/>
              <a:gd name="connsiteY1" fmla="*/ 0 h 3621549"/>
              <a:gd name="connsiteX2" fmla="*/ 1702461 w 1704171"/>
              <a:gd name="connsiteY2" fmla="*/ 527911 h 3621549"/>
              <a:gd name="connsiteX3" fmla="*/ 1703631 w 1704171"/>
              <a:gd name="connsiteY3" fmla="*/ 3600635 h 3621549"/>
              <a:gd name="connsiteX4" fmla="*/ 0 w 1704171"/>
              <a:gd name="connsiteY4" fmla="*/ 3621549 h 3621549"/>
              <a:gd name="connsiteX5" fmla="*/ 1804 w 1704171"/>
              <a:gd name="connsiteY5" fmla="*/ 857891 h 3621549"/>
              <a:gd name="connsiteX0" fmla="*/ 1804 w 1709349"/>
              <a:gd name="connsiteY0" fmla="*/ 857891 h 3621549"/>
              <a:gd name="connsiteX1" fmla="*/ 421612 w 1709349"/>
              <a:gd name="connsiteY1" fmla="*/ 0 h 3621549"/>
              <a:gd name="connsiteX2" fmla="*/ 1702461 w 1709349"/>
              <a:gd name="connsiteY2" fmla="*/ 527911 h 3621549"/>
              <a:gd name="connsiteX3" fmla="*/ 1709045 w 1709349"/>
              <a:gd name="connsiteY3" fmla="*/ 3504559 h 3621549"/>
              <a:gd name="connsiteX4" fmla="*/ 0 w 1709349"/>
              <a:gd name="connsiteY4" fmla="*/ 3621549 h 3621549"/>
              <a:gd name="connsiteX5" fmla="*/ 1804 w 1709349"/>
              <a:gd name="connsiteY5" fmla="*/ 857891 h 3621549"/>
              <a:gd name="connsiteX0" fmla="*/ 1804 w 1709349"/>
              <a:gd name="connsiteY0" fmla="*/ 857891 h 3525473"/>
              <a:gd name="connsiteX1" fmla="*/ 421612 w 1709349"/>
              <a:gd name="connsiteY1" fmla="*/ 0 h 3525473"/>
              <a:gd name="connsiteX2" fmla="*/ 1702461 w 1709349"/>
              <a:gd name="connsiteY2" fmla="*/ 527911 h 3525473"/>
              <a:gd name="connsiteX3" fmla="*/ 1709045 w 1709349"/>
              <a:gd name="connsiteY3" fmla="*/ 3504559 h 3525473"/>
              <a:gd name="connsiteX4" fmla="*/ 0 w 1709349"/>
              <a:gd name="connsiteY4" fmla="*/ 3525473 h 3525473"/>
              <a:gd name="connsiteX5" fmla="*/ 1804 w 1709349"/>
              <a:gd name="connsiteY5" fmla="*/ 857891 h 35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349" h="3525473">
                <a:moveTo>
                  <a:pt x="1804" y="857891"/>
                </a:moveTo>
                <a:lnTo>
                  <a:pt x="421612" y="0"/>
                </a:lnTo>
                <a:lnTo>
                  <a:pt x="1702461" y="527911"/>
                </a:lnTo>
                <a:cubicBezTo>
                  <a:pt x="1700205" y="1427700"/>
                  <a:pt x="1711301" y="2604770"/>
                  <a:pt x="1709045" y="3504559"/>
                </a:cubicBezTo>
                <a:lnTo>
                  <a:pt x="0" y="3525473"/>
                </a:lnTo>
                <a:cubicBezTo>
                  <a:pt x="4451" y="2611170"/>
                  <a:pt x="-2647" y="1772194"/>
                  <a:pt x="1804" y="857891"/>
                </a:cubicBezTo>
                <a:close/>
              </a:path>
            </a:pathLst>
          </a:custGeom>
          <a:solidFill>
            <a:schemeClr val="bg1">
              <a:lumMod val="50000"/>
              <a:alpha val="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23" name="Picture 5" descr="Picture 5">
            <a:extLst>
              <a:ext uri="{FF2B5EF4-FFF2-40B4-BE49-F238E27FC236}">
                <a16:creationId xmlns:a16="http://schemas.microsoft.com/office/drawing/2014/main" id="{FEEC9558-02F9-4046-A0BC-2C49872FECE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559" y="4424733"/>
            <a:ext cx="2464964" cy="1001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oup 535">
            <a:extLst>
              <a:ext uri="{FF2B5EF4-FFF2-40B4-BE49-F238E27FC236}">
                <a16:creationId xmlns:a16="http://schemas.microsoft.com/office/drawing/2014/main" id="{AD6BBDC2-F6F8-3549-94B9-069AEBFEA339}"/>
              </a:ext>
            </a:extLst>
          </p:cNvPr>
          <p:cNvGrpSpPr/>
          <p:nvPr/>
        </p:nvGrpSpPr>
        <p:grpSpPr>
          <a:xfrm>
            <a:off x="15021400" y="4867610"/>
            <a:ext cx="2247391" cy="1775367"/>
            <a:chOff x="0" y="0"/>
            <a:chExt cx="1685542" cy="1331524"/>
          </a:xfrm>
        </p:grpSpPr>
        <p:pic>
          <p:nvPicPr>
            <p:cNvPr id="184" name="image4.gif" descr="logo101.gif">
              <a:extLst>
                <a:ext uri="{FF2B5EF4-FFF2-40B4-BE49-F238E27FC236}">
                  <a16:creationId xmlns:a16="http://schemas.microsoft.com/office/drawing/2014/main" id="{AD630283-E281-1340-BC63-B28DE6A4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331525" cy="1331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Shape 534">
              <a:extLst>
                <a:ext uri="{FF2B5EF4-FFF2-40B4-BE49-F238E27FC236}">
                  <a16:creationId xmlns:a16="http://schemas.microsoft.com/office/drawing/2014/main" id="{4B217E17-50AC-3247-9F43-6BCB27BA635F}"/>
                </a:ext>
              </a:extLst>
            </p:cNvPr>
            <p:cNvSpPr/>
            <p:nvPr/>
          </p:nvSpPr>
          <p:spPr>
            <a:xfrm>
              <a:off x="619628" y="282442"/>
              <a:ext cx="1065915" cy="643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6331" tIns="96331" rIns="96331" bIns="96331" numCol="1" anchor="ctr">
              <a:normAutofit lnSpcReduction="10000"/>
            </a:bodyPr>
            <a:lstStyle>
              <a:lvl1pPr marL="39457" marR="39457" defTabSz="884326">
                <a:defRPr sz="3552" b="1"/>
              </a:lvl1pPr>
            </a:lstStyle>
            <a:p>
              <a:r>
                <a:rPr sz="4736" dirty="0"/>
                <a:t>V4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1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0412-B02D-0345-8D4C-2FE1D102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Local Integration, Testing and Demonstration Platform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E1DF68-4BEF-0048-8F04-6493EE9B9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Utgård and Ymir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DEDEC9-2953-7C47-8FD9-9FF116E83C82}"/>
              </a:ext>
            </a:extLst>
          </p:cNvPr>
          <p:cNvSpPr txBox="1">
            <a:spLocks/>
          </p:cNvSpPr>
          <p:nvPr/>
        </p:nvSpPr>
        <p:spPr>
          <a:xfrm>
            <a:off x="1103709" y="1633684"/>
            <a:ext cx="3455592" cy="350635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2000" dirty="0">
                <a:solidFill>
                  <a:srgbClr val="666666"/>
                </a:solidFill>
              </a:rPr>
              <a:t>Currently away from the construction site in Lund in </a:t>
            </a:r>
            <a:r>
              <a:rPr lang="en-GB" sz="2000" dirty="0" err="1">
                <a:solidFill>
                  <a:srgbClr val="666666"/>
                </a:solidFill>
              </a:rPr>
              <a:t>Medicon</a:t>
            </a:r>
            <a:r>
              <a:rPr lang="en-GB" sz="2000" dirty="0">
                <a:solidFill>
                  <a:srgbClr val="666666"/>
                </a:solidFill>
              </a:rPr>
              <a:t> Village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2000" dirty="0">
                <a:solidFill>
                  <a:srgbClr val="666666"/>
                </a:solidFill>
              </a:rPr>
              <a:t>Main driver of progress across groups, through integration tests and demos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2000" dirty="0">
                <a:solidFill>
                  <a:srgbClr val="666666"/>
                </a:solidFill>
              </a:rPr>
              <a:t>Is now routinely used for engagement with instrument teams for feedback and evaluation 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2000" dirty="0">
                <a:solidFill>
                  <a:srgbClr val="666666"/>
                </a:solidFill>
              </a:rPr>
              <a:t>Supported by 800 kEUR co-funding grant from Swedish Tillväxtverket</a:t>
            </a:r>
          </a:p>
          <a:p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FF17F4-3303-CC4F-8671-D207112C3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63" b="-8863"/>
          <a:stretch/>
        </p:blipFill>
        <p:spPr>
          <a:xfrm>
            <a:off x="8953638" y="1903038"/>
            <a:ext cx="3275371" cy="43671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7CD70B-6ECE-E44E-9947-69B1B3F0A182}"/>
              </a:ext>
            </a:extLst>
          </p:cNvPr>
          <p:cNvSpPr txBox="1"/>
          <p:nvPr/>
        </p:nvSpPr>
        <p:spPr>
          <a:xfrm rot="16200000">
            <a:off x="-1760586" y="4337243"/>
            <a:ext cx="4764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B0F0"/>
                </a:solidFill>
              </a:rPr>
              <a:t>https://jira.esss.lu.se/issues/?jql=labels%20%3D%20Ymir-demo-goal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C1B1A-F3D6-C446-8EFC-33ABB4998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335" y="1395962"/>
            <a:ext cx="4432300" cy="5909733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468C468-C4EA-844A-AAD2-6B91C731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4A5638-811E-CB42-AB4F-5CA36F8961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78491" y="5947420"/>
            <a:ext cx="750517" cy="910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900EE9-27A4-4743-B8B4-059BA1B485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013" y="6231199"/>
            <a:ext cx="1181100" cy="5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3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52D0CCC-23FB-F141-A226-605A498D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Stakeholders, Needs and Capabilities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EAAF0-E937-1E4B-97E2-7162CDEA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CE2078-BC51-9949-A6D6-EA131CCB6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1452" y="1560779"/>
            <a:ext cx="2709582" cy="4768062"/>
          </a:xfrm>
        </p:spPr>
        <p:txBody>
          <a:bodyPr/>
          <a:lstStyle/>
          <a:p>
            <a:r>
              <a:rPr lang="en-GB" sz="1600" b="1" dirty="0"/>
              <a:t>Equipment</a:t>
            </a:r>
          </a:p>
          <a:p>
            <a:pPr lvl="1"/>
            <a:r>
              <a:rPr lang="en-GB" sz="1600" dirty="0"/>
              <a:t>Realistic Sample Area</a:t>
            </a:r>
          </a:p>
          <a:p>
            <a:pPr lvl="1"/>
            <a:r>
              <a:rPr lang="en-GB" sz="1600" dirty="0"/>
              <a:t>Timing System</a:t>
            </a:r>
          </a:p>
          <a:p>
            <a:pPr lvl="1"/>
            <a:r>
              <a:rPr lang="en-GB" sz="1600" dirty="0"/>
              <a:t>Network</a:t>
            </a:r>
          </a:p>
          <a:p>
            <a:pPr lvl="1"/>
            <a:r>
              <a:rPr lang="en-GB" sz="1600" dirty="0"/>
              <a:t>Compute and Storage Capacity</a:t>
            </a:r>
          </a:p>
          <a:p>
            <a:pPr lvl="1"/>
            <a:r>
              <a:rPr lang="en-GB" sz="1600" dirty="0"/>
              <a:t>Chopper</a:t>
            </a:r>
          </a:p>
          <a:p>
            <a:pPr lvl="1"/>
            <a:r>
              <a:rPr lang="en-GB" sz="1600" dirty="0"/>
              <a:t>Detector Readout Master</a:t>
            </a:r>
          </a:p>
          <a:p>
            <a:pPr lvl="1"/>
            <a:r>
              <a:rPr lang="en-GB" sz="1600" dirty="0"/>
              <a:t>Motion Axes</a:t>
            </a:r>
          </a:p>
          <a:p>
            <a:pPr lvl="1"/>
            <a:r>
              <a:rPr lang="en-GB" sz="1600" dirty="0"/>
              <a:t>Sample Environment Equipment</a:t>
            </a:r>
          </a:p>
          <a:p>
            <a:pPr lvl="1"/>
            <a:r>
              <a:rPr lang="en-GB" sz="1600" dirty="0"/>
              <a:t>“Cabin” Workstation</a:t>
            </a:r>
          </a:p>
          <a:p>
            <a:pPr lvl="1"/>
            <a:r>
              <a:rPr lang="en-GB" sz="1600" dirty="0"/>
              <a:t>…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D886D9-45B4-AA4A-BAAE-4476FEA29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5A9B37-5C31-E94A-B55A-85FBC58D7D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44604" y="1572655"/>
            <a:ext cx="2709582" cy="4768062"/>
          </a:xfrm>
        </p:spPr>
        <p:txBody>
          <a:bodyPr/>
          <a:lstStyle/>
          <a:p>
            <a:r>
              <a:rPr lang="en-GB" sz="1600" b="1" dirty="0"/>
              <a:t>Verification Needs</a:t>
            </a:r>
          </a:p>
          <a:p>
            <a:pPr lvl="1"/>
            <a:r>
              <a:rPr lang="en-GB" sz="1600" dirty="0"/>
              <a:t>Collaboration of Teams</a:t>
            </a:r>
          </a:p>
          <a:p>
            <a:pPr lvl="1"/>
            <a:r>
              <a:rPr lang="en-GB" sz="1600" dirty="0"/>
              <a:t>Integration and Coordinated Operation of Devices and Services</a:t>
            </a:r>
          </a:p>
          <a:p>
            <a:pPr lvl="1"/>
            <a:r>
              <a:rPr lang="en-GB" sz="1600" dirty="0"/>
              <a:t>Deployment Pipeline</a:t>
            </a:r>
          </a:p>
          <a:p>
            <a:pPr lvl="1"/>
            <a:r>
              <a:rPr lang="en-GB" sz="1600" dirty="0"/>
              <a:t>Debugging and Logging</a:t>
            </a:r>
          </a:p>
          <a:p>
            <a:pPr lvl="1"/>
            <a:r>
              <a:rPr lang="en-GB" sz="1600" dirty="0"/>
              <a:t>Support</a:t>
            </a:r>
          </a:p>
          <a:p>
            <a:pPr lvl="1"/>
            <a:r>
              <a:rPr lang="en-GB" sz="1600" dirty="0"/>
              <a:t>Authentication and Permissions</a:t>
            </a:r>
          </a:p>
          <a:p>
            <a:pPr lvl="1"/>
            <a:r>
              <a:rPr lang="en-GB" sz="1600" dirty="0"/>
              <a:t>Automation</a:t>
            </a:r>
          </a:p>
          <a:p>
            <a:pPr lvl="1"/>
            <a:r>
              <a:rPr lang="en-GB" sz="1600" dirty="0"/>
              <a:t>Reliability</a:t>
            </a:r>
          </a:p>
          <a:p>
            <a:pPr lvl="1"/>
            <a:r>
              <a:rPr lang="en-GB" sz="1600" dirty="0"/>
              <a:t>Correctness</a:t>
            </a:r>
          </a:p>
          <a:p>
            <a:pPr lvl="1"/>
            <a:r>
              <a:rPr lang="en-GB" sz="1600" dirty="0"/>
              <a:t>Downstream Processing</a:t>
            </a:r>
          </a:p>
          <a:p>
            <a:pPr lvl="1"/>
            <a:r>
              <a:rPr lang="en-GB" sz="1600" dirty="0"/>
              <a:t>…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21FE10D5-B0CD-4E41-98A5-FF4F2C85FDD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03709" y="1559158"/>
          <a:ext cx="3609694" cy="5262227"/>
        </p:xfrm>
        <a:graphic>
          <a:graphicData uri="http://schemas.openxmlformats.org/drawingml/2006/table">
            <a:tbl>
              <a:tblPr/>
              <a:tblGrid>
                <a:gridCol w="1167481">
                  <a:extLst>
                    <a:ext uri="{9D8B030D-6E8A-4147-A177-3AD203B41FA5}">
                      <a16:colId xmlns:a16="http://schemas.microsoft.com/office/drawing/2014/main" val="170082222"/>
                    </a:ext>
                  </a:extLst>
                </a:gridCol>
                <a:gridCol w="2442213">
                  <a:extLst>
                    <a:ext uri="{9D8B030D-6E8A-4147-A177-3AD203B41FA5}">
                      <a16:colId xmlns:a16="http://schemas.microsoft.com/office/drawing/2014/main" val="1543457869"/>
                    </a:ext>
                  </a:extLst>
                </a:gridCol>
              </a:tblGrid>
              <a:tr h="290071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Group</a:t>
                      </a:r>
                    </a:p>
                  </a:txBody>
                  <a:tcPr marL="49755" marR="74633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Areas Responsible</a:t>
                      </a:r>
                    </a:p>
                  </a:txBody>
                  <a:tcPr marL="49755" marR="74633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845365"/>
                  </a:ext>
                </a:extLst>
              </a:tr>
              <a:tr h="603731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>
                          <a:effectLst/>
                        </a:rPr>
                        <a:t>ECDC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data acquisition, control, event formation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573073"/>
                  </a:ext>
                </a:extLst>
              </a:tr>
              <a:tr h="603731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ICS WP12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EPICS device integration and infrastructure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075855"/>
                  </a:ext>
                </a:extLst>
              </a:tr>
              <a:tr h="51329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>
                          <a:effectLst/>
                        </a:rPr>
                        <a:t>ICS INFRA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lab networks and infrastructure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284094"/>
                  </a:ext>
                </a:extLst>
              </a:tr>
              <a:tr h="51329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DMSC-DST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science network and infrastructure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30698"/>
                  </a:ext>
                </a:extLst>
              </a:tr>
              <a:tr h="51329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>
                          <a:effectLst/>
                        </a:rPr>
                        <a:t>MCAG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motion devices and low level controllers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910629"/>
                  </a:ext>
                </a:extLst>
              </a:tr>
              <a:tr h="51329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>
                          <a:effectLst/>
                        </a:rPr>
                        <a:t>NCG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chopper and low level controllers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012458"/>
                  </a:ext>
                </a:extLst>
              </a:tr>
              <a:tr h="51329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SAD-SE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>
                          <a:effectLst/>
                        </a:rPr>
                        <a:t>sample environment devices and systems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012997"/>
                  </a:ext>
                </a:extLst>
              </a:tr>
              <a:tr h="51329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>
                          <a:effectLst/>
                        </a:rPr>
                        <a:t>SWAP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data catalogue, logbook, sample information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845827"/>
                  </a:ext>
                </a:extLst>
              </a:tr>
              <a:tr h="603731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DG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dirty="0">
                          <a:effectLst/>
                        </a:rPr>
                        <a:t>detectors and readout electronics</a:t>
                      </a:r>
                    </a:p>
                  </a:txBody>
                  <a:tcPr marL="49755" marR="49755" marT="34231" marB="34231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88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47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8F25-FDC2-6C46-B64A-1107AB33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Ymir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B6ADD-024F-304E-BE31-ACFFBED63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dirty="0"/>
              <a:t>Establish Ymir as a generic integration and demo platform in B02</a:t>
            </a:r>
          </a:p>
          <a:p>
            <a:pPr lvl="2"/>
            <a:r>
              <a:rPr lang="en-GB" dirty="0"/>
              <a:t>easy access outside the restricted zone with realistic instrument environment</a:t>
            </a:r>
          </a:p>
          <a:p>
            <a:pPr lvl="2"/>
            <a:r>
              <a:rPr lang="en-GB" dirty="0"/>
              <a:t>useful for testing (SATs) and integration to a level that is not achievable in a less realistic environment</a:t>
            </a:r>
          </a:p>
          <a:p>
            <a:pPr lvl="2"/>
            <a:r>
              <a:rPr lang="en-GB" dirty="0"/>
              <a:t>demo platform for instrument teams and technology groups to practise and learn</a:t>
            </a:r>
          </a:p>
          <a:p>
            <a:pPr lvl="2"/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9DB0F-F7ED-9A4F-9FAE-3BDA19356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TVV Co-funding – Three Main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1A87E-E236-6242-9259-7832AB91C37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r>
              <a:rPr lang="en-GB" dirty="0"/>
              <a:t>Light tomography setup</a:t>
            </a:r>
          </a:p>
          <a:p>
            <a:pPr lvl="2"/>
            <a:r>
              <a:rPr lang="en-GB" dirty="0"/>
              <a:t>collaboration with LU and imaging instrument data </a:t>
            </a:r>
            <a:r>
              <a:rPr lang="en-GB" dirty="0" err="1"/>
              <a:t>scienist</a:t>
            </a:r>
            <a:endParaRPr lang="en-GB" dirty="0"/>
          </a:p>
          <a:p>
            <a:pPr lvl="2"/>
            <a:r>
              <a:rPr lang="en-GB" dirty="0"/>
              <a:t>provides a realistic measurement environment where someone can take an interest in performance of the hardware and inspect results to put the integration to a true test</a:t>
            </a:r>
          </a:p>
          <a:p>
            <a:pPr lvl="2"/>
            <a:r>
              <a:rPr lang="en-GB" dirty="0"/>
              <a:t>allows strong integration of downstream processing (DRAM, </a:t>
            </a:r>
            <a:r>
              <a:rPr lang="en-GB" dirty="0" err="1"/>
              <a:t>scipp</a:t>
            </a:r>
            <a:r>
              <a:rPr lang="en-GB" dirty="0"/>
              <a:t>, etc) like for imaging/ODIN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29E37C-68D0-FA41-9C13-CA0D69BDEA1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lvl="1"/>
            <a:r>
              <a:rPr lang="en-GB" dirty="0"/>
              <a:t>Scanning evaluation</a:t>
            </a:r>
          </a:p>
          <a:p>
            <a:pPr lvl="2"/>
            <a:r>
              <a:rPr lang="en-GB" dirty="0"/>
              <a:t>event based acquisition offers opportunities to optimise for fast operations like alignment scans or spatial mappings </a:t>
            </a:r>
          </a:p>
          <a:p>
            <a:pPr lvl="2"/>
            <a:r>
              <a:rPr lang="en-GB" dirty="0"/>
              <a:t>tight integration of event mode recording and motion control with feedback from downstream processing can speed up cold and hot commissioning</a:t>
            </a:r>
          </a:p>
          <a:p>
            <a:pPr lvl="2"/>
            <a:r>
              <a:rPr lang="en-GB" dirty="0"/>
              <a:t>offers the opportunity to pre-commission complex motion (e.g. hexapods)</a:t>
            </a:r>
          </a:p>
        </p:txBody>
      </p:sp>
    </p:spTree>
    <p:extLst>
      <p:ext uri="{BB962C8B-B14F-4D97-AF65-F5344CB8AC3E}">
        <p14:creationId xmlns:p14="http://schemas.microsoft.com/office/powerpoint/2010/main" val="18604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EBFA9-0D10-B545-B2B6-11BF4AD1C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71" y="0"/>
            <a:ext cx="10555511" cy="695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2C2CB-CBC9-944C-B52F-59541D72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2021-04-25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A74BB-84A9-164E-9D01-056448B8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FF159-89FF-B542-88B4-14DB3BE4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A9849B-65AE-AD4F-ABAD-D39339E399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017" y="577132"/>
            <a:ext cx="1935917" cy="381000"/>
          </a:xfrm>
        </p:spPr>
        <p:txBody>
          <a:bodyPr/>
          <a:lstStyle/>
          <a:p>
            <a:pPr algn="r"/>
            <a:r>
              <a:rPr lang="en-GB" sz="2100" b="1" dirty="0"/>
              <a:t>Summer 2021:</a:t>
            </a:r>
            <a:br>
              <a:rPr lang="en-GB" sz="2100" b="1" dirty="0"/>
            </a:br>
            <a:r>
              <a:rPr lang="en-GB" sz="2100" b="1" dirty="0"/>
              <a:t>Ymir moves to B02 on site</a:t>
            </a:r>
          </a:p>
        </p:txBody>
      </p:sp>
      <p:pic>
        <p:nvPicPr>
          <p:cNvPr id="8" name="Chart Placeholder 7">
            <a:extLst>
              <a:ext uri="{FF2B5EF4-FFF2-40B4-BE49-F238E27FC236}">
                <a16:creationId xmlns:a16="http://schemas.microsoft.com/office/drawing/2014/main" id="{926EB00B-A914-D54B-8C64-F2E756134890}"/>
              </a:ext>
            </a:extLst>
          </p:cNvPr>
          <p:cNvPicPr>
            <a:picLocks noGrp="1" noChangeAspect="1"/>
          </p:cNvPicPr>
          <p:nvPr>
            <p:ph type="chart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25" y="2089873"/>
            <a:ext cx="6415687" cy="4811766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99019113-8BA7-3643-BFAA-7D0E149887AC}"/>
              </a:ext>
            </a:extLst>
          </p:cNvPr>
          <p:cNvSpPr/>
          <p:nvPr/>
        </p:nvSpPr>
        <p:spPr>
          <a:xfrm rot="643298">
            <a:off x="6538287" y="180879"/>
            <a:ext cx="6796396" cy="5712057"/>
          </a:xfrm>
          <a:prstGeom prst="donut">
            <a:avLst>
              <a:gd name="adj" fmla="val 6242"/>
            </a:avLst>
          </a:prstGeom>
          <a:solidFill>
            <a:srgbClr val="0099DC">
              <a:alpha val="50196"/>
            </a:srgbClr>
          </a:solidFill>
          <a:ln>
            <a:solidFill>
              <a:srgbClr val="006FA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52EA3-FB0B-014F-BCF9-42BCD49158EA}"/>
              </a:ext>
            </a:extLst>
          </p:cNvPr>
          <p:cNvSpPr txBox="1"/>
          <p:nvPr/>
        </p:nvSpPr>
        <p:spPr>
          <a:xfrm>
            <a:off x="10652796" y="0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b="1" dirty="0">
                <a:solidFill>
                  <a:schemeClr val="bg1">
                    <a:lumMod val="95000"/>
                  </a:schemeClr>
                </a:solidFill>
              </a:rPr>
              <a:t>167 m</a:t>
            </a:r>
            <a:r>
              <a:rPr lang="en-GB" sz="3200" b="1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664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E1EC-AAE0-4846-BBE9-53C608FB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B02 Location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A6C0-DFF2-6E44-A9E8-54C880BB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2021-04-25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4E1E9-234E-6046-80C1-8367BAC2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E7070-D434-414D-B33F-8B590B03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5D3FDD-DB67-9E44-9D75-35E9BF6BF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Close to B01 main offices</a:t>
            </a:r>
          </a:p>
        </p:txBody>
      </p:sp>
      <p:pic>
        <p:nvPicPr>
          <p:cNvPr id="8" name="Chart Placeholder 7">
            <a:extLst>
              <a:ext uri="{FF2B5EF4-FFF2-40B4-BE49-F238E27FC236}">
                <a16:creationId xmlns:a16="http://schemas.microsoft.com/office/drawing/2014/main" id="{BC21307E-01B1-8345-9060-1312AB1F29C7}"/>
              </a:ext>
            </a:extLst>
          </p:cNvPr>
          <p:cNvPicPr>
            <a:picLocks noGrp="1" noChangeAspect="1"/>
          </p:cNvPicPr>
          <p:nvPr>
            <p:ph type="chart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486" y="1354409"/>
            <a:ext cx="3693379" cy="2770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2A945-1FD9-DD4E-9A7F-FDC89B6B9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694" y="4092299"/>
            <a:ext cx="3700171" cy="2775128"/>
          </a:xfrm>
          <a:prstGeom prst="rect">
            <a:avLst/>
          </a:prstGeom>
        </p:spPr>
      </p:pic>
      <p:pic>
        <p:nvPicPr>
          <p:cNvPr id="10" name="Chart Placeholder 7">
            <a:extLst>
              <a:ext uri="{FF2B5EF4-FFF2-40B4-BE49-F238E27FC236}">
                <a16:creationId xmlns:a16="http://schemas.microsoft.com/office/drawing/2014/main" id="{9DD9DA4B-CEF9-F544-90F2-A530E92E8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5"/>
          <a:stretch/>
        </p:blipFill>
        <p:spPr>
          <a:xfrm>
            <a:off x="443059" y="1354409"/>
            <a:ext cx="8036635" cy="5513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08C7EF-8B76-ED40-9404-0257B3EA9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192" y="6573476"/>
            <a:ext cx="674808" cy="2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EE6E-16F5-DF4B-9FD4-96E7AD9F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Sample Environment Testing &amp; Integration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01FD6-88A8-9446-8CB1-1AB5F4798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339-53BC-4E33-8BD6-3CA286BDE3E6}" type="datetime1">
              <a:rPr lang="sv-SE" smtClean="0"/>
              <a:t>2021-04-25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D33A2-8B6D-C545-998A-1E649D65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11017-DE1C-624F-9B71-0DE695945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E46C5-D1CB-844D-ACB4-B13DA079C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All required supplies available:</a:t>
            </a:r>
          </a:p>
          <a:p>
            <a:pPr lvl="1"/>
            <a:r>
              <a:rPr lang="en-GB" sz="1800" dirty="0"/>
              <a:t>Non-magnetic Floor</a:t>
            </a:r>
          </a:p>
          <a:p>
            <a:pPr lvl="1"/>
            <a:r>
              <a:rPr lang="en-GB" sz="1800" dirty="0"/>
              <a:t>He infrastructure</a:t>
            </a:r>
          </a:p>
          <a:p>
            <a:pPr lvl="1"/>
            <a:r>
              <a:rPr lang="en-GB" sz="1800" dirty="0"/>
              <a:t>Cooling water</a:t>
            </a:r>
          </a:p>
          <a:p>
            <a:pPr lvl="1"/>
            <a:r>
              <a:rPr lang="en-GB" sz="1800" dirty="0"/>
              <a:t>Pressurised Air</a:t>
            </a:r>
          </a:p>
          <a:p>
            <a:pPr lvl="1"/>
            <a:r>
              <a:rPr lang="en-GB" sz="1800" dirty="0"/>
              <a:t>Network, Power, Timing system</a:t>
            </a:r>
          </a:p>
          <a:p>
            <a:pPr lvl="1"/>
            <a:endParaRPr lang="en-GB" sz="1800" dirty="0"/>
          </a:p>
          <a:p>
            <a:r>
              <a:rPr lang="en-GB" sz="1800" dirty="0"/>
              <a:t>Electrical installations can still be ready end of June</a:t>
            </a:r>
          </a:p>
          <a:p>
            <a:endParaRPr lang="en-GB" sz="1800" dirty="0"/>
          </a:p>
          <a:p>
            <a:r>
              <a:rPr lang="en-GB" sz="1800" dirty="0"/>
              <a:t>Remaining design work on sample mounting started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30EE21-1373-AE47-A0F0-E1CC10988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Lab for Integration, Test, Verification, Demonstrations, etc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1743DE8-13E6-D440-984D-18F15B116B33}"/>
              </a:ext>
            </a:extLst>
          </p:cNvPr>
          <p:cNvGraphicFramePr>
            <a:graphicFrameLocks noGrp="1"/>
          </p:cNvGraphicFramePr>
          <p:nvPr>
            <p:ph idx="16"/>
            <p:extLst/>
          </p:nvPr>
        </p:nvGraphicFramePr>
        <p:xfrm>
          <a:off x="4562574" y="2172446"/>
          <a:ext cx="7183224" cy="4158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3206">
                  <a:extLst>
                    <a:ext uri="{9D8B030D-6E8A-4147-A177-3AD203B41FA5}">
                      <a16:colId xmlns:a16="http://schemas.microsoft.com/office/drawing/2014/main" val="3216671675"/>
                    </a:ext>
                  </a:extLst>
                </a:gridCol>
                <a:gridCol w="546442">
                  <a:extLst>
                    <a:ext uri="{9D8B030D-6E8A-4147-A177-3AD203B41FA5}">
                      <a16:colId xmlns:a16="http://schemas.microsoft.com/office/drawing/2014/main" val="74933121"/>
                    </a:ext>
                  </a:extLst>
                </a:gridCol>
                <a:gridCol w="1112755">
                  <a:extLst>
                    <a:ext uri="{9D8B030D-6E8A-4147-A177-3AD203B41FA5}">
                      <a16:colId xmlns:a16="http://schemas.microsoft.com/office/drawing/2014/main" val="1908980493"/>
                    </a:ext>
                  </a:extLst>
                </a:gridCol>
                <a:gridCol w="2550448">
                  <a:extLst>
                    <a:ext uri="{9D8B030D-6E8A-4147-A177-3AD203B41FA5}">
                      <a16:colId xmlns:a16="http://schemas.microsoft.com/office/drawing/2014/main" val="3137309082"/>
                    </a:ext>
                  </a:extLst>
                </a:gridCol>
                <a:gridCol w="1145884">
                  <a:extLst>
                    <a:ext uri="{9D8B030D-6E8A-4147-A177-3AD203B41FA5}">
                      <a16:colId xmlns:a16="http://schemas.microsoft.com/office/drawing/2014/main" val="1231041096"/>
                    </a:ext>
                  </a:extLst>
                </a:gridCol>
                <a:gridCol w="784489">
                  <a:extLst>
                    <a:ext uri="{9D8B030D-6E8A-4147-A177-3AD203B41FA5}">
                      <a16:colId xmlns:a16="http://schemas.microsoft.com/office/drawing/2014/main" val="3620674304"/>
                    </a:ext>
                  </a:extLst>
                </a:gridCol>
              </a:tblGrid>
              <a:tr h="7847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system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CAD ready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Manufacturing drawings ready</a:t>
                      </a:r>
                      <a:endParaRPr lang="en-GB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resources required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manufacturing time (estimate)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cost (estimate)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extLst>
                  <a:ext uri="{0D108BD9-81ED-4DB2-BD59-A6C34878D82A}">
                    <a16:rowId xmlns:a16="http://schemas.microsoft.com/office/drawing/2014/main" val="2737802932"/>
                  </a:ext>
                </a:extLst>
              </a:tr>
              <a:tr h="5265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u="none" dirty="0" err="1">
                          <a:effectLst/>
                        </a:rPr>
                        <a:t>Tårta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br>
                        <a:rPr lang="en-GB" sz="1200" u="none" dirty="0">
                          <a:effectLst/>
                        </a:rPr>
                      </a:br>
                      <a:r>
                        <a:rPr lang="en-GB" sz="1200" u="none" dirty="0">
                          <a:effectLst/>
                        </a:rPr>
                        <a:t>(L1 + L2)</a:t>
                      </a:r>
                      <a:endParaRPr lang="en-GB" sz="1200" b="1" u="non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✔️</a:t>
                      </a:r>
                      <a:endParaRPr lang="en-GB" sz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Maybe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Potentially drawing work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8-16 weeks</a:t>
                      </a:r>
                      <a:endParaRPr lang="en-GB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110kSEK</a:t>
                      </a:r>
                      <a:endParaRPr lang="en-GB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extLst>
                  <a:ext uri="{0D108BD9-81ED-4DB2-BD59-A6C34878D82A}">
                    <a16:rowId xmlns:a16="http://schemas.microsoft.com/office/drawing/2014/main" val="3544485968"/>
                  </a:ext>
                </a:extLst>
              </a:tr>
              <a:tr h="1237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u="none" dirty="0">
                          <a:effectLst/>
                        </a:rPr>
                        <a:t>Stand for partial </a:t>
                      </a:r>
                      <a:r>
                        <a:rPr lang="en-GB" sz="1200" u="none" dirty="0" err="1">
                          <a:effectLst/>
                        </a:rPr>
                        <a:t>Tårta</a:t>
                      </a:r>
                      <a:br>
                        <a:rPr lang="en-GB" sz="1200" u="none" dirty="0">
                          <a:effectLst/>
                        </a:rPr>
                      </a:br>
                      <a:r>
                        <a:rPr lang="en-GB" sz="1200" u="none" dirty="0">
                          <a:effectLst/>
                        </a:rPr>
                        <a:t>(for L1)</a:t>
                      </a:r>
                      <a:endParaRPr lang="en-GB" sz="1200" b="1" u="non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Design work </a:t>
                      </a:r>
                      <a:r>
                        <a:rPr lang="en-GB" sz="1200">
                          <a:effectLst/>
                        </a:rPr>
                        <a:t>needed 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(</a:t>
                      </a:r>
                      <a:r>
                        <a:rPr lang="en-GB" sz="1200" dirty="0">
                          <a:effectLst/>
                        </a:rPr>
                        <a:t>could be kept to a simple Rexroth assembly, speeding up both design and manufacturing)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8-10 weeks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30 </a:t>
                      </a:r>
                      <a:r>
                        <a:rPr lang="en-GB" sz="1200" dirty="0" err="1">
                          <a:effectLst/>
                        </a:rPr>
                        <a:t>kSEK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/>
                </a:tc>
                <a:extLst>
                  <a:ext uri="{0D108BD9-81ED-4DB2-BD59-A6C34878D82A}">
                    <a16:rowId xmlns:a16="http://schemas.microsoft.com/office/drawing/2014/main" val="1981225817"/>
                  </a:ext>
                </a:extLst>
              </a:tr>
              <a:tr h="5265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u="none" dirty="0" err="1">
                          <a:effectLst/>
                        </a:rPr>
                        <a:t>Tårta</a:t>
                      </a:r>
                      <a:r>
                        <a:rPr lang="en-GB" sz="1200" u="none" dirty="0">
                          <a:effectLst/>
                        </a:rPr>
                        <a:t>  </a:t>
                      </a:r>
                      <a:br>
                        <a:rPr lang="en-GB" sz="1200" u="none" dirty="0">
                          <a:effectLst/>
                        </a:rPr>
                      </a:br>
                      <a:r>
                        <a:rPr lang="en-GB" sz="1200" u="none" dirty="0">
                          <a:effectLst/>
                        </a:rPr>
                        <a:t>L3</a:t>
                      </a:r>
                      <a:endParaRPr lang="en-GB" sz="1200" b="0" u="non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✔️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Maybe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Possibly more drawing work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unknown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37kSEK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554588"/>
                  </a:ext>
                </a:extLst>
              </a:tr>
              <a:tr h="555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u="none" dirty="0">
                          <a:effectLst/>
                        </a:rPr>
                        <a:t>I-frame </a:t>
                      </a:r>
                      <a:br>
                        <a:rPr lang="en-GB" sz="1200" u="none" dirty="0">
                          <a:effectLst/>
                        </a:rPr>
                      </a:br>
                      <a:r>
                        <a:rPr lang="en-GB" sz="1200" u="none" dirty="0">
                          <a:effectLst/>
                        </a:rPr>
                        <a:t>(L1 only)</a:t>
                      </a:r>
                      <a:endParaRPr lang="en-GB" sz="1200" b="0" u="non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✔️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✔️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8-12 weeks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160kSEK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272618"/>
                  </a:ext>
                </a:extLst>
              </a:tr>
              <a:tr h="5265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u="none" dirty="0">
                          <a:effectLst/>
                        </a:rPr>
                        <a:t>I-frame </a:t>
                      </a:r>
                      <a:br>
                        <a:rPr lang="en-GB" sz="1200" u="none" dirty="0">
                          <a:effectLst/>
                        </a:rPr>
                      </a:br>
                      <a:r>
                        <a:rPr lang="en-GB" sz="1200" u="none" dirty="0">
                          <a:effectLst/>
                        </a:rPr>
                        <a:t>(L2)</a:t>
                      </a:r>
                      <a:endParaRPr lang="en-GB" sz="1200" b="0" u="non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✔️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Engineer needed to create manufacturing drawings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unknown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unknown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53" marR="3553" marT="3553" marB="3553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058664"/>
                  </a:ext>
                </a:extLst>
              </a:tr>
            </a:tbl>
          </a:graphicData>
        </a:graphic>
      </p:graphicFrame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ACC3544-71D7-A648-BA7E-21F47AA133C6}"/>
              </a:ext>
            </a:extLst>
          </p:cNvPr>
          <p:cNvSpPr txBox="1">
            <a:spLocks/>
          </p:cNvSpPr>
          <p:nvPr/>
        </p:nvSpPr>
        <p:spPr>
          <a:xfrm>
            <a:off x="4562574" y="1562400"/>
            <a:ext cx="6815577" cy="46523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Official Sample Mounting Options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D90A4-FD25-1C43-9E56-5F7A6EED512E}"/>
              </a:ext>
            </a:extLst>
          </p:cNvPr>
          <p:cNvSpPr txBox="1"/>
          <p:nvPr/>
        </p:nvSpPr>
        <p:spPr>
          <a:xfrm>
            <a:off x="9012025" y="18853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Sample Environment </a:t>
            </a:r>
            <a:br>
              <a:rPr lang="en-GB" dirty="0"/>
            </a:br>
            <a:r>
              <a:rPr lang="en-GB" dirty="0"/>
              <a:t>Labs and workshops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Caroline </a:t>
            </a:r>
            <a:r>
              <a:rPr lang="en-GB" dirty="0" err="1"/>
              <a:t>curfs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 smtClean="0">
                <a:solidFill>
                  <a:schemeClr val="bg1"/>
                </a:solidFill>
              </a:rPr>
              <a:pPr/>
              <a:t>2021-04-23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FE26-76BB-CA4B-9D73-95A383E96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F93BF4-53EC-A945-BB0B-50C0DD44C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/>
              <a:t>Ymir has an appreciated role as driver for integration progress throughout the organisation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/>
              <a:t>Good collaboration between NSS, ICS and SD stakeholder groups with well established interactions and workflows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/>
              <a:t>Focus drive the DAQ and controls framework integration to be ready for instruments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Verify important functionality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Test and integrate most devices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Eliminate bugs and test robustness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Improve user experience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Evaluate operational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14873-4F37-AB46-8E93-85440CBCF2A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1900" dirty="0"/>
              <a:t>Moving to site (B02) keeps close proximity and collaboration with sample environment group and allows cold commission of site IT installations and infrastructure like</a:t>
            </a:r>
          </a:p>
          <a:p>
            <a:pPr marL="671513" lvl="1" indent="-457200">
              <a:buFont typeface="Courier New" panose="02070309020205020404" pitchFamily="49" charset="0"/>
              <a:buChar char="o"/>
            </a:pPr>
            <a:r>
              <a:rPr lang="en-GB" sz="1700" dirty="0"/>
              <a:t>timing system</a:t>
            </a:r>
          </a:p>
          <a:p>
            <a:pPr marL="671513" lvl="1" indent="-457200">
              <a:buFont typeface="Courier New" panose="02070309020205020404" pitchFamily="49" charset="0"/>
              <a:buChar char="o"/>
            </a:pPr>
            <a:r>
              <a:rPr lang="en-GB" sz="1700" dirty="0"/>
              <a:t>storage and network layout</a:t>
            </a:r>
          </a:p>
          <a:p>
            <a:pPr marL="671513" lvl="1" indent="-457200">
              <a:buFont typeface="Courier New" panose="02070309020205020404" pitchFamily="49" charset="0"/>
              <a:buChar char="o"/>
            </a:pPr>
            <a:r>
              <a:rPr lang="en-GB" sz="1700" dirty="0"/>
              <a:t>compute hardware and deployment</a:t>
            </a:r>
          </a:p>
          <a:p>
            <a:pPr marL="671513" lvl="1" indent="-457200">
              <a:buFont typeface="Courier New" panose="02070309020205020404" pitchFamily="49" charset="0"/>
              <a:buChar char="o"/>
            </a:pPr>
            <a:r>
              <a:rPr lang="en-GB" sz="1700" dirty="0"/>
              <a:t>integration into EPICS services</a:t>
            </a:r>
          </a:p>
          <a:p>
            <a:pPr marL="671513" lvl="1" indent="-457200">
              <a:buFont typeface="Courier New" panose="02070309020205020404" pitchFamily="49" charset="0"/>
              <a:buChar char="o"/>
            </a:pPr>
            <a:r>
              <a:rPr lang="en-GB" sz="1700" dirty="0"/>
              <a:t>downstream processing and workflows like tomography reconstruction, scanning, data catalogue, etc</a:t>
            </a:r>
            <a:endParaRPr lang="en-GB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FCDB1-EB9F-BA43-B82B-7EA24798E6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E4DB0-B7DF-7A4D-B45B-B8FF2224FA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28638" y="5335792"/>
            <a:ext cx="1024345" cy="1242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200B08-3712-2C41-B811-185D244833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031" y="6078494"/>
            <a:ext cx="1181100" cy="5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56AA972-6F65-D14D-BB08-8E1C25D7DE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6" b="78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EE75B3-0B2D-6B40-B538-398883311D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43BB33-9EF0-3644-A9F3-4FB30369F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Labs and workshops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2021-04-25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A8CEB-6CB0-A74B-8520-4B98A433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456" y="1623199"/>
            <a:ext cx="7278106" cy="485207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BDBACDD-6C18-454F-B441-5E6B4231D993}"/>
              </a:ext>
            </a:extLst>
          </p:cNvPr>
          <p:cNvSpPr/>
          <p:nvPr/>
        </p:nvSpPr>
        <p:spPr>
          <a:xfrm>
            <a:off x="4007796" y="3696511"/>
            <a:ext cx="933855" cy="52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8F1F16-5F0F-EC46-AA0D-D2FD674283A6}"/>
              </a:ext>
            </a:extLst>
          </p:cNvPr>
          <p:cNvCxnSpPr>
            <a:cxnSpLocks/>
          </p:cNvCxnSpPr>
          <p:nvPr/>
        </p:nvCxnSpPr>
        <p:spPr>
          <a:xfrm flipH="1">
            <a:off x="2053244" y="4085617"/>
            <a:ext cx="1954552" cy="777993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5E338A-34B2-1241-A3C5-5A6F584FC94A}"/>
              </a:ext>
            </a:extLst>
          </p:cNvPr>
          <p:cNvSpPr txBox="1"/>
          <p:nvPr/>
        </p:nvSpPr>
        <p:spPr>
          <a:xfrm>
            <a:off x="431894" y="3642890"/>
            <a:ext cx="19259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</a:rPr>
              <a:t>E03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Ground floor: </a:t>
            </a:r>
          </a:p>
          <a:p>
            <a:r>
              <a:rPr lang="en-GB" sz="1400" dirty="0">
                <a:solidFill>
                  <a:srgbClr val="666666"/>
                </a:solidFill>
              </a:rPr>
              <a:t>65 m</a:t>
            </a:r>
            <a:r>
              <a:rPr lang="en-GB" sz="1400" baseline="30000" dirty="0">
                <a:solidFill>
                  <a:srgbClr val="666666"/>
                </a:solidFill>
              </a:rPr>
              <a:t>2</a:t>
            </a:r>
            <a:r>
              <a:rPr lang="en-GB" sz="1400" dirty="0">
                <a:solidFill>
                  <a:srgbClr val="666666"/>
                </a:solidFill>
              </a:rPr>
              <a:t> (quiet area) </a:t>
            </a:r>
          </a:p>
          <a:p>
            <a:r>
              <a:rPr lang="en-GB" sz="1400" dirty="0">
                <a:solidFill>
                  <a:srgbClr val="666666"/>
                </a:solidFill>
              </a:rPr>
              <a:t>257 m</a:t>
            </a:r>
            <a:r>
              <a:rPr lang="en-GB" sz="1400" baseline="30000" dirty="0">
                <a:solidFill>
                  <a:srgbClr val="666666"/>
                </a:solidFill>
              </a:rPr>
              <a:t>2</a:t>
            </a:r>
            <a:r>
              <a:rPr lang="en-GB" sz="1400" dirty="0">
                <a:solidFill>
                  <a:srgbClr val="666666"/>
                </a:solidFill>
              </a:rPr>
              <a:t> (labs and workshops)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1</a:t>
            </a:r>
            <a:r>
              <a:rPr lang="en-GB" sz="1400" baseline="30000" dirty="0">
                <a:solidFill>
                  <a:srgbClr val="666666"/>
                </a:solidFill>
              </a:rPr>
              <a:t>st</a:t>
            </a:r>
            <a:r>
              <a:rPr lang="en-GB" sz="1400" dirty="0">
                <a:solidFill>
                  <a:srgbClr val="666666"/>
                </a:solidFill>
              </a:rPr>
              <a:t> floor: </a:t>
            </a:r>
          </a:p>
          <a:p>
            <a:r>
              <a:rPr lang="en-GB" sz="1400" dirty="0">
                <a:solidFill>
                  <a:srgbClr val="666666"/>
                </a:solidFill>
              </a:rPr>
              <a:t>65 m</a:t>
            </a:r>
            <a:r>
              <a:rPr lang="en-GB" sz="1400" baseline="30000" dirty="0">
                <a:solidFill>
                  <a:srgbClr val="666666"/>
                </a:solidFill>
              </a:rPr>
              <a:t>2</a:t>
            </a:r>
            <a:r>
              <a:rPr lang="en-GB" sz="1400" dirty="0">
                <a:solidFill>
                  <a:srgbClr val="666666"/>
                </a:solidFill>
              </a:rPr>
              <a:t> (quiet area) </a:t>
            </a:r>
          </a:p>
          <a:p>
            <a:r>
              <a:rPr lang="en-GB" sz="1400" dirty="0">
                <a:solidFill>
                  <a:srgbClr val="666666"/>
                </a:solidFill>
              </a:rPr>
              <a:t>267 m</a:t>
            </a:r>
            <a:r>
              <a:rPr lang="en-GB" sz="1400" baseline="30000" dirty="0">
                <a:solidFill>
                  <a:srgbClr val="666666"/>
                </a:solidFill>
              </a:rPr>
              <a:t>2 </a:t>
            </a:r>
            <a:r>
              <a:rPr lang="en-GB" sz="1400" dirty="0">
                <a:solidFill>
                  <a:srgbClr val="666666"/>
                </a:solidFill>
              </a:rPr>
              <a:t>(labs and workshops)</a:t>
            </a:r>
          </a:p>
          <a:p>
            <a:endParaRPr lang="en-GB" sz="1400" dirty="0">
              <a:solidFill>
                <a:srgbClr val="666666"/>
              </a:solidFill>
            </a:endParaRPr>
          </a:p>
          <a:p>
            <a:endParaRPr lang="en-GB" sz="1400" dirty="0">
              <a:solidFill>
                <a:srgbClr val="666666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C994E4-F7C9-524A-A7FC-C7EE9EEDAC9F}"/>
              </a:ext>
            </a:extLst>
          </p:cNvPr>
          <p:cNvSpPr/>
          <p:nvPr/>
        </p:nvSpPr>
        <p:spPr>
          <a:xfrm>
            <a:off x="5677711" y="2603169"/>
            <a:ext cx="933855" cy="52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43367C-9AFC-0245-AB10-B77E8A5352C7}"/>
              </a:ext>
            </a:extLst>
          </p:cNvPr>
          <p:cNvCxnSpPr>
            <a:cxnSpLocks/>
          </p:cNvCxnSpPr>
          <p:nvPr/>
        </p:nvCxnSpPr>
        <p:spPr>
          <a:xfrm flipH="1" flipV="1">
            <a:off x="2053244" y="2608092"/>
            <a:ext cx="3624467" cy="257723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7FD1EEB-8C90-3C44-8F1F-5A91E0BE343E}"/>
              </a:ext>
            </a:extLst>
          </p:cNvPr>
          <p:cNvSpPr txBox="1"/>
          <p:nvPr/>
        </p:nvSpPr>
        <p:spPr>
          <a:xfrm>
            <a:off x="386932" y="1768220"/>
            <a:ext cx="19259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</a:rPr>
              <a:t>D04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57 sqm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Close to LOKI and FREIA 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Not far from ESTIA, SKADI and VESPA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CC303A-0325-5B41-9B6C-2CFDE07C1E55}"/>
              </a:ext>
            </a:extLst>
          </p:cNvPr>
          <p:cNvSpPr txBox="1"/>
          <p:nvPr/>
        </p:nvSpPr>
        <p:spPr>
          <a:xfrm>
            <a:off x="9967672" y="1684023"/>
            <a:ext cx="19836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</a:rPr>
              <a:t>D08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Ground floor : 115 sqm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1</a:t>
            </a:r>
            <a:r>
              <a:rPr lang="en-GB" sz="1400" baseline="30000" dirty="0">
                <a:solidFill>
                  <a:srgbClr val="666666"/>
                </a:solidFill>
              </a:rPr>
              <a:t>st</a:t>
            </a:r>
            <a:r>
              <a:rPr lang="en-GB" sz="1400" dirty="0">
                <a:solidFill>
                  <a:srgbClr val="666666"/>
                </a:solidFill>
              </a:rPr>
              <a:t> floor:  45 sqm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close to ODIN and DREAM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65EA86A-B5B4-F141-8B81-81DA7484191F}"/>
              </a:ext>
            </a:extLst>
          </p:cNvPr>
          <p:cNvSpPr/>
          <p:nvPr/>
        </p:nvSpPr>
        <p:spPr>
          <a:xfrm>
            <a:off x="6287311" y="3547528"/>
            <a:ext cx="933855" cy="52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78E6CD-B787-7F4D-8B8F-1C2602DF565B}"/>
              </a:ext>
            </a:extLst>
          </p:cNvPr>
          <p:cNvCxnSpPr>
            <a:cxnSpLocks/>
            <a:stCxn id="25" idx="7"/>
          </p:cNvCxnSpPr>
          <p:nvPr/>
        </p:nvCxnSpPr>
        <p:spPr>
          <a:xfrm flipV="1">
            <a:off x="7084406" y="2142515"/>
            <a:ext cx="2714307" cy="1481940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2DE456C-5DBF-5742-A718-C70CDCBB951E}"/>
              </a:ext>
            </a:extLst>
          </p:cNvPr>
          <p:cNvSpPr/>
          <p:nvPr/>
        </p:nvSpPr>
        <p:spPr>
          <a:xfrm>
            <a:off x="6487989" y="4513145"/>
            <a:ext cx="933855" cy="52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0B084DE-AA56-9446-8162-365CB2E255AA}"/>
              </a:ext>
            </a:extLst>
          </p:cNvPr>
          <p:cNvCxnSpPr>
            <a:cxnSpLocks/>
          </p:cNvCxnSpPr>
          <p:nvPr/>
        </p:nvCxnSpPr>
        <p:spPr>
          <a:xfrm flipV="1">
            <a:off x="7421845" y="3959157"/>
            <a:ext cx="2545827" cy="825754"/>
          </a:xfrm>
          <a:prstGeom prst="straightConnector1">
            <a:avLst/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65A8FB-F992-8D47-9B79-EF93231D5A79}"/>
              </a:ext>
            </a:extLst>
          </p:cNvPr>
          <p:cNvSpPr txBox="1"/>
          <p:nvPr/>
        </p:nvSpPr>
        <p:spPr>
          <a:xfrm>
            <a:off x="10025402" y="3457268"/>
            <a:ext cx="19259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6666"/>
                </a:solidFill>
              </a:rPr>
              <a:t>B02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SE space outside the restricted zone</a:t>
            </a:r>
          </a:p>
          <a:p>
            <a:pPr marL="33750" indent="-33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 currently shared with ECDC and MCA (and Chopper and detectors) for collaborative projects</a:t>
            </a: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E03 </a:t>
            </a:r>
            <a:r>
              <a:rPr lang="en-GB" sz="2400" dirty="0">
                <a:solidFill>
                  <a:schemeClr val="accent1"/>
                </a:solidFill>
              </a:rPr>
              <a:t>– Ground floor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B589F7-34DF-3E4A-A059-9D8620F6ADF6}"/>
              </a:ext>
            </a:extLst>
          </p:cNvPr>
          <p:cNvGrpSpPr/>
          <p:nvPr/>
        </p:nvGrpSpPr>
        <p:grpSpPr>
          <a:xfrm>
            <a:off x="3345970" y="2729345"/>
            <a:ext cx="5279292" cy="3425986"/>
            <a:chOff x="1094401" y="3414409"/>
            <a:chExt cx="5279292" cy="3425986"/>
          </a:xfrm>
        </p:grpSpPr>
        <p:sp>
          <p:nvSpPr>
            <p:cNvPr id="13" name="Footer Placeholder 2">
              <a:extLst>
                <a:ext uri="{FF2B5EF4-FFF2-40B4-BE49-F238E27FC236}">
                  <a16:creationId xmlns:a16="http://schemas.microsoft.com/office/drawing/2014/main" id="{14193FCB-DCA0-1346-82B9-D86E4F6FB6B9}"/>
                </a:ext>
              </a:extLst>
            </p:cNvPr>
            <p:cNvSpPr txBox="1">
              <a:spLocks/>
            </p:cNvSpPr>
            <p:nvPr/>
          </p:nvSpPr>
          <p:spPr>
            <a:xfrm>
              <a:off x="1682589" y="6629358"/>
              <a:ext cx="2650313" cy="211037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800" kern="1200" cap="all" spc="80" baseline="0">
                  <a:solidFill>
                    <a:srgbClr val="CCCCCC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/>
                <a:t>PRESENTATION TITLE/FOOTER</a:t>
              </a:r>
              <a:endParaRPr lang="sv-SE" dirty="0"/>
            </a:p>
          </p:txBody>
        </p:sp>
        <p:sp>
          <p:nvSpPr>
            <p:cNvPr id="14" name="Date Placeholder 7">
              <a:extLst>
                <a:ext uri="{FF2B5EF4-FFF2-40B4-BE49-F238E27FC236}">
                  <a16:creationId xmlns:a16="http://schemas.microsoft.com/office/drawing/2014/main" id="{52274B7B-618B-F040-8681-94C55539B94F}"/>
                </a:ext>
              </a:extLst>
            </p:cNvPr>
            <p:cNvSpPr txBox="1">
              <a:spLocks/>
            </p:cNvSpPr>
            <p:nvPr/>
          </p:nvSpPr>
          <p:spPr>
            <a:xfrm>
              <a:off x="1156509" y="6629358"/>
              <a:ext cx="510781" cy="211037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800" kern="1200" spc="80" baseline="0">
                  <a:solidFill>
                    <a:srgbClr val="CCCCCC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18896B66-0B3A-474C-9C9C-E4F07B1F5DAD}" type="datetime1">
                <a:rPr lang="sv-SE" smtClean="0"/>
                <a:pPr/>
                <a:t>2021-04-23</a:t>
              </a:fld>
              <a:endParaRPr lang="sv-SE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839B01-7E88-7641-A78A-535DAF42A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4401" y="3414409"/>
              <a:ext cx="5279292" cy="342598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8A091A-D625-DC4D-95C8-F54D34B4BFF5}"/>
                </a:ext>
              </a:extLst>
            </p:cNvPr>
            <p:cNvSpPr/>
            <p:nvPr/>
          </p:nvSpPr>
          <p:spPr>
            <a:xfrm>
              <a:off x="3083444" y="4326308"/>
              <a:ext cx="1772891" cy="2124105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Sample </a:t>
              </a:r>
              <a:r>
                <a:rPr lang="en-US" sz="1600" b="1" dirty="0" err="1">
                  <a:solidFill>
                    <a:schemeClr val="tx1"/>
                  </a:solidFill>
                </a:rPr>
                <a:t>Env</a:t>
              </a:r>
              <a:r>
                <a:rPr lang="en-US" sz="1600" b="1" dirty="0">
                  <a:solidFill>
                    <a:schemeClr val="tx1"/>
                  </a:solidFill>
                </a:rPr>
                <a:t>. </a:t>
              </a:r>
              <a:r>
                <a:rPr lang="en-US" sz="1600" b="1" dirty="0" err="1">
                  <a:solidFill>
                    <a:schemeClr val="tx1"/>
                  </a:solidFill>
                </a:rPr>
                <a:t>Techn</a:t>
              </a:r>
              <a:r>
                <a:rPr lang="en-US" sz="1600" b="1" dirty="0">
                  <a:solidFill>
                    <a:schemeClr val="tx1"/>
                  </a:solidFill>
                </a:rPr>
                <a:t>. Lab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38B19A-E653-C342-B903-A8080C487746}"/>
                </a:ext>
              </a:extLst>
            </p:cNvPr>
            <p:cNvSpPr/>
            <p:nvPr/>
          </p:nvSpPr>
          <p:spPr>
            <a:xfrm>
              <a:off x="3063259" y="3690158"/>
              <a:ext cx="1377089" cy="63615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Sample </a:t>
              </a:r>
              <a:r>
                <a:rPr lang="en-US" sz="1400" b="1" dirty="0" err="1">
                  <a:solidFill>
                    <a:schemeClr val="tx1"/>
                  </a:solidFill>
                </a:rPr>
                <a:t>Env</a:t>
              </a:r>
              <a:r>
                <a:rPr lang="en-US" sz="1400" b="1" dirty="0">
                  <a:solidFill>
                    <a:schemeClr val="tx1"/>
                  </a:solidFill>
                </a:rPr>
                <a:t>. </a:t>
              </a:r>
              <a:r>
                <a:rPr lang="en-US" sz="1400" b="1" dirty="0" err="1">
                  <a:solidFill>
                    <a:schemeClr val="tx1"/>
                  </a:solidFill>
                </a:rPr>
                <a:t>Techn</a:t>
              </a:r>
              <a:r>
                <a:rPr lang="en-US" sz="1400" b="1" dirty="0">
                  <a:solidFill>
                    <a:schemeClr val="tx1"/>
                  </a:solidFill>
                </a:rPr>
                <a:t>. Lab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834143-18D4-AA47-BC87-0A2ABA0E90EF}"/>
                </a:ext>
              </a:extLst>
            </p:cNvPr>
            <p:cNvSpPr txBox="1"/>
            <p:nvPr/>
          </p:nvSpPr>
          <p:spPr>
            <a:xfrm>
              <a:off x="1651671" y="4819583"/>
              <a:ext cx="1100560" cy="213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666666"/>
                  </a:solidFill>
                </a:rPr>
                <a:t>Loading Bay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1602AAB-7667-2C4D-838D-60276084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221" y="4891198"/>
            <a:ext cx="2341488" cy="1756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0D4BA8-FC4F-6C44-8C3F-641F0A8CA5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89" r="29772"/>
          <a:stretch/>
        </p:blipFill>
        <p:spPr>
          <a:xfrm>
            <a:off x="2500070" y="4510421"/>
            <a:ext cx="1348302" cy="19287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31F388-A290-6B40-B480-FE4F1D9CE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010" y="3043217"/>
            <a:ext cx="2625030" cy="19687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AEDD1A-1430-3743-82F8-C825F89B8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87" y="2125257"/>
            <a:ext cx="2447893" cy="1835920"/>
          </a:xfrm>
          <a:prstGeom prst="rect">
            <a:avLst/>
          </a:prstGeom>
        </p:spPr>
      </p:pic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81F06300-95A5-D44F-8739-8741BF1F5137}"/>
              </a:ext>
            </a:extLst>
          </p:cNvPr>
          <p:cNvCxnSpPr>
            <a:cxnSpLocks/>
          </p:cNvCxnSpPr>
          <p:nvPr/>
        </p:nvCxnSpPr>
        <p:spPr>
          <a:xfrm flipV="1">
            <a:off x="3870608" y="3906353"/>
            <a:ext cx="1712068" cy="159388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70DE6B6-1C3F-304C-9159-02C5CE474B2A}"/>
              </a:ext>
            </a:extLst>
          </p:cNvPr>
          <p:cNvSpPr/>
          <p:nvPr/>
        </p:nvSpPr>
        <p:spPr>
          <a:xfrm>
            <a:off x="5592768" y="3641243"/>
            <a:ext cx="389744" cy="50084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F45919-BEDB-B548-9797-313226A7393B}"/>
              </a:ext>
            </a:extLst>
          </p:cNvPr>
          <p:cNvSpPr/>
          <p:nvPr/>
        </p:nvSpPr>
        <p:spPr>
          <a:xfrm>
            <a:off x="5314828" y="2976534"/>
            <a:ext cx="1377089" cy="62051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2B438A-6040-054B-AD5B-C68C2A39C691}"/>
              </a:ext>
            </a:extLst>
          </p:cNvPr>
          <p:cNvSpPr/>
          <p:nvPr/>
        </p:nvSpPr>
        <p:spPr>
          <a:xfrm>
            <a:off x="6509242" y="3684124"/>
            <a:ext cx="715513" cy="171652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E02C6351-BAF0-624E-80EB-2052FA533BB8}"/>
              </a:ext>
            </a:extLst>
          </p:cNvPr>
          <p:cNvCxnSpPr>
            <a:cxnSpLocks/>
          </p:cNvCxnSpPr>
          <p:nvPr/>
        </p:nvCxnSpPr>
        <p:spPr>
          <a:xfrm rot="10800000">
            <a:off x="7231501" y="5214026"/>
            <a:ext cx="909735" cy="55132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5A986204-CCEC-CF4D-AF78-AC570E51A974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3029980" y="3043217"/>
            <a:ext cx="2259844" cy="283817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547" y="1721375"/>
            <a:ext cx="3223945" cy="590201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dirty="0"/>
              <a:t>For magnets (non-magnetic floor), cryogenics, furnaces and alignment</a:t>
            </a: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0530FF-0199-E04E-BAE0-65FEFDDE0A14}"/>
              </a:ext>
            </a:extLst>
          </p:cNvPr>
          <p:cNvSpPr txBox="1"/>
          <p:nvPr/>
        </p:nvSpPr>
        <p:spPr>
          <a:xfrm>
            <a:off x="9054897" y="1305528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Main area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9DF12A-AC9C-A543-8555-E80640637D34}"/>
              </a:ext>
            </a:extLst>
          </p:cNvPr>
          <p:cNvSpPr txBox="1"/>
          <p:nvPr/>
        </p:nvSpPr>
        <p:spPr>
          <a:xfrm>
            <a:off x="560145" y="1105802"/>
            <a:ext cx="759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666666"/>
                </a:solidFill>
              </a:rPr>
              <a:t>Main area : </a:t>
            </a:r>
            <a:r>
              <a:rPr lang="en-GB" sz="1600" dirty="0">
                <a:solidFill>
                  <a:srgbClr val="666666"/>
                </a:solidFill>
              </a:rPr>
              <a:t>Hot/cold water, cooling water and fume hood utilities still missing</a:t>
            </a:r>
          </a:p>
          <a:p>
            <a:pPr algn="l"/>
            <a:r>
              <a:rPr lang="en-GB" sz="1600" b="1" dirty="0">
                <a:solidFill>
                  <a:srgbClr val="666666"/>
                </a:solidFill>
              </a:rPr>
              <a:t>Quiet area : </a:t>
            </a:r>
            <a:r>
              <a:rPr lang="en-GB" sz="1600" dirty="0">
                <a:solidFill>
                  <a:srgbClr val="666666"/>
                </a:solidFill>
              </a:rPr>
              <a:t>Ready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1C20BF3-0D9B-3C4E-A688-679B4E27C23F}"/>
              </a:ext>
            </a:extLst>
          </p:cNvPr>
          <p:cNvSpPr txBox="1"/>
          <p:nvPr/>
        </p:nvSpPr>
        <p:spPr>
          <a:xfrm>
            <a:off x="2344827" y="6424572"/>
            <a:ext cx="1658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Alignment station</a:t>
            </a:r>
          </a:p>
        </p:txBody>
      </p:sp>
      <p:sp>
        <p:nvSpPr>
          <p:cNvPr id="26" name="Platshållare för innehåll 5">
            <a:extLst>
              <a:ext uri="{FF2B5EF4-FFF2-40B4-BE49-F238E27FC236}">
                <a16:creationId xmlns:a16="http://schemas.microsoft.com/office/drawing/2014/main" id="{9E0F6A96-C114-F148-868D-0C90750B0627}"/>
              </a:ext>
            </a:extLst>
          </p:cNvPr>
          <p:cNvSpPr txBox="1">
            <a:spLocks/>
          </p:cNvSpPr>
          <p:nvPr/>
        </p:nvSpPr>
        <p:spPr>
          <a:xfrm>
            <a:off x="560144" y="4723616"/>
            <a:ext cx="1771043" cy="590201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None/>
            </a:pPr>
            <a:r>
              <a:rPr lang="en-GB" sz="1600" dirty="0"/>
              <a:t>For delicate cryogenic work and electronics</a:t>
            </a:r>
            <a:endParaRPr lang="en-US" dirty="0"/>
          </a:p>
          <a:p>
            <a:pPr lvl="1"/>
            <a:endParaRPr lang="sv-S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D31551-0DE3-FE41-A09F-0F8554A9C139}"/>
              </a:ext>
            </a:extLst>
          </p:cNvPr>
          <p:cNvSpPr txBox="1"/>
          <p:nvPr/>
        </p:nvSpPr>
        <p:spPr>
          <a:xfrm>
            <a:off x="836163" y="4307769"/>
            <a:ext cx="119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Quiet area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CA325F-1983-7F43-AA76-BC7138296B6B}"/>
              </a:ext>
            </a:extLst>
          </p:cNvPr>
          <p:cNvGrpSpPr>
            <a:grpSpLocks noChangeAspect="1"/>
          </p:cNvGrpSpPr>
          <p:nvPr/>
        </p:nvGrpSpPr>
        <p:grpSpPr>
          <a:xfrm>
            <a:off x="2972360" y="2488642"/>
            <a:ext cx="5960625" cy="3935930"/>
            <a:chOff x="1094400" y="1267456"/>
            <a:chExt cx="8752661" cy="57795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7BF1D8-00B0-5149-8B64-B90550ABB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4400" y="1267456"/>
              <a:ext cx="8752661" cy="577957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384E65-BEEE-B046-B7A4-060C00186EE1}"/>
                </a:ext>
              </a:extLst>
            </p:cNvPr>
            <p:cNvSpPr/>
            <p:nvPr/>
          </p:nvSpPr>
          <p:spPr>
            <a:xfrm>
              <a:off x="4336869" y="2490651"/>
              <a:ext cx="2890106" cy="367501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Main area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EFF7933-FB4E-2F42-B743-528090D13BC5}"/>
                </a:ext>
              </a:extLst>
            </p:cNvPr>
            <p:cNvSpPr/>
            <p:nvPr/>
          </p:nvSpPr>
          <p:spPr>
            <a:xfrm>
              <a:off x="4303964" y="1390017"/>
              <a:ext cx="2244882" cy="110063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Quiet area</a:t>
              </a: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E03 </a:t>
            </a:r>
            <a:r>
              <a:rPr lang="en-GB" sz="2400" dirty="0">
                <a:solidFill>
                  <a:schemeClr val="accent1"/>
                </a:solidFill>
              </a:rPr>
              <a:t>– First floor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81F06300-95A5-D44F-8739-8741BF1F5137}"/>
              </a:ext>
            </a:extLst>
          </p:cNvPr>
          <p:cNvCxnSpPr>
            <a:cxnSpLocks/>
          </p:cNvCxnSpPr>
          <p:nvPr/>
        </p:nvCxnSpPr>
        <p:spPr>
          <a:xfrm flipV="1">
            <a:off x="3812601" y="5402315"/>
            <a:ext cx="1335564" cy="346223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70DE6B6-1C3F-304C-9159-02C5CE474B2A}"/>
              </a:ext>
            </a:extLst>
          </p:cNvPr>
          <p:cNvSpPr/>
          <p:nvPr/>
        </p:nvSpPr>
        <p:spPr>
          <a:xfrm>
            <a:off x="5171921" y="4923692"/>
            <a:ext cx="1208781" cy="9572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F45919-BEDB-B548-9797-313226A7393B}"/>
              </a:ext>
            </a:extLst>
          </p:cNvPr>
          <p:cNvSpPr/>
          <p:nvPr/>
        </p:nvSpPr>
        <p:spPr>
          <a:xfrm>
            <a:off x="5180506" y="2566938"/>
            <a:ext cx="1511412" cy="76238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2B438A-6040-054B-AD5B-C68C2A39C691}"/>
              </a:ext>
            </a:extLst>
          </p:cNvPr>
          <p:cNvSpPr/>
          <p:nvPr/>
        </p:nvSpPr>
        <p:spPr>
          <a:xfrm>
            <a:off x="6463096" y="4444228"/>
            <a:ext cx="799388" cy="140331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E02C6351-BAF0-624E-80EB-2052FA533BB8}"/>
              </a:ext>
            </a:extLst>
          </p:cNvPr>
          <p:cNvCxnSpPr>
            <a:cxnSpLocks/>
          </p:cNvCxnSpPr>
          <p:nvPr/>
        </p:nvCxnSpPr>
        <p:spPr>
          <a:xfrm rot="10800000">
            <a:off x="7231501" y="5214026"/>
            <a:ext cx="909735" cy="55132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5A986204-CCEC-CF4D-AF78-AC570E51A974}"/>
              </a:ext>
            </a:extLst>
          </p:cNvPr>
          <p:cNvCxnSpPr>
            <a:cxnSpLocks/>
          </p:cNvCxnSpPr>
          <p:nvPr/>
        </p:nvCxnSpPr>
        <p:spPr>
          <a:xfrm flipV="1">
            <a:off x="3320898" y="3003975"/>
            <a:ext cx="1837763" cy="681057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19DF12A-AC9C-A543-8555-E80640637D34}"/>
              </a:ext>
            </a:extLst>
          </p:cNvPr>
          <p:cNvSpPr txBox="1"/>
          <p:nvPr/>
        </p:nvSpPr>
        <p:spPr>
          <a:xfrm>
            <a:off x="1030464" y="1239562"/>
            <a:ext cx="98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666666"/>
                </a:solidFill>
              </a:rPr>
              <a:t>Main and quiet areas : 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1600" dirty="0">
                <a:solidFill>
                  <a:srgbClr val="666666"/>
                </a:solidFill>
              </a:rPr>
              <a:t>Ready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1600" dirty="0">
                <a:solidFill>
                  <a:srgbClr val="666666"/>
                </a:solidFill>
              </a:rPr>
              <a:t>Dedicated to high pressure, mechanical engineering, control integration and mechanical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A6AB00-1A60-924E-9374-6F918F08D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919" y="3978999"/>
            <a:ext cx="3449935" cy="2587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ACE058-CFC3-9642-8FF5-8C14029DD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995" y="4746489"/>
            <a:ext cx="2444863" cy="183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83591-2560-0045-A6FC-05D1A62B3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33" y="2598990"/>
            <a:ext cx="2544165" cy="19081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6AB925-1DC2-6B42-9A3E-F3D020AFAC6E}"/>
              </a:ext>
            </a:extLst>
          </p:cNvPr>
          <p:cNvSpPr txBox="1"/>
          <p:nvPr/>
        </p:nvSpPr>
        <p:spPr>
          <a:xfrm rot="16200000">
            <a:off x="63882" y="5471802"/>
            <a:ext cx="2033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Mechanical Workshop</a:t>
            </a:r>
          </a:p>
        </p:txBody>
      </p:sp>
    </p:spTree>
    <p:extLst>
      <p:ext uri="{BB962C8B-B14F-4D97-AF65-F5344CB8AC3E}">
        <p14:creationId xmlns:p14="http://schemas.microsoft.com/office/powerpoint/2010/main" val="4249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D04 </a:t>
            </a:r>
            <a:r>
              <a:rPr lang="en-GB" sz="2400" dirty="0">
                <a:solidFill>
                  <a:schemeClr val="accent1"/>
                </a:solidFill>
              </a:rPr>
              <a:t>– Ground floor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5E27E3-5AE3-A549-8910-1625BC66C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763" y="2240044"/>
            <a:ext cx="3255409" cy="2286586"/>
          </a:xfrm>
        </p:spPr>
        <p:txBody>
          <a:bodyPr/>
          <a:lstStyle/>
          <a:p>
            <a:r>
              <a:rPr lang="en-GB" dirty="0"/>
              <a:t>Space dedicated for </a:t>
            </a:r>
            <a:r>
              <a:rPr lang="en-GB" b="1" dirty="0"/>
              <a:t>fluids, electrochemistry, lasers and soft matter</a:t>
            </a:r>
            <a:r>
              <a:rPr lang="en-GB" dirty="0"/>
              <a:t> sample environments</a:t>
            </a:r>
          </a:p>
          <a:p>
            <a:r>
              <a:rPr lang="en-GB" dirty="0"/>
              <a:t>Close to the life science lab for LOKI and ESTIA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D20F9FE-7F30-844A-A4FF-7809F812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6CB96E-2AF7-2F45-A6F9-DB41E603E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733549" y="1489620"/>
            <a:ext cx="2889961" cy="441874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4A973AF-7F1C-A347-850B-AFA30084B823}"/>
              </a:ext>
            </a:extLst>
          </p:cNvPr>
          <p:cNvSpPr/>
          <p:nvPr/>
        </p:nvSpPr>
        <p:spPr>
          <a:xfrm rot="21099161">
            <a:off x="6779508" y="2326892"/>
            <a:ext cx="1249319" cy="724308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Sample </a:t>
            </a:r>
            <a:r>
              <a:rPr lang="en-US" b="1" dirty="0" err="1">
                <a:solidFill>
                  <a:schemeClr val="tx1"/>
                </a:solidFill>
              </a:rPr>
              <a:t>Env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85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D08 </a:t>
            </a:r>
            <a:r>
              <a:rPr lang="en-GB" sz="2400" dirty="0">
                <a:solidFill>
                  <a:schemeClr val="accent1"/>
                </a:solidFill>
              </a:rPr>
              <a:t>– Ground and first floor 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D20F9FE-7F30-844A-A4FF-7809F812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7" name="Platshållare för bildnummer 4">
            <a:extLst>
              <a:ext uri="{FF2B5EF4-FFF2-40B4-BE49-F238E27FC236}">
                <a16:creationId xmlns:a16="http://schemas.microsoft.com/office/drawing/2014/main" id="{922E1DF4-A342-FB42-A60A-65B3EFD4AA65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9966A-0FD1-B24E-BBF5-E7C852CB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245" y="1174939"/>
            <a:ext cx="2971189" cy="52579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9A92E9-748A-284C-8F52-0FDFBFACC415}"/>
              </a:ext>
            </a:extLst>
          </p:cNvPr>
          <p:cNvSpPr/>
          <p:nvPr/>
        </p:nvSpPr>
        <p:spPr>
          <a:xfrm rot="20925551">
            <a:off x="1415540" y="2623604"/>
            <a:ext cx="2701473" cy="491635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Sample </a:t>
            </a:r>
            <a:r>
              <a:rPr lang="en-US" b="1" dirty="0" err="1">
                <a:solidFill>
                  <a:schemeClr val="tx1"/>
                </a:solidFill>
              </a:rPr>
              <a:t>Env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Techn</a:t>
            </a:r>
            <a:r>
              <a:rPr lang="en-US" b="1" dirty="0">
                <a:solidFill>
                  <a:schemeClr val="tx1"/>
                </a:solidFill>
              </a:rPr>
              <a:t>. Lab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9BB021-EA2F-9A4B-95E2-474E190C706C}"/>
              </a:ext>
            </a:extLst>
          </p:cNvPr>
          <p:cNvSpPr/>
          <p:nvPr/>
        </p:nvSpPr>
        <p:spPr>
          <a:xfrm rot="20925551">
            <a:off x="1278846" y="1892506"/>
            <a:ext cx="1277180" cy="901351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26C988-2B56-1841-B68D-316765323B8C}"/>
              </a:ext>
            </a:extLst>
          </p:cNvPr>
          <p:cNvSpPr/>
          <p:nvPr/>
        </p:nvSpPr>
        <p:spPr>
          <a:xfrm rot="20925551">
            <a:off x="1685821" y="3866484"/>
            <a:ext cx="1190631" cy="1054482"/>
          </a:xfrm>
          <a:prstGeom prst="rect">
            <a:avLst/>
          </a:prstGeom>
          <a:solidFill>
            <a:schemeClr val="accent3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RML (rad. Mat. Lab)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921BA2-10F5-C541-AD89-C76135E2CC49}"/>
              </a:ext>
            </a:extLst>
          </p:cNvPr>
          <p:cNvSpPr/>
          <p:nvPr/>
        </p:nvSpPr>
        <p:spPr>
          <a:xfrm rot="20925551">
            <a:off x="2293171" y="4808487"/>
            <a:ext cx="725126" cy="446636"/>
          </a:xfrm>
          <a:prstGeom prst="rect">
            <a:avLst/>
          </a:prstGeom>
          <a:solidFill>
            <a:schemeClr val="accent3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02B97-1F4C-434B-A1FF-CB60080C6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70"/>
          <a:stretch/>
        </p:blipFill>
        <p:spPr>
          <a:xfrm>
            <a:off x="8122524" y="1174939"/>
            <a:ext cx="3161108" cy="5256000"/>
          </a:xfrm>
          <a:prstGeom prst="rect">
            <a:avLst/>
          </a:prstGeom>
        </p:spPr>
      </p:pic>
      <p:sp>
        <p:nvSpPr>
          <p:cNvPr id="17" name="Platshållare för bildnummer 4">
            <a:extLst>
              <a:ext uri="{FF2B5EF4-FFF2-40B4-BE49-F238E27FC236}">
                <a16:creationId xmlns:a16="http://schemas.microsoft.com/office/drawing/2014/main" id="{7C3A54AF-9A70-6D4D-A212-BBDFCC56C28C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533DDA-5243-A74B-AFEB-03BB6BA0EDD9}"/>
              </a:ext>
            </a:extLst>
          </p:cNvPr>
          <p:cNvSpPr/>
          <p:nvPr/>
        </p:nvSpPr>
        <p:spPr>
          <a:xfrm rot="20925551">
            <a:off x="8994686" y="5328752"/>
            <a:ext cx="1227947" cy="878612"/>
          </a:xfrm>
          <a:prstGeom prst="rect">
            <a:avLst/>
          </a:prstGeom>
          <a:solidFill>
            <a:schemeClr val="accent5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0C03C-F837-7A4D-86A7-A0B400990367}"/>
              </a:ext>
            </a:extLst>
          </p:cNvPr>
          <p:cNvSpPr txBox="1"/>
          <p:nvPr/>
        </p:nvSpPr>
        <p:spPr>
          <a:xfrm>
            <a:off x="1812227" y="6358165"/>
            <a:ext cx="13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Ground floor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49B79D-5031-0341-B339-0FD102E898D8}"/>
              </a:ext>
            </a:extLst>
          </p:cNvPr>
          <p:cNvSpPr txBox="1"/>
          <p:nvPr/>
        </p:nvSpPr>
        <p:spPr>
          <a:xfrm>
            <a:off x="9264785" y="6400553"/>
            <a:ext cx="108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First floor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4A7F6-C6F6-BC48-A415-5D10F7374CBB}"/>
              </a:ext>
            </a:extLst>
          </p:cNvPr>
          <p:cNvSpPr txBox="1"/>
          <p:nvPr/>
        </p:nvSpPr>
        <p:spPr>
          <a:xfrm>
            <a:off x="4920839" y="1882995"/>
            <a:ext cx="2684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Ground floor: </a:t>
            </a:r>
            <a:r>
              <a:rPr lang="en-GB" dirty="0">
                <a:solidFill>
                  <a:srgbClr val="666666"/>
                </a:solidFill>
              </a:rPr>
              <a:t>Cryogenic, magnets and furnaces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b="1" dirty="0">
                <a:solidFill>
                  <a:srgbClr val="666666"/>
                </a:solidFill>
              </a:rPr>
              <a:t>1</a:t>
            </a:r>
            <a:r>
              <a:rPr lang="en-GB" b="1" baseline="30000" dirty="0">
                <a:solidFill>
                  <a:srgbClr val="666666"/>
                </a:solidFill>
              </a:rPr>
              <a:t>st</a:t>
            </a:r>
            <a:r>
              <a:rPr lang="en-GB" b="1" dirty="0">
                <a:solidFill>
                  <a:srgbClr val="666666"/>
                </a:solidFill>
              </a:rPr>
              <a:t> floor</a:t>
            </a:r>
            <a:r>
              <a:rPr lang="en-GB" dirty="0">
                <a:solidFill>
                  <a:srgbClr val="666666"/>
                </a:solidFill>
              </a:rPr>
              <a:t>: DAC lab 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Close to the Radioactive Materials Laboratory.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Dedicated to SE for DREAM and ODIN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647CE-0F53-D34F-B07C-18C0B578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3352</TotalTime>
  <Words>1116</Words>
  <Application>Microsoft Macintosh PowerPoint</Application>
  <PresentationFormat>Widescreen</PresentationFormat>
  <Paragraphs>258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Courier New</vt:lpstr>
      <vt:lpstr>Helvetica Neue Medium</vt:lpstr>
      <vt:lpstr>Segoe UI</vt:lpstr>
      <vt:lpstr>Segoe UI Light</vt:lpstr>
      <vt:lpstr>Segoe UI Semibold</vt:lpstr>
      <vt:lpstr>Wingdings</vt:lpstr>
      <vt:lpstr>Office-tema</vt:lpstr>
      <vt:lpstr>PowerPoint Presentation</vt:lpstr>
      <vt:lpstr>Sample Environment  Labs and workshops</vt:lpstr>
      <vt:lpstr>SE Labs and workshops</vt:lpstr>
      <vt:lpstr>E03 – Ground floor</vt:lpstr>
      <vt:lpstr>E03 – First floor</vt:lpstr>
      <vt:lpstr>D04 – Ground floor</vt:lpstr>
      <vt:lpstr>D08 – Ground and first floor </vt:lpstr>
      <vt:lpstr>Thank you</vt:lpstr>
      <vt:lpstr>PowerPoint Presentation</vt:lpstr>
      <vt:lpstr> Integration Platform Ymir at ESS</vt:lpstr>
      <vt:lpstr>ECDC Scope</vt:lpstr>
      <vt:lpstr>Historic Driver of Progress: DAQ &amp; Controls Verification Beamtimes December &amp; September 2019 @ HZB (BER II V20)</vt:lpstr>
      <vt:lpstr>Integrated Data Acquisition with absolute Timing Reference</vt:lpstr>
      <vt:lpstr>Local Integration, Testing and Demonstration Platform</vt:lpstr>
      <vt:lpstr>Stakeholders, Needs and Capabilities</vt:lpstr>
      <vt:lpstr>Ymir Project</vt:lpstr>
      <vt:lpstr>PowerPoint Presentation</vt:lpstr>
      <vt:lpstr>B02 Location</vt:lpstr>
      <vt:lpstr>Sample Environment Testing &amp; Integration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Microsoft Office User</cp:lastModifiedBy>
  <cp:revision>36</cp:revision>
  <cp:lastPrinted>2019-03-08T10:27:30Z</cp:lastPrinted>
  <dcterms:created xsi:type="dcterms:W3CDTF">2020-01-21T09:56:49Z</dcterms:created>
  <dcterms:modified xsi:type="dcterms:W3CDTF">2021-04-25T12:42:31Z</dcterms:modified>
</cp:coreProperties>
</file>