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7" r:id="rId2"/>
    <p:sldId id="302" r:id="rId3"/>
    <p:sldId id="280" r:id="rId4"/>
    <p:sldId id="279" r:id="rId5"/>
    <p:sldId id="293" r:id="rId6"/>
    <p:sldId id="303" r:id="rId7"/>
    <p:sldId id="292" r:id="rId8"/>
    <p:sldId id="285" r:id="rId9"/>
    <p:sldId id="297" r:id="rId10"/>
    <p:sldId id="286" r:id="rId11"/>
    <p:sldId id="298" r:id="rId12"/>
    <p:sldId id="294" r:id="rId13"/>
    <p:sldId id="295" r:id="rId14"/>
    <p:sldId id="299" r:id="rId15"/>
    <p:sldId id="301" r:id="rId16"/>
    <p:sldId id="290" r:id="rId17"/>
    <p:sldId id="291" r:id="rId18"/>
    <p:sldId id="304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DC"/>
    <a:srgbClr val="99BE00"/>
    <a:srgbClr val="CCCCCC"/>
    <a:srgbClr val="666666"/>
    <a:srgbClr val="FECC99"/>
    <a:srgbClr val="FEE6CC"/>
    <a:srgbClr val="CCDFDB"/>
    <a:srgbClr val="E5F0EC"/>
    <a:srgbClr val="D7E59A"/>
    <a:srgbClr val="EBF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73" autoAdjust="0"/>
    <p:restoredTop sz="94681" autoAdjust="0"/>
  </p:normalViewPr>
  <p:slideViewPr>
    <p:cSldViewPr snapToGrid="0" snapToObjects="1">
      <p:cViewPr varScale="1">
        <p:scale>
          <a:sx n="88" d="100"/>
          <a:sy n="88" d="100"/>
        </p:scale>
        <p:origin x="59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2021-06-01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2021-06-01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 smtClean="0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 smtClean="0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2021-06-01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2021-06-01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2021-06-01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2021-06-01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2021-06-01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2021-06-01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2021-06-01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2021-06-01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10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Investigation into the role of alkanes in cyanobacterial membranes</a:t>
            </a:r>
            <a:endParaRPr lang="en-GB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30395" y="5605695"/>
            <a:ext cx="6499502" cy="459883"/>
          </a:xfrm>
        </p:spPr>
        <p:txBody>
          <a:bodyPr/>
          <a:lstStyle/>
          <a:p>
            <a:r>
              <a:rPr lang="en-GB" dirty="0"/>
              <a:t>PRESENTED </a:t>
            </a:r>
            <a:r>
              <a:rPr lang="en-GB" dirty="0" smtClean="0"/>
              <a:t>BY Sophie </a:t>
            </a:r>
            <a:r>
              <a:rPr lang="en-GB" dirty="0"/>
              <a:t>Ayscough, Postdoctoral Research </a:t>
            </a:r>
            <a:r>
              <a:rPr lang="en-GB" dirty="0" err="1" smtClean="0"/>
              <a:t>FellOW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2021-06-01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</a:t>
            </a:r>
            <a:r>
              <a:rPr lang="el-GR" baseline="-25000" dirty="0" smtClean="0"/>
              <a:t>α</a:t>
            </a:r>
            <a:r>
              <a:rPr lang="en-US" dirty="0" smtClean="0"/>
              <a:t> to L</a:t>
            </a:r>
            <a:r>
              <a:rPr lang="el-GR" baseline="-25000" dirty="0" smtClean="0"/>
              <a:t>β</a:t>
            </a:r>
            <a:endParaRPr lang="sv-SE" baseline="-25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5079076" cy="365125"/>
          </a:xfrm>
        </p:spPr>
        <p:txBody>
          <a:bodyPr/>
          <a:lstStyle/>
          <a:p>
            <a:r>
              <a:rPr lang="sv-SE" dirty="0" smtClean="0"/>
              <a:t>PR</a:t>
            </a:r>
            <a:r>
              <a:rPr lang="en-GB" dirty="0"/>
              <a:t>Investigation into the role of alkanes in cyanobacterial membranes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2021-06-01</a:t>
            </a:fld>
            <a:endParaRPr lang="sv-S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06" t="16207" r="1" b="15791"/>
          <a:stretch/>
        </p:blipFill>
        <p:spPr>
          <a:xfrm>
            <a:off x="5543898" y="132112"/>
            <a:ext cx="4912313" cy="18847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426" t="21092" b="44473"/>
          <a:stretch/>
        </p:blipFill>
        <p:spPr>
          <a:xfrm>
            <a:off x="5562494" y="2025192"/>
            <a:ext cx="5014066" cy="9753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472" t="21051" b="36275"/>
          <a:stretch/>
        </p:blipFill>
        <p:spPr>
          <a:xfrm>
            <a:off x="5562494" y="3000553"/>
            <a:ext cx="5032662" cy="12137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482" t="21306" r="715" b="40055"/>
          <a:stretch/>
        </p:blipFill>
        <p:spPr>
          <a:xfrm>
            <a:off x="5626608" y="4083240"/>
            <a:ext cx="4949952" cy="10850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250" t="22347" r="668" b="43237"/>
          <a:stretch/>
        </p:blipFill>
        <p:spPr>
          <a:xfrm>
            <a:off x="5543898" y="5174810"/>
            <a:ext cx="5032662" cy="98329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738451" y="6162125"/>
            <a:ext cx="5794881" cy="422061"/>
            <a:chOff x="5738451" y="6318931"/>
            <a:chExt cx="5794881" cy="422061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5738451" y="6322975"/>
              <a:ext cx="503266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77467" y="6332701"/>
              <a:ext cx="0" cy="9727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430651" y="6329458"/>
              <a:ext cx="0" cy="9727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9983835" y="6335938"/>
              <a:ext cx="0" cy="9727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9782491" y="642577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b="1" dirty="0" smtClean="0"/>
                <a:t>-5</a:t>
              </a:r>
              <a:endParaRPr lang="sv-SE" sz="1400" b="1" dirty="0" smtClean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167338" y="6428749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b="1" dirty="0" smtClean="0"/>
                <a:t>-10</a:t>
              </a:r>
              <a:endParaRPr lang="sv-SE" sz="1400" b="1" dirty="0" smtClean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57669" y="6433215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b="1" dirty="0" smtClean="0"/>
                <a:t>-15</a:t>
              </a:r>
              <a:endParaRPr lang="sv-SE" sz="1400" b="1" dirty="0" smtClean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618932" y="6318931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b="1" dirty="0" smtClean="0"/>
                <a:t>°C</a:t>
              </a:r>
              <a:endParaRPr lang="sv-SE" sz="1400" b="1" dirty="0" smtClean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37746" y="1436833"/>
            <a:ext cx="4911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66666"/>
                </a:solidFill>
              </a:rPr>
              <a:t>35:65 DOPE:POPC lipid at 30wt% hydration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66666"/>
                </a:solidFill>
              </a:rPr>
              <a:t>DSC measures </a:t>
            </a:r>
            <a:r>
              <a:rPr lang="en-US" dirty="0" err="1" smtClean="0">
                <a:solidFill>
                  <a:srgbClr val="666666"/>
                </a:solidFill>
              </a:rPr>
              <a:t>heatflow</a:t>
            </a:r>
            <a:r>
              <a:rPr lang="en-US" dirty="0" smtClean="0">
                <a:solidFill>
                  <a:srgbClr val="666666"/>
                </a:solidFill>
              </a:rPr>
              <a:t> as a measure of temperature/ time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66666"/>
                </a:solidFill>
              </a:rPr>
              <a:t>Allows measurement of material transitions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66666"/>
                </a:solidFill>
              </a:rPr>
              <a:t>Lipids measured containing increasing </a:t>
            </a:r>
            <a:r>
              <a:rPr lang="en-US" dirty="0" err="1" smtClean="0">
                <a:solidFill>
                  <a:srgbClr val="666666"/>
                </a:solidFill>
              </a:rPr>
              <a:t>mol</a:t>
            </a:r>
            <a:r>
              <a:rPr lang="en-US" dirty="0" smtClean="0">
                <a:solidFill>
                  <a:srgbClr val="666666"/>
                </a:solidFill>
              </a:rPr>
              <a:t>% of </a:t>
            </a:r>
            <a:r>
              <a:rPr lang="en-US" dirty="0" err="1" smtClean="0">
                <a:solidFill>
                  <a:srgbClr val="666666"/>
                </a:solidFill>
              </a:rPr>
              <a:t>heptadecane</a:t>
            </a:r>
            <a:r>
              <a:rPr lang="en-US" dirty="0" smtClean="0">
                <a:solidFill>
                  <a:srgbClr val="666666"/>
                </a:solidFill>
              </a:rPr>
              <a:t> (C17)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66666"/>
                </a:solidFill>
              </a:rPr>
              <a:t>We observe a decrease in the gel to fluid transition temperature and in the enthalpy of the transition.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666666"/>
                </a:solidFill>
              </a:rPr>
              <a:t>Heptadecane</a:t>
            </a:r>
            <a:r>
              <a:rPr lang="en-US" dirty="0" smtClean="0">
                <a:solidFill>
                  <a:srgbClr val="666666"/>
                </a:solidFill>
              </a:rPr>
              <a:t> (C17) increases the fluidity of lipid bilayers.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66666"/>
                </a:solidFill>
              </a:rPr>
              <a:t>We aim to confirm this with thylakoid lipids by DSC, neutron-spin echo and pipette force measurements.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62951" y="743854"/>
            <a:ext cx="2097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0 </a:t>
            </a:r>
            <a:r>
              <a:rPr lang="en-US" sz="1400" b="1" dirty="0" err="1" smtClean="0">
                <a:solidFill>
                  <a:srgbClr val="FF0000"/>
                </a:solidFill>
              </a:rPr>
              <a:t>mol</a:t>
            </a:r>
            <a:r>
              <a:rPr lang="en-US" sz="1400" b="1" dirty="0" smtClean="0">
                <a:solidFill>
                  <a:srgbClr val="FF0000"/>
                </a:solidFill>
              </a:rPr>
              <a:t>% </a:t>
            </a:r>
            <a:r>
              <a:rPr lang="en-US" sz="1400" b="1" dirty="0" err="1" smtClean="0">
                <a:solidFill>
                  <a:srgbClr val="FF0000"/>
                </a:solidFill>
              </a:rPr>
              <a:t>heptadecane</a:t>
            </a:r>
            <a:endParaRPr lang="sv-SE" sz="1400" b="1" dirty="0" smtClean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62951" y="1768502"/>
            <a:ext cx="2097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rgbClr val="00B050"/>
                </a:solidFill>
              </a:rPr>
              <a:t>5</a:t>
            </a:r>
            <a:r>
              <a:rPr lang="en-US" sz="1400" b="1" dirty="0" smtClean="0">
                <a:solidFill>
                  <a:srgbClr val="00B050"/>
                </a:solidFill>
              </a:rPr>
              <a:t> </a:t>
            </a:r>
            <a:r>
              <a:rPr lang="en-US" sz="1400" b="1" dirty="0" err="1" smtClean="0">
                <a:solidFill>
                  <a:srgbClr val="00B050"/>
                </a:solidFill>
              </a:rPr>
              <a:t>mol</a:t>
            </a:r>
            <a:r>
              <a:rPr lang="en-US" sz="1400" b="1" dirty="0" smtClean="0">
                <a:solidFill>
                  <a:srgbClr val="00B050"/>
                </a:solidFill>
              </a:rPr>
              <a:t>% </a:t>
            </a:r>
            <a:r>
              <a:rPr lang="en-US" sz="1400" b="1" dirty="0" err="1" smtClean="0">
                <a:solidFill>
                  <a:srgbClr val="00B050"/>
                </a:solidFill>
              </a:rPr>
              <a:t>heptadecane</a:t>
            </a:r>
            <a:endParaRPr lang="sv-SE" sz="1400" b="1" dirty="0" smtClean="0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62951" y="2551468"/>
            <a:ext cx="2097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>
                <a:solidFill>
                  <a:srgbClr val="7030A0"/>
                </a:solidFill>
              </a:rPr>
              <a:t>10 </a:t>
            </a:r>
            <a:r>
              <a:rPr lang="en-US" sz="1400" b="1" dirty="0" err="1" smtClean="0">
                <a:solidFill>
                  <a:srgbClr val="7030A0"/>
                </a:solidFill>
              </a:rPr>
              <a:t>mol</a:t>
            </a:r>
            <a:r>
              <a:rPr lang="en-US" sz="1400" b="1" dirty="0" smtClean="0">
                <a:solidFill>
                  <a:srgbClr val="7030A0"/>
                </a:solidFill>
              </a:rPr>
              <a:t>% </a:t>
            </a:r>
            <a:r>
              <a:rPr lang="en-US" sz="1400" b="1" dirty="0" err="1" smtClean="0">
                <a:solidFill>
                  <a:srgbClr val="7030A0"/>
                </a:solidFill>
              </a:rPr>
              <a:t>heptadecane</a:t>
            </a:r>
            <a:endParaRPr lang="sv-SE" sz="1400" b="1" dirty="0" smtClean="0">
              <a:solidFill>
                <a:srgbClr val="7030A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62951" y="3922869"/>
            <a:ext cx="2097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>
                <a:solidFill>
                  <a:srgbClr val="0070C0"/>
                </a:solidFill>
              </a:rPr>
              <a:t>18 </a:t>
            </a:r>
            <a:r>
              <a:rPr lang="en-US" sz="1400" b="1" dirty="0" err="1" smtClean="0">
                <a:solidFill>
                  <a:srgbClr val="0070C0"/>
                </a:solidFill>
              </a:rPr>
              <a:t>mol</a:t>
            </a:r>
            <a:r>
              <a:rPr lang="en-US" sz="1400" b="1" dirty="0" smtClean="0">
                <a:solidFill>
                  <a:srgbClr val="0070C0"/>
                </a:solidFill>
              </a:rPr>
              <a:t>% </a:t>
            </a:r>
            <a:r>
              <a:rPr lang="en-US" sz="1400" b="1" dirty="0" err="1" smtClean="0">
                <a:solidFill>
                  <a:srgbClr val="0070C0"/>
                </a:solidFill>
              </a:rPr>
              <a:t>heptadecane</a:t>
            </a:r>
            <a:endParaRPr lang="sv-SE" sz="1400" b="1" dirty="0" smtClean="0">
              <a:solidFill>
                <a:srgbClr val="0070C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62951" y="4982776"/>
            <a:ext cx="2097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/>
              <a:t>30 </a:t>
            </a:r>
            <a:r>
              <a:rPr lang="en-US" sz="1400" b="1" dirty="0" err="1" smtClean="0"/>
              <a:t>mol</a:t>
            </a:r>
            <a:r>
              <a:rPr lang="en-US" sz="1400" b="1" dirty="0" smtClean="0"/>
              <a:t>% </a:t>
            </a:r>
            <a:r>
              <a:rPr lang="en-US" sz="1400" b="1" dirty="0" err="1" smtClean="0"/>
              <a:t>heptadecane</a:t>
            </a:r>
            <a:endParaRPr lang="sv-SE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8461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</a:t>
            </a:r>
            <a:r>
              <a:rPr lang="el-GR" baseline="-25000" dirty="0" smtClean="0"/>
              <a:t>β </a:t>
            </a:r>
            <a:r>
              <a:rPr lang="en-US" dirty="0" smtClean="0"/>
              <a:t>to H</a:t>
            </a:r>
            <a:r>
              <a:rPr lang="en-US" baseline="-25000" dirty="0" smtClean="0"/>
              <a:t>II </a:t>
            </a:r>
            <a:r>
              <a:rPr lang="en-US" dirty="0" smtClean="0"/>
              <a:t>transition in DOPE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5508844" cy="365125"/>
          </a:xfrm>
        </p:spPr>
        <p:txBody>
          <a:bodyPr/>
          <a:lstStyle/>
          <a:p>
            <a:r>
              <a:rPr lang="en-GB" dirty="0"/>
              <a:t>Investigation into the role of alkanes in cyanobacterial membranes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69864" y="1067580"/>
            <a:ext cx="4891622" cy="4768062"/>
          </a:xfrm>
        </p:spPr>
        <p:txBody>
          <a:bodyPr/>
          <a:lstStyle/>
          <a:p>
            <a:pPr lvl="1"/>
            <a:r>
              <a:rPr lang="en-US" dirty="0"/>
              <a:t>L</a:t>
            </a:r>
            <a:r>
              <a:rPr lang="en-US" dirty="0" smtClean="0"/>
              <a:t>amellar to inverse hexagonal phase transition investigated in DOPE lipid </a:t>
            </a:r>
            <a:endParaRPr lang="en-US" dirty="0" smtClean="0"/>
          </a:p>
          <a:p>
            <a:pPr lvl="1"/>
            <a:r>
              <a:rPr lang="en-US" dirty="0" smtClean="0"/>
              <a:t>In </a:t>
            </a:r>
            <a:r>
              <a:rPr lang="en-US" dirty="0" smtClean="0"/>
              <a:t>DOPE (30%wt hydration) there is no change </a:t>
            </a:r>
            <a:r>
              <a:rPr lang="en-US" dirty="0" smtClean="0"/>
              <a:t>transition temperatures with increasing </a:t>
            </a:r>
            <a:r>
              <a:rPr lang="en-US" dirty="0" err="1" smtClean="0"/>
              <a:t>heptadecane</a:t>
            </a:r>
            <a:r>
              <a:rPr lang="en-US" dirty="0" smtClean="0"/>
              <a:t> content</a:t>
            </a:r>
            <a:endParaRPr lang="en-US" dirty="0" smtClean="0"/>
          </a:p>
          <a:p>
            <a:pPr lvl="1"/>
            <a:r>
              <a:rPr lang="en-US" dirty="0" smtClean="0"/>
              <a:t>At </a:t>
            </a:r>
            <a:r>
              <a:rPr lang="en-US" dirty="0" smtClean="0"/>
              <a:t>high hydration and low (less than 30 </a:t>
            </a:r>
            <a:r>
              <a:rPr lang="en-US" dirty="0" err="1" smtClean="0"/>
              <a:t>mol</a:t>
            </a:r>
            <a:r>
              <a:rPr lang="en-US" dirty="0" smtClean="0"/>
              <a:t>%) alkane concentrations no increase in curvature observed in DOPE</a:t>
            </a:r>
          </a:p>
          <a:p>
            <a:pPr lvl="1"/>
            <a:r>
              <a:rPr lang="en-US" dirty="0" smtClean="0"/>
              <a:t>Aim to check with </a:t>
            </a:r>
            <a:r>
              <a:rPr lang="en-US" dirty="0" err="1" smtClean="0"/>
              <a:t>hATR</a:t>
            </a:r>
            <a:r>
              <a:rPr lang="en-US" dirty="0" smtClean="0"/>
              <a:t>-IR</a:t>
            </a:r>
          </a:p>
          <a:p>
            <a:pPr lvl="1"/>
            <a:endParaRPr lang="en-US" dirty="0" smtClean="0"/>
          </a:p>
          <a:p>
            <a:pPr lvl="1"/>
            <a:endParaRPr lang="sv-S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2021-06-01</a:t>
            </a:fld>
            <a:endParaRPr lang="sv-S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757" t="16158" r="1623" b="22506"/>
          <a:stretch/>
        </p:blipFill>
        <p:spPr>
          <a:xfrm>
            <a:off x="5911066" y="1067580"/>
            <a:ext cx="4581674" cy="16193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762" t="21586" r="1623" b="27357"/>
          <a:stretch/>
        </p:blipFill>
        <p:spPr>
          <a:xfrm>
            <a:off x="5918686" y="2720340"/>
            <a:ext cx="4581674" cy="13479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172" t="22139" r="1437" b="15909"/>
          <a:stretch/>
        </p:blipFill>
        <p:spPr>
          <a:xfrm>
            <a:off x="5906226" y="4097541"/>
            <a:ext cx="4538027" cy="162376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5989320" y="5721306"/>
            <a:ext cx="4493212" cy="1296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299150" y="5731032"/>
            <a:ext cx="0" cy="97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852147" y="5726649"/>
            <a:ext cx="0" cy="97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662587" y="5841055"/>
            <a:ext cx="794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/>
              <a:t>10</a:t>
            </a:r>
            <a:endParaRPr lang="sv-SE" sz="1400" b="1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8440626" y="5840872"/>
            <a:ext cx="794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/>
              <a:t>0</a:t>
            </a:r>
            <a:endParaRPr lang="sv-SE" sz="1400" b="1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7045158" y="5831546"/>
            <a:ext cx="794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/>
              <a:t>-10</a:t>
            </a:r>
            <a:endParaRPr lang="sv-SE" sz="1400" b="1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10350368" y="5717262"/>
            <a:ext cx="794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/>
              <a:t>°C</a:t>
            </a:r>
            <a:endParaRPr lang="sv-SE" sz="1400" b="1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5787385" y="5831546"/>
            <a:ext cx="794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/>
              <a:t>-20</a:t>
            </a:r>
            <a:endParaRPr lang="sv-SE" sz="1400" b="1" dirty="0" smtClean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5981038" y="5727789"/>
            <a:ext cx="0" cy="97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578363" y="5717262"/>
            <a:ext cx="0" cy="97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278276" y="2212476"/>
            <a:ext cx="2428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0 </a:t>
            </a:r>
            <a:r>
              <a:rPr lang="en-US" dirty="0" err="1" smtClean="0">
                <a:solidFill>
                  <a:srgbClr val="666666"/>
                </a:solidFill>
              </a:rPr>
              <a:t>mol</a:t>
            </a:r>
            <a:r>
              <a:rPr lang="en-US" dirty="0" smtClean="0">
                <a:solidFill>
                  <a:srgbClr val="666666"/>
                </a:solidFill>
              </a:rPr>
              <a:t>% </a:t>
            </a:r>
            <a:r>
              <a:rPr lang="en-US" dirty="0" err="1" smtClean="0">
                <a:solidFill>
                  <a:srgbClr val="666666"/>
                </a:solidFill>
              </a:rPr>
              <a:t>heptadecane</a:t>
            </a:r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03564" y="3768997"/>
            <a:ext cx="2428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17 </a:t>
            </a:r>
            <a:r>
              <a:rPr lang="en-US" dirty="0" err="1" smtClean="0">
                <a:solidFill>
                  <a:srgbClr val="666666"/>
                </a:solidFill>
              </a:rPr>
              <a:t>mol</a:t>
            </a:r>
            <a:r>
              <a:rPr lang="en-US" dirty="0" smtClean="0">
                <a:solidFill>
                  <a:srgbClr val="666666"/>
                </a:solidFill>
              </a:rPr>
              <a:t>% </a:t>
            </a:r>
            <a:r>
              <a:rPr lang="en-US" dirty="0" err="1" smtClean="0">
                <a:solidFill>
                  <a:srgbClr val="666666"/>
                </a:solidFill>
              </a:rPr>
              <a:t>heptadecane</a:t>
            </a:r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85896" y="5303924"/>
            <a:ext cx="2428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30 </a:t>
            </a:r>
            <a:r>
              <a:rPr lang="en-US" dirty="0" err="1" smtClean="0">
                <a:solidFill>
                  <a:srgbClr val="666666"/>
                </a:solidFill>
              </a:rPr>
              <a:t>mol</a:t>
            </a:r>
            <a:r>
              <a:rPr lang="en-US" dirty="0" smtClean="0">
                <a:solidFill>
                  <a:srgbClr val="666666"/>
                </a:solidFill>
              </a:rPr>
              <a:t>% </a:t>
            </a:r>
            <a:r>
              <a:rPr lang="en-US" dirty="0" err="1" smtClean="0">
                <a:solidFill>
                  <a:srgbClr val="666666"/>
                </a:solidFill>
              </a:rPr>
              <a:t>heptadecane</a:t>
            </a:r>
            <a:endParaRPr lang="sv-SE" dirty="0" smtClean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6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347220" y="1635148"/>
            <a:ext cx="2430866" cy="154367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6" name="Rectangle 225"/>
          <p:cNvSpPr/>
          <p:nvPr/>
        </p:nvSpPr>
        <p:spPr>
          <a:xfrm>
            <a:off x="9361568" y="2036147"/>
            <a:ext cx="2416518" cy="795528"/>
          </a:xfrm>
          <a:prstGeom prst="rect">
            <a:avLst/>
          </a:prstGeom>
          <a:solidFill>
            <a:srgbClr val="0099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3" name="Rectangle 132"/>
          <p:cNvSpPr/>
          <p:nvPr/>
        </p:nvSpPr>
        <p:spPr>
          <a:xfrm>
            <a:off x="9380603" y="3298817"/>
            <a:ext cx="2427276" cy="154367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8" name="Rectangle 227"/>
          <p:cNvSpPr/>
          <p:nvPr/>
        </p:nvSpPr>
        <p:spPr>
          <a:xfrm>
            <a:off x="9391361" y="3624070"/>
            <a:ext cx="2416518" cy="795528"/>
          </a:xfrm>
          <a:prstGeom prst="rect">
            <a:avLst/>
          </a:prstGeom>
          <a:solidFill>
            <a:srgbClr val="0099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6" name="Rectangle 135"/>
          <p:cNvSpPr/>
          <p:nvPr/>
        </p:nvSpPr>
        <p:spPr>
          <a:xfrm>
            <a:off x="6073482" y="3295111"/>
            <a:ext cx="2492867" cy="154367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7" name="Rectangle 226"/>
          <p:cNvSpPr/>
          <p:nvPr/>
        </p:nvSpPr>
        <p:spPr>
          <a:xfrm>
            <a:off x="6073482" y="3633352"/>
            <a:ext cx="2492867" cy="795528"/>
          </a:xfrm>
          <a:prstGeom prst="rect">
            <a:avLst/>
          </a:prstGeom>
          <a:solidFill>
            <a:srgbClr val="0099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5" name="Rectangle 134"/>
          <p:cNvSpPr/>
          <p:nvPr/>
        </p:nvSpPr>
        <p:spPr>
          <a:xfrm>
            <a:off x="6062659" y="4956926"/>
            <a:ext cx="2503690" cy="154367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0" name="Rectangle 229"/>
          <p:cNvSpPr/>
          <p:nvPr/>
        </p:nvSpPr>
        <p:spPr>
          <a:xfrm>
            <a:off x="6058388" y="5280496"/>
            <a:ext cx="2489787" cy="795528"/>
          </a:xfrm>
          <a:prstGeom prst="rect">
            <a:avLst/>
          </a:prstGeom>
          <a:solidFill>
            <a:srgbClr val="0099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4" name="Rectangle 133"/>
          <p:cNvSpPr/>
          <p:nvPr/>
        </p:nvSpPr>
        <p:spPr>
          <a:xfrm>
            <a:off x="9369152" y="4960632"/>
            <a:ext cx="2438727" cy="154367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9" name="Rectangle 228"/>
          <p:cNvSpPr/>
          <p:nvPr/>
        </p:nvSpPr>
        <p:spPr>
          <a:xfrm>
            <a:off x="9368614" y="5297587"/>
            <a:ext cx="2416518" cy="795528"/>
          </a:xfrm>
          <a:prstGeom prst="rect">
            <a:avLst/>
          </a:prstGeom>
          <a:solidFill>
            <a:srgbClr val="0099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7" name="Rectangle 136"/>
          <p:cNvSpPr/>
          <p:nvPr/>
        </p:nvSpPr>
        <p:spPr>
          <a:xfrm>
            <a:off x="6073481" y="1631442"/>
            <a:ext cx="2492867" cy="154367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ctangle 3"/>
          <p:cNvSpPr/>
          <p:nvPr/>
        </p:nvSpPr>
        <p:spPr>
          <a:xfrm>
            <a:off x="6090401" y="2011680"/>
            <a:ext cx="2475947" cy="795528"/>
          </a:xfrm>
          <a:prstGeom prst="rect">
            <a:avLst/>
          </a:prstGeom>
          <a:solidFill>
            <a:srgbClr val="0099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97" y="265373"/>
            <a:ext cx="9360000" cy="657339"/>
          </a:xfrm>
        </p:spPr>
        <p:txBody>
          <a:bodyPr/>
          <a:lstStyle/>
          <a:p>
            <a:r>
              <a:rPr lang="en-US" sz="3200" dirty="0" smtClean="0"/>
              <a:t>Determining the location of alkane in the membrane </a:t>
            </a:r>
            <a:endParaRPr lang="sv-SE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4991951" cy="365125"/>
          </a:xfrm>
        </p:spPr>
        <p:txBody>
          <a:bodyPr/>
          <a:lstStyle/>
          <a:p>
            <a:r>
              <a:rPr lang="en-GB" dirty="0"/>
              <a:t>Investigation into the role of alkanes in cyanobacterial membranes</a:t>
            </a:r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921502" y="930266"/>
            <a:ext cx="9360000" cy="507076"/>
          </a:xfrm>
        </p:spPr>
        <p:txBody>
          <a:bodyPr/>
          <a:lstStyle/>
          <a:p>
            <a:r>
              <a:rPr lang="en-US" dirty="0" smtClean="0"/>
              <a:t>Using Small Angle Neutron Scattering and selective </a:t>
            </a:r>
            <a:r>
              <a:rPr lang="en-US" dirty="0" err="1" smtClean="0"/>
              <a:t>deuteration</a:t>
            </a:r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2021-06-01</a:t>
            </a:fld>
            <a:endParaRPr lang="sv-SE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066" y="3233684"/>
            <a:ext cx="2839995" cy="283999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053576" y="1593886"/>
            <a:ext cx="3699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By using D</a:t>
            </a:r>
            <a:r>
              <a:rPr lang="en-US" baseline="-25000" dirty="0" smtClean="0">
                <a:solidFill>
                  <a:srgbClr val="666666"/>
                </a:solidFill>
              </a:rPr>
              <a:t>2</a:t>
            </a:r>
            <a:r>
              <a:rPr lang="en-US" dirty="0" smtClean="0">
                <a:solidFill>
                  <a:srgbClr val="666666"/>
                </a:solidFill>
              </a:rPr>
              <a:t>O buffer, hydrogenous lipids and deuterated alkane, we hope to be able to locate where the alkane sits in the lipid bilayer.</a:t>
            </a:r>
            <a:endParaRPr lang="sv-SE" dirty="0" smtClean="0">
              <a:solidFill>
                <a:srgbClr val="666666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9366009" y="1828714"/>
            <a:ext cx="201913" cy="55753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270979">
            <a:off x="9572779" y="1832163"/>
            <a:ext cx="201913" cy="55753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9793151" y="1820217"/>
            <a:ext cx="201913" cy="55753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21329424">
            <a:off x="10018629" y="1820217"/>
            <a:ext cx="201913" cy="55753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10219140" y="1820217"/>
            <a:ext cx="201913" cy="55753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10439107" y="1820217"/>
            <a:ext cx="201913" cy="5575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400151">
            <a:off x="10650410" y="1828714"/>
            <a:ext cx="201913" cy="55753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10870808" y="1836020"/>
            <a:ext cx="201913" cy="55753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21216988">
            <a:off x="11098756" y="1844571"/>
            <a:ext cx="201913" cy="55753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11311086" y="1844571"/>
            <a:ext cx="201913" cy="55753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11522477" y="1844571"/>
            <a:ext cx="201913" cy="55753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800000">
            <a:off x="9366014" y="2417582"/>
            <a:ext cx="201913" cy="55753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41809">
            <a:off x="9553552" y="2422050"/>
            <a:ext cx="201913" cy="55753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971709">
            <a:off x="10019286" y="2436075"/>
            <a:ext cx="201913" cy="55753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971709">
            <a:off x="9802711" y="2431771"/>
            <a:ext cx="201913" cy="55753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296608">
            <a:off x="10232659" y="2427649"/>
            <a:ext cx="201913" cy="55753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800000">
            <a:off x="10475551" y="2418397"/>
            <a:ext cx="201913" cy="55753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44445">
            <a:off x="10709975" y="2433667"/>
            <a:ext cx="201913" cy="55753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974989">
            <a:off x="10971764" y="2438443"/>
            <a:ext cx="201913" cy="55753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97587">
            <a:off x="11168380" y="2437464"/>
            <a:ext cx="201913" cy="55753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97587">
            <a:off x="11391710" y="2445776"/>
            <a:ext cx="201913" cy="55753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800000">
            <a:off x="11580614" y="2445776"/>
            <a:ext cx="201913" cy="557530"/>
          </a:xfrm>
          <a:prstGeom prst="rect">
            <a:avLst/>
          </a:prstGeom>
        </p:spPr>
      </p:pic>
      <p:sp>
        <p:nvSpPr>
          <p:cNvPr id="59" name="Freeform 58"/>
          <p:cNvSpPr/>
          <p:nvPr/>
        </p:nvSpPr>
        <p:spPr>
          <a:xfrm rot="5400000">
            <a:off x="9626592" y="2072940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0" name="Freeform 59"/>
          <p:cNvSpPr/>
          <p:nvPr/>
        </p:nvSpPr>
        <p:spPr>
          <a:xfrm rot="5400000">
            <a:off x="9884180" y="2088053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1" name="Freeform 60"/>
          <p:cNvSpPr/>
          <p:nvPr/>
        </p:nvSpPr>
        <p:spPr>
          <a:xfrm rot="5400000">
            <a:off x="10197541" y="2099624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Freeform 61"/>
          <p:cNvSpPr/>
          <p:nvPr/>
        </p:nvSpPr>
        <p:spPr>
          <a:xfrm rot="5400000">
            <a:off x="10750078" y="2107212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3" name="Freeform 62"/>
          <p:cNvSpPr/>
          <p:nvPr/>
        </p:nvSpPr>
        <p:spPr>
          <a:xfrm rot="5400000">
            <a:off x="11379496" y="2110912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4" name="Freeform 63"/>
          <p:cNvSpPr/>
          <p:nvPr/>
        </p:nvSpPr>
        <p:spPr>
          <a:xfrm rot="5400000">
            <a:off x="10918467" y="2118659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9392940" y="3448232"/>
            <a:ext cx="201913" cy="55753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270979">
            <a:off x="9628894" y="3451681"/>
            <a:ext cx="201913" cy="55753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9849266" y="3439735"/>
            <a:ext cx="201913" cy="55753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21329424">
            <a:off x="10084472" y="3439735"/>
            <a:ext cx="201913" cy="55753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10304439" y="3439735"/>
            <a:ext cx="201913" cy="55753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10504950" y="3439735"/>
            <a:ext cx="201913" cy="55753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400151">
            <a:off x="10696797" y="3448232"/>
            <a:ext cx="201913" cy="5575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10965835" y="3455538"/>
            <a:ext cx="201913" cy="55753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21216988">
            <a:off x="11174327" y="3464089"/>
            <a:ext cx="201913" cy="55753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11415841" y="3464089"/>
            <a:ext cx="201913" cy="55753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11627232" y="3464089"/>
            <a:ext cx="201913" cy="55753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800000">
            <a:off x="9402673" y="3998188"/>
            <a:ext cx="201913" cy="55753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41809">
            <a:off x="9609667" y="4012384"/>
            <a:ext cx="201913" cy="55753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971709">
            <a:off x="10055945" y="4016681"/>
            <a:ext cx="201913" cy="55753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971709">
            <a:off x="9849098" y="4012377"/>
            <a:ext cx="201913" cy="55753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296608">
            <a:off x="10269318" y="4008255"/>
            <a:ext cx="201913" cy="55753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800000">
            <a:off x="10541394" y="3999003"/>
            <a:ext cx="201913" cy="55753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44445">
            <a:off x="10775818" y="4014273"/>
            <a:ext cx="201913" cy="55753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974989">
            <a:off x="11037607" y="4019049"/>
            <a:ext cx="201913" cy="55753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97587">
            <a:off x="11224495" y="4018070"/>
            <a:ext cx="201913" cy="55753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97587">
            <a:off x="11457553" y="4026382"/>
            <a:ext cx="201913" cy="557530"/>
          </a:xfrm>
          <a:prstGeom prst="rect">
            <a:avLst/>
          </a:prstGeom>
        </p:spPr>
      </p:pic>
      <p:sp>
        <p:nvSpPr>
          <p:cNvPr id="95" name="Freeform 94"/>
          <p:cNvSpPr/>
          <p:nvPr/>
        </p:nvSpPr>
        <p:spPr>
          <a:xfrm>
            <a:off x="9577396" y="3620121"/>
            <a:ext cx="45719" cy="375775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6" name="Freeform 95"/>
          <p:cNvSpPr/>
          <p:nvPr/>
        </p:nvSpPr>
        <p:spPr>
          <a:xfrm>
            <a:off x="10989175" y="4039611"/>
            <a:ext cx="45719" cy="375775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9369175" y="5096987"/>
            <a:ext cx="201913" cy="557530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270979">
            <a:off x="9605129" y="5100436"/>
            <a:ext cx="201913" cy="557530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9825501" y="5088490"/>
            <a:ext cx="201913" cy="557530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21329424">
            <a:off x="10060707" y="5088490"/>
            <a:ext cx="201913" cy="55753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10280674" y="5088490"/>
            <a:ext cx="201913" cy="55753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10500641" y="5088490"/>
            <a:ext cx="201913" cy="55753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400151">
            <a:off x="10711944" y="5096987"/>
            <a:ext cx="201913" cy="557530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10942070" y="5104293"/>
            <a:ext cx="201913" cy="557530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21216988">
            <a:off x="11179746" y="5112844"/>
            <a:ext cx="201913" cy="557530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11392076" y="5112844"/>
            <a:ext cx="201913" cy="557530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11603467" y="5112844"/>
            <a:ext cx="201913" cy="557530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800000">
            <a:off x="9408092" y="5685855"/>
            <a:ext cx="201913" cy="557530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41809">
            <a:off x="9615086" y="5700051"/>
            <a:ext cx="201913" cy="557530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971709">
            <a:off x="10100276" y="5704348"/>
            <a:ext cx="201913" cy="557530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971709">
            <a:off x="9873973" y="5700044"/>
            <a:ext cx="201913" cy="557530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296608">
            <a:off x="10294193" y="5695922"/>
            <a:ext cx="201913" cy="557530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800000">
            <a:off x="10546813" y="5686670"/>
            <a:ext cx="201913" cy="557530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44445">
            <a:off x="10781237" y="5701940"/>
            <a:ext cx="201913" cy="557530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974989">
            <a:off x="11043026" y="5706716"/>
            <a:ext cx="201913" cy="55753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97587">
            <a:off x="11229914" y="5705737"/>
            <a:ext cx="201913" cy="55753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97587">
            <a:off x="11462972" y="5714049"/>
            <a:ext cx="201913" cy="557530"/>
          </a:xfrm>
          <a:prstGeom prst="rect">
            <a:avLst/>
          </a:prstGeom>
        </p:spPr>
      </p:pic>
      <p:sp>
        <p:nvSpPr>
          <p:cNvPr id="119" name="Freeform 118"/>
          <p:cNvSpPr/>
          <p:nvPr/>
        </p:nvSpPr>
        <p:spPr>
          <a:xfrm rot="5400000">
            <a:off x="9668670" y="5341213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0" name="Freeform 119"/>
          <p:cNvSpPr/>
          <p:nvPr/>
        </p:nvSpPr>
        <p:spPr>
          <a:xfrm rot="5400000">
            <a:off x="9926258" y="5356326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1" name="Freeform 120"/>
          <p:cNvSpPr/>
          <p:nvPr/>
        </p:nvSpPr>
        <p:spPr>
          <a:xfrm rot="5400000">
            <a:off x="10239619" y="5367897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2" name="Freeform 121"/>
          <p:cNvSpPr/>
          <p:nvPr/>
        </p:nvSpPr>
        <p:spPr>
          <a:xfrm rot="5400000">
            <a:off x="10792156" y="5375485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3" name="Freeform 122"/>
          <p:cNvSpPr/>
          <p:nvPr/>
        </p:nvSpPr>
        <p:spPr>
          <a:xfrm rot="5400000">
            <a:off x="11421574" y="5379185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4" name="Freeform 123"/>
          <p:cNvSpPr/>
          <p:nvPr/>
        </p:nvSpPr>
        <p:spPr>
          <a:xfrm rot="5400000">
            <a:off x="10960545" y="5386932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5" name="Freeform 124"/>
          <p:cNvSpPr/>
          <p:nvPr/>
        </p:nvSpPr>
        <p:spPr>
          <a:xfrm>
            <a:off x="9553631" y="5268876"/>
            <a:ext cx="45719" cy="375775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6" name="Freeform 125"/>
          <p:cNvSpPr/>
          <p:nvPr/>
        </p:nvSpPr>
        <p:spPr>
          <a:xfrm>
            <a:off x="10994594" y="5727278"/>
            <a:ext cx="45719" cy="375775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7" name="Freeform 126"/>
          <p:cNvSpPr/>
          <p:nvPr/>
        </p:nvSpPr>
        <p:spPr>
          <a:xfrm>
            <a:off x="10021627" y="3646059"/>
            <a:ext cx="45719" cy="375775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8" name="Freeform 127"/>
          <p:cNvSpPr/>
          <p:nvPr/>
        </p:nvSpPr>
        <p:spPr>
          <a:xfrm>
            <a:off x="9794645" y="4031923"/>
            <a:ext cx="45719" cy="375775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9" name="Freeform 128"/>
          <p:cNvSpPr/>
          <p:nvPr/>
        </p:nvSpPr>
        <p:spPr>
          <a:xfrm>
            <a:off x="10501523" y="3970316"/>
            <a:ext cx="45719" cy="375775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0" name="Freeform 129"/>
          <p:cNvSpPr/>
          <p:nvPr/>
        </p:nvSpPr>
        <p:spPr>
          <a:xfrm>
            <a:off x="10936026" y="3636335"/>
            <a:ext cx="45719" cy="375775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1" name="Freeform 130"/>
          <p:cNvSpPr/>
          <p:nvPr/>
        </p:nvSpPr>
        <p:spPr>
          <a:xfrm>
            <a:off x="10261571" y="3613638"/>
            <a:ext cx="45719" cy="375775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2" name="Freeform 131"/>
          <p:cNvSpPr/>
          <p:nvPr/>
        </p:nvSpPr>
        <p:spPr>
          <a:xfrm>
            <a:off x="11409439" y="4022200"/>
            <a:ext cx="45719" cy="375775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6090402" y="1825008"/>
            <a:ext cx="201913" cy="55753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270979">
            <a:off x="6297172" y="1828457"/>
            <a:ext cx="201913" cy="557530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6517544" y="1816511"/>
            <a:ext cx="201913" cy="55753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21329424">
            <a:off x="6743022" y="1816511"/>
            <a:ext cx="201913" cy="557530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6943533" y="1816511"/>
            <a:ext cx="201913" cy="55753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7163500" y="1816511"/>
            <a:ext cx="201913" cy="557530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400151">
            <a:off x="7374803" y="1825008"/>
            <a:ext cx="201913" cy="55753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7595201" y="1832314"/>
            <a:ext cx="201913" cy="55753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21216988">
            <a:off x="7823149" y="1840865"/>
            <a:ext cx="201913" cy="557530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8035479" y="1840865"/>
            <a:ext cx="201913" cy="5575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8246870" y="1840865"/>
            <a:ext cx="201913" cy="55753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800000">
            <a:off x="6090407" y="2413876"/>
            <a:ext cx="201913" cy="557530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41809">
            <a:off x="6277945" y="2418344"/>
            <a:ext cx="201913" cy="557530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971709">
            <a:off x="6743679" y="2432369"/>
            <a:ext cx="201913" cy="557530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971709">
            <a:off x="6527104" y="2428065"/>
            <a:ext cx="201913" cy="557530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296608">
            <a:off x="6957052" y="2423943"/>
            <a:ext cx="201913" cy="557530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800000">
            <a:off x="7199944" y="2414691"/>
            <a:ext cx="201913" cy="557530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44445">
            <a:off x="7434368" y="2429961"/>
            <a:ext cx="201913" cy="557530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974989">
            <a:off x="7696157" y="2434737"/>
            <a:ext cx="201913" cy="557530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97587">
            <a:off x="7892773" y="2433758"/>
            <a:ext cx="201913" cy="557530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97587">
            <a:off x="8116103" y="2442070"/>
            <a:ext cx="201913" cy="557530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800000">
            <a:off x="8305007" y="2442070"/>
            <a:ext cx="201913" cy="557530"/>
          </a:xfrm>
          <a:prstGeom prst="rect">
            <a:avLst/>
          </a:prstGeom>
        </p:spPr>
      </p:pic>
      <p:sp>
        <p:nvSpPr>
          <p:cNvPr id="160" name="Freeform 159"/>
          <p:cNvSpPr/>
          <p:nvPr/>
        </p:nvSpPr>
        <p:spPr>
          <a:xfrm rot="5400000">
            <a:off x="6350985" y="2069234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1" name="Freeform 160"/>
          <p:cNvSpPr/>
          <p:nvPr/>
        </p:nvSpPr>
        <p:spPr>
          <a:xfrm rot="5400000">
            <a:off x="6608573" y="2084347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62" name="Freeform 161"/>
          <p:cNvSpPr/>
          <p:nvPr/>
        </p:nvSpPr>
        <p:spPr>
          <a:xfrm rot="5400000">
            <a:off x="6921934" y="2095918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3" name="Freeform 162"/>
          <p:cNvSpPr/>
          <p:nvPr/>
        </p:nvSpPr>
        <p:spPr>
          <a:xfrm rot="5400000">
            <a:off x="7474471" y="2103506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4" name="Freeform 163"/>
          <p:cNvSpPr/>
          <p:nvPr/>
        </p:nvSpPr>
        <p:spPr>
          <a:xfrm rot="5400000">
            <a:off x="8103889" y="2107206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5" name="Freeform 164"/>
          <p:cNvSpPr/>
          <p:nvPr/>
        </p:nvSpPr>
        <p:spPr>
          <a:xfrm rot="5400000">
            <a:off x="7642860" y="2114953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6" name="Picture 165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6117333" y="3444526"/>
            <a:ext cx="201913" cy="557530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270979">
            <a:off x="6353287" y="3447975"/>
            <a:ext cx="201913" cy="557530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6573659" y="3436029"/>
            <a:ext cx="201913" cy="557530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21329424">
            <a:off x="6808865" y="3436029"/>
            <a:ext cx="201913" cy="557530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7028832" y="3436029"/>
            <a:ext cx="201913" cy="557530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7229343" y="3436029"/>
            <a:ext cx="201913" cy="557530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400151">
            <a:off x="7421190" y="3444526"/>
            <a:ext cx="201913" cy="557530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7690228" y="3451832"/>
            <a:ext cx="201913" cy="557530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21216988">
            <a:off x="7898720" y="3460383"/>
            <a:ext cx="201913" cy="557530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8140234" y="3460383"/>
            <a:ext cx="201913" cy="557530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8351625" y="3460383"/>
            <a:ext cx="201913" cy="557530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800000">
            <a:off x="6092962" y="4014713"/>
            <a:ext cx="199358" cy="550476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41809">
            <a:off x="6334060" y="4008678"/>
            <a:ext cx="201913" cy="557530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971709">
            <a:off x="6780338" y="4012975"/>
            <a:ext cx="201913" cy="557530"/>
          </a:xfrm>
          <a:prstGeom prst="rect">
            <a:avLst/>
          </a:prstGeom>
        </p:spPr>
      </p:pic>
      <p:pic>
        <p:nvPicPr>
          <p:cNvPr id="180" name="Picture 179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971709">
            <a:off x="6573491" y="4008671"/>
            <a:ext cx="201913" cy="557530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296608">
            <a:off x="6993711" y="4004549"/>
            <a:ext cx="201913" cy="557530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800000">
            <a:off x="7265787" y="3995297"/>
            <a:ext cx="201913" cy="557530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44445">
            <a:off x="7500211" y="4010567"/>
            <a:ext cx="201913" cy="557530"/>
          </a:xfrm>
          <a:prstGeom prst="rect">
            <a:avLst/>
          </a:prstGeom>
        </p:spPr>
      </p:pic>
      <p:pic>
        <p:nvPicPr>
          <p:cNvPr id="184" name="Picture 183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974989">
            <a:off x="7762000" y="4015343"/>
            <a:ext cx="201913" cy="557530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97587">
            <a:off x="7948888" y="4014364"/>
            <a:ext cx="201913" cy="557530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97587">
            <a:off x="8136226" y="4022676"/>
            <a:ext cx="201913" cy="557530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800000">
            <a:off x="8336583" y="4022676"/>
            <a:ext cx="201913" cy="557530"/>
          </a:xfrm>
          <a:prstGeom prst="rect">
            <a:avLst/>
          </a:prstGeom>
        </p:spPr>
      </p:pic>
      <p:sp>
        <p:nvSpPr>
          <p:cNvPr id="188" name="Freeform 187"/>
          <p:cNvSpPr/>
          <p:nvPr/>
        </p:nvSpPr>
        <p:spPr>
          <a:xfrm>
            <a:off x="6301789" y="3616415"/>
            <a:ext cx="45719" cy="375775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89" name="Freeform 188"/>
          <p:cNvSpPr/>
          <p:nvPr/>
        </p:nvSpPr>
        <p:spPr>
          <a:xfrm>
            <a:off x="7713568" y="4035905"/>
            <a:ext cx="45719" cy="375775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90" name="Picture 189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6130144" y="5093281"/>
            <a:ext cx="201913" cy="557530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270979">
            <a:off x="6366098" y="5096730"/>
            <a:ext cx="201913" cy="557530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6586470" y="5084784"/>
            <a:ext cx="201913" cy="557530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21329424">
            <a:off x="6821676" y="5084784"/>
            <a:ext cx="201913" cy="557530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7041643" y="5084784"/>
            <a:ext cx="201913" cy="557530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7261610" y="5084784"/>
            <a:ext cx="201913" cy="557530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400151">
            <a:off x="7472913" y="5093281"/>
            <a:ext cx="201913" cy="557530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7703039" y="5100587"/>
            <a:ext cx="201913" cy="557530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21216988">
            <a:off x="7940715" y="5109138"/>
            <a:ext cx="201913" cy="557530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8153045" y="5109138"/>
            <a:ext cx="201913" cy="557530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8364436" y="5109138"/>
            <a:ext cx="201913" cy="557530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800000">
            <a:off x="6169061" y="5682149"/>
            <a:ext cx="201913" cy="557530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41809">
            <a:off x="6376055" y="5696345"/>
            <a:ext cx="201913" cy="557530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971709">
            <a:off x="6861245" y="5700642"/>
            <a:ext cx="201913" cy="557530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971709">
            <a:off x="6634942" y="5696338"/>
            <a:ext cx="201913" cy="557530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296608">
            <a:off x="7055162" y="5692216"/>
            <a:ext cx="201913" cy="557530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800000">
            <a:off x="7307782" y="5682964"/>
            <a:ext cx="201913" cy="557530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44445">
            <a:off x="7542206" y="5698234"/>
            <a:ext cx="201913" cy="557530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974989">
            <a:off x="7803995" y="5703010"/>
            <a:ext cx="201913" cy="557530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97587">
            <a:off x="7990883" y="5702031"/>
            <a:ext cx="201913" cy="557530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97587">
            <a:off x="8223941" y="5710343"/>
            <a:ext cx="201913" cy="557530"/>
          </a:xfrm>
          <a:prstGeom prst="rect">
            <a:avLst/>
          </a:prstGeom>
        </p:spPr>
      </p:pic>
      <p:sp>
        <p:nvSpPr>
          <p:cNvPr id="212" name="Freeform 211"/>
          <p:cNvSpPr/>
          <p:nvPr/>
        </p:nvSpPr>
        <p:spPr>
          <a:xfrm rot="5400000">
            <a:off x="6429639" y="5337507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3" name="Freeform 212"/>
          <p:cNvSpPr/>
          <p:nvPr/>
        </p:nvSpPr>
        <p:spPr>
          <a:xfrm rot="5400000">
            <a:off x="6687227" y="5352620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14" name="Freeform 213"/>
          <p:cNvSpPr/>
          <p:nvPr/>
        </p:nvSpPr>
        <p:spPr>
          <a:xfrm rot="5400000">
            <a:off x="7000588" y="5364191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5" name="Freeform 214"/>
          <p:cNvSpPr/>
          <p:nvPr/>
        </p:nvSpPr>
        <p:spPr>
          <a:xfrm rot="5400000">
            <a:off x="7553125" y="5371779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6" name="Freeform 215"/>
          <p:cNvSpPr/>
          <p:nvPr/>
        </p:nvSpPr>
        <p:spPr>
          <a:xfrm rot="5400000">
            <a:off x="8182543" y="5375479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7" name="Freeform 216"/>
          <p:cNvSpPr/>
          <p:nvPr/>
        </p:nvSpPr>
        <p:spPr>
          <a:xfrm rot="5400000">
            <a:off x="7721514" y="5383226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8" name="Freeform 217"/>
          <p:cNvSpPr/>
          <p:nvPr/>
        </p:nvSpPr>
        <p:spPr>
          <a:xfrm>
            <a:off x="6314600" y="5265170"/>
            <a:ext cx="45719" cy="375775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19" name="Freeform 218"/>
          <p:cNvSpPr/>
          <p:nvPr/>
        </p:nvSpPr>
        <p:spPr>
          <a:xfrm>
            <a:off x="7755563" y="5723572"/>
            <a:ext cx="45719" cy="375775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20" name="Freeform 219"/>
          <p:cNvSpPr/>
          <p:nvPr/>
        </p:nvSpPr>
        <p:spPr>
          <a:xfrm>
            <a:off x="6746020" y="3642353"/>
            <a:ext cx="45719" cy="375775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21" name="Freeform 220"/>
          <p:cNvSpPr/>
          <p:nvPr/>
        </p:nvSpPr>
        <p:spPr>
          <a:xfrm>
            <a:off x="6519038" y="4028217"/>
            <a:ext cx="45719" cy="375775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22" name="Freeform 221"/>
          <p:cNvSpPr/>
          <p:nvPr/>
        </p:nvSpPr>
        <p:spPr>
          <a:xfrm>
            <a:off x="7225916" y="3966610"/>
            <a:ext cx="45719" cy="375775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23" name="Freeform 222"/>
          <p:cNvSpPr/>
          <p:nvPr/>
        </p:nvSpPr>
        <p:spPr>
          <a:xfrm>
            <a:off x="7660419" y="3632629"/>
            <a:ext cx="45719" cy="375775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24" name="Freeform 223"/>
          <p:cNvSpPr/>
          <p:nvPr/>
        </p:nvSpPr>
        <p:spPr>
          <a:xfrm>
            <a:off x="6985964" y="3609932"/>
            <a:ext cx="45719" cy="375775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25" name="Freeform 224"/>
          <p:cNvSpPr/>
          <p:nvPr/>
        </p:nvSpPr>
        <p:spPr>
          <a:xfrm>
            <a:off x="8133832" y="4018494"/>
            <a:ext cx="45719" cy="375775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6351994" y="1263366"/>
            <a:ext cx="264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H-</a:t>
            </a:r>
            <a:r>
              <a:rPr lang="en-US" dirty="0" err="1" smtClean="0">
                <a:solidFill>
                  <a:srgbClr val="666666"/>
                </a:solidFill>
              </a:rPr>
              <a:t>heptadecane</a:t>
            </a:r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9567432" y="1259684"/>
            <a:ext cx="264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D</a:t>
            </a:r>
            <a:r>
              <a:rPr lang="en-US" dirty="0" smtClean="0">
                <a:solidFill>
                  <a:srgbClr val="666666"/>
                </a:solidFill>
              </a:rPr>
              <a:t>-</a:t>
            </a:r>
            <a:r>
              <a:rPr lang="en-US" dirty="0" err="1" smtClean="0">
                <a:solidFill>
                  <a:srgbClr val="666666"/>
                </a:solidFill>
              </a:rPr>
              <a:t>heptadecane</a:t>
            </a:r>
            <a:endParaRPr lang="sv-SE" dirty="0" smtClean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01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Angle Neutron Scattering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5018629" cy="365125"/>
          </a:xfrm>
        </p:spPr>
        <p:txBody>
          <a:bodyPr/>
          <a:lstStyle/>
          <a:p>
            <a:r>
              <a:rPr lang="en-GB" dirty="0"/>
              <a:t>Investigation into the role of alkanes in cyanobacterial membranes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Theory of small angle scattering</a:t>
            </a:r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2021-06-01</a:t>
            </a:fld>
            <a:endParaRPr lang="sv-SE" dirty="0"/>
          </a:p>
        </p:txBody>
      </p:sp>
      <p:grpSp>
        <p:nvGrpSpPr>
          <p:cNvPr id="41" name="Group 40"/>
          <p:cNvGrpSpPr/>
          <p:nvPr/>
        </p:nvGrpSpPr>
        <p:grpSpPr>
          <a:xfrm>
            <a:off x="949235" y="2021392"/>
            <a:ext cx="7916091" cy="2245808"/>
            <a:chOff x="949235" y="2007532"/>
            <a:chExt cx="9413966" cy="313934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8472" y="2481834"/>
              <a:ext cx="2847079" cy="2665042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grpSp>
          <p:nvGrpSpPr>
            <p:cNvPr id="11" name="Group 10"/>
            <p:cNvGrpSpPr/>
            <p:nvPr/>
          </p:nvGrpSpPr>
          <p:grpSpPr>
            <a:xfrm>
              <a:off x="5050972" y="3230880"/>
              <a:ext cx="156754" cy="905692"/>
              <a:chOff x="4171406" y="3344091"/>
              <a:chExt cx="156754" cy="905692"/>
            </a:xfrm>
          </p:grpSpPr>
          <p:sp>
            <p:nvSpPr>
              <p:cNvPr id="9" name="Rectangle 8"/>
              <p:cNvSpPr/>
              <p:nvPr/>
            </p:nvSpPr>
            <p:spPr>
              <a:xfrm flipH="1">
                <a:off x="4232365" y="3452948"/>
                <a:ext cx="45719" cy="16110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171406" y="3605349"/>
                <a:ext cx="156754" cy="64443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197536" y="3344091"/>
                <a:ext cx="115383" cy="108857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2106686" y="3814355"/>
              <a:ext cx="3022667" cy="0"/>
            </a:xfrm>
            <a:prstGeom prst="line">
              <a:avLst/>
            </a:prstGeom>
            <a:ln w="28575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5207726" y="3230880"/>
              <a:ext cx="3022667" cy="583475"/>
            </a:xfrm>
            <a:prstGeom prst="line">
              <a:avLst/>
            </a:prstGeom>
            <a:ln w="28575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222967" y="3820343"/>
              <a:ext cx="2976949" cy="629737"/>
            </a:xfrm>
            <a:prstGeom prst="line">
              <a:avLst/>
            </a:prstGeom>
            <a:ln w="28575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649395" y="2704012"/>
              <a:ext cx="1724297" cy="516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/>
                <a:t>Sample</a:t>
              </a:r>
              <a:endParaRPr lang="sv-SE" dirty="0" smtClean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49235" y="3307846"/>
              <a:ext cx="1567543" cy="90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/>
                <a:t>Neutron Source</a:t>
              </a:r>
              <a:endParaRPr lang="sv-SE" dirty="0" smtClean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498080" y="2007532"/>
              <a:ext cx="2865121" cy="516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/>
                <a:t>Detector</a:t>
              </a:r>
              <a:endParaRPr lang="sv-SE" dirty="0" smtClean="0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8199916" y="3230880"/>
              <a:ext cx="0" cy="589463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8" idx="3"/>
            </p:cNvCxnSpPr>
            <p:nvPr/>
          </p:nvCxnSpPr>
          <p:spPr>
            <a:xfrm>
              <a:off x="5207726" y="3814355"/>
              <a:ext cx="2992190" cy="0"/>
            </a:xfrm>
            <a:prstGeom prst="line">
              <a:avLst/>
            </a:prstGeom>
            <a:ln w="28575">
              <a:prstDash val="dashDot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9" name="Arc 38"/>
            <p:cNvSpPr/>
            <p:nvPr/>
          </p:nvSpPr>
          <p:spPr>
            <a:xfrm>
              <a:off x="6252754" y="3614057"/>
              <a:ext cx="209006" cy="400594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423672" y="3419094"/>
              <a:ext cx="304800" cy="516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l-GR" dirty="0" smtClean="0"/>
                <a:t>θ</a:t>
              </a:r>
              <a:endParaRPr lang="sv-SE" dirty="0" smtClean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6351077" y="4797706"/>
                <a:ext cx="1266950" cy="520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m:rPr>
                              <m:nor/>
                            </m:rPr>
                            <a:rPr lang="sv-SE" dirty="0">
                              <a:solidFill>
                                <a:schemeClr val="tx1"/>
                              </a:solidFill>
                            </a:rPr>
                            <m:t> 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</m:oMath>
                  </m:oMathPara>
                </a14:m>
                <a:endParaRPr lang="sv-SE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1077" y="4797706"/>
                <a:ext cx="1266950" cy="520912"/>
              </a:xfrm>
              <a:prstGeom prst="rect">
                <a:avLst/>
              </a:prstGeom>
              <a:blipFill>
                <a:blip r:embed="rId3"/>
                <a:stretch>
                  <a:fillRect b="-117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/>
          <p:cNvCxnSpPr/>
          <p:nvPr/>
        </p:nvCxnSpPr>
        <p:spPr>
          <a:xfrm>
            <a:off x="8403771" y="3457235"/>
            <a:ext cx="4615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9326880" y="2519636"/>
            <a:ext cx="17417" cy="15821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9344297" y="4101737"/>
            <a:ext cx="18766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Freeform 50"/>
          <p:cNvSpPr/>
          <p:nvPr/>
        </p:nvSpPr>
        <p:spPr>
          <a:xfrm>
            <a:off x="9326880" y="2873829"/>
            <a:ext cx="1776549" cy="1149531"/>
          </a:xfrm>
          <a:custGeom>
            <a:avLst/>
            <a:gdLst>
              <a:gd name="connsiteX0" fmla="*/ 0 w 1907177"/>
              <a:gd name="connsiteY0" fmla="*/ 0 h 1149531"/>
              <a:gd name="connsiteX1" fmla="*/ 870857 w 1907177"/>
              <a:gd name="connsiteY1" fmla="*/ 461554 h 1149531"/>
              <a:gd name="connsiteX2" fmla="*/ 1419497 w 1907177"/>
              <a:gd name="connsiteY2" fmla="*/ 1036320 h 1149531"/>
              <a:gd name="connsiteX3" fmla="*/ 1793966 w 1907177"/>
              <a:gd name="connsiteY3" fmla="*/ 1149531 h 1149531"/>
              <a:gd name="connsiteX4" fmla="*/ 1793966 w 1907177"/>
              <a:gd name="connsiteY4" fmla="*/ 1149531 h 1149531"/>
              <a:gd name="connsiteX5" fmla="*/ 1793966 w 1907177"/>
              <a:gd name="connsiteY5" fmla="*/ 1149531 h 1149531"/>
              <a:gd name="connsiteX6" fmla="*/ 1793966 w 1907177"/>
              <a:gd name="connsiteY6" fmla="*/ 1149531 h 1149531"/>
              <a:gd name="connsiteX7" fmla="*/ 1907177 w 1907177"/>
              <a:gd name="connsiteY7" fmla="*/ 1149531 h 114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7177" h="1149531">
                <a:moveTo>
                  <a:pt x="0" y="0"/>
                </a:moveTo>
                <a:cubicBezTo>
                  <a:pt x="317137" y="144417"/>
                  <a:pt x="634274" y="288834"/>
                  <a:pt x="870857" y="461554"/>
                </a:cubicBezTo>
                <a:cubicBezTo>
                  <a:pt x="1107440" y="634274"/>
                  <a:pt x="1265646" y="921657"/>
                  <a:pt x="1419497" y="1036320"/>
                </a:cubicBezTo>
                <a:cubicBezTo>
                  <a:pt x="1573348" y="1150983"/>
                  <a:pt x="1793966" y="1149531"/>
                  <a:pt x="1793966" y="1149531"/>
                </a:cubicBezTo>
                <a:lnTo>
                  <a:pt x="1793966" y="1149531"/>
                </a:lnTo>
                <a:lnTo>
                  <a:pt x="1793966" y="1149531"/>
                </a:lnTo>
                <a:lnTo>
                  <a:pt x="1793966" y="1149531"/>
                </a:lnTo>
                <a:lnTo>
                  <a:pt x="1907177" y="114953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2" name="TextBox 51"/>
          <p:cNvSpPr txBox="1"/>
          <p:nvPr/>
        </p:nvSpPr>
        <p:spPr>
          <a:xfrm rot="16200000" flipH="1">
            <a:off x="8620788" y="3132212"/>
            <a:ext cx="1042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Intensity</a:t>
            </a:r>
            <a:endParaRPr lang="sv-SE" dirty="0" smtClean="0"/>
          </a:p>
        </p:txBody>
      </p:sp>
      <p:sp>
        <p:nvSpPr>
          <p:cNvPr id="53" name="TextBox 52"/>
          <p:cNvSpPr txBox="1"/>
          <p:nvPr/>
        </p:nvSpPr>
        <p:spPr>
          <a:xfrm>
            <a:off x="10096006" y="4086804"/>
            <a:ext cx="99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q</a:t>
            </a:r>
            <a:endParaRPr lang="sv-SE" dirty="0" smtClean="0"/>
          </a:p>
        </p:txBody>
      </p:sp>
      <p:sp>
        <p:nvSpPr>
          <p:cNvPr id="54" name="TextBox 53"/>
          <p:cNvSpPr txBox="1"/>
          <p:nvPr/>
        </p:nvSpPr>
        <p:spPr>
          <a:xfrm>
            <a:off x="6984552" y="2898685"/>
            <a:ext cx="332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q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33395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82764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295618" y="3783834"/>
            <a:ext cx="1644411" cy="771701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>
            <a:off x="4724066" y="4831778"/>
            <a:ext cx="0" cy="164349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4724066" y="6475161"/>
            <a:ext cx="3000753" cy="10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4066" y="5220402"/>
            <a:ext cx="99292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523516" y="5207432"/>
            <a:ext cx="99292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Freeform 53"/>
          <p:cNvSpPr/>
          <p:nvPr/>
        </p:nvSpPr>
        <p:spPr>
          <a:xfrm>
            <a:off x="5726720" y="5207432"/>
            <a:ext cx="136190" cy="1026246"/>
          </a:xfrm>
          <a:custGeom>
            <a:avLst/>
            <a:gdLst>
              <a:gd name="connsiteX0" fmla="*/ 0 w 1254868"/>
              <a:gd name="connsiteY0" fmla="*/ 0 h 1142495"/>
              <a:gd name="connsiteX1" fmla="*/ 68093 w 1254868"/>
              <a:gd name="connsiteY1" fmla="*/ 1138136 h 1142495"/>
              <a:gd name="connsiteX2" fmla="*/ 145915 w 1254868"/>
              <a:gd name="connsiteY2" fmla="*/ 418290 h 1142495"/>
              <a:gd name="connsiteX3" fmla="*/ 145915 w 1254868"/>
              <a:gd name="connsiteY3" fmla="*/ 418290 h 1142495"/>
              <a:gd name="connsiteX4" fmla="*/ 145915 w 1254868"/>
              <a:gd name="connsiteY4" fmla="*/ 418290 h 1142495"/>
              <a:gd name="connsiteX5" fmla="*/ 145915 w 1254868"/>
              <a:gd name="connsiteY5" fmla="*/ 418290 h 1142495"/>
              <a:gd name="connsiteX6" fmla="*/ 1254868 w 1254868"/>
              <a:gd name="connsiteY6" fmla="*/ 778213 h 1142495"/>
              <a:gd name="connsiteX7" fmla="*/ 1254868 w 1254868"/>
              <a:gd name="connsiteY7" fmla="*/ 778213 h 1142495"/>
              <a:gd name="connsiteX0" fmla="*/ 0 w 1254868"/>
              <a:gd name="connsiteY0" fmla="*/ 0 h 1142495"/>
              <a:gd name="connsiteX1" fmla="*/ 68093 w 1254868"/>
              <a:gd name="connsiteY1" fmla="*/ 1138136 h 1142495"/>
              <a:gd name="connsiteX2" fmla="*/ 145915 w 1254868"/>
              <a:gd name="connsiteY2" fmla="*/ 418290 h 1142495"/>
              <a:gd name="connsiteX3" fmla="*/ 145915 w 1254868"/>
              <a:gd name="connsiteY3" fmla="*/ 418290 h 1142495"/>
              <a:gd name="connsiteX4" fmla="*/ 145915 w 1254868"/>
              <a:gd name="connsiteY4" fmla="*/ 418290 h 1142495"/>
              <a:gd name="connsiteX5" fmla="*/ 145915 w 1254868"/>
              <a:gd name="connsiteY5" fmla="*/ 418290 h 1142495"/>
              <a:gd name="connsiteX6" fmla="*/ 1254868 w 1254868"/>
              <a:gd name="connsiteY6" fmla="*/ 778213 h 1142495"/>
              <a:gd name="connsiteX0" fmla="*/ 0 w 145915"/>
              <a:gd name="connsiteY0" fmla="*/ 0 h 1142495"/>
              <a:gd name="connsiteX1" fmla="*/ 68093 w 145915"/>
              <a:gd name="connsiteY1" fmla="*/ 1138136 h 1142495"/>
              <a:gd name="connsiteX2" fmla="*/ 145915 w 145915"/>
              <a:gd name="connsiteY2" fmla="*/ 418290 h 1142495"/>
              <a:gd name="connsiteX3" fmla="*/ 145915 w 145915"/>
              <a:gd name="connsiteY3" fmla="*/ 418290 h 1142495"/>
              <a:gd name="connsiteX4" fmla="*/ 145915 w 145915"/>
              <a:gd name="connsiteY4" fmla="*/ 418290 h 1142495"/>
              <a:gd name="connsiteX5" fmla="*/ 145915 w 145915"/>
              <a:gd name="connsiteY5" fmla="*/ 418290 h 11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915" h="1142495">
                <a:moveTo>
                  <a:pt x="0" y="0"/>
                </a:moveTo>
                <a:cubicBezTo>
                  <a:pt x="21887" y="534210"/>
                  <a:pt x="43774" y="1068421"/>
                  <a:pt x="68093" y="1138136"/>
                </a:cubicBezTo>
                <a:cubicBezTo>
                  <a:pt x="92412" y="1207851"/>
                  <a:pt x="145915" y="418290"/>
                  <a:pt x="145915" y="418290"/>
                </a:cubicBezTo>
                <a:lnTo>
                  <a:pt x="145915" y="418290"/>
                </a:lnTo>
                <a:lnTo>
                  <a:pt x="145915" y="418290"/>
                </a:lnTo>
                <a:lnTo>
                  <a:pt x="145915" y="418290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5" name="Freeform 54"/>
          <p:cNvSpPr/>
          <p:nvPr/>
        </p:nvSpPr>
        <p:spPr>
          <a:xfrm flipH="1">
            <a:off x="6361229" y="5207432"/>
            <a:ext cx="196704" cy="1026246"/>
          </a:xfrm>
          <a:custGeom>
            <a:avLst/>
            <a:gdLst>
              <a:gd name="connsiteX0" fmla="*/ 0 w 1254868"/>
              <a:gd name="connsiteY0" fmla="*/ 0 h 1142495"/>
              <a:gd name="connsiteX1" fmla="*/ 68093 w 1254868"/>
              <a:gd name="connsiteY1" fmla="*/ 1138136 h 1142495"/>
              <a:gd name="connsiteX2" fmla="*/ 145915 w 1254868"/>
              <a:gd name="connsiteY2" fmla="*/ 418290 h 1142495"/>
              <a:gd name="connsiteX3" fmla="*/ 145915 w 1254868"/>
              <a:gd name="connsiteY3" fmla="*/ 418290 h 1142495"/>
              <a:gd name="connsiteX4" fmla="*/ 145915 w 1254868"/>
              <a:gd name="connsiteY4" fmla="*/ 418290 h 1142495"/>
              <a:gd name="connsiteX5" fmla="*/ 145915 w 1254868"/>
              <a:gd name="connsiteY5" fmla="*/ 418290 h 1142495"/>
              <a:gd name="connsiteX6" fmla="*/ 1254868 w 1254868"/>
              <a:gd name="connsiteY6" fmla="*/ 778213 h 1142495"/>
              <a:gd name="connsiteX7" fmla="*/ 1254868 w 1254868"/>
              <a:gd name="connsiteY7" fmla="*/ 778213 h 1142495"/>
              <a:gd name="connsiteX0" fmla="*/ 0 w 1254868"/>
              <a:gd name="connsiteY0" fmla="*/ 0 h 1142495"/>
              <a:gd name="connsiteX1" fmla="*/ 68093 w 1254868"/>
              <a:gd name="connsiteY1" fmla="*/ 1138136 h 1142495"/>
              <a:gd name="connsiteX2" fmla="*/ 145915 w 1254868"/>
              <a:gd name="connsiteY2" fmla="*/ 418290 h 1142495"/>
              <a:gd name="connsiteX3" fmla="*/ 145915 w 1254868"/>
              <a:gd name="connsiteY3" fmla="*/ 418290 h 1142495"/>
              <a:gd name="connsiteX4" fmla="*/ 145915 w 1254868"/>
              <a:gd name="connsiteY4" fmla="*/ 418290 h 1142495"/>
              <a:gd name="connsiteX5" fmla="*/ 145915 w 1254868"/>
              <a:gd name="connsiteY5" fmla="*/ 418290 h 1142495"/>
              <a:gd name="connsiteX6" fmla="*/ 1254868 w 1254868"/>
              <a:gd name="connsiteY6" fmla="*/ 778213 h 1142495"/>
              <a:gd name="connsiteX0" fmla="*/ 0 w 145915"/>
              <a:gd name="connsiteY0" fmla="*/ 0 h 1142495"/>
              <a:gd name="connsiteX1" fmla="*/ 68093 w 145915"/>
              <a:gd name="connsiteY1" fmla="*/ 1138136 h 1142495"/>
              <a:gd name="connsiteX2" fmla="*/ 145915 w 145915"/>
              <a:gd name="connsiteY2" fmla="*/ 418290 h 1142495"/>
              <a:gd name="connsiteX3" fmla="*/ 145915 w 145915"/>
              <a:gd name="connsiteY3" fmla="*/ 418290 h 1142495"/>
              <a:gd name="connsiteX4" fmla="*/ 145915 w 145915"/>
              <a:gd name="connsiteY4" fmla="*/ 418290 h 1142495"/>
              <a:gd name="connsiteX5" fmla="*/ 145915 w 145915"/>
              <a:gd name="connsiteY5" fmla="*/ 418290 h 114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915" h="1142495">
                <a:moveTo>
                  <a:pt x="0" y="0"/>
                </a:moveTo>
                <a:cubicBezTo>
                  <a:pt x="21887" y="534210"/>
                  <a:pt x="43774" y="1068421"/>
                  <a:pt x="68093" y="1138136"/>
                </a:cubicBezTo>
                <a:cubicBezTo>
                  <a:pt x="92412" y="1207851"/>
                  <a:pt x="145915" y="418290"/>
                  <a:pt x="145915" y="418290"/>
                </a:cubicBezTo>
                <a:lnTo>
                  <a:pt x="145915" y="418290"/>
                </a:lnTo>
                <a:lnTo>
                  <a:pt x="145915" y="418290"/>
                </a:lnTo>
                <a:lnTo>
                  <a:pt x="145915" y="418290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6" name="Straight Connector 55"/>
          <p:cNvCxnSpPr>
            <a:stCxn id="54" idx="2"/>
            <a:endCxn id="55" idx="2"/>
          </p:cNvCxnSpPr>
          <p:nvPr/>
        </p:nvCxnSpPr>
        <p:spPr>
          <a:xfrm>
            <a:off x="5862910" y="5583161"/>
            <a:ext cx="49831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247328" y="3746307"/>
            <a:ext cx="1575657" cy="778005"/>
          </a:xfrm>
          <a:prstGeom prst="rect">
            <a:avLst/>
          </a:prstGeom>
        </p:spPr>
      </p:pic>
      <p:cxnSp>
        <p:nvCxnSpPr>
          <p:cNvPr id="89" name="Straight Connector 88"/>
          <p:cNvCxnSpPr/>
          <p:nvPr/>
        </p:nvCxnSpPr>
        <p:spPr>
          <a:xfrm>
            <a:off x="8634919" y="4818699"/>
            <a:ext cx="0" cy="164349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>
            <a:off x="8634919" y="6462082"/>
            <a:ext cx="3000753" cy="10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8634919" y="5207323"/>
            <a:ext cx="99292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10463550" y="5194353"/>
            <a:ext cx="99292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6" name="Freeform 95"/>
          <p:cNvSpPr/>
          <p:nvPr/>
        </p:nvSpPr>
        <p:spPr>
          <a:xfrm>
            <a:off x="9620655" y="5210674"/>
            <a:ext cx="428020" cy="1106756"/>
          </a:xfrm>
          <a:custGeom>
            <a:avLst/>
            <a:gdLst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52919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6" fmla="*/ 340468 w 340468"/>
              <a:gd name="connsiteY6" fmla="*/ 9728 h 1202694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6" fmla="*/ 340468 w 340468"/>
              <a:gd name="connsiteY6" fmla="*/ 9728 h 120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0468" h="1202694">
                <a:moveTo>
                  <a:pt x="0" y="0"/>
                </a:moveTo>
                <a:cubicBezTo>
                  <a:pt x="21077" y="376946"/>
                  <a:pt x="42154" y="753893"/>
                  <a:pt x="68094" y="904672"/>
                </a:cubicBezTo>
                <a:cubicBezTo>
                  <a:pt x="94034" y="1055451"/>
                  <a:pt x="118354" y="860898"/>
                  <a:pt x="155643" y="904672"/>
                </a:cubicBezTo>
                <a:cubicBezTo>
                  <a:pt x="192932" y="948446"/>
                  <a:pt x="261026" y="1316476"/>
                  <a:pt x="291830" y="1167319"/>
                </a:cubicBezTo>
                <a:cubicBezTo>
                  <a:pt x="322634" y="1018162"/>
                  <a:pt x="332362" y="202660"/>
                  <a:pt x="340468" y="9728"/>
                </a:cubicBezTo>
                <a:lnTo>
                  <a:pt x="340468" y="9728"/>
                </a:lnTo>
                <a:lnTo>
                  <a:pt x="340468" y="9728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98" name="Freeform 97"/>
          <p:cNvSpPr/>
          <p:nvPr/>
        </p:nvSpPr>
        <p:spPr>
          <a:xfrm flipH="1">
            <a:off x="10058399" y="5194353"/>
            <a:ext cx="395425" cy="1123078"/>
          </a:xfrm>
          <a:custGeom>
            <a:avLst/>
            <a:gdLst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52919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6" fmla="*/ 340468 w 340468"/>
              <a:gd name="connsiteY6" fmla="*/ 9728 h 1202694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6" fmla="*/ 340468 w 340468"/>
              <a:gd name="connsiteY6" fmla="*/ 9728 h 120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0468" h="1202694">
                <a:moveTo>
                  <a:pt x="0" y="0"/>
                </a:moveTo>
                <a:cubicBezTo>
                  <a:pt x="21077" y="376946"/>
                  <a:pt x="42154" y="753893"/>
                  <a:pt x="68094" y="904672"/>
                </a:cubicBezTo>
                <a:cubicBezTo>
                  <a:pt x="94034" y="1055451"/>
                  <a:pt x="118354" y="860898"/>
                  <a:pt x="155643" y="904672"/>
                </a:cubicBezTo>
                <a:cubicBezTo>
                  <a:pt x="192932" y="948446"/>
                  <a:pt x="261026" y="1316476"/>
                  <a:pt x="291830" y="1167319"/>
                </a:cubicBezTo>
                <a:cubicBezTo>
                  <a:pt x="322634" y="1018162"/>
                  <a:pt x="332362" y="202660"/>
                  <a:pt x="340468" y="9728"/>
                </a:cubicBezTo>
                <a:lnTo>
                  <a:pt x="340468" y="9728"/>
                </a:lnTo>
                <a:lnTo>
                  <a:pt x="340468" y="9728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cxnSp>
        <p:nvCxnSpPr>
          <p:cNvPr id="99" name="Straight Connector 98"/>
          <p:cNvCxnSpPr/>
          <p:nvPr/>
        </p:nvCxnSpPr>
        <p:spPr>
          <a:xfrm>
            <a:off x="1047322" y="4829884"/>
            <a:ext cx="0" cy="164349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1047322" y="6497018"/>
            <a:ext cx="3000753" cy="10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047322" y="5218508"/>
            <a:ext cx="99292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2875953" y="5205538"/>
            <a:ext cx="99292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Freeform 104"/>
          <p:cNvSpPr/>
          <p:nvPr/>
        </p:nvSpPr>
        <p:spPr>
          <a:xfrm flipH="1">
            <a:off x="2445399" y="5194354"/>
            <a:ext cx="426769" cy="1123076"/>
          </a:xfrm>
          <a:custGeom>
            <a:avLst/>
            <a:gdLst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52919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6" fmla="*/ 340468 w 340468"/>
              <a:gd name="connsiteY6" fmla="*/ 9728 h 1202694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6" fmla="*/ 340468 w 340468"/>
              <a:gd name="connsiteY6" fmla="*/ 9728 h 1202694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6" fmla="*/ 324992 w 340468"/>
              <a:gd name="connsiteY6" fmla="*/ 1031132 h 1202694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0" fmla="*/ 0 w 673196"/>
              <a:gd name="connsiteY0" fmla="*/ 564204 h 1766898"/>
              <a:gd name="connsiteX1" fmla="*/ 68094 w 673196"/>
              <a:gd name="connsiteY1" fmla="*/ 1468876 h 1766898"/>
              <a:gd name="connsiteX2" fmla="*/ 155643 w 673196"/>
              <a:gd name="connsiteY2" fmla="*/ 1468876 h 1766898"/>
              <a:gd name="connsiteX3" fmla="*/ 291830 w 673196"/>
              <a:gd name="connsiteY3" fmla="*/ 1731523 h 1766898"/>
              <a:gd name="connsiteX4" fmla="*/ 340468 w 673196"/>
              <a:gd name="connsiteY4" fmla="*/ 573932 h 1766898"/>
              <a:gd name="connsiteX5" fmla="*/ 673196 w 673196"/>
              <a:gd name="connsiteY5" fmla="*/ 0 h 1766898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0" fmla="*/ 0 w 526177"/>
              <a:gd name="connsiteY0" fmla="*/ 0 h 1167724"/>
              <a:gd name="connsiteX1" fmla="*/ 68094 w 526177"/>
              <a:gd name="connsiteY1" fmla="*/ 904672 h 1167724"/>
              <a:gd name="connsiteX2" fmla="*/ 155643 w 526177"/>
              <a:gd name="connsiteY2" fmla="*/ 904672 h 1167724"/>
              <a:gd name="connsiteX3" fmla="*/ 291830 w 526177"/>
              <a:gd name="connsiteY3" fmla="*/ 1167319 h 1167724"/>
              <a:gd name="connsiteX4" fmla="*/ 526177 w 526177"/>
              <a:gd name="connsiteY4" fmla="*/ 836579 h 1167724"/>
              <a:gd name="connsiteX0" fmla="*/ 0 w 379157"/>
              <a:gd name="connsiteY0" fmla="*/ 0 h 1284496"/>
              <a:gd name="connsiteX1" fmla="*/ 68094 w 379157"/>
              <a:gd name="connsiteY1" fmla="*/ 904672 h 1284496"/>
              <a:gd name="connsiteX2" fmla="*/ 155643 w 379157"/>
              <a:gd name="connsiteY2" fmla="*/ 904672 h 1284496"/>
              <a:gd name="connsiteX3" fmla="*/ 291830 w 379157"/>
              <a:gd name="connsiteY3" fmla="*/ 1167319 h 1284496"/>
              <a:gd name="connsiteX4" fmla="*/ 379157 w 379157"/>
              <a:gd name="connsiteY4" fmla="*/ 1138137 h 1284496"/>
              <a:gd name="connsiteX0" fmla="*/ 0 w 371420"/>
              <a:gd name="connsiteY0" fmla="*/ 0 h 1167724"/>
              <a:gd name="connsiteX1" fmla="*/ 68094 w 371420"/>
              <a:gd name="connsiteY1" fmla="*/ 904672 h 1167724"/>
              <a:gd name="connsiteX2" fmla="*/ 155643 w 371420"/>
              <a:gd name="connsiteY2" fmla="*/ 904672 h 1167724"/>
              <a:gd name="connsiteX3" fmla="*/ 291830 w 371420"/>
              <a:gd name="connsiteY3" fmla="*/ 1167319 h 1167724"/>
              <a:gd name="connsiteX4" fmla="*/ 371420 w 371420"/>
              <a:gd name="connsiteY4" fmla="*/ 836580 h 1167724"/>
              <a:gd name="connsiteX0" fmla="*/ 0 w 371420"/>
              <a:gd name="connsiteY0" fmla="*/ 0 h 1061529"/>
              <a:gd name="connsiteX1" fmla="*/ 68094 w 371420"/>
              <a:gd name="connsiteY1" fmla="*/ 904672 h 1061529"/>
              <a:gd name="connsiteX2" fmla="*/ 155643 w 371420"/>
              <a:gd name="connsiteY2" fmla="*/ 904672 h 1061529"/>
              <a:gd name="connsiteX3" fmla="*/ 268616 w 371420"/>
              <a:gd name="connsiteY3" fmla="*/ 1060315 h 1061529"/>
              <a:gd name="connsiteX4" fmla="*/ 371420 w 371420"/>
              <a:gd name="connsiteY4" fmla="*/ 836580 h 1061529"/>
              <a:gd name="connsiteX0" fmla="*/ 0 w 406841"/>
              <a:gd name="connsiteY0" fmla="*/ 0 h 1129689"/>
              <a:gd name="connsiteX1" fmla="*/ 68094 w 406841"/>
              <a:gd name="connsiteY1" fmla="*/ 904672 h 1129689"/>
              <a:gd name="connsiteX2" fmla="*/ 155643 w 406841"/>
              <a:gd name="connsiteY2" fmla="*/ 904672 h 1129689"/>
              <a:gd name="connsiteX3" fmla="*/ 268616 w 406841"/>
              <a:gd name="connsiteY3" fmla="*/ 1060315 h 1129689"/>
              <a:gd name="connsiteX4" fmla="*/ 406841 w 406841"/>
              <a:gd name="connsiteY4" fmla="*/ 969327 h 1129689"/>
              <a:gd name="connsiteX0" fmla="*/ 0 w 406841"/>
              <a:gd name="connsiteY0" fmla="*/ 0 h 1129689"/>
              <a:gd name="connsiteX1" fmla="*/ 68094 w 406841"/>
              <a:gd name="connsiteY1" fmla="*/ 904672 h 1129689"/>
              <a:gd name="connsiteX2" fmla="*/ 155643 w 406841"/>
              <a:gd name="connsiteY2" fmla="*/ 904672 h 1129689"/>
              <a:gd name="connsiteX3" fmla="*/ 268616 w 406841"/>
              <a:gd name="connsiteY3" fmla="*/ 1060315 h 1129689"/>
              <a:gd name="connsiteX4" fmla="*/ 406841 w 406841"/>
              <a:gd name="connsiteY4" fmla="*/ 969327 h 1129689"/>
              <a:gd name="connsiteX0" fmla="*/ 0 w 268616"/>
              <a:gd name="connsiteY0" fmla="*/ 0 h 1060315"/>
              <a:gd name="connsiteX1" fmla="*/ 68094 w 268616"/>
              <a:gd name="connsiteY1" fmla="*/ 904672 h 1060315"/>
              <a:gd name="connsiteX2" fmla="*/ 155643 w 268616"/>
              <a:gd name="connsiteY2" fmla="*/ 904672 h 1060315"/>
              <a:gd name="connsiteX3" fmla="*/ 268616 w 268616"/>
              <a:gd name="connsiteY3" fmla="*/ 1060315 h 1060315"/>
              <a:gd name="connsiteX0" fmla="*/ 0 w 401447"/>
              <a:gd name="connsiteY0" fmla="*/ 0 h 1012905"/>
              <a:gd name="connsiteX1" fmla="*/ 68094 w 401447"/>
              <a:gd name="connsiteY1" fmla="*/ 904672 h 1012905"/>
              <a:gd name="connsiteX2" fmla="*/ 155643 w 401447"/>
              <a:gd name="connsiteY2" fmla="*/ 904672 h 1012905"/>
              <a:gd name="connsiteX3" fmla="*/ 401447 w 401447"/>
              <a:gd name="connsiteY3" fmla="*/ 1012905 h 1012905"/>
              <a:gd name="connsiteX0" fmla="*/ 0 w 357170"/>
              <a:gd name="connsiteY0" fmla="*/ 0 h 1145652"/>
              <a:gd name="connsiteX1" fmla="*/ 68094 w 357170"/>
              <a:gd name="connsiteY1" fmla="*/ 904672 h 1145652"/>
              <a:gd name="connsiteX2" fmla="*/ 155643 w 357170"/>
              <a:gd name="connsiteY2" fmla="*/ 904672 h 1145652"/>
              <a:gd name="connsiteX3" fmla="*/ 357170 w 357170"/>
              <a:gd name="connsiteY3" fmla="*/ 1145652 h 1145652"/>
              <a:gd name="connsiteX0" fmla="*/ 0 w 442069"/>
              <a:gd name="connsiteY0" fmla="*/ 0 h 1145652"/>
              <a:gd name="connsiteX1" fmla="*/ 68094 w 442069"/>
              <a:gd name="connsiteY1" fmla="*/ 904672 h 1145652"/>
              <a:gd name="connsiteX2" fmla="*/ 155643 w 442069"/>
              <a:gd name="connsiteY2" fmla="*/ 904672 h 1145652"/>
              <a:gd name="connsiteX3" fmla="*/ 357170 w 442069"/>
              <a:gd name="connsiteY3" fmla="*/ 1145652 h 1145652"/>
              <a:gd name="connsiteX0" fmla="*/ 0 w 480538"/>
              <a:gd name="connsiteY0" fmla="*/ 0 h 1107725"/>
              <a:gd name="connsiteX1" fmla="*/ 68094 w 480538"/>
              <a:gd name="connsiteY1" fmla="*/ 904672 h 1107725"/>
              <a:gd name="connsiteX2" fmla="*/ 155643 w 480538"/>
              <a:gd name="connsiteY2" fmla="*/ 904672 h 1107725"/>
              <a:gd name="connsiteX3" fmla="*/ 401447 w 480538"/>
              <a:gd name="connsiteY3" fmla="*/ 1107725 h 1107725"/>
              <a:gd name="connsiteX0" fmla="*/ 0 w 401447"/>
              <a:gd name="connsiteY0" fmla="*/ 0 h 1107725"/>
              <a:gd name="connsiteX1" fmla="*/ 68094 w 401447"/>
              <a:gd name="connsiteY1" fmla="*/ 904672 h 1107725"/>
              <a:gd name="connsiteX2" fmla="*/ 155643 w 401447"/>
              <a:gd name="connsiteY2" fmla="*/ 904672 h 1107725"/>
              <a:gd name="connsiteX3" fmla="*/ 401447 w 401447"/>
              <a:gd name="connsiteY3" fmla="*/ 1107725 h 1107725"/>
              <a:gd name="connsiteX0" fmla="*/ 0 w 401447"/>
              <a:gd name="connsiteY0" fmla="*/ 0 h 1107725"/>
              <a:gd name="connsiteX1" fmla="*/ 68094 w 401447"/>
              <a:gd name="connsiteY1" fmla="*/ 904672 h 1107725"/>
              <a:gd name="connsiteX2" fmla="*/ 189150 w 401447"/>
              <a:gd name="connsiteY2" fmla="*/ 904672 h 1107725"/>
              <a:gd name="connsiteX3" fmla="*/ 401447 w 401447"/>
              <a:gd name="connsiteY3" fmla="*/ 1107725 h 1107725"/>
              <a:gd name="connsiteX0" fmla="*/ 0 w 401447"/>
              <a:gd name="connsiteY0" fmla="*/ 0 h 1107725"/>
              <a:gd name="connsiteX1" fmla="*/ 68094 w 401447"/>
              <a:gd name="connsiteY1" fmla="*/ 904672 h 1107725"/>
              <a:gd name="connsiteX2" fmla="*/ 244996 w 401447"/>
              <a:gd name="connsiteY2" fmla="*/ 904672 h 1107725"/>
              <a:gd name="connsiteX3" fmla="*/ 401447 w 401447"/>
              <a:gd name="connsiteY3" fmla="*/ 1107725 h 1107725"/>
              <a:gd name="connsiteX0" fmla="*/ 0 w 513140"/>
              <a:gd name="connsiteY0" fmla="*/ 0 h 1088761"/>
              <a:gd name="connsiteX1" fmla="*/ 68094 w 513140"/>
              <a:gd name="connsiteY1" fmla="*/ 904672 h 1088761"/>
              <a:gd name="connsiteX2" fmla="*/ 244996 w 513140"/>
              <a:gd name="connsiteY2" fmla="*/ 904672 h 1088761"/>
              <a:gd name="connsiteX3" fmla="*/ 513140 w 513140"/>
              <a:gd name="connsiteY3" fmla="*/ 1088761 h 1088761"/>
              <a:gd name="connsiteX0" fmla="*/ 0 w 513140"/>
              <a:gd name="connsiteY0" fmla="*/ 0 h 1088761"/>
              <a:gd name="connsiteX1" fmla="*/ 68094 w 513140"/>
              <a:gd name="connsiteY1" fmla="*/ 904672 h 1088761"/>
              <a:gd name="connsiteX2" fmla="*/ 244996 w 513140"/>
              <a:gd name="connsiteY2" fmla="*/ 904672 h 1088761"/>
              <a:gd name="connsiteX3" fmla="*/ 513140 w 513140"/>
              <a:gd name="connsiteY3" fmla="*/ 1088761 h 108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140" h="1088761">
                <a:moveTo>
                  <a:pt x="0" y="0"/>
                </a:moveTo>
                <a:cubicBezTo>
                  <a:pt x="21077" y="376946"/>
                  <a:pt x="27261" y="753893"/>
                  <a:pt x="68094" y="904672"/>
                </a:cubicBezTo>
                <a:cubicBezTo>
                  <a:pt x="108927" y="1055451"/>
                  <a:pt x="196817" y="864509"/>
                  <a:pt x="244996" y="904672"/>
                </a:cubicBezTo>
                <a:cubicBezTo>
                  <a:pt x="293175" y="944835"/>
                  <a:pt x="125912" y="973683"/>
                  <a:pt x="513140" y="1088761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2040251" y="5200458"/>
            <a:ext cx="414875" cy="1116972"/>
          </a:xfrm>
          <a:custGeom>
            <a:avLst/>
            <a:gdLst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52919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6" fmla="*/ 340468 w 340468"/>
              <a:gd name="connsiteY6" fmla="*/ 9728 h 1202694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6" fmla="*/ 340468 w 340468"/>
              <a:gd name="connsiteY6" fmla="*/ 9728 h 1202694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6" fmla="*/ 324992 w 340468"/>
              <a:gd name="connsiteY6" fmla="*/ 1031132 h 1202694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0" fmla="*/ 0 w 673196"/>
              <a:gd name="connsiteY0" fmla="*/ 564204 h 1766898"/>
              <a:gd name="connsiteX1" fmla="*/ 68094 w 673196"/>
              <a:gd name="connsiteY1" fmla="*/ 1468876 h 1766898"/>
              <a:gd name="connsiteX2" fmla="*/ 155643 w 673196"/>
              <a:gd name="connsiteY2" fmla="*/ 1468876 h 1766898"/>
              <a:gd name="connsiteX3" fmla="*/ 291830 w 673196"/>
              <a:gd name="connsiteY3" fmla="*/ 1731523 h 1766898"/>
              <a:gd name="connsiteX4" fmla="*/ 340468 w 673196"/>
              <a:gd name="connsiteY4" fmla="*/ 573932 h 1766898"/>
              <a:gd name="connsiteX5" fmla="*/ 673196 w 673196"/>
              <a:gd name="connsiteY5" fmla="*/ 0 h 1766898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0" fmla="*/ 0 w 526177"/>
              <a:gd name="connsiteY0" fmla="*/ 0 h 1167724"/>
              <a:gd name="connsiteX1" fmla="*/ 68094 w 526177"/>
              <a:gd name="connsiteY1" fmla="*/ 904672 h 1167724"/>
              <a:gd name="connsiteX2" fmla="*/ 155643 w 526177"/>
              <a:gd name="connsiteY2" fmla="*/ 904672 h 1167724"/>
              <a:gd name="connsiteX3" fmla="*/ 291830 w 526177"/>
              <a:gd name="connsiteY3" fmla="*/ 1167319 h 1167724"/>
              <a:gd name="connsiteX4" fmla="*/ 526177 w 526177"/>
              <a:gd name="connsiteY4" fmla="*/ 836579 h 1167724"/>
              <a:gd name="connsiteX0" fmla="*/ 0 w 379157"/>
              <a:gd name="connsiteY0" fmla="*/ 0 h 1284496"/>
              <a:gd name="connsiteX1" fmla="*/ 68094 w 379157"/>
              <a:gd name="connsiteY1" fmla="*/ 904672 h 1284496"/>
              <a:gd name="connsiteX2" fmla="*/ 155643 w 379157"/>
              <a:gd name="connsiteY2" fmla="*/ 904672 h 1284496"/>
              <a:gd name="connsiteX3" fmla="*/ 291830 w 379157"/>
              <a:gd name="connsiteY3" fmla="*/ 1167319 h 1284496"/>
              <a:gd name="connsiteX4" fmla="*/ 379157 w 379157"/>
              <a:gd name="connsiteY4" fmla="*/ 1138137 h 1284496"/>
              <a:gd name="connsiteX0" fmla="*/ 0 w 371420"/>
              <a:gd name="connsiteY0" fmla="*/ 0 h 1167724"/>
              <a:gd name="connsiteX1" fmla="*/ 68094 w 371420"/>
              <a:gd name="connsiteY1" fmla="*/ 904672 h 1167724"/>
              <a:gd name="connsiteX2" fmla="*/ 155643 w 371420"/>
              <a:gd name="connsiteY2" fmla="*/ 904672 h 1167724"/>
              <a:gd name="connsiteX3" fmla="*/ 291830 w 371420"/>
              <a:gd name="connsiteY3" fmla="*/ 1167319 h 1167724"/>
              <a:gd name="connsiteX4" fmla="*/ 371420 w 371420"/>
              <a:gd name="connsiteY4" fmla="*/ 836580 h 1167724"/>
              <a:gd name="connsiteX0" fmla="*/ 0 w 371420"/>
              <a:gd name="connsiteY0" fmla="*/ 0 h 1061529"/>
              <a:gd name="connsiteX1" fmla="*/ 68094 w 371420"/>
              <a:gd name="connsiteY1" fmla="*/ 904672 h 1061529"/>
              <a:gd name="connsiteX2" fmla="*/ 155643 w 371420"/>
              <a:gd name="connsiteY2" fmla="*/ 904672 h 1061529"/>
              <a:gd name="connsiteX3" fmla="*/ 268616 w 371420"/>
              <a:gd name="connsiteY3" fmla="*/ 1060315 h 1061529"/>
              <a:gd name="connsiteX4" fmla="*/ 371420 w 371420"/>
              <a:gd name="connsiteY4" fmla="*/ 836580 h 1061529"/>
              <a:gd name="connsiteX0" fmla="*/ 0 w 406841"/>
              <a:gd name="connsiteY0" fmla="*/ 0 h 1129689"/>
              <a:gd name="connsiteX1" fmla="*/ 68094 w 406841"/>
              <a:gd name="connsiteY1" fmla="*/ 904672 h 1129689"/>
              <a:gd name="connsiteX2" fmla="*/ 155643 w 406841"/>
              <a:gd name="connsiteY2" fmla="*/ 904672 h 1129689"/>
              <a:gd name="connsiteX3" fmla="*/ 268616 w 406841"/>
              <a:gd name="connsiteY3" fmla="*/ 1060315 h 1129689"/>
              <a:gd name="connsiteX4" fmla="*/ 406841 w 406841"/>
              <a:gd name="connsiteY4" fmla="*/ 969327 h 1129689"/>
              <a:gd name="connsiteX0" fmla="*/ 0 w 406841"/>
              <a:gd name="connsiteY0" fmla="*/ 0 h 1129689"/>
              <a:gd name="connsiteX1" fmla="*/ 68094 w 406841"/>
              <a:gd name="connsiteY1" fmla="*/ 904672 h 1129689"/>
              <a:gd name="connsiteX2" fmla="*/ 155643 w 406841"/>
              <a:gd name="connsiteY2" fmla="*/ 904672 h 1129689"/>
              <a:gd name="connsiteX3" fmla="*/ 268616 w 406841"/>
              <a:gd name="connsiteY3" fmla="*/ 1060315 h 1129689"/>
              <a:gd name="connsiteX4" fmla="*/ 406841 w 406841"/>
              <a:gd name="connsiteY4" fmla="*/ 969327 h 1129689"/>
              <a:gd name="connsiteX0" fmla="*/ 0 w 268616"/>
              <a:gd name="connsiteY0" fmla="*/ 0 h 1060315"/>
              <a:gd name="connsiteX1" fmla="*/ 68094 w 268616"/>
              <a:gd name="connsiteY1" fmla="*/ 904672 h 1060315"/>
              <a:gd name="connsiteX2" fmla="*/ 155643 w 268616"/>
              <a:gd name="connsiteY2" fmla="*/ 904672 h 1060315"/>
              <a:gd name="connsiteX3" fmla="*/ 268616 w 268616"/>
              <a:gd name="connsiteY3" fmla="*/ 1060315 h 1060315"/>
              <a:gd name="connsiteX0" fmla="*/ 0 w 401447"/>
              <a:gd name="connsiteY0" fmla="*/ 0 h 1012905"/>
              <a:gd name="connsiteX1" fmla="*/ 68094 w 401447"/>
              <a:gd name="connsiteY1" fmla="*/ 904672 h 1012905"/>
              <a:gd name="connsiteX2" fmla="*/ 155643 w 401447"/>
              <a:gd name="connsiteY2" fmla="*/ 904672 h 1012905"/>
              <a:gd name="connsiteX3" fmla="*/ 401447 w 401447"/>
              <a:gd name="connsiteY3" fmla="*/ 1012905 h 1012905"/>
              <a:gd name="connsiteX0" fmla="*/ 0 w 357170"/>
              <a:gd name="connsiteY0" fmla="*/ 0 h 1145652"/>
              <a:gd name="connsiteX1" fmla="*/ 68094 w 357170"/>
              <a:gd name="connsiteY1" fmla="*/ 904672 h 1145652"/>
              <a:gd name="connsiteX2" fmla="*/ 155643 w 357170"/>
              <a:gd name="connsiteY2" fmla="*/ 904672 h 1145652"/>
              <a:gd name="connsiteX3" fmla="*/ 357170 w 357170"/>
              <a:gd name="connsiteY3" fmla="*/ 1145652 h 1145652"/>
              <a:gd name="connsiteX0" fmla="*/ 0 w 442069"/>
              <a:gd name="connsiteY0" fmla="*/ 0 h 1145652"/>
              <a:gd name="connsiteX1" fmla="*/ 68094 w 442069"/>
              <a:gd name="connsiteY1" fmla="*/ 904672 h 1145652"/>
              <a:gd name="connsiteX2" fmla="*/ 155643 w 442069"/>
              <a:gd name="connsiteY2" fmla="*/ 904672 h 1145652"/>
              <a:gd name="connsiteX3" fmla="*/ 357170 w 442069"/>
              <a:gd name="connsiteY3" fmla="*/ 1145652 h 1145652"/>
              <a:gd name="connsiteX0" fmla="*/ 0 w 480538"/>
              <a:gd name="connsiteY0" fmla="*/ 0 h 1107725"/>
              <a:gd name="connsiteX1" fmla="*/ 68094 w 480538"/>
              <a:gd name="connsiteY1" fmla="*/ 904672 h 1107725"/>
              <a:gd name="connsiteX2" fmla="*/ 155643 w 480538"/>
              <a:gd name="connsiteY2" fmla="*/ 904672 h 1107725"/>
              <a:gd name="connsiteX3" fmla="*/ 401447 w 480538"/>
              <a:gd name="connsiteY3" fmla="*/ 1107725 h 1107725"/>
              <a:gd name="connsiteX0" fmla="*/ 0 w 401447"/>
              <a:gd name="connsiteY0" fmla="*/ 0 h 1107725"/>
              <a:gd name="connsiteX1" fmla="*/ 68094 w 401447"/>
              <a:gd name="connsiteY1" fmla="*/ 904672 h 1107725"/>
              <a:gd name="connsiteX2" fmla="*/ 155643 w 401447"/>
              <a:gd name="connsiteY2" fmla="*/ 904672 h 1107725"/>
              <a:gd name="connsiteX3" fmla="*/ 401447 w 401447"/>
              <a:gd name="connsiteY3" fmla="*/ 1107725 h 1107725"/>
              <a:gd name="connsiteX0" fmla="*/ 0 w 401447"/>
              <a:gd name="connsiteY0" fmla="*/ 0 h 1107725"/>
              <a:gd name="connsiteX1" fmla="*/ 68094 w 401447"/>
              <a:gd name="connsiteY1" fmla="*/ 904672 h 1107725"/>
              <a:gd name="connsiteX2" fmla="*/ 189150 w 401447"/>
              <a:gd name="connsiteY2" fmla="*/ 904672 h 1107725"/>
              <a:gd name="connsiteX3" fmla="*/ 401447 w 401447"/>
              <a:gd name="connsiteY3" fmla="*/ 1107725 h 1107725"/>
              <a:gd name="connsiteX0" fmla="*/ 0 w 401447"/>
              <a:gd name="connsiteY0" fmla="*/ 0 h 1107725"/>
              <a:gd name="connsiteX1" fmla="*/ 68094 w 401447"/>
              <a:gd name="connsiteY1" fmla="*/ 904672 h 1107725"/>
              <a:gd name="connsiteX2" fmla="*/ 244996 w 401447"/>
              <a:gd name="connsiteY2" fmla="*/ 904672 h 1107725"/>
              <a:gd name="connsiteX3" fmla="*/ 401447 w 401447"/>
              <a:gd name="connsiteY3" fmla="*/ 1107725 h 1107725"/>
              <a:gd name="connsiteX0" fmla="*/ 0 w 513140"/>
              <a:gd name="connsiteY0" fmla="*/ 0 h 1088761"/>
              <a:gd name="connsiteX1" fmla="*/ 68094 w 513140"/>
              <a:gd name="connsiteY1" fmla="*/ 904672 h 1088761"/>
              <a:gd name="connsiteX2" fmla="*/ 244996 w 513140"/>
              <a:gd name="connsiteY2" fmla="*/ 904672 h 1088761"/>
              <a:gd name="connsiteX3" fmla="*/ 513140 w 513140"/>
              <a:gd name="connsiteY3" fmla="*/ 1088761 h 1088761"/>
              <a:gd name="connsiteX0" fmla="*/ 0 w 513140"/>
              <a:gd name="connsiteY0" fmla="*/ 0 h 1088761"/>
              <a:gd name="connsiteX1" fmla="*/ 68094 w 513140"/>
              <a:gd name="connsiteY1" fmla="*/ 904672 h 1088761"/>
              <a:gd name="connsiteX2" fmla="*/ 244996 w 513140"/>
              <a:gd name="connsiteY2" fmla="*/ 904672 h 1088761"/>
              <a:gd name="connsiteX3" fmla="*/ 513140 w 513140"/>
              <a:gd name="connsiteY3" fmla="*/ 1088761 h 108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140" h="1088761">
                <a:moveTo>
                  <a:pt x="0" y="0"/>
                </a:moveTo>
                <a:cubicBezTo>
                  <a:pt x="21077" y="376946"/>
                  <a:pt x="27261" y="753893"/>
                  <a:pt x="68094" y="904672"/>
                </a:cubicBezTo>
                <a:cubicBezTo>
                  <a:pt x="108927" y="1055451"/>
                  <a:pt x="196817" y="864509"/>
                  <a:pt x="244996" y="904672"/>
                </a:cubicBezTo>
                <a:cubicBezTo>
                  <a:pt x="293175" y="944835"/>
                  <a:pt x="125912" y="973683"/>
                  <a:pt x="513140" y="1088761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705765" y="3820276"/>
            <a:ext cx="1563464" cy="7797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73264" y="5009686"/>
            <a:ext cx="1408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SLD</a:t>
            </a:r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 rot="16200000">
            <a:off x="3752645" y="4999808"/>
            <a:ext cx="1408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SLD</a:t>
            </a:r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 rot="16200000">
            <a:off x="7637439" y="4923267"/>
            <a:ext cx="1408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SLD</a:t>
            </a:r>
            <a:endParaRPr lang="sv-SE" dirty="0" smtClean="0">
              <a:solidFill>
                <a:srgbClr val="666666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4719578" y="5233372"/>
            <a:ext cx="992929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6548209" y="5220402"/>
            <a:ext cx="992929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Freeform 64"/>
          <p:cNvSpPr/>
          <p:nvPr/>
        </p:nvSpPr>
        <p:spPr>
          <a:xfrm flipH="1">
            <a:off x="6117653" y="5209218"/>
            <a:ext cx="426769" cy="1161035"/>
          </a:xfrm>
          <a:custGeom>
            <a:avLst/>
            <a:gdLst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52919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6" fmla="*/ 340468 w 340468"/>
              <a:gd name="connsiteY6" fmla="*/ 9728 h 1202694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6" fmla="*/ 340468 w 340468"/>
              <a:gd name="connsiteY6" fmla="*/ 9728 h 1202694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6" fmla="*/ 324992 w 340468"/>
              <a:gd name="connsiteY6" fmla="*/ 1031132 h 1202694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0" fmla="*/ 0 w 673196"/>
              <a:gd name="connsiteY0" fmla="*/ 564204 h 1766898"/>
              <a:gd name="connsiteX1" fmla="*/ 68094 w 673196"/>
              <a:gd name="connsiteY1" fmla="*/ 1468876 h 1766898"/>
              <a:gd name="connsiteX2" fmla="*/ 155643 w 673196"/>
              <a:gd name="connsiteY2" fmla="*/ 1468876 h 1766898"/>
              <a:gd name="connsiteX3" fmla="*/ 291830 w 673196"/>
              <a:gd name="connsiteY3" fmla="*/ 1731523 h 1766898"/>
              <a:gd name="connsiteX4" fmla="*/ 340468 w 673196"/>
              <a:gd name="connsiteY4" fmla="*/ 573932 h 1766898"/>
              <a:gd name="connsiteX5" fmla="*/ 673196 w 673196"/>
              <a:gd name="connsiteY5" fmla="*/ 0 h 1766898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0" fmla="*/ 0 w 526177"/>
              <a:gd name="connsiteY0" fmla="*/ 0 h 1167724"/>
              <a:gd name="connsiteX1" fmla="*/ 68094 w 526177"/>
              <a:gd name="connsiteY1" fmla="*/ 904672 h 1167724"/>
              <a:gd name="connsiteX2" fmla="*/ 155643 w 526177"/>
              <a:gd name="connsiteY2" fmla="*/ 904672 h 1167724"/>
              <a:gd name="connsiteX3" fmla="*/ 291830 w 526177"/>
              <a:gd name="connsiteY3" fmla="*/ 1167319 h 1167724"/>
              <a:gd name="connsiteX4" fmla="*/ 526177 w 526177"/>
              <a:gd name="connsiteY4" fmla="*/ 836579 h 1167724"/>
              <a:gd name="connsiteX0" fmla="*/ 0 w 379157"/>
              <a:gd name="connsiteY0" fmla="*/ 0 h 1284496"/>
              <a:gd name="connsiteX1" fmla="*/ 68094 w 379157"/>
              <a:gd name="connsiteY1" fmla="*/ 904672 h 1284496"/>
              <a:gd name="connsiteX2" fmla="*/ 155643 w 379157"/>
              <a:gd name="connsiteY2" fmla="*/ 904672 h 1284496"/>
              <a:gd name="connsiteX3" fmla="*/ 291830 w 379157"/>
              <a:gd name="connsiteY3" fmla="*/ 1167319 h 1284496"/>
              <a:gd name="connsiteX4" fmla="*/ 379157 w 379157"/>
              <a:gd name="connsiteY4" fmla="*/ 1138137 h 1284496"/>
              <a:gd name="connsiteX0" fmla="*/ 0 w 371420"/>
              <a:gd name="connsiteY0" fmla="*/ 0 h 1167724"/>
              <a:gd name="connsiteX1" fmla="*/ 68094 w 371420"/>
              <a:gd name="connsiteY1" fmla="*/ 904672 h 1167724"/>
              <a:gd name="connsiteX2" fmla="*/ 155643 w 371420"/>
              <a:gd name="connsiteY2" fmla="*/ 904672 h 1167724"/>
              <a:gd name="connsiteX3" fmla="*/ 291830 w 371420"/>
              <a:gd name="connsiteY3" fmla="*/ 1167319 h 1167724"/>
              <a:gd name="connsiteX4" fmla="*/ 371420 w 371420"/>
              <a:gd name="connsiteY4" fmla="*/ 836580 h 1167724"/>
              <a:gd name="connsiteX0" fmla="*/ 0 w 371420"/>
              <a:gd name="connsiteY0" fmla="*/ 0 h 1061529"/>
              <a:gd name="connsiteX1" fmla="*/ 68094 w 371420"/>
              <a:gd name="connsiteY1" fmla="*/ 904672 h 1061529"/>
              <a:gd name="connsiteX2" fmla="*/ 155643 w 371420"/>
              <a:gd name="connsiteY2" fmla="*/ 904672 h 1061529"/>
              <a:gd name="connsiteX3" fmla="*/ 268616 w 371420"/>
              <a:gd name="connsiteY3" fmla="*/ 1060315 h 1061529"/>
              <a:gd name="connsiteX4" fmla="*/ 371420 w 371420"/>
              <a:gd name="connsiteY4" fmla="*/ 836580 h 1061529"/>
              <a:gd name="connsiteX0" fmla="*/ 0 w 406841"/>
              <a:gd name="connsiteY0" fmla="*/ 0 h 1129689"/>
              <a:gd name="connsiteX1" fmla="*/ 68094 w 406841"/>
              <a:gd name="connsiteY1" fmla="*/ 904672 h 1129689"/>
              <a:gd name="connsiteX2" fmla="*/ 155643 w 406841"/>
              <a:gd name="connsiteY2" fmla="*/ 904672 h 1129689"/>
              <a:gd name="connsiteX3" fmla="*/ 268616 w 406841"/>
              <a:gd name="connsiteY3" fmla="*/ 1060315 h 1129689"/>
              <a:gd name="connsiteX4" fmla="*/ 406841 w 406841"/>
              <a:gd name="connsiteY4" fmla="*/ 969327 h 1129689"/>
              <a:gd name="connsiteX0" fmla="*/ 0 w 406841"/>
              <a:gd name="connsiteY0" fmla="*/ 0 h 1129689"/>
              <a:gd name="connsiteX1" fmla="*/ 68094 w 406841"/>
              <a:gd name="connsiteY1" fmla="*/ 904672 h 1129689"/>
              <a:gd name="connsiteX2" fmla="*/ 155643 w 406841"/>
              <a:gd name="connsiteY2" fmla="*/ 904672 h 1129689"/>
              <a:gd name="connsiteX3" fmla="*/ 268616 w 406841"/>
              <a:gd name="connsiteY3" fmla="*/ 1060315 h 1129689"/>
              <a:gd name="connsiteX4" fmla="*/ 406841 w 406841"/>
              <a:gd name="connsiteY4" fmla="*/ 969327 h 1129689"/>
              <a:gd name="connsiteX0" fmla="*/ 0 w 268616"/>
              <a:gd name="connsiteY0" fmla="*/ 0 h 1060315"/>
              <a:gd name="connsiteX1" fmla="*/ 68094 w 268616"/>
              <a:gd name="connsiteY1" fmla="*/ 904672 h 1060315"/>
              <a:gd name="connsiteX2" fmla="*/ 155643 w 268616"/>
              <a:gd name="connsiteY2" fmla="*/ 904672 h 1060315"/>
              <a:gd name="connsiteX3" fmla="*/ 268616 w 268616"/>
              <a:gd name="connsiteY3" fmla="*/ 1060315 h 1060315"/>
              <a:gd name="connsiteX0" fmla="*/ 0 w 401447"/>
              <a:gd name="connsiteY0" fmla="*/ 0 h 1012905"/>
              <a:gd name="connsiteX1" fmla="*/ 68094 w 401447"/>
              <a:gd name="connsiteY1" fmla="*/ 904672 h 1012905"/>
              <a:gd name="connsiteX2" fmla="*/ 155643 w 401447"/>
              <a:gd name="connsiteY2" fmla="*/ 904672 h 1012905"/>
              <a:gd name="connsiteX3" fmla="*/ 401447 w 401447"/>
              <a:gd name="connsiteY3" fmla="*/ 1012905 h 1012905"/>
              <a:gd name="connsiteX0" fmla="*/ 0 w 357170"/>
              <a:gd name="connsiteY0" fmla="*/ 0 h 1145652"/>
              <a:gd name="connsiteX1" fmla="*/ 68094 w 357170"/>
              <a:gd name="connsiteY1" fmla="*/ 904672 h 1145652"/>
              <a:gd name="connsiteX2" fmla="*/ 155643 w 357170"/>
              <a:gd name="connsiteY2" fmla="*/ 904672 h 1145652"/>
              <a:gd name="connsiteX3" fmla="*/ 357170 w 357170"/>
              <a:gd name="connsiteY3" fmla="*/ 1145652 h 1145652"/>
              <a:gd name="connsiteX0" fmla="*/ 0 w 442069"/>
              <a:gd name="connsiteY0" fmla="*/ 0 h 1145652"/>
              <a:gd name="connsiteX1" fmla="*/ 68094 w 442069"/>
              <a:gd name="connsiteY1" fmla="*/ 904672 h 1145652"/>
              <a:gd name="connsiteX2" fmla="*/ 155643 w 442069"/>
              <a:gd name="connsiteY2" fmla="*/ 904672 h 1145652"/>
              <a:gd name="connsiteX3" fmla="*/ 357170 w 442069"/>
              <a:gd name="connsiteY3" fmla="*/ 1145652 h 1145652"/>
              <a:gd name="connsiteX0" fmla="*/ 0 w 480538"/>
              <a:gd name="connsiteY0" fmla="*/ 0 h 1107725"/>
              <a:gd name="connsiteX1" fmla="*/ 68094 w 480538"/>
              <a:gd name="connsiteY1" fmla="*/ 904672 h 1107725"/>
              <a:gd name="connsiteX2" fmla="*/ 155643 w 480538"/>
              <a:gd name="connsiteY2" fmla="*/ 904672 h 1107725"/>
              <a:gd name="connsiteX3" fmla="*/ 401447 w 480538"/>
              <a:gd name="connsiteY3" fmla="*/ 1107725 h 1107725"/>
              <a:gd name="connsiteX0" fmla="*/ 0 w 401447"/>
              <a:gd name="connsiteY0" fmla="*/ 0 h 1107725"/>
              <a:gd name="connsiteX1" fmla="*/ 68094 w 401447"/>
              <a:gd name="connsiteY1" fmla="*/ 904672 h 1107725"/>
              <a:gd name="connsiteX2" fmla="*/ 155643 w 401447"/>
              <a:gd name="connsiteY2" fmla="*/ 904672 h 1107725"/>
              <a:gd name="connsiteX3" fmla="*/ 401447 w 401447"/>
              <a:gd name="connsiteY3" fmla="*/ 1107725 h 1107725"/>
              <a:gd name="connsiteX0" fmla="*/ 0 w 401447"/>
              <a:gd name="connsiteY0" fmla="*/ 0 h 1107725"/>
              <a:gd name="connsiteX1" fmla="*/ 68094 w 401447"/>
              <a:gd name="connsiteY1" fmla="*/ 904672 h 1107725"/>
              <a:gd name="connsiteX2" fmla="*/ 189150 w 401447"/>
              <a:gd name="connsiteY2" fmla="*/ 904672 h 1107725"/>
              <a:gd name="connsiteX3" fmla="*/ 401447 w 401447"/>
              <a:gd name="connsiteY3" fmla="*/ 1107725 h 1107725"/>
              <a:gd name="connsiteX0" fmla="*/ 0 w 401447"/>
              <a:gd name="connsiteY0" fmla="*/ 0 h 1107725"/>
              <a:gd name="connsiteX1" fmla="*/ 68094 w 401447"/>
              <a:gd name="connsiteY1" fmla="*/ 904672 h 1107725"/>
              <a:gd name="connsiteX2" fmla="*/ 244996 w 401447"/>
              <a:gd name="connsiteY2" fmla="*/ 904672 h 1107725"/>
              <a:gd name="connsiteX3" fmla="*/ 401447 w 401447"/>
              <a:gd name="connsiteY3" fmla="*/ 1107725 h 1107725"/>
              <a:gd name="connsiteX0" fmla="*/ 0 w 513140"/>
              <a:gd name="connsiteY0" fmla="*/ 0 h 1088761"/>
              <a:gd name="connsiteX1" fmla="*/ 68094 w 513140"/>
              <a:gd name="connsiteY1" fmla="*/ 904672 h 1088761"/>
              <a:gd name="connsiteX2" fmla="*/ 244996 w 513140"/>
              <a:gd name="connsiteY2" fmla="*/ 904672 h 1088761"/>
              <a:gd name="connsiteX3" fmla="*/ 513140 w 513140"/>
              <a:gd name="connsiteY3" fmla="*/ 1088761 h 1088761"/>
              <a:gd name="connsiteX0" fmla="*/ 0 w 513140"/>
              <a:gd name="connsiteY0" fmla="*/ 0 h 1088761"/>
              <a:gd name="connsiteX1" fmla="*/ 68094 w 513140"/>
              <a:gd name="connsiteY1" fmla="*/ 904672 h 1088761"/>
              <a:gd name="connsiteX2" fmla="*/ 244996 w 513140"/>
              <a:gd name="connsiteY2" fmla="*/ 904672 h 1088761"/>
              <a:gd name="connsiteX3" fmla="*/ 513140 w 513140"/>
              <a:gd name="connsiteY3" fmla="*/ 1088761 h 108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140" h="1088761">
                <a:moveTo>
                  <a:pt x="0" y="0"/>
                </a:moveTo>
                <a:cubicBezTo>
                  <a:pt x="21077" y="376946"/>
                  <a:pt x="27261" y="753893"/>
                  <a:pt x="68094" y="904672"/>
                </a:cubicBezTo>
                <a:cubicBezTo>
                  <a:pt x="108927" y="1055451"/>
                  <a:pt x="196817" y="864509"/>
                  <a:pt x="244996" y="904672"/>
                </a:cubicBezTo>
                <a:cubicBezTo>
                  <a:pt x="293175" y="944835"/>
                  <a:pt x="125912" y="973683"/>
                  <a:pt x="513140" y="1088761"/>
                </a:cubicBezTo>
              </a:path>
            </a:pathLst>
          </a:custGeom>
          <a:ln w="1905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5712507" y="5215321"/>
            <a:ext cx="414875" cy="1154931"/>
          </a:xfrm>
          <a:custGeom>
            <a:avLst/>
            <a:gdLst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52919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6" fmla="*/ 340468 w 340468"/>
              <a:gd name="connsiteY6" fmla="*/ 9728 h 1202694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6" fmla="*/ 340468 w 340468"/>
              <a:gd name="connsiteY6" fmla="*/ 9728 h 1202694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6" fmla="*/ 324992 w 340468"/>
              <a:gd name="connsiteY6" fmla="*/ 1031132 h 1202694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0" fmla="*/ 0 w 673196"/>
              <a:gd name="connsiteY0" fmla="*/ 564204 h 1766898"/>
              <a:gd name="connsiteX1" fmla="*/ 68094 w 673196"/>
              <a:gd name="connsiteY1" fmla="*/ 1468876 h 1766898"/>
              <a:gd name="connsiteX2" fmla="*/ 155643 w 673196"/>
              <a:gd name="connsiteY2" fmla="*/ 1468876 h 1766898"/>
              <a:gd name="connsiteX3" fmla="*/ 291830 w 673196"/>
              <a:gd name="connsiteY3" fmla="*/ 1731523 h 1766898"/>
              <a:gd name="connsiteX4" fmla="*/ 340468 w 673196"/>
              <a:gd name="connsiteY4" fmla="*/ 573932 h 1766898"/>
              <a:gd name="connsiteX5" fmla="*/ 673196 w 673196"/>
              <a:gd name="connsiteY5" fmla="*/ 0 h 1766898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0" fmla="*/ 0 w 526177"/>
              <a:gd name="connsiteY0" fmla="*/ 0 h 1167724"/>
              <a:gd name="connsiteX1" fmla="*/ 68094 w 526177"/>
              <a:gd name="connsiteY1" fmla="*/ 904672 h 1167724"/>
              <a:gd name="connsiteX2" fmla="*/ 155643 w 526177"/>
              <a:gd name="connsiteY2" fmla="*/ 904672 h 1167724"/>
              <a:gd name="connsiteX3" fmla="*/ 291830 w 526177"/>
              <a:gd name="connsiteY3" fmla="*/ 1167319 h 1167724"/>
              <a:gd name="connsiteX4" fmla="*/ 526177 w 526177"/>
              <a:gd name="connsiteY4" fmla="*/ 836579 h 1167724"/>
              <a:gd name="connsiteX0" fmla="*/ 0 w 379157"/>
              <a:gd name="connsiteY0" fmla="*/ 0 h 1284496"/>
              <a:gd name="connsiteX1" fmla="*/ 68094 w 379157"/>
              <a:gd name="connsiteY1" fmla="*/ 904672 h 1284496"/>
              <a:gd name="connsiteX2" fmla="*/ 155643 w 379157"/>
              <a:gd name="connsiteY2" fmla="*/ 904672 h 1284496"/>
              <a:gd name="connsiteX3" fmla="*/ 291830 w 379157"/>
              <a:gd name="connsiteY3" fmla="*/ 1167319 h 1284496"/>
              <a:gd name="connsiteX4" fmla="*/ 379157 w 379157"/>
              <a:gd name="connsiteY4" fmla="*/ 1138137 h 1284496"/>
              <a:gd name="connsiteX0" fmla="*/ 0 w 371420"/>
              <a:gd name="connsiteY0" fmla="*/ 0 h 1167724"/>
              <a:gd name="connsiteX1" fmla="*/ 68094 w 371420"/>
              <a:gd name="connsiteY1" fmla="*/ 904672 h 1167724"/>
              <a:gd name="connsiteX2" fmla="*/ 155643 w 371420"/>
              <a:gd name="connsiteY2" fmla="*/ 904672 h 1167724"/>
              <a:gd name="connsiteX3" fmla="*/ 291830 w 371420"/>
              <a:gd name="connsiteY3" fmla="*/ 1167319 h 1167724"/>
              <a:gd name="connsiteX4" fmla="*/ 371420 w 371420"/>
              <a:gd name="connsiteY4" fmla="*/ 836580 h 1167724"/>
              <a:gd name="connsiteX0" fmla="*/ 0 w 371420"/>
              <a:gd name="connsiteY0" fmla="*/ 0 h 1061529"/>
              <a:gd name="connsiteX1" fmla="*/ 68094 w 371420"/>
              <a:gd name="connsiteY1" fmla="*/ 904672 h 1061529"/>
              <a:gd name="connsiteX2" fmla="*/ 155643 w 371420"/>
              <a:gd name="connsiteY2" fmla="*/ 904672 h 1061529"/>
              <a:gd name="connsiteX3" fmla="*/ 268616 w 371420"/>
              <a:gd name="connsiteY3" fmla="*/ 1060315 h 1061529"/>
              <a:gd name="connsiteX4" fmla="*/ 371420 w 371420"/>
              <a:gd name="connsiteY4" fmla="*/ 836580 h 1061529"/>
              <a:gd name="connsiteX0" fmla="*/ 0 w 406841"/>
              <a:gd name="connsiteY0" fmla="*/ 0 h 1129689"/>
              <a:gd name="connsiteX1" fmla="*/ 68094 w 406841"/>
              <a:gd name="connsiteY1" fmla="*/ 904672 h 1129689"/>
              <a:gd name="connsiteX2" fmla="*/ 155643 w 406841"/>
              <a:gd name="connsiteY2" fmla="*/ 904672 h 1129689"/>
              <a:gd name="connsiteX3" fmla="*/ 268616 w 406841"/>
              <a:gd name="connsiteY3" fmla="*/ 1060315 h 1129689"/>
              <a:gd name="connsiteX4" fmla="*/ 406841 w 406841"/>
              <a:gd name="connsiteY4" fmla="*/ 969327 h 1129689"/>
              <a:gd name="connsiteX0" fmla="*/ 0 w 406841"/>
              <a:gd name="connsiteY0" fmla="*/ 0 h 1129689"/>
              <a:gd name="connsiteX1" fmla="*/ 68094 w 406841"/>
              <a:gd name="connsiteY1" fmla="*/ 904672 h 1129689"/>
              <a:gd name="connsiteX2" fmla="*/ 155643 w 406841"/>
              <a:gd name="connsiteY2" fmla="*/ 904672 h 1129689"/>
              <a:gd name="connsiteX3" fmla="*/ 268616 w 406841"/>
              <a:gd name="connsiteY3" fmla="*/ 1060315 h 1129689"/>
              <a:gd name="connsiteX4" fmla="*/ 406841 w 406841"/>
              <a:gd name="connsiteY4" fmla="*/ 969327 h 1129689"/>
              <a:gd name="connsiteX0" fmla="*/ 0 w 268616"/>
              <a:gd name="connsiteY0" fmla="*/ 0 h 1060315"/>
              <a:gd name="connsiteX1" fmla="*/ 68094 w 268616"/>
              <a:gd name="connsiteY1" fmla="*/ 904672 h 1060315"/>
              <a:gd name="connsiteX2" fmla="*/ 155643 w 268616"/>
              <a:gd name="connsiteY2" fmla="*/ 904672 h 1060315"/>
              <a:gd name="connsiteX3" fmla="*/ 268616 w 268616"/>
              <a:gd name="connsiteY3" fmla="*/ 1060315 h 1060315"/>
              <a:gd name="connsiteX0" fmla="*/ 0 w 401447"/>
              <a:gd name="connsiteY0" fmla="*/ 0 h 1012905"/>
              <a:gd name="connsiteX1" fmla="*/ 68094 w 401447"/>
              <a:gd name="connsiteY1" fmla="*/ 904672 h 1012905"/>
              <a:gd name="connsiteX2" fmla="*/ 155643 w 401447"/>
              <a:gd name="connsiteY2" fmla="*/ 904672 h 1012905"/>
              <a:gd name="connsiteX3" fmla="*/ 401447 w 401447"/>
              <a:gd name="connsiteY3" fmla="*/ 1012905 h 1012905"/>
              <a:gd name="connsiteX0" fmla="*/ 0 w 357170"/>
              <a:gd name="connsiteY0" fmla="*/ 0 h 1145652"/>
              <a:gd name="connsiteX1" fmla="*/ 68094 w 357170"/>
              <a:gd name="connsiteY1" fmla="*/ 904672 h 1145652"/>
              <a:gd name="connsiteX2" fmla="*/ 155643 w 357170"/>
              <a:gd name="connsiteY2" fmla="*/ 904672 h 1145652"/>
              <a:gd name="connsiteX3" fmla="*/ 357170 w 357170"/>
              <a:gd name="connsiteY3" fmla="*/ 1145652 h 1145652"/>
              <a:gd name="connsiteX0" fmla="*/ 0 w 442069"/>
              <a:gd name="connsiteY0" fmla="*/ 0 h 1145652"/>
              <a:gd name="connsiteX1" fmla="*/ 68094 w 442069"/>
              <a:gd name="connsiteY1" fmla="*/ 904672 h 1145652"/>
              <a:gd name="connsiteX2" fmla="*/ 155643 w 442069"/>
              <a:gd name="connsiteY2" fmla="*/ 904672 h 1145652"/>
              <a:gd name="connsiteX3" fmla="*/ 357170 w 442069"/>
              <a:gd name="connsiteY3" fmla="*/ 1145652 h 1145652"/>
              <a:gd name="connsiteX0" fmla="*/ 0 w 480538"/>
              <a:gd name="connsiteY0" fmla="*/ 0 h 1107725"/>
              <a:gd name="connsiteX1" fmla="*/ 68094 w 480538"/>
              <a:gd name="connsiteY1" fmla="*/ 904672 h 1107725"/>
              <a:gd name="connsiteX2" fmla="*/ 155643 w 480538"/>
              <a:gd name="connsiteY2" fmla="*/ 904672 h 1107725"/>
              <a:gd name="connsiteX3" fmla="*/ 401447 w 480538"/>
              <a:gd name="connsiteY3" fmla="*/ 1107725 h 1107725"/>
              <a:gd name="connsiteX0" fmla="*/ 0 w 401447"/>
              <a:gd name="connsiteY0" fmla="*/ 0 h 1107725"/>
              <a:gd name="connsiteX1" fmla="*/ 68094 w 401447"/>
              <a:gd name="connsiteY1" fmla="*/ 904672 h 1107725"/>
              <a:gd name="connsiteX2" fmla="*/ 155643 w 401447"/>
              <a:gd name="connsiteY2" fmla="*/ 904672 h 1107725"/>
              <a:gd name="connsiteX3" fmla="*/ 401447 w 401447"/>
              <a:gd name="connsiteY3" fmla="*/ 1107725 h 1107725"/>
              <a:gd name="connsiteX0" fmla="*/ 0 w 401447"/>
              <a:gd name="connsiteY0" fmla="*/ 0 h 1107725"/>
              <a:gd name="connsiteX1" fmla="*/ 68094 w 401447"/>
              <a:gd name="connsiteY1" fmla="*/ 904672 h 1107725"/>
              <a:gd name="connsiteX2" fmla="*/ 189150 w 401447"/>
              <a:gd name="connsiteY2" fmla="*/ 904672 h 1107725"/>
              <a:gd name="connsiteX3" fmla="*/ 401447 w 401447"/>
              <a:gd name="connsiteY3" fmla="*/ 1107725 h 1107725"/>
              <a:gd name="connsiteX0" fmla="*/ 0 w 401447"/>
              <a:gd name="connsiteY0" fmla="*/ 0 h 1107725"/>
              <a:gd name="connsiteX1" fmla="*/ 68094 w 401447"/>
              <a:gd name="connsiteY1" fmla="*/ 904672 h 1107725"/>
              <a:gd name="connsiteX2" fmla="*/ 244996 w 401447"/>
              <a:gd name="connsiteY2" fmla="*/ 904672 h 1107725"/>
              <a:gd name="connsiteX3" fmla="*/ 401447 w 401447"/>
              <a:gd name="connsiteY3" fmla="*/ 1107725 h 1107725"/>
              <a:gd name="connsiteX0" fmla="*/ 0 w 513140"/>
              <a:gd name="connsiteY0" fmla="*/ 0 h 1088761"/>
              <a:gd name="connsiteX1" fmla="*/ 68094 w 513140"/>
              <a:gd name="connsiteY1" fmla="*/ 904672 h 1088761"/>
              <a:gd name="connsiteX2" fmla="*/ 244996 w 513140"/>
              <a:gd name="connsiteY2" fmla="*/ 904672 h 1088761"/>
              <a:gd name="connsiteX3" fmla="*/ 513140 w 513140"/>
              <a:gd name="connsiteY3" fmla="*/ 1088761 h 1088761"/>
              <a:gd name="connsiteX0" fmla="*/ 0 w 513140"/>
              <a:gd name="connsiteY0" fmla="*/ 0 h 1088761"/>
              <a:gd name="connsiteX1" fmla="*/ 68094 w 513140"/>
              <a:gd name="connsiteY1" fmla="*/ 904672 h 1088761"/>
              <a:gd name="connsiteX2" fmla="*/ 244996 w 513140"/>
              <a:gd name="connsiteY2" fmla="*/ 904672 h 1088761"/>
              <a:gd name="connsiteX3" fmla="*/ 513140 w 513140"/>
              <a:gd name="connsiteY3" fmla="*/ 1088761 h 108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140" h="1088761">
                <a:moveTo>
                  <a:pt x="0" y="0"/>
                </a:moveTo>
                <a:cubicBezTo>
                  <a:pt x="21077" y="376946"/>
                  <a:pt x="27261" y="753893"/>
                  <a:pt x="68094" y="904672"/>
                </a:cubicBezTo>
                <a:cubicBezTo>
                  <a:pt x="108927" y="1055451"/>
                  <a:pt x="196817" y="864509"/>
                  <a:pt x="244996" y="904672"/>
                </a:cubicBezTo>
                <a:cubicBezTo>
                  <a:pt x="293175" y="944835"/>
                  <a:pt x="125912" y="973683"/>
                  <a:pt x="513140" y="1088761"/>
                </a:cubicBezTo>
              </a:path>
            </a:pathLst>
          </a:custGeom>
          <a:ln w="1905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9618046" y="5211889"/>
            <a:ext cx="519841" cy="1183831"/>
          </a:xfrm>
          <a:custGeom>
            <a:avLst/>
            <a:gdLst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52919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6" fmla="*/ 340468 w 340468"/>
              <a:gd name="connsiteY6" fmla="*/ 9728 h 1202694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6" fmla="*/ 340468 w 340468"/>
              <a:gd name="connsiteY6" fmla="*/ 9728 h 1202694"/>
              <a:gd name="connsiteX0" fmla="*/ 0 w 362289"/>
              <a:gd name="connsiteY0" fmla="*/ 0 h 1202694"/>
              <a:gd name="connsiteX1" fmla="*/ 68094 w 362289"/>
              <a:gd name="connsiteY1" fmla="*/ 904672 h 1202694"/>
              <a:gd name="connsiteX2" fmla="*/ 155643 w 362289"/>
              <a:gd name="connsiteY2" fmla="*/ 904672 h 1202694"/>
              <a:gd name="connsiteX3" fmla="*/ 291830 w 362289"/>
              <a:gd name="connsiteY3" fmla="*/ 1167319 h 1202694"/>
              <a:gd name="connsiteX4" fmla="*/ 340468 w 362289"/>
              <a:gd name="connsiteY4" fmla="*/ 9728 h 1202694"/>
              <a:gd name="connsiteX5" fmla="*/ 340468 w 362289"/>
              <a:gd name="connsiteY5" fmla="*/ 9728 h 1202694"/>
              <a:gd name="connsiteX6" fmla="*/ 362289 w 362289"/>
              <a:gd name="connsiteY6" fmla="*/ 969848 h 1202694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0" fmla="*/ 0 w 478666"/>
              <a:gd name="connsiteY0" fmla="*/ 0 h 1202694"/>
              <a:gd name="connsiteX1" fmla="*/ 68094 w 478666"/>
              <a:gd name="connsiteY1" fmla="*/ 904672 h 1202694"/>
              <a:gd name="connsiteX2" fmla="*/ 155643 w 478666"/>
              <a:gd name="connsiteY2" fmla="*/ 904672 h 1202694"/>
              <a:gd name="connsiteX3" fmla="*/ 291830 w 478666"/>
              <a:gd name="connsiteY3" fmla="*/ 1167319 h 1202694"/>
              <a:gd name="connsiteX4" fmla="*/ 340468 w 478666"/>
              <a:gd name="connsiteY4" fmla="*/ 9728 h 1202694"/>
              <a:gd name="connsiteX5" fmla="*/ 478666 w 478666"/>
              <a:gd name="connsiteY5" fmla="*/ 1171016 h 1202694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0" fmla="*/ 0 w 478666"/>
              <a:gd name="connsiteY0" fmla="*/ 0 h 1338399"/>
              <a:gd name="connsiteX1" fmla="*/ 68094 w 478666"/>
              <a:gd name="connsiteY1" fmla="*/ 904672 h 1338399"/>
              <a:gd name="connsiteX2" fmla="*/ 155643 w 478666"/>
              <a:gd name="connsiteY2" fmla="*/ 904672 h 1338399"/>
              <a:gd name="connsiteX3" fmla="*/ 291830 w 478666"/>
              <a:gd name="connsiteY3" fmla="*/ 1167319 h 1338399"/>
              <a:gd name="connsiteX4" fmla="*/ 478666 w 478666"/>
              <a:gd name="connsiteY4" fmla="*/ 1262456 h 1338399"/>
              <a:gd name="connsiteX0" fmla="*/ 0 w 478666"/>
              <a:gd name="connsiteY0" fmla="*/ 0 h 1301305"/>
              <a:gd name="connsiteX1" fmla="*/ 68094 w 478666"/>
              <a:gd name="connsiteY1" fmla="*/ 904672 h 1301305"/>
              <a:gd name="connsiteX2" fmla="*/ 155643 w 478666"/>
              <a:gd name="connsiteY2" fmla="*/ 904672 h 1301305"/>
              <a:gd name="connsiteX3" fmla="*/ 291830 w 478666"/>
              <a:gd name="connsiteY3" fmla="*/ 1167319 h 1301305"/>
              <a:gd name="connsiteX4" fmla="*/ 478666 w 478666"/>
              <a:gd name="connsiteY4" fmla="*/ 1216736 h 1301305"/>
              <a:gd name="connsiteX0" fmla="*/ 0 w 369562"/>
              <a:gd name="connsiteY0" fmla="*/ 0 h 1228488"/>
              <a:gd name="connsiteX1" fmla="*/ 68094 w 369562"/>
              <a:gd name="connsiteY1" fmla="*/ 904672 h 1228488"/>
              <a:gd name="connsiteX2" fmla="*/ 155643 w 369562"/>
              <a:gd name="connsiteY2" fmla="*/ 904672 h 1228488"/>
              <a:gd name="connsiteX3" fmla="*/ 291830 w 369562"/>
              <a:gd name="connsiteY3" fmla="*/ 1167319 h 1228488"/>
              <a:gd name="connsiteX4" fmla="*/ 369562 w 369562"/>
              <a:gd name="connsiteY4" fmla="*/ 1116152 h 1228488"/>
              <a:gd name="connsiteX0" fmla="*/ 0 w 369562"/>
              <a:gd name="connsiteY0" fmla="*/ 0 h 1245521"/>
              <a:gd name="connsiteX1" fmla="*/ 68094 w 369562"/>
              <a:gd name="connsiteY1" fmla="*/ 904672 h 1245521"/>
              <a:gd name="connsiteX2" fmla="*/ 155643 w 369562"/>
              <a:gd name="connsiteY2" fmla="*/ 904672 h 1245521"/>
              <a:gd name="connsiteX3" fmla="*/ 269100 w 369562"/>
              <a:gd name="connsiteY3" fmla="*/ 1203514 h 1245521"/>
              <a:gd name="connsiteX4" fmla="*/ 369562 w 369562"/>
              <a:gd name="connsiteY4" fmla="*/ 1116152 h 1245521"/>
              <a:gd name="connsiteX0" fmla="*/ 0 w 369562"/>
              <a:gd name="connsiteY0" fmla="*/ 0 h 1231323"/>
              <a:gd name="connsiteX1" fmla="*/ 68094 w 369562"/>
              <a:gd name="connsiteY1" fmla="*/ 904672 h 1231323"/>
              <a:gd name="connsiteX2" fmla="*/ 155643 w 369562"/>
              <a:gd name="connsiteY2" fmla="*/ 904672 h 1231323"/>
              <a:gd name="connsiteX3" fmla="*/ 269100 w 369562"/>
              <a:gd name="connsiteY3" fmla="*/ 1203514 h 1231323"/>
              <a:gd name="connsiteX4" fmla="*/ 369562 w 369562"/>
              <a:gd name="connsiteY4" fmla="*/ 1116152 h 1231323"/>
              <a:gd name="connsiteX0" fmla="*/ 0 w 340771"/>
              <a:gd name="connsiteY0" fmla="*/ 0 h 1288135"/>
              <a:gd name="connsiteX1" fmla="*/ 68094 w 340771"/>
              <a:gd name="connsiteY1" fmla="*/ 904672 h 1288135"/>
              <a:gd name="connsiteX2" fmla="*/ 155643 w 340771"/>
              <a:gd name="connsiteY2" fmla="*/ 904672 h 1288135"/>
              <a:gd name="connsiteX3" fmla="*/ 269100 w 340771"/>
              <a:gd name="connsiteY3" fmla="*/ 1203514 h 1288135"/>
              <a:gd name="connsiteX4" fmla="*/ 340771 w 340771"/>
              <a:gd name="connsiteY4" fmla="*/ 1184732 h 1288135"/>
              <a:gd name="connsiteX0" fmla="*/ 0 w 413507"/>
              <a:gd name="connsiteY0" fmla="*/ 0 h 1301632"/>
              <a:gd name="connsiteX1" fmla="*/ 68094 w 413507"/>
              <a:gd name="connsiteY1" fmla="*/ 904672 h 1301632"/>
              <a:gd name="connsiteX2" fmla="*/ 155643 w 413507"/>
              <a:gd name="connsiteY2" fmla="*/ 904672 h 1301632"/>
              <a:gd name="connsiteX3" fmla="*/ 269100 w 413507"/>
              <a:gd name="connsiteY3" fmla="*/ 1203514 h 1301632"/>
              <a:gd name="connsiteX4" fmla="*/ 413507 w 413507"/>
              <a:gd name="connsiteY4" fmla="*/ 1203782 h 1301632"/>
              <a:gd name="connsiteX0" fmla="*/ 0 w 413507"/>
              <a:gd name="connsiteY0" fmla="*/ 0 h 1289126"/>
              <a:gd name="connsiteX1" fmla="*/ 68094 w 413507"/>
              <a:gd name="connsiteY1" fmla="*/ 904672 h 1289126"/>
              <a:gd name="connsiteX2" fmla="*/ 155643 w 413507"/>
              <a:gd name="connsiteY2" fmla="*/ 904672 h 1289126"/>
              <a:gd name="connsiteX3" fmla="*/ 269100 w 413507"/>
              <a:gd name="connsiteY3" fmla="*/ 1203514 h 1289126"/>
              <a:gd name="connsiteX4" fmla="*/ 413507 w 413507"/>
              <a:gd name="connsiteY4" fmla="*/ 1203782 h 128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507" h="1289126">
                <a:moveTo>
                  <a:pt x="0" y="0"/>
                </a:moveTo>
                <a:cubicBezTo>
                  <a:pt x="21077" y="376946"/>
                  <a:pt x="42154" y="753893"/>
                  <a:pt x="68094" y="904672"/>
                </a:cubicBezTo>
                <a:cubicBezTo>
                  <a:pt x="94034" y="1055451"/>
                  <a:pt x="122142" y="854865"/>
                  <a:pt x="155643" y="904672"/>
                </a:cubicBezTo>
                <a:cubicBezTo>
                  <a:pt x="189144" y="954479"/>
                  <a:pt x="226123" y="1153662"/>
                  <a:pt x="269100" y="1203514"/>
                </a:cubicBezTo>
                <a:cubicBezTo>
                  <a:pt x="312077" y="1253366"/>
                  <a:pt x="343273" y="1368139"/>
                  <a:pt x="413507" y="1203782"/>
                </a:cubicBezTo>
              </a:path>
            </a:pathLst>
          </a:cu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72" name="Freeform 71"/>
          <p:cNvSpPr/>
          <p:nvPr/>
        </p:nvSpPr>
        <p:spPr>
          <a:xfrm flipH="1">
            <a:off x="10125884" y="5192897"/>
            <a:ext cx="327939" cy="1154563"/>
          </a:xfrm>
          <a:custGeom>
            <a:avLst/>
            <a:gdLst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52919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6" fmla="*/ 340468 w 340468"/>
              <a:gd name="connsiteY6" fmla="*/ 9728 h 1202694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6" fmla="*/ 340468 w 340468"/>
              <a:gd name="connsiteY6" fmla="*/ 9728 h 1202694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5" fmla="*/ 340468 w 340468"/>
              <a:gd name="connsiteY5" fmla="*/ 9728 h 1202694"/>
              <a:gd name="connsiteX0" fmla="*/ 0 w 340468"/>
              <a:gd name="connsiteY0" fmla="*/ 0 h 1202694"/>
              <a:gd name="connsiteX1" fmla="*/ 68094 w 340468"/>
              <a:gd name="connsiteY1" fmla="*/ 904672 h 1202694"/>
              <a:gd name="connsiteX2" fmla="*/ 155643 w 340468"/>
              <a:gd name="connsiteY2" fmla="*/ 904672 h 1202694"/>
              <a:gd name="connsiteX3" fmla="*/ 291830 w 340468"/>
              <a:gd name="connsiteY3" fmla="*/ 1167319 h 1202694"/>
              <a:gd name="connsiteX4" fmla="*/ 340468 w 340468"/>
              <a:gd name="connsiteY4" fmla="*/ 9728 h 1202694"/>
              <a:gd name="connsiteX0" fmla="*/ 0 w 291830"/>
              <a:gd name="connsiteY0" fmla="*/ 0 h 1202694"/>
              <a:gd name="connsiteX1" fmla="*/ 68094 w 291830"/>
              <a:gd name="connsiteY1" fmla="*/ 904672 h 1202694"/>
              <a:gd name="connsiteX2" fmla="*/ 155643 w 291830"/>
              <a:gd name="connsiteY2" fmla="*/ 904672 h 1202694"/>
              <a:gd name="connsiteX3" fmla="*/ 291830 w 291830"/>
              <a:gd name="connsiteY3" fmla="*/ 1167319 h 1202694"/>
              <a:gd name="connsiteX0" fmla="*/ 0 w 270507"/>
              <a:gd name="connsiteY0" fmla="*/ 0 h 1234526"/>
              <a:gd name="connsiteX1" fmla="*/ 68094 w 270507"/>
              <a:gd name="connsiteY1" fmla="*/ 904672 h 1234526"/>
              <a:gd name="connsiteX2" fmla="*/ 155643 w 270507"/>
              <a:gd name="connsiteY2" fmla="*/ 904672 h 1234526"/>
              <a:gd name="connsiteX3" fmla="*/ 270507 w 270507"/>
              <a:gd name="connsiteY3" fmla="*/ 1201150 h 1234526"/>
              <a:gd name="connsiteX0" fmla="*/ 0 w 276013"/>
              <a:gd name="connsiteY0" fmla="*/ 0 h 1236424"/>
              <a:gd name="connsiteX1" fmla="*/ 68094 w 276013"/>
              <a:gd name="connsiteY1" fmla="*/ 904672 h 1236424"/>
              <a:gd name="connsiteX2" fmla="*/ 155643 w 276013"/>
              <a:gd name="connsiteY2" fmla="*/ 904672 h 1236424"/>
              <a:gd name="connsiteX3" fmla="*/ 270507 w 276013"/>
              <a:gd name="connsiteY3" fmla="*/ 1201150 h 1236424"/>
              <a:gd name="connsiteX0" fmla="*/ 0 w 282361"/>
              <a:gd name="connsiteY0" fmla="*/ 0 h 1232883"/>
              <a:gd name="connsiteX1" fmla="*/ 68094 w 282361"/>
              <a:gd name="connsiteY1" fmla="*/ 904672 h 1232883"/>
              <a:gd name="connsiteX2" fmla="*/ 155643 w 282361"/>
              <a:gd name="connsiteY2" fmla="*/ 904672 h 1232883"/>
              <a:gd name="connsiteX3" fmla="*/ 277068 w 282361"/>
              <a:gd name="connsiteY3" fmla="*/ 1197391 h 1232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61" h="1232883">
                <a:moveTo>
                  <a:pt x="0" y="0"/>
                </a:moveTo>
                <a:cubicBezTo>
                  <a:pt x="21077" y="376946"/>
                  <a:pt x="42154" y="753893"/>
                  <a:pt x="68094" y="904672"/>
                </a:cubicBezTo>
                <a:cubicBezTo>
                  <a:pt x="94034" y="1055451"/>
                  <a:pt x="120814" y="855886"/>
                  <a:pt x="155643" y="904672"/>
                </a:cubicBezTo>
                <a:cubicBezTo>
                  <a:pt x="190472" y="953458"/>
                  <a:pt x="308593" y="1352186"/>
                  <a:pt x="277068" y="1197391"/>
                </a:cubicBezTo>
              </a:path>
            </a:pathLst>
          </a:cu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2466561" y="5100320"/>
            <a:ext cx="0" cy="139680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6115334" y="5065275"/>
            <a:ext cx="0" cy="139680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0048675" y="5076569"/>
            <a:ext cx="0" cy="139680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690" y="376026"/>
            <a:ext cx="3286192" cy="266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527" y="332292"/>
            <a:ext cx="3455425" cy="27538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0256" y="363037"/>
            <a:ext cx="3589800" cy="2692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9387" y="6453646"/>
            <a:ext cx="17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0</a:t>
            </a:r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61763" y="6450887"/>
            <a:ext cx="17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0</a:t>
            </a:r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901905" y="6403980"/>
            <a:ext cx="17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0</a:t>
            </a:r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08718" y="6370252"/>
            <a:ext cx="84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z</a:t>
            </a:r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551399" y="6404342"/>
            <a:ext cx="84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z</a:t>
            </a:r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869343" y="6447385"/>
            <a:ext cx="84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z</a:t>
            </a:r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5903" y="82206"/>
            <a:ext cx="2490652" cy="374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5</a:t>
            </a:r>
            <a:r>
              <a:rPr lang="en-US" dirty="0" smtClean="0">
                <a:solidFill>
                  <a:srgbClr val="666666"/>
                </a:solidFill>
              </a:rPr>
              <a:t> volume% alkane</a:t>
            </a:r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769906" y="77937"/>
            <a:ext cx="2490652" cy="374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No alkane</a:t>
            </a:r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178833" y="129888"/>
            <a:ext cx="2490652" cy="374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5</a:t>
            </a:r>
            <a:r>
              <a:rPr lang="en-US" dirty="0" smtClean="0">
                <a:solidFill>
                  <a:srgbClr val="666666"/>
                </a:solidFill>
              </a:rPr>
              <a:t> volume% alkane</a:t>
            </a:r>
            <a:endParaRPr lang="sv-SE" dirty="0" smtClean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69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Stability of liposomes 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MGDG:DGDG:POPG liposomes measured by DLS</a:t>
            </a:r>
            <a:endParaRPr lang="sv-S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2021-06-01</a:t>
            </a:fld>
            <a:endParaRPr lang="sv-S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88" y="1656427"/>
            <a:ext cx="5343598" cy="4212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686" y="1825234"/>
            <a:ext cx="5235160" cy="38504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33997" y="1506584"/>
            <a:ext cx="3257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Lipid only</a:t>
            </a:r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20579" y="1387420"/>
            <a:ext cx="4009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Lipid only + 17mol% </a:t>
            </a:r>
            <a:r>
              <a:rPr lang="en-US" dirty="0" err="1" smtClean="0">
                <a:solidFill>
                  <a:srgbClr val="666666"/>
                </a:solidFill>
              </a:rPr>
              <a:t>heptadecane</a:t>
            </a:r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US" dirty="0" smtClean="0"/>
              <a:t>Investigation of Hydrocarbons in </a:t>
            </a:r>
            <a:r>
              <a:rPr lang="en-US" dirty="0" err="1" smtClean="0"/>
              <a:t>CyANOBACTERIAL</a:t>
            </a:r>
            <a:r>
              <a:rPr lang="en-US" dirty="0" smtClean="0"/>
              <a:t> MEMBRANES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25255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Investigation of membranes in-vivo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5932516" cy="365125"/>
          </a:xfrm>
        </p:spPr>
        <p:txBody>
          <a:bodyPr/>
          <a:lstStyle/>
          <a:p>
            <a:r>
              <a:rPr lang="en-GB" dirty="0"/>
              <a:t>Investigation into the role of alkanes in cyanobacterial membranes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Measuring the scattering of live cyanobacteria</a:t>
            </a:r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4398" y="1562400"/>
            <a:ext cx="6190321" cy="2662359"/>
          </a:xfrm>
        </p:spPr>
        <p:txBody>
          <a:bodyPr/>
          <a:lstStyle/>
          <a:p>
            <a:r>
              <a:rPr lang="en-US" dirty="0" smtClean="0"/>
              <a:t>Plan to directly measure scattering of cyanobacteria.</a:t>
            </a:r>
          </a:p>
          <a:p>
            <a:pPr lvl="1"/>
            <a:r>
              <a:rPr lang="en-US" dirty="0" smtClean="0"/>
              <a:t>Growing wild-type and mutant strains at E04 ESS labs. </a:t>
            </a:r>
          </a:p>
          <a:p>
            <a:pPr lvl="1"/>
            <a:r>
              <a:rPr lang="en-US" dirty="0" smtClean="0"/>
              <a:t>Regular arrangement of thylakoid membranes means small angle scattering produces Bragg features:</a:t>
            </a:r>
          </a:p>
          <a:p>
            <a:pPr lvl="2"/>
            <a:r>
              <a:rPr lang="en-US" dirty="0" smtClean="0"/>
              <a:t>Can determine thickness of membranes</a:t>
            </a:r>
          </a:p>
          <a:p>
            <a:pPr lvl="2"/>
            <a:r>
              <a:rPr lang="en-US" dirty="0" smtClean="0"/>
              <a:t>Can determine level of ordering within live bacteria.</a:t>
            </a:r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2021-06-01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911" y="4678360"/>
            <a:ext cx="3091340" cy="1796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361" y="1516268"/>
            <a:ext cx="3660627" cy="488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5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Lipid extraction from cyanobacteria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5058756" cy="365125"/>
          </a:xfrm>
        </p:spPr>
        <p:txBody>
          <a:bodyPr/>
          <a:lstStyle/>
          <a:p>
            <a:r>
              <a:rPr lang="en-GB" dirty="0"/>
              <a:t>Investigation into the role of alkanes in cyanobacterial membranes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Membrane extraction at UEA, lipid extraction and ID at MV (DEMAX)</a:t>
            </a:r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4400" y="1562400"/>
            <a:ext cx="4797114" cy="4768062"/>
          </a:xfrm>
        </p:spPr>
        <p:txBody>
          <a:bodyPr/>
          <a:lstStyle/>
          <a:p>
            <a:pPr lvl="1"/>
            <a:r>
              <a:rPr lang="en-US" dirty="0" smtClean="0"/>
              <a:t>Since the exact lipids we are interested in cannot be bought…</a:t>
            </a:r>
          </a:p>
          <a:p>
            <a:pPr lvl="1"/>
            <a:r>
              <a:rPr lang="en-US" dirty="0" smtClean="0"/>
              <a:t>We are extracting the lipids from the cyanobacteria.</a:t>
            </a:r>
          </a:p>
          <a:p>
            <a:pPr lvl="1"/>
            <a:r>
              <a:rPr lang="en-US" dirty="0" smtClean="0"/>
              <a:t>Initial work done by grant collaborators at UEA (UK)</a:t>
            </a:r>
          </a:p>
          <a:p>
            <a:pPr lvl="1"/>
            <a:r>
              <a:rPr lang="en-US" dirty="0" smtClean="0"/>
              <a:t>For identification of the lipids and extraction of larger amounts working with DEMAX in Lund. </a:t>
            </a:r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2021-06-01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32146" b="19748"/>
          <a:stretch/>
        </p:blipFill>
        <p:spPr>
          <a:xfrm rot="5400000">
            <a:off x="8452681" y="3046198"/>
            <a:ext cx="4643995" cy="1676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6748" r="2159" b="11207"/>
          <a:stretch/>
        </p:blipFill>
        <p:spPr>
          <a:xfrm>
            <a:off x="6150082" y="1438102"/>
            <a:ext cx="3527829" cy="36270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50082" y="5127986"/>
            <a:ext cx="3694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Above: TLC of cyanobacterial membrane done at UEA.</a:t>
            </a:r>
          </a:p>
          <a:p>
            <a:pPr algn="l"/>
            <a:r>
              <a:rPr lang="en-US" dirty="0" smtClean="0">
                <a:solidFill>
                  <a:srgbClr val="666666"/>
                </a:solidFill>
              </a:rPr>
              <a:t>Right: Column separation of lipids in Lund (DEMAX) </a:t>
            </a:r>
            <a:endParaRPr lang="sv-SE" dirty="0" smtClean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65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5058756" cy="365125"/>
          </a:xfrm>
        </p:spPr>
        <p:txBody>
          <a:bodyPr/>
          <a:lstStyle/>
          <a:p>
            <a:r>
              <a:rPr lang="en-GB" dirty="0"/>
              <a:t>Investigation into the role of alkanes in cyanobacterial membranes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74126" y="1562400"/>
            <a:ext cx="4797114" cy="4768062"/>
          </a:xfrm>
        </p:spPr>
        <p:txBody>
          <a:bodyPr/>
          <a:lstStyle/>
          <a:p>
            <a:pPr lvl="1"/>
            <a:r>
              <a:rPr lang="en-US" dirty="0" err="1" smtClean="0"/>
              <a:t>Optimise</a:t>
            </a:r>
            <a:r>
              <a:rPr lang="en-US" dirty="0" smtClean="0"/>
              <a:t> lipid extraction </a:t>
            </a:r>
          </a:p>
          <a:p>
            <a:pPr lvl="1"/>
            <a:r>
              <a:rPr lang="en-US" dirty="0" err="1"/>
              <a:t>h</a:t>
            </a:r>
            <a:r>
              <a:rPr lang="en-US" dirty="0" err="1" smtClean="0"/>
              <a:t>ATR</a:t>
            </a:r>
            <a:r>
              <a:rPr lang="en-US" dirty="0" smtClean="0"/>
              <a:t> </a:t>
            </a:r>
            <a:r>
              <a:rPr lang="en-US" dirty="0" smtClean="0"/>
              <a:t>-IR</a:t>
            </a:r>
            <a:endParaRPr lang="en-US" dirty="0" smtClean="0"/>
          </a:p>
          <a:p>
            <a:pPr lvl="1"/>
            <a:r>
              <a:rPr lang="en-US" dirty="0" smtClean="0"/>
              <a:t>(+ other lab based characterization) </a:t>
            </a:r>
          </a:p>
          <a:p>
            <a:pPr lvl="1"/>
            <a:r>
              <a:rPr lang="en-US" dirty="0" smtClean="0"/>
              <a:t>SANS and NSE on lipids and bacteria </a:t>
            </a:r>
          </a:p>
          <a:p>
            <a:pPr lvl="1"/>
            <a:r>
              <a:rPr lang="sv-SE" dirty="0" err="1" smtClean="0"/>
              <a:t>Work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MD </a:t>
            </a:r>
            <a:r>
              <a:rPr lang="sv-SE" dirty="0" err="1" smtClean="0"/>
              <a:t>group</a:t>
            </a:r>
            <a:r>
              <a:rPr lang="sv-SE" dirty="0" smtClean="0"/>
              <a:t> on interpretation </a:t>
            </a:r>
            <a:r>
              <a:rPr lang="sv-SE" dirty="0" err="1" smtClean="0"/>
              <a:t>of</a:t>
            </a:r>
            <a:r>
              <a:rPr lang="sv-SE" dirty="0" smtClean="0"/>
              <a:t> data </a:t>
            </a:r>
            <a:r>
              <a:rPr lang="sv-SE" dirty="0" err="1" smtClean="0"/>
              <a:t>analysis</a:t>
            </a:r>
            <a:r>
              <a:rPr lang="sv-SE" dirty="0" smtClean="0"/>
              <a:t> </a:t>
            </a:r>
          </a:p>
          <a:p>
            <a:pPr lvl="1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67391" y="6134449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2021-06-01</a:t>
            </a:fld>
            <a:endParaRPr lang="sv-SE" dirty="0"/>
          </a:p>
        </p:txBody>
      </p:sp>
      <p:sp>
        <p:nvSpPr>
          <p:cNvPr id="11" name="Rectangle 10"/>
          <p:cNvSpPr/>
          <p:nvPr/>
        </p:nvSpPr>
        <p:spPr>
          <a:xfrm>
            <a:off x="5783709" y="1229360"/>
            <a:ext cx="6001891" cy="5245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770" y="4953518"/>
            <a:ext cx="2978207" cy="15635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829" y="2612618"/>
            <a:ext cx="1831578" cy="11964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3182" y="1387736"/>
            <a:ext cx="1053398" cy="12248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905053" y="1520502"/>
            <a:ext cx="1204212" cy="8028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201" y="1316159"/>
            <a:ext cx="997967" cy="1204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9667" t="38752" r="76833" b="24963"/>
          <a:stretch/>
        </p:blipFill>
        <p:spPr>
          <a:xfrm>
            <a:off x="10699172" y="1387736"/>
            <a:ext cx="815235" cy="12325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9723" y="2516595"/>
            <a:ext cx="1808840" cy="11070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0660" y="3975759"/>
            <a:ext cx="1338061" cy="13380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325" y="5237739"/>
            <a:ext cx="1248396" cy="12005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44" y="4146948"/>
            <a:ext cx="4866096" cy="256737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956885" y="4582376"/>
            <a:ext cx="618310" cy="3150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TextBox 22"/>
          <p:cNvSpPr txBox="1"/>
          <p:nvPr/>
        </p:nvSpPr>
        <p:spPr>
          <a:xfrm>
            <a:off x="1956885" y="4146948"/>
            <a:ext cx="113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EO4</a:t>
            </a:r>
            <a:endParaRPr lang="sv-SE" dirty="0" smtClean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59982" y="6166703"/>
            <a:ext cx="113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DEMAX</a:t>
            </a:r>
            <a:endParaRPr lang="sv-SE" dirty="0" smtClean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955238" y="6351369"/>
            <a:ext cx="731431" cy="1482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41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Cyanobacteria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5627716" cy="365125"/>
          </a:xfrm>
        </p:spPr>
        <p:txBody>
          <a:bodyPr/>
          <a:lstStyle/>
          <a:p>
            <a:r>
              <a:rPr lang="en-GB" dirty="0"/>
              <a:t>Investigation into the role of alkanes in cyanobacterial membranes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2021-06-01</a:t>
            </a:fld>
            <a:endParaRPr lang="sv-SE" dirty="0"/>
          </a:p>
        </p:txBody>
      </p:sp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1094400" y="1562400"/>
            <a:ext cx="5524114" cy="4768062"/>
          </a:xfrm>
        </p:spPr>
        <p:txBody>
          <a:bodyPr/>
          <a:lstStyle/>
          <a:p>
            <a:pPr lvl="1"/>
            <a:r>
              <a:rPr lang="en-US" dirty="0" smtClean="0"/>
              <a:t>Possibly the most important organism on </a:t>
            </a:r>
            <a:r>
              <a:rPr lang="en-US" dirty="0" smtClean="0"/>
              <a:t>earth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/>
              <a:t>R</a:t>
            </a:r>
            <a:r>
              <a:rPr lang="en-US" dirty="0" smtClean="0"/>
              <a:t>esponsible for oxygenating our atmosphere.</a:t>
            </a:r>
            <a:endParaRPr lang="en-US" dirty="0"/>
          </a:p>
          <a:p>
            <a:pPr lvl="1"/>
            <a:r>
              <a:rPr lang="en-US" dirty="0" smtClean="0"/>
              <a:t>The pre-cursor to chloroplasts in plants and algae.  </a:t>
            </a:r>
          </a:p>
          <a:p>
            <a:pPr lvl="1"/>
            <a:r>
              <a:rPr lang="en-US" dirty="0" smtClean="0"/>
              <a:t>The proteins involved in photosynthesis are hosted in a complex folded membrane system-called the thylakoid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929" y="1243078"/>
            <a:ext cx="4318635" cy="4568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0731" y="6032791"/>
            <a:ext cx="4763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Van De </a:t>
            </a:r>
            <a:r>
              <a:rPr lang="sv-SE" sz="1400" dirty="0" err="1"/>
              <a:t>Meene</a:t>
            </a:r>
            <a:r>
              <a:rPr lang="sv-SE" sz="1400" dirty="0"/>
              <a:t>, Allison ML, et al. </a:t>
            </a:r>
            <a:r>
              <a:rPr lang="sv-SE" sz="1400" i="1" dirty="0" err="1" smtClean="0"/>
              <a:t>Archives</a:t>
            </a:r>
            <a:r>
              <a:rPr lang="sv-SE" sz="1400" i="1" dirty="0" smtClean="0"/>
              <a:t> </a:t>
            </a:r>
            <a:r>
              <a:rPr lang="sv-SE" sz="1400" i="1" dirty="0" err="1"/>
              <a:t>of</a:t>
            </a:r>
            <a:r>
              <a:rPr lang="sv-SE" sz="1400" i="1" dirty="0"/>
              <a:t> </a:t>
            </a:r>
            <a:r>
              <a:rPr lang="sv-SE" sz="1400" i="1" dirty="0" err="1"/>
              <a:t>microbiology</a:t>
            </a:r>
            <a:r>
              <a:rPr lang="sv-SE" sz="1400" dirty="0"/>
              <a:t> 184.5 (2006): 259-270</a:t>
            </a:r>
            <a:endParaRPr lang="sv-SE" sz="1400" dirty="0" smtClean="0">
              <a:solidFill>
                <a:srgbClr val="666666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153" y="4489635"/>
            <a:ext cx="3422929" cy="17643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730" y="6360898"/>
            <a:ext cx="5627308" cy="17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Alkanes in cyanobacterial membranes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73922" y="6475270"/>
            <a:ext cx="6953596" cy="365125"/>
          </a:xfrm>
        </p:spPr>
        <p:txBody>
          <a:bodyPr/>
          <a:lstStyle/>
          <a:p>
            <a:r>
              <a:rPr lang="en-GB" dirty="0"/>
              <a:t>Investigation into the role of alkanes in cyanobacterial membranes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</a:t>
            </a:fld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2021-06-01</a:t>
            </a:fld>
            <a:endParaRPr lang="sv-SE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026160" y="1314960"/>
            <a:ext cx="5811344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Alkanes (hydrocarbons) C15-C22 are found in photosynthetic membranes of cyanobacteria, algae and plants.</a:t>
            </a:r>
          </a:p>
          <a:p>
            <a:r>
              <a:rPr lang="en-US" dirty="0" smtClean="0"/>
              <a:t>The role of these alkanes in unknown.</a:t>
            </a:r>
          </a:p>
          <a:p>
            <a:r>
              <a:rPr lang="en-US" dirty="0" smtClean="0"/>
              <a:t>Our collaborator David-Lea Smith (UEA) has done some initial work on hydrocarbons in cyanobacteria. </a:t>
            </a:r>
          </a:p>
          <a:p>
            <a:pPr lvl="1"/>
            <a:r>
              <a:rPr lang="en-US" dirty="0" smtClean="0"/>
              <a:t>The cyanobacteria </a:t>
            </a:r>
            <a:r>
              <a:rPr lang="en-US" dirty="0" err="1"/>
              <a:t>S</a:t>
            </a:r>
            <a:r>
              <a:rPr lang="en-US" dirty="0" err="1" smtClean="0"/>
              <a:t>ynechocystis</a:t>
            </a:r>
            <a:r>
              <a:rPr lang="en-US" dirty="0" smtClean="0"/>
              <a:t> contains up to:</a:t>
            </a:r>
          </a:p>
          <a:p>
            <a:pPr lvl="2"/>
            <a:r>
              <a:rPr lang="en-US" dirty="0" smtClean="0"/>
              <a:t>17 </a:t>
            </a:r>
            <a:r>
              <a:rPr lang="en-US" dirty="0" err="1" smtClean="0"/>
              <a:t>mol</a:t>
            </a:r>
            <a:r>
              <a:rPr lang="en-US" dirty="0" smtClean="0"/>
              <a:t>% </a:t>
            </a:r>
            <a:r>
              <a:rPr lang="en-US" dirty="0" err="1" smtClean="0"/>
              <a:t>heptadecane</a:t>
            </a:r>
            <a:r>
              <a:rPr lang="en-US" dirty="0" smtClean="0"/>
              <a:t> (C17) in its membranes. </a:t>
            </a:r>
          </a:p>
          <a:p>
            <a:pPr lvl="1"/>
            <a:r>
              <a:rPr lang="en-US" dirty="0" smtClean="0"/>
              <a:t>GE Mutants (FAR) were designed that can’t produce hydrocarbons.</a:t>
            </a:r>
          </a:p>
          <a:p>
            <a:pPr lvl="2"/>
            <a:r>
              <a:rPr lang="en-US" dirty="0" smtClean="0"/>
              <a:t>Mutants are misshapen and grow more slowly</a:t>
            </a:r>
          </a:p>
          <a:p>
            <a:pPr marL="142875" lvl="1" indent="0">
              <a:buFont typeface="Wingdings" panose="05000000000000000000" pitchFamily="2" charset="2"/>
              <a:buNone/>
            </a:pPr>
            <a:endParaRPr lang="sv-S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r="1421"/>
          <a:stretch/>
        </p:blipFill>
        <p:spPr>
          <a:xfrm>
            <a:off x="7091504" y="3651887"/>
            <a:ext cx="4580028" cy="22195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504" y="1771434"/>
            <a:ext cx="4112492" cy="103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5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783709" y="1229360"/>
            <a:ext cx="6001891" cy="5245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709" y="247956"/>
            <a:ext cx="9360000" cy="657339"/>
          </a:xfrm>
        </p:spPr>
        <p:txBody>
          <a:bodyPr/>
          <a:lstStyle/>
          <a:p>
            <a:r>
              <a:rPr lang="en-US" dirty="0" smtClean="0"/>
              <a:t>Where the science happens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886036" cy="365125"/>
          </a:xfrm>
        </p:spPr>
        <p:txBody>
          <a:bodyPr/>
          <a:lstStyle/>
          <a:p>
            <a:r>
              <a:rPr lang="en-GB" dirty="0"/>
              <a:t>Investigation into the role of alkanes in cyanobacterial membranes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</a:t>
            </a:fld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2021-06-01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9" y="1328932"/>
            <a:ext cx="4866096" cy="256737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767840" y="1764360"/>
            <a:ext cx="618310" cy="3150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Box 9"/>
          <p:cNvSpPr txBox="1"/>
          <p:nvPr/>
        </p:nvSpPr>
        <p:spPr>
          <a:xfrm>
            <a:off x="1767840" y="1328932"/>
            <a:ext cx="113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EO4</a:t>
            </a:r>
            <a:endParaRPr lang="sv-SE" dirty="0" smtClean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99" y="4099134"/>
            <a:ext cx="2883658" cy="8961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01440" y="4375275"/>
            <a:ext cx="2142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ESS SULF</a:t>
            </a:r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9314" y="5376250"/>
            <a:ext cx="2717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Lipid extraction and cyanobacterial help from ESS DEMAX group.</a:t>
            </a:r>
            <a:endParaRPr lang="sv-SE" dirty="0" smtClean="0">
              <a:solidFill>
                <a:srgbClr val="6666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770" y="4953518"/>
            <a:ext cx="2978207" cy="15635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2829" y="2612618"/>
            <a:ext cx="1831578" cy="11964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3182" y="1387736"/>
            <a:ext cx="1053398" cy="12248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905053" y="1520502"/>
            <a:ext cx="1204212" cy="8028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9201" y="1316159"/>
            <a:ext cx="997967" cy="12042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9667" t="38752" r="76833" b="24963"/>
          <a:stretch/>
        </p:blipFill>
        <p:spPr>
          <a:xfrm>
            <a:off x="10699172" y="1387736"/>
            <a:ext cx="815235" cy="1232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9723" y="2516595"/>
            <a:ext cx="1808840" cy="11070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80660" y="3975759"/>
            <a:ext cx="1338061" cy="13380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325" y="5237739"/>
            <a:ext cx="1248396" cy="120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6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Thylakoid membranes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5572852" cy="365125"/>
          </a:xfrm>
        </p:spPr>
        <p:txBody>
          <a:bodyPr/>
          <a:lstStyle/>
          <a:p>
            <a:r>
              <a:rPr lang="en-GB" dirty="0"/>
              <a:t>Investigation into the role of alkanes in cyanobacterial membranes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The site of photosynthesis in cyanobacteria</a:t>
            </a:r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2021-06-01</a:t>
            </a:fld>
            <a:endParaRPr lang="sv-SE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230" y="2489446"/>
            <a:ext cx="791878" cy="2801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248230" y="2807075"/>
            <a:ext cx="791878" cy="2801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219" y="2490218"/>
            <a:ext cx="791878" cy="2801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052219" y="2807847"/>
            <a:ext cx="791878" cy="2801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873223" y="2807847"/>
            <a:ext cx="791878" cy="2801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375" y="2492145"/>
            <a:ext cx="791878" cy="28010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229" y="1558166"/>
            <a:ext cx="791878" cy="28010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248229" y="1875795"/>
            <a:ext cx="791878" cy="28010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218" y="1558938"/>
            <a:ext cx="791878" cy="28010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052218" y="1876567"/>
            <a:ext cx="791878" cy="28010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873222" y="1876567"/>
            <a:ext cx="791878" cy="2801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374" y="1560865"/>
            <a:ext cx="791878" cy="28010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230" y="4494071"/>
            <a:ext cx="791878" cy="28010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248230" y="4811700"/>
            <a:ext cx="791878" cy="2801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219" y="4494843"/>
            <a:ext cx="791878" cy="28010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052219" y="4812472"/>
            <a:ext cx="791878" cy="28010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873223" y="4812472"/>
            <a:ext cx="791878" cy="28010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375" y="4496770"/>
            <a:ext cx="791878" cy="28010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693" y="5166834"/>
            <a:ext cx="791878" cy="28010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247693" y="5484463"/>
            <a:ext cx="791878" cy="28010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682" y="5167606"/>
            <a:ext cx="791878" cy="28010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051682" y="5485235"/>
            <a:ext cx="791878" cy="28010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861111" y="5485235"/>
            <a:ext cx="791878" cy="28010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838" y="5169533"/>
            <a:ext cx="791878" cy="280106"/>
          </a:xfrm>
          <a:prstGeom prst="rect">
            <a:avLst/>
          </a:prstGeom>
        </p:spPr>
      </p:pic>
      <p:sp>
        <p:nvSpPr>
          <p:cNvPr id="49" name="Freeform 48"/>
          <p:cNvSpPr/>
          <p:nvPr/>
        </p:nvSpPr>
        <p:spPr>
          <a:xfrm>
            <a:off x="8407060" y="1354733"/>
            <a:ext cx="1127093" cy="914152"/>
          </a:xfrm>
          <a:custGeom>
            <a:avLst/>
            <a:gdLst>
              <a:gd name="connsiteX0" fmla="*/ 316440 w 1369737"/>
              <a:gd name="connsiteY0" fmla="*/ 49201 h 1206669"/>
              <a:gd name="connsiteX1" fmla="*/ 316440 w 1369737"/>
              <a:gd name="connsiteY1" fmla="*/ 49201 h 1206669"/>
              <a:gd name="connsiteX2" fmla="*/ 409038 w 1369737"/>
              <a:gd name="connsiteY2" fmla="*/ 2902 h 1206669"/>
              <a:gd name="connsiteX3" fmla="*/ 802577 w 1369737"/>
              <a:gd name="connsiteY3" fmla="*/ 26051 h 1206669"/>
              <a:gd name="connsiteX4" fmla="*/ 906749 w 1369737"/>
              <a:gd name="connsiteY4" fmla="*/ 60775 h 1206669"/>
              <a:gd name="connsiteX5" fmla="*/ 941473 w 1369737"/>
              <a:gd name="connsiteY5" fmla="*/ 72350 h 1206669"/>
              <a:gd name="connsiteX6" fmla="*/ 987772 w 1369737"/>
              <a:gd name="connsiteY6" fmla="*/ 118649 h 1206669"/>
              <a:gd name="connsiteX7" fmla="*/ 1022496 w 1369737"/>
              <a:gd name="connsiteY7" fmla="*/ 153373 h 1206669"/>
              <a:gd name="connsiteX8" fmla="*/ 1057220 w 1369737"/>
              <a:gd name="connsiteY8" fmla="*/ 164947 h 1206669"/>
              <a:gd name="connsiteX9" fmla="*/ 1115094 w 1369737"/>
              <a:gd name="connsiteY9" fmla="*/ 199671 h 1206669"/>
              <a:gd name="connsiteX10" fmla="*/ 1161392 w 1369737"/>
              <a:gd name="connsiteY10" fmla="*/ 257545 h 1206669"/>
              <a:gd name="connsiteX11" fmla="*/ 1196116 w 1369737"/>
              <a:gd name="connsiteY11" fmla="*/ 280694 h 1206669"/>
              <a:gd name="connsiteX12" fmla="*/ 1207691 w 1369737"/>
              <a:gd name="connsiteY12" fmla="*/ 315418 h 1206669"/>
              <a:gd name="connsiteX13" fmla="*/ 1242415 w 1369737"/>
              <a:gd name="connsiteY13" fmla="*/ 338568 h 1206669"/>
              <a:gd name="connsiteX14" fmla="*/ 1265564 w 1369737"/>
              <a:gd name="connsiteY14" fmla="*/ 442740 h 1206669"/>
              <a:gd name="connsiteX15" fmla="*/ 1288714 w 1369737"/>
              <a:gd name="connsiteY15" fmla="*/ 465889 h 1206669"/>
              <a:gd name="connsiteX16" fmla="*/ 1335013 w 1369737"/>
              <a:gd name="connsiteY16" fmla="*/ 570061 h 1206669"/>
              <a:gd name="connsiteX17" fmla="*/ 1346587 w 1369737"/>
              <a:gd name="connsiteY17" fmla="*/ 616360 h 1206669"/>
              <a:gd name="connsiteX18" fmla="*/ 1358162 w 1369737"/>
              <a:gd name="connsiteY18" fmla="*/ 651084 h 1206669"/>
              <a:gd name="connsiteX19" fmla="*/ 1369737 w 1369737"/>
              <a:gd name="connsiteY19" fmla="*/ 720532 h 1206669"/>
              <a:gd name="connsiteX20" fmla="*/ 1358162 w 1369737"/>
              <a:gd name="connsiteY20" fmla="*/ 905727 h 1206669"/>
              <a:gd name="connsiteX21" fmla="*/ 1346587 w 1369737"/>
              <a:gd name="connsiteY21" fmla="*/ 940451 h 1206669"/>
              <a:gd name="connsiteX22" fmla="*/ 1323438 w 1369737"/>
              <a:gd name="connsiteY22" fmla="*/ 963601 h 1206669"/>
              <a:gd name="connsiteX23" fmla="*/ 1288714 w 1369737"/>
              <a:gd name="connsiteY23" fmla="*/ 975175 h 1206669"/>
              <a:gd name="connsiteX24" fmla="*/ 1265564 w 1369737"/>
              <a:gd name="connsiteY24" fmla="*/ 998325 h 1206669"/>
              <a:gd name="connsiteX25" fmla="*/ 1242415 w 1369737"/>
              <a:gd name="connsiteY25" fmla="*/ 1033049 h 1206669"/>
              <a:gd name="connsiteX26" fmla="*/ 1207691 w 1369737"/>
              <a:gd name="connsiteY26" fmla="*/ 1044623 h 1206669"/>
              <a:gd name="connsiteX27" fmla="*/ 1172967 w 1369737"/>
              <a:gd name="connsiteY27" fmla="*/ 1067773 h 1206669"/>
              <a:gd name="connsiteX28" fmla="*/ 1138243 w 1369737"/>
              <a:gd name="connsiteY28" fmla="*/ 1079347 h 1206669"/>
              <a:gd name="connsiteX29" fmla="*/ 1080370 w 1369737"/>
              <a:gd name="connsiteY29" fmla="*/ 1114071 h 1206669"/>
              <a:gd name="connsiteX30" fmla="*/ 1045645 w 1369737"/>
              <a:gd name="connsiteY30" fmla="*/ 1137221 h 1206669"/>
              <a:gd name="connsiteX31" fmla="*/ 987772 w 1369737"/>
              <a:gd name="connsiteY31" fmla="*/ 1148795 h 1206669"/>
              <a:gd name="connsiteX32" fmla="*/ 953048 w 1369737"/>
              <a:gd name="connsiteY32" fmla="*/ 1160370 h 1206669"/>
              <a:gd name="connsiteX33" fmla="*/ 860451 w 1369737"/>
              <a:gd name="connsiteY33" fmla="*/ 1171945 h 1206669"/>
              <a:gd name="connsiteX34" fmla="*/ 721554 w 1369737"/>
              <a:gd name="connsiteY34" fmla="*/ 1195094 h 1206669"/>
              <a:gd name="connsiteX35" fmla="*/ 652106 w 1369737"/>
              <a:gd name="connsiteY35" fmla="*/ 1206669 h 1206669"/>
              <a:gd name="connsiteX36" fmla="*/ 385889 w 1369737"/>
              <a:gd name="connsiteY36" fmla="*/ 1195094 h 1206669"/>
              <a:gd name="connsiteX37" fmla="*/ 293291 w 1369737"/>
              <a:gd name="connsiteY37" fmla="*/ 1160370 h 1206669"/>
              <a:gd name="connsiteX38" fmla="*/ 235418 w 1369737"/>
              <a:gd name="connsiteY38" fmla="*/ 1148795 h 1206669"/>
              <a:gd name="connsiteX39" fmla="*/ 177544 w 1369737"/>
              <a:gd name="connsiteY39" fmla="*/ 1102497 h 1206669"/>
              <a:gd name="connsiteX40" fmla="*/ 131245 w 1369737"/>
              <a:gd name="connsiteY40" fmla="*/ 1056198 h 1206669"/>
              <a:gd name="connsiteX41" fmla="*/ 108096 w 1369737"/>
              <a:gd name="connsiteY41" fmla="*/ 986750 h 1206669"/>
              <a:gd name="connsiteX42" fmla="*/ 96521 w 1369737"/>
              <a:gd name="connsiteY42" fmla="*/ 952026 h 1206669"/>
              <a:gd name="connsiteX43" fmla="*/ 50223 w 1369737"/>
              <a:gd name="connsiteY43" fmla="*/ 894152 h 1206669"/>
              <a:gd name="connsiteX44" fmla="*/ 27073 w 1369737"/>
              <a:gd name="connsiteY44" fmla="*/ 871003 h 1206669"/>
              <a:gd name="connsiteX45" fmla="*/ 15499 w 1369737"/>
              <a:gd name="connsiteY45" fmla="*/ 674233 h 1206669"/>
              <a:gd name="connsiteX46" fmla="*/ 38648 w 1369737"/>
              <a:gd name="connsiteY46" fmla="*/ 639509 h 1206669"/>
              <a:gd name="connsiteX47" fmla="*/ 50223 w 1369737"/>
              <a:gd name="connsiteY47" fmla="*/ 570061 h 1206669"/>
              <a:gd name="connsiteX48" fmla="*/ 61797 w 1369737"/>
              <a:gd name="connsiteY48" fmla="*/ 535337 h 1206669"/>
              <a:gd name="connsiteX49" fmla="*/ 96521 w 1369737"/>
              <a:gd name="connsiteY49" fmla="*/ 523763 h 1206669"/>
              <a:gd name="connsiteX50" fmla="*/ 154395 w 1369737"/>
              <a:gd name="connsiteY50" fmla="*/ 477464 h 1206669"/>
              <a:gd name="connsiteX51" fmla="*/ 223843 w 1369737"/>
              <a:gd name="connsiteY51" fmla="*/ 454314 h 1206669"/>
              <a:gd name="connsiteX52" fmla="*/ 293291 w 1369737"/>
              <a:gd name="connsiteY52" fmla="*/ 396441 h 1206669"/>
              <a:gd name="connsiteX53" fmla="*/ 316440 w 1369737"/>
              <a:gd name="connsiteY53" fmla="*/ 326993 h 1206669"/>
              <a:gd name="connsiteX54" fmla="*/ 293291 w 1369737"/>
              <a:gd name="connsiteY54" fmla="*/ 199671 h 1206669"/>
              <a:gd name="connsiteX55" fmla="*/ 270142 w 1369737"/>
              <a:gd name="connsiteY55" fmla="*/ 164947 h 1206669"/>
              <a:gd name="connsiteX56" fmla="*/ 316440 w 1369737"/>
              <a:gd name="connsiteY56" fmla="*/ 49201 h 120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369737" h="1206669">
                <a:moveTo>
                  <a:pt x="316440" y="49201"/>
                </a:moveTo>
                <a:lnTo>
                  <a:pt x="316440" y="49201"/>
                </a:lnTo>
                <a:cubicBezTo>
                  <a:pt x="347306" y="33768"/>
                  <a:pt x="374670" y="6026"/>
                  <a:pt x="409038" y="2902"/>
                </a:cubicBezTo>
                <a:cubicBezTo>
                  <a:pt x="523189" y="-7476"/>
                  <a:pt x="678513" y="12266"/>
                  <a:pt x="802577" y="26051"/>
                </a:cubicBezTo>
                <a:lnTo>
                  <a:pt x="906749" y="60775"/>
                </a:lnTo>
                <a:lnTo>
                  <a:pt x="941473" y="72350"/>
                </a:lnTo>
                <a:lnTo>
                  <a:pt x="987772" y="118649"/>
                </a:lnTo>
                <a:cubicBezTo>
                  <a:pt x="999347" y="130224"/>
                  <a:pt x="1006967" y="148197"/>
                  <a:pt x="1022496" y="153373"/>
                </a:cubicBezTo>
                <a:lnTo>
                  <a:pt x="1057220" y="164947"/>
                </a:lnTo>
                <a:cubicBezTo>
                  <a:pt x="1115879" y="223606"/>
                  <a:pt x="1039963" y="154592"/>
                  <a:pt x="1115094" y="199671"/>
                </a:cubicBezTo>
                <a:cubicBezTo>
                  <a:pt x="1143727" y="216851"/>
                  <a:pt x="1137737" y="233890"/>
                  <a:pt x="1161392" y="257545"/>
                </a:cubicBezTo>
                <a:cubicBezTo>
                  <a:pt x="1171229" y="267382"/>
                  <a:pt x="1184541" y="272978"/>
                  <a:pt x="1196116" y="280694"/>
                </a:cubicBezTo>
                <a:cubicBezTo>
                  <a:pt x="1199974" y="292269"/>
                  <a:pt x="1200069" y="305891"/>
                  <a:pt x="1207691" y="315418"/>
                </a:cubicBezTo>
                <a:cubicBezTo>
                  <a:pt x="1216381" y="326281"/>
                  <a:pt x="1236194" y="326125"/>
                  <a:pt x="1242415" y="338568"/>
                </a:cubicBezTo>
                <a:cubicBezTo>
                  <a:pt x="1272787" y="399311"/>
                  <a:pt x="1237840" y="396533"/>
                  <a:pt x="1265564" y="442740"/>
                </a:cubicBezTo>
                <a:cubicBezTo>
                  <a:pt x="1271179" y="452098"/>
                  <a:pt x="1280997" y="458173"/>
                  <a:pt x="1288714" y="465889"/>
                </a:cubicBezTo>
                <a:cubicBezTo>
                  <a:pt x="1316262" y="548534"/>
                  <a:pt x="1298327" y="515034"/>
                  <a:pt x="1335013" y="570061"/>
                </a:cubicBezTo>
                <a:cubicBezTo>
                  <a:pt x="1338871" y="585494"/>
                  <a:pt x="1342217" y="601064"/>
                  <a:pt x="1346587" y="616360"/>
                </a:cubicBezTo>
                <a:cubicBezTo>
                  <a:pt x="1349939" y="628091"/>
                  <a:pt x="1355515" y="639174"/>
                  <a:pt x="1358162" y="651084"/>
                </a:cubicBezTo>
                <a:cubicBezTo>
                  <a:pt x="1363253" y="673994"/>
                  <a:pt x="1365879" y="697383"/>
                  <a:pt x="1369737" y="720532"/>
                </a:cubicBezTo>
                <a:cubicBezTo>
                  <a:pt x="1365879" y="782264"/>
                  <a:pt x="1364637" y="844215"/>
                  <a:pt x="1358162" y="905727"/>
                </a:cubicBezTo>
                <a:cubicBezTo>
                  <a:pt x="1356885" y="917861"/>
                  <a:pt x="1352864" y="929989"/>
                  <a:pt x="1346587" y="940451"/>
                </a:cubicBezTo>
                <a:cubicBezTo>
                  <a:pt x="1340972" y="949809"/>
                  <a:pt x="1332796" y="957986"/>
                  <a:pt x="1323438" y="963601"/>
                </a:cubicBezTo>
                <a:cubicBezTo>
                  <a:pt x="1312976" y="969878"/>
                  <a:pt x="1300289" y="971317"/>
                  <a:pt x="1288714" y="975175"/>
                </a:cubicBezTo>
                <a:cubicBezTo>
                  <a:pt x="1280997" y="982892"/>
                  <a:pt x="1272381" y="989803"/>
                  <a:pt x="1265564" y="998325"/>
                </a:cubicBezTo>
                <a:cubicBezTo>
                  <a:pt x="1256874" y="1009188"/>
                  <a:pt x="1253278" y="1024359"/>
                  <a:pt x="1242415" y="1033049"/>
                </a:cubicBezTo>
                <a:cubicBezTo>
                  <a:pt x="1232888" y="1040671"/>
                  <a:pt x="1219266" y="1040765"/>
                  <a:pt x="1207691" y="1044623"/>
                </a:cubicBezTo>
                <a:cubicBezTo>
                  <a:pt x="1196116" y="1052340"/>
                  <a:pt x="1185410" y="1061552"/>
                  <a:pt x="1172967" y="1067773"/>
                </a:cubicBezTo>
                <a:cubicBezTo>
                  <a:pt x="1162054" y="1073229"/>
                  <a:pt x="1148705" y="1073070"/>
                  <a:pt x="1138243" y="1079347"/>
                </a:cubicBezTo>
                <a:cubicBezTo>
                  <a:pt x="1058802" y="1127012"/>
                  <a:pt x="1178737" y="1081284"/>
                  <a:pt x="1080370" y="1114071"/>
                </a:cubicBezTo>
                <a:cubicBezTo>
                  <a:pt x="1068795" y="1121788"/>
                  <a:pt x="1058671" y="1132336"/>
                  <a:pt x="1045645" y="1137221"/>
                </a:cubicBezTo>
                <a:cubicBezTo>
                  <a:pt x="1027225" y="1144129"/>
                  <a:pt x="1006858" y="1144024"/>
                  <a:pt x="987772" y="1148795"/>
                </a:cubicBezTo>
                <a:cubicBezTo>
                  <a:pt x="975935" y="1151754"/>
                  <a:pt x="965052" y="1158187"/>
                  <a:pt x="953048" y="1160370"/>
                </a:cubicBezTo>
                <a:cubicBezTo>
                  <a:pt x="922444" y="1165935"/>
                  <a:pt x="891213" y="1167331"/>
                  <a:pt x="860451" y="1171945"/>
                </a:cubicBezTo>
                <a:cubicBezTo>
                  <a:pt x="814033" y="1178908"/>
                  <a:pt x="767853" y="1187378"/>
                  <a:pt x="721554" y="1195094"/>
                </a:cubicBezTo>
                <a:lnTo>
                  <a:pt x="652106" y="1206669"/>
                </a:lnTo>
                <a:cubicBezTo>
                  <a:pt x="563367" y="1202811"/>
                  <a:pt x="474486" y="1201422"/>
                  <a:pt x="385889" y="1195094"/>
                </a:cubicBezTo>
                <a:cubicBezTo>
                  <a:pt x="275237" y="1187190"/>
                  <a:pt x="372058" y="1189909"/>
                  <a:pt x="293291" y="1160370"/>
                </a:cubicBezTo>
                <a:cubicBezTo>
                  <a:pt x="274871" y="1153462"/>
                  <a:pt x="254709" y="1152653"/>
                  <a:pt x="235418" y="1148795"/>
                </a:cubicBezTo>
                <a:cubicBezTo>
                  <a:pt x="156600" y="1069980"/>
                  <a:pt x="279771" y="1190120"/>
                  <a:pt x="177544" y="1102497"/>
                </a:cubicBezTo>
                <a:cubicBezTo>
                  <a:pt x="160973" y="1088293"/>
                  <a:pt x="131245" y="1056198"/>
                  <a:pt x="131245" y="1056198"/>
                </a:cubicBezTo>
                <a:lnTo>
                  <a:pt x="108096" y="986750"/>
                </a:lnTo>
                <a:cubicBezTo>
                  <a:pt x="104238" y="975175"/>
                  <a:pt x="105148" y="960653"/>
                  <a:pt x="96521" y="952026"/>
                </a:cubicBezTo>
                <a:cubicBezTo>
                  <a:pt x="40618" y="896121"/>
                  <a:pt x="108639" y="967171"/>
                  <a:pt x="50223" y="894152"/>
                </a:cubicBezTo>
                <a:cubicBezTo>
                  <a:pt x="43406" y="885631"/>
                  <a:pt x="34790" y="878719"/>
                  <a:pt x="27073" y="871003"/>
                </a:cubicBezTo>
                <a:cubicBezTo>
                  <a:pt x="-3032" y="780686"/>
                  <a:pt x="-9672" y="791697"/>
                  <a:pt x="15499" y="674233"/>
                </a:cubicBezTo>
                <a:cubicBezTo>
                  <a:pt x="18414" y="660631"/>
                  <a:pt x="30932" y="651084"/>
                  <a:pt x="38648" y="639509"/>
                </a:cubicBezTo>
                <a:cubicBezTo>
                  <a:pt x="42506" y="616360"/>
                  <a:pt x="45132" y="592971"/>
                  <a:pt x="50223" y="570061"/>
                </a:cubicBezTo>
                <a:cubicBezTo>
                  <a:pt x="52870" y="558151"/>
                  <a:pt x="53170" y="543964"/>
                  <a:pt x="61797" y="535337"/>
                </a:cubicBezTo>
                <a:cubicBezTo>
                  <a:pt x="70424" y="526710"/>
                  <a:pt x="84946" y="527621"/>
                  <a:pt x="96521" y="523763"/>
                </a:cubicBezTo>
                <a:cubicBezTo>
                  <a:pt x="115763" y="504521"/>
                  <a:pt x="128112" y="489146"/>
                  <a:pt x="154395" y="477464"/>
                </a:cubicBezTo>
                <a:cubicBezTo>
                  <a:pt x="176693" y="467554"/>
                  <a:pt x="203540" y="467849"/>
                  <a:pt x="223843" y="454314"/>
                </a:cubicBezTo>
                <a:cubicBezTo>
                  <a:pt x="272187" y="422085"/>
                  <a:pt x="248730" y="441002"/>
                  <a:pt x="293291" y="396441"/>
                </a:cubicBezTo>
                <a:cubicBezTo>
                  <a:pt x="301007" y="373292"/>
                  <a:pt x="319466" y="351206"/>
                  <a:pt x="316440" y="326993"/>
                </a:cubicBezTo>
                <a:cubicBezTo>
                  <a:pt x="312450" y="295067"/>
                  <a:pt x="311135" y="235359"/>
                  <a:pt x="293291" y="199671"/>
                </a:cubicBezTo>
                <a:cubicBezTo>
                  <a:pt x="287070" y="187229"/>
                  <a:pt x="277858" y="176522"/>
                  <a:pt x="270142" y="164947"/>
                </a:cubicBezTo>
                <a:cubicBezTo>
                  <a:pt x="282868" y="37684"/>
                  <a:pt x="308724" y="68492"/>
                  <a:pt x="316440" y="49201"/>
                </a:cubicBezTo>
                <a:close/>
              </a:path>
            </a:pathLst>
          </a:custGeom>
          <a:solidFill>
            <a:srgbClr val="99BE00">
              <a:alpha val="4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0" name="Freeform 49"/>
          <p:cNvSpPr/>
          <p:nvPr/>
        </p:nvSpPr>
        <p:spPr>
          <a:xfrm>
            <a:off x="9443460" y="2279533"/>
            <a:ext cx="995422" cy="902826"/>
          </a:xfrm>
          <a:custGeom>
            <a:avLst/>
            <a:gdLst>
              <a:gd name="connsiteX0" fmla="*/ 555585 w 995422"/>
              <a:gd name="connsiteY0" fmla="*/ 0 h 902826"/>
              <a:gd name="connsiteX1" fmla="*/ 555585 w 995422"/>
              <a:gd name="connsiteY1" fmla="*/ 0 h 902826"/>
              <a:gd name="connsiteX2" fmla="*/ 462987 w 995422"/>
              <a:gd name="connsiteY2" fmla="*/ 34724 h 902826"/>
              <a:gd name="connsiteX3" fmla="*/ 335666 w 995422"/>
              <a:gd name="connsiteY3" fmla="*/ 46299 h 902826"/>
              <a:gd name="connsiteX4" fmla="*/ 289367 w 995422"/>
              <a:gd name="connsiteY4" fmla="*/ 92598 h 902826"/>
              <a:gd name="connsiteX5" fmla="*/ 277792 w 995422"/>
              <a:gd name="connsiteY5" fmla="*/ 127322 h 902826"/>
              <a:gd name="connsiteX6" fmla="*/ 266217 w 995422"/>
              <a:gd name="connsiteY6" fmla="*/ 254643 h 902826"/>
              <a:gd name="connsiteX7" fmla="*/ 196769 w 995422"/>
              <a:gd name="connsiteY7" fmla="*/ 277793 h 902826"/>
              <a:gd name="connsiteX8" fmla="*/ 127321 w 995422"/>
              <a:gd name="connsiteY8" fmla="*/ 300942 h 902826"/>
              <a:gd name="connsiteX9" fmla="*/ 92597 w 995422"/>
              <a:gd name="connsiteY9" fmla="*/ 312517 h 902826"/>
              <a:gd name="connsiteX10" fmla="*/ 34724 w 995422"/>
              <a:gd name="connsiteY10" fmla="*/ 358816 h 902826"/>
              <a:gd name="connsiteX11" fmla="*/ 23149 w 995422"/>
              <a:gd name="connsiteY11" fmla="*/ 393540 h 902826"/>
              <a:gd name="connsiteX12" fmla="*/ 0 w 995422"/>
              <a:gd name="connsiteY12" fmla="*/ 509286 h 902826"/>
              <a:gd name="connsiteX13" fmla="*/ 23149 w 995422"/>
              <a:gd name="connsiteY13" fmla="*/ 671332 h 902826"/>
              <a:gd name="connsiteX14" fmla="*/ 92597 w 995422"/>
              <a:gd name="connsiteY14" fmla="*/ 752355 h 902826"/>
              <a:gd name="connsiteX15" fmla="*/ 115747 w 995422"/>
              <a:gd name="connsiteY15" fmla="*/ 775504 h 902826"/>
              <a:gd name="connsiteX16" fmla="*/ 138896 w 995422"/>
              <a:gd name="connsiteY16" fmla="*/ 798654 h 902826"/>
              <a:gd name="connsiteX17" fmla="*/ 162045 w 995422"/>
              <a:gd name="connsiteY17" fmla="*/ 833378 h 902826"/>
              <a:gd name="connsiteX18" fmla="*/ 219919 w 995422"/>
              <a:gd name="connsiteY18" fmla="*/ 879676 h 902826"/>
              <a:gd name="connsiteX19" fmla="*/ 312516 w 995422"/>
              <a:gd name="connsiteY19" fmla="*/ 902826 h 902826"/>
              <a:gd name="connsiteX20" fmla="*/ 613458 w 995422"/>
              <a:gd name="connsiteY20" fmla="*/ 879676 h 902826"/>
              <a:gd name="connsiteX21" fmla="*/ 717630 w 995422"/>
              <a:gd name="connsiteY21" fmla="*/ 868102 h 902826"/>
              <a:gd name="connsiteX22" fmla="*/ 787078 w 995422"/>
              <a:gd name="connsiteY22" fmla="*/ 844952 h 902826"/>
              <a:gd name="connsiteX23" fmla="*/ 821802 w 995422"/>
              <a:gd name="connsiteY23" fmla="*/ 833378 h 902826"/>
              <a:gd name="connsiteX24" fmla="*/ 844952 w 995422"/>
              <a:gd name="connsiteY24" fmla="*/ 810228 h 902826"/>
              <a:gd name="connsiteX25" fmla="*/ 902825 w 995422"/>
              <a:gd name="connsiteY25" fmla="*/ 775504 h 902826"/>
              <a:gd name="connsiteX26" fmla="*/ 925974 w 995422"/>
              <a:gd name="connsiteY26" fmla="*/ 740780 h 902826"/>
              <a:gd name="connsiteX27" fmla="*/ 937549 w 995422"/>
              <a:gd name="connsiteY27" fmla="*/ 706056 h 902826"/>
              <a:gd name="connsiteX28" fmla="*/ 972273 w 995422"/>
              <a:gd name="connsiteY28" fmla="*/ 682907 h 902826"/>
              <a:gd name="connsiteX29" fmla="*/ 983848 w 995422"/>
              <a:gd name="connsiteY29" fmla="*/ 636608 h 902826"/>
              <a:gd name="connsiteX30" fmla="*/ 995422 w 995422"/>
              <a:gd name="connsiteY30" fmla="*/ 601884 h 902826"/>
              <a:gd name="connsiteX31" fmla="*/ 983848 w 995422"/>
              <a:gd name="connsiteY31" fmla="*/ 405114 h 902826"/>
              <a:gd name="connsiteX32" fmla="*/ 972273 w 995422"/>
              <a:gd name="connsiteY32" fmla="*/ 358816 h 902826"/>
              <a:gd name="connsiteX33" fmla="*/ 891250 w 995422"/>
              <a:gd name="connsiteY33" fmla="*/ 300942 h 902826"/>
              <a:gd name="connsiteX34" fmla="*/ 798653 w 995422"/>
              <a:gd name="connsiteY34" fmla="*/ 289367 h 902826"/>
              <a:gd name="connsiteX35" fmla="*/ 671331 w 995422"/>
              <a:gd name="connsiteY35" fmla="*/ 277793 h 902826"/>
              <a:gd name="connsiteX36" fmla="*/ 636607 w 995422"/>
              <a:gd name="connsiteY36" fmla="*/ 266218 h 902826"/>
              <a:gd name="connsiteX37" fmla="*/ 601883 w 995422"/>
              <a:gd name="connsiteY37" fmla="*/ 150471 h 902826"/>
              <a:gd name="connsiteX38" fmla="*/ 590309 w 995422"/>
              <a:gd name="connsiteY38" fmla="*/ 81023 h 902826"/>
              <a:gd name="connsiteX39" fmla="*/ 555585 w 995422"/>
              <a:gd name="connsiteY39" fmla="*/ 0 h 90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95422" h="902826">
                <a:moveTo>
                  <a:pt x="555585" y="0"/>
                </a:moveTo>
                <a:lnTo>
                  <a:pt x="555585" y="0"/>
                </a:lnTo>
                <a:cubicBezTo>
                  <a:pt x="524719" y="11575"/>
                  <a:pt x="495245" y="27933"/>
                  <a:pt x="462987" y="34724"/>
                </a:cubicBezTo>
                <a:cubicBezTo>
                  <a:pt x="421286" y="43503"/>
                  <a:pt x="376094" y="32823"/>
                  <a:pt x="335666" y="46299"/>
                </a:cubicBezTo>
                <a:cubicBezTo>
                  <a:pt x="314960" y="53201"/>
                  <a:pt x="289367" y="92598"/>
                  <a:pt x="289367" y="92598"/>
                </a:cubicBezTo>
                <a:cubicBezTo>
                  <a:pt x="285509" y="104173"/>
                  <a:pt x="279518" y="115244"/>
                  <a:pt x="277792" y="127322"/>
                </a:cubicBezTo>
                <a:cubicBezTo>
                  <a:pt x="271765" y="169509"/>
                  <a:pt x="286421" y="217121"/>
                  <a:pt x="266217" y="254643"/>
                </a:cubicBezTo>
                <a:cubicBezTo>
                  <a:pt x="254648" y="276128"/>
                  <a:pt x="219918" y="270077"/>
                  <a:pt x="196769" y="277793"/>
                </a:cubicBezTo>
                <a:lnTo>
                  <a:pt x="127321" y="300942"/>
                </a:lnTo>
                <a:cubicBezTo>
                  <a:pt x="115746" y="304800"/>
                  <a:pt x="102749" y="305749"/>
                  <a:pt x="92597" y="312517"/>
                </a:cubicBezTo>
                <a:cubicBezTo>
                  <a:pt x="48793" y="341719"/>
                  <a:pt x="67709" y="325829"/>
                  <a:pt x="34724" y="358816"/>
                </a:cubicBezTo>
                <a:cubicBezTo>
                  <a:pt x="30866" y="370391"/>
                  <a:pt x="25542" y="381576"/>
                  <a:pt x="23149" y="393540"/>
                </a:cubicBezTo>
                <a:cubicBezTo>
                  <a:pt x="-3454" y="526549"/>
                  <a:pt x="26150" y="430832"/>
                  <a:pt x="0" y="509286"/>
                </a:cubicBezTo>
                <a:cubicBezTo>
                  <a:pt x="2958" y="541823"/>
                  <a:pt x="880" y="626795"/>
                  <a:pt x="23149" y="671332"/>
                </a:cubicBezTo>
                <a:cubicBezTo>
                  <a:pt x="40777" y="706589"/>
                  <a:pt x="64118" y="723876"/>
                  <a:pt x="92597" y="752355"/>
                </a:cubicBezTo>
                <a:lnTo>
                  <a:pt x="115747" y="775504"/>
                </a:lnTo>
                <a:cubicBezTo>
                  <a:pt x="123464" y="783221"/>
                  <a:pt x="132843" y="789574"/>
                  <a:pt x="138896" y="798654"/>
                </a:cubicBezTo>
                <a:cubicBezTo>
                  <a:pt x="146612" y="810229"/>
                  <a:pt x="153355" y="822515"/>
                  <a:pt x="162045" y="833378"/>
                </a:cubicBezTo>
                <a:cubicBezTo>
                  <a:pt x="173979" y="848295"/>
                  <a:pt x="202952" y="873506"/>
                  <a:pt x="219919" y="879676"/>
                </a:cubicBezTo>
                <a:cubicBezTo>
                  <a:pt x="249819" y="890549"/>
                  <a:pt x="312516" y="902826"/>
                  <a:pt x="312516" y="902826"/>
                </a:cubicBezTo>
                <a:cubicBezTo>
                  <a:pt x="513056" y="877758"/>
                  <a:pt x="287019" y="903856"/>
                  <a:pt x="613458" y="879676"/>
                </a:cubicBezTo>
                <a:cubicBezTo>
                  <a:pt x="648300" y="877095"/>
                  <a:pt x="682906" y="871960"/>
                  <a:pt x="717630" y="868102"/>
                </a:cubicBezTo>
                <a:lnTo>
                  <a:pt x="787078" y="844952"/>
                </a:lnTo>
                <a:lnTo>
                  <a:pt x="821802" y="833378"/>
                </a:lnTo>
                <a:cubicBezTo>
                  <a:pt x="829519" y="825661"/>
                  <a:pt x="835594" y="815843"/>
                  <a:pt x="844952" y="810228"/>
                </a:cubicBezTo>
                <a:cubicBezTo>
                  <a:pt x="894859" y="780284"/>
                  <a:pt x="866729" y="820626"/>
                  <a:pt x="902825" y="775504"/>
                </a:cubicBezTo>
                <a:cubicBezTo>
                  <a:pt x="911515" y="764641"/>
                  <a:pt x="919753" y="753222"/>
                  <a:pt x="925974" y="740780"/>
                </a:cubicBezTo>
                <a:cubicBezTo>
                  <a:pt x="931430" y="729867"/>
                  <a:pt x="929927" y="715583"/>
                  <a:pt x="937549" y="706056"/>
                </a:cubicBezTo>
                <a:cubicBezTo>
                  <a:pt x="946239" y="695193"/>
                  <a:pt x="960698" y="690623"/>
                  <a:pt x="972273" y="682907"/>
                </a:cubicBezTo>
                <a:cubicBezTo>
                  <a:pt x="976131" y="667474"/>
                  <a:pt x="979478" y="651904"/>
                  <a:pt x="983848" y="636608"/>
                </a:cubicBezTo>
                <a:cubicBezTo>
                  <a:pt x="987200" y="624877"/>
                  <a:pt x="995422" y="614085"/>
                  <a:pt x="995422" y="601884"/>
                </a:cubicBezTo>
                <a:cubicBezTo>
                  <a:pt x="995422" y="536181"/>
                  <a:pt x="990077" y="470521"/>
                  <a:pt x="983848" y="405114"/>
                </a:cubicBezTo>
                <a:cubicBezTo>
                  <a:pt x="982340" y="389278"/>
                  <a:pt x="980704" y="372306"/>
                  <a:pt x="972273" y="358816"/>
                </a:cubicBezTo>
                <a:cubicBezTo>
                  <a:pt x="951178" y="325065"/>
                  <a:pt x="927767" y="307582"/>
                  <a:pt x="891250" y="300942"/>
                </a:cubicBezTo>
                <a:cubicBezTo>
                  <a:pt x="860646" y="295377"/>
                  <a:pt x="829588" y="292623"/>
                  <a:pt x="798653" y="289367"/>
                </a:cubicBezTo>
                <a:cubicBezTo>
                  <a:pt x="756271" y="284906"/>
                  <a:pt x="713772" y="281651"/>
                  <a:pt x="671331" y="277793"/>
                </a:cubicBezTo>
                <a:cubicBezTo>
                  <a:pt x="659756" y="273935"/>
                  <a:pt x="646134" y="273840"/>
                  <a:pt x="636607" y="266218"/>
                </a:cubicBezTo>
                <a:cubicBezTo>
                  <a:pt x="602421" y="238869"/>
                  <a:pt x="607392" y="186283"/>
                  <a:pt x="601883" y="150471"/>
                </a:cubicBezTo>
                <a:cubicBezTo>
                  <a:pt x="598314" y="127275"/>
                  <a:pt x="596001" y="103791"/>
                  <a:pt x="590309" y="81023"/>
                </a:cubicBezTo>
                <a:cubicBezTo>
                  <a:pt x="570409" y="1423"/>
                  <a:pt x="561372" y="13504"/>
                  <a:pt x="555585" y="0"/>
                </a:cubicBezTo>
                <a:close/>
              </a:path>
            </a:pathLst>
          </a:custGeom>
          <a:solidFill>
            <a:srgbClr val="99BE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1" name="Chord 50"/>
          <p:cNvSpPr/>
          <p:nvPr/>
        </p:nvSpPr>
        <p:spPr>
          <a:xfrm rot="6035101">
            <a:off x="9596437" y="3893534"/>
            <a:ext cx="976385" cy="937549"/>
          </a:xfrm>
          <a:prstGeom prst="chord">
            <a:avLst>
              <a:gd name="adj1" fmla="val 4160595"/>
              <a:gd name="adj2" fmla="val 16200000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2" name="Chord 51"/>
          <p:cNvSpPr/>
          <p:nvPr/>
        </p:nvSpPr>
        <p:spPr>
          <a:xfrm rot="16769522">
            <a:off x="8307033" y="2734713"/>
            <a:ext cx="976385" cy="937549"/>
          </a:xfrm>
          <a:prstGeom prst="chord">
            <a:avLst>
              <a:gd name="adj1" fmla="val 4160595"/>
              <a:gd name="adj2" fmla="val 16200000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3" name="TextBox 52"/>
          <p:cNvSpPr txBox="1"/>
          <p:nvPr/>
        </p:nvSpPr>
        <p:spPr>
          <a:xfrm>
            <a:off x="9338090" y="1245121"/>
            <a:ext cx="1656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PS2</a:t>
            </a:r>
            <a:endParaRPr lang="sv-SE" dirty="0" smtClean="0"/>
          </a:p>
        </p:txBody>
      </p:sp>
      <p:sp>
        <p:nvSpPr>
          <p:cNvPr id="54" name="TextBox 53"/>
          <p:cNvSpPr txBox="1"/>
          <p:nvPr/>
        </p:nvSpPr>
        <p:spPr>
          <a:xfrm>
            <a:off x="10129214" y="2170804"/>
            <a:ext cx="1656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PS1</a:t>
            </a:r>
            <a:endParaRPr lang="sv-SE" dirty="0" smtClean="0"/>
          </a:p>
        </p:txBody>
      </p:sp>
      <p:sp>
        <p:nvSpPr>
          <p:cNvPr id="55" name="TextBox 54"/>
          <p:cNvSpPr txBox="1"/>
          <p:nvPr/>
        </p:nvSpPr>
        <p:spPr>
          <a:xfrm>
            <a:off x="7739222" y="4018497"/>
            <a:ext cx="194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 smtClean="0"/>
              <a:t>Phycobilisomes</a:t>
            </a:r>
            <a:endParaRPr lang="sv-SE" dirty="0" smtClean="0"/>
          </a:p>
        </p:txBody>
      </p:sp>
      <p:pic>
        <p:nvPicPr>
          <p:cNvPr id="56" name="Picture 55" descr="Figure thumbnail gr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76714" r="54600"/>
          <a:stretch/>
        </p:blipFill>
        <p:spPr bwMode="auto">
          <a:xfrm>
            <a:off x="884834" y="1534850"/>
            <a:ext cx="4062724" cy="37719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702129" y="5839920"/>
            <a:ext cx="6302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Liberton</a:t>
            </a:r>
            <a:r>
              <a:rPr lang="en-US" sz="1400" dirty="0"/>
              <a:t>, Michelle, et </a:t>
            </a:r>
            <a:r>
              <a:rPr lang="en-US" sz="1400" dirty="0" smtClean="0"/>
              <a:t>al., </a:t>
            </a:r>
            <a:r>
              <a:rPr lang="en-US" sz="1400" i="1" dirty="0" smtClean="0"/>
              <a:t>J. Bio. Chem.</a:t>
            </a:r>
            <a:r>
              <a:rPr lang="en-US" sz="1400" dirty="0" smtClean="0"/>
              <a:t> </a:t>
            </a:r>
            <a:r>
              <a:rPr lang="en-US" sz="1400" dirty="0"/>
              <a:t>(2013): 3632-3640</a:t>
            </a:r>
            <a:endParaRPr lang="sv-SE" sz="1400" dirty="0" smtClean="0">
              <a:solidFill>
                <a:srgbClr val="666666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195647" y="5412634"/>
            <a:ext cx="406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TEM image of </a:t>
            </a:r>
            <a:r>
              <a:rPr lang="en-US" dirty="0" err="1" smtClean="0">
                <a:solidFill>
                  <a:srgbClr val="666666"/>
                </a:solidFill>
              </a:rPr>
              <a:t>Synechocystis</a:t>
            </a:r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371017" y="3391955"/>
            <a:ext cx="1368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/>
              <a:t>T</a:t>
            </a:r>
            <a:endParaRPr lang="sv-SE" b="1" dirty="0" smtClean="0"/>
          </a:p>
        </p:txBody>
      </p:sp>
      <p:sp>
        <p:nvSpPr>
          <p:cNvPr id="60" name="Left Brace 59"/>
          <p:cNvSpPr/>
          <p:nvPr/>
        </p:nvSpPr>
        <p:spPr>
          <a:xfrm>
            <a:off x="6841671" y="1283127"/>
            <a:ext cx="1226320" cy="455679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119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of the project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5160356" cy="365125"/>
          </a:xfrm>
        </p:spPr>
        <p:txBody>
          <a:bodyPr/>
          <a:lstStyle/>
          <a:p>
            <a:r>
              <a:rPr lang="en-GB" dirty="0"/>
              <a:t>Investigation into the role of alkanes in cyanobacterial membranes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4400" y="1562400"/>
            <a:ext cx="5776663" cy="4768062"/>
          </a:xfrm>
        </p:spPr>
        <p:txBody>
          <a:bodyPr/>
          <a:lstStyle/>
          <a:p>
            <a:pPr lvl="1"/>
            <a:r>
              <a:rPr lang="en-US" dirty="0" smtClean="0"/>
              <a:t>Where do alkanes sit in the lipid membranes?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Do alkanes enable curvature in the membrane?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What properties do the alkanes give the membrane that helps cyanobacteria?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Approach: study both model system (commercial lipid vesicles) and live cyanobacterial cells (grown in lab)</a:t>
            </a:r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2021-06-01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599" y="1865906"/>
            <a:ext cx="3763595" cy="299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381033" y="4730706"/>
            <a:ext cx="506749" cy="766532"/>
          </a:xfrm>
          <a:prstGeom prst="rect">
            <a:avLst/>
          </a:prstGeom>
          <a:solidFill>
            <a:srgbClr val="E5F0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72480" y="1507536"/>
            <a:ext cx="4993785" cy="4768062"/>
          </a:xfrm>
        </p:spPr>
        <p:txBody>
          <a:bodyPr/>
          <a:lstStyle/>
          <a:p>
            <a:r>
              <a:rPr lang="en-US" dirty="0" smtClean="0"/>
              <a:t>Four main lipid components: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MGDG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DGDG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92D050"/>
                </a:solidFill>
              </a:rPr>
              <a:t>SQDG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B0F0"/>
                </a:solidFill>
              </a:rPr>
              <a:t>PG</a:t>
            </a:r>
            <a:endParaRPr lang="sv-SE" dirty="0">
              <a:solidFill>
                <a:srgbClr val="00B0F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81034" y="3801498"/>
            <a:ext cx="506749" cy="766532"/>
          </a:xfrm>
          <a:prstGeom prst="rect">
            <a:avLst/>
          </a:prstGeom>
          <a:solidFill>
            <a:srgbClr val="D7E59A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ctangle 22"/>
          <p:cNvSpPr/>
          <p:nvPr/>
        </p:nvSpPr>
        <p:spPr>
          <a:xfrm>
            <a:off x="3594881" y="2869067"/>
            <a:ext cx="505968" cy="8142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Trapezoid 18"/>
          <p:cNvSpPr/>
          <p:nvPr/>
        </p:nvSpPr>
        <p:spPr>
          <a:xfrm>
            <a:off x="2549544" y="2022926"/>
            <a:ext cx="791572" cy="694987"/>
          </a:xfrm>
          <a:prstGeom prst="trapezoid">
            <a:avLst>
              <a:gd name="adj" fmla="val 39911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Thylakoid membrane lipids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Composition</a:t>
            </a:r>
            <a:endParaRPr lang="sv-S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2021-06-01</a:t>
            </a:fld>
            <a:endParaRPr lang="sv-S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88" y="1768185"/>
            <a:ext cx="4545874" cy="9233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02615" y="2737147"/>
            <a:ext cx="5286104" cy="974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316" y="4821885"/>
            <a:ext cx="5050972" cy="9233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59932" y="6122568"/>
            <a:ext cx="861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Lipid tail length and level of unsaturation more complex in cell membranes.</a:t>
            </a:r>
            <a:endParaRPr lang="sv-SE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75316" y="3683349"/>
            <a:ext cx="5121084" cy="1158340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2942617" y="2239228"/>
            <a:ext cx="274320" cy="414528"/>
          </a:xfrm>
          <a:custGeom>
            <a:avLst/>
            <a:gdLst>
              <a:gd name="connsiteX0" fmla="*/ 0 w 274320"/>
              <a:gd name="connsiteY0" fmla="*/ 0 h 414528"/>
              <a:gd name="connsiteX1" fmla="*/ 42672 w 274320"/>
              <a:gd name="connsiteY1" fmla="*/ 6096 h 414528"/>
              <a:gd name="connsiteX2" fmla="*/ 67056 w 274320"/>
              <a:gd name="connsiteY2" fmla="*/ 24384 h 414528"/>
              <a:gd name="connsiteX3" fmla="*/ 85344 w 274320"/>
              <a:gd name="connsiteY3" fmla="*/ 36576 h 414528"/>
              <a:gd name="connsiteX4" fmla="*/ 91440 w 274320"/>
              <a:gd name="connsiteY4" fmla="*/ 54864 h 414528"/>
              <a:gd name="connsiteX5" fmla="*/ 73152 w 274320"/>
              <a:gd name="connsiteY5" fmla="*/ 97536 h 414528"/>
              <a:gd name="connsiteX6" fmla="*/ 54864 w 274320"/>
              <a:gd name="connsiteY6" fmla="*/ 109728 h 414528"/>
              <a:gd name="connsiteX7" fmla="*/ 48768 w 274320"/>
              <a:gd name="connsiteY7" fmla="*/ 128016 h 414528"/>
              <a:gd name="connsiteX8" fmla="*/ 91440 w 274320"/>
              <a:gd name="connsiteY8" fmla="*/ 152400 h 414528"/>
              <a:gd name="connsiteX9" fmla="*/ 103632 w 274320"/>
              <a:gd name="connsiteY9" fmla="*/ 170688 h 414528"/>
              <a:gd name="connsiteX10" fmla="*/ 134112 w 274320"/>
              <a:gd name="connsiteY10" fmla="*/ 176784 h 414528"/>
              <a:gd name="connsiteX11" fmla="*/ 152400 w 274320"/>
              <a:gd name="connsiteY11" fmla="*/ 182880 h 414528"/>
              <a:gd name="connsiteX12" fmla="*/ 188976 w 274320"/>
              <a:gd name="connsiteY12" fmla="*/ 207264 h 414528"/>
              <a:gd name="connsiteX13" fmla="*/ 219456 w 274320"/>
              <a:gd name="connsiteY13" fmla="*/ 243840 h 414528"/>
              <a:gd name="connsiteX14" fmla="*/ 249936 w 274320"/>
              <a:gd name="connsiteY14" fmla="*/ 274320 h 414528"/>
              <a:gd name="connsiteX15" fmla="*/ 262128 w 274320"/>
              <a:gd name="connsiteY15" fmla="*/ 292608 h 414528"/>
              <a:gd name="connsiteX16" fmla="*/ 274320 w 274320"/>
              <a:gd name="connsiteY16" fmla="*/ 329184 h 414528"/>
              <a:gd name="connsiteX17" fmla="*/ 268224 w 274320"/>
              <a:gd name="connsiteY17" fmla="*/ 353568 h 414528"/>
              <a:gd name="connsiteX18" fmla="*/ 243840 w 274320"/>
              <a:gd name="connsiteY18" fmla="*/ 390144 h 414528"/>
              <a:gd name="connsiteX19" fmla="*/ 231648 w 274320"/>
              <a:gd name="connsiteY19" fmla="*/ 414528 h 41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4320" h="414528">
                <a:moveTo>
                  <a:pt x="0" y="0"/>
                </a:moveTo>
                <a:cubicBezTo>
                  <a:pt x="14224" y="2032"/>
                  <a:pt x="29169" y="1186"/>
                  <a:pt x="42672" y="6096"/>
                </a:cubicBezTo>
                <a:cubicBezTo>
                  <a:pt x="52220" y="9568"/>
                  <a:pt x="58788" y="18479"/>
                  <a:pt x="67056" y="24384"/>
                </a:cubicBezTo>
                <a:cubicBezTo>
                  <a:pt x="73018" y="28642"/>
                  <a:pt x="79248" y="32512"/>
                  <a:pt x="85344" y="36576"/>
                </a:cubicBezTo>
                <a:cubicBezTo>
                  <a:pt x="87376" y="42672"/>
                  <a:pt x="91440" y="48438"/>
                  <a:pt x="91440" y="54864"/>
                </a:cubicBezTo>
                <a:cubicBezTo>
                  <a:pt x="91440" y="68855"/>
                  <a:pt x="83107" y="87581"/>
                  <a:pt x="73152" y="97536"/>
                </a:cubicBezTo>
                <a:cubicBezTo>
                  <a:pt x="67971" y="102717"/>
                  <a:pt x="60960" y="105664"/>
                  <a:pt x="54864" y="109728"/>
                </a:cubicBezTo>
                <a:cubicBezTo>
                  <a:pt x="52832" y="115824"/>
                  <a:pt x="46736" y="121920"/>
                  <a:pt x="48768" y="128016"/>
                </a:cubicBezTo>
                <a:cubicBezTo>
                  <a:pt x="55371" y="147826"/>
                  <a:pt x="75805" y="148491"/>
                  <a:pt x="91440" y="152400"/>
                </a:cubicBezTo>
                <a:cubicBezTo>
                  <a:pt x="95504" y="158496"/>
                  <a:pt x="97271" y="167053"/>
                  <a:pt x="103632" y="170688"/>
                </a:cubicBezTo>
                <a:cubicBezTo>
                  <a:pt x="112628" y="175829"/>
                  <a:pt x="124060" y="174271"/>
                  <a:pt x="134112" y="176784"/>
                </a:cubicBezTo>
                <a:cubicBezTo>
                  <a:pt x="140346" y="178342"/>
                  <a:pt x="146783" y="179759"/>
                  <a:pt x="152400" y="182880"/>
                </a:cubicBezTo>
                <a:cubicBezTo>
                  <a:pt x="165209" y="189996"/>
                  <a:pt x="188976" y="207264"/>
                  <a:pt x="188976" y="207264"/>
                </a:cubicBezTo>
                <a:cubicBezTo>
                  <a:pt x="202529" y="247922"/>
                  <a:pt x="183221" y="201566"/>
                  <a:pt x="219456" y="243840"/>
                </a:cubicBezTo>
                <a:cubicBezTo>
                  <a:pt x="249587" y="278993"/>
                  <a:pt x="212374" y="261799"/>
                  <a:pt x="249936" y="274320"/>
                </a:cubicBezTo>
                <a:cubicBezTo>
                  <a:pt x="254000" y="280416"/>
                  <a:pt x="259152" y="285913"/>
                  <a:pt x="262128" y="292608"/>
                </a:cubicBezTo>
                <a:cubicBezTo>
                  <a:pt x="267347" y="304352"/>
                  <a:pt x="274320" y="329184"/>
                  <a:pt x="274320" y="329184"/>
                </a:cubicBezTo>
                <a:cubicBezTo>
                  <a:pt x="272288" y="337312"/>
                  <a:pt x="271971" y="346074"/>
                  <a:pt x="268224" y="353568"/>
                </a:cubicBezTo>
                <a:cubicBezTo>
                  <a:pt x="261671" y="366674"/>
                  <a:pt x="248474" y="376243"/>
                  <a:pt x="243840" y="390144"/>
                </a:cubicBezTo>
                <a:cubicBezTo>
                  <a:pt x="236835" y="411158"/>
                  <a:pt x="242288" y="403888"/>
                  <a:pt x="231648" y="41452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Freeform 17"/>
          <p:cNvSpPr/>
          <p:nvPr/>
        </p:nvSpPr>
        <p:spPr>
          <a:xfrm rot="3088669">
            <a:off x="2659219" y="2260121"/>
            <a:ext cx="274320" cy="414528"/>
          </a:xfrm>
          <a:custGeom>
            <a:avLst/>
            <a:gdLst>
              <a:gd name="connsiteX0" fmla="*/ 0 w 274320"/>
              <a:gd name="connsiteY0" fmla="*/ 0 h 414528"/>
              <a:gd name="connsiteX1" fmla="*/ 42672 w 274320"/>
              <a:gd name="connsiteY1" fmla="*/ 6096 h 414528"/>
              <a:gd name="connsiteX2" fmla="*/ 67056 w 274320"/>
              <a:gd name="connsiteY2" fmla="*/ 24384 h 414528"/>
              <a:gd name="connsiteX3" fmla="*/ 85344 w 274320"/>
              <a:gd name="connsiteY3" fmla="*/ 36576 h 414528"/>
              <a:gd name="connsiteX4" fmla="*/ 91440 w 274320"/>
              <a:gd name="connsiteY4" fmla="*/ 54864 h 414528"/>
              <a:gd name="connsiteX5" fmla="*/ 73152 w 274320"/>
              <a:gd name="connsiteY5" fmla="*/ 97536 h 414528"/>
              <a:gd name="connsiteX6" fmla="*/ 54864 w 274320"/>
              <a:gd name="connsiteY6" fmla="*/ 109728 h 414528"/>
              <a:gd name="connsiteX7" fmla="*/ 48768 w 274320"/>
              <a:gd name="connsiteY7" fmla="*/ 128016 h 414528"/>
              <a:gd name="connsiteX8" fmla="*/ 91440 w 274320"/>
              <a:gd name="connsiteY8" fmla="*/ 152400 h 414528"/>
              <a:gd name="connsiteX9" fmla="*/ 103632 w 274320"/>
              <a:gd name="connsiteY9" fmla="*/ 170688 h 414528"/>
              <a:gd name="connsiteX10" fmla="*/ 134112 w 274320"/>
              <a:gd name="connsiteY10" fmla="*/ 176784 h 414528"/>
              <a:gd name="connsiteX11" fmla="*/ 152400 w 274320"/>
              <a:gd name="connsiteY11" fmla="*/ 182880 h 414528"/>
              <a:gd name="connsiteX12" fmla="*/ 188976 w 274320"/>
              <a:gd name="connsiteY12" fmla="*/ 207264 h 414528"/>
              <a:gd name="connsiteX13" fmla="*/ 219456 w 274320"/>
              <a:gd name="connsiteY13" fmla="*/ 243840 h 414528"/>
              <a:gd name="connsiteX14" fmla="*/ 249936 w 274320"/>
              <a:gd name="connsiteY14" fmla="*/ 274320 h 414528"/>
              <a:gd name="connsiteX15" fmla="*/ 262128 w 274320"/>
              <a:gd name="connsiteY15" fmla="*/ 292608 h 414528"/>
              <a:gd name="connsiteX16" fmla="*/ 274320 w 274320"/>
              <a:gd name="connsiteY16" fmla="*/ 329184 h 414528"/>
              <a:gd name="connsiteX17" fmla="*/ 268224 w 274320"/>
              <a:gd name="connsiteY17" fmla="*/ 353568 h 414528"/>
              <a:gd name="connsiteX18" fmla="*/ 243840 w 274320"/>
              <a:gd name="connsiteY18" fmla="*/ 390144 h 414528"/>
              <a:gd name="connsiteX19" fmla="*/ 231648 w 274320"/>
              <a:gd name="connsiteY19" fmla="*/ 414528 h 41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4320" h="414528">
                <a:moveTo>
                  <a:pt x="0" y="0"/>
                </a:moveTo>
                <a:cubicBezTo>
                  <a:pt x="14224" y="2032"/>
                  <a:pt x="29169" y="1186"/>
                  <a:pt x="42672" y="6096"/>
                </a:cubicBezTo>
                <a:cubicBezTo>
                  <a:pt x="52220" y="9568"/>
                  <a:pt x="58788" y="18479"/>
                  <a:pt x="67056" y="24384"/>
                </a:cubicBezTo>
                <a:cubicBezTo>
                  <a:pt x="73018" y="28642"/>
                  <a:pt x="79248" y="32512"/>
                  <a:pt x="85344" y="36576"/>
                </a:cubicBezTo>
                <a:cubicBezTo>
                  <a:pt x="87376" y="42672"/>
                  <a:pt x="91440" y="48438"/>
                  <a:pt x="91440" y="54864"/>
                </a:cubicBezTo>
                <a:cubicBezTo>
                  <a:pt x="91440" y="68855"/>
                  <a:pt x="83107" y="87581"/>
                  <a:pt x="73152" y="97536"/>
                </a:cubicBezTo>
                <a:cubicBezTo>
                  <a:pt x="67971" y="102717"/>
                  <a:pt x="60960" y="105664"/>
                  <a:pt x="54864" y="109728"/>
                </a:cubicBezTo>
                <a:cubicBezTo>
                  <a:pt x="52832" y="115824"/>
                  <a:pt x="46736" y="121920"/>
                  <a:pt x="48768" y="128016"/>
                </a:cubicBezTo>
                <a:cubicBezTo>
                  <a:pt x="55371" y="147826"/>
                  <a:pt x="75805" y="148491"/>
                  <a:pt x="91440" y="152400"/>
                </a:cubicBezTo>
                <a:cubicBezTo>
                  <a:pt x="95504" y="158496"/>
                  <a:pt x="97271" y="167053"/>
                  <a:pt x="103632" y="170688"/>
                </a:cubicBezTo>
                <a:cubicBezTo>
                  <a:pt x="112628" y="175829"/>
                  <a:pt x="124060" y="174271"/>
                  <a:pt x="134112" y="176784"/>
                </a:cubicBezTo>
                <a:cubicBezTo>
                  <a:pt x="140346" y="178342"/>
                  <a:pt x="146783" y="179759"/>
                  <a:pt x="152400" y="182880"/>
                </a:cubicBezTo>
                <a:cubicBezTo>
                  <a:pt x="165209" y="189996"/>
                  <a:pt x="188976" y="207264"/>
                  <a:pt x="188976" y="207264"/>
                </a:cubicBezTo>
                <a:cubicBezTo>
                  <a:pt x="202529" y="247922"/>
                  <a:pt x="183221" y="201566"/>
                  <a:pt x="219456" y="243840"/>
                </a:cubicBezTo>
                <a:cubicBezTo>
                  <a:pt x="249587" y="278993"/>
                  <a:pt x="212374" y="261799"/>
                  <a:pt x="249936" y="274320"/>
                </a:cubicBezTo>
                <a:cubicBezTo>
                  <a:pt x="254000" y="280416"/>
                  <a:pt x="259152" y="285913"/>
                  <a:pt x="262128" y="292608"/>
                </a:cubicBezTo>
                <a:cubicBezTo>
                  <a:pt x="267347" y="304352"/>
                  <a:pt x="274320" y="329184"/>
                  <a:pt x="274320" y="329184"/>
                </a:cubicBezTo>
                <a:cubicBezTo>
                  <a:pt x="272288" y="337312"/>
                  <a:pt x="271971" y="346074"/>
                  <a:pt x="268224" y="353568"/>
                </a:cubicBezTo>
                <a:cubicBezTo>
                  <a:pt x="261671" y="366674"/>
                  <a:pt x="248474" y="376243"/>
                  <a:pt x="243840" y="390144"/>
                </a:cubicBezTo>
                <a:cubicBezTo>
                  <a:pt x="236835" y="411158"/>
                  <a:pt x="242288" y="403888"/>
                  <a:pt x="231648" y="41452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Oval 15"/>
          <p:cNvSpPr/>
          <p:nvPr/>
        </p:nvSpPr>
        <p:spPr>
          <a:xfrm>
            <a:off x="2859932" y="2105609"/>
            <a:ext cx="165370" cy="162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Freeform 20"/>
          <p:cNvSpPr/>
          <p:nvPr/>
        </p:nvSpPr>
        <p:spPr>
          <a:xfrm rot="1023492">
            <a:off x="3800854" y="3193321"/>
            <a:ext cx="274320" cy="414528"/>
          </a:xfrm>
          <a:custGeom>
            <a:avLst/>
            <a:gdLst>
              <a:gd name="connsiteX0" fmla="*/ 0 w 274320"/>
              <a:gd name="connsiteY0" fmla="*/ 0 h 414528"/>
              <a:gd name="connsiteX1" fmla="*/ 42672 w 274320"/>
              <a:gd name="connsiteY1" fmla="*/ 6096 h 414528"/>
              <a:gd name="connsiteX2" fmla="*/ 67056 w 274320"/>
              <a:gd name="connsiteY2" fmla="*/ 24384 h 414528"/>
              <a:gd name="connsiteX3" fmla="*/ 85344 w 274320"/>
              <a:gd name="connsiteY3" fmla="*/ 36576 h 414528"/>
              <a:gd name="connsiteX4" fmla="*/ 91440 w 274320"/>
              <a:gd name="connsiteY4" fmla="*/ 54864 h 414528"/>
              <a:gd name="connsiteX5" fmla="*/ 73152 w 274320"/>
              <a:gd name="connsiteY5" fmla="*/ 97536 h 414528"/>
              <a:gd name="connsiteX6" fmla="*/ 54864 w 274320"/>
              <a:gd name="connsiteY6" fmla="*/ 109728 h 414528"/>
              <a:gd name="connsiteX7" fmla="*/ 48768 w 274320"/>
              <a:gd name="connsiteY7" fmla="*/ 128016 h 414528"/>
              <a:gd name="connsiteX8" fmla="*/ 91440 w 274320"/>
              <a:gd name="connsiteY8" fmla="*/ 152400 h 414528"/>
              <a:gd name="connsiteX9" fmla="*/ 103632 w 274320"/>
              <a:gd name="connsiteY9" fmla="*/ 170688 h 414528"/>
              <a:gd name="connsiteX10" fmla="*/ 134112 w 274320"/>
              <a:gd name="connsiteY10" fmla="*/ 176784 h 414528"/>
              <a:gd name="connsiteX11" fmla="*/ 152400 w 274320"/>
              <a:gd name="connsiteY11" fmla="*/ 182880 h 414528"/>
              <a:gd name="connsiteX12" fmla="*/ 188976 w 274320"/>
              <a:gd name="connsiteY12" fmla="*/ 207264 h 414528"/>
              <a:gd name="connsiteX13" fmla="*/ 219456 w 274320"/>
              <a:gd name="connsiteY13" fmla="*/ 243840 h 414528"/>
              <a:gd name="connsiteX14" fmla="*/ 249936 w 274320"/>
              <a:gd name="connsiteY14" fmla="*/ 274320 h 414528"/>
              <a:gd name="connsiteX15" fmla="*/ 262128 w 274320"/>
              <a:gd name="connsiteY15" fmla="*/ 292608 h 414528"/>
              <a:gd name="connsiteX16" fmla="*/ 274320 w 274320"/>
              <a:gd name="connsiteY16" fmla="*/ 329184 h 414528"/>
              <a:gd name="connsiteX17" fmla="*/ 268224 w 274320"/>
              <a:gd name="connsiteY17" fmla="*/ 353568 h 414528"/>
              <a:gd name="connsiteX18" fmla="*/ 243840 w 274320"/>
              <a:gd name="connsiteY18" fmla="*/ 390144 h 414528"/>
              <a:gd name="connsiteX19" fmla="*/ 231648 w 274320"/>
              <a:gd name="connsiteY19" fmla="*/ 414528 h 41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4320" h="414528">
                <a:moveTo>
                  <a:pt x="0" y="0"/>
                </a:moveTo>
                <a:cubicBezTo>
                  <a:pt x="14224" y="2032"/>
                  <a:pt x="29169" y="1186"/>
                  <a:pt x="42672" y="6096"/>
                </a:cubicBezTo>
                <a:cubicBezTo>
                  <a:pt x="52220" y="9568"/>
                  <a:pt x="58788" y="18479"/>
                  <a:pt x="67056" y="24384"/>
                </a:cubicBezTo>
                <a:cubicBezTo>
                  <a:pt x="73018" y="28642"/>
                  <a:pt x="79248" y="32512"/>
                  <a:pt x="85344" y="36576"/>
                </a:cubicBezTo>
                <a:cubicBezTo>
                  <a:pt x="87376" y="42672"/>
                  <a:pt x="91440" y="48438"/>
                  <a:pt x="91440" y="54864"/>
                </a:cubicBezTo>
                <a:cubicBezTo>
                  <a:pt x="91440" y="68855"/>
                  <a:pt x="83107" y="87581"/>
                  <a:pt x="73152" y="97536"/>
                </a:cubicBezTo>
                <a:cubicBezTo>
                  <a:pt x="67971" y="102717"/>
                  <a:pt x="60960" y="105664"/>
                  <a:pt x="54864" y="109728"/>
                </a:cubicBezTo>
                <a:cubicBezTo>
                  <a:pt x="52832" y="115824"/>
                  <a:pt x="46736" y="121920"/>
                  <a:pt x="48768" y="128016"/>
                </a:cubicBezTo>
                <a:cubicBezTo>
                  <a:pt x="55371" y="147826"/>
                  <a:pt x="75805" y="148491"/>
                  <a:pt x="91440" y="152400"/>
                </a:cubicBezTo>
                <a:cubicBezTo>
                  <a:pt x="95504" y="158496"/>
                  <a:pt x="97271" y="167053"/>
                  <a:pt x="103632" y="170688"/>
                </a:cubicBezTo>
                <a:cubicBezTo>
                  <a:pt x="112628" y="175829"/>
                  <a:pt x="124060" y="174271"/>
                  <a:pt x="134112" y="176784"/>
                </a:cubicBezTo>
                <a:cubicBezTo>
                  <a:pt x="140346" y="178342"/>
                  <a:pt x="146783" y="179759"/>
                  <a:pt x="152400" y="182880"/>
                </a:cubicBezTo>
                <a:cubicBezTo>
                  <a:pt x="165209" y="189996"/>
                  <a:pt x="188976" y="207264"/>
                  <a:pt x="188976" y="207264"/>
                </a:cubicBezTo>
                <a:cubicBezTo>
                  <a:pt x="202529" y="247922"/>
                  <a:pt x="183221" y="201566"/>
                  <a:pt x="219456" y="243840"/>
                </a:cubicBezTo>
                <a:cubicBezTo>
                  <a:pt x="249587" y="278993"/>
                  <a:pt x="212374" y="261799"/>
                  <a:pt x="249936" y="274320"/>
                </a:cubicBezTo>
                <a:cubicBezTo>
                  <a:pt x="254000" y="280416"/>
                  <a:pt x="259152" y="285913"/>
                  <a:pt x="262128" y="292608"/>
                </a:cubicBezTo>
                <a:cubicBezTo>
                  <a:pt x="267347" y="304352"/>
                  <a:pt x="274320" y="329184"/>
                  <a:pt x="274320" y="329184"/>
                </a:cubicBezTo>
                <a:cubicBezTo>
                  <a:pt x="272288" y="337312"/>
                  <a:pt x="271971" y="346074"/>
                  <a:pt x="268224" y="353568"/>
                </a:cubicBezTo>
                <a:cubicBezTo>
                  <a:pt x="261671" y="366674"/>
                  <a:pt x="248474" y="376243"/>
                  <a:pt x="243840" y="390144"/>
                </a:cubicBezTo>
                <a:cubicBezTo>
                  <a:pt x="236835" y="411158"/>
                  <a:pt x="242288" y="403888"/>
                  <a:pt x="231648" y="41452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Freeform 21"/>
          <p:cNvSpPr/>
          <p:nvPr/>
        </p:nvSpPr>
        <p:spPr>
          <a:xfrm rot="2563934">
            <a:off x="3594997" y="3180554"/>
            <a:ext cx="274320" cy="414528"/>
          </a:xfrm>
          <a:custGeom>
            <a:avLst/>
            <a:gdLst>
              <a:gd name="connsiteX0" fmla="*/ 0 w 274320"/>
              <a:gd name="connsiteY0" fmla="*/ 0 h 414528"/>
              <a:gd name="connsiteX1" fmla="*/ 42672 w 274320"/>
              <a:gd name="connsiteY1" fmla="*/ 6096 h 414528"/>
              <a:gd name="connsiteX2" fmla="*/ 67056 w 274320"/>
              <a:gd name="connsiteY2" fmla="*/ 24384 h 414528"/>
              <a:gd name="connsiteX3" fmla="*/ 85344 w 274320"/>
              <a:gd name="connsiteY3" fmla="*/ 36576 h 414528"/>
              <a:gd name="connsiteX4" fmla="*/ 91440 w 274320"/>
              <a:gd name="connsiteY4" fmla="*/ 54864 h 414528"/>
              <a:gd name="connsiteX5" fmla="*/ 73152 w 274320"/>
              <a:gd name="connsiteY5" fmla="*/ 97536 h 414528"/>
              <a:gd name="connsiteX6" fmla="*/ 54864 w 274320"/>
              <a:gd name="connsiteY6" fmla="*/ 109728 h 414528"/>
              <a:gd name="connsiteX7" fmla="*/ 48768 w 274320"/>
              <a:gd name="connsiteY7" fmla="*/ 128016 h 414528"/>
              <a:gd name="connsiteX8" fmla="*/ 91440 w 274320"/>
              <a:gd name="connsiteY8" fmla="*/ 152400 h 414528"/>
              <a:gd name="connsiteX9" fmla="*/ 103632 w 274320"/>
              <a:gd name="connsiteY9" fmla="*/ 170688 h 414528"/>
              <a:gd name="connsiteX10" fmla="*/ 134112 w 274320"/>
              <a:gd name="connsiteY10" fmla="*/ 176784 h 414528"/>
              <a:gd name="connsiteX11" fmla="*/ 152400 w 274320"/>
              <a:gd name="connsiteY11" fmla="*/ 182880 h 414528"/>
              <a:gd name="connsiteX12" fmla="*/ 188976 w 274320"/>
              <a:gd name="connsiteY12" fmla="*/ 207264 h 414528"/>
              <a:gd name="connsiteX13" fmla="*/ 219456 w 274320"/>
              <a:gd name="connsiteY13" fmla="*/ 243840 h 414528"/>
              <a:gd name="connsiteX14" fmla="*/ 249936 w 274320"/>
              <a:gd name="connsiteY14" fmla="*/ 274320 h 414528"/>
              <a:gd name="connsiteX15" fmla="*/ 262128 w 274320"/>
              <a:gd name="connsiteY15" fmla="*/ 292608 h 414528"/>
              <a:gd name="connsiteX16" fmla="*/ 274320 w 274320"/>
              <a:gd name="connsiteY16" fmla="*/ 329184 h 414528"/>
              <a:gd name="connsiteX17" fmla="*/ 268224 w 274320"/>
              <a:gd name="connsiteY17" fmla="*/ 353568 h 414528"/>
              <a:gd name="connsiteX18" fmla="*/ 243840 w 274320"/>
              <a:gd name="connsiteY18" fmla="*/ 390144 h 414528"/>
              <a:gd name="connsiteX19" fmla="*/ 231648 w 274320"/>
              <a:gd name="connsiteY19" fmla="*/ 414528 h 41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4320" h="414528">
                <a:moveTo>
                  <a:pt x="0" y="0"/>
                </a:moveTo>
                <a:cubicBezTo>
                  <a:pt x="14224" y="2032"/>
                  <a:pt x="29169" y="1186"/>
                  <a:pt x="42672" y="6096"/>
                </a:cubicBezTo>
                <a:cubicBezTo>
                  <a:pt x="52220" y="9568"/>
                  <a:pt x="58788" y="18479"/>
                  <a:pt x="67056" y="24384"/>
                </a:cubicBezTo>
                <a:cubicBezTo>
                  <a:pt x="73018" y="28642"/>
                  <a:pt x="79248" y="32512"/>
                  <a:pt x="85344" y="36576"/>
                </a:cubicBezTo>
                <a:cubicBezTo>
                  <a:pt x="87376" y="42672"/>
                  <a:pt x="91440" y="48438"/>
                  <a:pt x="91440" y="54864"/>
                </a:cubicBezTo>
                <a:cubicBezTo>
                  <a:pt x="91440" y="68855"/>
                  <a:pt x="83107" y="87581"/>
                  <a:pt x="73152" y="97536"/>
                </a:cubicBezTo>
                <a:cubicBezTo>
                  <a:pt x="67971" y="102717"/>
                  <a:pt x="60960" y="105664"/>
                  <a:pt x="54864" y="109728"/>
                </a:cubicBezTo>
                <a:cubicBezTo>
                  <a:pt x="52832" y="115824"/>
                  <a:pt x="46736" y="121920"/>
                  <a:pt x="48768" y="128016"/>
                </a:cubicBezTo>
                <a:cubicBezTo>
                  <a:pt x="55371" y="147826"/>
                  <a:pt x="75805" y="148491"/>
                  <a:pt x="91440" y="152400"/>
                </a:cubicBezTo>
                <a:cubicBezTo>
                  <a:pt x="95504" y="158496"/>
                  <a:pt x="97271" y="167053"/>
                  <a:pt x="103632" y="170688"/>
                </a:cubicBezTo>
                <a:cubicBezTo>
                  <a:pt x="112628" y="175829"/>
                  <a:pt x="124060" y="174271"/>
                  <a:pt x="134112" y="176784"/>
                </a:cubicBezTo>
                <a:cubicBezTo>
                  <a:pt x="140346" y="178342"/>
                  <a:pt x="146783" y="179759"/>
                  <a:pt x="152400" y="182880"/>
                </a:cubicBezTo>
                <a:cubicBezTo>
                  <a:pt x="165209" y="189996"/>
                  <a:pt x="188976" y="207264"/>
                  <a:pt x="188976" y="207264"/>
                </a:cubicBezTo>
                <a:cubicBezTo>
                  <a:pt x="202529" y="247922"/>
                  <a:pt x="183221" y="201566"/>
                  <a:pt x="219456" y="243840"/>
                </a:cubicBezTo>
                <a:cubicBezTo>
                  <a:pt x="249587" y="278993"/>
                  <a:pt x="212374" y="261799"/>
                  <a:pt x="249936" y="274320"/>
                </a:cubicBezTo>
                <a:cubicBezTo>
                  <a:pt x="254000" y="280416"/>
                  <a:pt x="259152" y="285913"/>
                  <a:pt x="262128" y="292608"/>
                </a:cubicBezTo>
                <a:cubicBezTo>
                  <a:pt x="267347" y="304352"/>
                  <a:pt x="274320" y="329184"/>
                  <a:pt x="274320" y="329184"/>
                </a:cubicBezTo>
                <a:cubicBezTo>
                  <a:pt x="272288" y="337312"/>
                  <a:pt x="271971" y="346074"/>
                  <a:pt x="268224" y="353568"/>
                </a:cubicBezTo>
                <a:cubicBezTo>
                  <a:pt x="261671" y="366674"/>
                  <a:pt x="248474" y="376243"/>
                  <a:pt x="243840" y="390144"/>
                </a:cubicBezTo>
                <a:cubicBezTo>
                  <a:pt x="236835" y="411158"/>
                  <a:pt x="242288" y="403888"/>
                  <a:pt x="231648" y="41452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Oval 19"/>
          <p:cNvSpPr/>
          <p:nvPr/>
        </p:nvSpPr>
        <p:spPr>
          <a:xfrm>
            <a:off x="3692944" y="2897490"/>
            <a:ext cx="287290" cy="2723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Freeform 24"/>
          <p:cNvSpPr/>
          <p:nvPr/>
        </p:nvSpPr>
        <p:spPr>
          <a:xfrm rot="1023492">
            <a:off x="3800852" y="3193321"/>
            <a:ext cx="274320" cy="414528"/>
          </a:xfrm>
          <a:custGeom>
            <a:avLst/>
            <a:gdLst>
              <a:gd name="connsiteX0" fmla="*/ 0 w 274320"/>
              <a:gd name="connsiteY0" fmla="*/ 0 h 414528"/>
              <a:gd name="connsiteX1" fmla="*/ 42672 w 274320"/>
              <a:gd name="connsiteY1" fmla="*/ 6096 h 414528"/>
              <a:gd name="connsiteX2" fmla="*/ 67056 w 274320"/>
              <a:gd name="connsiteY2" fmla="*/ 24384 h 414528"/>
              <a:gd name="connsiteX3" fmla="*/ 85344 w 274320"/>
              <a:gd name="connsiteY3" fmla="*/ 36576 h 414528"/>
              <a:gd name="connsiteX4" fmla="*/ 91440 w 274320"/>
              <a:gd name="connsiteY4" fmla="*/ 54864 h 414528"/>
              <a:gd name="connsiteX5" fmla="*/ 73152 w 274320"/>
              <a:gd name="connsiteY5" fmla="*/ 97536 h 414528"/>
              <a:gd name="connsiteX6" fmla="*/ 54864 w 274320"/>
              <a:gd name="connsiteY6" fmla="*/ 109728 h 414528"/>
              <a:gd name="connsiteX7" fmla="*/ 48768 w 274320"/>
              <a:gd name="connsiteY7" fmla="*/ 128016 h 414528"/>
              <a:gd name="connsiteX8" fmla="*/ 91440 w 274320"/>
              <a:gd name="connsiteY8" fmla="*/ 152400 h 414528"/>
              <a:gd name="connsiteX9" fmla="*/ 103632 w 274320"/>
              <a:gd name="connsiteY9" fmla="*/ 170688 h 414528"/>
              <a:gd name="connsiteX10" fmla="*/ 134112 w 274320"/>
              <a:gd name="connsiteY10" fmla="*/ 176784 h 414528"/>
              <a:gd name="connsiteX11" fmla="*/ 152400 w 274320"/>
              <a:gd name="connsiteY11" fmla="*/ 182880 h 414528"/>
              <a:gd name="connsiteX12" fmla="*/ 188976 w 274320"/>
              <a:gd name="connsiteY12" fmla="*/ 207264 h 414528"/>
              <a:gd name="connsiteX13" fmla="*/ 219456 w 274320"/>
              <a:gd name="connsiteY13" fmla="*/ 243840 h 414528"/>
              <a:gd name="connsiteX14" fmla="*/ 249936 w 274320"/>
              <a:gd name="connsiteY14" fmla="*/ 274320 h 414528"/>
              <a:gd name="connsiteX15" fmla="*/ 262128 w 274320"/>
              <a:gd name="connsiteY15" fmla="*/ 292608 h 414528"/>
              <a:gd name="connsiteX16" fmla="*/ 274320 w 274320"/>
              <a:gd name="connsiteY16" fmla="*/ 329184 h 414528"/>
              <a:gd name="connsiteX17" fmla="*/ 268224 w 274320"/>
              <a:gd name="connsiteY17" fmla="*/ 353568 h 414528"/>
              <a:gd name="connsiteX18" fmla="*/ 243840 w 274320"/>
              <a:gd name="connsiteY18" fmla="*/ 390144 h 414528"/>
              <a:gd name="connsiteX19" fmla="*/ 231648 w 274320"/>
              <a:gd name="connsiteY19" fmla="*/ 414528 h 41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4320" h="414528">
                <a:moveTo>
                  <a:pt x="0" y="0"/>
                </a:moveTo>
                <a:cubicBezTo>
                  <a:pt x="14224" y="2032"/>
                  <a:pt x="29169" y="1186"/>
                  <a:pt x="42672" y="6096"/>
                </a:cubicBezTo>
                <a:cubicBezTo>
                  <a:pt x="52220" y="9568"/>
                  <a:pt x="58788" y="18479"/>
                  <a:pt x="67056" y="24384"/>
                </a:cubicBezTo>
                <a:cubicBezTo>
                  <a:pt x="73018" y="28642"/>
                  <a:pt x="79248" y="32512"/>
                  <a:pt x="85344" y="36576"/>
                </a:cubicBezTo>
                <a:cubicBezTo>
                  <a:pt x="87376" y="42672"/>
                  <a:pt x="91440" y="48438"/>
                  <a:pt x="91440" y="54864"/>
                </a:cubicBezTo>
                <a:cubicBezTo>
                  <a:pt x="91440" y="68855"/>
                  <a:pt x="83107" y="87581"/>
                  <a:pt x="73152" y="97536"/>
                </a:cubicBezTo>
                <a:cubicBezTo>
                  <a:pt x="67971" y="102717"/>
                  <a:pt x="60960" y="105664"/>
                  <a:pt x="54864" y="109728"/>
                </a:cubicBezTo>
                <a:cubicBezTo>
                  <a:pt x="52832" y="115824"/>
                  <a:pt x="46736" y="121920"/>
                  <a:pt x="48768" y="128016"/>
                </a:cubicBezTo>
                <a:cubicBezTo>
                  <a:pt x="55371" y="147826"/>
                  <a:pt x="75805" y="148491"/>
                  <a:pt x="91440" y="152400"/>
                </a:cubicBezTo>
                <a:cubicBezTo>
                  <a:pt x="95504" y="158496"/>
                  <a:pt x="97271" y="167053"/>
                  <a:pt x="103632" y="170688"/>
                </a:cubicBezTo>
                <a:cubicBezTo>
                  <a:pt x="112628" y="175829"/>
                  <a:pt x="124060" y="174271"/>
                  <a:pt x="134112" y="176784"/>
                </a:cubicBezTo>
                <a:cubicBezTo>
                  <a:pt x="140346" y="178342"/>
                  <a:pt x="146783" y="179759"/>
                  <a:pt x="152400" y="182880"/>
                </a:cubicBezTo>
                <a:cubicBezTo>
                  <a:pt x="165209" y="189996"/>
                  <a:pt x="188976" y="207264"/>
                  <a:pt x="188976" y="207264"/>
                </a:cubicBezTo>
                <a:cubicBezTo>
                  <a:pt x="202529" y="247922"/>
                  <a:pt x="183221" y="201566"/>
                  <a:pt x="219456" y="243840"/>
                </a:cubicBezTo>
                <a:cubicBezTo>
                  <a:pt x="249587" y="278993"/>
                  <a:pt x="212374" y="261799"/>
                  <a:pt x="249936" y="274320"/>
                </a:cubicBezTo>
                <a:cubicBezTo>
                  <a:pt x="254000" y="280416"/>
                  <a:pt x="259152" y="285913"/>
                  <a:pt x="262128" y="292608"/>
                </a:cubicBezTo>
                <a:cubicBezTo>
                  <a:pt x="267347" y="304352"/>
                  <a:pt x="274320" y="329184"/>
                  <a:pt x="274320" y="329184"/>
                </a:cubicBezTo>
                <a:cubicBezTo>
                  <a:pt x="272288" y="337312"/>
                  <a:pt x="271971" y="346074"/>
                  <a:pt x="268224" y="353568"/>
                </a:cubicBezTo>
                <a:cubicBezTo>
                  <a:pt x="261671" y="366674"/>
                  <a:pt x="248474" y="376243"/>
                  <a:pt x="243840" y="390144"/>
                </a:cubicBezTo>
                <a:cubicBezTo>
                  <a:pt x="236835" y="411158"/>
                  <a:pt x="242288" y="403888"/>
                  <a:pt x="231648" y="41452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Freeform 25"/>
          <p:cNvSpPr/>
          <p:nvPr/>
        </p:nvSpPr>
        <p:spPr>
          <a:xfrm rot="2563934">
            <a:off x="3594996" y="3180554"/>
            <a:ext cx="274320" cy="414528"/>
          </a:xfrm>
          <a:custGeom>
            <a:avLst/>
            <a:gdLst>
              <a:gd name="connsiteX0" fmla="*/ 0 w 274320"/>
              <a:gd name="connsiteY0" fmla="*/ 0 h 414528"/>
              <a:gd name="connsiteX1" fmla="*/ 42672 w 274320"/>
              <a:gd name="connsiteY1" fmla="*/ 6096 h 414528"/>
              <a:gd name="connsiteX2" fmla="*/ 67056 w 274320"/>
              <a:gd name="connsiteY2" fmla="*/ 24384 h 414528"/>
              <a:gd name="connsiteX3" fmla="*/ 85344 w 274320"/>
              <a:gd name="connsiteY3" fmla="*/ 36576 h 414528"/>
              <a:gd name="connsiteX4" fmla="*/ 91440 w 274320"/>
              <a:gd name="connsiteY4" fmla="*/ 54864 h 414528"/>
              <a:gd name="connsiteX5" fmla="*/ 73152 w 274320"/>
              <a:gd name="connsiteY5" fmla="*/ 97536 h 414528"/>
              <a:gd name="connsiteX6" fmla="*/ 54864 w 274320"/>
              <a:gd name="connsiteY6" fmla="*/ 109728 h 414528"/>
              <a:gd name="connsiteX7" fmla="*/ 48768 w 274320"/>
              <a:gd name="connsiteY7" fmla="*/ 128016 h 414528"/>
              <a:gd name="connsiteX8" fmla="*/ 91440 w 274320"/>
              <a:gd name="connsiteY8" fmla="*/ 152400 h 414528"/>
              <a:gd name="connsiteX9" fmla="*/ 103632 w 274320"/>
              <a:gd name="connsiteY9" fmla="*/ 170688 h 414528"/>
              <a:gd name="connsiteX10" fmla="*/ 134112 w 274320"/>
              <a:gd name="connsiteY10" fmla="*/ 176784 h 414528"/>
              <a:gd name="connsiteX11" fmla="*/ 152400 w 274320"/>
              <a:gd name="connsiteY11" fmla="*/ 182880 h 414528"/>
              <a:gd name="connsiteX12" fmla="*/ 188976 w 274320"/>
              <a:gd name="connsiteY12" fmla="*/ 207264 h 414528"/>
              <a:gd name="connsiteX13" fmla="*/ 219456 w 274320"/>
              <a:gd name="connsiteY13" fmla="*/ 243840 h 414528"/>
              <a:gd name="connsiteX14" fmla="*/ 249936 w 274320"/>
              <a:gd name="connsiteY14" fmla="*/ 274320 h 414528"/>
              <a:gd name="connsiteX15" fmla="*/ 262128 w 274320"/>
              <a:gd name="connsiteY15" fmla="*/ 292608 h 414528"/>
              <a:gd name="connsiteX16" fmla="*/ 274320 w 274320"/>
              <a:gd name="connsiteY16" fmla="*/ 329184 h 414528"/>
              <a:gd name="connsiteX17" fmla="*/ 268224 w 274320"/>
              <a:gd name="connsiteY17" fmla="*/ 353568 h 414528"/>
              <a:gd name="connsiteX18" fmla="*/ 243840 w 274320"/>
              <a:gd name="connsiteY18" fmla="*/ 390144 h 414528"/>
              <a:gd name="connsiteX19" fmla="*/ 231648 w 274320"/>
              <a:gd name="connsiteY19" fmla="*/ 414528 h 41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4320" h="414528">
                <a:moveTo>
                  <a:pt x="0" y="0"/>
                </a:moveTo>
                <a:cubicBezTo>
                  <a:pt x="14224" y="2032"/>
                  <a:pt x="29169" y="1186"/>
                  <a:pt x="42672" y="6096"/>
                </a:cubicBezTo>
                <a:cubicBezTo>
                  <a:pt x="52220" y="9568"/>
                  <a:pt x="58788" y="18479"/>
                  <a:pt x="67056" y="24384"/>
                </a:cubicBezTo>
                <a:cubicBezTo>
                  <a:pt x="73018" y="28642"/>
                  <a:pt x="79248" y="32512"/>
                  <a:pt x="85344" y="36576"/>
                </a:cubicBezTo>
                <a:cubicBezTo>
                  <a:pt x="87376" y="42672"/>
                  <a:pt x="91440" y="48438"/>
                  <a:pt x="91440" y="54864"/>
                </a:cubicBezTo>
                <a:cubicBezTo>
                  <a:pt x="91440" y="68855"/>
                  <a:pt x="83107" y="87581"/>
                  <a:pt x="73152" y="97536"/>
                </a:cubicBezTo>
                <a:cubicBezTo>
                  <a:pt x="67971" y="102717"/>
                  <a:pt x="60960" y="105664"/>
                  <a:pt x="54864" y="109728"/>
                </a:cubicBezTo>
                <a:cubicBezTo>
                  <a:pt x="52832" y="115824"/>
                  <a:pt x="46736" y="121920"/>
                  <a:pt x="48768" y="128016"/>
                </a:cubicBezTo>
                <a:cubicBezTo>
                  <a:pt x="55371" y="147826"/>
                  <a:pt x="75805" y="148491"/>
                  <a:pt x="91440" y="152400"/>
                </a:cubicBezTo>
                <a:cubicBezTo>
                  <a:pt x="95504" y="158496"/>
                  <a:pt x="97271" y="167053"/>
                  <a:pt x="103632" y="170688"/>
                </a:cubicBezTo>
                <a:cubicBezTo>
                  <a:pt x="112628" y="175829"/>
                  <a:pt x="124060" y="174271"/>
                  <a:pt x="134112" y="176784"/>
                </a:cubicBezTo>
                <a:cubicBezTo>
                  <a:pt x="140346" y="178342"/>
                  <a:pt x="146783" y="179759"/>
                  <a:pt x="152400" y="182880"/>
                </a:cubicBezTo>
                <a:cubicBezTo>
                  <a:pt x="165209" y="189996"/>
                  <a:pt x="188976" y="207264"/>
                  <a:pt x="188976" y="207264"/>
                </a:cubicBezTo>
                <a:cubicBezTo>
                  <a:pt x="202529" y="247922"/>
                  <a:pt x="183221" y="201566"/>
                  <a:pt x="219456" y="243840"/>
                </a:cubicBezTo>
                <a:cubicBezTo>
                  <a:pt x="249587" y="278993"/>
                  <a:pt x="212374" y="261799"/>
                  <a:pt x="249936" y="274320"/>
                </a:cubicBezTo>
                <a:cubicBezTo>
                  <a:pt x="254000" y="280416"/>
                  <a:pt x="259152" y="285913"/>
                  <a:pt x="262128" y="292608"/>
                </a:cubicBezTo>
                <a:cubicBezTo>
                  <a:pt x="267347" y="304352"/>
                  <a:pt x="274320" y="329184"/>
                  <a:pt x="274320" y="329184"/>
                </a:cubicBezTo>
                <a:cubicBezTo>
                  <a:pt x="272288" y="337312"/>
                  <a:pt x="271971" y="346074"/>
                  <a:pt x="268224" y="353568"/>
                </a:cubicBezTo>
                <a:cubicBezTo>
                  <a:pt x="261671" y="366674"/>
                  <a:pt x="248474" y="376243"/>
                  <a:pt x="243840" y="390144"/>
                </a:cubicBezTo>
                <a:cubicBezTo>
                  <a:pt x="236835" y="411158"/>
                  <a:pt x="242288" y="403888"/>
                  <a:pt x="231648" y="41452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Freeform 27"/>
          <p:cNvSpPr/>
          <p:nvPr/>
        </p:nvSpPr>
        <p:spPr>
          <a:xfrm rot="2563934">
            <a:off x="3403070" y="4092311"/>
            <a:ext cx="274320" cy="414528"/>
          </a:xfrm>
          <a:custGeom>
            <a:avLst/>
            <a:gdLst>
              <a:gd name="connsiteX0" fmla="*/ 0 w 274320"/>
              <a:gd name="connsiteY0" fmla="*/ 0 h 414528"/>
              <a:gd name="connsiteX1" fmla="*/ 42672 w 274320"/>
              <a:gd name="connsiteY1" fmla="*/ 6096 h 414528"/>
              <a:gd name="connsiteX2" fmla="*/ 67056 w 274320"/>
              <a:gd name="connsiteY2" fmla="*/ 24384 h 414528"/>
              <a:gd name="connsiteX3" fmla="*/ 85344 w 274320"/>
              <a:gd name="connsiteY3" fmla="*/ 36576 h 414528"/>
              <a:gd name="connsiteX4" fmla="*/ 91440 w 274320"/>
              <a:gd name="connsiteY4" fmla="*/ 54864 h 414528"/>
              <a:gd name="connsiteX5" fmla="*/ 73152 w 274320"/>
              <a:gd name="connsiteY5" fmla="*/ 97536 h 414528"/>
              <a:gd name="connsiteX6" fmla="*/ 54864 w 274320"/>
              <a:gd name="connsiteY6" fmla="*/ 109728 h 414528"/>
              <a:gd name="connsiteX7" fmla="*/ 48768 w 274320"/>
              <a:gd name="connsiteY7" fmla="*/ 128016 h 414528"/>
              <a:gd name="connsiteX8" fmla="*/ 91440 w 274320"/>
              <a:gd name="connsiteY8" fmla="*/ 152400 h 414528"/>
              <a:gd name="connsiteX9" fmla="*/ 103632 w 274320"/>
              <a:gd name="connsiteY9" fmla="*/ 170688 h 414528"/>
              <a:gd name="connsiteX10" fmla="*/ 134112 w 274320"/>
              <a:gd name="connsiteY10" fmla="*/ 176784 h 414528"/>
              <a:gd name="connsiteX11" fmla="*/ 152400 w 274320"/>
              <a:gd name="connsiteY11" fmla="*/ 182880 h 414528"/>
              <a:gd name="connsiteX12" fmla="*/ 188976 w 274320"/>
              <a:gd name="connsiteY12" fmla="*/ 207264 h 414528"/>
              <a:gd name="connsiteX13" fmla="*/ 219456 w 274320"/>
              <a:gd name="connsiteY13" fmla="*/ 243840 h 414528"/>
              <a:gd name="connsiteX14" fmla="*/ 249936 w 274320"/>
              <a:gd name="connsiteY14" fmla="*/ 274320 h 414528"/>
              <a:gd name="connsiteX15" fmla="*/ 262128 w 274320"/>
              <a:gd name="connsiteY15" fmla="*/ 292608 h 414528"/>
              <a:gd name="connsiteX16" fmla="*/ 274320 w 274320"/>
              <a:gd name="connsiteY16" fmla="*/ 329184 h 414528"/>
              <a:gd name="connsiteX17" fmla="*/ 268224 w 274320"/>
              <a:gd name="connsiteY17" fmla="*/ 353568 h 414528"/>
              <a:gd name="connsiteX18" fmla="*/ 243840 w 274320"/>
              <a:gd name="connsiteY18" fmla="*/ 390144 h 414528"/>
              <a:gd name="connsiteX19" fmla="*/ 231648 w 274320"/>
              <a:gd name="connsiteY19" fmla="*/ 414528 h 41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4320" h="414528">
                <a:moveTo>
                  <a:pt x="0" y="0"/>
                </a:moveTo>
                <a:cubicBezTo>
                  <a:pt x="14224" y="2032"/>
                  <a:pt x="29169" y="1186"/>
                  <a:pt x="42672" y="6096"/>
                </a:cubicBezTo>
                <a:cubicBezTo>
                  <a:pt x="52220" y="9568"/>
                  <a:pt x="58788" y="18479"/>
                  <a:pt x="67056" y="24384"/>
                </a:cubicBezTo>
                <a:cubicBezTo>
                  <a:pt x="73018" y="28642"/>
                  <a:pt x="79248" y="32512"/>
                  <a:pt x="85344" y="36576"/>
                </a:cubicBezTo>
                <a:cubicBezTo>
                  <a:pt x="87376" y="42672"/>
                  <a:pt x="91440" y="48438"/>
                  <a:pt x="91440" y="54864"/>
                </a:cubicBezTo>
                <a:cubicBezTo>
                  <a:pt x="91440" y="68855"/>
                  <a:pt x="83107" y="87581"/>
                  <a:pt x="73152" y="97536"/>
                </a:cubicBezTo>
                <a:cubicBezTo>
                  <a:pt x="67971" y="102717"/>
                  <a:pt x="60960" y="105664"/>
                  <a:pt x="54864" y="109728"/>
                </a:cubicBezTo>
                <a:cubicBezTo>
                  <a:pt x="52832" y="115824"/>
                  <a:pt x="46736" y="121920"/>
                  <a:pt x="48768" y="128016"/>
                </a:cubicBezTo>
                <a:cubicBezTo>
                  <a:pt x="55371" y="147826"/>
                  <a:pt x="75805" y="148491"/>
                  <a:pt x="91440" y="152400"/>
                </a:cubicBezTo>
                <a:cubicBezTo>
                  <a:pt x="95504" y="158496"/>
                  <a:pt x="97271" y="167053"/>
                  <a:pt x="103632" y="170688"/>
                </a:cubicBezTo>
                <a:cubicBezTo>
                  <a:pt x="112628" y="175829"/>
                  <a:pt x="124060" y="174271"/>
                  <a:pt x="134112" y="176784"/>
                </a:cubicBezTo>
                <a:cubicBezTo>
                  <a:pt x="140346" y="178342"/>
                  <a:pt x="146783" y="179759"/>
                  <a:pt x="152400" y="182880"/>
                </a:cubicBezTo>
                <a:cubicBezTo>
                  <a:pt x="165209" y="189996"/>
                  <a:pt x="188976" y="207264"/>
                  <a:pt x="188976" y="207264"/>
                </a:cubicBezTo>
                <a:cubicBezTo>
                  <a:pt x="202529" y="247922"/>
                  <a:pt x="183221" y="201566"/>
                  <a:pt x="219456" y="243840"/>
                </a:cubicBezTo>
                <a:cubicBezTo>
                  <a:pt x="249587" y="278993"/>
                  <a:pt x="212374" y="261799"/>
                  <a:pt x="249936" y="274320"/>
                </a:cubicBezTo>
                <a:cubicBezTo>
                  <a:pt x="254000" y="280416"/>
                  <a:pt x="259152" y="285913"/>
                  <a:pt x="262128" y="292608"/>
                </a:cubicBezTo>
                <a:cubicBezTo>
                  <a:pt x="267347" y="304352"/>
                  <a:pt x="274320" y="329184"/>
                  <a:pt x="274320" y="329184"/>
                </a:cubicBezTo>
                <a:cubicBezTo>
                  <a:pt x="272288" y="337312"/>
                  <a:pt x="271971" y="346074"/>
                  <a:pt x="268224" y="353568"/>
                </a:cubicBezTo>
                <a:cubicBezTo>
                  <a:pt x="261671" y="366674"/>
                  <a:pt x="248474" y="376243"/>
                  <a:pt x="243840" y="390144"/>
                </a:cubicBezTo>
                <a:cubicBezTo>
                  <a:pt x="236835" y="411158"/>
                  <a:pt x="242288" y="403888"/>
                  <a:pt x="231648" y="41452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Freeform 28"/>
          <p:cNvSpPr/>
          <p:nvPr/>
        </p:nvSpPr>
        <p:spPr>
          <a:xfrm rot="1023492">
            <a:off x="3611176" y="4088489"/>
            <a:ext cx="272020" cy="414528"/>
          </a:xfrm>
          <a:custGeom>
            <a:avLst/>
            <a:gdLst>
              <a:gd name="connsiteX0" fmla="*/ 0 w 274320"/>
              <a:gd name="connsiteY0" fmla="*/ 0 h 414528"/>
              <a:gd name="connsiteX1" fmla="*/ 42672 w 274320"/>
              <a:gd name="connsiteY1" fmla="*/ 6096 h 414528"/>
              <a:gd name="connsiteX2" fmla="*/ 67056 w 274320"/>
              <a:gd name="connsiteY2" fmla="*/ 24384 h 414528"/>
              <a:gd name="connsiteX3" fmla="*/ 85344 w 274320"/>
              <a:gd name="connsiteY3" fmla="*/ 36576 h 414528"/>
              <a:gd name="connsiteX4" fmla="*/ 91440 w 274320"/>
              <a:gd name="connsiteY4" fmla="*/ 54864 h 414528"/>
              <a:gd name="connsiteX5" fmla="*/ 73152 w 274320"/>
              <a:gd name="connsiteY5" fmla="*/ 97536 h 414528"/>
              <a:gd name="connsiteX6" fmla="*/ 54864 w 274320"/>
              <a:gd name="connsiteY6" fmla="*/ 109728 h 414528"/>
              <a:gd name="connsiteX7" fmla="*/ 48768 w 274320"/>
              <a:gd name="connsiteY7" fmla="*/ 128016 h 414528"/>
              <a:gd name="connsiteX8" fmla="*/ 91440 w 274320"/>
              <a:gd name="connsiteY8" fmla="*/ 152400 h 414528"/>
              <a:gd name="connsiteX9" fmla="*/ 103632 w 274320"/>
              <a:gd name="connsiteY9" fmla="*/ 170688 h 414528"/>
              <a:gd name="connsiteX10" fmla="*/ 134112 w 274320"/>
              <a:gd name="connsiteY10" fmla="*/ 176784 h 414528"/>
              <a:gd name="connsiteX11" fmla="*/ 152400 w 274320"/>
              <a:gd name="connsiteY11" fmla="*/ 182880 h 414528"/>
              <a:gd name="connsiteX12" fmla="*/ 188976 w 274320"/>
              <a:gd name="connsiteY12" fmla="*/ 207264 h 414528"/>
              <a:gd name="connsiteX13" fmla="*/ 219456 w 274320"/>
              <a:gd name="connsiteY13" fmla="*/ 243840 h 414528"/>
              <a:gd name="connsiteX14" fmla="*/ 249936 w 274320"/>
              <a:gd name="connsiteY14" fmla="*/ 274320 h 414528"/>
              <a:gd name="connsiteX15" fmla="*/ 262128 w 274320"/>
              <a:gd name="connsiteY15" fmla="*/ 292608 h 414528"/>
              <a:gd name="connsiteX16" fmla="*/ 274320 w 274320"/>
              <a:gd name="connsiteY16" fmla="*/ 329184 h 414528"/>
              <a:gd name="connsiteX17" fmla="*/ 268224 w 274320"/>
              <a:gd name="connsiteY17" fmla="*/ 353568 h 414528"/>
              <a:gd name="connsiteX18" fmla="*/ 243840 w 274320"/>
              <a:gd name="connsiteY18" fmla="*/ 390144 h 414528"/>
              <a:gd name="connsiteX19" fmla="*/ 231648 w 274320"/>
              <a:gd name="connsiteY19" fmla="*/ 414528 h 41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4320" h="414528">
                <a:moveTo>
                  <a:pt x="0" y="0"/>
                </a:moveTo>
                <a:cubicBezTo>
                  <a:pt x="14224" y="2032"/>
                  <a:pt x="29169" y="1186"/>
                  <a:pt x="42672" y="6096"/>
                </a:cubicBezTo>
                <a:cubicBezTo>
                  <a:pt x="52220" y="9568"/>
                  <a:pt x="58788" y="18479"/>
                  <a:pt x="67056" y="24384"/>
                </a:cubicBezTo>
                <a:cubicBezTo>
                  <a:pt x="73018" y="28642"/>
                  <a:pt x="79248" y="32512"/>
                  <a:pt x="85344" y="36576"/>
                </a:cubicBezTo>
                <a:cubicBezTo>
                  <a:pt x="87376" y="42672"/>
                  <a:pt x="91440" y="48438"/>
                  <a:pt x="91440" y="54864"/>
                </a:cubicBezTo>
                <a:cubicBezTo>
                  <a:pt x="91440" y="68855"/>
                  <a:pt x="83107" y="87581"/>
                  <a:pt x="73152" y="97536"/>
                </a:cubicBezTo>
                <a:cubicBezTo>
                  <a:pt x="67971" y="102717"/>
                  <a:pt x="60960" y="105664"/>
                  <a:pt x="54864" y="109728"/>
                </a:cubicBezTo>
                <a:cubicBezTo>
                  <a:pt x="52832" y="115824"/>
                  <a:pt x="46736" y="121920"/>
                  <a:pt x="48768" y="128016"/>
                </a:cubicBezTo>
                <a:cubicBezTo>
                  <a:pt x="55371" y="147826"/>
                  <a:pt x="75805" y="148491"/>
                  <a:pt x="91440" y="152400"/>
                </a:cubicBezTo>
                <a:cubicBezTo>
                  <a:pt x="95504" y="158496"/>
                  <a:pt x="97271" y="167053"/>
                  <a:pt x="103632" y="170688"/>
                </a:cubicBezTo>
                <a:cubicBezTo>
                  <a:pt x="112628" y="175829"/>
                  <a:pt x="124060" y="174271"/>
                  <a:pt x="134112" y="176784"/>
                </a:cubicBezTo>
                <a:cubicBezTo>
                  <a:pt x="140346" y="178342"/>
                  <a:pt x="146783" y="179759"/>
                  <a:pt x="152400" y="182880"/>
                </a:cubicBezTo>
                <a:cubicBezTo>
                  <a:pt x="165209" y="189996"/>
                  <a:pt x="188976" y="207264"/>
                  <a:pt x="188976" y="207264"/>
                </a:cubicBezTo>
                <a:cubicBezTo>
                  <a:pt x="202529" y="247922"/>
                  <a:pt x="183221" y="201566"/>
                  <a:pt x="219456" y="243840"/>
                </a:cubicBezTo>
                <a:cubicBezTo>
                  <a:pt x="249587" y="278993"/>
                  <a:pt x="212374" y="261799"/>
                  <a:pt x="249936" y="274320"/>
                </a:cubicBezTo>
                <a:cubicBezTo>
                  <a:pt x="254000" y="280416"/>
                  <a:pt x="259152" y="285913"/>
                  <a:pt x="262128" y="292608"/>
                </a:cubicBezTo>
                <a:cubicBezTo>
                  <a:pt x="267347" y="304352"/>
                  <a:pt x="274320" y="329184"/>
                  <a:pt x="274320" y="329184"/>
                </a:cubicBezTo>
                <a:cubicBezTo>
                  <a:pt x="272288" y="337312"/>
                  <a:pt x="271971" y="346074"/>
                  <a:pt x="268224" y="353568"/>
                </a:cubicBezTo>
                <a:cubicBezTo>
                  <a:pt x="261671" y="366674"/>
                  <a:pt x="248474" y="376243"/>
                  <a:pt x="243840" y="390144"/>
                </a:cubicBezTo>
                <a:cubicBezTo>
                  <a:pt x="236835" y="411158"/>
                  <a:pt x="242288" y="403888"/>
                  <a:pt x="231648" y="41452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Freeform 30"/>
          <p:cNvSpPr/>
          <p:nvPr/>
        </p:nvSpPr>
        <p:spPr>
          <a:xfrm rot="2563934">
            <a:off x="3406639" y="5031626"/>
            <a:ext cx="274320" cy="414528"/>
          </a:xfrm>
          <a:custGeom>
            <a:avLst/>
            <a:gdLst>
              <a:gd name="connsiteX0" fmla="*/ 0 w 274320"/>
              <a:gd name="connsiteY0" fmla="*/ 0 h 414528"/>
              <a:gd name="connsiteX1" fmla="*/ 42672 w 274320"/>
              <a:gd name="connsiteY1" fmla="*/ 6096 h 414528"/>
              <a:gd name="connsiteX2" fmla="*/ 67056 w 274320"/>
              <a:gd name="connsiteY2" fmla="*/ 24384 h 414528"/>
              <a:gd name="connsiteX3" fmla="*/ 85344 w 274320"/>
              <a:gd name="connsiteY3" fmla="*/ 36576 h 414528"/>
              <a:gd name="connsiteX4" fmla="*/ 91440 w 274320"/>
              <a:gd name="connsiteY4" fmla="*/ 54864 h 414528"/>
              <a:gd name="connsiteX5" fmla="*/ 73152 w 274320"/>
              <a:gd name="connsiteY5" fmla="*/ 97536 h 414528"/>
              <a:gd name="connsiteX6" fmla="*/ 54864 w 274320"/>
              <a:gd name="connsiteY6" fmla="*/ 109728 h 414528"/>
              <a:gd name="connsiteX7" fmla="*/ 48768 w 274320"/>
              <a:gd name="connsiteY7" fmla="*/ 128016 h 414528"/>
              <a:gd name="connsiteX8" fmla="*/ 91440 w 274320"/>
              <a:gd name="connsiteY8" fmla="*/ 152400 h 414528"/>
              <a:gd name="connsiteX9" fmla="*/ 103632 w 274320"/>
              <a:gd name="connsiteY9" fmla="*/ 170688 h 414528"/>
              <a:gd name="connsiteX10" fmla="*/ 134112 w 274320"/>
              <a:gd name="connsiteY10" fmla="*/ 176784 h 414528"/>
              <a:gd name="connsiteX11" fmla="*/ 152400 w 274320"/>
              <a:gd name="connsiteY11" fmla="*/ 182880 h 414528"/>
              <a:gd name="connsiteX12" fmla="*/ 188976 w 274320"/>
              <a:gd name="connsiteY12" fmla="*/ 207264 h 414528"/>
              <a:gd name="connsiteX13" fmla="*/ 219456 w 274320"/>
              <a:gd name="connsiteY13" fmla="*/ 243840 h 414528"/>
              <a:gd name="connsiteX14" fmla="*/ 249936 w 274320"/>
              <a:gd name="connsiteY14" fmla="*/ 274320 h 414528"/>
              <a:gd name="connsiteX15" fmla="*/ 262128 w 274320"/>
              <a:gd name="connsiteY15" fmla="*/ 292608 h 414528"/>
              <a:gd name="connsiteX16" fmla="*/ 274320 w 274320"/>
              <a:gd name="connsiteY16" fmla="*/ 329184 h 414528"/>
              <a:gd name="connsiteX17" fmla="*/ 268224 w 274320"/>
              <a:gd name="connsiteY17" fmla="*/ 353568 h 414528"/>
              <a:gd name="connsiteX18" fmla="*/ 243840 w 274320"/>
              <a:gd name="connsiteY18" fmla="*/ 390144 h 414528"/>
              <a:gd name="connsiteX19" fmla="*/ 231648 w 274320"/>
              <a:gd name="connsiteY19" fmla="*/ 414528 h 41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4320" h="414528">
                <a:moveTo>
                  <a:pt x="0" y="0"/>
                </a:moveTo>
                <a:cubicBezTo>
                  <a:pt x="14224" y="2032"/>
                  <a:pt x="29169" y="1186"/>
                  <a:pt x="42672" y="6096"/>
                </a:cubicBezTo>
                <a:cubicBezTo>
                  <a:pt x="52220" y="9568"/>
                  <a:pt x="58788" y="18479"/>
                  <a:pt x="67056" y="24384"/>
                </a:cubicBezTo>
                <a:cubicBezTo>
                  <a:pt x="73018" y="28642"/>
                  <a:pt x="79248" y="32512"/>
                  <a:pt x="85344" y="36576"/>
                </a:cubicBezTo>
                <a:cubicBezTo>
                  <a:pt x="87376" y="42672"/>
                  <a:pt x="91440" y="48438"/>
                  <a:pt x="91440" y="54864"/>
                </a:cubicBezTo>
                <a:cubicBezTo>
                  <a:pt x="91440" y="68855"/>
                  <a:pt x="83107" y="87581"/>
                  <a:pt x="73152" y="97536"/>
                </a:cubicBezTo>
                <a:cubicBezTo>
                  <a:pt x="67971" y="102717"/>
                  <a:pt x="60960" y="105664"/>
                  <a:pt x="54864" y="109728"/>
                </a:cubicBezTo>
                <a:cubicBezTo>
                  <a:pt x="52832" y="115824"/>
                  <a:pt x="46736" y="121920"/>
                  <a:pt x="48768" y="128016"/>
                </a:cubicBezTo>
                <a:cubicBezTo>
                  <a:pt x="55371" y="147826"/>
                  <a:pt x="75805" y="148491"/>
                  <a:pt x="91440" y="152400"/>
                </a:cubicBezTo>
                <a:cubicBezTo>
                  <a:pt x="95504" y="158496"/>
                  <a:pt x="97271" y="167053"/>
                  <a:pt x="103632" y="170688"/>
                </a:cubicBezTo>
                <a:cubicBezTo>
                  <a:pt x="112628" y="175829"/>
                  <a:pt x="124060" y="174271"/>
                  <a:pt x="134112" y="176784"/>
                </a:cubicBezTo>
                <a:cubicBezTo>
                  <a:pt x="140346" y="178342"/>
                  <a:pt x="146783" y="179759"/>
                  <a:pt x="152400" y="182880"/>
                </a:cubicBezTo>
                <a:cubicBezTo>
                  <a:pt x="165209" y="189996"/>
                  <a:pt x="188976" y="207264"/>
                  <a:pt x="188976" y="207264"/>
                </a:cubicBezTo>
                <a:cubicBezTo>
                  <a:pt x="202529" y="247922"/>
                  <a:pt x="183221" y="201566"/>
                  <a:pt x="219456" y="243840"/>
                </a:cubicBezTo>
                <a:cubicBezTo>
                  <a:pt x="249587" y="278993"/>
                  <a:pt x="212374" y="261799"/>
                  <a:pt x="249936" y="274320"/>
                </a:cubicBezTo>
                <a:cubicBezTo>
                  <a:pt x="254000" y="280416"/>
                  <a:pt x="259152" y="285913"/>
                  <a:pt x="262128" y="292608"/>
                </a:cubicBezTo>
                <a:cubicBezTo>
                  <a:pt x="267347" y="304352"/>
                  <a:pt x="274320" y="329184"/>
                  <a:pt x="274320" y="329184"/>
                </a:cubicBezTo>
                <a:cubicBezTo>
                  <a:pt x="272288" y="337312"/>
                  <a:pt x="271971" y="346074"/>
                  <a:pt x="268224" y="353568"/>
                </a:cubicBezTo>
                <a:cubicBezTo>
                  <a:pt x="261671" y="366674"/>
                  <a:pt x="248474" y="376243"/>
                  <a:pt x="243840" y="390144"/>
                </a:cubicBezTo>
                <a:cubicBezTo>
                  <a:pt x="236835" y="411158"/>
                  <a:pt x="242288" y="403888"/>
                  <a:pt x="231648" y="41452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Freeform 31"/>
          <p:cNvSpPr/>
          <p:nvPr/>
        </p:nvSpPr>
        <p:spPr>
          <a:xfrm rot="1023492">
            <a:off x="3614745" y="5027804"/>
            <a:ext cx="272020" cy="414528"/>
          </a:xfrm>
          <a:custGeom>
            <a:avLst/>
            <a:gdLst>
              <a:gd name="connsiteX0" fmla="*/ 0 w 274320"/>
              <a:gd name="connsiteY0" fmla="*/ 0 h 414528"/>
              <a:gd name="connsiteX1" fmla="*/ 42672 w 274320"/>
              <a:gd name="connsiteY1" fmla="*/ 6096 h 414528"/>
              <a:gd name="connsiteX2" fmla="*/ 67056 w 274320"/>
              <a:gd name="connsiteY2" fmla="*/ 24384 h 414528"/>
              <a:gd name="connsiteX3" fmla="*/ 85344 w 274320"/>
              <a:gd name="connsiteY3" fmla="*/ 36576 h 414528"/>
              <a:gd name="connsiteX4" fmla="*/ 91440 w 274320"/>
              <a:gd name="connsiteY4" fmla="*/ 54864 h 414528"/>
              <a:gd name="connsiteX5" fmla="*/ 73152 w 274320"/>
              <a:gd name="connsiteY5" fmla="*/ 97536 h 414528"/>
              <a:gd name="connsiteX6" fmla="*/ 54864 w 274320"/>
              <a:gd name="connsiteY6" fmla="*/ 109728 h 414528"/>
              <a:gd name="connsiteX7" fmla="*/ 48768 w 274320"/>
              <a:gd name="connsiteY7" fmla="*/ 128016 h 414528"/>
              <a:gd name="connsiteX8" fmla="*/ 91440 w 274320"/>
              <a:gd name="connsiteY8" fmla="*/ 152400 h 414528"/>
              <a:gd name="connsiteX9" fmla="*/ 103632 w 274320"/>
              <a:gd name="connsiteY9" fmla="*/ 170688 h 414528"/>
              <a:gd name="connsiteX10" fmla="*/ 134112 w 274320"/>
              <a:gd name="connsiteY10" fmla="*/ 176784 h 414528"/>
              <a:gd name="connsiteX11" fmla="*/ 152400 w 274320"/>
              <a:gd name="connsiteY11" fmla="*/ 182880 h 414528"/>
              <a:gd name="connsiteX12" fmla="*/ 188976 w 274320"/>
              <a:gd name="connsiteY12" fmla="*/ 207264 h 414528"/>
              <a:gd name="connsiteX13" fmla="*/ 219456 w 274320"/>
              <a:gd name="connsiteY13" fmla="*/ 243840 h 414528"/>
              <a:gd name="connsiteX14" fmla="*/ 249936 w 274320"/>
              <a:gd name="connsiteY14" fmla="*/ 274320 h 414528"/>
              <a:gd name="connsiteX15" fmla="*/ 262128 w 274320"/>
              <a:gd name="connsiteY15" fmla="*/ 292608 h 414528"/>
              <a:gd name="connsiteX16" fmla="*/ 274320 w 274320"/>
              <a:gd name="connsiteY16" fmla="*/ 329184 h 414528"/>
              <a:gd name="connsiteX17" fmla="*/ 268224 w 274320"/>
              <a:gd name="connsiteY17" fmla="*/ 353568 h 414528"/>
              <a:gd name="connsiteX18" fmla="*/ 243840 w 274320"/>
              <a:gd name="connsiteY18" fmla="*/ 390144 h 414528"/>
              <a:gd name="connsiteX19" fmla="*/ 231648 w 274320"/>
              <a:gd name="connsiteY19" fmla="*/ 414528 h 41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4320" h="414528">
                <a:moveTo>
                  <a:pt x="0" y="0"/>
                </a:moveTo>
                <a:cubicBezTo>
                  <a:pt x="14224" y="2032"/>
                  <a:pt x="29169" y="1186"/>
                  <a:pt x="42672" y="6096"/>
                </a:cubicBezTo>
                <a:cubicBezTo>
                  <a:pt x="52220" y="9568"/>
                  <a:pt x="58788" y="18479"/>
                  <a:pt x="67056" y="24384"/>
                </a:cubicBezTo>
                <a:cubicBezTo>
                  <a:pt x="73018" y="28642"/>
                  <a:pt x="79248" y="32512"/>
                  <a:pt x="85344" y="36576"/>
                </a:cubicBezTo>
                <a:cubicBezTo>
                  <a:pt x="87376" y="42672"/>
                  <a:pt x="91440" y="48438"/>
                  <a:pt x="91440" y="54864"/>
                </a:cubicBezTo>
                <a:cubicBezTo>
                  <a:pt x="91440" y="68855"/>
                  <a:pt x="83107" y="87581"/>
                  <a:pt x="73152" y="97536"/>
                </a:cubicBezTo>
                <a:cubicBezTo>
                  <a:pt x="67971" y="102717"/>
                  <a:pt x="60960" y="105664"/>
                  <a:pt x="54864" y="109728"/>
                </a:cubicBezTo>
                <a:cubicBezTo>
                  <a:pt x="52832" y="115824"/>
                  <a:pt x="46736" y="121920"/>
                  <a:pt x="48768" y="128016"/>
                </a:cubicBezTo>
                <a:cubicBezTo>
                  <a:pt x="55371" y="147826"/>
                  <a:pt x="75805" y="148491"/>
                  <a:pt x="91440" y="152400"/>
                </a:cubicBezTo>
                <a:cubicBezTo>
                  <a:pt x="95504" y="158496"/>
                  <a:pt x="97271" y="167053"/>
                  <a:pt x="103632" y="170688"/>
                </a:cubicBezTo>
                <a:cubicBezTo>
                  <a:pt x="112628" y="175829"/>
                  <a:pt x="124060" y="174271"/>
                  <a:pt x="134112" y="176784"/>
                </a:cubicBezTo>
                <a:cubicBezTo>
                  <a:pt x="140346" y="178342"/>
                  <a:pt x="146783" y="179759"/>
                  <a:pt x="152400" y="182880"/>
                </a:cubicBezTo>
                <a:cubicBezTo>
                  <a:pt x="165209" y="189996"/>
                  <a:pt x="188976" y="207264"/>
                  <a:pt x="188976" y="207264"/>
                </a:cubicBezTo>
                <a:cubicBezTo>
                  <a:pt x="202529" y="247922"/>
                  <a:pt x="183221" y="201566"/>
                  <a:pt x="219456" y="243840"/>
                </a:cubicBezTo>
                <a:cubicBezTo>
                  <a:pt x="249587" y="278993"/>
                  <a:pt x="212374" y="261799"/>
                  <a:pt x="249936" y="274320"/>
                </a:cubicBezTo>
                <a:cubicBezTo>
                  <a:pt x="254000" y="280416"/>
                  <a:pt x="259152" y="285913"/>
                  <a:pt x="262128" y="292608"/>
                </a:cubicBezTo>
                <a:cubicBezTo>
                  <a:pt x="267347" y="304352"/>
                  <a:pt x="274320" y="329184"/>
                  <a:pt x="274320" y="329184"/>
                </a:cubicBezTo>
                <a:cubicBezTo>
                  <a:pt x="272288" y="337312"/>
                  <a:pt x="271971" y="346074"/>
                  <a:pt x="268224" y="353568"/>
                </a:cubicBezTo>
                <a:cubicBezTo>
                  <a:pt x="261671" y="366674"/>
                  <a:pt x="248474" y="376243"/>
                  <a:pt x="243840" y="390144"/>
                </a:cubicBezTo>
                <a:cubicBezTo>
                  <a:pt x="236835" y="411158"/>
                  <a:pt x="242288" y="403888"/>
                  <a:pt x="231648" y="41452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Oval 23"/>
          <p:cNvSpPr/>
          <p:nvPr/>
        </p:nvSpPr>
        <p:spPr>
          <a:xfrm>
            <a:off x="3490764" y="3840302"/>
            <a:ext cx="287290" cy="2723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Oval 29"/>
          <p:cNvSpPr/>
          <p:nvPr/>
        </p:nvSpPr>
        <p:spPr>
          <a:xfrm>
            <a:off x="3494333" y="4779617"/>
            <a:ext cx="287290" cy="2723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6298276" cy="365125"/>
          </a:xfrm>
        </p:spPr>
        <p:txBody>
          <a:bodyPr/>
          <a:lstStyle/>
          <a:p>
            <a:r>
              <a:rPr lang="en-GB" dirty="0"/>
              <a:t>Investigation into the role of alkanes in cyanobacterial membranes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5251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Lipid phase transitions</a:t>
            </a:r>
            <a:endParaRPr lang="sv-SE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16384" y="2683424"/>
            <a:ext cx="2623842" cy="50188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989633" y="1279439"/>
            <a:ext cx="2544017" cy="2476914"/>
            <a:chOff x="8184943" y="1646323"/>
            <a:chExt cx="3570754" cy="34061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63490" y="2687527"/>
              <a:ext cx="1237597" cy="1234586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26623" y="1646323"/>
              <a:ext cx="1237597" cy="1234586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13497" y="1648024"/>
              <a:ext cx="1237597" cy="1234586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84943" y="2750601"/>
              <a:ext cx="1237597" cy="123458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18100" y="2756147"/>
              <a:ext cx="1237597" cy="1234586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89960" y="3791805"/>
              <a:ext cx="1237597" cy="1234586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59407" y="3817888"/>
              <a:ext cx="1237597" cy="1234586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491" y="2169366"/>
            <a:ext cx="2729249" cy="539768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631490" y="2745201"/>
            <a:ext cx="2737997" cy="541498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>
            <a:off x="3460830" y="2709134"/>
            <a:ext cx="97227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7629645" y="2709134"/>
            <a:ext cx="1109241" cy="25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61984" y="3934335"/>
            <a:ext cx="2032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L</a:t>
            </a:r>
            <a:r>
              <a:rPr lang="el-GR" baseline="-25000" dirty="0" smtClean="0">
                <a:solidFill>
                  <a:srgbClr val="666666"/>
                </a:solidFill>
              </a:rPr>
              <a:t>β</a:t>
            </a:r>
            <a:endParaRPr lang="sv-SE" baseline="-25000" dirty="0" smtClean="0">
              <a:solidFill>
                <a:srgbClr val="666666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42850" y="3934335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L</a:t>
            </a:r>
            <a:r>
              <a:rPr lang="el-GR" baseline="-25000" dirty="0" smtClean="0">
                <a:solidFill>
                  <a:srgbClr val="666666"/>
                </a:solidFill>
              </a:rPr>
              <a:t>α</a:t>
            </a:r>
            <a:endParaRPr lang="sv-SE" baseline="-25000" dirty="0" smtClean="0">
              <a:solidFill>
                <a:srgbClr val="666666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128256" y="3934335"/>
            <a:ext cx="146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H</a:t>
            </a:r>
            <a:r>
              <a:rPr lang="en-US" baseline="-25000" dirty="0" smtClean="0">
                <a:solidFill>
                  <a:srgbClr val="666666"/>
                </a:solidFill>
              </a:rPr>
              <a:t>II</a:t>
            </a:r>
            <a:endParaRPr lang="sv-SE" baseline="-25000" dirty="0" smtClean="0">
              <a:solidFill>
                <a:srgbClr val="666666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93076" y="4495557"/>
            <a:ext cx="2646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Lamellar gel</a:t>
            </a:r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963517" y="4706421"/>
            <a:ext cx="282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Inverse Hexagonal phase</a:t>
            </a:r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471223" y="4615691"/>
            <a:ext cx="2646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Lamellar fluid</a:t>
            </a:r>
            <a:endParaRPr lang="sv-SE" dirty="0" smtClean="0">
              <a:solidFill>
                <a:srgbClr val="666666"/>
              </a:solidFill>
            </a:endParaRPr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84" y="2143691"/>
            <a:ext cx="2623842" cy="501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8702" y="2342389"/>
            <a:ext cx="391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T</a:t>
            </a:r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71078" y="2260568"/>
            <a:ext cx="391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T</a:t>
            </a:r>
            <a:endParaRPr lang="sv-SE" dirty="0" smtClean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Lipid phase transitions + </a:t>
            </a:r>
            <a:r>
              <a:rPr lang="en-US" dirty="0" err="1" smtClean="0"/>
              <a:t>heptadecane</a:t>
            </a:r>
            <a:endParaRPr lang="sv-SE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640660" y="2495160"/>
            <a:ext cx="97227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7613375" y="2569673"/>
            <a:ext cx="1109241" cy="25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61984" y="3159138"/>
            <a:ext cx="2032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L</a:t>
            </a:r>
            <a:r>
              <a:rPr lang="el-GR" baseline="-25000" dirty="0" smtClean="0">
                <a:solidFill>
                  <a:srgbClr val="666666"/>
                </a:solidFill>
              </a:rPr>
              <a:t>β</a:t>
            </a:r>
            <a:endParaRPr lang="sv-SE" baseline="-25000" dirty="0" smtClean="0">
              <a:solidFill>
                <a:srgbClr val="666666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69268" y="3146092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L</a:t>
            </a:r>
            <a:r>
              <a:rPr lang="el-GR" baseline="-25000" dirty="0" smtClean="0">
                <a:solidFill>
                  <a:srgbClr val="666666"/>
                </a:solidFill>
              </a:rPr>
              <a:t>α</a:t>
            </a:r>
            <a:endParaRPr lang="sv-SE" baseline="-25000" dirty="0" smtClean="0">
              <a:solidFill>
                <a:srgbClr val="666666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52985" y="3245093"/>
            <a:ext cx="146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H</a:t>
            </a:r>
            <a:r>
              <a:rPr lang="en-US" baseline="-25000" dirty="0" smtClean="0">
                <a:solidFill>
                  <a:srgbClr val="666666"/>
                </a:solidFill>
              </a:rPr>
              <a:t>II</a:t>
            </a:r>
            <a:endParaRPr lang="sv-SE" baseline="-25000" dirty="0" smtClean="0">
              <a:solidFill>
                <a:srgbClr val="666666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80309" y="3777279"/>
            <a:ext cx="2646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Lamellar gel</a:t>
            </a:r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722616" y="3775253"/>
            <a:ext cx="282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Inverse Hexagonal phase</a:t>
            </a:r>
            <a:endParaRPr lang="sv-SE" dirty="0" smtClean="0">
              <a:solidFill>
                <a:srgbClr val="666666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344955" y="3777279"/>
            <a:ext cx="2646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Lamellar fluid</a:t>
            </a:r>
            <a:endParaRPr lang="sv-SE" dirty="0" smtClean="0">
              <a:solidFill>
                <a:srgbClr val="66666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97" y="1928319"/>
            <a:ext cx="2582274" cy="566841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57297" y="2515849"/>
            <a:ext cx="2582274" cy="5668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4800925" y="1919521"/>
            <a:ext cx="201913" cy="55753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270979">
            <a:off x="5036879" y="1922970"/>
            <a:ext cx="201913" cy="55753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5257251" y="1911024"/>
            <a:ext cx="201913" cy="55753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21329424">
            <a:off x="5492457" y="1911024"/>
            <a:ext cx="201913" cy="55753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5712424" y="1911024"/>
            <a:ext cx="201913" cy="55753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5932391" y="1911024"/>
            <a:ext cx="201913" cy="55753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400151">
            <a:off x="6143694" y="1919521"/>
            <a:ext cx="201913" cy="55753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6373820" y="1926827"/>
            <a:ext cx="201913" cy="55753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21216988">
            <a:off x="6611496" y="1935378"/>
            <a:ext cx="201913" cy="55753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6823826" y="1935378"/>
            <a:ext cx="201913" cy="55753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>
            <a:off x="7035217" y="1935378"/>
            <a:ext cx="201913" cy="55753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800000">
            <a:off x="4839842" y="2508389"/>
            <a:ext cx="201913" cy="55753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41809">
            <a:off x="5046836" y="2522585"/>
            <a:ext cx="201913" cy="557530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971709">
            <a:off x="5532026" y="2526882"/>
            <a:ext cx="201913" cy="55753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971709">
            <a:off x="5305723" y="2522578"/>
            <a:ext cx="201913" cy="55753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296608">
            <a:off x="5725943" y="2518456"/>
            <a:ext cx="201913" cy="55753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800000">
            <a:off x="5978563" y="2509204"/>
            <a:ext cx="201913" cy="55753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44445">
            <a:off x="6212987" y="2524474"/>
            <a:ext cx="201913" cy="55753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974989">
            <a:off x="6474776" y="2529250"/>
            <a:ext cx="201913" cy="557530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97587">
            <a:off x="6661664" y="2528271"/>
            <a:ext cx="201913" cy="557530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497587">
            <a:off x="6894722" y="2536583"/>
            <a:ext cx="201913" cy="557530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3"/>
          <a:srcRect r="93073"/>
          <a:stretch/>
        </p:blipFill>
        <p:spPr>
          <a:xfrm rot="10800000">
            <a:off x="7112810" y="2536583"/>
            <a:ext cx="201913" cy="55753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 rot="5400000">
            <a:off x="5100420" y="2163747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6" name="Freeform 105"/>
          <p:cNvSpPr/>
          <p:nvPr/>
        </p:nvSpPr>
        <p:spPr>
          <a:xfrm rot="5400000">
            <a:off x="5358008" y="2178860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7" name="Freeform 106"/>
          <p:cNvSpPr/>
          <p:nvPr/>
        </p:nvSpPr>
        <p:spPr>
          <a:xfrm rot="5400000">
            <a:off x="5671369" y="2190431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8" name="Freeform 107"/>
          <p:cNvSpPr/>
          <p:nvPr/>
        </p:nvSpPr>
        <p:spPr>
          <a:xfrm rot="5400000">
            <a:off x="6223906" y="2198019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9" name="Freeform 108"/>
          <p:cNvSpPr/>
          <p:nvPr/>
        </p:nvSpPr>
        <p:spPr>
          <a:xfrm rot="5400000">
            <a:off x="6853324" y="2201719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0" name="Freeform 109"/>
          <p:cNvSpPr/>
          <p:nvPr/>
        </p:nvSpPr>
        <p:spPr>
          <a:xfrm rot="5400000">
            <a:off x="6392295" y="2209466"/>
            <a:ext cx="45719" cy="622369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6" name="Freeform 115"/>
          <p:cNvSpPr/>
          <p:nvPr/>
        </p:nvSpPr>
        <p:spPr>
          <a:xfrm>
            <a:off x="4985381" y="2091410"/>
            <a:ext cx="45719" cy="375775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7" name="Freeform 116"/>
          <p:cNvSpPr/>
          <p:nvPr/>
        </p:nvSpPr>
        <p:spPr>
          <a:xfrm>
            <a:off x="6426344" y="2549812"/>
            <a:ext cx="45719" cy="375775"/>
          </a:xfrm>
          <a:custGeom>
            <a:avLst/>
            <a:gdLst>
              <a:gd name="connsiteX0" fmla="*/ 182885 w 426005"/>
              <a:gd name="connsiteY0" fmla="*/ 0 h 2026920"/>
              <a:gd name="connsiteX1" fmla="*/ 421645 w 426005"/>
              <a:gd name="connsiteY1" fmla="*/ 228600 h 2026920"/>
              <a:gd name="connsiteX2" fmla="*/ 5 w 426005"/>
              <a:gd name="connsiteY2" fmla="*/ 350520 h 2026920"/>
              <a:gd name="connsiteX3" fmla="*/ 416565 w 426005"/>
              <a:gd name="connsiteY3" fmla="*/ 558800 h 2026920"/>
              <a:gd name="connsiteX4" fmla="*/ 15245 w 426005"/>
              <a:gd name="connsiteY4" fmla="*/ 701040 h 2026920"/>
              <a:gd name="connsiteX5" fmla="*/ 421645 w 426005"/>
              <a:gd name="connsiteY5" fmla="*/ 914400 h 2026920"/>
              <a:gd name="connsiteX6" fmla="*/ 15245 w 426005"/>
              <a:gd name="connsiteY6" fmla="*/ 1021080 h 2026920"/>
              <a:gd name="connsiteX7" fmla="*/ 421645 w 426005"/>
              <a:gd name="connsiteY7" fmla="*/ 1219200 h 2026920"/>
              <a:gd name="connsiteX8" fmla="*/ 5 w 426005"/>
              <a:gd name="connsiteY8" fmla="*/ 1381760 h 2026920"/>
              <a:gd name="connsiteX9" fmla="*/ 411485 w 426005"/>
              <a:gd name="connsiteY9" fmla="*/ 1544320 h 2026920"/>
              <a:gd name="connsiteX10" fmla="*/ 5 w 426005"/>
              <a:gd name="connsiteY10" fmla="*/ 1686560 h 2026920"/>
              <a:gd name="connsiteX11" fmla="*/ 421645 w 426005"/>
              <a:gd name="connsiteY11" fmla="*/ 1844040 h 2026920"/>
              <a:gd name="connsiteX12" fmla="*/ 5 w 426005"/>
              <a:gd name="connsiteY12" fmla="*/ 2026920 h 2026920"/>
              <a:gd name="connsiteX13" fmla="*/ 5 w 426005"/>
              <a:gd name="connsiteY13" fmla="*/ 2026920 h 2026920"/>
              <a:gd name="connsiteX14" fmla="*/ 5 w 426005"/>
              <a:gd name="connsiteY14" fmla="*/ 2026920 h 2026920"/>
              <a:gd name="connsiteX15" fmla="*/ 5 w 426005"/>
              <a:gd name="connsiteY15" fmla="*/ 2026920 h 2026920"/>
              <a:gd name="connsiteX16" fmla="*/ 5 w 426005"/>
              <a:gd name="connsiteY16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005" h="2026920">
                <a:moveTo>
                  <a:pt x="182885" y="0"/>
                </a:moveTo>
                <a:cubicBezTo>
                  <a:pt x="317505" y="85090"/>
                  <a:pt x="452125" y="170180"/>
                  <a:pt x="421645" y="228600"/>
                </a:cubicBezTo>
                <a:cubicBezTo>
                  <a:pt x="391165" y="287020"/>
                  <a:pt x="852" y="295487"/>
                  <a:pt x="5" y="350520"/>
                </a:cubicBezTo>
                <a:cubicBezTo>
                  <a:pt x="-842" y="405553"/>
                  <a:pt x="414025" y="500380"/>
                  <a:pt x="416565" y="558800"/>
                </a:cubicBezTo>
                <a:cubicBezTo>
                  <a:pt x="419105" y="617220"/>
                  <a:pt x="14398" y="641773"/>
                  <a:pt x="15245" y="701040"/>
                </a:cubicBezTo>
                <a:cubicBezTo>
                  <a:pt x="16092" y="760307"/>
                  <a:pt x="421645" y="861060"/>
                  <a:pt x="421645" y="914400"/>
                </a:cubicBezTo>
                <a:cubicBezTo>
                  <a:pt x="421645" y="967740"/>
                  <a:pt x="15245" y="970280"/>
                  <a:pt x="15245" y="1021080"/>
                </a:cubicBezTo>
                <a:cubicBezTo>
                  <a:pt x="15245" y="1071880"/>
                  <a:pt x="424185" y="1159087"/>
                  <a:pt x="421645" y="1219200"/>
                </a:cubicBezTo>
                <a:cubicBezTo>
                  <a:pt x="419105" y="1279313"/>
                  <a:pt x="1698" y="1327573"/>
                  <a:pt x="5" y="1381760"/>
                </a:cubicBezTo>
                <a:cubicBezTo>
                  <a:pt x="-1688" y="1435947"/>
                  <a:pt x="411485" y="1493520"/>
                  <a:pt x="411485" y="1544320"/>
                </a:cubicBezTo>
                <a:cubicBezTo>
                  <a:pt x="411485" y="1595120"/>
                  <a:pt x="-1688" y="1636607"/>
                  <a:pt x="5" y="1686560"/>
                </a:cubicBezTo>
                <a:cubicBezTo>
                  <a:pt x="1698" y="1736513"/>
                  <a:pt x="421645" y="1787313"/>
                  <a:pt x="421645" y="1844040"/>
                </a:cubicBezTo>
                <a:cubicBezTo>
                  <a:pt x="421645" y="1900767"/>
                  <a:pt x="5" y="2026920"/>
                  <a:pt x="5" y="2026920"/>
                </a:cubicBez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  <a:lnTo>
                  <a:pt x="5" y="2026920"/>
                </a:ln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11335">
            <a:off x="9443900" y="2661706"/>
            <a:ext cx="658425" cy="652329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93533">
            <a:off x="10104055" y="2661706"/>
            <a:ext cx="658425" cy="652329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93533">
            <a:off x="9755075" y="2114540"/>
            <a:ext cx="658425" cy="652329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93533">
            <a:off x="9071593" y="2107939"/>
            <a:ext cx="658425" cy="652329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93533">
            <a:off x="10392912" y="2084608"/>
            <a:ext cx="658425" cy="652329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993">
            <a:off x="9410924" y="1584858"/>
            <a:ext cx="658425" cy="652329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993">
            <a:off x="10153636" y="1515843"/>
            <a:ext cx="658425" cy="6523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9727" y="2163218"/>
            <a:ext cx="207875" cy="2350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9870" y="1930094"/>
            <a:ext cx="156000" cy="176387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3014" y="2553515"/>
            <a:ext cx="156000" cy="176387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3138" y="2575259"/>
            <a:ext cx="156000" cy="176387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0196" y="2722593"/>
            <a:ext cx="156000" cy="176387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3138" y="2141965"/>
            <a:ext cx="156000" cy="17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5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ESS-0060907 - Chess Core Powerpoint</Template>
  <TotalTime>27320</TotalTime>
  <Words>945</Words>
  <Application>Microsoft Office PowerPoint</Application>
  <PresentationFormat>Widescreen</PresentationFormat>
  <Paragraphs>195</Paragraphs>
  <Slides>18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 Math</vt:lpstr>
      <vt:lpstr>Segoe UI</vt:lpstr>
      <vt:lpstr>Segoe UI Light</vt:lpstr>
      <vt:lpstr>Segoe UI Semibold</vt:lpstr>
      <vt:lpstr>Wingdings</vt:lpstr>
      <vt:lpstr>Office-tema</vt:lpstr>
      <vt:lpstr>Investigation into the role of alkanes in cyanobacterial membranes</vt:lpstr>
      <vt:lpstr>Cyanobacteria</vt:lpstr>
      <vt:lpstr>Alkanes in cyanobacterial membranes</vt:lpstr>
      <vt:lpstr>Where the science happens</vt:lpstr>
      <vt:lpstr>Thylakoid membranes</vt:lpstr>
      <vt:lpstr>Questions of the project</vt:lpstr>
      <vt:lpstr>Thylakoid membrane lipids</vt:lpstr>
      <vt:lpstr>Lipid phase transitions</vt:lpstr>
      <vt:lpstr>Lipid phase transitions + heptadecane</vt:lpstr>
      <vt:lpstr>Lα to Lβ</vt:lpstr>
      <vt:lpstr>Lβ to HII transition in DOPE</vt:lpstr>
      <vt:lpstr>Determining the location of alkane in the membrane </vt:lpstr>
      <vt:lpstr>Small Angle Neutron Scattering</vt:lpstr>
      <vt:lpstr>PowerPoint Presentation</vt:lpstr>
      <vt:lpstr>Stability of liposomes </vt:lpstr>
      <vt:lpstr>Investigation of membranes in-vivo</vt:lpstr>
      <vt:lpstr>Lipid extraction from cyanobacteria</vt:lpstr>
      <vt:lpstr>Future work</vt:lpstr>
    </vt:vector>
  </TitlesOfParts>
  <Company>European Spallation Source ERIC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Investigation into the role of alkanes in cyanobacterial membranes</dc:title>
  <dc:creator>Sophie Ayscough</dc:creator>
  <cp:lastModifiedBy>Sophie Ayscough</cp:lastModifiedBy>
  <cp:revision>91</cp:revision>
  <cp:lastPrinted>2019-03-08T10:27:30Z</cp:lastPrinted>
  <dcterms:created xsi:type="dcterms:W3CDTF">2021-04-28T08:52:09Z</dcterms:created>
  <dcterms:modified xsi:type="dcterms:W3CDTF">2021-06-02T09:15:04Z</dcterms:modified>
</cp:coreProperties>
</file>