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2" r:id="rId2"/>
    <p:sldId id="267" r:id="rId3"/>
    <p:sldId id="279" r:id="rId4"/>
    <p:sldId id="298" r:id="rId5"/>
    <p:sldId id="299" r:id="rId6"/>
    <p:sldId id="297" r:id="rId7"/>
    <p:sldId id="296" r:id="rId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CC"/>
    <a:srgbClr val="666666"/>
    <a:srgbClr val="FECC99"/>
    <a:srgbClr val="FEE6CC"/>
    <a:srgbClr val="CCDFDB"/>
    <a:srgbClr val="E5F0EC"/>
    <a:srgbClr val="D7E59A"/>
    <a:srgbClr val="EBF1CB"/>
    <a:srgbClr val="CDD5E0"/>
    <a:srgbClr val="E6E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11" autoAdjust="0"/>
    <p:restoredTop sz="94681" autoAdjust="0"/>
  </p:normalViewPr>
  <p:slideViewPr>
    <p:cSldViewPr snapToGrid="0" snapToObjects="1">
      <p:cViewPr>
        <p:scale>
          <a:sx n="64" d="100"/>
          <a:sy n="64" d="100"/>
        </p:scale>
        <p:origin x="8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16F17-FF12-814E-936A-620B3383A43B}" type="datetimeFigureOut">
              <a:rPr lang="sv-SE" smtClean="0"/>
              <a:t>2021-06-02</a:t>
            </a:fld>
            <a:endParaRPr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5A434-646A-2746-9BDC-885B2382B33E}" type="slidenum">
              <a:rPr lang="sv-SE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1822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105BBA5-0B01-43EB-96EC-725AF28E5A8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3141B3-566C-47FF-8C29-67289995D2FA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965145F-CDA4-4965-A7C5-ACBA59393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03069" y="1048935"/>
            <a:ext cx="8872165" cy="476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48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6A591D-7BEE-2A48-BD08-DCDF3D90DE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2021-06-02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FA784AEE-BB11-4271-AB33-DE077410560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103313" y="1657350"/>
            <a:ext cx="7767637" cy="44450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chart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755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8" name="Platshållare för tabell 7">
            <a:extLst>
              <a:ext uri="{FF2B5EF4-FFF2-40B4-BE49-F238E27FC236}">
                <a16:creationId xmlns:a16="http://schemas.microsoft.com/office/drawing/2014/main" id="{489D1BD7-202A-4115-BE6C-1B053CFFDE1E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1103313" y="1614488"/>
            <a:ext cx="9359900" cy="4406900"/>
          </a:xfrm>
        </p:spPr>
        <p:txBody>
          <a:bodyPr/>
          <a:lstStyle>
            <a:lvl1pPr algn="ctr">
              <a:defRPr sz="800" cap="all" baseline="0"/>
            </a:lvl1pPr>
          </a:lstStyle>
          <a:p>
            <a:r>
              <a:rPr lang="en-US"/>
              <a:t>Click icon to add table</a:t>
            </a:r>
            <a:endParaRPr lang="sv-SE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EF177138-95E5-674B-B010-143A8CD14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2021-06-02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518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0" y="388593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9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BE7B1DDB-F4AA-4E8D-BD07-905FE45A5555}"/>
              </a:ext>
            </a:extLst>
          </p:cNvPr>
          <p:cNvSpPr/>
          <p:nvPr userDrawn="1"/>
        </p:nvSpPr>
        <p:spPr>
          <a:xfrm>
            <a:off x="-2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4780BC8-191C-6D4B-93F3-54A06FD4FE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5" y="1153621"/>
            <a:ext cx="8640000" cy="23876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1DF3056-F3A8-2949-876C-528413E34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C66F586-F662-4573-A59B-7D4EDD05A153}"/>
              </a:ext>
            </a:extLst>
          </p:cNvPr>
          <p:cNvSpPr/>
          <p:nvPr userDrawn="1"/>
        </p:nvSpPr>
        <p:spPr>
          <a:xfrm>
            <a:off x="-2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193CED5-E020-4279-918D-055F43A918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A5DA2EE-60AD-41D0-96B0-DDF02E0AE5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30395" y="5605695"/>
            <a:ext cx="6290892" cy="459883"/>
          </a:xfrm>
          <a:prstGeom prst="rect">
            <a:avLst/>
          </a:prstGeom>
        </p:spPr>
        <p:txBody>
          <a:bodyPr lIns="90000" tIns="18000" bIns="3600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1" strike="noStrike" cap="all" spc="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presented by &lt;name nameson&gt;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E429DE-35D4-F144-9881-2C3DD8AB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930395" y="6096663"/>
            <a:ext cx="1241068" cy="365125"/>
          </a:xfrm>
        </p:spPr>
        <p:txBody>
          <a:bodyPr/>
          <a:lstStyle>
            <a:lvl1pPr>
              <a:defRPr sz="1200"/>
            </a:lvl1pPr>
          </a:lstStyle>
          <a:p>
            <a:fld id="{18896B66-0B3A-474C-9C9C-E4F07B1F5DAD}" type="datetime1">
              <a:rPr lang="sv-SE" smtClean="0"/>
              <a:pPr/>
              <a:t>2021-06-02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1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9BCCEAFE-E21B-43CF-80C4-FF01C3F9D479}"/>
              </a:ext>
            </a:extLst>
          </p:cNvPr>
          <p:cNvSpPr/>
          <p:nvPr userDrawn="1"/>
        </p:nvSpPr>
        <p:spPr>
          <a:xfrm>
            <a:off x="0" y="16274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PRESENTATION </a:t>
            </a:r>
            <a:r>
              <a:rPr lang="sv-SE" dirty="0" err="1"/>
              <a:t>TITLe</a:t>
            </a:r>
            <a:r>
              <a:rPr lang="sv-SE" dirty="0"/>
              <a:t>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6426DF26-09C3-4DAE-B43E-0C11D6A635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4611" y="417443"/>
            <a:ext cx="826395" cy="800100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5C48DF05-1B09-4DA6-AC56-07304871CC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95647" y="1640719"/>
            <a:ext cx="10042073" cy="4375520"/>
          </a:xfrm>
        </p:spPr>
        <p:txBody>
          <a:bodyPr>
            <a:noAutofit/>
          </a:bodyPr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04D3287D-3E21-D845-8766-C307E676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2021-06-02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988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50D024A-8F85-4618-9506-0F493B263A92}"/>
              </a:ext>
            </a:extLst>
          </p:cNvPr>
          <p:cNvSpPr/>
          <p:nvPr userDrawn="1"/>
        </p:nvSpPr>
        <p:spPr>
          <a:xfrm>
            <a:off x="0" y="0"/>
            <a:ext cx="6477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628E18C2-A66E-436E-89DA-1C5D481CB4B4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7712" y="0"/>
            <a:ext cx="5714288" cy="6858000"/>
          </a:xfrm>
          <a:solidFill>
            <a:srgbClr val="ECECEC"/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5DE042-7DE8-4583-986C-4082375307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0491" y="1051132"/>
            <a:ext cx="4255909" cy="829149"/>
          </a:xfrm>
        </p:spPr>
        <p:txBody>
          <a:bodyPr rIns="18000" anchor="b" anchorCtr="0"/>
          <a:lstStyle>
            <a:lvl1pPr marL="0" indent="0">
              <a:buFontTx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# (chapter)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1DC53C5B-9DC3-4646-B6B3-DD59404D44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0491" y="2169209"/>
            <a:ext cx="4255909" cy="2462613"/>
          </a:xfrm>
        </p:spPr>
        <p:txBody>
          <a:bodyPr rIns="18000" anchor="t" anchorCtr="0"/>
          <a:lstStyle>
            <a:lvl1pPr marL="0" indent="0">
              <a:spcBef>
                <a:spcPts val="0"/>
              </a:spcBef>
              <a:buFontTx/>
              <a:buNone/>
              <a:defRPr sz="42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325464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A5E954D6-E4D2-47AD-A504-7408EC606D35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6DD4ACE8-21C9-474B-A84B-6E399CB9F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5917406D-4BE3-3B4C-BCFF-41B4F0FAB4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9365782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E8E36C4-8565-B94E-A90D-FF5DD7F86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2021-06-02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008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58775" indent="-2159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BA21051E-3C35-41FB-8E6B-797DB8F2697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73692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2865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154C1432-4F85-1F42-8016-9B83B89CC8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2021-06-02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51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TITLE/FOOTER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49263" indent="-196850">
              <a:lnSpc>
                <a:spcPct val="100000"/>
              </a:lnSpc>
              <a:tabLst/>
              <a:defRPr/>
            </a:lvl3pPr>
            <a:lvl4pPr marL="541338" indent="-180975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87E2C692-2C39-4CA8-AA87-45E0F36B6A0E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E327627C-4BB8-4965-8107-0E7E741F83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3" name="Platshållare för innehåll 2">
            <a:extLst>
              <a:ext uri="{FF2B5EF4-FFF2-40B4-BE49-F238E27FC236}">
                <a16:creationId xmlns:a16="http://schemas.microsoft.com/office/drawing/2014/main" id="{B2D0E559-A900-41F3-93C5-387A7764A15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05297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39750" indent="-19685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E4E99B3B-ADB3-4D1A-9A7F-AA1B8528E6C7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116194" y="1562400"/>
            <a:ext cx="3255409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F91A8E7B-C629-D343-8A83-7EB0ADF608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2021-06-02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76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16B191E2-1C71-4B4C-B562-DD793673C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73813" y="1562100"/>
            <a:ext cx="4994275" cy="476885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800">
                <a:solidFill>
                  <a:srgbClr val="666666"/>
                </a:solidFill>
              </a:defRPr>
            </a:lvl1pPr>
          </a:lstStyle>
          <a:p>
            <a:r>
              <a:rPr lang="sv-SE"/>
              <a:t>INSERT IMAGE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4C1ADE6-C058-9C40-B135-034EB97B4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/>
            </a:lvl1pPr>
          </a:lstStyle>
          <a:p>
            <a:r>
              <a:rPr lang="sv-SE"/>
              <a:t>Headline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A0D4D5C-5B1B-1441-A13B-8613512E5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3244" y="6475270"/>
            <a:ext cx="4320448" cy="365125"/>
          </a:xfrm>
        </p:spPr>
        <p:txBody>
          <a:bodyPr/>
          <a:lstStyle/>
          <a:p>
            <a:r>
              <a:rPr lang="sv-SE" dirty="0"/>
              <a:t>PRESENTATION TITL 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84FAE50-4669-D540-A55E-354FF0C59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5292" y="6475270"/>
            <a:ext cx="2743200" cy="365125"/>
          </a:xfrm>
        </p:spPr>
        <p:txBody>
          <a:bodyPr/>
          <a:lstStyle/>
          <a:p>
            <a:fld id="{F7283078-D760-1647-8B80-66BA8B5233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590CF35B-F516-4A5B-A8AB-7A0A28362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4400" y="1562400"/>
            <a:ext cx="4993785" cy="4768062"/>
          </a:xfrm>
        </p:spPr>
        <p:txBody>
          <a:bodyPr lIns="0" rIns="18000"/>
          <a:lstStyle>
            <a:lvl1pPr>
              <a:lnSpc>
                <a:spcPct val="100000"/>
              </a:lnSpc>
              <a:defRPr/>
            </a:lvl1pPr>
            <a:lvl2pPr marL="360000" indent="-216000">
              <a:lnSpc>
                <a:spcPct val="100000"/>
              </a:lnSpc>
              <a:tabLst/>
              <a:defRPr/>
            </a:lvl2pPr>
            <a:lvl3pPr marL="450000" indent="-198000">
              <a:lnSpc>
                <a:spcPct val="100000"/>
              </a:lnSpc>
              <a:tabLst/>
              <a:defRPr/>
            </a:lvl3pPr>
            <a:lvl4pPr marL="540000" indent="-180000">
              <a:lnSpc>
                <a:spcPct val="100000"/>
              </a:lnSpc>
              <a:tabLst/>
              <a:defRPr/>
            </a:lvl4pPr>
            <a:lvl5pPr marL="630000" indent="-162000">
              <a:lnSpc>
                <a:spcPct val="100000"/>
              </a:lnSpc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DD16215C-7D16-4D0F-BA5D-E02EED6FB2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3709" y="931026"/>
            <a:ext cx="9360000" cy="507076"/>
          </a:xfrm>
        </p:spPr>
        <p:txBody>
          <a:bodyPr lIns="90000" tIns="18000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200">
                <a:solidFill>
                  <a:schemeClr val="accent1"/>
                </a:solidFill>
              </a:defRPr>
            </a:lvl1pPr>
            <a:lvl2pPr marL="82550" indent="0">
              <a:buNone/>
              <a:defRPr/>
            </a:lvl2pPr>
          </a:lstStyle>
          <a:p>
            <a:pPr lvl="0"/>
            <a:r>
              <a:rPr lang="sv-SE"/>
              <a:t>Sub-headline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BC4F3A85-66E6-412A-97CD-99D922EFBEE2}"/>
              </a:ext>
            </a:extLst>
          </p:cNvPr>
          <p:cNvSpPr/>
          <p:nvPr userDrawn="1"/>
        </p:nvSpPr>
        <p:spPr>
          <a:xfrm>
            <a:off x="0" y="447675"/>
            <a:ext cx="292101" cy="6410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506E76ED-0FF0-4A03-8EB9-06B57B12EC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24611" y="417443"/>
            <a:ext cx="826394" cy="800100"/>
          </a:xfrm>
          <a:prstGeom prst="rect">
            <a:avLst/>
          </a:prstGeom>
        </p:spPr>
      </p:pic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5D496E45-863B-704B-B14F-5E0F5857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2021-06-02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65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.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4FD00856-A3E1-48A7-B9CD-D7B89BD6A06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algn="ctr">
              <a:defRPr sz="800"/>
            </a:lvl1pPr>
          </a:lstStyle>
          <a:p>
            <a:r>
              <a:rPr lang="sv-SE" dirty="0"/>
              <a:t>INSERT IMAGE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A8D8C0FE-DA05-418D-9F18-A5A81125AD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24611" y="417443"/>
            <a:ext cx="828000" cy="799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848DA8D-03CE-4CA5-A851-F6ABAE67A9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447675"/>
            <a:ext cx="292100" cy="6410325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FontTx/>
              <a:buNone/>
              <a:defRPr sz="100">
                <a:noFill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8F5BB748-C0D0-CB4F-BA93-7488E4BA7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3709" y="265373"/>
            <a:ext cx="9360000" cy="657339"/>
          </a:xfrm>
        </p:spPr>
        <p:txBody>
          <a:bodyPr lIns="90000" bIns="18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Image </a:t>
            </a:r>
            <a:r>
              <a:rPr lang="sv-SE" dirty="0" err="1"/>
              <a:t>title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286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1532B06-EA3A-AA45-A1FA-C8E1873FD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9" y="281999"/>
            <a:ext cx="9478393" cy="657340"/>
          </a:xfrm>
          <a:prstGeom prst="rect">
            <a:avLst/>
          </a:prstGeom>
        </p:spPr>
        <p:txBody>
          <a:bodyPr vert="horz" lIns="90000" tIns="45720" rIns="91440" bIns="45720" rtlCol="0" anchor="t" anchorCtr="0">
            <a:no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6E4D6F2-5CFB-9D4E-AED8-120937FE2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95647" y="6483583"/>
            <a:ext cx="8326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80" baseline="0">
                <a:solidFill>
                  <a:srgbClr val="CCCCCC"/>
                </a:solidFill>
              </a:defRPr>
            </a:lvl1pPr>
          </a:lstStyle>
          <a:p>
            <a:fld id="{926FFDD8-E9D5-414B-9D01-E73C6B8A8FCA}" type="datetime1">
              <a:rPr lang="sv-SE" smtClean="0"/>
              <a:t>2021-06-02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15FD9D7-4C35-3343-B008-A413FF500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3244" y="648358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80" baseline="0">
                <a:solidFill>
                  <a:srgbClr val="CCCCCC"/>
                </a:solidFill>
              </a:defRPr>
            </a:lvl1pPr>
          </a:lstStyle>
          <a:p>
            <a:r>
              <a:rPr lang="sv-SE"/>
              <a:t>PRESENTATION TITLE / FOOTER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F6B396D-270A-E047-8DAD-6D51B53CAD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292" y="64835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fld id="{F7283078-D760-1647-8B80-66BA8B52336D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CD0A89FF-22DC-4B6A-B9ED-60B2F32ED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5894" y="1561865"/>
            <a:ext cx="9561022" cy="456539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2584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5" r:id="rId3"/>
    <p:sldLayoutId id="2147483667" r:id="rId4"/>
    <p:sldLayoutId id="2147483669" r:id="rId5"/>
    <p:sldLayoutId id="2147483650" r:id="rId6"/>
    <p:sldLayoutId id="2147483668" r:id="rId7"/>
    <p:sldLayoutId id="2147483662" r:id="rId8"/>
    <p:sldLayoutId id="2147483664" r:id="rId9"/>
    <p:sldLayoutId id="2147483663" r:id="rId10"/>
    <p:sldLayoutId id="2147483666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rgbClr val="666666"/>
          </a:solidFill>
          <a:latin typeface="+mj-lt"/>
          <a:ea typeface="+mj-ea"/>
          <a:cs typeface="+mj-cs"/>
        </a:defRPr>
      </a:lvl1pPr>
    </p:titleStyle>
    <p:bodyStyle>
      <a:lvl1pPr marL="101600" indent="-101600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Segoe UI" panose="020B0502040204020203" pitchFamily="34" charset="0"/>
        <a:buChar char=" "/>
        <a:defRPr sz="2000" kern="1200">
          <a:solidFill>
            <a:srgbClr val="666666"/>
          </a:solidFill>
          <a:latin typeface="+mn-lt"/>
          <a:ea typeface="+mn-ea"/>
          <a:cs typeface="+mn-cs"/>
        </a:defRPr>
      </a:lvl1pPr>
      <a:lvl2pPr marL="315913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Wingdings" panose="05000000000000000000" pitchFamily="2" charset="2"/>
        <a:buChar char=""/>
        <a:defRPr sz="2000" kern="1200">
          <a:solidFill>
            <a:srgbClr val="666666"/>
          </a:solidFill>
          <a:latin typeface="+mn-lt"/>
          <a:ea typeface="+mn-ea"/>
          <a:cs typeface="+mn-cs"/>
        </a:defRPr>
      </a:lvl2pPr>
      <a:lvl3pPr marL="582613" indent="-2508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800" kern="1200">
          <a:solidFill>
            <a:srgbClr val="666666"/>
          </a:solidFill>
          <a:latin typeface="+mn-lt"/>
          <a:ea typeface="+mn-ea"/>
          <a:cs typeface="+mn-cs"/>
        </a:defRPr>
      </a:lvl3pPr>
      <a:lvl4pPr marL="839788" indent="-233363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055688" indent="-200025" algn="l" defTabSz="914400" rtl="0" eaLnBrk="1" latinLnBrk="0" hangingPunct="1">
        <a:lnSpc>
          <a:spcPct val="100000"/>
        </a:lnSpc>
        <a:spcBef>
          <a:spcPts val="1000"/>
        </a:spcBef>
        <a:buClr>
          <a:srgbClr val="666666"/>
        </a:buClr>
        <a:buFont typeface="Arial" panose="020B0604020202020204" pitchFamily="34" charset="0"/>
        <a:buChar char="−"/>
        <a:defRPr sz="14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ss.lu.se/event/990/" TargetMode="External"/><Relationship Id="rId2" Type="http://schemas.openxmlformats.org/officeDocument/2006/relationships/hyperlink" Target="https://indico.esss.lu.se/event/1245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dico.esss.lu.se/event/305/" TargetMode="External"/><Relationship Id="rId5" Type="http://schemas.openxmlformats.org/officeDocument/2006/relationships/hyperlink" Target="https://indico.esss.lu.se/event/564/" TargetMode="External"/><Relationship Id="rId4" Type="http://schemas.openxmlformats.org/officeDocument/2006/relationships/hyperlink" Target="https://indico.esss.lu.se/event/82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sss.lu.se/event/2699/timetable/#2021060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2" Type="http://schemas.openxmlformats.org/officeDocument/2006/relationships/hyperlink" Target="https://confluence.esss.lu.se/display/SA/Science+Focus+Teams+-+Research+Reports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0" Type="http://schemas.openxmlformats.org/officeDocument/2006/relationships/image" Target="../media/image13.png"/><Relationship Id="rId4" Type="http://schemas.openxmlformats.org/officeDocument/2006/relationships/image" Target="../media/image7.emf"/><Relationship Id="rId9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67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145CF3-C12C-4347-8E68-43E798340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0392" y="1153621"/>
            <a:ext cx="7225483" cy="2387600"/>
          </a:xfrm>
        </p:spPr>
        <p:txBody>
          <a:bodyPr/>
          <a:lstStyle/>
          <a:p>
            <a:r>
              <a:rPr lang="en-GB" dirty="0"/>
              <a:t>Science Day 2021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D51EF2D-F832-4781-89C3-3F5E4843B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0395" y="3883393"/>
            <a:ext cx="8640000" cy="921363"/>
          </a:xfrm>
        </p:spPr>
        <p:txBody>
          <a:bodyPr/>
          <a:lstStyle/>
          <a:p>
            <a:r>
              <a:rPr lang="en-GB" dirty="0"/>
              <a:t>June 2021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26DA0E2-82BB-493E-9B68-2D93A245C5B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0395" y="5605695"/>
            <a:ext cx="6290892" cy="459883"/>
          </a:xfrm>
        </p:spPr>
        <p:txBody>
          <a:bodyPr/>
          <a:lstStyle/>
          <a:p>
            <a:r>
              <a:rPr lang="en-GB" dirty="0"/>
              <a:t>PRESENTED BY Arno Hiess et al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0E777A6-9513-43F3-BB24-ED0539ADDD8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1930395" y="6117873"/>
            <a:ext cx="3215183" cy="459883"/>
          </a:xfrm>
        </p:spPr>
        <p:txBody>
          <a:bodyPr/>
          <a:lstStyle/>
          <a:p>
            <a:fld id="{18896B66-0B3A-474C-9C9C-E4F07B1F5DAD}" type="datetime1">
              <a:rPr lang="sv-SE" sz="1200" b="1">
                <a:solidFill>
                  <a:schemeClr val="bg1"/>
                </a:solidFill>
              </a:rPr>
              <a:pPr/>
              <a:t>2021-06-02</a:t>
            </a:fld>
            <a:endParaRPr lang="en-GB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9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Day 2021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3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 well-established forum to exchange on our scientific collaborations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2021-06-02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4" y="1213343"/>
            <a:ext cx="7896286" cy="5117119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Previous Science Days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2020: no science day …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2019: </a:t>
            </a:r>
            <a:r>
              <a:rPr lang="en-GB" dirty="0">
                <a:solidFill>
                  <a:schemeClr val="tx1"/>
                </a:solidFill>
                <a:hlinkClick r:id="rId2"/>
              </a:rPr>
              <a:t>https://indico.esss.lu.se/event/1245/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2018: </a:t>
            </a:r>
            <a:r>
              <a:rPr lang="en-GB" dirty="0">
                <a:solidFill>
                  <a:schemeClr val="tx1"/>
                </a:solidFill>
                <a:hlinkClick r:id="rId3"/>
              </a:rPr>
              <a:t>https://indico.esss.lu.se/event/990/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2017: </a:t>
            </a:r>
            <a:r>
              <a:rPr lang="en-GB" dirty="0">
                <a:solidFill>
                  <a:schemeClr val="tx1"/>
                </a:solidFill>
                <a:hlinkClick r:id="rId4"/>
              </a:rPr>
              <a:t>https://indico.esss.lu.se/event/821/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2016: </a:t>
            </a:r>
            <a:r>
              <a:rPr lang="en-GB" dirty="0">
                <a:solidFill>
                  <a:schemeClr val="tx1"/>
                </a:solidFill>
                <a:hlinkClick r:id="rId5"/>
              </a:rPr>
              <a:t>https://indico.esss.lu.se/event/564/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2015: </a:t>
            </a:r>
            <a:r>
              <a:rPr lang="en-GB" dirty="0">
                <a:solidFill>
                  <a:schemeClr val="tx1"/>
                </a:solidFill>
                <a:hlinkClick r:id="rId6"/>
              </a:rPr>
              <a:t>https://indico.esss.lu.se/event/305/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2014: June 10, </a:t>
            </a:r>
            <a:r>
              <a:rPr lang="en-GB" dirty="0" err="1">
                <a:solidFill>
                  <a:schemeClr val="tx1"/>
                </a:solidFill>
              </a:rPr>
              <a:t>Borgeby</a:t>
            </a:r>
            <a:r>
              <a:rPr lang="en-GB" dirty="0">
                <a:solidFill>
                  <a:schemeClr val="tx1"/>
                </a:solidFill>
              </a:rPr>
              <a:t> Castle, </a:t>
            </a:r>
            <a:r>
              <a:rPr lang="en-GB" dirty="0" err="1">
                <a:solidFill>
                  <a:schemeClr val="tx1"/>
                </a:solidFill>
              </a:rPr>
              <a:t>Bjärred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2013: May 16 and Oct 17, High Court, Malmö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801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Day 2021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4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 well-established forum to exchange on our scientific collaborations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2021-06-02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983E2E-EBE7-CF4F-B2AA-54F83218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156" y="1213343"/>
            <a:ext cx="4247132" cy="5537780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44" y="2016369"/>
            <a:ext cx="7896286" cy="4734754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Agenda 2021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2. June 2021 ; zoom video conference format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hlinkClick r:id="rId3"/>
              </a:rPr>
              <a:t> https://indico.esss.lu.se/event/2699/timetable/#20210602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4 x 3 science talks (20min) by junior scientists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covering many scientific topics are reflected by different SFTs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inspires exchange and strengthens collaboration cross-discipline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increases visibility for science using neutrons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 about 50 - 60 participants per session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 many thanks to Bea and SFT coordinators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42C29-2885-2544-92CA-87A33716A296}"/>
              </a:ext>
            </a:extLst>
          </p:cNvPr>
          <p:cNvSpPr txBox="1"/>
          <p:nvPr/>
        </p:nvSpPr>
        <p:spPr>
          <a:xfrm>
            <a:off x="8606763" y="3666590"/>
            <a:ext cx="357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</a:rPr>
              <a:t>PLEASE SEND SLIDES TO BEA FOR UPLOAD TO INDICO !</a:t>
            </a:r>
          </a:p>
        </p:txBody>
      </p:sp>
    </p:spTree>
    <p:extLst>
      <p:ext uri="{BB962C8B-B14F-4D97-AF65-F5344CB8AC3E}">
        <p14:creationId xmlns:p14="http://schemas.microsoft.com/office/powerpoint/2010/main" val="1485736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Science Day 2021 and Beyond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5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 forum to exchange on our scientific collaborations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2021-06-02</a:t>
            </a:fld>
            <a:endParaRPr lang="sv-S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983E2E-EBE7-CF4F-B2AA-54F832185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156" y="1213343"/>
            <a:ext cx="4247132" cy="5537780"/>
          </a:xfrm>
          <a:prstGeom prst="rect">
            <a:avLst/>
          </a:prstGeom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12" y="1617936"/>
            <a:ext cx="8149296" cy="4768062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b="1" dirty="0">
                <a:solidFill>
                  <a:schemeClr val="tx1"/>
                </a:solidFill>
              </a:rPr>
              <a:t>Considerations for Science Day 2022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in-person meeting (only)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consider topical sessions, external keynote speakers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link closer to ESS project &amp; future operation – not only from science directorate but also other ESS entities 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ensure complementarity with User Meeting – especially in 2022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i="1" dirty="0">
                <a:solidFill>
                  <a:schemeClr val="tx1"/>
                </a:solidFill>
              </a:rPr>
              <a:t>Liaise with Carina, Bea, Arno or your SFT coordinator to provide input!</a:t>
            </a:r>
          </a:p>
        </p:txBody>
      </p:sp>
      <p:pic>
        <p:nvPicPr>
          <p:cNvPr id="9" name="Picture 8" descr="archeology_pos_ESS_science_icons_2015.ai">
            <a:extLst>
              <a:ext uri="{FF2B5EF4-FFF2-40B4-BE49-F238E27FC236}">
                <a16:creationId xmlns:a16="http://schemas.microsoft.com/office/drawing/2014/main" id="{9AA3A3B6-C0B5-FB4C-A5D4-779AF9B2FF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561" y="5528687"/>
            <a:ext cx="432000" cy="432000"/>
          </a:xfrm>
          <a:prstGeom prst="rect">
            <a:avLst/>
          </a:prstGeom>
        </p:spPr>
      </p:pic>
      <p:pic>
        <p:nvPicPr>
          <p:cNvPr id="11" name="Picture 10" descr="chemistry_pos_ESS_science_icons_2015.ai">
            <a:extLst>
              <a:ext uri="{FF2B5EF4-FFF2-40B4-BE49-F238E27FC236}">
                <a16:creationId xmlns:a16="http://schemas.microsoft.com/office/drawing/2014/main" id="{4E2F4C9F-1670-7E48-A910-0E0754428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8" y="5528687"/>
            <a:ext cx="432000" cy="432000"/>
          </a:xfrm>
          <a:prstGeom prst="rect">
            <a:avLst/>
          </a:prstGeom>
        </p:spPr>
      </p:pic>
      <p:pic>
        <p:nvPicPr>
          <p:cNvPr id="12" name="Picture 11" descr="engineering_pos_ESS_science_icons_2015.ai">
            <a:extLst>
              <a:ext uri="{FF2B5EF4-FFF2-40B4-BE49-F238E27FC236}">
                <a16:creationId xmlns:a16="http://schemas.microsoft.com/office/drawing/2014/main" id="{674FF2F4-1432-314B-BCBB-73A9E94B70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153" y="5528687"/>
            <a:ext cx="432000" cy="432000"/>
          </a:xfrm>
          <a:prstGeom prst="rect">
            <a:avLst/>
          </a:prstGeom>
        </p:spPr>
      </p:pic>
      <p:pic>
        <p:nvPicPr>
          <p:cNvPr id="13" name="Picture 12" descr="lifescience_pos_ESS_science_icons_2015.ai">
            <a:extLst>
              <a:ext uri="{FF2B5EF4-FFF2-40B4-BE49-F238E27FC236}">
                <a16:creationId xmlns:a16="http://schemas.microsoft.com/office/drawing/2014/main" id="{A2E16F60-08F9-364A-B15D-2A66DE7C5E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791" y="5528687"/>
            <a:ext cx="432000" cy="432000"/>
          </a:xfrm>
          <a:prstGeom prst="rect">
            <a:avLst/>
          </a:prstGeom>
        </p:spPr>
      </p:pic>
      <p:pic>
        <p:nvPicPr>
          <p:cNvPr id="14" name="Picture 13" descr="magnetism_pos_ESS_science_icons_2015.ai">
            <a:extLst>
              <a:ext uri="{FF2B5EF4-FFF2-40B4-BE49-F238E27FC236}">
                <a16:creationId xmlns:a16="http://schemas.microsoft.com/office/drawing/2014/main" id="{01382948-C717-D74D-AB6B-4FD14FA976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90" y="5528687"/>
            <a:ext cx="432000" cy="432000"/>
          </a:xfrm>
          <a:prstGeom prst="rect">
            <a:avLst/>
          </a:prstGeom>
        </p:spPr>
      </p:pic>
      <p:pic>
        <p:nvPicPr>
          <p:cNvPr id="15" name="Picture 14" descr="physics_pos_ESS_science_icons_2015.ai">
            <a:extLst>
              <a:ext uri="{FF2B5EF4-FFF2-40B4-BE49-F238E27FC236}">
                <a16:creationId xmlns:a16="http://schemas.microsoft.com/office/drawing/2014/main" id="{031A6EC3-FE0D-144B-87BD-2BC6D739B7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544" y="5528687"/>
            <a:ext cx="432000" cy="432000"/>
          </a:xfrm>
          <a:prstGeom prst="rect">
            <a:avLst/>
          </a:prstGeom>
        </p:spPr>
      </p:pic>
      <p:pic>
        <p:nvPicPr>
          <p:cNvPr id="16" name="Picture 15" descr="softmatter_pos_ESS_science_icons_2015.ai">
            <a:extLst>
              <a:ext uri="{FF2B5EF4-FFF2-40B4-BE49-F238E27FC236}">
                <a16:creationId xmlns:a16="http://schemas.microsoft.com/office/drawing/2014/main" id="{836BA858-72F1-7D40-B8FF-796C6C96D2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562" y="5528687"/>
            <a:ext cx="432000" cy="432000"/>
          </a:xfrm>
          <a:prstGeom prst="rect">
            <a:avLst/>
          </a:prstGeom>
        </p:spPr>
      </p:pic>
      <p:pic>
        <p:nvPicPr>
          <p:cNvPr id="18" name="Picture 17" descr="3__#$!@%!#__imgres.png">
            <a:extLst>
              <a:ext uri="{FF2B5EF4-FFF2-40B4-BE49-F238E27FC236}">
                <a16:creationId xmlns:a16="http://schemas.microsoft.com/office/drawing/2014/main" id="{340FFB78-7C02-E74C-A599-70F81A5E1C6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342" y="5530487"/>
            <a:ext cx="436497" cy="428400"/>
          </a:xfrm>
          <a:prstGeom prst="rect">
            <a:avLst/>
          </a:prstGeom>
        </p:spPr>
      </p:pic>
      <p:pic>
        <p:nvPicPr>
          <p:cNvPr id="19" name="Picture 18" descr="imgres.png">
            <a:extLst>
              <a:ext uri="{FF2B5EF4-FFF2-40B4-BE49-F238E27FC236}">
                <a16:creationId xmlns:a16="http://schemas.microsoft.com/office/drawing/2014/main" id="{987AE2EE-96FE-3143-9514-6F93978C36C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t="19153" r="20245" b="20587"/>
          <a:stretch/>
        </p:blipFill>
        <p:spPr>
          <a:xfrm>
            <a:off x="7708785" y="5530487"/>
            <a:ext cx="439828" cy="4284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C6CA72-A5FD-9844-B97A-6DB8E209B7B0}"/>
              </a:ext>
            </a:extLst>
          </p:cNvPr>
          <p:cNvSpPr txBox="1"/>
          <p:nvPr/>
        </p:nvSpPr>
        <p:spPr>
          <a:xfrm>
            <a:off x="535102" y="5964555"/>
            <a:ext cx="92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err="1">
                <a:solidFill>
                  <a:srgbClr val="666666"/>
                </a:solidFill>
              </a:rPr>
              <a:t>Pascale</a:t>
            </a:r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CAB888-92BE-624D-8C1E-EE4B27538B00}"/>
              </a:ext>
            </a:extLst>
          </p:cNvPr>
          <p:cNvSpPr txBox="1"/>
          <p:nvPr/>
        </p:nvSpPr>
        <p:spPr>
          <a:xfrm>
            <a:off x="2071143" y="5958887"/>
            <a:ext cx="94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err="1">
                <a:solidFill>
                  <a:srgbClr val="666666"/>
                </a:solidFill>
              </a:rPr>
              <a:t>Premek</a:t>
            </a:r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12A1238-5022-434A-AE83-414F21270137}"/>
              </a:ext>
            </a:extLst>
          </p:cNvPr>
          <p:cNvSpPr txBox="1"/>
          <p:nvPr/>
        </p:nvSpPr>
        <p:spPr>
          <a:xfrm>
            <a:off x="3953331" y="5973979"/>
            <a:ext cx="64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>
                <a:solidFill>
                  <a:srgbClr val="666666"/>
                </a:solidFill>
              </a:rPr>
              <a:t>Esko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5637841-0F96-484A-9D51-66473BE70020}"/>
              </a:ext>
            </a:extLst>
          </p:cNvPr>
          <p:cNvSpPr txBox="1"/>
          <p:nvPr/>
        </p:nvSpPr>
        <p:spPr>
          <a:xfrm>
            <a:off x="5409767" y="5965649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>
                <a:solidFill>
                  <a:srgbClr val="666666"/>
                </a:solidFill>
              </a:rPr>
              <a:t>Valentina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2E3614-ECE5-7249-83C1-00BF99EABE16}"/>
              </a:ext>
            </a:extLst>
          </p:cNvPr>
          <p:cNvSpPr txBox="1"/>
          <p:nvPr/>
        </p:nvSpPr>
        <p:spPr>
          <a:xfrm>
            <a:off x="7226120" y="5990895"/>
            <a:ext cx="76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>
                <a:solidFill>
                  <a:srgbClr val="666666"/>
                </a:solidFill>
              </a:rPr>
              <a:t>Søren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19117-B934-F649-A346-B5BD1A38C0E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8472" t="24063" r="39346" b="24474"/>
          <a:stretch/>
        </p:blipFill>
        <p:spPr>
          <a:xfrm>
            <a:off x="1262005" y="5533649"/>
            <a:ext cx="331513" cy="432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FF6C26-0408-7E4B-A31E-F6202563171B}"/>
              </a:ext>
            </a:extLst>
          </p:cNvPr>
          <p:cNvSpPr txBox="1"/>
          <p:nvPr/>
        </p:nvSpPr>
        <p:spPr>
          <a:xfrm>
            <a:off x="8606763" y="3666590"/>
            <a:ext cx="3574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</a:rPr>
              <a:t>PLEASE SEND SLIDES TO BEA FOR UPLOAD TO INDICO !</a:t>
            </a:r>
          </a:p>
        </p:txBody>
      </p:sp>
    </p:spTree>
    <p:extLst>
      <p:ext uri="{BB962C8B-B14F-4D97-AF65-F5344CB8AC3E}">
        <p14:creationId xmlns:p14="http://schemas.microsoft.com/office/powerpoint/2010/main" val="173144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ESS ILL User Meeting 2022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6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First thoughts only 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2021-06-02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438102"/>
            <a:ext cx="10922036" cy="5285345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2018 (in person)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10-12 Oct (WE-FR, 3 days), Grenoble WTC, 500 participants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Programme: 5x plenary sessions (3x talks), parallel workshops (5x 2h), posters, exhibition 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2020 (virtual) 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23-25 Sept (WE-FR, 3 days), zoom, &gt;700 main event participants, 70-350 workshop participants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Programme main event:	4x plenary sessions only (4x talks each); no poster sessions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Separate workshops: 	4x scientific topics, 2x methodological topics; different format.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2022 (hybrid format: in-person in Lund, possibility for remote participation)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date and duration: 3 days (WE-FR) in September or October 2022</a:t>
            </a: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Programme (similar to 2018): plenary sessions (keynotes), parallel workshops, posters, exhibition</a:t>
            </a:r>
          </a:p>
          <a:p>
            <a:pPr marL="0" indent="0">
              <a:buNone/>
            </a:pP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34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0FB8EB-1974-4F1B-9F83-4FDD9AB6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Update on Science Focus Teams (SFTs)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CE7790D-E878-42AC-AA2D-8A369B3D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PRESENTATION TITLE/FOOTER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B78B478-BF6B-4F13-BEDC-210D1833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83078-D760-1647-8B80-66BA8B52336D}" type="slidenum">
              <a:rPr lang="sv-SE" smtClean="0">
                <a:solidFill>
                  <a:srgbClr val="CCCCCC"/>
                </a:solidFill>
              </a:rPr>
              <a:t>7</a:t>
            </a:fld>
            <a:endParaRPr lang="sv-SE" dirty="0">
              <a:solidFill>
                <a:srgbClr val="CCCCCC"/>
              </a:solidFill>
            </a:endParaRP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9694C8D-3712-49FB-B071-2180F2DC81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Strengthen scientific collaboration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38A5AF1C-CD2B-3242-88CF-04FA26AED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95647" y="6475270"/>
            <a:ext cx="832658" cy="365125"/>
          </a:xfrm>
        </p:spPr>
        <p:txBody>
          <a:bodyPr/>
          <a:lstStyle/>
          <a:p>
            <a:fld id="{18896B66-0B3A-474C-9C9C-E4F07B1F5DAD}" type="datetime1">
              <a:rPr lang="sv-SE" smtClean="0"/>
              <a:t>2021-06-02</a:t>
            </a:fld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FEF36EF-EA79-48B1-8977-F8AA6F2C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709" y="1562400"/>
            <a:ext cx="10937870" cy="476806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SFT topics shall group scientists speaking the same ‘language’ to facilitate productive exchange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re-defining SFT grouping / scope by scientific / methodological topics:  5 --&gt; 7 ? now or later?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confluence pages set-up for internal exchange !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considering new format for annual research report and (quarterly) internal newsletter; previous reports: </a:t>
            </a:r>
            <a:r>
              <a:rPr lang="en-GB" dirty="0">
                <a:solidFill>
                  <a:schemeClr val="tx1"/>
                </a:solidFill>
                <a:hlinkClick r:id="rId2"/>
              </a:rPr>
              <a:t>https://confluence.esss.lu.se/display/SA/Science+Focus+Teams+-+Research+Reports</a:t>
            </a: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i="1" dirty="0">
                <a:solidFill>
                  <a:schemeClr val="tx1"/>
                </a:solidFill>
              </a:rPr>
              <a:t>Liaise with Carina, Bea, Arno or your SFT coordinator to provide input!</a:t>
            </a:r>
          </a:p>
        </p:txBody>
      </p:sp>
      <p:pic>
        <p:nvPicPr>
          <p:cNvPr id="9" name="Picture 8" descr="archeology_pos_ESS_science_icons_2015.ai">
            <a:extLst>
              <a:ext uri="{FF2B5EF4-FFF2-40B4-BE49-F238E27FC236}">
                <a16:creationId xmlns:a16="http://schemas.microsoft.com/office/drawing/2014/main" id="{454AD7F9-B884-A94D-A8E3-504740E46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64" y="4884452"/>
            <a:ext cx="432000" cy="432000"/>
          </a:xfrm>
          <a:prstGeom prst="rect">
            <a:avLst/>
          </a:prstGeom>
        </p:spPr>
      </p:pic>
      <p:pic>
        <p:nvPicPr>
          <p:cNvPr id="11" name="Picture 10" descr="chemistry_pos_ESS_science_icons_2015.ai">
            <a:extLst>
              <a:ext uri="{FF2B5EF4-FFF2-40B4-BE49-F238E27FC236}">
                <a16:creationId xmlns:a16="http://schemas.microsoft.com/office/drawing/2014/main" id="{0C1A2BD9-9D31-924F-8BD9-4DF9AC078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817" y="4884452"/>
            <a:ext cx="432000" cy="432000"/>
          </a:xfrm>
          <a:prstGeom prst="rect">
            <a:avLst/>
          </a:prstGeom>
        </p:spPr>
      </p:pic>
      <p:pic>
        <p:nvPicPr>
          <p:cNvPr id="12" name="Picture 11" descr="engineering_pos_ESS_science_icons_2015.ai">
            <a:extLst>
              <a:ext uri="{FF2B5EF4-FFF2-40B4-BE49-F238E27FC236}">
                <a16:creationId xmlns:a16="http://schemas.microsoft.com/office/drawing/2014/main" id="{EBEECB45-10FF-EB41-90B8-481FA9994D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56" y="4884452"/>
            <a:ext cx="432000" cy="432000"/>
          </a:xfrm>
          <a:prstGeom prst="rect">
            <a:avLst/>
          </a:prstGeom>
        </p:spPr>
      </p:pic>
      <p:pic>
        <p:nvPicPr>
          <p:cNvPr id="13" name="Picture 12" descr="lifescience_pos_ESS_science_icons_2015.ai">
            <a:extLst>
              <a:ext uri="{FF2B5EF4-FFF2-40B4-BE49-F238E27FC236}">
                <a16:creationId xmlns:a16="http://schemas.microsoft.com/office/drawing/2014/main" id="{BEABCADF-490D-8349-BBC9-482C0AE27F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69" y="4884452"/>
            <a:ext cx="432000" cy="432000"/>
          </a:xfrm>
          <a:prstGeom prst="rect">
            <a:avLst/>
          </a:prstGeom>
        </p:spPr>
      </p:pic>
      <p:pic>
        <p:nvPicPr>
          <p:cNvPr id="14" name="Picture 13" descr="magnetism_pos_ESS_science_icons_2015.ai">
            <a:extLst>
              <a:ext uri="{FF2B5EF4-FFF2-40B4-BE49-F238E27FC236}">
                <a16:creationId xmlns:a16="http://schemas.microsoft.com/office/drawing/2014/main" id="{30D2BE5B-0A27-E340-AD98-625933493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09" y="4884452"/>
            <a:ext cx="432000" cy="432000"/>
          </a:xfrm>
          <a:prstGeom prst="rect">
            <a:avLst/>
          </a:prstGeom>
        </p:spPr>
      </p:pic>
      <p:pic>
        <p:nvPicPr>
          <p:cNvPr id="15" name="Picture 14" descr="physics_pos_ESS_science_icons_2015.ai">
            <a:extLst>
              <a:ext uri="{FF2B5EF4-FFF2-40B4-BE49-F238E27FC236}">
                <a16:creationId xmlns:a16="http://schemas.microsoft.com/office/drawing/2014/main" id="{C54036FD-2F24-9B49-82FF-FDFCB8DF37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806" y="4884452"/>
            <a:ext cx="432000" cy="432000"/>
          </a:xfrm>
          <a:prstGeom prst="rect">
            <a:avLst/>
          </a:prstGeom>
        </p:spPr>
      </p:pic>
      <p:pic>
        <p:nvPicPr>
          <p:cNvPr id="16" name="Picture 15" descr="softmatter_pos_ESS_science_icons_2015.ai">
            <a:extLst>
              <a:ext uri="{FF2B5EF4-FFF2-40B4-BE49-F238E27FC236}">
                <a16:creationId xmlns:a16="http://schemas.microsoft.com/office/drawing/2014/main" id="{73D4F82B-99E5-AA4D-BB06-6C5FDFEB3B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40" y="4884452"/>
            <a:ext cx="432000" cy="432000"/>
          </a:xfrm>
          <a:prstGeom prst="rect">
            <a:avLst/>
          </a:prstGeom>
        </p:spPr>
      </p:pic>
      <p:pic>
        <p:nvPicPr>
          <p:cNvPr id="18" name="Picture 17" descr="archeology_pos_ESS_science_icons_2015.ai">
            <a:extLst>
              <a:ext uri="{FF2B5EF4-FFF2-40B4-BE49-F238E27FC236}">
                <a16:creationId xmlns:a16="http://schemas.microsoft.com/office/drawing/2014/main" id="{D69EA4CA-CF7B-0345-A341-D744DEC54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64" y="6090252"/>
            <a:ext cx="432000" cy="432000"/>
          </a:xfrm>
          <a:prstGeom prst="rect">
            <a:avLst/>
          </a:prstGeom>
        </p:spPr>
      </p:pic>
      <p:pic>
        <p:nvPicPr>
          <p:cNvPr id="19" name="Picture 18" descr="chemistry_pos_ESS_science_icons_2015.ai">
            <a:extLst>
              <a:ext uri="{FF2B5EF4-FFF2-40B4-BE49-F238E27FC236}">
                <a16:creationId xmlns:a16="http://schemas.microsoft.com/office/drawing/2014/main" id="{76BD6B0E-78A7-7844-88A3-61EB7C51F6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967" y="6090252"/>
            <a:ext cx="432000" cy="432000"/>
          </a:xfrm>
          <a:prstGeom prst="rect">
            <a:avLst/>
          </a:prstGeom>
        </p:spPr>
      </p:pic>
      <p:pic>
        <p:nvPicPr>
          <p:cNvPr id="20" name="Picture 19" descr="engineering_pos_ESS_science_icons_2015.ai">
            <a:extLst>
              <a:ext uri="{FF2B5EF4-FFF2-40B4-BE49-F238E27FC236}">
                <a16:creationId xmlns:a16="http://schemas.microsoft.com/office/drawing/2014/main" id="{7C68DF4C-3531-EA4B-9708-BC5308D5BB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956" y="6090252"/>
            <a:ext cx="432000" cy="432000"/>
          </a:xfrm>
          <a:prstGeom prst="rect">
            <a:avLst/>
          </a:prstGeom>
        </p:spPr>
      </p:pic>
      <p:pic>
        <p:nvPicPr>
          <p:cNvPr id="21" name="Picture 20" descr="lifescience_pos_ESS_science_icons_2015.ai">
            <a:extLst>
              <a:ext uri="{FF2B5EF4-FFF2-40B4-BE49-F238E27FC236}">
                <a16:creationId xmlns:a16="http://schemas.microsoft.com/office/drawing/2014/main" id="{CE960F3F-116D-A047-A56E-E725175F12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357" y="6090252"/>
            <a:ext cx="432000" cy="432000"/>
          </a:xfrm>
          <a:prstGeom prst="rect">
            <a:avLst/>
          </a:prstGeom>
        </p:spPr>
      </p:pic>
      <p:pic>
        <p:nvPicPr>
          <p:cNvPr id="22" name="Picture 21" descr="magnetism_pos_ESS_science_icons_2015.ai">
            <a:extLst>
              <a:ext uri="{FF2B5EF4-FFF2-40B4-BE49-F238E27FC236}">
                <a16:creationId xmlns:a16="http://schemas.microsoft.com/office/drawing/2014/main" id="{C795BF18-1109-CC4D-AA96-44CDCD8E8E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509" y="6090252"/>
            <a:ext cx="432000" cy="432000"/>
          </a:xfrm>
          <a:prstGeom prst="rect">
            <a:avLst/>
          </a:prstGeom>
        </p:spPr>
      </p:pic>
      <p:pic>
        <p:nvPicPr>
          <p:cNvPr id="23" name="Picture 22" descr="physics_pos_ESS_science_icons_2015.ai">
            <a:extLst>
              <a:ext uri="{FF2B5EF4-FFF2-40B4-BE49-F238E27FC236}">
                <a16:creationId xmlns:a16="http://schemas.microsoft.com/office/drawing/2014/main" id="{21BB8781-8432-8D47-A569-485F68E929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806" y="6090252"/>
            <a:ext cx="432000" cy="432000"/>
          </a:xfrm>
          <a:prstGeom prst="rect">
            <a:avLst/>
          </a:prstGeom>
        </p:spPr>
      </p:pic>
      <p:pic>
        <p:nvPicPr>
          <p:cNvPr id="24" name="Picture 23" descr="softmatter_pos_ESS_science_icons_2015.ai">
            <a:extLst>
              <a:ext uri="{FF2B5EF4-FFF2-40B4-BE49-F238E27FC236}">
                <a16:creationId xmlns:a16="http://schemas.microsoft.com/office/drawing/2014/main" id="{C1F86C14-7004-544E-A288-8BD7967411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40" y="6090252"/>
            <a:ext cx="432000" cy="432000"/>
          </a:xfrm>
          <a:prstGeom prst="rect">
            <a:avLst/>
          </a:prstGeom>
        </p:spPr>
      </p:pic>
      <p:pic>
        <p:nvPicPr>
          <p:cNvPr id="26" name="Picture 25" descr="3__#$!@%!#__imgres.png">
            <a:extLst>
              <a:ext uri="{FF2B5EF4-FFF2-40B4-BE49-F238E27FC236}">
                <a16:creationId xmlns:a16="http://schemas.microsoft.com/office/drawing/2014/main" id="{5DF355AE-5731-3A46-820F-4632DCE6B0F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732" y="4886252"/>
            <a:ext cx="436497" cy="428400"/>
          </a:xfrm>
          <a:prstGeom prst="rect">
            <a:avLst/>
          </a:prstGeom>
        </p:spPr>
      </p:pic>
      <p:pic>
        <p:nvPicPr>
          <p:cNvPr id="27" name="Picture 26" descr="imgres.png">
            <a:extLst>
              <a:ext uri="{FF2B5EF4-FFF2-40B4-BE49-F238E27FC236}">
                <a16:creationId xmlns:a16="http://schemas.microsoft.com/office/drawing/2014/main" id="{5C54F012-A2C5-8249-9346-5FD47322E3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t="19153" r="20245" b="20587"/>
          <a:stretch/>
        </p:blipFill>
        <p:spPr>
          <a:xfrm>
            <a:off x="10244175" y="4886252"/>
            <a:ext cx="439828" cy="428400"/>
          </a:xfrm>
          <a:prstGeom prst="rect">
            <a:avLst/>
          </a:prstGeom>
        </p:spPr>
      </p:pic>
      <p:pic>
        <p:nvPicPr>
          <p:cNvPr id="28" name="Picture 27" descr="3__#$!@%!#__imgres.png">
            <a:extLst>
              <a:ext uri="{FF2B5EF4-FFF2-40B4-BE49-F238E27FC236}">
                <a16:creationId xmlns:a16="http://schemas.microsoft.com/office/drawing/2014/main" id="{9A8A001D-7B57-4846-827A-E97DC8736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732" y="6093852"/>
            <a:ext cx="436497" cy="428400"/>
          </a:xfrm>
          <a:prstGeom prst="rect">
            <a:avLst/>
          </a:prstGeom>
        </p:spPr>
      </p:pic>
      <p:pic>
        <p:nvPicPr>
          <p:cNvPr id="29" name="Picture 28" descr="imgres.png">
            <a:extLst>
              <a:ext uri="{FF2B5EF4-FFF2-40B4-BE49-F238E27FC236}">
                <a16:creationId xmlns:a16="http://schemas.microsoft.com/office/drawing/2014/main" id="{E676F5BB-ED9C-014E-AB02-632B93CB5A5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0" t="19153" r="20245" b="20587"/>
          <a:stretch/>
        </p:blipFill>
        <p:spPr>
          <a:xfrm>
            <a:off x="10244175" y="6093852"/>
            <a:ext cx="439828" cy="428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D7C9B6-017D-4B47-848C-107A71737D77}"/>
              </a:ext>
            </a:extLst>
          </p:cNvPr>
          <p:cNvSpPr txBox="1"/>
          <p:nvPr/>
        </p:nvSpPr>
        <p:spPr>
          <a:xfrm>
            <a:off x="2114521" y="5320320"/>
            <a:ext cx="92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err="1">
                <a:solidFill>
                  <a:srgbClr val="666666"/>
                </a:solidFill>
              </a:rPr>
              <a:t>Pascale</a:t>
            </a:r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DE175B8-F2D3-464C-B78E-7EA0D795B00F}"/>
              </a:ext>
            </a:extLst>
          </p:cNvPr>
          <p:cNvSpPr txBox="1"/>
          <p:nvPr/>
        </p:nvSpPr>
        <p:spPr>
          <a:xfrm>
            <a:off x="3899946" y="5314652"/>
            <a:ext cx="94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err="1">
                <a:solidFill>
                  <a:srgbClr val="666666"/>
                </a:solidFill>
              </a:rPr>
              <a:t>Premek</a:t>
            </a:r>
            <a:endParaRPr lang="sv-SE" dirty="0">
              <a:solidFill>
                <a:srgbClr val="66666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69AD146-2090-6041-AA27-AB1487A1AD7C}"/>
              </a:ext>
            </a:extLst>
          </p:cNvPr>
          <p:cNvSpPr txBox="1"/>
          <p:nvPr/>
        </p:nvSpPr>
        <p:spPr>
          <a:xfrm>
            <a:off x="6156209" y="5329744"/>
            <a:ext cx="64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>
                <a:solidFill>
                  <a:srgbClr val="666666"/>
                </a:solidFill>
              </a:rPr>
              <a:t>Esko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398F74-EB59-D345-9495-8ABF4B24000C}"/>
              </a:ext>
            </a:extLst>
          </p:cNvPr>
          <p:cNvSpPr txBox="1"/>
          <p:nvPr/>
        </p:nvSpPr>
        <p:spPr>
          <a:xfrm>
            <a:off x="7862029" y="5321414"/>
            <a:ext cx="11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>
                <a:solidFill>
                  <a:srgbClr val="666666"/>
                </a:solidFill>
              </a:rPr>
              <a:t>Valentina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F491F4-7AFC-D840-9B17-AFB89851B124}"/>
              </a:ext>
            </a:extLst>
          </p:cNvPr>
          <p:cNvSpPr txBox="1"/>
          <p:nvPr/>
        </p:nvSpPr>
        <p:spPr>
          <a:xfrm>
            <a:off x="9761510" y="5346660"/>
            <a:ext cx="769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>
                <a:solidFill>
                  <a:srgbClr val="666666"/>
                </a:solidFill>
              </a:rPr>
              <a:t>Søren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A419F96-3148-F145-94DB-96A1E3D423A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8472" t="24063" r="39346" b="24474"/>
          <a:stretch/>
        </p:blipFill>
        <p:spPr>
          <a:xfrm>
            <a:off x="2840864" y="4884452"/>
            <a:ext cx="331513" cy="432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D02E9CD-3503-FC4A-A32F-BF040510050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8472" t="24063" r="39346" b="24474"/>
          <a:stretch/>
        </p:blipFill>
        <p:spPr>
          <a:xfrm>
            <a:off x="3090552" y="6090252"/>
            <a:ext cx="331513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ESS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9DC"/>
      </a:accent1>
      <a:accent2>
        <a:srgbClr val="003366"/>
      </a:accent2>
      <a:accent3>
        <a:srgbClr val="99BE00"/>
      </a:accent3>
      <a:accent4>
        <a:srgbClr val="006646"/>
      </a:accent4>
      <a:accent5>
        <a:srgbClr val="FF7D00"/>
      </a:accent5>
      <a:accent6>
        <a:srgbClr val="821482"/>
      </a:accent6>
      <a:hlink>
        <a:srgbClr val="0099DC"/>
      </a:hlink>
      <a:folHlink>
        <a:srgbClr val="0099DC"/>
      </a:folHlink>
    </a:clrScheme>
    <a:fontScheme name="ESS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mtClean="0">
            <a:solidFill>
              <a:srgbClr val="66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5" id="{C8E05FD6-4408-40A1-AAFA-F1913A6B3D38}" vid="{2ACFAA60-6D1B-4172-9AA5-52CCB5CBBC4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5314</TotalTime>
  <Words>632</Words>
  <Application>Microsoft Macintosh PowerPoint</Application>
  <PresentationFormat>Widescreen</PresentationFormat>
  <Paragraphs>86</Paragraphs>
  <Slides>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Segoe UI Semibold</vt:lpstr>
      <vt:lpstr>Wingdings</vt:lpstr>
      <vt:lpstr>Office-tema</vt:lpstr>
      <vt:lpstr>PowerPoint Presentation</vt:lpstr>
      <vt:lpstr>Science Day 2021</vt:lpstr>
      <vt:lpstr>Science Day 2021</vt:lpstr>
      <vt:lpstr>Science Day 2021</vt:lpstr>
      <vt:lpstr>Science Day 2021 and Beyond</vt:lpstr>
      <vt:lpstr>ESS ILL User Meeting 2022</vt:lpstr>
      <vt:lpstr>Update on Science Focus Teams (SFTs)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 Hiess</dc:creator>
  <cp:lastModifiedBy>Arno Hiess</cp:lastModifiedBy>
  <cp:revision>79</cp:revision>
  <cp:lastPrinted>2019-03-08T10:27:30Z</cp:lastPrinted>
  <dcterms:created xsi:type="dcterms:W3CDTF">2021-04-18T14:27:25Z</dcterms:created>
  <dcterms:modified xsi:type="dcterms:W3CDTF">2021-06-02T13:47:02Z</dcterms:modified>
</cp:coreProperties>
</file>