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62" r:id="rId2"/>
    <p:sldId id="267" r:id="rId3"/>
    <p:sldId id="293" r:id="rId4"/>
    <p:sldId id="294" r:id="rId5"/>
    <p:sldId id="295" r:id="rId6"/>
    <p:sldId id="366" r:id="rId7"/>
    <p:sldId id="367" r:id="rId8"/>
    <p:sldId id="363" r:id="rId9"/>
    <p:sldId id="365" r:id="rId10"/>
    <p:sldId id="343" r:id="rId11"/>
    <p:sldId id="368" r:id="rId12"/>
    <p:sldId id="369" r:id="rId13"/>
    <p:sldId id="370" r:id="rId14"/>
    <p:sldId id="371" r:id="rId15"/>
    <p:sldId id="358" r:id="rId16"/>
    <p:sldId id="359" r:id="rId17"/>
    <p:sldId id="342" r:id="rId18"/>
    <p:sldId id="338" r:id="rId19"/>
    <p:sldId id="373" r:id="rId20"/>
    <p:sldId id="374" r:id="rId21"/>
    <p:sldId id="337" r:id="rId22"/>
    <p:sldId id="375" r:id="rId23"/>
    <p:sldId id="372" r:id="rId24"/>
    <p:sldId id="376" r:id="rId25"/>
    <p:sldId id="377" r:id="rId26"/>
    <p:sldId id="360" r:id="rId27"/>
    <p:sldId id="361" r:id="rId28"/>
    <p:sldId id="297" r:id="rId29"/>
    <p:sldId id="331" r:id="rId30"/>
    <p:sldId id="333" r:id="rId31"/>
    <p:sldId id="334" r:id="rId32"/>
    <p:sldId id="339" r:id="rId33"/>
    <p:sldId id="341" r:id="rId34"/>
    <p:sldId id="277" r:id="rId35"/>
    <p:sldId id="296" r:id="rId36"/>
    <p:sldId id="362" r:id="rId37"/>
    <p:sldId id="344" r:id="rId38"/>
    <p:sldId id="345" r:id="rId39"/>
    <p:sldId id="347" r:id="rId40"/>
    <p:sldId id="348" r:id="rId41"/>
    <p:sldId id="349" r:id="rId42"/>
    <p:sldId id="351" r:id="rId43"/>
    <p:sldId id="352" r:id="rId44"/>
    <p:sldId id="353" r:id="rId45"/>
    <p:sldId id="354" r:id="rId46"/>
    <p:sldId id="355" r:id="rId47"/>
    <p:sldId id="356" r:id="rId48"/>
    <p:sldId id="357" r:id="rId4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CCCCCC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8" autoAdjust="0"/>
    <p:restoredTop sz="94681" autoAdjust="0"/>
  </p:normalViewPr>
  <p:slideViewPr>
    <p:cSldViewPr snapToGrid="0" snapToObjects="1">
      <p:cViewPr varScale="1">
        <p:scale>
          <a:sx n="67" d="100"/>
          <a:sy n="67" d="100"/>
        </p:scale>
        <p:origin x="4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2022-02-11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17165-B1F3-4503-81F3-12397FD6F90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27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17165-B1F3-4503-81F3-12397FD6F90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27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17165-B1F3-4503-81F3-12397FD6F90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2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2022-02-11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2022-02-11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2022-02-11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2022-02-11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2022-02-11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2022-02-11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2022-02-11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2022-02-11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2022-02-11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vert="horz" lIns="90000" tIns="45720" rIns="91440" bIns="18000" rtlCol="0" anchor="t" anchorCtr="0">
            <a:normAutofit/>
          </a:bodyPr>
          <a:lstStyle/>
          <a:p>
            <a:r>
              <a:rPr lang="sv-SE" kern="1200">
                <a:latin typeface="+mj-lt"/>
                <a:ea typeface="+mj-ea"/>
                <a:cs typeface="+mj-cs"/>
              </a:rPr>
              <a:t>SPOKE CRYOMODULES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v-SE" kern="1200" cap="all" spc="80" baseline="0">
                <a:latin typeface="+mn-lt"/>
                <a:ea typeface="+mn-ea"/>
                <a:cs typeface="+mn-cs"/>
              </a:rPr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10</a:t>
            </a:fld>
            <a:endParaRPr lang="sv-S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AF0C491-5A6B-49B3-8285-43BD827C892A}"/>
              </a:ext>
            </a:extLst>
          </p:cNvPr>
          <p:cNvSpPr txBox="1"/>
          <p:nvPr/>
        </p:nvSpPr>
        <p:spPr>
          <a:xfrm>
            <a:off x="1103709" y="931026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rmAutofit/>
          </a:bodyPr>
          <a:lstStyle/>
          <a:p>
            <a:pPr marR="0">
              <a:lnSpc>
                <a:spcPct val="90000"/>
              </a:lnSpc>
              <a:spcAft>
                <a:spcPts val="600"/>
              </a:spcAft>
              <a:buClr>
                <a:srgbClr val="666666"/>
              </a:buClr>
            </a:pPr>
            <a:endParaRPr lang="sv-SE" sz="1700" kern="1200" dirty="0">
              <a:solidFill>
                <a:schemeClr val="accent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14828F8-B9F8-4F12-84F2-20FE947E2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92" y="3758288"/>
            <a:ext cx="10792800" cy="1618920"/>
          </a:xfrm>
          <a:prstGeom prst="rect">
            <a:avLst/>
          </a:prstGeom>
          <a:noFill/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2022-02-11</a:t>
            </a:fld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9A318F-765C-48FF-BFD5-4E1D51A2DB62}"/>
              </a:ext>
            </a:extLst>
          </p:cNvPr>
          <p:cNvSpPr txBox="1"/>
          <p:nvPr/>
        </p:nvSpPr>
        <p:spPr>
          <a:xfrm>
            <a:off x="1103709" y="1753587"/>
            <a:ext cx="99754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666666"/>
                </a:solidFill>
              </a:rPr>
              <a:t>The Spoke </a:t>
            </a:r>
            <a:r>
              <a:rPr lang="en-US" dirty="0" err="1">
                <a:solidFill>
                  <a:srgbClr val="666666"/>
                </a:solidFill>
              </a:rPr>
              <a:t>Linac</a:t>
            </a:r>
            <a:r>
              <a:rPr lang="en-US" dirty="0">
                <a:solidFill>
                  <a:srgbClr val="666666"/>
                </a:solidFill>
              </a:rPr>
              <a:t> (SPK) is the first stage of the SCL.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666666"/>
                </a:solidFill>
              </a:rPr>
              <a:t>It consists of the 13 spoke cryomodules.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666666"/>
                </a:solidFill>
              </a:rPr>
              <a:t>There are in total three sampling points, which are positioned by: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666666"/>
                </a:solidFill>
              </a:rPr>
              <a:t>Spoke 3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666666"/>
                </a:solidFill>
              </a:rPr>
              <a:t>Spoke 7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666666"/>
                </a:solidFill>
              </a:rPr>
              <a:t>Spoke 13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9AFEC37-67B5-4FB0-A7FC-EEDA3841EB0C}"/>
              </a:ext>
            </a:extLst>
          </p:cNvPr>
          <p:cNvSpPr/>
          <p:nvPr/>
        </p:nvSpPr>
        <p:spPr>
          <a:xfrm>
            <a:off x="9101667" y="4199467"/>
            <a:ext cx="609600" cy="1016000"/>
          </a:xfrm>
          <a:prstGeom prst="ellipse">
            <a:avLst/>
          </a:prstGeom>
          <a:noFill/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B99B40-931C-485D-ABA4-3E9C01AEB57C}"/>
              </a:ext>
            </a:extLst>
          </p:cNvPr>
          <p:cNvSpPr/>
          <p:nvPr/>
        </p:nvSpPr>
        <p:spPr>
          <a:xfrm>
            <a:off x="6155267" y="4199467"/>
            <a:ext cx="609600" cy="1016000"/>
          </a:xfrm>
          <a:prstGeom prst="ellipse">
            <a:avLst/>
          </a:prstGeom>
          <a:noFill/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657F684-23C6-4FB8-A942-C549DEFA58F0}"/>
              </a:ext>
            </a:extLst>
          </p:cNvPr>
          <p:cNvSpPr/>
          <p:nvPr/>
        </p:nvSpPr>
        <p:spPr>
          <a:xfrm>
            <a:off x="1698104" y="4199467"/>
            <a:ext cx="609600" cy="1016000"/>
          </a:xfrm>
          <a:prstGeom prst="ellipse">
            <a:avLst/>
          </a:prstGeom>
          <a:noFill/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7FEC76-A030-4A9D-975F-FC026ED93960}"/>
              </a:ext>
            </a:extLst>
          </p:cNvPr>
          <p:cNvCxnSpPr/>
          <p:nvPr/>
        </p:nvCxnSpPr>
        <p:spPr>
          <a:xfrm flipH="1">
            <a:off x="6460067" y="5444067"/>
            <a:ext cx="2946400" cy="0"/>
          </a:xfrm>
          <a:prstGeom prst="straightConnector1">
            <a:avLst/>
          </a:prstGeom>
          <a:ln w="190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143050-2015-4B62-8641-5B5A1BD63854}"/>
              </a:ext>
            </a:extLst>
          </p:cNvPr>
          <p:cNvCxnSpPr>
            <a:cxnSpLocks/>
          </p:cNvCxnSpPr>
          <p:nvPr/>
        </p:nvCxnSpPr>
        <p:spPr>
          <a:xfrm flipH="1">
            <a:off x="1938867" y="5444067"/>
            <a:ext cx="4434825" cy="0"/>
          </a:xfrm>
          <a:prstGeom prst="straightConnector1">
            <a:avLst/>
          </a:prstGeom>
          <a:ln w="190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928591B-C52D-4A43-895A-5A598B036270}"/>
              </a:ext>
            </a:extLst>
          </p:cNvPr>
          <p:cNvCxnSpPr/>
          <p:nvPr/>
        </p:nvCxnSpPr>
        <p:spPr>
          <a:xfrm>
            <a:off x="9516533" y="5444067"/>
            <a:ext cx="2142067" cy="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F7FD81D-FC78-467C-8821-EC0570D55B9D}"/>
              </a:ext>
            </a:extLst>
          </p:cNvPr>
          <p:cNvSpPr txBox="1"/>
          <p:nvPr/>
        </p:nvSpPr>
        <p:spPr>
          <a:xfrm>
            <a:off x="3666067" y="5537194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6"/>
                </a:solidFill>
              </a:rPr>
              <a:t>25.7m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AB5A53-1B04-4003-A7E1-E9C2C2CACDAA}"/>
              </a:ext>
            </a:extLst>
          </p:cNvPr>
          <p:cNvSpPr txBox="1"/>
          <p:nvPr/>
        </p:nvSpPr>
        <p:spPr>
          <a:xfrm>
            <a:off x="7529149" y="554126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6"/>
                </a:solidFill>
              </a:rPr>
              <a:t>17m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AA768C-7766-4602-A3D7-4A672EF58F0B}"/>
              </a:ext>
            </a:extLst>
          </p:cNvPr>
          <p:cNvSpPr txBox="1"/>
          <p:nvPr/>
        </p:nvSpPr>
        <p:spPr>
          <a:xfrm>
            <a:off x="10163876" y="5541264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6"/>
                </a:solidFill>
              </a:rPr>
              <a:t>12.8m</a:t>
            </a:r>
          </a:p>
        </p:txBody>
      </p:sp>
    </p:spTree>
    <p:extLst>
      <p:ext uri="{BB962C8B-B14F-4D97-AF65-F5344CB8AC3E}">
        <p14:creationId xmlns:p14="http://schemas.microsoft.com/office/powerpoint/2010/main" val="153161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6C65E5-9BF0-4C48-A613-66EEED76B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96" y="3366799"/>
            <a:ext cx="11704320" cy="1315658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vert="horz" lIns="90000" tIns="45720" rIns="91440" bIns="18000" rtlCol="0" anchor="t" anchorCtr="0">
            <a:normAutofit/>
          </a:bodyPr>
          <a:lstStyle/>
          <a:p>
            <a:r>
              <a:rPr lang="sv-SE" kern="1200" dirty="0">
                <a:latin typeface="+mj-lt"/>
                <a:ea typeface="+mj-ea"/>
                <a:cs typeface="+mj-cs"/>
              </a:rPr>
              <a:t>MBL CRYOMODULES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v-SE" kern="1200" cap="all" spc="80" baseline="0">
                <a:latin typeface="+mn-lt"/>
                <a:ea typeface="+mn-ea"/>
                <a:cs typeface="+mn-cs"/>
              </a:rPr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11</a:t>
            </a:fld>
            <a:endParaRPr lang="sv-S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AF0C491-5A6B-49B3-8285-43BD827C892A}"/>
              </a:ext>
            </a:extLst>
          </p:cNvPr>
          <p:cNvSpPr txBox="1"/>
          <p:nvPr/>
        </p:nvSpPr>
        <p:spPr>
          <a:xfrm>
            <a:off x="1103709" y="931026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rmAutofit/>
          </a:bodyPr>
          <a:lstStyle/>
          <a:p>
            <a:pPr marR="0">
              <a:lnSpc>
                <a:spcPct val="90000"/>
              </a:lnSpc>
              <a:spcAft>
                <a:spcPts val="600"/>
              </a:spcAft>
              <a:buClr>
                <a:srgbClr val="666666"/>
              </a:buClr>
            </a:pPr>
            <a:endParaRPr lang="sv-SE" sz="1700" kern="1200" dirty="0">
              <a:solidFill>
                <a:schemeClr val="accent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2022-02-11</a:t>
            </a:fld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9A318F-765C-48FF-BFD5-4E1D51A2DB62}"/>
              </a:ext>
            </a:extLst>
          </p:cNvPr>
          <p:cNvSpPr txBox="1"/>
          <p:nvPr/>
        </p:nvSpPr>
        <p:spPr>
          <a:xfrm>
            <a:off x="1103709" y="1753587"/>
            <a:ext cx="99754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666666"/>
                </a:solidFill>
              </a:rPr>
              <a:t>It consists of the 9 elliptical cryomodules.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666666"/>
                </a:solidFill>
              </a:rPr>
              <a:t>There are in total three sampling points, which are positioned by: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666666"/>
                </a:solidFill>
              </a:rPr>
              <a:t>MBL 3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666666"/>
                </a:solidFill>
              </a:rPr>
              <a:t>MBL 6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666666"/>
                </a:solidFill>
              </a:rPr>
              <a:t>MBL 9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9AFEC37-67B5-4FB0-A7FC-EEDA3841EB0C}"/>
              </a:ext>
            </a:extLst>
          </p:cNvPr>
          <p:cNvSpPr/>
          <p:nvPr/>
        </p:nvSpPr>
        <p:spPr>
          <a:xfrm>
            <a:off x="8102601" y="3795591"/>
            <a:ext cx="1159932" cy="627394"/>
          </a:xfrm>
          <a:prstGeom prst="ellipse">
            <a:avLst/>
          </a:prstGeom>
          <a:noFill/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7FEC76-A030-4A9D-975F-FC026ED93960}"/>
              </a:ext>
            </a:extLst>
          </p:cNvPr>
          <p:cNvCxnSpPr>
            <a:cxnSpLocks/>
          </p:cNvCxnSpPr>
          <p:nvPr/>
        </p:nvCxnSpPr>
        <p:spPr>
          <a:xfrm flipH="1">
            <a:off x="5037667" y="4749801"/>
            <a:ext cx="3644900" cy="0"/>
          </a:xfrm>
          <a:prstGeom prst="straightConnector1">
            <a:avLst/>
          </a:prstGeom>
          <a:ln w="190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143050-2015-4B62-8641-5B5A1BD63854}"/>
              </a:ext>
            </a:extLst>
          </p:cNvPr>
          <p:cNvCxnSpPr>
            <a:cxnSpLocks/>
          </p:cNvCxnSpPr>
          <p:nvPr/>
        </p:nvCxnSpPr>
        <p:spPr>
          <a:xfrm flipH="1">
            <a:off x="829733" y="4749801"/>
            <a:ext cx="3963701" cy="0"/>
          </a:xfrm>
          <a:prstGeom prst="straightConnector1">
            <a:avLst/>
          </a:prstGeom>
          <a:ln w="190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928591B-C52D-4A43-895A-5A598B036270}"/>
              </a:ext>
            </a:extLst>
          </p:cNvPr>
          <p:cNvCxnSpPr>
            <a:cxnSpLocks/>
          </p:cNvCxnSpPr>
          <p:nvPr/>
        </p:nvCxnSpPr>
        <p:spPr>
          <a:xfrm>
            <a:off x="8902342" y="4749801"/>
            <a:ext cx="3111858" cy="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F7FD81D-FC78-467C-8821-EC0570D55B9D}"/>
              </a:ext>
            </a:extLst>
          </p:cNvPr>
          <p:cNvSpPr txBox="1"/>
          <p:nvPr/>
        </p:nvSpPr>
        <p:spPr>
          <a:xfrm>
            <a:off x="2481424" y="4771717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6"/>
                </a:solidFill>
              </a:rPr>
              <a:t>23.7m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AB5A53-1B04-4003-A7E1-E9C2C2CACDAA}"/>
              </a:ext>
            </a:extLst>
          </p:cNvPr>
          <p:cNvSpPr txBox="1"/>
          <p:nvPr/>
        </p:nvSpPr>
        <p:spPr>
          <a:xfrm>
            <a:off x="6648616" y="4771717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6"/>
                </a:solidFill>
              </a:rPr>
              <a:t>27.4m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AA768C-7766-4602-A3D7-4A672EF58F0B}"/>
              </a:ext>
            </a:extLst>
          </p:cNvPr>
          <p:cNvSpPr txBox="1"/>
          <p:nvPr/>
        </p:nvSpPr>
        <p:spPr>
          <a:xfrm>
            <a:off x="10270891" y="4771717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6"/>
                </a:solidFill>
              </a:rPr>
              <a:t>20.7m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BEFD55-D6C7-45E1-94A0-1742C655D053}"/>
              </a:ext>
            </a:extLst>
          </p:cNvPr>
          <p:cNvSpPr/>
          <p:nvPr/>
        </p:nvSpPr>
        <p:spPr>
          <a:xfrm>
            <a:off x="4213468" y="3807860"/>
            <a:ext cx="1159932" cy="627394"/>
          </a:xfrm>
          <a:prstGeom prst="ellipse">
            <a:avLst/>
          </a:prstGeom>
          <a:noFill/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E27DEDC-415D-4276-B47D-67B6BD34FA25}"/>
              </a:ext>
            </a:extLst>
          </p:cNvPr>
          <p:cNvSpPr/>
          <p:nvPr/>
        </p:nvSpPr>
        <p:spPr>
          <a:xfrm>
            <a:off x="384229" y="3795591"/>
            <a:ext cx="1159932" cy="627394"/>
          </a:xfrm>
          <a:prstGeom prst="ellipse">
            <a:avLst/>
          </a:prstGeom>
          <a:noFill/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87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413F85-E884-4521-A651-141B36DCC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" y="3364992"/>
            <a:ext cx="11704320" cy="1409903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vert="horz" lIns="90000" tIns="45720" rIns="91440" bIns="18000" rtlCol="0" anchor="t" anchorCtr="0">
            <a:normAutofit/>
          </a:bodyPr>
          <a:lstStyle/>
          <a:p>
            <a:r>
              <a:rPr lang="sv-SE" dirty="0"/>
              <a:t>H</a:t>
            </a:r>
            <a:r>
              <a:rPr lang="sv-SE" kern="1200" dirty="0">
                <a:latin typeface="+mj-lt"/>
                <a:ea typeface="+mj-ea"/>
                <a:cs typeface="+mj-cs"/>
              </a:rPr>
              <a:t>BL CRYOMODULES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v-SE" kern="1200" cap="all" spc="80" baseline="0">
                <a:latin typeface="+mn-lt"/>
                <a:ea typeface="+mn-ea"/>
                <a:cs typeface="+mn-cs"/>
              </a:rPr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12</a:t>
            </a:fld>
            <a:endParaRPr lang="sv-S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AF0C491-5A6B-49B3-8285-43BD827C892A}"/>
              </a:ext>
            </a:extLst>
          </p:cNvPr>
          <p:cNvSpPr txBox="1"/>
          <p:nvPr/>
        </p:nvSpPr>
        <p:spPr>
          <a:xfrm>
            <a:off x="1103709" y="931026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rmAutofit/>
          </a:bodyPr>
          <a:lstStyle/>
          <a:p>
            <a:pPr marR="0">
              <a:lnSpc>
                <a:spcPct val="90000"/>
              </a:lnSpc>
              <a:spcAft>
                <a:spcPts val="600"/>
              </a:spcAft>
              <a:buClr>
                <a:srgbClr val="666666"/>
              </a:buClr>
            </a:pPr>
            <a:endParaRPr lang="sv-SE" sz="1700" kern="1200" dirty="0">
              <a:solidFill>
                <a:schemeClr val="accent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2022-02-11</a:t>
            </a:fld>
            <a:endParaRPr lang="sv-S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9A318F-765C-48FF-BFD5-4E1D51A2DB62}"/>
              </a:ext>
            </a:extLst>
          </p:cNvPr>
          <p:cNvSpPr txBox="1"/>
          <p:nvPr/>
        </p:nvSpPr>
        <p:spPr>
          <a:xfrm>
            <a:off x="1103709" y="1753587"/>
            <a:ext cx="9975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666666"/>
                </a:solidFill>
              </a:rPr>
              <a:t>It consists of the 21 elliptical cryomodules.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666666"/>
                </a:solidFill>
              </a:rPr>
              <a:t>There are in total 7 sampling points, which are positioned by: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666666"/>
                </a:solidFill>
              </a:rPr>
              <a:t>HBL 3, 6, 9, 12, 15, 18, 21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9AFEC37-67B5-4FB0-A7FC-EEDA3841EB0C}"/>
              </a:ext>
            </a:extLst>
          </p:cNvPr>
          <p:cNvSpPr/>
          <p:nvPr/>
        </p:nvSpPr>
        <p:spPr>
          <a:xfrm>
            <a:off x="8315255" y="3795591"/>
            <a:ext cx="1159932" cy="627394"/>
          </a:xfrm>
          <a:prstGeom prst="ellipse">
            <a:avLst/>
          </a:prstGeom>
          <a:noFill/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7FEC76-A030-4A9D-975F-FC026ED93960}"/>
              </a:ext>
            </a:extLst>
          </p:cNvPr>
          <p:cNvCxnSpPr>
            <a:cxnSpLocks/>
          </p:cNvCxnSpPr>
          <p:nvPr/>
        </p:nvCxnSpPr>
        <p:spPr>
          <a:xfrm flipH="1">
            <a:off x="5037667" y="4749801"/>
            <a:ext cx="3644900" cy="0"/>
          </a:xfrm>
          <a:prstGeom prst="straightConnector1">
            <a:avLst/>
          </a:prstGeom>
          <a:ln w="190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143050-2015-4B62-8641-5B5A1BD63854}"/>
              </a:ext>
            </a:extLst>
          </p:cNvPr>
          <p:cNvCxnSpPr>
            <a:cxnSpLocks/>
          </p:cNvCxnSpPr>
          <p:nvPr/>
        </p:nvCxnSpPr>
        <p:spPr>
          <a:xfrm flipH="1">
            <a:off x="1329070" y="4749801"/>
            <a:ext cx="3464364" cy="0"/>
          </a:xfrm>
          <a:prstGeom prst="straightConnector1">
            <a:avLst/>
          </a:prstGeom>
          <a:ln w="190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928591B-C52D-4A43-895A-5A598B036270}"/>
              </a:ext>
            </a:extLst>
          </p:cNvPr>
          <p:cNvCxnSpPr>
            <a:cxnSpLocks/>
          </p:cNvCxnSpPr>
          <p:nvPr/>
        </p:nvCxnSpPr>
        <p:spPr>
          <a:xfrm>
            <a:off x="8902342" y="4749801"/>
            <a:ext cx="3111858" cy="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F7FD81D-FC78-467C-8821-EC0570D55B9D}"/>
              </a:ext>
            </a:extLst>
          </p:cNvPr>
          <p:cNvSpPr txBox="1"/>
          <p:nvPr/>
        </p:nvSpPr>
        <p:spPr>
          <a:xfrm>
            <a:off x="2481424" y="4771717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6"/>
                </a:solidFill>
              </a:rPr>
              <a:t>26.6m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AB5A53-1B04-4003-A7E1-E9C2C2CACDAA}"/>
              </a:ext>
            </a:extLst>
          </p:cNvPr>
          <p:cNvSpPr txBox="1"/>
          <p:nvPr/>
        </p:nvSpPr>
        <p:spPr>
          <a:xfrm>
            <a:off x="6648616" y="4771717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6"/>
                </a:solidFill>
              </a:rPr>
              <a:t>24.5m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AA768C-7766-4602-A3D7-4A672EF58F0B}"/>
              </a:ext>
            </a:extLst>
          </p:cNvPr>
          <p:cNvSpPr txBox="1"/>
          <p:nvPr/>
        </p:nvSpPr>
        <p:spPr>
          <a:xfrm>
            <a:off x="10270891" y="4771717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6"/>
                </a:solidFill>
              </a:rPr>
              <a:t>27.4m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BEFD55-D6C7-45E1-94A0-1742C655D053}"/>
              </a:ext>
            </a:extLst>
          </p:cNvPr>
          <p:cNvSpPr/>
          <p:nvPr/>
        </p:nvSpPr>
        <p:spPr>
          <a:xfrm>
            <a:off x="4532440" y="3807860"/>
            <a:ext cx="1159932" cy="627394"/>
          </a:xfrm>
          <a:prstGeom prst="ellipse">
            <a:avLst/>
          </a:prstGeom>
          <a:noFill/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E27DEDC-415D-4276-B47D-67B6BD34FA25}"/>
              </a:ext>
            </a:extLst>
          </p:cNvPr>
          <p:cNvSpPr/>
          <p:nvPr/>
        </p:nvSpPr>
        <p:spPr>
          <a:xfrm>
            <a:off x="735108" y="3795591"/>
            <a:ext cx="1159932" cy="627394"/>
          </a:xfrm>
          <a:prstGeom prst="ellipse">
            <a:avLst/>
          </a:prstGeom>
          <a:noFill/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48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beach, screenshot, device&#10;&#10;Description automatically generated">
            <a:extLst>
              <a:ext uri="{FF2B5EF4-FFF2-40B4-BE49-F238E27FC236}">
                <a16:creationId xmlns:a16="http://schemas.microsoft.com/office/drawing/2014/main" id="{67DD806D-BCAB-4C37-988F-D1D718F2E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" y="3364992"/>
            <a:ext cx="11704320" cy="1468932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vert="horz" lIns="90000" tIns="45720" rIns="91440" bIns="18000" rtlCol="0" anchor="t" anchorCtr="0">
            <a:normAutofit/>
          </a:bodyPr>
          <a:lstStyle/>
          <a:p>
            <a:r>
              <a:rPr lang="sv-SE" dirty="0"/>
              <a:t>H</a:t>
            </a:r>
            <a:r>
              <a:rPr lang="sv-SE" kern="1200" dirty="0">
                <a:latin typeface="+mj-lt"/>
                <a:ea typeface="+mj-ea"/>
                <a:cs typeface="+mj-cs"/>
              </a:rPr>
              <a:t>BL CRYOMODULES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v-SE" kern="1200" cap="all" spc="80" baseline="0">
                <a:latin typeface="+mn-lt"/>
                <a:ea typeface="+mn-ea"/>
                <a:cs typeface="+mn-cs"/>
              </a:rPr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13</a:t>
            </a:fld>
            <a:endParaRPr lang="sv-S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AF0C491-5A6B-49B3-8285-43BD827C892A}"/>
              </a:ext>
            </a:extLst>
          </p:cNvPr>
          <p:cNvSpPr txBox="1"/>
          <p:nvPr/>
        </p:nvSpPr>
        <p:spPr>
          <a:xfrm>
            <a:off x="1103709" y="931026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rmAutofit/>
          </a:bodyPr>
          <a:lstStyle/>
          <a:p>
            <a:pPr marR="0">
              <a:lnSpc>
                <a:spcPct val="90000"/>
              </a:lnSpc>
              <a:spcAft>
                <a:spcPts val="600"/>
              </a:spcAft>
              <a:buClr>
                <a:srgbClr val="666666"/>
              </a:buClr>
            </a:pPr>
            <a:endParaRPr lang="sv-SE" sz="1700" kern="1200" dirty="0">
              <a:solidFill>
                <a:schemeClr val="accent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2022-02-11</a:t>
            </a:fld>
            <a:endParaRPr lang="sv-S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9AFEC37-67B5-4FB0-A7FC-EEDA3841EB0C}"/>
              </a:ext>
            </a:extLst>
          </p:cNvPr>
          <p:cNvSpPr/>
          <p:nvPr/>
        </p:nvSpPr>
        <p:spPr>
          <a:xfrm>
            <a:off x="7889945" y="3848756"/>
            <a:ext cx="1159932" cy="627394"/>
          </a:xfrm>
          <a:prstGeom prst="ellipse">
            <a:avLst/>
          </a:prstGeom>
          <a:noFill/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7FEC76-A030-4A9D-975F-FC026ED93960}"/>
              </a:ext>
            </a:extLst>
          </p:cNvPr>
          <p:cNvCxnSpPr>
            <a:cxnSpLocks/>
          </p:cNvCxnSpPr>
          <p:nvPr/>
        </p:nvCxnSpPr>
        <p:spPr>
          <a:xfrm flipH="1">
            <a:off x="4369981" y="4749801"/>
            <a:ext cx="4312586" cy="0"/>
          </a:xfrm>
          <a:prstGeom prst="straightConnector1">
            <a:avLst/>
          </a:prstGeom>
          <a:ln w="190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928591B-C52D-4A43-895A-5A598B036270}"/>
              </a:ext>
            </a:extLst>
          </p:cNvPr>
          <p:cNvCxnSpPr>
            <a:cxnSpLocks/>
          </p:cNvCxnSpPr>
          <p:nvPr/>
        </p:nvCxnSpPr>
        <p:spPr>
          <a:xfrm>
            <a:off x="8902342" y="4749801"/>
            <a:ext cx="3111858" cy="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F7FD81D-FC78-467C-8821-EC0570D55B9D}"/>
              </a:ext>
            </a:extLst>
          </p:cNvPr>
          <p:cNvSpPr txBox="1"/>
          <p:nvPr/>
        </p:nvSpPr>
        <p:spPr>
          <a:xfrm>
            <a:off x="2481424" y="4771717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6"/>
                </a:solidFill>
              </a:rPr>
              <a:t>24.2m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AB5A53-1B04-4003-A7E1-E9C2C2CACDAA}"/>
              </a:ext>
            </a:extLst>
          </p:cNvPr>
          <p:cNvSpPr txBox="1"/>
          <p:nvPr/>
        </p:nvSpPr>
        <p:spPr>
          <a:xfrm>
            <a:off x="6648616" y="4771717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6"/>
                </a:solidFill>
              </a:rPr>
              <a:t>26.5m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AA768C-7766-4602-A3D7-4A672EF58F0B}"/>
              </a:ext>
            </a:extLst>
          </p:cNvPr>
          <p:cNvSpPr txBox="1"/>
          <p:nvPr/>
        </p:nvSpPr>
        <p:spPr>
          <a:xfrm>
            <a:off x="10270891" y="4771717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6"/>
                </a:solidFill>
              </a:rPr>
              <a:t>24.4m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BEFD55-D6C7-45E1-94A0-1742C655D053}"/>
              </a:ext>
            </a:extLst>
          </p:cNvPr>
          <p:cNvSpPr/>
          <p:nvPr/>
        </p:nvSpPr>
        <p:spPr>
          <a:xfrm>
            <a:off x="3649934" y="3871657"/>
            <a:ext cx="1159932" cy="627394"/>
          </a:xfrm>
          <a:prstGeom prst="ellipse">
            <a:avLst/>
          </a:prstGeom>
          <a:noFill/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4F024E-323A-4DDC-81F9-E60B833F51CF}"/>
              </a:ext>
            </a:extLst>
          </p:cNvPr>
          <p:cNvCxnSpPr/>
          <p:nvPr/>
        </p:nvCxnSpPr>
        <p:spPr>
          <a:xfrm flipH="1">
            <a:off x="374904" y="4749801"/>
            <a:ext cx="3803691" cy="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25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61FF37F4-9020-499D-9F31-DFEDFFE9F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066" y="2872548"/>
            <a:ext cx="8505825" cy="174307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vert="horz" lIns="90000" tIns="45720" rIns="91440" bIns="18000" rtlCol="0" anchor="t" anchorCtr="0">
            <a:normAutofit/>
          </a:bodyPr>
          <a:lstStyle/>
          <a:p>
            <a:r>
              <a:rPr lang="sv-SE" dirty="0"/>
              <a:t>H</a:t>
            </a:r>
            <a:r>
              <a:rPr lang="sv-SE" kern="1200" dirty="0">
                <a:latin typeface="+mj-lt"/>
                <a:ea typeface="+mj-ea"/>
                <a:cs typeface="+mj-cs"/>
              </a:rPr>
              <a:t>BL CRYOMODULES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v-SE" kern="1200" cap="all" spc="80" baseline="0">
                <a:latin typeface="+mn-lt"/>
                <a:ea typeface="+mn-ea"/>
                <a:cs typeface="+mn-cs"/>
              </a:rPr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14</a:t>
            </a:fld>
            <a:endParaRPr lang="sv-S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AF0C491-5A6B-49B3-8285-43BD827C892A}"/>
              </a:ext>
            </a:extLst>
          </p:cNvPr>
          <p:cNvSpPr txBox="1"/>
          <p:nvPr/>
        </p:nvSpPr>
        <p:spPr>
          <a:xfrm>
            <a:off x="1103709" y="931026"/>
            <a:ext cx="9360000" cy="507076"/>
          </a:xfrm>
          <a:prstGeom prst="rect">
            <a:avLst/>
          </a:prstGeom>
        </p:spPr>
        <p:txBody>
          <a:bodyPr vert="horz" lIns="90000" tIns="18000" rIns="91440" bIns="45720" rtlCol="0">
            <a:normAutofit/>
          </a:bodyPr>
          <a:lstStyle/>
          <a:p>
            <a:pPr marR="0">
              <a:lnSpc>
                <a:spcPct val="90000"/>
              </a:lnSpc>
              <a:spcAft>
                <a:spcPts val="600"/>
              </a:spcAft>
              <a:buClr>
                <a:srgbClr val="666666"/>
              </a:buClr>
            </a:pPr>
            <a:endParaRPr lang="sv-SE" sz="1700" kern="1200" dirty="0">
              <a:solidFill>
                <a:schemeClr val="accent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2022-02-11</a:t>
            </a:fld>
            <a:endParaRPr lang="sv-S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9AFEC37-67B5-4FB0-A7FC-EEDA3841EB0C}"/>
              </a:ext>
            </a:extLst>
          </p:cNvPr>
          <p:cNvSpPr/>
          <p:nvPr/>
        </p:nvSpPr>
        <p:spPr>
          <a:xfrm>
            <a:off x="8429624" y="3506281"/>
            <a:ext cx="1495425" cy="627394"/>
          </a:xfrm>
          <a:prstGeom prst="ellipse">
            <a:avLst/>
          </a:prstGeom>
          <a:noFill/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7FEC76-A030-4A9D-975F-FC026ED93960}"/>
              </a:ext>
            </a:extLst>
          </p:cNvPr>
          <p:cNvCxnSpPr>
            <a:cxnSpLocks/>
          </p:cNvCxnSpPr>
          <p:nvPr/>
        </p:nvCxnSpPr>
        <p:spPr>
          <a:xfrm flipH="1">
            <a:off x="3943350" y="4749801"/>
            <a:ext cx="5276850" cy="0"/>
          </a:xfrm>
          <a:prstGeom prst="straightConnector1">
            <a:avLst/>
          </a:prstGeom>
          <a:ln w="1905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FAB5A53-1B04-4003-A7E1-E9C2C2CACDAA}"/>
              </a:ext>
            </a:extLst>
          </p:cNvPr>
          <p:cNvSpPr txBox="1"/>
          <p:nvPr/>
        </p:nvSpPr>
        <p:spPr>
          <a:xfrm>
            <a:off x="6648616" y="4771717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6"/>
                </a:solidFill>
              </a:rPr>
              <a:t>26.9m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BEFD55-D6C7-45E1-94A0-1742C655D053}"/>
              </a:ext>
            </a:extLst>
          </p:cNvPr>
          <p:cNvSpPr/>
          <p:nvPr/>
        </p:nvSpPr>
        <p:spPr>
          <a:xfrm>
            <a:off x="3375384" y="3557960"/>
            <a:ext cx="1468902" cy="627394"/>
          </a:xfrm>
          <a:prstGeom prst="ellipse">
            <a:avLst/>
          </a:prstGeom>
          <a:noFill/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4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US"/>
              <a:t>Section views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v-SE" dirty="0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15</a:t>
            </a:fld>
            <a:endParaRPr lang="sv-SE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75F9976-BC98-4F0B-86C1-3BEB032B8F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524" b="2"/>
          <a:stretch/>
        </p:blipFill>
        <p:spPr>
          <a:xfrm>
            <a:off x="1094400" y="1562400"/>
            <a:ext cx="4993785" cy="4768062"/>
          </a:xfrm>
          <a:prstGeom prst="rect">
            <a:avLst/>
          </a:prstGeom>
          <a:noFill/>
        </p:spPr>
      </p:pic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E6EA6E91-E622-4C8E-BB4E-BBC1D0C42DE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3"/>
          <a:srcRect l="23603" r="16700" b="2"/>
          <a:stretch/>
        </p:blipFill>
        <p:spPr>
          <a:xfrm>
            <a:off x="6373692" y="1562400"/>
            <a:ext cx="4993785" cy="4768062"/>
          </a:xfrm>
          <a:noFill/>
        </p:spPr>
      </p:pic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35B910BE-82A1-44BC-BD52-865D6436F5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2022-02-11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999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US"/>
              <a:t>ODH monitor in G02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v-SE" dirty="0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16</a:t>
            </a:fld>
            <a:endParaRPr lang="sv-SE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FEA9486-35D5-4CEB-9E23-2A4FC36496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C5B5D97-2B50-4775-8141-C39F5EAAB9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02" r="-2" b="-2"/>
          <a:stretch/>
        </p:blipFill>
        <p:spPr>
          <a:xfrm>
            <a:off x="1094400" y="1562400"/>
            <a:ext cx="9365782" cy="4768062"/>
          </a:xfrm>
          <a:prstGeom prst="rect">
            <a:avLst/>
          </a:prstGeom>
          <a:noFill/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2022-02-11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143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33AE730-CADF-4424-BEC6-9D95FB6F73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E5D6D-D4EB-4629-B7A2-8B60091774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813FF-32BB-4E67-88B2-167443C028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C15453-F32C-46E1-8D28-A94AAC9C0F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A8D377-35BA-464E-B274-B10B1863F1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0491" y="2197693"/>
            <a:ext cx="4255909" cy="2462613"/>
          </a:xfrm>
        </p:spPr>
        <p:txBody>
          <a:bodyPr/>
          <a:lstStyle/>
          <a:p>
            <a:r>
              <a:rPr lang="en-US" dirty="0"/>
              <a:t>Typical installation of ODH sampling pipe </a:t>
            </a:r>
          </a:p>
        </p:txBody>
      </p:sp>
    </p:spTree>
    <p:extLst>
      <p:ext uri="{BB962C8B-B14F-4D97-AF65-F5344CB8AC3E}">
        <p14:creationId xmlns:p14="http://schemas.microsoft.com/office/powerpoint/2010/main" val="20296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4FBFBB7-C9E1-44C2-A043-6F8A60F7F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Typical installation for ODH sampling pipe </a:t>
            </a:r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D53863EA-D61C-4F95-BA32-D24195A0F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1" i="0" u="none" strike="noStrike" kern="1200" cap="all" spc="8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Slide courtesy of mattias eriksson/ulrika hamarlund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EC68D0AC-B483-4D1E-AB44-25B2222C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8EB974A-D80F-4D73-80E4-720E684CAF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ODH sampling point</a:t>
            </a:r>
          </a:p>
        </p:txBody>
      </p:sp>
      <p:pic>
        <p:nvPicPr>
          <p:cNvPr id="16" name="Content Placeholder 15" descr="A picture containing indoor, rack&#10;&#10;Description automatically generated">
            <a:extLst>
              <a:ext uri="{FF2B5EF4-FFF2-40B4-BE49-F238E27FC236}">
                <a16:creationId xmlns:a16="http://schemas.microsoft.com/office/drawing/2014/main" id="{5E9E0867-5C1A-4851-A56B-D4A4210BE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411" y="1562100"/>
            <a:ext cx="8245004" cy="4768850"/>
          </a:xfrm>
        </p:spPr>
      </p:pic>
      <p:sp>
        <p:nvSpPr>
          <p:cNvPr id="31" name="Date Placeholder 7">
            <a:extLst>
              <a:ext uri="{FF2B5EF4-FFF2-40B4-BE49-F238E27FC236}">
                <a16:creationId xmlns:a16="http://schemas.microsoft.com/office/drawing/2014/main" id="{6C61B451-B66C-40A0-B617-BB476E9C7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sz="800" b="0" i="0" u="none" strike="noStrike" kern="1200" cap="none" spc="8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2022-02-11</a:t>
            </a:fld>
            <a:endParaRPr kumimoji="0" lang="sv-SE" sz="800" b="0" i="0" u="none" strike="noStrike" kern="1200" cap="none" spc="80" normalizeH="0" baseline="0" noProof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56178D60-C7BB-4BD0-BA9F-8A6660C06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CC2E644-E24D-40C5-8A1E-63D74B1A67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14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4FBFBB7-C9E1-44C2-A043-6F8A60F7F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Typical installation for ODH sampling pipe </a:t>
            </a:r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D53863EA-D61C-4F95-BA32-D24195A0F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all" spc="8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Slide courtesy of mattias eriksson/ulrika hamarlund</a:t>
            </a:r>
            <a:endParaRPr kumimoji="0" lang="sv-SE" sz="800" b="1" i="0" u="none" strike="noStrike" kern="1200" cap="all" spc="8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EC68D0AC-B483-4D1E-AB44-25B2222C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6EDCEE-9B71-4C46-BEA1-1C44CEA6D2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Pipe route on the wall in G01</a:t>
            </a:r>
          </a:p>
        </p:txBody>
      </p:sp>
      <p:pic>
        <p:nvPicPr>
          <p:cNvPr id="11" name="Content Placeholder 10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A3AD31F7-7B4E-475C-BDA1-544EEA936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4705" y="1562100"/>
            <a:ext cx="6884416" cy="4768850"/>
          </a:xfrm>
        </p:spPr>
      </p:pic>
      <p:sp>
        <p:nvSpPr>
          <p:cNvPr id="31" name="Date Placeholder 7">
            <a:extLst>
              <a:ext uri="{FF2B5EF4-FFF2-40B4-BE49-F238E27FC236}">
                <a16:creationId xmlns:a16="http://schemas.microsoft.com/office/drawing/2014/main" id="{6C61B451-B66C-40A0-B617-BB476E9C7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sz="800" b="0" i="0" u="none" strike="noStrike" kern="1200" cap="none" spc="8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2022-02-11</a:t>
            </a:fld>
            <a:endParaRPr kumimoji="0" lang="sv-SE" sz="800" b="0" i="0" u="none" strike="noStrike" kern="1200" cap="none" spc="80" normalizeH="0" baseline="0" noProof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56178D60-C7BB-4BD0-BA9F-8A6660C06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ACC2E644-E24D-40C5-8A1E-63D74B1A67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108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Accelerator ODHDS Preliminary Design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Donya Daryadel 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2022-02-11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78139936-41C1-449B-9479-9EA081764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Typical installation for ODH sampling pipe </a:t>
            </a:r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D53863EA-D61C-4F95-BA32-D24195A0F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all" spc="8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Slide courtesy of mattias eriksson/ulrika hamarlund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EC68D0AC-B483-4D1E-AB44-25B2222C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72C29167-EDA4-4C25-BBBF-083124F1B7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Exhaust air pipe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C91637-4AC7-4812-B039-1E09B6E93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893" y="1562100"/>
            <a:ext cx="8044039" cy="4768850"/>
          </a:xfrm>
        </p:spPr>
      </p:pic>
      <p:sp>
        <p:nvSpPr>
          <p:cNvPr id="31" name="Date Placeholder 7">
            <a:extLst>
              <a:ext uri="{FF2B5EF4-FFF2-40B4-BE49-F238E27FC236}">
                <a16:creationId xmlns:a16="http://schemas.microsoft.com/office/drawing/2014/main" id="{6C61B451-B66C-40A0-B617-BB476E9C7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sz="800" b="0" i="0" u="none" strike="noStrike" kern="1200" cap="none" spc="8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2022-02-11</a:t>
            </a:fld>
            <a:endParaRPr kumimoji="0" lang="sv-SE" sz="800" b="0" i="0" u="none" strike="noStrike" kern="1200" cap="none" spc="80" normalizeH="0" baseline="0" noProof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56178D60-C7BB-4BD0-BA9F-8A6660C06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97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>
            <a:extLst>
              <a:ext uri="{FF2B5EF4-FFF2-40B4-BE49-F238E27FC236}">
                <a16:creationId xmlns:a16="http://schemas.microsoft.com/office/drawing/2014/main" id="{78139936-41C1-449B-9479-9EA081764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Typical installation for ODH sampling pipe </a:t>
            </a:r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D53863EA-D61C-4F95-BA32-D24195A0F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all" spc="8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Slide courtesy of mattias eriksson/ulrika hamarlund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EC68D0AC-B483-4D1E-AB44-25B2222C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800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72C29167-EDA4-4C25-BBBF-083124F1B7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Stub in G01</a:t>
            </a:r>
          </a:p>
        </p:txBody>
      </p:sp>
      <p:pic>
        <p:nvPicPr>
          <p:cNvPr id="8" name="Content Placeholder 7" descr="A picture containing cable, connector&#10;&#10;Description automatically generated">
            <a:extLst>
              <a:ext uri="{FF2B5EF4-FFF2-40B4-BE49-F238E27FC236}">
                <a16:creationId xmlns:a16="http://schemas.microsoft.com/office/drawing/2014/main" id="{C27B5ADA-D3CA-4E50-BC6F-1235B8E66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0349" y="1562100"/>
            <a:ext cx="8473127" cy="4768850"/>
          </a:xfrm>
        </p:spPr>
      </p:pic>
      <p:sp>
        <p:nvSpPr>
          <p:cNvPr id="31" name="Date Placeholder 7">
            <a:extLst>
              <a:ext uri="{FF2B5EF4-FFF2-40B4-BE49-F238E27FC236}">
                <a16:creationId xmlns:a16="http://schemas.microsoft.com/office/drawing/2014/main" id="{6C61B451-B66C-40A0-B617-BB476E9C7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sz="800" b="0" i="0" u="none" strike="noStrike" kern="1200" cap="none" spc="8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2022-02-11</a:t>
            </a:fld>
            <a:endParaRPr kumimoji="0" lang="sv-SE" sz="800" b="0" i="0" u="none" strike="noStrike" kern="1200" cap="none" spc="80" normalizeH="0" baseline="0" noProof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56178D60-C7BB-4BD0-BA9F-8A6660C06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9B4CAA5-72F1-487D-A1B0-1DEA2F68C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Typical installation for ODH sampling pipe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73EC2-8F0A-47EF-A9CA-A997FFAE3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all" spc="8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Slide courtesy of mattias eriksson/ulrika hamarlund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2A083-1847-43E4-AD8E-E5407C42E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22</a:t>
            </a:fld>
            <a:endParaRPr lang="sv-S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8745E9C-BACD-4AD8-AAD3-F6E10255E7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Pipe route on the roof in G01</a:t>
            </a:r>
          </a:p>
          <a:p>
            <a:endParaRPr lang="en-US" dirty="0"/>
          </a:p>
        </p:txBody>
      </p:sp>
      <p:pic>
        <p:nvPicPr>
          <p:cNvPr id="10" name="Content Placeholder 9" descr="A high angle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0F7DD0CF-2044-4AC0-AF81-43CEC7495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3053" y="1562100"/>
            <a:ext cx="8247720" cy="4768850"/>
          </a:xfr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9DE7675-1BC3-468B-9176-71AABA072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2022-02-11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49191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CBBEFEDB-5A97-4D02-9126-422205D8E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Typical installation for ODH sampling pipe </a:t>
            </a:r>
            <a:endParaRPr lang="en-US" sz="4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73EC2-8F0A-47EF-A9CA-A997FFAE3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all" spc="8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Slide courtesy of mattias eriksson/ulrika hamarlund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2A083-1847-43E4-AD8E-E5407C42E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23</a:t>
            </a:fld>
            <a:endParaRPr lang="sv-SE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35CBB33-CED0-48A3-8A7D-A7910AEB53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ODH monitor in G02</a:t>
            </a:r>
          </a:p>
        </p:txBody>
      </p:sp>
      <p:pic>
        <p:nvPicPr>
          <p:cNvPr id="12" name="Content Placeholder 11" descr="A picture containing text, vending machine&#10;&#10;Description automatically generated">
            <a:extLst>
              <a:ext uri="{FF2B5EF4-FFF2-40B4-BE49-F238E27FC236}">
                <a16:creationId xmlns:a16="http://schemas.microsoft.com/office/drawing/2014/main" id="{CFB20649-22CF-4F1F-A054-2F4B522EE8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788" y="2048495"/>
            <a:ext cx="9366250" cy="3796059"/>
          </a:xfr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9DE7675-1BC3-468B-9176-71AABA072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2022-02-11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727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CBBEFEDB-5A97-4D02-9126-422205D8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US" sz="3900"/>
              <a:t>Typical installation for ODH sampling pipe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73EC2-8F0A-47EF-A9CA-A997FFAE3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all" spc="8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Slide courtesy of mattias eriksson/ulrika hamarlund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2A083-1847-43E4-AD8E-E5407C42E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24</a:t>
            </a:fld>
            <a:endParaRPr lang="sv-SE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DED5228-7CC2-469D-8A76-6745C1326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US" dirty="0"/>
              <a:t>Pipe route in G02</a:t>
            </a:r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EE82A253-7674-4616-B03B-082938A3B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745" y="1562100"/>
            <a:ext cx="8116335" cy="4768850"/>
          </a:xfrm>
          <a:noFill/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9DE7675-1BC3-468B-9176-71AABA0722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2022-02-11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899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CBBEFEDB-5A97-4D02-9126-422205D8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US" sz="3900"/>
              <a:t>Typical installation for ODH sampling pipe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73EC2-8F0A-47EF-A9CA-A997FFAE3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1" i="0" u="none" strike="noStrike" kern="1200" cap="all" spc="8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Slide courtesy of mattias eriksson/ulrika hamarlund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2A083-1847-43E4-AD8E-E5407C42E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25</a:t>
            </a:fld>
            <a:endParaRPr lang="sv-SE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E1E5609-0D7E-4778-AB16-95691A57C4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US" dirty="0"/>
              <a:t>Stub in G02</a:t>
            </a:r>
          </a:p>
        </p:txBody>
      </p:sp>
      <p:pic>
        <p:nvPicPr>
          <p:cNvPr id="7" name="Content Placeholder 6" descr="A picture containing text, indoor, rack&#10;&#10;Description automatically generated">
            <a:extLst>
              <a:ext uri="{FF2B5EF4-FFF2-40B4-BE49-F238E27FC236}">
                <a16:creationId xmlns:a16="http://schemas.microsoft.com/office/drawing/2014/main" id="{90DE148E-FABC-48E3-82DC-E4ADA393C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6197"/>
          <a:stretch/>
        </p:blipFill>
        <p:spPr>
          <a:xfrm>
            <a:off x="1094400" y="1562400"/>
            <a:ext cx="9365782" cy="4768062"/>
          </a:xfrm>
          <a:noFill/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9DE7675-1BC3-468B-9176-71AABA0722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2022-02-11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1674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073B4E-201F-48C5-9A6A-8BC0946A37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B4DD0E-29A9-4EC2-BFFB-EEDF4EFCEC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C156FE-1C4B-41BA-863A-41E4BE05F7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D7483-3FF3-4838-A457-F6F53B2AB4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F7918B-0A3F-4DAA-9AA9-6465334F1B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Alarm activation matrix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54EFDC-DF08-4145-A646-F2B2C884456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5413"/>
            <a:ext cx="4321175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all" spc="8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PRESENTATION TITLE/FOOTER</a:t>
            </a:r>
            <a:endParaRPr kumimoji="0" lang="sv-SE" sz="800" b="0" i="0" u="none" strike="noStrike" kern="1200" cap="all" spc="8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56046-69F6-471E-B16C-DEB81299EAB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sz="800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sv-SE" sz="800" b="1" i="0" u="none" strike="noStrike" kern="1200" cap="none" spc="0" normalizeH="0" baseline="0" noProof="0" dirty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1D5797-C9F3-4D1D-B69B-69FCCC20C1D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75413"/>
            <a:ext cx="83343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sz="800" b="0" i="0" u="none" strike="noStrike" kern="1200" cap="none" spc="8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2022-02-11</a:t>
            </a:fld>
            <a:endParaRPr kumimoji="0" lang="sv-SE" sz="800" b="0" i="0" u="none" strike="noStrike" kern="1200" cap="none" spc="80" normalizeH="0" baseline="0" noProof="0" dirty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1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US"/>
              <a:t>Alarm activation matrix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all" spc="80" normalizeH="0" baseline="0" noProof="0">
                <a:ln>
                  <a:noFill/>
                </a:ln>
                <a:effectLst/>
                <a:uLnTx/>
                <a:uFillTx/>
              </a:rPr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sv-SE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24C485-E9CD-4C04-9A4D-226BBD938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097" y="829037"/>
            <a:ext cx="4345340" cy="5646233"/>
          </a:xfrm>
          <a:prstGeom prst="rect">
            <a:avLst/>
          </a:prstGeom>
          <a:noFill/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b="0" i="0" u="none" strike="noStrike" kern="1200" cap="none" spc="8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2022-02-11</a:t>
            </a:fld>
            <a:endParaRPr kumimoji="0" lang="sv-SE" b="0" i="0" u="none" strike="noStrike" kern="1200" cap="none" spc="8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5996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645D0-883D-469E-BAAC-87DE29FD4D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19CFCF-B517-46F9-AF70-3211A99E87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9B0E58-09E4-4AFA-8446-46A684F1DA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9FA0C2-8B4F-4E80-BE85-F1594C30FF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Reviewing the data extracted from CFD</a:t>
            </a:r>
          </a:p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A71E4E-D5E5-41F5-9801-8B3F7B26B2B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5407A3-A6F2-457E-832E-71F0EA750655}"/>
              </a:ext>
            </a:extLst>
          </p:cNvPr>
          <p:cNvGrpSpPr/>
          <p:nvPr/>
        </p:nvGrpSpPr>
        <p:grpSpPr>
          <a:xfrm>
            <a:off x="6797406" y="337505"/>
            <a:ext cx="5102462" cy="2587172"/>
            <a:chOff x="4594302" y="1886323"/>
            <a:chExt cx="4298178" cy="246559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895BABB-19E8-48E5-B27A-CE3B5680A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4302" y="1886323"/>
              <a:ext cx="4229241" cy="2465597"/>
            </a:xfrm>
            <a:prstGeom prst="rect">
              <a:avLst/>
            </a:prstGeom>
          </p:spPr>
        </p:pic>
        <p:sp>
          <p:nvSpPr>
            <p:cNvPr id="15" name="Explosion 1 70">
              <a:extLst>
                <a:ext uri="{FF2B5EF4-FFF2-40B4-BE49-F238E27FC236}">
                  <a16:creationId xmlns:a16="http://schemas.microsoft.com/office/drawing/2014/main" id="{472DEAC0-0BA1-4D75-8ED5-CF2C6969A455}"/>
                </a:ext>
              </a:extLst>
            </p:cNvPr>
            <p:cNvSpPr/>
            <p:nvPr/>
          </p:nvSpPr>
          <p:spPr>
            <a:xfrm>
              <a:off x="5076056" y="3811860"/>
              <a:ext cx="432048" cy="378042"/>
            </a:xfrm>
            <a:prstGeom prst="irregularSeal1">
              <a:avLst/>
            </a:prstGeom>
            <a:solidFill>
              <a:srgbClr val="C0504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Medium"/>
                <a:cs typeface="Avenir Next Medium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E59547E-3456-48E0-9E04-C78719E7DE1B}"/>
                </a:ext>
              </a:extLst>
            </p:cNvPr>
            <p:cNvSpPr/>
            <p:nvPr/>
          </p:nvSpPr>
          <p:spPr>
            <a:xfrm>
              <a:off x="5188594" y="3067057"/>
              <a:ext cx="432048" cy="432048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Medium"/>
                <a:cs typeface="Avenir Next Medium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0DAB504-DC89-43BD-93E0-15818622A6B0}"/>
                </a:ext>
              </a:extLst>
            </p:cNvPr>
            <p:cNvSpPr/>
            <p:nvPr/>
          </p:nvSpPr>
          <p:spPr>
            <a:xfrm>
              <a:off x="8460432" y="2371700"/>
              <a:ext cx="432048" cy="432048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Medium"/>
                <a:cs typeface="Avenir Next Medium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EAB7C8-480F-41A6-AA1C-3C710E0C38B9}"/>
              </a:ext>
            </a:extLst>
          </p:cNvPr>
          <p:cNvGrpSpPr/>
          <p:nvPr/>
        </p:nvGrpSpPr>
        <p:grpSpPr>
          <a:xfrm>
            <a:off x="6159947" y="3157567"/>
            <a:ext cx="4255909" cy="2587173"/>
            <a:chOff x="4403536" y="2761234"/>
            <a:chExt cx="4632960" cy="2587173"/>
          </a:xfrm>
        </p:grpSpPr>
        <p:pic>
          <p:nvPicPr>
            <p:cNvPr id="20" name="Picture 19" descr="Picture_21.jpg">
              <a:extLst>
                <a:ext uri="{FF2B5EF4-FFF2-40B4-BE49-F238E27FC236}">
                  <a16:creationId xmlns:a16="http://schemas.microsoft.com/office/drawing/2014/main" id="{BCDE9000-B70E-4775-BBFF-9C2B1A285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3536" y="2761234"/>
              <a:ext cx="4632960" cy="2587173"/>
            </a:xfrm>
            <a:prstGeom prst="rect">
              <a:avLst/>
            </a:prstGeom>
          </p:spPr>
        </p:pic>
        <p:sp>
          <p:nvSpPr>
            <p:cNvPr id="21" name="Explosion 1 26">
              <a:extLst>
                <a:ext uri="{FF2B5EF4-FFF2-40B4-BE49-F238E27FC236}">
                  <a16:creationId xmlns:a16="http://schemas.microsoft.com/office/drawing/2014/main" id="{1413F203-1F6E-46FD-852D-73B82B700CAD}"/>
                </a:ext>
              </a:extLst>
            </p:cNvPr>
            <p:cNvSpPr/>
            <p:nvPr/>
          </p:nvSpPr>
          <p:spPr>
            <a:xfrm>
              <a:off x="6044233" y="4362926"/>
              <a:ext cx="432048" cy="378042"/>
            </a:xfrm>
            <a:prstGeom prst="irregularSeal1">
              <a:avLst/>
            </a:prstGeom>
            <a:solidFill>
              <a:srgbClr val="C0504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Medium"/>
                <a:cs typeface="Avenir Next Medium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F33B621-E695-46F8-8534-6FB4820CF192}"/>
              </a:ext>
            </a:extLst>
          </p:cNvPr>
          <p:cNvGrpSpPr/>
          <p:nvPr/>
        </p:nvGrpSpPr>
        <p:grpSpPr>
          <a:xfrm>
            <a:off x="9179692" y="4629918"/>
            <a:ext cx="2808312" cy="1867429"/>
            <a:chOff x="6228184" y="4740968"/>
            <a:chExt cx="2808312" cy="186742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CDE394D-CD62-4908-A17B-192D01FE9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8184" y="4740968"/>
              <a:ext cx="2808312" cy="1867429"/>
            </a:xfrm>
            <a:prstGeom prst="rect">
              <a:avLst/>
            </a:prstGeom>
          </p:spPr>
        </p:pic>
        <p:sp>
          <p:nvSpPr>
            <p:cNvPr id="24" name="Explosion 1 28">
              <a:extLst>
                <a:ext uri="{FF2B5EF4-FFF2-40B4-BE49-F238E27FC236}">
                  <a16:creationId xmlns:a16="http://schemas.microsoft.com/office/drawing/2014/main" id="{FC5F981E-3EE2-4982-A9AC-58D41BB371C2}"/>
                </a:ext>
              </a:extLst>
            </p:cNvPr>
            <p:cNvSpPr/>
            <p:nvPr/>
          </p:nvSpPr>
          <p:spPr>
            <a:xfrm>
              <a:off x="7668344" y="5431448"/>
              <a:ext cx="432048" cy="378042"/>
            </a:xfrm>
            <a:prstGeom prst="irregularSeal1">
              <a:avLst/>
            </a:prstGeom>
            <a:solidFill>
              <a:srgbClr val="C0504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Medium"/>
                <a:cs typeface="Avenir Next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3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56407-9AA1-465E-97FA-9C11EE10A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en-US" sz="3600" dirty="0"/>
              <a:t>Accelerator tunnel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8D605-4BF8-49CF-8BB6-B2B852F2A1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CFD simulations</a:t>
            </a:r>
          </a:p>
          <a:p>
            <a:endParaRPr lang="en-US" dirty="0"/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b="1" u="sng" dirty="0">
                <a:solidFill>
                  <a:srgbClr val="1F497D"/>
                </a:solidFill>
                <a:latin typeface="Avenir Next Medium"/>
                <a:cs typeface="Avenir Next Medium"/>
              </a:rPr>
              <a:t>Scenario 2 </a:t>
            </a:r>
            <a:r>
              <a:rPr lang="en-GB" u="sng" dirty="0">
                <a:solidFill>
                  <a:srgbClr val="1F497D"/>
                </a:solidFill>
                <a:latin typeface="Avenir Next Medium"/>
                <a:cs typeface="Avenir Next Medium"/>
              </a:rPr>
              <a:t>(2.4 kg.s</a:t>
            </a:r>
            <a:r>
              <a:rPr lang="en-GB" u="sng" baseline="30000" dirty="0">
                <a:solidFill>
                  <a:srgbClr val="1F497D"/>
                </a:solidFill>
                <a:latin typeface="Avenir Next Medium"/>
                <a:cs typeface="Avenir Next Medium"/>
              </a:rPr>
              <a:t>-1 </a:t>
            </a:r>
            <a:r>
              <a:rPr lang="en-GB" u="sng" dirty="0">
                <a:solidFill>
                  <a:srgbClr val="1F497D"/>
                </a:solidFill>
                <a:latin typeface="Avenir Next Medium"/>
                <a:cs typeface="Avenir Next Medium"/>
              </a:rPr>
              <a:t>during 2 s) – </a:t>
            </a:r>
            <a:r>
              <a:rPr lang="en-GB" sz="1600" u="sng" dirty="0">
                <a:solidFill>
                  <a:srgbClr val="1F497D"/>
                </a:solidFill>
                <a:latin typeface="Avenir Next Medium"/>
                <a:cs typeface="Avenir Next Medium"/>
              </a:rPr>
              <a:t>rupture of the vacuum vessel of a High-β</a:t>
            </a:r>
          </a:p>
        </p:txBody>
      </p:sp>
      <p:pic>
        <p:nvPicPr>
          <p:cNvPr id="20" name="Picture 19" descr="Geometry with points for plot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2003724"/>
            <a:ext cx="8928992" cy="4434728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5735960" y="3846163"/>
            <a:ext cx="432048" cy="648072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Medium"/>
              <a:cs typeface="Avenir Next Medium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456040" y="3558131"/>
            <a:ext cx="432048" cy="648072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Medium"/>
              <a:cs typeface="Avenir Next Medium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143672" y="4854275"/>
            <a:ext cx="432048" cy="648072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Medium"/>
              <a:cs typeface="Avenir Next Medium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95600" y="3846164"/>
            <a:ext cx="19442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Avenir Next Medium"/>
                <a:cs typeface="Avenir Next Medium"/>
              </a:rPr>
              <a:t>Nearest exit from the A2T</a:t>
            </a:r>
            <a:endParaRPr lang="en-US" sz="1200" dirty="0">
              <a:solidFill>
                <a:srgbClr val="FF0000"/>
              </a:solidFill>
              <a:latin typeface="Avenir Next Medium"/>
              <a:cs typeface="Avenir Next Medium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3359696" y="4278211"/>
            <a:ext cx="0" cy="576064"/>
          </a:xfrm>
          <a:prstGeom prst="straightConnector1">
            <a:avLst/>
          </a:prstGeom>
          <a:noFill/>
          <a:ln w="12700" cmpd="sng">
            <a:solidFill>
              <a:srgbClr val="FF0000"/>
            </a:solidFill>
            <a:headEnd type="none"/>
            <a:tailEnd type="arrow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Rectangle 27"/>
          <p:cNvSpPr/>
          <p:nvPr/>
        </p:nvSpPr>
        <p:spPr>
          <a:xfrm>
            <a:off x="5375920" y="2838052"/>
            <a:ext cx="12961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  <a:latin typeface="Avenir Next Medium"/>
                <a:cs typeface="Avenir Next Medium"/>
              </a:rPr>
              <a:t>Discharge point</a:t>
            </a:r>
            <a:endParaRPr lang="en-US" sz="1200" dirty="0">
              <a:solidFill>
                <a:srgbClr val="FF0000"/>
              </a:solidFill>
              <a:latin typeface="Avenir Next Medium"/>
              <a:cs typeface="Avenir Next Medium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951984" y="3270099"/>
            <a:ext cx="0" cy="576064"/>
          </a:xfrm>
          <a:prstGeom prst="straightConnector1">
            <a:avLst/>
          </a:prstGeom>
          <a:noFill/>
          <a:ln w="12700" cmpd="sng">
            <a:solidFill>
              <a:srgbClr val="FF0000"/>
            </a:solidFill>
            <a:headEnd type="none"/>
            <a:tailEnd type="arrow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0" name="Rectangle 29"/>
          <p:cNvSpPr/>
          <p:nvPr/>
        </p:nvSpPr>
        <p:spPr>
          <a:xfrm>
            <a:off x="5795229" y="3952039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venir Next Medium"/>
                <a:cs typeface="Avenir Next Medium"/>
              </a:rPr>
              <a:t>A</a:t>
            </a:r>
            <a:endParaRPr lang="en-US" dirty="0">
              <a:solidFill>
                <a:prstClr val="black"/>
              </a:solidFill>
              <a:latin typeface="Avenir Next Medium"/>
              <a:cs typeface="Avenir Next Medium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98746" y="4998291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venir Next Medium"/>
                <a:cs typeface="Avenir Next Medium"/>
              </a:rPr>
              <a:t>C</a:t>
            </a:r>
            <a:endParaRPr lang="en-US" dirty="0">
              <a:solidFill>
                <a:prstClr val="black"/>
              </a:solidFill>
              <a:latin typeface="Avenir Next Medium"/>
              <a:cs typeface="Avenir Next Medium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28048" y="3702147"/>
            <a:ext cx="314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venir Next Medium"/>
                <a:cs typeface="Avenir Next Medium"/>
              </a:rPr>
              <a:t>B</a:t>
            </a:r>
            <a:endParaRPr lang="en-US" dirty="0">
              <a:solidFill>
                <a:prstClr val="black"/>
              </a:solidFill>
              <a:latin typeface="Avenir Next Medium"/>
              <a:cs typeface="Avenir Next Medium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35776" y="2003629"/>
            <a:ext cx="1939944" cy="5386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  <a:latin typeface="Avenir Next Medium"/>
                <a:cs typeface="Avenir Next Medium"/>
              </a:rPr>
              <a:t>Ventilation ON</a:t>
            </a:r>
          </a:p>
          <a:p>
            <a:pPr algn="ctr"/>
            <a:r>
              <a:rPr lang="en-US" sz="1100" dirty="0">
                <a:solidFill>
                  <a:srgbClr val="1F497D"/>
                </a:solidFill>
                <a:latin typeface="Avenir Next Medium"/>
                <a:cs typeface="Avenir Next Medium"/>
              </a:rPr>
              <a:t>25 200 m</a:t>
            </a:r>
            <a:r>
              <a:rPr lang="en-US" sz="1100" baseline="30000" dirty="0">
                <a:solidFill>
                  <a:srgbClr val="1F497D"/>
                </a:solidFill>
                <a:latin typeface="Avenir Next Medium"/>
                <a:cs typeface="Avenir Next Medium"/>
              </a:rPr>
              <a:t>3</a:t>
            </a:r>
            <a:r>
              <a:rPr lang="en-US" sz="1100" dirty="0">
                <a:solidFill>
                  <a:srgbClr val="1F497D"/>
                </a:solidFill>
                <a:latin typeface="Avenir Next Medium"/>
                <a:cs typeface="Avenir Next Medium"/>
              </a:rPr>
              <a:t>/h</a:t>
            </a:r>
          </a:p>
        </p:txBody>
      </p:sp>
      <p:sp>
        <p:nvSpPr>
          <p:cNvPr id="35" name="Rettangolo 40"/>
          <p:cNvSpPr/>
          <p:nvPr/>
        </p:nvSpPr>
        <p:spPr>
          <a:xfrm>
            <a:off x="8495046" y="6629719"/>
            <a:ext cx="18966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000" cap="all" dirty="0">
                <a:solidFill>
                  <a:srgbClr val="2F5897"/>
                </a:solidFill>
                <a:latin typeface="Avenir Next Medium"/>
                <a:cs typeface="Avenir Next Medium"/>
              </a:rPr>
              <a:t>Acknowledgement : E.LUNDH</a:t>
            </a:r>
          </a:p>
        </p:txBody>
      </p:sp>
    </p:spTree>
    <p:extLst>
      <p:ext uri="{BB962C8B-B14F-4D97-AF65-F5344CB8AC3E}">
        <p14:creationId xmlns:p14="http://schemas.microsoft.com/office/powerpoint/2010/main" val="229819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274DB-35B5-4ECF-B2D7-AC97C87F9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C4D2-2C5F-4C65-92D8-DF063F410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 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2AA35-2281-41B2-A866-4B65A6DC1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73D919-03FE-4269-BBD2-4610C2C0F3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Presenting distribution of ODH monitors in the tunnel</a:t>
            </a:r>
          </a:p>
          <a:p>
            <a:r>
              <a:rPr lang="en-US" dirty="0"/>
              <a:t>Typical installation for ODH sampling pipe </a:t>
            </a:r>
          </a:p>
          <a:p>
            <a:r>
              <a:rPr lang="en-US" dirty="0"/>
              <a:t>Alarm activation matrix</a:t>
            </a:r>
          </a:p>
          <a:p>
            <a:r>
              <a:rPr lang="en-US" dirty="0"/>
              <a:t>Reviewing the data extracted from CFD</a:t>
            </a:r>
          </a:p>
          <a:p>
            <a:r>
              <a:rPr lang="en-US" dirty="0"/>
              <a:t>Propagation, detection and alarm time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14A8004-0FDD-4886-B2C8-EEDB6FB13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2022-02-11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2561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xygen at D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667" y="116511"/>
            <a:ext cx="8171489" cy="3370593"/>
          </a:xfrm>
          <a:prstGeom prst="rect">
            <a:avLst/>
          </a:prstGeom>
        </p:spPr>
      </p:pic>
      <p:pic>
        <p:nvPicPr>
          <p:cNvPr id="35" name="Picture 34" descr="Temp at DP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753" y="3487104"/>
            <a:ext cx="8227403" cy="330669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011816" y="6304002"/>
            <a:ext cx="1656184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  <a:latin typeface="Calibri"/>
              </a:rPr>
              <a:t>Ventilation ON</a:t>
            </a:r>
          </a:p>
          <a:p>
            <a:pPr algn="ctr"/>
            <a:r>
              <a:rPr lang="en-US" sz="1100" dirty="0">
                <a:solidFill>
                  <a:srgbClr val="1F497D"/>
                </a:solidFill>
                <a:latin typeface="Calibri"/>
              </a:rPr>
              <a:t>25 200 m</a:t>
            </a:r>
            <a:r>
              <a:rPr lang="en-US" sz="1100" baseline="30000" dirty="0">
                <a:solidFill>
                  <a:srgbClr val="1F497D"/>
                </a:solidFill>
                <a:latin typeface="Calibri"/>
              </a:rPr>
              <a:t>3</a:t>
            </a:r>
            <a:r>
              <a:rPr lang="en-US" sz="1100" dirty="0">
                <a:solidFill>
                  <a:srgbClr val="1F497D"/>
                </a:solidFill>
                <a:latin typeface="Calibri"/>
              </a:rPr>
              <a:t>/h</a:t>
            </a:r>
          </a:p>
        </p:txBody>
      </p:sp>
      <p:sp>
        <p:nvSpPr>
          <p:cNvPr id="38" name="Oval 37"/>
          <p:cNvSpPr/>
          <p:nvPr/>
        </p:nvSpPr>
        <p:spPr>
          <a:xfrm>
            <a:off x="1716251" y="3035092"/>
            <a:ext cx="432048" cy="648072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775520" y="3140968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Calibri"/>
              </a:rPr>
              <a:t>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Rettangolo 40"/>
          <p:cNvSpPr/>
          <p:nvPr/>
        </p:nvSpPr>
        <p:spPr>
          <a:xfrm>
            <a:off x="1524001" y="6611780"/>
            <a:ext cx="18966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000" cap="all" dirty="0">
                <a:solidFill>
                  <a:srgbClr val="2F5897"/>
                </a:solidFill>
                <a:latin typeface="Avenir Next Medium"/>
                <a:cs typeface="Avenir Next Medium"/>
              </a:rPr>
              <a:t>Acknowledgement : E.LUNDH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E54AB2-0947-45FC-B8CC-6EAA7E0A9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A9948-80E1-437A-A2B7-C19CC1DA30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60357C7-CB78-411F-8AFB-59B734136C06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155807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217" y="46605"/>
            <a:ext cx="7452588" cy="33705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301" y="3417198"/>
            <a:ext cx="7508504" cy="3306696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798824" y="3115564"/>
            <a:ext cx="432048" cy="648072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53898" y="3259580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Calibri"/>
              </a:rPr>
              <a:t>B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011816" y="6304002"/>
            <a:ext cx="1656184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  <a:latin typeface="Calibri"/>
              </a:rPr>
              <a:t>Ventilation ON</a:t>
            </a:r>
          </a:p>
          <a:p>
            <a:pPr algn="ctr"/>
            <a:r>
              <a:rPr lang="en-US" sz="1100" dirty="0">
                <a:solidFill>
                  <a:srgbClr val="1F497D"/>
                </a:solidFill>
                <a:latin typeface="Calibri"/>
              </a:rPr>
              <a:t>25 200 m</a:t>
            </a:r>
            <a:r>
              <a:rPr lang="en-US" sz="1100" baseline="30000" dirty="0">
                <a:solidFill>
                  <a:srgbClr val="1F497D"/>
                </a:solidFill>
                <a:latin typeface="Calibri"/>
              </a:rPr>
              <a:t>3</a:t>
            </a:r>
            <a:r>
              <a:rPr lang="en-US" sz="1100" dirty="0">
                <a:solidFill>
                  <a:srgbClr val="1F497D"/>
                </a:solidFill>
                <a:latin typeface="Calibri"/>
              </a:rPr>
              <a:t>/h</a:t>
            </a:r>
          </a:p>
        </p:txBody>
      </p:sp>
      <p:sp>
        <p:nvSpPr>
          <p:cNvPr id="36" name="Rettangolo 40"/>
          <p:cNvSpPr/>
          <p:nvPr/>
        </p:nvSpPr>
        <p:spPr>
          <a:xfrm>
            <a:off x="1524001" y="6611780"/>
            <a:ext cx="18966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1000" cap="all" dirty="0">
                <a:solidFill>
                  <a:srgbClr val="2F5897"/>
                </a:solidFill>
                <a:latin typeface="Avenir Next Medium"/>
                <a:cs typeface="Avenir Next Medium"/>
              </a:rPr>
              <a:t>Acknowledgement : E.LUNDH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EC1A74-1DD6-4406-A7CA-D78E0461E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CE49B-F0E2-4DA7-BAA5-288E1DD75E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C8A09D7E-973D-4493-952B-686B99CF2B4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092296" y="1657350"/>
            <a:ext cx="7767637" cy="4445000"/>
          </a:xfrm>
        </p:spPr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0469952-56DF-44A6-A491-BEF84D86B3CC}"/>
              </a:ext>
            </a:extLst>
          </p:cNvPr>
          <p:cNvSpPr/>
          <p:nvPr/>
        </p:nvSpPr>
        <p:spPr>
          <a:xfrm>
            <a:off x="2928135" y="1202076"/>
            <a:ext cx="123290" cy="1232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F489991-F9ED-456A-BFA6-B29C30D13A65}"/>
              </a:ext>
            </a:extLst>
          </p:cNvPr>
          <p:cNvCxnSpPr>
            <a:cxnSpLocks/>
          </p:cNvCxnSpPr>
          <p:nvPr/>
        </p:nvCxnSpPr>
        <p:spPr>
          <a:xfrm>
            <a:off x="2999986" y="1325366"/>
            <a:ext cx="0" cy="17598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56B7EF7-ACDD-4D2D-8AA2-F4585CB18631}"/>
              </a:ext>
            </a:extLst>
          </p:cNvPr>
          <p:cNvCxnSpPr>
            <a:endCxn id="5" idx="2"/>
          </p:cNvCxnSpPr>
          <p:nvPr/>
        </p:nvCxnSpPr>
        <p:spPr>
          <a:xfrm>
            <a:off x="2661007" y="1263721"/>
            <a:ext cx="267128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50DEF80-8E7A-486A-84CF-67842F8F7D69}"/>
              </a:ext>
            </a:extLst>
          </p:cNvPr>
          <p:cNvSpPr txBox="1"/>
          <p:nvPr/>
        </p:nvSpPr>
        <p:spPr>
          <a:xfrm>
            <a:off x="1766828" y="1038005"/>
            <a:ext cx="847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accent1"/>
                </a:solidFill>
              </a:rPr>
              <a:t>18%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BDD5E2-4DED-401C-875A-44A9861664CA}"/>
              </a:ext>
            </a:extLst>
          </p:cNvPr>
          <p:cNvSpPr txBox="1"/>
          <p:nvPr/>
        </p:nvSpPr>
        <p:spPr>
          <a:xfrm>
            <a:off x="2586156" y="3047866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accent1"/>
                </a:solidFill>
              </a:rPr>
              <a:t>10s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00FB9A-9B2A-4E5C-B04E-FFB46A487E5D}"/>
              </a:ext>
            </a:extLst>
          </p:cNvPr>
          <p:cNvSpPr txBox="1"/>
          <p:nvPr/>
        </p:nvSpPr>
        <p:spPr>
          <a:xfrm>
            <a:off x="589800" y="2677581"/>
            <a:ext cx="223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accent1"/>
                </a:solidFill>
              </a:rPr>
              <a:t>Propagation time</a:t>
            </a:r>
          </a:p>
        </p:txBody>
      </p:sp>
    </p:spTree>
    <p:extLst>
      <p:ext uri="{BB962C8B-B14F-4D97-AF65-F5344CB8AC3E}">
        <p14:creationId xmlns:p14="http://schemas.microsoft.com/office/powerpoint/2010/main" val="35397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073B4E-201F-48C5-9A6A-8BC0946A37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B4DD0E-29A9-4EC2-BFFB-EEDF4EFCEC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C156FE-1C4B-41BA-863A-41E4BE05F7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D7483-3FF3-4838-A457-F6F53B2AB4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F7918B-0A3F-4DAA-9AA9-6465334F1B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Propagation, detection and alarm time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54EFDC-DF08-4145-A646-F2B2C884456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5413"/>
            <a:ext cx="4321175" cy="365125"/>
          </a:xfrm>
        </p:spPr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56046-69F6-471E-B16C-DEB81299EAB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75413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32</a:t>
            </a:fld>
            <a:endParaRPr lang="sv-S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1D5797-C9F3-4D1D-B69B-69FCCC20C1D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75413"/>
            <a:ext cx="83343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2022-02-11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648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7BB73-6626-4637-90C3-75109C8DB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Propagation, detection and alarm time</a:t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757124-DF6A-44D9-AFAD-5DB5C0884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31700-33E0-4ED7-840F-3885787C0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33</a:t>
            </a:fld>
            <a:endParaRPr lang="sv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53D2D8-0071-456D-B9D0-BB0AEEE0D6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Review committee recommendation 2016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96F77BA-6619-49D9-B782-BEF0D54D6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709" y="2842259"/>
            <a:ext cx="9366250" cy="2289195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B25CCD-F480-451E-95E5-5FD01449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2022-02-11</a:t>
            </a:fld>
            <a:endParaRPr lang="sv-S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83EC64-3CBE-49A7-AB97-F8B0587F2D3C}"/>
              </a:ext>
            </a:extLst>
          </p:cNvPr>
          <p:cNvSpPr/>
          <p:nvPr/>
        </p:nvSpPr>
        <p:spPr>
          <a:xfrm>
            <a:off x="1432193" y="3451034"/>
            <a:ext cx="4941499" cy="746393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B1758DB-0F9D-4CE2-87D4-D9CA98F10687}"/>
              </a:ext>
            </a:extLst>
          </p:cNvPr>
          <p:cNvCxnSpPr/>
          <p:nvPr/>
        </p:nvCxnSpPr>
        <p:spPr>
          <a:xfrm>
            <a:off x="7480453" y="3811846"/>
            <a:ext cx="85931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755B99-5485-4DE2-884A-AB21B4A39C20}"/>
              </a:ext>
            </a:extLst>
          </p:cNvPr>
          <p:cNvSpPr txBox="1"/>
          <p:nvPr/>
        </p:nvSpPr>
        <p:spPr>
          <a:xfrm>
            <a:off x="6431313" y="3387429"/>
            <a:ext cx="859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accent1"/>
                </a:solidFill>
              </a:rPr>
              <a:t>~10s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83F673-EED6-4800-8290-C2A5409F908D}"/>
              </a:ext>
            </a:extLst>
          </p:cNvPr>
          <p:cNvSpPr txBox="1"/>
          <p:nvPr/>
        </p:nvSpPr>
        <p:spPr>
          <a:xfrm>
            <a:off x="6431313" y="3617534"/>
            <a:ext cx="859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accent1"/>
                </a:solidFill>
              </a:rPr>
              <a:t>~7s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D596C4-1911-40CA-A19D-FF8E3414C1EF}"/>
              </a:ext>
            </a:extLst>
          </p:cNvPr>
          <p:cNvSpPr txBox="1"/>
          <p:nvPr/>
        </p:nvSpPr>
        <p:spPr>
          <a:xfrm>
            <a:off x="6431312" y="3890123"/>
            <a:ext cx="1159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accent1"/>
                </a:solidFill>
              </a:rPr>
              <a:t>&lt;1 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3D5302-9DCE-4264-89FF-A834863C5146}"/>
              </a:ext>
            </a:extLst>
          </p:cNvPr>
          <p:cNvSpPr txBox="1"/>
          <p:nvPr/>
        </p:nvSpPr>
        <p:spPr>
          <a:xfrm>
            <a:off x="8372818" y="3636734"/>
            <a:ext cx="163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accent1"/>
                </a:solidFill>
              </a:rPr>
              <a:t>~ 18 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B056C8-0D8B-453E-8023-F0495120522E}"/>
              </a:ext>
            </a:extLst>
          </p:cNvPr>
          <p:cNvSpPr txBox="1"/>
          <p:nvPr/>
        </p:nvSpPr>
        <p:spPr>
          <a:xfrm>
            <a:off x="7024522" y="3152001"/>
            <a:ext cx="2108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accent1"/>
                </a:solidFill>
              </a:rPr>
              <a:t>Rough estimation</a:t>
            </a:r>
          </a:p>
        </p:txBody>
      </p:sp>
    </p:spTree>
    <p:extLst>
      <p:ext uri="{BB962C8B-B14F-4D97-AF65-F5344CB8AC3E}">
        <p14:creationId xmlns:p14="http://schemas.microsoft.com/office/powerpoint/2010/main" val="102107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/>
      <p:bldP spid="14" grpId="0"/>
      <p:bldP spid="15" grpId="0"/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Finish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31A5E11-125E-49B5-907B-013F36F3C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665" y="68263"/>
            <a:ext cx="6704670" cy="6721475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all" spc="80" normalizeH="0" baseline="0" noProof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PRESENTATION TITLE/FOOTER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67156" y="6475269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b="1" i="0" u="none" strike="noStrike" kern="1200" cap="none" spc="0" normalizeH="0" baseline="0" noProof="0" smtClean="0">
                <a:ln>
                  <a:noFill/>
                </a:ln>
                <a:solidFill>
                  <a:srgbClr val="0099D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sv-SE" b="1" i="0" u="none" strike="noStrike" kern="1200" cap="none" spc="0" normalizeH="0" baseline="0" noProof="0">
              <a:ln>
                <a:noFill/>
              </a:ln>
              <a:solidFill>
                <a:srgbClr val="0099D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b="0" i="0" u="none" strike="noStrike" kern="1200" cap="none" spc="80" normalizeH="0" baseline="0" noProof="0" smtClean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2022-02-11</a:t>
            </a:fld>
            <a:endParaRPr kumimoji="0" lang="sv-SE" b="0" i="0" u="none" strike="noStrike" kern="1200" cap="none" spc="80" normalizeH="0" baseline="0" noProof="0">
              <a:ln>
                <a:noFill/>
              </a:ln>
              <a:solidFill>
                <a:srgbClr val="CCCCC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1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US"/>
              <a:t>Spoke 3 sampling point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all" spc="80" normalizeH="0" baseline="0" noProof="0">
                <a:ln>
                  <a:noFill/>
                </a:ln>
                <a:effectLst/>
                <a:uLnTx/>
                <a:uFillTx/>
              </a:rPr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sv-SE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6AA21FE-3209-468D-A91E-7CFD1290EC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device, indoor, meter, miller&#10;&#10;Description automatically generated">
            <a:extLst>
              <a:ext uri="{FF2B5EF4-FFF2-40B4-BE49-F238E27FC236}">
                <a16:creationId xmlns:a16="http://schemas.microsoft.com/office/drawing/2014/main" id="{8BE9D664-71CD-44DD-987D-FC53EBA65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93" y="1562400"/>
            <a:ext cx="8514396" cy="4768062"/>
          </a:xfrm>
          <a:prstGeom prst="rect">
            <a:avLst/>
          </a:prstGeom>
          <a:noFill/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b="0" i="0" u="none" strike="noStrike" kern="1200" cap="none" spc="8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2022-02-11</a:t>
            </a:fld>
            <a:endParaRPr kumimoji="0" lang="sv-SE" b="0" i="0" u="none" strike="noStrike" kern="1200" cap="none" spc="8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72138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US"/>
              <a:t>Spoke 7 sampling point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all" spc="80" normalizeH="0" baseline="0" noProof="0">
                <a:ln>
                  <a:noFill/>
                </a:ln>
                <a:effectLst/>
                <a:uLnTx/>
                <a:uFillTx/>
              </a:rPr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sv-SE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8F48CB8-D7D3-4F46-98CF-573569B01A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indoor, device, meter, miller&#10;&#10;Description automatically generated">
            <a:extLst>
              <a:ext uri="{FF2B5EF4-FFF2-40B4-BE49-F238E27FC236}">
                <a16:creationId xmlns:a16="http://schemas.microsoft.com/office/drawing/2014/main" id="{09E0531C-7C72-4C12-8953-245908DAD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4" r="-2" b="-2"/>
          <a:stretch/>
        </p:blipFill>
        <p:spPr>
          <a:xfrm>
            <a:off x="1094400" y="1562400"/>
            <a:ext cx="9365782" cy="4768062"/>
          </a:xfrm>
          <a:prstGeom prst="rect">
            <a:avLst/>
          </a:prstGeom>
          <a:noFill/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b="0" i="0" u="none" strike="noStrike" kern="1200" cap="none" spc="8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2022-02-11</a:t>
            </a:fld>
            <a:endParaRPr kumimoji="0" lang="sv-SE" b="0" i="0" u="none" strike="noStrike" kern="1200" cap="none" spc="8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4249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US"/>
              <a:t>Spoke 13 sampling point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all" spc="80" normalizeH="0" baseline="0" noProof="0">
                <a:ln>
                  <a:noFill/>
                </a:ln>
                <a:effectLst/>
                <a:uLnTx/>
                <a:uFillTx/>
              </a:rPr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sv-SE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7F3A2F89-E070-4A7A-9B65-3DB194C477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363F14BB-D2B5-46AB-8037-209B98B936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06" r="-2" b="2077"/>
          <a:stretch/>
        </p:blipFill>
        <p:spPr>
          <a:xfrm>
            <a:off x="1094400" y="1562400"/>
            <a:ext cx="9365782" cy="4768062"/>
          </a:xfrm>
          <a:prstGeom prst="rect">
            <a:avLst/>
          </a:prstGeom>
          <a:noFill/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b="0" i="0" u="none" strike="noStrike" kern="1200" cap="none" spc="8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2022-02-11</a:t>
            </a:fld>
            <a:endParaRPr kumimoji="0" lang="sv-SE" b="0" i="0" u="none" strike="noStrike" kern="1200" cap="none" spc="8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0877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US"/>
              <a:t>MBL 3 sampling point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all" spc="80" normalizeH="0" baseline="0" noProof="0">
                <a:ln>
                  <a:noFill/>
                </a:ln>
                <a:effectLst/>
                <a:uLnTx/>
                <a:uFillTx/>
              </a:rPr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sv-SE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1D95204-0529-4AFA-A09F-3C4B296B80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indoor, device, kitchen appliance, worktable&#10;&#10;Description automatically generated">
            <a:extLst>
              <a:ext uri="{FF2B5EF4-FFF2-40B4-BE49-F238E27FC236}">
                <a16:creationId xmlns:a16="http://schemas.microsoft.com/office/drawing/2014/main" id="{EDB8EF3C-4EBE-43A6-804D-5724E604D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4" r="3171" b="1"/>
          <a:stretch/>
        </p:blipFill>
        <p:spPr>
          <a:xfrm>
            <a:off x="1094400" y="1562400"/>
            <a:ext cx="9365782" cy="4768062"/>
          </a:xfrm>
          <a:prstGeom prst="rect">
            <a:avLst/>
          </a:prstGeom>
          <a:noFill/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b="0" i="0" u="none" strike="noStrike" kern="1200" cap="none" spc="8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2022-02-11</a:t>
            </a:fld>
            <a:endParaRPr kumimoji="0" lang="sv-SE" b="0" i="0" u="none" strike="noStrike" kern="1200" cap="none" spc="8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8608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DE3B192-25BA-41C0-89B4-90B64C3A14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8570" r="1857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C8DA3-931A-4136-A926-AA196C64B5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EB9D97-E88F-4CBF-B74B-1639118775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DF1CB-90A4-47AA-BD5D-D856AE9F8C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760EA5-BFC4-4D5B-9258-D0B585ECD0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Presenting distribution of ODH monitors in the tunnel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76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US"/>
              <a:t>MBL 6 sampling point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all" spc="80" normalizeH="0" baseline="0" noProof="0">
                <a:ln>
                  <a:noFill/>
                </a:ln>
                <a:effectLst/>
                <a:uLnTx/>
                <a:uFillTx/>
              </a:rPr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sv-SE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EAF31FAB-5CC3-4472-9A36-D868917ADC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indoor, appliance&#10;&#10;Description automatically generated">
            <a:extLst>
              <a:ext uri="{FF2B5EF4-FFF2-40B4-BE49-F238E27FC236}">
                <a16:creationId xmlns:a16="http://schemas.microsoft.com/office/drawing/2014/main" id="{2B73D15B-3095-40F9-8820-BC22EA5EC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" r="-2" b="-2"/>
          <a:stretch/>
        </p:blipFill>
        <p:spPr>
          <a:xfrm>
            <a:off x="1094400" y="1562400"/>
            <a:ext cx="9365782" cy="4768062"/>
          </a:xfrm>
          <a:prstGeom prst="rect">
            <a:avLst/>
          </a:prstGeom>
          <a:noFill/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b="0" i="0" u="none" strike="noStrike" kern="1200" cap="none" spc="8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2022-02-11</a:t>
            </a:fld>
            <a:endParaRPr kumimoji="0" lang="sv-SE" b="0" i="0" u="none" strike="noStrike" kern="1200" cap="none" spc="8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5037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US"/>
              <a:t>MBL 9 sampling point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all" spc="80" normalizeH="0" baseline="0" noProof="0">
                <a:ln>
                  <a:noFill/>
                </a:ln>
                <a:effectLst/>
                <a:uLnTx/>
                <a:uFillTx/>
              </a:rPr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sv-SE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60B9A83F-37FB-4D90-B618-67FD6B2C55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indoor, kitchen appliance, cluttered&#10;&#10;Description automatically generated">
            <a:extLst>
              <a:ext uri="{FF2B5EF4-FFF2-40B4-BE49-F238E27FC236}">
                <a16:creationId xmlns:a16="http://schemas.microsoft.com/office/drawing/2014/main" id="{FD705BCB-0519-403E-9B52-118D91A380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" r="-2" b="-2"/>
          <a:stretch/>
        </p:blipFill>
        <p:spPr>
          <a:xfrm>
            <a:off x="1094400" y="1562400"/>
            <a:ext cx="9365782" cy="4768062"/>
          </a:xfrm>
          <a:prstGeom prst="rect">
            <a:avLst/>
          </a:prstGeom>
          <a:noFill/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b="0" i="0" u="none" strike="noStrike" kern="1200" cap="none" spc="8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2022-02-11</a:t>
            </a:fld>
            <a:endParaRPr kumimoji="0" lang="sv-SE" b="0" i="0" u="none" strike="noStrike" kern="1200" cap="none" spc="8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852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US"/>
              <a:t>HBL 3 sampling point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all" spc="80" normalizeH="0" baseline="0" noProof="0">
                <a:ln>
                  <a:noFill/>
                </a:ln>
                <a:effectLst/>
                <a:uLnTx/>
                <a:uFillTx/>
              </a:rPr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sv-SE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28BF063A-7777-44CD-B942-CB8E68EFD4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indoor, device, worktable, miller&#10;&#10;Description automatically generated">
            <a:extLst>
              <a:ext uri="{FF2B5EF4-FFF2-40B4-BE49-F238E27FC236}">
                <a16:creationId xmlns:a16="http://schemas.microsoft.com/office/drawing/2014/main" id="{0AD1BB7D-0161-442E-9DE6-95BF6D8AFE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7" r="-2" b="-2"/>
          <a:stretch/>
        </p:blipFill>
        <p:spPr>
          <a:xfrm>
            <a:off x="1094400" y="1562400"/>
            <a:ext cx="9365782" cy="4768062"/>
          </a:xfrm>
          <a:prstGeom prst="rect">
            <a:avLst/>
          </a:prstGeom>
          <a:noFill/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b="0" i="0" u="none" strike="noStrike" kern="1200" cap="none" spc="8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2022-02-11</a:t>
            </a:fld>
            <a:endParaRPr kumimoji="0" lang="sv-SE" b="0" i="0" u="none" strike="noStrike" kern="1200" cap="none" spc="8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25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US"/>
              <a:t>HBL 6 sampling point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all" spc="80" normalizeH="0" baseline="0" noProof="0">
                <a:ln>
                  <a:noFill/>
                </a:ln>
                <a:effectLst/>
                <a:uLnTx/>
                <a:uFillTx/>
              </a:rPr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sv-SE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43D5B4F0-E42E-48BF-A723-5CFB8CAC18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indoor, device, screenshot&#10;&#10;Description automatically generated">
            <a:extLst>
              <a:ext uri="{FF2B5EF4-FFF2-40B4-BE49-F238E27FC236}">
                <a16:creationId xmlns:a16="http://schemas.microsoft.com/office/drawing/2014/main" id="{613B50D1-4181-48F8-8568-C5AA8903B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7" r="-2" b="-2"/>
          <a:stretch/>
        </p:blipFill>
        <p:spPr>
          <a:xfrm>
            <a:off x="1094400" y="1562400"/>
            <a:ext cx="9365782" cy="4768062"/>
          </a:xfrm>
          <a:prstGeom prst="rect">
            <a:avLst/>
          </a:prstGeom>
          <a:noFill/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b="0" i="0" u="none" strike="noStrike" kern="1200" cap="none" spc="8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2022-02-11</a:t>
            </a:fld>
            <a:endParaRPr kumimoji="0" lang="sv-SE" b="0" i="0" u="none" strike="noStrike" kern="1200" cap="none" spc="8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3804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US"/>
              <a:t>HBL 9 sampling point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all" spc="80" normalizeH="0" baseline="0" noProof="0">
                <a:ln>
                  <a:noFill/>
                </a:ln>
                <a:effectLst/>
                <a:uLnTx/>
                <a:uFillTx/>
              </a:rPr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sv-SE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9C0C9A50-362C-47CE-AE2D-61815BFAAD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indoor, device, miller&#10;&#10;Description automatically generated">
            <a:extLst>
              <a:ext uri="{FF2B5EF4-FFF2-40B4-BE49-F238E27FC236}">
                <a16:creationId xmlns:a16="http://schemas.microsoft.com/office/drawing/2014/main" id="{55673A97-0A64-452C-9E05-2D5CA8805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" r="-2" b="-2"/>
          <a:stretch/>
        </p:blipFill>
        <p:spPr>
          <a:xfrm>
            <a:off x="1094400" y="1562400"/>
            <a:ext cx="9365782" cy="4768062"/>
          </a:xfrm>
          <a:prstGeom prst="rect">
            <a:avLst/>
          </a:prstGeom>
          <a:noFill/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b="0" i="0" u="none" strike="noStrike" kern="1200" cap="none" spc="8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2022-02-11</a:t>
            </a:fld>
            <a:endParaRPr kumimoji="0" lang="sv-SE" b="0" i="0" u="none" strike="noStrike" kern="1200" cap="none" spc="8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999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US"/>
              <a:t>HBL 12 sampling point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all" spc="80" normalizeH="0" baseline="0" noProof="0">
                <a:ln>
                  <a:noFill/>
                </a:ln>
                <a:effectLst/>
                <a:uLnTx/>
                <a:uFillTx/>
              </a:rPr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sv-SE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D3BAB6D-724F-436C-B986-468EC8AC5C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indoor, device, cluttered&#10;&#10;Description automatically generated">
            <a:extLst>
              <a:ext uri="{FF2B5EF4-FFF2-40B4-BE49-F238E27FC236}">
                <a16:creationId xmlns:a16="http://schemas.microsoft.com/office/drawing/2014/main" id="{5B8E355C-10AC-41D1-972C-761B0AE01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237" y="1562400"/>
            <a:ext cx="8954107" cy="4768062"/>
          </a:xfrm>
          <a:prstGeom prst="rect">
            <a:avLst/>
          </a:prstGeom>
          <a:noFill/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b="0" i="0" u="none" strike="noStrike" kern="1200" cap="none" spc="8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2022-02-11</a:t>
            </a:fld>
            <a:endParaRPr kumimoji="0" lang="sv-SE" b="0" i="0" u="none" strike="noStrike" kern="1200" cap="none" spc="8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5269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US"/>
              <a:t>HBL 15 sampling point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all" spc="80" normalizeH="0" baseline="0" noProof="0">
                <a:ln>
                  <a:noFill/>
                </a:ln>
                <a:effectLst/>
                <a:uLnTx/>
                <a:uFillTx/>
              </a:rPr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sv-SE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EFC3586-6A17-4F49-B1D5-E6A93D875C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indoor, device, miller&#10;&#10;Description automatically generated">
            <a:extLst>
              <a:ext uri="{FF2B5EF4-FFF2-40B4-BE49-F238E27FC236}">
                <a16:creationId xmlns:a16="http://schemas.microsoft.com/office/drawing/2014/main" id="{7114E31C-1D45-45CE-9F9D-7914A9C3E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0" r="-2" b="-2"/>
          <a:stretch/>
        </p:blipFill>
        <p:spPr>
          <a:xfrm>
            <a:off x="1094400" y="1562400"/>
            <a:ext cx="9365782" cy="4768062"/>
          </a:xfrm>
          <a:prstGeom prst="rect">
            <a:avLst/>
          </a:prstGeom>
          <a:noFill/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b="0" i="0" u="none" strike="noStrike" kern="1200" cap="none" spc="8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2022-02-11</a:t>
            </a:fld>
            <a:endParaRPr kumimoji="0" lang="sv-SE" b="0" i="0" u="none" strike="noStrike" kern="1200" cap="none" spc="8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329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US"/>
              <a:t>HBL 18 sampling point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all" spc="80" normalizeH="0" baseline="0" noProof="0">
                <a:ln>
                  <a:noFill/>
                </a:ln>
                <a:effectLst/>
                <a:uLnTx/>
                <a:uFillTx/>
              </a:rPr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sv-SE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56372DE-7587-4280-B47B-BB89655B2F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CB2BB343-492D-4049-84A6-7E76F89C1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6" r="-2" b="-2"/>
          <a:stretch/>
        </p:blipFill>
        <p:spPr>
          <a:xfrm>
            <a:off x="1094400" y="1562400"/>
            <a:ext cx="9365782" cy="4768062"/>
          </a:xfrm>
          <a:prstGeom prst="rect">
            <a:avLst/>
          </a:prstGeom>
          <a:noFill/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b="0" i="0" u="none" strike="noStrike" kern="1200" cap="none" spc="8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2022-02-11</a:t>
            </a:fld>
            <a:endParaRPr kumimoji="0" lang="sv-SE" b="0" i="0" u="none" strike="noStrike" kern="1200" cap="none" spc="8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4898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US"/>
              <a:t>HBL 21 sampling point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b="0" i="0" u="none" strike="noStrike" kern="1200" cap="all" spc="80" normalizeH="0" baseline="0" noProof="0">
                <a:ln>
                  <a:noFill/>
                </a:ln>
                <a:effectLst/>
                <a:uLnTx/>
                <a:uFillTx/>
              </a:rPr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7283078-D760-1647-8B80-66BA8B52336D}" type="slidenum">
              <a:rPr kumimoji="0" lang="sv-SE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sv-SE" b="1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CF54579-2898-4DB5-854E-57D7D6E7E6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3A549A7-B6FC-47F8-A315-5267B6D4B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5" r="-2" b="-2"/>
          <a:stretch/>
        </p:blipFill>
        <p:spPr>
          <a:xfrm>
            <a:off x="1094400" y="1562400"/>
            <a:ext cx="9365782" cy="4768062"/>
          </a:xfrm>
          <a:prstGeom prst="rect">
            <a:avLst/>
          </a:prstGeom>
          <a:noFill/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8896B66-0B3A-474C-9C9C-E4F07B1F5DAD}" type="datetime1">
              <a:rPr kumimoji="0" lang="sv-SE" b="0" i="0" u="none" strike="noStrike" kern="1200" cap="none" spc="8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2022-02-11</a:t>
            </a:fld>
            <a:endParaRPr kumimoji="0" lang="sv-SE" b="0" i="0" u="none" strike="noStrike" kern="1200" cap="none" spc="80" normalizeH="0" baseline="0" noProof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715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AF7D9B-16D5-4A61-AAA9-7045F0264E3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tretch/>
        </p:blipFill>
        <p:spPr>
          <a:xfrm>
            <a:off x="6198781" y="2466752"/>
            <a:ext cx="5847907" cy="2381345"/>
          </a:xfrm>
          <a:noFill/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vert="horz" lIns="90000" tIns="45720" rIns="91440" bIns="18000" rtlCol="0" anchor="t" anchorCtr="0">
            <a:normAutofit/>
          </a:bodyPr>
          <a:lstStyle/>
          <a:p>
            <a:r>
              <a:rPr lang="sv-SE" sz="2600" kern="1200">
                <a:latin typeface="+mj-lt"/>
                <a:ea typeface="+mj-ea"/>
                <a:cs typeface="+mj-cs"/>
              </a:rPr>
              <a:t>CRYOMODULES OVERVIEW IN THE ACCELERATOR TUNNEL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v-SE" kern="1200" cap="all" spc="80" baseline="0">
                <a:latin typeface="+mn-lt"/>
                <a:ea typeface="+mn-ea"/>
                <a:cs typeface="+mn-cs"/>
              </a:rPr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5</a:t>
            </a:fld>
            <a:endParaRPr lang="sv-S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AF0C491-5A6B-49B3-8285-43BD827C892A}"/>
              </a:ext>
            </a:extLst>
          </p:cNvPr>
          <p:cNvSpPr txBox="1"/>
          <p:nvPr/>
        </p:nvSpPr>
        <p:spPr>
          <a:xfrm>
            <a:off x="1094400" y="1562400"/>
            <a:ext cx="4993785" cy="4768062"/>
          </a:xfrm>
          <a:prstGeom prst="rect">
            <a:avLst/>
          </a:prstGeom>
        </p:spPr>
        <p:txBody>
          <a:bodyPr vert="horz" lIns="0" tIns="45720" rIns="18000" bIns="45720" rtlCol="0">
            <a:normAutofit/>
          </a:bodyPr>
          <a:lstStyle/>
          <a:p>
            <a:pPr marL="342900" marR="0" indent="-342900">
              <a:spcBef>
                <a:spcPts val="1000"/>
              </a:spcBef>
              <a:spcAft>
                <a:spcPts val="600"/>
              </a:spcAft>
              <a:buClr>
                <a:srgbClr val="666666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666666"/>
                </a:solidFill>
                <a:effectLst/>
              </a:rPr>
              <a:t>The Accelerator ODH Detection System is designed to cover the potential asphyxiant gas leak points of cryogenic system located in the Superconducting LINAC (SCL) tunnel.</a:t>
            </a:r>
          </a:p>
          <a:p>
            <a:pPr marL="342900" marR="0" indent="-342900">
              <a:spcBef>
                <a:spcPts val="1000"/>
              </a:spcBef>
              <a:spcAft>
                <a:spcPts val="600"/>
              </a:spcAft>
              <a:buClr>
                <a:srgbClr val="666666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666666"/>
                </a:solidFill>
                <a:effectLst/>
              </a:rPr>
              <a:t> The SCL contains 30 elliptical cryomodules, whereas 9 are medium-beta and 21 high-beta, and 13 spoke cryomodules. </a:t>
            </a:r>
            <a:endParaRPr lang="en-US" sz="2000" dirty="0">
              <a:solidFill>
                <a:srgbClr val="666666"/>
              </a:solidFill>
              <a:effectLst/>
            </a:endParaRPr>
          </a:p>
        </p:txBody>
      </p:sp>
      <p:sp>
        <p:nvSpPr>
          <p:cNvPr id="90" name="Text Placeholder 6">
            <a:extLst>
              <a:ext uri="{FF2B5EF4-FFF2-40B4-BE49-F238E27FC236}">
                <a16:creationId xmlns:a16="http://schemas.microsoft.com/office/drawing/2014/main" id="{B41510F8-C2A9-47F0-B449-E2E6379007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2022-02-11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69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in a factory&#10;&#10;Description automatically generated with low confidence">
            <a:extLst>
              <a:ext uri="{FF2B5EF4-FFF2-40B4-BE49-F238E27FC236}">
                <a16:creationId xmlns:a16="http://schemas.microsoft.com/office/drawing/2014/main" id="{6273DC41-7794-4FA5-8356-0441B0878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14" r="2042"/>
          <a:stretch/>
        </p:blipFill>
        <p:spPr>
          <a:xfrm>
            <a:off x="6373813" y="1562100"/>
            <a:ext cx="4994275" cy="476885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8B372B-3CC7-4A61-AEF8-DED7A4A62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 anchor="t">
            <a:normAutofit/>
          </a:bodyPr>
          <a:lstStyle/>
          <a:p>
            <a:r>
              <a:rPr lang="en-US" dirty="0"/>
              <a:t>Site visit with </a:t>
            </a:r>
            <a:r>
              <a:rPr lang="en-US" dirty="0" err="1"/>
              <a:t>cryo</a:t>
            </a:r>
            <a:r>
              <a:rPr lang="en-US" dirty="0"/>
              <a:t> expert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104C3-3A32-4DE4-99F5-B11E8AB7B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v-SE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A4114-69D5-42C2-97AE-3F6698A6A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6</a:t>
            </a:fld>
            <a:endParaRPr lang="sv-SE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49B8F6E-55E7-4F4F-9A57-C4B7FD3D2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968" r="22237" b="1"/>
          <a:stretch/>
        </p:blipFill>
        <p:spPr>
          <a:xfrm>
            <a:off x="1094400" y="1562400"/>
            <a:ext cx="4993785" cy="4768062"/>
          </a:xfrm>
          <a:noFill/>
        </p:spPr>
      </p:pic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F00BB1E6-7696-4471-BDA1-2830C2996F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10D97C-5445-4426-94B2-CB2FF8E99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2022-02-11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583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E833A8FD-C0B3-42A2-8523-6D43E1B92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US" dirty="0"/>
              <a:t>Site visit with </a:t>
            </a:r>
            <a:r>
              <a:rPr lang="en-US" dirty="0" err="1"/>
              <a:t>cryo</a:t>
            </a:r>
            <a:r>
              <a:rPr lang="en-US" dirty="0"/>
              <a:t> expert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5554D5-C378-4669-B8DD-E1CD783B7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v-SE"/>
              <a:t>PRESENTATION TITL 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2F676-6135-4FC4-AB7F-C31FDA54D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7</a:t>
            </a:fld>
            <a:endParaRPr lang="sv-SE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81CFD8B-AFDB-4380-BFB8-8CDF14B9A3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Content Placeholder 12" descr="A picture containing indoor, engine, dirty&#10;&#10;Description automatically generated">
            <a:extLst>
              <a:ext uri="{FF2B5EF4-FFF2-40B4-BE49-F238E27FC236}">
                <a16:creationId xmlns:a16="http://schemas.microsoft.com/office/drawing/2014/main" id="{1FA48422-F6B7-40A1-8C24-94DDD589F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1036" y="1562400"/>
            <a:ext cx="2312510" cy="4768062"/>
          </a:xfrm>
          <a:noFill/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29CDA39-FDAA-4329-90A5-04CC2478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2022-02-11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046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0000" tIns="45720" rIns="91440" bIns="18000" rtlCol="0" anchor="t" anchorCtr="0">
            <a:normAutofit/>
          </a:bodyPr>
          <a:lstStyle/>
          <a:p>
            <a:r>
              <a:rPr lang="sv-SE" sz="2600" kern="1200" dirty="0"/>
              <a:t>SAMPLING POINTS DISTRIBUTION IN THE TUNNEL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v-SE" kern="1200" cap="all" spc="80" baseline="0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8</a:t>
            </a:fld>
            <a:endParaRPr lang="sv-SE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1B68F3B4-52EC-40D2-A53C-BBBDC17B81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666666"/>
              </a:solidFill>
            </a:endParaRPr>
          </a:p>
          <a:p>
            <a:endParaRPr lang="en-US" dirty="0"/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76A58A1D-494B-4AE0-920D-0AB655B58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6666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666666"/>
                </a:solidFill>
              </a:rPr>
              <a:t>The distance from the end box to end of the last cryomodule is about 310m.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666666"/>
                </a:solidFill>
              </a:rPr>
              <a:t>We covered this length by 13 sampling points.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666666"/>
                </a:solidFill>
              </a:rPr>
              <a:t>If we divide 310 to 13 we reach 23.8m.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666666"/>
                </a:solidFill>
              </a:rPr>
              <a:t>We tried to distribute the sampling point evenly in the tunnel, considering the location of the stubs and the leak points and length of the sampling pipes.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666666"/>
                </a:solidFill>
              </a:rPr>
              <a:t>Based on our current design the distance between our sampling points in the tunnel are between 17~27m with the average of 24.6m.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2022-02-11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4827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9E4BD0D-1479-4CFC-ACB2-F39A1F5F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0000" tIns="45720" rIns="91440" bIns="18000" rtlCol="0" anchor="t" anchorCtr="0">
            <a:normAutofit/>
          </a:bodyPr>
          <a:lstStyle/>
          <a:p>
            <a:r>
              <a:rPr lang="sv-SE" sz="2600" kern="1200" dirty="0"/>
              <a:t>SAMPLING POINTS DISTRIBUTION IN THE TUNNEL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35178-045E-4DCB-8652-F63BA96D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v-SE" kern="1200" cap="all" spc="80" baseline="0"/>
              <a:t>PRESENTATION TITLE/FOOTER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2F92B-5D58-4F3D-9E85-68AAE70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7283078-D760-1647-8B80-66BA8B52336D}" type="slidenum">
              <a:rPr lang="sv-SE" smtClean="0"/>
              <a:pPr>
                <a:spcAft>
                  <a:spcPts val="600"/>
                </a:spcAft>
              </a:pPr>
              <a:t>9</a:t>
            </a:fld>
            <a:endParaRPr lang="sv-SE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1B68F3B4-52EC-40D2-A53C-BBBDC17B81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sz="1600" dirty="0">
              <a:solidFill>
                <a:srgbClr val="66666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666666"/>
              </a:solidFill>
            </a:endParaRPr>
          </a:p>
          <a:p>
            <a:endParaRPr lang="en-US" dirty="0"/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76A58A1D-494B-4AE0-920D-0AB655B58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438102"/>
            <a:ext cx="9365782" cy="489236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v-SE" sz="1800" dirty="0">
                <a:solidFill>
                  <a:srgbClr val="666666"/>
                </a:solidFill>
              </a:rPr>
              <a:t>Sampling point distribution relative to the location of the cryomodules and stub no.are as below table</a:t>
            </a:r>
            <a:r>
              <a:rPr lang="en-US" sz="1800" dirty="0">
                <a:solidFill>
                  <a:srgbClr val="666666"/>
                </a:solidFill>
              </a:rPr>
              <a:t>:</a:t>
            </a:r>
          </a:p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919644-56D7-418E-B8CB-AB708940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8896B66-0B3A-474C-9C9C-E4F07B1F5DAD}" type="datetime1">
              <a:rPr lang="sv-SE" smtClean="0"/>
              <a:pPr>
                <a:spcAft>
                  <a:spcPts val="600"/>
                </a:spcAft>
              </a:pPr>
              <a:t>2022-02-11</a:t>
            </a:fld>
            <a:endParaRPr lang="sv-SE"/>
          </a:p>
        </p:txBody>
      </p:sp>
      <p:graphicFrame>
        <p:nvGraphicFramePr>
          <p:cNvPr id="41" name="Table 41">
            <a:extLst>
              <a:ext uri="{FF2B5EF4-FFF2-40B4-BE49-F238E27FC236}">
                <a16:creationId xmlns:a16="http://schemas.microsoft.com/office/drawing/2014/main" id="{A0D15349-508E-4395-AB03-84DE0C7FB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743974"/>
              </p:ext>
            </p:extLst>
          </p:nvPr>
        </p:nvGraphicFramePr>
        <p:xfrm>
          <a:off x="1329268" y="2052836"/>
          <a:ext cx="4411132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291">
                  <a:extLst>
                    <a:ext uri="{9D8B030D-6E8A-4147-A177-3AD203B41FA5}">
                      <a16:colId xmlns:a16="http://schemas.microsoft.com/office/drawing/2014/main" val="1703561153"/>
                    </a:ext>
                  </a:extLst>
                </a:gridCol>
                <a:gridCol w="1364441">
                  <a:extLst>
                    <a:ext uri="{9D8B030D-6E8A-4147-A177-3AD203B41FA5}">
                      <a16:colId xmlns:a16="http://schemas.microsoft.com/office/drawing/2014/main" val="1861505456"/>
                    </a:ext>
                  </a:extLst>
                </a:gridCol>
                <a:gridCol w="1459654">
                  <a:extLst>
                    <a:ext uri="{9D8B030D-6E8A-4147-A177-3AD203B41FA5}">
                      <a16:colId xmlns:a16="http://schemas.microsoft.com/office/drawing/2014/main" val="686462562"/>
                    </a:ext>
                  </a:extLst>
                </a:gridCol>
                <a:gridCol w="978746">
                  <a:extLst>
                    <a:ext uri="{9D8B030D-6E8A-4147-A177-3AD203B41FA5}">
                      <a16:colId xmlns:a16="http://schemas.microsoft.com/office/drawing/2014/main" val="1971515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Stub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Nearest Cryomodule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Nearest cryomodule with sampling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Distance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264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/>
                        <a:t>SPK2-SPK3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SPK3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12.8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1367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SPK6-SPK7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SPK7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3453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SPK10-SPK11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153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SPK13-MBL1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SPK13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25.7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7407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MBL2-MBL3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MBL3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20.7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88740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MBL4-MBL5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--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14367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MBL6-MBL7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MBL6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27.4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1191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MBL8-MBL9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/>
                        <a:t>MBL9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23.7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93995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HBL1-HBL2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--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21827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210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HBL3-HBL4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HBL3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7385194"/>
                  </a:ext>
                </a:extLst>
              </a:tr>
            </a:tbl>
          </a:graphicData>
        </a:graphic>
      </p:graphicFrame>
      <p:graphicFrame>
        <p:nvGraphicFramePr>
          <p:cNvPr id="11" name="Table 41">
            <a:extLst>
              <a:ext uri="{FF2B5EF4-FFF2-40B4-BE49-F238E27FC236}">
                <a16:creationId xmlns:a16="http://schemas.microsoft.com/office/drawing/2014/main" id="{10ED56D2-8A81-4525-8329-EB4C8E5EE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232126"/>
              </p:ext>
            </p:extLst>
          </p:nvPr>
        </p:nvGraphicFramePr>
        <p:xfrm>
          <a:off x="6096000" y="2051921"/>
          <a:ext cx="4411132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291">
                  <a:extLst>
                    <a:ext uri="{9D8B030D-6E8A-4147-A177-3AD203B41FA5}">
                      <a16:colId xmlns:a16="http://schemas.microsoft.com/office/drawing/2014/main" val="1703561153"/>
                    </a:ext>
                  </a:extLst>
                </a:gridCol>
                <a:gridCol w="1364441">
                  <a:extLst>
                    <a:ext uri="{9D8B030D-6E8A-4147-A177-3AD203B41FA5}">
                      <a16:colId xmlns:a16="http://schemas.microsoft.com/office/drawing/2014/main" val="1861505456"/>
                    </a:ext>
                  </a:extLst>
                </a:gridCol>
                <a:gridCol w="1459654">
                  <a:extLst>
                    <a:ext uri="{9D8B030D-6E8A-4147-A177-3AD203B41FA5}">
                      <a16:colId xmlns:a16="http://schemas.microsoft.com/office/drawing/2014/main" val="686462562"/>
                    </a:ext>
                  </a:extLst>
                </a:gridCol>
                <a:gridCol w="978746">
                  <a:extLst>
                    <a:ext uri="{9D8B030D-6E8A-4147-A177-3AD203B41FA5}">
                      <a16:colId xmlns:a16="http://schemas.microsoft.com/office/drawing/2014/main" val="19715151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Stub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Nearest Cryomodule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Nearest cryomodule with sampling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Distance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264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HBL5-HBL6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HBL6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24.5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81367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HBL7-HBL8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--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63453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HBL9-HBL10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HBL9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26.6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631535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HBL11-HBL12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HBL12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24.4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7407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HBL13-HBL14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--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88740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270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HBL15-HBL16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HBL15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26.8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14367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HBL17-HBL18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HBL18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24.2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1191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290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HBL19-HBL20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--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--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93995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HBL21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HBL21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26.9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21827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886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ESS-0060907 - Chess Core Powerpoint</Template>
  <TotalTime>5661</TotalTime>
  <Words>1017</Words>
  <Application>Microsoft Office PowerPoint</Application>
  <PresentationFormat>Widescreen</PresentationFormat>
  <Paragraphs>333</Paragraphs>
  <Slides>48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Avenir Next Medium</vt:lpstr>
      <vt:lpstr>Calibri</vt:lpstr>
      <vt:lpstr>Courier New</vt:lpstr>
      <vt:lpstr>Segoe UI</vt:lpstr>
      <vt:lpstr>Segoe UI Light</vt:lpstr>
      <vt:lpstr>Segoe UI Semibold</vt:lpstr>
      <vt:lpstr>Wingdings</vt:lpstr>
      <vt:lpstr>Office-tema</vt:lpstr>
      <vt:lpstr>PowerPoint Presentation</vt:lpstr>
      <vt:lpstr>Accelerator ODHDS Preliminary Design </vt:lpstr>
      <vt:lpstr>Agenda</vt:lpstr>
      <vt:lpstr>PowerPoint Presentation</vt:lpstr>
      <vt:lpstr>CRYOMODULES OVERVIEW IN THE ACCELERATOR TUNNEL</vt:lpstr>
      <vt:lpstr>Site visit with cryo expert</vt:lpstr>
      <vt:lpstr>Site visit with cryo expert</vt:lpstr>
      <vt:lpstr>SAMPLING POINTS DISTRIBUTION IN THE TUNNEL</vt:lpstr>
      <vt:lpstr>SAMPLING POINTS DISTRIBUTION IN THE TUNNEL</vt:lpstr>
      <vt:lpstr>SPOKE CRYOMODULES</vt:lpstr>
      <vt:lpstr>MBL CRYOMODULES</vt:lpstr>
      <vt:lpstr>HBL CRYOMODULES</vt:lpstr>
      <vt:lpstr>HBL CRYOMODULES</vt:lpstr>
      <vt:lpstr>HBL CRYOMODULES</vt:lpstr>
      <vt:lpstr>Section views</vt:lpstr>
      <vt:lpstr>ODH monitor in G02</vt:lpstr>
      <vt:lpstr>PowerPoint Presentation</vt:lpstr>
      <vt:lpstr>Typical installation for ODH sampling pipe </vt:lpstr>
      <vt:lpstr>Typical installation for ODH sampling pipe </vt:lpstr>
      <vt:lpstr>Typical installation for ODH sampling pipe </vt:lpstr>
      <vt:lpstr>Typical installation for ODH sampling pipe </vt:lpstr>
      <vt:lpstr>Typical installation for ODH sampling pipe </vt:lpstr>
      <vt:lpstr>Typical installation for ODH sampling pipe </vt:lpstr>
      <vt:lpstr>Typical installation for ODH sampling pipe </vt:lpstr>
      <vt:lpstr>Typical installation for ODH sampling pipe </vt:lpstr>
      <vt:lpstr>PowerPoint Presentation</vt:lpstr>
      <vt:lpstr>Alarm activation matrix</vt:lpstr>
      <vt:lpstr>PowerPoint Presentation</vt:lpstr>
      <vt:lpstr>Accelerator tunnel </vt:lpstr>
      <vt:lpstr>PowerPoint Presentation</vt:lpstr>
      <vt:lpstr>PowerPoint Presentation</vt:lpstr>
      <vt:lpstr>PowerPoint Presentation</vt:lpstr>
      <vt:lpstr>Propagation, detection and alarm time </vt:lpstr>
      <vt:lpstr>Finish presentation</vt:lpstr>
      <vt:lpstr>PowerPoint Presentation</vt:lpstr>
      <vt:lpstr>Spoke 3 sampling point layout</vt:lpstr>
      <vt:lpstr>Spoke 7 sampling point layout</vt:lpstr>
      <vt:lpstr>Spoke 13 sampling point layout</vt:lpstr>
      <vt:lpstr>MBL 3 sampling point layout</vt:lpstr>
      <vt:lpstr>MBL 6 sampling point layout</vt:lpstr>
      <vt:lpstr>MBL 9 sampling point layout</vt:lpstr>
      <vt:lpstr>HBL 3 sampling point layout</vt:lpstr>
      <vt:lpstr>HBL 6 sampling point layout</vt:lpstr>
      <vt:lpstr>HBL 9 sampling point layout</vt:lpstr>
      <vt:lpstr>HBL 12 sampling point layout</vt:lpstr>
      <vt:lpstr>HBL 15 sampling point layout</vt:lpstr>
      <vt:lpstr>HBL 18 sampling point layout</vt:lpstr>
      <vt:lpstr>HBL 21 sampling point layout</vt:lpstr>
    </vt:vector>
  </TitlesOfParts>
  <Company>European Spallation Source ERIC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Morteza Mansouri</dc:creator>
  <cp:lastModifiedBy>Donya Daryadel</cp:lastModifiedBy>
  <cp:revision>70</cp:revision>
  <cp:lastPrinted>2019-03-08T10:27:30Z</cp:lastPrinted>
  <dcterms:created xsi:type="dcterms:W3CDTF">2021-10-04T20:11:20Z</dcterms:created>
  <dcterms:modified xsi:type="dcterms:W3CDTF">2022-02-11T12:43:48Z</dcterms:modified>
</cp:coreProperties>
</file>