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7" r:id="rId2"/>
    <p:sldId id="278" r:id="rId3"/>
    <p:sldId id="279" r:id="rId4"/>
    <p:sldId id="280" r:id="rId5"/>
    <p:sldId id="281" r:id="rId6"/>
    <p:sldId id="282" r:id="rId7"/>
    <p:sldId id="277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666666"/>
    <a:srgbClr val="FECC99"/>
    <a:srgbClr val="FEE6CC"/>
    <a:srgbClr val="CCDFDB"/>
    <a:srgbClr val="E5F0EC"/>
    <a:srgbClr val="D7E59A"/>
    <a:srgbClr val="EBF1CB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81" autoAdjust="0"/>
  </p:normalViewPr>
  <p:slideViewPr>
    <p:cSldViewPr snapToGrid="0" snapToObjects="1">
      <p:cViewPr varScale="1">
        <p:scale>
          <a:sx n="124" d="100"/>
          <a:sy n="124" d="100"/>
        </p:scale>
        <p:origin x="10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2022-02-10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2022-02-10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 smtClean="0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 smtClean="0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2022-02-10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81000"/>
            <a:ext cx="10972800" cy="4345166"/>
          </a:xfrm>
        </p:spPr>
        <p:txBody>
          <a:bodyPr lIns="9000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3504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smtClean="0"/>
              <a:t>Incidents and Incident management @ ESS, Sept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774355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2022-02-10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2022-02-10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2022-02-10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2022-02-10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2022-02-10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2022-02-10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2022-02-10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  <p:sldLayoutId id="214748367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ODH incidents</a:t>
            </a:r>
            <a:endParaRPr lang="en-GB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Optional subtitle</a:t>
            </a:r>
            <a:endParaRPr lang="en-GB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BY </a:t>
            </a:r>
            <a:r>
              <a:rPr lang="en-GB" dirty="0" smtClean="0"/>
              <a:t>Helen </a:t>
            </a:r>
            <a:r>
              <a:rPr lang="en-GB" dirty="0" err="1" smtClean="0"/>
              <a:t>boyer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fld id="{18896B66-0B3A-474C-9C9C-E4F07B1F5DAD}" type="datetime1">
              <a:rPr lang="sv-SE" sz="1200" b="1">
                <a:solidFill>
                  <a:schemeClr val="bg1"/>
                </a:solidFill>
              </a:rPr>
              <a:pPr/>
              <a:t>2022-02-10</a:t>
            </a:fld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52" y="620688"/>
            <a:ext cx="9518848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Oxygen </a:t>
            </a:r>
            <a:r>
              <a:rPr lang="en-US" dirty="0"/>
              <a:t>Deficiency Hazard (</a:t>
            </a:r>
            <a:r>
              <a:rPr lang="sv-SE" dirty="0"/>
              <a:t>ODH) </a:t>
            </a:r>
            <a:r>
              <a:rPr lang="sv-SE" dirty="0" smtClean="0"/>
              <a:t>incidents -  Nitrogen ingress </a:t>
            </a:r>
            <a:r>
              <a:rPr lang="sv-SE" dirty="0" err="1" smtClean="0"/>
              <a:t>into</a:t>
            </a:r>
            <a:r>
              <a:rPr lang="sv-SE" dirty="0" smtClean="0"/>
              <a:t> ’</a:t>
            </a:r>
            <a:r>
              <a:rPr lang="sv-SE" dirty="0" err="1" smtClean="0"/>
              <a:t>dogshed</a:t>
            </a:r>
            <a:r>
              <a:rPr lang="sv-SE" dirty="0" smtClean="0"/>
              <a:t>’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28248" y="4620269"/>
            <a:ext cx="2759710" cy="18330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2060848"/>
            <a:ext cx="7286600" cy="434531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en-US" sz="2000" dirty="0"/>
              <a:t>The incident occurred </a:t>
            </a:r>
            <a:r>
              <a:rPr lang="en-US" sz="2000" dirty="0" smtClean="0"/>
              <a:t>at </a:t>
            </a:r>
            <a:r>
              <a:rPr lang="en-US" sz="2000" dirty="0"/>
              <a:t>G04, </a:t>
            </a:r>
            <a:r>
              <a:rPr lang="en-US" sz="2000" dirty="0" smtClean="0"/>
              <a:t>in </a:t>
            </a:r>
            <a:r>
              <a:rPr lang="en-US" sz="2000" dirty="0"/>
              <a:t>an area known as the </a:t>
            </a:r>
            <a:r>
              <a:rPr lang="en-US" sz="2000" dirty="0" err="1"/>
              <a:t>dogshed</a:t>
            </a:r>
            <a:r>
              <a:rPr lang="en-US" sz="2000" dirty="0"/>
              <a:t>. This area is where the regulators for the helium gas system are located.</a:t>
            </a:r>
            <a:endParaRPr lang="sv-SE" sz="2000" dirty="0"/>
          </a:p>
          <a:p>
            <a:pPr algn="l"/>
            <a:endParaRPr lang="sv-SE" sz="2000" dirty="0" smtClean="0"/>
          </a:p>
          <a:p>
            <a:pPr algn="l"/>
            <a:r>
              <a:rPr lang="sv-SE" sz="2000" dirty="0" smtClean="0"/>
              <a:t>As part </a:t>
            </a:r>
            <a:r>
              <a:rPr lang="sv-SE" sz="2000" dirty="0" err="1" smtClean="0"/>
              <a:t>of</a:t>
            </a:r>
            <a:r>
              <a:rPr lang="sv-SE" sz="2000" dirty="0" smtClean="0"/>
              <a:t> </a:t>
            </a:r>
            <a:r>
              <a:rPr lang="sv-SE" sz="2000" dirty="0" err="1" smtClean="0"/>
              <a:t>commissioning</a:t>
            </a:r>
            <a:r>
              <a:rPr lang="sv-SE" sz="2000" dirty="0" smtClean="0"/>
              <a:t> nitrogen </a:t>
            </a:r>
            <a:r>
              <a:rPr lang="sv-SE" sz="2000" dirty="0" err="1" smtClean="0"/>
              <a:t>was</a:t>
            </a:r>
            <a:r>
              <a:rPr lang="sv-SE" sz="2000" dirty="0" smtClean="0"/>
              <a:t> </a:t>
            </a:r>
            <a:r>
              <a:rPr lang="sv-SE" sz="2000" dirty="0" err="1" smtClean="0"/>
              <a:t>being</a:t>
            </a:r>
            <a:r>
              <a:rPr lang="sv-SE" sz="2000" dirty="0" smtClean="0"/>
              <a:t> </a:t>
            </a:r>
            <a:r>
              <a:rPr lang="sv-SE" sz="2000" dirty="0" err="1" smtClean="0"/>
              <a:t>exhausted</a:t>
            </a:r>
            <a:r>
              <a:rPr lang="sv-SE" sz="2000" dirty="0" smtClean="0"/>
              <a:t> </a:t>
            </a:r>
            <a:r>
              <a:rPr lang="sv-SE" sz="2000" dirty="0" err="1" smtClean="0"/>
              <a:t>outside</a:t>
            </a:r>
            <a:r>
              <a:rPr lang="sv-SE" sz="2000" dirty="0" smtClean="0"/>
              <a:t> </a:t>
            </a:r>
            <a:r>
              <a:rPr lang="sv-SE" sz="2000" dirty="0" err="1" smtClean="0"/>
              <a:t>building</a:t>
            </a:r>
            <a:r>
              <a:rPr lang="sv-SE" sz="2000" dirty="0" smtClean="0"/>
              <a:t>.</a:t>
            </a:r>
          </a:p>
          <a:p>
            <a:pPr algn="l"/>
            <a:endParaRPr lang="sv-SE" sz="2000" dirty="0"/>
          </a:p>
          <a:p>
            <a:r>
              <a:rPr lang="en-US" sz="2000" dirty="0"/>
              <a:t>Poor sealing of pipework into the </a:t>
            </a:r>
            <a:r>
              <a:rPr lang="en-US" sz="2000" dirty="0" err="1"/>
              <a:t>dogshed</a:t>
            </a:r>
            <a:r>
              <a:rPr lang="en-US" sz="2000" dirty="0"/>
              <a:t> building then allowed the nitrogen that had built up in this ’box’ to enter the </a:t>
            </a:r>
            <a:r>
              <a:rPr lang="en-US" sz="2000" dirty="0" err="1" smtClean="0"/>
              <a:t>dogshed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Oxygen deficiency alarm  for the area activated and the person left the area.</a:t>
            </a:r>
            <a:endParaRPr lang="sv-SE" sz="2000" dirty="0" smtClean="0"/>
          </a:p>
          <a:p>
            <a:pPr algn="l"/>
            <a:endParaRPr lang="sv-SE" sz="2000" dirty="0" smtClean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062915-ED58-4342-989A-81AA484261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919" y="2160729"/>
            <a:ext cx="3312368" cy="203452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Incidents and Incident management @ ESS, Sept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36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9518848" cy="562074"/>
          </a:xfrm>
        </p:spPr>
        <p:txBody>
          <a:bodyPr/>
          <a:lstStyle/>
          <a:p>
            <a:r>
              <a:rPr lang="en-US" dirty="0"/>
              <a:t>Oxygen Deficiency Hazard (</a:t>
            </a:r>
            <a:r>
              <a:rPr lang="sv-SE" dirty="0"/>
              <a:t>ODH) incidents -  Nitrogen ingress </a:t>
            </a:r>
            <a:r>
              <a:rPr lang="sv-SE" dirty="0" err="1"/>
              <a:t>into</a:t>
            </a:r>
            <a:r>
              <a:rPr lang="sv-SE" dirty="0"/>
              <a:t> </a:t>
            </a:r>
            <a:r>
              <a:rPr lang="sv-SE" smtClean="0"/>
              <a:t>dogshed(2</a:t>
            </a:r>
            <a:r>
              <a:rPr lang="sv-SE" dirty="0" smtClean="0"/>
              <a:t>)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err="1" smtClean="0"/>
              <a:t>Recommendations</a:t>
            </a:r>
            <a:r>
              <a:rPr lang="sv-SE" dirty="0" smtClean="0"/>
              <a:t> from incident </a:t>
            </a:r>
            <a:r>
              <a:rPr lang="sv-SE" dirty="0" err="1" smtClean="0"/>
              <a:t>investigation</a:t>
            </a:r>
            <a:r>
              <a:rPr lang="sv-SE" dirty="0" smtClean="0"/>
              <a:t> </a:t>
            </a:r>
            <a:r>
              <a:rPr lang="sv-SE" dirty="0" err="1" smtClean="0"/>
              <a:t>included</a:t>
            </a:r>
            <a:r>
              <a:rPr lang="sv-SE" dirty="0" smtClean="0"/>
              <a:t>: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err="1"/>
              <a:t>Redesign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exhaust</a:t>
            </a:r>
            <a:r>
              <a:rPr lang="sv-SE" dirty="0"/>
              <a:t> </a:t>
            </a:r>
            <a:r>
              <a:rPr lang="sv-SE" dirty="0" err="1" smtClean="0"/>
              <a:t>pipework</a:t>
            </a:r>
            <a:endParaRPr lang="sv-SE" dirty="0" smtClean="0"/>
          </a:p>
          <a:p>
            <a:r>
              <a:rPr lang="sv-SE" dirty="0" smtClean="0"/>
              <a:t>ODH alarm </a:t>
            </a:r>
            <a:r>
              <a:rPr lang="sv-SE" dirty="0" err="1" smtClean="0"/>
              <a:t>outside</a:t>
            </a:r>
            <a:r>
              <a:rPr lang="sv-SE" dirty="0" smtClean="0"/>
              <a:t> </a:t>
            </a:r>
            <a:r>
              <a:rPr lang="sv-SE" dirty="0" err="1" smtClean="0"/>
              <a:t>dogshed</a:t>
            </a:r>
            <a:r>
              <a:rPr lang="sv-SE" dirty="0" smtClean="0"/>
              <a:t> area</a:t>
            </a:r>
          </a:p>
          <a:p>
            <a:r>
              <a:rPr lang="sv-SE" dirty="0" err="1" smtClean="0"/>
              <a:t>Repositioning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alarm </a:t>
            </a:r>
            <a:r>
              <a:rPr lang="sv-SE" dirty="0" err="1" smtClean="0"/>
              <a:t>detection</a:t>
            </a:r>
            <a:endParaRPr lang="sv-SE" dirty="0" smtClean="0"/>
          </a:p>
          <a:p>
            <a:r>
              <a:rPr lang="sv-SE" dirty="0" err="1" smtClean="0"/>
              <a:t>Improved</a:t>
            </a:r>
            <a:r>
              <a:rPr lang="sv-SE" dirty="0" smtClean="0"/>
              <a:t> </a:t>
            </a:r>
            <a:r>
              <a:rPr lang="sv-SE" dirty="0" err="1" smtClean="0"/>
              <a:t>sealing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pipework</a:t>
            </a:r>
            <a:endParaRPr lang="sv-SE" dirty="0" smtClean="0"/>
          </a:p>
          <a:p>
            <a:r>
              <a:rPr lang="sv-SE" dirty="0" err="1" smtClean="0"/>
              <a:t>Ensure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modifications</a:t>
            </a:r>
            <a:r>
              <a:rPr lang="sv-SE" dirty="0" smtClean="0"/>
              <a:t> to design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considered</a:t>
            </a:r>
            <a:r>
              <a:rPr lang="sv-SE" dirty="0" smtClean="0"/>
              <a:t> by all </a:t>
            </a:r>
            <a:r>
              <a:rPr lang="sv-SE" dirty="0" err="1" smtClean="0"/>
              <a:t>parties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8246626" y="3573016"/>
            <a:ext cx="3335774" cy="235669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Incidents and Incident management @ ESS, Sept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84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ODH Incidents – </a:t>
            </a:r>
            <a:r>
              <a:rPr lang="sv-SE" dirty="0" err="1" smtClean="0"/>
              <a:t>incorrrect</a:t>
            </a:r>
            <a:r>
              <a:rPr lang="sv-SE" dirty="0" smtClean="0"/>
              <a:t> </a:t>
            </a:r>
            <a:r>
              <a:rPr lang="sv-SE" dirty="0" err="1" smtClean="0"/>
              <a:t>dryer</a:t>
            </a:r>
            <a:r>
              <a:rPr lang="sv-SE" dirty="0" smtClean="0"/>
              <a:t> </a:t>
            </a:r>
            <a:r>
              <a:rPr lang="sv-SE" dirty="0" err="1" smtClean="0"/>
              <a:t>depressurisation</a:t>
            </a:r>
            <a:r>
              <a:rPr lang="sv-SE" dirty="0" smtClean="0"/>
              <a:t> (1)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81000"/>
            <a:ext cx="5846440" cy="434516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Incorrectly performed </a:t>
            </a:r>
            <a:r>
              <a:rPr lang="en-US" sz="2000" dirty="0"/>
              <a:t>dryer </a:t>
            </a:r>
            <a:r>
              <a:rPr lang="en-US" sz="2000" dirty="0" err="1" smtClean="0"/>
              <a:t>depressurisation</a:t>
            </a:r>
            <a:r>
              <a:rPr lang="en-US" sz="2000" dirty="0" smtClean="0"/>
              <a:t> </a:t>
            </a:r>
            <a:r>
              <a:rPr lang="en-US" sz="2000" dirty="0"/>
              <a:t>(in &lt;1 second instead ~15 minutes) caused pipe </a:t>
            </a:r>
            <a:r>
              <a:rPr lang="en-US" sz="2000" dirty="0" smtClean="0"/>
              <a:t>disconnection, </a:t>
            </a:r>
          </a:p>
          <a:p>
            <a:r>
              <a:rPr lang="en-US" sz="2000" dirty="0" smtClean="0"/>
              <a:t>serious pressure relief incident</a:t>
            </a:r>
            <a:endParaRPr lang="en-US" sz="2000" dirty="0"/>
          </a:p>
          <a:p>
            <a:r>
              <a:rPr lang="en-US" sz="2000" dirty="0">
                <a:sym typeface="Wingdings" pitchFamily="2" charset="2"/>
              </a:rPr>
              <a:t>ODH Warning (sensor position 6 &lt; 19.5 % for ~40-50 seconds) and </a:t>
            </a:r>
          </a:p>
          <a:p>
            <a:r>
              <a:rPr lang="en-US" sz="2000" dirty="0">
                <a:sym typeface="Wingdings" pitchFamily="2" charset="2"/>
              </a:rPr>
              <a:t>Fire alarm (presumably caused by oil </a:t>
            </a:r>
            <a:r>
              <a:rPr lang="en-US" sz="2000" dirty="0" err="1">
                <a:sym typeface="Wingdings" pitchFamily="2" charset="2"/>
              </a:rPr>
              <a:t>vapour</a:t>
            </a:r>
            <a:r>
              <a:rPr lang="en-US" sz="2000" dirty="0">
                <a:sym typeface="Wingdings" pitchFamily="2" charset="2"/>
              </a:rPr>
              <a:t> cloud)</a:t>
            </a:r>
          </a:p>
          <a:p>
            <a:endParaRPr lang="en-US" sz="2000" dirty="0">
              <a:sym typeface="Wingdings" pitchFamily="2" charset="2"/>
            </a:endParaRP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0" y="1761587"/>
            <a:ext cx="4608512" cy="472328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Incidents and Incident management @ ESS, Sept 2019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96B8690-A817-9C47-87B7-729E178C43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1761587"/>
            <a:ext cx="3602431" cy="48032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80AAB5-4ABC-E945-836A-99F2EBE6A6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51817" y="2350545"/>
            <a:ext cx="4833774" cy="362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3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ODH Incidents – </a:t>
            </a:r>
            <a:r>
              <a:rPr lang="sv-SE" dirty="0" err="1"/>
              <a:t>incorrrect</a:t>
            </a:r>
            <a:r>
              <a:rPr lang="sv-SE" dirty="0"/>
              <a:t> </a:t>
            </a:r>
            <a:r>
              <a:rPr lang="sv-SE" dirty="0" err="1"/>
              <a:t>dryer</a:t>
            </a:r>
            <a:r>
              <a:rPr lang="sv-SE" dirty="0"/>
              <a:t> </a:t>
            </a:r>
            <a:r>
              <a:rPr lang="sv-SE" dirty="0" err="1" smtClean="0"/>
              <a:t>depressurisation</a:t>
            </a:r>
            <a:r>
              <a:rPr lang="sv-SE" dirty="0" smtClean="0"/>
              <a:t> (2)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sv-SE" sz="2400" dirty="0" err="1"/>
              <a:t>Recommendations</a:t>
            </a:r>
            <a:r>
              <a:rPr lang="sv-SE" sz="2400" dirty="0"/>
              <a:t> from incident </a:t>
            </a:r>
            <a:r>
              <a:rPr lang="sv-SE" sz="2400" dirty="0" err="1"/>
              <a:t>investigation</a:t>
            </a:r>
            <a:r>
              <a:rPr lang="sv-SE" sz="2400" dirty="0"/>
              <a:t> </a:t>
            </a:r>
            <a:r>
              <a:rPr lang="sv-SE" sz="2400" dirty="0" err="1"/>
              <a:t>included</a:t>
            </a:r>
            <a:r>
              <a:rPr lang="sv-SE" sz="2400" dirty="0"/>
              <a:t>:</a:t>
            </a:r>
          </a:p>
          <a:p>
            <a:pPr marL="0" indent="0" algn="just">
              <a:buNone/>
            </a:pPr>
            <a:endParaRPr lang="en-GB" sz="2400" dirty="0" smtClean="0"/>
          </a:p>
          <a:p>
            <a:pPr algn="just"/>
            <a:r>
              <a:rPr lang="en-GB" sz="2400" dirty="0" smtClean="0"/>
              <a:t>Immediate </a:t>
            </a:r>
            <a:r>
              <a:rPr lang="en-GB" sz="2400" dirty="0"/>
              <a:t>stop of commissioning and machinery</a:t>
            </a:r>
          </a:p>
          <a:p>
            <a:pPr algn="just"/>
            <a:r>
              <a:rPr lang="sv-SE" sz="2400" dirty="0" err="1"/>
              <a:t>Removing</a:t>
            </a:r>
            <a:r>
              <a:rPr lang="sv-SE" sz="2400" dirty="0"/>
              <a:t> </a:t>
            </a:r>
            <a:r>
              <a:rPr lang="sv-SE" sz="2400" dirty="0" err="1"/>
              <a:t>root</a:t>
            </a:r>
            <a:r>
              <a:rPr lang="sv-SE" sz="2400" dirty="0"/>
              <a:t> cause by putting a blind </a:t>
            </a:r>
            <a:r>
              <a:rPr lang="sv-SE" sz="2400" dirty="0" err="1"/>
              <a:t>flange</a:t>
            </a:r>
            <a:r>
              <a:rPr lang="sv-SE" sz="2400" dirty="0"/>
              <a:t> on the </a:t>
            </a:r>
            <a:r>
              <a:rPr lang="sv-SE" sz="2400" dirty="0" err="1"/>
              <a:t>safety</a:t>
            </a:r>
            <a:r>
              <a:rPr lang="sv-SE" sz="2400" dirty="0"/>
              <a:t> relief </a:t>
            </a:r>
            <a:r>
              <a:rPr lang="sv-SE" sz="2400" dirty="0" err="1" smtClean="0"/>
              <a:t>header</a:t>
            </a:r>
            <a:r>
              <a:rPr lang="sv-SE" sz="2400" dirty="0" smtClean="0"/>
              <a:t> </a:t>
            </a:r>
          </a:p>
          <a:p>
            <a:pPr algn="just"/>
            <a:r>
              <a:rPr lang="sv-SE" sz="2400" dirty="0" smtClean="0"/>
              <a:t>Check for </a:t>
            </a:r>
            <a:r>
              <a:rPr lang="sv-SE" sz="2400" dirty="0" err="1" smtClean="0"/>
              <a:t>further</a:t>
            </a:r>
            <a:r>
              <a:rPr lang="sv-SE" sz="2400" dirty="0" smtClean="0"/>
              <a:t> </a:t>
            </a:r>
            <a:r>
              <a:rPr lang="sv-SE" sz="2400" dirty="0" err="1"/>
              <a:t>flow</a:t>
            </a:r>
            <a:r>
              <a:rPr lang="sv-SE" sz="2400" dirty="0"/>
              <a:t> </a:t>
            </a:r>
            <a:r>
              <a:rPr lang="sv-SE" sz="2400" dirty="0" err="1"/>
              <a:t>restrictions</a:t>
            </a:r>
            <a:r>
              <a:rPr lang="sv-SE" sz="2400" dirty="0"/>
              <a:t> </a:t>
            </a:r>
          </a:p>
          <a:p>
            <a:pPr algn="just"/>
            <a:r>
              <a:rPr lang="sv-SE" sz="2400" dirty="0"/>
              <a:t>Design </a:t>
            </a:r>
            <a:r>
              <a:rPr lang="sv-SE" sz="2400" dirty="0" err="1"/>
              <a:t>of</a:t>
            </a:r>
            <a:r>
              <a:rPr lang="sv-SE" sz="2400" dirty="0"/>
              <a:t> a </a:t>
            </a:r>
            <a:r>
              <a:rPr lang="sv-SE" sz="2400" dirty="0" err="1"/>
              <a:t>separate</a:t>
            </a:r>
            <a:r>
              <a:rPr lang="sv-SE" sz="2400" dirty="0"/>
              <a:t> </a:t>
            </a:r>
            <a:r>
              <a:rPr lang="sv-SE" sz="2400" dirty="0" err="1"/>
              <a:t>safety</a:t>
            </a:r>
            <a:r>
              <a:rPr lang="sv-SE" sz="2400" dirty="0"/>
              <a:t> relief </a:t>
            </a:r>
            <a:r>
              <a:rPr lang="sv-SE" sz="2400" dirty="0" err="1"/>
              <a:t>line</a:t>
            </a:r>
            <a:r>
              <a:rPr lang="sv-SE" sz="2400" dirty="0"/>
              <a:t> </a:t>
            </a:r>
            <a:r>
              <a:rPr lang="sv-SE" sz="2400" dirty="0" err="1"/>
              <a:t>only</a:t>
            </a:r>
            <a:r>
              <a:rPr lang="sv-SE" sz="2400" dirty="0"/>
              <a:t> for the gas bag relief  </a:t>
            </a:r>
            <a:endParaRPr lang="sv-SE" sz="2400" dirty="0" smtClean="0"/>
          </a:p>
          <a:p>
            <a:pPr algn="just"/>
            <a:r>
              <a:rPr lang="sv-SE" sz="2400" dirty="0" smtClean="0"/>
              <a:t>HAZOP </a:t>
            </a:r>
            <a:r>
              <a:rPr lang="sv-SE" sz="2400" dirty="0" err="1" smtClean="0"/>
              <a:t>of</a:t>
            </a:r>
            <a:r>
              <a:rPr lang="sv-SE" sz="2400" dirty="0" smtClean="0"/>
              <a:t> </a:t>
            </a:r>
            <a:r>
              <a:rPr lang="sv-SE" sz="2400" dirty="0" err="1" smtClean="0"/>
              <a:t>dryer</a:t>
            </a:r>
            <a:r>
              <a:rPr lang="sv-SE" sz="2400" dirty="0" smtClean="0"/>
              <a:t> system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Incidents and Incident management @ ESS, Sept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6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Other</a:t>
            </a:r>
            <a:r>
              <a:rPr lang="sv-SE" dirty="0" smtClean="0"/>
              <a:t> incidents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6</a:t>
            </a:fld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Alarm </a:t>
            </a:r>
            <a:r>
              <a:rPr lang="sv-SE" dirty="0" err="1" smtClean="0"/>
              <a:t>triggered</a:t>
            </a:r>
            <a:r>
              <a:rPr lang="sv-SE" dirty="0" smtClean="0"/>
              <a:t> </a:t>
            </a:r>
            <a:r>
              <a:rPr lang="sv-SE" dirty="0" err="1" smtClean="0"/>
              <a:t>due</a:t>
            </a:r>
            <a:r>
              <a:rPr lang="sv-SE" dirty="0" smtClean="0"/>
              <a:t> to </a:t>
            </a:r>
            <a:r>
              <a:rPr lang="sv-SE" dirty="0" err="1" smtClean="0"/>
              <a:t>power</a:t>
            </a:r>
            <a:r>
              <a:rPr lang="sv-SE" dirty="0" smtClean="0"/>
              <a:t> loss – </a:t>
            </a:r>
            <a:r>
              <a:rPr lang="sv-SE" dirty="0" err="1" smtClean="0"/>
              <a:t>initially</a:t>
            </a:r>
            <a:r>
              <a:rPr lang="sv-SE" dirty="0" smtClean="0"/>
              <a:t> ODH data </a:t>
            </a:r>
            <a:r>
              <a:rPr lang="sv-SE" dirty="0" err="1" smtClean="0"/>
              <a:t>was</a:t>
            </a:r>
            <a:r>
              <a:rPr lang="sv-SE" dirty="0" smtClean="0"/>
              <a:t> not </a:t>
            </a:r>
            <a:r>
              <a:rPr lang="sv-SE" dirty="0" err="1" smtClean="0"/>
              <a:t>captured</a:t>
            </a:r>
            <a:r>
              <a:rPr lang="sv-SE" dirty="0" smtClean="0"/>
              <a:t>, by </a:t>
            </a:r>
            <a:r>
              <a:rPr lang="sv-SE" dirty="0" err="1" smtClean="0"/>
              <a:t>morning</a:t>
            </a:r>
            <a:r>
              <a:rPr lang="sv-SE" dirty="0" smtClean="0"/>
              <a:t> the ODH monitors in Cold box hall </a:t>
            </a:r>
            <a:r>
              <a:rPr lang="sv-SE" dirty="0" err="1" smtClean="0"/>
              <a:t>switched</a:t>
            </a:r>
            <a:r>
              <a:rPr lang="sv-SE" dirty="0" smtClean="0"/>
              <a:t> off (at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time</a:t>
            </a:r>
            <a:r>
              <a:rPr lang="sv-SE" dirty="0" smtClean="0"/>
              <a:t> the UPS </a:t>
            </a:r>
            <a:r>
              <a:rPr lang="sv-SE" dirty="0" err="1" smtClean="0"/>
              <a:t>was</a:t>
            </a:r>
            <a:r>
              <a:rPr lang="sv-SE" dirty="0" smtClean="0"/>
              <a:t> not </a:t>
            </a:r>
            <a:r>
              <a:rPr lang="sv-SE" dirty="0" err="1" smtClean="0"/>
              <a:t>supported</a:t>
            </a:r>
            <a:r>
              <a:rPr lang="sv-SE" dirty="0" smtClean="0"/>
              <a:t> by diesel generators) The ODH </a:t>
            </a:r>
            <a:r>
              <a:rPr lang="sv-SE" dirty="0" err="1" smtClean="0"/>
              <a:t>plc</a:t>
            </a:r>
            <a:r>
              <a:rPr lang="sv-SE" dirty="0" smtClean="0"/>
              <a:t> </a:t>
            </a:r>
            <a:r>
              <a:rPr lang="sv-SE" dirty="0" err="1" smtClean="0"/>
              <a:t>cabinet</a:t>
            </a:r>
            <a:r>
              <a:rPr lang="sv-SE" dirty="0" smtClean="0"/>
              <a:t> and alarms </a:t>
            </a:r>
            <a:r>
              <a:rPr lang="sv-SE" dirty="0" err="1" smtClean="0"/>
              <a:t>were</a:t>
            </a:r>
            <a:r>
              <a:rPr lang="sv-SE" dirty="0" smtClean="0"/>
              <a:t> </a:t>
            </a:r>
            <a:r>
              <a:rPr lang="sv-SE" dirty="0" err="1" smtClean="0"/>
              <a:t>then</a:t>
            </a:r>
            <a:r>
              <a:rPr lang="sv-SE" dirty="0" smtClean="0"/>
              <a:t> transferred to </a:t>
            </a:r>
            <a:r>
              <a:rPr lang="sv-SE" dirty="0" err="1" smtClean="0"/>
              <a:t>local</a:t>
            </a:r>
            <a:r>
              <a:rPr lang="sv-SE" dirty="0" smtClean="0"/>
              <a:t> UPS.</a:t>
            </a:r>
          </a:p>
          <a:p>
            <a:r>
              <a:rPr lang="sv-SE" dirty="0" err="1" smtClean="0"/>
              <a:t>Since</a:t>
            </a:r>
            <a:r>
              <a:rPr lang="sv-SE" dirty="0" smtClean="0"/>
              <a:t> </a:t>
            </a:r>
            <a:r>
              <a:rPr lang="sv-SE" dirty="0" err="1" smtClean="0"/>
              <a:t>then</a:t>
            </a:r>
            <a:r>
              <a:rPr lang="sv-SE" dirty="0" smtClean="0"/>
              <a:t> the diesel generators </a:t>
            </a:r>
            <a:r>
              <a:rPr lang="sv-SE" dirty="0" err="1" smtClean="0"/>
              <a:t>have</a:t>
            </a:r>
            <a:r>
              <a:rPr lang="sv-SE" dirty="0" smtClean="0"/>
              <a:t> come on </a:t>
            </a:r>
            <a:r>
              <a:rPr lang="sv-SE" dirty="0" err="1" smtClean="0"/>
              <a:t>line</a:t>
            </a:r>
            <a:r>
              <a:rPr lang="sv-SE" dirty="0" smtClean="0"/>
              <a:t> </a:t>
            </a:r>
            <a:r>
              <a:rPr lang="sv-SE" dirty="0" err="1" smtClean="0"/>
              <a:t>providing</a:t>
            </a:r>
            <a:r>
              <a:rPr lang="sv-SE" dirty="0" smtClean="0"/>
              <a:t> back </a:t>
            </a:r>
            <a:r>
              <a:rPr lang="sv-SE" dirty="0" err="1" smtClean="0"/>
              <a:t>up</a:t>
            </a:r>
            <a:r>
              <a:rPr lang="sv-SE" dirty="0" smtClean="0"/>
              <a:t> </a:t>
            </a:r>
            <a:r>
              <a:rPr lang="sv-SE" dirty="0" err="1" smtClean="0"/>
              <a:t>power</a:t>
            </a:r>
            <a:r>
              <a:rPr lang="sv-SE" dirty="0" smtClean="0"/>
              <a:t>.</a:t>
            </a:r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2022-02-10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348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Finish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099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ESS-0060907 - Chess Core Powerpoint</Template>
  <TotalTime>433</TotalTime>
  <Words>377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Segoe UI</vt:lpstr>
      <vt:lpstr>Segoe UI Light</vt:lpstr>
      <vt:lpstr>Segoe UI Semibold</vt:lpstr>
      <vt:lpstr>Wingdings</vt:lpstr>
      <vt:lpstr>Office-tema</vt:lpstr>
      <vt:lpstr>ODH incidents</vt:lpstr>
      <vt:lpstr>   Oxygen Deficiency Hazard (ODH) incidents -  Nitrogen ingress into ’dogshed’</vt:lpstr>
      <vt:lpstr>Oxygen Deficiency Hazard (ODH) incidents -  Nitrogen ingress into dogshed(2)</vt:lpstr>
      <vt:lpstr>ODH Incidents – incorrrect dryer depressurisation (1)</vt:lpstr>
      <vt:lpstr>ODH Incidents – incorrrect dryer depressurisation (2)</vt:lpstr>
      <vt:lpstr>Other incidents</vt:lpstr>
      <vt:lpstr>Finish presentation</vt:lpstr>
    </vt:vector>
  </TitlesOfParts>
  <Company>European Spallation Source ERIC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ODH incidents</dc:title>
  <dc:creator>Helen Boyer</dc:creator>
  <cp:lastModifiedBy>Helen Boyer</cp:lastModifiedBy>
  <cp:revision>6</cp:revision>
  <cp:lastPrinted>2019-03-08T10:27:30Z</cp:lastPrinted>
  <dcterms:created xsi:type="dcterms:W3CDTF">2022-02-09T10:51:48Z</dcterms:created>
  <dcterms:modified xsi:type="dcterms:W3CDTF">2022-02-10T11:20:14Z</dcterms:modified>
</cp:coreProperties>
</file>