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7" r:id="rId3"/>
    <p:sldId id="268" r:id="rId4"/>
    <p:sldId id="278" r:id="rId5"/>
    <p:sldId id="279" r:id="rId6"/>
    <p:sldId id="275" r:id="rId7"/>
    <p:sldId id="277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0" autoAdjust="0"/>
    <p:restoredTop sz="94681" autoAdjust="0"/>
  </p:normalViewPr>
  <p:slideViewPr>
    <p:cSldViewPr snapToGrid="0" snapToObjects="1">
      <p:cViewPr varScale="1">
        <p:scale>
          <a:sx n="127" d="100"/>
          <a:sy n="127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2022-04-22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2022-04-22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2022-04-22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Updates on mechanical processing and high temperature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Caroline </a:t>
            </a:r>
            <a:r>
              <a:rPr lang="en-GB" dirty="0" err="1"/>
              <a:t>Curfs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2022-04-22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processing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869" y="1572655"/>
            <a:ext cx="10540721" cy="4768062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uniaxial stress rig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Built by NPI, CZ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can go up to 100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but new grips will be needed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Tension and compression possible for round samples only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Nearly ready to be sent but TA for transfer not signed (discussions on going about warranty)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Kick- off after next IKRC in 10.22 for transfer to ESS in 2023</a:t>
            </a:r>
          </a:p>
          <a:p>
            <a:pPr marL="142875" lvl="1" indent="0">
              <a:spcBef>
                <a:spcPts val="0"/>
              </a:spcBef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rotation/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tortion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stress rig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Budget : 420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kEuros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SREss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grant with LU and MAU to refurbish or duplicate Robin’s rig including improvements– Project started – Quotation in progress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include a DIC/DVC system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Planned to be ready by end Q3/23</a:t>
            </a:r>
          </a:p>
          <a:p>
            <a:pPr marL="142875" lvl="1" indent="0">
              <a:spcBef>
                <a:spcPts val="0"/>
              </a:spcBef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5-10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stress rig dedicated to soft matter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Postponed : No ESS instrument showed interest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borrowed from MAX IV ?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Stress rigs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589958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processing &amp; high temperature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Furnaces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2022-04-22</a:t>
            </a:fld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8F813-3B1D-1342-A9E6-EFD64787A8A9}"/>
              </a:ext>
            </a:extLst>
          </p:cNvPr>
          <p:cNvSpPr txBox="1"/>
          <p:nvPr/>
        </p:nvSpPr>
        <p:spPr>
          <a:xfrm>
            <a:off x="437692" y="1438102"/>
            <a:ext cx="679852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Furnaces adapted to stress rigs: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Vacuum chamber with Joule heating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up to 1200 ℃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Built by NPI, CZ – Will be sent with the stress rig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 nearly ready to be signed – discussions on going about warranty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Kick-off planned after next IKRC in 10.22 and delivery in 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UHT furnace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mirror furnace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External grant with Chalmers Uni, ISIS and ESS (2 years post-doc)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Drawings ready by end 22/ beg. 23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Prototype will be built and tested by ISIS</a:t>
            </a:r>
          </a:p>
          <a:p>
            <a:pPr algn="l"/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6C22F-24F3-2248-9D85-74454676BA26}"/>
              </a:ext>
            </a:extLst>
          </p:cNvPr>
          <p:cNvSpPr txBox="1"/>
          <p:nvPr/>
        </p:nvSpPr>
        <p:spPr>
          <a:xfrm>
            <a:off x="437692" y="3701074"/>
            <a:ext cx="10539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Furnaces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Aarhus furnaces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Induction and hot air blower/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cryostream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Budget 90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kEuros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+ 90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kEuros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Planned initially to be ready by 2023 BUT departure of post-doc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Induction furnace : Swedish IK (UU) in collaboration with Aarhus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Hot air blower/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cryostream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project on hold – equipment will be purchased to be used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independantly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ILL type furnaces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Budget 75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kEuros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second-hand furnaces from LLB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Refurbished by LLB with support from ESS technicians</a:t>
            </a:r>
            <a:endParaRPr lang="en-US" sz="1600" dirty="0"/>
          </a:p>
          <a:p>
            <a:pPr algn="l"/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processing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74" y="1562400"/>
            <a:ext cx="6752492" cy="2155490"/>
          </a:xfrm>
        </p:spPr>
        <p:txBody>
          <a:bodyPr/>
          <a:lstStyle/>
          <a:p>
            <a:pPr marL="142875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Thermo-mechanical testing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2022-04-22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D6647-69E4-2A4F-89A3-C77F8E215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577" y="1128557"/>
            <a:ext cx="3502011" cy="2318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1B0142-6A29-8C46-B836-C5B8893CB889}"/>
              </a:ext>
            </a:extLst>
          </p:cNvPr>
          <p:cNvSpPr txBox="1"/>
          <p:nvPr/>
        </p:nvSpPr>
        <p:spPr>
          <a:xfrm>
            <a:off x="10262219" y="2782588"/>
            <a:ext cx="1065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>
                <a:solidFill>
                  <a:srgbClr val="666666"/>
                </a:solidFill>
              </a:rPr>
              <a:t>TA Instrument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89E681-655A-5741-A1B4-9247E9196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1" b="52743"/>
          <a:stretch/>
        </p:blipFill>
        <p:spPr>
          <a:xfrm>
            <a:off x="859894" y="3765055"/>
            <a:ext cx="1712484" cy="11766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2A6F02-795D-E44B-B085-74146DF02515}"/>
              </a:ext>
            </a:extLst>
          </p:cNvPr>
          <p:cNvSpPr txBox="1"/>
          <p:nvPr/>
        </p:nvSpPr>
        <p:spPr>
          <a:xfrm>
            <a:off x="4972694" y="4071458"/>
            <a:ext cx="6407973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Gleeble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Discussion started but postponed to after 2027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SE budget planned : private – public partnership? Grant?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Will need a dedicated person to run it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be used without neutrons</a:t>
            </a:r>
            <a:endParaRPr lang="en-US" dirty="0"/>
          </a:p>
          <a:p>
            <a:pPr algn="l"/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0541E-15FD-D846-8E93-B2F37C19D20A}"/>
              </a:ext>
            </a:extLst>
          </p:cNvPr>
          <p:cNvSpPr txBox="1"/>
          <p:nvPr/>
        </p:nvSpPr>
        <p:spPr>
          <a:xfrm>
            <a:off x="562262" y="1547444"/>
            <a:ext cx="6958315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Dilatometer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Budget : 480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kEuros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Commercial product with modifications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Specifications to be defined before end of 22 : quenching needed?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Dedicated person needed to run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be used without neutrons</a:t>
            </a:r>
          </a:p>
          <a:p>
            <a:pPr algn="l"/>
            <a:endParaRPr lang="en-GB" dirty="0">
              <a:solidFill>
                <a:srgbClr val="666666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2A7985-E96C-8D4C-9E74-0EE8B785A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033"/>
          <a:stretch/>
        </p:blipFill>
        <p:spPr>
          <a:xfrm>
            <a:off x="2677620" y="4682532"/>
            <a:ext cx="1746022" cy="13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processing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2022-04-22</a:t>
            </a:fld>
            <a:endParaRPr lang="sv-SE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FD6BC0-782B-A44E-A3DA-F7F454306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55980"/>
              </p:ext>
            </p:extLst>
          </p:nvPr>
        </p:nvGraphicFramePr>
        <p:xfrm>
          <a:off x="455449" y="1668204"/>
          <a:ext cx="11023042" cy="411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280">
                  <a:extLst>
                    <a:ext uri="{9D8B030D-6E8A-4147-A177-3AD203B41FA5}">
                      <a16:colId xmlns:a16="http://schemas.microsoft.com/office/drawing/2014/main" val="741854704"/>
                    </a:ext>
                  </a:extLst>
                </a:gridCol>
                <a:gridCol w="2768461">
                  <a:extLst>
                    <a:ext uri="{9D8B030D-6E8A-4147-A177-3AD203B41FA5}">
                      <a16:colId xmlns:a16="http://schemas.microsoft.com/office/drawing/2014/main" val="610254559"/>
                    </a:ext>
                  </a:extLst>
                </a:gridCol>
                <a:gridCol w="1563420">
                  <a:extLst>
                    <a:ext uri="{9D8B030D-6E8A-4147-A177-3AD203B41FA5}">
                      <a16:colId xmlns:a16="http://schemas.microsoft.com/office/drawing/2014/main" val="3798892824"/>
                    </a:ext>
                  </a:extLst>
                </a:gridCol>
                <a:gridCol w="957595">
                  <a:extLst>
                    <a:ext uri="{9D8B030D-6E8A-4147-A177-3AD203B41FA5}">
                      <a16:colId xmlns:a16="http://schemas.microsoft.com/office/drawing/2014/main" val="1389889751"/>
                    </a:ext>
                  </a:extLst>
                </a:gridCol>
                <a:gridCol w="967366">
                  <a:extLst>
                    <a:ext uri="{9D8B030D-6E8A-4147-A177-3AD203B41FA5}">
                      <a16:colId xmlns:a16="http://schemas.microsoft.com/office/drawing/2014/main" val="351238728"/>
                    </a:ext>
                  </a:extLst>
                </a:gridCol>
                <a:gridCol w="4029920">
                  <a:extLst>
                    <a:ext uri="{9D8B030D-6E8A-4147-A177-3AD203B41FA5}">
                      <a16:colId xmlns:a16="http://schemas.microsoft.com/office/drawing/2014/main" val="3011679147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Planned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First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69284"/>
                  </a:ext>
                </a:extLst>
              </a:tr>
              <a:tr h="306000"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Deformation rigs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60 </a:t>
                      </a:r>
                      <a:r>
                        <a:rPr lang="en-GB" sz="1400" dirty="0" err="1"/>
                        <a:t>kN</a:t>
                      </a:r>
                      <a:r>
                        <a:rPr lang="en-GB" sz="1400" dirty="0"/>
                        <a:t> uniaxial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100 </a:t>
                      </a:r>
                      <a:r>
                        <a:rPr lang="en-GB" sz="1400" dirty="0" err="1"/>
                        <a:t>kEuros</a:t>
                      </a:r>
                      <a:r>
                        <a:rPr lang="en-GB" sz="14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HC</a:t>
                      </a:r>
                      <a:r>
                        <a:rPr lang="en-GB" sz="1400" baseline="30000" dirty="0"/>
                        <a:t>BEER</a:t>
                      </a:r>
                      <a:r>
                        <a:rPr lang="en-GB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Ready to be transferred – waiting for TA signature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243627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50 </a:t>
                      </a:r>
                      <a:r>
                        <a:rPr lang="en-GB" sz="1400" dirty="0" err="1"/>
                        <a:t>kN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Tortion</a:t>
                      </a:r>
                      <a:r>
                        <a:rPr lang="en-GB" sz="1400" dirty="0"/>
                        <a:t>/Rotation + DIC/DVC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420 </a:t>
                      </a:r>
                      <a:r>
                        <a:rPr lang="en-GB" sz="1400" dirty="0" err="1"/>
                        <a:t>kEuros</a:t>
                      </a:r>
                      <a:r>
                        <a:rPr lang="en-GB" sz="1400" dirty="0"/>
                        <a:t> +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FS</a:t>
                      </a:r>
                      <a:r>
                        <a:rPr lang="en-GB" sz="1400" baseline="30000" dirty="0"/>
                        <a:t>ODIN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Waiting for cost estimation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0658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5-10 </a:t>
                      </a:r>
                      <a:r>
                        <a:rPr lang="en-GB" sz="1400" dirty="0" err="1"/>
                        <a:t>kN</a:t>
                      </a:r>
                      <a:r>
                        <a:rPr lang="en-GB" sz="1400" dirty="0"/>
                        <a:t> soft 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&gt;2027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SOUP</a:t>
                      </a:r>
                      <a:r>
                        <a:rPr lang="en-GB" sz="1400" baseline="30000" dirty="0"/>
                        <a:t>LOKI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On 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40647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Furnaces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Joule heating for 60kN 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Included in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HC</a:t>
                      </a:r>
                      <a:r>
                        <a:rPr lang="en-GB" sz="1400" baseline="30000" dirty="0"/>
                        <a:t>BEER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Idem 60 </a:t>
                      </a:r>
                      <a:r>
                        <a:rPr lang="en-GB" sz="1400" dirty="0" err="1"/>
                        <a:t>kN</a:t>
                      </a:r>
                      <a:r>
                        <a:rPr lang="en-GB" sz="1400" dirty="0"/>
                        <a:t> uniaxial rig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3725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UHT- Mirror furnace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FS</a:t>
                      </a:r>
                      <a:r>
                        <a:rPr lang="en-GB" sz="1400" baseline="30000" dirty="0"/>
                        <a:t>BEER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Kick-off meeting 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429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Induction furnace (Aarhus)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90 </a:t>
                      </a:r>
                      <a:r>
                        <a:rPr lang="en-GB" sz="1400" dirty="0" err="1"/>
                        <a:t>kEuros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23 or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HC</a:t>
                      </a:r>
                      <a:r>
                        <a:rPr lang="en-GB" sz="1400" baseline="30000" dirty="0"/>
                        <a:t>DREAM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Potential Swedish </a:t>
                      </a:r>
                      <a:r>
                        <a:rPr lang="en-GB" sz="1400" dirty="0"/>
                        <a:t>IK – won’t start before beg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389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Cryostream</a:t>
                      </a:r>
                      <a:r>
                        <a:rPr lang="en-GB" sz="1400" dirty="0"/>
                        <a:t>/hot air blower (Aarhus)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90 </a:t>
                      </a:r>
                      <a:r>
                        <a:rPr lang="en-GB" sz="1400" dirty="0" err="1"/>
                        <a:t>kEuros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HC</a:t>
                      </a:r>
                      <a:r>
                        <a:rPr lang="en-GB" sz="1400" baseline="30000" dirty="0"/>
                        <a:t>DREAM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On hold- looking for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9068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ILL- type 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75 </a:t>
                      </a:r>
                      <a:r>
                        <a:rPr lang="en-GB" sz="1400" dirty="0" err="1"/>
                        <a:t>kEuros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HC</a:t>
                      </a:r>
                      <a:r>
                        <a:rPr lang="en-GB" sz="1400" baseline="30000" dirty="0"/>
                        <a:t>DREAM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Refurbishment started at LLB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82059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Thermo-mechanical testing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Dilatometer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480 </a:t>
                      </a:r>
                      <a:r>
                        <a:rPr lang="en-GB" sz="1400" dirty="0" err="1"/>
                        <a:t>kEuros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22-24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FS</a:t>
                      </a:r>
                      <a:r>
                        <a:rPr lang="en-GB" sz="1400" baseline="30000" dirty="0"/>
                        <a:t>BEER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Start specifications end of 2022</a:t>
                      </a:r>
                    </a:p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1399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Gleeble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&gt;2027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SOUP</a:t>
                      </a:r>
                      <a:r>
                        <a:rPr lang="en-GB" sz="1400" baseline="30000" dirty="0"/>
                        <a:t>BEER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On hold but first discussions in 2021</a:t>
                      </a:r>
                    </a:p>
                    <a:p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052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455</TotalTime>
  <Words>604</Words>
  <Application>Microsoft Macintosh PowerPoint</Application>
  <PresentationFormat>Widescreen</PresentationFormat>
  <Paragraphs>131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Updates on mechanical processing and high temperature</vt:lpstr>
      <vt:lpstr>Mechanical processing</vt:lpstr>
      <vt:lpstr>Mechanical processing &amp; high temperature</vt:lpstr>
      <vt:lpstr>Mechanical processing</vt:lpstr>
      <vt:lpstr>Mechanical processing</vt:lpstr>
      <vt:lpstr>Finish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Microsoft Office User</cp:lastModifiedBy>
  <cp:revision>38</cp:revision>
  <cp:lastPrinted>2019-03-08T10:27:30Z</cp:lastPrinted>
  <dcterms:created xsi:type="dcterms:W3CDTF">2020-01-21T09:56:49Z</dcterms:created>
  <dcterms:modified xsi:type="dcterms:W3CDTF">2022-04-22T14:53:29Z</dcterms:modified>
</cp:coreProperties>
</file>