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2" r:id="rId2"/>
    <p:sldId id="267" r:id="rId3"/>
    <p:sldId id="1153" r:id="rId4"/>
    <p:sldId id="1188" r:id="rId5"/>
    <p:sldId id="1190" r:id="rId6"/>
    <p:sldId id="1201" r:id="rId7"/>
    <p:sldId id="1124" r:id="rId8"/>
    <p:sldId id="1163" r:id="rId9"/>
    <p:sldId id="1161" r:id="rId10"/>
    <p:sldId id="1164" r:id="rId11"/>
    <p:sldId id="1165" r:id="rId12"/>
    <p:sldId id="1172" r:id="rId13"/>
    <p:sldId id="1192" r:id="rId14"/>
    <p:sldId id="1191" r:id="rId15"/>
    <p:sldId id="1174" r:id="rId16"/>
    <p:sldId id="1175" r:id="rId17"/>
    <p:sldId id="1176" r:id="rId18"/>
    <p:sldId id="1177" r:id="rId19"/>
    <p:sldId id="1178" r:id="rId20"/>
    <p:sldId id="1171" r:id="rId21"/>
    <p:sldId id="277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00" autoAdjust="0"/>
    <p:restoredTop sz="94627" autoAdjust="0"/>
  </p:normalViewPr>
  <p:slideViewPr>
    <p:cSldViewPr snapToGrid="0" snapToObjects="1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2022-04-26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105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Open</a:t>
            </a:r>
            <a:r>
              <a:rPr lang="sv-SE" dirty="0"/>
              <a:t> source </a:t>
            </a:r>
            <a:r>
              <a:rPr lang="sv-SE" dirty="0" err="1"/>
              <a:t>facility</a:t>
            </a:r>
            <a:r>
              <a:rPr lang="sv-SE" dirty="0"/>
              <a:t> </a:t>
            </a:r>
            <a:r>
              <a:rPr lang="sv-SE" dirty="0" err="1"/>
              <a:t>control</a:t>
            </a:r>
            <a:r>
              <a:rPr lang="sv-SE" dirty="0"/>
              <a:t> system/</a:t>
            </a:r>
            <a:r>
              <a:rPr lang="sv-SE" dirty="0" err="1"/>
              <a:t>Scada</a:t>
            </a:r>
            <a:r>
              <a:rPr lang="sv-SE" dirty="0"/>
              <a:t> system </a:t>
            </a:r>
            <a:r>
              <a:rPr lang="sv-SE" dirty="0" err="1"/>
              <a:t>used</a:t>
            </a:r>
            <a:r>
              <a:rPr lang="sv-SE" dirty="0"/>
              <a:t> at </a:t>
            </a:r>
            <a:r>
              <a:rPr lang="sv-SE" dirty="0" err="1"/>
              <a:t>large</a:t>
            </a:r>
            <a:r>
              <a:rPr lang="sv-SE" dirty="0"/>
              <a:t> research </a:t>
            </a:r>
            <a:r>
              <a:rPr lang="sv-SE" dirty="0" err="1"/>
              <a:t>facilities</a:t>
            </a:r>
            <a:r>
              <a:rPr lang="sv-SE" dirty="0"/>
              <a:t> (radio </a:t>
            </a:r>
            <a:r>
              <a:rPr lang="sv-SE" dirty="0" err="1"/>
              <a:t>telescope</a:t>
            </a:r>
            <a:r>
              <a:rPr lang="sv-SE" dirty="0"/>
              <a:t> </a:t>
            </a:r>
            <a:r>
              <a:rPr lang="sv-SE" dirty="0" err="1"/>
              <a:t>array</a:t>
            </a:r>
            <a:r>
              <a:rPr lang="sv-SE" dirty="0"/>
              <a:t>, </a:t>
            </a:r>
            <a:r>
              <a:rPr lang="sv-SE" dirty="0" err="1"/>
              <a:t>telescopes</a:t>
            </a:r>
            <a:r>
              <a:rPr lang="sv-SE" dirty="0"/>
              <a:t>, </a:t>
            </a:r>
            <a:r>
              <a:rPr lang="sv-SE" dirty="0" err="1"/>
              <a:t>synchrotrons</a:t>
            </a:r>
            <a:r>
              <a:rPr lang="sv-SE" dirty="0"/>
              <a:t>, </a:t>
            </a:r>
            <a:r>
              <a:rPr lang="sv-SE" dirty="0" err="1"/>
              <a:t>Xfel</a:t>
            </a:r>
            <a:r>
              <a:rPr lang="sv-SE" dirty="0"/>
              <a:t> </a:t>
            </a:r>
            <a:r>
              <a:rPr lang="sv-SE" dirty="0" err="1"/>
              <a:t>etc</a:t>
            </a:r>
            <a:r>
              <a:rPr lang="sv-SE" dirty="0"/>
              <a:t>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0536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Exposeing</a:t>
            </a:r>
            <a:r>
              <a:rPr lang="sv-SE" dirty="0"/>
              <a:t> signals on EPICS </a:t>
            </a:r>
            <a:r>
              <a:rPr lang="sv-SE" dirty="0" err="1"/>
              <a:t>enable</a:t>
            </a:r>
            <a:r>
              <a:rPr lang="sv-SE" dirty="0"/>
              <a:t> access on ESS </a:t>
            </a:r>
            <a:r>
              <a:rPr lang="sv-SE" dirty="0" err="1"/>
              <a:t>controls</a:t>
            </a:r>
            <a:r>
              <a:rPr lang="sv-SE" dirty="0"/>
              <a:t> </a:t>
            </a:r>
            <a:r>
              <a:rPr lang="sv-SE" dirty="0" err="1"/>
              <a:t>infrastructure</a:t>
            </a:r>
            <a:r>
              <a:rPr lang="sv-S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9765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Octopy</a:t>
            </a:r>
            <a:r>
              <a:rPr lang="sv-SE" dirty="0"/>
              <a:t> </a:t>
            </a:r>
            <a:r>
              <a:rPr lang="sv-SE" dirty="0" err="1"/>
              <a:t>provide</a:t>
            </a:r>
            <a:r>
              <a:rPr lang="sv-SE" dirty="0"/>
              <a:t> a solution </a:t>
            </a:r>
            <a:r>
              <a:rPr lang="sv-SE" dirty="0" err="1"/>
              <a:t>where</a:t>
            </a:r>
            <a:r>
              <a:rPr lang="sv-SE" dirty="0"/>
              <a:t> EPICS is </a:t>
            </a:r>
            <a:r>
              <a:rPr lang="sv-SE" dirty="0" err="1"/>
              <a:t>limited</a:t>
            </a:r>
            <a:r>
              <a:rPr lang="sv-S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533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2022-04-26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233B-4C1D-354A-801E-2D871903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Different solutions Same User Experience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11449-2A2A-4D4C-B73B-9FEE1774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E719A-FC5E-264E-B8E9-30A890D3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FEC832-8E53-4541-9FC4-C4D5C1AC5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72655"/>
            <a:ext cx="5807332" cy="4768062"/>
          </a:xfrm>
        </p:spPr>
        <p:txBody>
          <a:bodyPr/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Octopy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provide</a:t>
            </a:r>
            <a:r>
              <a:rPr lang="sv-SE" dirty="0">
                <a:solidFill>
                  <a:schemeClr val="tx1"/>
                </a:solidFill>
              </a:rPr>
              <a:t> SE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a </a:t>
            </a:r>
            <a:r>
              <a:rPr lang="sv-SE" dirty="0" err="1" smtClean="0">
                <a:solidFill>
                  <a:schemeClr val="tx1"/>
                </a:solidFill>
              </a:rPr>
              <a:t>toolbox</a:t>
            </a:r>
            <a:r>
              <a:rPr lang="sv-SE" dirty="0" smtClean="0">
                <a:solidFill>
                  <a:schemeClr val="tx1"/>
                </a:solidFill>
              </a:rPr>
              <a:t> for SE </a:t>
            </a:r>
            <a:r>
              <a:rPr lang="sv-SE" dirty="0" err="1">
                <a:solidFill>
                  <a:schemeClr val="tx1"/>
                </a:solidFill>
              </a:rPr>
              <a:t>low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level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complexity</a:t>
            </a:r>
            <a:r>
              <a:rPr lang="sv-SE" dirty="0">
                <a:solidFill>
                  <a:schemeClr val="tx1"/>
                </a:solidFill>
              </a:rPr>
              <a:t>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Configurations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can</a:t>
            </a:r>
            <a:r>
              <a:rPr lang="sv-SE" dirty="0">
                <a:solidFill>
                  <a:schemeClr val="tx1"/>
                </a:solidFill>
              </a:rPr>
              <a:t> be </a:t>
            </a:r>
            <a:r>
              <a:rPr lang="sv-SE" dirty="0" err="1">
                <a:solidFill>
                  <a:schemeClr val="tx1"/>
                </a:solidFill>
              </a:rPr>
              <a:t>changed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dynamically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enabling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modularity</a:t>
            </a:r>
            <a:r>
              <a:rPr lang="sv-SE" dirty="0">
                <a:solidFill>
                  <a:schemeClr val="tx1"/>
                </a:solidFill>
              </a:rPr>
              <a:t>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Python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libraries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can</a:t>
            </a:r>
            <a:r>
              <a:rPr lang="sv-SE" dirty="0">
                <a:solidFill>
                  <a:schemeClr val="tx1"/>
                </a:solidFill>
              </a:rPr>
              <a:t> be </a:t>
            </a:r>
            <a:r>
              <a:rPr lang="sv-SE" dirty="0" err="1">
                <a:solidFill>
                  <a:schemeClr val="tx1"/>
                </a:solidFill>
              </a:rPr>
              <a:t>used</a:t>
            </a:r>
            <a:endParaRPr lang="sv-SE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Python</a:t>
            </a:r>
            <a:r>
              <a:rPr lang="sv-SE" dirty="0">
                <a:solidFill>
                  <a:schemeClr val="tx1"/>
                </a:solidFill>
              </a:rPr>
              <a:t> scripts </a:t>
            </a:r>
            <a:r>
              <a:rPr lang="sv-SE" dirty="0" err="1">
                <a:solidFill>
                  <a:schemeClr val="tx1"/>
                </a:solidFill>
              </a:rPr>
              <a:t>can</a:t>
            </a:r>
            <a:r>
              <a:rPr lang="sv-SE" dirty="0">
                <a:solidFill>
                  <a:schemeClr val="tx1"/>
                </a:solidFill>
              </a:rPr>
              <a:t> be </a:t>
            </a:r>
            <a:r>
              <a:rPr lang="sv-SE" dirty="0" err="1">
                <a:solidFill>
                  <a:schemeClr val="tx1"/>
                </a:solidFill>
              </a:rPr>
              <a:t>added</a:t>
            </a:r>
            <a:r>
              <a:rPr lang="sv-SE" dirty="0">
                <a:solidFill>
                  <a:schemeClr val="tx1"/>
                </a:solidFill>
              </a:rPr>
              <a:t> in a </a:t>
            </a:r>
            <a:r>
              <a:rPr lang="sv-SE" dirty="0" err="1">
                <a:solidFill>
                  <a:schemeClr val="tx1"/>
                </a:solidFill>
              </a:rPr>
              <a:t>modular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way</a:t>
            </a:r>
            <a:endParaRPr lang="sv-SE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SE </a:t>
            </a:r>
            <a:r>
              <a:rPr lang="sv-SE" dirty="0" err="1">
                <a:solidFill>
                  <a:schemeClr val="tx1"/>
                </a:solidFill>
              </a:rPr>
              <a:t>staff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can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code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smtClean="0">
                <a:solidFill>
                  <a:schemeClr val="tx1"/>
                </a:solidFill>
              </a:rPr>
              <a:t>(</a:t>
            </a:r>
            <a:r>
              <a:rPr lang="sv-SE" dirty="0" err="1" smtClean="0">
                <a:solidFill>
                  <a:schemeClr val="tx1"/>
                </a:solidFill>
              </a:rPr>
              <a:t>low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threshold</a:t>
            </a:r>
            <a:r>
              <a:rPr lang="sv-SE" dirty="0" smtClean="0">
                <a:solidFill>
                  <a:schemeClr val="tx1"/>
                </a:solidFill>
              </a:rPr>
              <a:t>)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1A881FD-2CB9-9C4A-BDF4-D53D3AC9533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600950" y="1438102"/>
            <a:ext cx="4233863" cy="3175397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C33B07-E10B-3044-B559-A9DDC1E0E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10145316" cy="507076"/>
          </a:xfrm>
        </p:spPr>
        <p:txBody>
          <a:bodyPr/>
          <a:lstStyle/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b="1" dirty="0"/>
              <a:t>: </a:t>
            </a:r>
            <a:r>
              <a:rPr lang="sv-SE" b="1" dirty="0" err="1"/>
              <a:t>Octopy</a:t>
            </a:r>
            <a:r>
              <a:rPr lang="sv-SE" b="1" dirty="0"/>
              <a:t> </a:t>
            </a:r>
            <a:r>
              <a:rPr lang="sv-SE" dirty="0" err="1"/>
              <a:t>Development</a:t>
            </a:r>
            <a:r>
              <a:rPr lang="sv-SE" dirty="0"/>
              <a:t> systems Orange </a:t>
            </a:r>
            <a:r>
              <a:rPr lang="sv-SE" dirty="0" err="1"/>
              <a:t>Cryostat</a:t>
            </a:r>
            <a:r>
              <a:rPr lang="sv-SE" dirty="0"/>
              <a:t>, Rig1, LS336 </a:t>
            </a:r>
            <a:r>
              <a:rPr lang="sv-SE" dirty="0" err="1"/>
              <a:t>Tctrl</a:t>
            </a:r>
            <a:r>
              <a:rPr lang="sv-SE" dirty="0"/>
              <a:t> </a:t>
            </a:r>
            <a:r>
              <a:rPr lang="sv-SE" dirty="0" err="1" smtClean="0"/>
              <a:t>calib</a:t>
            </a:r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B7F422-FC2D-B942-94C4-20F68CAE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911062-E022-B44E-9A2E-87687D181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833" y="4795097"/>
            <a:ext cx="6616167" cy="169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233B-4C1D-354A-801E-2D871903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Different solutions Same User Experience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11449-2A2A-4D4C-B73B-9FEE1774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E719A-FC5E-264E-B8E9-30A890D3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FEC832-8E53-4541-9FC4-C4D5C1AC5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894642" cy="4768062"/>
          </a:xfrm>
        </p:spPr>
        <p:txBody>
          <a:bodyPr/>
          <a:lstStyle/>
          <a:p>
            <a:pPr lvl="1"/>
            <a:r>
              <a:rPr lang="sv-SE" dirty="0" err="1" smtClean="0">
                <a:solidFill>
                  <a:schemeClr val="tx1"/>
                </a:solidFill>
              </a:rPr>
              <a:t>Timestamping</a:t>
            </a:r>
            <a:r>
              <a:rPr lang="sv-SE" dirty="0" smtClean="0">
                <a:solidFill>
                  <a:schemeClr val="tx1"/>
                </a:solidFill>
              </a:rPr>
              <a:t> for SE (”</a:t>
            </a:r>
            <a:r>
              <a:rPr lang="sv-SE" dirty="0" err="1" smtClean="0">
                <a:solidFill>
                  <a:schemeClr val="tx1"/>
                </a:solidFill>
              </a:rPr>
              <a:t>raw</a:t>
            </a:r>
            <a:r>
              <a:rPr lang="sv-SE" dirty="0" smtClean="0">
                <a:solidFill>
                  <a:schemeClr val="tx1"/>
                </a:solidFill>
              </a:rPr>
              <a:t>” signals)</a:t>
            </a:r>
            <a:endParaRPr lang="sv-SE" dirty="0">
              <a:solidFill>
                <a:schemeClr val="tx1"/>
              </a:solidFill>
            </a:endParaRPr>
          </a:p>
          <a:p>
            <a:pPr lvl="1"/>
            <a:endParaRPr lang="sv-SE" dirty="0" smtClean="0">
              <a:solidFill>
                <a:schemeClr val="tx1"/>
              </a:solidFill>
            </a:endParaRP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PLC </a:t>
            </a:r>
            <a:r>
              <a:rPr lang="sv-SE" dirty="0">
                <a:solidFill>
                  <a:schemeClr val="tx1"/>
                </a:solidFill>
              </a:rPr>
              <a:t>(Beckhoff) </a:t>
            </a:r>
            <a:r>
              <a:rPr lang="sv-SE" dirty="0" err="1">
                <a:solidFill>
                  <a:schemeClr val="tx1"/>
                </a:solidFill>
              </a:rPr>
              <a:t>synchronize</a:t>
            </a:r>
            <a:r>
              <a:rPr lang="sv-SE" dirty="0">
                <a:solidFill>
                  <a:schemeClr val="tx1"/>
                </a:solidFill>
              </a:rPr>
              <a:t> to ESS </a:t>
            </a:r>
            <a:r>
              <a:rPr lang="sv-SE" dirty="0" err="1">
                <a:solidFill>
                  <a:schemeClr val="tx1"/>
                </a:solidFill>
              </a:rPr>
              <a:t>time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through</a:t>
            </a:r>
            <a:r>
              <a:rPr lang="sv-SE" dirty="0">
                <a:solidFill>
                  <a:schemeClr val="tx1"/>
                </a:solidFill>
              </a:rPr>
              <a:t> PTP</a:t>
            </a:r>
          </a:p>
          <a:p>
            <a:pPr lvl="1"/>
            <a:endParaRPr lang="sv-SE" dirty="0" smtClean="0">
              <a:solidFill>
                <a:schemeClr val="tx1"/>
              </a:solidFill>
            </a:endParaRP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Standard </a:t>
            </a:r>
            <a:r>
              <a:rPr lang="sv-SE" dirty="0">
                <a:solidFill>
                  <a:schemeClr val="tx1"/>
                </a:solidFill>
              </a:rPr>
              <a:t>MQTT </a:t>
            </a:r>
            <a:r>
              <a:rPr lang="sv-SE" dirty="0" err="1">
                <a:solidFill>
                  <a:schemeClr val="tx1"/>
                </a:solidFill>
              </a:rPr>
              <a:t>library</a:t>
            </a:r>
            <a:r>
              <a:rPr lang="sv-SE" dirty="0">
                <a:solidFill>
                  <a:schemeClr val="tx1"/>
                </a:solidFill>
              </a:rPr>
              <a:t> is </a:t>
            </a:r>
            <a:r>
              <a:rPr lang="sv-SE" dirty="0" err="1">
                <a:solidFill>
                  <a:schemeClr val="tx1"/>
                </a:solidFill>
              </a:rPr>
              <a:t>used</a:t>
            </a:r>
            <a:r>
              <a:rPr lang="sv-SE" dirty="0">
                <a:solidFill>
                  <a:schemeClr val="tx1"/>
                </a:solidFill>
              </a:rPr>
              <a:t> for PLC to push data to </a:t>
            </a:r>
            <a:r>
              <a:rPr lang="sv-SE" dirty="0" err="1">
                <a:solidFill>
                  <a:schemeClr val="tx1"/>
                </a:solidFill>
              </a:rPr>
              <a:t>Octopy</a:t>
            </a:r>
            <a:r>
              <a:rPr lang="sv-SE" dirty="0">
                <a:solidFill>
                  <a:schemeClr val="tx1"/>
                </a:solidFill>
              </a:rPr>
              <a:t> -&gt; EPICS</a:t>
            </a:r>
          </a:p>
          <a:p>
            <a:pPr lvl="1"/>
            <a:endParaRPr lang="sv-SE" dirty="0">
              <a:solidFill>
                <a:schemeClr val="tx1"/>
              </a:solidFill>
            </a:endParaRP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The </a:t>
            </a:r>
            <a:r>
              <a:rPr lang="sv-SE" dirty="0" err="1" smtClean="0">
                <a:solidFill>
                  <a:schemeClr val="tx1"/>
                </a:solidFill>
              </a:rPr>
              <a:t>Provides</a:t>
            </a:r>
            <a:r>
              <a:rPr lang="sv-SE" dirty="0" smtClean="0">
                <a:solidFill>
                  <a:schemeClr val="tx1"/>
                </a:solidFill>
              </a:rPr>
              <a:t> solution </a:t>
            </a:r>
            <a:r>
              <a:rPr lang="sv-SE" dirty="0">
                <a:solidFill>
                  <a:schemeClr val="tx1"/>
                </a:solidFill>
              </a:rPr>
              <a:t>for </a:t>
            </a:r>
            <a:r>
              <a:rPr lang="sv-SE" dirty="0" err="1">
                <a:solidFill>
                  <a:schemeClr val="tx1"/>
                </a:solidFill>
              </a:rPr>
              <a:t>timeresolution</a:t>
            </a:r>
            <a:r>
              <a:rPr lang="sv-SE" dirty="0">
                <a:solidFill>
                  <a:schemeClr val="tx1"/>
                </a:solidFill>
              </a:rPr>
              <a:t> 10-100us and </a:t>
            </a:r>
            <a:r>
              <a:rPr lang="sv-SE" dirty="0" err="1">
                <a:solidFill>
                  <a:schemeClr val="tx1"/>
                </a:solidFill>
              </a:rPr>
              <a:t>sample</a:t>
            </a:r>
            <a:r>
              <a:rPr lang="sv-SE" dirty="0">
                <a:solidFill>
                  <a:schemeClr val="tx1"/>
                </a:solidFill>
              </a:rPr>
              <a:t> rate 1-10ks/s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4A18E5-BAE9-D341-8F98-1D6F4E2780D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989042" y="1184564"/>
            <a:ext cx="4994275" cy="374570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C33B07-E10B-3044-B559-A9DDC1E0E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dirty="0"/>
              <a:t>: </a:t>
            </a: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timestamping</a:t>
            </a:r>
            <a:r>
              <a:rPr lang="sv-SE" dirty="0"/>
              <a:t> resolution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B7F422-FC2D-B942-94C4-20F68CAE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B34282-6BDB-7345-B2C7-EE2E61294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50" y="5080554"/>
            <a:ext cx="4610967" cy="171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233B-4C1D-354A-801E-2D871903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Different solutions Same User Experience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11449-2A2A-4D4C-B73B-9FEE1774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E719A-FC5E-264E-B8E9-30A890D3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FEC832-8E53-4541-9FC4-C4D5C1AC5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Translate a </a:t>
            </a:r>
            <a:r>
              <a:rPr lang="sv-SE" dirty="0" err="1">
                <a:solidFill>
                  <a:schemeClr val="tx1"/>
                </a:solidFill>
              </a:rPr>
              <a:t>SECoP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device</a:t>
            </a:r>
            <a:r>
              <a:rPr lang="sv-SE" dirty="0">
                <a:solidFill>
                  <a:schemeClr val="tx1"/>
                </a:solidFill>
              </a:rPr>
              <a:t> to EPICS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Develop</a:t>
            </a:r>
            <a:r>
              <a:rPr lang="sv-SE" dirty="0">
                <a:solidFill>
                  <a:schemeClr val="tx1"/>
                </a:solidFill>
              </a:rPr>
              <a:t> a ESS SE system for </a:t>
            </a:r>
            <a:r>
              <a:rPr lang="sv-SE" dirty="0" err="1">
                <a:solidFill>
                  <a:schemeClr val="tx1"/>
                </a:solidFill>
              </a:rPr>
              <a:t>SECoP</a:t>
            </a:r>
            <a:endParaRPr lang="sv-SE" dirty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C33B07-E10B-3044-B559-A9DDC1E0E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10145316" cy="507076"/>
          </a:xfrm>
        </p:spPr>
        <p:txBody>
          <a:bodyPr/>
          <a:lstStyle/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dirty="0"/>
              <a:t>: </a:t>
            </a:r>
            <a:r>
              <a:rPr lang="sv-SE" b="1" dirty="0" err="1"/>
              <a:t>Octopy</a:t>
            </a:r>
            <a:r>
              <a:rPr lang="sv-SE" b="1" dirty="0"/>
              <a:t> </a:t>
            </a:r>
            <a:r>
              <a:rPr lang="sv-SE" dirty="0"/>
              <a:t>for</a:t>
            </a:r>
            <a:r>
              <a:rPr lang="sv-SE" b="1" dirty="0"/>
              <a:t> </a:t>
            </a:r>
            <a:r>
              <a:rPr lang="sv-SE" b="1" dirty="0" err="1"/>
              <a:t>SECoP</a:t>
            </a:r>
            <a:r>
              <a:rPr lang="sv-SE" dirty="0"/>
              <a:t> </a:t>
            </a:r>
            <a:r>
              <a:rPr lang="sv-SE" dirty="0" err="1"/>
              <a:t>Devices</a:t>
            </a:r>
            <a:r>
              <a:rPr lang="sv-SE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B7F422-FC2D-B942-94C4-20F68CAE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749D0F-3DA6-8746-AEDD-7AC45E4E1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046" y="1889938"/>
            <a:ext cx="6050296" cy="1551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98A15B-81A2-5247-A023-2CD2CF2D4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39" y="4256619"/>
            <a:ext cx="5876936" cy="1546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6A3061-35F6-A54B-B36B-C7F4FC8CD1BB}"/>
              </a:ext>
            </a:extLst>
          </p:cNvPr>
          <p:cNvSpPr txBox="1"/>
          <p:nvPr/>
        </p:nvSpPr>
        <p:spPr>
          <a:xfrm>
            <a:off x="9573492" y="4860385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/>
              <a:t>Network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7304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Integrated</a:t>
            </a:r>
            <a:r>
              <a:rPr lang="sv-SE" dirty="0" smtClean="0"/>
              <a:t> </a:t>
            </a:r>
            <a:r>
              <a:rPr lang="sv-SE" dirty="0" err="1" smtClean="0"/>
              <a:t>devices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504765" y="1436833"/>
            <a:ext cx="5687235" cy="34308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Lakeshore</a:t>
            </a:r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155 </a:t>
            </a:r>
            <a:r>
              <a:rPr lang="sv-S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I-V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Lesker</a:t>
            </a:r>
            <a:r>
              <a:rPr lang="sv-S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kjlc392 </a:t>
            </a:r>
            <a:r>
              <a:rPr lang="sv-SE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vaacuum</a:t>
            </a:r>
            <a:r>
              <a:rPr lang="sv-S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gauge</a:t>
            </a:r>
            <a:endParaRPr lang="sv-S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Schlumberger </a:t>
            </a:r>
            <a:r>
              <a:rPr lang="sv-SE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</a:t>
            </a:r>
            <a:r>
              <a:rPr lang="sv-S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</a:t>
            </a:r>
            <a:r>
              <a:rPr lang="sv-S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Analyzer</a:t>
            </a:r>
            <a:endParaRPr lang="sv-S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 </a:t>
            </a:r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1700 LN2/LHE </a:t>
            </a:r>
            <a:r>
              <a:rPr lang="sv-SE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Instrument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Burster</a:t>
            </a:r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sv-S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</a:t>
            </a:r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 </a:t>
            </a:r>
            <a:r>
              <a:rPr lang="sv-SE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Gauge monitor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Flir</a:t>
            </a:r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endParaRPr lang="sv-S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Kepco</a:t>
            </a:r>
            <a:r>
              <a:rPr lang="sv-SE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BOP50-2m Power </a:t>
            </a:r>
            <a:r>
              <a:rPr lang="sv-SE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endParaRPr lang="sv-S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742720" y="143683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LakeShore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224 T Monitor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LakeShore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336 T 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Vinci HP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syringe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pump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GE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Pace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5000 P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Huginn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Peltier-Based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T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Julabo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F25 HL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NE1002x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Syringe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Pump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NE1600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Syringe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Pump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NE9000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Peristaltic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Pump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Camera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System (CAS)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Beckhoff as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toolbox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Knauer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Azura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 6.1L HPLC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01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Thoughts</a:t>
            </a:r>
            <a:r>
              <a:rPr lang="sv-SE" dirty="0" smtClean="0"/>
              <a:t> on integration 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4400" y="1562400"/>
            <a:ext cx="4630539" cy="4768062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v-SE" dirty="0" smtClean="0"/>
              <a:t> An </a:t>
            </a:r>
            <a:r>
              <a:rPr lang="sv-SE" dirty="0" err="1" smtClean="0"/>
              <a:t>available</a:t>
            </a:r>
            <a:r>
              <a:rPr lang="sv-SE" dirty="0" smtClean="0"/>
              <a:t> SE ”expert” is </a:t>
            </a:r>
            <a:r>
              <a:rPr lang="sv-SE" dirty="0" err="1" smtClean="0"/>
              <a:t>essential</a:t>
            </a:r>
            <a:r>
              <a:rPr lang="sv-SE" dirty="0" smtClean="0"/>
              <a:t> for the integration</a:t>
            </a:r>
          </a:p>
          <a:p>
            <a:pPr>
              <a:buFont typeface="Courier New" panose="02070309020205020404" pitchFamily="49" charset="0"/>
              <a:buChar char="o"/>
            </a:pPr>
            <a:endParaRPr lang="sv-SE" dirty="0"/>
          </a:p>
          <a:p>
            <a:pPr>
              <a:buFont typeface="Courier New" panose="02070309020205020404" pitchFamily="49" charset="0"/>
              <a:buChar char="o"/>
            </a:pPr>
            <a:r>
              <a:rPr lang="sv-SE" dirty="0" smtClean="0"/>
              <a:t> </a:t>
            </a:r>
            <a:r>
              <a:rPr lang="sv-SE" dirty="0" err="1" smtClean="0"/>
              <a:t>Some</a:t>
            </a:r>
            <a:r>
              <a:rPr lang="sv-SE" dirty="0" smtClean="0"/>
              <a:t> </a:t>
            </a:r>
            <a:r>
              <a:rPr lang="sv-SE" dirty="0" err="1" smtClean="0"/>
              <a:t>basic</a:t>
            </a:r>
            <a:r>
              <a:rPr lang="sv-SE" dirty="0" smtClean="0"/>
              <a:t> </a:t>
            </a:r>
            <a:r>
              <a:rPr lang="sv-SE" dirty="0" err="1" smtClean="0"/>
              <a:t>devices</a:t>
            </a:r>
            <a:r>
              <a:rPr lang="sv-SE" dirty="0" smtClean="0"/>
              <a:t> </a:t>
            </a:r>
            <a:r>
              <a:rPr lang="sv-SE" dirty="0" err="1" smtClean="0"/>
              <a:t>integrated</a:t>
            </a:r>
            <a:endParaRPr lang="sv-SE" dirty="0" smtClean="0"/>
          </a:p>
          <a:p>
            <a:pPr>
              <a:buFont typeface="Courier New" panose="02070309020205020404" pitchFamily="49" charset="0"/>
              <a:buChar char="o"/>
            </a:pPr>
            <a:endParaRPr lang="sv-SE" dirty="0"/>
          </a:p>
          <a:p>
            <a:pPr>
              <a:buFont typeface="Courier New" panose="02070309020205020404" pitchFamily="49" charset="0"/>
              <a:buChar char="o"/>
            </a:pPr>
            <a:r>
              <a:rPr lang="sv-SE" dirty="0" smtClean="0"/>
              <a:t> </a:t>
            </a:r>
            <a:r>
              <a:rPr lang="sv-SE" dirty="0" err="1" smtClean="0"/>
              <a:t>Octopy</a:t>
            </a:r>
            <a:r>
              <a:rPr lang="sv-SE" dirty="0" smtClean="0"/>
              <a:t> </a:t>
            </a:r>
            <a:r>
              <a:rPr lang="sv-SE" dirty="0" err="1" smtClean="0"/>
              <a:t>completes</a:t>
            </a:r>
            <a:r>
              <a:rPr lang="sv-SE" dirty="0" smtClean="0"/>
              <a:t> integration </a:t>
            </a:r>
            <a:r>
              <a:rPr lang="sv-SE" dirty="0" err="1" smtClean="0"/>
              <a:t>toolbox</a:t>
            </a:r>
            <a:r>
              <a:rPr lang="sv-SE" dirty="0" smtClean="0"/>
              <a:t> for SE</a:t>
            </a:r>
            <a:endParaRPr lang="sv-SE" dirty="0"/>
          </a:p>
          <a:p>
            <a:pPr>
              <a:buFont typeface="Courier New" panose="02070309020205020404" pitchFamily="49" charset="0"/>
              <a:buChar char="o"/>
            </a:pPr>
            <a:endParaRPr lang="sv-SE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v-SE" dirty="0" smtClean="0"/>
              <a:t> (</a:t>
            </a:r>
            <a:r>
              <a:rPr lang="sv-SE" dirty="0" err="1" smtClean="0"/>
              <a:t>current</a:t>
            </a:r>
            <a:r>
              <a:rPr lang="sv-SE" dirty="0" smtClean="0"/>
              <a:t>) </a:t>
            </a:r>
            <a:r>
              <a:rPr lang="sv-SE" dirty="0" err="1" smtClean="0"/>
              <a:t>Infrastructure</a:t>
            </a:r>
            <a:r>
              <a:rPr lang="sv-SE" dirty="0" smtClean="0"/>
              <a:t> </a:t>
            </a:r>
            <a:r>
              <a:rPr lang="sv-SE" dirty="0" err="1" smtClean="0"/>
              <a:t>mostly</a:t>
            </a:r>
            <a:r>
              <a:rPr lang="sv-SE" dirty="0" smtClean="0"/>
              <a:t> in </a:t>
            </a:r>
            <a:r>
              <a:rPr lang="sv-SE" dirty="0" err="1" smtClean="0"/>
              <a:t>place</a:t>
            </a:r>
            <a:r>
              <a:rPr lang="sv-SE" dirty="0" smtClean="0"/>
              <a:t> (</a:t>
            </a:r>
            <a:r>
              <a:rPr lang="sv-SE" dirty="0" err="1" smtClean="0"/>
              <a:t>finally</a:t>
            </a:r>
            <a:r>
              <a:rPr lang="sv-SE" dirty="0" smtClean="0"/>
              <a:t>) in SE </a:t>
            </a:r>
            <a:r>
              <a:rPr lang="sv-SE" dirty="0" err="1" smtClean="0"/>
              <a:t>labs</a:t>
            </a:r>
            <a:r>
              <a:rPr lang="sv-SE" dirty="0" smtClean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sv-SE" dirty="0"/>
          </a:p>
          <a:p>
            <a:pPr>
              <a:buFont typeface="Courier New" panose="02070309020205020404" pitchFamily="49" charset="0"/>
              <a:buChar char="o"/>
            </a:pPr>
            <a:r>
              <a:rPr lang="sv-SE" dirty="0" smtClean="0"/>
              <a:t> YMIR </a:t>
            </a:r>
            <a:r>
              <a:rPr lang="sv-SE" dirty="0" err="1" smtClean="0"/>
              <a:t>will</a:t>
            </a:r>
            <a:r>
              <a:rPr lang="sv-SE" dirty="0" smtClean="0"/>
              <a:t> </a:t>
            </a:r>
            <a:r>
              <a:rPr lang="sv-SE" dirty="0" err="1" smtClean="0"/>
              <a:t>allow</a:t>
            </a:r>
            <a:r>
              <a:rPr lang="sv-SE" dirty="0" smtClean="0"/>
              <a:t> </a:t>
            </a:r>
            <a:r>
              <a:rPr lang="sv-SE" dirty="0" err="1" smtClean="0"/>
              <a:t>closer</a:t>
            </a:r>
            <a:r>
              <a:rPr lang="sv-SE" dirty="0" smtClean="0"/>
              <a:t> to ”real deal” </a:t>
            </a:r>
            <a:r>
              <a:rPr lang="sv-SE" dirty="0" err="1" smtClean="0"/>
              <a:t>testing</a:t>
            </a: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6418931" y="1562400"/>
            <a:ext cx="5773069" cy="4768062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sv-SE" dirty="0" smtClean="0"/>
              <a:t> </a:t>
            </a:r>
            <a:r>
              <a:rPr lang="sv-SE" dirty="0" err="1" smtClean="0"/>
              <a:t>Too</a:t>
            </a:r>
            <a:r>
              <a:rPr lang="sv-SE" dirty="0" smtClean="0"/>
              <a:t> </a:t>
            </a:r>
            <a:r>
              <a:rPr lang="sv-SE" dirty="0" err="1" smtClean="0"/>
              <a:t>few</a:t>
            </a:r>
            <a:r>
              <a:rPr lang="sv-SE" dirty="0" smtClean="0"/>
              <a:t> SE </a:t>
            </a:r>
            <a:r>
              <a:rPr lang="sv-SE" u="sng" dirty="0" smtClean="0"/>
              <a:t>systems</a:t>
            </a:r>
            <a:r>
              <a:rPr lang="sv-SE" dirty="0" smtClean="0"/>
              <a:t> to </a:t>
            </a:r>
            <a:r>
              <a:rPr lang="sv-SE" dirty="0" err="1" smtClean="0"/>
              <a:t>integrate</a:t>
            </a:r>
            <a:r>
              <a:rPr lang="sv-SE" dirty="0" smtClean="0"/>
              <a:t>. </a:t>
            </a:r>
            <a:r>
              <a:rPr lang="sv-SE" dirty="0" err="1" smtClean="0"/>
              <a:t>Essential</a:t>
            </a:r>
            <a:r>
              <a:rPr lang="sv-SE" dirty="0" smtClean="0"/>
              <a:t> for </a:t>
            </a:r>
            <a:r>
              <a:rPr lang="sv-SE" dirty="0" err="1" smtClean="0"/>
              <a:t>develop</a:t>
            </a:r>
            <a:r>
              <a:rPr lang="sv-SE" dirty="0" smtClean="0"/>
              <a:t> </a:t>
            </a:r>
            <a:r>
              <a:rPr lang="sv-SE" dirty="0" err="1" smtClean="0"/>
              <a:t>modularity</a:t>
            </a:r>
            <a:r>
              <a:rPr lang="sv-SE" dirty="0" smtClean="0"/>
              <a:t>, </a:t>
            </a:r>
            <a:r>
              <a:rPr lang="sv-SE" dirty="0" err="1" smtClean="0"/>
              <a:t>logic</a:t>
            </a:r>
            <a:r>
              <a:rPr lang="sv-SE" dirty="0" smtClean="0"/>
              <a:t>, </a:t>
            </a:r>
            <a:r>
              <a:rPr lang="sv-SE" dirty="0" err="1" smtClean="0"/>
              <a:t>complexity</a:t>
            </a:r>
            <a:endParaRPr lang="sv-SE" dirty="0" smtClean="0"/>
          </a:p>
          <a:p>
            <a:pPr>
              <a:buFont typeface="Courier New" panose="02070309020205020404" pitchFamily="49" charset="0"/>
              <a:buChar char="o"/>
            </a:pPr>
            <a:endParaRPr lang="sv-SE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sv-SE" dirty="0" smtClean="0"/>
              <a:t> </a:t>
            </a:r>
            <a:r>
              <a:rPr lang="sv-SE" dirty="0" err="1" smtClean="0"/>
              <a:t>Too</a:t>
            </a:r>
            <a:r>
              <a:rPr lang="sv-SE" dirty="0" smtClean="0"/>
              <a:t> </a:t>
            </a:r>
            <a:r>
              <a:rPr lang="sv-SE" dirty="0" err="1"/>
              <a:t>f</a:t>
            </a:r>
            <a:r>
              <a:rPr lang="sv-SE" dirty="0" err="1" smtClean="0"/>
              <a:t>ew</a:t>
            </a:r>
            <a:r>
              <a:rPr lang="sv-SE" dirty="0" smtClean="0"/>
              <a:t> </a:t>
            </a:r>
            <a:r>
              <a:rPr lang="sv-SE" dirty="0" err="1" smtClean="0"/>
              <a:t>ongoing</a:t>
            </a:r>
            <a:r>
              <a:rPr lang="sv-SE" dirty="0" smtClean="0"/>
              <a:t> </a:t>
            </a:r>
            <a:r>
              <a:rPr lang="sv-SE" dirty="0" err="1" smtClean="0"/>
              <a:t>projects</a:t>
            </a:r>
            <a:r>
              <a:rPr lang="sv-SE" dirty="0" smtClean="0"/>
              <a:t>, ICS </a:t>
            </a:r>
            <a:r>
              <a:rPr lang="sv-SE" dirty="0" err="1" smtClean="0"/>
              <a:t>resources</a:t>
            </a:r>
            <a:r>
              <a:rPr lang="sv-SE" dirty="0" smtClean="0"/>
              <a:t> </a:t>
            </a:r>
            <a:r>
              <a:rPr lang="sv-SE" dirty="0" err="1" smtClean="0"/>
              <a:t>very</a:t>
            </a:r>
            <a:r>
              <a:rPr lang="sv-SE" dirty="0" smtClean="0"/>
              <a:t> </a:t>
            </a:r>
            <a:r>
              <a:rPr lang="sv-SE" dirty="0" err="1" smtClean="0"/>
              <a:t>limited</a:t>
            </a:r>
            <a:r>
              <a:rPr lang="sv-SE" dirty="0" smtClean="0"/>
              <a:t> </a:t>
            </a:r>
            <a:r>
              <a:rPr lang="sv-SE" dirty="0" err="1" smtClean="0"/>
              <a:t>but</a:t>
            </a:r>
            <a:r>
              <a:rPr lang="sv-SE" dirty="0" smtClean="0"/>
              <a:t> still </a:t>
            </a:r>
            <a:r>
              <a:rPr lang="sv-SE" dirty="0" err="1" smtClean="0"/>
              <a:t>underutilised</a:t>
            </a:r>
            <a:r>
              <a:rPr lang="sv-SE" dirty="0" smtClean="0"/>
              <a:t> by SE</a:t>
            </a:r>
          </a:p>
          <a:p>
            <a:pPr>
              <a:buFont typeface="Courier New" panose="02070309020205020404" pitchFamily="49" charset="0"/>
              <a:buChar char="o"/>
            </a:pPr>
            <a:endParaRPr lang="sv-SE" dirty="0"/>
          </a:p>
          <a:p>
            <a:pPr>
              <a:buFont typeface="Courier New" panose="02070309020205020404" pitchFamily="49" charset="0"/>
              <a:buChar char="o"/>
            </a:pPr>
            <a:r>
              <a:rPr lang="sv-SE" dirty="0" smtClean="0"/>
              <a:t>Still </a:t>
            </a:r>
            <a:r>
              <a:rPr lang="sv-SE" dirty="0" err="1" smtClean="0"/>
              <a:t>some</a:t>
            </a:r>
            <a:r>
              <a:rPr lang="sv-SE" dirty="0" smtClean="0"/>
              <a:t> </a:t>
            </a:r>
            <a:r>
              <a:rPr lang="sv-SE" dirty="0" err="1" smtClean="0"/>
              <a:t>struggles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infrastructure</a:t>
            </a:r>
            <a:endParaRPr lang="sv-SE" dirty="0" smtClean="0"/>
          </a:p>
          <a:p>
            <a:pPr>
              <a:buFont typeface="Courier New" panose="02070309020205020404" pitchFamily="49" charset="0"/>
              <a:buChar char="o"/>
            </a:pPr>
            <a:endParaRPr lang="sv-SE" dirty="0" smtClean="0"/>
          </a:p>
          <a:p>
            <a:pPr>
              <a:buFont typeface="Courier New" panose="02070309020205020404" pitchFamily="49" charset="0"/>
              <a:buChar char="o"/>
            </a:pPr>
            <a:endParaRPr lang="sv-SE" dirty="0"/>
          </a:p>
          <a:p>
            <a:pPr>
              <a:buFont typeface="Courier New" panose="02070309020205020404" pitchFamily="49" charset="0"/>
              <a:buChar char="o"/>
            </a:pPr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 smtClean="0"/>
              <a:t>Good</a:t>
            </a:r>
            <a:r>
              <a:rPr lang="sv-SE" dirty="0" smtClean="0"/>
              <a:t> </a:t>
            </a:r>
            <a:r>
              <a:rPr lang="sv-SE" dirty="0" err="1" smtClean="0"/>
              <a:t>things</a:t>
            </a:r>
            <a:r>
              <a:rPr lang="sv-SE" dirty="0" smtClean="0"/>
              <a:t> and </a:t>
            </a:r>
            <a:r>
              <a:rPr lang="sv-SE" dirty="0" err="1" smtClean="0"/>
              <a:t>challenges</a:t>
            </a:r>
            <a:r>
              <a:rPr lang="sv-SE" dirty="0" smtClean="0"/>
              <a:t>..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00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B02 Controls lab</a:t>
            </a:r>
          </a:p>
          <a:p>
            <a:r>
              <a:rPr lang="en-GB" dirty="0" smtClean="0"/>
              <a:t>YMIR instrument</a:t>
            </a:r>
            <a:endParaRPr lang="en-GB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7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F6EB9A6B-EEC5-4503-9B4E-711B9455B3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19B4992-C9B4-4B98-BDC2-6D07B5E41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A65FF97-B3A7-419C-9C19-7832AE7B1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F1418F35-25F0-F047-989C-3E7D038B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9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56" y="8847"/>
            <a:ext cx="9132204" cy="68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40527"/>
            <a:ext cx="9360000" cy="657339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YMIR beamline in ESS B02 Facility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70351"/>
            <a:ext cx="5600598" cy="4768062"/>
          </a:xfrm>
        </p:spPr>
        <p:txBody>
          <a:bodyPr/>
          <a:lstStyle/>
          <a:p>
            <a:pPr marL="142875" lvl="1" indent="0">
              <a:buNone/>
            </a:pPr>
            <a:r>
              <a:rPr lang="en-US" dirty="0" smtClean="0"/>
              <a:t>YMIR:</a:t>
            </a:r>
          </a:p>
          <a:p>
            <a:pPr lvl="1"/>
            <a:r>
              <a:rPr lang="en-US" dirty="0" smtClean="0"/>
              <a:t>Physical Instrument without neutrons</a:t>
            </a:r>
          </a:p>
          <a:p>
            <a:pPr lvl="1"/>
            <a:r>
              <a:rPr lang="en-US" dirty="0" smtClean="0"/>
              <a:t>Provide latest instrument control system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lanned Instrument network infrastructure</a:t>
            </a:r>
          </a:p>
          <a:p>
            <a:pPr lvl="1"/>
            <a:r>
              <a:rPr lang="en-US" dirty="0" smtClean="0"/>
              <a:t>Utilities for SE</a:t>
            </a:r>
          </a:p>
          <a:p>
            <a:pPr lvl="1"/>
            <a:r>
              <a:rPr lang="en-US" dirty="0" smtClean="0"/>
              <a:t>Soldering station</a:t>
            </a:r>
          </a:p>
          <a:p>
            <a:pPr lvl="1"/>
            <a:r>
              <a:rPr lang="en-US" u="sng" dirty="0" smtClean="0"/>
              <a:t>Cross group collaboration workplace</a:t>
            </a:r>
          </a:p>
          <a:p>
            <a:pPr lvl="1"/>
            <a:r>
              <a:rPr lang="en-US" dirty="0" smtClean="0"/>
              <a:t>Easy access promoting interactions with instrument teams, tech teams, </a:t>
            </a:r>
          </a:p>
          <a:p>
            <a:pPr lvl="1"/>
            <a:r>
              <a:rPr lang="en-US" dirty="0" smtClean="0"/>
              <a:t>Demonstrator</a:t>
            </a:r>
          </a:p>
          <a:p>
            <a:pPr lvl="1"/>
            <a:endParaRPr lang="en-US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13" y="2073672"/>
            <a:ext cx="4994275" cy="3745706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Collaborative lab space for SE, ECDC, MC&amp;A, Chopper, </a:t>
            </a:r>
            <a:r>
              <a:rPr lang="en-GB" dirty="0" err="1" smtClean="0"/>
              <a:t>instr</a:t>
            </a:r>
            <a:r>
              <a:rPr lang="en-GB" dirty="0" smtClean="0"/>
              <a:t> </a:t>
            </a:r>
            <a:r>
              <a:rPr lang="en-GB" dirty="0" err="1" smtClean="0"/>
              <a:t>etc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48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YMIR </a:t>
            </a:r>
            <a:r>
              <a:rPr lang="sv-SE" dirty="0" err="1" smtClean="0"/>
              <a:t>beamline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09" y="1562400"/>
            <a:ext cx="6357416" cy="4768062"/>
          </a:xfrm>
        </p:spPr>
      </p:pic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 smtClean="0"/>
              <a:t>Current</a:t>
            </a:r>
            <a:r>
              <a:rPr lang="sv-SE" dirty="0" smtClean="0"/>
              <a:t> </a:t>
            </a:r>
            <a:r>
              <a:rPr lang="sv-SE" dirty="0" err="1"/>
              <a:t>d</a:t>
            </a:r>
            <a:r>
              <a:rPr lang="sv-SE" dirty="0" err="1" smtClean="0"/>
              <a:t>evices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1103709" y="1783161"/>
            <a:ext cx="512365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 smtClean="0">
                <a:solidFill>
                  <a:srgbClr val="666666"/>
                </a:solidFill>
              </a:rPr>
              <a:t>Laser </a:t>
            </a:r>
            <a:r>
              <a:rPr lang="sv-SE" sz="2000" dirty="0" err="1" smtClean="0">
                <a:solidFill>
                  <a:srgbClr val="666666"/>
                </a:solidFill>
              </a:rPr>
              <a:t>beam</a:t>
            </a:r>
            <a:r>
              <a:rPr lang="sv-SE" sz="2000" dirty="0" smtClean="0">
                <a:solidFill>
                  <a:srgbClr val="666666"/>
                </a:solidFill>
              </a:rPr>
              <a:t> + </a:t>
            </a:r>
            <a:r>
              <a:rPr lang="sv-SE" sz="2000" dirty="0" err="1" smtClean="0">
                <a:solidFill>
                  <a:srgbClr val="666666"/>
                </a:solidFill>
              </a:rPr>
              <a:t>detector</a:t>
            </a:r>
            <a:r>
              <a:rPr lang="sv-SE" sz="2000" dirty="0" smtClean="0">
                <a:solidFill>
                  <a:srgbClr val="666666"/>
                </a:solidFill>
              </a:rPr>
              <a:t> </a:t>
            </a:r>
            <a:r>
              <a:rPr lang="sv-SE" sz="2000" dirty="0" err="1" smtClean="0">
                <a:solidFill>
                  <a:srgbClr val="666666"/>
                </a:solidFill>
              </a:rPr>
              <a:t>readout</a:t>
            </a:r>
            <a:endParaRPr lang="sv-SE" sz="2000" dirty="0" smtClean="0">
              <a:solidFill>
                <a:srgbClr val="666666"/>
              </a:solidFill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 err="1" smtClean="0">
                <a:solidFill>
                  <a:srgbClr val="666666"/>
                </a:solidFill>
              </a:rPr>
              <a:t>Running</a:t>
            </a:r>
            <a:r>
              <a:rPr lang="sv-SE" sz="2000" dirty="0" smtClean="0">
                <a:solidFill>
                  <a:srgbClr val="666666"/>
                </a:solidFill>
              </a:rPr>
              <a:t> Mini-chopper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 smtClean="0">
                <a:solidFill>
                  <a:srgbClr val="666666"/>
                </a:solidFill>
              </a:rPr>
              <a:t>SE XYZ scanning system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 err="1" smtClean="0">
                <a:solidFill>
                  <a:srgbClr val="666666"/>
                </a:solidFill>
              </a:rPr>
              <a:t>Timestamping</a:t>
            </a:r>
            <a:r>
              <a:rPr lang="sv-SE" sz="2000" dirty="0" smtClean="0">
                <a:solidFill>
                  <a:srgbClr val="666666"/>
                </a:solidFill>
              </a:rPr>
              <a:t> system (SE, ICS, MC&amp;A)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 smtClean="0">
                <a:solidFill>
                  <a:srgbClr val="666666"/>
                </a:solidFill>
              </a:rPr>
              <a:t>Non-</a:t>
            </a:r>
            <a:r>
              <a:rPr lang="sv-SE" sz="2000" dirty="0" err="1" smtClean="0">
                <a:solidFill>
                  <a:srgbClr val="666666"/>
                </a:solidFill>
              </a:rPr>
              <a:t>magnetic</a:t>
            </a:r>
            <a:r>
              <a:rPr lang="sv-SE" sz="2000" dirty="0" smtClean="0">
                <a:solidFill>
                  <a:srgbClr val="666666"/>
                </a:solidFill>
              </a:rPr>
              <a:t> </a:t>
            </a:r>
            <a:r>
              <a:rPr lang="sv-SE" sz="2000" dirty="0" err="1" smtClean="0">
                <a:solidFill>
                  <a:srgbClr val="666666"/>
                </a:solidFill>
              </a:rPr>
              <a:t>floor</a:t>
            </a:r>
            <a:endParaRPr lang="sv-SE" sz="2000" dirty="0" smtClean="0">
              <a:solidFill>
                <a:srgbClr val="666666"/>
              </a:solidFill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 smtClean="0">
                <a:solidFill>
                  <a:srgbClr val="666666"/>
                </a:solidFill>
              </a:rPr>
              <a:t>SE K-</a:t>
            </a:r>
            <a:r>
              <a:rPr lang="sv-SE" sz="2000" dirty="0" err="1" smtClean="0">
                <a:solidFill>
                  <a:srgbClr val="666666"/>
                </a:solidFill>
              </a:rPr>
              <a:t>mount</a:t>
            </a:r>
            <a:endParaRPr lang="sv-SE" sz="2000" dirty="0" smtClean="0">
              <a:solidFill>
                <a:srgbClr val="666666"/>
              </a:solidFill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 err="1" smtClean="0">
                <a:solidFill>
                  <a:srgbClr val="666666"/>
                </a:solidFill>
              </a:rPr>
              <a:t>Light</a:t>
            </a:r>
            <a:r>
              <a:rPr lang="sv-SE" sz="2000" dirty="0" smtClean="0">
                <a:solidFill>
                  <a:srgbClr val="666666"/>
                </a:solidFill>
              </a:rPr>
              <a:t> </a:t>
            </a:r>
            <a:r>
              <a:rPr lang="sv-SE" sz="2000" dirty="0" err="1" smtClean="0">
                <a:solidFill>
                  <a:srgbClr val="666666"/>
                </a:solidFill>
              </a:rPr>
              <a:t>tomography</a:t>
            </a:r>
            <a:endParaRPr lang="sv-SE" sz="2000" dirty="0" smtClean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 smtClean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5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YMIR </a:t>
            </a:r>
            <a:r>
              <a:rPr lang="sv-SE" dirty="0" err="1" smtClean="0"/>
              <a:t>beamline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PRESENTATION TITLE/FOOTER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0" y="1838452"/>
            <a:ext cx="5648624" cy="4236468"/>
          </a:xfrm>
        </p:spPr>
      </p:pic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6373692" y="1562400"/>
            <a:ext cx="5974684" cy="4768062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 smtClean="0"/>
              <a:t>Testrun</a:t>
            </a:r>
            <a:r>
              <a:rPr lang="sv-SE" dirty="0" smtClean="0"/>
              <a:t> </a:t>
            </a:r>
            <a:r>
              <a:rPr lang="sv-SE" dirty="0" err="1" smtClean="0"/>
              <a:t>equipment</a:t>
            </a:r>
            <a:r>
              <a:rPr lang="sv-SE" dirty="0" smtClean="0"/>
              <a:t> as a SAT, integration SAT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smtClean="0"/>
              <a:t>Test new </a:t>
            </a:r>
            <a:r>
              <a:rPr lang="sv-SE" dirty="0" err="1" smtClean="0"/>
              <a:t>developments</a:t>
            </a:r>
            <a:r>
              <a:rPr lang="sv-SE" dirty="0" smtClean="0"/>
              <a:t> ”</a:t>
            </a:r>
            <a:r>
              <a:rPr lang="sv-SE" dirty="0" err="1" smtClean="0"/>
              <a:t>offline</a:t>
            </a:r>
            <a:r>
              <a:rPr lang="sv-SE" dirty="0" smtClean="0"/>
              <a:t>”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smtClean="0"/>
              <a:t>Test </a:t>
            </a:r>
            <a:r>
              <a:rPr lang="sv-SE" dirty="0" err="1" smtClean="0"/>
              <a:t>arriving</a:t>
            </a:r>
            <a:r>
              <a:rPr lang="sv-SE" dirty="0" smtClean="0"/>
              <a:t> </a:t>
            </a:r>
            <a:r>
              <a:rPr lang="sv-SE" dirty="0" err="1" smtClean="0"/>
              <a:t>equipment</a:t>
            </a:r>
            <a:r>
              <a:rPr lang="sv-SE" dirty="0" smtClean="0"/>
              <a:t> in non </a:t>
            </a:r>
            <a:r>
              <a:rPr lang="sv-SE" dirty="0" err="1" smtClean="0"/>
              <a:t>supervised</a:t>
            </a:r>
            <a:r>
              <a:rPr lang="sv-SE" dirty="0" smtClean="0"/>
              <a:t> </a:t>
            </a:r>
            <a:r>
              <a:rPr lang="sv-SE" dirty="0" err="1" smtClean="0"/>
              <a:t>zone</a:t>
            </a:r>
            <a:endParaRPr lang="sv-SE" dirty="0" smtClean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 smtClean="0"/>
              <a:t>Demonstrate</a:t>
            </a:r>
            <a:r>
              <a:rPr lang="sv-SE" dirty="0" smtClean="0"/>
              <a:t>/test </a:t>
            </a:r>
            <a:r>
              <a:rPr lang="sv-SE" dirty="0" err="1" smtClean="0"/>
              <a:t>complete</a:t>
            </a:r>
            <a:r>
              <a:rPr lang="sv-SE" dirty="0" smtClean="0"/>
              <a:t> </a:t>
            </a:r>
            <a:r>
              <a:rPr lang="sv-SE" dirty="0" err="1" smtClean="0"/>
              <a:t>control</a:t>
            </a:r>
            <a:r>
              <a:rPr lang="sv-SE" dirty="0" smtClean="0"/>
              <a:t> </a:t>
            </a:r>
            <a:r>
              <a:rPr lang="sv-SE" dirty="0" err="1" smtClean="0"/>
              <a:t>chain</a:t>
            </a:r>
            <a:r>
              <a:rPr lang="sv-SE" dirty="0" smtClean="0"/>
              <a:t> for SE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err="1" smtClean="0"/>
              <a:t>Strengthen</a:t>
            </a:r>
            <a:r>
              <a:rPr lang="sv-SE" dirty="0" smtClean="0"/>
              <a:t> </a:t>
            </a:r>
            <a:r>
              <a:rPr lang="sv-SE" dirty="0" err="1" smtClean="0"/>
              <a:t>collaboration</a:t>
            </a:r>
            <a:r>
              <a:rPr lang="sv-SE" dirty="0"/>
              <a:t> </a:t>
            </a:r>
            <a:r>
              <a:rPr lang="sv-SE" dirty="0" smtClean="0"/>
              <a:t>cross teams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 smtClean="0"/>
              <a:t>SE </a:t>
            </a:r>
            <a:r>
              <a:rPr lang="sv-SE" dirty="0" err="1" smtClean="0"/>
              <a:t>comtrols</a:t>
            </a:r>
            <a:r>
              <a:rPr lang="sv-SE" dirty="0" smtClean="0"/>
              <a:t> </a:t>
            </a:r>
            <a:r>
              <a:rPr lang="sv-SE" dirty="0" err="1" smtClean="0"/>
              <a:t>infrastructure</a:t>
            </a:r>
            <a:r>
              <a:rPr lang="sv-SE" dirty="0" smtClean="0"/>
              <a:t> </a:t>
            </a:r>
            <a:r>
              <a:rPr lang="sv-SE" dirty="0" err="1"/>
              <a:t>d</a:t>
            </a:r>
            <a:r>
              <a:rPr lang="sv-SE" dirty="0" err="1" smtClean="0"/>
              <a:t>evelopment</a:t>
            </a:r>
            <a:endParaRPr lang="sv-SE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smtClean="0"/>
              <a:t>SE </a:t>
            </a:r>
            <a:r>
              <a:rPr lang="sv-SE" dirty="0" err="1" smtClean="0"/>
              <a:t>plug</a:t>
            </a:r>
            <a:r>
              <a:rPr lang="sv-SE" dirty="0" smtClean="0"/>
              <a:t> and play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err="1" smtClean="0"/>
              <a:t>Timestamping</a:t>
            </a:r>
            <a:endParaRPr lang="sv-SE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smtClean="0"/>
              <a:t>TTL </a:t>
            </a:r>
            <a:r>
              <a:rPr lang="sv-SE" dirty="0" err="1" smtClean="0"/>
              <a:t>synch</a:t>
            </a:r>
            <a:endParaRPr lang="sv-SE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 smtClean="0"/>
              <a:t>….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smtClean="0"/>
              <a:t>For </a:t>
            </a:r>
            <a:r>
              <a:rPr lang="sv-SE" dirty="0" err="1" smtClean="0"/>
              <a:t>Sample</a:t>
            </a:r>
            <a:r>
              <a:rPr lang="sv-SE" dirty="0" smtClean="0"/>
              <a:t> Environment</a:t>
            </a:r>
            <a:endParaRPr lang="sv-S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322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 </a:t>
            </a:r>
            <a:r>
              <a:rPr lang="en-GB" dirty="0" smtClean="0"/>
              <a:t>Integration and integration infrastructure 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Solutions and labs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Experiment Control and Data Curation (ECDC)</a:t>
            </a:r>
            <a:br>
              <a:rPr lang="en-GB" dirty="0"/>
            </a:br>
            <a:endParaRPr lang="en-US" dirty="0"/>
          </a:p>
          <a:p>
            <a:r>
              <a:rPr lang="en-GB" dirty="0"/>
              <a:t>Anders </a:t>
            </a:r>
            <a:r>
              <a:rPr lang="en-GB" dirty="0" err="1"/>
              <a:t>Pettersson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2022-04-26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40671-4853-A440-83C9-3A6319A3D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Summary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EC0E2-3999-2C4A-AEF7-69058ED1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9A41A-7741-9C4D-99FE-E74D0501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3371CA-B572-6A47-B98E-9C22ACED4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42875" lvl="1" indent="0">
              <a:buNone/>
            </a:pPr>
            <a:endParaRPr lang="sv-SE" dirty="0"/>
          </a:p>
          <a:p>
            <a:pPr lvl="1"/>
            <a:r>
              <a:rPr lang="sv-SE" dirty="0" err="1"/>
              <a:t>Complementary</a:t>
            </a:r>
            <a:r>
              <a:rPr lang="sv-SE" dirty="0"/>
              <a:t> integration solutions</a:t>
            </a:r>
          </a:p>
          <a:p>
            <a:pPr marL="142875" lvl="1" indent="0">
              <a:buNone/>
            </a:pPr>
            <a:endParaRPr lang="sv-SE" u="sng" dirty="0" smtClean="0"/>
          </a:p>
          <a:p>
            <a:pPr lvl="1"/>
            <a:r>
              <a:rPr lang="sv-SE" u="sng" dirty="0" err="1" smtClean="0"/>
              <a:t>One</a:t>
            </a:r>
            <a:r>
              <a:rPr lang="sv-SE" dirty="0" smtClean="0"/>
              <a:t> </a:t>
            </a:r>
            <a:r>
              <a:rPr lang="sv-SE" dirty="0" err="1" smtClean="0"/>
              <a:t>user</a:t>
            </a:r>
            <a:r>
              <a:rPr lang="sv-SE" dirty="0" smtClean="0"/>
              <a:t> interface</a:t>
            </a:r>
          </a:p>
          <a:p>
            <a:pPr marL="142875" lvl="1" indent="0">
              <a:buNone/>
            </a:pPr>
            <a:endParaRPr lang="sv-SE" dirty="0"/>
          </a:p>
          <a:p>
            <a:pPr lvl="1"/>
            <a:r>
              <a:rPr lang="sv-SE" dirty="0" smtClean="0"/>
              <a:t>EPICS/NICOS UI </a:t>
            </a:r>
            <a:r>
              <a:rPr lang="sv-SE" dirty="0" err="1" smtClean="0"/>
              <a:t>available</a:t>
            </a:r>
            <a:r>
              <a:rPr lang="sv-SE" dirty="0" smtClean="0"/>
              <a:t> for SE</a:t>
            </a:r>
            <a:endParaRPr lang="sv-SE" dirty="0"/>
          </a:p>
          <a:p>
            <a:pPr lvl="1"/>
            <a:endParaRPr lang="sv-SE" dirty="0" smtClean="0"/>
          </a:p>
          <a:p>
            <a:pPr lvl="1"/>
            <a:r>
              <a:rPr lang="sv-SE" dirty="0" err="1" smtClean="0"/>
              <a:t>Octopy</a:t>
            </a:r>
            <a:r>
              <a:rPr lang="sv-SE" dirty="0" smtClean="0"/>
              <a:t> </a:t>
            </a:r>
            <a:r>
              <a:rPr lang="sv-SE" dirty="0" err="1"/>
              <a:t>used</a:t>
            </a:r>
            <a:r>
              <a:rPr lang="sv-SE" dirty="0"/>
              <a:t> by SE to </a:t>
            </a:r>
            <a:r>
              <a:rPr lang="sv-SE" dirty="0" err="1"/>
              <a:t>build</a:t>
            </a:r>
            <a:r>
              <a:rPr lang="sv-SE" dirty="0"/>
              <a:t> </a:t>
            </a:r>
            <a:r>
              <a:rPr lang="sv-SE" dirty="0" err="1" smtClean="0"/>
              <a:t>complex</a:t>
            </a:r>
            <a:r>
              <a:rPr lang="sv-SE" dirty="0" smtClean="0"/>
              <a:t> </a:t>
            </a:r>
            <a:r>
              <a:rPr lang="sv-SE" dirty="0"/>
              <a:t>SES</a:t>
            </a:r>
          </a:p>
          <a:p>
            <a:pPr lvl="1"/>
            <a:endParaRPr lang="sv-SE" dirty="0" smtClean="0"/>
          </a:p>
          <a:p>
            <a:pPr lvl="1"/>
            <a:r>
              <a:rPr lang="sv-SE" dirty="0" err="1" smtClean="0"/>
              <a:t>Octopy</a:t>
            </a:r>
            <a:r>
              <a:rPr lang="sv-SE" dirty="0" smtClean="0"/>
              <a:t>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local</a:t>
            </a:r>
            <a:r>
              <a:rPr lang="sv-SE" dirty="0"/>
              <a:t> </a:t>
            </a:r>
            <a:r>
              <a:rPr lang="sv-SE" dirty="0" err="1" smtClean="0"/>
              <a:t>flexibility</a:t>
            </a:r>
            <a:r>
              <a:rPr lang="sv-SE" dirty="0" smtClean="0"/>
              <a:t>  </a:t>
            </a:r>
          </a:p>
          <a:p>
            <a:pPr lvl="1"/>
            <a:endParaRPr lang="sv-SE" dirty="0"/>
          </a:p>
          <a:p>
            <a:pPr lvl="1"/>
            <a:endParaRPr lang="sv-SE" dirty="0"/>
          </a:p>
          <a:p>
            <a:pPr lvl="1"/>
            <a:endParaRPr lang="sv-SE" dirty="0"/>
          </a:p>
          <a:p>
            <a:pPr lvl="1"/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F13B8-E7CE-724C-B4D6-3EAB58159A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5104800" cy="4768062"/>
          </a:xfrm>
        </p:spPr>
        <p:txBody>
          <a:bodyPr/>
          <a:lstStyle/>
          <a:p>
            <a:pPr lvl="1"/>
            <a:endParaRPr lang="sv-SE" dirty="0" smtClean="0"/>
          </a:p>
          <a:p>
            <a:pPr lvl="1"/>
            <a:r>
              <a:rPr lang="sv-SE" dirty="0" smtClean="0"/>
              <a:t>YMIR </a:t>
            </a:r>
            <a:r>
              <a:rPr lang="sv-SE" dirty="0" err="1"/>
              <a:t>help</a:t>
            </a:r>
            <a:r>
              <a:rPr lang="sv-SE" dirty="0"/>
              <a:t> drive SE </a:t>
            </a:r>
            <a:r>
              <a:rPr lang="sv-SE" dirty="0" err="1" smtClean="0"/>
              <a:t>controls</a:t>
            </a:r>
            <a:r>
              <a:rPr lang="sv-SE" dirty="0" smtClean="0"/>
              <a:t> </a:t>
            </a:r>
            <a:r>
              <a:rPr lang="sv-SE" dirty="0" err="1" smtClean="0"/>
              <a:t>development</a:t>
            </a:r>
            <a:endParaRPr lang="sv-SE" dirty="0" smtClean="0"/>
          </a:p>
          <a:p>
            <a:pPr lvl="1"/>
            <a:endParaRPr lang="sv-SE" dirty="0"/>
          </a:p>
          <a:p>
            <a:pPr lvl="1"/>
            <a:r>
              <a:rPr lang="sv-SE" dirty="0"/>
              <a:t>B02+E03 </a:t>
            </a:r>
            <a:r>
              <a:rPr lang="sv-SE" dirty="0" err="1"/>
              <a:t>etc</a:t>
            </a:r>
            <a:r>
              <a:rPr lang="sv-SE" dirty="0"/>
              <a:t> </a:t>
            </a:r>
            <a:r>
              <a:rPr lang="sv-SE" dirty="0" err="1"/>
              <a:t>big</a:t>
            </a:r>
            <a:r>
              <a:rPr lang="sv-SE" dirty="0"/>
              <a:t> step </a:t>
            </a:r>
            <a:r>
              <a:rPr lang="sv-SE" dirty="0" err="1"/>
              <a:t>towards</a:t>
            </a:r>
            <a:r>
              <a:rPr lang="sv-SE" dirty="0"/>
              <a:t> </a:t>
            </a:r>
            <a:r>
              <a:rPr lang="sv-SE" dirty="0" smtClean="0"/>
              <a:t>final SE </a:t>
            </a:r>
            <a:r>
              <a:rPr lang="sv-SE" dirty="0" err="1" smtClean="0"/>
              <a:t>controls</a:t>
            </a:r>
            <a:r>
              <a:rPr lang="sv-SE" dirty="0" smtClean="0"/>
              <a:t>  </a:t>
            </a:r>
            <a:r>
              <a:rPr lang="sv-SE" dirty="0" err="1"/>
              <a:t>structure</a:t>
            </a:r>
            <a:endParaRPr lang="sv-SE" dirty="0"/>
          </a:p>
          <a:p>
            <a:pPr lvl="1"/>
            <a:endParaRPr lang="sv-SE" dirty="0"/>
          </a:p>
          <a:p>
            <a:pPr lvl="1"/>
            <a:r>
              <a:rPr lang="sv-SE" dirty="0"/>
              <a:t> </a:t>
            </a:r>
            <a:r>
              <a:rPr lang="sv-SE" dirty="0" err="1"/>
              <a:t>Beckhoff</a:t>
            </a:r>
            <a:r>
              <a:rPr lang="sv-SE" dirty="0"/>
              <a:t> PLC + </a:t>
            </a:r>
            <a:r>
              <a:rPr lang="sv-SE" dirty="0" err="1"/>
              <a:t>Octopy</a:t>
            </a:r>
            <a:r>
              <a:rPr lang="sv-SE" dirty="0"/>
              <a:t>  </a:t>
            </a:r>
            <a:r>
              <a:rPr lang="sv-SE" dirty="0" err="1"/>
              <a:t>provide</a:t>
            </a:r>
            <a:r>
              <a:rPr lang="sv-SE" dirty="0"/>
              <a:t> standard for </a:t>
            </a:r>
            <a:r>
              <a:rPr lang="sv-SE" dirty="0" err="1"/>
              <a:t>raw</a:t>
            </a:r>
            <a:r>
              <a:rPr lang="sv-SE" dirty="0"/>
              <a:t> signals, hi-res </a:t>
            </a:r>
            <a:r>
              <a:rPr lang="sv-SE" dirty="0" err="1"/>
              <a:t>timestamping</a:t>
            </a:r>
            <a:r>
              <a:rPr lang="sv-SE" dirty="0"/>
              <a:t> and motion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536ACD-FECF-8447-B574-8828717AF3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0E6FC31-031F-D34A-95DE-2277C74F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31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B670818-7BE2-4D48-88CF-AAEE4DB3EB32}"/>
              </a:ext>
            </a:extLst>
          </p:cNvPr>
          <p:cNvSpPr/>
          <p:nvPr/>
        </p:nvSpPr>
        <p:spPr>
          <a:xfrm>
            <a:off x="5610321" y="1342768"/>
            <a:ext cx="3509319" cy="17975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600243-D81D-CD4E-8263-A0AD35402ECE}"/>
              </a:ext>
            </a:extLst>
          </p:cNvPr>
          <p:cNvSpPr/>
          <p:nvPr/>
        </p:nvSpPr>
        <p:spPr>
          <a:xfrm>
            <a:off x="1301578" y="1342768"/>
            <a:ext cx="3509319" cy="17975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NICOS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576" y="1375172"/>
            <a:ext cx="3812013" cy="1732155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sv-SE" dirty="0">
                <a:solidFill>
                  <a:schemeClr val="tx1"/>
                </a:solidFill>
              </a:rPr>
              <a:t>Instrument </a:t>
            </a:r>
            <a:r>
              <a:rPr lang="sv-SE" dirty="0" err="1">
                <a:solidFill>
                  <a:schemeClr val="tx1"/>
                </a:solidFill>
              </a:rPr>
              <a:t>cabin</a:t>
            </a:r>
            <a:endParaRPr lang="sv-SE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sv-SE" dirty="0" err="1">
                <a:solidFill>
                  <a:schemeClr val="tx1"/>
                </a:solidFill>
              </a:rPr>
              <a:t>User</a:t>
            </a:r>
            <a:r>
              <a:rPr lang="sv-SE" dirty="0">
                <a:solidFill>
                  <a:schemeClr val="tx1"/>
                </a:solidFill>
              </a:rPr>
              <a:t> and Expert interface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Qt </a:t>
            </a:r>
            <a:r>
              <a:rPr lang="sv-SE" dirty="0" err="1">
                <a:solidFill>
                  <a:schemeClr val="tx1"/>
                </a:solidFill>
              </a:rPr>
              <a:t>based</a:t>
            </a:r>
            <a:endParaRPr lang="sv-SE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Extensible and customizable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sv-SE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sv-SE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sv-SE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800" dirty="0"/>
              <a:t>All devices shall be available in NICOS</a:t>
            </a:r>
            <a:endParaRPr lang="sv-S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CBB44D5-0A45-4A49-9E3C-EA58EBF7299F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3509319" y="3353824"/>
            <a:ext cx="8592064" cy="3299460"/>
          </a:xfrm>
        </p:spPr>
      </p:pic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AE247B-EE0F-6944-9026-5C12579830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94" y="4335381"/>
            <a:ext cx="4138021" cy="27259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2ADD88-5489-0D41-86D8-A7D7891856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2343" y="147938"/>
            <a:ext cx="1669097" cy="892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8F4BBD-FE71-4642-8AF5-8A64FCED1D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891" y="122859"/>
            <a:ext cx="847625" cy="356661"/>
          </a:xfrm>
          <a:prstGeom prst="rect">
            <a:avLst/>
          </a:prstGeom>
        </p:spPr>
      </p:pic>
      <p:sp>
        <p:nvSpPr>
          <p:cNvPr id="19" name="Platshållare för innehåll 5">
            <a:extLst>
              <a:ext uri="{FF2B5EF4-FFF2-40B4-BE49-F238E27FC236}">
                <a16:creationId xmlns:a16="http://schemas.microsoft.com/office/drawing/2014/main" id="{05443A87-4419-D441-9A7F-240FD8F76A16}"/>
              </a:ext>
            </a:extLst>
          </p:cNvPr>
          <p:cNvSpPr txBox="1">
            <a:spLocks/>
          </p:cNvSpPr>
          <p:nvPr/>
        </p:nvSpPr>
        <p:spPr>
          <a:xfrm>
            <a:off x="5620211" y="1375172"/>
            <a:ext cx="3688543" cy="173215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60000" indent="-216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9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sv-SE" dirty="0" err="1">
                <a:solidFill>
                  <a:schemeClr val="tx1"/>
                </a:solidFill>
              </a:rPr>
              <a:t>Scripting</a:t>
            </a:r>
            <a:r>
              <a:rPr lang="sv-SE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Python CLI</a:t>
            </a:r>
          </a:p>
          <a:p>
            <a:pPr lvl="1"/>
            <a:r>
              <a:rPr lang="sv-SE" dirty="0" err="1">
                <a:solidFill>
                  <a:schemeClr val="tx1"/>
                </a:solidFill>
              </a:rPr>
              <a:t>Plotting</a:t>
            </a:r>
            <a:r>
              <a:rPr lang="sv-SE" dirty="0">
                <a:solidFill>
                  <a:schemeClr val="tx1"/>
                </a:solidFill>
              </a:rPr>
              <a:t> live data</a:t>
            </a:r>
            <a:endParaRPr lang="en-GB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sv-SE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sv-SE" dirty="0">
              <a:solidFill>
                <a:schemeClr val="tx1"/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EPICS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275972" cy="4768062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EPICS - </a:t>
            </a:r>
            <a:r>
              <a:rPr lang="en-GB" b="1" dirty="0">
                <a:solidFill>
                  <a:schemeClr val="tx1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xperimental </a:t>
            </a:r>
            <a:r>
              <a:rPr lang="en-GB" b="1" dirty="0">
                <a:solidFill>
                  <a:schemeClr val="tx1"/>
                </a:solidFill>
              </a:rPr>
              <a:t>P</a:t>
            </a:r>
            <a:r>
              <a:rPr lang="en-GB" dirty="0">
                <a:solidFill>
                  <a:schemeClr val="tx1"/>
                </a:solidFill>
              </a:rPr>
              <a:t>hysics and </a:t>
            </a:r>
            <a:r>
              <a:rPr lang="en-GB" b="1" dirty="0">
                <a:solidFill>
                  <a:schemeClr val="tx1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ndustrial </a:t>
            </a:r>
            <a:r>
              <a:rPr lang="en-GB" b="1" dirty="0">
                <a:solidFill>
                  <a:schemeClr val="tx1"/>
                </a:solidFill>
              </a:rPr>
              <a:t>C</a:t>
            </a:r>
            <a:r>
              <a:rPr lang="en-GB" dirty="0">
                <a:solidFill>
                  <a:schemeClr val="tx1"/>
                </a:solidFill>
              </a:rPr>
              <a:t>ontrol </a:t>
            </a:r>
            <a:r>
              <a:rPr lang="en-GB" b="1" dirty="0">
                <a:solidFill>
                  <a:schemeClr val="tx1"/>
                </a:solidFill>
              </a:rPr>
              <a:t>S</a:t>
            </a:r>
            <a:r>
              <a:rPr lang="en-GB" dirty="0">
                <a:solidFill>
                  <a:schemeClr val="tx1"/>
                </a:solidFill>
              </a:rPr>
              <a:t>ystem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EPICS is the signal layer backbone at ESS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</a:rPr>
              <a:t>Every remote controlled signal or data need to be available as an EPICS PV (Process Variable)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All SE hardware is integrated into EPICS</a:t>
            </a:r>
          </a:p>
          <a:p>
            <a:pPr marL="329175" lvl="1" indent="-72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ICS WP12 provide integration working close with ECDC</a:t>
            </a:r>
          </a:p>
          <a:p>
            <a:pPr marL="329175" lvl="1" indent="-72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ECDC priorities NSS integration tasks </a:t>
            </a:r>
          </a:p>
          <a:p>
            <a:pPr marL="329175" lvl="1" indent="-720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All data will be timestamped in EPICS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Integrated Control Systems Division - ICS WP12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D40F3-B73E-C549-9AAE-BE94C50E7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1047010"/>
            <a:ext cx="1742278" cy="91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8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EPICS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From SE perspective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CS-Studio Phoebus -&gt; Engineering Interface (mainly SE team)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Troubleshooting/development interface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Archiver –&gt; long term SE monitoring 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/>
                </a:solidFill>
              </a:rPr>
              <a:t>Not the interface for </a:t>
            </a:r>
            <a:r>
              <a:rPr lang="en-GB" dirty="0" smtClean="0">
                <a:solidFill>
                  <a:schemeClr val="tx1"/>
                </a:solidFill>
              </a:rPr>
              <a:t>the </a:t>
            </a:r>
            <a:r>
              <a:rPr lang="en-GB" dirty="0">
                <a:solidFill>
                  <a:schemeClr val="tx1"/>
                </a:solidFill>
              </a:rPr>
              <a:t>User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/>
                </a:solidFill>
              </a:rPr>
              <a:t>Potentially providing device hardware configuration parameters not exposed to User.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/>
                </a:solidFill>
              </a:rPr>
              <a:t>Will not provide scripting</a:t>
            </a:r>
          </a:p>
          <a:p>
            <a:pPr marL="2571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2571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2571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/>
              </a:solidFill>
            </a:endParaRPr>
          </a:p>
          <a:p>
            <a:pPr marL="2571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257175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CS-Studio Phoebus GUI, Archiver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55A844-4E18-7045-BC63-A59AEF93C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133" y="90542"/>
            <a:ext cx="5607607" cy="45278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462969-F0D9-914D-BC37-F31227DB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709" y="3464739"/>
            <a:ext cx="4923562" cy="3375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1DECB-7B60-C041-AFC5-A950A99A4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580" y="4858646"/>
            <a:ext cx="2981883" cy="181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2EF5C07-DB70-B645-8D51-7574E1A3CE49}"/>
              </a:ext>
            </a:extLst>
          </p:cNvPr>
          <p:cNvSpPr/>
          <p:nvPr/>
        </p:nvSpPr>
        <p:spPr>
          <a:xfrm>
            <a:off x="552450" y="1824698"/>
            <a:ext cx="4486275" cy="21676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18AF371-8A4E-DD4F-8C9F-AFAF06386FDF}"/>
              </a:ext>
            </a:extLst>
          </p:cNvPr>
          <p:cNvSpPr/>
          <p:nvPr/>
        </p:nvSpPr>
        <p:spPr>
          <a:xfrm>
            <a:off x="10626135" y="4436966"/>
            <a:ext cx="1404000" cy="73480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969625C-6288-BD4C-9FBA-2D3904BD7A38}"/>
              </a:ext>
            </a:extLst>
          </p:cNvPr>
          <p:cNvSpPr/>
          <p:nvPr/>
        </p:nvSpPr>
        <p:spPr>
          <a:xfrm>
            <a:off x="8962959" y="4436966"/>
            <a:ext cx="1404000" cy="73480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81421B3-7422-E94E-A9F4-9FE40CE166F5}"/>
              </a:ext>
            </a:extLst>
          </p:cNvPr>
          <p:cNvSpPr/>
          <p:nvPr/>
        </p:nvSpPr>
        <p:spPr>
          <a:xfrm>
            <a:off x="7312336" y="4436966"/>
            <a:ext cx="1404000" cy="73480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Overview SE integration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From hardware to User interface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3831D0-1FE2-0043-A19D-08A1A4CEB2EB}"/>
              </a:ext>
            </a:extLst>
          </p:cNvPr>
          <p:cNvSpPr/>
          <p:nvPr/>
        </p:nvSpPr>
        <p:spPr>
          <a:xfrm>
            <a:off x="3144268" y="2550899"/>
            <a:ext cx="1513457" cy="126639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EPICS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>
                <a:solidFill>
                  <a:schemeClr val="tx1"/>
                </a:solidFill>
              </a:rPr>
              <a:t>Octopy</a:t>
            </a:r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2AC9C2-4E0A-ED45-8B46-A3937D4DFC08}"/>
              </a:ext>
            </a:extLst>
          </p:cNvPr>
          <p:cNvSpPr/>
          <p:nvPr/>
        </p:nvSpPr>
        <p:spPr>
          <a:xfrm>
            <a:off x="10608984" y="2550899"/>
            <a:ext cx="1404000" cy="12730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NICOS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28306C-625A-2C42-AF35-C4A7A785EFFE}"/>
              </a:ext>
            </a:extLst>
          </p:cNvPr>
          <p:cNvSpPr txBox="1"/>
          <p:nvPr/>
        </p:nvSpPr>
        <p:spPr>
          <a:xfrm>
            <a:off x="7453798" y="4481204"/>
            <a:ext cx="1121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EPICS</a:t>
            </a:r>
          </a:p>
          <a:p>
            <a:pPr algn="ctr"/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forwarder</a:t>
            </a:r>
            <a:endParaRPr lang="sv-S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A08492-8881-1746-A36E-AFB22F3F551E}"/>
              </a:ext>
            </a:extLst>
          </p:cNvPr>
          <p:cNvSpPr txBox="1"/>
          <p:nvPr/>
        </p:nvSpPr>
        <p:spPr>
          <a:xfrm>
            <a:off x="9292678" y="4619703"/>
            <a:ext cx="74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Kafka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3367EF-36D8-B343-ABB1-71E82E6A0B08}"/>
              </a:ext>
            </a:extLst>
          </p:cNvPr>
          <p:cNvSpPr txBox="1"/>
          <p:nvPr/>
        </p:nvSpPr>
        <p:spPr>
          <a:xfrm>
            <a:off x="10613581" y="4481204"/>
            <a:ext cx="142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Filewriter</a:t>
            </a:r>
            <a:endParaRPr lang="sv-S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sv-S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NeXus</a:t>
            </a:r>
            <a:r>
              <a:rPr lang="sv-SE" dirty="0">
                <a:solidFill>
                  <a:schemeClr val="tx1">
                    <a:lumMod val="95000"/>
                    <a:lumOff val="5000"/>
                  </a:schemeClr>
                </a:solidFill>
              </a:rPr>
              <a:t>/HDF5 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7CBB033-F3DA-4144-BB52-0A386A761DD7}"/>
              </a:ext>
            </a:extLst>
          </p:cNvPr>
          <p:cNvCxnSpPr>
            <a:cxnSpLocks/>
          </p:cNvCxnSpPr>
          <p:nvPr/>
        </p:nvCxnSpPr>
        <p:spPr>
          <a:xfrm>
            <a:off x="8014336" y="3182084"/>
            <a:ext cx="0" cy="125488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F7D13BF-6ED6-2540-94AC-A9E0E4F40DB4}"/>
              </a:ext>
            </a:extLst>
          </p:cNvPr>
          <p:cNvCxnSpPr>
            <a:cxnSpLocks/>
          </p:cNvCxnSpPr>
          <p:nvPr/>
        </p:nvCxnSpPr>
        <p:spPr>
          <a:xfrm>
            <a:off x="8723679" y="4804369"/>
            <a:ext cx="241200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A550403-4EE2-514F-917E-FDE0165269DA}"/>
              </a:ext>
            </a:extLst>
          </p:cNvPr>
          <p:cNvCxnSpPr>
            <a:cxnSpLocks/>
          </p:cNvCxnSpPr>
          <p:nvPr/>
        </p:nvCxnSpPr>
        <p:spPr>
          <a:xfrm>
            <a:off x="361083" y="4064339"/>
            <a:ext cx="105646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C373416-5591-0541-B891-EF0B71B8297B}"/>
              </a:ext>
            </a:extLst>
          </p:cNvPr>
          <p:cNvSpPr txBox="1"/>
          <p:nvPr/>
        </p:nvSpPr>
        <p:spPr>
          <a:xfrm>
            <a:off x="309678" y="4042245"/>
            <a:ext cx="136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ESS Timing </a:t>
            </a:r>
            <a:r>
              <a:rPr lang="sv-SE" dirty="0" err="1"/>
              <a:t>network</a:t>
            </a:r>
            <a:endParaRPr lang="sv-SE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CC400EA-95BF-F848-8D8D-B7025251F20F}"/>
              </a:ext>
            </a:extLst>
          </p:cNvPr>
          <p:cNvCxnSpPr>
            <a:cxnSpLocks/>
          </p:cNvCxnSpPr>
          <p:nvPr/>
        </p:nvCxnSpPr>
        <p:spPr>
          <a:xfrm>
            <a:off x="1360910" y="4064339"/>
            <a:ext cx="333751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>
            <a:extLst>
              <a:ext uri="{FF2B5EF4-FFF2-40B4-BE49-F238E27FC236}">
                <a16:creationId xmlns:a16="http://schemas.microsoft.com/office/drawing/2014/main" id="{7D7CD548-6C2F-2E43-9835-453711D4F498}"/>
              </a:ext>
            </a:extLst>
          </p:cNvPr>
          <p:cNvCxnSpPr/>
          <p:nvPr/>
        </p:nvCxnSpPr>
        <p:spPr>
          <a:xfrm rot="5400000" flipH="1" flipV="1">
            <a:off x="2906" y="3259423"/>
            <a:ext cx="1245412" cy="364421"/>
          </a:xfrm>
          <a:prstGeom prst="bentConnector3">
            <a:avLst>
              <a:gd name="adj1" fmla="val 100271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8A1FEE27-8630-174A-AFB4-EBAA1ECD0D25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4665940" y="3182084"/>
            <a:ext cx="5943044" cy="5352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C4F1E2E-4EA3-2946-AE3B-3AB3778559C5}"/>
              </a:ext>
            </a:extLst>
          </p:cNvPr>
          <p:cNvCxnSpPr>
            <a:cxnSpLocks/>
          </p:cNvCxnSpPr>
          <p:nvPr/>
        </p:nvCxnSpPr>
        <p:spPr>
          <a:xfrm>
            <a:off x="10376697" y="4804369"/>
            <a:ext cx="241200" cy="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8503823-2687-F146-8F5A-00E3ED36B23A}"/>
              </a:ext>
            </a:extLst>
          </p:cNvPr>
          <p:cNvSpPr txBox="1"/>
          <p:nvPr/>
        </p:nvSpPr>
        <p:spPr>
          <a:xfrm>
            <a:off x="5911342" y="2451466"/>
            <a:ext cx="3028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/>
              <a:t>EPICS Process </a:t>
            </a:r>
            <a:r>
              <a:rPr lang="sv-SE" dirty="0" err="1"/>
              <a:t>Variables</a:t>
            </a:r>
            <a:r>
              <a:rPr lang="sv-SE" dirty="0"/>
              <a:t> (PV)</a:t>
            </a:r>
          </a:p>
          <a:p>
            <a:pPr algn="ctr"/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Network</a:t>
            </a:r>
            <a:endParaRPr lang="sv-SE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01CE17-99BE-1F4E-88DF-F142944D57BC}"/>
              </a:ext>
            </a:extLst>
          </p:cNvPr>
          <p:cNvSpPr/>
          <p:nvPr/>
        </p:nvSpPr>
        <p:spPr>
          <a:xfrm>
            <a:off x="855071" y="2617906"/>
            <a:ext cx="1298508" cy="4661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B12E685-8E45-A649-8660-FE543C683858}"/>
              </a:ext>
            </a:extLst>
          </p:cNvPr>
          <p:cNvSpPr txBox="1"/>
          <p:nvPr/>
        </p:nvSpPr>
        <p:spPr>
          <a:xfrm>
            <a:off x="1243423" y="2707573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/>
              <a:t>SEE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B866D5-A44C-5448-823B-DBB1C961D98F}"/>
              </a:ext>
            </a:extLst>
          </p:cNvPr>
          <p:cNvSpPr txBox="1"/>
          <p:nvPr/>
        </p:nvSpPr>
        <p:spPr>
          <a:xfrm>
            <a:off x="572623" y="1851970"/>
            <a:ext cx="112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/>
              <a:t>SE System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65E5154-524F-B74E-B02E-114B524DD3A0}"/>
              </a:ext>
            </a:extLst>
          </p:cNvPr>
          <p:cNvSpPr/>
          <p:nvPr/>
        </p:nvSpPr>
        <p:spPr>
          <a:xfrm>
            <a:off x="855071" y="3233920"/>
            <a:ext cx="1298508" cy="4661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864695-0367-874D-B8B3-FC6153099C18}"/>
              </a:ext>
            </a:extLst>
          </p:cNvPr>
          <p:cNvSpPr txBox="1"/>
          <p:nvPr/>
        </p:nvSpPr>
        <p:spPr>
          <a:xfrm>
            <a:off x="1243423" y="3313089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/>
              <a:t>SEE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08C9E43-0191-0A45-882A-45A3F8F207E7}"/>
              </a:ext>
            </a:extLst>
          </p:cNvPr>
          <p:cNvCxnSpPr>
            <a:cxnSpLocks/>
          </p:cNvCxnSpPr>
          <p:nvPr/>
        </p:nvCxnSpPr>
        <p:spPr>
          <a:xfrm flipV="1">
            <a:off x="2153579" y="2850963"/>
            <a:ext cx="982474" cy="10498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81A5DC1-2BFA-0A4A-A76E-8FEE9DAA8943}"/>
              </a:ext>
            </a:extLst>
          </p:cNvPr>
          <p:cNvCxnSpPr>
            <a:cxnSpLocks/>
          </p:cNvCxnSpPr>
          <p:nvPr/>
        </p:nvCxnSpPr>
        <p:spPr>
          <a:xfrm flipV="1">
            <a:off x="2153579" y="3468139"/>
            <a:ext cx="982474" cy="10498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0ABDCA-7263-EF45-838D-971BFD5CA984}"/>
              </a:ext>
            </a:extLst>
          </p:cNvPr>
          <p:cNvSpPr txBox="1"/>
          <p:nvPr/>
        </p:nvSpPr>
        <p:spPr>
          <a:xfrm>
            <a:off x="3067791" y="2191206"/>
            <a:ext cx="101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Local</a:t>
            </a:r>
            <a:r>
              <a:rPr lang="sv-SE" dirty="0"/>
              <a:t> IPC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3E180C-2B03-9C4A-9211-C2CEADC01EAE}"/>
              </a:ext>
            </a:extLst>
          </p:cNvPr>
          <p:cNvSpPr txBox="1"/>
          <p:nvPr/>
        </p:nvSpPr>
        <p:spPr>
          <a:xfrm>
            <a:off x="10510137" y="2050641"/>
            <a:ext cx="15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 err="1"/>
              <a:t>User</a:t>
            </a:r>
            <a:r>
              <a:rPr lang="sv-SE" dirty="0"/>
              <a:t> interface</a:t>
            </a:r>
          </a:p>
        </p:txBody>
      </p:sp>
    </p:spTree>
    <p:extLst>
      <p:ext uri="{BB962C8B-B14F-4D97-AF65-F5344CB8AC3E}">
        <p14:creationId xmlns:p14="http://schemas.microsoft.com/office/powerpoint/2010/main" val="59254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5056009" cy="2462613"/>
          </a:xfrm>
        </p:spPr>
        <p:txBody>
          <a:bodyPr/>
          <a:lstStyle/>
          <a:p>
            <a:r>
              <a:rPr lang="en-GB" sz="2000" dirty="0" smtClean="0"/>
              <a:t>(mention </a:t>
            </a:r>
            <a:r>
              <a:rPr lang="en-GB" sz="2000" dirty="0" err="1" smtClean="0"/>
              <a:t>octopy</a:t>
            </a:r>
            <a:r>
              <a:rPr lang="en-GB" sz="2000" dirty="0" smtClean="0"/>
              <a:t>..)</a:t>
            </a:r>
          </a:p>
          <a:p>
            <a:r>
              <a:rPr lang="en-GB" dirty="0" smtClean="0"/>
              <a:t>Different </a:t>
            </a:r>
            <a:r>
              <a:rPr lang="en-GB" dirty="0"/>
              <a:t>solutions</a:t>
            </a:r>
          </a:p>
          <a:p>
            <a:r>
              <a:rPr lang="en-GB" dirty="0"/>
              <a:t>Same User Experience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45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233B-4C1D-354A-801E-2D871903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Different solutions Same User Experience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11449-2A2A-4D4C-B73B-9FEE1774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E719A-FC5E-264E-B8E9-30A890D3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FEC832-8E53-4541-9FC4-C4D5C1AC5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192100" cy="4768062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EPICS</a:t>
            </a:r>
          </a:p>
          <a:p>
            <a:pPr lvl="1"/>
            <a:r>
              <a:rPr lang="sv-SE" dirty="0">
                <a:solidFill>
                  <a:schemeClr val="tx1"/>
                </a:solidFill>
              </a:rPr>
              <a:t>Standard </a:t>
            </a:r>
            <a:r>
              <a:rPr lang="sv-SE" dirty="0" err="1">
                <a:solidFill>
                  <a:schemeClr val="tx1"/>
                </a:solidFill>
              </a:rPr>
              <a:t>devices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are</a:t>
            </a:r>
            <a:r>
              <a:rPr lang="sv-SE" dirty="0">
                <a:solidFill>
                  <a:schemeClr val="tx1"/>
                </a:solidFill>
              </a:rPr>
              <a:t> straightforward in EPICS</a:t>
            </a:r>
          </a:p>
          <a:p>
            <a:pPr lvl="1"/>
            <a:r>
              <a:rPr lang="sv-SE" dirty="0">
                <a:solidFill>
                  <a:schemeClr val="tx1"/>
                </a:solidFill>
              </a:rPr>
              <a:t>Robust</a:t>
            </a:r>
          </a:p>
          <a:p>
            <a:pPr lvl="1"/>
            <a:r>
              <a:rPr lang="sv-SE" dirty="0" smtClean="0">
                <a:solidFill>
                  <a:schemeClr val="tx1"/>
                </a:solidFill>
              </a:rPr>
              <a:t>GUI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Archiver</a:t>
            </a:r>
            <a:r>
              <a:rPr lang="sv-SE" dirty="0">
                <a:solidFill>
                  <a:schemeClr val="tx1"/>
                </a:solidFill>
              </a:rPr>
              <a:t>, Save and </a:t>
            </a:r>
            <a:r>
              <a:rPr lang="sv-SE" dirty="0" err="1">
                <a:solidFill>
                  <a:schemeClr val="tx1"/>
                </a:solidFill>
              </a:rPr>
              <a:t>Restore</a:t>
            </a:r>
            <a:r>
              <a:rPr lang="sv-SE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sv-SE" dirty="0" err="1" smtClean="0">
                <a:solidFill>
                  <a:schemeClr val="tx1"/>
                </a:solidFill>
              </a:rPr>
              <a:t>Some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community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>
                <a:solidFill>
                  <a:schemeClr val="tx1"/>
                </a:solidFill>
              </a:rPr>
              <a:t>integrations </a:t>
            </a:r>
            <a:r>
              <a:rPr lang="sv-SE" dirty="0" err="1">
                <a:solidFill>
                  <a:schemeClr val="tx1"/>
                </a:solidFill>
              </a:rPr>
              <a:t>available</a:t>
            </a:r>
            <a:endParaRPr lang="sv-SE" dirty="0">
              <a:solidFill>
                <a:schemeClr val="tx1"/>
              </a:solidFill>
            </a:endParaRPr>
          </a:p>
          <a:p>
            <a:pPr lvl="1"/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345E0B2-9AF3-3E40-AE7D-3DB1157139D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8303492" y="875033"/>
            <a:ext cx="2403475" cy="240347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C33B07-E10B-3044-B559-A9DDC1E0E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dirty="0"/>
              <a:t>: </a:t>
            </a:r>
            <a:r>
              <a:rPr lang="sv-SE" b="1" dirty="0"/>
              <a:t>EPICS</a:t>
            </a:r>
            <a:r>
              <a:rPr lang="sv-SE" dirty="0"/>
              <a:t> for </a:t>
            </a:r>
            <a:r>
              <a:rPr lang="sv-SE" b="1" dirty="0"/>
              <a:t>standard systems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B7F422-FC2D-B942-94C4-20F68CAE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9514A-A671-C243-B7C1-893296A8E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81" y="931026"/>
            <a:ext cx="2100811" cy="21008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40FC3-E63C-D643-91ED-0A6280875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008" y="3509513"/>
            <a:ext cx="3665034" cy="110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D07936-3711-DF47-BA9D-178EE5280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3042" y="3047444"/>
            <a:ext cx="2485158" cy="1797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A4FD81-D45D-BE4A-AFEA-2CFA9FEC0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692" y="4974047"/>
            <a:ext cx="5290017" cy="135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233B-4C1D-354A-801E-2D871903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Different solutions Same User Experience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C11449-2A2A-4D4C-B73B-9FEE1774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E719A-FC5E-264E-B8E9-30A890D3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FEC832-8E53-4541-9FC4-C4D5C1AC5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295474"/>
            <a:ext cx="5269983" cy="4768062"/>
          </a:xfrm>
        </p:spPr>
        <p:txBody>
          <a:bodyPr/>
          <a:lstStyle/>
          <a:p>
            <a:pPr marL="0" indent="0">
              <a:buNone/>
            </a:pPr>
            <a:endParaRPr lang="sv-SE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sv-SE" dirty="0">
                <a:solidFill>
                  <a:schemeClr val="tx1"/>
                </a:solidFill>
              </a:rPr>
              <a:t>Not straightforward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EPICS</a:t>
            </a:r>
          </a:p>
          <a:p>
            <a:pPr lvl="1">
              <a:lnSpc>
                <a:spcPct val="150000"/>
              </a:lnSpc>
            </a:pPr>
            <a:r>
              <a:rPr lang="sv-SE" dirty="0" err="1">
                <a:solidFill>
                  <a:schemeClr val="tx1"/>
                </a:solidFill>
              </a:rPr>
              <a:t>Labview</a:t>
            </a:r>
            <a:r>
              <a:rPr lang="sv-SE" dirty="0">
                <a:solidFill>
                  <a:schemeClr val="tx1"/>
                </a:solidFill>
              </a:rPr>
              <a:t> not </a:t>
            </a:r>
            <a:r>
              <a:rPr lang="sv-SE" dirty="0" err="1">
                <a:solidFill>
                  <a:schemeClr val="tx1"/>
                </a:solidFill>
              </a:rPr>
              <a:t>supported</a:t>
            </a:r>
            <a:r>
              <a:rPr lang="sv-SE" dirty="0">
                <a:solidFill>
                  <a:schemeClr val="tx1"/>
                </a:solidFill>
              </a:rPr>
              <a:t> by ICS</a:t>
            </a:r>
          </a:p>
          <a:p>
            <a:pPr lvl="1">
              <a:lnSpc>
                <a:spcPct val="150000"/>
              </a:lnSpc>
            </a:pPr>
            <a:r>
              <a:rPr lang="sv-SE" dirty="0" err="1">
                <a:solidFill>
                  <a:schemeClr val="tx1"/>
                </a:solidFill>
              </a:rPr>
              <a:t>Labview</a:t>
            </a:r>
            <a:r>
              <a:rPr lang="sv-SE" dirty="0">
                <a:solidFill>
                  <a:schemeClr val="tx1"/>
                </a:solidFill>
              </a:rPr>
              <a:t> ”EPICS” </a:t>
            </a:r>
            <a:r>
              <a:rPr lang="sv-SE" b="1" dirty="0">
                <a:solidFill>
                  <a:schemeClr val="tx1"/>
                </a:solidFill>
              </a:rPr>
              <a:t>not ”</a:t>
            </a:r>
            <a:r>
              <a:rPr lang="sv-SE" b="1" dirty="0" err="1">
                <a:solidFill>
                  <a:schemeClr val="tx1"/>
                </a:solidFill>
              </a:rPr>
              <a:t>adviced</a:t>
            </a:r>
            <a:r>
              <a:rPr lang="sv-SE" b="1" dirty="0">
                <a:solidFill>
                  <a:schemeClr val="tx1"/>
                </a:solidFill>
              </a:rPr>
              <a:t>” </a:t>
            </a:r>
            <a:r>
              <a:rPr lang="sv-SE" dirty="0">
                <a:solidFill>
                  <a:schemeClr val="tx1"/>
                </a:solidFill>
              </a:rPr>
              <a:t>by ICS</a:t>
            </a:r>
          </a:p>
          <a:p>
            <a:pPr lvl="1">
              <a:lnSpc>
                <a:spcPct val="150000"/>
              </a:lnSpc>
            </a:pPr>
            <a:r>
              <a:rPr lang="sv-SE" dirty="0">
                <a:solidFill>
                  <a:schemeClr val="tx1"/>
                </a:solidFill>
              </a:rPr>
              <a:t>ICS </a:t>
            </a:r>
            <a:r>
              <a:rPr lang="sv-SE" dirty="0" err="1">
                <a:solidFill>
                  <a:schemeClr val="tx1"/>
                </a:solidFill>
              </a:rPr>
              <a:t>only</a:t>
            </a:r>
            <a:r>
              <a:rPr lang="sv-SE" dirty="0">
                <a:solidFill>
                  <a:schemeClr val="tx1"/>
                </a:solidFill>
              </a:rPr>
              <a:t> supports Linux </a:t>
            </a:r>
            <a:r>
              <a:rPr lang="sv-SE" dirty="0" err="1">
                <a:solidFill>
                  <a:schemeClr val="tx1"/>
                </a:solidFill>
              </a:rPr>
              <a:t>machines</a:t>
            </a:r>
            <a:r>
              <a:rPr lang="sv-SE" dirty="0">
                <a:solidFill>
                  <a:schemeClr val="tx1"/>
                </a:solidFill>
              </a:rPr>
              <a:t> (</a:t>
            </a:r>
            <a:r>
              <a:rPr lang="sv-SE" dirty="0" err="1">
                <a:solidFill>
                  <a:schemeClr val="tx1"/>
                </a:solidFill>
              </a:rPr>
              <a:t>win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required</a:t>
            </a:r>
            <a:r>
              <a:rPr lang="sv-SE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sv-SE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sv-SE" dirty="0">
                <a:solidFill>
                  <a:schemeClr val="tx1"/>
                </a:solidFill>
              </a:rPr>
              <a:t>”Normal” </a:t>
            </a:r>
            <a:r>
              <a:rPr lang="sv-SE" dirty="0" err="1">
                <a:solidFill>
                  <a:schemeClr val="tx1"/>
                </a:solidFill>
              </a:rPr>
              <a:t>complexity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Octopy</a:t>
            </a:r>
            <a:endParaRPr lang="sv-SE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sv-SE" dirty="0" err="1">
                <a:solidFill>
                  <a:schemeClr val="tx1"/>
                </a:solidFill>
              </a:rPr>
              <a:t>Octopy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python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based</a:t>
            </a:r>
            <a:r>
              <a:rPr lang="sv-SE" dirty="0">
                <a:solidFill>
                  <a:schemeClr val="tx1"/>
                </a:solidFill>
              </a:rPr>
              <a:t>, </a:t>
            </a:r>
            <a:r>
              <a:rPr lang="sv-SE" dirty="0" err="1">
                <a:solidFill>
                  <a:schemeClr val="tx1"/>
                </a:solidFill>
              </a:rPr>
              <a:t>runnable</a:t>
            </a:r>
            <a:r>
              <a:rPr lang="sv-SE" dirty="0">
                <a:solidFill>
                  <a:schemeClr val="tx1"/>
                </a:solidFill>
              </a:rPr>
              <a:t> on </a:t>
            </a:r>
            <a:r>
              <a:rPr lang="sv-SE" dirty="0" err="1">
                <a:solidFill>
                  <a:schemeClr val="tx1"/>
                </a:solidFill>
              </a:rPr>
              <a:t>most</a:t>
            </a:r>
            <a:r>
              <a:rPr lang="sv-SE" dirty="0">
                <a:solidFill>
                  <a:schemeClr val="tx1"/>
                </a:solidFill>
              </a:rPr>
              <a:t> systems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endParaRPr lang="sv-SE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FBF5426-1424-A94B-B8C5-18FADDCDDCD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t="19574" r="10142" b="16640"/>
          <a:stretch/>
        </p:blipFill>
        <p:spPr>
          <a:xfrm>
            <a:off x="8258226" y="1295474"/>
            <a:ext cx="3220266" cy="304792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C33B07-E10B-3044-B559-A9DDC1E0E3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case</a:t>
            </a:r>
            <a:r>
              <a:rPr lang="sv-SE" dirty="0"/>
              <a:t>: </a:t>
            </a:r>
            <a:r>
              <a:rPr lang="sv-SE" b="1" dirty="0" err="1"/>
              <a:t>Octopy</a:t>
            </a:r>
            <a:r>
              <a:rPr lang="sv-SE" dirty="0"/>
              <a:t> for </a:t>
            </a:r>
            <a:r>
              <a:rPr lang="sv-SE" b="1" dirty="0" err="1"/>
              <a:t>device</a:t>
            </a:r>
            <a:r>
              <a:rPr lang="sv-SE" b="1" dirty="0"/>
              <a:t> </a:t>
            </a:r>
            <a:r>
              <a:rPr lang="sv-SE" b="1" dirty="0" err="1"/>
              <a:t>requiring</a:t>
            </a:r>
            <a:r>
              <a:rPr lang="sv-SE" b="1" dirty="0"/>
              <a:t> a DLL </a:t>
            </a:r>
            <a:r>
              <a:rPr lang="sv-SE" dirty="0"/>
              <a:t>(</a:t>
            </a:r>
            <a:r>
              <a:rPr lang="sv-SE" dirty="0" err="1"/>
              <a:t>potentiostat</a:t>
            </a:r>
            <a:r>
              <a:rPr lang="sv-SE" dirty="0"/>
              <a:t>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EB7F422-FC2D-B942-94C4-20F68CAE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2022-04-26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87B6F-2F55-7447-B588-2D5B8240D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75" y="4707848"/>
            <a:ext cx="5822499" cy="149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20325</TotalTime>
  <Words>912</Words>
  <Application>Microsoft Office PowerPoint</Application>
  <PresentationFormat>Widescreen</PresentationFormat>
  <Paragraphs>254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Courier New</vt:lpstr>
      <vt:lpstr>Segoe UI</vt:lpstr>
      <vt:lpstr>Segoe UI Light</vt:lpstr>
      <vt:lpstr>Segoe UI Semibold</vt:lpstr>
      <vt:lpstr>Wingdings</vt:lpstr>
      <vt:lpstr>Office-tema</vt:lpstr>
      <vt:lpstr>PowerPoint Presentation</vt:lpstr>
      <vt:lpstr>SE Integration and integration infrastructure </vt:lpstr>
      <vt:lpstr>NICOS</vt:lpstr>
      <vt:lpstr>EPICS</vt:lpstr>
      <vt:lpstr>EPICS</vt:lpstr>
      <vt:lpstr>Overview SE integration</vt:lpstr>
      <vt:lpstr>PowerPoint Presentation</vt:lpstr>
      <vt:lpstr>Different solutions Same User Experience</vt:lpstr>
      <vt:lpstr>Different solutions Same User Experience</vt:lpstr>
      <vt:lpstr>Different solutions Same User Experience</vt:lpstr>
      <vt:lpstr>Different solutions Same User Experience</vt:lpstr>
      <vt:lpstr>Different solutions Same User Experience</vt:lpstr>
      <vt:lpstr>Integrated devices</vt:lpstr>
      <vt:lpstr>Thoughts on integration </vt:lpstr>
      <vt:lpstr>PowerPoint Presentation</vt:lpstr>
      <vt:lpstr>PowerPoint Presentation</vt:lpstr>
      <vt:lpstr>YMIR beamline in ESS B02 Facility</vt:lpstr>
      <vt:lpstr>YMIR beamline</vt:lpstr>
      <vt:lpstr>YMIR beamline </vt:lpstr>
      <vt:lpstr>Summary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Anders Pettersson</cp:lastModifiedBy>
  <cp:revision>120</cp:revision>
  <cp:lastPrinted>2019-03-08T10:27:30Z</cp:lastPrinted>
  <dcterms:created xsi:type="dcterms:W3CDTF">2021-04-16T14:26:32Z</dcterms:created>
  <dcterms:modified xsi:type="dcterms:W3CDTF">2022-04-26T14:27:46Z</dcterms:modified>
</cp:coreProperties>
</file>