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7" r:id="rId2"/>
    <p:sldId id="274" r:id="rId3"/>
    <p:sldId id="331" r:id="rId4"/>
    <p:sldId id="896" r:id="rId5"/>
    <p:sldId id="275" r:id="rId6"/>
    <p:sldId id="976" r:id="rId7"/>
    <p:sldId id="278" r:id="rId8"/>
    <p:sldId id="258" r:id="rId9"/>
    <p:sldId id="917" r:id="rId10"/>
    <p:sldId id="975" r:id="rId1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66"/>
    <a:srgbClr val="FFFF00"/>
    <a:srgbClr val="CCCCCC"/>
    <a:srgbClr val="FECC99"/>
    <a:srgbClr val="FEE6CC"/>
    <a:srgbClr val="CCDFDB"/>
    <a:srgbClr val="E5F0EC"/>
    <a:srgbClr val="D7E59A"/>
    <a:srgbClr val="EBF1CB"/>
    <a:srgbClr val="CDD5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81" autoAdjust="0"/>
    <p:restoredTop sz="96405" autoAdjust="0"/>
  </p:normalViewPr>
  <p:slideViewPr>
    <p:cSldViewPr snapToGrid="0" snapToObjects="1">
      <p:cViewPr>
        <p:scale>
          <a:sx n="118" d="100"/>
          <a:sy n="118" d="100"/>
        </p:scale>
        <p:origin x="1472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2022-04-29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81714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8639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1083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2022-04-29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A3740-6CF1-9A4C-9931-6AC733014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23FC0-CB18-FD49-A626-B45E327166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AD64CC-9CD6-B24C-8FC3-34475C0747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A5C861-86EF-6B49-8C30-2F70FB8D8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01501-B4DA-6545-83A0-8B2AB66270E9}" type="datetimeFigureOut">
              <a:rPr lang="en-SE" smtClean="0"/>
              <a:t>2022-04-29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C60B4F-368C-CC40-A57B-F92B12348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22BD39-CA4E-F141-AFE5-8C4A8674F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714FE-76A9-3547-85B0-4C2A9B0E6086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513436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93" tIns="45647" rIns="91293" bIns="45647" rtlCol="0" anchor="ctr"/>
          <a:lstStyle/>
          <a:p>
            <a:pPr algn="ctr"/>
            <a:endParaRPr lang="sv-SE" sz="180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2022-04-29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344" y="319531"/>
            <a:ext cx="1827307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19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2022-04-29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2022-04-29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  <p:sldLayoutId id="2147483671" r:id="rId13"/>
    <p:sldLayoutId id="214748367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if"/><Relationship Id="rId13" Type="http://schemas.openxmlformats.org/officeDocument/2006/relationships/image" Target="../media/image41.gif"/><Relationship Id="rId3" Type="http://schemas.openxmlformats.org/officeDocument/2006/relationships/image" Target="../media/image25.jpg"/><Relationship Id="rId7" Type="http://schemas.openxmlformats.org/officeDocument/2006/relationships/image" Target="../media/image35.png"/><Relationship Id="rId12" Type="http://schemas.openxmlformats.org/officeDocument/2006/relationships/image" Target="../media/image3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11" Type="http://schemas.openxmlformats.org/officeDocument/2006/relationships/image" Target="../media/image32.svg"/><Relationship Id="rId5" Type="http://schemas.openxmlformats.org/officeDocument/2006/relationships/image" Target="../media/image19.tiff"/><Relationship Id="rId10" Type="http://schemas.openxmlformats.org/officeDocument/2006/relationships/image" Target="../media/image31.png"/><Relationship Id="rId4" Type="http://schemas.openxmlformats.org/officeDocument/2006/relationships/image" Target="../media/image37.png"/><Relationship Id="rId9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tiff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jpg"/><Relationship Id="rId7" Type="http://schemas.openxmlformats.org/officeDocument/2006/relationships/image" Target="../media/image24.tiff"/><Relationship Id="rId12" Type="http://schemas.openxmlformats.org/officeDocument/2006/relationships/image" Target="../media/image29.tiff"/><Relationship Id="rId17" Type="http://schemas.openxmlformats.org/officeDocument/2006/relationships/image" Target="../media/image34.jpg"/><Relationship Id="rId2" Type="http://schemas.openxmlformats.org/officeDocument/2006/relationships/image" Target="../media/image19.tiff"/><Relationship Id="rId16" Type="http://schemas.openxmlformats.org/officeDocument/2006/relationships/image" Target="../media/image3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28.jpg"/><Relationship Id="rId5" Type="http://schemas.openxmlformats.org/officeDocument/2006/relationships/image" Target="../media/image22.tiff"/><Relationship Id="rId15" Type="http://schemas.openxmlformats.org/officeDocument/2006/relationships/image" Target="../media/image32.sv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tiff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Yeast lipid deuteration at DEMAX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Workflow and case studies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</a:t>
            </a:r>
            <a:r>
              <a:rPr lang="en-GB" dirty="0" err="1"/>
              <a:t>HanNA</a:t>
            </a:r>
            <a:r>
              <a:rPr lang="en-GB" dirty="0"/>
              <a:t> </a:t>
            </a:r>
            <a:r>
              <a:rPr lang="en-GB" dirty="0" err="1"/>
              <a:t>Wacklin</a:t>
            </a:r>
            <a:r>
              <a:rPr lang="en-GB" dirty="0"/>
              <a:t>-KNECHT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fld id="{18896B66-0B3A-474C-9C9C-E4F07B1F5DAD}" type="datetime1">
              <a:rPr lang="sv-SE" sz="1200" b="1">
                <a:solidFill>
                  <a:schemeClr val="bg1"/>
                </a:solidFill>
              </a:rPr>
              <a:pPr/>
              <a:t>2022-04-29</a:t>
            </a:fld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C853A-0450-A241-B5BD-1B068983E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Acknowledgements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B9C2F4-B40D-6D47-886B-D68D0C37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10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B699B5-9D2B-004E-8722-039881F69D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Funding and collaborations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4EA1E5-9952-B34C-B5DE-59B60047D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2022-04-29</a:t>
            </a:fld>
            <a:endParaRPr lang="sv-SE" dirty="0"/>
          </a:p>
        </p:txBody>
      </p:sp>
      <p:pic>
        <p:nvPicPr>
          <p:cNvPr id="10" name="Picture 9" descr="sine2020_final.jpg">
            <a:extLst>
              <a:ext uri="{FF2B5EF4-FFF2-40B4-BE49-F238E27FC236}">
                <a16:creationId xmlns:a16="http://schemas.microsoft.com/office/drawing/2014/main" id="{54548D82-902A-AB4A-B74D-B8397BAE5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090" y="3652026"/>
            <a:ext cx="1334923" cy="10866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E34E25-A69F-A144-899E-8748A6A2E7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69" r="12237"/>
          <a:stretch/>
        </p:blipFill>
        <p:spPr>
          <a:xfrm>
            <a:off x="7830996" y="1390953"/>
            <a:ext cx="1374665" cy="11097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813CB7-809F-2841-80DF-675C79F65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6713" y="5511524"/>
            <a:ext cx="1563148" cy="5813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D307F1-AA77-7E4A-AE3B-BDABBB583A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395" b="21119"/>
          <a:stretch/>
        </p:blipFill>
        <p:spPr>
          <a:xfrm>
            <a:off x="7526184" y="2832523"/>
            <a:ext cx="1984291" cy="686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231132-0AB4-A840-8550-451DAED0B3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5906" y="5824389"/>
            <a:ext cx="2257616" cy="5370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1D4DC48-A742-3246-8CBB-901252E589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660" y="4210943"/>
            <a:ext cx="1000098" cy="12600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360073F-9DE6-5C41-B1D2-9AA720EB4D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653" y="3061619"/>
            <a:ext cx="2257616" cy="152848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4F916B6-2AA7-CF41-9949-A2966E300652}"/>
              </a:ext>
            </a:extLst>
          </p:cNvPr>
          <p:cNvGrpSpPr/>
          <p:nvPr/>
        </p:nvGrpSpPr>
        <p:grpSpPr>
          <a:xfrm>
            <a:off x="780621" y="4781150"/>
            <a:ext cx="3688691" cy="1292687"/>
            <a:chOff x="1644113" y="5741199"/>
            <a:chExt cx="3671326" cy="114891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C6EE2E8-1848-2640-B73E-2924D7C6CF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8134" t="37806" r="15176" b="41324"/>
            <a:stretch/>
          </p:blipFill>
          <p:spPr>
            <a:xfrm>
              <a:off x="1644113" y="5741199"/>
              <a:ext cx="3671326" cy="1148910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512BDA6-A947-A941-A8EB-09B0DF9FE575}"/>
                </a:ext>
              </a:extLst>
            </p:cNvPr>
            <p:cNvSpPr/>
            <p:nvPr/>
          </p:nvSpPr>
          <p:spPr>
            <a:xfrm>
              <a:off x="2463978" y="5826763"/>
              <a:ext cx="2755800" cy="3008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600" dirty="0">
                  <a:solidFill>
                    <a:srgbClr val="0E7278"/>
                  </a:solidFill>
                  <a:latin typeface="Titillium Web" pitchFamily="2" charset="77"/>
                </a:rPr>
                <a:t>WG3 Deuteration Technologies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57DF9BA-5576-3A41-8FF4-96EEFA6486A2}"/>
              </a:ext>
            </a:extLst>
          </p:cNvPr>
          <p:cNvSpPr txBox="1"/>
          <p:nvPr/>
        </p:nvSpPr>
        <p:spPr>
          <a:xfrm>
            <a:off x="7526184" y="4872869"/>
            <a:ext cx="3527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 err="1"/>
              <a:t>Horizon</a:t>
            </a:r>
            <a:r>
              <a:rPr lang="sv-SE" sz="1600" dirty="0"/>
              <a:t> 2020 grant 65400</a:t>
            </a:r>
          </a:p>
        </p:txBody>
      </p:sp>
      <p:sp>
        <p:nvSpPr>
          <p:cNvPr id="25" name="Platshållare för sidfot 2">
            <a:extLst>
              <a:ext uri="{FF2B5EF4-FFF2-40B4-BE49-F238E27FC236}">
                <a16:creationId xmlns:a16="http://schemas.microsoft.com/office/drawing/2014/main" id="{5E4AC767-0CE1-8049-B034-E67CAFCF4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80682"/>
            <a:ext cx="5395595" cy="365125"/>
          </a:xfrm>
        </p:spPr>
        <p:txBody>
          <a:bodyPr/>
          <a:lstStyle/>
          <a:p>
            <a:r>
              <a:rPr lang="en-GB" dirty="0"/>
              <a:t>H.WACKLIN-KNECHT, </a:t>
            </a:r>
            <a:r>
              <a:rPr lang="en-GB" dirty="0" err="1"/>
              <a:t>ess</a:t>
            </a:r>
            <a:endParaRPr lang="en-GB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536A465-72CF-9242-8516-9EDBC35D71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07298" y="2856079"/>
            <a:ext cx="1086605" cy="1086605"/>
          </a:xfrm>
          <a:prstGeom prst="rect">
            <a:avLst/>
          </a:prstGeom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AD65DE0B-1DB5-584B-B677-30DA7B88BD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57"/>
          <a:stretch>
            <a:fillRect/>
          </a:stretch>
        </p:blipFill>
        <p:spPr bwMode="auto">
          <a:xfrm>
            <a:off x="3365509" y="1837422"/>
            <a:ext cx="2533157" cy="72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logo_ill.gif">
            <a:extLst>
              <a:ext uri="{FF2B5EF4-FFF2-40B4-BE49-F238E27FC236}">
                <a16:creationId xmlns:a16="http://schemas.microsoft.com/office/drawing/2014/main" id="{EE8B13E7-933E-C047-96CF-9DBB5E0E74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071" y="1757969"/>
            <a:ext cx="1006652" cy="95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CCB1AEE-A06D-4938-95DD-62DEE574A3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Yeast lipid production at DEMAX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0034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600" dirty="0"/>
              <a:t>Workflow for </a:t>
            </a:r>
            <a:r>
              <a:rPr lang="sv-SE" sz="3600" dirty="0" err="1"/>
              <a:t>purification</a:t>
            </a:r>
            <a:endParaRPr lang="sv-SE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39ABE9-F985-E3AE-AF28-A65B9C79AF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From cell culture to phospholipid extracts ~ 4 PW</a:t>
            </a:r>
          </a:p>
        </p:txBody>
      </p:sp>
      <p:pic>
        <p:nvPicPr>
          <p:cNvPr id="80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90" y="1439399"/>
            <a:ext cx="3301374" cy="1704469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hape 231"/>
          <p:cNvSpPr/>
          <p:nvPr/>
        </p:nvSpPr>
        <p:spPr>
          <a:xfrm>
            <a:off x="6672959" y="1893023"/>
            <a:ext cx="1440160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algn="ctr">
              <a:defRPr sz="3000"/>
            </a:pPr>
            <a:r>
              <a:rPr sz="2000" dirty="0"/>
              <a:t>Freeze-dry</a:t>
            </a:r>
          </a:p>
        </p:txBody>
      </p:sp>
      <p:sp>
        <p:nvSpPr>
          <p:cNvPr id="107" name="Shape 249"/>
          <p:cNvSpPr/>
          <p:nvPr/>
        </p:nvSpPr>
        <p:spPr>
          <a:xfrm>
            <a:off x="6837570" y="2307727"/>
            <a:ext cx="1152127" cy="360040"/>
          </a:xfrm>
          <a:prstGeom prst="rightArrow">
            <a:avLst>
              <a:gd name="adj1" fmla="val 32000"/>
              <a:gd name="adj2" fmla="val 99526"/>
            </a:avLst>
          </a:prstGeom>
          <a:noFill/>
          <a:ln w="25400" cap="flat">
            <a:solidFill>
              <a:srgbClr val="808785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/>
          </a:p>
        </p:txBody>
      </p:sp>
      <p:sp>
        <p:nvSpPr>
          <p:cNvPr id="108" name="Shape 225"/>
          <p:cNvSpPr/>
          <p:nvPr/>
        </p:nvSpPr>
        <p:spPr>
          <a:xfrm>
            <a:off x="628417" y="3076057"/>
            <a:ext cx="3180068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sv-SE" dirty="0"/>
              <a:t>A</a:t>
            </a:r>
            <a:r>
              <a:rPr dirty="0" err="1"/>
              <a:t>daptation</a:t>
            </a:r>
            <a:r>
              <a:rPr dirty="0"/>
              <a:t> to D</a:t>
            </a:r>
            <a:r>
              <a:rPr baseline="-5999" dirty="0"/>
              <a:t>2</a:t>
            </a:r>
            <a:r>
              <a:rPr dirty="0"/>
              <a:t>O</a:t>
            </a:r>
          </a:p>
        </p:txBody>
      </p:sp>
      <p:sp>
        <p:nvSpPr>
          <p:cNvPr id="112" name="Shape 249"/>
          <p:cNvSpPr/>
          <p:nvPr/>
        </p:nvSpPr>
        <p:spPr>
          <a:xfrm rot="2935558">
            <a:off x="10093533" y="2111613"/>
            <a:ext cx="1152127" cy="360040"/>
          </a:xfrm>
          <a:prstGeom prst="rightArrow">
            <a:avLst>
              <a:gd name="adj1" fmla="val 32000"/>
              <a:gd name="adj2" fmla="val 99526"/>
            </a:avLst>
          </a:prstGeom>
          <a:noFill/>
          <a:ln w="25400" cap="flat">
            <a:solidFill>
              <a:srgbClr val="808785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/>
          </a:p>
        </p:txBody>
      </p:sp>
      <p:sp>
        <p:nvSpPr>
          <p:cNvPr id="113" name="Shape 249"/>
          <p:cNvSpPr/>
          <p:nvPr/>
        </p:nvSpPr>
        <p:spPr>
          <a:xfrm rot="10800000">
            <a:off x="9239034" y="4154873"/>
            <a:ext cx="936104" cy="360040"/>
          </a:xfrm>
          <a:prstGeom prst="rightArrow">
            <a:avLst>
              <a:gd name="adj1" fmla="val 32000"/>
              <a:gd name="adj2" fmla="val 99526"/>
            </a:avLst>
          </a:prstGeom>
          <a:noFill/>
          <a:ln w="25400" cap="flat">
            <a:solidFill>
              <a:srgbClr val="808785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/>
          </a:p>
        </p:txBody>
      </p:sp>
      <p:sp>
        <p:nvSpPr>
          <p:cNvPr id="116" name="Shape 235"/>
          <p:cNvSpPr/>
          <p:nvPr/>
        </p:nvSpPr>
        <p:spPr>
          <a:xfrm>
            <a:off x="9857159" y="2778539"/>
            <a:ext cx="2008382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algn="ctr"/>
            <a:r>
              <a:rPr lang="sv-SE" sz="1600" dirty="0"/>
              <a:t>Solvent</a:t>
            </a:r>
            <a:endParaRPr sz="1600" dirty="0"/>
          </a:p>
          <a:p>
            <a:pPr algn="ctr"/>
            <a:r>
              <a:rPr sz="1600" dirty="0"/>
              <a:t>Extract</a:t>
            </a:r>
            <a:r>
              <a:rPr lang="sv-SE" sz="1600" dirty="0" err="1"/>
              <a:t>ion</a:t>
            </a:r>
            <a:r>
              <a:rPr lang="sv-SE" sz="1600" dirty="0"/>
              <a:t> (25g, 2L)</a:t>
            </a:r>
            <a:endParaRPr sz="1600" dirty="0"/>
          </a:p>
        </p:txBody>
      </p:sp>
      <p:sp>
        <p:nvSpPr>
          <p:cNvPr id="117" name="Shape 248"/>
          <p:cNvSpPr/>
          <p:nvPr/>
        </p:nvSpPr>
        <p:spPr>
          <a:xfrm>
            <a:off x="10319776" y="5505348"/>
            <a:ext cx="129614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sz="2100" i="1"/>
            </a:lvl1pPr>
          </a:lstStyle>
          <a:p>
            <a:pPr algn="ctr"/>
            <a:r>
              <a:rPr lang="sv-SE" sz="1600" i="0" dirty="0">
                <a:solidFill>
                  <a:srgbClr val="C00000"/>
                </a:solidFill>
              </a:rPr>
              <a:t>total lipid </a:t>
            </a:r>
            <a:r>
              <a:rPr lang="sv-SE" sz="1600" i="0" dirty="0" err="1">
                <a:solidFill>
                  <a:srgbClr val="C00000"/>
                </a:solidFill>
              </a:rPr>
              <a:t>extract</a:t>
            </a:r>
            <a:endParaRPr lang="sv-SE" sz="1600" i="0" dirty="0">
              <a:solidFill>
                <a:srgbClr val="C00000"/>
              </a:solidFill>
            </a:endParaRPr>
          </a:p>
          <a:p>
            <a:pPr algn="ctr"/>
            <a:r>
              <a:rPr lang="sv-SE" sz="1600" i="0" dirty="0">
                <a:solidFill>
                  <a:srgbClr val="C00000"/>
                </a:solidFill>
              </a:rPr>
              <a:t>600-800mg</a:t>
            </a:r>
          </a:p>
        </p:txBody>
      </p:sp>
      <p:sp>
        <p:nvSpPr>
          <p:cNvPr id="119" name="Shape 249"/>
          <p:cNvSpPr/>
          <p:nvPr/>
        </p:nvSpPr>
        <p:spPr>
          <a:xfrm rot="10800000">
            <a:off x="6096000" y="5465149"/>
            <a:ext cx="864096" cy="360040"/>
          </a:xfrm>
          <a:prstGeom prst="rightArrow">
            <a:avLst>
              <a:gd name="adj1" fmla="val 32000"/>
              <a:gd name="adj2" fmla="val 99526"/>
            </a:avLst>
          </a:prstGeom>
          <a:noFill/>
          <a:ln w="25400" cap="flat">
            <a:solidFill>
              <a:srgbClr val="808785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/>
          </a:p>
        </p:txBody>
      </p:sp>
      <p:pic>
        <p:nvPicPr>
          <p:cNvPr id="120" name="thumb_IMG_4890_1024.jpg"/>
          <p:cNvPicPr>
            <a:picLocks noChangeAspect="1"/>
          </p:cNvPicPr>
          <p:nvPr/>
        </p:nvPicPr>
        <p:blipFill>
          <a:blip r:embed="rId3"/>
          <a:srcRect l="12611" t="4953" r="17166" b="4953"/>
          <a:stretch>
            <a:fillRect/>
          </a:stretch>
        </p:blipFill>
        <p:spPr>
          <a:xfrm>
            <a:off x="2523474" y="5057370"/>
            <a:ext cx="1498621" cy="143544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21" name="Shape 238"/>
          <p:cNvSpPr/>
          <p:nvPr/>
        </p:nvSpPr>
        <p:spPr>
          <a:xfrm>
            <a:off x="636756" y="4655603"/>
            <a:ext cx="2697085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3000"/>
            </a:lvl1pPr>
          </a:lstStyle>
          <a:p>
            <a:r>
              <a:rPr lang="sv-SE" sz="2000" dirty="0" err="1"/>
              <a:t>preparative</a:t>
            </a:r>
            <a:r>
              <a:rPr lang="sv-SE" sz="2000" dirty="0"/>
              <a:t> HP</a:t>
            </a:r>
            <a:r>
              <a:rPr sz="2000" dirty="0"/>
              <a:t>LC</a:t>
            </a:r>
            <a:r>
              <a:rPr lang="sv-SE" sz="2000" dirty="0"/>
              <a:t> or LC</a:t>
            </a:r>
            <a:endParaRPr sz="2000" dirty="0"/>
          </a:p>
        </p:txBody>
      </p:sp>
      <p:sp>
        <p:nvSpPr>
          <p:cNvPr id="122" name="Shape 244"/>
          <p:cNvSpPr/>
          <p:nvPr/>
        </p:nvSpPr>
        <p:spPr>
          <a:xfrm>
            <a:off x="3059572" y="3822215"/>
            <a:ext cx="4496424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2500"/>
            </a:lvl1pPr>
          </a:lstStyle>
          <a:p>
            <a:r>
              <a:rPr lang="sv-SE" sz="2000" dirty="0" err="1">
                <a:solidFill>
                  <a:srgbClr val="C00000"/>
                </a:solidFill>
              </a:rPr>
              <a:t>phospholipid</a:t>
            </a:r>
            <a:r>
              <a:rPr lang="sv-SE" sz="2000" dirty="0">
                <a:solidFill>
                  <a:srgbClr val="C00000"/>
                </a:solidFill>
              </a:rPr>
              <a:t> </a:t>
            </a:r>
            <a:r>
              <a:rPr lang="sv-SE" sz="2000" dirty="0" err="1">
                <a:solidFill>
                  <a:srgbClr val="C00000"/>
                </a:solidFill>
              </a:rPr>
              <a:t>classes</a:t>
            </a:r>
            <a:r>
              <a:rPr lang="sv-SE" sz="2000" dirty="0">
                <a:solidFill>
                  <a:srgbClr val="C00000"/>
                </a:solidFill>
              </a:rPr>
              <a:t> (10-100mg </a:t>
            </a:r>
            <a:r>
              <a:rPr lang="sv-SE" sz="2000" dirty="0" err="1">
                <a:solidFill>
                  <a:srgbClr val="C00000"/>
                </a:solidFill>
              </a:rPr>
              <a:t>each</a:t>
            </a:r>
            <a:r>
              <a:rPr lang="sv-SE" sz="2000" dirty="0">
                <a:solidFill>
                  <a:srgbClr val="C00000"/>
                </a:solidFill>
              </a:rPr>
              <a:t>) </a:t>
            </a:r>
          </a:p>
          <a:p>
            <a:r>
              <a:rPr lang="sv-SE" sz="2000" dirty="0">
                <a:solidFill>
                  <a:srgbClr val="C00000"/>
                </a:solidFill>
              </a:rPr>
              <a:t>PC, PE, PS, PI, CL, PG</a:t>
            </a:r>
            <a:endParaRPr sz="2000" dirty="0">
              <a:solidFill>
                <a:srgbClr val="C00000"/>
              </a:solidFill>
            </a:endParaRPr>
          </a:p>
        </p:txBody>
      </p:sp>
      <p:sp>
        <p:nvSpPr>
          <p:cNvPr id="126" name="Shape 235"/>
          <p:cNvSpPr/>
          <p:nvPr/>
        </p:nvSpPr>
        <p:spPr>
          <a:xfrm>
            <a:off x="4518954" y="1392851"/>
            <a:ext cx="3045320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algn="ctr"/>
            <a:r>
              <a:rPr lang="sv-SE" sz="2000" dirty="0"/>
              <a:t>Shaker </a:t>
            </a:r>
            <a:r>
              <a:rPr lang="sv-SE" sz="2000" dirty="0" err="1"/>
              <a:t>flasks</a:t>
            </a:r>
            <a:r>
              <a:rPr lang="sv-SE" sz="2000" dirty="0"/>
              <a:t> (4-6L)</a:t>
            </a:r>
            <a:endParaRPr sz="2000" dirty="0"/>
          </a:p>
        </p:txBody>
      </p:sp>
      <p:sp>
        <p:nvSpPr>
          <p:cNvPr id="127" name="Shape 249"/>
          <p:cNvSpPr/>
          <p:nvPr/>
        </p:nvSpPr>
        <p:spPr>
          <a:xfrm rot="10800000">
            <a:off x="4166261" y="5505348"/>
            <a:ext cx="864096" cy="360040"/>
          </a:xfrm>
          <a:prstGeom prst="rightArrow">
            <a:avLst>
              <a:gd name="adj1" fmla="val 32000"/>
              <a:gd name="adj2" fmla="val 99526"/>
            </a:avLst>
          </a:prstGeom>
          <a:noFill/>
          <a:ln w="25400" cap="flat">
            <a:solidFill>
              <a:srgbClr val="808785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CB32C29-05F2-0AB0-976B-4E81228A98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7" t="4242" r="22528"/>
          <a:stretch/>
        </p:blipFill>
        <p:spPr>
          <a:xfrm>
            <a:off x="5170707" y="1911484"/>
            <a:ext cx="1505419" cy="1177767"/>
          </a:xfrm>
          <a:prstGeom prst="rect">
            <a:avLst/>
          </a:prstGeom>
        </p:spPr>
      </p:pic>
      <p:sp>
        <p:nvSpPr>
          <p:cNvPr id="30" name="Shape 235">
            <a:extLst>
              <a:ext uri="{FF2B5EF4-FFF2-40B4-BE49-F238E27FC236}">
                <a16:creationId xmlns:a16="http://schemas.microsoft.com/office/drawing/2014/main" id="{5841EF91-D780-DC40-8D3F-C12D0AD5025E}"/>
              </a:ext>
            </a:extLst>
          </p:cNvPr>
          <p:cNvSpPr/>
          <p:nvPr/>
        </p:nvSpPr>
        <p:spPr>
          <a:xfrm>
            <a:off x="7910465" y="1084472"/>
            <a:ext cx="2264673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algn="ctr"/>
            <a:r>
              <a:rPr lang="en-SE" sz="1600" dirty="0"/>
              <a:t>~15-25g dry cell paste</a:t>
            </a:r>
            <a:endParaRPr sz="1600" dirty="0"/>
          </a:p>
        </p:txBody>
      </p:sp>
      <p:sp>
        <p:nvSpPr>
          <p:cNvPr id="31" name="Shape 248">
            <a:extLst>
              <a:ext uri="{FF2B5EF4-FFF2-40B4-BE49-F238E27FC236}">
                <a16:creationId xmlns:a16="http://schemas.microsoft.com/office/drawing/2014/main" id="{03E0E730-D23D-D286-254E-E0220EB84C19}"/>
              </a:ext>
            </a:extLst>
          </p:cNvPr>
          <p:cNvSpPr/>
          <p:nvPr/>
        </p:nvSpPr>
        <p:spPr>
          <a:xfrm>
            <a:off x="4961102" y="5219860"/>
            <a:ext cx="1347139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sz="2100" i="1"/>
            </a:lvl1pPr>
          </a:lstStyle>
          <a:p>
            <a:pPr algn="ctr"/>
            <a:r>
              <a:rPr lang="sv-SE" sz="1600" i="0" dirty="0" err="1">
                <a:solidFill>
                  <a:srgbClr val="C00000"/>
                </a:solidFill>
              </a:rPr>
              <a:t>phospholipid</a:t>
            </a:r>
            <a:r>
              <a:rPr lang="sv-SE" sz="1600" i="0" dirty="0">
                <a:solidFill>
                  <a:srgbClr val="C00000"/>
                </a:solidFill>
              </a:rPr>
              <a:t> </a:t>
            </a:r>
            <a:r>
              <a:rPr lang="sv-SE" sz="1600" i="0" dirty="0" err="1">
                <a:solidFill>
                  <a:srgbClr val="C00000"/>
                </a:solidFill>
              </a:rPr>
              <a:t>extract</a:t>
            </a:r>
            <a:r>
              <a:rPr lang="sv-SE" sz="1600" i="0" dirty="0">
                <a:solidFill>
                  <a:srgbClr val="C00000"/>
                </a:solidFill>
              </a:rPr>
              <a:t> ~250mg</a:t>
            </a:r>
          </a:p>
        </p:txBody>
      </p:sp>
      <p:pic>
        <p:nvPicPr>
          <p:cNvPr id="32" name="thumb_IMG_4890_1024.jpg">
            <a:extLst>
              <a:ext uri="{FF2B5EF4-FFF2-40B4-BE49-F238E27FC236}">
                <a16:creationId xmlns:a16="http://schemas.microsoft.com/office/drawing/2014/main" id="{52E4DD36-C771-EC9F-BF3D-42E92429BD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611" t="4953" r="17166" b="4953"/>
          <a:stretch>
            <a:fillRect/>
          </a:stretch>
        </p:blipFill>
        <p:spPr>
          <a:xfrm>
            <a:off x="7316504" y="4845147"/>
            <a:ext cx="1498621" cy="143544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3" name="Shape 249">
            <a:extLst>
              <a:ext uri="{FF2B5EF4-FFF2-40B4-BE49-F238E27FC236}">
                <a16:creationId xmlns:a16="http://schemas.microsoft.com/office/drawing/2014/main" id="{D7A574B8-CFE4-BC9C-52D2-294FD80DBF7D}"/>
              </a:ext>
            </a:extLst>
          </p:cNvPr>
          <p:cNvSpPr/>
          <p:nvPr/>
        </p:nvSpPr>
        <p:spPr>
          <a:xfrm>
            <a:off x="3834983" y="1745529"/>
            <a:ext cx="1152127" cy="360040"/>
          </a:xfrm>
          <a:prstGeom prst="rightArrow">
            <a:avLst>
              <a:gd name="adj1" fmla="val 32000"/>
              <a:gd name="adj2" fmla="val 99526"/>
            </a:avLst>
          </a:prstGeom>
          <a:noFill/>
          <a:ln w="25400" cap="flat">
            <a:solidFill>
              <a:srgbClr val="808785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9EF2B81-A8FA-5F34-ABA3-E12E898A35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69565" y="1302281"/>
            <a:ext cx="1375679" cy="183423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6A6634-6D22-6F50-9665-F6D304B0A3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707" y="3373574"/>
            <a:ext cx="1348113" cy="179748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78DBBC6-6180-1FE8-E534-5961DC497B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47829" y="5020401"/>
            <a:ext cx="1427519" cy="1070639"/>
          </a:xfrm>
          <a:prstGeom prst="rect">
            <a:avLst/>
          </a:prstGeom>
        </p:spPr>
      </p:pic>
      <p:sp>
        <p:nvSpPr>
          <p:cNvPr id="39" name="Shape 248">
            <a:extLst>
              <a:ext uri="{FF2B5EF4-FFF2-40B4-BE49-F238E27FC236}">
                <a16:creationId xmlns:a16="http://schemas.microsoft.com/office/drawing/2014/main" id="{E3387EA1-1180-1B56-DB45-0191DBE88A64}"/>
              </a:ext>
            </a:extLst>
          </p:cNvPr>
          <p:cNvSpPr/>
          <p:nvPr/>
        </p:nvSpPr>
        <p:spPr>
          <a:xfrm>
            <a:off x="7394808" y="4480772"/>
            <a:ext cx="2340722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sz="2100" i="1"/>
            </a:lvl1pPr>
          </a:lstStyle>
          <a:p>
            <a:pPr algn="ctr"/>
            <a:r>
              <a:rPr lang="sv-SE" sz="1600" i="0" dirty="0"/>
              <a:t>Flash </a:t>
            </a:r>
            <a:r>
              <a:rPr lang="sv-SE" sz="1600" i="0" dirty="0" err="1"/>
              <a:t>chromatography</a:t>
            </a:r>
            <a:endParaRPr lang="sv-SE" sz="1600" i="0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D7C75D1-4010-C884-BC09-D423361479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99" y="5069310"/>
            <a:ext cx="1898009" cy="1423507"/>
          </a:xfrm>
          <a:prstGeom prst="rect">
            <a:avLst/>
          </a:prstGeom>
        </p:spPr>
      </p:pic>
      <p:sp>
        <p:nvSpPr>
          <p:cNvPr id="41" name="Shape 249">
            <a:extLst>
              <a:ext uri="{FF2B5EF4-FFF2-40B4-BE49-F238E27FC236}">
                <a16:creationId xmlns:a16="http://schemas.microsoft.com/office/drawing/2014/main" id="{89A534C7-C91C-9E22-7698-FA976355D062}"/>
              </a:ext>
            </a:extLst>
          </p:cNvPr>
          <p:cNvSpPr/>
          <p:nvPr/>
        </p:nvSpPr>
        <p:spPr>
          <a:xfrm rot="20373721">
            <a:off x="1750231" y="4090618"/>
            <a:ext cx="1115102" cy="503762"/>
          </a:xfrm>
          <a:prstGeom prst="rightArrow">
            <a:avLst>
              <a:gd name="adj1" fmla="val 32000"/>
              <a:gd name="adj2" fmla="val 99526"/>
            </a:avLst>
          </a:prstGeom>
          <a:noFill/>
          <a:ln w="25400" cap="flat">
            <a:solidFill>
              <a:srgbClr val="808785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EC664DDC-1C6B-CC18-F80E-18B5B14202AE}"/>
              </a:ext>
            </a:extLst>
          </p:cNvPr>
          <p:cNvSpPr/>
          <p:nvPr/>
        </p:nvSpPr>
        <p:spPr>
          <a:xfrm rot="5400000">
            <a:off x="3382671" y="106123"/>
            <a:ext cx="743722" cy="6581533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5829BE-11D7-170A-C80D-972E9C0BE04A}"/>
              </a:ext>
            </a:extLst>
          </p:cNvPr>
          <p:cNvSpPr txBox="1"/>
          <p:nvPr/>
        </p:nvSpPr>
        <p:spPr>
          <a:xfrm>
            <a:off x="3973137" y="3424409"/>
            <a:ext cx="1555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FF0000"/>
                </a:solidFill>
              </a:rPr>
              <a:t>2 weeks (LP3)</a:t>
            </a:r>
          </a:p>
        </p:txBody>
      </p:sp>
    </p:spTree>
    <p:extLst>
      <p:ext uri="{BB962C8B-B14F-4D97-AF65-F5344CB8AC3E}">
        <p14:creationId xmlns:p14="http://schemas.microsoft.com/office/powerpoint/2010/main" val="320839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34DF4-6165-6D4D-8558-1BDDF5CFA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725" y="258551"/>
            <a:ext cx="9360000" cy="657339"/>
          </a:xfrm>
        </p:spPr>
        <p:txBody>
          <a:bodyPr>
            <a:normAutofit/>
          </a:bodyPr>
          <a:lstStyle/>
          <a:p>
            <a:r>
              <a:rPr lang="en-AU" sz="3600" dirty="0"/>
              <a:t>Workflow for lipid analysis</a:t>
            </a:r>
            <a:endParaRPr lang="en-AU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D72DD5-6C52-534C-AF95-8A44893C76E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299533" y="3355391"/>
            <a:ext cx="4686832" cy="430561"/>
          </a:xfrm>
        </p:spPr>
        <p:txBody>
          <a:bodyPr/>
          <a:lstStyle/>
          <a:p>
            <a:r>
              <a:rPr lang="en-SE" sz="1600" dirty="0">
                <a:solidFill>
                  <a:schemeClr val="accent5"/>
                </a:solidFill>
              </a:rPr>
              <a:t>analysis in triplicate for errors in composition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FEDEA2-F19C-DE4C-898B-A6A6A5BE7E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9724" y="807512"/>
            <a:ext cx="10770276" cy="507076"/>
          </a:xfrm>
        </p:spPr>
        <p:txBody>
          <a:bodyPr/>
          <a:lstStyle/>
          <a:p>
            <a:r>
              <a:rPr lang="en-AU" sz="2400" dirty="0"/>
              <a:t>Lipid composition ~1 PW per TLC plate/ batch</a:t>
            </a:r>
            <a:endParaRPr lang="en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66736D-5286-7E44-A8EE-EC555929C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838" y="3976097"/>
            <a:ext cx="4883042" cy="2678144"/>
          </a:xfrm>
          <a:prstGeom prst="rect">
            <a:avLst/>
          </a:prstGeom>
        </p:spPr>
      </p:pic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C84BE6E8-2FF6-FC49-848B-0F25F14EDF97}"/>
              </a:ext>
            </a:extLst>
          </p:cNvPr>
          <p:cNvSpPr txBox="1">
            <a:spLocks/>
          </p:cNvSpPr>
          <p:nvPr/>
        </p:nvSpPr>
        <p:spPr>
          <a:xfrm>
            <a:off x="499723" y="3724179"/>
            <a:ext cx="3045614" cy="357627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2865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SE" sz="1600" dirty="0">
                <a:solidFill>
                  <a:schemeClr val="accent5"/>
                </a:solidFill>
              </a:rPr>
              <a:t>reusability good after neutrons: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F750200-1BDD-3540-9050-1B1CD4C5003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99723" y="4152541"/>
            <a:ext cx="3205881" cy="22487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459C63-0948-374B-86DA-F0B95AFAF1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1937" y="1593360"/>
            <a:ext cx="2329248" cy="17469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28DCE3-531E-D34D-8B51-16598FAE789B}"/>
              </a:ext>
            </a:extLst>
          </p:cNvPr>
          <p:cNvSpPr txBox="1"/>
          <p:nvPr/>
        </p:nvSpPr>
        <p:spPr>
          <a:xfrm>
            <a:off x="3705604" y="1255076"/>
            <a:ext cx="35939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chemeClr val="accent3"/>
                </a:solidFill>
              </a:rPr>
              <a:t>A</a:t>
            </a:r>
            <a:r>
              <a:rPr lang="en-SE" sz="1600" dirty="0">
                <a:solidFill>
                  <a:schemeClr val="accent3"/>
                </a:solidFill>
              </a:rPr>
              <a:t>utomated GC sample preparation</a:t>
            </a:r>
          </a:p>
        </p:txBody>
      </p:sp>
      <p:sp>
        <p:nvSpPr>
          <p:cNvPr id="33" name="Platshållare för sidfot 2">
            <a:extLst>
              <a:ext uri="{FF2B5EF4-FFF2-40B4-BE49-F238E27FC236}">
                <a16:creationId xmlns:a16="http://schemas.microsoft.com/office/drawing/2014/main" id="{FC8CA306-0499-2F49-872C-447D52B1C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80682"/>
            <a:ext cx="5395595" cy="365125"/>
          </a:xfrm>
        </p:spPr>
        <p:txBody>
          <a:bodyPr/>
          <a:lstStyle/>
          <a:p>
            <a:r>
              <a:rPr lang="en-GB" dirty="0"/>
              <a:t>H.WACKLIN-KNECHT, </a:t>
            </a:r>
            <a:r>
              <a:rPr lang="en-GB" dirty="0" err="1"/>
              <a:t>ess</a:t>
            </a:r>
            <a:endParaRPr lang="en-GB" dirty="0"/>
          </a:p>
        </p:txBody>
      </p:sp>
      <p:sp>
        <p:nvSpPr>
          <p:cNvPr id="36" name="Date Placeholder 6">
            <a:extLst>
              <a:ext uri="{FF2B5EF4-FFF2-40B4-BE49-F238E27FC236}">
                <a16:creationId xmlns:a16="http://schemas.microsoft.com/office/drawing/2014/main" id="{DB10A761-8E56-FB42-B7CB-B881B1BD0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2022-04-29</a:t>
            </a:fld>
            <a:endParaRPr lang="sv-SE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A89EA33-4080-066A-0245-73675D135D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51" y="1672375"/>
            <a:ext cx="2118544" cy="15889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44C78B1-BC3A-2DB8-1BD5-EBB59E2FAEB9}"/>
              </a:ext>
            </a:extLst>
          </p:cNvPr>
          <p:cNvSpPr txBox="1"/>
          <p:nvPr/>
        </p:nvSpPr>
        <p:spPr>
          <a:xfrm>
            <a:off x="970827" y="1228284"/>
            <a:ext cx="1844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 err="1">
                <a:solidFill>
                  <a:schemeClr val="accent3"/>
                </a:solidFill>
              </a:rPr>
              <a:t>Preparative</a:t>
            </a:r>
            <a:r>
              <a:rPr lang="sv-SE" sz="1600" dirty="0">
                <a:solidFill>
                  <a:schemeClr val="accent3"/>
                </a:solidFill>
              </a:rPr>
              <a:t> TLC</a:t>
            </a:r>
          </a:p>
        </p:txBody>
      </p:sp>
      <p:pic>
        <p:nvPicPr>
          <p:cNvPr id="22" name="thumb_IMG_4885_1024.jpg">
            <a:extLst>
              <a:ext uri="{FF2B5EF4-FFF2-40B4-BE49-F238E27FC236}">
                <a16:creationId xmlns:a16="http://schemas.microsoft.com/office/drawing/2014/main" id="{D5C2562A-3B6D-6495-CBC6-633AF95A20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8838" y="1582227"/>
            <a:ext cx="1240953" cy="16621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F3A9EB9-41C0-598E-1BD7-BB7FFE812076}"/>
              </a:ext>
            </a:extLst>
          </p:cNvPr>
          <p:cNvSpPr txBox="1"/>
          <p:nvPr/>
        </p:nvSpPr>
        <p:spPr>
          <a:xfrm>
            <a:off x="7623875" y="1212895"/>
            <a:ext cx="103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accent3"/>
                </a:solidFill>
              </a:rPr>
              <a:t>GC-FID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70AE1E-3793-6BBF-24F6-4CAFC078D475}"/>
              </a:ext>
            </a:extLst>
          </p:cNvPr>
          <p:cNvSpPr txBox="1"/>
          <p:nvPr/>
        </p:nvSpPr>
        <p:spPr>
          <a:xfrm>
            <a:off x="8839096" y="1708442"/>
            <a:ext cx="2608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3"/>
                </a:solidFill>
              </a:rPr>
              <a:t>total PL </a:t>
            </a:r>
            <a:r>
              <a:rPr lang="sv-SE" dirty="0" err="1">
                <a:solidFill>
                  <a:schemeClr val="accent3"/>
                </a:solidFill>
              </a:rPr>
              <a:t>extract</a:t>
            </a:r>
            <a:endParaRPr lang="sv-SE" dirty="0">
              <a:solidFill>
                <a:schemeClr val="accent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chemeClr val="accent3"/>
                </a:solidFill>
              </a:rPr>
              <a:t>each</a:t>
            </a:r>
            <a:r>
              <a:rPr lang="sv-SE" dirty="0">
                <a:solidFill>
                  <a:schemeClr val="accent3"/>
                </a:solidFill>
              </a:rPr>
              <a:t> PL </a:t>
            </a:r>
            <a:r>
              <a:rPr lang="sv-SE" dirty="0" err="1">
                <a:solidFill>
                  <a:schemeClr val="accent3"/>
                </a:solidFill>
              </a:rPr>
              <a:t>class</a:t>
            </a:r>
            <a:endParaRPr lang="sv-SE" dirty="0">
              <a:solidFill>
                <a:schemeClr val="accent3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1B5D4B-DB95-A375-EE26-8DE8933C7C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4909" y="4208912"/>
            <a:ext cx="3593929" cy="2212513"/>
          </a:xfrm>
          <a:prstGeom prst="rect">
            <a:avLst/>
          </a:prstGeom>
        </p:spPr>
      </p:pic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4A495D92-7AEB-2A27-6C4A-271AB7A49E6C}"/>
              </a:ext>
            </a:extLst>
          </p:cNvPr>
          <p:cNvSpPr txBox="1">
            <a:spLocks/>
          </p:cNvSpPr>
          <p:nvPr/>
        </p:nvSpPr>
        <p:spPr>
          <a:xfrm>
            <a:off x="7505168" y="3760817"/>
            <a:ext cx="4686832" cy="430561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2865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E" sz="1600" dirty="0">
                <a:solidFill>
                  <a:schemeClr val="accent3"/>
                </a:solidFill>
              </a:rPr>
              <a:t>Lipid chain composition in each PL class</a:t>
            </a:r>
          </a:p>
        </p:txBody>
      </p: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EAD52406-89B5-69F8-155C-46BD87EDC1C5}"/>
              </a:ext>
            </a:extLst>
          </p:cNvPr>
          <p:cNvSpPr txBox="1">
            <a:spLocks/>
          </p:cNvSpPr>
          <p:nvPr/>
        </p:nvSpPr>
        <p:spPr>
          <a:xfrm>
            <a:off x="4284470" y="3840994"/>
            <a:ext cx="2771288" cy="430561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2865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E" sz="1600" dirty="0">
                <a:solidFill>
                  <a:schemeClr val="accent3"/>
                </a:solidFill>
              </a:rPr>
              <a:t>Phospholipid composition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0B3196-D221-2BC8-510A-6190E92C1CBC}"/>
              </a:ext>
            </a:extLst>
          </p:cNvPr>
          <p:cNvSpPr/>
          <p:nvPr/>
        </p:nvSpPr>
        <p:spPr>
          <a:xfrm>
            <a:off x="7608234" y="200012"/>
            <a:ext cx="33768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/>
              <a:t>% deuteration:</a:t>
            </a:r>
          </a:p>
          <a:p>
            <a:r>
              <a:rPr lang="en-AU" dirty="0"/>
              <a:t>FTIR check internal (1 day) </a:t>
            </a:r>
          </a:p>
          <a:p>
            <a:r>
              <a:rPr lang="en-AU" dirty="0"/>
              <a:t>GC/LC-MS external (availability)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8341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Logistics/cost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F5D470B-BE7E-49E6-B723-2EFD0840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D108556F-5D32-452D-B384-98CCF3F44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SE" dirty="0">
                <a:solidFill>
                  <a:schemeClr val="accent1"/>
                </a:solidFill>
              </a:rPr>
              <a:t>CELL GROWTH AT LP3</a:t>
            </a:r>
            <a:endParaRPr lang="en-GB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weeks D/ 1 week H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staff members need to be available for 2 consecutive weeks without public holidays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service not available mid June – mid August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cell harvesting time (OD) determines phospholipid content and composition</a:t>
            </a:r>
            <a:endParaRPr lang="en-GB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 combine batches</a:t>
            </a:r>
            <a:endParaRPr lang="en-US" dirty="0"/>
          </a:p>
          <a:p>
            <a:pPr lvl="1"/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0B57A266-1EA8-4A09-8126-11EA28233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Large batch purification most efficient</a:t>
            </a:r>
          </a:p>
          <a:p>
            <a:endParaRPr lang="sv-SE" dirty="0"/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093B326E-3B30-410D-89B5-FA67B2634DB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2384031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dirty="0">
                <a:solidFill>
                  <a:schemeClr val="accent5"/>
                </a:solidFill>
              </a:rPr>
              <a:t>EXTRACTION/PURIFICATION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weeks per batch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250mg (total phospholipids) per batch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scaling up to 500mg -1g purification of several extractions saves time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2-3 growth campaigns per year at LP3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500mg -1g phospholipid batches for separation and analysis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store @ -80°C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-&gt; distribute to proposals </a:t>
            </a:r>
          </a:p>
        </p:txBody>
      </p:sp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631FBE4C-2A29-40B2-B729-2CEB7B1FD9A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3649680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dirty="0">
                <a:solidFill>
                  <a:schemeClr val="accent3"/>
                </a:solidFill>
              </a:rPr>
              <a:t>ANALYSIS (composition)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weeks per batch (TLC plate)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 combine all same OD batches to save time.</a:t>
            </a:r>
            <a:endParaRPr lang="en-GB" dirty="0">
              <a:solidFill>
                <a:schemeClr val="accent3"/>
              </a:solidFill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routine checks on %D with FTIR for consistency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GC-MS of LC-MS for %D verification is external and requires planning</a:t>
            </a:r>
          </a:p>
          <a:p>
            <a:pPr marL="144000" lvl="1" indent="0">
              <a:spcBef>
                <a:spcPts val="300"/>
              </a:spcBef>
              <a:spcAft>
                <a:spcPts val="300"/>
              </a:spcAft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B21B05D-41C5-3F45-94B7-7EEA5B44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2022-04-29</a:t>
            </a:fld>
            <a:endParaRPr lang="sv-SE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B88F22B-510C-3DB7-D9BE-68139DD04F05}"/>
              </a:ext>
            </a:extLst>
          </p:cNvPr>
          <p:cNvSpPr/>
          <p:nvPr/>
        </p:nvSpPr>
        <p:spPr>
          <a:xfrm>
            <a:off x="4490720" y="4050745"/>
            <a:ext cx="3625474" cy="278965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051AEC-BAA6-AF4C-C3ED-2119709FCB23}"/>
              </a:ext>
            </a:extLst>
          </p:cNvPr>
          <p:cNvSpPr/>
          <p:nvPr/>
        </p:nvSpPr>
        <p:spPr>
          <a:xfrm>
            <a:off x="6526977" y="476429"/>
            <a:ext cx="4249690" cy="646331"/>
          </a:xfrm>
          <a:prstGeom prst="rect">
            <a:avLst/>
          </a:prstGeom>
          <a:ln w="12700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6 PW per batch (~10k€)</a:t>
            </a:r>
          </a:p>
          <a:p>
            <a:r>
              <a:rPr lang="en-GB" dirty="0">
                <a:solidFill>
                  <a:srgbClr val="C00000"/>
                </a:solidFill>
              </a:rPr>
              <a:t>D materials ~50€ per 1mg phospholipid</a:t>
            </a:r>
            <a:endParaRPr lang="en-SE" dirty="0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997288-71CF-A21B-AB2A-564CB6D3C98D}"/>
              </a:ext>
            </a:extLst>
          </p:cNvPr>
          <p:cNvSpPr txBox="1"/>
          <p:nvPr/>
        </p:nvSpPr>
        <p:spPr>
          <a:xfrm>
            <a:off x="8544815" y="5250461"/>
            <a:ext cx="2826788" cy="923330"/>
          </a:xfrm>
          <a:prstGeom prst="rect">
            <a:avLst/>
          </a:prstGeom>
          <a:noFill/>
          <a:ln w="127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chemeClr val="accent6"/>
                </a:solidFill>
              </a:rPr>
              <a:t>Not well suited to per beamtime applications or 6 monthtly proposal calls</a:t>
            </a:r>
          </a:p>
        </p:txBody>
      </p:sp>
    </p:spTree>
    <p:extLst>
      <p:ext uri="{BB962C8B-B14F-4D97-AF65-F5344CB8AC3E}">
        <p14:creationId xmlns:p14="http://schemas.microsoft.com/office/powerpoint/2010/main" val="87075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B24AD-FFE9-0EFC-E140-2F501A998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User requests for biological lipids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F6A092-75C8-B13B-DA21-1A3B6D425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610537-EF3C-8222-0F69-2B22CB9E2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6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0903A4-AE2E-92A4-FA2F-AC59697773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Typical requests for 10-100mg phospholipid per beamtime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1FB6F0-2D64-2947-2CD3-4793EAE871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Wingdings" pitchFamily="2" charset="2"/>
              <a:buChar char="§"/>
            </a:pPr>
            <a:r>
              <a:rPr lang="en-SE" dirty="0"/>
              <a:t>total phospholipid extracts or individual classes requested</a:t>
            </a:r>
          </a:p>
          <a:p>
            <a:pPr lvl="1">
              <a:buFont typeface="Wingdings" pitchFamily="2" charset="2"/>
              <a:buChar char="§"/>
            </a:pPr>
            <a:r>
              <a:rPr lang="en-SE" dirty="0"/>
              <a:t>most applicants use NR or SANS (10-100mg range)</a:t>
            </a:r>
          </a:p>
          <a:p>
            <a:pPr lvl="1">
              <a:buFont typeface="Wingdings" pitchFamily="2" charset="2"/>
              <a:buChar char="§"/>
            </a:pPr>
            <a:r>
              <a:rPr lang="en-SE" dirty="0"/>
              <a:t>exceptions include: QENS and NSE experiments (&gt;500mg range)</a:t>
            </a:r>
          </a:p>
          <a:p>
            <a:pPr lvl="1">
              <a:buFont typeface="Wingdings" pitchFamily="2" charset="2"/>
              <a:buChar char="§"/>
            </a:pPr>
            <a:r>
              <a:rPr lang="en-SE" dirty="0"/>
              <a:t>requests for both H and D lipids since no similar commercial material is available</a:t>
            </a:r>
          </a:p>
          <a:p>
            <a:pPr lvl="1">
              <a:buFont typeface="Wingdings" pitchFamily="2" charset="2"/>
              <a:buChar char="§"/>
            </a:pPr>
            <a:r>
              <a:rPr lang="en-SE" dirty="0"/>
              <a:t>requests for long term collaborations for 2-3 years (4-5 beam times per year) to ensure consistency of material (and access to it) = 500mg – 1.5g requests!</a:t>
            </a:r>
          </a:p>
          <a:p>
            <a:pPr lvl="1">
              <a:buFont typeface="Wingdings" pitchFamily="2" charset="2"/>
              <a:buChar char="§"/>
            </a:pPr>
            <a:r>
              <a:rPr lang="en-SE" dirty="0"/>
              <a:t>external grant funded postdocs/students can hosted at DEMAX for purification/analysis but this involves additional PW for training/supervision.</a:t>
            </a:r>
          </a:p>
          <a:p>
            <a:pPr lvl="1">
              <a:buFont typeface="Wingdings" pitchFamily="2" charset="2"/>
              <a:buChar char="§"/>
            </a:pPr>
            <a:r>
              <a:rPr lang="en-SE" dirty="0">
                <a:solidFill>
                  <a:schemeClr val="accent3"/>
                </a:solidFill>
              </a:rPr>
              <a:t>1st pilot call (2019): two proposals (350mg d-PL + 1g of h-PL)</a:t>
            </a:r>
          </a:p>
          <a:p>
            <a:pPr lvl="1">
              <a:buFont typeface="Wingdings" pitchFamily="2" charset="2"/>
              <a:buChar char="§"/>
            </a:pPr>
            <a:r>
              <a:rPr lang="en-SE" dirty="0">
                <a:solidFill>
                  <a:schemeClr val="accent3"/>
                </a:solidFill>
              </a:rPr>
              <a:t>2nd pilot call (2020): one large proposals (500mg d-PL + 1.5g h-PL)</a:t>
            </a:r>
          </a:p>
          <a:p>
            <a:pPr lvl="1">
              <a:buFont typeface="Wingdings" pitchFamily="2" charset="2"/>
              <a:buChar char="§"/>
            </a:pPr>
            <a:r>
              <a:rPr lang="en-SE" dirty="0">
                <a:solidFill>
                  <a:schemeClr val="accent5"/>
                </a:solidFill>
              </a:rPr>
              <a:t>Call 2b (2022): two large proposals (1g of d-PL + 2.5g of h-PL, separated into PL classes) were submitted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3E7220-04F0-9C29-1FEF-D31D7CCF7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2022-04-29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8617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CCB1AEE-A06D-4938-95DD-62DEE574A3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User CASE study: long term collaborations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9895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27FDE-0BCF-2C4B-9A6C-42AD0D22A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324" y="185372"/>
            <a:ext cx="10515600" cy="1325563"/>
          </a:xfrm>
        </p:spPr>
        <p:txBody>
          <a:bodyPr/>
          <a:lstStyle/>
          <a:p>
            <a:r>
              <a:rPr lang="en-SE" dirty="0">
                <a:solidFill>
                  <a:schemeClr val="tx1"/>
                </a:solidFill>
              </a:rPr>
              <a:t>Collaborations – Biological Lipids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B3C23-5BD8-8542-B9A8-E533E2E8FA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3757" y="846197"/>
            <a:ext cx="6148527" cy="2513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SE" sz="1800" dirty="0">
                <a:solidFill>
                  <a:srgbClr val="0070C0"/>
                </a:solidFill>
              </a:rPr>
              <a:t>MedCAN – </a:t>
            </a:r>
            <a:r>
              <a:rPr lang="en-GB" sz="1800" dirty="0">
                <a:solidFill>
                  <a:srgbClr val="0070C0"/>
                </a:solidFill>
              </a:rPr>
              <a:t>Methodology for Deuteration, Contrast variation and Analysis of Neutrons in Cancer  (4yr)</a:t>
            </a:r>
          </a:p>
          <a:p>
            <a:r>
              <a:rPr lang="en-SE" sz="1800" dirty="0"/>
              <a:t>Mechanism of cell death regulating proteins (Bax + Bcl-2) </a:t>
            </a:r>
          </a:p>
          <a:p>
            <a:r>
              <a:rPr lang="en-SE" sz="1800" dirty="0"/>
              <a:t>NR + NMR to elucidate protein-lipid and protein-protein interactions and membrane structure</a:t>
            </a:r>
          </a:p>
          <a:p>
            <a:r>
              <a:rPr lang="en-SE" sz="1800" dirty="0"/>
              <a:t>Reconstitution of outer mitochondrial membranes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34E42E1-97E6-0845-832C-3881779DF7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1523" y="832588"/>
            <a:ext cx="5390765" cy="4351338"/>
          </a:xfrm>
        </p:spPr>
        <p:txBody>
          <a:bodyPr/>
          <a:lstStyle/>
          <a:p>
            <a:pPr marL="0" indent="0">
              <a:buNone/>
            </a:pPr>
            <a:r>
              <a:rPr lang="en-SE" sz="1800" dirty="0">
                <a:solidFill>
                  <a:srgbClr val="0070C0"/>
                </a:solidFill>
              </a:rPr>
              <a:t>CANBEES - Can Bees Help to treat cancer? (2yr)</a:t>
            </a:r>
          </a:p>
          <a:p>
            <a:r>
              <a:rPr lang="en-SE" sz="1800" dirty="0"/>
              <a:t>Melittin targets many types of tumor cells &amp; helps treat resistant cancer cells</a:t>
            </a:r>
          </a:p>
          <a:p>
            <a:r>
              <a:rPr lang="en-SE" sz="1800" dirty="0"/>
              <a:t>Investigate effect of lipid alterations in cancer cells on Melittin specificity with NR and MD simulations</a:t>
            </a:r>
          </a:p>
          <a:p>
            <a:r>
              <a:rPr lang="en-SE" sz="1800" dirty="0"/>
              <a:t>Reconstitution of cancer cell membranes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13C042-2F88-7542-88A3-F00647ACF8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95" b="21119"/>
          <a:stretch/>
        </p:blipFill>
        <p:spPr>
          <a:xfrm>
            <a:off x="2296880" y="6162559"/>
            <a:ext cx="1490485" cy="5153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693FE3-A888-E940-9C3E-3AB343812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40" y="3547527"/>
            <a:ext cx="784049" cy="13332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7A0ABD-E360-E444-9EC0-1F82F5F297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187" y="3564470"/>
            <a:ext cx="1957038" cy="137202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67AF5DB-550B-B14D-B0CC-23C98B5F3C21}"/>
              </a:ext>
            </a:extLst>
          </p:cNvPr>
          <p:cNvGrpSpPr/>
          <p:nvPr/>
        </p:nvGrpSpPr>
        <p:grpSpPr>
          <a:xfrm>
            <a:off x="3901749" y="3715096"/>
            <a:ext cx="2238113" cy="950161"/>
            <a:chOff x="2739208" y="3280744"/>
            <a:chExt cx="2238113" cy="95016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25BFB20-7C1A-B74C-8A3B-CB110D42DEC9}"/>
                </a:ext>
              </a:extLst>
            </p:cNvPr>
            <p:cNvGrpSpPr/>
            <p:nvPr/>
          </p:nvGrpSpPr>
          <p:grpSpPr>
            <a:xfrm rot="2768249">
              <a:off x="3263538" y="3195935"/>
              <a:ext cx="950161" cy="1119780"/>
              <a:chOff x="4687984" y="3096218"/>
              <a:chExt cx="1183000" cy="1394184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9D86478-C938-114F-A9B6-055ADA72D4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2911" t="10680" r="30677" b="6400"/>
              <a:stretch/>
            </p:blipFill>
            <p:spPr>
              <a:xfrm>
                <a:off x="4687984" y="3186719"/>
                <a:ext cx="1142503" cy="1019908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E30BA7F-5AF9-464D-B5CB-9CCA32CD38BC}"/>
                  </a:ext>
                </a:extLst>
              </p:cNvPr>
              <p:cNvSpPr/>
              <p:nvPr/>
            </p:nvSpPr>
            <p:spPr bwMode="auto">
              <a:xfrm rot="1929430">
                <a:off x="5190543" y="3096218"/>
                <a:ext cx="680441" cy="139418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673" tIns="45837" rIns="91673" bIns="4583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07228" fontAlgn="base">
                  <a:spcBef>
                    <a:spcPct val="0"/>
                  </a:spcBef>
                  <a:spcAft>
                    <a:spcPct val="0"/>
                  </a:spcAft>
                </a:pPr>
                <a:endParaRPr lang="sv-SE" sz="1000" b="1" dirty="0">
                  <a:solidFill>
                    <a:schemeClr val="tx2"/>
                  </a:solidFill>
                  <a:latin typeface="Arial" charset="0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1CD7AFC-9F39-C847-96A9-87D4435F960C}"/>
                </a:ext>
              </a:extLst>
            </p:cNvPr>
            <p:cNvSpPr txBox="1"/>
            <p:nvPr/>
          </p:nvSpPr>
          <p:spPr>
            <a:xfrm>
              <a:off x="2739208" y="3800457"/>
              <a:ext cx="22381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/>
                <a:t>Design </a:t>
              </a:r>
              <a:r>
                <a:rPr lang="sv-SE" sz="1000" dirty="0" err="1"/>
                <a:t>more</a:t>
              </a:r>
              <a:r>
                <a:rPr lang="sv-SE" sz="1000" dirty="0"/>
                <a:t> ”</a:t>
              </a:r>
              <a:r>
                <a:rPr lang="sv-SE" sz="1000" dirty="0" err="1"/>
                <a:t>realistic</a:t>
              </a:r>
              <a:r>
                <a:rPr lang="sv-SE" sz="1000" dirty="0"/>
                <a:t>” cell </a:t>
              </a:r>
              <a:r>
                <a:rPr lang="sv-SE" sz="1000" dirty="0" err="1"/>
                <a:t>membranes</a:t>
              </a:r>
              <a:endParaRPr lang="sv-SE" sz="1000" dirty="0"/>
            </a:p>
            <a:p>
              <a:pPr marL="171896" indent="-171896">
                <a:buFont typeface="Arial" panose="020B0604020202020204" pitchFamily="34" charset="0"/>
                <a:buChar char="•"/>
              </a:pPr>
              <a:r>
                <a:rPr lang="sv-SE" sz="1000" dirty="0" err="1"/>
                <a:t>Tumour</a:t>
              </a:r>
              <a:r>
                <a:rPr lang="sv-SE" sz="1000" dirty="0"/>
                <a:t> cells vs ”</a:t>
              </a:r>
              <a:r>
                <a:rPr lang="sv-SE" sz="1000" dirty="0" err="1"/>
                <a:t>Healthy</a:t>
              </a:r>
              <a:r>
                <a:rPr lang="sv-SE" sz="1000" dirty="0"/>
                <a:t>” cells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BB711F-91E1-EC49-929D-6AF166DE42C1}"/>
              </a:ext>
            </a:extLst>
          </p:cNvPr>
          <p:cNvGrpSpPr/>
          <p:nvPr/>
        </p:nvGrpSpPr>
        <p:grpSpPr>
          <a:xfrm>
            <a:off x="1945973" y="4936490"/>
            <a:ext cx="1445088" cy="1226069"/>
            <a:chOff x="1056620" y="4386037"/>
            <a:chExt cx="1445088" cy="122606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2307D5-5D31-0044-9095-98D09DA94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56620" y="4386037"/>
              <a:ext cx="1445088" cy="94932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B8E23E0-8780-5243-AF55-0DF3E565E5F4}"/>
                </a:ext>
              </a:extLst>
            </p:cNvPr>
            <p:cNvSpPr txBox="1"/>
            <p:nvPr/>
          </p:nvSpPr>
          <p:spPr>
            <a:xfrm>
              <a:off x="1086195" y="5365885"/>
              <a:ext cx="13340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/>
                <a:t>Computer simulations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CAF9285-3BFE-8A45-9EBB-544B45E605EA}"/>
              </a:ext>
            </a:extLst>
          </p:cNvPr>
          <p:cNvGrpSpPr/>
          <p:nvPr/>
        </p:nvGrpSpPr>
        <p:grpSpPr>
          <a:xfrm>
            <a:off x="3819282" y="5171334"/>
            <a:ext cx="1739812" cy="821608"/>
            <a:chOff x="2913405" y="4772358"/>
            <a:chExt cx="1739812" cy="82160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30A2ABD-5728-2346-9C15-9422F1654D97}"/>
                </a:ext>
              </a:extLst>
            </p:cNvPr>
            <p:cNvSpPr txBox="1"/>
            <p:nvPr/>
          </p:nvSpPr>
          <p:spPr>
            <a:xfrm>
              <a:off x="3027267" y="5347745"/>
              <a:ext cx="136928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/>
                <a:t>Neutron </a:t>
              </a:r>
              <a:r>
                <a:rPr lang="sv-SE" sz="1000" dirty="0" err="1"/>
                <a:t>reflectometry</a:t>
              </a:r>
              <a:endParaRPr lang="sv-SE" sz="1000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B8FB8D2-B38B-1F4B-A09D-204FDA44E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13405" y="4772358"/>
              <a:ext cx="1739812" cy="49368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DEA3178-E807-CB49-B251-A0087405C6AE}"/>
              </a:ext>
            </a:extLst>
          </p:cNvPr>
          <p:cNvSpPr txBox="1"/>
          <p:nvPr/>
        </p:nvSpPr>
        <p:spPr>
          <a:xfrm>
            <a:off x="180376" y="4853367"/>
            <a:ext cx="2023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rgbClr val="00B0F0"/>
                </a:solidFill>
              </a:rPr>
              <a:t>Jenny Andersson </a:t>
            </a:r>
            <a:r>
              <a:rPr lang="sv-SE" sz="1600" dirty="0">
                <a:solidFill>
                  <a:schemeClr val="accent4"/>
                </a:solidFill>
              </a:rPr>
              <a:t>(75% DEMAX)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AA73717-1ABA-1E47-9FE2-C1EAA8801B1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169" r="12237"/>
          <a:stretch/>
        </p:blipFill>
        <p:spPr>
          <a:xfrm>
            <a:off x="8608087" y="5831594"/>
            <a:ext cx="986501" cy="79637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785155B-4309-B649-A38E-5C19664D51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2328" y="6074649"/>
            <a:ext cx="1078492" cy="57801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89A5E65-0FF8-4242-B959-4BF2A89A4212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9528348" y="3200528"/>
            <a:ext cx="2300295" cy="117730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CBA063E-524A-2B49-81C1-C4B5C363291C}"/>
              </a:ext>
            </a:extLst>
          </p:cNvPr>
          <p:cNvPicPr/>
          <p:nvPr/>
        </p:nvPicPr>
        <p:blipFill rotWithShape="1">
          <a:blip r:embed="rId11"/>
          <a:srcRect l="47534" b="-2781"/>
          <a:stretch/>
        </p:blipFill>
        <p:spPr>
          <a:xfrm>
            <a:off x="9657490" y="4262324"/>
            <a:ext cx="2300295" cy="243383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7A544A1-3FDA-B645-BF0C-CA7C730BE67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6841" t="2134" r="54100" b="31334"/>
          <a:stretch/>
        </p:blipFill>
        <p:spPr>
          <a:xfrm>
            <a:off x="6594357" y="3689388"/>
            <a:ext cx="675957" cy="87056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232A09F-D33A-0042-A827-8454AC92D090}"/>
              </a:ext>
            </a:extLst>
          </p:cNvPr>
          <p:cNvSpPr txBox="1"/>
          <p:nvPr/>
        </p:nvSpPr>
        <p:spPr>
          <a:xfrm>
            <a:off x="6272991" y="4586559"/>
            <a:ext cx="2023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rgbClr val="00B0F0"/>
                </a:solidFill>
              </a:rPr>
              <a:t>Gerhard Gröbner</a:t>
            </a:r>
          </a:p>
          <a:p>
            <a:r>
              <a:rPr lang="sv-SE" sz="1600" dirty="0">
                <a:solidFill>
                  <a:srgbClr val="00B0F0"/>
                </a:solidFill>
              </a:rPr>
              <a:t>+</a:t>
            </a:r>
            <a:r>
              <a:rPr lang="sv-SE" sz="1600" dirty="0" err="1">
                <a:solidFill>
                  <a:srgbClr val="00B0F0"/>
                </a:solidFill>
              </a:rPr>
              <a:t>postdoc</a:t>
            </a:r>
            <a:endParaRPr lang="sv-SE" sz="1600" dirty="0">
              <a:solidFill>
                <a:srgbClr val="00B0F0"/>
              </a:solidFill>
            </a:endParaRPr>
          </a:p>
        </p:txBody>
      </p:sp>
      <p:pic>
        <p:nvPicPr>
          <p:cNvPr id="41" name="Picture 4">
            <a:extLst>
              <a:ext uri="{FF2B5EF4-FFF2-40B4-BE49-F238E27FC236}">
                <a16:creationId xmlns:a16="http://schemas.microsoft.com/office/drawing/2014/main" id="{E371192D-E4C1-AC49-9F67-DE91A029E7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57"/>
          <a:stretch>
            <a:fillRect/>
          </a:stretch>
        </p:blipFill>
        <p:spPr bwMode="auto">
          <a:xfrm>
            <a:off x="7860739" y="5043660"/>
            <a:ext cx="1702651" cy="487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99F6834A-A915-9941-974B-E27413F141B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734733" y="5094448"/>
            <a:ext cx="769588" cy="76958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556BF1D-43E5-0F41-8AE1-D64D53346BA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49110" y="3645203"/>
            <a:ext cx="917955" cy="91795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04633A5-8509-C14D-8D22-2FED7FC1FDE3}"/>
              </a:ext>
            </a:extLst>
          </p:cNvPr>
          <p:cNvSpPr txBox="1"/>
          <p:nvPr/>
        </p:nvSpPr>
        <p:spPr>
          <a:xfrm>
            <a:off x="8033316" y="4663051"/>
            <a:ext cx="1282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rgbClr val="00B0F0"/>
                </a:solidFill>
              </a:rPr>
              <a:t>Luke Clifton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BCE75F82-47D0-464E-8A72-57FBB7BD531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4579" y="5464343"/>
            <a:ext cx="909051" cy="96470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88D8999-0076-684C-8E4F-4487B417E015}"/>
              </a:ext>
            </a:extLst>
          </p:cNvPr>
          <p:cNvSpPr txBox="1"/>
          <p:nvPr/>
        </p:nvSpPr>
        <p:spPr>
          <a:xfrm>
            <a:off x="281265" y="6481451"/>
            <a:ext cx="1490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rgbClr val="00B0F0"/>
                </a:solidFill>
              </a:rPr>
              <a:t> Marie </a:t>
            </a:r>
            <a:r>
              <a:rPr lang="sv-SE" sz="1600" dirty="0" err="1">
                <a:solidFill>
                  <a:srgbClr val="00B0F0"/>
                </a:solidFill>
              </a:rPr>
              <a:t>Skepö</a:t>
            </a:r>
            <a:endParaRPr lang="sv-SE" sz="1600" dirty="0">
              <a:solidFill>
                <a:srgbClr val="00B0F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44C3681-9ACD-BD41-81CB-E084233C4709}"/>
              </a:ext>
            </a:extLst>
          </p:cNvPr>
          <p:cNvSpPr txBox="1"/>
          <p:nvPr/>
        </p:nvSpPr>
        <p:spPr>
          <a:xfrm>
            <a:off x="6302296" y="5857167"/>
            <a:ext cx="2193749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rgbClr val="00B0F0"/>
                </a:solidFill>
              </a:rPr>
              <a:t>+ 3yr </a:t>
            </a:r>
            <a:r>
              <a:rPr lang="sv-SE" sz="1600" dirty="0" err="1">
                <a:solidFill>
                  <a:srgbClr val="00B0F0"/>
                </a:solidFill>
              </a:rPr>
              <a:t>postdoc</a:t>
            </a:r>
            <a:r>
              <a:rPr lang="sv-SE" sz="1600" dirty="0">
                <a:solidFill>
                  <a:srgbClr val="00B0F0"/>
                </a:solidFill>
              </a:rPr>
              <a:t> at LU</a:t>
            </a:r>
          </a:p>
          <a:p>
            <a:r>
              <a:rPr lang="sv-SE" sz="1600" dirty="0">
                <a:solidFill>
                  <a:schemeClr val="accent4"/>
                </a:solidFill>
              </a:rPr>
              <a:t>50% at DEMAX</a:t>
            </a:r>
          </a:p>
          <a:p>
            <a:r>
              <a:rPr lang="sv-SE" sz="1600" dirty="0">
                <a:solidFill>
                  <a:srgbClr val="00B0F0"/>
                </a:solidFill>
              </a:rPr>
              <a:t>(Nov 2022-&gt;)</a:t>
            </a:r>
          </a:p>
        </p:txBody>
      </p:sp>
      <p:sp>
        <p:nvSpPr>
          <p:cNvPr id="35" name="Platshållare för sidfot 3">
            <a:extLst>
              <a:ext uri="{FF2B5EF4-FFF2-40B4-BE49-F238E27FC236}">
                <a16:creationId xmlns:a16="http://schemas.microsoft.com/office/drawing/2014/main" id="{DAEFD28B-3A3C-634D-B9BD-8D9FC26A4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/>
              <a:t>H.WACKLIN-KNECHT, </a:t>
            </a:r>
            <a:r>
              <a:rPr lang="en-GB" dirty="0" err="1"/>
              <a:t>ess</a:t>
            </a:r>
            <a:endParaRPr lang="en-GB" dirty="0"/>
          </a:p>
        </p:txBody>
      </p:sp>
      <p:sp>
        <p:nvSpPr>
          <p:cNvPr id="38" name="Platshållare för datum 3">
            <a:extLst>
              <a:ext uri="{FF2B5EF4-FFF2-40B4-BE49-F238E27FC236}">
                <a16:creationId xmlns:a16="http://schemas.microsoft.com/office/drawing/2014/main" id="{867A4180-F1DA-4240-AF9B-718626034B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2022-04-29</a:t>
            </a:fld>
            <a:endParaRPr lang="sv-S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EEA28E-C796-BD40-B8E1-DC370FF8F923}"/>
              </a:ext>
            </a:extLst>
          </p:cNvPr>
          <p:cNvSpPr/>
          <p:nvPr/>
        </p:nvSpPr>
        <p:spPr>
          <a:xfrm>
            <a:off x="331523" y="2966441"/>
            <a:ext cx="116801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E" sz="2400" dirty="0">
                <a:solidFill>
                  <a:srgbClr val="C00000"/>
                </a:solidFill>
              </a:rPr>
              <a:t>Reconstitution of membranes from H/D phospholipids purified from yeast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AB67900-37A0-16D6-82C1-77C3E84DD18B}"/>
              </a:ext>
            </a:extLst>
          </p:cNvPr>
          <p:cNvSpPr/>
          <p:nvPr/>
        </p:nvSpPr>
        <p:spPr>
          <a:xfrm>
            <a:off x="-8270" y="2579253"/>
            <a:ext cx="12210903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SE" sz="2400" dirty="0">
                <a:solidFill>
                  <a:schemeClr val="accent4"/>
                </a:solidFill>
              </a:rPr>
              <a:t>Each project aims for 4-5 beamtimes per year and separation of 0.5g/1g d/h lipids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B447F1A-2021-2606-7890-CF38C008FAEE}"/>
              </a:ext>
            </a:extLst>
          </p:cNvPr>
          <p:cNvSpPr/>
          <p:nvPr/>
        </p:nvSpPr>
        <p:spPr>
          <a:xfrm>
            <a:off x="0" y="3052194"/>
            <a:ext cx="12210903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à"/>
            </a:pPr>
            <a:r>
              <a:rPr lang="en-SE" sz="2400" dirty="0">
                <a:solidFill>
                  <a:srgbClr val="006646"/>
                </a:solidFill>
                <a:sym typeface="Wingdings" pitchFamily="2" charset="2"/>
              </a:rPr>
              <a:t>Long term proposals submitted to ensure consistency and optimise methods/effort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D8C285C-732B-9761-328C-D3A9DE5CE64C}"/>
              </a:ext>
            </a:extLst>
          </p:cNvPr>
          <p:cNvSpPr/>
          <p:nvPr/>
        </p:nvSpPr>
        <p:spPr>
          <a:xfrm>
            <a:off x="-8270" y="3502790"/>
            <a:ext cx="12210903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à"/>
            </a:pPr>
            <a:r>
              <a:rPr lang="en-SE" sz="2400" dirty="0">
                <a:solidFill>
                  <a:srgbClr val="006646"/>
                </a:solidFill>
                <a:sym typeface="Wingdings" pitchFamily="2" charset="2"/>
              </a:rPr>
              <a:t>Lipid extraction/purification/analysis and method development is done by two postocs funded from the grants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DCAA29B7-26F7-D6C9-60E2-E9B127B468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814" y="5996152"/>
            <a:ext cx="666690" cy="83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8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6" grpId="0" animBg="1"/>
      <p:bldP spid="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62B66-8489-F64D-8C65-DF8395C37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D06D2-D229-8141-8AB2-9321A7F3F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409" y="1019363"/>
            <a:ext cx="11314566" cy="545590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How to meet future demand on yeast lipid deuteration? </a:t>
            </a:r>
            <a:r>
              <a:rPr lang="en-US" i="1" dirty="0">
                <a:solidFill>
                  <a:schemeClr val="accent5"/>
                </a:solidFill>
              </a:rPr>
              <a:t>– large scale cultures and extractions for stock of cell paste/lipid extracts for purification to meet proposal requests – annual budget review?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Timescale involved in full lipid production cycle (min. 3 months) is ill suited to 6 monthly proposal calls and LP3 scheduling </a:t>
            </a:r>
            <a:r>
              <a:rPr lang="en-US" i="1" dirty="0">
                <a:solidFill>
                  <a:schemeClr val="accent3"/>
                </a:solidFill>
              </a:rPr>
              <a:t>– this work would be better served by 2-3 annual growth campaigns + rolling access in combination with an annual call for lipid purification.</a:t>
            </a:r>
            <a:endParaRPr lang="en-US" i="1" dirty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en-US" dirty="0"/>
              <a:t>PhD and postdoc projects often require same material over 2-4 years – </a:t>
            </a:r>
            <a:r>
              <a:rPr lang="en-US" i="1" dirty="0">
                <a:solidFill>
                  <a:schemeClr val="accent1"/>
                </a:solidFill>
              </a:rPr>
              <a:t>can we implement a long term proposal type for this?</a:t>
            </a:r>
            <a:endParaRPr lang="en-US" i="1" dirty="0">
              <a:solidFill>
                <a:schemeClr val="accent5"/>
              </a:solidFill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Analysis of biological lipid % deuteration </a:t>
            </a:r>
            <a:r>
              <a:rPr lang="en-US" i="1" dirty="0">
                <a:solidFill>
                  <a:schemeClr val="accent5"/>
                </a:solidFill>
              </a:rPr>
              <a:t>– MS is external  to ESS and not always available. Investigating LC-MS-MS @ LU Biotechnology but this needs 2D HPLC method development. 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i="1" dirty="0">
                <a:solidFill>
                  <a:schemeClr val="accent5"/>
                </a:solidFill>
              </a:rPr>
              <a:t>FTIR investigated at ESS (SULF) for routine checks, not sure about accuracy. 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i="1" dirty="0">
                <a:solidFill>
                  <a:schemeClr val="accent5"/>
                </a:solidFill>
              </a:rPr>
              <a:t>Possible MS collaboration with ILL threatened by staffing issues there.</a:t>
            </a:r>
          </a:p>
          <a:p>
            <a:pPr marL="0" indent="0">
              <a:buNone/>
            </a:pPr>
            <a:r>
              <a:rPr lang="en-US" dirty="0"/>
              <a:t>Cost effectiveness </a:t>
            </a:r>
            <a:r>
              <a:rPr lang="en-US" i="1" dirty="0">
                <a:solidFill>
                  <a:schemeClr val="accent1"/>
                </a:solidFill>
              </a:rPr>
              <a:t>– investigate reusing D</a:t>
            </a:r>
            <a:r>
              <a:rPr lang="en-US" i="1" baseline="-25000" dirty="0">
                <a:solidFill>
                  <a:schemeClr val="accent1"/>
                </a:solidFill>
              </a:rPr>
              <a:t>2</a:t>
            </a:r>
            <a:r>
              <a:rPr lang="en-US" i="1" dirty="0">
                <a:solidFill>
                  <a:schemeClr val="accent1"/>
                </a:solidFill>
              </a:rPr>
              <a:t>O (once), alternative carbon sources, developing use of bioreactors at LP3 is manpower/skills limited at the moment</a:t>
            </a:r>
          </a:p>
          <a:p>
            <a:pPr marL="0" indent="0">
              <a:buNone/>
            </a:pPr>
            <a:r>
              <a:rPr lang="en-US" dirty="0"/>
              <a:t>Staffing of lipid </a:t>
            </a:r>
            <a:r>
              <a:rPr lang="en-US" dirty="0" err="1"/>
              <a:t>biodeuteration</a:t>
            </a:r>
            <a:r>
              <a:rPr lang="en-US" dirty="0"/>
              <a:t> for user program </a:t>
            </a:r>
            <a:r>
              <a:rPr lang="en-US" i="1" dirty="0">
                <a:solidFill>
                  <a:schemeClr val="accent3"/>
                </a:solidFill>
              </a:rPr>
              <a:t>– could be up to 50% of current research contract with LP3 (cell growth), currently most purification/analysis carried out by externally postdocs = not sustainable. </a:t>
            </a:r>
          </a:p>
        </p:txBody>
      </p:sp>
      <p:sp>
        <p:nvSpPr>
          <p:cNvPr id="6" name="Platshållare för sidfot 3">
            <a:extLst>
              <a:ext uri="{FF2B5EF4-FFF2-40B4-BE49-F238E27FC236}">
                <a16:creationId xmlns:a16="http://schemas.microsoft.com/office/drawing/2014/main" id="{F78D5FA2-167F-8A44-9E51-D960E5C32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/>
              <a:t>H.WACKLIN-KNECHT, </a:t>
            </a:r>
            <a:r>
              <a:rPr lang="en-GB" dirty="0" err="1"/>
              <a:t>ess</a:t>
            </a:r>
            <a:endParaRPr lang="en-GB" dirty="0"/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0785F8EF-EE97-804D-880A-CA355500D4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017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1912</TotalTime>
  <Words>995</Words>
  <Application>Microsoft Macintosh PowerPoint</Application>
  <PresentationFormat>Widescreen</PresentationFormat>
  <Paragraphs>130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Segoe UI</vt:lpstr>
      <vt:lpstr>Segoe UI Light</vt:lpstr>
      <vt:lpstr>Segoe UI Semibold</vt:lpstr>
      <vt:lpstr>Titillium Web</vt:lpstr>
      <vt:lpstr>Wingdings</vt:lpstr>
      <vt:lpstr>Office-tema</vt:lpstr>
      <vt:lpstr>Yeast lipid deuteration at DEMAX</vt:lpstr>
      <vt:lpstr>PowerPoint Presentation</vt:lpstr>
      <vt:lpstr>Workflow for purification</vt:lpstr>
      <vt:lpstr>Workflow for lipid analysis</vt:lpstr>
      <vt:lpstr>Logistics/cost</vt:lpstr>
      <vt:lpstr>User requests for biological lipids</vt:lpstr>
      <vt:lpstr>PowerPoint Presentation</vt:lpstr>
      <vt:lpstr>Collaborations – Biological Lipids</vt:lpstr>
      <vt:lpstr>Conclusions and outlook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a title for a PowerPoint presentation</dc:title>
  <dc:creator>Microsoft Office User</dc:creator>
  <cp:lastModifiedBy>Microsoft Office User</cp:lastModifiedBy>
  <cp:revision>49</cp:revision>
  <cp:lastPrinted>2019-03-08T10:27:30Z</cp:lastPrinted>
  <dcterms:created xsi:type="dcterms:W3CDTF">2022-04-27T08:21:03Z</dcterms:created>
  <dcterms:modified xsi:type="dcterms:W3CDTF">2022-04-29T09:06:33Z</dcterms:modified>
</cp:coreProperties>
</file>