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19"/>
  </p:notesMasterIdLst>
  <p:sldIdLst>
    <p:sldId id="262" r:id="rId3"/>
    <p:sldId id="267" r:id="rId4"/>
    <p:sldId id="272" r:id="rId5"/>
    <p:sldId id="414" r:id="rId6"/>
    <p:sldId id="445" r:id="rId7"/>
    <p:sldId id="415" r:id="rId8"/>
    <p:sldId id="450" r:id="rId9"/>
    <p:sldId id="451" r:id="rId10"/>
    <p:sldId id="448" r:id="rId11"/>
    <p:sldId id="449" r:id="rId12"/>
    <p:sldId id="447" r:id="rId13"/>
    <p:sldId id="453" r:id="rId14"/>
    <p:sldId id="444" r:id="rId15"/>
    <p:sldId id="443" r:id="rId16"/>
    <p:sldId id="455" r:id="rId17"/>
    <p:sldId id="277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666666"/>
    <a:srgbClr val="993300"/>
    <a:srgbClr val="CCCCCC"/>
    <a:srgbClr val="FECC99"/>
    <a:srgbClr val="FEE6CC"/>
    <a:srgbClr val="CCDFDB"/>
    <a:srgbClr val="E5F0EC"/>
    <a:srgbClr val="D7E59A"/>
    <a:srgbClr val="EBF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D9BB53-848E-4BB9-9126-44A67D8E28E2}" v="271" dt="2021-12-01T07:35:40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8" autoAdjust="0"/>
    <p:restoredTop sz="93792" autoAdjust="0"/>
  </p:normalViewPr>
  <p:slideViewPr>
    <p:cSldViewPr snapToGrid="0" snapToObjects="1">
      <p:cViewPr>
        <p:scale>
          <a:sx n="100" d="100"/>
          <a:sy n="100" d="100"/>
        </p:scale>
        <p:origin x="-252" y="-4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2022-09-15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5A434-646A-2746-9BDC-885B2382B33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37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4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22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884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441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220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2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499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80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882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03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95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2022-09-15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2022-09-15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879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90F80-C9D9-4721-96EA-7C72BDFE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ODHDS </a:t>
            </a:r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b">
            <a:normAutofit/>
          </a:bodyPr>
          <a:lstStyle/>
          <a:p>
            <a:pPr lvl="0"/>
            <a:r>
              <a:rPr lang="en-US" dirty="0">
                <a:solidFill>
                  <a:srgbClr val="0099DC"/>
                </a:solidFill>
              </a:rPr>
              <a:t>Current status</a:t>
            </a:r>
            <a:endParaRPr lang="sv-SE" dirty="0">
              <a:solidFill>
                <a:srgbClr val="0099DC"/>
              </a:solidFill>
            </a:endParaRP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399"/>
            <a:ext cx="9365782" cy="5030227"/>
          </a:xfrm>
        </p:spPr>
        <p:txBody>
          <a:bodyPr anchor="t">
            <a:normAutofit/>
          </a:bodyPr>
          <a:lstStyle/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dirty="0">
              <a:effectLst/>
              <a:latin typeface="Segoe UI Historic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41300" marR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1AC91637-4AC7-4812-B039-1E09B6E93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93" y="1562100"/>
            <a:ext cx="8044039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Accelerator ODHDS Installation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788" y="1697394"/>
            <a:ext cx="3255962" cy="449826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Current</a:t>
            </a:r>
            <a:r>
              <a:rPr lang="sv-SE" dirty="0"/>
              <a:t> </a:t>
            </a:r>
            <a:r>
              <a:rPr lang="sv-SE" dirty="0" smtClean="0"/>
              <a:t>status</a:t>
            </a:r>
            <a:endParaRPr lang="sv-SE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3692" y="2269186"/>
            <a:ext cx="4500000" cy="3375001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2971" y="2258155"/>
            <a:ext cx="4500000" cy="3375001"/>
          </a:xfrm>
        </p:spPr>
      </p:pic>
    </p:spTree>
    <p:extLst>
      <p:ext uri="{BB962C8B-B14F-4D97-AF65-F5344CB8AC3E}">
        <p14:creationId xmlns:p14="http://schemas.microsoft.com/office/powerpoint/2010/main" val="15950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Accelerator ODHDS Installation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Remained</a:t>
            </a:r>
            <a:r>
              <a:rPr lang="sv-SE" dirty="0"/>
              <a:t> </a:t>
            </a:r>
            <a:r>
              <a:rPr lang="sv-SE" dirty="0" err="1" smtClean="0"/>
              <a:t>activities</a:t>
            </a:r>
            <a:r>
              <a:rPr lang="sv-SE" dirty="0" smtClean="0"/>
              <a:t> and </a:t>
            </a:r>
            <a:r>
              <a:rPr lang="sv-SE" dirty="0" err="1" smtClean="0"/>
              <a:t>their</a:t>
            </a:r>
            <a:r>
              <a:rPr lang="sv-SE" dirty="0" smtClean="0"/>
              <a:t> pre</a:t>
            </a:r>
            <a:r>
              <a:rPr lang="en-US" dirty="0" smtClean="0"/>
              <a:t>-requisites</a:t>
            </a:r>
            <a:endParaRPr lang="sv-SE" dirty="0"/>
          </a:p>
          <a:p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2022-09-15</a:t>
            </a:fld>
            <a:endParaRPr lang="sv-SE" dirty="0"/>
          </a:p>
        </p:txBody>
      </p:sp>
      <p:sp>
        <p:nvSpPr>
          <p:cNvPr id="12" name="Freeform 11"/>
          <p:cNvSpPr/>
          <p:nvPr/>
        </p:nvSpPr>
        <p:spPr>
          <a:xfrm>
            <a:off x="4465637" y="1655824"/>
            <a:ext cx="5994400" cy="733024"/>
          </a:xfrm>
          <a:custGeom>
            <a:avLst/>
            <a:gdLst>
              <a:gd name="connsiteX0" fmla="*/ 122173 w 733024"/>
              <a:gd name="connsiteY0" fmla="*/ 0 h 5994400"/>
              <a:gd name="connsiteX1" fmla="*/ 610851 w 733024"/>
              <a:gd name="connsiteY1" fmla="*/ 0 h 5994400"/>
              <a:gd name="connsiteX2" fmla="*/ 733024 w 733024"/>
              <a:gd name="connsiteY2" fmla="*/ 122173 h 5994400"/>
              <a:gd name="connsiteX3" fmla="*/ 733024 w 733024"/>
              <a:gd name="connsiteY3" fmla="*/ 5994400 h 5994400"/>
              <a:gd name="connsiteX4" fmla="*/ 733024 w 733024"/>
              <a:gd name="connsiteY4" fmla="*/ 5994400 h 5994400"/>
              <a:gd name="connsiteX5" fmla="*/ 0 w 733024"/>
              <a:gd name="connsiteY5" fmla="*/ 5994400 h 5994400"/>
              <a:gd name="connsiteX6" fmla="*/ 0 w 733024"/>
              <a:gd name="connsiteY6" fmla="*/ 5994400 h 5994400"/>
              <a:gd name="connsiteX7" fmla="*/ 0 w 733024"/>
              <a:gd name="connsiteY7" fmla="*/ 122173 h 5994400"/>
              <a:gd name="connsiteX8" fmla="*/ 122173 w 733024"/>
              <a:gd name="connsiteY8" fmla="*/ 0 h 599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3024" h="5994400">
                <a:moveTo>
                  <a:pt x="733024" y="999088"/>
                </a:moveTo>
                <a:lnTo>
                  <a:pt x="733024" y="4995312"/>
                </a:lnTo>
                <a:cubicBezTo>
                  <a:pt x="733024" y="5547088"/>
                  <a:pt x="726335" y="5994396"/>
                  <a:pt x="718084" y="5994396"/>
                </a:cubicBezTo>
                <a:lnTo>
                  <a:pt x="0" y="5994396"/>
                </a:lnTo>
                <a:lnTo>
                  <a:pt x="0" y="5994396"/>
                </a:lnTo>
                <a:lnTo>
                  <a:pt x="0" y="4"/>
                </a:lnTo>
                <a:lnTo>
                  <a:pt x="0" y="4"/>
                </a:lnTo>
                <a:lnTo>
                  <a:pt x="718084" y="4"/>
                </a:lnTo>
                <a:cubicBezTo>
                  <a:pt x="726335" y="4"/>
                  <a:pt x="733024" y="447312"/>
                  <a:pt x="733024" y="999088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1" tIns="58642" rIns="81502" bIns="58644" numCol="1" spcCol="1270" anchor="ctr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200" b="1" kern="1200" dirty="0" smtClean="0"/>
              <a:t>Procurement of required cables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200" b="1" dirty="0" smtClean="0"/>
              <a:t>Conduit installation</a:t>
            </a:r>
            <a:endParaRPr lang="en-US" sz="1200" b="1" kern="1200" dirty="0"/>
          </a:p>
        </p:txBody>
      </p:sp>
      <p:sp>
        <p:nvSpPr>
          <p:cNvPr id="13" name="Freeform 12"/>
          <p:cNvSpPr/>
          <p:nvPr/>
        </p:nvSpPr>
        <p:spPr>
          <a:xfrm>
            <a:off x="1093788" y="1564195"/>
            <a:ext cx="3371850" cy="916280"/>
          </a:xfrm>
          <a:custGeom>
            <a:avLst/>
            <a:gdLst>
              <a:gd name="connsiteX0" fmla="*/ 0 w 3371850"/>
              <a:gd name="connsiteY0" fmla="*/ 152716 h 916280"/>
              <a:gd name="connsiteX1" fmla="*/ 152716 w 3371850"/>
              <a:gd name="connsiteY1" fmla="*/ 0 h 916280"/>
              <a:gd name="connsiteX2" fmla="*/ 3219134 w 3371850"/>
              <a:gd name="connsiteY2" fmla="*/ 0 h 916280"/>
              <a:gd name="connsiteX3" fmla="*/ 3371850 w 3371850"/>
              <a:gd name="connsiteY3" fmla="*/ 152716 h 916280"/>
              <a:gd name="connsiteX4" fmla="*/ 3371850 w 3371850"/>
              <a:gd name="connsiteY4" fmla="*/ 763564 h 916280"/>
              <a:gd name="connsiteX5" fmla="*/ 3219134 w 3371850"/>
              <a:gd name="connsiteY5" fmla="*/ 916280 h 916280"/>
              <a:gd name="connsiteX6" fmla="*/ 152716 w 3371850"/>
              <a:gd name="connsiteY6" fmla="*/ 916280 h 916280"/>
              <a:gd name="connsiteX7" fmla="*/ 0 w 3371850"/>
              <a:gd name="connsiteY7" fmla="*/ 763564 h 916280"/>
              <a:gd name="connsiteX8" fmla="*/ 0 w 3371850"/>
              <a:gd name="connsiteY8" fmla="*/ 152716 h 9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1850" h="916280">
                <a:moveTo>
                  <a:pt x="0" y="152716"/>
                </a:moveTo>
                <a:cubicBezTo>
                  <a:pt x="0" y="68373"/>
                  <a:pt x="68373" y="0"/>
                  <a:pt x="152716" y="0"/>
                </a:cubicBezTo>
                <a:lnTo>
                  <a:pt x="3219134" y="0"/>
                </a:lnTo>
                <a:cubicBezTo>
                  <a:pt x="3303477" y="0"/>
                  <a:pt x="3371850" y="68373"/>
                  <a:pt x="3371850" y="152716"/>
                </a:cubicBezTo>
                <a:lnTo>
                  <a:pt x="3371850" y="763564"/>
                </a:lnTo>
                <a:cubicBezTo>
                  <a:pt x="3371850" y="847907"/>
                  <a:pt x="3303477" y="916280"/>
                  <a:pt x="3219134" y="916280"/>
                </a:cubicBezTo>
                <a:lnTo>
                  <a:pt x="152716" y="916280"/>
                </a:lnTo>
                <a:cubicBezTo>
                  <a:pt x="68373" y="916280"/>
                  <a:pt x="0" y="847907"/>
                  <a:pt x="0" y="763564"/>
                </a:cubicBezTo>
                <a:lnTo>
                  <a:pt x="0" y="15271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169" tIns="90449" rIns="136169" bIns="904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ODH monitors cabling </a:t>
            </a:r>
            <a:endParaRPr lang="en-US" sz="24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4465637" y="2617919"/>
            <a:ext cx="5994400" cy="733024"/>
          </a:xfrm>
          <a:custGeom>
            <a:avLst/>
            <a:gdLst>
              <a:gd name="connsiteX0" fmla="*/ 122173 w 733024"/>
              <a:gd name="connsiteY0" fmla="*/ 0 h 5994400"/>
              <a:gd name="connsiteX1" fmla="*/ 610851 w 733024"/>
              <a:gd name="connsiteY1" fmla="*/ 0 h 5994400"/>
              <a:gd name="connsiteX2" fmla="*/ 733024 w 733024"/>
              <a:gd name="connsiteY2" fmla="*/ 122173 h 5994400"/>
              <a:gd name="connsiteX3" fmla="*/ 733024 w 733024"/>
              <a:gd name="connsiteY3" fmla="*/ 5994400 h 5994400"/>
              <a:gd name="connsiteX4" fmla="*/ 733024 w 733024"/>
              <a:gd name="connsiteY4" fmla="*/ 5994400 h 5994400"/>
              <a:gd name="connsiteX5" fmla="*/ 0 w 733024"/>
              <a:gd name="connsiteY5" fmla="*/ 5994400 h 5994400"/>
              <a:gd name="connsiteX6" fmla="*/ 0 w 733024"/>
              <a:gd name="connsiteY6" fmla="*/ 5994400 h 5994400"/>
              <a:gd name="connsiteX7" fmla="*/ 0 w 733024"/>
              <a:gd name="connsiteY7" fmla="*/ 122173 h 5994400"/>
              <a:gd name="connsiteX8" fmla="*/ 122173 w 733024"/>
              <a:gd name="connsiteY8" fmla="*/ 0 h 599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3024" h="5994400">
                <a:moveTo>
                  <a:pt x="733024" y="999088"/>
                </a:moveTo>
                <a:lnTo>
                  <a:pt x="733024" y="4995312"/>
                </a:lnTo>
                <a:cubicBezTo>
                  <a:pt x="733024" y="5547088"/>
                  <a:pt x="726335" y="5994396"/>
                  <a:pt x="718084" y="5994396"/>
                </a:cubicBezTo>
                <a:lnTo>
                  <a:pt x="0" y="5994396"/>
                </a:lnTo>
                <a:lnTo>
                  <a:pt x="0" y="5994396"/>
                </a:lnTo>
                <a:lnTo>
                  <a:pt x="0" y="4"/>
                </a:lnTo>
                <a:lnTo>
                  <a:pt x="0" y="4"/>
                </a:lnTo>
                <a:lnTo>
                  <a:pt x="718084" y="4"/>
                </a:lnTo>
                <a:cubicBezTo>
                  <a:pt x="726335" y="4"/>
                  <a:pt x="733024" y="447312"/>
                  <a:pt x="733024" y="999088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1" tIns="58642" rIns="81502" bIns="58644" numCol="1" spcCol="1270" anchor="ctr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200" b="1" kern="1200" dirty="0" smtClean="0"/>
              <a:t>Procurement of extra alarm plates and boxes</a:t>
            </a:r>
            <a:endParaRPr lang="en-US" sz="1200" b="1" kern="1200" dirty="0"/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200" b="1" kern="1200" dirty="0" smtClean="0"/>
              <a:t>Switching off TODHDS</a:t>
            </a:r>
            <a:endParaRPr lang="en-US" sz="1200" b="1" kern="1200" dirty="0"/>
          </a:p>
        </p:txBody>
      </p:sp>
      <p:sp>
        <p:nvSpPr>
          <p:cNvPr id="15" name="Freeform 14"/>
          <p:cNvSpPr/>
          <p:nvPr/>
        </p:nvSpPr>
        <p:spPr>
          <a:xfrm>
            <a:off x="1093788" y="2526290"/>
            <a:ext cx="3371850" cy="916280"/>
          </a:xfrm>
          <a:custGeom>
            <a:avLst/>
            <a:gdLst>
              <a:gd name="connsiteX0" fmla="*/ 0 w 3371850"/>
              <a:gd name="connsiteY0" fmla="*/ 152716 h 916280"/>
              <a:gd name="connsiteX1" fmla="*/ 152716 w 3371850"/>
              <a:gd name="connsiteY1" fmla="*/ 0 h 916280"/>
              <a:gd name="connsiteX2" fmla="*/ 3219134 w 3371850"/>
              <a:gd name="connsiteY2" fmla="*/ 0 h 916280"/>
              <a:gd name="connsiteX3" fmla="*/ 3371850 w 3371850"/>
              <a:gd name="connsiteY3" fmla="*/ 152716 h 916280"/>
              <a:gd name="connsiteX4" fmla="*/ 3371850 w 3371850"/>
              <a:gd name="connsiteY4" fmla="*/ 763564 h 916280"/>
              <a:gd name="connsiteX5" fmla="*/ 3219134 w 3371850"/>
              <a:gd name="connsiteY5" fmla="*/ 916280 h 916280"/>
              <a:gd name="connsiteX6" fmla="*/ 152716 w 3371850"/>
              <a:gd name="connsiteY6" fmla="*/ 916280 h 916280"/>
              <a:gd name="connsiteX7" fmla="*/ 0 w 3371850"/>
              <a:gd name="connsiteY7" fmla="*/ 763564 h 916280"/>
              <a:gd name="connsiteX8" fmla="*/ 0 w 3371850"/>
              <a:gd name="connsiteY8" fmla="*/ 152716 h 9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1850" h="916280">
                <a:moveTo>
                  <a:pt x="0" y="152716"/>
                </a:moveTo>
                <a:cubicBezTo>
                  <a:pt x="0" y="68373"/>
                  <a:pt x="68373" y="0"/>
                  <a:pt x="152716" y="0"/>
                </a:cubicBezTo>
                <a:lnTo>
                  <a:pt x="3219134" y="0"/>
                </a:lnTo>
                <a:cubicBezTo>
                  <a:pt x="3303477" y="0"/>
                  <a:pt x="3371850" y="68373"/>
                  <a:pt x="3371850" y="152716"/>
                </a:cubicBezTo>
                <a:lnTo>
                  <a:pt x="3371850" y="763564"/>
                </a:lnTo>
                <a:cubicBezTo>
                  <a:pt x="3371850" y="847907"/>
                  <a:pt x="3303477" y="916280"/>
                  <a:pt x="3219134" y="916280"/>
                </a:cubicBezTo>
                <a:lnTo>
                  <a:pt x="152716" y="916280"/>
                </a:lnTo>
                <a:cubicBezTo>
                  <a:pt x="68373" y="916280"/>
                  <a:pt x="0" y="847907"/>
                  <a:pt x="0" y="763564"/>
                </a:cubicBezTo>
                <a:lnTo>
                  <a:pt x="0" y="15271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169" tIns="90449" rIns="136169" bIns="904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Alarm device Installation</a:t>
            </a:r>
            <a:endParaRPr lang="en-US" sz="2400" kern="1200" dirty="0"/>
          </a:p>
        </p:txBody>
      </p:sp>
      <p:sp>
        <p:nvSpPr>
          <p:cNvPr id="16" name="Freeform 15"/>
          <p:cNvSpPr/>
          <p:nvPr/>
        </p:nvSpPr>
        <p:spPr>
          <a:xfrm>
            <a:off x="4465637" y="3580014"/>
            <a:ext cx="5994400" cy="733024"/>
          </a:xfrm>
          <a:custGeom>
            <a:avLst/>
            <a:gdLst>
              <a:gd name="connsiteX0" fmla="*/ 122173 w 733024"/>
              <a:gd name="connsiteY0" fmla="*/ 0 h 5994400"/>
              <a:gd name="connsiteX1" fmla="*/ 610851 w 733024"/>
              <a:gd name="connsiteY1" fmla="*/ 0 h 5994400"/>
              <a:gd name="connsiteX2" fmla="*/ 733024 w 733024"/>
              <a:gd name="connsiteY2" fmla="*/ 122173 h 5994400"/>
              <a:gd name="connsiteX3" fmla="*/ 733024 w 733024"/>
              <a:gd name="connsiteY3" fmla="*/ 5994400 h 5994400"/>
              <a:gd name="connsiteX4" fmla="*/ 733024 w 733024"/>
              <a:gd name="connsiteY4" fmla="*/ 5994400 h 5994400"/>
              <a:gd name="connsiteX5" fmla="*/ 0 w 733024"/>
              <a:gd name="connsiteY5" fmla="*/ 5994400 h 5994400"/>
              <a:gd name="connsiteX6" fmla="*/ 0 w 733024"/>
              <a:gd name="connsiteY6" fmla="*/ 5994400 h 5994400"/>
              <a:gd name="connsiteX7" fmla="*/ 0 w 733024"/>
              <a:gd name="connsiteY7" fmla="*/ 122173 h 5994400"/>
              <a:gd name="connsiteX8" fmla="*/ 122173 w 733024"/>
              <a:gd name="connsiteY8" fmla="*/ 0 h 599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3024" h="5994400">
                <a:moveTo>
                  <a:pt x="733024" y="999088"/>
                </a:moveTo>
                <a:lnTo>
                  <a:pt x="733024" y="4995312"/>
                </a:lnTo>
                <a:cubicBezTo>
                  <a:pt x="733024" y="5547088"/>
                  <a:pt x="726335" y="5994396"/>
                  <a:pt x="718084" y="5994396"/>
                </a:cubicBezTo>
                <a:lnTo>
                  <a:pt x="0" y="5994396"/>
                </a:lnTo>
                <a:lnTo>
                  <a:pt x="0" y="5994396"/>
                </a:lnTo>
                <a:lnTo>
                  <a:pt x="0" y="4"/>
                </a:lnTo>
                <a:lnTo>
                  <a:pt x="0" y="4"/>
                </a:lnTo>
                <a:lnTo>
                  <a:pt x="718084" y="4"/>
                </a:lnTo>
                <a:cubicBezTo>
                  <a:pt x="726335" y="4"/>
                  <a:pt x="733024" y="447312"/>
                  <a:pt x="733024" y="999088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1" tIns="58642" rIns="81502" bIns="58644" numCol="1" spcCol="1270" anchor="ctr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200" b="1" kern="1200" dirty="0" smtClean="0"/>
              <a:t>Procurement of junction boxes</a:t>
            </a:r>
            <a:endParaRPr lang="en-US" sz="1200" b="1" kern="1200" dirty="0"/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200" b="1" kern="1200" dirty="0" smtClean="0"/>
              <a:t>Conduit installation </a:t>
            </a:r>
            <a:endParaRPr lang="en-US" sz="1200" b="1" kern="1200" dirty="0"/>
          </a:p>
        </p:txBody>
      </p:sp>
      <p:sp>
        <p:nvSpPr>
          <p:cNvPr id="17" name="Freeform 16"/>
          <p:cNvSpPr/>
          <p:nvPr/>
        </p:nvSpPr>
        <p:spPr>
          <a:xfrm>
            <a:off x="1093788" y="3488384"/>
            <a:ext cx="3371850" cy="916280"/>
          </a:xfrm>
          <a:custGeom>
            <a:avLst/>
            <a:gdLst>
              <a:gd name="connsiteX0" fmla="*/ 0 w 3371850"/>
              <a:gd name="connsiteY0" fmla="*/ 152716 h 916280"/>
              <a:gd name="connsiteX1" fmla="*/ 152716 w 3371850"/>
              <a:gd name="connsiteY1" fmla="*/ 0 h 916280"/>
              <a:gd name="connsiteX2" fmla="*/ 3219134 w 3371850"/>
              <a:gd name="connsiteY2" fmla="*/ 0 h 916280"/>
              <a:gd name="connsiteX3" fmla="*/ 3371850 w 3371850"/>
              <a:gd name="connsiteY3" fmla="*/ 152716 h 916280"/>
              <a:gd name="connsiteX4" fmla="*/ 3371850 w 3371850"/>
              <a:gd name="connsiteY4" fmla="*/ 763564 h 916280"/>
              <a:gd name="connsiteX5" fmla="*/ 3219134 w 3371850"/>
              <a:gd name="connsiteY5" fmla="*/ 916280 h 916280"/>
              <a:gd name="connsiteX6" fmla="*/ 152716 w 3371850"/>
              <a:gd name="connsiteY6" fmla="*/ 916280 h 916280"/>
              <a:gd name="connsiteX7" fmla="*/ 0 w 3371850"/>
              <a:gd name="connsiteY7" fmla="*/ 763564 h 916280"/>
              <a:gd name="connsiteX8" fmla="*/ 0 w 3371850"/>
              <a:gd name="connsiteY8" fmla="*/ 152716 h 9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1850" h="916280">
                <a:moveTo>
                  <a:pt x="0" y="152716"/>
                </a:moveTo>
                <a:cubicBezTo>
                  <a:pt x="0" y="68373"/>
                  <a:pt x="68373" y="0"/>
                  <a:pt x="152716" y="0"/>
                </a:cubicBezTo>
                <a:lnTo>
                  <a:pt x="3219134" y="0"/>
                </a:lnTo>
                <a:cubicBezTo>
                  <a:pt x="3303477" y="0"/>
                  <a:pt x="3371850" y="68373"/>
                  <a:pt x="3371850" y="152716"/>
                </a:cubicBezTo>
                <a:lnTo>
                  <a:pt x="3371850" y="763564"/>
                </a:lnTo>
                <a:cubicBezTo>
                  <a:pt x="3371850" y="847907"/>
                  <a:pt x="3303477" y="916280"/>
                  <a:pt x="3219134" y="916280"/>
                </a:cubicBezTo>
                <a:lnTo>
                  <a:pt x="152716" y="916280"/>
                </a:lnTo>
                <a:cubicBezTo>
                  <a:pt x="68373" y="916280"/>
                  <a:pt x="0" y="847907"/>
                  <a:pt x="0" y="763564"/>
                </a:cubicBezTo>
                <a:lnTo>
                  <a:pt x="0" y="15271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169" tIns="90449" rIns="136169" bIns="904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Alarm device cabling</a:t>
            </a:r>
            <a:endParaRPr lang="en-US" sz="2400" kern="1200" dirty="0"/>
          </a:p>
        </p:txBody>
      </p:sp>
      <p:sp>
        <p:nvSpPr>
          <p:cNvPr id="18" name="Freeform 17"/>
          <p:cNvSpPr/>
          <p:nvPr/>
        </p:nvSpPr>
        <p:spPr>
          <a:xfrm>
            <a:off x="4465637" y="4542107"/>
            <a:ext cx="5994400" cy="733024"/>
          </a:xfrm>
          <a:custGeom>
            <a:avLst/>
            <a:gdLst>
              <a:gd name="connsiteX0" fmla="*/ 122173 w 733024"/>
              <a:gd name="connsiteY0" fmla="*/ 0 h 5994400"/>
              <a:gd name="connsiteX1" fmla="*/ 610851 w 733024"/>
              <a:gd name="connsiteY1" fmla="*/ 0 h 5994400"/>
              <a:gd name="connsiteX2" fmla="*/ 733024 w 733024"/>
              <a:gd name="connsiteY2" fmla="*/ 122173 h 5994400"/>
              <a:gd name="connsiteX3" fmla="*/ 733024 w 733024"/>
              <a:gd name="connsiteY3" fmla="*/ 5994400 h 5994400"/>
              <a:gd name="connsiteX4" fmla="*/ 733024 w 733024"/>
              <a:gd name="connsiteY4" fmla="*/ 5994400 h 5994400"/>
              <a:gd name="connsiteX5" fmla="*/ 0 w 733024"/>
              <a:gd name="connsiteY5" fmla="*/ 5994400 h 5994400"/>
              <a:gd name="connsiteX6" fmla="*/ 0 w 733024"/>
              <a:gd name="connsiteY6" fmla="*/ 5994400 h 5994400"/>
              <a:gd name="connsiteX7" fmla="*/ 0 w 733024"/>
              <a:gd name="connsiteY7" fmla="*/ 122173 h 5994400"/>
              <a:gd name="connsiteX8" fmla="*/ 122173 w 733024"/>
              <a:gd name="connsiteY8" fmla="*/ 0 h 599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3024" h="5994400">
                <a:moveTo>
                  <a:pt x="733024" y="999088"/>
                </a:moveTo>
                <a:lnTo>
                  <a:pt x="733024" y="4995312"/>
                </a:lnTo>
                <a:cubicBezTo>
                  <a:pt x="733024" y="5547088"/>
                  <a:pt x="726335" y="5994396"/>
                  <a:pt x="718084" y="5994396"/>
                </a:cubicBezTo>
                <a:lnTo>
                  <a:pt x="0" y="5994396"/>
                </a:lnTo>
                <a:lnTo>
                  <a:pt x="0" y="5994396"/>
                </a:lnTo>
                <a:lnTo>
                  <a:pt x="0" y="4"/>
                </a:lnTo>
                <a:lnTo>
                  <a:pt x="0" y="4"/>
                </a:lnTo>
                <a:lnTo>
                  <a:pt x="718084" y="4"/>
                </a:lnTo>
                <a:cubicBezTo>
                  <a:pt x="726335" y="4"/>
                  <a:pt x="733024" y="447312"/>
                  <a:pt x="733024" y="999088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1" tIns="58643" rIns="81502" bIns="58643" numCol="1" spcCol="1270" anchor="ctr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200" b="1" kern="1200" dirty="0" smtClean="0"/>
              <a:t>Delivery of all the components inside the cabinet</a:t>
            </a:r>
            <a:endParaRPr lang="en-US" sz="1200" b="1" kern="1200" dirty="0"/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200" b="1" kern="1200" dirty="0" smtClean="0"/>
              <a:t>Manufacturing of the cabinet.</a:t>
            </a:r>
            <a:endParaRPr lang="en-US" sz="1200" b="1" kern="1200" dirty="0"/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200" b="1" kern="1200" dirty="0" smtClean="0"/>
              <a:t>Hardware FAT of the cabinet.</a:t>
            </a:r>
            <a:endParaRPr lang="en-US" sz="1200" b="1" kern="1200" dirty="0"/>
          </a:p>
        </p:txBody>
      </p:sp>
      <p:sp>
        <p:nvSpPr>
          <p:cNvPr id="19" name="Freeform 18"/>
          <p:cNvSpPr/>
          <p:nvPr/>
        </p:nvSpPr>
        <p:spPr>
          <a:xfrm>
            <a:off x="1093788" y="4450479"/>
            <a:ext cx="3371850" cy="916280"/>
          </a:xfrm>
          <a:custGeom>
            <a:avLst/>
            <a:gdLst>
              <a:gd name="connsiteX0" fmla="*/ 0 w 3371850"/>
              <a:gd name="connsiteY0" fmla="*/ 152716 h 916280"/>
              <a:gd name="connsiteX1" fmla="*/ 152716 w 3371850"/>
              <a:gd name="connsiteY1" fmla="*/ 0 h 916280"/>
              <a:gd name="connsiteX2" fmla="*/ 3219134 w 3371850"/>
              <a:gd name="connsiteY2" fmla="*/ 0 h 916280"/>
              <a:gd name="connsiteX3" fmla="*/ 3371850 w 3371850"/>
              <a:gd name="connsiteY3" fmla="*/ 152716 h 916280"/>
              <a:gd name="connsiteX4" fmla="*/ 3371850 w 3371850"/>
              <a:gd name="connsiteY4" fmla="*/ 763564 h 916280"/>
              <a:gd name="connsiteX5" fmla="*/ 3219134 w 3371850"/>
              <a:gd name="connsiteY5" fmla="*/ 916280 h 916280"/>
              <a:gd name="connsiteX6" fmla="*/ 152716 w 3371850"/>
              <a:gd name="connsiteY6" fmla="*/ 916280 h 916280"/>
              <a:gd name="connsiteX7" fmla="*/ 0 w 3371850"/>
              <a:gd name="connsiteY7" fmla="*/ 763564 h 916280"/>
              <a:gd name="connsiteX8" fmla="*/ 0 w 3371850"/>
              <a:gd name="connsiteY8" fmla="*/ 152716 h 9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1850" h="916280">
                <a:moveTo>
                  <a:pt x="0" y="152716"/>
                </a:moveTo>
                <a:cubicBezTo>
                  <a:pt x="0" y="68373"/>
                  <a:pt x="68373" y="0"/>
                  <a:pt x="152716" y="0"/>
                </a:cubicBezTo>
                <a:lnTo>
                  <a:pt x="3219134" y="0"/>
                </a:lnTo>
                <a:cubicBezTo>
                  <a:pt x="3303477" y="0"/>
                  <a:pt x="3371850" y="68373"/>
                  <a:pt x="3371850" y="152716"/>
                </a:cubicBezTo>
                <a:lnTo>
                  <a:pt x="3371850" y="763564"/>
                </a:lnTo>
                <a:cubicBezTo>
                  <a:pt x="3371850" y="847907"/>
                  <a:pt x="3303477" y="916280"/>
                  <a:pt x="3219134" y="916280"/>
                </a:cubicBezTo>
                <a:lnTo>
                  <a:pt x="152716" y="916280"/>
                </a:lnTo>
                <a:cubicBezTo>
                  <a:pt x="68373" y="916280"/>
                  <a:pt x="0" y="847907"/>
                  <a:pt x="0" y="763564"/>
                </a:cubicBezTo>
                <a:lnTo>
                  <a:pt x="0" y="15271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169" tIns="90449" rIns="136169" bIns="904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Cabinets installation after FAT</a:t>
            </a:r>
            <a:endParaRPr lang="en-US" sz="2400" kern="1200" dirty="0"/>
          </a:p>
        </p:txBody>
      </p:sp>
      <p:sp>
        <p:nvSpPr>
          <p:cNvPr id="20" name="Freeform 19"/>
          <p:cNvSpPr/>
          <p:nvPr/>
        </p:nvSpPr>
        <p:spPr>
          <a:xfrm>
            <a:off x="4465637" y="5504202"/>
            <a:ext cx="5994400" cy="733024"/>
          </a:xfrm>
          <a:custGeom>
            <a:avLst/>
            <a:gdLst>
              <a:gd name="connsiteX0" fmla="*/ 122173 w 733024"/>
              <a:gd name="connsiteY0" fmla="*/ 0 h 5994400"/>
              <a:gd name="connsiteX1" fmla="*/ 610851 w 733024"/>
              <a:gd name="connsiteY1" fmla="*/ 0 h 5994400"/>
              <a:gd name="connsiteX2" fmla="*/ 733024 w 733024"/>
              <a:gd name="connsiteY2" fmla="*/ 122173 h 5994400"/>
              <a:gd name="connsiteX3" fmla="*/ 733024 w 733024"/>
              <a:gd name="connsiteY3" fmla="*/ 5994400 h 5994400"/>
              <a:gd name="connsiteX4" fmla="*/ 733024 w 733024"/>
              <a:gd name="connsiteY4" fmla="*/ 5994400 h 5994400"/>
              <a:gd name="connsiteX5" fmla="*/ 0 w 733024"/>
              <a:gd name="connsiteY5" fmla="*/ 5994400 h 5994400"/>
              <a:gd name="connsiteX6" fmla="*/ 0 w 733024"/>
              <a:gd name="connsiteY6" fmla="*/ 5994400 h 5994400"/>
              <a:gd name="connsiteX7" fmla="*/ 0 w 733024"/>
              <a:gd name="connsiteY7" fmla="*/ 122173 h 5994400"/>
              <a:gd name="connsiteX8" fmla="*/ 122173 w 733024"/>
              <a:gd name="connsiteY8" fmla="*/ 0 h 599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3024" h="5994400">
                <a:moveTo>
                  <a:pt x="733024" y="999088"/>
                </a:moveTo>
                <a:lnTo>
                  <a:pt x="733024" y="4995312"/>
                </a:lnTo>
                <a:cubicBezTo>
                  <a:pt x="733024" y="5547088"/>
                  <a:pt x="726335" y="5994396"/>
                  <a:pt x="718084" y="5994396"/>
                </a:cubicBezTo>
                <a:lnTo>
                  <a:pt x="0" y="5994396"/>
                </a:lnTo>
                <a:lnTo>
                  <a:pt x="0" y="5994396"/>
                </a:lnTo>
                <a:lnTo>
                  <a:pt x="0" y="4"/>
                </a:lnTo>
                <a:lnTo>
                  <a:pt x="0" y="4"/>
                </a:lnTo>
                <a:lnTo>
                  <a:pt x="718084" y="4"/>
                </a:lnTo>
                <a:cubicBezTo>
                  <a:pt x="726335" y="4"/>
                  <a:pt x="733024" y="447312"/>
                  <a:pt x="733024" y="999088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1" tIns="58643" rIns="81502" bIns="58643" numCol="1" spcCol="1270" anchor="ctr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200" b="1" kern="1200" dirty="0" smtClean="0"/>
              <a:t>Cabinets installation</a:t>
            </a:r>
            <a:endParaRPr lang="en-US" sz="1200" b="1" kern="1200" dirty="0"/>
          </a:p>
        </p:txBody>
      </p:sp>
      <p:sp>
        <p:nvSpPr>
          <p:cNvPr id="21" name="Freeform 20"/>
          <p:cNvSpPr/>
          <p:nvPr/>
        </p:nvSpPr>
        <p:spPr>
          <a:xfrm>
            <a:off x="1093788" y="5412573"/>
            <a:ext cx="3371850" cy="916280"/>
          </a:xfrm>
          <a:custGeom>
            <a:avLst/>
            <a:gdLst>
              <a:gd name="connsiteX0" fmla="*/ 0 w 3371850"/>
              <a:gd name="connsiteY0" fmla="*/ 152716 h 916280"/>
              <a:gd name="connsiteX1" fmla="*/ 152716 w 3371850"/>
              <a:gd name="connsiteY1" fmla="*/ 0 h 916280"/>
              <a:gd name="connsiteX2" fmla="*/ 3219134 w 3371850"/>
              <a:gd name="connsiteY2" fmla="*/ 0 h 916280"/>
              <a:gd name="connsiteX3" fmla="*/ 3371850 w 3371850"/>
              <a:gd name="connsiteY3" fmla="*/ 152716 h 916280"/>
              <a:gd name="connsiteX4" fmla="*/ 3371850 w 3371850"/>
              <a:gd name="connsiteY4" fmla="*/ 763564 h 916280"/>
              <a:gd name="connsiteX5" fmla="*/ 3219134 w 3371850"/>
              <a:gd name="connsiteY5" fmla="*/ 916280 h 916280"/>
              <a:gd name="connsiteX6" fmla="*/ 152716 w 3371850"/>
              <a:gd name="connsiteY6" fmla="*/ 916280 h 916280"/>
              <a:gd name="connsiteX7" fmla="*/ 0 w 3371850"/>
              <a:gd name="connsiteY7" fmla="*/ 763564 h 916280"/>
              <a:gd name="connsiteX8" fmla="*/ 0 w 3371850"/>
              <a:gd name="connsiteY8" fmla="*/ 152716 h 9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1850" h="916280">
                <a:moveTo>
                  <a:pt x="0" y="152716"/>
                </a:moveTo>
                <a:cubicBezTo>
                  <a:pt x="0" y="68373"/>
                  <a:pt x="68373" y="0"/>
                  <a:pt x="152716" y="0"/>
                </a:cubicBezTo>
                <a:lnTo>
                  <a:pt x="3219134" y="0"/>
                </a:lnTo>
                <a:cubicBezTo>
                  <a:pt x="3303477" y="0"/>
                  <a:pt x="3371850" y="68373"/>
                  <a:pt x="3371850" y="152716"/>
                </a:cubicBezTo>
                <a:lnTo>
                  <a:pt x="3371850" y="763564"/>
                </a:lnTo>
                <a:cubicBezTo>
                  <a:pt x="3371850" y="847907"/>
                  <a:pt x="3303477" y="916280"/>
                  <a:pt x="3219134" y="916280"/>
                </a:cubicBezTo>
                <a:lnTo>
                  <a:pt x="152716" y="916280"/>
                </a:lnTo>
                <a:cubicBezTo>
                  <a:pt x="68373" y="916280"/>
                  <a:pt x="0" y="847907"/>
                  <a:pt x="0" y="763564"/>
                </a:cubicBezTo>
                <a:lnTo>
                  <a:pt x="0" y="15271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169" tIns="90449" rIns="136169" bIns="904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Connecting cables to the cabinets</a:t>
            </a:r>
            <a:endParaRPr lang="en-US" sz="2400" kern="1200" dirty="0"/>
          </a:p>
        </p:txBody>
      </p:sp>
    </p:spTree>
    <p:extLst>
      <p:ext uri="{BB962C8B-B14F-4D97-AF65-F5344CB8AC3E}">
        <p14:creationId xmlns:p14="http://schemas.microsoft.com/office/powerpoint/2010/main" val="22669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68502FA-CAD0-4034-AC2F-7541B96691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</p:spPr>
        <p:txBody>
          <a:bodyPr/>
          <a:lstStyle/>
          <a:p>
            <a:endParaRPr lang="en-US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F75A16B5-1361-4F28-91BD-60155B76DC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0491" y="1051132"/>
            <a:ext cx="4255909" cy="829149"/>
          </a:xfrm>
        </p:spPr>
        <p:txBody>
          <a:bodyPr anchor="b">
            <a:normAutofit/>
          </a:bodyPr>
          <a:lstStyle/>
          <a:p>
            <a:r>
              <a:rPr lang="sv-SE" dirty="0" smtClean="0"/>
              <a:t>2</a:t>
            </a:r>
            <a:endParaRPr lang="sv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255909" cy="2462613"/>
          </a:xfrm>
        </p:spPr>
        <p:txBody>
          <a:bodyPr anchor="t">
            <a:normAutofit fontScale="85000" lnSpcReduction="10000"/>
          </a:bodyPr>
          <a:lstStyle/>
          <a:p>
            <a:pPr lvl="0">
              <a:buClrTx/>
              <a:tabLst>
                <a:tab pos="357188" algn="l"/>
              </a:tabLst>
              <a:defRPr/>
            </a:pPr>
            <a:r>
              <a:rPr lang="en-US" sz="4400" dirty="0"/>
              <a:t>Accelerator ODHDS </a:t>
            </a:r>
            <a:r>
              <a:rPr lang="en-US" sz="4400" dirty="0" smtClean="0"/>
              <a:t>Installation/</a:t>
            </a:r>
          </a:p>
          <a:p>
            <a:pPr lvl="0">
              <a:buClrTx/>
              <a:tabLst>
                <a:tab pos="357188" algn="l"/>
              </a:tabLst>
              <a:defRPr/>
            </a:pPr>
            <a:r>
              <a:rPr lang="en-US" sz="4400" dirty="0" smtClean="0"/>
              <a:t>Commissioning Plan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265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90F80-C9D9-4721-96EA-7C72BDFE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Accelerator ODHDS </a:t>
            </a:r>
            <a:r>
              <a:rPr lang="en-US" sz="3200" dirty="0" smtClean="0"/>
              <a:t>Installation/ Commissioning </a:t>
            </a:r>
            <a:r>
              <a:rPr lang="en-US" sz="3200" dirty="0"/>
              <a:t>Plan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b">
            <a:normAutofit/>
          </a:bodyPr>
          <a:lstStyle/>
          <a:p>
            <a:r>
              <a:rPr lang="en-US" dirty="0" smtClean="0"/>
              <a:t>ODHDS Development lifecycle</a:t>
            </a:r>
            <a:endParaRPr lang="sv-SE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788" y="1944443"/>
            <a:ext cx="9366250" cy="426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CF1523E-BEA2-495A-BEBB-C965FE79298C}"/>
              </a:ext>
            </a:extLst>
          </p:cNvPr>
          <p:cNvSpPr txBox="1"/>
          <p:nvPr/>
        </p:nvSpPr>
        <p:spPr>
          <a:xfrm>
            <a:off x="3048052" y="720000"/>
            <a:ext cx="353943" cy="612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 smtClean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SEP 22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AE1A1-07A4-4C39-9176-BEBB497A3F2B}"/>
              </a:ext>
            </a:extLst>
          </p:cNvPr>
          <p:cNvSpPr txBox="1"/>
          <p:nvPr/>
        </p:nvSpPr>
        <p:spPr>
          <a:xfrm>
            <a:off x="3878369" y="720000"/>
            <a:ext cx="353943" cy="612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 22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3E0523-0FDB-41C2-8B3B-34A29B0BA92A}"/>
              </a:ext>
            </a:extLst>
          </p:cNvPr>
          <p:cNvSpPr txBox="1"/>
          <p:nvPr/>
        </p:nvSpPr>
        <p:spPr>
          <a:xfrm>
            <a:off x="4708686" y="720000"/>
            <a:ext cx="353943" cy="612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 22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F10B14-36C4-46AD-A5CB-C60331385A18}"/>
              </a:ext>
            </a:extLst>
          </p:cNvPr>
          <p:cNvSpPr txBox="1"/>
          <p:nvPr/>
        </p:nvSpPr>
        <p:spPr>
          <a:xfrm>
            <a:off x="5539003" y="720000"/>
            <a:ext cx="353943" cy="612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DEC 22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0533FC-7227-44B6-B2FA-3597E096E1F0}"/>
              </a:ext>
            </a:extLst>
          </p:cNvPr>
          <p:cNvSpPr txBox="1"/>
          <p:nvPr/>
        </p:nvSpPr>
        <p:spPr>
          <a:xfrm>
            <a:off x="6369320" y="720000"/>
            <a:ext cx="353943" cy="612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 23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760342-CC99-4F1F-AD7D-97B9B6A59227}"/>
              </a:ext>
            </a:extLst>
          </p:cNvPr>
          <p:cNvSpPr txBox="1"/>
          <p:nvPr/>
        </p:nvSpPr>
        <p:spPr>
          <a:xfrm>
            <a:off x="7199637" y="720000"/>
            <a:ext cx="353943" cy="612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FEB 23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D34BD6-4FF3-42AA-B41E-651884FA5DDB}"/>
              </a:ext>
            </a:extLst>
          </p:cNvPr>
          <p:cNvSpPr txBox="1"/>
          <p:nvPr/>
        </p:nvSpPr>
        <p:spPr>
          <a:xfrm>
            <a:off x="8029954" y="720000"/>
            <a:ext cx="353943" cy="612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 23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4DEF94-4DD7-4459-B162-1115ACAD74B2}"/>
              </a:ext>
            </a:extLst>
          </p:cNvPr>
          <p:cNvSpPr txBox="1"/>
          <p:nvPr/>
        </p:nvSpPr>
        <p:spPr>
          <a:xfrm>
            <a:off x="8860271" y="720000"/>
            <a:ext cx="353943" cy="612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 23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3C3B18-3D1A-470C-B668-F82466996BD1}"/>
              </a:ext>
            </a:extLst>
          </p:cNvPr>
          <p:cNvSpPr txBox="1"/>
          <p:nvPr/>
        </p:nvSpPr>
        <p:spPr>
          <a:xfrm>
            <a:off x="9690588" y="720000"/>
            <a:ext cx="353943" cy="612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23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AC1A16-AE94-45DF-AEC9-E3F180604CC4}"/>
              </a:ext>
            </a:extLst>
          </p:cNvPr>
          <p:cNvSpPr txBox="1"/>
          <p:nvPr/>
        </p:nvSpPr>
        <p:spPr>
          <a:xfrm>
            <a:off x="10294477" y="720000"/>
            <a:ext cx="523220" cy="612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noProof="0" dirty="0" smtClean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26</a:t>
            </a:r>
            <a:r>
              <a:rPr lang="en-US" sz="1100" b="1" baseline="30000" noProof="0" dirty="0" smtClean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noProof="0" dirty="0" smtClean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MAY 23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FFCB283-F714-446E-8B3E-AF00110FBC4E}"/>
              </a:ext>
            </a:extLst>
          </p:cNvPr>
          <p:cNvSpPr/>
          <p:nvPr/>
        </p:nvSpPr>
        <p:spPr>
          <a:xfrm>
            <a:off x="1936137" y="1871411"/>
            <a:ext cx="9792031" cy="46097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12700" dist="254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F96D1F7-BA34-4979-B9F7-8A7DC2014961}"/>
              </a:ext>
            </a:extLst>
          </p:cNvPr>
          <p:cNvSpPr/>
          <p:nvPr/>
        </p:nvSpPr>
        <p:spPr>
          <a:xfrm>
            <a:off x="1936137" y="2420716"/>
            <a:ext cx="9792031" cy="46097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12700" dist="254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7E7A649-EEE2-4C4C-978A-A726A42F19BD}"/>
              </a:ext>
            </a:extLst>
          </p:cNvPr>
          <p:cNvSpPr/>
          <p:nvPr/>
        </p:nvSpPr>
        <p:spPr>
          <a:xfrm>
            <a:off x="1936137" y="2979960"/>
            <a:ext cx="9792031" cy="46097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12700" dist="254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47E1CA-8EE3-4399-86C0-BF71A286E4D7}"/>
              </a:ext>
            </a:extLst>
          </p:cNvPr>
          <p:cNvSpPr/>
          <p:nvPr/>
        </p:nvSpPr>
        <p:spPr>
          <a:xfrm>
            <a:off x="1936137" y="3529893"/>
            <a:ext cx="9792031" cy="46097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12700" dist="254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82BD162-2F0B-4A0C-B8E3-83FD01001D4C}"/>
              </a:ext>
            </a:extLst>
          </p:cNvPr>
          <p:cNvSpPr/>
          <p:nvPr/>
        </p:nvSpPr>
        <p:spPr>
          <a:xfrm>
            <a:off x="1936137" y="4098444"/>
            <a:ext cx="9792031" cy="46097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12700" dist="254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A6A6837-EABB-453C-8C13-CDDB30C5B73C}"/>
              </a:ext>
            </a:extLst>
          </p:cNvPr>
          <p:cNvSpPr/>
          <p:nvPr/>
        </p:nvSpPr>
        <p:spPr>
          <a:xfrm>
            <a:off x="1936137" y="4667627"/>
            <a:ext cx="9792031" cy="46097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12700" dist="254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E2E10FB-DB68-4F6F-94B8-DF1267D5FFBA}"/>
              </a:ext>
            </a:extLst>
          </p:cNvPr>
          <p:cNvSpPr/>
          <p:nvPr/>
        </p:nvSpPr>
        <p:spPr>
          <a:xfrm>
            <a:off x="1936137" y="5236804"/>
            <a:ext cx="9792031" cy="46097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12700" dist="254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FABDD25-D326-4CC4-8424-61B880D23FF2}"/>
              </a:ext>
            </a:extLst>
          </p:cNvPr>
          <p:cNvSpPr/>
          <p:nvPr/>
        </p:nvSpPr>
        <p:spPr>
          <a:xfrm>
            <a:off x="3048046" y="1871411"/>
            <a:ext cx="2696771" cy="460972"/>
          </a:xfrm>
          <a:prstGeom prst="roundRect">
            <a:avLst>
              <a:gd name="adj" fmla="val 50000"/>
            </a:avLst>
          </a:prstGeom>
          <a:solidFill>
            <a:srgbClr val="EDC9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SEP22 – DEC22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633DC9C-C04A-46EE-9C30-04677E0C297E}"/>
              </a:ext>
            </a:extLst>
          </p:cNvPr>
          <p:cNvSpPr/>
          <p:nvPr/>
        </p:nvSpPr>
        <p:spPr>
          <a:xfrm>
            <a:off x="3160361" y="2011679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13856B1-1B26-4B25-8CF9-8BB3C6566BFF}"/>
              </a:ext>
            </a:extLst>
          </p:cNvPr>
          <p:cNvSpPr/>
          <p:nvPr/>
        </p:nvSpPr>
        <p:spPr>
          <a:xfrm>
            <a:off x="4898719" y="2431010"/>
            <a:ext cx="3307010" cy="460972"/>
          </a:xfrm>
          <a:prstGeom prst="roundRect">
            <a:avLst>
              <a:gd name="adj" fmla="val 50000"/>
            </a:avLst>
          </a:prstGeom>
          <a:solidFill>
            <a:srgbClr val="EB68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Calibri" panose="020F0502020204030204"/>
              </a:rPr>
              <a:t>NOV22-FEB23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BA4028F-E399-4B62-82F1-E81539BB8026}"/>
              </a:ext>
            </a:extLst>
          </p:cNvPr>
          <p:cNvSpPr/>
          <p:nvPr/>
        </p:nvSpPr>
        <p:spPr>
          <a:xfrm>
            <a:off x="5056644" y="2558314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61902BB-2596-4298-A962-507D5F157AC6}"/>
              </a:ext>
            </a:extLst>
          </p:cNvPr>
          <p:cNvSpPr/>
          <p:nvPr/>
        </p:nvSpPr>
        <p:spPr>
          <a:xfrm>
            <a:off x="8017444" y="2979960"/>
            <a:ext cx="556719" cy="460972"/>
          </a:xfrm>
          <a:prstGeom prst="roundRect">
            <a:avLst>
              <a:gd name="adj" fmla="val 50000"/>
            </a:avLst>
          </a:prstGeom>
          <a:solidFill>
            <a:srgbClr val="CC2A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463EEBC-CDE5-4CD0-BC9E-1EF5C4044349}"/>
              </a:ext>
            </a:extLst>
          </p:cNvPr>
          <p:cNvSpPr/>
          <p:nvPr/>
        </p:nvSpPr>
        <p:spPr>
          <a:xfrm>
            <a:off x="8103163" y="3110289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A1CC70C-7C33-4196-819D-F877D79E192B}"/>
              </a:ext>
            </a:extLst>
          </p:cNvPr>
          <p:cNvSpPr/>
          <p:nvPr/>
        </p:nvSpPr>
        <p:spPr>
          <a:xfrm>
            <a:off x="7961494" y="3535440"/>
            <a:ext cx="1187510" cy="460972"/>
          </a:xfrm>
          <a:prstGeom prst="roundRect">
            <a:avLst>
              <a:gd name="adj" fmla="val 50000"/>
            </a:avLst>
          </a:prstGeom>
          <a:solidFill>
            <a:srgbClr val="4F37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MAR23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2C6B1D0-025E-4F10-B897-6484EBB94455}"/>
              </a:ext>
            </a:extLst>
          </p:cNvPr>
          <p:cNvSpPr/>
          <p:nvPr/>
        </p:nvSpPr>
        <p:spPr>
          <a:xfrm>
            <a:off x="8117351" y="3675706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E816F77-2882-4F60-B0D8-65AAC0CA55DE}"/>
              </a:ext>
            </a:extLst>
          </p:cNvPr>
          <p:cNvSpPr/>
          <p:nvPr/>
        </p:nvSpPr>
        <p:spPr>
          <a:xfrm>
            <a:off x="8574163" y="4113930"/>
            <a:ext cx="574841" cy="460972"/>
          </a:xfrm>
          <a:prstGeom prst="roundRect">
            <a:avLst>
              <a:gd name="adj" fmla="val 50000"/>
            </a:avLst>
          </a:prstGeom>
          <a:solidFill>
            <a:srgbClr val="03A0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0A6A008-9D26-46D5-89C1-0ED27EFC4628}"/>
              </a:ext>
            </a:extLst>
          </p:cNvPr>
          <p:cNvSpPr/>
          <p:nvPr/>
        </p:nvSpPr>
        <p:spPr>
          <a:xfrm>
            <a:off x="9142892" y="4680315"/>
            <a:ext cx="547696" cy="460972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872DAE1-99D7-47D4-AC77-485C6E168FE4}"/>
              </a:ext>
            </a:extLst>
          </p:cNvPr>
          <p:cNvSpPr/>
          <p:nvPr/>
        </p:nvSpPr>
        <p:spPr>
          <a:xfrm>
            <a:off x="9226178" y="4808795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B604D11-B392-4FF3-8E43-686205F9D2EF}"/>
              </a:ext>
            </a:extLst>
          </p:cNvPr>
          <p:cNvSpPr/>
          <p:nvPr/>
        </p:nvSpPr>
        <p:spPr>
          <a:xfrm>
            <a:off x="3055974" y="5229785"/>
            <a:ext cx="6634614" cy="46097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Calibri" panose="020F0502020204030204"/>
              </a:rPr>
              <a:t>SEP22-20</a:t>
            </a:r>
            <a:r>
              <a:rPr lang="en-US" sz="1200" b="1" baseline="30000" dirty="0" smtClean="0">
                <a:solidFill>
                  <a:prstClr val="white"/>
                </a:solidFill>
                <a:latin typeface="Calibri" panose="020F0502020204030204"/>
              </a:rPr>
              <a:t>th</a:t>
            </a:r>
            <a:r>
              <a:rPr lang="en-US" sz="1200" b="1" dirty="0" smtClean="0">
                <a:solidFill>
                  <a:prstClr val="white"/>
                </a:solidFill>
                <a:latin typeface="Calibri" panose="020F0502020204030204"/>
              </a:rPr>
              <a:t> APR23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9240F0D-FE96-4FD7-9658-22FD0C49203B}"/>
              </a:ext>
            </a:extLst>
          </p:cNvPr>
          <p:cNvSpPr/>
          <p:nvPr/>
        </p:nvSpPr>
        <p:spPr>
          <a:xfrm>
            <a:off x="3205781" y="5361586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D37903C-3433-41EB-91D6-BF19EF050D28}"/>
              </a:ext>
            </a:extLst>
          </p:cNvPr>
          <p:cNvSpPr txBox="1"/>
          <p:nvPr/>
        </p:nvSpPr>
        <p:spPr>
          <a:xfrm>
            <a:off x="8640000" y="1903287"/>
            <a:ext cx="3006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This activity can be finished after delivery of all required cables, boxes, and conduits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35A7EE-B1E5-4F84-85FB-0EE6743F83B5}"/>
              </a:ext>
            </a:extLst>
          </p:cNvPr>
          <p:cNvSpPr txBox="1"/>
          <p:nvPr/>
        </p:nvSpPr>
        <p:spPr>
          <a:xfrm>
            <a:off x="7920000" y="2440803"/>
            <a:ext cx="3669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activity can be finished after the delivery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the cabinet’s components.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3B43324-B5D5-48D0-87F4-458736909DB5}"/>
              </a:ext>
            </a:extLst>
          </p:cNvPr>
          <p:cNvSpPr txBox="1"/>
          <p:nvPr/>
        </p:nvSpPr>
        <p:spPr>
          <a:xfrm>
            <a:off x="1945081" y="3000703"/>
            <a:ext cx="39262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activity can be started after cabinet manufacturing. The planned end date for it is on 15</a:t>
            </a:r>
            <a:r>
              <a:rPr lang="en-US" sz="1050" baseline="300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th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MAR.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4E38F91-D467-44A6-BF78-6B582ECFE6A9}"/>
              </a:ext>
            </a:extLst>
          </p:cNvPr>
          <p:cNvSpPr txBox="1"/>
          <p:nvPr/>
        </p:nvSpPr>
        <p:spPr>
          <a:xfrm>
            <a:off x="1944000" y="3548511"/>
            <a:ext cx="35077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Starting this activity 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needs delivery of extra alarm plates, boxes and switching off TODHDS.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88A43B-FFC9-4D6C-95D1-72F724714997}"/>
              </a:ext>
            </a:extLst>
          </p:cNvPr>
          <p:cNvSpPr txBox="1"/>
          <p:nvPr/>
        </p:nvSpPr>
        <p:spPr>
          <a:xfrm>
            <a:off x="1944000" y="4144401"/>
            <a:ext cx="33517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activity can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 started after Hardware FAT. </a:t>
            </a: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The planned end date for it is on 31</a:t>
            </a:r>
            <a:r>
              <a:rPr lang="en-US" sz="1050" baseline="30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th</a:t>
            </a: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 MAR 23.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63B07B5-DCBE-4CB7-8ADC-3A30097E2556}"/>
              </a:ext>
            </a:extLst>
          </p:cNvPr>
          <p:cNvSpPr txBox="1"/>
          <p:nvPr/>
        </p:nvSpPr>
        <p:spPr>
          <a:xfrm>
            <a:off x="1944000" y="4711991"/>
            <a:ext cx="42650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This activity can be started after cabinet installation and cable termination. The planned end date for it is on 20</a:t>
            </a:r>
            <a:r>
              <a:rPr lang="en-US" sz="1050" baseline="30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th</a:t>
            </a: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 APR 23.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5396AE-97FF-44DA-9635-3C709D2B1111}"/>
              </a:ext>
            </a:extLst>
          </p:cNvPr>
          <p:cNvSpPr txBox="1"/>
          <p:nvPr/>
        </p:nvSpPr>
        <p:spPr>
          <a:xfrm>
            <a:off x="8640000" y="5269537"/>
            <a:ext cx="28223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planned end date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it is 20</a:t>
            </a:r>
            <a:r>
              <a:rPr kumimoji="0" lang="en-US" sz="105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APR 23.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/>
              <a:t>Accelerator ODHDS Installation/ </a:t>
            </a:r>
            <a:r>
              <a:rPr lang="sv-SE" sz="3200" dirty="0" err="1"/>
              <a:t>Commissioning</a:t>
            </a:r>
            <a:r>
              <a:rPr lang="sv-SE" sz="3200" dirty="0"/>
              <a:t> Plan</a:t>
            </a:r>
          </a:p>
        </p:txBody>
      </p:sp>
      <p:sp>
        <p:nvSpPr>
          <p:cNvPr id="70" name="Rectangle: Rounded Corners 28">
            <a:extLst>
              <a:ext uri="{FF2B5EF4-FFF2-40B4-BE49-F238E27FC236}">
                <a16:creationId xmlns:a16="http://schemas.microsoft.com/office/drawing/2014/main" id="{BE2E10FB-DB68-4F6F-94B8-DF1267D5FFBA}"/>
              </a:ext>
            </a:extLst>
          </p:cNvPr>
          <p:cNvSpPr/>
          <p:nvPr/>
        </p:nvSpPr>
        <p:spPr>
          <a:xfrm>
            <a:off x="1936143" y="5785019"/>
            <a:ext cx="9792031" cy="46097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12700" dist="254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: Rounded Corners 48">
            <a:extLst>
              <a:ext uri="{FF2B5EF4-FFF2-40B4-BE49-F238E27FC236}">
                <a16:creationId xmlns:a16="http://schemas.microsoft.com/office/drawing/2014/main" id="{DB604D11-B392-4FF3-8E43-686205F9D2EF}"/>
              </a:ext>
            </a:extLst>
          </p:cNvPr>
          <p:cNvSpPr/>
          <p:nvPr/>
        </p:nvSpPr>
        <p:spPr>
          <a:xfrm>
            <a:off x="9690588" y="5785923"/>
            <a:ext cx="531454" cy="46097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9240F0D-FE96-4FD7-9658-22FD0C49203B}"/>
              </a:ext>
            </a:extLst>
          </p:cNvPr>
          <p:cNvSpPr/>
          <p:nvPr/>
        </p:nvSpPr>
        <p:spPr>
          <a:xfrm>
            <a:off x="9831928" y="5926191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85396AE-97FF-44DA-9635-3C709D2B1111}"/>
              </a:ext>
            </a:extLst>
          </p:cNvPr>
          <p:cNvSpPr txBox="1"/>
          <p:nvPr/>
        </p:nvSpPr>
        <p:spPr>
          <a:xfrm>
            <a:off x="1976592" y="5834347"/>
            <a:ext cx="40393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activity can be started after soft. Pre-FAT and Hardware SAT. The planned end date for it is on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8</a:t>
            </a:r>
            <a:r>
              <a:rPr kumimoji="0" lang="en-US" sz="105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MAY 23.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Rectangle: Rounded Corners 28">
            <a:extLst>
              <a:ext uri="{FF2B5EF4-FFF2-40B4-BE49-F238E27FC236}">
                <a16:creationId xmlns:a16="http://schemas.microsoft.com/office/drawing/2014/main" id="{BE2E10FB-DB68-4F6F-94B8-DF1267D5FFBA}"/>
              </a:ext>
            </a:extLst>
          </p:cNvPr>
          <p:cNvSpPr/>
          <p:nvPr/>
        </p:nvSpPr>
        <p:spPr>
          <a:xfrm>
            <a:off x="1936143" y="6338313"/>
            <a:ext cx="9792031" cy="46097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12700" dist="254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: Rounded Corners 48">
            <a:extLst>
              <a:ext uri="{FF2B5EF4-FFF2-40B4-BE49-F238E27FC236}">
                <a16:creationId xmlns:a16="http://schemas.microsoft.com/office/drawing/2014/main" id="{DB604D11-B392-4FF3-8E43-686205F9D2EF}"/>
              </a:ext>
            </a:extLst>
          </p:cNvPr>
          <p:cNvSpPr/>
          <p:nvPr/>
        </p:nvSpPr>
        <p:spPr>
          <a:xfrm>
            <a:off x="10222042" y="6334530"/>
            <a:ext cx="558800" cy="460972"/>
          </a:xfrm>
          <a:prstGeom prst="roundRect">
            <a:avLst>
              <a:gd name="adj" fmla="val 50000"/>
            </a:avLst>
          </a:prstGeom>
          <a:solidFill>
            <a:srgbClr val="9933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9240F0D-FE96-4FD7-9658-22FD0C49203B}"/>
              </a:ext>
            </a:extLst>
          </p:cNvPr>
          <p:cNvSpPr/>
          <p:nvPr/>
        </p:nvSpPr>
        <p:spPr>
          <a:xfrm>
            <a:off x="10363382" y="6457864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85396AE-97FF-44DA-9635-3C709D2B1111}"/>
              </a:ext>
            </a:extLst>
          </p:cNvPr>
          <p:cNvSpPr txBox="1"/>
          <p:nvPr/>
        </p:nvSpPr>
        <p:spPr>
          <a:xfrm>
            <a:off x="1976598" y="6481903"/>
            <a:ext cx="31321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planned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end date </a:t>
            </a: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for it is on 26</a:t>
            </a:r>
            <a:r>
              <a:rPr lang="en-US" sz="1050" baseline="30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th</a:t>
            </a: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 MAY 23. 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872DAE1-99D7-47D4-AC77-485C6E168FE4}"/>
              </a:ext>
            </a:extLst>
          </p:cNvPr>
          <p:cNvSpPr/>
          <p:nvPr/>
        </p:nvSpPr>
        <p:spPr>
          <a:xfrm>
            <a:off x="8706713" y="4252976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22">
            <a:extLst>
              <a:ext uri="{FF2B5EF4-FFF2-40B4-BE49-F238E27FC236}">
                <a16:creationId xmlns:a16="http://schemas.microsoft.com/office/drawing/2014/main" id="{7FFCB283-F714-446E-8B3E-AF00110FBC4E}"/>
              </a:ext>
            </a:extLst>
          </p:cNvPr>
          <p:cNvSpPr/>
          <p:nvPr/>
        </p:nvSpPr>
        <p:spPr>
          <a:xfrm>
            <a:off x="1920291" y="1328867"/>
            <a:ext cx="9792031" cy="46097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12700" dist="254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: Rounded Corners 29">
            <a:extLst>
              <a:ext uri="{FF2B5EF4-FFF2-40B4-BE49-F238E27FC236}">
                <a16:creationId xmlns:a16="http://schemas.microsoft.com/office/drawing/2014/main" id="{6FABDD25-D326-4CC4-8424-61B880D23FF2}"/>
              </a:ext>
            </a:extLst>
          </p:cNvPr>
          <p:cNvSpPr/>
          <p:nvPr/>
        </p:nvSpPr>
        <p:spPr>
          <a:xfrm>
            <a:off x="1927604" y="1328867"/>
            <a:ext cx="1349606" cy="460972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FEB22 – SEP22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633DC9C-C04A-46EE-9C30-04677E0C297E}"/>
              </a:ext>
            </a:extLst>
          </p:cNvPr>
          <p:cNvSpPr/>
          <p:nvPr/>
        </p:nvSpPr>
        <p:spPr>
          <a:xfrm>
            <a:off x="2039919" y="1469135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D37903C-3433-41EB-91D6-BF19EF050D28}"/>
              </a:ext>
            </a:extLst>
          </p:cNvPr>
          <p:cNvSpPr txBox="1"/>
          <p:nvPr/>
        </p:nvSpPr>
        <p:spPr>
          <a:xfrm>
            <a:off x="8640000" y="1360743"/>
            <a:ext cx="3006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This activity was started in parallel with PDR and finished before this CDR.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CF1523E-BEA2-495A-BEBB-C965FE79298C}"/>
              </a:ext>
            </a:extLst>
          </p:cNvPr>
          <p:cNvSpPr txBox="1"/>
          <p:nvPr/>
        </p:nvSpPr>
        <p:spPr>
          <a:xfrm>
            <a:off x="2020695" y="720000"/>
            <a:ext cx="353943" cy="612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 smtClean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FEB 22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7686" y="1370277"/>
            <a:ext cx="1816874" cy="5367799"/>
            <a:chOff x="197686" y="1370277"/>
            <a:chExt cx="1816874" cy="53677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67C483-9270-4DAB-84C8-760C88D86144}"/>
                </a:ext>
              </a:extLst>
            </p:cNvPr>
            <p:cNvSpPr txBox="1"/>
            <p:nvPr/>
          </p:nvSpPr>
          <p:spPr>
            <a:xfrm>
              <a:off x="278297" y="1870926"/>
              <a:ext cx="16578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 smtClean="0">
                  <a:solidFill>
                    <a:srgbClr val="EDC951"/>
                  </a:solidFill>
                  <a:latin typeface="Century Gothic" panose="020B0502020202020204" pitchFamily="34" charset="0"/>
                </a:rPr>
                <a:t>ODH monitors/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 smtClean="0">
                  <a:solidFill>
                    <a:srgbClr val="EDC951"/>
                  </a:solidFill>
                  <a:latin typeface="Century Gothic" panose="020B0502020202020204" pitchFamily="34" charset="0"/>
                </a:rPr>
                <a:t>Alarm device cabling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C95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652E2E-237D-4D5A-978D-3ED2AE7DC423}"/>
                </a:ext>
              </a:extLst>
            </p:cNvPr>
            <p:cNvSpPr txBox="1"/>
            <p:nvPr/>
          </p:nvSpPr>
          <p:spPr>
            <a:xfrm>
              <a:off x="239232" y="3059711"/>
              <a:ext cx="17373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 smtClean="0">
                  <a:solidFill>
                    <a:srgbClr val="CC2A36"/>
                  </a:solidFill>
                  <a:latin typeface="Century Gothic" panose="020B0502020202020204" pitchFamily="34" charset="0"/>
                </a:rPr>
                <a:t>Hardware FAT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C2A36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4DB96F-70BB-4103-8F80-C56D563C99EF}"/>
                </a:ext>
              </a:extLst>
            </p:cNvPr>
            <p:cNvSpPr txBox="1"/>
            <p:nvPr/>
          </p:nvSpPr>
          <p:spPr>
            <a:xfrm>
              <a:off x="197686" y="3483905"/>
              <a:ext cx="17373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372D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Alarm device</a:t>
              </a:r>
              <a:r>
                <a:rPr kumimoji="0" lang="en-US" sz="1100" b="1" i="0" u="none" strike="noStrike" kern="1200" cap="none" spc="0" normalizeH="0" noProof="0" dirty="0" smtClean="0">
                  <a:ln>
                    <a:noFill/>
                  </a:ln>
                  <a:solidFill>
                    <a:srgbClr val="4F372D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installation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F372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E7C870-34F6-488C-AC03-6B1B5C8B0A61}"/>
                </a:ext>
              </a:extLst>
            </p:cNvPr>
            <p:cNvSpPr txBox="1"/>
            <p:nvPr/>
          </p:nvSpPr>
          <p:spPr>
            <a:xfrm>
              <a:off x="198783" y="4192798"/>
              <a:ext cx="17373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 smtClean="0">
                  <a:solidFill>
                    <a:srgbClr val="03A0B0"/>
                  </a:solidFill>
                  <a:latin typeface="Century Gothic" panose="020B0502020202020204" pitchFamily="34" charset="0"/>
                </a:rPr>
                <a:t>Cable termination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A0B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0A8A24-36E6-4398-9AA1-E4D6F9436973}"/>
                </a:ext>
              </a:extLst>
            </p:cNvPr>
            <p:cNvSpPr txBox="1"/>
            <p:nvPr/>
          </p:nvSpPr>
          <p:spPr>
            <a:xfrm>
              <a:off x="277200" y="4780412"/>
              <a:ext cx="17373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 smtClean="0">
                  <a:solidFill>
                    <a:srgbClr val="0099FF"/>
                  </a:solidFill>
                  <a:latin typeface="Century Gothic" panose="020B0502020202020204" pitchFamily="34" charset="0"/>
                </a:rPr>
                <a:t>Hardware SAT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9494CE-9AC5-4BCB-854B-79E021942271}"/>
                </a:ext>
              </a:extLst>
            </p:cNvPr>
            <p:cNvSpPr txBox="1"/>
            <p:nvPr/>
          </p:nvSpPr>
          <p:spPr>
            <a:xfrm>
              <a:off x="277200" y="5226769"/>
              <a:ext cx="17373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2B92D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Soft. Dev./Peer review/Pre-FAT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2B92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967C483-9270-4DAB-84C8-760C88D86144}"/>
                </a:ext>
              </a:extLst>
            </p:cNvPr>
            <p:cNvSpPr txBox="1"/>
            <p:nvPr/>
          </p:nvSpPr>
          <p:spPr>
            <a:xfrm>
              <a:off x="277200" y="2393521"/>
              <a:ext cx="16578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100" b="1" dirty="0" smtClean="0">
                  <a:solidFill>
                    <a:srgbClr val="EB6841"/>
                  </a:solidFill>
                  <a:latin typeface="Century Gothic" panose="020B0502020202020204" pitchFamily="34" charset="0"/>
                </a:rPr>
                <a:t>Cabinet manufacturing</a:t>
              </a:r>
              <a:endParaRPr lang="en-US" sz="1100" b="1" dirty="0">
                <a:solidFill>
                  <a:srgbClr val="EB684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E9494CE-9AC5-4BCB-854B-79E021942271}"/>
                </a:ext>
              </a:extLst>
            </p:cNvPr>
            <p:cNvSpPr txBox="1"/>
            <p:nvPr/>
          </p:nvSpPr>
          <p:spPr>
            <a:xfrm>
              <a:off x="277200" y="5901678"/>
              <a:ext cx="17373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SIT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E9494CE-9AC5-4BCB-854B-79E021942271}"/>
                </a:ext>
              </a:extLst>
            </p:cNvPr>
            <p:cNvSpPr txBox="1"/>
            <p:nvPr/>
          </p:nvSpPr>
          <p:spPr>
            <a:xfrm>
              <a:off x="197686" y="6307189"/>
              <a:ext cx="17373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993300"/>
                  </a:solidFill>
                  <a:latin typeface="Century Gothic" panose="020B0502020202020204" pitchFamily="34" charset="0"/>
                </a:rPr>
                <a:t>Punch removal &amp;</a:t>
              </a:r>
              <a:endParaRPr lang="en-US" sz="1100" b="1" dirty="0">
                <a:solidFill>
                  <a:srgbClr val="993300"/>
                </a:solidFill>
                <a:latin typeface="Century Gothic" panose="020B0502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 smtClean="0">
                  <a:solidFill>
                    <a:srgbClr val="993300"/>
                  </a:solidFill>
                  <a:latin typeface="Century Gothic" panose="020B0502020202020204" pitchFamily="34" charset="0"/>
                </a:rPr>
                <a:t>Put into operation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967C483-9270-4DAB-84C8-760C88D86144}"/>
                </a:ext>
              </a:extLst>
            </p:cNvPr>
            <p:cNvSpPr txBox="1"/>
            <p:nvPr/>
          </p:nvSpPr>
          <p:spPr>
            <a:xfrm>
              <a:off x="277200" y="1370277"/>
              <a:ext cx="1657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ODH monitors/Sampling pipes installation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2435962" y="1080000"/>
            <a:ext cx="80467" cy="95098"/>
          </a:xfrm>
          <a:prstGeom prst="ellipse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4" name="Oval 93"/>
          <p:cNvSpPr/>
          <p:nvPr/>
        </p:nvSpPr>
        <p:spPr>
          <a:xfrm>
            <a:off x="2588362" y="1080000"/>
            <a:ext cx="80467" cy="95098"/>
          </a:xfrm>
          <a:prstGeom prst="ellipse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5" name="Oval 94"/>
          <p:cNvSpPr/>
          <p:nvPr/>
        </p:nvSpPr>
        <p:spPr>
          <a:xfrm>
            <a:off x="2740762" y="1080000"/>
            <a:ext cx="80467" cy="95098"/>
          </a:xfrm>
          <a:prstGeom prst="ellipse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6" name="Oval 95"/>
          <p:cNvSpPr/>
          <p:nvPr/>
        </p:nvSpPr>
        <p:spPr>
          <a:xfrm>
            <a:off x="2904134" y="1080000"/>
            <a:ext cx="80467" cy="95098"/>
          </a:xfrm>
          <a:prstGeom prst="ellipse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712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07591 0.00277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13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"/>
                            </p:stCondLst>
                            <p:childTnLst>
                              <p:par>
                                <p:cTn id="8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18763 -0.00648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32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63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416 L 0.23541 -2.59259E-6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20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63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194 0.00069 " pathEditMode="relative" rAng="0" ptsTypes="AA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23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"/>
                            </p:stCondLst>
                            <p:childTnLst>
                              <p:par>
                                <p:cTn id="1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63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06276 -0.00024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23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100"/>
                            </p:stCondLst>
                            <p:childTnLst>
                              <p:par>
                                <p:cTn id="15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63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0.01849 0.00047 " pathEditMode="relative" rAng="0" ptsTypes="AA">
                                      <p:cBhvr>
                                        <p:cTn id="1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23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63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2019 0.00093 " pathEditMode="relative" rAng="0" ptsTypes="AA">
                                      <p:cBhvr>
                                        <p:cTn id="1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46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00"/>
                            </p:stCondLst>
                            <p:childTnLst>
                              <p:par>
                                <p:cTn id="18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63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50573 0.00116 " pathEditMode="relative" rAng="0" ptsTypes="AA">
                                      <p:cBhvr>
                                        <p:cTn id="1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46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100"/>
                            </p:stCondLst>
                            <p:childTnLst>
                              <p:par>
                                <p:cTn id="20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63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01537 0.00047 " pathEditMode="relative" rAng="0" ptsTypes="AA">
                                      <p:cBhvr>
                                        <p:cTn id="2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23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100"/>
                            </p:stCondLst>
                            <p:childTnLst>
                              <p:par>
                                <p:cTn id="2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63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01719 0.00046 " pathEditMode="relative" rAng="0" ptsTypes="AA">
                                      <p:cBhvr>
                                        <p:cTn id="2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23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100"/>
                            </p:stCondLst>
                            <p:childTnLst>
                              <p:par>
                                <p:cTn id="2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1" grpId="1" animBg="1"/>
      <p:bldP spid="34" grpId="0" animBg="1"/>
      <p:bldP spid="35" grpId="0" animBg="1"/>
      <p:bldP spid="35" grpId="1" animBg="1"/>
      <p:bldP spid="37" grpId="0" animBg="1"/>
      <p:bldP spid="38" grpId="0" animBg="1"/>
      <p:bldP spid="38" grpId="1" animBg="1"/>
      <p:bldP spid="40" grpId="0" animBg="1"/>
      <p:bldP spid="41" grpId="0" animBg="1"/>
      <p:bldP spid="41" grpId="1" animBg="1"/>
      <p:bldP spid="43" grpId="0" animBg="1"/>
      <p:bldP spid="46" grpId="0" animBg="1"/>
      <p:bldP spid="47" grpId="0" animBg="1"/>
      <p:bldP spid="47" grpId="1" animBg="1"/>
      <p:bldP spid="49" grpId="0" animBg="1"/>
      <p:bldP spid="50" grpId="0" animBg="1"/>
      <p:bldP spid="50" grpId="1" animBg="1"/>
      <p:bldP spid="51" grpId="0"/>
      <p:bldP spid="55" grpId="0"/>
      <p:bldP spid="56" grpId="0"/>
      <p:bldP spid="57" grpId="0"/>
      <p:bldP spid="58" grpId="0"/>
      <p:bldP spid="59" grpId="0"/>
      <p:bldP spid="60" grpId="0"/>
      <p:bldP spid="70" grpId="2" animBg="1"/>
      <p:bldP spid="71" grpId="0" animBg="1"/>
      <p:bldP spid="72" grpId="0" animBg="1"/>
      <p:bldP spid="72" grpId="1" animBg="1"/>
      <p:bldP spid="73" grpId="0"/>
      <p:bldP spid="79" grpId="0" animBg="1"/>
      <p:bldP spid="80" grpId="0" animBg="1"/>
      <p:bldP spid="81" grpId="0" animBg="1"/>
      <p:bldP spid="81" grpId="1" animBg="1"/>
      <p:bldP spid="82" grpId="0"/>
      <p:bldP spid="93" grpId="0" animBg="1"/>
      <p:bldP spid="93" grpId="1" animBg="1"/>
      <p:bldP spid="67" grpId="1" animBg="1"/>
      <p:bldP spid="69" grpId="0" animBg="1"/>
      <p:bldP spid="74" grpId="0" animBg="1"/>
      <p:bldP spid="74" grpId="1" animBg="1"/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Installation and commissioning </a:t>
            </a:r>
            <a:r>
              <a:rPr lang="en-US" dirty="0" smtClean="0"/>
              <a:t>plan/status </a:t>
            </a:r>
            <a:r>
              <a:rPr lang="en-US" dirty="0"/>
              <a:t>for the ACC ODHDS¶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</a:t>
            </a:r>
            <a:r>
              <a:rPr lang="en-GB" dirty="0" smtClean="0"/>
              <a:t>Mattias Eriksson/Donya </a:t>
            </a:r>
            <a:r>
              <a:rPr lang="en-GB" dirty="0" err="1"/>
              <a:t>daryadel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 smtClean="0">
                <a:solidFill>
                  <a:schemeClr val="bg1"/>
                </a:solidFill>
              </a:rPr>
              <a:pPr/>
              <a:t>2022-09-15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209180"/>
              </p:ext>
            </p:extLst>
          </p:nvPr>
        </p:nvGraphicFramePr>
        <p:xfrm>
          <a:off x="1195647" y="1739583"/>
          <a:ext cx="10134600" cy="3464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948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US" sz="2000" b="0" kern="120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Accelerator ODHDS Installation Current Status/Remained Activities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US" sz="2000" b="0" noProof="0" dirty="0" smtClean="0">
                          <a:solidFill>
                            <a:schemeClr val="bg1"/>
                          </a:solidFill>
                        </a:rPr>
                        <a:t>Accelerator ODHDS Installation/Commissioning Plan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274134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57188" algn="l"/>
                        </a:tabLst>
                        <a:defRPr/>
                      </a:pPr>
                      <a:endParaRPr kumimoji="0" 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57188" algn="l"/>
                        </a:tabLst>
                        <a:defRPr/>
                      </a:pPr>
                      <a:endParaRPr lang="en-GB" sz="2000" b="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endParaRPr lang="en-GB" sz="2000" b="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2022-09-15</a:t>
            </a:fld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68502FA-CAD0-4034-AC2F-7541B96691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F75A16B5-1361-4F28-91BD-60155B76DC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0491" y="1051132"/>
            <a:ext cx="4255909" cy="829149"/>
          </a:xfrm>
        </p:spPr>
        <p:txBody>
          <a:bodyPr anchor="b">
            <a:normAutofit/>
          </a:bodyPr>
          <a:lstStyle/>
          <a:p>
            <a:r>
              <a:rPr lang="sv-SE" dirty="0"/>
              <a:t>1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255909" cy="2462613"/>
          </a:xfrm>
        </p:spPr>
        <p:txBody>
          <a:bodyPr anchor="t">
            <a:normAutofit fontScale="85000" lnSpcReduction="10000"/>
          </a:bodyPr>
          <a:lstStyle/>
          <a:p>
            <a:pPr lvl="0">
              <a:buClrTx/>
              <a:tabLst>
                <a:tab pos="357188" algn="l"/>
              </a:tabLst>
              <a:defRPr/>
            </a:pPr>
            <a:r>
              <a:rPr lang="en-US" sz="4400" dirty="0"/>
              <a:t>Accelerator ODHDS </a:t>
            </a:r>
            <a:r>
              <a:rPr lang="en-US" sz="4400" dirty="0" smtClean="0"/>
              <a:t>Installation Current Status/Remained Activities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1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90F80-C9D9-4721-96EA-7C72BDFE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ODHDS </a:t>
            </a:r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sv-SE" dirty="0" smtClean="0"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14 monitors </a:t>
            </a:r>
            <a:r>
              <a:rPr lang="sv-SE" dirty="0" err="1" smtClean="0"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were</a:t>
            </a:r>
            <a:r>
              <a:rPr lang="sv-SE" dirty="0" smtClean="0"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installed</a:t>
            </a:r>
            <a:r>
              <a:rPr lang="sv-SE" dirty="0" smtClean="0"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klystron </a:t>
            </a:r>
            <a:r>
              <a:rPr lang="sv-SE" dirty="0" err="1" smtClean="0"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gallery</a:t>
            </a:r>
            <a:r>
              <a:rPr lang="sv-SE" dirty="0" smtClean="0"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GSA.</a:t>
            </a: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dirty="0">
              <a:effectLst/>
              <a:latin typeface="Segoe UI Historic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1600" marR="0" lvl="0" indent="-101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666666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 smtClean="0"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Installation of s</a:t>
            </a:r>
            <a:r>
              <a:rPr lang="en-US" dirty="0" smtClean="0"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ampling and exhaust </a:t>
            </a:r>
            <a:r>
              <a:rPr lang="en-US" dirty="0" err="1" smtClean="0"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micropipes</a:t>
            </a:r>
            <a:r>
              <a:rPr lang="en-US" dirty="0" smtClean="0"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filters for all 14 sampling points along the SCL and A2T area were done .</a:t>
            </a:r>
          </a:p>
          <a:p>
            <a:pPr marL="101600" marR="0" lvl="0" indent="-101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666666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dirty="0">
              <a:effectLst/>
              <a:latin typeface="Segoe UI Historic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1600" marR="0" lvl="0" indent="-101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666666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 smtClean="0"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the sampling and exhaust </a:t>
            </a:r>
            <a:r>
              <a:rPr lang="en-US" dirty="0" err="1" smtClean="0"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micropipes</a:t>
            </a:r>
            <a:r>
              <a:rPr lang="en-US" dirty="0" smtClean="0"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connected to the monitors.</a:t>
            </a:r>
          </a:p>
          <a:p>
            <a:pPr marL="241300" marR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813" y="2021603"/>
            <a:ext cx="4994275" cy="3849844"/>
          </a:xfrm>
        </p:spPr>
      </p:pic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b">
            <a:normAutofit/>
          </a:bodyPr>
          <a:lstStyle/>
          <a:p>
            <a:r>
              <a:rPr lang="en-US" dirty="0" smtClean="0"/>
              <a:t>Current status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467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90F80-C9D9-4721-96EA-7C72BDFE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ODHDS </a:t>
            </a:r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b">
            <a:normAutofit/>
          </a:bodyPr>
          <a:lstStyle/>
          <a:p>
            <a:pPr lvl="0"/>
            <a:r>
              <a:rPr lang="en-US" dirty="0">
                <a:solidFill>
                  <a:srgbClr val="0099DC"/>
                </a:solidFill>
              </a:rPr>
              <a:t>Current status</a:t>
            </a:r>
            <a:endParaRPr lang="sv-SE" dirty="0">
              <a:solidFill>
                <a:srgbClr val="0099DC"/>
              </a:solidFill>
            </a:endParaRP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399"/>
            <a:ext cx="9365782" cy="5030227"/>
          </a:xfrm>
        </p:spPr>
        <p:txBody>
          <a:bodyPr anchor="t">
            <a:normAutofit/>
          </a:bodyPr>
          <a:lstStyle/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dirty="0">
              <a:effectLst/>
              <a:latin typeface="Segoe UI Historic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41300" marR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5" y="1769676"/>
            <a:ext cx="10080000" cy="40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90F80-C9D9-4721-96EA-7C72BDFE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ODHDS </a:t>
            </a:r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b">
            <a:normAutofit/>
          </a:bodyPr>
          <a:lstStyle/>
          <a:p>
            <a:pPr lvl="0"/>
            <a:r>
              <a:rPr lang="en-US" dirty="0">
                <a:solidFill>
                  <a:srgbClr val="0099DC"/>
                </a:solidFill>
              </a:rPr>
              <a:t>Current status</a:t>
            </a:r>
            <a:endParaRPr lang="sv-SE" dirty="0">
              <a:solidFill>
                <a:srgbClr val="0099DC"/>
              </a:solidFill>
            </a:endParaRP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399"/>
            <a:ext cx="9365782" cy="5030227"/>
          </a:xfrm>
        </p:spPr>
        <p:txBody>
          <a:bodyPr anchor="t">
            <a:normAutofit/>
          </a:bodyPr>
          <a:lstStyle/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dirty="0">
              <a:effectLst/>
              <a:latin typeface="Segoe UI Historic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41300" marR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6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EE82A253-7674-4616-B03B-082938A3B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745" y="1562100"/>
            <a:ext cx="8116335" cy="4768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977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90F80-C9D9-4721-96EA-7C72BDFE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ODHDS </a:t>
            </a:r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b">
            <a:normAutofit/>
          </a:bodyPr>
          <a:lstStyle/>
          <a:p>
            <a:pPr lvl="0"/>
            <a:r>
              <a:rPr lang="en-US" dirty="0">
                <a:solidFill>
                  <a:srgbClr val="0099DC"/>
                </a:solidFill>
              </a:rPr>
              <a:t>Current status</a:t>
            </a:r>
            <a:endParaRPr lang="sv-SE" dirty="0">
              <a:solidFill>
                <a:srgbClr val="0099DC"/>
              </a:solidFill>
            </a:endParaRP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399"/>
            <a:ext cx="9365782" cy="5030227"/>
          </a:xfrm>
        </p:spPr>
        <p:txBody>
          <a:bodyPr anchor="t">
            <a:normAutofit/>
          </a:bodyPr>
          <a:lstStyle/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dirty="0">
              <a:effectLst/>
              <a:latin typeface="Segoe UI Historic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41300" marR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7" name="Content Placeholder 7" descr="A picture containing cable, connector&#10;&#10;Description automatically generated">
            <a:extLst>
              <a:ext uri="{FF2B5EF4-FFF2-40B4-BE49-F238E27FC236}">
                <a16:creationId xmlns:a16="http://schemas.microsoft.com/office/drawing/2014/main" id="{C27B5ADA-D3CA-4E50-BC6F-1235B8E66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349" y="1562100"/>
            <a:ext cx="8473127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6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90F80-C9D9-4721-96EA-7C72BDFE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ODHDS </a:t>
            </a:r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b">
            <a:normAutofit/>
          </a:bodyPr>
          <a:lstStyle/>
          <a:p>
            <a:pPr lvl="0"/>
            <a:r>
              <a:rPr lang="en-US" dirty="0">
                <a:solidFill>
                  <a:srgbClr val="0099DC"/>
                </a:solidFill>
              </a:rPr>
              <a:t>Current status</a:t>
            </a:r>
            <a:endParaRPr lang="sv-SE" dirty="0">
              <a:solidFill>
                <a:srgbClr val="0099DC"/>
              </a:solidFill>
            </a:endParaRP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399"/>
            <a:ext cx="9365782" cy="5030227"/>
          </a:xfrm>
        </p:spPr>
        <p:txBody>
          <a:bodyPr anchor="t">
            <a:normAutofit/>
          </a:bodyPr>
          <a:lstStyle/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dirty="0">
              <a:effectLst/>
              <a:latin typeface="Segoe UI Historic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41300" marR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7" name="Content Placeholder 15" descr="A picture containing indoor, rack&#10;&#10;Description automatically generated">
            <a:extLst>
              <a:ext uri="{FF2B5EF4-FFF2-40B4-BE49-F238E27FC236}">
                <a16:creationId xmlns:a16="http://schemas.microsoft.com/office/drawing/2014/main" id="{5E9E0867-5C1A-4851-A56B-D4A4210BE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411" y="1562100"/>
            <a:ext cx="8245004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kern="1200" cap="none" spc="0" normalizeH="0" baseline="0" noProof="0" dirty="0" smtClean="0">
            <a:ln>
              <a:noFill/>
            </a:ln>
            <a:solidFill>
              <a:srgbClr val="4F372D"/>
            </a:solidFill>
            <a:effectLst/>
            <a:uLnTx/>
            <a:uFillTx/>
            <a:latin typeface="Century Gothic" panose="020B0502020202020204" pitchFamily="34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1_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</Template>
  <TotalTime>4632</TotalTime>
  <Words>462</Words>
  <Application>Microsoft Office PowerPoint</Application>
  <PresentationFormat>Widescreen</PresentationFormat>
  <Paragraphs>103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Century Gothic</vt:lpstr>
      <vt:lpstr>Segoe UI</vt:lpstr>
      <vt:lpstr>Segoe UI Historic</vt:lpstr>
      <vt:lpstr>Segoe UI Light</vt:lpstr>
      <vt:lpstr>Segoe UI Semibold</vt:lpstr>
      <vt:lpstr>Wingdings</vt:lpstr>
      <vt:lpstr>Office-tema</vt:lpstr>
      <vt:lpstr>1_Office-tema</vt:lpstr>
      <vt:lpstr>PowerPoint Presentation</vt:lpstr>
      <vt:lpstr>Installation and commissioning plan/status for the ACC ODHDS¶</vt:lpstr>
      <vt:lpstr>Agenda</vt:lpstr>
      <vt:lpstr>PowerPoint Presentation</vt:lpstr>
      <vt:lpstr>Accelerator ODHDS Installation</vt:lpstr>
      <vt:lpstr>Accelerator ODHDS Installation</vt:lpstr>
      <vt:lpstr>Accelerator ODHDS Installation</vt:lpstr>
      <vt:lpstr>Accelerator ODHDS Installation</vt:lpstr>
      <vt:lpstr>Accelerator ODHDS Installation</vt:lpstr>
      <vt:lpstr>Accelerator ODHDS Installation</vt:lpstr>
      <vt:lpstr>Accelerator ODHDS Installation</vt:lpstr>
      <vt:lpstr>Accelerator ODHDS Installation</vt:lpstr>
      <vt:lpstr>PowerPoint Presentation</vt:lpstr>
      <vt:lpstr>Accelerator ODHDS Installation/ Commissioning Plan</vt:lpstr>
      <vt:lpstr>Accelerator ODHDS Installation/ Commissioning Plan</vt:lpstr>
      <vt:lpstr>THANK YOU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Morteza Mansouri</dc:creator>
  <cp:lastModifiedBy>Donya Daryadel</cp:lastModifiedBy>
  <cp:revision>189</cp:revision>
  <cp:lastPrinted>2019-03-08T10:27:30Z</cp:lastPrinted>
  <dcterms:created xsi:type="dcterms:W3CDTF">2021-10-04T20:11:20Z</dcterms:created>
  <dcterms:modified xsi:type="dcterms:W3CDTF">2022-09-15T06:05:02Z</dcterms:modified>
</cp:coreProperties>
</file>