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1185" r:id="rId3"/>
    <p:sldId id="1186" r:id="rId4"/>
    <p:sldId id="1190" r:id="rId5"/>
    <p:sldId id="1194" r:id="rId6"/>
    <p:sldId id="1193" r:id="rId7"/>
    <p:sldId id="1192" r:id="rId8"/>
    <p:sldId id="1189" r:id="rId9"/>
    <p:sldId id="1188" r:id="rId10"/>
    <p:sldId id="1191" r:id="rId11"/>
    <p:sldId id="1187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9CD5F2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8" autoAdjust="0"/>
    <p:restoredTop sz="81583" autoAdjust="0"/>
  </p:normalViewPr>
  <p:slideViewPr>
    <p:cSldViewPr snapToGrid="0" snapToObjects="1">
      <p:cViewPr varScale="1">
        <p:scale>
          <a:sx n="91" d="100"/>
          <a:sy n="91" d="100"/>
        </p:scale>
        <p:origin x="1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2022-10-10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38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86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57EF3A0-7A71-4641-A0F6-DA70CC1395D6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5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5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5"/>
            <a:ext cx="9518848" cy="562075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1"/>
            <a:ext cx="10972800" cy="4345167"/>
          </a:xfrm>
        </p:spPr>
        <p:txBody>
          <a:bodyPr lIns="90000"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1"/>
            <a:ext cx="9518848" cy="590551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1839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6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Bildobjekt 15" descr="Bildobjekt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74549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ktangel 6"/>
          <p:cNvSpPr/>
          <p:nvPr/>
        </p:nvSpPr>
        <p:spPr>
          <a:xfrm>
            <a:off x="-1" y="4"/>
            <a:ext cx="12192001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00884">
              <a:defRPr sz="2200" b="0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pic>
        <p:nvPicPr>
          <p:cNvPr id="338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9347" y="379008"/>
            <a:ext cx="1813103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771924" y="271"/>
            <a:ext cx="8089904" cy="1441531"/>
          </a:xfrm>
          <a:prstGeom prst="rect">
            <a:avLst/>
          </a:prstGeom>
        </p:spPr>
        <p:txBody>
          <a:bodyPr lIns="0" tIns="0" rIns="0" bIns="0"/>
          <a:lstStyle>
            <a:lvl1pPr algn="l" defTabSz="400884">
              <a:defRPr sz="239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idx="1"/>
          </p:nvPr>
        </p:nvSpPr>
        <p:spPr>
          <a:xfrm>
            <a:off x="760313" y="1964948"/>
            <a:ext cx="8715200" cy="4038983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81872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563753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845637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127526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Rak 7"/>
          <p:cNvSpPr/>
          <p:nvPr/>
        </p:nvSpPr>
        <p:spPr>
          <a:xfrm>
            <a:off x="-434737" y="1452400"/>
            <a:ext cx="1292852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367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endParaRPr sz="1266"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8155" y="6423307"/>
            <a:ext cx="304245" cy="232003"/>
          </a:xfrm>
          <a:prstGeom prst="rect">
            <a:avLst/>
          </a:prstGeom>
        </p:spPr>
        <p:txBody>
          <a:bodyPr lIns="57029" tIns="57029" rIns="57029" bIns="57029" anchor="ctr"/>
          <a:lstStyle>
            <a:lvl1pPr algn="r" defTabSz="914367">
              <a:defRPr sz="984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3074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848" y="310896"/>
            <a:ext cx="1527048" cy="8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3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7F2A6-44A0-6744-9D0C-617EF56F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A3651-C918-3A48-8EF9-77763A58A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2816D-2B1E-FF4E-983F-B93B24555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96AEE-5E2A-8447-B02A-BE7A36EB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F97B-CE8D-3145-BE70-590AE3568F06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71FDD-3D24-5547-A40D-A08DAC93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920F0-F180-A646-8619-A8E76741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E32D2-48AB-B440-BA86-0BA87E70A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3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D18409B3-8719-45C7-BE20-BC56EA367BE6}" type="datetime1">
              <a:rPr lang="sv-SE" smtClean="0"/>
              <a:t>2022-10-10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7548C-C5E5-4271-B49F-00D67235943B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1340339-53BC-4E33-8BD6-3CA286BDE3E6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E87822C3-E9C6-4BFB-A4B1-54A5D4B8738A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2022-10-10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  <p:sldLayoutId id="2147483673" r:id="rId11"/>
    <p:sldLayoutId id="2147483675" r:id="rId12"/>
    <p:sldLayoutId id="2147483676" r:id="rId13"/>
    <p:sldLayoutId id="2147483681" r:id="rId14"/>
    <p:sldLayoutId id="214748368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 dirty="0"/>
              <a:t>2022-10-10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12D508E-6B54-A448-A045-80C0567CC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Delivering LOKI scientific computing infrastructure for Hot Commissioning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67F18-2F81-A342-966A-204F72C28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WojCIECH</a:t>
            </a:r>
            <a:r>
              <a:rPr lang="en-US" dirty="0"/>
              <a:t> </a:t>
            </a:r>
            <a:r>
              <a:rPr lang="en-US" dirty="0" err="1"/>
              <a:t>Potrzebowski</a:t>
            </a:r>
            <a:r>
              <a:rPr lang="en-US" dirty="0"/>
              <a:t> (SANS Instrument data scientist)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77B2-5D85-1B42-B037-9241A1D2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Considerations, issues, improvements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E93FF8-9C26-0043-A663-B300D9EE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34ACA-93C6-F643-ACD1-F9DD4C2C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AB351-97EC-3046-98BD-0BE0BEB7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D7F24-DBF4-1B42-B252-8F468FD0B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9309" cy="4768062"/>
          </a:xfrm>
        </p:spPr>
        <p:txBody>
          <a:bodyPr/>
          <a:lstStyle/>
          <a:p>
            <a:r>
              <a:rPr lang="en-GB" dirty="0"/>
              <a:t>Discussed format and input to this meeting -&gt; other IDS may follow or come instead</a:t>
            </a:r>
          </a:p>
          <a:p>
            <a:r>
              <a:rPr lang="en-GB" dirty="0"/>
              <a:t>Detailed tracking of progress with all DMSC is challenging/not feasible </a:t>
            </a:r>
            <a:r>
              <a:rPr lang="en-GB"/>
              <a:t>-&gt; taking pragmatic </a:t>
            </a:r>
            <a:r>
              <a:rPr lang="en-GB" dirty="0"/>
              <a:t>approach</a:t>
            </a:r>
          </a:p>
          <a:p>
            <a:r>
              <a:rPr lang="en-GB" dirty="0"/>
              <a:t>Similar efforts from DRAM group on tracking data analysis -&gt; need to coordinate</a:t>
            </a:r>
          </a:p>
          <a:p>
            <a:endParaRPr lang="en-GB" dirty="0"/>
          </a:p>
          <a:p>
            <a:r>
              <a:rPr lang="en-GB" dirty="0"/>
              <a:t>Lack of instrument scientist for ESTIA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2712A6-6F48-4C4B-9B86-B172E6A52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3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C99AB-8BBD-C847-9387-04C9FA90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78" y="2834953"/>
            <a:ext cx="9360000" cy="657339"/>
          </a:xfrm>
        </p:spPr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775E3-3DB8-544D-97AB-D9333716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8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591A-F7A1-084B-895B-91FDEF87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80" y="169033"/>
            <a:ext cx="10364971" cy="657339"/>
          </a:xfrm>
        </p:spPr>
        <p:txBody>
          <a:bodyPr/>
          <a:lstStyle/>
          <a:p>
            <a:r>
              <a:rPr lang="en-GB" sz="3600" dirty="0"/>
              <a:t>DMSC-LOKI project on JIRA (from previous meeting)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E2EEF-AD77-F740-A8AE-4EA96439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49251A-0E8E-6543-8A23-155E992CC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660" y="906482"/>
            <a:ext cx="9721091" cy="5488677"/>
          </a:xfrm>
        </p:spPr>
      </p:pic>
    </p:spTree>
    <p:extLst>
      <p:ext uri="{BB962C8B-B14F-4D97-AF65-F5344CB8AC3E}">
        <p14:creationId xmlns:p14="http://schemas.microsoft.com/office/powerpoint/2010/main" val="39815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D284-A4A5-904C-8F52-81CF2765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missing? (from previous meeting)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CB1A6-6658-7D4C-A336-2E0AF01C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215FA-01C2-E546-A6A1-5BAF102C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9309" cy="4768062"/>
          </a:xfrm>
        </p:spPr>
        <p:txBody>
          <a:bodyPr/>
          <a:lstStyle/>
          <a:p>
            <a:r>
              <a:rPr lang="en-GB" dirty="0"/>
              <a:t>Underlying user stories</a:t>
            </a:r>
          </a:p>
          <a:p>
            <a:r>
              <a:rPr lang="en-GB" dirty="0"/>
              <a:t>Milestones </a:t>
            </a:r>
          </a:p>
          <a:p>
            <a:r>
              <a:rPr lang="en-GB" dirty="0"/>
              <a:t>Undone/done metrics</a:t>
            </a:r>
          </a:p>
          <a:p>
            <a:endParaRPr lang="en-GB" dirty="0"/>
          </a:p>
          <a:p>
            <a:r>
              <a:rPr lang="en-GB" dirty="0"/>
              <a:t>Validation and acceptance tests</a:t>
            </a:r>
          </a:p>
          <a:p>
            <a:r>
              <a:rPr lang="en-GB" dirty="0"/>
              <a:t>Continuous integration </a:t>
            </a:r>
          </a:p>
          <a:p>
            <a:r>
              <a:rPr lang="en-GB" dirty="0"/>
              <a:t>Signing off and ownership transfer</a:t>
            </a:r>
          </a:p>
          <a:p>
            <a:r>
              <a:rPr lang="en-GB" dirty="0"/>
              <a:t>Deployment procedures</a:t>
            </a:r>
          </a:p>
          <a:p>
            <a:endParaRPr lang="en-GB" dirty="0"/>
          </a:p>
          <a:p>
            <a:r>
              <a:rPr lang="en-GB" dirty="0"/>
              <a:t>Extension to other instruments </a:t>
            </a:r>
          </a:p>
          <a:p>
            <a:r>
              <a:rPr lang="en-GB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D3172B-7964-7D4F-92C9-0D04E4D0FD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7848B-6929-8247-9FF0-042D232B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1446416"/>
            <a:ext cx="2717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E6CA-EAA2-1046-A104-83DE06BB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Picture board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0E9B-3A46-D347-B163-35175BD8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6346B-5840-5045-9501-FFFC33BF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1281-B91B-3944-B52F-728C5E1F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046A1E-A40E-C64F-941E-1A98BB9E0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86" y="1546273"/>
            <a:ext cx="11501012" cy="511155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D33811-74D8-B541-8684-663FBD23F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0962AC-0039-9444-829B-A8EBE71C0405}"/>
              </a:ext>
            </a:extLst>
          </p:cNvPr>
          <p:cNvGrpSpPr/>
          <p:nvPr/>
        </p:nvGrpSpPr>
        <p:grpSpPr>
          <a:xfrm>
            <a:off x="3082711" y="3995225"/>
            <a:ext cx="6117560" cy="801858"/>
            <a:chOff x="3082711" y="3995225"/>
            <a:chExt cx="6117560" cy="8018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D3F9AE-E1ED-C74B-9803-2DF282E697A2}"/>
                </a:ext>
              </a:extLst>
            </p:cNvPr>
            <p:cNvSpPr/>
            <p:nvPr/>
          </p:nvSpPr>
          <p:spPr>
            <a:xfrm>
              <a:off x="4276578" y="3995225"/>
              <a:ext cx="4923693" cy="8018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65F6A-9936-1041-A27E-49467C38BDDD}"/>
                </a:ext>
              </a:extLst>
            </p:cNvPr>
            <p:cNvSpPr txBox="1"/>
            <p:nvPr/>
          </p:nvSpPr>
          <p:spPr>
            <a:xfrm>
              <a:off x="3082711" y="4026822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User 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02D7-61C5-0246-87E4-CDB1AA7B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Saving reduced data to 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1810E-5A61-FA40-9CD0-0051386B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E4E89-9E47-794E-A99F-D3AADB73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D8345-C0C7-9C4C-8EBF-315BD6B1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B07499-3F42-B64A-99AD-8D1C7F33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" y="911187"/>
            <a:ext cx="8820550" cy="59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378A-25B5-B44E-86E2-9B0E9534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Saving reduced data to 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F1295-F1D4-2340-985D-2CE31A66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22541-52AB-D447-906E-25977207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6F130-CF14-6648-9F2B-408ECCAD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B75F1C-0C69-5340-A52A-65970141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98" y="1058573"/>
            <a:ext cx="9847622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0563E-BAEE-AB49-9705-1B919CBE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F0987-8DF5-5946-B2F9-8F67DADC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01965-4B55-C84D-8714-6B077503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4C691-A686-754A-B177-39418D09F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74" y="379828"/>
            <a:ext cx="7688823" cy="5233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DEC8A-63AA-134F-9E9B-A860C6EF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044" y="1953972"/>
            <a:ext cx="4213085" cy="34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1219-7C3F-0F42-803F-5F97CFA2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Instrument Updates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65E08-34BE-F34B-A830-04925A8F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06E6F-1F71-1146-AD82-640757F1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F963F-C9E3-0E49-AECA-0C838E3B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CEAE1-8904-9946-8F21-209F02B16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6656898" cy="4768062"/>
          </a:xfrm>
        </p:spPr>
        <p:txBody>
          <a:bodyPr/>
          <a:lstStyle/>
          <a:p>
            <a:r>
              <a:rPr lang="en-US" dirty="0"/>
              <a:t>ODIN: Established monthly meetings on polarized imaging with Hal (part of weekly ODIN-IDS meetings).</a:t>
            </a:r>
          </a:p>
          <a:p>
            <a:r>
              <a:rPr lang="en-US" dirty="0"/>
              <a:t>YMIR:  Planned next milestones for YMIR/Light-tomography (by ultimo Jan 2023).</a:t>
            </a:r>
          </a:p>
          <a:p>
            <a:r>
              <a:rPr lang="en-US" dirty="0"/>
              <a:t>ESTIA: Beginning work on Selene guide alignment software (with Artur </a:t>
            </a:r>
            <a:r>
              <a:rPr lang="en-US" dirty="0" err="1"/>
              <a:t>Glavic</a:t>
            </a:r>
            <a:r>
              <a:rPr lang="en-US" dirty="0"/>
              <a:t>)</a:t>
            </a:r>
          </a:p>
          <a:p>
            <a:r>
              <a:rPr lang="en-US" dirty="0"/>
              <a:t>DREAM: demonstration of VISA for instrument team</a:t>
            </a:r>
          </a:p>
          <a:p>
            <a:r>
              <a:rPr lang="en-US" dirty="0"/>
              <a:t>BIFROST:  secondary flight-path model in STEP format</a:t>
            </a:r>
          </a:p>
          <a:p>
            <a:r>
              <a:rPr lang="en-US" dirty="0"/>
              <a:t>Easy science workshop at ISIS (diffraction, reflectometry, spectroscopy)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2DCC16-D00A-5446-93C7-4E415EB9CD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From: https://</a:t>
            </a:r>
            <a:r>
              <a:rPr lang="en-GB" dirty="0" err="1"/>
              <a:t>confluence.esss.lu.se</a:t>
            </a:r>
            <a:r>
              <a:rPr lang="en-GB" dirty="0"/>
              <a:t>/display/DMSC/09-2022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AC1C31-28A6-AB4D-BE65-4FD6F2C9F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449" y="1562400"/>
            <a:ext cx="3924886" cy="37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46EF-16E5-3B4D-8C42-717EF9AD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Proposals and potential collaborations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85C33-CFED-6042-81E4-78BEB60E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2022-10-10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F199C-B48E-684E-968F-94A31538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B2527-3777-F34C-8CF4-5992740F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7F2F4-CAA6-7D49-9E9C-00272CFD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67249" cy="47680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VR proposals: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SEC-SANS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SANS for crowded solutions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Simulations for spectroscopy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AI/AR developed by RISE (imaging)</a:t>
            </a:r>
          </a:p>
          <a:p>
            <a:pPr marL="0" indent="0">
              <a:buNone/>
            </a:pPr>
            <a:r>
              <a:rPr lang="en-US" dirty="0"/>
              <a:t>Beam times: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ESRF (diffraction on </a:t>
            </a:r>
            <a:r>
              <a:rPr lang="en-US" dirty="0" err="1"/>
              <a:t>magnetostrictive</a:t>
            </a:r>
            <a:r>
              <a:rPr lang="en-US" dirty="0"/>
              <a:t> materials)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MAXIV (diffraction magnetic field induced self-assembly of iron oxide nanoparticles in solution)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ILL  (SANS virus self-assembly under pressure)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2F3CFC-7F8F-BF4A-A22B-5E22D53E8E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A6523EC-ADBD-BD4A-884C-8AC4BDA2E740}"/>
              </a:ext>
            </a:extLst>
          </p:cNvPr>
          <p:cNvSpPr txBox="1">
            <a:spLocks/>
          </p:cNvSpPr>
          <p:nvPr/>
        </p:nvSpPr>
        <p:spPr>
          <a:xfrm>
            <a:off x="6622221" y="1562400"/>
            <a:ext cx="5569779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0" lvl="1" indent="0">
              <a:buFont typeface="Wingdings" panose="05000000000000000000" pitchFamily="2" charset="2"/>
              <a:buNone/>
            </a:pPr>
            <a:r>
              <a:rPr lang="en-US" dirty="0"/>
              <a:t>Commissioning:</a:t>
            </a:r>
          </a:p>
          <a:p>
            <a:pPr lvl="1"/>
            <a:r>
              <a:rPr lang="en-US" dirty="0"/>
              <a:t>Possibility to participate in commissioning of instruments at ISIS and ILL</a:t>
            </a:r>
          </a:p>
          <a:p>
            <a:pPr marL="82550" lvl="1" indent="0">
              <a:buFont typeface="Wingdings" panose="05000000000000000000" pitchFamily="2" charset="2"/>
              <a:buNone/>
            </a:pPr>
            <a:r>
              <a:rPr lang="en-US" dirty="0"/>
              <a:t>Collaborations:</a:t>
            </a:r>
          </a:p>
          <a:p>
            <a:pPr lvl="1"/>
            <a:r>
              <a:rPr lang="en-US" dirty="0"/>
              <a:t>Easy science</a:t>
            </a:r>
          </a:p>
          <a:p>
            <a:pPr lvl="1"/>
            <a:r>
              <a:rPr lang="en-US" dirty="0"/>
              <a:t>KU student projects (meeting in November)</a:t>
            </a:r>
          </a:p>
          <a:p>
            <a:pPr lvl="1"/>
            <a:r>
              <a:rPr lang="en-US" dirty="0"/>
              <a:t>Autonomous experiments as part of </a:t>
            </a:r>
            <a:r>
              <a:rPr lang="en-US" dirty="0" err="1"/>
              <a:t>SasView</a:t>
            </a:r>
            <a:r>
              <a:rPr lang="en-US" dirty="0"/>
              <a:t> (with NIST and ISIS)</a:t>
            </a:r>
          </a:p>
          <a:p>
            <a:pPr lvl="1"/>
            <a:r>
              <a:rPr lang="en-US" dirty="0"/>
              <a:t>Potential collaboration on data reduction (</a:t>
            </a:r>
            <a:r>
              <a:rPr lang="en-US" dirty="0" err="1"/>
              <a:t>scipp</a:t>
            </a:r>
            <a:r>
              <a:rPr lang="en-US" dirty="0"/>
              <a:t>) with ISIS and </a:t>
            </a:r>
            <a:r>
              <a:rPr lang="en-US" dirty="0" err="1"/>
              <a:t>MaxIV</a:t>
            </a:r>
            <a:r>
              <a:rPr lang="en-US" dirty="0"/>
              <a:t> (</a:t>
            </a:r>
            <a:r>
              <a:rPr lang="en-US" dirty="0" err="1"/>
              <a:t>CoSAXS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13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96607</TotalTime>
  <Words>387</Words>
  <Application>Microsoft Macintosh PowerPoint</Application>
  <PresentationFormat>Widescreen</PresentationFormat>
  <Paragraphs>79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</vt:lpstr>
      <vt:lpstr>Segoe UI</vt:lpstr>
      <vt:lpstr>Segoe UI Light</vt:lpstr>
      <vt:lpstr>Segoe UI Semibold</vt:lpstr>
      <vt:lpstr>Wingdings</vt:lpstr>
      <vt:lpstr>Office-tema</vt:lpstr>
      <vt:lpstr>Delivering LOKI scientific computing infrastructure for Hot Commissioning</vt:lpstr>
      <vt:lpstr>DMSC-LOKI project on JIRA (from previous meeting)</vt:lpstr>
      <vt:lpstr>What is missing? (from previous meeting)</vt:lpstr>
      <vt:lpstr>Big Picture board</vt:lpstr>
      <vt:lpstr>Saving reduced data to file</vt:lpstr>
      <vt:lpstr>Saving reduced data to file</vt:lpstr>
      <vt:lpstr>PowerPoint Presentation</vt:lpstr>
      <vt:lpstr>Other Instrument Updates</vt:lpstr>
      <vt:lpstr>Proposals and potential collaborations</vt:lpstr>
      <vt:lpstr>Considerations, issues, improvements</vt:lpstr>
      <vt:lpstr>Thank you for listening!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Richter</dc:creator>
  <cp:lastModifiedBy>Microsoft Office User</cp:lastModifiedBy>
  <cp:revision>463</cp:revision>
  <cp:lastPrinted>2022-04-26T08:00:39Z</cp:lastPrinted>
  <dcterms:created xsi:type="dcterms:W3CDTF">2020-03-09T09:07:28Z</dcterms:created>
  <dcterms:modified xsi:type="dcterms:W3CDTF">2022-10-10T09:07:07Z</dcterms:modified>
</cp:coreProperties>
</file>