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62" r:id="rId2"/>
    <p:sldId id="267" r:id="rId3"/>
    <p:sldId id="272" r:id="rId4"/>
    <p:sldId id="278" r:id="rId5"/>
    <p:sldId id="294" r:id="rId6"/>
    <p:sldId id="316" r:id="rId7"/>
    <p:sldId id="279" r:id="rId8"/>
    <p:sldId id="293" r:id="rId9"/>
    <p:sldId id="287" r:id="rId10"/>
    <p:sldId id="288" r:id="rId11"/>
    <p:sldId id="289" r:id="rId12"/>
    <p:sldId id="290" r:id="rId13"/>
    <p:sldId id="291" r:id="rId14"/>
    <p:sldId id="292" r:id="rId15"/>
    <p:sldId id="280" r:id="rId16"/>
    <p:sldId id="298" r:id="rId17"/>
    <p:sldId id="309" r:id="rId18"/>
    <p:sldId id="285" r:id="rId19"/>
    <p:sldId id="310" r:id="rId20"/>
    <p:sldId id="303" r:id="rId21"/>
    <p:sldId id="304" r:id="rId22"/>
    <p:sldId id="305" r:id="rId23"/>
    <p:sldId id="311" r:id="rId24"/>
    <p:sldId id="306" r:id="rId25"/>
    <p:sldId id="307" r:id="rId26"/>
    <p:sldId id="317" r:id="rId27"/>
    <p:sldId id="281" r:id="rId28"/>
    <p:sldId id="268" r:id="rId29"/>
    <p:sldId id="297" r:id="rId30"/>
    <p:sldId id="295" r:id="rId31"/>
    <p:sldId id="300" r:id="rId32"/>
    <p:sldId id="313" r:id="rId33"/>
    <p:sldId id="314" r:id="rId34"/>
    <p:sldId id="315" r:id="rId35"/>
    <p:sldId id="277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94681" autoAdjust="0"/>
  </p:normalViewPr>
  <p:slideViewPr>
    <p:cSldViewPr snapToGrid="0" snapToObjects="1">
      <p:cViewPr varScale="1">
        <p:scale>
          <a:sx n="163" d="100"/>
          <a:sy n="163" d="100"/>
        </p:scale>
        <p:origin x="87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2022-11-29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A999289-A200-4710-86B7-F750E497B5B1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smtClean="0"/>
              <a:t>PSS Ways of Working</a:t>
            </a: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smtClean="0"/>
              <a:t>PSS Ways of Working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A0A6DFE1-5814-451E-8862-A807B92725B4}" type="datetime1">
              <a:rPr lang="sv-SE" smtClean="0"/>
              <a:t>2022-11-29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CD3E29E8-B96A-4AB0-B7AF-79E01107A502}" type="datetime1">
              <a:rPr lang="sv-SE" smtClean="0"/>
              <a:t>2022-11-29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PSS Ways of Working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AAB77D2-0110-4011-BB59-62C1985A171E}" type="datetime1">
              <a:rPr lang="sv-SE" smtClean="0"/>
              <a:t>2022-11-29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smtClean="0"/>
              <a:t>PSS Ways of Working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6E9CE347-DBBC-4452-933C-4F6DE758A686}" type="datetime1">
              <a:rPr lang="sv-SE" smtClean="0"/>
              <a:t>2022-11-29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smtClean="0"/>
              <a:t>PSS Ways of Working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D86F9BA-BD7A-44EE-867E-AB223A382F00}" type="datetime1">
              <a:rPr lang="sv-SE" smtClean="0"/>
              <a:t>2022-11-29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smtClean="0"/>
              <a:t>PSS Ways of Working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C01FE856-2E4F-4523-89F6-539EA25D13D1}" type="datetime1">
              <a:rPr lang="sv-SE" smtClean="0"/>
              <a:t>2022-11-29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smtClean="0"/>
              <a:t>PSS Ways of Working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2E5DE7A5-9B65-4DE5-AA67-70E5964F3CDE}" type="datetime1">
              <a:rPr lang="sv-SE" smtClean="0"/>
              <a:t>2022-11-29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D450500E-E32C-4012-93B7-8CEC91C0A88B}" type="datetime1">
              <a:rPr lang="sv-SE" smtClean="0"/>
              <a:t>2022-11-29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 smtClean="0"/>
              <a:t>PSS Ways of Working</a:t>
            </a: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Phases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Detailed</a:t>
            </a:r>
            <a:r>
              <a:rPr lang="sv-SE" dirty="0"/>
              <a:t> Design </a:t>
            </a:r>
            <a:r>
              <a:rPr lang="sv-SE" dirty="0" err="1"/>
              <a:t>Phase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60692C78-A84B-48AD-8D2E-C3597E5D4772}" type="datetime1">
              <a:rPr lang="sv-SE" smtClean="0"/>
              <a:t>2022-11-29</a:t>
            </a:fld>
            <a:endParaRPr lang="sv-SE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08" y="1438101"/>
            <a:ext cx="8865884" cy="5040000"/>
          </a:xfrm>
        </p:spPr>
      </p:pic>
      <p:sp>
        <p:nvSpPr>
          <p:cNvPr id="16" name="Rectangle 15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7032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Phases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Manufacturing &amp; Preparation for Installation Phase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C6113D16-C932-49C2-AB85-A0CAC44FBD29}" type="datetime1">
              <a:rPr lang="sv-SE" smtClean="0"/>
              <a:t>2022-11-29</a:t>
            </a:fld>
            <a:endParaRPr lang="sv-SE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47" y="1438101"/>
            <a:ext cx="9207137" cy="4216588"/>
          </a:xfrm>
        </p:spPr>
      </p:pic>
      <p:sp>
        <p:nvSpPr>
          <p:cNvPr id="13" name="Rectangle 12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15048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Phases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12</a:t>
            </a:fld>
            <a:endParaRPr lang="sv-SE" dirty="0">
              <a:solidFill>
                <a:srgbClr val="CCCCCC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09" y="1438102"/>
            <a:ext cx="7802261" cy="5040000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Installation </a:t>
            </a:r>
            <a:r>
              <a:rPr lang="sv-SE" dirty="0" err="1"/>
              <a:t>Phase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3ADC35C-CC4B-43A6-80FE-D1CC583404C6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2831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Phases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13</a:t>
            </a:fld>
            <a:endParaRPr lang="sv-SE" dirty="0">
              <a:solidFill>
                <a:srgbClr val="CCCCCC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47" y="1438102"/>
            <a:ext cx="10800000" cy="4169821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Functional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 </a:t>
            </a:r>
            <a:r>
              <a:rPr lang="sv-SE" dirty="0" err="1"/>
              <a:t>Phase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0FF7653D-B99D-49FA-B85B-3EB85DEA7B58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4" name="Rectangle 13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6088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Phases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14</a:t>
            </a:fld>
            <a:endParaRPr lang="sv-SE" dirty="0">
              <a:solidFill>
                <a:srgbClr val="CCCCCC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47" y="1438101"/>
            <a:ext cx="8963694" cy="4496288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Integrated</a:t>
            </a:r>
            <a:r>
              <a:rPr lang="sv-SE" dirty="0"/>
              <a:t> </a:t>
            </a:r>
            <a:r>
              <a:rPr lang="sv-SE" dirty="0" err="1"/>
              <a:t>Functional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 </a:t>
            </a:r>
            <a:r>
              <a:rPr lang="sv-SE" dirty="0" err="1"/>
              <a:t>Phase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4E30726C-D2A2-478B-96D9-61FCDF94E0F4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4" name="Rectangle 13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5733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Verification and Validation</a:t>
            </a:r>
            <a:endParaRPr lang="en-GB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3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 err="1" smtClean="0"/>
              <a:t>Verification</a:t>
            </a:r>
            <a:endParaRPr lang="sv-SE" dirty="0" smtClean="0"/>
          </a:p>
          <a:p>
            <a:pPr lvl="2"/>
            <a:r>
              <a:rPr lang="en-US" dirty="0" smtClean="0"/>
              <a:t>Confirmation </a:t>
            </a:r>
            <a:r>
              <a:rPr lang="en-US" dirty="0"/>
              <a:t>by examination and provision of objective evidence that the </a:t>
            </a:r>
            <a:r>
              <a:rPr lang="en-US" dirty="0" smtClean="0"/>
              <a:t>requirements have </a:t>
            </a:r>
            <a:r>
              <a:rPr lang="en-US" dirty="0"/>
              <a:t>been fulfilled. The activity of demonstrating for each phase of the relevant SIS </a:t>
            </a:r>
            <a:r>
              <a:rPr lang="en-US" dirty="0" smtClean="0"/>
              <a:t>safety life-cycle </a:t>
            </a:r>
            <a:r>
              <a:rPr lang="en-US" dirty="0"/>
              <a:t>by analysis and/or tests, that, for specific inputs, the outputs meet in all </a:t>
            </a:r>
            <a:r>
              <a:rPr lang="en-US" dirty="0" smtClean="0"/>
              <a:t>respects the </a:t>
            </a:r>
            <a:r>
              <a:rPr lang="en-US" dirty="0"/>
              <a:t>objectives and requirements set for the specific </a:t>
            </a:r>
            <a:r>
              <a:rPr lang="en-US" dirty="0" smtClean="0"/>
              <a:t>phase.</a:t>
            </a:r>
          </a:p>
          <a:p>
            <a:pPr lvl="2"/>
            <a:r>
              <a:rPr lang="en-US" dirty="0" smtClean="0"/>
              <a:t>Verification proves “Have we built it right?”. Verification is mainly an internal development </a:t>
            </a:r>
            <a:r>
              <a:rPr lang="sv-SE" dirty="0" smtClean="0"/>
              <a:t>process.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Definitions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2876AE8-7FAD-460F-B9FB-A22509C70F30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 txBox="1">
            <a:spLocks/>
          </p:cNvSpPr>
          <p:nvPr/>
        </p:nvSpPr>
        <p:spPr>
          <a:xfrm>
            <a:off x="6373692" y="1558965"/>
            <a:ext cx="4993785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dirty="0" err="1"/>
              <a:t>Validation</a:t>
            </a:r>
            <a:r>
              <a:rPr lang="sv-SE" dirty="0"/>
              <a:t>:</a:t>
            </a:r>
          </a:p>
          <a:p>
            <a:pPr lvl="2"/>
            <a:r>
              <a:rPr lang="en-US" dirty="0"/>
              <a:t>Confirmation by examination and provision of objective evidence that the </a:t>
            </a:r>
            <a:r>
              <a:rPr lang="en-US" dirty="0" smtClean="0"/>
              <a:t>particular requirements </a:t>
            </a:r>
            <a:r>
              <a:rPr lang="en-US" dirty="0"/>
              <a:t>for a specific intended use are fulfilled. This means demonstrating that </a:t>
            </a:r>
            <a:r>
              <a:rPr lang="en-US" dirty="0" smtClean="0"/>
              <a:t>the SIF(s</a:t>
            </a:r>
            <a:r>
              <a:rPr lang="en-US" dirty="0"/>
              <a:t>) and SIS after installation meet the SRS in all respects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dirty="0"/>
              <a:t>Validation proves “Have we built the right thing?”. Validation is mainly an </a:t>
            </a:r>
            <a:r>
              <a:rPr lang="en-US" dirty="0" smtClean="0"/>
              <a:t>external development </a:t>
            </a:r>
            <a:r>
              <a:rPr lang="en-US" dirty="0"/>
              <a:t>process which involves the end user.</a:t>
            </a:r>
          </a:p>
        </p:txBody>
      </p:sp>
    </p:spTree>
    <p:extLst>
      <p:ext uri="{BB962C8B-B14F-4D97-AF65-F5344CB8AC3E}">
        <p14:creationId xmlns:p14="http://schemas.microsoft.com/office/powerpoint/2010/main" val="24523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Connection between tests and High Level Requirements for PSS</a:t>
            </a:r>
          </a:p>
          <a:p>
            <a:pPr lvl="1"/>
            <a:r>
              <a:rPr lang="en-US" dirty="0" smtClean="0"/>
              <a:t>Verification activities</a:t>
            </a:r>
          </a:p>
          <a:p>
            <a:pPr lvl="2"/>
            <a:r>
              <a:rPr lang="en-US" dirty="0" smtClean="0"/>
              <a:t>Tests</a:t>
            </a:r>
          </a:p>
          <a:p>
            <a:pPr lvl="2"/>
            <a:r>
              <a:rPr lang="en-US" dirty="0" smtClean="0"/>
              <a:t>Reviews</a:t>
            </a:r>
          </a:p>
          <a:p>
            <a:pPr lvl="1"/>
            <a:r>
              <a:rPr lang="en-US" dirty="0" smtClean="0"/>
              <a:t>Connection between verification activities and requirements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3" y="1698686"/>
            <a:ext cx="4994275" cy="4495678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equirements </a:t>
            </a:r>
            <a:r>
              <a:rPr lang="en-US" dirty="0"/>
              <a:t>and design specifications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2876AE8-7FAD-460F-B9FB-A22509C70F30}" type="datetime1">
              <a:rPr lang="sv-SE" smtClean="0"/>
              <a:t>2022-11-29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85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 smtClean="0"/>
              <a:t>Hardware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verification</a:t>
            </a:r>
            <a:endParaRPr lang="sv-SE" dirty="0"/>
          </a:p>
          <a:p>
            <a:pPr lvl="2"/>
            <a:r>
              <a:rPr lang="sv-SE" dirty="0" smtClean="0"/>
              <a:t>Electrical </a:t>
            </a:r>
            <a:r>
              <a:rPr lang="sv-SE" dirty="0"/>
              <a:t>Design Review</a:t>
            </a:r>
          </a:p>
          <a:p>
            <a:pPr lvl="2"/>
            <a:r>
              <a:rPr lang="sv-SE" dirty="0" smtClean="0"/>
              <a:t>Hardware </a:t>
            </a:r>
            <a:r>
              <a:rPr lang="sv-SE" dirty="0"/>
              <a:t>FAT</a:t>
            </a:r>
          </a:p>
          <a:p>
            <a:pPr lvl="2"/>
            <a:r>
              <a:rPr lang="sv-SE" dirty="0" smtClean="0"/>
              <a:t>Hardware </a:t>
            </a:r>
            <a:r>
              <a:rPr lang="sv-SE" dirty="0"/>
              <a:t>SAT</a:t>
            </a:r>
          </a:p>
          <a:p>
            <a:pPr lvl="1"/>
            <a:r>
              <a:rPr lang="sv-SE" dirty="0" smtClean="0"/>
              <a:t>Software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verification</a:t>
            </a:r>
            <a:endParaRPr lang="sv-SE" dirty="0"/>
          </a:p>
          <a:p>
            <a:pPr lvl="2"/>
            <a:r>
              <a:rPr lang="sv-SE" dirty="0" smtClean="0"/>
              <a:t>Software </a:t>
            </a:r>
            <a:r>
              <a:rPr lang="sv-SE" dirty="0" err="1"/>
              <a:t>peer-review</a:t>
            </a:r>
            <a:endParaRPr lang="sv-SE" dirty="0"/>
          </a:p>
          <a:p>
            <a:pPr lvl="2"/>
            <a:r>
              <a:rPr lang="sv-SE" dirty="0" smtClean="0"/>
              <a:t>Software pre-FAT</a:t>
            </a:r>
            <a:endParaRPr lang="sv-SE" dirty="0"/>
          </a:p>
          <a:p>
            <a:pPr lvl="1"/>
            <a:r>
              <a:rPr lang="sv-SE" dirty="0" smtClean="0"/>
              <a:t>Integration </a:t>
            </a:r>
            <a:r>
              <a:rPr lang="sv-SE" dirty="0" err="1"/>
              <a:t>verification</a:t>
            </a:r>
            <a:endParaRPr lang="sv-SE" dirty="0"/>
          </a:p>
          <a:p>
            <a:pPr lvl="2"/>
            <a:r>
              <a:rPr lang="sv-SE" dirty="0" smtClean="0"/>
              <a:t>SIT</a:t>
            </a:r>
          </a:p>
          <a:p>
            <a:pPr lvl="2"/>
            <a:r>
              <a:rPr lang="sv-SE" dirty="0" smtClean="0"/>
              <a:t>FIT</a:t>
            </a:r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Verification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2876AE8-7FAD-460F-B9FB-A22509C70F30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8321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Done in Detailed Design Phase</a:t>
            </a:r>
          </a:p>
          <a:p>
            <a:pPr lvl="1"/>
            <a:r>
              <a:rPr lang="en-US" dirty="0" smtClean="0"/>
              <a:t>Electrical </a:t>
            </a:r>
            <a:r>
              <a:rPr lang="en-US" dirty="0"/>
              <a:t>design documentation </a:t>
            </a:r>
            <a:r>
              <a:rPr lang="en-US" dirty="0" smtClean="0"/>
              <a:t>reviewed </a:t>
            </a:r>
            <a:r>
              <a:rPr lang="en-US" dirty="0"/>
              <a:t>in detail against the electrical </a:t>
            </a:r>
            <a:r>
              <a:rPr lang="en-US" dirty="0" smtClean="0"/>
              <a:t>design specifications</a:t>
            </a:r>
          </a:p>
          <a:p>
            <a:pPr lvl="1"/>
            <a:r>
              <a:rPr lang="en-US" dirty="0" smtClean="0"/>
              <a:t>Testing done </a:t>
            </a:r>
            <a:r>
              <a:rPr lang="en-US" dirty="0"/>
              <a:t>against the </a:t>
            </a:r>
            <a:r>
              <a:rPr lang="en-US" dirty="0" smtClean="0"/>
              <a:t>design </a:t>
            </a:r>
            <a:r>
              <a:rPr lang="en-US" dirty="0" smtClean="0"/>
              <a:t>documentation</a:t>
            </a: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91" y="1562400"/>
            <a:ext cx="4090017" cy="3050811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Verification - Electrical </a:t>
            </a:r>
            <a:r>
              <a:rPr lang="en-GB" dirty="0" smtClean="0"/>
              <a:t>Design Review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2876AE8-7FAD-460F-B9FB-A22509C70F30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26382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PSS W</a:t>
            </a:r>
            <a:r>
              <a:rPr lang="sv-SE" dirty="0" smtClean="0"/>
              <a:t>ays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</a:t>
            </a:r>
            <a:r>
              <a:rPr lang="sv-SE" dirty="0" err="1" smtClean="0"/>
              <a:t>orking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Enigneering</a:t>
            </a:r>
            <a:r>
              <a:rPr lang="en-GB" dirty="0" smtClean="0"/>
              <a:t> Handbook &amp; High Level Requirements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smtClean="0"/>
              <a:t>Gustav Ljungquist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6EC2E4D-A62A-4759-B702-62F367ADDE43}" type="datetime1">
              <a:rPr lang="sv-SE" sz="1200" b="1" smtClean="0">
                <a:solidFill>
                  <a:schemeClr val="bg1"/>
                </a:solidFill>
              </a:rPr>
              <a:t>2022-11-29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Done in Manufacturing and Preparation for Installation Phase</a:t>
            </a:r>
          </a:p>
          <a:p>
            <a:pPr lvl="1"/>
            <a:r>
              <a:rPr lang="en-US" dirty="0" smtClean="0"/>
              <a:t>Verify </a:t>
            </a:r>
            <a:r>
              <a:rPr lang="en-US" dirty="0" smtClean="0"/>
              <a:t>as-built </a:t>
            </a:r>
            <a:r>
              <a:rPr lang="en-US" dirty="0"/>
              <a:t>hardware system </a:t>
            </a:r>
            <a:r>
              <a:rPr lang="en-US" dirty="0" smtClean="0"/>
              <a:t>meets specified design</a:t>
            </a:r>
          </a:p>
          <a:p>
            <a:pPr lvl="2"/>
            <a:r>
              <a:rPr lang="en-US" dirty="0"/>
              <a:t>I</a:t>
            </a:r>
            <a:r>
              <a:rPr lang="sv-SE" dirty="0" err="1" smtClean="0"/>
              <a:t>ncludes</a:t>
            </a:r>
            <a:r>
              <a:rPr lang="sv-SE" dirty="0" smtClean="0"/>
              <a:t> </a:t>
            </a:r>
            <a:r>
              <a:rPr lang="sv-SE" dirty="0" err="1"/>
              <a:t>component</a:t>
            </a:r>
            <a:r>
              <a:rPr lang="sv-SE" dirty="0"/>
              <a:t> </a:t>
            </a:r>
            <a:r>
              <a:rPr lang="sv-SE" dirty="0" smtClean="0"/>
              <a:t>tests</a:t>
            </a:r>
            <a:endParaRPr lang="sv-SE" dirty="0" smtClean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Verification - Hardware </a:t>
            </a:r>
            <a:r>
              <a:rPr lang="en-GB" dirty="0" smtClean="0"/>
              <a:t>FAT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2876AE8-7FAD-460F-B9FB-A22509C70F30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5036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Done in Installation Phase</a:t>
            </a:r>
          </a:p>
          <a:p>
            <a:pPr lvl="1"/>
            <a:r>
              <a:rPr lang="en-US" dirty="0" smtClean="0"/>
              <a:t>Verify </a:t>
            </a:r>
            <a:r>
              <a:rPr lang="en-US" dirty="0" smtClean="0"/>
              <a:t>hardware </a:t>
            </a:r>
            <a:r>
              <a:rPr lang="en-US" dirty="0"/>
              <a:t>system </a:t>
            </a:r>
            <a:r>
              <a:rPr lang="en-US" dirty="0" smtClean="0"/>
              <a:t>is </a:t>
            </a:r>
            <a:r>
              <a:rPr lang="en-US" dirty="0"/>
              <a:t>installed as specified in its </a:t>
            </a:r>
            <a:r>
              <a:rPr lang="en-US" dirty="0" smtClean="0"/>
              <a:t>operational environment</a:t>
            </a:r>
          </a:p>
          <a:p>
            <a:pPr lvl="2"/>
            <a:r>
              <a:rPr lang="en-US" dirty="0" smtClean="0"/>
              <a:t>Includes </a:t>
            </a:r>
            <a:r>
              <a:rPr lang="en-US" dirty="0"/>
              <a:t>the same tests as </a:t>
            </a:r>
            <a:r>
              <a:rPr lang="en-US" dirty="0" smtClean="0"/>
              <a:t>HW </a:t>
            </a:r>
            <a:r>
              <a:rPr lang="en-US" dirty="0"/>
              <a:t>FAT, once the hardware </a:t>
            </a:r>
            <a:r>
              <a:rPr lang="en-US" dirty="0" smtClean="0"/>
              <a:t>is delivered </a:t>
            </a:r>
            <a:r>
              <a:rPr lang="en-US" dirty="0"/>
              <a:t>to ESS and some additional field device tests and a loop </a:t>
            </a:r>
            <a:r>
              <a:rPr lang="en-US" dirty="0" smtClean="0"/>
              <a:t>check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hall </a:t>
            </a:r>
            <a:r>
              <a:rPr lang="en-US" dirty="0"/>
              <a:t>be performed by ESS on the </a:t>
            </a:r>
            <a:r>
              <a:rPr lang="en-US" dirty="0" smtClean="0"/>
              <a:t>site</a:t>
            </a:r>
            <a:endParaRPr lang="en-US" dirty="0" smtClean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Verification - Hardware </a:t>
            </a:r>
            <a:r>
              <a:rPr lang="en-GB" dirty="0" smtClean="0"/>
              <a:t>SAT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2876AE8-7FAD-460F-B9FB-A22509C70F30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2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Verification - Software </a:t>
            </a:r>
            <a:r>
              <a:rPr lang="en-GB" dirty="0" smtClean="0"/>
              <a:t>Peer-Review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2876AE8-7FAD-460F-B9FB-A22509C70F30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800" y="1714800"/>
            <a:ext cx="4993785" cy="4768062"/>
          </a:xfrm>
        </p:spPr>
        <p:txBody>
          <a:bodyPr/>
          <a:lstStyle/>
          <a:p>
            <a:pPr lvl="1"/>
            <a:r>
              <a:rPr lang="en-US" dirty="0"/>
              <a:t>Done in Manufacturing and Preparation for Installation Phase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stage</a:t>
            </a:r>
          </a:p>
          <a:p>
            <a:pPr lvl="2"/>
            <a:r>
              <a:rPr lang="en-US" dirty="0" smtClean="0"/>
              <a:t>Before </a:t>
            </a:r>
            <a:r>
              <a:rPr lang="en-US" dirty="0" smtClean="0"/>
              <a:t>software </a:t>
            </a:r>
            <a:r>
              <a:rPr lang="en-US" dirty="0" smtClean="0"/>
              <a:t>pre-FAT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onfirm software is developed </a:t>
            </a:r>
            <a:r>
              <a:rPr lang="en-US" dirty="0"/>
              <a:t>according to </a:t>
            </a:r>
            <a:r>
              <a:rPr lang="en-US" dirty="0" smtClean="0"/>
              <a:t>guidelines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eveal </a:t>
            </a:r>
            <a:r>
              <a:rPr lang="en-US" dirty="0"/>
              <a:t>potential software </a:t>
            </a:r>
            <a:r>
              <a:rPr lang="en-US" dirty="0" smtClean="0"/>
              <a:t>design defects</a:t>
            </a:r>
          </a:p>
          <a:p>
            <a:pPr lvl="2"/>
            <a:r>
              <a:rPr lang="en-US" dirty="0" smtClean="0"/>
              <a:t>Ready for simulation</a:t>
            </a:r>
            <a:endParaRPr lang="en-US" dirty="0"/>
          </a:p>
          <a:p>
            <a:pPr marL="252413" lvl="2" indent="0">
              <a:buNone/>
            </a:pPr>
            <a:endParaRPr lang="en-US" dirty="0"/>
          </a:p>
        </p:txBody>
      </p:sp>
      <p:sp>
        <p:nvSpPr>
          <p:cNvPr id="15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399" y="1722162"/>
            <a:ext cx="4993785" cy="4768062"/>
          </a:xfrm>
        </p:spPr>
        <p:txBody>
          <a:bodyPr/>
          <a:lstStyle/>
          <a:p>
            <a:pPr lvl="1"/>
            <a:r>
              <a:rPr lang="en-US" dirty="0" smtClean="0"/>
              <a:t>Second stage</a:t>
            </a:r>
          </a:p>
          <a:p>
            <a:pPr lvl="2"/>
            <a:r>
              <a:rPr lang="en-US" dirty="0" smtClean="0"/>
              <a:t>After FIT</a:t>
            </a:r>
          </a:p>
          <a:p>
            <a:pPr lvl="2"/>
            <a:r>
              <a:rPr lang="en-US" dirty="0" smtClean="0"/>
              <a:t>Confirm all software related procedures have been properly followed</a:t>
            </a:r>
          </a:p>
          <a:p>
            <a:pPr lvl="2"/>
            <a:r>
              <a:rPr lang="en-US" dirty="0" smtClean="0"/>
              <a:t>Software properly versioned and stored</a:t>
            </a:r>
          </a:p>
          <a:p>
            <a:pPr lvl="2"/>
            <a:r>
              <a:rPr lang="en-US" dirty="0" smtClean="0"/>
              <a:t>All recommendations and modifications from first stage of software peer review </a:t>
            </a:r>
            <a:r>
              <a:rPr lang="sv-SE" dirty="0" err="1" smtClean="0"/>
              <a:t>properly</a:t>
            </a:r>
            <a:r>
              <a:rPr lang="sv-SE" dirty="0" smtClean="0"/>
              <a:t> </a:t>
            </a:r>
            <a:r>
              <a:rPr lang="sv-SE" dirty="0" err="1" smtClean="0"/>
              <a:t>implemented</a:t>
            </a:r>
            <a:endParaRPr lang="en-US" dirty="0" smtClean="0"/>
          </a:p>
          <a:p>
            <a:pPr lvl="1"/>
            <a:r>
              <a:rPr lang="en-US" dirty="0" smtClean="0"/>
              <a:t>Explained further in “</a:t>
            </a:r>
            <a:r>
              <a:rPr lang="sv-SE" dirty="0" smtClean="0"/>
              <a:t>Software </a:t>
            </a:r>
            <a:r>
              <a:rPr lang="sv-SE" dirty="0" err="1" smtClean="0"/>
              <a:t>strategy</a:t>
            </a:r>
            <a:r>
              <a:rPr lang="sv-SE" dirty="0" smtClean="0"/>
              <a:t> </a:t>
            </a:r>
            <a:r>
              <a:rPr lang="sv-SE" dirty="0"/>
              <a:t>for ESS </a:t>
            </a:r>
            <a:r>
              <a:rPr lang="sv-SE" dirty="0" smtClean="0"/>
              <a:t>PSS”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399" y="1714800"/>
            <a:ext cx="4993785" cy="4768062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Verification - Software pre-FAT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2876AE8-7FAD-460F-B9FB-A22509C70F30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800" y="1714800"/>
            <a:ext cx="4993785" cy="4768062"/>
          </a:xfrm>
        </p:spPr>
        <p:txBody>
          <a:bodyPr/>
          <a:lstStyle/>
          <a:p>
            <a:pPr lvl="1"/>
            <a:r>
              <a:rPr lang="en-US" dirty="0" smtClean="0"/>
              <a:t>Verify </a:t>
            </a:r>
            <a:r>
              <a:rPr lang="en-US" dirty="0"/>
              <a:t>software </a:t>
            </a:r>
            <a:r>
              <a:rPr lang="en-US" dirty="0" smtClean="0"/>
              <a:t>functionality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imulations </a:t>
            </a:r>
            <a:r>
              <a:rPr lang="en-US" dirty="0"/>
              <a:t>in test </a:t>
            </a:r>
            <a:r>
              <a:rPr lang="sv-SE" dirty="0" err="1" smtClean="0"/>
              <a:t>environment</a:t>
            </a:r>
            <a:endParaRPr lang="sv-SE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ain objectives:</a:t>
            </a:r>
          </a:p>
          <a:p>
            <a:pPr lvl="2"/>
            <a:r>
              <a:rPr lang="en-US" dirty="0" smtClean="0"/>
              <a:t>Reveal </a:t>
            </a:r>
            <a:r>
              <a:rPr lang="en-US" dirty="0"/>
              <a:t>software design </a:t>
            </a:r>
            <a:r>
              <a:rPr lang="en-US" dirty="0" smtClean="0"/>
              <a:t>defects</a:t>
            </a:r>
          </a:p>
          <a:p>
            <a:pPr lvl="2"/>
            <a:r>
              <a:rPr lang="en-US" dirty="0" smtClean="0"/>
              <a:t>Avoid </a:t>
            </a:r>
            <a:r>
              <a:rPr lang="en-US" dirty="0"/>
              <a:t>systematic </a:t>
            </a:r>
            <a:r>
              <a:rPr lang="en-US" dirty="0" smtClean="0"/>
              <a:t>failures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erify </a:t>
            </a:r>
            <a:r>
              <a:rPr lang="en-US" dirty="0"/>
              <a:t>compliance </a:t>
            </a:r>
            <a:r>
              <a:rPr lang="en-US" dirty="0" smtClean="0"/>
              <a:t>with </a:t>
            </a:r>
            <a:r>
              <a:rPr lang="en-US" dirty="0"/>
              <a:t>systems requirements and design </a:t>
            </a:r>
            <a:r>
              <a:rPr lang="sv-SE" dirty="0" err="1" smtClean="0"/>
              <a:t>specifications</a:t>
            </a:r>
            <a:endParaRPr lang="sv-SE" dirty="0" smtClean="0"/>
          </a:p>
          <a:p>
            <a:pPr lvl="1"/>
            <a:r>
              <a:rPr lang="en-US" dirty="0"/>
              <a:t>Explained further in “</a:t>
            </a:r>
            <a:r>
              <a:rPr lang="sv-SE" dirty="0"/>
              <a:t>Software </a:t>
            </a:r>
            <a:r>
              <a:rPr lang="sv-SE" dirty="0" err="1"/>
              <a:t>strategy</a:t>
            </a:r>
            <a:r>
              <a:rPr lang="sv-SE" dirty="0"/>
              <a:t> for ESS PSS”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69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Done in Local Functional Testing Phase</a:t>
            </a:r>
          </a:p>
          <a:p>
            <a:pPr lvl="1"/>
            <a:r>
              <a:rPr lang="en-US" dirty="0" smtClean="0"/>
              <a:t>Verify installed hardware and software work together properly</a:t>
            </a:r>
          </a:p>
          <a:p>
            <a:pPr lvl="2"/>
            <a:r>
              <a:rPr lang="en-US" dirty="0" smtClean="0"/>
              <a:t>Ensure </a:t>
            </a:r>
            <a:r>
              <a:rPr lang="en-US" dirty="0" smtClean="0"/>
              <a:t>their </a:t>
            </a:r>
            <a:r>
              <a:rPr lang="en-US" dirty="0"/>
              <a:t>combination is serving the purpose of PSS safety functions and </a:t>
            </a:r>
            <a:r>
              <a:rPr lang="en-US" dirty="0" smtClean="0"/>
              <a:t>procedures.</a:t>
            </a:r>
          </a:p>
          <a:p>
            <a:pPr lvl="1"/>
            <a:r>
              <a:rPr lang="en-US" dirty="0" smtClean="0"/>
              <a:t>EUC </a:t>
            </a:r>
            <a:r>
              <a:rPr lang="en-US" dirty="0"/>
              <a:t>to be connected to PSS and tested during SIT </a:t>
            </a:r>
            <a:r>
              <a:rPr lang="en-US" dirty="0" smtClean="0"/>
              <a:t>will </a:t>
            </a:r>
            <a:r>
              <a:rPr lang="en-US" dirty="0"/>
              <a:t>be assessed on a </a:t>
            </a:r>
            <a:r>
              <a:rPr lang="en-US" dirty="0" smtClean="0"/>
              <a:t>case-by-case </a:t>
            </a:r>
            <a:r>
              <a:rPr lang="sv-SE" dirty="0" smtClean="0"/>
              <a:t>basis</a:t>
            </a:r>
            <a:r>
              <a:rPr lang="sv-SE" dirty="0"/>
              <a:t>.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EUC may </a:t>
            </a:r>
            <a:r>
              <a:rPr lang="en-US" dirty="0" smtClean="0"/>
              <a:t>need to </a:t>
            </a:r>
            <a:r>
              <a:rPr lang="en-US" dirty="0"/>
              <a:t>be disconnected from PSS during PSS </a:t>
            </a:r>
            <a:r>
              <a:rPr lang="en-US" dirty="0" smtClean="0"/>
              <a:t>SIT</a:t>
            </a:r>
          </a:p>
          <a:p>
            <a:pPr lvl="2"/>
            <a:r>
              <a:rPr lang="en-US" dirty="0"/>
              <a:t>To reduce the risk of damaging the EUC due to repeated </a:t>
            </a:r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Verification - SIT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2876AE8-7FAD-460F-B9FB-A22509C70F30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5272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Done in Integrated Functional Testing Phase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/>
              <a:t>a repetition of the positive tests from </a:t>
            </a:r>
            <a:r>
              <a:rPr lang="en-US" dirty="0" smtClean="0"/>
              <a:t>SIT</a:t>
            </a:r>
          </a:p>
          <a:p>
            <a:pPr lvl="2"/>
            <a:r>
              <a:rPr lang="en-US" dirty="0" smtClean="0"/>
              <a:t>EUC is operational and connected </a:t>
            </a:r>
            <a:r>
              <a:rPr lang="en-US" dirty="0"/>
              <a:t>to </a:t>
            </a:r>
            <a:r>
              <a:rPr lang="en-US" dirty="0" smtClean="0"/>
              <a:t>PSS </a:t>
            </a:r>
          </a:p>
          <a:p>
            <a:pPr lvl="1"/>
            <a:r>
              <a:rPr lang="en-US" dirty="0" smtClean="0"/>
              <a:t>Connection </a:t>
            </a:r>
            <a:r>
              <a:rPr lang="en-US" dirty="0"/>
              <a:t>to </a:t>
            </a:r>
            <a:r>
              <a:rPr lang="en-US" dirty="0" smtClean="0"/>
              <a:t>and </a:t>
            </a:r>
            <a:r>
              <a:rPr lang="en-US" dirty="0"/>
              <a:t>test with ACC PSS is performed during </a:t>
            </a:r>
            <a:r>
              <a:rPr lang="en-US" dirty="0" smtClean="0"/>
              <a:t>FIT</a:t>
            </a:r>
            <a:r>
              <a:rPr lang="en-US" dirty="0"/>
              <a:t> </a:t>
            </a:r>
            <a:r>
              <a:rPr lang="en-US" dirty="0" smtClean="0"/>
              <a:t>for:</a:t>
            </a:r>
          </a:p>
          <a:p>
            <a:pPr lvl="2"/>
            <a:r>
              <a:rPr lang="en-US" dirty="0" smtClean="0"/>
              <a:t>Target </a:t>
            </a:r>
            <a:r>
              <a:rPr lang="en-US" dirty="0" smtClean="0"/>
              <a:t>Station </a:t>
            </a:r>
            <a:r>
              <a:rPr lang="en-US" dirty="0" smtClean="0"/>
              <a:t>PSS</a:t>
            </a:r>
          </a:p>
          <a:p>
            <a:pPr lvl="2"/>
            <a:r>
              <a:rPr lang="en-US" dirty="0" smtClean="0"/>
              <a:t>Bunker PSS</a:t>
            </a:r>
          </a:p>
          <a:p>
            <a:pPr lvl="2"/>
            <a:r>
              <a:rPr lang="en-US" dirty="0" smtClean="0"/>
              <a:t>Instruments </a:t>
            </a:r>
            <a:r>
              <a:rPr lang="en-US" dirty="0" smtClean="0"/>
              <a:t>PSS</a:t>
            </a:r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Verification - FIT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2876AE8-7FAD-460F-B9FB-A22509C70F30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1442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</a:t>
            </a:r>
            <a:r>
              <a:rPr lang="en-US" dirty="0" smtClean="0"/>
              <a:t>rove PSS meets </a:t>
            </a:r>
            <a:r>
              <a:rPr lang="en-US" dirty="0"/>
              <a:t>safety and operational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emonstration </a:t>
            </a:r>
            <a:r>
              <a:rPr lang="en-US" dirty="0"/>
              <a:t>of </a:t>
            </a:r>
            <a:r>
              <a:rPr lang="en-US" dirty="0" smtClean="0"/>
              <a:t>SIFs </a:t>
            </a:r>
            <a:r>
              <a:rPr lang="en-US" dirty="0"/>
              <a:t>and other PSS functions should be presented to all identified </a:t>
            </a:r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Stakeholders </a:t>
            </a:r>
            <a:r>
              <a:rPr lang="en-US" dirty="0"/>
              <a:t>should have the access to all PSS </a:t>
            </a:r>
            <a:r>
              <a:rPr lang="en-US" dirty="0" smtClean="0"/>
              <a:t>documentation</a:t>
            </a:r>
          </a:p>
          <a:p>
            <a:pPr lvl="2"/>
            <a:r>
              <a:rPr lang="en-US" dirty="0" smtClean="0"/>
              <a:t>Test specifications</a:t>
            </a:r>
          </a:p>
          <a:p>
            <a:pPr lvl="2"/>
            <a:r>
              <a:rPr lang="en-US" dirty="0" smtClean="0"/>
              <a:t>Test </a:t>
            </a:r>
            <a:r>
              <a:rPr lang="en-US" dirty="0" smtClean="0"/>
              <a:t>reports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emonstration </a:t>
            </a:r>
            <a:r>
              <a:rPr lang="en-US" dirty="0"/>
              <a:t>shall be carried out on the real system at the ESS </a:t>
            </a:r>
            <a:r>
              <a:rPr lang="en-US" dirty="0" smtClean="0"/>
              <a:t>site</a:t>
            </a:r>
            <a:endParaRPr lang="en-US" dirty="0"/>
          </a:p>
          <a:p>
            <a:pPr lvl="2"/>
            <a:r>
              <a:rPr lang="en-US" dirty="0" smtClean="0"/>
              <a:t>Normally </a:t>
            </a:r>
            <a:r>
              <a:rPr lang="en-US" dirty="0"/>
              <a:t>covers the tests from the </a:t>
            </a:r>
            <a:r>
              <a:rPr lang="en-US" dirty="0" smtClean="0"/>
              <a:t>FIT</a:t>
            </a:r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Validation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F2876AE8-7FAD-460F-B9FB-A22509C70F30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7364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Post First </a:t>
            </a:r>
            <a:r>
              <a:rPr lang="en-GB" dirty="0"/>
              <a:t>V</a:t>
            </a:r>
            <a:r>
              <a:rPr lang="en-GB" dirty="0" smtClean="0"/>
              <a:t>alidation</a:t>
            </a:r>
            <a:endParaRPr lang="en-GB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04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alidation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Now: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Tracking in Jira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Fill in CHESS template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Future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EAM</a:t>
            </a:r>
            <a:endParaRPr lang="en-GB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Maintenance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B3606295-8303-47D4-A37D-A6A713A70CF2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First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/>
              <a:t>Before </a:t>
            </a:r>
            <a:r>
              <a:rPr lang="sv-SE" dirty="0" err="1"/>
              <a:t>fault</a:t>
            </a:r>
            <a:endParaRPr lang="sv-SE" dirty="0"/>
          </a:p>
          <a:p>
            <a:pPr lvl="2"/>
            <a:r>
              <a:rPr lang="sv-SE" dirty="0" err="1" smtClean="0"/>
              <a:t>Preventive</a:t>
            </a:r>
            <a:r>
              <a:rPr lang="sv-SE" dirty="0" smtClean="0"/>
              <a:t> </a:t>
            </a:r>
            <a:r>
              <a:rPr lang="sv-SE" dirty="0" err="1"/>
              <a:t>Maintenance</a:t>
            </a:r>
            <a:endParaRPr lang="sv-SE" dirty="0"/>
          </a:p>
          <a:p>
            <a:pPr lvl="2"/>
            <a:r>
              <a:rPr lang="sv-SE" dirty="0" err="1" smtClean="0"/>
              <a:t>Proof</a:t>
            </a:r>
            <a:r>
              <a:rPr lang="sv-SE" dirty="0" smtClean="0"/>
              <a:t> </a:t>
            </a:r>
            <a:r>
              <a:rPr lang="sv-SE" dirty="0" err="1"/>
              <a:t>Testing</a:t>
            </a:r>
            <a:endParaRPr lang="sv-SE" dirty="0"/>
          </a:p>
          <a:p>
            <a:pPr lvl="1"/>
            <a:r>
              <a:rPr lang="sv-SE" dirty="0" err="1" smtClean="0"/>
              <a:t>After</a:t>
            </a:r>
            <a:r>
              <a:rPr lang="sv-SE" dirty="0" smtClean="0"/>
              <a:t> </a:t>
            </a:r>
            <a:r>
              <a:rPr lang="sv-SE" dirty="0" err="1"/>
              <a:t>fault</a:t>
            </a:r>
            <a:endParaRPr lang="sv-SE" dirty="0"/>
          </a:p>
          <a:p>
            <a:pPr lvl="2"/>
            <a:r>
              <a:rPr lang="sv-SE" dirty="0" err="1" smtClean="0"/>
              <a:t>Corrective</a:t>
            </a:r>
            <a:r>
              <a:rPr lang="sv-SE" dirty="0" smtClean="0"/>
              <a:t> </a:t>
            </a:r>
            <a:r>
              <a:rPr lang="sv-SE" dirty="0" err="1"/>
              <a:t>Maintenance</a:t>
            </a:r>
            <a:r>
              <a:rPr lang="sv-SE" dirty="0"/>
              <a:t> &amp; </a:t>
            </a:r>
            <a:r>
              <a:rPr lang="sv-SE" dirty="0" err="1"/>
              <a:t>Revalidation</a:t>
            </a:r>
            <a:endParaRPr lang="sv-SE" dirty="0"/>
          </a:p>
          <a:p>
            <a:pPr lvl="1"/>
            <a:r>
              <a:rPr lang="sv-SE" dirty="0" smtClean="0"/>
              <a:t>No </a:t>
            </a:r>
            <a:r>
              <a:rPr lang="sv-SE" dirty="0" err="1"/>
              <a:t>fault</a:t>
            </a:r>
            <a:endParaRPr lang="sv-SE" dirty="0"/>
          </a:p>
          <a:p>
            <a:pPr lvl="2"/>
            <a:r>
              <a:rPr lang="sv-SE" dirty="0" err="1" smtClean="0"/>
              <a:t>Revalidation</a:t>
            </a:r>
            <a:endParaRPr lang="en-GB" dirty="0"/>
          </a:p>
          <a:p>
            <a:pPr lvl="1"/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Maintenance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B3606295-8303-47D4-A37D-A6A713A70CF2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6938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65060"/>
              </p:ext>
            </p:extLst>
          </p:nvPr>
        </p:nvGraphicFramePr>
        <p:xfrm>
          <a:off x="1195647" y="1633448"/>
          <a:ext cx="10134600" cy="228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Organisational 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386669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Engineering Phases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49978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Verification and Validation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86950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Post first validation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82058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High Level Requirements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03678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A22E11D1-C551-47B4-823B-085B79E569E1}" type="datetime1">
              <a:rPr lang="sv-SE" smtClean="0">
                <a:solidFill>
                  <a:schemeClr val="bg1"/>
                </a:solidFill>
              </a:rPr>
              <a:t>2022-11-29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First Validation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Configuration management plan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CIDL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Change requests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Change</a:t>
            </a:r>
            <a:r>
              <a:rPr lang="en-GB" dirty="0" smtClean="0"/>
              <a:t> </a:t>
            </a:r>
            <a:r>
              <a:rPr lang="en-GB" dirty="0" smtClean="0"/>
              <a:t>log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Non-conformity</a:t>
            </a:r>
            <a:endParaRPr lang="en-GB" dirty="0" smtClean="0"/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Non-compliance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Figures to the right </a:t>
            </a:r>
            <a:r>
              <a:rPr lang="en-GB" dirty="0" err="1" smtClean="0"/>
              <a:t>ar</a:t>
            </a:r>
            <a:r>
              <a:rPr lang="en-GB" dirty="0" smtClean="0"/>
              <a:t> the different workflows</a:t>
            </a:r>
            <a:endParaRPr lang="en-GB" dirty="0" smtClean="0"/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 lvl="1"/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92" y="1438101"/>
            <a:ext cx="3311332" cy="2386800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Configuration Management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B3606295-8303-47D4-A37D-A6A713A70CF2}" type="datetime1">
              <a:rPr lang="sv-SE" smtClean="0"/>
              <a:t>2022-11-29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08" y="3824901"/>
            <a:ext cx="3258900" cy="2386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8135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High Level Requirements</a:t>
            </a:r>
            <a:endParaRPr lang="en-GB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429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Requirements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PSS_HLREQ1</a:t>
            </a:r>
          </a:p>
          <a:p>
            <a:pPr lvl="2"/>
            <a:r>
              <a:rPr lang="en-US" dirty="0"/>
              <a:t>Comply with functional safety standard IEC 61511</a:t>
            </a:r>
          </a:p>
          <a:p>
            <a:pPr lvl="1"/>
            <a:r>
              <a:rPr lang="en-US" dirty="0"/>
              <a:t>PSS_HLREQ2</a:t>
            </a:r>
          </a:p>
          <a:p>
            <a:pPr lvl="2"/>
            <a:r>
              <a:rPr lang="en-US" dirty="0"/>
              <a:t>Where necessary, contribute to the mitigation of risks to personnel as identified in the parent system risk assessment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Specific </a:t>
            </a:r>
            <a:r>
              <a:rPr lang="en-GB" dirty="0" err="1" smtClean="0"/>
              <a:t>Requirments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B3606295-8303-47D4-A37D-A6A713A70CF2}" type="datetime1">
              <a:rPr lang="sv-SE" smtClean="0"/>
              <a:t>2022-11-29</a:t>
            </a:fld>
            <a:endParaRPr lang="sv-SE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3" y="2274529"/>
            <a:ext cx="4994275" cy="33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Requirements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PSS_HLREQ3</a:t>
            </a:r>
          </a:p>
          <a:p>
            <a:pPr lvl="2"/>
            <a:r>
              <a:rPr lang="en-US" dirty="0"/>
              <a:t>Provide parent system operator(s) with the information necessary to supervise the PSS</a:t>
            </a:r>
          </a:p>
          <a:p>
            <a:pPr lvl="2"/>
            <a:r>
              <a:rPr lang="en-US" dirty="0"/>
              <a:t>This information includes but is not limited to:</a:t>
            </a:r>
          </a:p>
          <a:p>
            <a:pPr lvl="4"/>
            <a:r>
              <a:rPr lang="en-US" dirty="0"/>
              <a:t>Health status of the PSS</a:t>
            </a:r>
          </a:p>
          <a:p>
            <a:pPr lvl="4"/>
            <a:r>
              <a:rPr lang="en-US" dirty="0"/>
              <a:t>Feedback from PSS actuators, where applicable</a:t>
            </a:r>
          </a:p>
          <a:p>
            <a:pPr lvl="4"/>
            <a:r>
              <a:rPr lang="en-US" dirty="0"/>
              <a:t>State of the PSS controlled area</a:t>
            </a:r>
          </a:p>
          <a:p>
            <a:pPr lvl="4"/>
            <a:r>
              <a:rPr lang="en-US" dirty="0"/>
              <a:t>Warning and alarms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Specific </a:t>
            </a:r>
            <a:r>
              <a:rPr lang="en-GB" dirty="0" err="1" smtClean="0"/>
              <a:t>Requirments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B3606295-8303-47D4-A37D-A6A713A70CF2}" type="datetime1">
              <a:rPr lang="sv-SE" smtClean="0"/>
              <a:t>2022-11-29</a:t>
            </a:fld>
            <a:endParaRPr lang="sv-SE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3" y="2274529"/>
            <a:ext cx="4994275" cy="33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Requirements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PSS_HLREQ4</a:t>
            </a:r>
          </a:p>
          <a:p>
            <a:pPr lvl="2"/>
            <a:r>
              <a:rPr lang="en-US" dirty="0"/>
              <a:t>Record information of PSS operation to allow for event reconstruction and analysis</a:t>
            </a:r>
          </a:p>
          <a:p>
            <a:pPr lvl="1"/>
            <a:r>
              <a:rPr lang="en-US" dirty="0"/>
              <a:t>PSS_HLREQ5</a:t>
            </a:r>
          </a:p>
          <a:p>
            <a:pPr lvl="2"/>
            <a:r>
              <a:rPr lang="en-US" dirty="0"/>
              <a:t>Support operation in case of a degraded mode of operation of EUC if the degraded state is not hazardous to personnel, as defined in the parent system risk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Specific </a:t>
            </a:r>
            <a:r>
              <a:rPr lang="en-GB" dirty="0" err="1" smtClean="0"/>
              <a:t>Requirments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B3606295-8303-47D4-A37D-A6A713A70CF2}" type="datetime1">
              <a:rPr lang="sv-SE" smtClean="0"/>
              <a:t>2022-11-29</a:t>
            </a:fld>
            <a:endParaRPr lang="sv-SE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3" y="2274529"/>
            <a:ext cx="4994275" cy="33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End of </a:t>
            </a:r>
            <a:r>
              <a:rPr lang="en-GB" dirty="0"/>
              <a:t>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70F-EBC4-435B-B320-AA9CE5776513}" type="datetime1">
              <a:rPr lang="sv-SE" smtClean="0"/>
              <a:t>2022-11-29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Organisational structure</a:t>
            </a:r>
            <a:endParaRPr lang="en-GB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55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Organisational structure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Thee different types of roles</a:t>
            </a:r>
          </a:p>
          <a:p>
            <a:pPr lvl="2"/>
            <a:r>
              <a:rPr lang="en-US" dirty="0" smtClean="0"/>
              <a:t>Project</a:t>
            </a:r>
          </a:p>
          <a:p>
            <a:pPr lvl="2"/>
            <a:r>
              <a:rPr lang="en-US" dirty="0" smtClean="0"/>
              <a:t>Engineering</a:t>
            </a:r>
          </a:p>
          <a:p>
            <a:pPr lvl="2"/>
            <a:r>
              <a:rPr lang="en-US" dirty="0"/>
              <a:t>Installation &amp; </a:t>
            </a:r>
            <a:r>
              <a:rPr lang="en-US" dirty="0" smtClean="0"/>
              <a:t>commissioning</a:t>
            </a:r>
          </a:p>
          <a:p>
            <a:pPr lvl="1"/>
            <a:r>
              <a:rPr lang="en-US" dirty="0" smtClean="0"/>
              <a:t>Responsibilities for documents</a:t>
            </a:r>
          </a:p>
          <a:p>
            <a:pPr lvl="2"/>
            <a:r>
              <a:rPr lang="en-US" dirty="0" smtClean="0"/>
              <a:t>Author</a:t>
            </a:r>
          </a:p>
          <a:p>
            <a:pPr lvl="2"/>
            <a:r>
              <a:rPr lang="en-US" dirty="0" smtClean="0"/>
              <a:t>Reviewer</a:t>
            </a:r>
          </a:p>
          <a:p>
            <a:pPr lvl="2"/>
            <a:r>
              <a:rPr lang="en-US" dirty="0" smtClean="0"/>
              <a:t>Approver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Roles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82190333-8A49-413D-ACE0-3587C3968179}" type="datetime1">
              <a:rPr lang="sv-SE" smtClean="0"/>
              <a:t>2022-11-29</a:t>
            </a:fld>
            <a:endParaRPr lang="sv-S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3" y="1771299"/>
            <a:ext cx="4994275" cy="4350452"/>
          </a:xfrm>
        </p:spPr>
      </p:pic>
    </p:spTree>
    <p:extLst>
      <p:ext uri="{BB962C8B-B14F-4D97-AF65-F5344CB8AC3E}">
        <p14:creationId xmlns:p14="http://schemas.microsoft.com/office/powerpoint/2010/main" val="42488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Organisational structure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One coordinator per system</a:t>
            </a:r>
          </a:p>
          <a:p>
            <a:pPr lvl="1"/>
            <a:r>
              <a:rPr lang="en-US" dirty="0" smtClean="0"/>
              <a:t>Leads works with several systems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82190333-8A49-413D-ACE0-3587C3968179}" type="datetime1">
              <a:rPr lang="sv-SE" smtClean="0"/>
              <a:t>2022-11-29</a:t>
            </a:fld>
            <a:endParaRPr lang="sv-S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3" y="1771299"/>
            <a:ext cx="4994275" cy="4350452"/>
          </a:xfrm>
        </p:spPr>
      </p:pic>
    </p:spTree>
    <p:extLst>
      <p:ext uri="{BB962C8B-B14F-4D97-AF65-F5344CB8AC3E}">
        <p14:creationId xmlns:p14="http://schemas.microsoft.com/office/powerpoint/2010/main" val="31117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Engineering Phases</a:t>
            </a:r>
            <a:endParaRPr lang="en-GB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91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Phases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10273077" cy="4768062"/>
          </a:xfrm>
        </p:spPr>
        <p:txBody>
          <a:bodyPr/>
          <a:lstStyle/>
          <a:p>
            <a:pPr lvl="1"/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 smtClean="0"/>
              <a:t>documents</a:t>
            </a:r>
            <a:endParaRPr lang="sv-SE" dirty="0" smtClean="0"/>
          </a:p>
          <a:p>
            <a:pPr lvl="2"/>
            <a:r>
              <a:rPr lang="en-US" dirty="0"/>
              <a:t>A</a:t>
            </a:r>
            <a:r>
              <a:rPr lang="en-US" dirty="0" smtClean="0"/>
              <a:t>pplicable </a:t>
            </a:r>
            <a:r>
              <a:rPr lang="en-US" dirty="0"/>
              <a:t>to all ESS </a:t>
            </a:r>
            <a:r>
              <a:rPr lang="en-US" dirty="0" smtClean="0"/>
              <a:t>PSS</a:t>
            </a:r>
            <a:endParaRPr lang="en-US" dirty="0"/>
          </a:p>
          <a:p>
            <a:pPr lvl="1"/>
            <a:r>
              <a:rPr lang="en-US" dirty="0" smtClean="0"/>
              <a:t>Documents in workflow, system specific</a:t>
            </a:r>
          </a:p>
          <a:p>
            <a:pPr lvl="1"/>
            <a:r>
              <a:rPr lang="en-US" dirty="0" smtClean="0"/>
              <a:t>Order of activities and documents</a:t>
            </a:r>
          </a:p>
          <a:p>
            <a:pPr lvl="1"/>
            <a:r>
              <a:rPr lang="en-US" dirty="0" smtClean="0"/>
              <a:t>Alignment with </a:t>
            </a:r>
            <a:r>
              <a:rPr lang="en-US" dirty="0"/>
              <a:t>functional safety standard IEC </a:t>
            </a:r>
            <a:r>
              <a:rPr lang="en-US" dirty="0" smtClean="0"/>
              <a:t>61511</a:t>
            </a:r>
          </a:p>
          <a:p>
            <a:pPr lvl="1"/>
            <a:r>
              <a:rPr lang="en-US" dirty="0" smtClean="0"/>
              <a:t>Entry criteria to documents</a:t>
            </a:r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documents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9C40B43C-FF47-48D9-ADB9-7704D4C9C218}" type="datetime1">
              <a:rPr lang="sv-SE" smtClean="0"/>
              <a:t>2022-11-29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39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Phases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PSS Ways of Working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 dirty="0">
              <a:solidFill>
                <a:srgbClr val="CCCCCC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08" y="1446412"/>
            <a:ext cx="10800000" cy="4140092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Requirements &amp; Analysis Phase and System Design Phase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710113A2-B98C-4350-9A73-E26F04ABE54F}" type="datetime1">
              <a:rPr lang="sv-SE" smtClean="0"/>
              <a:t>2022-11-29</a:t>
            </a:fld>
            <a:endParaRPr lang="sv-SE" dirty="0"/>
          </a:p>
        </p:txBody>
      </p:sp>
      <p:sp>
        <p:nvSpPr>
          <p:cNvPr id="19" name="Rectangle 18"/>
          <p:cNvSpPr/>
          <p:nvPr/>
        </p:nvSpPr>
        <p:spPr>
          <a:xfrm>
            <a:off x="10106892" y="4995839"/>
            <a:ext cx="2123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solidFill>
                  <a:srgbClr val="666666"/>
                </a:solidFill>
              </a:rPr>
              <a:t>CDR = </a:t>
            </a:r>
            <a:r>
              <a:rPr lang="sv-SE" sz="600" dirty="0" err="1">
                <a:solidFill>
                  <a:srgbClr val="666666"/>
                </a:solidFill>
              </a:rPr>
              <a:t>Critical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CHESS = </a:t>
            </a:r>
            <a:r>
              <a:rPr lang="sv-SE" sz="600" dirty="0" err="1">
                <a:solidFill>
                  <a:srgbClr val="666666"/>
                </a:solidFill>
              </a:rPr>
              <a:t>Collaboration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Home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European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Spallation</a:t>
            </a:r>
            <a:r>
              <a:rPr lang="sv-SE" sz="600" dirty="0">
                <a:solidFill>
                  <a:srgbClr val="666666"/>
                </a:solidFill>
              </a:rPr>
              <a:t> Source</a:t>
            </a:r>
          </a:p>
          <a:p>
            <a:r>
              <a:rPr lang="sv-SE" sz="600" dirty="0">
                <a:solidFill>
                  <a:srgbClr val="666666"/>
                </a:solidFill>
              </a:rPr>
              <a:t>CIDL = </a:t>
            </a:r>
            <a:r>
              <a:rPr lang="sv-SE" sz="600" dirty="0" err="1">
                <a:solidFill>
                  <a:srgbClr val="666666"/>
                </a:solidFill>
              </a:rPr>
              <a:t>Configuration</a:t>
            </a:r>
            <a:r>
              <a:rPr lang="sv-SE" sz="600" dirty="0">
                <a:solidFill>
                  <a:srgbClr val="666666"/>
                </a:solidFill>
              </a:rPr>
              <a:t> Item </a:t>
            </a:r>
            <a:r>
              <a:rPr lang="sv-SE" sz="600" dirty="0" err="1">
                <a:solidFill>
                  <a:srgbClr val="666666"/>
                </a:solidFill>
              </a:rPr>
              <a:t>Documentation</a:t>
            </a:r>
            <a:r>
              <a:rPr lang="sv-SE" sz="600" dirty="0">
                <a:solidFill>
                  <a:srgbClr val="666666"/>
                </a:solidFill>
              </a:rPr>
              <a:t> List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EAM = Enterprise Asset Management</a:t>
            </a:r>
          </a:p>
          <a:p>
            <a:r>
              <a:rPr lang="sv-SE" sz="600" dirty="0">
                <a:solidFill>
                  <a:srgbClr val="666666"/>
                </a:solidFill>
              </a:rPr>
              <a:t>EUC = Equipment under </a:t>
            </a:r>
            <a:r>
              <a:rPr lang="sv-SE" sz="600" dirty="0" err="1">
                <a:solidFill>
                  <a:srgbClr val="666666"/>
                </a:solidFill>
              </a:rPr>
              <a:t>control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FAT = </a:t>
            </a:r>
            <a:r>
              <a:rPr lang="sv-SE" sz="600" dirty="0" err="1">
                <a:solidFill>
                  <a:srgbClr val="666666"/>
                </a:solidFill>
              </a:rPr>
              <a:t>Factory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FIT = Final Integration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FSA = </a:t>
            </a:r>
            <a:r>
              <a:rPr lang="sv-SE" sz="600" dirty="0" err="1">
                <a:solidFill>
                  <a:srgbClr val="666666"/>
                </a:solidFill>
              </a:rPr>
              <a:t>Functional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HW = Hardware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IRR = Installation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ISRA = Information </a:t>
            </a:r>
            <a:r>
              <a:rPr lang="sv-SE" sz="600" dirty="0" err="1">
                <a:solidFill>
                  <a:srgbClr val="666666"/>
                </a:solidFill>
              </a:rPr>
              <a:t>Security</a:t>
            </a:r>
            <a:r>
              <a:rPr lang="sv-SE" sz="600" dirty="0">
                <a:solidFill>
                  <a:srgbClr val="666666"/>
                </a:solidFill>
              </a:rPr>
              <a:t> Risk </a:t>
            </a:r>
            <a:r>
              <a:rPr lang="sv-SE" sz="600" dirty="0" err="1">
                <a:solidFill>
                  <a:srgbClr val="666666"/>
                </a:solidFill>
              </a:rPr>
              <a:t>Assessment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PDR = </a:t>
            </a:r>
            <a:r>
              <a:rPr lang="sv-SE" sz="600" dirty="0" err="1">
                <a:solidFill>
                  <a:srgbClr val="666666"/>
                </a:solidFill>
              </a:rPr>
              <a:t>Preliminary</a:t>
            </a:r>
            <a:r>
              <a:rPr lang="sv-SE" sz="600" dirty="0">
                <a:solidFill>
                  <a:srgbClr val="666666"/>
                </a:solidFill>
              </a:rPr>
              <a:t> Design Review</a:t>
            </a:r>
          </a:p>
          <a:p>
            <a:r>
              <a:rPr lang="sv-SE" sz="600" dirty="0">
                <a:solidFill>
                  <a:srgbClr val="666666"/>
                </a:solidFill>
              </a:rPr>
              <a:t>SAT = Site </a:t>
            </a:r>
            <a:r>
              <a:rPr lang="sv-SE" sz="600" dirty="0" err="1">
                <a:solidFill>
                  <a:srgbClr val="666666"/>
                </a:solidFill>
              </a:rPr>
              <a:t>Acceptance</a:t>
            </a:r>
            <a:r>
              <a:rPr lang="sv-SE" sz="600" dirty="0">
                <a:solidFill>
                  <a:srgbClr val="666666"/>
                </a:solidFill>
              </a:rPr>
              <a:t> Test</a:t>
            </a:r>
          </a:p>
          <a:p>
            <a:r>
              <a:rPr lang="sv-SE" sz="600" dirty="0">
                <a:solidFill>
                  <a:srgbClr val="666666"/>
                </a:solidFill>
              </a:rPr>
              <a:t>SIF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Instrumented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Functions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SRR = </a:t>
            </a:r>
            <a:r>
              <a:rPr lang="sv-SE" sz="600" dirty="0" err="1">
                <a:solidFill>
                  <a:srgbClr val="666666"/>
                </a:solidFill>
              </a:rPr>
              <a:t>Safety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</a:t>
            </a:r>
            <a:r>
              <a:rPr lang="sv-SE" sz="600" dirty="0" err="1">
                <a:solidFill>
                  <a:srgbClr val="666666"/>
                </a:solidFill>
              </a:rPr>
              <a:t>review</a:t>
            </a:r>
            <a:endParaRPr lang="sv-SE" sz="600" dirty="0">
              <a:solidFill>
                <a:srgbClr val="666666"/>
              </a:solidFill>
            </a:endParaRPr>
          </a:p>
          <a:p>
            <a:r>
              <a:rPr lang="sv-SE" sz="600" dirty="0">
                <a:solidFill>
                  <a:srgbClr val="666666"/>
                </a:solidFill>
              </a:rPr>
              <a:t>SW = Software</a:t>
            </a:r>
          </a:p>
          <a:p>
            <a:r>
              <a:rPr lang="sv-SE" sz="600" dirty="0">
                <a:solidFill>
                  <a:srgbClr val="666666"/>
                </a:solidFill>
              </a:rPr>
              <a:t>TRR = Test </a:t>
            </a:r>
            <a:r>
              <a:rPr lang="sv-SE" sz="600" dirty="0" err="1">
                <a:solidFill>
                  <a:srgbClr val="666666"/>
                </a:solidFill>
              </a:rPr>
              <a:t>Readiness</a:t>
            </a:r>
            <a:r>
              <a:rPr lang="sv-SE" sz="600" dirty="0">
                <a:solidFill>
                  <a:srgbClr val="666666"/>
                </a:solidFill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16340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1857</TotalTime>
  <Words>2631</Words>
  <Application>Microsoft Office PowerPoint</Application>
  <PresentationFormat>Widescreen</PresentationFormat>
  <Paragraphs>582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PSS Ways of Working</vt:lpstr>
      <vt:lpstr>Agenda</vt:lpstr>
      <vt:lpstr>PowerPoint Presentation</vt:lpstr>
      <vt:lpstr>Organisational structure</vt:lpstr>
      <vt:lpstr>Organisational structure</vt:lpstr>
      <vt:lpstr>PowerPoint Presentation</vt:lpstr>
      <vt:lpstr>Engineering Phases</vt:lpstr>
      <vt:lpstr>Engineering Phases</vt:lpstr>
      <vt:lpstr>Engineering Phases</vt:lpstr>
      <vt:lpstr>Engineering Phases</vt:lpstr>
      <vt:lpstr>Engineering Phases</vt:lpstr>
      <vt:lpstr>Engineering Phases</vt:lpstr>
      <vt:lpstr>Engineering Phases</vt:lpstr>
      <vt:lpstr>PowerPoint Presentation</vt:lpstr>
      <vt:lpstr>Verification and Validation</vt:lpstr>
      <vt:lpstr>Verification and Validation</vt:lpstr>
      <vt:lpstr>Verification and Validation</vt:lpstr>
      <vt:lpstr>Verification and Validation</vt:lpstr>
      <vt:lpstr>Verification and Validation</vt:lpstr>
      <vt:lpstr>Verification and Validation</vt:lpstr>
      <vt:lpstr>Verification and Validation</vt:lpstr>
      <vt:lpstr>Verification and Validation</vt:lpstr>
      <vt:lpstr>Verification and Validation</vt:lpstr>
      <vt:lpstr>Verification and Validation</vt:lpstr>
      <vt:lpstr>Verification and Validation</vt:lpstr>
      <vt:lpstr>PowerPoint Presentation</vt:lpstr>
      <vt:lpstr>Post First Validation</vt:lpstr>
      <vt:lpstr>Post First Validation</vt:lpstr>
      <vt:lpstr>Post First Validation</vt:lpstr>
      <vt:lpstr>PowerPoint Presentation</vt:lpstr>
      <vt:lpstr>High Level Requirements</vt:lpstr>
      <vt:lpstr>High Level Requirements</vt:lpstr>
      <vt:lpstr>High Level Requirements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Gustav Ljungquist</cp:lastModifiedBy>
  <cp:revision>89</cp:revision>
  <cp:lastPrinted>2019-03-08T10:27:30Z</cp:lastPrinted>
  <dcterms:created xsi:type="dcterms:W3CDTF">2020-01-21T09:56:49Z</dcterms:created>
  <dcterms:modified xsi:type="dcterms:W3CDTF">2022-11-29T15:01:55Z</dcterms:modified>
</cp:coreProperties>
</file>