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48"/>
  </p:notesMasterIdLst>
  <p:sldIdLst>
    <p:sldId id="262" r:id="rId3"/>
    <p:sldId id="267" r:id="rId4"/>
    <p:sldId id="272" r:id="rId5"/>
    <p:sldId id="278" r:id="rId6"/>
    <p:sldId id="271" r:id="rId7"/>
    <p:sldId id="353" r:id="rId8"/>
    <p:sldId id="295" r:id="rId9"/>
    <p:sldId id="355" r:id="rId10"/>
    <p:sldId id="292" r:id="rId11"/>
    <p:sldId id="361" r:id="rId12"/>
    <p:sldId id="1087" r:id="rId13"/>
    <p:sldId id="1093" r:id="rId14"/>
    <p:sldId id="1094" r:id="rId15"/>
    <p:sldId id="356" r:id="rId16"/>
    <p:sldId id="282" r:id="rId17"/>
    <p:sldId id="344" r:id="rId18"/>
    <p:sldId id="1091" r:id="rId19"/>
    <p:sldId id="305" r:id="rId20"/>
    <p:sldId id="363" r:id="rId21"/>
    <p:sldId id="1089" r:id="rId22"/>
    <p:sldId id="360" r:id="rId23"/>
    <p:sldId id="1090" r:id="rId24"/>
    <p:sldId id="348" r:id="rId25"/>
    <p:sldId id="1079" r:id="rId26"/>
    <p:sldId id="1080" r:id="rId27"/>
    <p:sldId id="1083" r:id="rId28"/>
    <p:sldId id="1084" r:id="rId29"/>
    <p:sldId id="1082" r:id="rId30"/>
    <p:sldId id="1081" r:id="rId31"/>
    <p:sldId id="1137" r:id="rId32"/>
    <p:sldId id="1138" r:id="rId33"/>
    <p:sldId id="1139" r:id="rId34"/>
    <p:sldId id="1088" r:id="rId35"/>
    <p:sldId id="1092" r:id="rId36"/>
    <p:sldId id="288" r:id="rId37"/>
    <p:sldId id="1142" r:id="rId38"/>
    <p:sldId id="1140" r:id="rId39"/>
    <p:sldId id="1141" r:id="rId40"/>
    <p:sldId id="309" r:id="rId41"/>
    <p:sldId id="310" r:id="rId42"/>
    <p:sldId id="362" r:id="rId43"/>
    <p:sldId id="297" r:id="rId44"/>
    <p:sldId id="1086" r:id="rId45"/>
    <p:sldId id="359" r:id="rId46"/>
    <p:sldId id="1136" r:id="rId4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teza Mansouri" initials="MM" lastIdx="1" clrIdx="0">
    <p:extLst>
      <p:ext uri="{19B8F6BF-5375-455C-9EA6-DF929625EA0E}">
        <p15:presenceInfo xmlns:p15="http://schemas.microsoft.com/office/powerpoint/2012/main" userId="S-1-5-21-1853637497-491971987-2917381224-60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C99"/>
    <a:srgbClr val="FF7D00"/>
    <a:srgbClr val="8C8C8C"/>
    <a:srgbClr val="FEE6CC"/>
    <a:srgbClr val="E244E2"/>
    <a:srgbClr val="821482"/>
    <a:srgbClr val="00B0F0"/>
    <a:srgbClr val="FFFFFF"/>
    <a:srgbClr val="666666"/>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13" autoAdjust="0"/>
    <p:restoredTop sz="76968" autoAdjust="0"/>
  </p:normalViewPr>
  <p:slideViewPr>
    <p:cSldViewPr snapToGrid="0" snapToObjects="1">
      <p:cViewPr varScale="1">
        <p:scale>
          <a:sx n="121" d="100"/>
          <a:sy n="121" d="100"/>
        </p:scale>
        <p:origin x="2298"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DD7A6-D189-4C8B-8D22-FAABD7DDEE2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297D29D9-5AFE-4C05-8DD3-42A1BEDDE8A3}">
      <dgm:prSet phldrT="[Text]"/>
      <dgm:spPr/>
      <dgm:t>
        <a:bodyPr/>
        <a:lstStyle/>
        <a:p>
          <a:pPr>
            <a:buFont typeface="+mj-lt"/>
            <a:buAutoNum type="arabicPeriod"/>
          </a:pPr>
          <a:r>
            <a:rPr lang="en-GB" dirty="0">
              <a:effectLst/>
              <a:latin typeface="Segoe UI Historic" panose="020B0502040204020203" pitchFamily="34" charset="0"/>
              <a:ea typeface="MS Mincho" panose="02020609040205080304" pitchFamily="49" charset="-128"/>
              <a:cs typeface="Segoe UI Historic" panose="020B0502040204020203" pitchFamily="34" charset="0"/>
            </a:rPr>
            <a:t>Mitigate prompt ionizing radiation from proton Beam to Target.</a:t>
          </a:r>
          <a:endParaRPr lang="en-US" dirty="0"/>
        </a:p>
      </dgm:t>
    </dgm:pt>
    <dgm:pt modelId="{D2AC7399-2C54-4AB0-807E-694C310FAD07}" type="parTrans" cxnId="{EC5BEABE-AB9B-4299-9877-51EF0783C7C6}">
      <dgm:prSet/>
      <dgm:spPr/>
      <dgm:t>
        <a:bodyPr/>
        <a:lstStyle/>
        <a:p>
          <a:endParaRPr lang="en-US"/>
        </a:p>
      </dgm:t>
    </dgm:pt>
    <dgm:pt modelId="{3457EF18-14AD-4CB9-B2CC-79F5F4215B9C}" type="sibTrans" cxnId="{EC5BEABE-AB9B-4299-9877-51EF0783C7C6}">
      <dgm:prSet/>
      <dgm:spPr/>
      <dgm:t>
        <a:bodyPr/>
        <a:lstStyle/>
        <a:p>
          <a:endParaRPr lang="en-US"/>
        </a:p>
      </dgm:t>
    </dgm:pt>
    <dgm:pt modelId="{1A8BFDE2-2421-4B1C-B2D5-0C10A1B99B54}">
      <dgm:prSet phldrT="[Text]"/>
      <dgm:spPr/>
      <dgm:t>
        <a:bodyPr/>
        <a:lstStyle/>
        <a:p>
          <a:pPr>
            <a:buFont typeface="+mj-lt"/>
            <a:buAutoNum type="alphaLcParenR"/>
          </a:pPr>
          <a:r>
            <a:rPr lang="en-GB" dirty="0">
              <a:effectLst/>
              <a:latin typeface="Segoe UI Historic" panose="020B0502040204020203" pitchFamily="34" charset="0"/>
              <a:ea typeface="MS Mincho" panose="02020609040205080304" pitchFamily="49" charset="-128"/>
              <a:cs typeface="Arial" panose="020B0604020202020204" pitchFamily="34" charset="0"/>
            </a:rPr>
            <a:t>The Bunker PSS prevents access to the Bunker PSS controlled area, if there is proton Beam to Target.</a:t>
          </a:r>
          <a:endParaRPr lang="en-US" dirty="0"/>
        </a:p>
      </dgm:t>
    </dgm:pt>
    <dgm:pt modelId="{85854440-55CD-4CF1-8062-025DF4DDEE6E}" type="parTrans" cxnId="{08EDF2D7-0CE3-455C-A4F8-0BA94955C006}">
      <dgm:prSet/>
      <dgm:spPr/>
      <dgm:t>
        <a:bodyPr/>
        <a:lstStyle/>
        <a:p>
          <a:endParaRPr lang="en-US"/>
        </a:p>
      </dgm:t>
    </dgm:pt>
    <dgm:pt modelId="{0B8239D2-2BE3-4535-BED4-3A287E5CA508}" type="sibTrans" cxnId="{08EDF2D7-0CE3-455C-A4F8-0BA94955C006}">
      <dgm:prSet/>
      <dgm:spPr/>
      <dgm:t>
        <a:bodyPr/>
        <a:lstStyle/>
        <a:p>
          <a:endParaRPr lang="en-US"/>
        </a:p>
      </dgm:t>
    </dgm:pt>
    <dgm:pt modelId="{09D050E0-6929-4E65-8C05-68E05B31A96C}">
      <dgm:prSet phldrT="[Text]"/>
      <dgm:spPr/>
      <dgm:t>
        <a:bodyPr/>
        <a:lstStyle/>
        <a:p>
          <a:pPr>
            <a:buFont typeface="+mj-lt"/>
            <a:buAutoNum type="arabicPeriod"/>
          </a:pPr>
          <a:r>
            <a:rPr lang="en-GB" dirty="0">
              <a:effectLst/>
              <a:latin typeface="Segoe UI Historic" panose="020B0502040204020203" pitchFamily="34" charset="0"/>
              <a:ea typeface="MS Mincho" panose="02020609040205080304" pitchFamily="49" charset="-128"/>
              <a:cs typeface="Segoe UI Historic" panose="020B0502040204020203" pitchFamily="34" charset="0"/>
            </a:rPr>
            <a:t>Mitigate gamma radiation hazard from the monolith.</a:t>
          </a:r>
          <a:endParaRPr lang="en-US" dirty="0"/>
        </a:p>
      </dgm:t>
    </dgm:pt>
    <dgm:pt modelId="{88A02F7E-9ED4-4295-905C-CC6C1858FD2A}" type="parTrans" cxnId="{7D651DEA-C54D-4DAE-8E24-1B525E5FDB03}">
      <dgm:prSet/>
      <dgm:spPr/>
      <dgm:t>
        <a:bodyPr/>
        <a:lstStyle/>
        <a:p>
          <a:endParaRPr lang="en-US"/>
        </a:p>
      </dgm:t>
    </dgm:pt>
    <dgm:pt modelId="{16F2226F-7C94-4304-B704-60D229505B45}" type="sibTrans" cxnId="{7D651DEA-C54D-4DAE-8E24-1B525E5FDB03}">
      <dgm:prSet/>
      <dgm:spPr/>
      <dgm:t>
        <a:bodyPr/>
        <a:lstStyle/>
        <a:p>
          <a:endParaRPr lang="en-US"/>
        </a:p>
      </dgm:t>
    </dgm:pt>
    <dgm:pt modelId="{4C782BC1-6448-478D-9C5F-3AC6366A5D31}">
      <dgm:prSet phldrT="[Text]"/>
      <dgm:spPr/>
      <dgm:t>
        <a:bodyPr/>
        <a:lstStyle/>
        <a:p>
          <a:pPr>
            <a:buFont typeface="+mj-lt"/>
            <a:buAutoNum type="alphaLcParenR"/>
          </a:pPr>
          <a:r>
            <a:rPr lang="en-GB" dirty="0">
              <a:effectLst/>
              <a:latin typeface="Segoe UI Historic" panose="020B0502040204020203" pitchFamily="34" charset="0"/>
              <a:ea typeface="MS Mincho" panose="02020609040205080304" pitchFamily="49" charset="-128"/>
              <a:cs typeface="Arial" panose="020B0604020202020204" pitchFamily="34" charset="0"/>
            </a:rPr>
            <a:t>Preventing access to the Bunker PSS controlled </a:t>
          </a:r>
          <a:r>
            <a:rPr lang="en-GB" dirty="0">
              <a:latin typeface="Segoe UI Historic" panose="020B0502040204020203" pitchFamily="34" charset="0"/>
              <a:ea typeface="MS Mincho" panose="02020609040205080304" pitchFamily="49" charset="-128"/>
              <a:cs typeface="Arial" panose="020B0604020202020204" pitchFamily="34" charset="0"/>
            </a:rPr>
            <a:t>a</a:t>
          </a:r>
          <a:r>
            <a:rPr lang="en-GB" dirty="0">
              <a:effectLst/>
              <a:latin typeface="Segoe UI Historic" panose="020B0502040204020203" pitchFamily="34" charset="0"/>
              <a:ea typeface="MS Mincho" panose="02020609040205080304" pitchFamily="49" charset="-128"/>
              <a:cs typeface="Arial" panose="020B0604020202020204" pitchFamily="34" charset="0"/>
            </a:rPr>
            <a:t>rea if the light shutters are not closed. </a:t>
          </a:r>
          <a:endParaRPr lang="en-US" dirty="0"/>
        </a:p>
      </dgm:t>
    </dgm:pt>
    <dgm:pt modelId="{F58AE683-D96F-4091-9546-D1B899F6A13D}" type="parTrans" cxnId="{70AA70D2-1095-41C8-BF76-C082AB351D02}">
      <dgm:prSet/>
      <dgm:spPr/>
      <dgm:t>
        <a:bodyPr/>
        <a:lstStyle/>
        <a:p>
          <a:endParaRPr lang="en-US"/>
        </a:p>
      </dgm:t>
    </dgm:pt>
    <dgm:pt modelId="{DE3DD7E3-934B-4B3E-B7DB-9A97B49BB956}" type="sibTrans" cxnId="{70AA70D2-1095-41C8-BF76-C082AB351D02}">
      <dgm:prSet/>
      <dgm:spPr/>
      <dgm:t>
        <a:bodyPr/>
        <a:lstStyle/>
        <a:p>
          <a:endParaRPr lang="en-US"/>
        </a:p>
      </dgm:t>
    </dgm:pt>
    <dgm:pt modelId="{9D2083D2-CAE5-471E-90B7-A458E913F9D9}">
      <dgm:prSet phldrT="[Text]"/>
      <dgm:spPr/>
      <dgm:t>
        <a:bodyPr/>
        <a:lstStyle/>
        <a:p>
          <a:pPr>
            <a:buFont typeface="+mj-lt"/>
            <a:buAutoNum type="alphaLcParenR"/>
          </a:pPr>
          <a:r>
            <a:rPr lang="en-GB" dirty="0">
              <a:effectLst/>
              <a:latin typeface="Segoe UI Historic" panose="020B0502040204020203" pitchFamily="34" charset="0"/>
              <a:ea typeface="MS Mincho" panose="02020609040205080304" pitchFamily="49" charset="-128"/>
              <a:cs typeface="Arial" panose="020B0604020202020204" pitchFamily="34" charset="0"/>
            </a:rPr>
            <a:t>The Bunker PSS prevents inadvertent energization of the bending magnets, if the Bunker PSS controlled area is not closed and locked.</a:t>
          </a:r>
          <a:endParaRPr lang="en-US" dirty="0"/>
        </a:p>
      </dgm:t>
    </dgm:pt>
    <dgm:pt modelId="{047C6AC5-3F59-42FD-9065-0A59FB9896E2}" type="parTrans" cxnId="{5C7EE557-9FC9-4F98-93F7-574612FAA060}">
      <dgm:prSet/>
      <dgm:spPr/>
      <dgm:t>
        <a:bodyPr/>
        <a:lstStyle/>
        <a:p>
          <a:endParaRPr lang="en-US"/>
        </a:p>
      </dgm:t>
    </dgm:pt>
    <dgm:pt modelId="{96479BF2-74AC-4B36-95E0-19BFAED2440A}" type="sibTrans" cxnId="{5C7EE557-9FC9-4F98-93F7-574612FAA060}">
      <dgm:prSet/>
      <dgm:spPr/>
      <dgm:t>
        <a:bodyPr/>
        <a:lstStyle/>
        <a:p>
          <a:endParaRPr lang="en-US"/>
        </a:p>
      </dgm:t>
    </dgm:pt>
    <dgm:pt modelId="{B85C7759-0CF5-4DE2-BDEF-1736BF1ACB32}">
      <dgm:prSet phldrT="[Text]"/>
      <dgm:spPr/>
      <dgm:t>
        <a:bodyPr/>
        <a:lstStyle/>
        <a:p>
          <a:pPr>
            <a:buFont typeface="+mj-lt"/>
            <a:buAutoNum type="alphaLcParenR"/>
          </a:pPr>
          <a:r>
            <a:rPr lang="en-GB" dirty="0">
              <a:effectLst/>
              <a:latin typeface="Segoe UI Historic" panose="020B0502040204020203" pitchFamily="34" charset="0"/>
              <a:ea typeface="MS Mincho" panose="02020609040205080304" pitchFamily="49" charset="-128"/>
              <a:cs typeface="Arial" panose="020B0604020202020204" pitchFamily="34" charset="0"/>
            </a:rPr>
            <a:t>Preventing inadvertent opening of the light shutters, if the Bunker PSS controlled area is not closed and locked.</a:t>
          </a:r>
          <a:endParaRPr lang="en-US" dirty="0"/>
        </a:p>
      </dgm:t>
    </dgm:pt>
    <dgm:pt modelId="{63250C49-8F67-41DC-B920-2C687A81BF8C}" type="parTrans" cxnId="{57C674F4-55E0-4DC6-85D1-FCCC2AB9D3BE}">
      <dgm:prSet/>
      <dgm:spPr/>
      <dgm:t>
        <a:bodyPr/>
        <a:lstStyle/>
        <a:p>
          <a:endParaRPr lang="en-US"/>
        </a:p>
      </dgm:t>
    </dgm:pt>
    <dgm:pt modelId="{BEA5650F-14E2-417B-9A1A-3155ED1AF2D8}" type="sibTrans" cxnId="{57C674F4-55E0-4DC6-85D1-FCCC2AB9D3BE}">
      <dgm:prSet/>
      <dgm:spPr/>
      <dgm:t>
        <a:bodyPr/>
        <a:lstStyle/>
        <a:p>
          <a:endParaRPr lang="en-US"/>
        </a:p>
      </dgm:t>
    </dgm:pt>
    <dgm:pt modelId="{4A5CADFB-DAAF-4A9B-B53C-E8B01A99C2F7}" type="pres">
      <dgm:prSet presAssocID="{FEBDD7A6-D189-4C8B-8D22-FAABD7DDEE2F}" presName="linear" presStyleCnt="0">
        <dgm:presLayoutVars>
          <dgm:animLvl val="lvl"/>
          <dgm:resizeHandles val="exact"/>
        </dgm:presLayoutVars>
      </dgm:prSet>
      <dgm:spPr/>
    </dgm:pt>
    <dgm:pt modelId="{E630BBCA-101C-45D0-B0E0-685F469D3A91}" type="pres">
      <dgm:prSet presAssocID="{297D29D9-5AFE-4C05-8DD3-42A1BEDDE8A3}" presName="parentText" presStyleLbl="node1" presStyleIdx="0" presStyleCnt="2">
        <dgm:presLayoutVars>
          <dgm:chMax val="0"/>
          <dgm:bulletEnabled val="1"/>
        </dgm:presLayoutVars>
      </dgm:prSet>
      <dgm:spPr/>
    </dgm:pt>
    <dgm:pt modelId="{02CD662A-60B7-4A8E-9E8D-AA5ECA18F221}" type="pres">
      <dgm:prSet presAssocID="{297D29D9-5AFE-4C05-8DD3-42A1BEDDE8A3}" presName="childText" presStyleLbl="revTx" presStyleIdx="0" presStyleCnt="2">
        <dgm:presLayoutVars>
          <dgm:bulletEnabled val="1"/>
        </dgm:presLayoutVars>
      </dgm:prSet>
      <dgm:spPr/>
    </dgm:pt>
    <dgm:pt modelId="{9434C43E-BCC3-4088-8E4F-7E8D50BE034E}" type="pres">
      <dgm:prSet presAssocID="{09D050E0-6929-4E65-8C05-68E05B31A96C}" presName="parentText" presStyleLbl="node1" presStyleIdx="1" presStyleCnt="2">
        <dgm:presLayoutVars>
          <dgm:chMax val="0"/>
          <dgm:bulletEnabled val="1"/>
        </dgm:presLayoutVars>
      </dgm:prSet>
      <dgm:spPr/>
    </dgm:pt>
    <dgm:pt modelId="{D754DBC2-DA13-4BE0-B429-0E37B98E1FAD}" type="pres">
      <dgm:prSet presAssocID="{09D050E0-6929-4E65-8C05-68E05B31A96C}" presName="childText" presStyleLbl="revTx" presStyleIdx="1" presStyleCnt="2">
        <dgm:presLayoutVars>
          <dgm:bulletEnabled val="1"/>
        </dgm:presLayoutVars>
      </dgm:prSet>
      <dgm:spPr/>
    </dgm:pt>
  </dgm:ptLst>
  <dgm:cxnLst>
    <dgm:cxn modelId="{1CE47135-3D8B-47D2-A249-A26772501A91}" type="presOf" srcId="{B85C7759-0CF5-4DE2-BDEF-1736BF1ACB32}" destId="{D754DBC2-DA13-4BE0-B429-0E37B98E1FAD}" srcOrd="0" destOrd="1" presId="urn:microsoft.com/office/officeart/2005/8/layout/vList2"/>
    <dgm:cxn modelId="{2D98873A-6B04-45DA-A6B8-67718EEE7987}" type="presOf" srcId="{9D2083D2-CAE5-471E-90B7-A458E913F9D9}" destId="{02CD662A-60B7-4A8E-9E8D-AA5ECA18F221}" srcOrd="0" destOrd="1" presId="urn:microsoft.com/office/officeart/2005/8/layout/vList2"/>
    <dgm:cxn modelId="{13EA4841-A259-4A36-BF59-236DF75AFEB8}" type="presOf" srcId="{297D29D9-5AFE-4C05-8DD3-42A1BEDDE8A3}" destId="{E630BBCA-101C-45D0-B0E0-685F469D3A91}" srcOrd="0" destOrd="0" presId="urn:microsoft.com/office/officeart/2005/8/layout/vList2"/>
    <dgm:cxn modelId="{947E0D42-0C14-4C90-8C9D-7E63D4963CFC}" type="presOf" srcId="{1A8BFDE2-2421-4B1C-B2D5-0C10A1B99B54}" destId="{02CD662A-60B7-4A8E-9E8D-AA5ECA18F221}" srcOrd="0" destOrd="0" presId="urn:microsoft.com/office/officeart/2005/8/layout/vList2"/>
    <dgm:cxn modelId="{5C7EE557-9FC9-4F98-93F7-574612FAA060}" srcId="{297D29D9-5AFE-4C05-8DD3-42A1BEDDE8A3}" destId="{9D2083D2-CAE5-471E-90B7-A458E913F9D9}" srcOrd="1" destOrd="0" parTransId="{047C6AC5-3F59-42FD-9065-0A59FB9896E2}" sibTransId="{96479BF2-74AC-4B36-95E0-19BFAED2440A}"/>
    <dgm:cxn modelId="{A60DF1AD-A362-4E76-85F6-B122CE927870}" type="presOf" srcId="{FEBDD7A6-D189-4C8B-8D22-FAABD7DDEE2F}" destId="{4A5CADFB-DAAF-4A9B-B53C-E8B01A99C2F7}" srcOrd="0" destOrd="0" presId="urn:microsoft.com/office/officeart/2005/8/layout/vList2"/>
    <dgm:cxn modelId="{A038A4B0-E0B8-4015-9A91-DA73DCB1D61C}" type="presOf" srcId="{4C782BC1-6448-478D-9C5F-3AC6366A5D31}" destId="{D754DBC2-DA13-4BE0-B429-0E37B98E1FAD}" srcOrd="0" destOrd="0" presId="urn:microsoft.com/office/officeart/2005/8/layout/vList2"/>
    <dgm:cxn modelId="{EC5BEABE-AB9B-4299-9877-51EF0783C7C6}" srcId="{FEBDD7A6-D189-4C8B-8D22-FAABD7DDEE2F}" destId="{297D29D9-5AFE-4C05-8DD3-42A1BEDDE8A3}" srcOrd="0" destOrd="0" parTransId="{D2AC7399-2C54-4AB0-807E-694C310FAD07}" sibTransId="{3457EF18-14AD-4CB9-B2CC-79F5F4215B9C}"/>
    <dgm:cxn modelId="{70AA70D2-1095-41C8-BF76-C082AB351D02}" srcId="{09D050E0-6929-4E65-8C05-68E05B31A96C}" destId="{4C782BC1-6448-478D-9C5F-3AC6366A5D31}" srcOrd="0" destOrd="0" parTransId="{F58AE683-D96F-4091-9546-D1B899F6A13D}" sibTransId="{DE3DD7E3-934B-4B3E-B7DB-9A97B49BB956}"/>
    <dgm:cxn modelId="{08EDF2D7-0CE3-455C-A4F8-0BA94955C006}" srcId="{297D29D9-5AFE-4C05-8DD3-42A1BEDDE8A3}" destId="{1A8BFDE2-2421-4B1C-B2D5-0C10A1B99B54}" srcOrd="0" destOrd="0" parTransId="{85854440-55CD-4CF1-8062-025DF4DDEE6E}" sibTransId="{0B8239D2-2BE3-4535-BED4-3A287E5CA508}"/>
    <dgm:cxn modelId="{7CD7D4E9-3CED-4CEE-853B-AC7F740C9D00}" type="presOf" srcId="{09D050E0-6929-4E65-8C05-68E05B31A96C}" destId="{9434C43E-BCC3-4088-8E4F-7E8D50BE034E}" srcOrd="0" destOrd="0" presId="urn:microsoft.com/office/officeart/2005/8/layout/vList2"/>
    <dgm:cxn modelId="{7D651DEA-C54D-4DAE-8E24-1B525E5FDB03}" srcId="{FEBDD7A6-D189-4C8B-8D22-FAABD7DDEE2F}" destId="{09D050E0-6929-4E65-8C05-68E05B31A96C}" srcOrd="1" destOrd="0" parTransId="{88A02F7E-9ED4-4295-905C-CC6C1858FD2A}" sibTransId="{16F2226F-7C94-4304-B704-60D229505B45}"/>
    <dgm:cxn modelId="{57C674F4-55E0-4DC6-85D1-FCCC2AB9D3BE}" srcId="{09D050E0-6929-4E65-8C05-68E05B31A96C}" destId="{B85C7759-0CF5-4DE2-BDEF-1736BF1ACB32}" srcOrd="1" destOrd="0" parTransId="{63250C49-8F67-41DC-B920-2C687A81BF8C}" sibTransId="{BEA5650F-14E2-417B-9A1A-3155ED1AF2D8}"/>
    <dgm:cxn modelId="{B7FF6575-DBAE-44E0-BE74-D395D196691B}" type="presParOf" srcId="{4A5CADFB-DAAF-4A9B-B53C-E8B01A99C2F7}" destId="{E630BBCA-101C-45D0-B0E0-685F469D3A91}" srcOrd="0" destOrd="0" presId="urn:microsoft.com/office/officeart/2005/8/layout/vList2"/>
    <dgm:cxn modelId="{6EBDBE21-36E4-4F58-88F4-1B3470359E24}" type="presParOf" srcId="{4A5CADFB-DAAF-4A9B-B53C-E8B01A99C2F7}" destId="{02CD662A-60B7-4A8E-9E8D-AA5ECA18F221}" srcOrd="1" destOrd="0" presId="urn:microsoft.com/office/officeart/2005/8/layout/vList2"/>
    <dgm:cxn modelId="{E3751B84-E3BF-4815-96B6-B2D66714A3C0}" type="presParOf" srcId="{4A5CADFB-DAAF-4A9B-B53C-E8B01A99C2F7}" destId="{9434C43E-BCC3-4088-8E4F-7E8D50BE034E}" srcOrd="2" destOrd="0" presId="urn:microsoft.com/office/officeart/2005/8/layout/vList2"/>
    <dgm:cxn modelId="{2D739505-7454-464B-B5A9-30D310781036}" type="presParOf" srcId="{4A5CADFB-DAAF-4A9B-B53C-E8B01A99C2F7}" destId="{D754DBC2-DA13-4BE0-B429-0E37B98E1FA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E88029-9F70-4D8F-83AE-7EE2658DAEF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0D1EEC3-0FF1-4FF4-9A21-189D252D09AA}">
      <dgm:prSet phldrT="[Text]" custT="1"/>
      <dgm:spPr/>
      <dgm:t>
        <a:bodyPr/>
        <a:lstStyle/>
        <a:p>
          <a:pPr>
            <a:buFont typeface="Arial" panose="020B0604020202020204" pitchFamily="34" charset="0"/>
            <a:buChar char="•"/>
          </a:pPr>
          <a:r>
            <a:rPr lang="en-US" sz="2000" dirty="0"/>
            <a:t>A key exchange unit with Safety Tokens (ST), which is part of the Bunker PSS Key Exchange System </a:t>
          </a:r>
        </a:p>
      </dgm:t>
    </dgm:pt>
    <dgm:pt modelId="{6AFB3772-244F-4B31-9BC8-7B2073292BE8}" type="parTrans" cxnId="{71C0BB2F-94D8-4F22-B0B3-C1367BEAC8D0}">
      <dgm:prSet/>
      <dgm:spPr/>
      <dgm:t>
        <a:bodyPr/>
        <a:lstStyle/>
        <a:p>
          <a:endParaRPr lang="en-US"/>
        </a:p>
      </dgm:t>
    </dgm:pt>
    <dgm:pt modelId="{2565318E-B4D2-4529-86F3-CD97CAD76C2C}" type="sibTrans" cxnId="{71C0BB2F-94D8-4F22-B0B3-C1367BEAC8D0}">
      <dgm:prSet/>
      <dgm:spPr/>
      <dgm:t>
        <a:bodyPr/>
        <a:lstStyle/>
        <a:p>
          <a:endParaRPr lang="en-US"/>
        </a:p>
      </dgm:t>
    </dgm:pt>
    <dgm:pt modelId="{C5E9DC7C-9DB7-499D-8A9B-531F6F4EF131}">
      <dgm:prSet custT="1"/>
      <dgm:spPr/>
      <dgm:t>
        <a:bodyPr/>
        <a:lstStyle/>
        <a:p>
          <a:r>
            <a:rPr lang="en-US" sz="2000" dirty="0"/>
            <a:t>PSS has an interface with Electronic Personal Dosimeter (EPD) reader to allow access only if the person is carrying an active EPD.</a:t>
          </a:r>
        </a:p>
      </dgm:t>
    </dgm:pt>
    <dgm:pt modelId="{4FB0B190-57A7-4D06-A945-A7F9A379DD3F}" type="parTrans" cxnId="{88FA7C2A-09E0-4808-8343-7C8EF68DA295}">
      <dgm:prSet/>
      <dgm:spPr/>
      <dgm:t>
        <a:bodyPr/>
        <a:lstStyle/>
        <a:p>
          <a:endParaRPr lang="en-US"/>
        </a:p>
      </dgm:t>
    </dgm:pt>
    <dgm:pt modelId="{408BB0A7-3D9A-4CAA-B1F4-D7E15E436E2A}" type="sibTrans" cxnId="{88FA7C2A-09E0-4808-8343-7C8EF68DA295}">
      <dgm:prSet/>
      <dgm:spPr/>
      <dgm:t>
        <a:bodyPr/>
        <a:lstStyle/>
        <a:p>
          <a:endParaRPr lang="en-US"/>
        </a:p>
      </dgm:t>
    </dgm:pt>
    <dgm:pt modelId="{E97405B0-B710-4E4F-88E3-4849B15CE8FB}">
      <dgm:prSet custT="1"/>
      <dgm:spPr/>
      <dgm:t>
        <a:bodyPr/>
        <a:lstStyle/>
        <a:p>
          <a:r>
            <a:rPr lang="en-US" sz="2000" dirty="0"/>
            <a:t>An intercom system is used for communication between the access door and the Main Control Room (MCR).</a:t>
          </a:r>
        </a:p>
      </dgm:t>
    </dgm:pt>
    <dgm:pt modelId="{70EEA0D9-DBC3-4277-A86C-93F5040EF09B}" type="parTrans" cxnId="{4F5D36E0-10F5-4BF1-BDB6-F3BE40B3EA7F}">
      <dgm:prSet/>
      <dgm:spPr/>
      <dgm:t>
        <a:bodyPr/>
        <a:lstStyle/>
        <a:p>
          <a:endParaRPr lang="en-US"/>
        </a:p>
      </dgm:t>
    </dgm:pt>
    <dgm:pt modelId="{9CDB8F94-F129-4552-9041-E3F52F2599D3}" type="sibTrans" cxnId="{4F5D36E0-10F5-4BF1-BDB6-F3BE40B3EA7F}">
      <dgm:prSet/>
      <dgm:spPr/>
      <dgm:t>
        <a:bodyPr/>
        <a:lstStyle/>
        <a:p>
          <a:endParaRPr lang="en-US"/>
        </a:p>
      </dgm:t>
    </dgm:pt>
    <dgm:pt modelId="{E33BB491-95C7-4846-8F25-9242B097AD28}">
      <dgm:prSet custT="1"/>
      <dgm:spPr/>
      <dgm:t>
        <a:bodyPr/>
        <a:lstStyle/>
        <a:p>
          <a:r>
            <a:rPr lang="en-US" sz="2000" dirty="0"/>
            <a:t>A video surveillance system, which are installed at the access doors for supervising the access from the MCR. </a:t>
          </a:r>
        </a:p>
      </dgm:t>
    </dgm:pt>
    <dgm:pt modelId="{00388F1F-A186-4943-8684-B2CB238AB785}" type="parTrans" cxnId="{C4E05FE3-7DC1-444E-94D3-4659688CDFB7}">
      <dgm:prSet/>
      <dgm:spPr/>
      <dgm:t>
        <a:bodyPr/>
        <a:lstStyle/>
        <a:p>
          <a:endParaRPr lang="en-US"/>
        </a:p>
      </dgm:t>
    </dgm:pt>
    <dgm:pt modelId="{476C7FAC-1BC4-405E-B6E9-1EC4729BC74F}" type="sibTrans" cxnId="{C4E05FE3-7DC1-444E-94D3-4659688CDFB7}">
      <dgm:prSet/>
      <dgm:spPr/>
      <dgm:t>
        <a:bodyPr/>
        <a:lstStyle/>
        <a:p>
          <a:endParaRPr lang="en-US"/>
        </a:p>
      </dgm:t>
    </dgm:pt>
    <dgm:pt modelId="{1CDFD544-6A41-425B-82E8-3A3C4DBCAEC5}" type="pres">
      <dgm:prSet presAssocID="{FFE88029-9F70-4D8F-83AE-7EE2658DAEFE}" presName="linear" presStyleCnt="0">
        <dgm:presLayoutVars>
          <dgm:dir/>
          <dgm:resizeHandles val="exact"/>
        </dgm:presLayoutVars>
      </dgm:prSet>
      <dgm:spPr/>
    </dgm:pt>
    <dgm:pt modelId="{EA15B448-17EA-4BAC-95D9-07A0A4683467}" type="pres">
      <dgm:prSet presAssocID="{90D1EEC3-0FF1-4FF4-9A21-189D252D09AA}" presName="comp" presStyleCnt="0"/>
      <dgm:spPr/>
    </dgm:pt>
    <dgm:pt modelId="{4F7DFC01-A282-43E9-BC04-11B6411AE84F}" type="pres">
      <dgm:prSet presAssocID="{90D1EEC3-0FF1-4FF4-9A21-189D252D09AA}" presName="box" presStyleLbl="node1" presStyleIdx="0" presStyleCnt="4" custLinFactNeighborX="47670" custLinFactNeighborY="-15815"/>
      <dgm:spPr/>
    </dgm:pt>
    <dgm:pt modelId="{14B05641-37B0-47D0-8848-BA0C792D66A9}" type="pres">
      <dgm:prSet presAssocID="{90D1EEC3-0FF1-4FF4-9A21-189D252D09AA}" presName="img" presStyleLbl="fgImgPlace1" presStyleIdx="0" presStyleCnt="4" custScaleY="117983" custLinFactNeighborX="-2336" custLinFactNeighborY="4804"/>
      <dgm:spPr>
        <a:blipFill dpi="0" rotWithShape="1">
          <a:blip xmlns:r="http://schemas.openxmlformats.org/officeDocument/2006/relationships" r:embed="rId1"/>
          <a:srcRect/>
          <a:stretch>
            <a:fillRect t="5237" b="657"/>
          </a:stretch>
        </a:blipFill>
      </dgm:spPr>
    </dgm:pt>
    <dgm:pt modelId="{E09E56A3-35A4-41B5-B611-2544500ACB1E}" type="pres">
      <dgm:prSet presAssocID="{90D1EEC3-0FF1-4FF4-9A21-189D252D09AA}" presName="text" presStyleLbl="node1" presStyleIdx="0" presStyleCnt="4">
        <dgm:presLayoutVars>
          <dgm:bulletEnabled val="1"/>
        </dgm:presLayoutVars>
      </dgm:prSet>
      <dgm:spPr/>
    </dgm:pt>
    <dgm:pt modelId="{020A1011-CD87-49B2-B3B9-A22E7CF6D624}" type="pres">
      <dgm:prSet presAssocID="{2565318E-B4D2-4529-86F3-CD97CAD76C2C}" presName="spacer" presStyleCnt="0"/>
      <dgm:spPr/>
    </dgm:pt>
    <dgm:pt modelId="{628C238F-2C35-4907-B557-506FE9502A45}" type="pres">
      <dgm:prSet presAssocID="{C5E9DC7C-9DB7-499D-8A9B-531F6F4EF131}" presName="comp" presStyleCnt="0"/>
      <dgm:spPr/>
    </dgm:pt>
    <dgm:pt modelId="{85B8BBB0-B61E-4798-A3C6-A6DE3AA05AF3}" type="pres">
      <dgm:prSet presAssocID="{C5E9DC7C-9DB7-499D-8A9B-531F6F4EF131}" presName="box" presStyleLbl="node1" presStyleIdx="1" presStyleCnt="4"/>
      <dgm:spPr/>
    </dgm:pt>
    <dgm:pt modelId="{915192C2-8AEA-436F-A412-D6C080008C28}" type="pres">
      <dgm:prSet presAssocID="{C5E9DC7C-9DB7-499D-8A9B-531F6F4EF131}" presName="img" presStyleLbl="fgImgPlace1" presStyleIdx="1" presStyleCnt="4"/>
      <dgm:spPr>
        <a:blipFill rotWithShape="1">
          <a:blip xmlns:r="http://schemas.openxmlformats.org/officeDocument/2006/relationships" r:embed="rId2"/>
          <a:srcRect/>
          <a:stretch>
            <a:fillRect t="-7000" b="-7000"/>
          </a:stretch>
        </a:blipFill>
      </dgm:spPr>
    </dgm:pt>
    <dgm:pt modelId="{ACF5EA31-2CD5-41D3-B951-40402933C552}" type="pres">
      <dgm:prSet presAssocID="{C5E9DC7C-9DB7-499D-8A9B-531F6F4EF131}" presName="text" presStyleLbl="node1" presStyleIdx="1" presStyleCnt="4">
        <dgm:presLayoutVars>
          <dgm:bulletEnabled val="1"/>
        </dgm:presLayoutVars>
      </dgm:prSet>
      <dgm:spPr/>
    </dgm:pt>
    <dgm:pt modelId="{BFFF117D-3487-4175-8A73-E771BD5671E0}" type="pres">
      <dgm:prSet presAssocID="{408BB0A7-3D9A-4CAA-B1F4-D7E15E436E2A}" presName="spacer" presStyleCnt="0"/>
      <dgm:spPr/>
    </dgm:pt>
    <dgm:pt modelId="{3573B893-3334-4985-9B6E-10B42172ACB2}" type="pres">
      <dgm:prSet presAssocID="{E97405B0-B710-4E4F-88E3-4849B15CE8FB}" presName="comp" presStyleCnt="0"/>
      <dgm:spPr/>
    </dgm:pt>
    <dgm:pt modelId="{568ABB27-71A1-4F30-A0E3-CBCFFF149CD6}" type="pres">
      <dgm:prSet presAssocID="{E97405B0-B710-4E4F-88E3-4849B15CE8FB}" presName="box" presStyleLbl="node1" presStyleIdx="2" presStyleCnt="4"/>
      <dgm:spPr/>
    </dgm:pt>
    <dgm:pt modelId="{34CAF7C6-8A91-4B83-A7B0-038C30F52AEB}" type="pres">
      <dgm:prSet presAssocID="{E97405B0-B710-4E4F-88E3-4849B15CE8FB}" presName="img" presStyleLbl="fgImgPlace1" presStyleIdx="2" presStyleCnt="4"/>
      <dgm:spPr>
        <a:blipFill dpi="0" rotWithShape="1">
          <a:blip xmlns:r="http://schemas.openxmlformats.org/officeDocument/2006/relationships" r:embed="rId3"/>
          <a:srcRect/>
          <a:stretch>
            <a:fillRect t="-2344" b="5298"/>
          </a:stretch>
        </a:blipFill>
      </dgm:spPr>
    </dgm:pt>
    <dgm:pt modelId="{2AF513E2-411E-4D67-AB87-1AF4E7575111}" type="pres">
      <dgm:prSet presAssocID="{E97405B0-B710-4E4F-88E3-4849B15CE8FB}" presName="text" presStyleLbl="node1" presStyleIdx="2" presStyleCnt="4">
        <dgm:presLayoutVars>
          <dgm:bulletEnabled val="1"/>
        </dgm:presLayoutVars>
      </dgm:prSet>
      <dgm:spPr/>
    </dgm:pt>
    <dgm:pt modelId="{484F7769-9709-45A7-8298-5E9A241E133C}" type="pres">
      <dgm:prSet presAssocID="{9CDB8F94-F129-4552-9041-E3F52F2599D3}" presName="spacer" presStyleCnt="0"/>
      <dgm:spPr/>
    </dgm:pt>
    <dgm:pt modelId="{1877CC6A-AF08-44FF-B338-745A4268203F}" type="pres">
      <dgm:prSet presAssocID="{E33BB491-95C7-4846-8F25-9242B097AD28}" presName="comp" presStyleCnt="0"/>
      <dgm:spPr/>
    </dgm:pt>
    <dgm:pt modelId="{03795121-45C4-407B-AD50-619BF0BACB35}" type="pres">
      <dgm:prSet presAssocID="{E33BB491-95C7-4846-8F25-9242B097AD28}" presName="box" presStyleLbl="node1" presStyleIdx="3" presStyleCnt="4"/>
      <dgm:spPr/>
    </dgm:pt>
    <dgm:pt modelId="{7787355D-17D2-417B-9824-ED490703F916}" type="pres">
      <dgm:prSet presAssocID="{E33BB491-95C7-4846-8F25-9242B097AD28}" presName="img" presStyleLbl="fgImgPlace1" presStyleIdx="3" presStyleCnt="4"/>
      <dgm:spPr>
        <a:blipFill rotWithShape="1">
          <a:blip xmlns:r="http://schemas.openxmlformats.org/officeDocument/2006/relationships" r:embed="rId4"/>
          <a:srcRect/>
          <a:stretch>
            <a:fillRect t="-2000" b="-2000"/>
          </a:stretch>
        </a:blipFill>
      </dgm:spPr>
    </dgm:pt>
    <dgm:pt modelId="{C149A803-9B54-41E2-9267-C321FD81733A}" type="pres">
      <dgm:prSet presAssocID="{E33BB491-95C7-4846-8F25-9242B097AD28}" presName="text" presStyleLbl="node1" presStyleIdx="3" presStyleCnt="4">
        <dgm:presLayoutVars>
          <dgm:bulletEnabled val="1"/>
        </dgm:presLayoutVars>
      </dgm:prSet>
      <dgm:spPr/>
    </dgm:pt>
  </dgm:ptLst>
  <dgm:cxnLst>
    <dgm:cxn modelId="{88FA7C2A-09E0-4808-8343-7C8EF68DA295}" srcId="{FFE88029-9F70-4D8F-83AE-7EE2658DAEFE}" destId="{C5E9DC7C-9DB7-499D-8A9B-531F6F4EF131}" srcOrd="1" destOrd="0" parTransId="{4FB0B190-57A7-4D06-A945-A7F9A379DD3F}" sibTransId="{408BB0A7-3D9A-4CAA-B1F4-D7E15E436E2A}"/>
    <dgm:cxn modelId="{71C0BB2F-94D8-4F22-B0B3-C1367BEAC8D0}" srcId="{FFE88029-9F70-4D8F-83AE-7EE2658DAEFE}" destId="{90D1EEC3-0FF1-4FF4-9A21-189D252D09AA}" srcOrd="0" destOrd="0" parTransId="{6AFB3772-244F-4B31-9BC8-7B2073292BE8}" sibTransId="{2565318E-B4D2-4529-86F3-CD97CAD76C2C}"/>
    <dgm:cxn modelId="{9B67DD36-530B-414B-A7F4-3384C0A7A64A}" type="presOf" srcId="{90D1EEC3-0FF1-4FF4-9A21-189D252D09AA}" destId="{4F7DFC01-A282-43E9-BC04-11B6411AE84F}" srcOrd="0" destOrd="0" presId="urn:microsoft.com/office/officeart/2005/8/layout/vList4"/>
    <dgm:cxn modelId="{9962FB61-CB17-4398-8153-F20B4722DF58}" type="presOf" srcId="{E97405B0-B710-4E4F-88E3-4849B15CE8FB}" destId="{2AF513E2-411E-4D67-AB87-1AF4E7575111}" srcOrd="1" destOrd="0" presId="urn:microsoft.com/office/officeart/2005/8/layout/vList4"/>
    <dgm:cxn modelId="{248D9462-BEA5-41A3-9BD6-B213BC5DADC2}" type="presOf" srcId="{C5E9DC7C-9DB7-499D-8A9B-531F6F4EF131}" destId="{85B8BBB0-B61E-4798-A3C6-A6DE3AA05AF3}" srcOrd="0" destOrd="0" presId="urn:microsoft.com/office/officeart/2005/8/layout/vList4"/>
    <dgm:cxn modelId="{3A214D45-F33A-4BB8-AB01-49E4B3613708}" type="presOf" srcId="{90D1EEC3-0FF1-4FF4-9A21-189D252D09AA}" destId="{E09E56A3-35A4-41B5-B611-2544500ACB1E}" srcOrd="1" destOrd="0" presId="urn:microsoft.com/office/officeart/2005/8/layout/vList4"/>
    <dgm:cxn modelId="{1FFAAA53-7EC3-4D62-9ED4-392E29FDDBD1}" type="presOf" srcId="{E33BB491-95C7-4846-8F25-9242B097AD28}" destId="{C149A803-9B54-41E2-9267-C321FD81733A}" srcOrd="1" destOrd="0" presId="urn:microsoft.com/office/officeart/2005/8/layout/vList4"/>
    <dgm:cxn modelId="{49622177-9883-4C59-9985-D7DA583EAFBB}" type="presOf" srcId="{FFE88029-9F70-4D8F-83AE-7EE2658DAEFE}" destId="{1CDFD544-6A41-425B-82E8-3A3C4DBCAEC5}" srcOrd="0" destOrd="0" presId="urn:microsoft.com/office/officeart/2005/8/layout/vList4"/>
    <dgm:cxn modelId="{77A30C7E-EF2B-46A2-AE59-9B0F51D23130}" type="presOf" srcId="{E97405B0-B710-4E4F-88E3-4849B15CE8FB}" destId="{568ABB27-71A1-4F30-A0E3-CBCFFF149CD6}" srcOrd="0" destOrd="0" presId="urn:microsoft.com/office/officeart/2005/8/layout/vList4"/>
    <dgm:cxn modelId="{7131238C-A11B-42E3-B429-F94FCA4FB346}" type="presOf" srcId="{E33BB491-95C7-4846-8F25-9242B097AD28}" destId="{03795121-45C4-407B-AD50-619BF0BACB35}" srcOrd="0" destOrd="0" presId="urn:microsoft.com/office/officeart/2005/8/layout/vList4"/>
    <dgm:cxn modelId="{2065F5C1-E642-44F4-9514-95548BA74C8B}" type="presOf" srcId="{C5E9DC7C-9DB7-499D-8A9B-531F6F4EF131}" destId="{ACF5EA31-2CD5-41D3-B951-40402933C552}" srcOrd="1" destOrd="0" presId="urn:microsoft.com/office/officeart/2005/8/layout/vList4"/>
    <dgm:cxn modelId="{4F5D36E0-10F5-4BF1-BDB6-F3BE40B3EA7F}" srcId="{FFE88029-9F70-4D8F-83AE-7EE2658DAEFE}" destId="{E97405B0-B710-4E4F-88E3-4849B15CE8FB}" srcOrd="2" destOrd="0" parTransId="{70EEA0D9-DBC3-4277-A86C-93F5040EF09B}" sibTransId="{9CDB8F94-F129-4552-9041-E3F52F2599D3}"/>
    <dgm:cxn modelId="{C4E05FE3-7DC1-444E-94D3-4659688CDFB7}" srcId="{FFE88029-9F70-4D8F-83AE-7EE2658DAEFE}" destId="{E33BB491-95C7-4846-8F25-9242B097AD28}" srcOrd="3" destOrd="0" parTransId="{00388F1F-A186-4943-8684-B2CB238AB785}" sibTransId="{476C7FAC-1BC4-405E-B6E9-1EC4729BC74F}"/>
    <dgm:cxn modelId="{B4C1A520-A4D2-4D36-9EAA-69DAC79E9E23}" type="presParOf" srcId="{1CDFD544-6A41-425B-82E8-3A3C4DBCAEC5}" destId="{EA15B448-17EA-4BAC-95D9-07A0A4683467}" srcOrd="0" destOrd="0" presId="urn:microsoft.com/office/officeart/2005/8/layout/vList4"/>
    <dgm:cxn modelId="{A28E78F5-0037-4B19-91C5-4B31433EDED0}" type="presParOf" srcId="{EA15B448-17EA-4BAC-95D9-07A0A4683467}" destId="{4F7DFC01-A282-43E9-BC04-11B6411AE84F}" srcOrd="0" destOrd="0" presId="urn:microsoft.com/office/officeart/2005/8/layout/vList4"/>
    <dgm:cxn modelId="{23500026-224F-4724-9719-BE8013550D75}" type="presParOf" srcId="{EA15B448-17EA-4BAC-95D9-07A0A4683467}" destId="{14B05641-37B0-47D0-8848-BA0C792D66A9}" srcOrd="1" destOrd="0" presId="urn:microsoft.com/office/officeart/2005/8/layout/vList4"/>
    <dgm:cxn modelId="{DC435710-C60A-4D79-BE46-586515A33277}" type="presParOf" srcId="{EA15B448-17EA-4BAC-95D9-07A0A4683467}" destId="{E09E56A3-35A4-41B5-B611-2544500ACB1E}" srcOrd="2" destOrd="0" presId="urn:microsoft.com/office/officeart/2005/8/layout/vList4"/>
    <dgm:cxn modelId="{4227D005-D25E-4069-87B9-6EEE030EDC19}" type="presParOf" srcId="{1CDFD544-6A41-425B-82E8-3A3C4DBCAEC5}" destId="{020A1011-CD87-49B2-B3B9-A22E7CF6D624}" srcOrd="1" destOrd="0" presId="urn:microsoft.com/office/officeart/2005/8/layout/vList4"/>
    <dgm:cxn modelId="{36BED725-5433-49FC-BFB8-4D09594E3AAC}" type="presParOf" srcId="{1CDFD544-6A41-425B-82E8-3A3C4DBCAEC5}" destId="{628C238F-2C35-4907-B557-506FE9502A45}" srcOrd="2" destOrd="0" presId="urn:microsoft.com/office/officeart/2005/8/layout/vList4"/>
    <dgm:cxn modelId="{2529F89B-B313-4264-AE2E-B680D750FFBB}" type="presParOf" srcId="{628C238F-2C35-4907-B557-506FE9502A45}" destId="{85B8BBB0-B61E-4798-A3C6-A6DE3AA05AF3}" srcOrd="0" destOrd="0" presId="urn:microsoft.com/office/officeart/2005/8/layout/vList4"/>
    <dgm:cxn modelId="{3D0271BD-E01B-4CCE-8764-D038EA64470F}" type="presParOf" srcId="{628C238F-2C35-4907-B557-506FE9502A45}" destId="{915192C2-8AEA-436F-A412-D6C080008C28}" srcOrd="1" destOrd="0" presId="urn:microsoft.com/office/officeart/2005/8/layout/vList4"/>
    <dgm:cxn modelId="{2072B454-4DF1-436E-A8DC-5C00B5AFEF1C}" type="presParOf" srcId="{628C238F-2C35-4907-B557-506FE9502A45}" destId="{ACF5EA31-2CD5-41D3-B951-40402933C552}" srcOrd="2" destOrd="0" presId="urn:microsoft.com/office/officeart/2005/8/layout/vList4"/>
    <dgm:cxn modelId="{DC617F6F-E98E-4697-AE1A-45CDAB21F0F1}" type="presParOf" srcId="{1CDFD544-6A41-425B-82E8-3A3C4DBCAEC5}" destId="{BFFF117D-3487-4175-8A73-E771BD5671E0}" srcOrd="3" destOrd="0" presId="urn:microsoft.com/office/officeart/2005/8/layout/vList4"/>
    <dgm:cxn modelId="{6F2ECAB1-BD90-46F3-B923-802BB523B7F7}" type="presParOf" srcId="{1CDFD544-6A41-425B-82E8-3A3C4DBCAEC5}" destId="{3573B893-3334-4985-9B6E-10B42172ACB2}" srcOrd="4" destOrd="0" presId="urn:microsoft.com/office/officeart/2005/8/layout/vList4"/>
    <dgm:cxn modelId="{49F6D372-78DA-4311-8058-3F496F632449}" type="presParOf" srcId="{3573B893-3334-4985-9B6E-10B42172ACB2}" destId="{568ABB27-71A1-4F30-A0E3-CBCFFF149CD6}" srcOrd="0" destOrd="0" presId="urn:microsoft.com/office/officeart/2005/8/layout/vList4"/>
    <dgm:cxn modelId="{8B78F8BA-124F-4F8E-9018-3A35450AD35A}" type="presParOf" srcId="{3573B893-3334-4985-9B6E-10B42172ACB2}" destId="{34CAF7C6-8A91-4B83-A7B0-038C30F52AEB}" srcOrd="1" destOrd="0" presId="urn:microsoft.com/office/officeart/2005/8/layout/vList4"/>
    <dgm:cxn modelId="{4A1F824D-C774-48C2-8370-2363AD0C73FB}" type="presParOf" srcId="{3573B893-3334-4985-9B6E-10B42172ACB2}" destId="{2AF513E2-411E-4D67-AB87-1AF4E7575111}" srcOrd="2" destOrd="0" presId="urn:microsoft.com/office/officeart/2005/8/layout/vList4"/>
    <dgm:cxn modelId="{7C782E5C-A4F6-42B2-9AAA-1844E195E1EC}" type="presParOf" srcId="{1CDFD544-6A41-425B-82E8-3A3C4DBCAEC5}" destId="{484F7769-9709-45A7-8298-5E9A241E133C}" srcOrd="5" destOrd="0" presId="urn:microsoft.com/office/officeart/2005/8/layout/vList4"/>
    <dgm:cxn modelId="{F5AF4014-971C-4FB7-A89C-556F7911C581}" type="presParOf" srcId="{1CDFD544-6A41-425B-82E8-3A3C4DBCAEC5}" destId="{1877CC6A-AF08-44FF-B338-745A4268203F}" srcOrd="6" destOrd="0" presId="urn:microsoft.com/office/officeart/2005/8/layout/vList4"/>
    <dgm:cxn modelId="{A5723A94-02E5-4696-8510-92ED4DFCC68D}" type="presParOf" srcId="{1877CC6A-AF08-44FF-B338-745A4268203F}" destId="{03795121-45C4-407B-AD50-619BF0BACB35}" srcOrd="0" destOrd="0" presId="urn:microsoft.com/office/officeart/2005/8/layout/vList4"/>
    <dgm:cxn modelId="{2794E791-AED1-4A00-82B8-A2831852BB9F}" type="presParOf" srcId="{1877CC6A-AF08-44FF-B338-745A4268203F}" destId="{7787355D-17D2-417B-9824-ED490703F916}" srcOrd="1" destOrd="0" presId="urn:microsoft.com/office/officeart/2005/8/layout/vList4"/>
    <dgm:cxn modelId="{866B65CE-56DA-426A-9886-6EF3723A5377}" type="presParOf" srcId="{1877CC6A-AF08-44FF-B338-745A4268203F}" destId="{C149A803-9B54-41E2-9267-C321FD81733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04B692-0A64-4422-B49E-874FB0B0266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C455024-EDC5-43B8-9B41-07C1EC6C57BD}">
      <dgm:prSet phldrT="[Text]"/>
      <dgm:spPr/>
      <dgm:t>
        <a:bodyPr/>
        <a:lstStyle/>
        <a:p>
          <a:pPr>
            <a:buFont typeface="Symbol" panose="05050102010706020507" pitchFamily="18" charset="2"/>
            <a:buChar char=""/>
          </a:pPr>
          <a:r>
            <a:rPr lang="en-GB" dirty="0"/>
            <a:t>The Bunker PSS ensures that no one is left inside Bunker PSS controlled area </a:t>
          </a:r>
          <a:endParaRPr lang="en-US" dirty="0"/>
        </a:p>
      </dgm:t>
    </dgm:pt>
    <dgm:pt modelId="{E7E37C48-B4BE-4075-A592-814962D99867}" type="parTrans" cxnId="{7C55BE20-F05B-41A4-AC38-F51D408B3AAB}">
      <dgm:prSet/>
      <dgm:spPr/>
      <dgm:t>
        <a:bodyPr/>
        <a:lstStyle/>
        <a:p>
          <a:endParaRPr lang="en-US"/>
        </a:p>
      </dgm:t>
    </dgm:pt>
    <dgm:pt modelId="{40E314B6-E7B9-463E-8EF0-8AB772AC6823}" type="sibTrans" cxnId="{7C55BE20-F05B-41A4-AC38-F51D408B3AAB}">
      <dgm:prSet/>
      <dgm:spPr/>
      <dgm:t>
        <a:bodyPr/>
        <a:lstStyle/>
        <a:p>
          <a:endParaRPr lang="en-US"/>
        </a:p>
      </dgm:t>
    </dgm:pt>
    <dgm:pt modelId="{C1EC8EFA-464B-4A04-A4C5-9A738ECFF584}">
      <dgm:prSet phldrT="[Text]"/>
      <dgm:spPr/>
      <dgm:t>
        <a:bodyPr/>
        <a:lstStyle/>
        <a:p>
          <a:pPr>
            <a:buFont typeface="Symbol" panose="05050102010706020507" pitchFamily="18" charset="2"/>
            <a:buChar char=""/>
          </a:pPr>
          <a:r>
            <a:rPr lang="en-GB" dirty="0"/>
            <a:t>The Bunker PSS ensures that the shielding blocks for Bunker PSS controlled area are in place.</a:t>
          </a:r>
          <a:endParaRPr lang="en-US" dirty="0"/>
        </a:p>
      </dgm:t>
    </dgm:pt>
    <dgm:pt modelId="{398D4F68-8247-41A3-98F5-A1F87A6E2EC7}" type="parTrans" cxnId="{701DAD2D-45FA-441F-B7D3-510DB64CE30B}">
      <dgm:prSet/>
      <dgm:spPr/>
      <dgm:t>
        <a:bodyPr/>
        <a:lstStyle/>
        <a:p>
          <a:endParaRPr lang="en-US"/>
        </a:p>
      </dgm:t>
    </dgm:pt>
    <dgm:pt modelId="{01C21644-44AD-4623-A55A-FF1336A51664}" type="sibTrans" cxnId="{701DAD2D-45FA-441F-B7D3-510DB64CE30B}">
      <dgm:prSet/>
      <dgm:spPr/>
      <dgm:t>
        <a:bodyPr/>
        <a:lstStyle/>
        <a:p>
          <a:endParaRPr lang="en-US"/>
        </a:p>
      </dgm:t>
    </dgm:pt>
    <dgm:pt modelId="{84326022-9824-495B-A54E-BA1CB857B5A7}">
      <dgm:prSet phldrT="[Text]"/>
      <dgm:spPr/>
      <dgm:t>
        <a:bodyPr/>
        <a:lstStyle/>
        <a:p>
          <a:pPr>
            <a:buFont typeface="Symbol" panose="05050102010706020507" pitchFamily="18" charset="2"/>
            <a:buChar char=""/>
          </a:pPr>
          <a:r>
            <a:rPr lang="en-GB" dirty="0"/>
            <a:t>The Bunker PSS ensures that the bunker crane and fence is locked.</a:t>
          </a:r>
          <a:endParaRPr lang="en-US" dirty="0"/>
        </a:p>
      </dgm:t>
    </dgm:pt>
    <dgm:pt modelId="{D5292A07-555E-4029-A620-287D811E62D9}" type="parTrans" cxnId="{AB817099-E3E9-4FEA-B237-52CCF0C0AFB0}">
      <dgm:prSet/>
      <dgm:spPr/>
      <dgm:t>
        <a:bodyPr/>
        <a:lstStyle/>
        <a:p>
          <a:endParaRPr lang="en-US"/>
        </a:p>
      </dgm:t>
    </dgm:pt>
    <dgm:pt modelId="{78A6A370-039B-4976-9544-C9936C7E0F48}" type="sibTrans" cxnId="{AB817099-E3E9-4FEA-B237-52CCF0C0AFB0}">
      <dgm:prSet/>
      <dgm:spPr/>
      <dgm:t>
        <a:bodyPr/>
        <a:lstStyle/>
        <a:p>
          <a:endParaRPr lang="en-US"/>
        </a:p>
      </dgm:t>
    </dgm:pt>
    <dgm:pt modelId="{6381FBEC-AD93-46F4-BE83-E2A4B78106A6}" type="pres">
      <dgm:prSet presAssocID="{F004B692-0A64-4422-B49E-874FB0B02663}" presName="Name0" presStyleCnt="0">
        <dgm:presLayoutVars>
          <dgm:dir/>
          <dgm:resizeHandles val="exact"/>
        </dgm:presLayoutVars>
      </dgm:prSet>
      <dgm:spPr/>
    </dgm:pt>
    <dgm:pt modelId="{8D50B163-F6D6-47D3-8BE7-03439A281186}" type="pres">
      <dgm:prSet presAssocID="{8C455024-EDC5-43B8-9B41-07C1EC6C57BD}" presName="node" presStyleLbl="node1" presStyleIdx="0" presStyleCnt="3">
        <dgm:presLayoutVars>
          <dgm:bulletEnabled val="1"/>
        </dgm:presLayoutVars>
      </dgm:prSet>
      <dgm:spPr/>
    </dgm:pt>
    <dgm:pt modelId="{0B094F4D-D482-489E-8388-5B1773F0D04E}" type="pres">
      <dgm:prSet presAssocID="{40E314B6-E7B9-463E-8EF0-8AB772AC6823}" presName="sibTrans" presStyleLbl="sibTrans2D1" presStyleIdx="0" presStyleCnt="2"/>
      <dgm:spPr>
        <a:prstGeom prst="rightArrow">
          <a:avLst/>
        </a:prstGeom>
      </dgm:spPr>
    </dgm:pt>
    <dgm:pt modelId="{C984F92E-8438-4EF9-99EE-20C1AEE69F40}" type="pres">
      <dgm:prSet presAssocID="{40E314B6-E7B9-463E-8EF0-8AB772AC6823}" presName="connectorText" presStyleLbl="sibTrans2D1" presStyleIdx="0" presStyleCnt="2"/>
      <dgm:spPr/>
    </dgm:pt>
    <dgm:pt modelId="{1930E612-7D8C-4F64-BC95-DEC57B1DB753}" type="pres">
      <dgm:prSet presAssocID="{C1EC8EFA-464B-4A04-A4C5-9A738ECFF584}" presName="node" presStyleLbl="node1" presStyleIdx="1" presStyleCnt="3">
        <dgm:presLayoutVars>
          <dgm:bulletEnabled val="1"/>
        </dgm:presLayoutVars>
      </dgm:prSet>
      <dgm:spPr/>
    </dgm:pt>
    <dgm:pt modelId="{71FF4269-46F0-428B-93EF-89C5ACCB2F4B}" type="pres">
      <dgm:prSet presAssocID="{01C21644-44AD-4623-A55A-FF1336A51664}" presName="sibTrans" presStyleLbl="sibTrans2D1" presStyleIdx="1" presStyleCnt="2"/>
      <dgm:spPr>
        <a:prstGeom prst="rightArrow">
          <a:avLst/>
        </a:prstGeom>
      </dgm:spPr>
    </dgm:pt>
    <dgm:pt modelId="{398F3885-0B01-4AED-B14B-2ABFC4F321E9}" type="pres">
      <dgm:prSet presAssocID="{01C21644-44AD-4623-A55A-FF1336A51664}" presName="connectorText" presStyleLbl="sibTrans2D1" presStyleIdx="1" presStyleCnt="2"/>
      <dgm:spPr/>
    </dgm:pt>
    <dgm:pt modelId="{98DF69D0-9A0A-461D-8E32-33B561ABEE7E}" type="pres">
      <dgm:prSet presAssocID="{84326022-9824-495B-A54E-BA1CB857B5A7}" presName="node" presStyleLbl="node1" presStyleIdx="2" presStyleCnt="3">
        <dgm:presLayoutVars>
          <dgm:bulletEnabled val="1"/>
        </dgm:presLayoutVars>
      </dgm:prSet>
      <dgm:spPr/>
    </dgm:pt>
  </dgm:ptLst>
  <dgm:cxnLst>
    <dgm:cxn modelId="{9F0D2401-90D1-45E0-AA32-21CF557C9FF4}" type="presOf" srcId="{40E314B6-E7B9-463E-8EF0-8AB772AC6823}" destId="{0B094F4D-D482-489E-8388-5B1773F0D04E}" srcOrd="0" destOrd="0" presId="urn:microsoft.com/office/officeart/2005/8/layout/process1"/>
    <dgm:cxn modelId="{34A60E0B-851A-4ED4-9294-A5D3825F6856}" type="presOf" srcId="{8C455024-EDC5-43B8-9B41-07C1EC6C57BD}" destId="{8D50B163-F6D6-47D3-8BE7-03439A281186}" srcOrd="0" destOrd="0" presId="urn:microsoft.com/office/officeart/2005/8/layout/process1"/>
    <dgm:cxn modelId="{143A6A10-FFA6-4AF5-A1A9-4D6306F4D3B0}" type="presOf" srcId="{01C21644-44AD-4623-A55A-FF1336A51664}" destId="{398F3885-0B01-4AED-B14B-2ABFC4F321E9}" srcOrd="1" destOrd="0" presId="urn:microsoft.com/office/officeart/2005/8/layout/process1"/>
    <dgm:cxn modelId="{7C55BE20-F05B-41A4-AC38-F51D408B3AAB}" srcId="{F004B692-0A64-4422-B49E-874FB0B02663}" destId="{8C455024-EDC5-43B8-9B41-07C1EC6C57BD}" srcOrd="0" destOrd="0" parTransId="{E7E37C48-B4BE-4075-A592-814962D99867}" sibTransId="{40E314B6-E7B9-463E-8EF0-8AB772AC6823}"/>
    <dgm:cxn modelId="{AF91C521-68C8-40F6-BB11-3E510C7675DB}" type="presOf" srcId="{01C21644-44AD-4623-A55A-FF1336A51664}" destId="{71FF4269-46F0-428B-93EF-89C5ACCB2F4B}" srcOrd="0" destOrd="0" presId="urn:microsoft.com/office/officeart/2005/8/layout/process1"/>
    <dgm:cxn modelId="{701DAD2D-45FA-441F-B7D3-510DB64CE30B}" srcId="{F004B692-0A64-4422-B49E-874FB0B02663}" destId="{C1EC8EFA-464B-4A04-A4C5-9A738ECFF584}" srcOrd="1" destOrd="0" parTransId="{398D4F68-8247-41A3-98F5-A1F87A6E2EC7}" sibTransId="{01C21644-44AD-4623-A55A-FF1336A51664}"/>
    <dgm:cxn modelId="{DA785936-F4FD-4B73-A1B2-14D8B28DE267}" type="presOf" srcId="{F004B692-0A64-4422-B49E-874FB0B02663}" destId="{6381FBEC-AD93-46F4-BE83-E2A4B78106A6}" srcOrd="0" destOrd="0" presId="urn:microsoft.com/office/officeart/2005/8/layout/process1"/>
    <dgm:cxn modelId="{55667666-9A26-4E22-A906-7579AF732DE8}" type="presOf" srcId="{40E314B6-E7B9-463E-8EF0-8AB772AC6823}" destId="{C984F92E-8438-4EF9-99EE-20C1AEE69F40}" srcOrd="1" destOrd="0" presId="urn:microsoft.com/office/officeart/2005/8/layout/process1"/>
    <dgm:cxn modelId="{0AC79853-C660-4952-BFD9-D59DA38661DA}" type="presOf" srcId="{C1EC8EFA-464B-4A04-A4C5-9A738ECFF584}" destId="{1930E612-7D8C-4F64-BC95-DEC57B1DB753}" srcOrd="0" destOrd="0" presId="urn:microsoft.com/office/officeart/2005/8/layout/process1"/>
    <dgm:cxn modelId="{AB817099-E3E9-4FEA-B237-52CCF0C0AFB0}" srcId="{F004B692-0A64-4422-B49E-874FB0B02663}" destId="{84326022-9824-495B-A54E-BA1CB857B5A7}" srcOrd="2" destOrd="0" parTransId="{D5292A07-555E-4029-A620-287D811E62D9}" sibTransId="{78A6A370-039B-4976-9544-C9936C7E0F48}"/>
    <dgm:cxn modelId="{B6190AEE-048B-41EC-B4AA-987659949C1D}" type="presOf" srcId="{84326022-9824-495B-A54E-BA1CB857B5A7}" destId="{98DF69D0-9A0A-461D-8E32-33B561ABEE7E}" srcOrd="0" destOrd="0" presId="urn:microsoft.com/office/officeart/2005/8/layout/process1"/>
    <dgm:cxn modelId="{C82BBE08-A147-439B-AA05-4537950EE52E}" type="presParOf" srcId="{6381FBEC-AD93-46F4-BE83-E2A4B78106A6}" destId="{8D50B163-F6D6-47D3-8BE7-03439A281186}" srcOrd="0" destOrd="0" presId="urn:microsoft.com/office/officeart/2005/8/layout/process1"/>
    <dgm:cxn modelId="{BCD939A4-B843-4429-A46B-9FDC8F40F2EF}" type="presParOf" srcId="{6381FBEC-AD93-46F4-BE83-E2A4B78106A6}" destId="{0B094F4D-D482-489E-8388-5B1773F0D04E}" srcOrd="1" destOrd="0" presId="urn:microsoft.com/office/officeart/2005/8/layout/process1"/>
    <dgm:cxn modelId="{78ADD00D-31E9-4A14-98C1-01C81DEE2629}" type="presParOf" srcId="{0B094F4D-D482-489E-8388-5B1773F0D04E}" destId="{C984F92E-8438-4EF9-99EE-20C1AEE69F40}" srcOrd="0" destOrd="0" presId="urn:microsoft.com/office/officeart/2005/8/layout/process1"/>
    <dgm:cxn modelId="{E2938B0E-216F-43C2-A475-E1F07DF7DEF4}" type="presParOf" srcId="{6381FBEC-AD93-46F4-BE83-E2A4B78106A6}" destId="{1930E612-7D8C-4F64-BC95-DEC57B1DB753}" srcOrd="2" destOrd="0" presId="urn:microsoft.com/office/officeart/2005/8/layout/process1"/>
    <dgm:cxn modelId="{D7CFC732-1F7A-4E39-B3F5-9F3EB7E10085}" type="presParOf" srcId="{6381FBEC-AD93-46F4-BE83-E2A4B78106A6}" destId="{71FF4269-46F0-428B-93EF-89C5ACCB2F4B}" srcOrd="3" destOrd="0" presId="urn:microsoft.com/office/officeart/2005/8/layout/process1"/>
    <dgm:cxn modelId="{4E752276-3244-455E-A89E-A8C379BA5B1B}" type="presParOf" srcId="{71FF4269-46F0-428B-93EF-89C5ACCB2F4B}" destId="{398F3885-0B01-4AED-B14B-2ABFC4F321E9}" srcOrd="0" destOrd="0" presId="urn:microsoft.com/office/officeart/2005/8/layout/process1"/>
    <dgm:cxn modelId="{C51BB3A8-04EB-48CA-B902-AD2D9EE63603}" type="presParOf" srcId="{6381FBEC-AD93-46F4-BE83-E2A4B78106A6}" destId="{98DF69D0-9A0A-461D-8E32-33B561ABEE7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04B692-0A64-4422-B49E-874FB0B0266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C455024-EDC5-43B8-9B41-07C1EC6C57BD}">
      <dgm:prSet phldrT="[Text]"/>
      <dgm:spPr/>
      <dgm:t>
        <a:bodyPr/>
        <a:lstStyle/>
        <a:p>
          <a:pPr>
            <a:buFont typeface="Symbol" panose="05050102010706020507" pitchFamily="18" charset="2"/>
            <a:buChar char=""/>
          </a:pPr>
          <a:r>
            <a:rPr lang="en-GB" dirty="0"/>
            <a:t>The operator changes the beam destination out of Target through the control system</a:t>
          </a:r>
          <a:endParaRPr lang="en-US" dirty="0"/>
        </a:p>
      </dgm:t>
    </dgm:pt>
    <dgm:pt modelId="{E7E37C48-B4BE-4075-A592-814962D99867}" type="parTrans" cxnId="{7C55BE20-F05B-41A4-AC38-F51D408B3AAB}">
      <dgm:prSet/>
      <dgm:spPr/>
      <dgm:t>
        <a:bodyPr/>
        <a:lstStyle/>
        <a:p>
          <a:endParaRPr lang="en-US"/>
        </a:p>
      </dgm:t>
    </dgm:pt>
    <dgm:pt modelId="{40E314B6-E7B9-463E-8EF0-8AB772AC6823}" type="sibTrans" cxnId="{7C55BE20-F05B-41A4-AC38-F51D408B3AAB}">
      <dgm:prSet/>
      <dgm:spPr/>
      <dgm:t>
        <a:bodyPr/>
        <a:lstStyle/>
        <a:p>
          <a:endParaRPr lang="en-US"/>
        </a:p>
      </dgm:t>
    </dgm:pt>
    <dgm:pt modelId="{7293A1CE-AE86-4BF0-A2EA-C5B9ACFD2C03}">
      <dgm:prSet/>
      <dgm:spPr/>
      <dgm:t>
        <a:bodyPr/>
        <a:lstStyle/>
        <a:p>
          <a:pPr>
            <a:buFont typeface="Symbol" panose="05050102010706020507" pitchFamily="18" charset="2"/>
            <a:buChar char=""/>
          </a:pPr>
          <a:r>
            <a:rPr lang="en-GB" dirty="0"/>
            <a:t>The operators close the Light Shutters through the control system, </a:t>
          </a:r>
          <a:endParaRPr lang="en-US" dirty="0"/>
        </a:p>
      </dgm:t>
    </dgm:pt>
    <dgm:pt modelId="{58F51854-EF5C-4E2E-8C06-1469D28057A3}" type="parTrans" cxnId="{84F8E63C-3C8F-4012-A106-2E1701B22ACD}">
      <dgm:prSet/>
      <dgm:spPr/>
      <dgm:t>
        <a:bodyPr/>
        <a:lstStyle/>
        <a:p>
          <a:endParaRPr lang="en-US"/>
        </a:p>
      </dgm:t>
    </dgm:pt>
    <dgm:pt modelId="{9A16865F-C99B-47F5-A845-1848E0FCC425}" type="sibTrans" cxnId="{84F8E63C-3C8F-4012-A106-2E1701B22ACD}">
      <dgm:prSet/>
      <dgm:spPr/>
      <dgm:t>
        <a:bodyPr/>
        <a:lstStyle/>
        <a:p>
          <a:endParaRPr lang="en-US"/>
        </a:p>
      </dgm:t>
    </dgm:pt>
    <dgm:pt modelId="{51318D10-EB63-4195-8F6B-C1E9388037D4}">
      <dgm:prSet/>
      <dgm:spPr/>
      <dgm:t>
        <a:bodyPr/>
        <a:lstStyle/>
        <a:p>
          <a:pPr>
            <a:buFont typeface="Symbol" panose="05050102010706020507" pitchFamily="18" charset="2"/>
            <a:buChar char=""/>
          </a:pPr>
          <a:r>
            <a:rPr lang="en-GB" dirty="0"/>
            <a:t>Upon initiating access to Bunker PSS controlled area, Bunker PSS interlocks the bending magnets and light shutters</a:t>
          </a:r>
          <a:endParaRPr lang="en-US" dirty="0"/>
        </a:p>
      </dgm:t>
    </dgm:pt>
    <dgm:pt modelId="{C90F32FC-9D25-4727-935A-91E0733527FB}" type="parTrans" cxnId="{4DDC465A-DA49-4DF7-AD37-AEFBBE2F00AD}">
      <dgm:prSet/>
      <dgm:spPr/>
      <dgm:t>
        <a:bodyPr/>
        <a:lstStyle/>
        <a:p>
          <a:endParaRPr lang="en-US"/>
        </a:p>
      </dgm:t>
    </dgm:pt>
    <dgm:pt modelId="{F24EE90A-0A3A-44FE-A9A6-E5BFDCF34A75}" type="sibTrans" cxnId="{4DDC465A-DA49-4DF7-AD37-AEFBBE2F00AD}">
      <dgm:prSet/>
      <dgm:spPr/>
      <dgm:t>
        <a:bodyPr/>
        <a:lstStyle/>
        <a:p>
          <a:endParaRPr lang="en-US"/>
        </a:p>
      </dgm:t>
    </dgm:pt>
    <dgm:pt modelId="{A50CC91D-436D-409F-AE51-BE6FC54B11A8}">
      <dgm:prSet/>
      <dgm:spPr/>
      <dgm:t>
        <a:bodyPr/>
        <a:lstStyle/>
        <a:p>
          <a:pPr>
            <a:buFont typeface="Symbol" panose="05050102010706020507" pitchFamily="18" charset="2"/>
            <a:buChar char=""/>
          </a:pPr>
          <a:r>
            <a:rPr lang="en-GB" dirty="0"/>
            <a:t>The bending magnets and light shutters are secured against re-energisation until the Bunker PSS controlled area is closed and locked. </a:t>
          </a:r>
          <a:endParaRPr lang="en-US" dirty="0"/>
        </a:p>
      </dgm:t>
    </dgm:pt>
    <dgm:pt modelId="{1F0ED821-962B-43D8-B75C-CFF48A0E2566}" type="parTrans" cxnId="{066AF61D-3547-4C61-AD1C-E8592652D6FF}">
      <dgm:prSet/>
      <dgm:spPr/>
      <dgm:t>
        <a:bodyPr/>
        <a:lstStyle/>
        <a:p>
          <a:endParaRPr lang="en-US"/>
        </a:p>
      </dgm:t>
    </dgm:pt>
    <dgm:pt modelId="{3A868BAD-B7DA-4C97-87BC-424F281BEEB5}" type="sibTrans" cxnId="{066AF61D-3547-4C61-AD1C-E8592652D6FF}">
      <dgm:prSet/>
      <dgm:spPr/>
      <dgm:t>
        <a:bodyPr/>
        <a:lstStyle/>
        <a:p>
          <a:endParaRPr lang="en-US"/>
        </a:p>
      </dgm:t>
    </dgm:pt>
    <dgm:pt modelId="{F1E50C9F-D21E-4BE5-82C2-A65397F083A2}" type="pres">
      <dgm:prSet presAssocID="{F004B692-0A64-4422-B49E-874FB0B02663}" presName="Name0" presStyleCnt="0">
        <dgm:presLayoutVars>
          <dgm:dir/>
          <dgm:resizeHandles val="exact"/>
        </dgm:presLayoutVars>
      </dgm:prSet>
      <dgm:spPr/>
    </dgm:pt>
    <dgm:pt modelId="{BC2C0E9F-C3E0-49CE-978A-4EA7F268F96F}" type="pres">
      <dgm:prSet presAssocID="{8C455024-EDC5-43B8-9B41-07C1EC6C57BD}" presName="node" presStyleLbl="node1" presStyleIdx="0" presStyleCnt="4">
        <dgm:presLayoutVars>
          <dgm:bulletEnabled val="1"/>
        </dgm:presLayoutVars>
      </dgm:prSet>
      <dgm:spPr/>
    </dgm:pt>
    <dgm:pt modelId="{B3D9D9DD-2215-4971-B05F-89E3ADDB5A86}" type="pres">
      <dgm:prSet presAssocID="{40E314B6-E7B9-463E-8EF0-8AB772AC6823}" presName="sibTrans" presStyleLbl="sibTrans2D1" presStyleIdx="0" presStyleCnt="3"/>
      <dgm:spPr/>
    </dgm:pt>
    <dgm:pt modelId="{5FEF9AC7-ED35-43B7-BE4A-066E7473360D}" type="pres">
      <dgm:prSet presAssocID="{40E314B6-E7B9-463E-8EF0-8AB772AC6823}" presName="connectorText" presStyleLbl="sibTrans2D1" presStyleIdx="0" presStyleCnt="3"/>
      <dgm:spPr/>
    </dgm:pt>
    <dgm:pt modelId="{AD361B92-69D1-461F-88B6-1CF9BAE95A06}" type="pres">
      <dgm:prSet presAssocID="{7293A1CE-AE86-4BF0-A2EA-C5B9ACFD2C03}" presName="node" presStyleLbl="node1" presStyleIdx="1" presStyleCnt="4">
        <dgm:presLayoutVars>
          <dgm:bulletEnabled val="1"/>
        </dgm:presLayoutVars>
      </dgm:prSet>
      <dgm:spPr/>
    </dgm:pt>
    <dgm:pt modelId="{B06B7813-535C-495D-95BE-1AF1A01AE24C}" type="pres">
      <dgm:prSet presAssocID="{9A16865F-C99B-47F5-A845-1848E0FCC425}" presName="sibTrans" presStyleLbl="sibTrans2D1" presStyleIdx="1" presStyleCnt="3"/>
      <dgm:spPr/>
    </dgm:pt>
    <dgm:pt modelId="{8896B443-CA48-4F3B-A12E-73064F4D98AD}" type="pres">
      <dgm:prSet presAssocID="{9A16865F-C99B-47F5-A845-1848E0FCC425}" presName="connectorText" presStyleLbl="sibTrans2D1" presStyleIdx="1" presStyleCnt="3"/>
      <dgm:spPr/>
    </dgm:pt>
    <dgm:pt modelId="{7253021E-B019-463E-ADF7-AE2C0FC11790}" type="pres">
      <dgm:prSet presAssocID="{51318D10-EB63-4195-8F6B-C1E9388037D4}" presName="node" presStyleLbl="node1" presStyleIdx="2" presStyleCnt="4">
        <dgm:presLayoutVars>
          <dgm:bulletEnabled val="1"/>
        </dgm:presLayoutVars>
      </dgm:prSet>
      <dgm:spPr/>
    </dgm:pt>
    <dgm:pt modelId="{51CA4E15-5CBD-4982-BBDE-4F0710AE8F9B}" type="pres">
      <dgm:prSet presAssocID="{F24EE90A-0A3A-44FE-A9A6-E5BFDCF34A75}" presName="sibTrans" presStyleLbl="sibTrans2D1" presStyleIdx="2" presStyleCnt="3"/>
      <dgm:spPr/>
    </dgm:pt>
    <dgm:pt modelId="{D2C5EC62-2223-41BE-9FA8-9F202E9B1425}" type="pres">
      <dgm:prSet presAssocID="{F24EE90A-0A3A-44FE-A9A6-E5BFDCF34A75}" presName="connectorText" presStyleLbl="sibTrans2D1" presStyleIdx="2" presStyleCnt="3"/>
      <dgm:spPr/>
    </dgm:pt>
    <dgm:pt modelId="{CD30B5DC-1313-4EA3-8650-7FA800D3A77F}" type="pres">
      <dgm:prSet presAssocID="{A50CC91D-436D-409F-AE51-BE6FC54B11A8}" presName="node" presStyleLbl="node1" presStyleIdx="3" presStyleCnt="4">
        <dgm:presLayoutVars>
          <dgm:bulletEnabled val="1"/>
        </dgm:presLayoutVars>
      </dgm:prSet>
      <dgm:spPr/>
    </dgm:pt>
  </dgm:ptLst>
  <dgm:cxnLst>
    <dgm:cxn modelId="{066AF61D-3547-4C61-AD1C-E8592652D6FF}" srcId="{F004B692-0A64-4422-B49E-874FB0B02663}" destId="{A50CC91D-436D-409F-AE51-BE6FC54B11A8}" srcOrd="3" destOrd="0" parTransId="{1F0ED821-962B-43D8-B75C-CFF48A0E2566}" sibTransId="{3A868BAD-B7DA-4C97-87BC-424F281BEEB5}"/>
    <dgm:cxn modelId="{7C55BE20-F05B-41A4-AC38-F51D408B3AAB}" srcId="{F004B692-0A64-4422-B49E-874FB0B02663}" destId="{8C455024-EDC5-43B8-9B41-07C1EC6C57BD}" srcOrd="0" destOrd="0" parTransId="{E7E37C48-B4BE-4075-A592-814962D99867}" sibTransId="{40E314B6-E7B9-463E-8EF0-8AB772AC6823}"/>
    <dgm:cxn modelId="{E11EC531-44B9-40F8-BF84-D8371B412D52}" type="presOf" srcId="{40E314B6-E7B9-463E-8EF0-8AB772AC6823}" destId="{5FEF9AC7-ED35-43B7-BE4A-066E7473360D}" srcOrd="1" destOrd="0" presId="urn:microsoft.com/office/officeart/2005/8/layout/process1"/>
    <dgm:cxn modelId="{F95C5439-3B6B-41A9-87D4-ECE38AF5D731}" type="presOf" srcId="{51318D10-EB63-4195-8F6B-C1E9388037D4}" destId="{7253021E-B019-463E-ADF7-AE2C0FC11790}" srcOrd="0" destOrd="0" presId="urn:microsoft.com/office/officeart/2005/8/layout/process1"/>
    <dgm:cxn modelId="{84F8E63C-3C8F-4012-A106-2E1701B22ACD}" srcId="{F004B692-0A64-4422-B49E-874FB0B02663}" destId="{7293A1CE-AE86-4BF0-A2EA-C5B9ACFD2C03}" srcOrd="1" destOrd="0" parTransId="{58F51854-EF5C-4E2E-8C06-1469D28057A3}" sibTransId="{9A16865F-C99B-47F5-A845-1848E0FCC425}"/>
    <dgm:cxn modelId="{4A048565-D2F8-47C2-ACFC-BCD4DC0D05E5}" type="presOf" srcId="{F24EE90A-0A3A-44FE-A9A6-E5BFDCF34A75}" destId="{51CA4E15-5CBD-4982-BBDE-4F0710AE8F9B}" srcOrd="0" destOrd="0" presId="urn:microsoft.com/office/officeart/2005/8/layout/process1"/>
    <dgm:cxn modelId="{F870D56A-A0E7-4D4D-B8C0-174E890CA139}" type="presOf" srcId="{8C455024-EDC5-43B8-9B41-07C1EC6C57BD}" destId="{BC2C0E9F-C3E0-49CE-978A-4EA7F268F96F}" srcOrd="0" destOrd="0" presId="urn:microsoft.com/office/officeart/2005/8/layout/process1"/>
    <dgm:cxn modelId="{15E8144C-A17F-4413-BF15-718A2618E327}" type="presOf" srcId="{F004B692-0A64-4422-B49E-874FB0B02663}" destId="{F1E50C9F-D21E-4BE5-82C2-A65397F083A2}" srcOrd="0" destOrd="0" presId="urn:microsoft.com/office/officeart/2005/8/layout/process1"/>
    <dgm:cxn modelId="{29B4964C-3DE9-4811-8E94-D959F2DFC330}" type="presOf" srcId="{9A16865F-C99B-47F5-A845-1848E0FCC425}" destId="{B06B7813-535C-495D-95BE-1AF1A01AE24C}" srcOrd="0" destOrd="0" presId="urn:microsoft.com/office/officeart/2005/8/layout/process1"/>
    <dgm:cxn modelId="{2C5BFC6D-CCE2-4AE8-BB29-B573876F2333}" type="presOf" srcId="{40E314B6-E7B9-463E-8EF0-8AB772AC6823}" destId="{B3D9D9DD-2215-4971-B05F-89E3ADDB5A86}" srcOrd="0" destOrd="0" presId="urn:microsoft.com/office/officeart/2005/8/layout/process1"/>
    <dgm:cxn modelId="{8603BD51-17C8-47DF-AE17-C04EA1315D8B}" type="presOf" srcId="{F24EE90A-0A3A-44FE-A9A6-E5BFDCF34A75}" destId="{D2C5EC62-2223-41BE-9FA8-9F202E9B1425}" srcOrd="1" destOrd="0" presId="urn:microsoft.com/office/officeart/2005/8/layout/process1"/>
    <dgm:cxn modelId="{4DDC465A-DA49-4DF7-AD37-AEFBBE2F00AD}" srcId="{F004B692-0A64-4422-B49E-874FB0B02663}" destId="{51318D10-EB63-4195-8F6B-C1E9388037D4}" srcOrd="2" destOrd="0" parTransId="{C90F32FC-9D25-4727-935A-91E0733527FB}" sibTransId="{F24EE90A-0A3A-44FE-A9A6-E5BFDCF34A75}"/>
    <dgm:cxn modelId="{FD50EDA9-EA73-4B52-BCE3-0899DC2BF6F6}" type="presOf" srcId="{A50CC91D-436D-409F-AE51-BE6FC54B11A8}" destId="{CD30B5DC-1313-4EA3-8650-7FA800D3A77F}" srcOrd="0" destOrd="0" presId="urn:microsoft.com/office/officeart/2005/8/layout/process1"/>
    <dgm:cxn modelId="{C8392FAA-9CB1-498B-A4BC-14FF4CCCD499}" type="presOf" srcId="{9A16865F-C99B-47F5-A845-1848E0FCC425}" destId="{8896B443-CA48-4F3B-A12E-73064F4D98AD}" srcOrd="1" destOrd="0" presId="urn:microsoft.com/office/officeart/2005/8/layout/process1"/>
    <dgm:cxn modelId="{FA24BFBC-47B6-42FF-BD0B-E0F05E54A9CD}" type="presOf" srcId="{7293A1CE-AE86-4BF0-A2EA-C5B9ACFD2C03}" destId="{AD361B92-69D1-461F-88B6-1CF9BAE95A06}" srcOrd="0" destOrd="0" presId="urn:microsoft.com/office/officeart/2005/8/layout/process1"/>
    <dgm:cxn modelId="{2B2D468D-5671-4C47-9BF1-3E9209DDB60E}" type="presParOf" srcId="{F1E50C9F-D21E-4BE5-82C2-A65397F083A2}" destId="{BC2C0E9F-C3E0-49CE-978A-4EA7F268F96F}" srcOrd="0" destOrd="0" presId="urn:microsoft.com/office/officeart/2005/8/layout/process1"/>
    <dgm:cxn modelId="{93ECE382-55FE-4ED9-9FCE-2036E004AEF3}" type="presParOf" srcId="{F1E50C9F-D21E-4BE5-82C2-A65397F083A2}" destId="{B3D9D9DD-2215-4971-B05F-89E3ADDB5A86}" srcOrd="1" destOrd="0" presId="urn:microsoft.com/office/officeart/2005/8/layout/process1"/>
    <dgm:cxn modelId="{AECD545D-0FE4-4837-B3EA-B0C3DD93D980}" type="presParOf" srcId="{B3D9D9DD-2215-4971-B05F-89E3ADDB5A86}" destId="{5FEF9AC7-ED35-43B7-BE4A-066E7473360D}" srcOrd="0" destOrd="0" presId="urn:microsoft.com/office/officeart/2005/8/layout/process1"/>
    <dgm:cxn modelId="{2EB5B047-FDC3-4375-ADB7-1620E793EBE8}" type="presParOf" srcId="{F1E50C9F-D21E-4BE5-82C2-A65397F083A2}" destId="{AD361B92-69D1-461F-88B6-1CF9BAE95A06}" srcOrd="2" destOrd="0" presId="urn:microsoft.com/office/officeart/2005/8/layout/process1"/>
    <dgm:cxn modelId="{07A86C90-F036-4002-8359-B5FAA93B623B}" type="presParOf" srcId="{F1E50C9F-D21E-4BE5-82C2-A65397F083A2}" destId="{B06B7813-535C-495D-95BE-1AF1A01AE24C}" srcOrd="3" destOrd="0" presId="urn:microsoft.com/office/officeart/2005/8/layout/process1"/>
    <dgm:cxn modelId="{AE4DFD4A-6544-4BF9-9DCA-19EE364C42BC}" type="presParOf" srcId="{B06B7813-535C-495D-95BE-1AF1A01AE24C}" destId="{8896B443-CA48-4F3B-A12E-73064F4D98AD}" srcOrd="0" destOrd="0" presId="urn:microsoft.com/office/officeart/2005/8/layout/process1"/>
    <dgm:cxn modelId="{FED381CC-0CF0-4AE0-878B-53B4D71EE6FA}" type="presParOf" srcId="{F1E50C9F-D21E-4BE5-82C2-A65397F083A2}" destId="{7253021E-B019-463E-ADF7-AE2C0FC11790}" srcOrd="4" destOrd="0" presId="urn:microsoft.com/office/officeart/2005/8/layout/process1"/>
    <dgm:cxn modelId="{7018838D-D7C3-409F-9F0D-5651AA1E9BB0}" type="presParOf" srcId="{F1E50C9F-D21E-4BE5-82C2-A65397F083A2}" destId="{51CA4E15-5CBD-4982-BBDE-4F0710AE8F9B}" srcOrd="5" destOrd="0" presId="urn:microsoft.com/office/officeart/2005/8/layout/process1"/>
    <dgm:cxn modelId="{B63607D7-3631-4755-9D26-3C0B7EDDEAC7}" type="presParOf" srcId="{51CA4E15-5CBD-4982-BBDE-4F0710AE8F9B}" destId="{D2C5EC62-2223-41BE-9FA8-9F202E9B1425}" srcOrd="0" destOrd="0" presId="urn:microsoft.com/office/officeart/2005/8/layout/process1"/>
    <dgm:cxn modelId="{E11A1F84-B534-4399-8108-FAB735F1733A}" type="presParOf" srcId="{F1E50C9F-D21E-4BE5-82C2-A65397F083A2}" destId="{CD30B5DC-1313-4EA3-8650-7FA800D3A77F}"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0BBCA-101C-45D0-B0E0-685F469D3A91}">
      <dsp:nvSpPr>
        <dsp:cNvPr id="0" name=""/>
        <dsp:cNvSpPr/>
      </dsp:nvSpPr>
      <dsp:spPr>
        <a:xfrm>
          <a:off x="0" y="589158"/>
          <a:ext cx="10106660" cy="6949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Font typeface="+mj-lt"/>
            <a:buNone/>
          </a:pPr>
          <a:r>
            <a:rPr lang="en-GB" sz="2700" kern="1200" dirty="0">
              <a:effectLst/>
              <a:latin typeface="Segoe UI Historic" panose="020B0502040204020203" pitchFamily="34" charset="0"/>
              <a:ea typeface="MS Mincho" panose="02020609040205080304" pitchFamily="49" charset="-128"/>
              <a:cs typeface="Segoe UI Historic" panose="020B0502040204020203" pitchFamily="34" charset="0"/>
            </a:rPr>
            <a:t>Mitigate prompt ionizing radiation from proton Beam to Target.</a:t>
          </a:r>
          <a:endParaRPr lang="en-US" sz="2700" kern="1200" dirty="0"/>
        </a:p>
      </dsp:txBody>
      <dsp:txXfrm>
        <a:off x="33926" y="623084"/>
        <a:ext cx="10038808" cy="627128"/>
      </dsp:txXfrm>
    </dsp:sp>
    <dsp:sp modelId="{02CD662A-60B7-4A8E-9E8D-AA5ECA18F221}">
      <dsp:nvSpPr>
        <dsp:cNvPr id="0" name=""/>
        <dsp:cNvSpPr/>
      </dsp:nvSpPr>
      <dsp:spPr>
        <a:xfrm>
          <a:off x="0" y="1284138"/>
          <a:ext cx="10106660" cy="1425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886" tIns="34290" rIns="192024" bIns="34290" numCol="1" spcCol="1270" anchor="t" anchorCtr="0">
          <a:noAutofit/>
        </a:bodyPr>
        <a:lstStyle/>
        <a:p>
          <a:pPr marL="228600" lvl="1" indent="-228600" algn="l" defTabSz="933450">
            <a:lnSpc>
              <a:spcPct val="90000"/>
            </a:lnSpc>
            <a:spcBef>
              <a:spcPct val="0"/>
            </a:spcBef>
            <a:spcAft>
              <a:spcPct val="20000"/>
            </a:spcAft>
            <a:buFont typeface="+mj-lt"/>
            <a:buAutoNum type="alphaLcParenR"/>
          </a:pPr>
          <a:r>
            <a:rPr lang="en-GB" sz="2100" kern="1200" dirty="0">
              <a:effectLst/>
              <a:latin typeface="Segoe UI Historic" panose="020B0502040204020203" pitchFamily="34" charset="0"/>
              <a:ea typeface="MS Mincho" panose="02020609040205080304" pitchFamily="49" charset="-128"/>
              <a:cs typeface="Arial" panose="020B0604020202020204" pitchFamily="34" charset="0"/>
            </a:rPr>
            <a:t>The Bunker PSS prevents access to the Bunker PSS controlled area, if there is proton Beam to Target.</a:t>
          </a:r>
          <a:endParaRPr lang="en-US" sz="2100" kern="1200" dirty="0"/>
        </a:p>
        <a:p>
          <a:pPr marL="228600" lvl="1" indent="-228600" algn="l" defTabSz="933450">
            <a:lnSpc>
              <a:spcPct val="90000"/>
            </a:lnSpc>
            <a:spcBef>
              <a:spcPct val="0"/>
            </a:spcBef>
            <a:spcAft>
              <a:spcPct val="20000"/>
            </a:spcAft>
            <a:buFont typeface="+mj-lt"/>
            <a:buAutoNum type="alphaLcParenR"/>
          </a:pPr>
          <a:r>
            <a:rPr lang="en-GB" sz="2100" kern="1200" dirty="0">
              <a:effectLst/>
              <a:latin typeface="Segoe UI Historic" panose="020B0502040204020203" pitchFamily="34" charset="0"/>
              <a:ea typeface="MS Mincho" panose="02020609040205080304" pitchFamily="49" charset="-128"/>
              <a:cs typeface="Arial" panose="020B0604020202020204" pitchFamily="34" charset="0"/>
            </a:rPr>
            <a:t>The Bunker PSS prevents inadvertent energization of the bending magnets, if the Bunker PSS controlled area is not closed and locked.</a:t>
          </a:r>
          <a:endParaRPr lang="en-US" sz="2100" kern="1200" dirty="0"/>
        </a:p>
      </dsp:txBody>
      <dsp:txXfrm>
        <a:off x="0" y="1284138"/>
        <a:ext cx="10106660" cy="1425195"/>
      </dsp:txXfrm>
    </dsp:sp>
    <dsp:sp modelId="{9434C43E-BCC3-4088-8E4F-7E8D50BE034E}">
      <dsp:nvSpPr>
        <dsp:cNvPr id="0" name=""/>
        <dsp:cNvSpPr/>
      </dsp:nvSpPr>
      <dsp:spPr>
        <a:xfrm>
          <a:off x="0" y="2709333"/>
          <a:ext cx="10106660" cy="6949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Font typeface="+mj-lt"/>
            <a:buNone/>
          </a:pPr>
          <a:r>
            <a:rPr lang="en-GB" sz="2700" kern="1200" dirty="0">
              <a:effectLst/>
              <a:latin typeface="Segoe UI Historic" panose="020B0502040204020203" pitchFamily="34" charset="0"/>
              <a:ea typeface="MS Mincho" panose="02020609040205080304" pitchFamily="49" charset="-128"/>
              <a:cs typeface="Segoe UI Historic" panose="020B0502040204020203" pitchFamily="34" charset="0"/>
            </a:rPr>
            <a:t>Mitigate gamma radiation hazard from the monolith.</a:t>
          </a:r>
          <a:endParaRPr lang="en-US" sz="2700" kern="1200" dirty="0"/>
        </a:p>
      </dsp:txBody>
      <dsp:txXfrm>
        <a:off x="33926" y="2743259"/>
        <a:ext cx="10038808" cy="627128"/>
      </dsp:txXfrm>
    </dsp:sp>
    <dsp:sp modelId="{D754DBC2-DA13-4BE0-B429-0E37B98E1FAD}">
      <dsp:nvSpPr>
        <dsp:cNvPr id="0" name=""/>
        <dsp:cNvSpPr/>
      </dsp:nvSpPr>
      <dsp:spPr>
        <a:xfrm>
          <a:off x="0" y="3404313"/>
          <a:ext cx="10106660" cy="1425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886" tIns="34290" rIns="192024" bIns="34290" numCol="1" spcCol="1270" anchor="t" anchorCtr="0">
          <a:noAutofit/>
        </a:bodyPr>
        <a:lstStyle/>
        <a:p>
          <a:pPr marL="228600" lvl="1" indent="-228600" algn="l" defTabSz="933450">
            <a:lnSpc>
              <a:spcPct val="90000"/>
            </a:lnSpc>
            <a:spcBef>
              <a:spcPct val="0"/>
            </a:spcBef>
            <a:spcAft>
              <a:spcPct val="20000"/>
            </a:spcAft>
            <a:buFont typeface="+mj-lt"/>
            <a:buAutoNum type="alphaLcParenR"/>
          </a:pPr>
          <a:r>
            <a:rPr lang="en-GB" sz="2100" kern="1200" dirty="0">
              <a:effectLst/>
              <a:latin typeface="Segoe UI Historic" panose="020B0502040204020203" pitchFamily="34" charset="0"/>
              <a:ea typeface="MS Mincho" panose="02020609040205080304" pitchFamily="49" charset="-128"/>
              <a:cs typeface="Arial" panose="020B0604020202020204" pitchFamily="34" charset="0"/>
            </a:rPr>
            <a:t>Preventing access to the Bunker PSS controlled </a:t>
          </a:r>
          <a:r>
            <a:rPr lang="en-GB" sz="2100" kern="1200" dirty="0">
              <a:latin typeface="Segoe UI Historic" panose="020B0502040204020203" pitchFamily="34" charset="0"/>
              <a:ea typeface="MS Mincho" panose="02020609040205080304" pitchFamily="49" charset="-128"/>
              <a:cs typeface="Arial" panose="020B0604020202020204" pitchFamily="34" charset="0"/>
            </a:rPr>
            <a:t>a</a:t>
          </a:r>
          <a:r>
            <a:rPr lang="en-GB" sz="2100" kern="1200" dirty="0">
              <a:effectLst/>
              <a:latin typeface="Segoe UI Historic" panose="020B0502040204020203" pitchFamily="34" charset="0"/>
              <a:ea typeface="MS Mincho" panose="02020609040205080304" pitchFamily="49" charset="-128"/>
              <a:cs typeface="Arial" panose="020B0604020202020204" pitchFamily="34" charset="0"/>
            </a:rPr>
            <a:t>rea if the light shutters are not closed. </a:t>
          </a:r>
          <a:endParaRPr lang="en-US" sz="2100" kern="1200" dirty="0"/>
        </a:p>
        <a:p>
          <a:pPr marL="228600" lvl="1" indent="-228600" algn="l" defTabSz="933450">
            <a:lnSpc>
              <a:spcPct val="90000"/>
            </a:lnSpc>
            <a:spcBef>
              <a:spcPct val="0"/>
            </a:spcBef>
            <a:spcAft>
              <a:spcPct val="20000"/>
            </a:spcAft>
            <a:buFont typeface="+mj-lt"/>
            <a:buAutoNum type="alphaLcParenR"/>
          </a:pPr>
          <a:r>
            <a:rPr lang="en-GB" sz="2100" kern="1200" dirty="0">
              <a:effectLst/>
              <a:latin typeface="Segoe UI Historic" panose="020B0502040204020203" pitchFamily="34" charset="0"/>
              <a:ea typeface="MS Mincho" panose="02020609040205080304" pitchFamily="49" charset="-128"/>
              <a:cs typeface="Arial" panose="020B0604020202020204" pitchFamily="34" charset="0"/>
            </a:rPr>
            <a:t>Preventing inadvertent opening of the light shutters, if the Bunker PSS controlled area is not closed and locked.</a:t>
          </a:r>
          <a:endParaRPr lang="en-US" sz="2100" kern="1200" dirty="0"/>
        </a:p>
      </dsp:txBody>
      <dsp:txXfrm>
        <a:off x="0" y="3404313"/>
        <a:ext cx="10106660" cy="14251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DFC01-A282-43E9-BC04-11B6411AE84F}">
      <dsp:nvSpPr>
        <dsp:cNvPr id="0" name=""/>
        <dsp:cNvSpPr/>
      </dsp:nvSpPr>
      <dsp:spPr>
        <a:xfrm>
          <a:off x="0" y="0"/>
          <a:ext cx="6324349"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A key exchange unit with Safety Tokens (ST), which is part of the Bunker PSS Key Exchange System </a:t>
          </a:r>
        </a:p>
      </dsp:txBody>
      <dsp:txXfrm>
        <a:off x="1390811" y="0"/>
        <a:ext cx="4933537" cy="1259416"/>
      </dsp:txXfrm>
    </dsp:sp>
    <dsp:sp modelId="{14B05641-37B0-47D0-8848-BA0C792D66A9}">
      <dsp:nvSpPr>
        <dsp:cNvPr id="0" name=""/>
        <dsp:cNvSpPr/>
      </dsp:nvSpPr>
      <dsp:spPr>
        <a:xfrm>
          <a:off x="96394" y="83751"/>
          <a:ext cx="1264869" cy="1188718"/>
        </a:xfrm>
        <a:prstGeom prst="roundRect">
          <a:avLst>
            <a:gd name="adj" fmla="val 10000"/>
          </a:avLst>
        </a:prstGeom>
        <a:blipFill dpi="0" rotWithShape="1">
          <a:blip xmlns:r="http://schemas.openxmlformats.org/officeDocument/2006/relationships" r:embed="rId1"/>
          <a:srcRect/>
          <a:stretch>
            <a:fillRect t="5237" b="65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B8BBB0-B61E-4798-A3C6-A6DE3AA05AF3}">
      <dsp:nvSpPr>
        <dsp:cNvPr id="0" name=""/>
        <dsp:cNvSpPr/>
      </dsp:nvSpPr>
      <dsp:spPr>
        <a:xfrm>
          <a:off x="0" y="1385358"/>
          <a:ext cx="6324349"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PSS has an interface with Electronic Personal Dosimeter (EPD) reader to allow access only if the person is carrying an active EPD.</a:t>
          </a:r>
        </a:p>
      </dsp:txBody>
      <dsp:txXfrm>
        <a:off x="1390811" y="1385358"/>
        <a:ext cx="4933537" cy="1259416"/>
      </dsp:txXfrm>
    </dsp:sp>
    <dsp:sp modelId="{915192C2-8AEA-436F-A412-D6C080008C28}">
      <dsp:nvSpPr>
        <dsp:cNvPr id="0" name=""/>
        <dsp:cNvSpPr/>
      </dsp:nvSpPr>
      <dsp:spPr>
        <a:xfrm>
          <a:off x="125941" y="1511300"/>
          <a:ext cx="1264869" cy="1007533"/>
        </a:xfrm>
        <a:prstGeom prst="roundRect">
          <a:avLst>
            <a:gd name="adj" fmla="val 10000"/>
          </a:avLst>
        </a:prstGeom>
        <a:blipFill rotWithShape="1">
          <a:blip xmlns:r="http://schemas.openxmlformats.org/officeDocument/2006/relationships" r:embed="rId2"/>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8ABB27-71A1-4F30-A0E3-CBCFFF149CD6}">
      <dsp:nvSpPr>
        <dsp:cNvPr id="0" name=""/>
        <dsp:cNvSpPr/>
      </dsp:nvSpPr>
      <dsp:spPr>
        <a:xfrm>
          <a:off x="0" y="2770716"/>
          <a:ext cx="6324349"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An intercom system is used for communication between the access door and the Main Control Room (MCR).</a:t>
          </a:r>
        </a:p>
      </dsp:txBody>
      <dsp:txXfrm>
        <a:off x="1390811" y="2770716"/>
        <a:ext cx="4933537" cy="1259416"/>
      </dsp:txXfrm>
    </dsp:sp>
    <dsp:sp modelId="{34CAF7C6-8A91-4B83-A7B0-038C30F52AEB}">
      <dsp:nvSpPr>
        <dsp:cNvPr id="0" name=""/>
        <dsp:cNvSpPr/>
      </dsp:nvSpPr>
      <dsp:spPr>
        <a:xfrm>
          <a:off x="125941" y="2896658"/>
          <a:ext cx="1264869" cy="1007533"/>
        </a:xfrm>
        <a:prstGeom prst="roundRect">
          <a:avLst>
            <a:gd name="adj" fmla="val 10000"/>
          </a:avLst>
        </a:prstGeom>
        <a:blipFill dpi="0" rotWithShape="1">
          <a:blip xmlns:r="http://schemas.openxmlformats.org/officeDocument/2006/relationships" r:embed="rId3"/>
          <a:srcRect/>
          <a:stretch>
            <a:fillRect t="-2344" b="529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795121-45C4-407B-AD50-619BF0BACB35}">
      <dsp:nvSpPr>
        <dsp:cNvPr id="0" name=""/>
        <dsp:cNvSpPr/>
      </dsp:nvSpPr>
      <dsp:spPr>
        <a:xfrm>
          <a:off x="0" y="4156075"/>
          <a:ext cx="6324349" cy="12594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 video surveillance system, which are installed at the access doors for supervising the access from the MCR. </a:t>
          </a:r>
        </a:p>
      </dsp:txBody>
      <dsp:txXfrm>
        <a:off x="1390811" y="4156075"/>
        <a:ext cx="4933537" cy="1259416"/>
      </dsp:txXfrm>
    </dsp:sp>
    <dsp:sp modelId="{7787355D-17D2-417B-9824-ED490703F916}">
      <dsp:nvSpPr>
        <dsp:cNvPr id="0" name=""/>
        <dsp:cNvSpPr/>
      </dsp:nvSpPr>
      <dsp:spPr>
        <a:xfrm>
          <a:off x="125941" y="4282016"/>
          <a:ext cx="1264869" cy="1007533"/>
        </a:xfrm>
        <a:prstGeom prst="roundRect">
          <a:avLst>
            <a:gd name="adj" fmla="val 10000"/>
          </a:avLst>
        </a:prstGeom>
        <a:blipFill rotWithShape="1">
          <a:blip xmlns:r="http://schemas.openxmlformats.org/officeDocument/2006/relationships" r:embed="rId4"/>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0B163-F6D6-47D3-8BE7-03439A281186}">
      <dsp:nvSpPr>
        <dsp:cNvPr id="0" name=""/>
        <dsp:cNvSpPr/>
      </dsp:nvSpPr>
      <dsp:spPr>
        <a:xfrm>
          <a:off x="7154" y="810305"/>
          <a:ext cx="2138523" cy="19372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en-GB" sz="1800" kern="1200" dirty="0"/>
            <a:t>The Bunker PSS ensures that no one is left inside Bunker PSS controlled area </a:t>
          </a:r>
          <a:endParaRPr lang="en-US" sz="1800" kern="1200" dirty="0"/>
        </a:p>
      </dsp:txBody>
      <dsp:txXfrm>
        <a:off x="63893" y="867044"/>
        <a:ext cx="2025045" cy="1823723"/>
      </dsp:txXfrm>
    </dsp:sp>
    <dsp:sp modelId="{0B094F4D-D482-489E-8388-5B1773F0D04E}">
      <dsp:nvSpPr>
        <dsp:cNvPr id="0" name=""/>
        <dsp:cNvSpPr/>
      </dsp:nvSpPr>
      <dsp:spPr>
        <a:xfrm>
          <a:off x="2359531" y="1513729"/>
          <a:ext cx="453367" cy="530353"/>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59531" y="1619800"/>
        <a:ext cx="317357" cy="318211"/>
      </dsp:txXfrm>
    </dsp:sp>
    <dsp:sp modelId="{1930E612-7D8C-4F64-BC95-DEC57B1DB753}">
      <dsp:nvSpPr>
        <dsp:cNvPr id="0" name=""/>
        <dsp:cNvSpPr/>
      </dsp:nvSpPr>
      <dsp:spPr>
        <a:xfrm>
          <a:off x="3001088" y="810305"/>
          <a:ext cx="2138523" cy="19372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en-GB" sz="1800" kern="1200" dirty="0"/>
            <a:t>The Bunker PSS ensures that the shielding blocks for Bunker PSS controlled area are in place.</a:t>
          </a:r>
          <a:endParaRPr lang="en-US" sz="1800" kern="1200" dirty="0"/>
        </a:p>
      </dsp:txBody>
      <dsp:txXfrm>
        <a:off x="3057827" y="867044"/>
        <a:ext cx="2025045" cy="1823723"/>
      </dsp:txXfrm>
    </dsp:sp>
    <dsp:sp modelId="{71FF4269-46F0-428B-93EF-89C5ACCB2F4B}">
      <dsp:nvSpPr>
        <dsp:cNvPr id="0" name=""/>
        <dsp:cNvSpPr/>
      </dsp:nvSpPr>
      <dsp:spPr>
        <a:xfrm>
          <a:off x="5353464" y="1513729"/>
          <a:ext cx="453367" cy="530353"/>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353464" y="1619800"/>
        <a:ext cx="317357" cy="318211"/>
      </dsp:txXfrm>
    </dsp:sp>
    <dsp:sp modelId="{98DF69D0-9A0A-461D-8E32-33B561ABEE7E}">
      <dsp:nvSpPr>
        <dsp:cNvPr id="0" name=""/>
        <dsp:cNvSpPr/>
      </dsp:nvSpPr>
      <dsp:spPr>
        <a:xfrm>
          <a:off x="5995021" y="810305"/>
          <a:ext cx="2138523" cy="19372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Symbol" panose="05050102010706020507" pitchFamily="18" charset="2"/>
            <a:buNone/>
          </a:pPr>
          <a:r>
            <a:rPr lang="en-GB" sz="1800" kern="1200" dirty="0"/>
            <a:t>The Bunker PSS ensures that the bunker crane and fence is locked.</a:t>
          </a:r>
          <a:endParaRPr lang="en-US" sz="1800" kern="1200" dirty="0"/>
        </a:p>
      </dsp:txBody>
      <dsp:txXfrm>
        <a:off x="6051760" y="867044"/>
        <a:ext cx="2025045" cy="18237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C0E9F-C3E0-49CE-978A-4EA7F268F96F}">
      <dsp:nvSpPr>
        <dsp:cNvPr id="0" name=""/>
        <dsp:cNvSpPr/>
      </dsp:nvSpPr>
      <dsp:spPr>
        <a:xfrm>
          <a:off x="3945" y="639008"/>
          <a:ext cx="1725193" cy="2279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Symbol" panose="05050102010706020507" pitchFamily="18" charset="2"/>
            <a:buNone/>
          </a:pPr>
          <a:r>
            <a:rPr lang="en-GB" sz="1500" kern="1200" dirty="0"/>
            <a:t>The operator changes the beam destination out of Target through the control system</a:t>
          </a:r>
          <a:endParaRPr lang="en-US" sz="1500" kern="1200" dirty="0"/>
        </a:p>
      </dsp:txBody>
      <dsp:txXfrm>
        <a:off x="54474" y="689537"/>
        <a:ext cx="1624135" cy="2178737"/>
      </dsp:txXfrm>
    </dsp:sp>
    <dsp:sp modelId="{B3D9D9DD-2215-4971-B05F-89E3ADDB5A86}">
      <dsp:nvSpPr>
        <dsp:cNvPr id="0" name=""/>
        <dsp:cNvSpPr/>
      </dsp:nvSpPr>
      <dsp:spPr>
        <a:xfrm>
          <a:off x="1901659" y="1564981"/>
          <a:ext cx="365741" cy="427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901659" y="1650551"/>
        <a:ext cx="256019" cy="256708"/>
      </dsp:txXfrm>
    </dsp:sp>
    <dsp:sp modelId="{AD361B92-69D1-461F-88B6-1CF9BAE95A06}">
      <dsp:nvSpPr>
        <dsp:cNvPr id="0" name=""/>
        <dsp:cNvSpPr/>
      </dsp:nvSpPr>
      <dsp:spPr>
        <a:xfrm>
          <a:off x="2419217" y="639008"/>
          <a:ext cx="1725193" cy="2279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Symbol" panose="05050102010706020507" pitchFamily="18" charset="2"/>
            <a:buNone/>
          </a:pPr>
          <a:r>
            <a:rPr lang="en-GB" sz="1500" kern="1200" dirty="0"/>
            <a:t>The operators close the Light Shutters through the control system, </a:t>
          </a:r>
          <a:endParaRPr lang="en-US" sz="1500" kern="1200" dirty="0"/>
        </a:p>
      </dsp:txBody>
      <dsp:txXfrm>
        <a:off x="2469746" y="689537"/>
        <a:ext cx="1624135" cy="2178737"/>
      </dsp:txXfrm>
    </dsp:sp>
    <dsp:sp modelId="{B06B7813-535C-495D-95BE-1AF1A01AE24C}">
      <dsp:nvSpPr>
        <dsp:cNvPr id="0" name=""/>
        <dsp:cNvSpPr/>
      </dsp:nvSpPr>
      <dsp:spPr>
        <a:xfrm>
          <a:off x="4316930" y="1564981"/>
          <a:ext cx="365741" cy="427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316930" y="1650551"/>
        <a:ext cx="256019" cy="256708"/>
      </dsp:txXfrm>
    </dsp:sp>
    <dsp:sp modelId="{7253021E-B019-463E-ADF7-AE2C0FC11790}">
      <dsp:nvSpPr>
        <dsp:cNvPr id="0" name=""/>
        <dsp:cNvSpPr/>
      </dsp:nvSpPr>
      <dsp:spPr>
        <a:xfrm>
          <a:off x="4834488" y="639008"/>
          <a:ext cx="1725193" cy="2279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Symbol" panose="05050102010706020507" pitchFamily="18" charset="2"/>
            <a:buNone/>
          </a:pPr>
          <a:r>
            <a:rPr lang="en-GB" sz="1500" kern="1200" dirty="0"/>
            <a:t>Upon initiating access to Bunker PSS controlled area, Bunker PSS interlocks the bending magnets and light shutters</a:t>
          </a:r>
          <a:endParaRPr lang="en-US" sz="1500" kern="1200" dirty="0"/>
        </a:p>
      </dsp:txBody>
      <dsp:txXfrm>
        <a:off x="4885017" y="689537"/>
        <a:ext cx="1624135" cy="2178737"/>
      </dsp:txXfrm>
    </dsp:sp>
    <dsp:sp modelId="{51CA4E15-5CBD-4982-BBDE-4F0710AE8F9B}">
      <dsp:nvSpPr>
        <dsp:cNvPr id="0" name=""/>
        <dsp:cNvSpPr/>
      </dsp:nvSpPr>
      <dsp:spPr>
        <a:xfrm>
          <a:off x="6732202" y="1564981"/>
          <a:ext cx="365741" cy="427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732202" y="1650551"/>
        <a:ext cx="256019" cy="256708"/>
      </dsp:txXfrm>
    </dsp:sp>
    <dsp:sp modelId="{CD30B5DC-1313-4EA3-8650-7FA800D3A77F}">
      <dsp:nvSpPr>
        <dsp:cNvPr id="0" name=""/>
        <dsp:cNvSpPr/>
      </dsp:nvSpPr>
      <dsp:spPr>
        <a:xfrm>
          <a:off x="7249760" y="639008"/>
          <a:ext cx="1725193" cy="2279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Symbol" panose="05050102010706020507" pitchFamily="18" charset="2"/>
            <a:buNone/>
          </a:pPr>
          <a:r>
            <a:rPr lang="en-GB" sz="1500" kern="1200" dirty="0"/>
            <a:t>The bending magnets and light shutters are secured against re-energisation until the Bunker PSS controlled area is closed and locked. </a:t>
          </a:r>
          <a:endParaRPr lang="en-US" sz="1500" kern="1200" dirty="0"/>
        </a:p>
      </dsp:txBody>
      <dsp:txXfrm>
        <a:off x="7300289" y="689537"/>
        <a:ext cx="1624135" cy="217873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2022-11-29</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Bunker PSS </a:t>
            </a:r>
            <a:r>
              <a:rPr lang="en-US" sz="1800" dirty="0" err="1">
                <a:effectLst/>
                <a:latin typeface="Calibri" panose="020F0502020204030204" pitchFamily="34" charset="0"/>
                <a:ea typeface="Calibri" panose="020F0502020204030204" pitchFamily="34" charset="0"/>
                <a:cs typeface="Arial" panose="020B0604020202020204" pitchFamily="34" charset="0"/>
              </a:rPr>
              <a:t>ConOps</a:t>
            </a:r>
            <a:r>
              <a:rPr lang="en-US" sz="1800" dirty="0">
                <a:effectLst/>
                <a:latin typeface="Calibri" panose="020F0502020204030204" pitchFamily="34" charset="0"/>
                <a:ea typeface="Calibri" panose="020F0502020204030204" pitchFamily="34" charset="0"/>
                <a:cs typeface="Arial" panose="020B0604020202020204" pitchFamily="34" charset="0"/>
              </a:rPr>
              <a:t> provides a high-level description of Bunker PSS and its expected operation.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And in this presentation, we will review the principle of Bunker PSS operation. </a:t>
            </a:r>
          </a:p>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2</a:t>
            </a:fld>
            <a:endParaRPr lang="sv-SE"/>
          </a:p>
        </p:txBody>
      </p:sp>
    </p:spTree>
    <p:extLst>
      <p:ext uri="{BB962C8B-B14F-4D97-AF65-F5344CB8AC3E}">
        <p14:creationId xmlns:p14="http://schemas.microsoft.com/office/powerpoint/2010/main" val="1409462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5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24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62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028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44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875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225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543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022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35</a:t>
            </a:fld>
            <a:endParaRPr lang="sv-SE"/>
          </a:p>
        </p:txBody>
      </p:sp>
    </p:spTree>
    <p:extLst>
      <p:ext uri="{BB962C8B-B14F-4D97-AF65-F5344CB8AC3E}">
        <p14:creationId xmlns:p14="http://schemas.microsoft.com/office/powerpoint/2010/main" val="3122500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dirty="0"/>
          </a:p>
        </p:txBody>
      </p:sp>
    </p:spTree>
    <p:extLst>
      <p:ext uri="{BB962C8B-B14F-4D97-AF65-F5344CB8AC3E}">
        <p14:creationId xmlns:p14="http://schemas.microsoft.com/office/powerpoint/2010/main" val="293829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36</a:t>
            </a:fld>
            <a:endParaRPr lang="sv-SE"/>
          </a:p>
        </p:txBody>
      </p:sp>
    </p:spTree>
    <p:extLst>
      <p:ext uri="{BB962C8B-B14F-4D97-AF65-F5344CB8AC3E}">
        <p14:creationId xmlns:p14="http://schemas.microsoft.com/office/powerpoint/2010/main" val="1024686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69EC7BD-D5A8-D947-B42A-D0A571906ACE}" type="slidenum">
              <a:rPr lang="en-US" smtClean="0"/>
              <a:t>44</a:t>
            </a:fld>
            <a:endParaRPr lang="en-US" dirty="0"/>
          </a:p>
        </p:txBody>
      </p:sp>
    </p:spTree>
    <p:extLst>
      <p:ext uri="{BB962C8B-B14F-4D97-AF65-F5344CB8AC3E}">
        <p14:creationId xmlns:p14="http://schemas.microsoft.com/office/powerpoint/2010/main" val="1529105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069EC7BD-D5A8-D947-B42A-D0A571906ACE}" type="slidenum">
              <a:rPr lang="en-US" smtClean="0"/>
              <a:t>45</a:t>
            </a:fld>
            <a:endParaRPr lang="en-US" dirty="0"/>
          </a:p>
        </p:txBody>
      </p:sp>
    </p:spTree>
    <p:extLst>
      <p:ext uri="{BB962C8B-B14F-4D97-AF65-F5344CB8AC3E}">
        <p14:creationId xmlns:p14="http://schemas.microsoft.com/office/powerpoint/2010/main" val="3000207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4</a:t>
            </a:fld>
            <a:endParaRPr lang="sv-SE"/>
          </a:p>
        </p:txBody>
      </p:sp>
    </p:spTree>
    <p:extLst>
      <p:ext uri="{BB962C8B-B14F-4D97-AF65-F5344CB8AC3E}">
        <p14:creationId xmlns:p14="http://schemas.microsoft.com/office/powerpoint/2010/main" val="2946849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5</a:t>
            </a:fld>
            <a:endParaRPr lang="sv-SE"/>
          </a:p>
        </p:txBody>
      </p:sp>
    </p:spTree>
    <p:extLst>
      <p:ext uri="{BB962C8B-B14F-4D97-AF65-F5344CB8AC3E}">
        <p14:creationId xmlns:p14="http://schemas.microsoft.com/office/powerpoint/2010/main" val="3350167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6</a:t>
            </a:fld>
            <a:endParaRPr lang="sv-SE"/>
          </a:p>
        </p:txBody>
      </p:sp>
    </p:spTree>
    <p:extLst>
      <p:ext uri="{BB962C8B-B14F-4D97-AF65-F5344CB8AC3E}">
        <p14:creationId xmlns:p14="http://schemas.microsoft.com/office/powerpoint/2010/main" val="149779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7</a:t>
            </a:fld>
            <a:endParaRPr lang="sv-SE"/>
          </a:p>
        </p:txBody>
      </p:sp>
    </p:spTree>
    <p:extLst>
      <p:ext uri="{BB962C8B-B14F-4D97-AF65-F5344CB8AC3E}">
        <p14:creationId xmlns:p14="http://schemas.microsoft.com/office/powerpoint/2010/main" val="1366946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10</a:t>
            </a:fld>
            <a:endParaRPr lang="sv-SE"/>
          </a:p>
        </p:txBody>
      </p:sp>
    </p:spTree>
    <p:extLst>
      <p:ext uri="{BB962C8B-B14F-4D97-AF65-F5344CB8AC3E}">
        <p14:creationId xmlns:p14="http://schemas.microsoft.com/office/powerpoint/2010/main" val="2176003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Historic" panose="020B0502040204020203"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Historic" panose="020B0502040204020203" pitchFamily="34" charset="0"/>
              <a:ea typeface="MS Mincho" panose="02020609040205080304" pitchFamily="49" charset="-128"/>
              <a:cs typeface="Segoe UI Historic"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egoe UI Historic" panose="020B0502040204020203" pitchFamily="34" charset="0"/>
              <a:ea typeface="MS Mincho" panose="02020609040205080304" pitchFamily="49" charset="-128"/>
              <a:cs typeface="Segoe UI Historic"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14</a:t>
            </a:fld>
            <a:endParaRPr lang="sv-SE"/>
          </a:p>
        </p:txBody>
      </p:sp>
    </p:spTree>
    <p:extLst>
      <p:ext uri="{BB962C8B-B14F-4D97-AF65-F5344CB8AC3E}">
        <p14:creationId xmlns:p14="http://schemas.microsoft.com/office/powerpoint/2010/main" val="937970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Segoe UI Historic" panose="020B0502040204020203" pitchFamily="34" charset="0"/>
              </a:rPr>
              <a:t>In </a:t>
            </a:r>
            <a:r>
              <a:rPr lang="en-US" sz="1800" i="1" dirty="0" err="1">
                <a:effectLst/>
                <a:latin typeface="Calibri" panose="020F0502020204030204" pitchFamily="34" charset="0"/>
                <a:ea typeface="Calibri" panose="020F0502020204030204" pitchFamily="34" charset="0"/>
                <a:cs typeface="Segoe UI Historic" panose="020B0502040204020203" pitchFamily="34" charset="0"/>
              </a:rPr>
              <a:t>BoT</a:t>
            </a:r>
            <a:r>
              <a:rPr lang="en-US" sz="1800" i="1" dirty="0">
                <a:effectLst/>
                <a:latin typeface="Calibri" panose="020F0502020204030204" pitchFamily="34" charset="0"/>
                <a:ea typeface="Calibri" panose="020F0502020204030204" pitchFamily="34" charset="0"/>
                <a:cs typeface="Segoe UI Historic" panose="020B0502040204020203" pitchFamily="34" charset="0"/>
              </a:rPr>
              <a:t> ON </a:t>
            </a:r>
            <a:r>
              <a:rPr lang="en-US" sz="1800" dirty="0">
                <a:effectLst/>
                <a:latin typeface="Calibri" panose="020F0502020204030204" pitchFamily="34" charset="0"/>
                <a:ea typeface="Calibri" panose="020F0502020204030204" pitchFamily="34" charset="0"/>
                <a:cs typeface="Segoe UI Historic" panose="020B0502040204020203" pitchFamily="34" charset="0"/>
              </a:rPr>
              <a:t>mode the Bunker PSS issues all permits necessary to allow Beam on Target.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Segoe UI Historic" panose="020B0502040204020203" pitchFamily="34" charset="0"/>
              </a:rPr>
              <a:t>The </a:t>
            </a:r>
            <a:r>
              <a:rPr lang="en-US" sz="1800" i="1" dirty="0">
                <a:effectLst/>
                <a:latin typeface="Calibri" panose="020F0502020204030204" pitchFamily="34" charset="0"/>
                <a:ea typeface="Calibri" panose="020F0502020204030204" pitchFamily="34" charset="0"/>
                <a:cs typeface="Segoe UI Historic" panose="020B0502040204020203" pitchFamily="34" charset="0"/>
              </a:rPr>
              <a:t>Transition</a:t>
            </a:r>
            <a:r>
              <a:rPr lang="en-US" sz="1800" dirty="0">
                <a:effectLst/>
                <a:latin typeface="Calibri" panose="020F0502020204030204" pitchFamily="34" charset="0"/>
                <a:ea typeface="Calibri" panose="020F0502020204030204" pitchFamily="34" charset="0"/>
                <a:cs typeface="Segoe UI Historic" panose="020B0502040204020203" pitchFamily="34" charset="0"/>
              </a:rPr>
              <a:t> mode is mainly used as a transition between </a:t>
            </a:r>
            <a:r>
              <a:rPr lang="en-US" sz="1800" i="1" dirty="0" err="1">
                <a:effectLst/>
                <a:latin typeface="Calibri" panose="020F0502020204030204" pitchFamily="34" charset="0"/>
                <a:ea typeface="Calibri" panose="020F0502020204030204" pitchFamily="34" charset="0"/>
                <a:cs typeface="Segoe UI Historic" panose="020B0502040204020203" pitchFamily="34" charset="0"/>
              </a:rPr>
              <a:t>BoT</a:t>
            </a:r>
            <a:r>
              <a:rPr lang="en-US" sz="1800" i="1" dirty="0">
                <a:effectLst/>
                <a:latin typeface="Calibri" panose="020F0502020204030204" pitchFamily="34" charset="0"/>
                <a:ea typeface="Calibri" panose="020F0502020204030204" pitchFamily="34" charset="0"/>
                <a:cs typeface="Segoe UI Historic" panose="020B0502040204020203" pitchFamily="34" charset="0"/>
              </a:rPr>
              <a:t> ON</a:t>
            </a:r>
            <a:r>
              <a:rPr lang="en-US" sz="1800" dirty="0">
                <a:effectLst/>
                <a:latin typeface="Calibri" panose="020F0502020204030204" pitchFamily="34" charset="0"/>
                <a:ea typeface="Calibri" panose="020F0502020204030204" pitchFamily="34" charset="0"/>
                <a:cs typeface="Segoe UI Historic" panose="020B0502040204020203" pitchFamily="34" charset="0"/>
              </a:rPr>
              <a:t> and </a:t>
            </a:r>
            <a:r>
              <a:rPr lang="en-US" sz="1800" i="1" dirty="0">
                <a:effectLst/>
                <a:latin typeface="Calibri" panose="020F0502020204030204" pitchFamily="34" charset="0"/>
                <a:ea typeface="Calibri" panose="020F0502020204030204" pitchFamily="34" charset="0"/>
                <a:cs typeface="Segoe UI Historic" panose="020B0502040204020203" pitchFamily="34" charset="0"/>
              </a:rPr>
              <a:t>Access</a:t>
            </a:r>
            <a:r>
              <a:rPr lang="en-US" sz="1800" dirty="0">
                <a:effectLst/>
                <a:latin typeface="Calibri" panose="020F0502020204030204" pitchFamily="34" charset="0"/>
                <a:ea typeface="Calibri" panose="020F0502020204030204" pitchFamily="34" charset="0"/>
                <a:cs typeface="Segoe UI Historic" panose="020B0502040204020203" pitchFamily="34" charset="0"/>
              </a:rPr>
              <a:t> modes and vice versa.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Segoe UI Historic" panose="020B0502040204020203" pitchFamily="34" charset="0"/>
                <a:cs typeface="Segoe UI Historic" panose="020B0502040204020203" pitchFamily="34" charset="0"/>
              </a:rPr>
              <a:t>The Bunker PSS is in</a:t>
            </a:r>
            <a:r>
              <a:rPr lang="en-US" sz="1800" i="1" dirty="0">
                <a:effectLst/>
                <a:latin typeface="Calibri" panose="020F0502020204030204" pitchFamily="34" charset="0"/>
                <a:ea typeface="Segoe UI Historic" panose="020B0502040204020203" pitchFamily="34" charset="0"/>
                <a:cs typeface="Segoe UI Historic" panose="020B0502040204020203" pitchFamily="34" charset="0"/>
              </a:rPr>
              <a:t> Access mode</a:t>
            </a:r>
            <a:r>
              <a:rPr lang="en-US" sz="1800" dirty="0">
                <a:effectLst/>
                <a:latin typeface="Calibri" panose="020F0502020204030204" pitchFamily="34" charset="0"/>
                <a:ea typeface="Segoe UI Historic" panose="020B0502040204020203" pitchFamily="34" charset="0"/>
                <a:cs typeface="Segoe UI Historic" panose="020B0502040204020203" pitchFamily="34" charset="0"/>
              </a:rPr>
              <a:t> when access to the Bunker PSS controlled area is considered safe, and access is permitted.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16</a:t>
            </a:fld>
            <a:endParaRPr lang="sv-SE"/>
          </a:p>
        </p:txBody>
      </p:sp>
    </p:spTree>
    <p:extLst>
      <p:ext uri="{BB962C8B-B14F-4D97-AF65-F5344CB8AC3E}">
        <p14:creationId xmlns:p14="http://schemas.microsoft.com/office/powerpoint/2010/main" val="18769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sz="1800" dirty="0">
              <a:solidFill>
                <a:srgbClr val="0094CA"/>
              </a:solidFill>
              <a:latin typeface="Calibri"/>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609600" y="1600203"/>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3"/>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9551" y="260651"/>
            <a:ext cx="1813101" cy="727507"/>
          </a:xfrm>
          <a:prstGeom prst="rect">
            <a:avLst/>
          </a:prstGeom>
        </p:spPr>
      </p:pic>
    </p:spTree>
    <p:extLst>
      <p:ext uri="{BB962C8B-B14F-4D97-AF65-F5344CB8AC3E}">
        <p14:creationId xmlns:p14="http://schemas.microsoft.com/office/powerpoint/2010/main" val="1296380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86840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endParaRPr lang="sv-SE" dirty="0"/>
          </a:p>
        </p:txBody>
      </p:sp>
    </p:spTree>
    <p:extLst>
      <p:ext uri="{BB962C8B-B14F-4D97-AF65-F5344CB8AC3E}">
        <p14:creationId xmlns:p14="http://schemas.microsoft.com/office/powerpoint/2010/main" val="367286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140992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229307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246705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221538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404430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9713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88357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626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408256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985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endParaRPr lang="sv-SE"/>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 id="214748368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endParaRPr lang="sv-SE"/>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98496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9.JPG"/><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11.png"/><Relationship Id="rId9" Type="http://schemas.openxmlformats.org/officeDocument/2006/relationships/image" Target="../media/image3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png"/><Relationship Id="rId7" Type="http://schemas.openxmlformats.org/officeDocument/2006/relationships/image" Target="../media/image35.svg"/><Relationship Id="rId12" Type="http://schemas.openxmlformats.org/officeDocument/2006/relationships/image" Target="../media/image55.sv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4.png"/><Relationship Id="rId11"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31.png"/><Relationship Id="rId4" Type="http://schemas.openxmlformats.org/officeDocument/2006/relationships/image" Target="../media/image52.png"/><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png"/><Relationship Id="rId7" Type="http://schemas.openxmlformats.org/officeDocument/2006/relationships/image" Target="../media/image35.sv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33.svg"/></Relationships>
</file>

<file path=ppt/slides/_rels/slide2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2.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53.svg"/><Relationship Id="rId11" Type="http://schemas.openxmlformats.org/officeDocument/2006/relationships/image" Target="../media/image19.png"/><Relationship Id="rId5" Type="http://schemas.openxmlformats.org/officeDocument/2006/relationships/image" Target="../media/image52.png"/><Relationship Id="rId10" Type="http://schemas.openxmlformats.org/officeDocument/2006/relationships/image" Target="../media/image33.svg"/><Relationship Id="rId4" Type="http://schemas.openxmlformats.org/officeDocument/2006/relationships/image" Target="../media/image43.jpe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53.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5.xml"/><Relationship Id="rId5" Type="http://schemas.openxmlformats.org/officeDocument/2006/relationships/image" Target="../media/image69.emf"/><Relationship Id="rId4" Type="http://schemas.openxmlformats.org/officeDocument/2006/relationships/image" Target="../media/image68.emf"/></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4ECE-22DA-0BDC-9AE2-3986873EC31C}"/>
              </a:ext>
            </a:extLst>
          </p:cNvPr>
          <p:cNvSpPr>
            <a:spLocks noGrp="1"/>
          </p:cNvSpPr>
          <p:nvPr>
            <p:ph type="title"/>
          </p:nvPr>
        </p:nvSpPr>
        <p:spPr>
          <a:xfrm>
            <a:off x="1103709" y="265373"/>
            <a:ext cx="9360000" cy="657339"/>
          </a:xfrm>
        </p:spPr>
        <p:txBody>
          <a:bodyPr anchor="t">
            <a:normAutofit/>
          </a:bodyPr>
          <a:lstStyle/>
          <a:p>
            <a:r>
              <a:rPr lang="en-US" sz="2900" noProof="0"/>
              <a:t>In Bunker </a:t>
            </a:r>
            <a:r>
              <a:rPr lang="en-GB" sz="2900"/>
              <a:t>gamma radiation hazard from the monolith</a:t>
            </a:r>
            <a:endParaRPr lang="en-SE" sz="2900"/>
          </a:p>
        </p:txBody>
      </p:sp>
      <p:sp>
        <p:nvSpPr>
          <p:cNvPr id="4" name="Slide Number Placeholder 3">
            <a:extLst>
              <a:ext uri="{FF2B5EF4-FFF2-40B4-BE49-F238E27FC236}">
                <a16:creationId xmlns:a16="http://schemas.microsoft.com/office/drawing/2014/main" id="{25D151FF-25B3-57BF-8119-D6334156E034}"/>
              </a:ext>
            </a:extLst>
          </p:cNvPr>
          <p:cNvSpPr>
            <a:spLocks noGrp="1"/>
          </p:cNvSpPr>
          <p:nvPr>
            <p:ph type="sldNum" sz="quarter" idx="12"/>
          </p:nvPr>
        </p:nvSpPr>
        <p:spPr>
          <a:xfrm>
            <a:off x="8735292" y="6475270"/>
            <a:ext cx="2743200" cy="365125"/>
          </a:xfrm>
        </p:spPr>
        <p:txBody>
          <a:bodyPr anchor="ctr">
            <a:normAutofit/>
          </a:bodyPr>
          <a:lstStyle/>
          <a:p>
            <a:pPr>
              <a:spcAft>
                <a:spcPts val="600"/>
              </a:spcAft>
            </a:pPr>
            <a:fld id="{F7283078-D760-1647-8B80-66BA8B52336D}" type="slidenum">
              <a:rPr lang="sv-SE" smtClean="0"/>
              <a:pPr>
                <a:spcAft>
                  <a:spcPts val="600"/>
                </a:spcAft>
              </a:pPr>
              <a:t>10</a:t>
            </a:fld>
            <a:endParaRPr lang="sv-SE"/>
          </a:p>
        </p:txBody>
      </p:sp>
      <p:sp>
        <p:nvSpPr>
          <p:cNvPr id="5" name="Text Placeholder 4">
            <a:extLst>
              <a:ext uri="{FF2B5EF4-FFF2-40B4-BE49-F238E27FC236}">
                <a16:creationId xmlns:a16="http://schemas.microsoft.com/office/drawing/2014/main" id="{18B2053C-64A2-C4B6-6B4D-F76311F489B2}"/>
              </a:ext>
            </a:extLst>
          </p:cNvPr>
          <p:cNvSpPr>
            <a:spLocks noGrp="1"/>
          </p:cNvSpPr>
          <p:nvPr>
            <p:ph type="body" sz="quarter" idx="14"/>
          </p:nvPr>
        </p:nvSpPr>
        <p:spPr>
          <a:xfrm>
            <a:off x="1103709" y="931026"/>
            <a:ext cx="9360000" cy="507076"/>
          </a:xfrm>
        </p:spPr>
        <p:txBody>
          <a:bodyPr>
            <a:normAutofit/>
          </a:bodyPr>
          <a:lstStyle/>
          <a:p>
            <a:pPr>
              <a:spcAft>
                <a:spcPts val="600"/>
              </a:spcAft>
            </a:pPr>
            <a:r>
              <a:rPr lang="en-US" noProof="0" dirty="0"/>
              <a:t>Light shutter system</a:t>
            </a:r>
            <a:endParaRPr lang="en-SE" noProof="0"/>
          </a:p>
        </p:txBody>
      </p:sp>
      <p:pic>
        <p:nvPicPr>
          <p:cNvPr id="10" name="Picture 9">
            <a:extLst>
              <a:ext uri="{FF2B5EF4-FFF2-40B4-BE49-F238E27FC236}">
                <a16:creationId xmlns:a16="http://schemas.microsoft.com/office/drawing/2014/main" id="{96B50380-CE7B-11B9-2F65-7C73CF0C04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663"/>
          <a:stretch/>
        </p:blipFill>
        <p:spPr>
          <a:xfrm>
            <a:off x="1094400" y="1562400"/>
            <a:ext cx="9365782" cy="4768062"/>
          </a:xfrm>
          <a:prstGeom prst="rect">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39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Picture Placeholder 3">
            <a:extLst>
              <a:ext uri="{FF2B5EF4-FFF2-40B4-BE49-F238E27FC236}">
                <a16:creationId xmlns:a16="http://schemas.microsoft.com/office/drawing/2014/main" id="{38C7124D-DAD9-6656-8924-B2FBD9591C35}"/>
              </a:ext>
            </a:extLst>
          </p:cNvPr>
          <p:cNvPicPr>
            <a:picLocks noGrp="1" noChangeAspect="1"/>
          </p:cNvPicPr>
          <p:nvPr>
            <p:ph type="pic" sz="quarter" idx="12"/>
          </p:nvPr>
        </p:nvPicPr>
        <p:blipFill rotWithShape="1">
          <a:blip r:embed="rId2"/>
          <a:srcRect l="11502" r="11502"/>
          <a:stretch/>
        </p:blipFill>
        <p:spPr>
          <a:xfrm>
            <a:off x="6469335" y="0"/>
            <a:ext cx="5714288" cy="6858000"/>
          </a:xfrm>
        </p:spPr>
      </p:pic>
      <p:sp>
        <p:nvSpPr>
          <p:cNvPr id="6" name="Text Placeholder 5">
            <a:extLst>
              <a:ext uri="{FF2B5EF4-FFF2-40B4-BE49-F238E27FC236}">
                <a16:creationId xmlns:a16="http://schemas.microsoft.com/office/drawing/2014/main" id="{5D9997DF-9819-A94B-E56A-59D7415910F8}"/>
              </a:ext>
            </a:extLst>
          </p:cNvPr>
          <p:cNvSpPr>
            <a:spLocks noGrp="1"/>
          </p:cNvSpPr>
          <p:nvPr>
            <p:ph type="body" sz="quarter" idx="11"/>
          </p:nvPr>
        </p:nvSpPr>
        <p:spPr/>
        <p:txBody>
          <a:bodyPr/>
          <a:lstStyle/>
          <a:p>
            <a:endParaRPr lang="en-US"/>
          </a:p>
        </p:txBody>
      </p:sp>
      <p:sp>
        <p:nvSpPr>
          <p:cNvPr id="2" name="Text Placeholder 1">
            <a:extLst>
              <a:ext uri="{FF2B5EF4-FFF2-40B4-BE49-F238E27FC236}">
                <a16:creationId xmlns:a16="http://schemas.microsoft.com/office/drawing/2014/main" id="{9D24B141-9464-C4B8-73B9-526DAE3DC87C}"/>
              </a:ext>
            </a:extLst>
          </p:cNvPr>
          <p:cNvSpPr>
            <a:spLocks noGrp="1"/>
          </p:cNvSpPr>
          <p:nvPr>
            <p:ph type="body" sz="quarter" idx="10"/>
          </p:nvPr>
        </p:nvSpPr>
        <p:spPr/>
        <p:txBody>
          <a:bodyPr/>
          <a:lstStyle/>
          <a:p>
            <a:endParaRPr lang="en-US"/>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2</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sz="4400" b="0" noProof="0" dirty="0">
                <a:solidFill>
                  <a:schemeClr val="bg1"/>
                </a:solidFill>
              </a:rPr>
              <a:t>Bunker PSS concepts of operations</a:t>
            </a:r>
            <a:endParaRPr lang="en-GB" dirty="0"/>
          </a:p>
        </p:txBody>
      </p:sp>
    </p:spTree>
    <p:extLst>
      <p:ext uri="{BB962C8B-B14F-4D97-AF65-F5344CB8AC3E}">
        <p14:creationId xmlns:p14="http://schemas.microsoft.com/office/powerpoint/2010/main" val="127691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46DB47-F549-D08D-A221-00DB4F30E8BD}"/>
              </a:ext>
            </a:extLst>
          </p:cNvPr>
          <p:cNvPicPr>
            <a:picLocks noChangeAspect="1"/>
          </p:cNvPicPr>
          <p:nvPr/>
        </p:nvPicPr>
        <p:blipFill>
          <a:blip r:embed="rId2"/>
          <a:stretch>
            <a:fillRect/>
          </a:stretch>
        </p:blipFill>
        <p:spPr>
          <a:xfrm>
            <a:off x="6387884" y="1360612"/>
            <a:ext cx="5289871" cy="5486400"/>
          </a:xfrm>
          <a:prstGeom prst="rect">
            <a:avLst/>
          </a:prstGeom>
        </p:spPr>
      </p:pic>
      <p:pic>
        <p:nvPicPr>
          <p:cNvPr id="8" name="Picture 7">
            <a:extLst>
              <a:ext uri="{FF2B5EF4-FFF2-40B4-BE49-F238E27FC236}">
                <a16:creationId xmlns:a16="http://schemas.microsoft.com/office/drawing/2014/main" id="{7FDD7D85-0A3F-F38A-EFF2-0859CA546B53}"/>
              </a:ext>
            </a:extLst>
          </p:cNvPr>
          <p:cNvPicPr>
            <a:picLocks noChangeAspect="1"/>
          </p:cNvPicPr>
          <p:nvPr/>
        </p:nvPicPr>
        <p:blipFill>
          <a:blip r:embed="rId3"/>
          <a:stretch>
            <a:fillRect/>
          </a:stretch>
        </p:blipFill>
        <p:spPr>
          <a:xfrm>
            <a:off x="6394454" y="1375158"/>
            <a:ext cx="5252821" cy="5486400"/>
          </a:xfrm>
          <a:prstGeom prst="rect">
            <a:avLst/>
          </a:prstGeom>
        </p:spPr>
      </p:pic>
      <p:sp>
        <p:nvSpPr>
          <p:cNvPr id="7" name="Title 6">
            <a:extLst>
              <a:ext uri="{FF2B5EF4-FFF2-40B4-BE49-F238E27FC236}">
                <a16:creationId xmlns:a16="http://schemas.microsoft.com/office/drawing/2014/main" id="{3D49FD3C-243D-4C2F-B5A5-77581FFD6361}"/>
              </a:ext>
            </a:extLst>
          </p:cNvPr>
          <p:cNvSpPr>
            <a:spLocks noGrp="1"/>
          </p:cNvSpPr>
          <p:nvPr>
            <p:ph type="title"/>
          </p:nvPr>
        </p:nvSpPr>
        <p:spPr/>
        <p:txBody>
          <a:bodyPr/>
          <a:lstStyle/>
          <a:p>
            <a:r>
              <a:rPr lang="sv-SE" dirty="0"/>
              <a:t>The Bunker PSS</a:t>
            </a:r>
          </a:p>
        </p:txBody>
      </p:sp>
      <p:sp>
        <p:nvSpPr>
          <p:cNvPr id="3" name="Content Placeholder 2">
            <a:extLst>
              <a:ext uri="{FF2B5EF4-FFF2-40B4-BE49-F238E27FC236}">
                <a16:creationId xmlns:a16="http://schemas.microsoft.com/office/drawing/2014/main" id="{B3472CD9-11E5-42F5-0854-7395533BE944}"/>
              </a:ext>
            </a:extLst>
          </p:cNvPr>
          <p:cNvSpPr>
            <a:spLocks noGrp="1"/>
          </p:cNvSpPr>
          <p:nvPr>
            <p:ph idx="1"/>
          </p:nvPr>
        </p:nvSpPr>
        <p:spPr>
          <a:xfrm>
            <a:off x="389550" y="1631016"/>
            <a:ext cx="5554050" cy="4768062"/>
          </a:xfrm>
        </p:spPr>
        <p:txBody>
          <a:bodyPr/>
          <a:lstStyle/>
          <a:p>
            <a:pPr marL="0" marR="0" algn="just">
              <a:spcBef>
                <a:spcPts val="0"/>
              </a:spcBef>
              <a:spcAft>
                <a:spcPts val="600"/>
              </a:spcAft>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Bunker PSS is the personnel safety system that ensures safe access to the Bunker . It is composed of two independent systems: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North</a:t>
            </a:r>
            <a:r>
              <a:rPr lang="en-US" sz="1800" dirty="0">
                <a:effectLst/>
                <a:latin typeface="Segoe UI Historic" panose="020B0502040204020203" pitchFamily="34" charset="0"/>
                <a:ea typeface="MS Mincho" panose="02020609040205080304" pitchFamily="49" charset="-128"/>
                <a:cs typeface="Arial" panose="020B0604020202020204" pitchFamily="34" charset="0"/>
              </a:rPr>
              <a:t> Bunker PSS</a:t>
            </a:r>
            <a:r>
              <a:rPr lang="en-GB" sz="1800" dirty="0">
                <a:effectLst/>
                <a:latin typeface="Segoe UI Historic" panose="020B0502040204020203" pitchFamily="34" charset="0"/>
                <a:ea typeface="MS Mincho" panose="02020609040205080304" pitchFamily="49" charset="-128"/>
                <a:cs typeface="Arial" panose="020B0604020202020204" pitchFamily="34" charset="0"/>
              </a:rPr>
              <a:t> for </a:t>
            </a:r>
            <a:r>
              <a:rPr lang="en-US" sz="1800" dirty="0">
                <a:latin typeface="Segoe UI Historic" panose="020B0502040204020203" pitchFamily="34" charset="0"/>
                <a:ea typeface="MS Mincho" panose="02020609040205080304" pitchFamily="49" charset="-128"/>
                <a:cs typeface="Arial" panose="020B0604020202020204" pitchFamily="34" charset="0"/>
              </a:rPr>
              <a:t>North-West Bunker</a:t>
            </a:r>
          </a:p>
          <a:p>
            <a:pPr marL="0" marR="0" lvl="0" indent="0" algn="just">
              <a:spcBef>
                <a:spcPts val="0"/>
              </a:spcBef>
              <a:spcAft>
                <a:spcPts val="0"/>
              </a:spcAft>
              <a:buNone/>
            </a:pPr>
            <a:endParaRPr lang="en-GB"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South</a:t>
            </a:r>
            <a:r>
              <a:rPr lang="en-US" sz="1800" dirty="0">
                <a:effectLst/>
                <a:latin typeface="Segoe UI Historic" panose="020B0502040204020203" pitchFamily="34" charset="0"/>
                <a:ea typeface="MS Mincho" panose="02020609040205080304" pitchFamily="49" charset="-128"/>
                <a:cs typeface="Arial" panose="020B0604020202020204" pitchFamily="34" charset="0"/>
              </a:rPr>
              <a:t> Bunker PSS </a:t>
            </a:r>
            <a:r>
              <a:rPr lang="en-US" sz="1800" dirty="0">
                <a:latin typeface="Segoe UI Historic" panose="020B0502040204020203" pitchFamily="34" charset="0"/>
                <a:ea typeface="MS Mincho" panose="02020609040205080304" pitchFamily="49" charset="-128"/>
                <a:cs typeface="Arial" panose="020B0604020202020204" pitchFamily="34" charset="0"/>
              </a:rPr>
              <a:t>for South-East Bunker</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0" marR="0" lvl="0" indent="0" algn="just">
              <a:spcBef>
                <a:spcPts val="0"/>
              </a:spcBef>
              <a:spcAft>
                <a:spcPts val="0"/>
              </a:spcAft>
              <a:buNone/>
            </a:pPr>
            <a:endParaRPr lang="en-GB" sz="1800" dirty="0">
              <a:latin typeface="Segoe UI Historic" panose="020B0502040204020203" pitchFamily="34" charset="0"/>
              <a:ea typeface="MS Mincho" panose="02020609040205080304" pitchFamily="49" charset="-128"/>
              <a:cs typeface="Arial" panose="020B0604020202020204" pitchFamily="34" charset="0"/>
            </a:endParaRPr>
          </a:p>
          <a:p>
            <a:pPr marL="0" marR="0" lvl="0" indent="0" algn="just">
              <a:spcBef>
                <a:spcPts val="0"/>
              </a:spcBef>
              <a:spcAft>
                <a:spcPts val="600"/>
              </a:spcAft>
              <a:buNone/>
            </a:pPr>
            <a:r>
              <a:rPr lang="en-GB" sz="1800" b="1" dirty="0">
                <a:solidFill>
                  <a:srgbClr val="FF7D00"/>
                </a:solidFill>
                <a:latin typeface="Segoe UI Historic" panose="020B0502040204020203" pitchFamily="34" charset="0"/>
                <a:ea typeface="MS Mincho" panose="02020609040205080304" pitchFamily="49" charset="-128"/>
                <a:cs typeface="Arial" panose="020B0604020202020204" pitchFamily="34" charset="0"/>
              </a:rPr>
              <a:t>Bunker PSS controlled area </a:t>
            </a:r>
          </a:p>
          <a:p>
            <a:pPr algn="just">
              <a:spcBef>
                <a:spcPts val="0"/>
              </a:spcBef>
              <a:spcAft>
                <a:spcPts val="600"/>
              </a:spcAft>
              <a:buFont typeface="Wingdings" panose="05000000000000000000" pitchFamily="2" charset="2"/>
              <a:buChar char="Ø"/>
            </a:pPr>
            <a:r>
              <a:rPr lang="en-US" sz="1400" b="1" dirty="0">
                <a:solidFill>
                  <a:srgbClr val="FF7D00"/>
                </a:solidFill>
                <a:latin typeface="Segoe UI Historic" panose="020B0502040204020203" pitchFamily="34" charset="0"/>
                <a:ea typeface="MS Mincho" panose="02020609040205080304" pitchFamily="49" charset="-128"/>
                <a:cs typeface="Arial" panose="020B0604020202020204" pitchFamily="34" charset="0"/>
              </a:rPr>
              <a:t>Area inside of the Bunker </a:t>
            </a:r>
          </a:p>
          <a:p>
            <a:pPr algn="just">
              <a:spcBef>
                <a:spcPts val="0"/>
              </a:spcBef>
              <a:spcAft>
                <a:spcPts val="600"/>
              </a:spcAft>
              <a:buFont typeface="Wingdings" panose="05000000000000000000" pitchFamily="2" charset="2"/>
              <a:buChar char="Ø"/>
            </a:pPr>
            <a:r>
              <a:rPr lang="en-US" sz="1400" b="1" dirty="0">
                <a:solidFill>
                  <a:srgbClr val="FF7D00"/>
                </a:solidFill>
                <a:latin typeface="Segoe UI Historic" panose="020B0502040204020203" pitchFamily="34" charset="0"/>
                <a:ea typeface="MS Mincho" panose="02020609040205080304" pitchFamily="49" charset="-128"/>
                <a:cs typeface="Arial" panose="020B0604020202020204" pitchFamily="34" charset="0"/>
              </a:rPr>
              <a:t>Some parts of the instrument beamlines up to instrument shutter </a:t>
            </a:r>
            <a:endParaRPr lang="en-GB" sz="1400" b="1" dirty="0">
              <a:solidFill>
                <a:srgbClr val="FF7D00"/>
              </a:solidFill>
              <a:latin typeface="Segoe UI Historic" panose="020B0502040204020203" pitchFamily="34" charset="0"/>
              <a:ea typeface="MS Mincho" panose="02020609040205080304" pitchFamily="49" charset="-128"/>
              <a:cs typeface="Arial" panose="020B0604020202020204" pitchFamily="34" charset="0"/>
            </a:endParaRPr>
          </a:p>
          <a:p>
            <a:pPr marL="0" marR="0" lvl="0" indent="0" algn="just">
              <a:spcBef>
                <a:spcPts val="0"/>
              </a:spcBef>
              <a:spcAft>
                <a:spcPts val="600"/>
              </a:spcAft>
              <a:buNone/>
            </a:pPr>
            <a:endParaRPr lang="en-GB" sz="1800" dirty="0">
              <a:latin typeface="Segoe UI Historic" panose="020B0502040204020203" pitchFamily="34" charset="0"/>
              <a:ea typeface="MS Mincho" panose="02020609040205080304" pitchFamily="49" charset="-128"/>
              <a:cs typeface="Arial" panose="020B0604020202020204" pitchFamily="34" charset="0"/>
            </a:endParaRPr>
          </a:p>
          <a:p>
            <a:pPr marL="0" marR="0" algn="just">
              <a:spcBef>
                <a:spcPts val="0"/>
              </a:spcBef>
              <a:spcAft>
                <a:spcPts val="600"/>
              </a:spcAft>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Bunker PSS  provides two main functionalities:</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Safety Interlock System</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60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Access Control System</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0" marR="0" lvl="0" indent="0" algn="just">
              <a:spcBef>
                <a:spcPts val="0"/>
              </a:spcBef>
              <a:spcAft>
                <a:spcPts val="600"/>
              </a:spcAft>
              <a:buNone/>
            </a:pP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endParaRPr lang="en-US" dirty="0"/>
          </a:p>
        </p:txBody>
      </p:sp>
      <p:sp>
        <p:nvSpPr>
          <p:cNvPr id="4" name="Text Placeholder 3">
            <a:extLst>
              <a:ext uri="{FF2B5EF4-FFF2-40B4-BE49-F238E27FC236}">
                <a16:creationId xmlns:a16="http://schemas.microsoft.com/office/drawing/2014/main" id="{793220C6-81FE-0BDD-BCDD-8126AAE1A9A4}"/>
              </a:ext>
            </a:extLst>
          </p:cNvPr>
          <p:cNvSpPr>
            <a:spLocks noGrp="1"/>
          </p:cNvSpPr>
          <p:nvPr>
            <p:ph type="body" sz="quarter" idx="14"/>
          </p:nvPr>
        </p:nvSpPr>
        <p:spPr/>
        <p:txBody>
          <a:bodyPr/>
          <a:lstStyle/>
          <a:p>
            <a:endParaRPr lang="en-US" dirty="0"/>
          </a:p>
        </p:txBody>
      </p:sp>
      <p:sp>
        <p:nvSpPr>
          <p:cNvPr id="2" name="Slide Number Placeholder 1">
            <a:extLst>
              <a:ext uri="{FF2B5EF4-FFF2-40B4-BE49-F238E27FC236}">
                <a16:creationId xmlns:a16="http://schemas.microsoft.com/office/drawing/2014/main" id="{EAEA23EC-11D7-FD8F-4360-5733A0233AEF}"/>
              </a:ext>
            </a:extLst>
          </p:cNvPr>
          <p:cNvSpPr>
            <a:spLocks noGrp="1"/>
          </p:cNvSpPr>
          <p:nvPr>
            <p:ph type="sldNum" sz="quarter" idx="12"/>
          </p:nvPr>
        </p:nvSpPr>
        <p:spPr/>
        <p:txBody>
          <a:bodyPr/>
          <a:lstStyle/>
          <a:p>
            <a:fld id="{F7283078-D760-1647-8B80-66BA8B52336D}" type="slidenum">
              <a:rPr lang="sv-SE" smtClean="0"/>
              <a:t>12</a:t>
            </a:fld>
            <a:endParaRPr lang="sv-SE"/>
          </a:p>
        </p:txBody>
      </p:sp>
    </p:spTree>
    <p:extLst>
      <p:ext uri="{BB962C8B-B14F-4D97-AF65-F5344CB8AC3E}">
        <p14:creationId xmlns:p14="http://schemas.microsoft.com/office/powerpoint/2010/main" val="166287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49FD3C-243D-4C2F-B5A5-77581FFD6361}"/>
              </a:ext>
            </a:extLst>
          </p:cNvPr>
          <p:cNvSpPr>
            <a:spLocks noGrp="1"/>
          </p:cNvSpPr>
          <p:nvPr>
            <p:ph type="title"/>
          </p:nvPr>
        </p:nvSpPr>
        <p:spPr/>
        <p:txBody>
          <a:bodyPr/>
          <a:lstStyle/>
          <a:p>
            <a:r>
              <a:rPr lang="sv-SE" dirty="0"/>
              <a:t>Bunker PSS Main Functions</a:t>
            </a:r>
          </a:p>
        </p:txBody>
      </p:sp>
      <p:sp>
        <p:nvSpPr>
          <p:cNvPr id="2" name="Text Placeholder 1">
            <a:extLst>
              <a:ext uri="{FF2B5EF4-FFF2-40B4-BE49-F238E27FC236}">
                <a16:creationId xmlns:a16="http://schemas.microsoft.com/office/drawing/2014/main" id="{4FDC0516-B009-DE76-9B6A-02EA14481D8D}"/>
              </a:ext>
            </a:extLst>
          </p:cNvPr>
          <p:cNvSpPr>
            <a:spLocks noGrp="1"/>
          </p:cNvSpPr>
          <p:nvPr>
            <p:ph type="body" sz="quarter" idx="14"/>
          </p:nvPr>
        </p:nvSpPr>
        <p:spPr>
          <a:xfrm>
            <a:off x="1237059" y="989018"/>
            <a:ext cx="9360000" cy="507076"/>
          </a:xfrm>
        </p:spPr>
        <p:txBody>
          <a:bodyPr/>
          <a:lstStyle/>
          <a:p>
            <a:r>
              <a:rPr lang="en-GB" sz="1800" b="1" dirty="0">
                <a:effectLst/>
                <a:latin typeface="Segoe UI Historic" panose="020B0502040204020203" pitchFamily="34" charset="0"/>
                <a:ea typeface="MS Gothic" panose="020B0609070205080204" pitchFamily="49" charset="-128"/>
              </a:rPr>
              <a:t>Safety Interlock System </a:t>
            </a:r>
            <a:endParaRPr lang="en-US" sz="1800" b="1" dirty="0">
              <a:effectLst/>
              <a:latin typeface="Segoe UI Historic" panose="020B0502040204020203" pitchFamily="34" charset="0"/>
              <a:ea typeface="MS Gothic" panose="020B0609070205080204" pitchFamily="49" charset="-128"/>
            </a:endParaRPr>
          </a:p>
          <a:p>
            <a:endParaRPr lang="en-US" dirty="0"/>
          </a:p>
        </p:txBody>
      </p:sp>
      <p:sp>
        <p:nvSpPr>
          <p:cNvPr id="9" name="Content Placeholder 8">
            <a:extLst>
              <a:ext uri="{FF2B5EF4-FFF2-40B4-BE49-F238E27FC236}">
                <a16:creationId xmlns:a16="http://schemas.microsoft.com/office/drawing/2014/main" id="{2649860F-884A-42E2-958E-3784CF988073}"/>
              </a:ext>
            </a:extLst>
          </p:cNvPr>
          <p:cNvSpPr>
            <a:spLocks noGrp="1"/>
          </p:cNvSpPr>
          <p:nvPr>
            <p:ph idx="1"/>
          </p:nvPr>
        </p:nvSpPr>
        <p:spPr>
          <a:xfrm>
            <a:off x="1330620" y="1311982"/>
            <a:ext cx="9200220" cy="894080"/>
          </a:xfrm>
        </p:spPr>
        <p:txBody>
          <a:bodyPr/>
          <a:lstStyle/>
          <a:p>
            <a:pPr marL="0" marR="0" indent="0" algn="just">
              <a:spcBef>
                <a:spcPts val="0"/>
              </a:spcBef>
              <a:spcAft>
                <a:spcPts val="600"/>
              </a:spcAft>
              <a:buNone/>
            </a:pPr>
            <a:r>
              <a:rPr lang="en-GB" sz="2400" dirty="0">
                <a:effectLst/>
                <a:latin typeface="Segoe UI Historic" panose="020B0502040204020203" pitchFamily="34" charset="0"/>
                <a:ea typeface="MS Mincho" panose="02020609040205080304" pitchFamily="49" charset="-128"/>
                <a:cs typeface="Arial" panose="020B0604020202020204" pitchFamily="34" charset="0"/>
              </a:rPr>
              <a:t>The purpose of the Safety Interlock System of Bunker PSS is to mitigate hazards in the Bunker PSS controlled area. </a:t>
            </a:r>
          </a:p>
          <a:p>
            <a:endParaRPr lang="en-US" dirty="0"/>
          </a:p>
        </p:txBody>
      </p:sp>
      <p:graphicFrame>
        <p:nvGraphicFramePr>
          <p:cNvPr id="3" name="Diagram 2">
            <a:extLst>
              <a:ext uri="{FF2B5EF4-FFF2-40B4-BE49-F238E27FC236}">
                <a16:creationId xmlns:a16="http://schemas.microsoft.com/office/drawing/2014/main" id="{E43F80AD-1A5B-FD31-FD18-49BFB9976923}"/>
              </a:ext>
            </a:extLst>
          </p:cNvPr>
          <p:cNvGraphicFramePr/>
          <p:nvPr>
            <p:extLst>
              <p:ext uri="{D42A27DB-BD31-4B8C-83A1-F6EECF244321}">
                <p14:modId xmlns:p14="http://schemas.microsoft.com/office/powerpoint/2010/main" val="3086724926"/>
              </p:ext>
            </p:extLst>
          </p:nvPr>
        </p:nvGraphicFramePr>
        <p:xfrm>
          <a:off x="1237059" y="1600944"/>
          <a:ext cx="1010666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DC17968-B95F-6297-9760-39B3642DE6C8}"/>
              </a:ext>
            </a:extLst>
          </p:cNvPr>
          <p:cNvSpPr>
            <a:spLocks noGrp="1"/>
          </p:cNvSpPr>
          <p:nvPr>
            <p:ph type="sldNum" sz="quarter" idx="12"/>
          </p:nvPr>
        </p:nvSpPr>
        <p:spPr/>
        <p:txBody>
          <a:bodyPr/>
          <a:lstStyle/>
          <a:p>
            <a:fld id="{F7283078-D760-1647-8B80-66BA8B52336D}" type="slidenum">
              <a:rPr lang="sv-SE" smtClean="0"/>
              <a:t>13</a:t>
            </a:fld>
            <a:endParaRPr lang="sv-SE" dirty="0"/>
          </a:p>
        </p:txBody>
      </p:sp>
    </p:spTree>
    <p:extLst>
      <p:ext uri="{BB962C8B-B14F-4D97-AF65-F5344CB8AC3E}">
        <p14:creationId xmlns:p14="http://schemas.microsoft.com/office/powerpoint/2010/main" val="244280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E630BBCA-101C-45D0-B0E0-685F469D3A9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434C43E-BCC3-4088-8E4F-7E8D50BE03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02CD662A-60B7-4A8E-9E8D-AA5ECA18F22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D754DBC2-DA13-4BE0-B429-0E37B98E1FA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49FD3C-243D-4C2F-B5A5-77581FFD6361}"/>
              </a:ext>
            </a:extLst>
          </p:cNvPr>
          <p:cNvSpPr>
            <a:spLocks noGrp="1"/>
          </p:cNvSpPr>
          <p:nvPr>
            <p:ph type="title"/>
          </p:nvPr>
        </p:nvSpPr>
        <p:spPr/>
        <p:txBody>
          <a:bodyPr/>
          <a:lstStyle/>
          <a:p>
            <a:r>
              <a:rPr lang="sv-SE" dirty="0"/>
              <a:t>Bunker PSS Main Functions</a:t>
            </a:r>
          </a:p>
        </p:txBody>
      </p:sp>
      <p:pic>
        <p:nvPicPr>
          <p:cNvPr id="3" name="Content Placeholder 2">
            <a:extLst>
              <a:ext uri="{FF2B5EF4-FFF2-40B4-BE49-F238E27FC236}">
                <a16:creationId xmlns:a16="http://schemas.microsoft.com/office/drawing/2014/main" id="{164829FA-F657-E35B-CA40-F439358B4E3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414251" y="1151733"/>
            <a:ext cx="4994275" cy="2493579"/>
          </a:xfrm>
          <a:prstGeom prst="roundRect">
            <a:avLst>
              <a:gd name="adj" fmla="val 8594"/>
            </a:avLst>
          </a:prstGeom>
          <a:solidFill>
            <a:srgbClr val="FFFFFF">
              <a:shade val="85000"/>
            </a:srgbClr>
          </a:solidFill>
          <a:ln>
            <a:noFill/>
          </a:ln>
          <a:effectLst/>
        </p:spPr>
      </p:pic>
      <p:sp>
        <p:nvSpPr>
          <p:cNvPr id="2" name="Text Placeholder 1">
            <a:extLst>
              <a:ext uri="{FF2B5EF4-FFF2-40B4-BE49-F238E27FC236}">
                <a16:creationId xmlns:a16="http://schemas.microsoft.com/office/drawing/2014/main" id="{4FDC0516-B009-DE76-9B6A-02EA14481D8D}"/>
              </a:ext>
            </a:extLst>
          </p:cNvPr>
          <p:cNvSpPr>
            <a:spLocks noGrp="1"/>
          </p:cNvSpPr>
          <p:nvPr>
            <p:ph type="body" sz="quarter" idx="14"/>
          </p:nvPr>
        </p:nvSpPr>
        <p:spPr>
          <a:xfrm>
            <a:off x="629357" y="845875"/>
            <a:ext cx="9360000" cy="507076"/>
          </a:xfrm>
        </p:spPr>
        <p:txBody>
          <a:bodyPr/>
          <a:lstStyle/>
          <a:p>
            <a:r>
              <a:rPr lang="en-GB" sz="1800" b="1" dirty="0">
                <a:effectLst/>
                <a:latin typeface="Segoe UI Historic" panose="020B0502040204020203" pitchFamily="34" charset="0"/>
                <a:ea typeface="MS Gothic" panose="020B0609070205080204" pitchFamily="49" charset="-128"/>
              </a:rPr>
              <a:t>Access Control System </a:t>
            </a:r>
            <a:endParaRPr lang="en-US" dirty="0"/>
          </a:p>
        </p:txBody>
      </p:sp>
      <p:sp>
        <p:nvSpPr>
          <p:cNvPr id="6" name="Text Placeholder 1">
            <a:extLst>
              <a:ext uri="{FF2B5EF4-FFF2-40B4-BE49-F238E27FC236}">
                <a16:creationId xmlns:a16="http://schemas.microsoft.com/office/drawing/2014/main" id="{97CF72ED-5400-3DF6-4429-0C7A247DC88B}"/>
              </a:ext>
            </a:extLst>
          </p:cNvPr>
          <p:cNvSpPr txBox="1">
            <a:spLocks/>
          </p:cNvSpPr>
          <p:nvPr/>
        </p:nvSpPr>
        <p:spPr>
          <a:xfrm>
            <a:off x="312939" y="6231668"/>
            <a:ext cx="5283643" cy="721918"/>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rgbClr val="FF0000"/>
                </a:solidFill>
                <a:latin typeface="Segoe UI Historic" panose="020B0502040204020203" pitchFamily="34" charset="0"/>
                <a:ea typeface="MS Gothic" panose="020B0609070205080204" pitchFamily="49" charset="-128"/>
              </a:rPr>
              <a:t>Q: </a:t>
            </a:r>
            <a:r>
              <a:rPr lang="en-US" sz="1800" b="1" i="0" u="none" strike="noStrike" baseline="0" dirty="0">
                <a:solidFill>
                  <a:srgbClr val="FF0000"/>
                </a:solidFill>
                <a:latin typeface="Calibri" panose="020F0502020204030204" pitchFamily="34" charset="0"/>
              </a:rPr>
              <a:t>Do we need to have</a:t>
            </a:r>
            <a:r>
              <a:rPr lang="en-US" sz="1800" b="1" i="0" u="none" strike="noStrike" dirty="0">
                <a:solidFill>
                  <a:srgbClr val="FF0000"/>
                </a:solidFill>
                <a:latin typeface="Calibri" panose="020F0502020204030204" pitchFamily="34" charset="0"/>
              </a:rPr>
              <a:t> </a:t>
            </a:r>
            <a:r>
              <a:rPr lang="en-US" sz="1800" b="1" i="0" u="none" strike="noStrike" baseline="0" dirty="0">
                <a:solidFill>
                  <a:srgbClr val="FF0000"/>
                </a:solidFill>
                <a:latin typeface="Calibri" panose="020F0502020204030204" pitchFamily="34" charset="0"/>
              </a:rPr>
              <a:t>single entry control</a:t>
            </a:r>
            <a:r>
              <a:rPr lang="en-US" sz="1800" b="1" i="0" u="none" strike="noStrike" dirty="0">
                <a:solidFill>
                  <a:srgbClr val="FF0000"/>
                </a:solidFill>
                <a:latin typeface="Calibri" panose="020F0502020204030204" pitchFamily="34" charset="0"/>
              </a:rPr>
              <a:t> in Bunker PSS Access control? </a:t>
            </a:r>
            <a:endParaRPr lang="en-US" sz="1800" b="1" i="0" u="none" strike="noStrike" baseline="0" dirty="0">
              <a:solidFill>
                <a:srgbClr val="FF0000"/>
              </a:solidFill>
              <a:latin typeface="Calibri" panose="020F0502020204030204" pitchFamily="34" charset="0"/>
            </a:endParaRPr>
          </a:p>
        </p:txBody>
      </p:sp>
      <p:graphicFrame>
        <p:nvGraphicFramePr>
          <p:cNvPr id="10" name="Diagram 9">
            <a:extLst>
              <a:ext uri="{FF2B5EF4-FFF2-40B4-BE49-F238E27FC236}">
                <a16:creationId xmlns:a16="http://schemas.microsoft.com/office/drawing/2014/main" id="{0B372B3E-A135-0860-813B-5234960B928C}"/>
              </a:ext>
            </a:extLst>
          </p:cNvPr>
          <p:cNvGraphicFramePr/>
          <p:nvPr>
            <p:extLst>
              <p:ext uri="{D42A27DB-BD31-4B8C-83A1-F6EECF244321}">
                <p14:modId xmlns:p14="http://schemas.microsoft.com/office/powerpoint/2010/main" val="3240222433"/>
              </p:ext>
            </p:extLst>
          </p:nvPr>
        </p:nvGraphicFramePr>
        <p:xfrm>
          <a:off x="5697894" y="1243307"/>
          <a:ext cx="632434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a:extLst>
              <a:ext uri="{FF2B5EF4-FFF2-40B4-BE49-F238E27FC236}">
                <a16:creationId xmlns:a16="http://schemas.microsoft.com/office/drawing/2014/main" id="{78295FF6-C8A7-BA5A-5EE3-5B26A7494A96}"/>
              </a:ext>
            </a:extLst>
          </p:cNvPr>
          <p:cNvPicPr>
            <a:picLocks noChangeAspect="1"/>
          </p:cNvPicPr>
          <p:nvPr/>
        </p:nvPicPr>
        <p:blipFill>
          <a:blip r:embed="rId9"/>
          <a:stretch>
            <a:fillRect/>
          </a:stretch>
        </p:blipFill>
        <p:spPr>
          <a:xfrm>
            <a:off x="374868" y="3742769"/>
            <a:ext cx="5033658" cy="1805364"/>
          </a:xfrm>
          <a:prstGeom prst="rect">
            <a:avLst/>
          </a:prstGeom>
        </p:spPr>
      </p:pic>
      <p:sp>
        <p:nvSpPr>
          <p:cNvPr id="4" name="Slide Number Placeholder 3">
            <a:extLst>
              <a:ext uri="{FF2B5EF4-FFF2-40B4-BE49-F238E27FC236}">
                <a16:creationId xmlns:a16="http://schemas.microsoft.com/office/drawing/2014/main" id="{AF121ADA-E747-276E-1BBC-272E26E40D2D}"/>
              </a:ext>
            </a:extLst>
          </p:cNvPr>
          <p:cNvSpPr>
            <a:spLocks noGrp="1"/>
          </p:cNvSpPr>
          <p:nvPr>
            <p:ph type="sldNum" sz="quarter" idx="12"/>
          </p:nvPr>
        </p:nvSpPr>
        <p:spPr/>
        <p:txBody>
          <a:bodyPr/>
          <a:lstStyle/>
          <a:p>
            <a:fld id="{F7283078-D760-1647-8B80-66BA8B52336D}" type="slidenum">
              <a:rPr lang="sv-SE" smtClean="0"/>
              <a:t>14</a:t>
            </a:fld>
            <a:endParaRPr lang="sv-SE"/>
          </a:p>
        </p:txBody>
      </p:sp>
    </p:spTree>
    <p:extLst>
      <p:ext uri="{BB962C8B-B14F-4D97-AF65-F5344CB8AC3E}">
        <p14:creationId xmlns:p14="http://schemas.microsoft.com/office/powerpoint/2010/main" val="92546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graphicEl>
                                              <a:dgm id="{14B05641-37B0-47D0-8848-BA0C792D66A9}"/>
                                            </p:graphicEl>
                                          </p:spTgt>
                                        </p:tgtEl>
                                        <p:attrNameLst>
                                          <p:attrName>style.visibility</p:attrName>
                                        </p:attrNameLst>
                                      </p:cBhvr>
                                      <p:to>
                                        <p:strVal val="visible"/>
                                      </p:to>
                                    </p:set>
                                    <p:anim calcmode="lin" valueType="num">
                                      <p:cBhvr additive="base">
                                        <p:cTn id="11" dur="500" fill="hold"/>
                                        <p:tgtEl>
                                          <p:spTgt spid="10">
                                            <p:graphicEl>
                                              <a:dgm id="{14B05641-37B0-47D0-8848-BA0C792D66A9}"/>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graphicEl>
                                              <a:dgm id="{14B05641-37B0-47D0-8848-BA0C792D66A9}"/>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graphicEl>
                                              <a:dgm id="{4F7DFC01-A282-43E9-BC04-11B6411AE84F}"/>
                                            </p:graphicEl>
                                          </p:spTgt>
                                        </p:tgtEl>
                                        <p:attrNameLst>
                                          <p:attrName>style.visibility</p:attrName>
                                        </p:attrNameLst>
                                      </p:cBhvr>
                                      <p:to>
                                        <p:strVal val="visible"/>
                                      </p:to>
                                    </p:set>
                                    <p:anim calcmode="lin" valueType="num">
                                      <p:cBhvr additive="base">
                                        <p:cTn id="15" dur="500" fill="hold"/>
                                        <p:tgtEl>
                                          <p:spTgt spid="10">
                                            <p:graphicEl>
                                              <a:dgm id="{4F7DFC01-A282-43E9-BC04-11B6411AE84F}"/>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graphicEl>
                                              <a:dgm id="{4F7DFC01-A282-43E9-BC04-11B6411AE84F}"/>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graphicEl>
                                              <a:dgm id="{915192C2-8AEA-436F-A412-D6C080008C28}"/>
                                            </p:graphicEl>
                                          </p:spTgt>
                                        </p:tgtEl>
                                        <p:attrNameLst>
                                          <p:attrName>style.visibility</p:attrName>
                                        </p:attrNameLst>
                                      </p:cBhvr>
                                      <p:to>
                                        <p:strVal val="visible"/>
                                      </p:to>
                                    </p:set>
                                    <p:anim calcmode="lin" valueType="num">
                                      <p:cBhvr additive="base">
                                        <p:cTn id="21" dur="500" fill="hold"/>
                                        <p:tgtEl>
                                          <p:spTgt spid="10">
                                            <p:graphicEl>
                                              <a:dgm id="{915192C2-8AEA-436F-A412-D6C080008C28}"/>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graphicEl>
                                              <a:dgm id="{915192C2-8AEA-436F-A412-D6C080008C28}"/>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graphicEl>
                                              <a:dgm id="{85B8BBB0-B61E-4798-A3C6-A6DE3AA05AF3}"/>
                                            </p:graphicEl>
                                          </p:spTgt>
                                        </p:tgtEl>
                                        <p:attrNameLst>
                                          <p:attrName>style.visibility</p:attrName>
                                        </p:attrNameLst>
                                      </p:cBhvr>
                                      <p:to>
                                        <p:strVal val="visible"/>
                                      </p:to>
                                    </p:set>
                                    <p:anim calcmode="lin" valueType="num">
                                      <p:cBhvr additive="base">
                                        <p:cTn id="25" dur="500" fill="hold"/>
                                        <p:tgtEl>
                                          <p:spTgt spid="10">
                                            <p:graphicEl>
                                              <a:dgm id="{85B8BBB0-B61E-4798-A3C6-A6DE3AA05AF3}"/>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graphicEl>
                                              <a:dgm id="{85B8BBB0-B61E-4798-A3C6-A6DE3AA05AF3}"/>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graphicEl>
                                              <a:dgm id="{34CAF7C6-8A91-4B83-A7B0-038C30F52AEB}"/>
                                            </p:graphicEl>
                                          </p:spTgt>
                                        </p:tgtEl>
                                        <p:attrNameLst>
                                          <p:attrName>style.visibility</p:attrName>
                                        </p:attrNameLst>
                                      </p:cBhvr>
                                      <p:to>
                                        <p:strVal val="visible"/>
                                      </p:to>
                                    </p:set>
                                    <p:anim calcmode="lin" valueType="num">
                                      <p:cBhvr additive="base">
                                        <p:cTn id="31" dur="500" fill="hold"/>
                                        <p:tgtEl>
                                          <p:spTgt spid="10">
                                            <p:graphicEl>
                                              <a:dgm id="{34CAF7C6-8A91-4B83-A7B0-038C30F52AEB}"/>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graphicEl>
                                              <a:dgm id="{34CAF7C6-8A91-4B83-A7B0-038C30F52AEB}"/>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graphicEl>
                                              <a:dgm id="{568ABB27-71A1-4F30-A0E3-CBCFFF149CD6}"/>
                                            </p:graphicEl>
                                          </p:spTgt>
                                        </p:tgtEl>
                                        <p:attrNameLst>
                                          <p:attrName>style.visibility</p:attrName>
                                        </p:attrNameLst>
                                      </p:cBhvr>
                                      <p:to>
                                        <p:strVal val="visible"/>
                                      </p:to>
                                    </p:set>
                                    <p:anim calcmode="lin" valueType="num">
                                      <p:cBhvr additive="base">
                                        <p:cTn id="35" dur="500" fill="hold"/>
                                        <p:tgtEl>
                                          <p:spTgt spid="10">
                                            <p:graphicEl>
                                              <a:dgm id="{568ABB27-71A1-4F30-A0E3-CBCFFF149CD6}"/>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graphicEl>
                                              <a:dgm id="{568ABB27-71A1-4F30-A0E3-CBCFFF149CD6}"/>
                                            </p:graphic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graphicEl>
                                              <a:dgm id="{7787355D-17D2-417B-9824-ED490703F916}"/>
                                            </p:graphicEl>
                                          </p:spTgt>
                                        </p:tgtEl>
                                        <p:attrNameLst>
                                          <p:attrName>style.visibility</p:attrName>
                                        </p:attrNameLst>
                                      </p:cBhvr>
                                      <p:to>
                                        <p:strVal val="visible"/>
                                      </p:to>
                                    </p:set>
                                    <p:anim calcmode="lin" valueType="num">
                                      <p:cBhvr additive="base">
                                        <p:cTn id="41" dur="500" fill="hold"/>
                                        <p:tgtEl>
                                          <p:spTgt spid="10">
                                            <p:graphicEl>
                                              <a:dgm id="{7787355D-17D2-417B-9824-ED490703F916}"/>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graphicEl>
                                              <a:dgm id="{7787355D-17D2-417B-9824-ED490703F916}"/>
                                            </p:graphic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graphicEl>
                                              <a:dgm id="{03795121-45C4-407B-AD50-619BF0BACB35}"/>
                                            </p:graphicEl>
                                          </p:spTgt>
                                        </p:tgtEl>
                                        <p:attrNameLst>
                                          <p:attrName>style.visibility</p:attrName>
                                        </p:attrNameLst>
                                      </p:cBhvr>
                                      <p:to>
                                        <p:strVal val="visible"/>
                                      </p:to>
                                    </p:set>
                                    <p:anim calcmode="lin" valueType="num">
                                      <p:cBhvr additive="base">
                                        <p:cTn id="45" dur="500" fill="hold"/>
                                        <p:tgtEl>
                                          <p:spTgt spid="10">
                                            <p:graphicEl>
                                              <a:dgm id="{03795121-45C4-407B-AD50-619BF0BACB35}"/>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10">
                                            <p:graphicEl>
                                              <a:dgm id="{03795121-45C4-407B-AD50-619BF0BACB35}"/>
                                            </p:graphic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10"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GB" dirty="0"/>
              <a:t>Principles of operation</a:t>
            </a:r>
          </a:p>
        </p:txBody>
      </p:sp>
      <p:sp>
        <p:nvSpPr>
          <p:cNvPr id="8" name="Content Placeholder 7">
            <a:extLst>
              <a:ext uri="{FF2B5EF4-FFF2-40B4-BE49-F238E27FC236}">
                <a16:creationId xmlns:a16="http://schemas.microsoft.com/office/drawing/2014/main" id="{223F0696-DDF6-40FD-8D6D-D9ACFA446257}"/>
              </a:ext>
            </a:extLst>
          </p:cNvPr>
          <p:cNvSpPr>
            <a:spLocks noGrp="1"/>
          </p:cNvSpPr>
          <p:nvPr>
            <p:ph idx="1"/>
          </p:nvPr>
        </p:nvSpPr>
        <p:spPr>
          <a:xfrm>
            <a:off x="371475" y="1807492"/>
            <a:ext cx="2584450" cy="1240973"/>
          </a:xfrm>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path path="circle">
              <a:fillToRect l="100000" b="100000"/>
            </a:path>
          </a:gradFill>
          <a:effectLst>
            <a:softEdge rad="12700"/>
          </a:effectLst>
          <a:scene3d>
            <a:camera prst="orthographicFront"/>
            <a:lightRig rig="threePt" dir="t"/>
          </a:scene3d>
          <a:sp3d>
            <a:bevelT w="107950"/>
          </a:sp3d>
        </p:spPr>
        <p:style>
          <a:lnRef idx="1">
            <a:schemeClr val="accent5"/>
          </a:lnRef>
          <a:fillRef idx="2">
            <a:schemeClr val="accent5"/>
          </a:fillRef>
          <a:effectRef idx="1">
            <a:schemeClr val="accent5"/>
          </a:effectRef>
          <a:fontRef idx="minor">
            <a:schemeClr val="dk1"/>
          </a:fontRef>
        </p:style>
        <p:txBody>
          <a:bodyPr/>
          <a:lstStyle/>
          <a:p>
            <a:pPr marL="0" indent="0" algn="ctr">
              <a:lnSpc>
                <a:spcPts val="1400"/>
              </a:lnSpc>
              <a:spcBef>
                <a:spcPts val="600"/>
              </a:spcBef>
              <a:buNone/>
            </a:pPr>
            <a:endParaRPr lang="en-US" sz="1800" dirty="0">
              <a:latin typeface="Segoe UI Historic" panose="020B0502040204020203" pitchFamily="34" charset="0"/>
              <a:ea typeface="MS Mincho"/>
              <a:cs typeface="Arial" panose="020B0604020202020204" pitchFamily="34" charset="0"/>
            </a:endParaRPr>
          </a:p>
          <a:p>
            <a:pPr marL="0" indent="0" algn="ctr">
              <a:lnSpc>
                <a:spcPts val="1400"/>
              </a:lnSpc>
              <a:spcBef>
                <a:spcPts val="600"/>
              </a:spcBef>
              <a:buNone/>
            </a:pPr>
            <a:r>
              <a:rPr lang="en-US" sz="1800" dirty="0">
                <a:latin typeface="Segoe UI Historic" panose="020B0502040204020203" pitchFamily="34" charset="0"/>
                <a:ea typeface="MS Mincho"/>
                <a:cs typeface="Arial" panose="020B0604020202020204" pitchFamily="34" charset="0"/>
              </a:rPr>
              <a:t>Prior to enabling Bunker </a:t>
            </a:r>
          </a:p>
          <a:p>
            <a:pPr marL="0" indent="0" algn="ctr">
              <a:lnSpc>
                <a:spcPts val="1400"/>
              </a:lnSpc>
              <a:spcBef>
                <a:spcPts val="600"/>
              </a:spcBef>
              <a:buNone/>
            </a:pPr>
            <a:r>
              <a:rPr lang="en-US" sz="1800" dirty="0">
                <a:latin typeface="Segoe UI Historic" panose="020B0502040204020203" pitchFamily="34" charset="0"/>
                <a:ea typeface="MS Mincho"/>
                <a:cs typeface="Arial" panose="020B0604020202020204" pitchFamily="34" charset="0"/>
              </a:rPr>
              <a:t>PSS permit to allow</a:t>
            </a:r>
          </a:p>
          <a:p>
            <a:pPr marL="0" indent="0" algn="ctr">
              <a:lnSpc>
                <a:spcPts val="1400"/>
              </a:lnSpc>
              <a:spcBef>
                <a:spcPts val="600"/>
              </a:spcBef>
              <a:buNone/>
            </a:pPr>
            <a:r>
              <a:rPr lang="en-US" sz="1800" dirty="0">
                <a:latin typeface="Segoe UI Historic" panose="020B0502040204020203" pitchFamily="34" charset="0"/>
                <a:ea typeface="MS Mincho"/>
                <a:cs typeface="Arial" panose="020B0604020202020204" pitchFamily="34" charset="0"/>
              </a:rPr>
              <a:t>the Beam on Target </a:t>
            </a:r>
            <a:r>
              <a:rPr lang="en-GB" sz="1800" dirty="0">
                <a:latin typeface="Segoe UI Historic" panose="020B0502040204020203" pitchFamily="34" charset="0"/>
                <a:ea typeface="MS Mincho"/>
                <a:cs typeface="Arial" panose="020B0604020202020204" pitchFamily="34" charset="0"/>
              </a:rPr>
              <a:t>: </a:t>
            </a:r>
            <a:endParaRPr lang="sv-SE" sz="1800" dirty="0">
              <a:latin typeface="Segoe UI Historic" panose="020B0502040204020203" pitchFamily="34" charset="0"/>
              <a:ea typeface="MS Mincho"/>
              <a:cs typeface="Arial" panose="020B0604020202020204" pitchFamily="34" charset="0"/>
            </a:endParaRPr>
          </a:p>
          <a:p>
            <a:pPr marL="0" marR="0" lvl="0" indent="0">
              <a:lnSpc>
                <a:spcPts val="1400"/>
              </a:lnSpc>
              <a:spcBef>
                <a:spcPts val="600"/>
              </a:spcBef>
              <a:spcAft>
                <a:spcPts val="0"/>
              </a:spcAft>
              <a:buNone/>
            </a:pP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graphicFrame>
        <p:nvGraphicFramePr>
          <p:cNvPr id="2" name="Diagram 1">
            <a:extLst>
              <a:ext uri="{FF2B5EF4-FFF2-40B4-BE49-F238E27FC236}">
                <a16:creationId xmlns:a16="http://schemas.microsoft.com/office/drawing/2014/main" id="{1D003C53-1BD4-0EA2-6DDC-E5A3EA1B6D42}"/>
              </a:ext>
            </a:extLst>
          </p:cNvPr>
          <p:cNvGraphicFramePr/>
          <p:nvPr>
            <p:extLst>
              <p:ext uri="{D42A27DB-BD31-4B8C-83A1-F6EECF244321}">
                <p14:modId xmlns:p14="http://schemas.microsoft.com/office/powerpoint/2010/main" val="3304013683"/>
              </p:ext>
            </p:extLst>
          </p:nvPr>
        </p:nvGraphicFramePr>
        <p:xfrm>
          <a:off x="3213100" y="621405"/>
          <a:ext cx="8140700" cy="3557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7">
            <a:extLst>
              <a:ext uri="{FF2B5EF4-FFF2-40B4-BE49-F238E27FC236}">
                <a16:creationId xmlns:a16="http://schemas.microsoft.com/office/drawing/2014/main" id="{B9F73334-CCC3-0903-6F84-9B05AFF1A7AC}"/>
              </a:ext>
            </a:extLst>
          </p:cNvPr>
          <p:cNvSpPr txBox="1">
            <a:spLocks/>
          </p:cNvSpPr>
          <p:nvPr/>
        </p:nvSpPr>
        <p:spPr>
          <a:xfrm>
            <a:off x="371475" y="4683576"/>
            <a:ext cx="2584450" cy="1240973"/>
          </a:xfrm>
          <a:prstGeom prst="rect">
            <a:avLst/>
          </a:prstGeom>
          <a:scene3d>
            <a:camera prst="orthographicFront"/>
            <a:lightRig rig="threePt" dir="t"/>
          </a:scene3d>
          <a:sp3d>
            <a:bevelT w="107950"/>
          </a:sp3d>
        </p:spPr>
        <p:style>
          <a:lnRef idx="1">
            <a:schemeClr val="accent3"/>
          </a:lnRef>
          <a:fillRef idx="3">
            <a:schemeClr val="accent3"/>
          </a:fillRef>
          <a:effectRef idx="2">
            <a:schemeClr val="accent3"/>
          </a:effectRef>
          <a:fontRef idx="minor">
            <a:schemeClr val="lt1"/>
          </a:fontRef>
        </p:style>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chemeClr val="dk1"/>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chemeClr val="dk1"/>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chemeClr val="dk1"/>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chemeClr val="dk1"/>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GB" dirty="0"/>
              <a:t>Prior to granting access to Bunker PSS controlled area: </a:t>
            </a:r>
            <a:endParaRPr lang="en-US" dirty="0"/>
          </a:p>
          <a:p>
            <a:pPr marL="0" indent="0">
              <a:lnSpc>
                <a:spcPts val="1400"/>
              </a:lnSpc>
              <a:spcBef>
                <a:spcPts val="600"/>
              </a:spcBef>
              <a:buFont typeface="Segoe UI" panose="020B0502040204020203" pitchFamily="34" charset="0"/>
              <a:buNone/>
            </a:pPr>
            <a:endParaRPr lang="en-US" sz="1800" dirty="0">
              <a:latin typeface="Segoe UI Historic" panose="020B0502040204020203" pitchFamily="34" charset="0"/>
              <a:ea typeface="MS Mincho" panose="02020609040205080304" pitchFamily="49" charset="-128"/>
              <a:cs typeface="Arial" panose="020B0604020202020204" pitchFamily="34" charset="0"/>
            </a:endParaRPr>
          </a:p>
        </p:txBody>
      </p:sp>
      <p:graphicFrame>
        <p:nvGraphicFramePr>
          <p:cNvPr id="6" name="Diagram 5">
            <a:extLst>
              <a:ext uri="{FF2B5EF4-FFF2-40B4-BE49-F238E27FC236}">
                <a16:creationId xmlns:a16="http://schemas.microsoft.com/office/drawing/2014/main" id="{21A2862F-DB6A-031D-9E5A-2550890D002E}"/>
              </a:ext>
            </a:extLst>
          </p:cNvPr>
          <p:cNvGraphicFramePr/>
          <p:nvPr>
            <p:extLst>
              <p:ext uri="{D42A27DB-BD31-4B8C-83A1-F6EECF244321}">
                <p14:modId xmlns:p14="http://schemas.microsoft.com/office/powerpoint/2010/main" val="2846924966"/>
              </p:ext>
            </p:extLst>
          </p:nvPr>
        </p:nvGraphicFramePr>
        <p:xfrm>
          <a:off x="3079750" y="3514725"/>
          <a:ext cx="8978900" cy="35578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Slide Number Placeholder 2">
            <a:extLst>
              <a:ext uri="{FF2B5EF4-FFF2-40B4-BE49-F238E27FC236}">
                <a16:creationId xmlns:a16="http://schemas.microsoft.com/office/drawing/2014/main" id="{662C3057-4D8A-6373-FA12-C68C32E387C6}"/>
              </a:ext>
            </a:extLst>
          </p:cNvPr>
          <p:cNvSpPr>
            <a:spLocks noGrp="1"/>
          </p:cNvSpPr>
          <p:nvPr>
            <p:ph type="sldNum" sz="quarter" idx="12"/>
          </p:nvPr>
        </p:nvSpPr>
        <p:spPr/>
        <p:txBody>
          <a:bodyPr/>
          <a:lstStyle/>
          <a:p>
            <a:fld id="{F7283078-D760-1647-8B80-66BA8B52336D}" type="slidenum">
              <a:rPr lang="sv-SE" smtClean="0"/>
              <a:t>15</a:t>
            </a:fld>
            <a:endParaRPr lang="sv-SE" dirty="0"/>
          </a:p>
        </p:txBody>
      </p:sp>
    </p:spTree>
    <p:extLst>
      <p:ext uri="{BB962C8B-B14F-4D97-AF65-F5344CB8AC3E}">
        <p14:creationId xmlns:p14="http://schemas.microsoft.com/office/powerpoint/2010/main" val="173963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8D50B163-F6D6-47D3-8BE7-03439A28118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0B094F4D-D482-489E-8388-5B1773F0D04E}"/>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graphicEl>
                                              <a:dgm id="{1930E612-7D8C-4F64-BC95-DEC57B1DB75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71FF4269-46F0-428B-93EF-89C5ACCB2F4B}"/>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graphicEl>
                                              <a:dgm id="{98DF69D0-9A0A-461D-8E32-33B561ABEE7E}"/>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graphicEl>
                                              <a:dgm id="{BC2C0E9F-C3E0-49CE-978A-4EA7F268F96F}"/>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B3D9D9DD-2215-4971-B05F-89E3ADDB5A86}"/>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AD361B92-69D1-461F-88B6-1CF9BAE95A06}"/>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B06B7813-535C-495D-95BE-1AF1A01AE24C}"/>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graphicEl>
                                              <a:dgm id="{7253021E-B019-463E-ADF7-AE2C0FC11790}"/>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graphicEl>
                                              <a:dgm id="{51CA4E15-5CBD-4982-BBDE-4F0710AE8F9B}"/>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graphicEl>
                                              <a:dgm id="{CD30B5DC-1313-4EA3-8650-7FA800D3A7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Graphic spid="2" grpId="0">
        <p:bldSub>
          <a:bldDgm bld="one"/>
        </p:bldSub>
      </p:bldGraphic>
      <p:bldP spid="4" grpId="0" animBg="1"/>
      <p:bldGraphic spid="6"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en-GB" dirty="0"/>
              <a:t>Bunker PSS Modes of Operation</a:t>
            </a:r>
          </a:p>
        </p:txBody>
      </p:sp>
      <p:sp>
        <p:nvSpPr>
          <p:cNvPr id="4" name="Slide Number Placeholder 3">
            <a:extLst>
              <a:ext uri="{FF2B5EF4-FFF2-40B4-BE49-F238E27FC236}">
                <a16:creationId xmlns:a16="http://schemas.microsoft.com/office/drawing/2014/main" id="{3E55EE7A-63DE-41DD-910B-4E797155AF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en-GB" sz="800" b="1" i="0" u="none" strike="noStrike" kern="1200" cap="none" spc="0" normalizeH="0" baseline="0" noProof="0" smtClean="0">
                <a:ln>
                  <a:noFill/>
                </a:ln>
                <a:solidFill>
                  <a:srgbClr val="0099D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800" b="1" i="0" u="none" strike="noStrike" kern="1200" cap="none" spc="0" normalizeH="0" baseline="0" noProof="0">
              <a:ln>
                <a:noFill/>
              </a:ln>
              <a:solidFill>
                <a:srgbClr val="0099DC"/>
              </a:solidFill>
              <a:effectLst/>
              <a:uLnTx/>
              <a:uFillTx/>
              <a:latin typeface="Segoe UI"/>
              <a:ea typeface="+mn-ea"/>
              <a:cs typeface="+mn-cs"/>
            </a:endParaRPr>
          </a:p>
        </p:txBody>
      </p:sp>
      <p:sp>
        <p:nvSpPr>
          <p:cNvPr id="5" name="TextBox 4">
            <a:extLst>
              <a:ext uri="{FF2B5EF4-FFF2-40B4-BE49-F238E27FC236}">
                <a16:creationId xmlns:a16="http://schemas.microsoft.com/office/drawing/2014/main" id="{DC51DE57-2C80-CAA5-ABF8-A569E3949836}"/>
              </a:ext>
            </a:extLst>
          </p:cNvPr>
          <p:cNvSpPr txBox="1"/>
          <p:nvPr/>
        </p:nvSpPr>
        <p:spPr>
          <a:xfrm>
            <a:off x="428963" y="1648410"/>
            <a:ext cx="2923593" cy="2893100"/>
          </a:xfrm>
          <a:prstGeom prst="rect">
            <a:avLst/>
          </a:prstGeom>
          <a:noFill/>
        </p:spPr>
        <p:txBody>
          <a:bodyPr wrap="square">
            <a:spAutoFit/>
          </a:bodyPr>
          <a:lstStyle/>
          <a:p>
            <a:pPr marL="0" marR="0">
              <a:spcBef>
                <a:spcPts val="0"/>
              </a:spcBef>
              <a:spcAft>
                <a:spcPts val="600"/>
              </a:spcAft>
            </a:pPr>
            <a:r>
              <a:rPr lang="en-GB" sz="1800" dirty="0">
                <a:effectLst/>
                <a:latin typeface="Segoe UI Historic" panose="020B0502040204020203" pitchFamily="34" charset="0"/>
                <a:ea typeface="MS Mincho" panose="02020609040205080304" pitchFamily="49" charset="-128"/>
                <a:cs typeface="Segoe UI Historic" panose="020B0502040204020203" pitchFamily="34" charset="0"/>
              </a:rPr>
              <a:t>The Bunker PSS operates in four operational modes in order to: </a:t>
            </a:r>
          </a:p>
          <a:p>
            <a:pPr marL="0" marR="0">
              <a:spcBef>
                <a:spcPts val="0"/>
              </a:spcBef>
              <a:spcAft>
                <a:spcPts val="600"/>
              </a:spcAft>
            </a:pPr>
            <a:endParaRPr lang="en-US" sz="14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v"/>
            </a:pPr>
            <a:r>
              <a:rPr lang="en-GB" sz="1800" dirty="0">
                <a:effectLst/>
                <a:latin typeface="Segoe UI Historic" panose="020B0502040204020203" pitchFamily="34" charset="0"/>
                <a:ea typeface="MS Mincho" panose="02020609040205080304" pitchFamily="49" charset="-128"/>
                <a:cs typeface="Segoe UI Historic" panose="020B0502040204020203" pitchFamily="34" charset="0"/>
              </a:rPr>
              <a:t>Ensure safe access to the Bunker PSS controlled area.</a:t>
            </a:r>
          </a:p>
          <a:p>
            <a:pPr marR="0" lvl="0" algn="just">
              <a:spcBef>
                <a:spcPts val="0"/>
              </a:spcBef>
              <a:spcAft>
                <a:spcPts val="0"/>
              </a:spcAft>
            </a:pPr>
            <a:endParaRPr lang="en-US" sz="1400" dirty="0">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v"/>
            </a:pPr>
            <a:r>
              <a:rPr lang="en-GB" sz="1800" dirty="0">
                <a:effectLst/>
                <a:latin typeface="Segoe UI Historic" panose="020B0502040204020203" pitchFamily="34" charset="0"/>
                <a:ea typeface="MS Mincho" panose="02020609040205080304" pitchFamily="49" charset="-128"/>
              </a:rPr>
              <a:t>Ensure safe initiation of Beam to Target</a:t>
            </a:r>
            <a:endParaRPr lang="en-US" dirty="0"/>
          </a:p>
        </p:txBody>
      </p:sp>
      <p:grpSp>
        <p:nvGrpSpPr>
          <p:cNvPr id="12" name="Group 11">
            <a:extLst>
              <a:ext uri="{FF2B5EF4-FFF2-40B4-BE49-F238E27FC236}">
                <a16:creationId xmlns:a16="http://schemas.microsoft.com/office/drawing/2014/main" id="{1D84974C-AF6E-21C3-A44B-5E00EFB475EA}"/>
              </a:ext>
            </a:extLst>
          </p:cNvPr>
          <p:cNvGrpSpPr/>
          <p:nvPr/>
        </p:nvGrpSpPr>
        <p:grpSpPr>
          <a:xfrm>
            <a:off x="6945741" y="5326665"/>
            <a:ext cx="1318423" cy="1276350"/>
            <a:chOff x="8260952" y="1946555"/>
            <a:chExt cx="1318423" cy="1276350"/>
          </a:xfrm>
          <a:solidFill>
            <a:srgbClr val="990000"/>
          </a:solidFill>
        </p:grpSpPr>
        <p:sp>
          <p:nvSpPr>
            <p:cNvPr id="13" name="Oval 12">
              <a:extLst>
                <a:ext uri="{FF2B5EF4-FFF2-40B4-BE49-F238E27FC236}">
                  <a16:creationId xmlns:a16="http://schemas.microsoft.com/office/drawing/2014/main" id="{E4A7D36F-FA7D-D7DA-0D0F-80C70BD38B07}"/>
                </a:ext>
              </a:extLst>
            </p:cNvPr>
            <p:cNvSpPr/>
            <p:nvPr/>
          </p:nvSpPr>
          <p:spPr>
            <a:xfrm>
              <a:off x="8260952" y="1946555"/>
              <a:ext cx="1318423" cy="1276350"/>
            </a:xfrm>
            <a:prstGeom prst="ellipse">
              <a:avLst/>
            </a:prstGeom>
            <a:grp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a:extLst>
                <a:ext uri="{FF2B5EF4-FFF2-40B4-BE49-F238E27FC236}">
                  <a16:creationId xmlns:a16="http://schemas.microsoft.com/office/drawing/2014/main" id="{003EAC07-8EB9-4CD2-E64F-85457E8DF23A}"/>
                </a:ext>
              </a:extLst>
            </p:cNvPr>
            <p:cNvSpPr txBox="1"/>
            <p:nvPr/>
          </p:nvSpPr>
          <p:spPr>
            <a:xfrm>
              <a:off x="8488462" y="2265940"/>
              <a:ext cx="863404" cy="646331"/>
            </a:xfrm>
            <a:prstGeom prst="rect">
              <a:avLst/>
            </a:prstGeom>
            <a:grpFill/>
            <a:ln>
              <a:solidFill>
                <a:srgbClr val="990000"/>
              </a:solidFill>
            </a:ln>
          </p:spPr>
          <p:txBody>
            <a:bodyPr wrap="square" rtlCol="0">
              <a:spAutoFit/>
            </a:bodyPr>
            <a:lstStyle/>
            <a:p>
              <a:pPr algn="ctr"/>
              <a:r>
                <a:rPr lang="en-US" dirty="0">
                  <a:solidFill>
                    <a:srgbClr val="FFFFFF"/>
                  </a:solidFill>
                </a:rPr>
                <a:t>Alarm Mode</a:t>
              </a:r>
              <a:endParaRPr lang="sv-SE" dirty="0">
                <a:solidFill>
                  <a:srgbClr val="FFFFFF"/>
                </a:solidFill>
              </a:endParaRPr>
            </a:p>
          </p:txBody>
        </p:sp>
      </p:grpSp>
      <p:grpSp>
        <p:nvGrpSpPr>
          <p:cNvPr id="15" name="Group 14">
            <a:extLst>
              <a:ext uri="{FF2B5EF4-FFF2-40B4-BE49-F238E27FC236}">
                <a16:creationId xmlns:a16="http://schemas.microsoft.com/office/drawing/2014/main" id="{9C18B78B-7E34-C08E-124C-8E7755D38B7E}"/>
              </a:ext>
            </a:extLst>
          </p:cNvPr>
          <p:cNvGrpSpPr/>
          <p:nvPr/>
        </p:nvGrpSpPr>
        <p:grpSpPr>
          <a:xfrm>
            <a:off x="6945740" y="1648410"/>
            <a:ext cx="1318423" cy="1276350"/>
            <a:chOff x="8260952" y="1946555"/>
            <a:chExt cx="1318423" cy="1276350"/>
          </a:xfrm>
          <a:solidFill>
            <a:schemeClr val="bg1">
              <a:lumMod val="50000"/>
            </a:schemeClr>
          </a:solidFill>
        </p:grpSpPr>
        <p:sp>
          <p:nvSpPr>
            <p:cNvPr id="16" name="Oval 15">
              <a:extLst>
                <a:ext uri="{FF2B5EF4-FFF2-40B4-BE49-F238E27FC236}">
                  <a16:creationId xmlns:a16="http://schemas.microsoft.com/office/drawing/2014/main" id="{112309AE-897D-85D4-D772-76B63E873C02}"/>
                </a:ext>
              </a:extLst>
            </p:cNvPr>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Box 16">
              <a:extLst>
                <a:ext uri="{FF2B5EF4-FFF2-40B4-BE49-F238E27FC236}">
                  <a16:creationId xmlns:a16="http://schemas.microsoft.com/office/drawing/2014/main" id="{6EED92E9-6DA4-003D-2772-0CF06BDEA3C7}"/>
                </a:ext>
              </a:extLst>
            </p:cNvPr>
            <p:cNvSpPr txBox="1"/>
            <p:nvPr/>
          </p:nvSpPr>
          <p:spPr>
            <a:xfrm>
              <a:off x="8326536" y="2265940"/>
              <a:ext cx="1167113" cy="646331"/>
            </a:xfrm>
            <a:prstGeom prst="rect">
              <a:avLst/>
            </a:prstGeom>
            <a:noFill/>
            <a:ln>
              <a:noFill/>
            </a:ln>
          </p:spPr>
          <p:txBody>
            <a:bodyPr wrap="square" rtlCol="0">
              <a:spAutoFit/>
            </a:bodyPr>
            <a:lstStyle/>
            <a:p>
              <a:pPr algn="ctr"/>
              <a:r>
                <a:rPr lang="en-US" dirty="0">
                  <a:solidFill>
                    <a:srgbClr val="FFFFFF"/>
                  </a:solidFill>
                </a:rPr>
                <a:t>Transition</a:t>
              </a:r>
            </a:p>
            <a:p>
              <a:pPr algn="ctr"/>
              <a:r>
                <a:rPr lang="en-US" dirty="0">
                  <a:solidFill>
                    <a:srgbClr val="FFFFFF"/>
                  </a:solidFill>
                </a:rPr>
                <a:t>Mode </a:t>
              </a:r>
              <a:endParaRPr lang="sv-SE" dirty="0">
                <a:solidFill>
                  <a:srgbClr val="FFFFFF"/>
                </a:solidFill>
              </a:endParaRPr>
            </a:p>
          </p:txBody>
        </p:sp>
      </p:grpSp>
      <p:cxnSp>
        <p:nvCxnSpPr>
          <p:cNvPr id="18" name="Curved Connector 114">
            <a:extLst>
              <a:ext uri="{FF2B5EF4-FFF2-40B4-BE49-F238E27FC236}">
                <a16:creationId xmlns:a16="http://schemas.microsoft.com/office/drawing/2014/main" id="{ED2CA870-B4A9-7504-39F7-7A8261850A4F}"/>
              </a:ext>
            </a:extLst>
          </p:cNvPr>
          <p:cNvCxnSpPr>
            <a:cxnSpLocks/>
            <a:endCxn id="13" idx="6"/>
          </p:cNvCxnSpPr>
          <p:nvPr/>
        </p:nvCxnSpPr>
        <p:spPr>
          <a:xfrm rot="5400000">
            <a:off x="8247312" y="2941612"/>
            <a:ext cx="3040080" cy="3006376"/>
          </a:xfrm>
          <a:prstGeom prst="curvedConnector2">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130">
            <a:extLst>
              <a:ext uri="{FF2B5EF4-FFF2-40B4-BE49-F238E27FC236}">
                <a16:creationId xmlns:a16="http://schemas.microsoft.com/office/drawing/2014/main" id="{CCEB5230-0615-AA31-7505-3692C5A6B48D}"/>
              </a:ext>
            </a:extLst>
          </p:cNvPr>
          <p:cNvCxnSpPr>
            <a:cxnSpLocks/>
            <a:endCxn id="13" idx="2"/>
          </p:cNvCxnSpPr>
          <p:nvPr/>
        </p:nvCxnSpPr>
        <p:spPr>
          <a:xfrm rot="16200000" flipH="1">
            <a:off x="3922512" y="2941611"/>
            <a:ext cx="3040080" cy="3006377"/>
          </a:xfrm>
          <a:prstGeom prst="curvedConnector2">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F3BE3A2-38A1-01C3-AA70-D2806DDC93BC}"/>
              </a:ext>
            </a:extLst>
          </p:cNvPr>
          <p:cNvCxnSpPr>
            <a:stCxn id="16" idx="4"/>
            <a:endCxn id="13" idx="0"/>
          </p:cNvCxnSpPr>
          <p:nvPr/>
        </p:nvCxnSpPr>
        <p:spPr>
          <a:xfrm>
            <a:off x="7604952" y="2924760"/>
            <a:ext cx="1" cy="2401905"/>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126">
            <a:extLst>
              <a:ext uri="{FF2B5EF4-FFF2-40B4-BE49-F238E27FC236}">
                <a16:creationId xmlns:a16="http://schemas.microsoft.com/office/drawing/2014/main" id="{5D44ADAF-49A4-1063-19BF-EB117F9B09FD}"/>
              </a:ext>
            </a:extLst>
          </p:cNvPr>
          <p:cNvCxnSpPr>
            <a:cxnSpLocks/>
            <a:stCxn id="16" idx="1"/>
            <a:endCxn id="32" idx="7"/>
          </p:cNvCxnSpPr>
          <p:nvPr/>
        </p:nvCxnSpPr>
        <p:spPr>
          <a:xfrm rot="16200000" flipV="1">
            <a:off x="5803255" y="499762"/>
            <a:ext cx="10210" cy="2660919"/>
          </a:xfrm>
          <a:prstGeom prst="curvedConnector3">
            <a:avLst>
              <a:gd name="adj1" fmla="val 4169706"/>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DE0391D-ED38-20FC-735B-8455828E3E07}"/>
              </a:ext>
            </a:extLst>
          </p:cNvPr>
          <p:cNvCxnSpPr>
            <a:cxnSpLocks/>
          </p:cNvCxnSpPr>
          <p:nvPr/>
        </p:nvCxnSpPr>
        <p:spPr>
          <a:xfrm>
            <a:off x="4598576" y="2292059"/>
            <a:ext cx="234716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128">
            <a:extLst>
              <a:ext uri="{FF2B5EF4-FFF2-40B4-BE49-F238E27FC236}">
                <a16:creationId xmlns:a16="http://schemas.microsoft.com/office/drawing/2014/main" id="{D6D86F35-6B0E-9B77-72D8-5C2DD312A115}"/>
              </a:ext>
            </a:extLst>
          </p:cNvPr>
          <p:cNvCxnSpPr>
            <a:cxnSpLocks/>
            <a:stCxn id="13" idx="7"/>
            <a:endCxn id="35" idx="3"/>
          </p:cNvCxnSpPr>
          <p:nvPr/>
        </p:nvCxnSpPr>
        <p:spPr>
          <a:xfrm rot="5400000" flipH="1" flipV="1">
            <a:off x="8049877" y="2759052"/>
            <a:ext cx="2775739" cy="2733322"/>
          </a:xfrm>
          <a:prstGeom prst="curvedConnector3">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681428E0-3C78-4032-1F40-4C9BB87F7C3D}"/>
              </a:ext>
            </a:extLst>
          </p:cNvPr>
          <p:cNvGrpSpPr/>
          <p:nvPr/>
        </p:nvGrpSpPr>
        <p:grpSpPr>
          <a:xfrm>
            <a:off x="3352556" y="1638200"/>
            <a:ext cx="1318423" cy="1276350"/>
            <a:chOff x="8260952" y="1946555"/>
            <a:chExt cx="1318423" cy="1276350"/>
          </a:xfrm>
          <a:solidFill>
            <a:srgbClr val="00B0F0"/>
          </a:solidFill>
        </p:grpSpPr>
        <p:sp>
          <p:nvSpPr>
            <p:cNvPr id="32" name="Oval 31">
              <a:extLst>
                <a:ext uri="{FF2B5EF4-FFF2-40B4-BE49-F238E27FC236}">
                  <a16:creationId xmlns:a16="http://schemas.microsoft.com/office/drawing/2014/main" id="{A78B8667-9DBF-A31C-2600-85E9AFD3CDE5}"/>
                </a:ext>
              </a:extLst>
            </p:cNvPr>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Box 32">
              <a:extLst>
                <a:ext uri="{FF2B5EF4-FFF2-40B4-BE49-F238E27FC236}">
                  <a16:creationId xmlns:a16="http://schemas.microsoft.com/office/drawing/2014/main" id="{EA82813F-9D97-B945-61FD-17740B57EF32}"/>
                </a:ext>
              </a:extLst>
            </p:cNvPr>
            <p:cNvSpPr txBox="1"/>
            <p:nvPr/>
          </p:nvSpPr>
          <p:spPr>
            <a:xfrm>
              <a:off x="8488462" y="2123065"/>
              <a:ext cx="863404" cy="923330"/>
            </a:xfrm>
            <a:prstGeom prst="rect">
              <a:avLst/>
            </a:prstGeom>
            <a:grpFill/>
            <a:ln>
              <a:noFill/>
            </a:ln>
          </p:spPr>
          <p:txBody>
            <a:bodyPr wrap="square" rtlCol="0">
              <a:spAutoFit/>
            </a:bodyPr>
            <a:lstStyle/>
            <a:p>
              <a:pPr algn="ctr"/>
              <a:r>
                <a:rPr lang="en-US" dirty="0" err="1">
                  <a:solidFill>
                    <a:srgbClr val="FFFFFF"/>
                  </a:solidFill>
                </a:rPr>
                <a:t>BoT</a:t>
              </a:r>
              <a:r>
                <a:rPr lang="en-US" dirty="0">
                  <a:solidFill>
                    <a:srgbClr val="FFFFFF"/>
                  </a:solidFill>
                </a:rPr>
                <a:t> ON Mode</a:t>
              </a:r>
              <a:endParaRPr lang="sv-SE" dirty="0">
                <a:solidFill>
                  <a:srgbClr val="FFFFFF"/>
                </a:solidFill>
              </a:endParaRPr>
            </a:p>
          </p:txBody>
        </p:sp>
      </p:grpSp>
      <p:grpSp>
        <p:nvGrpSpPr>
          <p:cNvPr id="34" name="Group 33">
            <a:extLst>
              <a:ext uri="{FF2B5EF4-FFF2-40B4-BE49-F238E27FC236}">
                <a16:creationId xmlns:a16="http://schemas.microsoft.com/office/drawing/2014/main" id="{86C111D5-57E6-0867-A466-D684F6F03A22}"/>
              </a:ext>
            </a:extLst>
          </p:cNvPr>
          <p:cNvGrpSpPr/>
          <p:nvPr/>
        </p:nvGrpSpPr>
        <p:grpSpPr>
          <a:xfrm>
            <a:off x="10611328" y="1648410"/>
            <a:ext cx="1318423" cy="1276350"/>
            <a:chOff x="2909885" y="1695450"/>
            <a:chExt cx="1318423" cy="1276350"/>
          </a:xfrm>
          <a:solidFill>
            <a:srgbClr val="92D050"/>
          </a:solidFill>
        </p:grpSpPr>
        <p:sp>
          <p:nvSpPr>
            <p:cNvPr id="35" name="Oval 34">
              <a:extLst>
                <a:ext uri="{FF2B5EF4-FFF2-40B4-BE49-F238E27FC236}">
                  <a16:creationId xmlns:a16="http://schemas.microsoft.com/office/drawing/2014/main" id="{E6ED0EDD-774C-6558-CBE0-6D23607163D4}"/>
                </a:ext>
              </a:extLst>
            </p:cNvPr>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TextBox 35">
              <a:extLst>
                <a:ext uri="{FF2B5EF4-FFF2-40B4-BE49-F238E27FC236}">
                  <a16:creationId xmlns:a16="http://schemas.microsoft.com/office/drawing/2014/main" id="{5347FF7B-8C77-3C15-8DDB-A96D3C67A99E}"/>
                </a:ext>
              </a:extLst>
            </p:cNvPr>
            <p:cNvSpPr txBox="1"/>
            <p:nvPr/>
          </p:nvSpPr>
          <p:spPr>
            <a:xfrm>
              <a:off x="3137395" y="2000250"/>
              <a:ext cx="863404" cy="646331"/>
            </a:xfrm>
            <a:prstGeom prst="rect">
              <a:avLst/>
            </a:prstGeom>
            <a:grpFill/>
            <a:ln>
              <a:noFill/>
            </a:ln>
          </p:spPr>
          <p:txBody>
            <a:bodyPr wrap="square" rtlCol="0">
              <a:spAutoFit/>
            </a:bodyPr>
            <a:lstStyle/>
            <a:p>
              <a:pPr algn="ctr"/>
              <a:r>
                <a:rPr lang="en-US" dirty="0">
                  <a:solidFill>
                    <a:srgbClr val="FFFFFF"/>
                  </a:solidFill>
                </a:rPr>
                <a:t>Access</a:t>
              </a:r>
            </a:p>
            <a:p>
              <a:pPr algn="ctr"/>
              <a:r>
                <a:rPr lang="en-US" dirty="0">
                  <a:solidFill>
                    <a:srgbClr val="FFFFFF"/>
                  </a:solidFill>
                </a:rPr>
                <a:t>Mode</a:t>
              </a:r>
              <a:endParaRPr lang="sv-SE" dirty="0">
                <a:solidFill>
                  <a:srgbClr val="FFFFFF"/>
                </a:solidFill>
              </a:endParaRPr>
            </a:p>
          </p:txBody>
        </p:sp>
      </p:grpSp>
      <p:cxnSp>
        <p:nvCxnSpPr>
          <p:cNvPr id="39" name="Straight Arrow Connector 38">
            <a:extLst>
              <a:ext uri="{FF2B5EF4-FFF2-40B4-BE49-F238E27FC236}">
                <a16:creationId xmlns:a16="http://schemas.microsoft.com/office/drawing/2014/main" id="{780A6E56-C099-1073-82CD-FA072826213B}"/>
              </a:ext>
            </a:extLst>
          </p:cNvPr>
          <p:cNvCxnSpPr>
            <a:cxnSpLocks/>
          </p:cNvCxnSpPr>
          <p:nvPr/>
        </p:nvCxnSpPr>
        <p:spPr>
          <a:xfrm>
            <a:off x="8264164" y="2276375"/>
            <a:ext cx="234716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126">
            <a:extLst>
              <a:ext uri="{FF2B5EF4-FFF2-40B4-BE49-F238E27FC236}">
                <a16:creationId xmlns:a16="http://schemas.microsoft.com/office/drawing/2014/main" id="{9449CB15-21CD-BE43-0A56-750771552837}"/>
              </a:ext>
            </a:extLst>
          </p:cNvPr>
          <p:cNvCxnSpPr>
            <a:cxnSpLocks/>
            <a:stCxn id="35" idx="1"/>
            <a:endCxn id="16" idx="7"/>
          </p:cNvCxnSpPr>
          <p:nvPr/>
        </p:nvCxnSpPr>
        <p:spPr>
          <a:xfrm rot="16200000" flipV="1">
            <a:off x="9437746" y="468665"/>
            <a:ext cx="12700" cy="2733323"/>
          </a:xfrm>
          <a:prstGeom prst="curvedConnector3">
            <a:avLst>
              <a:gd name="adj1" fmla="val 3271787"/>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1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xt Placeholder 5">
            <a:extLst>
              <a:ext uri="{FF2B5EF4-FFF2-40B4-BE49-F238E27FC236}">
                <a16:creationId xmlns:a16="http://schemas.microsoft.com/office/drawing/2014/main" id="{5D9997DF-9819-A94B-E56A-59D7415910F8}"/>
              </a:ext>
            </a:extLst>
          </p:cNvPr>
          <p:cNvSpPr>
            <a:spLocks noGrp="1"/>
          </p:cNvSpPr>
          <p:nvPr>
            <p:ph type="body" sz="quarter" idx="11"/>
          </p:nvPr>
        </p:nvSpPr>
        <p:spPr/>
        <p:txBody>
          <a:bodyPr/>
          <a:lstStyle/>
          <a:p>
            <a:endParaRPr lang="en-US"/>
          </a:p>
        </p:txBody>
      </p:sp>
      <p:sp>
        <p:nvSpPr>
          <p:cNvPr id="2" name="Text Placeholder 1">
            <a:extLst>
              <a:ext uri="{FF2B5EF4-FFF2-40B4-BE49-F238E27FC236}">
                <a16:creationId xmlns:a16="http://schemas.microsoft.com/office/drawing/2014/main" id="{9D24B141-9464-C4B8-73B9-526DAE3DC87C}"/>
              </a:ext>
            </a:extLst>
          </p:cNvPr>
          <p:cNvSpPr>
            <a:spLocks noGrp="1"/>
          </p:cNvSpPr>
          <p:nvPr>
            <p:ph type="body" sz="quarter" idx="10"/>
          </p:nvPr>
        </p:nvSpPr>
        <p:spPr/>
        <p:txBody>
          <a:bodyPr/>
          <a:lstStyle/>
          <a:p>
            <a:endParaRPr lang="en-US"/>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3</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sz="4400" b="0" noProof="0" dirty="0">
                <a:solidFill>
                  <a:schemeClr val="bg1"/>
                </a:solidFill>
              </a:rPr>
              <a:t>Bunker PSS key exchange system</a:t>
            </a:r>
            <a:endParaRPr lang="en-GB" dirty="0"/>
          </a:p>
        </p:txBody>
      </p:sp>
      <p:pic>
        <p:nvPicPr>
          <p:cNvPr id="3" name="Picture Placeholder 2">
            <a:extLst>
              <a:ext uri="{FF2B5EF4-FFF2-40B4-BE49-F238E27FC236}">
                <a16:creationId xmlns:a16="http://schemas.microsoft.com/office/drawing/2014/main" id="{3B13C344-420A-E5C0-D1FE-1A21D1A304F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750" r="18750"/>
          <a:stretch>
            <a:fillRect/>
          </a:stretch>
        </p:blipFill>
        <p:spPr>
          <a:xfrm>
            <a:off x="6477000" y="0"/>
            <a:ext cx="5715000" cy="6858000"/>
          </a:xfrm>
          <a:prstGeom prst="rect">
            <a:avLst/>
          </a:prstGeom>
        </p:spPr>
      </p:pic>
    </p:spTree>
    <p:extLst>
      <p:ext uri="{BB962C8B-B14F-4D97-AF65-F5344CB8AC3E}">
        <p14:creationId xmlns:p14="http://schemas.microsoft.com/office/powerpoint/2010/main" val="302791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79" y="1351332"/>
            <a:ext cx="10972800" cy="5210708"/>
          </a:xfrm>
          <a:prstGeom prst="rect">
            <a:avLst/>
          </a:prstGeom>
          <a:ln>
            <a:solidFill>
              <a:schemeClr val="bg1">
                <a:lumMod val="50000"/>
              </a:schemeClr>
            </a:solidFill>
          </a:ln>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Bunker PSS key exchange system</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18</a:t>
            </a:fld>
            <a:endParaRPr lang="sv-SE" dirty="0">
              <a:solidFill>
                <a:srgbClr val="CCCCCC"/>
              </a:solidFill>
            </a:endParaRPr>
          </a:p>
        </p:txBody>
      </p:sp>
      <p:sp>
        <p:nvSpPr>
          <p:cNvPr id="34" name="Rectangle 33"/>
          <p:cNvSpPr/>
          <p:nvPr/>
        </p:nvSpPr>
        <p:spPr>
          <a:xfrm>
            <a:off x="3633384" y="3913689"/>
            <a:ext cx="191856" cy="295953"/>
          </a:xfrm>
          <a:prstGeom prst="rect">
            <a:avLst/>
          </a:prstGeom>
          <a:noFill/>
          <a:ln w="34925">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1" name="Straight Arrow Connector 40"/>
          <p:cNvCxnSpPr>
            <a:stCxn id="57" idx="3"/>
            <a:endCxn id="34" idx="1"/>
          </p:cNvCxnSpPr>
          <p:nvPr/>
        </p:nvCxnSpPr>
        <p:spPr>
          <a:xfrm>
            <a:off x="3242756" y="4056549"/>
            <a:ext cx="390628" cy="5117"/>
          </a:xfrm>
          <a:prstGeom prst="straightConnector1">
            <a:avLst/>
          </a:prstGeom>
          <a:ln w="15875">
            <a:solidFill>
              <a:srgbClr val="FB9909"/>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9" idx="0"/>
          </p:cNvCxnSpPr>
          <p:nvPr/>
        </p:nvCxnSpPr>
        <p:spPr>
          <a:xfrm flipH="1" flipV="1">
            <a:off x="3506755" y="1743114"/>
            <a:ext cx="126629" cy="115295"/>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429038" y="3733383"/>
            <a:ext cx="1813718" cy="646331"/>
          </a:xfrm>
          <a:prstGeom prst="rect">
            <a:avLst/>
          </a:prstGeom>
          <a:solidFill>
            <a:srgbClr val="FB9909"/>
          </a:solidFill>
          <a:ln>
            <a:solidFill>
              <a:srgbClr val="FB9909"/>
            </a:solidFill>
          </a:ln>
        </p:spPr>
        <p:txBody>
          <a:bodyPr wrap="square" rtlCol="0">
            <a:spAutoFit/>
          </a:bodyPr>
          <a:lstStyle>
            <a:defPPr>
              <a:defRPr lang="sv-SE"/>
            </a:defPPr>
            <a:lvl1pPr>
              <a:defRPr>
                <a:solidFill>
                  <a:schemeClr val="bg1"/>
                </a:solidFill>
              </a:defRPr>
            </a:lvl1pPr>
          </a:lstStyle>
          <a:p>
            <a:r>
              <a:rPr lang="en-US" sz="1200" dirty="0"/>
              <a:t>Integrated ACC – Target - Bunker PSS key exchange unit #1 (MCR)</a:t>
            </a:r>
            <a:endParaRPr lang="sv-SE" sz="1200" dirty="0"/>
          </a:p>
        </p:txBody>
      </p:sp>
      <p:sp>
        <p:nvSpPr>
          <p:cNvPr id="20" name="Rectangle 19"/>
          <p:cNvSpPr/>
          <p:nvPr/>
        </p:nvSpPr>
        <p:spPr>
          <a:xfrm>
            <a:off x="4746133" y="3783297"/>
            <a:ext cx="124540" cy="147977"/>
          </a:xfrm>
          <a:prstGeom prst="rect">
            <a:avLst/>
          </a:prstGeom>
          <a:noFill/>
          <a:ln w="34925">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a:off x="4750728" y="4221195"/>
            <a:ext cx="124540" cy="147977"/>
          </a:xfrm>
          <a:prstGeom prst="rect">
            <a:avLst/>
          </a:prstGeom>
          <a:noFill/>
          <a:ln w="34925">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4" name="Straight Arrow Connector 23"/>
          <p:cNvCxnSpPr>
            <a:cxnSpLocks/>
            <a:stCxn id="25" idx="2"/>
            <a:endCxn id="20" idx="0"/>
          </p:cNvCxnSpPr>
          <p:nvPr/>
        </p:nvCxnSpPr>
        <p:spPr>
          <a:xfrm>
            <a:off x="4808403" y="3173171"/>
            <a:ext cx="0" cy="610126"/>
          </a:xfrm>
          <a:prstGeom prst="straightConnector1">
            <a:avLst/>
          </a:prstGeom>
          <a:ln w="15875">
            <a:solidFill>
              <a:srgbClr val="FB9909"/>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994377" y="2711506"/>
            <a:ext cx="1628051" cy="461665"/>
          </a:xfrm>
          <a:prstGeom prst="rect">
            <a:avLst/>
          </a:prstGeom>
          <a:solidFill>
            <a:srgbClr val="FB9909"/>
          </a:solidFill>
          <a:ln>
            <a:solidFill>
              <a:srgbClr val="FB9909"/>
            </a:solidFill>
          </a:ln>
        </p:spPr>
        <p:txBody>
          <a:bodyPr wrap="square" rtlCol="0">
            <a:spAutoFit/>
          </a:bodyPr>
          <a:lstStyle>
            <a:defPPr>
              <a:defRPr lang="sv-SE"/>
            </a:defPPr>
            <a:lvl1pPr>
              <a:defRPr>
                <a:solidFill>
                  <a:schemeClr val="bg1"/>
                </a:solidFill>
              </a:defRPr>
            </a:lvl1pPr>
          </a:lstStyle>
          <a:p>
            <a:r>
              <a:rPr lang="en-US" sz="1200" dirty="0"/>
              <a:t>North Bunker PSS key exchange unit #2</a:t>
            </a:r>
            <a:endParaRPr lang="sv-SE" sz="1200" dirty="0"/>
          </a:p>
        </p:txBody>
      </p:sp>
      <p:sp>
        <p:nvSpPr>
          <p:cNvPr id="37" name="TextBox 36"/>
          <p:cNvSpPr txBox="1"/>
          <p:nvPr/>
        </p:nvSpPr>
        <p:spPr>
          <a:xfrm>
            <a:off x="3994377" y="5092469"/>
            <a:ext cx="1628051" cy="461665"/>
          </a:xfrm>
          <a:prstGeom prst="rect">
            <a:avLst/>
          </a:prstGeom>
          <a:solidFill>
            <a:srgbClr val="FB9909"/>
          </a:solidFill>
          <a:ln>
            <a:solidFill>
              <a:srgbClr val="FB9909"/>
            </a:solidFill>
          </a:ln>
        </p:spPr>
        <p:txBody>
          <a:bodyPr wrap="square" rtlCol="0">
            <a:spAutoFit/>
          </a:bodyPr>
          <a:lstStyle>
            <a:defPPr>
              <a:defRPr lang="sv-SE"/>
            </a:defPPr>
            <a:lvl1pPr>
              <a:defRPr>
                <a:solidFill>
                  <a:schemeClr val="bg1"/>
                </a:solidFill>
              </a:defRPr>
            </a:lvl1pPr>
          </a:lstStyle>
          <a:p>
            <a:r>
              <a:rPr lang="en-US" sz="1200" dirty="0"/>
              <a:t>South Bunker PSS key exchange unit #2</a:t>
            </a:r>
            <a:endParaRPr lang="sv-SE" sz="1200" dirty="0"/>
          </a:p>
        </p:txBody>
      </p:sp>
      <p:cxnSp>
        <p:nvCxnSpPr>
          <p:cNvPr id="42" name="Straight Arrow Connector 41"/>
          <p:cNvCxnSpPr>
            <a:stCxn id="37" idx="0"/>
            <a:endCxn id="21" idx="2"/>
          </p:cNvCxnSpPr>
          <p:nvPr/>
        </p:nvCxnSpPr>
        <p:spPr>
          <a:xfrm flipV="1">
            <a:off x="4808403" y="4369172"/>
            <a:ext cx="4595" cy="723297"/>
          </a:xfrm>
          <a:prstGeom prst="straightConnector1">
            <a:avLst/>
          </a:prstGeom>
          <a:ln w="15875">
            <a:solidFill>
              <a:srgbClr val="FB9909"/>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06CCAA3-8D24-2E9D-497E-1B0977FE241C}"/>
              </a:ext>
            </a:extLst>
          </p:cNvPr>
          <p:cNvPicPr>
            <a:picLocks noChangeAspect="1"/>
          </p:cNvPicPr>
          <p:nvPr/>
        </p:nvPicPr>
        <p:blipFill>
          <a:blip r:embed="rId3"/>
          <a:stretch>
            <a:fillRect/>
          </a:stretch>
        </p:blipFill>
        <p:spPr>
          <a:xfrm>
            <a:off x="1195647" y="1153360"/>
            <a:ext cx="2139418" cy="2504280"/>
          </a:xfrm>
          <a:prstGeom prst="rect">
            <a:avLst/>
          </a:prstGeom>
        </p:spPr>
      </p:pic>
      <p:pic>
        <p:nvPicPr>
          <p:cNvPr id="13" name="Picture 12">
            <a:extLst>
              <a:ext uri="{FF2B5EF4-FFF2-40B4-BE49-F238E27FC236}">
                <a16:creationId xmlns:a16="http://schemas.microsoft.com/office/drawing/2014/main" id="{25AD8BC0-7769-3C47-F5BE-490C39F77025}"/>
              </a:ext>
            </a:extLst>
          </p:cNvPr>
          <p:cNvPicPr>
            <a:picLocks noChangeAspect="1"/>
          </p:cNvPicPr>
          <p:nvPr/>
        </p:nvPicPr>
        <p:blipFill>
          <a:blip r:embed="rId4"/>
          <a:stretch>
            <a:fillRect/>
          </a:stretch>
        </p:blipFill>
        <p:spPr>
          <a:xfrm>
            <a:off x="5711294" y="993953"/>
            <a:ext cx="1923900" cy="2762664"/>
          </a:xfrm>
          <a:prstGeom prst="rect">
            <a:avLst/>
          </a:prstGeom>
        </p:spPr>
      </p:pic>
      <p:pic>
        <p:nvPicPr>
          <p:cNvPr id="16" name="Picture 15">
            <a:extLst>
              <a:ext uri="{FF2B5EF4-FFF2-40B4-BE49-F238E27FC236}">
                <a16:creationId xmlns:a16="http://schemas.microsoft.com/office/drawing/2014/main" id="{58075238-5B21-ADEE-088A-D6D81930C956}"/>
              </a:ext>
            </a:extLst>
          </p:cNvPr>
          <p:cNvPicPr>
            <a:picLocks noChangeAspect="1"/>
          </p:cNvPicPr>
          <p:nvPr/>
        </p:nvPicPr>
        <p:blipFill>
          <a:blip r:embed="rId5"/>
          <a:stretch>
            <a:fillRect/>
          </a:stretch>
        </p:blipFill>
        <p:spPr>
          <a:xfrm>
            <a:off x="5680748" y="3860261"/>
            <a:ext cx="2079360" cy="2926080"/>
          </a:xfrm>
          <a:prstGeom prst="rect">
            <a:avLst/>
          </a:prstGeom>
        </p:spPr>
      </p:pic>
    </p:spTree>
    <p:extLst>
      <p:ext uri="{BB962C8B-B14F-4D97-AF65-F5344CB8AC3E}">
        <p14:creationId xmlns:p14="http://schemas.microsoft.com/office/powerpoint/2010/main" val="121192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7" grpId="0" animBg="1"/>
      <p:bldP spid="20" grpId="0" animBg="1"/>
      <p:bldP spid="21" grpId="0" animBg="1"/>
      <p:bldP spid="25"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ground, blue&#10;&#10;Description automatically generated">
            <a:extLst>
              <a:ext uri="{FF2B5EF4-FFF2-40B4-BE49-F238E27FC236}">
                <a16:creationId xmlns:a16="http://schemas.microsoft.com/office/drawing/2014/main" id="{6FBC272B-0084-9DC7-8972-47A25A09FA7E}"/>
              </a:ext>
            </a:extLst>
          </p:cNvPr>
          <p:cNvPicPr>
            <a:picLocks noChangeAspect="1"/>
          </p:cNvPicPr>
          <p:nvPr/>
        </p:nvPicPr>
        <p:blipFill>
          <a:blip r:embed="rId2"/>
          <a:stretch>
            <a:fillRect/>
          </a:stretch>
        </p:blipFill>
        <p:spPr>
          <a:xfrm>
            <a:off x="3665152" y="1919675"/>
            <a:ext cx="7200967" cy="4290774"/>
          </a:xfrm>
          <a:prstGeom prst="rect">
            <a:avLst/>
          </a:prstGeom>
        </p:spPr>
      </p:pic>
      <p:pic>
        <p:nvPicPr>
          <p:cNvPr id="27" name="Picture 26">
            <a:extLst>
              <a:ext uri="{FF2B5EF4-FFF2-40B4-BE49-F238E27FC236}">
                <a16:creationId xmlns:a16="http://schemas.microsoft.com/office/drawing/2014/main" id="{7E29A346-7C37-EDFC-D492-90FCE581E17C}"/>
              </a:ext>
            </a:extLst>
          </p:cNvPr>
          <p:cNvPicPr>
            <a:picLocks noChangeAspect="1"/>
          </p:cNvPicPr>
          <p:nvPr/>
        </p:nvPicPr>
        <p:blipFill>
          <a:blip r:embed="rId3"/>
          <a:stretch>
            <a:fillRect/>
          </a:stretch>
        </p:blipFill>
        <p:spPr>
          <a:xfrm>
            <a:off x="3545001" y="988552"/>
            <a:ext cx="7951661" cy="5669280"/>
          </a:xfrm>
          <a:prstGeom prst="rect">
            <a:avLst/>
          </a:prstGeom>
        </p:spPr>
      </p:pic>
      <p:pic>
        <p:nvPicPr>
          <p:cNvPr id="36" name="Picture 35">
            <a:extLst>
              <a:ext uri="{FF2B5EF4-FFF2-40B4-BE49-F238E27FC236}">
                <a16:creationId xmlns:a16="http://schemas.microsoft.com/office/drawing/2014/main" id="{30E97451-ADD4-7508-A4FA-04CD0EE185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80" r="16939"/>
          <a:stretch/>
        </p:blipFill>
        <p:spPr>
          <a:xfrm>
            <a:off x="4002583" y="1694638"/>
            <a:ext cx="5938778" cy="3838830"/>
          </a:xfrm>
          <a:prstGeom prst="roundRect">
            <a:avLst>
              <a:gd name="adj" fmla="val 8594"/>
            </a:avLst>
          </a:prstGeom>
          <a:solidFill>
            <a:srgbClr val="FFFFFF">
              <a:shade val="85000"/>
            </a:srgbClr>
          </a:solidFill>
          <a:ln>
            <a:noFill/>
          </a:ln>
          <a:effectLst/>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Bunker PSS key exchange system</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19</a:t>
            </a:fld>
            <a:endParaRPr lang="sv-SE" dirty="0">
              <a:solidFill>
                <a:srgbClr val="CCCCCC"/>
              </a:solidFill>
            </a:endParaRPr>
          </a:p>
        </p:txBody>
      </p:sp>
      <p:sp>
        <p:nvSpPr>
          <p:cNvPr id="3" name="TextBox 2">
            <a:extLst>
              <a:ext uri="{FF2B5EF4-FFF2-40B4-BE49-F238E27FC236}">
                <a16:creationId xmlns:a16="http://schemas.microsoft.com/office/drawing/2014/main" id="{B18404BE-7880-199E-3832-B4C38C32DA45}"/>
              </a:ext>
            </a:extLst>
          </p:cNvPr>
          <p:cNvSpPr txBox="1"/>
          <p:nvPr/>
        </p:nvSpPr>
        <p:spPr>
          <a:xfrm>
            <a:off x="735714" y="5232086"/>
            <a:ext cx="2784348" cy="246221"/>
          </a:xfrm>
          <a:prstGeom prst="rect">
            <a:avLst/>
          </a:prstGeom>
          <a:solidFill>
            <a:schemeClr val="bg1"/>
          </a:solidFill>
          <a:ln>
            <a:solidFill>
              <a:schemeClr val="bg1">
                <a:lumMod val="65000"/>
              </a:schemeClr>
            </a:solidFill>
          </a:ln>
        </p:spPr>
        <p:txBody>
          <a:bodyPr wrap="square" rtlCol="0">
            <a:spAutoFit/>
          </a:bodyPr>
          <a:lstStyle/>
          <a:p>
            <a:pPr>
              <a:defRPr/>
            </a:pPr>
            <a:r>
              <a:rPr lang="en-US" sz="1000" dirty="0">
                <a:latin typeface="Calibri"/>
              </a:rPr>
              <a:t>North Bunker PSS key exchange unit #2 schematic</a:t>
            </a:r>
          </a:p>
        </p:txBody>
      </p:sp>
      <p:pic>
        <p:nvPicPr>
          <p:cNvPr id="6" name="Picture 5">
            <a:extLst>
              <a:ext uri="{FF2B5EF4-FFF2-40B4-BE49-F238E27FC236}">
                <a16:creationId xmlns:a16="http://schemas.microsoft.com/office/drawing/2014/main" id="{BF98C3A5-9C14-594C-BEED-B9597ABD40E8}"/>
              </a:ext>
            </a:extLst>
          </p:cNvPr>
          <p:cNvPicPr>
            <a:picLocks noChangeAspect="1"/>
          </p:cNvPicPr>
          <p:nvPr/>
        </p:nvPicPr>
        <p:blipFill>
          <a:blip r:embed="rId5"/>
          <a:stretch>
            <a:fillRect/>
          </a:stretch>
        </p:blipFill>
        <p:spPr>
          <a:xfrm>
            <a:off x="1021916" y="2000273"/>
            <a:ext cx="2238583" cy="3224868"/>
          </a:xfrm>
          <a:prstGeom prst="rect">
            <a:avLst/>
          </a:prstGeom>
        </p:spPr>
      </p:pic>
      <p:sp>
        <p:nvSpPr>
          <p:cNvPr id="9" name="Rectangle: Rounded Corners 8">
            <a:extLst>
              <a:ext uri="{FF2B5EF4-FFF2-40B4-BE49-F238E27FC236}">
                <a16:creationId xmlns:a16="http://schemas.microsoft.com/office/drawing/2014/main" id="{B2430A18-2263-19B7-C678-0F8B92008D94}"/>
              </a:ext>
            </a:extLst>
          </p:cNvPr>
          <p:cNvSpPr/>
          <p:nvPr/>
        </p:nvSpPr>
        <p:spPr>
          <a:xfrm>
            <a:off x="1592424" y="2413518"/>
            <a:ext cx="286139" cy="2363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1D18BAA6-2EDB-F60E-2B1C-460B622C7FB3}"/>
              </a:ext>
            </a:extLst>
          </p:cNvPr>
          <p:cNvSpPr/>
          <p:nvPr/>
        </p:nvSpPr>
        <p:spPr>
          <a:xfrm>
            <a:off x="1592424" y="2691013"/>
            <a:ext cx="286139" cy="6268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Rounded Corners 22">
            <a:extLst>
              <a:ext uri="{FF2B5EF4-FFF2-40B4-BE49-F238E27FC236}">
                <a16:creationId xmlns:a16="http://schemas.microsoft.com/office/drawing/2014/main" id="{C223A0F7-9B98-84C4-D7FE-612649FA70BB}"/>
              </a:ext>
            </a:extLst>
          </p:cNvPr>
          <p:cNvSpPr/>
          <p:nvPr/>
        </p:nvSpPr>
        <p:spPr>
          <a:xfrm>
            <a:off x="1593316" y="3310138"/>
            <a:ext cx="286139" cy="17063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BD647061-7BC1-BA27-5667-ED48B4CABA2E}"/>
              </a:ext>
            </a:extLst>
          </p:cNvPr>
          <p:cNvSpPr/>
          <p:nvPr/>
        </p:nvSpPr>
        <p:spPr>
          <a:xfrm>
            <a:off x="2141207" y="2456956"/>
            <a:ext cx="832148" cy="25595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Graphic 44" descr="Construction worker male with solid fill">
            <a:extLst>
              <a:ext uri="{FF2B5EF4-FFF2-40B4-BE49-F238E27FC236}">
                <a16:creationId xmlns:a16="http://schemas.microsoft.com/office/drawing/2014/main" id="{5FF16D5C-9C6E-29E6-796B-030742FB5B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89966" y="4684908"/>
            <a:ext cx="914400" cy="914400"/>
          </a:xfrm>
          <a:prstGeom prst="rect">
            <a:avLst/>
          </a:prstGeom>
        </p:spPr>
      </p:pic>
      <p:pic>
        <p:nvPicPr>
          <p:cNvPr id="47" name="Graphic 46" descr="Construction worker male outline">
            <a:extLst>
              <a:ext uri="{FF2B5EF4-FFF2-40B4-BE49-F238E27FC236}">
                <a16:creationId xmlns:a16="http://schemas.microsoft.com/office/drawing/2014/main" id="{10D6DA13-9D94-8156-B046-6AEA642BDB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20376" y="4699275"/>
            <a:ext cx="914400" cy="914400"/>
          </a:xfrm>
          <a:prstGeom prst="rect">
            <a:avLst/>
          </a:prstGeom>
        </p:spPr>
      </p:pic>
      <p:sp>
        <p:nvSpPr>
          <p:cNvPr id="30" name="Rounded Rectangular Callout 7">
            <a:extLst>
              <a:ext uri="{FF2B5EF4-FFF2-40B4-BE49-F238E27FC236}">
                <a16:creationId xmlns:a16="http://schemas.microsoft.com/office/drawing/2014/main" id="{20E8BCF6-4016-F8DD-A865-BD75FA335441}"/>
              </a:ext>
            </a:extLst>
          </p:cNvPr>
          <p:cNvSpPr/>
          <p:nvPr/>
        </p:nvSpPr>
        <p:spPr>
          <a:xfrm>
            <a:off x="7022730" y="4104022"/>
            <a:ext cx="2533586" cy="541003"/>
          </a:xfrm>
          <a:prstGeom prst="wedgeRoundRectCallout">
            <a:avLst>
              <a:gd name="adj1" fmla="val -76117"/>
              <a:gd name="adj2" fmla="val 13138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rgbClr val="666666"/>
                </a:solidFill>
              </a:rPr>
              <a:t>Bunker is in Access Mode I have a task there</a:t>
            </a:r>
          </a:p>
        </p:txBody>
      </p:sp>
      <p:sp>
        <p:nvSpPr>
          <p:cNvPr id="31" name="Rounded Rectangular Callout 5">
            <a:extLst>
              <a:ext uri="{FF2B5EF4-FFF2-40B4-BE49-F238E27FC236}">
                <a16:creationId xmlns:a16="http://schemas.microsoft.com/office/drawing/2014/main" id="{21453D74-36D8-2647-E604-F14EFCCCD52D}"/>
              </a:ext>
            </a:extLst>
          </p:cNvPr>
          <p:cNvSpPr/>
          <p:nvPr/>
        </p:nvSpPr>
        <p:spPr>
          <a:xfrm>
            <a:off x="3285360" y="2700209"/>
            <a:ext cx="2076632" cy="1216547"/>
          </a:xfrm>
          <a:prstGeom prst="wedgeRoundRectCallout">
            <a:avLst>
              <a:gd name="adj1" fmla="val 25148"/>
              <a:gd name="adj2" fmla="val 13838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solidFill>
                  <a:srgbClr val="666666"/>
                </a:solidFill>
              </a:rPr>
              <a:t>You should</a:t>
            </a:r>
            <a:r>
              <a:rPr lang="en-SE" sz="1600" dirty="0">
                <a:solidFill>
                  <a:srgbClr val="666666"/>
                </a:solidFill>
              </a:rPr>
              <a:t> swipe your card with active</a:t>
            </a:r>
            <a:r>
              <a:rPr lang="en-US" sz="1600" dirty="0">
                <a:solidFill>
                  <a:srgbClr val="666666"/>
                </a:solidFill>
              </a:rPr>
              <a:t> EPD and take ST to </a:t>
            </a:r>
            <a:r>
              <a:rPr lang="en-SE" sz="1600" dirty="0">
                <a:solidFill>
                  <a:srgbClr val="666666"/>
                </a:solidFill>
              </a:rPr>
              <a:t>the </a:t>
            </a:r>
            <a:r>
              <a:rPr lang="en-US" sz="1600" dirty="0">
                <a:solidFill>
                  <a:srgbClr val="666666"/>
                </a:solidFill>
              </a:rPr>
              <a:t>door open </a:t>
            </a:r>
          </a:p>
        </p:txBody>
      </p:sp>
      <p:sp>
        <p:nvSpPr>
          <p:cNvPr id="8" name="TextBox 7">
            <a:extLst>
              <a:ext uri="{FF2B5EF4-FFF2-40B4-BE49-F238E27FC236}">
                <a16:creationId xmlns:a16="http://schemas.microsoft.com/office/drawing/2014/main" id="{E35A0B51-F3CC-C1D4-32D1-82A0D979CA96}"/>
              </a:ext>
            </a:extLst>
          </p:cNvPr>
          <p:cNvSpPr txBox="1"/>
          <p:nvPr/>
        </p:nvSpPr>
        <p:spPr>
          <a:xfrm>
            <a:off x="427181" y="5727828"/>
            <a:ext cx="9146655" cy="923330"/>
          </a:xfrm>
          <a:prstGeom prst="rect">
            <a:avLst/>
          </a:prstGeom>
          <a:noFill/>
        </p:spPr>
        <p:txBody>
          <a:bodyPr wrap="square">
            <a:spAutoFit/>
          </a:bodyPr>
          <a:lstStyle/>
          <a:p>
            <a:r>
              <a:rPr lang="en-US" sz="1800" b="1" dirty="0">
                <a:solidFill>
                  <a:srgbClr val="FF0000"/>
                </a:solidFill>
                <a:latin typeface="Calibri" panose="020F0502020204030204" pitchFamily="34" charset="0"/>
                <a:ea typeface="MS Gothic" panose="020B0609070205080204" pitchFamily="49" charset="-128"/>
              </a:rPr>
              <a:t>We counting the persons with Safety Tokens.</a:t>
            </a:r>
          </a:p>
          <a:p>
            <a:r>
              <a:rPr lang="en-US" sz="1800" b="1" dirty="0">
                <a:solidFill>
                  <a:srgbClr val="FF0000"/>
                </a:solidFill>
                <a:latin typeface="Calibri" panose="020F0502020204030204" pitchFamily="34" charset="0"/>
                <a:ea typeface="MS Gothic" panose="020B0609070205080204" pitchFamily="49" charset="-128"/>
              </a:rPr>
              <a:t>The Integrity of access control to the Bunker PSS area could be lost by opening the roof fence.</a:t>
            </a:r>
          </a:p>
          <a:p>
            <a:r>
              <a:rPr lang="en-US" b="1" dirty="0">
                <a:solidFill>
                  <a:srgbClr val="FF0000"/>
                </a:solidFill>
                <a:latin typeface="Calibri" panose="020F0502020204030204" pitchFamily="34" charset="0"/>
                <a:ea typeface="MS Gothic" panose="020B0609070205080204" pitchFamily="49" charset="-128"/>
              </a:rPr>
              <a:t>QR: Is it acceptable to open the fence under the supervision of the rigging team?</a:t>
            </a:r>
            <a:endParaRPr lang="en-GB" sz="1800" b="1" dirty="0">
              <a:solidFill>
                <a:srgbClr val="FF0000"/>
              </a:solidFill>
              <a:latin typeface="Segoe UI Historic" panose="020B0502040204020203" pitchFamily="34" charset="0"/>
              <a:ea typeface="MS Gothic" panose="020B0609070205080204" pitchFamily="49" charset="-128"/>
            </a:endParaRPr>
          </a:p>
        </p:txBody>
      </p:sp>
      <p:pic>
        <p:nvPicPr>
          <p:cNvPr id="7" name="Picture 6">
            <a:extLst>
              <a:ext uri="{FF2B5EF4-FFF2-40B4-BE49-F238E27FC236}">
                <a16:creationId xmlns:a16="http://schemas.microsoft.com/office/drawing/2014/main" id="{5327DCD4-31B0-1842-26FA-AACC7E83DED3}"/>
              </a:ext>
            </a:extLst>
          </p:cNvPr>
          <p:cNvPicPr>
            <a:picLocks noChangeAspect="1"/>
          </p:cNvPicPr>
          <p:nvPr/>
        </p:nvPicPr>
        <p:blipFill rotWithShape="1">
          <a:blip r:embed="rId10"/>
          <a:srcRect r="16945"/>
          <a:stretch/>
        </p:blipFill>
        <p:spPr>
          <a:xfrm>
            <a:off x="3316337" y="1095608"/>
            <a:ext cx="7853748" cy="3749040"/>
          </a:xfrm>
          <a:prstGeom prst="rect">
            <a:avLst/>
          </a:prstGeom>
        </p:spPr>
      </p:pic>
      <p:sp>
        <p:nvSpPr>
          <p:cNvPr id="11" name="Content Placeholder 10">
            <a:extLst>
              <a:ext uri="{FF2B5EF4-FFF2-40B4-BE49-F238E27FC236}">
                <a16:creationId xmlns:a16="http://schemas.microsoft.com/office/drawing/2014/main" id="{F0DDF1FD-1AD9-1E32-0C37-3F8CC7E94B4C}"/>
              </a:ext>
            </a:extLst>
          </p:cNvPr>
          <p:cNvSpPr>
            <a:spLocks noGrp="1"/>
          </p:cNvSpPr>
          <p:nvPr>
            <p:ph idx="1"/>
          </p:nvPr>
        </p:nvSpPr>
        <p:spPr/>
        <p:txBody>
          <a:bodyPr/>
          <a:lstStyle/>
          <a:p>
            <a:endParaRPr lang="en-US" dirty="0"/>
          </a:p>
        </p:txBody>
      </p:sp>
      <p:pic>
        <p:nvPicPr>
          <p:cNvPr id="13" name="Picture 12">
            <a:extLst>
              <a:ext uri="{FF2B5EF4-FFF2-40B4-BE49-F238E27FC236}">
                <a16:creationId xmlns:a16="http://schemas.microsoft.com/office/drawing/2014/main" id="{1084B452-9C72-4BA6-D3BC-5FB7044F3C26}"/>
              </a:ext>
            </a:extLst>
          </p:cNvPr>
          <p:cNvPicPr>
            <a:picLocks noChangeAspect="1"/>
          </p:cNvPicPr>
          <p:nvPr/>
        </p:nvPicPr>
        <p:blipFill>
          <a:blip r:embed="rId11"/>
          <a:stretch>
            <a:fillRect/>
          </a:stretch>
        </p:blipFill>
        <p:spPr>
          <a:xfrm>
            <a:off x="6803215" y="1174769"/>
            <a:ext cx="4745180" cy="3657600"/>
          </a:xfrm>
          <a:prstGeom prst="rect">
            <a:avLst/>
          </a:prstGeom>
        </p:spPr>
      </p:pic>
      <p:pic>
        <p:nvPicPr>
          <p:cNvPr id="16" name="Picture 15">
            <a:extLst>
              <a:ext uri="{FF2B5EF4-FFF2-40B4-BE49-F238E27FC236}">
                <a16:creationId xmlns:a16="http://schemas.microsoft.com/office/drawing/2014/main" id="{F1E11759-CBBD-E809-2E20-81D6DCF1795A}"/>
              </a:ext>
            </a:extLst>
          </p:cNvPr>
          <p:cNvPicPr>
            <a:picLocks noChangeAspect="1"/>
          </p:cNvPicPr>
          <p:nvPr/>
        </p:nvPicPr>
        <p:blipFill>
          <a:blip r:embed="rId12"/>
          <a:stretch>
            <a:fillRect/>
          </a:stretch>
        </p:blipFill>
        <p:spPr>
          <a:xfrm>
            <a:off x="3316337" y="814867"/>
            <a:ext cx="8583251" cy="4663440"/>
          </a:xfrm>
          <a:prstGeom prst="rect">
            <a:avLst/>
          </a:prstGeom>
        </p:spPr>
      </p:pic>
    </p:spTree>
    <p:extLst>
      <p:ext uri="{BB962C8B-B14F-4D97-AF65-F5344CB8AC3E}">
        <p14:creationId xmlns:p14="http://schemas.microsoft.com/office/powerpoint/2010/main" val="406308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2" nodeType="clickEffect">
                                  <p:stCondLst>
                                    <p:cond delay="0"/>
                                  </p:stCondLst>
                                  <p:childTnLst>
                                    <p:animClr clrSpc="rgb" dir="cw">
                                      <p:cBhvr override="childStyle">
                                        <p:cTn id="10" dur="250" autoRev="1" fill="remove"/>
                                        <p:tgtEl>
                                          <p:spTgt spid="9"/>
                                        </p:tgtEl>
                                        <p:attrNameLst>
                                          <p:attrName>style.color</p:attrName>
                                        </p:attrNameLst>
                                      </p:cBhvr>
                                      <p:to>
                                        <a:schemeClr val="bg1"/>
                                      </p:to>
                                    </p:animClr>
                                    <p:animClr clrSpc="rgb" dir="cw">
                                      <p:cBhvr>
                                        <p:cTn id="11" dur="250" autoRev="1" fill="remove"/>
                                        <p:tgtEl>
                                          <p:spTgt spid="9"/>
                                        </p:tgtEl>
                                        <p:attrNameLst>
                                          <p:attrName>fillcolor</p:attrName>
                                        </p:attrNameLst>
                                      </p:cBhvr>
                                      <p:to>
                                        <a:schemeClr val="bg1"/>
                                      </p:to>
                                    </p:animClr>
                                    <p:set>
                                      <p:cBhvr>
                                        <p:cTn id="12" dur="250" autoRev="1" fill="remove"/>
                                        <p:tgtEl>
                                          <p:spTgt spid="9"/>
                                        </p:tgtEl>
                                        <p:attrNameLst>
                                          <p:attrName>fill.type</p:attrName>
                                        </p:attrNameLst>
                                      </p:cBhvr>
                                      <p:to>
                                        <p:strVal val="solid"/>
                                      </p:to>
                                    </p:set>
                                    <p:set>
                                      <p:cBhvr>
                                        <p:cTn id="13" dur="250" autoRev="1" fill="remove"/>
                                        <p:tgtEl>
                                          <p:spTgt spid="9"/>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7" grpId="0" animBg="1"/>
      <p:bldP spid="17" grpId="1" animBg="1"/>
      <p:bldP spid="23" grpId="0" animBg="1"/>
      <p:bldP spid="23" grpId="1" animBg="1"/>
      <p:bldP spid="28" grpId="0" animBg="1"/>
      <p:bldP spid="30" grpId="0" animBg="1"/>
      <p:bldP spid="31"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US" b="1" dirty="0"/>
              <a:t>Bunker PSS Overview and Concepts of Operations</a:t>
            </a:r>
            <a:endParaRPr lang="en-GB" dirty="0"/>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ESS PSS PDR (2022-12-01)</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Yaser Takzare</a:t>
            </a: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Picture Placeholder 3" descr="Door Open outline">
            <a:extLst>
              <a:ext uri="{FF2B5EF4-FFF2-40B4-BE49-F238E27FC236}">
                <a16:creationId xmlns:a16="http://schemas.microsoft.com/office/drawing/2014/main" id="{BE41EB8C-465D-4EF2-508E-3D504663A36C}"/>
              </a:ext>
            </a:extLst>
          </p:cNvPr>
          <p:cNvPicPr>
            <a:picLocks noGrp="1" noChangeAspect="1"/>
          </p:cNvPicPr>
          <p:nvPr>
            <p:ph type="pic" sz="quarter" idx="12"/>
          </p:nvPr>
        </p:nvPicPr>
        <p:blipFill>
          <a:blip r:embed="rId2">
            <a:extLst>
              <a:ext uri="{96DAC541-7B7A-43D3-8B79-37D633B846F1}">
                <asvg:svgBlip xmlns:asvg="http://schemas.microsoft.com/office/drawing/2016/SVG/main" r:embed="rId3"/>
              </a:ext>
            </a:extLst>
          </a:blip>
          <a:srcRect l="8333" r="8333"/>
          <a:stretch>
            <a:fillRect/>
          </a:stretch>
        </p:blipFill>
        <p:spPr/>
      </p:pic>
      <p:sp>
        <p:nvSpPr>
          <p:cNvPr id="6" name="Text Placeholder 5">
            <a:extLst>
              <a:ext uri="{FF2B5EF4-FFF2-40B4-BE49-F238E27FC236}">
                <a16:creationId xmlns:a16="http://schemas.microsoft.com/office/drawing/2014/main" id="{5D9997DF-9819-A94B-E56A-59D7415910F8}"/>
              </a:ext>
            </a:extLst>
          </p:cNvPr>
          <p:cNvSpPr>
            <a:spLocks noGrp="1"/>
          </p:cNvSpPr>
          <p:nvPr>
            <p:ph type="body" sz="quarter" idx="11"/>
          </p:nvPr>
        </p:nvSpPr>
        <p:spPr/>
        <p:txBody>
          <a:bodyPr/>
          <a:lstStyle/>
          <a:p>
            <a:endParaRPr lang="en-US"/>
          </a:p>
        </p:txBody>
      </p:sp>
      <p:sp>
        <p:nvSpPr>
          <p:cNvPr id="2" name="Text Placeholder 1">
            <a:extLst>
              <a:ext uri="{FF2B5EF4-FFF2-40B4-BE49-F238E27FC236}">
                <a16:creationId xmlns:a16="http://schemas.microsoft.com/office/drawing/2014/main" id="{9D24B141-9464-C4B8-73B9-526DAE3DC87C}"/>
              </a:ext>
            </a:extLst>
          </p:cNvPr>
          <p:cNvSpPr>
            <a:spLocks noGrp="1"/>
          </p:cNvSpPr>
          <p:nvPr>
            <p:ph type="body" sz="quarter" idx="10"/>
          </p:nvPr>
        </p:nvSpPr>
        <p:spPr/>
        <p:txBody>
          <a:bodyPr/>
          <a:lstStyle/>
          <a:p>
            <a:endParaRPr lang="en-US"/>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4</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4255909" cy="2808511"/>
          </a:xfrm>
        </p:spPr>
        <p:txBody>
          <a:bodyPr/>
          <a:lstStyle/>
          <a:p>
            <a:r>
              <a:rPr lang="en-US" sz="4400" dirty="0"/>
              <a:t>Granting Access to the Bunker PSS Controlled Area</a:t>
            </a:r>
            <a:endParaRPr lang="en-GB" dirty="0"/>
          </a:p>
        </p:txBody>
      </p:sp>
    </p:spTree>
    <p:extLst>
      <p:ext uri="{BB962C8B-B14F-4D97-AF65-F5344CB8AC3E}">
        <p14:creationId xmlns:p14="http://schemas.microsoft.com/office/powerpoint/2010/main" val="358093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89373" y="1911156"/>
            <a:ext cx="147910" cy="4321944"/>
            <a:chOff x="8185421" y="1858296"/>
            <a:chExt cx="147910" cy="4321944"/>
          </a:xfrm>
        </p:grpSpPr>
        <p:sp>
          <p:nvSpPr>
            <p:cNvPr id="171" name="Hexagon 170">
              <a:extLst>
                <a:ext uri="{FF2B5EF4-FFF2-40B4-BE49-F238E27FC236}">
                  <a16:creationId xmlns:a16="http://schemas.microsoft.com/office/drawing/2014/main" id="{531AA4A9-F75E-0605-52F8-BDCF0B936C86}"/>
                </a:ext>
              </a:extLst>
            </p:cNvPr>
            <p:cNvSpPr/>
            <p:nvPr/>
          </p:nvSpPr>
          <p:spPr>
            <a:xfrm rot="16200000">
              <a:off x="8217643" y="184656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Hexagon 171">
              <a:extLst>
                <a:ext uri="{FF2B5EF4-FFF2-40B4-BE49-F238E27FC236}">
                  <a16:creationId xmlns:a16="http://schemas.microsoft.com/office/drawing/2014/main" id="{A87BF2C9-A35E-28AD-C0D2-C4CBF0B6346F}"/>
                </a:ext>
              </a:extLst>
            </p:cNvPr>
            <p:cNvSpPr/>
            <p:nvPr/>
          </p:nvSpPr>
          <p:spPr>
            <a:xfrm rot="16200000">
              <a:off x="8216534" y="194095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Rounded Rectangle 37">
              <a:extLst>
                <a:ext uri="{FF2B5EF4-FFF2-40B4-BE49-F238E27FC236}">
                  <a16:creationId xmlns:a16="http://schemas.microsoft.com/office/drawing/2014/main" id="{BC2D5325-90E8-2D1E-F0BE-A2A62FF6986C}"/>
                </a:ext>
              </a:extLst>
            </p:cNvPr>
            <p:cNvSpPr/>
            <p:nvPr/>
          </p:nvSpPr>
          <p:spPr>
            <a:xfrm rot="16200000">
              <a:off x="6098404" y="3945313"/>
              <a:ext cx="4321944"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Hexagon 173">
              <a:extLst>
                <a:ext uri="{FF2B5EF4-FFF2-40B4-BE49-F238E27FC236}">
                  <a16:creationId xmlns:a16="http://schemas.microsoft.com/office/drawing/2014/main" id="{DBAA4E58-C4E5-D9C6-416D-61B9C903E43F}"/>
                </a:ext>
              </a:extLst>
            </p:cNvPr>
            <p:cNvSpPr/>
            <p:nvPr/>
          </p:nvSpPr>
          <p:spPr>
            <a:xfrm rot="16200000">
              <a:off x="8217643" y="400854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Hexagon 174">
              <a:extLst>
                <a:ext uri="{FF2B5EF4-FFF2-40B4-BE49-F238E27FC236}">
                  <a16:creationId xmlns:a16="http://schemas.microsoft.com/office/drawing/2014/main" id="{594475C8-37B0-3794-750E-4406766B557D}"/>
                </a:ext>
              </a:extLst>
            </p:cNvPr>
            <p:cNvSpPr/>
            <p:nvPr/>
          </p:nvSpPr>
          <p:spPr>
            <a:xfrm rot="16200000">
              <a:off x="8217643" y="391129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Hexagon 175">
              <a:extLst>
                <a:ext uri="{FF2B5EF4-FFF2-40B4-BE49-F238E27FC236}">
                  <a16:creationId xmlns:a16="http://schemas.microsoft.com/office/drawing/2014/main" id="{65F70644-314E-BE85-669F-C0114AC8C8D0}"/>
                </a:ext>
              </a:extLst>
            </p:cNvPr>
            <p:cNvSpPr/>
            <p:nvPr/>
          </p:nvSpPr>
          <p:spPr>
            <a:xfrm rot="16200000">
              <a:off x="8217643" y="381405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Hexagon 176">
              <a:extLst>
                <a:ext uri="{FF2B5EF4-FFF2-40B4-BE49-F238E27FC236}">
                  <a16:creationId xmlns:a16="http://schemas.microsoft.com/office/drawing/2014/main" id="{0F8E7230-3215-4D6A-035B-85529D591699}"/>
                </a:ext>
              </a:extLst>
            </p:cNvPr>
            <p:cNvSpPr/>
            <p:nvPr/>
          </p:nvSpPr>
          <p:spPr>
            <a:xfrm rot="16200000">
              <a:off x="8217643" y="371589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Hexagon 177">
              <a:extLst>
                <a:ext uri="{FF2B5EF4-FFF2-40B4-BE49-F238E27FC236}">
                  <a16:creationId xmlns:a16="http://schemas.microsoft.com/office/drawing/2014/main" id="{61F10576-851E-02EC-6BFC-0264028F3844}"/>
                </a:ext>
              </a:extLst>
            </p:cNvPr>
            <p:cNvSpPr/>
            <p:nvPr/>
          </p:nvSpPr>
          <p:spPr>
            <a:xfrm rot="16200000">
              <a:off x="8217643" y="362129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Hexagon 178">
              <a:extLst>
                <a:ext uri="{FF2B5EF4-FFF2-40B4-BE49-F238E27FC236}">
                  <a16:creationId xmlns:a16="http://schemas.microsoft.com/office/drawing/2014/main" id="{CC9B1119-10E0-A809-50E6-EABA071B6B8A}"/>
                </a:ext>
              </a:extLst>
            </p:cNvPr>
            <p:cNvSpPr/>
            <p:nvPr/>
          </p:nvSpPr>
          <p:spPr>
            <a:xfrm rot="16200000">
              <a:off x="8217643" y="35213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Hexagon 179">
              <a:extLst>
                <a:ext uri="{FF2B5EF4-FFF2-40B4-BE49-F238E27FC236}">
                  <a16:creationId xmlns:a16="http://schemas.microsoft.com/office/drawing/2014/main" id="{88446DF2-82E1-20C8-081D-827E1259F1A9}"/>
                </a:ext>
              </a:extLst>
            </p:cNvPr>
            <p:cNvSpPr/>
            <p:nvPr/>
          </p:nvSpPr>
          <p:spPr>
            <a:xfrm rot="16200000">
              <a:off x="8217643" y="34258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Hexagon 180">
              <a:extLst>
                <a:ext uri="{FF2B5EF4-FFF2-40B4-BE49-F238E27FC236}">
                  <a16:creationId xmlns:a16="http://schemas.microsoft.com/office/drawing/2014/main" id="{6C30A962-3853-74FF-D53C-6544E22F2339}"/>
                </a:ext>
              </a:extLst>
            </p:cNvPr>
            <p:cNvSpPr/>
            <p:nvPr/>
          </p:nvSpPr>
          <p:spPr>
            <a:xfrm rot="16200000">
              <a:off x="8217643" y="332990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Hexagon 181">
              <a:extLst>
                <a:ext uri="{FF2B5EF4-FFF2-40B4-BE49-F238E27FC236}">
                  <a16:creationId xmlns:a16="http://schemas.microsoft.com/office/drawing/2014/main" id="{4B5CF9BC-F7DD-1AA3-99FB-8CD5767AB7ED}"/>
                </a:ext>
              </a:extLst>
            </p:cNvPr>
            <p:cNvSpPr/>
            <p:nvPr/>
          </p:nvSpPr>
          <p:spPr>
            <a:xfrm rot="16200000">
              <a:off x="8217643" y="323277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Hexagon 182">
              <a:extLst>
                <a:ext uri="{FF2B5EF4-FFF2-40B4-BE49-F238E27FC236}">
                  <a16:creationId xmlns:a16="http://schemas.microsoft.com/office/drawing/2014/main" id="{D0061987-63A6-27CF-48E7-C41C7514662B}"/>
                </a:ext>
              </a:extLst>
            </p:cNvPr>
            <p:cNvSpPr/>
            <p:nvPr/>
          </p:nvSpPr>
          <p:spPr>
            <a:xfrm rot="16200000">
              <a:off x="8217643" y="31346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Hexagon 183">
              <a:extLst>
                <a:ext uri="{FF2B5EF4-FFF2-40B4-BE49-F238E27FC236}">
                  <a16:creationId xmlns:a16="http://schemas.microsoft.com/office/drawing/2014/main" id="{89F836AA-4DEB-F271-2E3D-04ABD9EE2250}"/>
                </a:ext>
              </a:extLst>
            </p:cNvPr>
            <p:cNvSpPr/>
            <p:nvPr/>
          </p:nvSpPr>
          <p:spPr>
            <a:xfrm rot="16200000">
              <a:off x="8217643" y="304001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Hexagon 184">
              <a:extLst>
                <a:ext uri="{FF2B5EF4-FFF2-40B4-BE49-F238E27FC236}">
                  <a16:creationId xmlns:a16="http://schemas.microsoft.com/office/drawing/2014/main" id="{F242E01E-F89F-47BD-BAC3-75B82D8DE07C}"/>
                </a:ext>
              </a:extLst>
            </p:cNvPr>
            <p:cNvSpPr/>
            <p:nvPr/>
          </p:nvSpPr>
          <p:spPr>
            <a:xfrm rot="16200000">
              <a:off x="8217643" y="29400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Hexagon 185">
              <a:extLst>
                <a:ext uri="{FF2B5EF4-FFF2-40B4-BE49-F238E27FC236}">
                  <a16:creationId xmlns:a16="http://schemas.microsoft.com/office/drawing/2014/main" id="{895BDE83-04B5-F686-B8CF-AE3B051CC34B}"/>
                </a:ext>
              </a:extLst>
            </p:cNvPr>
            <p:cNvSpPr/>
            <p:nvPr/>
          </p:nvSpPr>
          <p:spPr>
            <a:xfrm rot="16200000">
              <a:off x="8217643" y="28445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Hexagon 186">
              <a:extLst>
                <a:ext uri="{FF2B5EF4-FFF2-40B4-BE49-F238E27FC236}">
                  <a16:creationId xmlns:a16="http://schemas.microsoft.com/office/drawing/2014/main" id="{293A51A2-7190-0F46-2466-CB6698BA9072}"/>
                </a:ext>
              </a:extLst>
            </p:cNvPr>
            <p:cNvSpPr/>
            <p:nvPr/>
          </p:nvSpPr>
          <p:spPr>
            <a:xfrm rot="16200000">
              <a:off x="8217643" y="273148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Hexagon 187">
              <a:extLst>
                <a:ext uri="{FF2B5EF4-FFF2-40B4-BE49-F238E27FC236}">
                  <a16:creationId xmlns:a16="http://schemas.microsoft.com/office/drawing/2014/main" id="{9BFB1E17-07FF-09C0-584C-8480A100499B}"/>
                </a:ext>
              </a:extLst>
            </p:cNvPr>
            <p:cNvSpPr/>
            <p:nvPr/>
          </p:nvSpPr>
          <p:spPr>
            <a:xfrm rot="16200000">
              <a:off x="8217643" y="26333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Hexagon 188">
              <a:extLst>
                <a:ext uri="{FF2B5EF4-FFF2-40B4-BE49-F238E27FC236}">
                  <a16:creationId xmlns:a16="http://schemas.microsoft.com/office/drawing/2014/main" id="{779B1A35-2F44-B175-9CAA-DFF16C414DFA}"/>
                </a:ext>
              </a:extLst>
            </p:cNvPr>
            <p:cNvSpPr/>
            <p:nvPr/>
          </p:nvSpPr>
          <p:spPr>
            <a:xfrm rot="16200000">
              <a:off x="8217643" y="25387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0" name="Hexagon 189">
              <a:extLst>
                <a:ext uri="{FF2B5EF4-FFF2-40B4-BE49-F238E27FC236}">
                  <a16:creationId xmlns:a16="http://schemas.microsoft.com/office/drawing/2014/main" id="{9D71C5A1-4FE8-F50E-292E-5AFE319DEAAE}"/>
                </a:ext>
              </a:extLst>
            </p:cNvPr>
            <p:cNvSpPr/>
            <p:nvPr/>
          </p:nvSpPr>
          <p:spPr>
            <a:xfrm rot="16200000">
              <a:off x="8217643" y="24387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1" name="Hexagon 190">
              <a:extLst>
                <a:ext uri="{FF2B5EF4-FFF2-40B4-BE49-F238E27FC236}">
                  <a16:creationId xmlns:a16="http://schemas.microsoft.com/office/drawing/2014/main" id="{86FFC6FF-6EE1-AB82-E380-48A394B5F8BD}"/>
                </a:ext>
              </a:extLst>
            </p:cNvPr>
            <p:cNvSpPr/>
            <p:nvPr/>
          </p:nvSpPr>
          <p:spPr>
            <a:xfrm rot="16200000">
              <a:off x="8217643" y="23432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Hexagon 191">
              <a:extLst>
                <a:ext uri="{FF2B5EF4-FFF2-40B4-BE49-F238E27FC236}">
                  <a16:creationId xmlns:a16="http://schemas.microsoft.com/office/drawing/2014/main" id="{12063095-DBB2-A074-BDD9-2C95BDEEE006}"/>
                </a:ext>
              </a:extLst>
            </p:cNvPr>
            <p:cNvSpPr/>
            <p:nvPr/>
          </p:nvSpPr>
          <p:spPr>
            <a:xfrm rot="16200000">
              <a:off x="8217643" y="22426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Hexagon 192">
              <a:extLst>
                <a:ext uri="{FF2B5EF4-FFF2-40B4-BE49-F238E27FC236}">
                  <a16:creationId xmlns:a16="http://schemas.microsoft.com/office/drawing/2014/main" id="{75215AFC-7E92-9BEC-5DE1-F418B8A25B22}"/>
                </a:ext>
              </a:extLst>
            </p:cNvPr>
            <p:cNvSpPr/>
            <p:nvPr/>
          </p:nvSpPr>
          <p:spPr>
            <a:xfrm rot="16200000">
              <a:off x="8217643" y="214263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Hexagon 193">
              <a:extLst>
                <a:ext uri="{FF2B5EF4-FFF2-40B4-BE49-F238E27FC236}">
                  <a16:creationId xmlns:a16="http://schemas.microsoft.com/office/drawing/2014/main" id="{127E3ABA-8EE8-78BC-F1A8-D702A2B93C8D}"/>
                </a:ext>
              </a:extLst>
            </p:cNvPr>
            <p:cNvSpPr/>
            <p:nvPr/>
          </p:nvSpPr>
          <p:spPr>
            <a:xfrm rot="16200000">
              <a:off x="8217643" y="204714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Hexagon 194">
              <a:extLst>
                <a:ext uri="{FF2B5EF4-FFF2-40B4-BE49-F238E27FC236}">
                  <a16:creationId xmlns:a16="http://schemas.microsoft.com/office/drawing/2014/main" id="{D1C6BA6A-9CCD-4536-5534-72A19496BBDA}"/>
                </a:ext>
              </a:extLst>
            </p:cNvPr>
            <p:cNvSpPr/>
            <p:nvPr/>
          </p:nvSpPr>
          <p:spPr>
            <a:xfrm rot="16200000">
              <a:off x="8222406" y="50236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Hexagon 195">
              <a:extLst>
                <a:ext uri="{FF2B5EF4-FFF2-40B4-BE49-F238E27FC236}">
                  <a16:creationId xmlns:a16="http://schemas.microsoft.com/office/drawing/2014/main" id="{0D4FB940-2A87-D331-1216-61092D2E2409}"/>
                </a:ext>
              </a:extLst>
            </p:cNvPr>
            <p:cNvSpPr/>
            <p:nvPr/>
          </p:nvSpPr>
          <p:spPr>
            <a:xfrm rot="16200000">
              <a:off x="8217644" y="492813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Hexagon 196">
              <a:extLst>
                <a:ext uri="{FF2B5EF4-FFF2-40B4-BE49-F238E27FC236}">
                  <a16:creationId xmlns:a16="http://schemas.microsoft.com/office/drawing/2014/main" id="{DA68A9A5-0D58-13F2-931D-81A0A4DBFCA9}"/>
                </a:ext>
              </a:extLst>
            </p:cNvPr>
            <p:cNvSpPr/>
            <p:nvPr/>
          </p:nvSpPr>
          <p:spPr>
            <a:xfrm rot="16200000">
              <a:off x="8217644" y="481507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Hexagon 197">
              <a:extLst>
                <a:ext uri="{FF2B5EF4-FFF2-40B4-BE49-F238E27FC236}">
                  <a16:creationId xmlns:a16="http://schemas.microsoft.com/office/drawing/2014/main" id="{C0A16777-E84D-4532-F428-5FA84AF2B34F}"/>
                </a:ext>
              </a:extLst>
            </p:cNvPr>
            <p:cNvSpPr/>
            <p:nvPr/>
          </p:nvSpPr>
          <p:spPr>
            <a:xfrm rot="16200000">
              <a:off x="8217644" y="471691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Hexagon 198">
              <a:extLst>
                <a:ext uri="{FF2B5EF4-FFF2-40B4-BE49-F238E27FC236}">
                  <a16:creationId xmlns:a16="http://schemas.microsoft.com/office/drawing/2014/main" id="{387C66FF-BF7E-0697-A86C-F134B887912D}"/>
                </a:ext>
              </a:extLst>
            </p:cNvPr>
            <p:cNvSpPr/>
            <p:nvPr/>
          </p:nvSpPr>
          <p:spPr>
            <a:xfrm rot="16200000">
              <a:off x="8217644" y="46223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Hexagon 199">
              <a:extLst>
                <a:ext uri="{FF2B5EF4-FFF2-40B4-BE49-F238E27FC236}">
                  <a16:creationId xmlns:a16="http://schemas.microsoft.com/office/drawing/2014/main" id="{EF7046BE-DE54-3894-ADFA-65F92A85A1A6}"/>
                </a:ext>
              </a:extLst>
            </p:cNvPr>
            <p:cNvSpPr/>
            <p:nvPr/>
          </p:nvSpPr>
          <p:spPr>
            <a:xfrm rot="16200000">
              <a:off x="8217644" y="452233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Hexagon 200">
              <a:extLst>
                <a:ext uri="{FF2B5EF4-FFF2-40B4-BE49-F238E27FC236}">
                  <a16:creationId xmlns:a16="http://schemas.microsoft.com/office/drawing/2014/main" id="{9F003E1B-2F82-3F33-9DBA-4BC0C80ECB86}"/>
                </a:ext>
              </a:extLst>
            </p:cNvPr>
            <p:cNvSpPr/>
            <p:nvPr/>
          </p:nvSpPr>
          <p:spPr>
            <a:xfrm rot="16200000">
              <a:off x="8217644" y="442684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Hexagon 201">
              <a:extLst>
                <a:ext uri="{FF2B5EF4-FFF2-40B4-BE49-F238E27FC236}">
                  <a16:creationId xmlns:a16="http://schemas.microsoft.com/office/drawing/2014/main" id="{F7317249-92B0-79F5-5C51-20879B853E1B}"/>
                </a:ext>
              </a:extLst>
            </p:cNvPr>
            <p:cNvSpPr/>
            <p:nvPr/>
          </p:nvSpPr>
          <p:spPr>
            <a:xfrm rot="16200000">
              <a:off x="8217644" y="432620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Hexagon 202">
              <a:extLst>
                <a:ext uri="{FF2B5EF4-FFF2-40B4-BE49-F238E27FC236}">
                  <a16:creationId xmlns:a16="http://schemas.microsoft.com/office/drawing/2014/main" id="{F8F9ABD6-4067-8398-F9AC-57C3CAA742A4}"/>
                </a:ext>
              </a:extLst>
            </p:cNvPr>
            <p:cNvSpPr/>
            <p:nvPr/>
          </p:nvSpPr>
          <p:spPr>
            <a:xfrm rot="16200000">
              <a:off x="8217644" y="422622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Hexagon 203">
              <a:extLst>
                <a:ext uri="{FF2B5EF4-FFF2-40B4-BE49-F238E27FC236}">
                  <a16:creationId xmlns:a16="http://schemas.microsoft.com/office/drawing/2014/main" id="{A18E9A1F-5CC2-1ABF-1869-CB055C6B7EDB}"/>
                </a:ext>
              </a:extLst>
            </p:cNvPr>
            <p:cNvSpPr/>
            <p:nvPr/>
          </p:nvSpPr>
          <p:spPr>
            <a:xfrm rot="16200000">
              <a:off x="8217644" y="413073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Hexagon 267">
              <a:extLst>
                <a:ext uri="{FF2B5EF4-FFF2-40B4-BE49-F238E27FC236}">
                  <a16:creationId xmlns:a16="http://schemas.microsoft.com/office/drawing/2014/main" id="{D1C6BA6A-9CCD-4536-5534-72A19496BBDA}"/>
                </a:ext>
              </a:extLst>
            </p:cNvPr>
            <p:cNvSpPr/>
            <p:nvPr/>
          </p:nvSpPr>
          <p:spPr>
            <a:xfrm rot="16200000">
              <a:off x="8227169" y="604209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9" name="Hexagon 268">
              <a:extLst>
                <a:ext uri="{FF2B5EF4-FFF2-40B4-BE49-F238E27FC236}">
                  <a16:creationId xmlns:a16="http://schemas.microsoft.com/office/drawing/2014/main" id="{0D4FB940-2A87-D331-1216-61092D2E2409}"/>
                </a:ext>
              </a:extLst>
            </p:cNvPr>
            <p:cNvSpPr/>
            <p:nvPr/>
          </p:nvSpPr>
          <p:spPr>
            <a:xfrm rot="16200000">
              <a:off x="8222407" y="594661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Hexagon 269">
              <a:extLst>
                <a:ext uri="{FF2B5EF4-FFF2-40B4-BE49-F238E27FC236}">
                  <a16:creationId xmlns:a16="http://schemas.microsoft.com/office/drawing/2014/main" id="{DA68A9A5-0D58-13F2-931D-81A0A4DBFCA9}"/>
                </a:ext>
              </a:extLst>
            </p:cNvPr>
            <p:cNvSpPr/>
            <p:nvPr/>
          </p:nvSpPr>
          <p:spPr>
            <a:xfrm rot="16200000">
              <a:off x="8222407" y="583355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Hexagon 270">
              <a:extLst>
                <a:ext uri="{FF2B5EF4-FFF2-40B4-BE49-F238E27FC236}">
                  <a16:creationId xmlns:a16="http://schemas.microsoft.com/office/drawing/2014/main" id="{C0A16777-E84D-4532-F428-5FA84AF2B34F}"/>
                </a:ext>
              </a:extLst>
            </p:cNvPr>
            <p:cNvSpPr/>
            <p:nvPr/>
          </p:nvSpPr>
          <p:spPr>
            <a:xfrm rot="16200000">
              <a:off x="8222407" y="573539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Hexagon 271">
              <a:extLst>
                <a:ext uri="{FF2B5EF4-FFF2-40B4-BE49-F238E27FC236}">
                  <a16:creationId xmlns:a16="http://schemas.microsoft.com/office/drawing/2014/main" id="{387C66FF-BF7E-0697-A86C-F134B887912D}"/>
                </a:ext>
              </a:extLst>
            </p:cNvPr>
            <p:cNvSpPr/>
            <p:nvPr/>
          </p:nvSpPr>
          <p:spPr>
            <a:xfrm rot="16200000">
              <a:off x="8222407" y="564079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Hexagon 272">
              <a:extLst>
                <a:ext uri="{FF2B5EF4-FFF2-40B4-BE49-F238E27FC236}">
                  <a16:creationId xmlns:a16="http://schemas.microsoft.com/office/drawing/2014/main" id="{EF7046BE-DE54-3894-ADFA-65F92A85A1A6}"/>
                </a:ext>
              </a:extLst>
            </p:cNvPr>
            <p:cNvSpPr/>
            <p:nvPr/>
          </p:nvSpPr>
          <p:spPr>
            <a:xfrm rot="16200000">
              <a:off x="8222407" y="554081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4" name="Hexagon 273">
              <a:extLst>
                <a:ext uri="{FF2B5EF4-FFF2-40B4-BE49-F238E27FC236}">
                  <a16:creationId xmlns:a16="http://schemas.microsoft.com/office/drawing/2014/main" id="{9F003E1B-2F82-3F33-9DBA-4BC0C80ECB86}"/>
                </a:ext>
              </a:extLst>
            </p:cNvPr>
            <p:cNvSpPr/>
            <p:nvPr/>
          </p:nvSpPr>
          <p:spPr>
            <a:xfrm rot="16200000">
              <a:off x="8222407" y="544532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5" name="Hexagon 274">
              <a:extLst>
                <a:ext uri="{FF2B5EF4-FFF2-40B4-BE49-F238E27FC236}">
                  <a16:creationId xmlns:a16="http://schemas.microsoft.com/office/drawing/2014/main" id="{F7317249-92B0-79F5-5C51-20879B853E1B}"/>
                </a:ext>
              </a:extLst>
            </p:cNvPr>
            <p:cNvSpPr/>
            <p:nvPr/>
          </p:nvSpPr>
          <p:spPr>
            <a:xfrm rot="16200000">
              <a:off x="8222407" y="534468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6" name="Hexagon 275">
              <a:extLst>
                <a:ext uri="{FF2B5EF4-FFF2-40B4-BE49-F238E27FC236}">
                  <a16:creationId xmlns:a16="http://schemas.microsoft.com/office/drawing/2014/main" id="{F8F9ABD6-4067-8398-F9AC-57C3CAA742A4}"/>
                </a:ext>
              </a:extLst>
            </p:cNvPr>
            <p:cNvSpPr/>
            <p:nvPr/>
          </p:nvSpPr>
          <p:spPr>
            <a:xfrm rot="16200000">
              <a:off x="8222407" y="524470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Hexagon 276">
              <a:extLst>
                <a:ext uri="{FF2B5EF4-FFF2-40B4-BE49-F238E27FC236}">
                  <a16:creationId xmlns:a16="http://schemas.microsoft.com/office/drawing/2014/main" id="{A18E9A1F-5CC2-1ABF-1869-CB055C6B7EDB}"/>
                </a:ext>
              </a:extLst>
            </p:cNvPr>
            <p:cNvSpPr/>
            <p:nvPr/>
          </p:nvSpPr>
          <p:spPr>
            <a:xfrm rot="16200000">
              <a:off x="8222407" y="514921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103708" y="265373"/>
            <a:ext cx="9500791" cy="657339"/>
          </a:xfrm>
        </p:spPr>
        <p:txBody>
          <a:bodyPr/>
          <a:lstStyle/>
          <a:p>
            <a:r>
              <a:rPr lang="en-US" sz="3200" dirty="0"/>
              <a:t>Granting Access to the Bunker PSS Controlled Area</a:t>
            </a:r>
          </a:p>
        </p:txBody>
      </p:sp>
      <p:sp>
        <p:nvSpPr>
          <p:cNvPr id="4" name="Slide Number Placeholder 3"/>
          <p:cNvSpPr>
            <a:spLocks noGrp="1"/>
          </p:cNvSpPr>
          <p:nvPr>
            <p:ph type="sldNum" sz="quarter" idx="12"/>
          </p:nvPr>
        </p:nvSpPr>
        <p:spPr/>
        <p:txBody>
          <a:bodyPr/>
          <a:lstStyle/>
          <a:p>
            <a:fld id="{F7283078-D760-1647-8B80-66BA8B52336D}" type="slidenum">
              <a:rPr lang="sv-SE" smtClean="0"/>
              <a:t>21</a:t>
            </a:fld>
            <a:endParaRPr lang="sv-SE"/>
          </a:p>
        </p:txBody>
      </p:sp>
      <p:pic>
        <p:nvPicPr>
          <p:cNvPr id="151" name="Picture 150" descr="\\fildutchfnp\fih\product information\mGard\DM\Images\DM1-CLIS-H.png">
            <a:extLst>
              <a:ext uri="{FF2B5EF4-FFF2-40B4-BE49-F238E27FC236}">
                <a16:creationId xmlns:a16="http://schemas.microsoft.com/office/drawing/2014/main" id="{5E475A1F-7CE8-B790-B45B-4DBDD8767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8753" y="4903687"/>
            <a:ext cx="1544746" cy="88458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2" name="TextBox 151">
            <a:extLst>
              <a:ext uri="{FF2B5EF4-FFF2-40B4-BE49-F238E27FC236}">
                <a16:creationId xmlns:a16="http://schemas.microsoft.com/office/drawing/2014/main" id="{7758BF9F-9BE4-8A4D-160F-9D71238A9983}"/>
              </a:ext>
            </a:extLst>
          </p:cNvPr>
          <p:cNvSpPr txBox="1"/>
          <p:nvPr/>
        </p:nvSpPr>
        <p:spPr>
          <a:xfrm>
            <a:off x="10440094" y="4195801"/>
            <a:ext cx="1627524" cy="707886"/>
          </a:xfrm>
          <a:prstGeom prst="rect">
            <a:avLst/>
          </a:prstGeom>
          <a:noFill/>
        </p:spPr>
        <p:txBody>
          <a:bodyPr wrap="square" rtlCol="0">
            <a:spAutoFit/>
          </a:bodyPr>
          <a:lstStyle/>
          <a:p>
            <a:pPr algn="ctr"/>
            <a:r>
              <a:rPr lang="en-GB" sz="1000" b="1" dirty="0">
                <a:solidFill>
                  <a:schemeClr val="accent5"/>
                </a:solidFill>
              </a:rPr>
              <a:t>Interlock module for Bunker crane, Instrument beamline shielding, Bunker fence</a:t>
            </a:r>
          </a:p>
        </p:txBody>
      </p:sp>
      <p:sp>
        <p:nvSpPr>
          <p:cNvPr id="159" name="Frame 158">
            <a:extLst>
              <a:ext uri="{FF2B5EF4-FFF2-40B4-BE49-F238E27FC236}">
                <a16:creationId xmlns:a16="http://schemas.microsoft.com/office/drawing/2014/main" id="{B0ADC477-A0E9-A9AC-1A3C-4EB10CC66CB0}"/>
              </a:ext>
            </a:extLst>
          </p:cNvPr>
          <p:cNvSpPr/>
          <p:nvPr/>
        </p:nvSpPr>
        <p:spPr>
          <a:xfrm>
            <a:off x="6290241" y="1649730"/>
            <a:ext cx="4052768" cy="4912796"/>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6" name="TextBox 165">
            <a:extLst>
              <a:ext uri="{FF2B5EF4-FFF2-40B4-BE49-F238E27FC236}">
                <a16:creationId xmlns:a16="http://schemas.microsoft.com/office/drawing/2014/main" id="{CBFDB592-656A-A8CB-09AB-25C0D8BB7F09}"/>
              </a:ext>
            </a:extLst>
          </p:cNvPr>
          <p:cNvSpPr txBox="1"/>
          <p:nvPr/>
        </p:nvSpPr>
        <p:spPr>
          <a:xfrm>
            <a:off x="6659524" y="2334115"/>
            <a:ext cx="573024" cy="230832"/>
          </a:xfrm>
          <a:prstGeom prst="rect">
            <a:avLst/>
          </a:prstGeom>
          <a:noFill/>
        </p:spPr>
        <p:txBody>
          <a:bodyPr wrap="square" rtlCol="0">
            <a:spAutoFit/>
          </a:bodyPr>
          <a:lstStyle/>
          <a:p>
            <a:pPr algn="ctr"/>
            <a:r>
              <a:rPr lang="en-GB" sz="900" b="1" dirty="0">
                <a:solidFill>
                  <a:schemeClr val="accent5"/>
                </a:solidFill>
              </a:rPr>
              <a:t>NBCK</a:t>
            </a:r>
          </a:p>
        </p:txBody>
      </p:sp>
      <p:sp>
        <p:nvSpPr>
          <p:cNvPr id="168" name="TextBox 167">
            <a:extLst>
              <a:ext uri="{FF2B5EF4-FFF2-40B4-BE49-F238E27FC236}">
                <a16:creationId xmlns:a16="http://schemas.microsoft.com/office/drawing/2014/main" id="{50636B66-97E3-1DC7-AEB9-9007036054B3}"/>
              </a:ext>
            </a:extLst>
          </p:cNvPr>
          <p:cNvSpPr txBox="1"/>
          <p:nvPr/>
        </p:nvSpPr>
        <p:spPr>
          <a:xfrm>
            <a:off x="7501727" y="2065094"/>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
        <p:nvSpPr>
          <p:cNvPr id="169" name="TextBox 168">
            <a:extLst>
              <a:ext uri="{FF2B5EF4-FFF2-40B4-BE49-F238E27FC236}">
                <a16:creationId xmlns:a16="http://schemas.microsoft.com/office/drawing/2014/main" id="{3DEEDDF1-96B4-A472-5BA5-18FABD370501}"/>
              </a:ext>
            </a:extLst>
          </p:cNvPr>
          <p:cNvSpPr txBox="1"/>
          <p:nvPr/>
        </p:nvSpPr>
        <p:spPr>
          <a:xfrm>
            <a:off x="7501727" y="2497450"/>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205" name="Donut 79">
            <a:extLst>
              <a:ext uri="{FF2B5EF4-FFF2-40B4-BE49-F238E27FC236}">
                <a16:creationId xmlns:a16="http://schemas.microsoft.com/office/drawing/2014/main" id="{401D5203-0AA2-C802-8E90-E150D8AF1CB7}"/>
              </a:ext>
            </a:extLst>
          </p:cNvPr>
          <p:cNvSpPr/>
          <p:nvPr/>
        </p:nvSpPr>
        <p:spPr>
          <a:xfrm rot="16200000">
            <a:off x="7180628" y="1809982"/>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9" name="Straight Connector 208">
            <a:extLst>
              <a:ext uri="{FF2B5EF4-FFF2-40B4-BE49-F238E27FC236}">
                <a16:creationId xmlns:a16="http://schemas.microsoft.com/office/drawing/2014/main" id="{60F9ED3A-12FA-A952-50A3-E0EB096DC043}"/>
              </a:ext>
            </a:extLst>
          </p:cNvPr>
          <p:cNvCxnSpPr>
            <a:cxnSpLocks/>
          </p:cNvCxnSpPr>
          <p:nvPr/>
        </p:nvCxnSpPr>
        <p:spPr>
          <a:xfrm rot="16200000">
            <a:off x="7357695" y="1737728"/>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0" name="Oval 209">
            <a:extLst>
              <a:ext uri="{FF2B5EF4-FFF2-40B4-BE49-F238E27FC236}">
                <a16:creationId xmlns:a16="http://schemas.microsoft.com/office/drawing/2014/main" id="{35A0921E-D32B-3272-A29C-E137F38D096B}"/>
              </a:ext>
            </a:extLst>
          </p:cNvPr>
          <p:cNvSpPr/>
          <p:nvPr/>
        </p:nvSpPr>
        <p:spPr>
          <a:xfrm rot="16200000">
            <a:off x="7323906" y="1951373"/>
            <a:ext cx="72008" cy="72008"/>
          </a:xfrm>
          <a:prstGeom prst="ellipse">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2" name="Donut 428">
            <a:extLst>
              <a:ext uri="{FF2B5EF4-FFF2-40B4-BE49-F238E27FC236}">
                <a16:creationId xmlns:a16="http://schemas.microsoft.com/office/drawing/2014/main" id="{43EFEAC5-5913-5930-C585-DF64C7D29350}"/>
              </a:ext>
            </a:extLst>
          </p:cNvPr>
          <p:cNvSpPr/>
          <p:nvPr/>
        </p:nvSpPr>
        <p:spPr>
          <a:xfrm>
            <a:off x="7193616" y="2257969"/>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13" name="Straight Connector 212">
            <a:extLst>
              <a:ext uri="{FF2B5EF4-FFF2-40B4-BE49-F238E27FC236}">
                <a16:creationId xmlns:a16="http://schemas.microsoft.com/office/drawing/2014/main" id="{2BA1814C-6271-6EE5-7B83-4F2CAC4F6D45}"/>
              </a:ext>
            </a:extLst>
          </p:cNvPr>
          <p:cNvCxnSpPr>
            <a:cxnSpLocks/>
          </p:cNvCxnSpPr>
          <p:nvPr/>
        </p:nvCxnSpPr>
        <p:spPr>
          <a:xfrm>
            <a:off x="7360716" y="2181912"/>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4" name="Oval 213">
            <a:extLst>
              <a:ext uri="{FF2B5EF4-FFF2-40B4-BE49-F238E27FC236}">
                <a16:creationId xmlns:a16="http://schemas.microsoft.com/office/drawing/2014/main" id="{C1B70A53-EA11-519B-0954-9A50C8D21462}"/>
              </a:ext>
            </a:extLst>
          </p:cNvPr>
          <p:cNvSpPr/>
          <p:nvPr/>
        </p:nvSpPr>
        <p:spPr>
          <a:xfrm>
            <a:off x="7333984" y="2397912"/>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16" name="Group 215">
            <a:extLst>
              <a:ext uri="{FF2B5EF4-FFF2-40B4-BE49-F238E27FC236}">
                <a16:creationId xmlns:a16="http://schemas.microsoft.com/office/drawing/2014/main" id="{4DD8FF61-B4A9-F990-3AA4-439DE2DF5639}"/>
              </a:ext>
            </a:extLst>
          </p:cNvPr>
          <p:cNvGrpSpPr/>
          <p:nvPr/>
        </p:nvGrpSpPr>
        <p:grpSpPr>
          <a:xfrm>
            <a:off x="7184426" y="2634045"/>
            <a:ext cx="359226" cy="504056"/>
            <a:chOff x="5480394" y="6026233"/>
            <a:chExt cx="359226" cy="504056"/>
          </a:xfrm>
        </p:grpSpPr>
        <p:sp>
          <p:nvSpPr>
            <p:cNvPr id="217" name="Donut 428">
              <a:extLst>
                <a:ext uri="{FF2B5EF4-FFF2-40B4-BE49-F238E27FC236}">
                  <a16:creationId xmlns:a16="http://schemas.microsoft.com/office/drawing/2014/main" id="{7FA6F394-3F76-D6B3-9BFC-4A7E73DB783E}"/>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18" name="Straight Connector 217">
              <a:extLst>
                <a:ext uri="{FF2B5EF4-FFF2-40B4-BE49-F238E27FC236}">
                  <a16:creationId xmlns:a16="http://schemas.microsoft.com/office/drawing/2014/main" id="{DDF36B33-81AE-E1B7-14EE-40D0157E7B99}"/>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9" name="Oval 218">
              <a:extLst>
                <a:ext uri="{FF2B5EF4-FFF2-40B4-BE49-F238E27FC236}">
                  <a16:creationId xmlns:a16="http://schemas.microsoft.com/office/drawing/2014/main" id="{EF66C37F-C3A7-52CE-A24D-E9906A34126B}"/>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20" name="Group 219">
            <a:extLst>
              <a:ext uri="{FF2B5EF4-FFF2-40B4-BE49-F238E27FC236}">
                <a16:creationId xmlns:a16="http://schemas.microsoft.com/office/drawing/2014/main" id="{4BEC8C1A-0ED7-FFD9-34CC-DF6D1D1DCF31}"/>
              </a:ext>
            </a:extLst>
          </p:cNvPr>
          <p:cNvGrpSpPr/>
          <p:nvPr/>
        </p:nvGrpSpPr>
        <p:grpSpPr>
          <a:xfrm>
            <a:off x="7184426" y="3097432"/>
            <a:ext cx="359226" cy="504056"/>
            <a:chOff x="5480394" y="6026233"/>
            <a:chExt cx="359226" cy="504056"/>
          </a:xfrm>
        </p:grpSpPr>
        <p:sp>
          <p:nvSpPr>
            <p:cNvPr id="221" name="Donut 428">
              <a:extLst>
                <a:ext uri="{FF2B5EF4-FFF2-40B4-BE49-F238E27FC236}">
                  <a16:creationId xmlns:a16="http://schemas.microsoft.com/office/drawing/2014/main" id="{A1F913DA-8BF0-57E5-EC38-62491A1B7947}"/>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22" name="Straight Connector 221">
              <a:extLst>
                <a:ext uri="{FF2B5EF4-FFF2-40B4-BE49-F238E27FC236}">
                  <a16:creationId xmlns:a16="http://schemas.microsoft.com/office/drawing/2014/main" id="{F9085D17-5CAC-5CF7-3E01-D6A500A9351F}"/>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3" name="Oval 222">
              <a:extLst>
                <a:ext uri="{FF2B5EF4-FFF2-40B4-BE49-F238E27FC236}">
                  <a16:creationId xmlns:a16="http://schemas.microsoft.com/office/drawing/2014/main" id="{329510ED-082E-4FE4-CD0A-21323AA8D3AD}"/>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24" name="Group 223">
            <a:extLst>
              <a:ext uri="{FF2B5EF4-FFF2-40B4-BE49-F238E27FC236}">
                <a16:creationId xmlns:a16="http://schemas.microsoft.com/office/drawing/2014/main" id="{9CF0D380-C755-3E1E-E1FA-CE6409F2D1D8}"/>
              </a:ext>
            </a:extLst>
          </p:cNvPr>
          <p:cNvGrpSpPr/>
          <p:nvPr/>
        </p:nvGrpSpPr>
        <p:grpSpPr>
          <a:xfrm>
            <a:off x="7184426" y="3560819"/>
            <a:ext cx="359226" cy="504056"/>
            <a:chOff x="5480394" y="6026233"/>
            <a:chExt cx="359226" cy="504056"/>
          </a:xfrm>
        </p:grpSpPr>
        <p:sp>
          <p:nvSpPr>
            <p:cNvPr id="225" name="Donut 428">
              <a:extLst>
                <a:ext uri="{FF2B5EF4-FFF2-40B4-BE49-F238E27FC236}">
                  <a16:creationId xmlns:a16="http://schemas.microsoft.com/office/drawing/2014/main" id="{D17AD935-2ACF-CC5F-8DDF-497DAE2BE2DA}"/>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26" name="Straight Connector 225">
              <a:extLst>
                <a:ext uri="{FF2B5EF4-FFF2-40B4-BE49-F238E27FC236}">
                  <a16:creationId xmlns:a16="http://schemas.microsoft.com/office/drawing/2014/main" id="{787DE6D5-0AF5-131F-B12E-7D30C0898B47}"/>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7" name="Oval 226">
              <a:extLst>
                <a:ext uri="{FF2B5EF4-FFF2-40B4-BE49-F238E27FC236}">
                  <a16:creationId xmlns:a16="http://schemas.microsoft.com/office/drawing/2014/main" id="{34314160-8DA8-C1EE-D714-A2DEA8E44878}"/>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28" name="Group 227">
            <a:extLst>
              <a:ext uri="{FF2B5EF4-FFF2-40B4-BE49-F238E27FC236}">
                <a16:creationId xmlns:a16="http://schemas.microsoft.com/office/drawing/2014/main" id="{C02CA8F7-7E02-E42C-B79A-2CB85E2599DC}"/>
              </a:ext>
            </a:extLst>
          </p:cNvPr>
          <p:cNvGrpSpPr/>
          <p:nvPr/>
        </p:nvGrpSpPr>
        <p:grpSpPr>
          <a:xfrm>
            <a:off x="7184426" y="4024206"/>
            <a:ext cx="359226" cy="504056"/>
            <a:chOff x="5480394" y="6026233"/>
            <a:chExt cx="359226" cy="504056"/>
          </a:xfrm>
        </p:grpSpPr>
        <p:sp>
          <p:nvSpPr>
            <p:cNvPr id="229" name="Donut 428">
              <a:extLst>
                <a:ext uri="{FF2B5EF4-FFF2-40B4-BE49-F238E27FC236}">
                  <a16:creationId xmlns:a16="http://schemas.microsoft.com/office/drawing/2014/main" id="{B572E8DF-5436-4CCE-8C1D-C4E502F2F199}"/>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30" name="Straight Connector 229">
              <a:extLst>
                <a:ext uri="{FF2B5EF4-FFF2-40B4-BE49-F238E27FC236}">
                  <a16:creationId xmlns:a16="http://schemas.microsoft.com/office/drawing/2014/main" id="{C499D231-9CAF-7017-6B34-63412768623C}"/>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1" name="Oval 230">
              <a:extLst>
                <a:ext uri="{FF2B5EF4-FFF2-40B4-BE49-F238E27FC236}">
                  <a16:creationId xmlns:a16="http://schemas.microsoft.com/office/drawing/2014/main" id="{D81D88E8-8715-B03F-628B-7BA6607DD4E3}"/>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32" name="Group 231">
            <a:extLst>
              <a:ext uri="{FF2B5EF4-FFF2-40B4-BE49-F238E27FC236}">
                <a16:creationId xmlns:a16="http://schemas.microsoft.com/office/drawing/2014/main" id="{8CA71D9F-C23A-81F8-579E-C08ACB5828CD}"/>
              </a:ext>
            </a:extLst>
          </p:cNvPr>
          <p:cNvGrpSpPr/>
          <p:nvPr/>
        </p:nvGrpSpPr>
        <p:grpSpPr>
          <a:xfrm>
            <a:off x="7184426" y="4487593"/>
            <a:ext cx="359226" cy="504056"/>
            <a:chOff x="5480394" y="6026233"/>
            <a:chExt cx="359226" cy="504056"/>
          </a:xfrm>
        </p:grpSpPr>
        <p:sp>
          <p:nvSpPr>
            <p:cNvPr id="233" name="Donut 428">
              <a:extLst>
                <a:ext uri="{FF2B5EF4-FFF2-40B4-BE49-F238E27FC236}">
                  <a16:creationId xmlns:a16="http://schemas.microsoft.com/office/drawing/2014/main" id="{2265CD73-DC43-B294-D2AA-CC97B3C49284}"/>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34" name="Straight Connector 233">
              <a:extLst>
                <a:ext uri="{FF2B5EF4-FFF2-40B4-BE49-F238E27FC236}">
                  <a16:creationId xmlns:a16="http://schemas.microsoft.com/office/drawing/2014/main" id="{7D5AD41C-136E-9BDC-A9E5-192B6CF50DDA}"/>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5" name="Oval 234">
              <a:extLst>
                <a:ext uri="{FF2B5EF4-FFF2-40B4-BE49-F238E27FC236}">
                  <a16:creationId xmlns:a16="http://schemas.microsoft.com/office/drawing/2014/main" id="{AB62900F-3727-9438-B2CC-49BC37F446BA}"/>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38" name="TextBox 237">
            <a:extLst>
              <a:ext uri="{FF2B5EF4-FFF2-40B4-BE49-F238E27FC236}">
                <a16:creationId xmlns:a16="http://schemas.microsoft.com/office/drawing/2014/main" id="{41FC8AE7-02FC-11F5-F55F-D40E3D456709}"/>
              </a:ext>
            </a:extLst>
          </p:cNvPr>
          <p:cNvSpPr txBox="1"/>
          <p:nvPr/>
        </p:nvSpPr>
        <p:spPr>
          <a:xfrm>
            <a:off x="7501727" y="2923260"/>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239" name="TextBox 238">
            <a:extLst>
              <a:ext uri="{FF2B5EF4-FFF2-40B4-BE49-F238E27FC236}">
                <a16:creationId xmlns:a16="http://schemas.microsoft.com/office/drawing/2014/main" id="{B09FF1F0-6E60-D100-9603-92DE6AB6AE7C}"/>
              </a:ext>
            </a:extLst>
          </p:cNvPr>
          <p:cNvSpPr txBox="1"/>
          <p:nvPr/>
        </p:nvSpPr>
        <p:spPr>
          <a:xfrm>
            <a:off x="7501727" y="3391542"/>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240" name="TextBox 239">
            <a:extLst>
              <a:ext uri="{FF2B5EF4-FFF2-40B4-BE49-F238E27FC236}">
                <a16:creationId xmlns:a16="http://schemas.microsoft.com/office/drawing/2014/main" id="{D2A37328-5EDE-E46E-6B7D-EE462C358461}"/>
              </a:ext>
            </a:extLst>
          </p:cNvPr>
          <p:cNvSpPr txBox="1"/>
          <p:nvPr/>
        </p:nvSpPr>
        <p:spPr>
          <a:xfrm>
            <a:off x="7501727" y="3839620"/>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241" name="TextBox 240">
            <a:extLst>
              <a:ext uri="{FF2B5EF4-FFF2-40B4-BE49-F238E27FC236}">
                <a16:creationId xmlns:a16="http://schemas.microsoft.com/office/drawing/2014/main" id="{4442954B-8295-8228-9027-94DA5A0741CE}"/>
              </a:ext>
            </a:extLst>
          </p:cNvPr>
          <p:cNvSpPr txBox="1"/>
          <p:nvPr/>
        </p:nvSpPr>
        <p:spPr>
          <a:xfrm>
            <a:off x="7501727" y="4319430"/>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242" name="TextBox 241">
            <a:extLst>
              <a:ext uri="{FF2B5EF4-FFF2-40B4-BE49-F238E27FC236}">
                <a16:creationId xmlns:a16="http://schemas.microsoft.com/office/drawing/2014/main" id="{60648D5D-CCDA-C0D9-3F10-94654386B2D3}"/>
              </a:ext>
            </a:extLst>
          </p:cNvPr>
          <p:cNvSpPr txBox="1"/>
          <p:nvPr/>
        </p:nvSpPr>
        <p:spPr>
          <a:xfrm>
            <a:off x="7501727" y="4770152"/>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243" name="TextBox 242">
            <a:extLst>
              <a:ext uri="{FF2B5EF4-FFF2-40B4-BE49-F238E27FC236}">
                <a16:creationId xmlns:a16="http://schemas.microsoft.com/office/drawing/2014/main" id="{8518821F-3F0D-7C81-360B-066F3FA8EE4F}"/>
              </a:ext>
            </a:extLst>
          </p:cNvPr>
          <p:cNvSpPr txBox="1"/>
          <p:nvPr/>
        </p:nvSpPr>
        <p:spPr>
          <a:xfrm>
            <a:off x="6641234" y="2778165"/>
            <a:ext cx="583986" cy="230832"/>
          </a:xfrm>
          <a:prstGeom prst="rect">
            <a:avLst/>
          </a:prstGeom>
          <a:noFill/>
        </p:spPr>
        <p:txBody>
          <a:bodyPr wrap="square" rtlCol="0">
            <a:spAutoFit/>
          </a:bodyPr>
          <a:lstStyle/>
          <a:p>
            <a:pPr algn="ctr"/>
            <a:r>
              <a:rPr lang="en-GB" sz="900" b="1" dirty="0">
                <a:solidFill>
                  <a:schemeClr val="accent5"/>
                </a:solidFill>
              </a:rPr>
              <a:t>NBF1K</a:t>
            </a:r>
          </a:p>
        </p:txBody>
      </p:sp>
      <p:sp>
        <p:nvSpPr>
          <p:cNvPr id="244" name="TextBox 243">
            <a:extLst>
              <a:ext uri="{FF2B5EF4-FFF2-40B4-BE49-F238E27FC236}">
                <a16:creationId xmlns:a16="http://schemas.microsoft.com/office/drawing/2014/main" id="{23B2EAA5-88CE-4D84-5349-BB7294538A2E}"/>
              </a:ext>
            </a:extLst>
          </p:cNvPr>
          <p:cNvSpPr txBox="1"/>
          <p:nvPr/>
        </p:nvSpPr>
        <p:spPr>
          <a:xfrm>
            <a:off x="6641234" y="3270024"/>
            <a:ext cx="583986" cy="230832"/>
          </a:xfrm>
          <a:prstGeom prst="rect">
            <a:avLst/>
          </a:prstGeom>
          <a:noFill/>
        </p:spPr>
        <p:txBody>
          <a:bodyPr wrap="square" rtlCol="0">
            <a:spAutoFit/>
          </a:bodyPr>
          <a:lstStyle/>
          <a:p>
            <a:pPr algn="ctr"/>
            <a:r>
              <a:rPr lang="en-GB" sz="900" b="1" dirty="0">
                <a:solidFill>
                  <a:schemeClr val="accent5"/>
                </a:solidFill>
              </a:rPr>
              <a:t>NBF2K </a:t>
            </a:r>
          </a:p>
        </p:txBody>
      </p:sp>
      <p:sp>
        <p:nvSpPr>
          <p:cNvPr id="245" name="TextBox 244">
            <a:extLst>
              <a:ext uri="{FF2B5EF4-FFF2-40B4-BE49-F238E27FC236}">
                <a16:creationId xmlns:a16="http://schemas.microsoft.com/office/drawing/2014/main" id="{548DDEBB-A251-AB9D-9AD7-25628F919568}"/>
              </a:ext>
            </a:extLst>
          </p:cNvPr>
          <p:cNvSpPr txBox="1"/>
          <p:nvPr/>
        </p:nvSpPr>
        <p:spPr>
          <a:xfrm>
            <a:off x="6567834" y="3698340"/>
            <a:ext cx="657386" cy="230832"/>
          </a:xfrm>
          <a:prstGeom prst="rect">
            <a:avLst/>
          </a:prstGeom>
          <a:noFill/>
        </p:spPr>
        <p:txBody>
          <a:bodyPr wrap="square" rtlCol="0">
            <a:spAutoFit/>
          </a:bodyPr>
          <a:lstStyle/>
          <a:p>
            <a:pPr algn="ctr"/>
            <a:r>
              <a:rPr lang="en-GB" sz="900" b="1" dirty="0">
                <a:solidFill>
                  <a:schemeClr val="accent5"/>
                </a:solidFill>
              </a:rPr>
              <a:t>I-SCMK1</a:t>
            </a:r>
          </a:p>
        </p:txBody>
      </p:sp>
      <p:pic>
        <p:nvPicPr>
          <p:cNvPr id="248" name="Picture 247">
            <a:extLst>
              <a:ext uri="{FF2B5EF4-FFF2-40B4-BE49-F238E27FC236}">
                <a16:creationId xmlns:a16="http://schemas.microsoft.com/office/drawing/2014/main" id="{BC5D7243-C4B1-F885-722E-0DA0C336FE22}"/>
              </a:ext>
            </a:extLst>
          </p:cNvPr>
          <p:cNvPicPr>
            <a:picLocks noChangeAspect="1"/>
          </p:cNvPicPr>
          <p:nvPr/>
        </p:nvPicPr>
        <p:blipFill>
          <a:blip r:embed="rId3"/>
          <a:stretch>
            <a:fillRect/>
          </a:stretch>
        </p:blipFill>
        <p:spPr>
          <a:xfrm>
            <a:off x="9012964" y="2385540"/>
            <a:ext cx="838568" cy="903073"/>
          </a:xfrm>
          <a:prstGeom prst="rect">
            <a:avLst/>
          </a:prstGeom>
        </p:spPr>
      </p:pic>
      <p:pic>
        <p:nvPicPr>
          <p:cNvPr id="249" name="Picture 248">
            <a:extLst>
              <a:ext uri="{FF2B5EF4-FFF2-40B4-BE49-F238E27FC236}">
                <a16:creationId xmlns:a16="http://schemas.microsoft.com/office/drawing/2014/main" id="{A63FBCDF-2C0F-B76F-57D6-7807B4F3A317}"/>
              </a:ext>
            </a:extLst>
          </p:cNvPr>
          <p:cNvPicPr>
            <a:picLocks noChangeAspect="1"/>
          </p:cNvPicPr>
          <p:nvPr/>
        </p:nvPicPr>
        <p:blipFill>
          <a:blip r:embed="rId4"/>
          <a:stretch>
            <a:fillRect/>
          </a:stretch>
        </p:blipFill>
        <p:spPr>
          <a:xfrm>
            <a:off x="8143457" y="2359777"/>
            <a:ext cx="946904" cy="1410138"/>
          </a:xfrm>
          <a:prstGeom prst="rect">
            <a:avLst/>
          </a:prstGeom>
        </p:spPr>
      </p:pic>
      <p:sp>
        <p:nvSpPr>
          <p:cNvPr id="250" name="Rectangle 249">
            <a:extLst>
              <a:ext uri="{FF2B5EF4-FFF2-40B4-BE49-F238E27FC236}">
                <a16:creationId xmlns:a16="http://schemas.microsoft.com/office/drawing/2014/main" id="{47A57544-E962-FCD8-5B7E-1FEF24FC029A}"/>
              </a:ext>
            </a:extLst>
          </p:cNvPr>
          <p:cNvSpPr/>
          <p:nvPr/>
        </p:nvSpPr>
        <p:spPr>
          <a:xfrm>
            <a:off x="8254132" y="2686479"/>
            <a:ext cx="329877" cy="103289"/>
          </a:xfrm>
          <a:prstGeom prst="rect">
            <a:avLst/>
          </a:prstGeom>
          <a:solidFill>
            <a:srgbClr val="8C8C8C"/>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1" name="Picture 250">
            <a:extLst>
              <a:ext uri="{FF2B5EF4-FFF2-40B4-BE49-F238E27FC236}">
                <a16:creationId xmlns:a16="http://schemas.microsoft.com/office/drawing/2014/main" id="{A90F55DA-8B79-C7F5-E6FB-432B814F1EB8}"/>
              </a:ext>
            </a:extLst>
          </p:cNvPr>
          <p:cNvPicPr>
            <a:picLocks noChangeAspect="1"/>
          </p:cNvPicPr>
          <p:nvPr/>
        </p:nvPicPr>
        <p:blipFill>
          <a:blip r:embed="rId4"/>
          <a:stretch>
            <a:fillRect/>
          </a:stretch>
        </p:blipFill>
        <p:spPr>
          <a:xfrm>
            <a:off x="8148977" y="3620887"/>
            <a:ext cx="946904" cy="1410138"/>
          </a:xfrm>
          <a:prstGeom prst="rect">
            <a:avLst/>
          </a:prstGeom>
        </p:spPr>
      </p:pic>
      <p:pic>
        <p:nvPicPr>
          <p:cNvPr id="252" name="Picture 251">
            <a:extLst>
              <a:ext uri="{FF2B5EF4-FFF2-40B4-BE49-F238E27FC236}">
                <a16:creationId xmlns:a16="http://schemas.microsoft.com/office/drawing/2014/main" id="{0C5ABC05-51DC-C4ED-86CC-BE65EBCB00B4}"/>
              </a:ext>
            </a:extLst>
          </p:cNvPr>
          <p:cNvPicPr>
            <a:picLocks noChangeAspect="1"/>
          </p:cNvPicPr>
          <p:nvPr/>
        </p:nvPicPr>
        <p:blipFill>
          <a:blip r:embed="rId4"/>
          <a:stretch>
            <a:fillRect/>
          </a:stretch>
        </p:blipFill>
        <p:spPr>
          <a:xfrm>
            <a:off x="8142260" y="4870305"/>
            <a:ext cx="946904" cy="1410138"/>
          </a:xfrm>
          <a:prstGeom prst="rect">
            <a:avLst/>
          </a:prstGeom>
        </p:spPr>
      </p:pic>
      <p:grpSp>
        <p:nvGrpSpPr>
          <p:cNvPr id="253" name="Group 252">
            <a:extLst>
              <a:ext uri="{FF2B5EF4-FFF2-40B4-BE49-F238E27FC236}">
                <a16:creationId xmlns:a16="http://schemas.microsoft.com/office/drawing/2014/main" id="{19185D7D-33E8-E806-C7B9-0EC990586B06}"/>
              </a:ext>
            </a:extLst>
          </p:cNvPr>
          <p:cNvGrpSpPr/>
          <p:nvPr/>
        </p:nvGrpSpPr>
        <p:grpSpPr>
          <a:xfrm>
            <a:off x="7644118" y="2297872"/>
            <a:ext cx="524362" cy="523524"/>
            <a:chOff x="2093066" y="2954924"/>
            <a:chExt cx="524362" cy="523524"/>
          </a:xfrm>
        </p:grpSpPr>
        <p:sp>
          <p:nvSpPr>
            <p:cNvPr id="254" name="TextBox 253">
              <a:extLst>
                <a:ext uri="{FF2B5EF4-FFF2-40B4-BE49-F238E27FC236}">
                  <a16:creationId xmlns:a16="http://schemas.microsoft.com/office/drawing/2014/main" id="{C4065298-3DCE-D27E-E5F3-9E37AF872544}"/>
                </a:ext>
              </a:extLst>
            </p:cNvPr>
            <p:cNvSpPr txBox="1"/>
            <p:nvPr/>
          </p:nvSpPr>
          <p:spPr>
            <a:xfrm>
              <a:off x="2095737" y="3278393"/>
              <a:ext cx="521691" cy="200055"/>
            </a:xfrm>
            <a:prstGeom prst="rect">
              <a:avLst/>
            </a:prstGeom>
            <a:noFill/>
          </p:spPr>
          <p:txBody>
            <a:bodyPr wrap="square" rtlCol="0">
              <a:spAutoFit/>
            </a:bodyPr>
            <a:lstStyle/>
            <a:p>
              <a:pPr algn="ctr"/>
              <a:r>
                <a:rPr lang="en-GB" sz="700" b="1" dirty="0">
                  <a:solidFill>
                    <a:srgbClr val="FF7D00"/>
                  </a:solidFill>
                </a:rPr>
                <a:t>NBCK</a:t>
              </a:r>
            </a:p>
          </p:txBody>
        </p:sp>
        <p:pic>
          <p:nvPicPr>
            <p:cNvPr id="255" name="Picture 254">
              <a:extLst>
                <a:ext uri="{FF2B5EF4-FFF2-40B4-BE49-F238E27FC236}">
                  <a16:creationId xmlns:a16="http://schemas.microsoft.com/office/drawing/2014/main" id="{260CFDD0-ECA7-AC39-826F-C29F8D468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sp>
        <p:nvSpPr>
          <p:cNvPr id="257" name="Rectangle 256">
            <a:extLst>
              <a:ext uri="{FF2B5EF4-FFF2-40B4-BE49-F238E27FC236}">
                <a16:creationId xmlns:a16="http://schemas.microsoft.com/office/drawing/2014/main" id="{0FB66F15-2693-EE7A-2BE4-B6504A7EA03E}"/>
              </a:ext>
            </a:extLst>
          </p:cNvPr>
          <p:cNvSpPr/>
          <p:nvPr/>
        </p:nvSpPr>
        <p:spPr>
          <a:xfrm>
            <a:off x="7216354" y="1815381"/>
            <a:ext cx="300082" cy="338554"/>
          </a:xfrm>
          <a:prstGeom prst="rect">
            <a:avLst/>
          </a:prstGeom>
        </p:spPr>
        <p:txBody>
          <a:bodyPr wrap="none">
            <a:spAutoFit/>
          </a:bodyPr>
          <a:lstStyle/>
          <a:p>
            <a:pPr algn="ctr"/>
            <a:r>
              <a:rPr lang="en-GB" sz="1600" b="1" dirty="0">
                <a:solidFill>
                  <a:srgbClr val="FFC000"/>
                </a:solidFill>
              </a:rPr>
              <a:t>S</a:t>
            </a:r>
          </a:p>
        </p:txBody>
      </p:sp>
      <p:sp>
        <p:nvSpPr>
          <p:cNvPr id="236" name="TextBox 235"/>
          <p:cNvSpPr txBox="1"/>
          <p:nvPr/>
        </p:nvSpPr>
        <p:spPr>
          <a:xfrm>
            <a:off x="9793205" y="65279"/>
            <a:ext cx="2323072" cy="307777"/>
          </a:xfrm>
          <a:prstGeom prst="rect">
            <a:avLst/>
          </a:prstGeom>
          <a:noFill/>
        </p:spPr>
        <p:txBody>
          <a:bodyPr wrap="none" rtlCol="0">
            <a:spAutoFit/>
          </a:bodyPr>
          <a:lstStyle/>
          <a:p>
            <a:pPr algn="l"/>
            <a:r>
              <a:rPr lang="en-GB" sz="1400" dirty="0">
                <a:solidFill>
                  <a:srgbClr val="FF0000"/>
                </a:solidFill>
              </a:rPr>
              <a:t>Run slideshow on this slide</a:t>
            </a:r>
          </a:p>
        </p:txBody>
      </p:sp>
      <p:sp>
        <p:nvSpPr>
          <p:cNvPr id="381" name="Rounded Rectangle 380"/>
          <p:cNvSpPr/>
          <p:nvPr/>
        </p:nvSpPr>
        <p:spPr>
          <a:xfrm>
            <a:off x="4322630" y="1128308"/>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NBAK and SBAK can be released if all Light Shutters are closed and AMS = 0</a:t>
            </a:r>
          </a:p>
        </p:txBody>
      </p:sp>
      <p:grpSp>
        <p:nvGrpSpPr>
          <p:cNvPr id="382" name="Group 381"/>
          <p:cNvGrpSpPr/>
          <p:nvPr/>
        </p:nvGrpSpPr>
        <p:grpSpPr>
          <a:xfrm>
            <a:off x="3116279" y="2740839"/>
            <a:ext cx="147908" cy="937603"/>
            <a:chOff x="3986195" y="2946494"/>
            <a:chExt cx="147908" cy="992093"/>
          </a:xfrm>
        </p:grpSpPr>
        <p:sp>
          <p:nvSpPr>
            <p:cNvPr id="383" name="Rounded Rectangle 382"/>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4" name="Hexagon 383"/>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Hexagon 384"/>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Hexagon 385"/>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7" name="Hexagon 386"/>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8" name="Hexagon 387"/>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89" name="Group 388"/>
          <p:cNvGrpSpPr/>
          <p:nvPr/>
        </p:nvGrpSpPr>
        <p:grpSpPr>
          <a:xfrm>
            <a:off x="2106300" y="2740839"/>
            <a:ext cx="147908" cy="937603"/>
            <a:chOff x="3986195" y="2946494"/>
            <a:chExt cx="147908" cy="992093"/>
          </a:xfrm>
        </p:grpSpPr>
        <p:sp>
          <p:nvSpPr>
            <p:cNvPr id="390" name="Rounded Rectangle 389"/>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Hexagon 390"/>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Hexagon 391"/>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Hexagon 392"/>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Hexagon 393"/>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Hexagon 394"/>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96" name="Group 395"/>
          <p:cNvGrpSpPr/>
          <p:nvPr/>
        </p:nvGrpSpPr>
        <p:grpSpPr>
          <a:xfrm>
            <a:off x="5009251" y="2740840"/>
            <a:ext cx="147908" cy="944316"/>
            <a:chOff x="3986195" y="2946494"/>
            <a:chExt cx="147908" cy="992093"/>
          </a:xfrm>
        </p:grpSpPr>
        <p:sp>
          <p:nvSpPr>
            <p:cNvPr id="397" name="Rounded Rectangle 396"/>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Hexagon 397"/>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Hexagon 398"/>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Hexagon 399"/>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Hexagon 400"/>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Hexagon 401"/>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3" name="Group 402"/>
          <p:cNvGrpSpPr/>
          <p:nvPr/>
        </p:nvGrpSpPr>
        <p:grpSpPr>
          <a:xfrm>
            <a:off x="4100643" y="2740839"/>
            <a:ext cx="147908" cy="944315"/>
            <a:chOff x="3986195" y="2946494"/>
            <a:chExt cx="147908" cy="992093"/>
          </a:xfrm>
        </p:grpSpPr>
        <p:sp>
          <p:nvSpPr>
            <p:cNvPr id="404" name="Rounded Rectangle 403"/>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5" name="Hexagon 404"/>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6" name="Hexagon 405"/>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7" name="Hexagon 406"/>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8" name="Hexagon 407"/>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9" name="Hexagon 408"/>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0" name="Group 409"/>
          <p:cNvGrpSpPr/>
          <p:nvPr/>
        </p:nvGrpSpPr>
        <p:grpSpPr>
          <a:xfrm>
            <a:off x="1908175" y="2787358"/>
            <a:ext cx="3307337" cy="147910"/>
            <a:chOff x="2162175" y="2787358"/>
            <a:chExt cx="3307337" cy="147910"/>
          </a:xfrm>
        </p:grpSpPr>
        <p:sp>
          <p:nvSpPr>
            <p:cNvPr id="411" name="Hexagon 410"/>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2" name="Hexagon 411"/>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3" name="Rounded Rectangle 412"/>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4" name="Hexagon 413"/>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5" name="Hexagon 414"/>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6" name="Hexagon 415"/>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7" name="Hexagon 416"/>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8" name="Hexagon 417"/>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9" name="Hexagon 418"/>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0" name="Hexagon 419"/>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1" name="Hexagon 420"/>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2" name="Hexagon 421"/>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3" name="Hexagon 422"/>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4" name="Hexagon 423"/>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5" name="Hexagon 424"/>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6" name="Hexagon 425"/>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7" name="Hexagon 426"/>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8" name="Hexagon 427"/>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9" name="Hexagon 428"/>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0" name="Hexagon 429"/>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1" name="Hexagon 430"/>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2" name="Hexagon 431"/>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3" name="Hexagon 432"/>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4" name="Hexagon 433"/>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5" name="Hexagon 434"/>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Hexagon 435"/>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Hexagon 436"/>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8" name="Hexagon 437"/>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9" name="Hexagon 438"/>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Hexagon 439"/>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Hexagon 440"/>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Hexagon 441"/>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Hexagon 442"/>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Hexagon 443"/>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5" name="Donut 444">
            <a:extLst>
              <a:ext uri="{FF2B5EF4-FFF2-40B4-BE49-F238E27FC236}">
                <a16:creationId xmlns:a16="http://schemas.microsoft.com/office/drawing/2014/main" id="{56A96956-B091-9940-BFEA-3BE735DFD0E3}"/>
              </a:ext>
            </a:extLst>
          </p:cNvPr>
          <p:cNvSpPr/>
          <p:nvPr/>
        </p:nvSpPr>
        <p:spPr>
          <a:xfrm>
            <a:off x="2003210" y="1780444"/>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46" name="Oval 445">
            <a:extLst>
              <a:ext uri="{FF2B5EF4-FFF2-40B4-BE49-F238E27FC236}">
                <a16:creationId xmlns:a16="http://schemas.microsoft.com/office/drawing/2014/main" id="{C9D900FC-A804-A64E-981F-B3DFCC49A919}"/>
              </a:ext>
            </a:extLst>
          </p:cNvPr>
          <p:cNvSpPr/>
          <p:nvPr/>
        </p:nvSpPr>
        <p:spPr>
          <a:xfrm>
            <a:off x="2145083" y="1924452"/>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7" name="TextBox 446">
            <a:extLst>
              <a:ext uri="{FF2B5EF4-FFF2-40B4-BE49-F238E27FC236}">
                <a16:creationId xmlns:a16="http://schemas.microsoft.com/office/drawing/2014/main" id="{A1D8EE98-043E-9841-A820-B3ABBFD8873F}"/>
              </a:ext>
            </a:extLst>
          </p:cNvPr>
          <p:cNvSpPr txBox="1"/>
          <p:nvPr/>
        </p:nvSpPr>
        <p:spPr>
          <a:xfrm>
            <a:off x="1624338" y="3678442"/>
            <a:ext cx="1141629" cy="400110"/>
          </a:xfrm>
          <a:prstGeom prst="rect">
            <a:avLst/>
          </a:prstGeom>
          <a:noFill/>
        </p:spPr>
        <p:txBody>
          <a:bodyPr wrap="square" rtlCol="0">
            <a:spAutoFit/>
          </a:bodyPr>
          <a:lstStyle>
            <a:defPPr>
              <a:defRPr lang="sv-SE"/>
            </a:defPPr>
            <a:lvl1pPr algn="ctr">
              <a:defRPr sz="1000" b="1">
                <a:solidFill>
                  <a:schemeClr val="accent4">
                    <a:lumMod val="75000"/>
                  </a:schemeClr>
                </a:solidFill>
              </a:defRPr>
            </a:lvl1pPr>
          </a:lstStyle>
          <a:p>
            <a:r>
              <a:rPr lang="en-GB" dirty="0" err="1"/>
              <a:t>BoT</a:t>
            </a:r>
            <a:r>
              <a:rPr lang="en-GB" dirty="0"/>
              <a:t> </a:t>
            </a:r>
          </a:p>
          <a:p>
            <a:r>
              <a:rPr lang="en-GB" dirty="0"/>
              <a:t>OVK</a:t>
            </a:r>
          </a:p>
        </p:txBody>
      </p:sp>
      <p:sp>
        <p:nvSpPr>
          <p:cNvPr id="448" name="TextBox 447">
            <a:extLst>
              <a:ext uri="{FF2B5EF4-FFF2-40B4-BE49-F238E27FC236}">
                <a16:creationId xmlns:a16="http://schemas.microsoft.com/office/drawing/2014/main" id="{A5BAFCB4-9C19-3C4C-940C-8F2C462100F1}"/>
              </a:ext>
            </a:extLst>
          </p:cNvPr>
          <p:cNvSpPr txBox="1"/>
          <p:nvPr/>
        </p:nvSpPr>
        <p:spPr>
          <a:xfrm>
            <a:off x="3628471" y="2354821"/>
            <a:ext cx="1088236" cy="246221"/>
          </a:xfrm>
          <a:prstGeom prst="rect">
            <a:avLst/>
          </a:prstGeom>
          <a:noFill/>
        </p:spPr>
        <p:txBody>
          <a:bodyPr wrap="square" rtlCol="0">
            <a:spAutoFit/>
          </a:bodyPr>
          <a:lstStyle/>
          <a:p>
            <a:pPr algn="ctr"/>
            <a:r>
              <a:rPr lang="en-GB" sz="1000" b="1" dirty="0">
                <a:solidFill>
                  <a:srgbClr val="00B0F0"/>
                </a:solidFill>
              </a:rPr>
              <a:t>NBAK</a:t>
            </a:r>
          </a:p>
        </p:txBody>
      </p:sp>
      <p:sp>
        <p:nvSpPr>
          <p:cNvPr id="449" name="TextBox 448">
            <a:extLst>
              <a:ext uri="{FF2B5EF4-FFF2-40B4-BE49-F238E27FC236}">
                <a16:creationId xmlns:a16="http://schemas.microsoft.com/office/drawing/2014/main" id="{A5BAFCB4-9C19-3C4C-940C-8F2C462100F1}"/>
              </a:ext>
            </a:extLst>
          </p:cNvPr>
          <p:cNvSpPr txBox="1"/>
          <p:nvPr/>
        </p:nvSpPr>
        <p:spPr>
          <a:xfrm>
            <a:off x="4500911" y="2352870"/>
            <a:ext cx="1088236" cy="246221"/>
          </a:xfrm>
          <a:prstGeom prst="rect">
            <a:avLst/>
          </a:prstGeom>
          <a:noFill/>
        </p:spPr>
        <p:txBody>
          <a:bodyPr wrap="square" rtlCol="0">
            <a:spAutoFit/>
          </a:bodyPr>
          <a:lstStyle/>
          <a:p>
            <a:pPr algn="ctr"/>
            <a:r>
              <a:rPr lang="en-GB" sz="1000" b="1" dirty="0">
                <a:solidFill>
                  <a:srgbClr val="00B0F0"/>
                </a:solidFill>
              </a:rPr>
              <a:t>SBAK</a:t>
            </a:r>
          </a:p>
        </p:txBody>
      </p:sp>
      <p:sp>
        <p:nvSpPr>
          <p:cNvPr id="450" name="Donut 449">
            <a:extLst>
              <a:ext uri="{FF2B5EF4-FFF2-40B4-BE49-F238E27FC236}">
                <a16:creationId xmlns:a16="http://schemas.microsoft.com/office/drawing/2014/main" id="{74A4E278-A872-6343-881E-0E59B07A8648}"/>
              </a:ext>
            </a:extLst>
          </p:cNvPr>
          <p:cNvSpPr/>
          <p:nvPr/>
        </p:nvSpPr>
        <p:spPr>
          <a:xfrm rot="16200000">
            <a:off x="3977240" y="2680392"/>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B0F0"/>
              </a:solidFill>
            </a:endParaRPr>
          </a:p>
        </p:txBody>
      </p:sp>
      <p:cxnSp>
        <p:nvCxnSpPr>
          <p:cNvPr id="451" name="Straight Connector 450">
            <a:extLst>
              <a:ext uri="{FF2B5EF4-FFF2-40B4-BE49-F238E27FC236}">
                <a16:creationId xmlns:a16="http://schemas.microsoft.com/office/drawing/2014/main" id="{2480EC79-0CDF-1E45-99A9-2D7550E6C44F}"/>
              </a:ext>
            </a:extLst>
          </p:cNvPr>
          <p:cNvCxnSpPr>
            <a:cxnSpLocks/>
          </p:cNvCxnSpPr>
          <p:nvPr/>
        </p:nvCxnSpPr>
        <p:spPr>
          <a:xfrm rot="16200000">
            <a:off x="4157268" y="2608404"/>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52" name="Oval 451">
            <a:extLst>
              <a:ext uri="{FF2B5EF4-FFF2-40B4-BE49-F238E27FC236}">
                <a16:creationId xmlns:a16="http://schemas.microsoft.com/office/drawing/2014/main" id="{4252E364-AB3F-1B4B-81BE-1733715962C1}"/>
              </a:ext>
            </a:extLst>
          </p:cNvPr>
          <p:cNvSpPr/>
          <p:nvPr/>
        </p:nvSpPr>
        <p:spPr>
          <a:xfrm rot="16200000">
            <a:off x="4121240" y="2824424"/>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53" name="Donut 452">
            <a:extLst>
              <a:ext uri="{FF2B5EF4-FFF2-40B4-BE49-F238E27FC236}">
                <a16:creationId xmlns:a16="http://schemas.microsoft.com/office/drawing/2014/main" id="{C5C862A8-A7BA-C743-B9E4-CB379F91D9EE}"/>
              </a:ext>
            </a:extLst>
          </p:cNvPr>
          <p:cNvSpPr/>
          <p:nvPr/>
        </p:nvSpPr>
        <p:spPr>
          <a:xfrm rot="16200000">
            <a:off x="1982410" y="2690075"/>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54" name="Oval 453">
            <a:extLst>
              <a:ext uri="{FF2B5EF4-FFF2-40B4-BE49-F238E27FC236}">
                <a16:creationId xmlns:a16="http://schemas.microsoft.com/office/drawing/2014/main" id="{77ACBE20-9D2E-2244-8A52-661EC074ECDB}"/>
              </a:ext>
            </a:extLst>
          </p:cNvPr>
          <p:cNvSpPr/>
          <p:nvPr/>
        </p:nvSpPr>
        <p:spPr>
          <a:xfrm rot="16200000">
            <a:off x="2126410" y="2834107"/>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5" name="Donut 454">
            <a:extLst>
              <a:ext uri="{FF2B5EF4-FFF2-40B4-BE49-F238E27FC236}">
                <a16:creationId xmlns:a16="http://schemas.microsoft.com/office/drawing/2014/main" id="{74A4E278-A872-6343-881E-0E59B07A8648}"/>
              </a:ext>
            </a:extLst>
          </p:cNvPr>
          <p:cNvSpPr/>
          <p:nvPr/>
        </p:nvSpPr>
        <p:spPr>
          <a:xfrm rot="16200000">
            <a:off x="3003553" y="2668994"/>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456" name="Straight Connector 455">
            <a:extLst>
              <a:ext uri="{FF2B5EF4-FFF2-40B4-BE49-F238E27FC236}">
                <a16:creationId xmlns:a16="http://schemas.microsoft.com/office/drawing/2014/main" id="{2480EC79-0CDF-1E45-99A9-2D7550E6C44F}"/>
              </a:ext>
            </a:extLst>
          </p:cNvPr>
          <p:cNvCxnSpPr>
            <a:cxnSpLocks/>
          </p:cNvCxnSpPr>
          <p:nvPr/>
        </p:nvCxnSpPr>
        <p:spPr>
          <a:xfrm rot="16200000">
            <a:off x="3183581" y="2597006"/>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57" name="Oval 456">
            <a:extLst>
              <a:ext uri="{FF2B5EF4-FFF2-40B4-BE49-F238E27FC236}">
                <a16:creationId xmlns:a16="http://schemas.microsoft.com/office/drawing/2014/main" id="{4252E364-AB3F-1B4B-81BE-1733715962C1}"/>
              </a:ext>
            </a:extLst>
          </p:cNvPr>
          <p:cNvSpPr/>
          <p:nvPr/>
        </p:nvSpPr>
        <p:spPr>
          <a:xfrm rot="16200000">
            <a:off x="3147553" y="2813026"/>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58" name="TextBox 457">
            <a:extLst>
              <a:ext uri="{FF2B5EF4-FFF2-40B4-BE49-F238E27FC236}">
                <a16:creationId xmlns:a16="http://schemas.microsoft.com/office/drawing/2014/main" id="{A5BAFCB4-9C19-3C4C-940C-8F2C462100F1}"/>
              </a:ext>
            </a:extLst>
          </p:cNvPr>
          <p:cNvSpPr txBox="1"/>
          <p:nvPr/>
        </p:nvSpPr>
        <p:spPr>
          <a:xfrm>
            <a:off x="2643898" y="2359777"/>
            <a:ext cx="1088236" cy="246221"/>
          </a:xfrm>
          <a:prstGeom prst="rect">
            <a:avLst/>
          </a:prstGeom>
          <a:noFill/>
        </p:spPr>
        <p:txBody>
          <a:bodyPr wrap="square" rtlCol="0">
            <a:spAutoFit/>
          </a:bodyPr>
          <a:lstStyle/>
          <a:p>
            <a:pPr algn="ctr"/>
            <a:r>
              <a:rPr lang="en-GB" sz="1000" b="1" dirty="0">
                <a:solidFill>
                  <a:srgbClr val="00B0F0"/>
                </a:solidFill>
              </a:rPr>
              <a:t>TAK</a:t>
            </a:r>
          </a:p>
        </p:txBody>
      </p:sp>
      <p:cxnSp>
        <p:nvCxnSpPr>
          <p:cNvPr id="459" name="Straight Connector 458">
            <a:extLst>
              <a:ext uri="{FF2B5EF4-FFF2-40B4-BE49-F238E27FC236}">
                <a16:creationId xmlns:a16="http://schemas.microsoft.com/office/drawing/2014/main" id="{46A40D69-B0C4-DB47-B1BA-DED9C011F0EA}"/>
              </a:ext>
            </a:extLst>
          </p:cNvPr>
          <p:cNvCxnSpPr>
            <a:cxnSpLocks/>
          </p:cNvCxnSpPr>
          <p:nvPr/>
        </p:nvCxnSpPr>
        <p:spPr>
          <a:xfrm rot="16200000" flipV="1">
            <a:off x="1899703" y="2868717"/>
            <a:ext cx="552355" cy="14699"/>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60" name="Rectangle 459"/>
          <p:cNvSpPr/>
          <p:nvPr/>
        </p:nvSpPr>
        <p:spPr>
          <a:xfrm>
            <a:off x="4006507" y="2685354"/>
            <a:ext cx="300082" cy="338554"/>
          </a:xfrm>
          <a:prstGeom prst="rect">
            <a:avLst/>
          </a:prstGeom>
        </p:spPr>
        <p:txBody>
          <a:bodyPr wrap="none">
            <a:spAutoFit/>
          </a:bodyPr>
          <a:lstStyle/>
          <a:p>
            <a:pPr algn="ctr"/>
            <a:r>
              <a:rPr lang="en-GB" sz="1600" b="1" dirty="0">
                <a:solidFill>
                  <a:srgbClr val="FFC000"/>
                </a:solidFill>
              </a:rPr>
              <a:t>S</a:t>
            </a:r>
          </a:p>
        </p:txBody>
      </p:sp>
      <p:sp>
        <p:nvSpPr>
          <p:cNvPr id="461" name="Donut 460">
            <a:extLst>
              <a:ext uri="{FF2B5EF4-FFF2-40B4-BE49-F238E27FC236}">
                <a16:creationId xmlns:a16="http://schemas.microsoft.com/office/drawing/2014/main" id="{74A4E278-A872-6343-881E-0E59B07A8648}"/>
              </a:ext>
            </a:extLst>
          </p:cNvPr>
          <p:cNvSpPr/>
          <p:nvPr/>
        </p:nvSpPr>
        <p:spPr>
          <a:xfrm rot="16200000">
            <a:off x="4883281" y="2683071"/>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62" name="Oval 461">
            <a:extLst>
              <a:ext uri="{FF2B5EF4-FFF2-40B4-BE49-F238E27FC236}">
                <a16:creationId xmlns:a16="http://schemas.microsoft.com/office/drawing/2014/main" id="{4252E364-AB3F-1B4B-81BE-1733715962C1}"/>
              </a:ext>
            </a:extLst>
          </p:cNvPr>
          <p:cNvSpPr/>
          <p:nvPr/>
        </p:nvSpPr>
        <p:spPr>
          <a:xfrm rot="16200000">
            <a:off x="5027281" y="2827103"/>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463" name="Straight Connector 462">
            <a:extLst>
              <a:ext uri="{FF2B5EF4-FFF2-40B4-BE49-F238E27FC236}">
                <a16:creationId xmlns:a16="http://schemas.microsoft.com/office/drawing/2014/main" id="{2480EC79-0CDF-1E45-99A9-2D7550E6C44F}"/>
              </a:ext>
            </a:extLst>
          </p:cNvPr>
          <p:cNvCxnSpPr>
            <a:cxnSpLocks/>
          </p:cNvCxnSpPr>
          <p:nvPr/>
        </p:nvCxnSpPr>
        <p:spPr>
          <a:xfrm rot="16200000">
            <a:off x="5057504" y="2613484"/>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64" name="Oval 463">
            <a:extLst>
              <a:ext uri="{FF2B5EF4-FFF2-40B4-BE49-F238E27FC236}">
                <a16:creationId xmlns:a16="http://schemas.microsoft.com/office/drawing/2014/main" id="{4252E364-AB3F-1B4B-81BE-1733715962C1}"/>
              </a:ext>
            </a:extLst>
          </p:cNvPr>
          <p:cNvSpPr/>
          <p:nvPr/>
        </p:nvSpPr>
        <p:spPr>
          <a:xfrm>
            <a:off x="2132511" y="3399577"/>
            <a:ext cx="72008" cy="72008"/>
          </a:xfrm>
          <a:prstGeom prst="ellipse">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465" name="Straight Connector 464">
            <a:extLst>
              <a:ext uri="{FF2B5EF4-FFF2-40B4-BE49-F238E27FC236}">
                <a16:creationId xmlns:a16="http://schemas.microsoft.com/office/drawing/2014/main" id="{2480EC79-0CDF-1E45-99A9-2D7550E6C44F}"/>
              </a:ext>
            </a:extLst>
          </p:cNvPr>
          <p:cNvCxnSpPr>
            <a:cxnSpLocks/>
          </p:cNvCxnSpPr>
          <p:nvPr/>
        </p:nvCxnSpPr>
        <p:spPr>
          <a:xfrm>
            <a:off x="2173089" y="3174386"/>
            <a:ext cx="0" cy="504056"/>
          </a:xfrm>
          <a:prstGeom prst="line">
            <a:avLst/>
          </a:prstGeom>
          <a:ln w="38100">
            <a:solidFill>
              <a:schemeClr val="accent4">
                <a:lumMod val="75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66" name="Donut 465">
            <a:extLst>
              <a:ext uri="{FF2B5EF4-FFF2-40B4-BE49-F238E27FC236}">
                <a16:creationId xmlns:a16="http://schemas.microsoft.com/office/drawing/2014/main" id="{74A4E278-A872-6343-881E-0E59B07A8648}"/>
              </a:ext>
            </a:extLst>
          </p:cNvPr>
          <p:cNvSpPr/>
          <p:nvPr/>
        </p:nvSpPr>
        <p:spPr>
          <a:xfrm>
            <a:off x="1988511" y="3255577"/>
            <a:ext cx="360040" cy="360040"/>
          </a:xfrm>
          <a:prstGeom prst="donut">
            <a:avLst>
              <a:gd name="adj" fmla="val 17161"/>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sp>
        <p:nvSpPr>
          <p:cNvPr id="467" name="TextBox 466">
            <a:extLst>
              <a:ext uri="{FF2B5EF4-FFF2-40B4-BE49-F238E27FC236}">
                <a16:creationId xmlns:a16="http://schemas.microsoft.com/office/drawing/2014/main" id="{A1D8EE98-043E-9841-A820-B3ABBFD8873F}"/>
              </a:ext>
            </a:extLst>
          </p:cNvPr>
          <p:cNvSpPr txBox="1"/>
          <p:nvPr/>
        </p:nvSpPr>
        <p:spPr>
          <a:xfrm>
            <a:off x="2920147" y="3769100"/>
            <a:ext cx="525871" cy="246221"/>
          </a:xfrm>
          <a:prstGeom prst="rect">
            <a:avLst/>
          </a:prstGeom>
          <a:noFill/>
        </p:spPr>
        <p:txBody>
          <a:bodyPr wrap="square" rtlCol="0">
            <a:spAutoFit/>
          </a:bodyPr>
          <a:lstStyle/>
          <a:p>
            <a:pPr algn="ctr"/>
            <a:r>
              <a:rPr lang="en-GB" sz="1000" b="1" dirty="0">
                <a:solidFill>
                  <a:schemeClr val="accent6">
                    <a:lumMod val="60000"/>
                    <a:lumOff val="40000"/>
                  </a:schemeClr>
                </a:solidFill>
              </a:rPr>
              <a:t>TAVK</a:t>
            </a:r>
          </a:p>
        </p:txBody>
      </p:sp>
      <p:cxnSp>
        <p:nvCxnSpPr>
          <p:cNvPr id="468" name="Straight Connector 467">
            <a:extLst>
              <a:ext uri="{FF2B5EF4-FFF2-40B4-BE49-F238E27FC236}">
                <a16:creationId xmlns:a16="http://schemas.microsoft.com/office/drawing/2014/main" id="{2480EC79-0CDF-1E45-99A9-2D7550E6C44F}"/>
              </a:ext>
            </a:extLst>
          </p:cNvPr>
          <p:cNvCxnSpPr>
            <a:cxnSpLocks/>
          </p:cNvCxnSpPr>
          <p:nvPr/>
        </p:nvCxnSpPr>
        <p:spPr>
          <a:xfrm>
            <a:off x="3195221" y="3148914"/>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69" name="Donut 468">
            <a:extLst>
              <a:ext uri="{FF2B5EF4-FFF2-40B4-BE49-F238E27FC236}">
                <a16:creationId xmlns:a16="http://schemas.microsoft.com/office/drawing/2014/main" id="{74A4E278-A872-6343-881E-0E59B07A8648}"/>
              </a:ext>
            </a:extLst>
          </p:cNvPr>
          <p:cNvSpPr/>
          <p:nvPr/>
        </p:nvSpPr>
        <p:spPr>
          <a:xfrm>
            <a:off x="3010643" y="323010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70" name="TextBox 469">
            <a:extLst>
              <a:ext uri="{FF2B5EF4-FFF2-40B4-BE49-F238E27FC236}">
                <a16:creationId xmlns:a16="http://schemas.microsoft.com/office/drawing/2014/main" id="{A1D8EE98-043E-9841-A820-B3ABBFD8873F}"/>
              </a:ext>
            </a:extLst>
          </p:cNvPr>
          <p:cNvSpPr txBox="1"/>
          <p:nvPr/>
        </p:nvSpPr>
        <p:spPr>
          <a:xfrm>
            <a:off x="3856869" y="3757373"/>
            <a:ext cx="672757" cy="246221"/>
          </a:xfrm>
          <a:prstGeom prst="rect">
            <a:avLst/>
          </a:prstGeom>
          <a:noFill/>
        </p:spPr>
        <p:txBody>
          <a:bodyPr wrap="square" rtlCol="0">
            <a:spAutoFit/>
          </a:bodyPr>
          <a:lstStyle/>
          <a:p>
            <a:pPr algn="ctr"/>
            <a:r>
              <a:rPr lang="en-GB" sz="1000" b="1" dirty="0">
                <a:solidFill>
                  <a:schemeClr val="accent6">
                    <a:lumMod val="60000"/>
                    <a:lumOff val="40000"/>
                  </a:schemeClr>
                </a:solidFill>
              </a:rPr>
              <a:t>NBAVK</a:t>
            </a:r>
          </a:p>
        </p:txBody>
      </p:sp>
      <p:sp>
        <p:nvSpPr>
          <p:cNvPr id="471" name="Donut 470">
            <a:extLst>
              <a:ext uri="{FF2B5EF4-FFF2-40B4-BE49-F238E27FC236}">
                <a16:creationId xmlns:a16="http://schemas.microsoft.com/office/drawing/2014/main" id="{74A4E278-A872-6343-881E-0E59B07A8648}"/>
              </a:ext>
            </a:extLst>
          </p:cNvPr>
          <p:cNvSpPr/>
          <p:nvPr/>
        </p:nvSpPr>
        <p:spPr>
          <a:xfrm>
            <a:off x="3992589" y="3248284"/>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72" name="TextBox 471">
            <a:extLst>
              <a:ext uri="{FF2B5EF4-FFF2-40B4-BE49-F238E27FC236}">
                <a16:creationId xmlns:a16="http://schemas.microsoft.com/office/drawing/2014/main" id="{A1D8EE98-043E-9841-A820-B3ABBFD8873F}"/>
              </a:ext>
            </a:extLst>
          </p:cNvPr>
          <p:cNvSpPr txBox="1"/>
          <p:nvPr/>
        </p:nvSpPr>
        <p:spPr>
          <a:xfrm>
            <a:off x="4716707" y="3743766"/>
            <a:ext cx="778446" cy="246221"/>
          </a:xfrm>
          <a:prstGeom prst="rect">
            <a:avLst/>
          </a:prstGeom>
          <a:noFill/>
        </p:spPr>
        <p:txBody>
          <a:bodyPr wrap="square" rtlCol="0">
            <a:spAutoFit/>
          </a:bodyPr>
          <a:lstStyle/>
          <a:p>
            <a:pPr algn="ctr"/>
            <a:r>
              <a:rPr lang="en-GB" sz="1000" b="1" dirty="0">
                <a:solidFill>
                  <a:schemeClr val="accent6">
                    <a:lumMod val="60000"/>
                    <a:lumOff val="40000"/>
                  </a:schemeClr>
                </a:solidFill>
              </a:rPr>
              <a:t>SBAVK</a:t>
            </a:r>
          </a:p>
        </p:txBody>
      </p:sp>
      <p:sp>
        <p:nvSpPr>
          <p:cNvPr id="473" name="Donut 472">
            <a:extLst>
              <a:ext uri="{FF2B5EF4-FFF2-40B4-BE49-F238E27FC236}">
                <a16:creationId xmlns:a16="http://schemas.microsoft.com/office/drawing/2014/main" id="{74A4E278-A872-6343-881E-0E59B07A8648}"/>
              </a:ext>
            </a:extLst>
          </p:cNvPr>
          <p:cNvSpPr/>
          <p:nvPr/>
        </p:nvSpPr>
        <p:spPr>
          <a:xfrm>
            <a:off x="4901197" y="325590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74" name="Rectangle 473"/>
          <p:cNvSpPr/>
          <p:nvPr/>
        </p:nvSpPr>
        <p:spPr>
          <a:xfrm>
            <a:off x="4913865" y="2690074"/>
            <a:ext cx="300082" cy="338554"/>
          </a:xfrm>
          <a:prstGeom prst="rect">
            <a:avLst/>
          </a:prstGeom>
        </p:spPr>
        <p:txBody>
          <a:bodyPr wrap="none">
            <a:spAutoFit/>
          </a:bodyPr>
          <a:lstStyle/>
          <a:p>
            <a:pPr algn="ctr"/>
            <a:r>
              <a:rPr lang="en-GB" sz="1600" b="1" dirty="0">
                <a:solidFill>
                  <a:srgbClr val="FFC000"/>
                </a:solidFill>
              </a:rPr>
              <a:t>S</a:t>
            </a:r>
          </a:p>
        </p:txBody>
      </p:sp>
      <p:cxnSp>
        <p:nvCxnSpPr>
          <p:cNvPr id="475" name="Straight Connector 474">
            <a:extLst>
              <a:ext uri="{FF2B5EF4-FFF2-40B4-BE49-F238E27FC236}">
                <a16:creationId xmlns:a16="http://schemas.microsoft.com/office/drawing/2014/main" id="{2480EC79-0CDF-1E45-99A9-2D7550E6C44F}"/>
              </a:ext>
            </a:extLst>
          </p:cNvPr>
          <p:cNvCxnSpPr>
            <a:cxnSpLocks/>
          </p:cNvCxnSpPr>
          <p:nvPr/>
        </p:nvCxnSpPr>
        <p:spPr>
          <a:xfrm>
            <a:off x="4172589" y="3176017"/>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76" name="Straight Connector 475">
            <a:extLst>
              <a:ext uri="{FF2B5EF4-FFF2-40B4-BE49-F238E27FC236}">
                <a16:creationId xmlns:a16="http://schemas.microsoft.com/office/drawing/2014/main" id="{2480EC79-0CDF-1E45-99A9-2D7550E6C44F}"/>
              </a:ext>
            </a:extLst>
          </p:cNvPr>
          <p:cNvCxnSpPr>
            <a:cxnSpLocks/>
          </p:cNvCxnSpPr>
          <p:nvPr/>
        </p:nvCxnSpPr>
        <p:spPr>
          <a:xfrm>
            <a:off x="5063906" y="3181097"/>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77" name="Rectangle 476"/>
          <p:cNvSpPr/>
          <p:nvPr/>
        </p:nvSpPr>
        <p:spPr>
          <a:xfrm>
            <a:off x="2018490" y="3265430"/>
            <a:ext cx="300082" cy="338554"/>
          </a:xfrm>
          <a:prstGeom prst="rect">
            <a:avLst/>
          </a:prstGeom>
        </p:spPr>
        <p:txBody>
          <a:bodyPr wrap="none">
            <a:spAutoFit/>
          </a:bodyPr>
          <a:lstStyle/>
          <a:p>
            <a:pPr algn="ctr"/>
            <a:r>
              <a:rPr lang="en-GB" sz="1600" b="1" dirty="0">
                <a:solidFill>
                  <a:srgbClr val="FFC000"/>
                </a:solidFill>
              </a:rPr>
              <a:t>S</a:t>
            </a:r>
          </a:p>
        </p:txBody>
      </p:sp>
      <p:sp>
        <p:nvSpPr>
          <p:cNvPr id="478" name="Rectangle 477"/>
          <p:cNvSpPr/>
          <p:nvPr/>
        </p:nvSpPr>
        <p:spPr>
          <a:xfrm>
            <a:off x="3040602" y="3236886"/>
            <a:ext cx="300082" cy="338554"/>
          </a:xfrm>
          <a:prstGeom prst="rect">
            <a:avLst/>
          </a:prstGeom>
        </p:spPr>
        <p:txBody>
          <a:bodyPr wrap="none">
            <a:spAutoFit/>
          </a:bodyPr>
          <a:lstStyle/>
          <a:p>
            <a:pPr algn="ctr"/>
            <a:r>
              <a:rPr lang="en-GB" sz="1600" b="1" dirty="0">
                <a:solidFill>
                  <a:srgbClr val="FFC000"/>
                </a:solidFill>
              </a:rPr>
              <a:t>S</a:t>
            </a:r>
          </a:p>
        </p:txBody>
      </p:sp>
      <p:sp>
        <p:nvSpPr>
          <p:cNvPr id="479" name="Rectangle 478"/>
          <p:cNvSpPr/>
          <p:nvPr/>
        </p:nvSpPr>
        <p:spPr>
          <a:xfrm>
            <a:off x="4022548" y="3255065"/>
            <a:ext cx="300082" cy="338554"/>
          </a:xfrm>
          <a:prstGeom prst="rect">
            <a:avLst/>
          </a:prstGeom>
        </p:spPr>
        <p:txBody>
          <a:bodyPr wrap="none">
            <a:spAutoFit/>
          </a:bodyPr>
          <a:lstStyle/>
          <a:p>
            <a:pPr algn="ctr"/>
            <a:r>
              <a:rPr lang="en-GB" sz="1600" b="1" dirty="0">
                <a:solidFill>
                  <a:srgbClr val="FFC000"/>
                </a:solidFill>
              </a:rPr>
              <a:t>S</a:t>
            </a:r>
          </a:p>
        </p:txBody>
      </p:sp>
      <p:sp>
        <p:nvSpPr>
          <p:cNvPr id="480" name="Rectangle 479"/>
          <p:cNvSpPr/>
          <p:nvPr/>
        </p:nvSpPr>
        <p:spPr>
          <a:xfrm>
            <a:off x="4931156" y="3262686"/>
            <a:ext cx="300082" cy="338554"/>
          </a:xfrm>
          <a:prstGeom prst="rect">
            <a:avLst/>
          </a:prstGeom>
        </p:spPr>
        <p:txBody>
          <a:bodyPr wrap="none">
            <a:spAutoFit/>
          </a:bodyPr>
          <a:lstStyle/>
          <a:p>
            <a:pPr algn="ctr"/>
            <a:r>
              <a:rPr lang="en-GB" sz="1600" b="1" dirty="0">
                <a:solidFill>
                  <a:srgbClr val="FFC000"/>
                </a:solidFill>
              </a:rPr>
              <a:t>S</a:t>
            </a:r>
          </a:p>
        </p:txBody>
      </p:sp>
      <p:sp>
        <p:nvSpPr>
          <p:cNvPr id="482" name="TextBox 481"/>
          <p:cNvSpPr txBox="1"/>
          <p:nvPr/>
        </p:nvSpPr>
        <p:spPr>
          <a:xfrm>
            <a:off x="2300657" y="1989665"/>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
        <p:nvSpPr>
          <p:cNvPr id="483" name="TextBox 482"/>
          <p:cNvSpPr txBox="1"/>
          <p:nvPr/>
        </p:nvSpPr>
        <p:spPr>
          <a:xfrm>
            <a:off x="2302794" y="2919378"/>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484" name="TextBox 483"/>
          <p:cNvSpPr txBox="1"/>
          <p:nvPr/>
        </p:nvSpPr>
        <p:spPr>
          <a:xfrm>
            <a:off x="3303548" y="2919378"/>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485" name="TextBox 484"/>
          <p:cNvSpPr txBox="1"/>
          <p:nvPr/>
        </p:nvSpPr>
        <p:spPr>
          <a:xfrm>
            <a:off x="4278976" y="2919378"/>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486" name="TextBox 485"/>
          <p:cNvSpPr txBox="1"/>
          <p:nvPr/>
        </p:nvSpPr>
        <p:spPr>
          <a:xfrm>
            <a:off x="5172744" y="2919378"/>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487" name="TextBox 486"/>
          <p:cNvSpPr txBox="1"/>
          <p:nvPr/>
        </p:nvSpPr>
        <p:spPr>
          <a:xfrm>
            <a:off x="2302794" y="3434707"/>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488" name="TextBox 487"/>
          <p:cNvSpPr txBox="1"/>
          <p:nvPr/>
        </p:nvSpPr>
        <p:spPr>
          <a:xfrm>
            <a:off x="3296824" y="3434707"/>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489" name="TextBox 488"/>
          <p:cNvSpPr txBox="1"/>
          <p:nvPr/>
        </p:nvSpPr>
        <p:spPr>
          <a:xfrm>
            <a:off x="4278976" y="3434707"/>
            <a:ext cx="383438" cy="169277"/>
          </a:xfrm>
          <a:prstGeom prst="rect">
            <a:avLst/>
          </a:prstGeom>
          <a:noFill/>
        </p:spPr>
        <p:txBody>
          <a:bodyPr wrap="none" rtlCol="0">
            <a:spAutoFit/>
          </a:bodyPr>
          <a:lstStyle/>
          <a:p>
            <a:pPr algn="l"/>
            <a:r>
              <a:rPr lang="sv-SE" sz="500" dirty="0">
                <a:solidFill>
                  <a:srgbClr val="666666"/>
                </a:solidFill>
              </a:rPr>
              <a:t>SLOT 8</a:t>
            </a:r>
            <a:endParaRPr lang="en-US" sz="500" dirty="0">
              <a:solidFill>
                <a:srgbClr val="666666"/>
              </a:solidFill>
            </a:endParaRPr>
          </a:p>
        </p:txBody>
      </p:sp>
      <p:sp>
        <p:nvSpPr>
          <p:cNvPr id="490" name="TextBox 489"/>
          <p:cNvSpPr txBox="1"/>
          <p:nvPr/>
        </p:nvSpPr>
        <p:spPr>
          <a:xfrm>
            <a:off x="5172744" y="3434707"/>
            <a:ext cx="383438" cy="169277"/>
          </a:xfrm>
          <a:prstGeom prst="rect">
            <a:avLst/>
          </a:prstGeom>
          <a:noFill/>
        </p:spPr>
        <p:txBody>
          <a:bodyPr wrap="none" rtlCol="0">
            <a:spAutoFit/>
          </a:bodyPr>
          <a:lstStyle/>
          <a:p>
            <a:pPr algn="l"/>
            <a:r>
              <a:rPr lang="sv-SE" sz="500" dirty="0">
                <a:solidFill>
                  <a:srgbClr val="666666"/>
                </a:solidFill>
              </a:rPr>
              <a:t>SLOT 9</a:t>
            </a:r>
            <a:endParaRPr lang="en-US" sz="500" dirty="0">
              <a:solidFill>
                <a:srgbClr val="666666"/>
              </a:solidFill>
            </a:endParaRPr>
          </a:p>
        </p:txBody>
      </p:sp>
      <p:cxnSp>
        <p:nvCxnSpPr>
          <p:cNvPr id="491" name="Straight Connector 490">
            <a:extLst>
              <a:ext uri="{FF2B5EF4-FFF2-40B4-BE49-F238E27FC236}">
                <a16:creationId xmlns:a16="http://schemas.microsoft.com/office/drawing/2014/main" id="{46A40D69-B0C4-DB47-B1BA-DED9C011F0EA}"/>
              </a:ext>
            </a:extLst>
          </p:cNvPr>
          <p:cNvCxnSpPr>
            <a:cxnSpLocks/>
          </p:cNvCxnSpPr>
          <p:nvPr/>
        </p:nvCxnSpPr>
        <p:spPr>
          <a:xfrm>
            <a:off x="2179671" y="1712487"/>
            <a:ext cx="0" cy="504056"/>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95" name="Rounded Rectangle 494"/>
          <p:cNvSpPr/>
          <p:nvPr/>
        </p:nvSpPr>
        <p:spPr>
          <a:xfrm>
            <a:off x="780021" y="1136764"/>
            <a:ext cx="1326278"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err="1"/>
              <a:t>BoTK</a:t>
            </a:r>
            <a:r>
              <a:rPr lang="en-GB" sz="700" dirty="0"/>
              <a:t> is locked in slot 2 until </a:t>
            </a:r>
            <a:r>
              <a:rPr lang="en-GB" sz="700" dirty="0" err="1"/>
              <a:t>BoT</a:t>
            </a:r>
            <a:r>
              <a:rPr lang="en-GB" sz="700" dirty="0"/>
              <a:t> is permitted</a:t>
            </a:r>
          </a:p>
        </p:txBody>
      </p:sp>
      <p:sp>
        <p:nvSpPr>
          <p:cNvPr id="496" name="Rounded Rectangle 495"/>
          <p:cNvSpPr/>
          <p:nvPr/>
        </p:nvSpPr>
        <p:spPr>
          <a:xfrm>
            <a:off x="2478681" y="1132262"/>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err="1"/>
              <a:t>BoTK</a:t>
            </a:r>
            <a:r>
              <a:rPr lang="en-GB" sz="700" dirty="0"/>
              <a:t> not in Slot 1 = Bending Magnets are interlocked</a:t>
            </a:r>
          </a:p>
        </p:txBody>
      </p:sp>
      <p:sp>
        <p:nvSpPr>
          <p:cNvPr id="498" name="Rounded Rectangle 497"/>
          <p:cNvSpPr/>
          <p:nvPr/>
        </p:nvSpPr>
        <p:spPr>
          <a:xfrm>
            <a:off x="4006216" y="4148717"/>
            <a:ext cx="1434956"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NBAVK and SBAVK are managed by RP team. The solenoid is removed through HMI with RP credentials</a:t>
            </a:r>
          </a:p>
        </p:txBody>
      </p:sp>
      <p:sp>
        <p:nvSpPr>
          <p:cNvPr id="499" name="Rectangle 498"/>
          <p:cNvSpPr/>
          <p:nvPr/>
        </p:nvSpPr>
        <p:spPr>
          <a:xfrm>
            <a:off x="2011404" y="2700054"/>
            <a:ext cx="300082" cy="338554"/>
          </a:xfrm>
          <a:prstGeom prst="rect">
            <a:avLst/>
          </a:prstGeom>
        </p:spPr>
        <p:txBody>
          <a:bodyPr wrap="none">
            <a:spAutoFit/>
          </a:bodyPr>
          <a:lstStyle/>
          <a:p>
            <a:pPr algn="ctr"/>
            <a:r>
              <a:rPr lang="en-GB" sz="1600" b="1" dirty="0">
                <a:solidFill>
                  <a:srgbClr val="FFC000"/>
                </a:solidFill>
              </a:rPr>
              <a:t>S</a:t>
            </a:r>
          </a:p>
        </p:txBody>
      </p:sp>
      <p:sp>
        <p:nvSpPr>
          <p:cNvPr id="501" name="Frame 500">
            <a:extLst>
              <a:ext uri="{FF2B5EF4-FFF2-40B4-BE49-F238E27FC236}">
                <a16:creationId xmlns:a16="http://schemas.microsoft.com/office/drawing/2014/main" id="{259F06B2-079F-994A-8FC1-3C4E98E80E32}"/>
              </a:ext>
            </a:extLst>
          </p:cNvPr>
          <p:cNvSpPr/>
          <p:nvPr/>
        </p:nvSpPr>
        <p:spPr>
          <a:xfrm>
            <a:off x="762681" y="1649730"/>
            <a:ext cx="4793501" cy="2461260"/>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502" name="Platshållare för text 7">
            <a:extLst>
              <a:ext uri="{FF2B5EF4-FFF2-40B4-BE49-F238E27FC236}">
                <a16:creationId xmlns:a16="http://schemas.microsoft.com/office/drawing/2014/main" id="{4C2AF575-E0B9-46E1-9056-42B34ED44057}"/>
              </a:ext>
            </a:extLst>
          </p:cNvPr>
          <p:cNvSpPr txBox="1">
            <a:spLocks/>
          </p:cNvSpPr>
          <p:nvPr/>
        </p:nvSpPr>
        <p:spPr>
          <a:xfrm>
            <a:off x="2920147" y="1737054"/>
            <a:ext cx="2611879"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chemeClr val="tx1"/>
                </a:solidFill>
              </a:rPr>
              <a:t>Unit #1</a:t>
            </a:r>
          </a:p>
          <a:p>
            <a:pPr algn="r"/>
            <a:r>
              <a:rPr lang="en-GB" sz="1400" b="1" dirty="0">
                <a:solidFill>
                  <a:schemeClr val="tx1"/>
                </a:solidFill>
              </a:rPr>
              <a:t>(Target – Bunker Scope)</a:t>
            </a:r>
            <a:endParaRPr lang="sv-SE" dirty="0">
              <a:solidFill>
                <a:schemeClr val="tx1"/>
              </a:solidFill>
            </a:endParaRPr>
          </a:p>
        </p:txBody>
      </p:sp>
      <p:grpSp>
        <p:nvGrpSpPr>
          <p:cNvPr id="503" name="Group 502"/>
          <p:cNvGrpSpPr/>
          <p:nvPr/>
        </p:nvGrpSpPr>
        <p:grpSpPr>
          <a:xfrm>
            <a:off x="4388853" y="2706062"/>
            <a:ext cx="506289" cy="530824"/>
            <a:chOff x="5144361" y="4807730"/>
            <a:chExt cx="506289" cy="530824"/>
          </a:xfrm>
        </p:grpSpPr>
        <p:pic>
          <p:nvPicPr>
            <p:cNvPr id="504" name="Picture 5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4361" y="4807730"/>
              <a:ext cx="504057" cy="303170"/>
            </a:xfrm>
            <a:prstGeom prst="rect">
              <a:avLst/>
            </a:prstGeom>
            <a:solidFill>
              <a:schemeClr val="tx2">
                <a:lumMod val="60000"/>
                <a:lumOff val="40000"/>
              </a:schemeClr>
            </a:solidFill>
            <a:effectLst>
              <a:glow rad="101600">
                <a:srgbClr val="00B0F0"/>
              </a:glow>
            </a:effectLst>
          </p:spPr>
        </p:pic>
        <p:sp>
          <p:nvSpPr>
            <p:cNvPr id="505" name="TextBox 504">
              <a:extLst>
                <a:ext uri="{FF2B5EF4-FFF2-40B4-BE49-F238E27FC236}">
                  <a16:creationId xmlns:a16="http://schemas.microsoft.com/office/drawing/2014/main" id="{66C31103-BE75-2047-895B-B1CF197A7D37}"/>
                </a:ext>
              </a:extLst>
            </p:cNvPr>
            <p:cNvSpPr txBox="1"/>
            <p:nvPr/>
          </p:nvSpPr>
          <p:spPr>
            <a:xfrm>
              <a:off x="5173368" y="5138499"/>
              <a:ext cx="477282" cy="200055"/>
            </a:xfrm>
            <a:prstGeom prst="rect">
              <a:avLst/>
            </a:prstGeom>
            <a:noFill/>
          </p:spPr>
          <p:txBody>
            <a:bodyPr wrap="square" rtlCol="0">
              <a:spAutoFit/>
            </a:bodyPr>
            <a:lstStyle/>
            <a:p>
              <a:pPr algn="ctr"/>
              <a:r>
                <a:rPr lang="en-GB" sz="700" b="1" dirty="0">
                  <a:solidFill>
                    <a:schemeClr val="accent1"/>
                  </a:solidFill>
                </a:rPr>
                <a:t>NBAK</a:t>
              </a:r>
            </a:p>
          </p:txBody>
        </p:sp>
      </p:grpSp>
      <p:sp>
        <p:nvSpPr>
          <p:cNvPr id="506" name="Rounded Rectangle 135">
            <a:extLst>
              <a:ext uri="{FF2B5EF4-FFF2-40B4-BE49-F238E27FC236}">
                <a16:creationId xmlns:a16="http://schemas.microsoft.com/office/drawing/2014/main" id="{36DA2EB9-D1EA-F9B9-77F6-7B80C52557FE}"/>
              </a:ext>
            </a:extLst>
          </p:cNvPr>
          <p:cNvSpPr/>
          <p:nvPr/>
        </p:nvSpPr>
        <p:spPr>
          <a:xfrm>
            <a:off x="6478990" y="1125838"/>
            <a:ext cx="1663269"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The NBAK is locked by solenoid upon removing of any RFID keys and unlocked when all RFID keys are in home position and AMS = 0</a:t>
            </a:r>
          </a:p>
        </p:txBody>
      </p:sp>
      <p:sp>
        <p:nvSpPr>
          <p:cNvPr id="507" name="Platshållare för text 7">
            <a:extLst>
              <a:ext uri="{FF2B5EF4-FFF2-40B4-BE49-F238E27FC236}">
                <a16:creationId xmlns:a16="http://schemas.microsoft.com/office/drawing/2014/main" id="{4C2AF575-E0B9-46E1-9056-42B34ED44057}"/>
              </a:ext>
            </a:extLst>
          </p:cNvPr>
          <p:cNvSpPr txBox="1">
            <a:spLocks/>
          </p:cNvSpPr>
          <p:nvPr/>
        </p:nvSpPr>
        <p:spPr>
          <a:xfrm>
            <a:off x="8530669" y="1780444"/>
            <a:ext cx="1677935"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chemeClr val="tx1"/>
                </a:solidFill>
              </a:rPr>
              <a:t>Unit #2</a:t>
            </a:r>
          </a:p>
          <a:p>
            <a:pPr algn="r"/>
            <a:r>
              <a:rPr lang="en-GB" sz="1400" b="1" dirty="0">
                <a:solidFill>
                  <a:schemeClr val="tx1"/>
                </a:solidFill>
              </a:rPr>
              <a:t>(North Bunker)</a:t>
            </a:r>
            <a:endParaRPr lang="sv-SE" dirty="0">
              <a:solidFill>
                <a:schemeClr val="tx1"/>
              </a:solidFill>
            </a:endParaRPr>
          </a:p>
        </p:txBody>
      </p:sp>
      <p:sp>
        <p:nvSpPr>
          <p:cNvPr id="237" name="TextBox 236">
            <a:extLst>
              <a:ext uri="{FF2B5EF4-FFF2-40B4-BE49-F238E27FC236}">
                <a16:creationId xmlns:a16="http://schemas.microsoft.com/office/drawing/2014/main" id="{548DDEBB-A251-AB9D-9AD7-25628F919568}"/>
              </a:ext>
            </a:extLst>
          </p:cNvPr>
          <p:cNvSpPr txBox="1"/>
          <p:nvPr/>
        </p:nvSpPr>
        <p:spPr>
          <a:xfrm>
            <a:off x="6546866" y="4172422"/>
            <a:ext cx="689425" cy="230832"/>
          </a:xfrm>
          <a:prstGeom prst="rect">
            <a:avLst/>
          </a:prstGeom>
          <a:noFill/>
        </p:spPr>
        <p:txBody>
          <a:bodyPr wrap="square" rtlCol="0">
            <a:spAutoFit/>
          </a:bodyPr>
          <a:lstStyle/>
          <a:p>
            <a:pPr algn="ctr"/>
            <a:r>
              <a:rPr lang="en-GB" sz="900" b="1" dirty="0">
                <a:solidFill>
                  <a:schemeClr val="accent5"/>
                </a:solidFill>
              </a:rPr>
              <a:t>I-SCMK2</a:t>
            </a:r>
          </a:p>
        </p:txBody>
      </p:sp>
      <p:sp>
        <p:nvSpPr>
          <p:cNvPr id="246" name="TextBox 245">
            <a:extLst>
              <a:ext uri="{FF2B5EF4-FFF2-40B4-BE49-F238E27FC236}">
                <a16:creationId xmlns:a16="http://schemas.microsoft.com/office/drawing/2014/main" id="{548DDEBB-A251-AB9D-9AD7-25628F919568}"/>
              </a:ext>
            </a:extLst>
          </p:cNvPr>
          <p:cNvSpPr txBox="1"/>
          <p:nvPr/>
        </p:nvSpPr>
        <p:spPr>
          <a:xfrm>
            <a:off x="6567834" y="4661288"/>
            <a:ext cx="668457" cy="230832"/>
          </a:xfrm>
          <a:prstGeom prst="rect">
            <a:avLst/>
          </a:prstGeom>
          <a:noFill/>
        </p:spPr>
        <p:txBody>
          <a:bodyPr wrap="square" rtlCol="0">
            <a:spAutoFit/>
          </a:bodyPr>
          <a:lstStyle/>
          <a:p>
            <a:pPr algn="ctr"/>
            <a:r>
              <a:rPr lang="en-GB" sz="900" b="1" dirty="0">
                <a:solidFill>
                  <a:schemeClr val="accent5"/>
                </a:solidFill>
              </a:rPr>
              <a:t>I-SCMK3</a:t>
            </a:r>
          </a:p>
        </p:txBody>
      </p:sp>
      <p:grpSp>
        <p:nvGrpSpPr>
          <p:cNvPr id="247" name="Group 246">
            <a:extLst>
              <a:ext uri="{FF2B5EF4-FFF2-40B4-BE49-F238E27FC236}">
                <a16:creationId xmlns:a16="http://schemas.microsoft.com/office/drawing/2014/main" id="{8CA71D9F-C23A-81F8-579E-C08ACB5828CD}"/>
              </a:ext>
            </a:extLst>
          </p:cNvPr>
          <p:cNvGrpSpPr/>
          <p:nvPr/>
        </p:nvGrpSpPr>
        <p:grpSpPr>
          <a:xfrm>
            <a:off x="7184426" y="4950980"/>
            <a:ext cx="359226" cy="504056"/>
            <a:chOff x="5480394" y="6026233"/>
            <a:chExt cx="359226" cy="504056"/>
          </a:xfrm>
        </p:grpSpPr>
        <p:sp>
          <p:nvSpPr>
            <p:cNvPr id="256" name="Donut 428">
              <a:extLst>
                <a:ext uri="{FF2B5EF4-FFF2-40B4-BE49-F238E27FC236}">
                  <a16:creationId xmlns:a16="http://schemas.microsoft.com/office/drawing/2014/main" id="{2265CD73-DC43-B294-D2AA-CC97B3C49284}"/>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58" name="Straight Connector 257">
              <a:extLst>
                <a:ext uri="{FF2B5EF4-FFF2-40B4-BE49-F238E27FC236}">
                  <a16:creationId xmlns:a16="http://schemas.microsoft.com/office/drawing/2014/main" id="{7D5AD41C-136E-9BDC-A9E5-192B6CF50DDA}"/>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59" name="Oval 258">
              <a:extLst>
                <a:ext uri="{FF2B5EF4-FFF2-40B4-BE49-F238E27FC236}">
                  <a16:creationId xmlns:a16="http://schemas.microsoft.com/office/drawing/2014/main" id="{AB62900F-3727-9438-B2CC-49BC37F446BA}"/>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60" name="Group 259">
            <a:extLst>
              <a:ext uri="{FF2B5EF4-FFF2-40B4-BE49-F238E27FC236}">
                <a16:creationId xmlns:a16="http://schemas.microsoft.com/office/drawing/2014/main" id="{8CA71D9F-C23A-81F8-579E-C08ACB5828CD}"/>
              </a:ext>
            </a:extLst>
          </p:cNvPr>
          <p:cNvGrpSpPr/>
          <p:nvPr/>
        </p:nvGrpSpPr>
        <p:grpSpPr>
          <a:xfrm>
            <a:off x="7184426" y="5414368"/>
            <a:ext cx="359226" cy="504056"/>
            <a:chOff x="5480394" y="6026233"/>
            <a:chExt cx="359226" cy="504056"/>
          </a:xfrm>
        </p:grpSpPr>
        <p:sp>
          <p:nvSpPr>
            <p:cNvPr id="261" name="Donut 428">
              <a:extLst>
                <a:ext uri="{FF2B5EF4-FFF2-40B4-BE49-F238E27FC236}">
                  <a16:creationId xmlns:a16="http://schemas.microsoft.com/office/drawing/2014/main" id="{2265CD73-DC43-B294-D2AA-CC97B3C49284}"/>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62" name="Straight Connector 261">
              <a:extLst>
                <a:ext uri="{FF2B5EF4-FFF2-40B4-BE49-F238E27FC236}">
                  <a16:creationId xmlns:a16="http://schemas.microsoft.com/office/drawing/2014/main" id="{7D5AD41C-136E-9BDC-A9E5-192B6CF50DDA}"/>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63" name="Oval 262">
              <a:extLst>
                <a:ext uri="{FF2B5EF4-FFF2-40B4-BE49-F238E27FC236}">
                  <a16:creationId xmlns:a16="http://schemas.microsoft.com/office/drawing/2014/main" id="{AB62900F-3727-9438-B2CC-49BC37F446BA}"/>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64" name="Group 263">
            <a:extLst>
              <a:ext uri="{FF2B5EF4-FFF2-40B4-BE49-F238E27FC236}">
                <a16:creationId xmlns:a16="http://schemas.microsoft.com/office/drawing/2014/main" id="{8CA71D9F-C23A-81F8-579E-C08ACB5828CD}"/>
              </a:ext>
            </a:extLst>
          </p:cNvPr>
          <p:cNvGrpSpPr/>
          <p:nvPr/>
        </p:nvGrpSpPr>
        <p:grpSpPr>
          <a:xfrm>
            <a:off x="7181365" y="5844693"/>
            <a:ext cx="359226" cy="504056"/>
            <a:chOff x="5480394" y="6026233"/>
            <a:chExt cx="359226" cy="504056"/>
          </a:xfrm>
        </p:grpSpPr>
        <p:sp>
          <p:nvSpPr>
            <p:cNvPr id="265" name="Donut 428">
              <a:extLst>
                <a:ext uri="{FF2B5EF4-FFF2-40B4-BE49-F238E27FC236}">
                  <a16:creationId xmlns:a16="http://schemas.microsoft.com/office/drawing/2014/main" id="{2265CD73-DC43-B294-D2AA-CC97B3C49284}"/>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66" name="Straight Connector 265">
              <a:extLst>
                <a:ext uri="{FF2B5EF4-FFF2-40B4-BE49-F238E27FC236}">
                  <a16:creationId xmlns:a16="http://schemas.microsoft.com/office/drawing/2014/main" id="{7D5AD41C-136E-9BDC-A9E5-192B6CF50DDA}"/>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67" name="Oval 266">
              <a:extLst>
                <a:ext uri="{FF2B5EF4-FFF2-40B4-BE49-F238E27FC236}">
                  <a16:creationId xmlns:a16="http://schemas.microsoft.com/office/drawing/2014/main" id="{AB62900F-3727-9438-B2CC-49BC37F446BA}"/>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78" name="TextBox 277">
            <a:extLst>
              <a:ext uri="{FF2B5EF4-FFF2-40B4-BE49-F238E27FC236}">
                <a16:creationId xmlns:a16="http://schemas.microsoft.com/office/drawing/2014/main" id="{60648D5D-CCDA-C0D9-3F10-94654386B2D3}"/>
              </a:ext>
            </a:extLst>
          </p:cNvPr>
          <p:cNvSpPr txBox="1"/>
          <p:nvPr/>
        </p:nvSpPr>
        <p:spPr>
          <a:xfrm>
            <a:off x="7501727" y="5247567"/>
            <a:ext cx="383438" cy="169277"/>
          </a:xfrm>
          <a:prstGeom prst="rect">
            <a:avLst/>
          </a:prstGeom>
          <a:noFill/>
        </p:spPr>
        <p:txBody>
          <a:bodyPr wrap="none" rtlCol="0">
            <a:spAutoFit/>
          </a:bodyPr>
          <a:lstStyle/>
          <a:p>
            <a:pPr algn="l"/>
            <a:r>
              <a:rPr lang="sv-SE" sz="500" dirty="0">
                <a:solidFill>
                  <a:srgbClr val="666666"/>
                </a:solidFill>
              </a:rPr>
              <a:t>SLOT 8</a:t>
            </a:r>
            <a:endParaRPr lang="en-US" sz="500" dirty="0">
              <a:solidFill>
                <a:srgbClr val="666666"/>
              </a:solidFill>
            </a:endParaRPr>
          </a:p>
        </p:txBody>
      </p:sp>
      <p:sp>
        <p:nvSpPr>
          <p:cNvPr id="279" name="TextBox 278">
            <a:extLst>
              <a:ext uri="{FF2B5EF4-FFF2-40B4-BE49-F238E27FC236}">
                <a16:creationId xmlns:a16="http://schemas.microsoft.com/office/drawing/2014/main" id="{60648D5D-CCDA-C0D9-3F10-94654386B2D3}"/>
              </a:ext>
            </a:extLst>
          </p:cNvPr>
          <p:cNvSpPr txBox="1"/>
          <p:nvPr/>
        </p:nvSpPr>
        <p:spPr>
          <a:xfrm>
            <a:off x="7501727" y="5694959"/>
            <a:ext cx="383438" cy="169277"/>
          </a:xfrm>
          <a:prstGeom prst="rect">
            <a:avLst/>
          </a:prstGeom>
          <a:noFill/>
        </p:spPr>
        <p:txBody>
          <a:bodyPr wrap="none" rtlCol="0">
            <a:spAutoFit/>
          </a:bodyPr>
          <a:lstStyle/>
          <a:p>
            <a:pPr algn="l"/>
            <a:r>
              <a:rPr lang="sv-SE" sz="500" dirty="0">
                <a:solidFill>
                  <a:srgbClr val="666666"/>
                </a:solidFill>
              </a:rPr>
              <a:t>SLOT 9</a:t>
            </a:r>
            <a:endParaRPr lang="en-US" sz="500" dirty="0">
              <a:solidFill>
                <a:srgbClr val="666666"/>
              </a:solidFill>
            </a:endParaRPr>
          </a:p>
        </p:txBody>
      </p:sp>
      <p:sp>
        <p:nvSpPr>
          <p:cNvPr id="280" name="TextBox 279">
            <a:extLst>
              <a:ext uri="{FF2B5EF4-FFF2-40B4-BE49-F238E27FC236}">
                <a16:creationId xmlns:a16="http://schemas.microsoft.com/office/drawing/2014/main" id="{60648D5D-CCDA-C0D9-3F10-94654386B2D3}"/>
              </a:ext>
            </a:extLst>
          </p:cNvPr>
          <p:cNvSpPr txBox="1"/>
          <p:nvPr/>
        </p:nvSpPr>
        <p:spPr>
          <a:xfrm>
            <a:off x="7484094" y="6123967"/>
            <a:ext cx="418704" cy="169277"/>
          </a:xfrm>
          <a:prstGeom prst="rect">
            <a:avLst/>
          </a:prstGeom>
          <a:noFill/>
        </p:spPr>
        <p:txBody>
          <a:bodyPr wrap="none" rtlCol="0">
            <a:spAutoFit/>
          </a:bodyPr>
          <a:lstStyle/>
          <a:p>
            <a:pPr algn="l"/>
            <a:r>
              <a:rPr lang="sv-SE" sz="500" dirty="0">
                <a:solidFill>
                  <a:srgbClr val="666666"/>
                </a:solidFill>
              </a:rPr>
              <a:t>SLOT 10</a:t>
            </a:r>
            <a:endParaRPr lang="en-US" sz="500" dirty="0">
              <a:solidFill>
                <a:srgbClr val="666666"/>
              </a:solidFill>
            </a:endParaRPr>
          </a:p>
        </p:txBody>
      </p:sp>
      <p:sp>
        <p:nvSpPr>
          <p:cNvPr id="281" name="TextBox 280">
            <a:extLst>
              <a:ext uri="{FF2B5EF4-FFF2-40B4-BE49-F238E27FC236}">
                <a16:creationId xmlns:a16="http://schemas.microsoft.com/office/drawing/2014/main" id="{548DDEBB-A251-AB9D-9AD7-25628F919568}"/>
              </a:ext>
            </a:extLst>
          </p:cNvPr>
          <p:cNvSpPr txBox="1"/>
          <p:nvPr/>
        </p:nvSpPr>
        <p:spPr>
          <a:xfrm>
            <a:off x="6567834" y="5093185"/>
            <a:ext cx="657386" cy="230832"/>
          </a:xfrm>
          <a:prstGeom prst="rect">
            <a:avLst/>
          </a:prstGeom>
          <a:noFill/>
        </p:spPr>
        <p:txBody>
          <a:bodyPr wrap="square" rtlCol="0">
            <a:spAutoFit/>
          </a:bodyPr>
          <a:lstStyle/>
          <a:p>
            <a:pPr algn="ctr"/>
            <a:r>
              <a:rPr lang="en-GB" sz="900" b="1" dirty="0">
                <a:solidFill>
                  <a:schemeClr val="accent5"/>
                </a:solidFill>
              </a:rPr>
              <a:t>I-SCMK4</a:t>
            </a:r>
          </a:p>
        </p:txBody>
      </p:sp>
      <p:sp>
        <p:nvSpPr>
          <p:cNvPr id="282" name="TextBox 281">
            <a:extLst>
              <a:ext uri="{FF2B5EF4-FFF2-40B4-BE49-F238E27FC236}">
                <a16:creationId xmlns:a16="http://schemas.microsoft.com/office/drawing/2014/main" id="{548DDEBB-A251-AB9D-9AD7-25628F919568}"/>
              </a:ext>
            </a:extLst>
          </p:cNvPr>
          <p:cNvSpPr txBox="1"/>
          <p:nvPr/>
        </p:nvSpPr>
        <p:spPr>
          <a:xfrm>
            <a:off x="6546866" y="5567267"/>
            <a:ext cx="689425" cy="230832"/>
          </a:xfrm>
          <a:prstGeom prst="rect">
            <a:avLst/>
          </a:prstGeom>
          <a:noFill/>
        </p:spPr>
        <p:txBody>
          <a:bodyPr wrap="square" rtlCol="0">
            <a:spAutoFit/>
          </a:bodyPr>
          <a:lstStyle/>
          <a:p>
            <a:pPr algn="ctr"/>
            <a:r>
              <a:rPr lang="en-GB" sz="900" b="1" dirty="0">
                <a:solidFill>
                  <a:schemeClr val="accent5"/>
                </a:solidFill>
              </a:rPr>
              <a:t>I-SCMK5</a:t>
            </a:r>
          </a:p>
        </p:txBody>
      </p:sp>
      <p:sp>
        <p:nvSpPr>
          <p:cNvPr id="283" name="TextBox 282">
            <a:extLst>
              <a:ext uri="{FF2B5EF4-FFF2-40B4-BE49-F238E27FC236}">
                <a16:creationId xmlns:a16="http://schemas.microsoft.com/office/drawing/2014/main" id="{548DDEBB-A251-AB9D-9AD7-25628F919568}"/>
              </a:ext>
            </a:extLst>
          </p:cNvPr>
          <p:cNvSpPr txBox="1"/>
          <p:nvPr/>
        </p:nvSpPr>
        <p:spPr>
          <a:xfrm>
            <a:off x="6567834" y="6056133"/>
            <a:ext cx="668457" cy="230832"/>
          </a:xfrm>
          <a:prstGeom prst="rect">
            <a:avLst/>
          </a:prstGeom>
          <a:noFill/>
        </p:spPr>
        <p:txBody>
          <a:bodyPr wrap="square" rtlCol="0">
            <a:spAutoFit/>
          </a:bodyPr>
          <a:lstStyle/>
          <a:p>
            <a:pPr algn="ctr"/>
            <a:r>
              <a:rPr lang="en-GB" sz="900" b="1" dirty="0">
                <a:solidFill>
                  <a:schemeClr val="accent5"/>
                </a:solidFill>
              </a:rPr>
              <a:t>I-SCMK6</a:t>
            </a:r>
          </a:p>
        </p:txBody>
      </p:sp>
      <p:sp>
        <p:nvSpPr>
          <p:cNvPr id="297" name="TextBox 296">
            <a:extLst>
              <a:ext uri="{FF2B5EF4-FFF2-40B4-BE49-F238E27FC236}">
                <a16:creationId xmlns:a16="http://schemas.microsoft.com/office/drawing/2014/main" id="{66C31103-BE75-2047-895B-B1CF197A7D37}"/>
              </a:ext>
            </a:extLst>
          </p:cNvPr>
          <p:cNvSpPr txBox="1"/>
          <p:nvPr/>
        </p:nvSpPr>
        <p:spPr>
          <a:xfrm>
            <a:off x="702743" y="1756047"/>
            <a:ext cx="1308661" cy="400110"/>
          </a:xfrm>
          <a:prstGeom prst="rect">
            <a:avLst/>
          </a:prstGeom>
          <a:noFill/>
        </p:spPr>
        <p:txBody>
          <a:bodyPr wrap="square" rtlCol="0">
            <a:spAutoFit/>
          </a:bodyPr>
          <a:lstStyle/>
          <a:p>
            <a:pPr algn="ctr"/>
            <a:r>
              <a:rPr lang="en-GB" sz="1000" b="1" dirty="0">
                <a:solidFill>
                  <a:srgbClr val="FF0000"/>
                </a:solidFill>
              </a:rPr>
              <a:t>Permit for Beam On Target</a:t>
            </a:r>
          </a:p>
        </p:txBody>
      </p:sp>
      <p:sp>
        <p:nvSpPr>
          <p:cNvPr id="284" name="Rectangle 283"/>
          <p:cNvSpPr/>
          <p:nvPr/>
        </p:nvSpPr>
        <p:spPr>
          <a:xfrm>
            <a:off x="3040231" y="2676962"/>
            <a:ext cx="300082" cy="338554"/>
          </a:xfrm>
          <a:prstGeom prst="rect">
            <a:avLst/>
          </a:prstGeom>
        </p:spPr>
        <p:txBody>
          <a:bodyPr wrap="none">
            <a:spAutoFit/>
          </a:bodyPr>
          <a:lstStyle/>
          <a:p>
            <a:pPr algn="ctr"/>
            <a:r>
              <a:rPr lang="en-GB" sz="1600" b="1" dirty="0">
                <a:solidFill>
                  <a:srgbClr val="FFC000"/>
                </a:solidFill>
              </a:rPr>
              <a:t>S</a:t>
            </a:r>
          </a:p>
        </p:txBody>
      </p:sp>
      <p:sp>
        <p:nvSpPr>
          <p:cNvPr id="285" name="TextBox 284">
            <a:extLst>
              <a:ext uri="{FF2B5EF4-FFF2-40B4-BE49-F238E27FC236}">
                <a16:creationId xmlns:a16="http://schemas.microsoft.com/office/drawing/2014/main" id="{66C31103-BE75-2047-895B-B1CF197A7D37}"/>
              </a:ext>
            </a:extLst>
          </p:cNvPr>
          <p:cNvSpPr txBox="1"/>
          <p:nvPr/>
        </p:nvSpPr>
        <p:spPr>
          <a:xfrm>
            <a:off x="1018021" y="2733613"/>
            <a:ext cx="890154" cy="246221"/>
          </a:xfrm>
          <a:prstGeom prst="rect">
            <a:avLst/>
          </a:prstGeom>
          <a:noFill/>
        </p:spPr>
        <p:txBody>
          <a:bodyPr wrap="square" rtlCol="0">
            <a:spAutoFit/>
          </a:bodyPr>
          <a:lstStyle/>
          <a:p>
            <a:pPr algn="ctr"/>
            <a:r>
              <a:rPr lang="en-GB" sz="1000" b="1" dirty="0" err="1">
                <a:solidFill>
                  <a:srgbClr val="FF0000"/>
                </a:solidFill>
              </a:rPr>
              <a:t>BoTK</a:t>
            </a:r>
            <a:endParaRPr lang="en-GB" sz="1000" b="1" dirty="0">
              <a:solidFill>
                <a:srgbClr val="FF0000"/>
              </a:solidFill>
            </a:endParaRPr>
          </a:p>
        </p:txBody>
      </p:sp>
      <p:grpSp>
        <p:nvGrpSpPr>
          <p:cNvPr id="286" name="Group 285"/>
          <p:cNvGrpSpPr/>
          <p:nvPr/>
        </p:nvGrpSpPr>
        <p:grpSpPr>
          <a:xfrm>
            <a:off x="2715504" y="1809715"/>
            <a:ext cx="504057" cy="530824"/>
            <a:chOff x="1765406" y="1215762"/>
            <a:chExt cx="504057" cy="530824"/>
          </a:xfrm>
        </p:grpSpPr>
        <p:pic>
          <p:nvPicPr>
            <p:cNvPr id="287" name="Picture 28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288" name="TextBox 287">
              <a:extLst>
                <a:ext uri="{FF2B5EF4-FFF2-40B4-BE49-F238E27FC236}">
                  <a16:creationId xmlns:a16="http://schemas.microsoft.com/office/drawing/2014/main" id="{66C31103-BE75-2047-895B-B1CF197A7D37}"/>
                </a:ext>
              </a:extLst>
            </p:cNvPr>
            <p:cNvSpPr txBox="1"/>
            <p:nvPr/>
          </p:nvSpPr>
          <p:spPr>
            <a:xfrm>
              <a:off x="1793457" y="1546531"/>
              <a:ext cx="460950" cy="200055"/>
            </a:xfrm>
            <a:prstGeom prst="rect">
              <a:avLst/>
            </a:prstGeom>
            <a:noFill/>
          </p:spPr>
          <p:txBody>
            <a:bodyPr wrap="square" rtlCol="0">
              <a:spAutoFit/>
            </a:bodyPr>
            <a:lstStyle/>
            <a:p>
              <a:pPr algn="ctr"/>
              <a:r>
                <a:rPr lang="en-GB" sz="700" b="1" dirty="0" err="1">
                  <a:solidFill>
                    <a:srgbClr val="FF0000"/>
                  </a:solidFill>
                </a:rPr>
                <a:t>BoTK</a:t>
              </a:r>
              <a:endParaRPr lang="en-GB" sz="700" b="1" dirty="0">
                <a:solidFill>
                  <a:srgbClr val="FF0000"/>
                </a:solidFill>
              </a:endParaRPr>
            </a:p>
          </p:txBody>
        </p:sp>
      </p:grpSp>
      <p:sp>
        <p:nvSpPr>
          <p:cNvPr id="7" name="Flowchart: Connector 6">
            <a:extLst>
              <a:ext uri="{FF2B5EF4-FFF2-40B4-BE49-F238E27FC236}">
                <a16:creationId xmlns:a16="http://schemas.microsoft.com/office/drawing/2014/main" id="{3ED0D15F-2174-F375-F729-92F1DFD2EF70}"/>
              </a:ext>
            </a:extLst>
          </p:cNvPr>
          <p:cNvSpPr/>
          <p:nvPr/>
        </p:nvSpPr>
        <p:spPr>
          <a:xfrm>
            <a:off x="412678" y="4870305"/>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0" name="Straight Arrow Connector 9">
            <a:extLst>
              <a:ext uri="{FF2B5EF4-FFF2-40B4-BE49-F238E27FC236}">
                <a16:creationId xmlns:a16="http://schemas.microsoft.com/office/drawing/2014/main" id="{ACE42235-1C04-AF6B-AFAE-B350D6D0E963}"/>
              </a:ext>
            </a:extLst>
          </p:cNvPr>
          <p:cNvCxnSpPr>
            <a:stCxn id="7" idx="6"/>
          </p:cNvCxnSpPr>
          <p:nvPr/>
        </p:nvCxnSpPr>
        <p:spPr>
          <a:xfrm>
            <a:off x="1409676" y="5353714"/>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1" name="Flowchart: Connector 10">
            <a:extLst>
              <a:ext uri="{FF2B5EF4-FFF2-40B4-BE49-F238E27FC236}">
                <a16:creationId xmlns:a16="http://schemas.microsoft.com/office/drawing/2014/main" id="{CD2B12E5-3E0E-1728-0F36-D782A81E47A5}"/>
              </a:ext>
            </a:extLst>
          </p:cNvPr>
          <p:cNvSpPr/>
          <p:nvPr/>
        </p:nvSpPr>
        <p:spPr>
          <a:xfrm>
            <a:off x="2201506" y="4877727"/>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TextBox 11">
            <a:extLst>
              <a:ext uri="{FF2B5EF4-FFF2-40B4-BE49-F238E27FC236}">
                <a16:creationId xmlns:a16="http://schemas.microsoft.com/office/drawing/2014/main" id="{399288B8-C16F-49E5-4F47-5A31D728A8D2}"/>
              </a:ext>
            </a:extLst>
          </p:cNvPr>
          <p:cNvSpPr txBox="1"/>
          <p:nvPr/>
        </p:nvSpPr>
        <p:spPr>
          <a:xfrm>
            <a:off x="1994571" y="5113164"/>
            <a:ext cx="1468533" cy="523220"/>
          </a:xfrm>
          <a:prstGeom prst="rect">
            <a:avLst/>
          </a:prstGeom>
          <a:noFill/>
          <a:ln>
            <a:noFill/>
          </a:ln>
        </p:spPr>
        <p:txBody>
          <a:bodyPr wrap="square" rtlCol="0">
            <a:spAutoFit/>
          </a:bodyPr>
          <a:lstStyle/>
          <a:p>
            <a:pPr algn="ctr"/>
            <a:r>
              <a:rPr lang="en-US" sz="1400" dirty="0">
                <a:solidFill>
                  <a:schemeClr val="bg1"/>
                </a:solidFill>
              </a:rPr>
              <a:t>Transition </a:t>
            </a:r>
          </a:p>
          <a:p>
            <a:pPr algn="ctr"/>
            <a:r>
              <a:rPr lang="en-US" sz="1400" dirty="0">
                <a:solidFill>
                  <a:schemeClr val="bg1"/>
                </a:solidFill>
              </a:rPr>
              <a:t>Mode</a:t>
            </a:r>
          </a:p>
        </p:txBody>
      </p:sp>
      <p:sp>
        <p:nvSpPr>
          <p:cNvPr id="14" name="TextBox 13">
            <a:extLst>
              <a:ext uri="{FF2B5EF4-FFF2-40B4-BE49-F238E27FC236}">
                <a16:creationId xmlns:a16="http://schemas.microsoft.com/office/drawing/2014/main" id="{B4EEDE96-7919-5B7B-F2B8-496D0CB65E88}"/>
              </a:ext>
            </a:extLst>
          </p:cNvPr>
          <p:cNvSpPr txBox="1"/>
          <p:nvPr/>
        </p:nvSpPr>
        <p:spPr>
          <a:xfrm>
            <a:off x="143443" y="5113932"/>
            <a:ext cx="1468533" cy="523220"/>
          </a:xfrm>
          <a:prstGeom prst="rect">
            <a:avLst/>
          </a:prstGeom>
          <a:noFill/>
          <a:ln>
            <a:noFill/>
          </a:ln>
        </p:spPr>
        <p:txBody>
          <a:bodyPr wrap="square" rtlCol="0">
            <a:spAutoFit/>
          </a:bodyPr>
          <a:lstStyle/>
          <a:p>
            <a:pPr algn="ctr"/>
            <a:r>
              <a:rPr lang="en-US" sz="1400" dirty="0" err="1">
                <a:solidFill>
                  <a:schemeClr val="bg1"/>
                </a:solidFill>
              </a:rPr>
              <a:t>BoT</a:t>
            </a:r>
            <a:r>
              <a:rPr lang="en-US" sz="1400" dirty="0">
                <a:solidFill>
                  <a:schemeClr val="bg1"/>
                </a:solidFill>
              </a:rPr>
              <a:t> ON </a:t>
            </a:r>
          </a:p>
          <a:p>
            <a:pPr algn="ctr"/>
            <a:r>
              <a:rPr lang="en-US" sz="1400" dirty="0">
                <a:solidFill>
                  <a:schemeClr val="bg1"/>
                </a:solidFill>
              </a:rPr>
              <a:t>Mode</a:t>
            </a:r>
          </a:p>
        </p:txBody>
      </p:sp>
      <p:sp>
        <p:nvSpPr>
          <p:cNvPr id="15" name="Flowchart: Connector 14">
            <a:extLst>
              <a:ext uri="{FF2B5EF4-FFF2-40B4-BE49-F238E27FC236}">
                <a16:creationId xmlns:a16="http://schemas.microsoft.com/office/drawing/2014/main" id="{CF6EE152-0ED7-2DCF-E415-C7F177CAFF8E}"/>
              </a:ext>
            </a:extLst>
          </p:cNvPr>
          <p:cNvSpPr/>
          <p:nvPr/>
        </p:nvSpPr>
        <p:spPr>
          <a:xfrm>
            <a:off x="4002412" y="4888813"/>
            <a:ext cx="996998" cy="966818"/>
          </a:xfrm>
          <a:prstGeom prst="flowChartConnector">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TextBox 15">
            <a:extLst>
              <a:ext uri="{FF2B5EF4-FFF2-40B4-BE49-F238E27FC236}">
                <a16:creationId xmlns:a16="http://schemas.microsoft.com/office/drawing/2014/main" id="{F50E04DE-42C6-A87C-4A39-A45848FED85A}"/>
              </a:ext>
            </a:extLst>
          </p:cNvPr>
          <p:cNvSpPr txBox="1"/>
          <p:nvPr/>
        </p:nvSpPr>
        <p:spPr>
          <a:xfrm>
            <a:off x="3765219" y="5079117"/>
            <a:ext cx="1468533" cy="523220"/>
          </a:xfrm>
          <a:prstGeom prst="rect">
            <a:avLst/>
          </a:prstGeom>
          <a:noFill/>
          <a:ln>
            <a:noFill/>
          </a:ln>
        </p:spPr>
        <p:txBody>
          <a:bodyPr wrap="square" rtlCol="0">
            <a:spAutoFit/>
          </a:bodyPr>
          <a:lstStyle/>
          <a:p>
            <a:pPr algn="ctr"/>
            <a:r>
              <a:rPr lang="en-US" sz="1400" dirty="0">
                <a:solidFill>
                  <a:schemeClr val="bg1"/>
                </a:solidFill>
              </a:rPr>
              <a:t>Access </a:t>
            </a:r>
          </a:p>
          <a:p>
            <a:pPr algn="ctr"/>
            <a:r>
              <a:rPr lang="en-US" sz="1400" dirty="0">
                <a:solidFill>
                  <a:schemeClr val="bg1"/>
                </a:solidFill>
              </a:rPr>
              <a:t>Mode</a:t>
            </a:r>
          </a:p>
        </p:txBody>
      </p:sp>
      <p:cxnSp>
        <p:nvCxnSpPr>
          <p:cNvPr id="17" name="Straight Arrow Connector 16">
            <a:extLst>
              <a:ext uri="{FF2B5EF4-FFF2-40B4-BE49-F238E27FC236}">
                <a16:creationId xmlns:a16="http://schemas.microsoft.com/office/drawing/2014/main" id="{BEDA4E79-2E3B-246E-B23C-983BC9D687FD}"/>
              </a:ext>
            </a:extLst>
          </p:cNvPr>
          <p:cNvCxnSpPr/>
          <p:nvPr/>
        </p:nvCxnSpPr>
        <p:spPr>
          <a:xfrm>
            <a:off x="3204505" y="5372222"/>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6" name="Rounded Rectangle 494">
            <a:extLst>
              <a:ext uri="{FF2B5EF4-FFF2-40B4-BE49-F238E27FC236}">
                <a16:creationId xmlns:a16="http://schemas.microsoft.com/office/drawing/2014/main" id="{40E600D2-4052-B84A-6F32-67C07BDC46B8}"/>
              </a:ext>
            </a:extLst>
          </p:cNvPr>
          <p:cNvSpPr/>
          <p:nvPr/>
        </p:nvSpPr>
        <p:spPr>
          <a:xfrm>
            <a:off x="1848990" y="4149935"/>
            <a:ext cx="2039125"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t>If needed to considering a delay for access,</a:t>
            </a:r>
          </a:p>
          <a:p>
            <a:r>
              <a:rPr lang="en-US" sz="700" dirty="0"/>
              <a:t>Access to Target basement by closing the Light shutters</a:t>
            </a:r>
          </a:p>
          <a:p>
            <a:r>
              <a:rPr lang="en-US" sz="700" dirty="0"/>
              <a:t>LSS maintenance</a:t>
            </a:r>
            <a:endParaRPr lang="en-GB" sz="700" dirty="0"/>
          </a:p>
        </p:txBody>
      </p:sp>
    </p:spTree>
    <p:extLst>
      <p:ext uri="{BB962C8B-B14F-4D97-AF65-F5344CB8AC3E}">
        <p14:creationId xmlns:p14="http://schemas.microsoft.com/office/powerpoint/2010/main" val="104332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49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491"/>
                                        </p:tgtEl>
                                      </p:cBhvr>
                                    </p:animEffect>
                                    <p:set>
                                      <p:cBhvr>
                                        <p:cTn id="18" dur="1" fill="hold">
                                          <p:stCondLst>
                                            <p:cond delay="499"/>
                                          </p:stCondLst>
                                        </p:cTn>
                                        <p:tgtEl>
                                          <p:spTgt spid="491"/>
                                        </p:tgtEl>
                                        <p:attrNameLst>
                                          <p:attrName>style.visibility</p:attrName>
                                        </p:attrNameLst>
                                      </p:cBhvr>
                                      <p:to>
                                        <p:strVal val="hidden"/>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28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6.25E-7 3.7037E-6 L -0.0655 0.1287 " pathEditMode="relative" rAng="0" ptsTypes="AA">
                                      <p:cBhvr>
                                        <p:cTn id="25" dur="2000" fill="hold"/>
                                        <p:tgtEl>
                                          <p:spTgt spid="286"/>
                                        </p:tgtEl>
                                        <p:attrNameLst>
                                          <p:attrName>ppt_x</p:attrName>
                                          <p:attrName>ppt_y</p:attrName>
                                        </p:attrNameLst>
                                      </p:cBhvr>
                                      <p:rCtr x="-3281" y="6435"/>
                                    </p:animMotion>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0"/>
                                          </p:stCondLst>
                                        </p:cTn>
                                        <p:tgtEl>
                                          <p:spTgt spid="28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96"/>
                                        </p:tgtEl>
                                        <p:attrNameLst>
                                          <p:attrName>style.visibility</p:attrName>
                                        </p:attrNameLst>
                                      </p:cBhvr>
                                      <p:to>
                                        <p:strVal val="visible"/>
                                      </p:to>
                                    </p:se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459"/>
                                        </p:tgtEl>
                                        <p:attrNameLst>
                                          <p:attrName>style.visibility</p:attrName>
                                        </p:attrNameLst>
                                      </p:cBhvr>
                                      <p:to>
                                        <p:strVal val="visible"/>
                                      </p:to>
                                    </p:set>
                                    <p:animEffect transition="in" filter="fade">
                                      <p:cBhvr>
                                        <p:cTn id="34" dur="500"/>
                                        <p:tgtEl>
                                          <p:spTgt spid="459"/>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5400000">
                                      <p:cBhvr>
                                        <p:cTn id="38" dur="2000" fill="hold"/>
                                        <p:tgtEl>
                                          <p:spTgt spid="459"/>
                                        </p:tgtEl>
                                        <p:attrNameLst>
                                          <p:attrName>r</p:attrName>
                                        </p:attrNameLst>
                                      </p:cBhvr>
                                    </p:animRot>
                                  </p:childTnLst>
                                </p:cTn>
                              </p:par>
                              <p:par>
                                <p:cTn id="39" presetID="42" presetClass="path" presetSubtype="0" accel="50000" decel="50000" fill="hold" nodeType="withEffect">
                                  <p:stCondLst>
                                    <p:cond delay="0"/>
                                  </p:stCondLst>
                                  <p:childTnLst>
                                    <p:animMotion origin="layout" path="M 3.95833E-6 4.44444E-6 L -0.00026 0.00856 " pathEditMode="fixed" rAng="0" ptsTypes="AA">
                                      <p:cBhvr>
                                        <p:cTn id="40" dur="2000" fill="hold"/>
                                        <p:tgtEl>
                                          <p:spTgt spid="389"/>
                                        </p:tgtEl>
                                        <p:attrNameLst>
                                          <p:attrName>ppt_x</p:attrName>
                                          <p:attrName>ppt_y</p:attrName>
                                        </p:attrNameLst>
                                      </p:cBhvr>
                                      <p:rCtr x="-13" y="417"/>
                                    </p:animMotion>
                                  </p:childTnLst>
                                </p:cTn>
                              </p:par>
                              <p:par>
                                <p:cTn id="41" presetID="42" presetClass="path" presetSubtype="0" accel="50000" decel="50000" fill="hold" nodeType="withEffect">
                                  <p:stCondLst>
                                    <p:cond delay="0"/>
                                  </p:stCondLst>
                                  <p:childTnLst>
                                    <p:animMotion origin="layout" path="M 2.70833E-6 3.7037E-7 L 0.00703 3.7037E-7 " pathEditMode="relative" rAng="0" ptsTypes="AA">
                                      <p:cBhvr>
                                        <p:cTn id="42" dur="2000" fill="hold"/>
                                        <p:tgtEl>
                                          <p:spTgt spid="410"/>
                                        </p:tgtEl>
                                        <p:attrNameLst>
                                          <p:attrName>ppt_x</p:attrName>
                                          <p:attrName>ppt_y</p:attrName>
                                        </p:attrNameLst>
                                      </p:cBhvr>
                                      <p:rCtr x="352" y="0"/>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5"/>
                                        </p:tgtEl>
                                        <p:attrNameLst>
                                          <p:attrName>style.visibility</p:attrName>
                                        </p:attrNameLst>
                                      </p:cBhvr>
                                      <p:to>
                                        <p:strVal val="visible"/>
                                      </p:to>
                                    </p:set>
                                    <p:animEffect transition="in" filter="fade">
                                      <p:cBhvr>
                                        <p:cTn id="47" dur="500"/>
                                        <p:tgtEl>
                                          <p:spTgt spid="49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99"/>
                                        </p:tgtEl>
                                        <p:attrNameLst>
                                          <p:attrName>style.visibility</p:attrName>
                                        </p:attrNameLst>
                                      </p:cBhvr>
                                      <p:to>
                                        <p:strVal val="visible"/>
                                      </p:to>
                                    </p:set>
                                    <p:animEffect transition="in" filter="fade">
                                      <p:cBhvr>
                                        <p:cTn id="50" dur="500"/>
                                        <p:tgtEl>
                                          <p:spTgt spid="4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98"/>
                                        </p:tgtEl>
                                        <p:attrNameLst>
                                          <p:attrName>style.visibility</p:attrName>
                                        </p:attrNameLst>
                                      </p:cBhvr>
                                      <p:to>
                                        <p:strVal val="visible"/>
                                      </p:to>
                                    </p:set>
                                  </p:childTnLst>
                                </p:cTn>
                              </p:par>
                            </p:childTnLst>
                          </p:cTn>
                        </p:par>
                        <p:par>
                          <p:cTn id="60" fill="hold">
                            <p:stCondLst>
                              <p:cond delay="0"/>
                            </p:stCondLst>
                            <p:childTnLst>
                              <p:par>
                                <p:cTn id="61" presetID="10" presetClass="exit" presetSubtype="0" fill="hold" grpId="0" nodeType="afterEffect">
                                  <p:stCondLst>
                                    <p:cond delay="0"/>
                                  </p:stCondLst>
                                  <p:childTnLst>
                                    <p:animEffect transition="out" filter="fade">
                                      <p:cBhvr>
                                        <p:cTn id="62" dur="500"/>
                                        <p:tgtEl>
                                          <p:spTgt spid="460"/>
                                        </p:tgtEl>
                                      </p:cBhvr>
                                    </p:animEffect>
                                    <p:set>
                                      <p:cBhvr>
                                        <p:cTn id="63" dur="1" fill="hold">
                                          <p:stCondLst>
                                            <p:cond delay="499"/>
                                          </p:stCondLst>
                                        </p:cTn>
                                        <p:tgtEl>
                                          <p:spTgt spid="460"/>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474"/>
                                        </p:tgtEl>
                                      </p:cBhvr>
                                    </p:animEffect>
                                    <p:set>
                                      <p:cBhvr>
                                        <p:cTn id="66" dur="1" fill="hold">
                                          <p:stCondLst>
                                            <p:cond delay="499"/>
                                          </p:stCondLst>
                                        </p:cTn>
                                        <p:tgtEl>
                                          <p:spTgt spid="474"/>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381"/>
                                        </p:tgtEl>
                                        <p:attrNameLst>
                                          <p:attrName>style.visibility</p:attrName>
                                        </p:attrNameLst>
                                      </p:cBhvr>
                                      <p:to>
                                        <p:strVal val="visible"/>
                                      </p:to>
                                    </p:set>
                                  </p:childTnLst>
                                </p:cTn>
                              </p:par>
                              <p:par>
                                <p:cTn id="69" presetID="10" presetClass="entr" presetSubtype="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8" presetClass="emph" presetSubtype="0" fill="hold" nodeType="clickEffect">
                                  <p:stCondLst>
                                    <p:cond delay="0"/>
                                  </p:stCondLst>
                                  <p:childTnLst>
                                    <p:animRot by="-5400000">
                                      <p:cBhvr>
                                        <p:cTn id="75" dur="2000" fill="hold"/>
                                        <p:tgtEl>
                                          <p:spTgt spid="451"/>
                                        </p:tgtEl>
                                        <p:attrNameLst>
                                          <p:attrName>r</p:attrName>
                                        </p:attrNameLst>
                                      </p:cBhvr>
                                    </p:animRot>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451"/>
                                        </p:tgtEl>
                                      </p:cBhvr>
                                    </p:animEffect>
                                    <p:set>
                                      <p:cBhvr>
                                        <p:cTn id="79" dur="1" fill="hold">
                                          <p:stCondLst>
                                            <p:cond delay="499"/>
                                          </p:stCondLst>
                                        </p:cTn>
                                        <p:tgtEl>
                                          <p:spTgt spid="451"/>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par>
                          <p:cTn id="83" fill="hold">
                            <p:stCondLst>
                              <p:cond delay="2500"/>
                            </p:stCondLst>
                            <p:childTnLst>
                              <p:par>
                                <p:cTn id="84" presetID="10" presetClass="entr" presetSubtype="0" fill="hold" nodeType="afterEffect">
                                  <p:stCondLst>
                                    <p:cond delay="0"/>
                                  </p:stCondLst>
                                  <p:childTnLst>
                                    <p:set>
                                      <p:cBhvr>
                                        <p:cTn id="85" dur="1" fill="hold">
                                          <p:stCondLst>
                                            <p:cond delay="0"/>
                                          </p:stCondLst>
                                        </p:cTn>
                                        <p:tgtEl>
                                          <p:spTgt spid="503"/>
                                        </p:tgtEl>
                                        <p:attrNameLst>
                                          <p:attrName>style.visibility</p:attrName>
                                        </p:attrNameLst>
                                      </p:cBhvr>
                                      <p:to>
                                        <p:strVal val="visible"/>
                                      </p:to>
                                    </p:set>
                                    <p:animEffect transition="in" filter="fade">
                                      <p:cBhvr>
                                        <p:cTn id="86" dur="500"/>
                                        <p:tgtEl>
                                          <p:spTgt spid="503"/>
                                        </p:tgtEl>
                                      </p:cBhvr>
                                    </p:animEffect>
                                  </p:childTnLst>
                                </p:cTn>
                              </p:par>
                            </p:childTnLst>
                          </p:cTn>
                        </p:par>
                        <p:par>
                          <p:cTn id="87" fill="hold">
                            <p:stCondLst>
                              <p:cond delay="3000"/>
                            </p:stCondLst>
                            <p:childTnLst>
                              <p:par>
                                <p:cTn id="88" presetID="42" presetClass="path" presetSubtype="0" accel="50000" decel="50000" fill="hold" nodeType="afterEffect">
                                  <p:stCondLst>
                                    <p:cond delay="0"/>
                                  </p:stCondLst>
                                  <p:childTnLst>
                                    <p:animMotion origin="layout" path="M 8.33333E-7 -3.33333E-6 L 0.22305 -0.13217 " pathEditMode="relative" rAng="0" ptsTypes="AA">
                                      <p:cBhvr>
                                        <p:cTn id="89" dur="2000" fill="hold"/>
                                        <p:tgtEl>
                                          <p:spTgt spid="503"/>
                                        </p:tgtEl>
                                        <p:attrNameLst>
                                          <p:attrName>ppt_x</p:attrName>
                                          <p:attrName>ppt_y</p:attrName>
                                        </p:attrNameLst>
                                      </p:cBhvr>
                                      <p:rCtr x="11146" y="-6620"/>
                                    </p:animMotion>
                                  </p:childTnLst>
                                </p:cTn>
                              </p:par>
                            </p:childTnLst>
                          </p:cTn>
                        </p:par>
                        <p:par>
                          <p:cTn id="90" fill="hold">
                            <p:stCondLst>
                              <p:cond delay="5000"/>
                            </p:stCondLst>
                            <p:childTnLst>
                              <p:par>
                                <p:cTn id="91" presetID="10" presetClass="exit" presetSubtype="0" fill="hold" nodeType="afterEffect">
                                  <p:stCondLst>
                                    <p:cond delay="0"/>
                                  </p:stCondLst>
                                  <p:childTnLst>
                                    <p:animEffect transition="out" filter="fade">
                                      <p:cBhvr>
                                        <p:cTn id="92" dur="500"/>
                                        <p:tgtEl>
                                          <p:spTgt spid="503"/>
                                        </p:tgtEl>
                                      </p:cBhvr>
                                    </p:animEffect>
                                    <p:set>
                                      <p:cBhvr>
                                        <p:cTn id="93" dur="1" fill="hold">
                                          <p:stCondLst>
                                            <p:cond delay="499"/>
                                          </p:stCondLst>
                                        </p:cTn>
                                        <p:tgtEl>
                                          <p:spTgt spid="503"/>
                                        </p:tgtEl>
                                        <p:attrNameLst>
                                          <p:attrName>style.visibility</p:attrName>
                                        </p:attrNameLst>
                                      </p:cBhvr>
                                      <p:to>
                                        <p:strVal val="hidden"/>
                                      </p:to>
                                    </p:set>
                                  </p:childTnLst>
                                </p:cTn>
                              </p:par>
                            </p:childTnLst>
                          </p:cTn>
                        </p:par>
                        <p:par>
                          <p:cTn id="94" fill="hold">
                            <p:stCondLst>
                              <p:cond delay="5500"/>
                            </p:stCondLst>
                            <p:childTnLst>
                              <p:par>
                                <p:cTn id="95" presetID="1" presetClass="entr" presetSubtype="0" fill="hold" nodeType="afterEffect">
                                  <p:stCondLst>
                                    <p:cond delay="0"/>
                                  </p:stCondLst>
                                  <p:childTnLst>
                                    <p:set>
                                      <p:cBhvr>
                                        <p:cTn id="96" dur="1" fill="hold">
                                          <p:stCondLst>
                                            <p:cond delay="0"/>
                                          </p:stCondLst>
                                        </p:cTn>
                                        <p:tgtEl>
                                          <p:spTgt spid="20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8" presetClass="emph" presetSubtype="0" fill="hold" nodeType="clickEffect">
                                  <p:stCondLst>
                                    <p:cond delay="0"/>
                                  </p:stCondLst>
                                  <p:childTnLst>
                                    <p:animRot by="5400000">
                                      <p:cBhvr>
                                        <p:cTn id="100" dur="2000" fill="hold"/>
                                        <p:tgtEl>
                                          <p:spTgt spid="209"/>
                                        </p:tgtEl>
                                        <p:attrNameLst>
                                          <p:attrName>r</p:attrName>
                                        </p:attrNameLst>
                                      </p:cBhvr>
                                    </p:animRot>
                                  </p:childTnLst>
                                </p:cTn>
                              </p:par>
                              <p:par>
                                <p:cTn id="101" presetID="42" presetClass="path" presetSubtype="0" accel="50000" decel="50000" fill="hold" nodeType="withEffect">
                                  <p:stCondLst>
                                    <p:cond delay="0"/>
                                  </p:stCondLst>
                                  <p:childTnLst>
                                    <p:animMotion origin="layout" path="M 3.75E-6 1.11022E-16 L 3.75E-6 0.0088 " pathEditMode="relative" rAng="0" ptsTypes="AA">
                                      <p:cBhvr>
                                        <p:cTn id="102" dur="2000" fill="hold"/>
                                        <p:tgtEl>
                                          <p:spTgt spid="5"/>
                                        </p:tgtEl>
                                        <p:attrNameLst>
                                          <p:attrName>ppt_x</p:attrName>
                                          <p:attrName>ppt_y</p:attrName>
                                        </p:attrNameLst>
                                      </p:cBhvr>
                                      <p:rCtr x="0" y="440"/>
                                    </p:animMotion>
                                  </p:childTnLst>
                                </p:cTn>
                              </p:par>
                            </p:childTnLst>
                          </p:cTn>
                        </p:par>
                      </p:childTnLst>
                    </p:cTn>
                  </p:par>
                  <p:par>
                    <p:cTn id="103" fill="hold">
                      <p:stCondLst>
                        <p:cond delay="indefinite"/>
                      </p:stCondLst>
                      <p:childTnLst>
                        <p:par>
                          <p:cTn id="104" fill="hold">
                            <p:stCondLst>
                              <p:cond delay="0"/>
                            </p:stCondLst>
                            <p:childTnLst>
                              <p:par>
                                <p:cTn id="105" presetID="8" presetClass="emph" presetSubtype="0" fill="hold" nodeType="clickEffect">
                                  <p:stCondLst>
                                    <p:cond delay="0"/>
                                  </p:stCondLst>
                                  <p:childTnLst>
                                    <p:animRot by="-5400000">
                                      <p:cBhvr>
                                        <p:cTn id="106" dur="2000" fill="hold"/>
                                        <p:tgtEl>
                                          <p:spTgt spid="213"/>
                                        </p:tgtEl>
                                        <p:attrNameLst>
                                          <p:attrName>r</p:attrName>
                                        </p:attrNameLst>
                                      </p:cBhvr>
                                    </p:animRot>
                                  </p:childTnLst>
                                </p:cTn>
                              </p:par>
                            </p:childTnLst>
                          </p:cTn>
                        </p:par>
                        <p:par>
                          <p:cTn id="107" fill="hold">
                            <p:stCondLst>
                              <p:cond delay="2000"/>
                            </p:stCondLst>
                            <p:childTnLst>
                              <p:par>
                                <p:cTn id="108" presetID="1" presetClass="exit" presetSubtype="0" fill="hold" nodeType="afterEffect">
                                  <p:stCondLst>
                                    <p:cond delay="0"/>
                                  </p:stCondLst>
                                  <p:childTnLst>
                                    <p:set>
                                      <p:cBhvr>
                                        <p:cTn id="109" dur="1" fill="hold">
                                          <p:stCondLst>
                                            <p:cond delay="0"/>
                                          </p:stCondLst>
                                        </p:cTn>
                                        <p:tgtEl>
                                          <p:spTgt spid="213"/>
                                        </p:tgtEl>
                                        <p:attrNameLst>
                                          <p:attrName>style.visibility</p:attrName>
                                        </p:attrNameLst>
                                      </p:cBhvr>
                                      <p:to>
                                        <p:strVal val="hidden"/>
                                      </p:to>
                                    </p:set>
                                  </p:childTnLst>
                                </p:cTn>
                              </p:par>
                            </p:childTnLst>
                          </p:cTn>
                        </p:par>
                        <p:par>
                          <p:cTn id="110" fill="hold">
                            <p:stCondLst>
                              <p:cond delay="2000"/>
                            </p:stCondLst>
                            <p:childTnLst>
                              <p:par>
                                <p:cTn id="111" presetID="10" presetClass="entr" presetSubtype="0" fill="hold" nodeType="afterEffect">
                                  <p:stCondLst>
                                    <p:cond delay="0"/>
                                  </p:stCondLst>
                                  <p:childTnLst>
                                    <p:set>
                                      <p:cBhvr>
                                        <p:cTn id="112" dur="1" fill="hold">
                                          <p:stCondLst>
                                            <p:cond delay="0"/>
                                          </p:stCondLst>
                                        </p:cTn>
                                        <p:tgtEl>
                                          <p:spTgt spid="253"/>
                                        </p:tgtEl>
                                        <p:attrNameLst>
                                          <p:attrName>style.visibility</p:attrName>
                                        </p:attrNameLst>
                                      </p:cBhvr>
                                      <p:to>
                                        <p:strVal val="visible"/>
                                      </p:to>
                                    </p:set>
                                    <p:animEffect transition="in" filter="fade">
                                      <p:cBhvr>
                                        <p:cTn id="113" dur="500"/>
                                        <p:tgtEl>
                                          <p:spTgt spid="253"/>
                                        </p:tgtEl>
                                      </p:cBhvr>
                                    </p:animEffect>
                                  </p:childTnLst>
                                </p:cTn>
                              </p:par>
                            </p:childTnLst>
                          </p:cTn>
                        </p:par>
                        <p:par>
                          <p:cTn id="114" fill="hold">
                            <p:stCondLst>
                              <p:cond delay="2500"/>
                            </p:stCondLst>
                            <p:childTnLst>
                              <p:par>
                                <p:cTn id="115" presetID="42" presetClass="path" presetSubtype="0" accel="50000" decel="50000" fill="hold" nodeType="afterEffect">
                                  <p:stCondLst>
                                    <p:cond delay="0"/>
                                  </p:stCondLst>
                                  <p:childTnLst>
                                    <p:animMotion origin="layout" path="M 2.5E-6 1.85185E-6 L 0.31784 0.43866 " pathEditMode="relative" rAng="0" ptsTypes="AA">
                                      <p:cBhvr>
                                        <p:cTn id="116" dur="2000" fill="hold"/>
                                        <p:tgtEl>
                                          <p:spTgt spid="253"/>
                                        </p:tgtEl>
                                        <p:attrNameLst>
                                          <p:attrName>ppt_x</p:attrName>
                                          <p:attrName>ppt_y</p:attrName>
                                        </p:attrNameLst>
                                      </p:cBhvr>
                                      <p:rCtr x="15885" y="21921"/>
                                    </p:animMotion>
                                  </p:childTnLst>
                                </p:cTn>
                              </p:par>
                            </p:childTnLst>
                          </p:cTn>
                        </p:par>
                        <p:par>
                          <p:cTn id="117" fill="hold">
                            <p:stCondLst>
                              <p:cond delay="4500"/>
                            </p:stCondLst>
                            <p:childTnLst>
                              <p:par>
                                <p:cTn id="118" presetID="10" presetClass="exit" presetSubtype="0" fill="hold" nodeType="afterEffect">
                                  <p:stCondLst>
                                    <p:cond delay="0"/>
                                  </p:stCondLst>
                                  <p:childTnLst>
                                    <p:animEffect transition="out" filter="fade">
                                      <p:cBhvr>
                                        <p:cTn id="119" dur="500"/>
                                        <p:tgtEl>
                                          <p:spTgt spid="253"/>
                                        </p:tgtEl>
                                      </p:cBhvr>
                                    </p:animEffect>
                                    <p:set>
                                      <p:cBhvr>
                                        <p:cTn id="120" dur="1" fill="hold">
                                          <p:stCondLst>
                                            <p:cond delay="499"/>
                                          </p:stCondLst>
                                        </p:cTn>
                                        <p:tgtEl>
                                          <p:spTgt spid="253"/>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50"/>
                                        </p:tgtEl>
                                        <p:attrNameLst>
                                          <p:attrName>style.visibility</p:attrName>
                                        </p:attrNameLst>
                                      </p:cBhvr>
                                      <p:to>
                                        <p:strVal val="visible"/>
                                      </p:to>
                                    </p:set>
                                    <p:animEffect transition="in" filter="fade">
                                      <p:cBhvr>
                                        <p:cTn id="125" dur="500"/>
                                        <p:tgtEl>
                                          <p:spTgt spid="250"/>
                                        </p:tgtEl>
                                      </p:cBhvr>
                                    </p:animEffect>
                                  </p:childTnLst>
                                </p:cTn>
                              </p:par>
                            </p:childTnLst>
                          </p:cTn>
                        </p:par>
                        <p:par>
                          <p:cTn id="126" fill="hold">
                            <p:stCondLst>
                              <p:cond delay="500"/>
                            </p:stCondLst>
                            <p:childTnLst>
                              <p:par>
                                <p:cTn id="127" presetID="10" presetClass="entr" presetSubtype="0" fill="hold" nodeType="afterEffect">
                                  <p:stCondLst>
                                    <p:cond delay="0"/>
                                  </p:stCondLst>
                                  <p:childTnLst>
                                    <p:set>
                                      <p:cBhvr>
                                        <p:cTn id="128" dur="1" fill="hold">
                                          <p:stCondLst>
                                            <p:cond delay="0"/>
                                          </p:stCondLst>
                                        </p:cTn>
                                        <p:tgtEl>
                                          <p:spTgt spid="248"/>
                                        </p:tgtEl>
                                        <p:attrNameLst>
                                          <p:attrName>style.visibility</p:attrName>
                                        </p:attrNameLst>
                                      </p:cBhvr>
                                      <p:to>
                                        <p:strVal val="visible"/>
                                      </p:to>
                                    </p:set>
                                    <p:animEffect transition="in" filter="fade">
                                      <p:cBhvr>
                                        <p:cTn id="129" dur="500"/>
                                        <p:tgtEl>
                                          <p:spTgt spid="248"/>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57"/>
                                        </p:tgtEl>
                                        <p:attrNameLst>
                                          <p:attrName>style.visibility</p:attrName>
                                        </p:attrNameLst>
                                      </p:cBhvr>
                                      <p:to>
                                        <p:strVal val="visible"/>
                                      </p:to>
                                    </p:set>
                                    <p:animEffect transition="in" filter="fade">
                                      <p:cBhvr>
                                        <p:cTn id="132" dur="500"/>
                                        <p:tgtEl>
                                          <p:spTgt spid="257"/>
                                        </p:tgtEl>
                                      </p:cBhvr>
                                    </p:animEffect>
                                  </p:childTnLst>
                                </p:cTn>
                              </p:par>
                            </p:childTnLst>
                          </p:cTn>
                        </p:par>
                        <p:par>
                          <p:cTn id="133" fill="hold">
                            <p:stCondLst>
                              <p:cond delay="1000"/>
                            </p:stCondLst>
                            <p:childTnLst>
                              <p:par>
                                <p:cTn id="134" presetID="1" presetClass="entr" presetSubtype="0" fill="hold" grpId="0" nodeType="afterEffect">
                                  <p:stCondLst>
                                    <p:cond delay="0"/>
                                  </p:stCondLst>
                                  <p:childTnLst>
                                    <p:set>
                                      <p:cBhvr>
                                        <p:cTn id="135" dur="1" fill="hold">
                                          <p:stCondLst>
                                            <p:cond delay="0"/>
                                          </p:stCondLst>
                                        </p:cTn>
                                        <p:tgtEl>
                                          <p:spTgt spid="506"/>
                                        </p:tgtEl>
                                        <p:attrNameLst>
                                          <p:attrName>style.visibility</p:attrName>
                                        </p:attrNameLst>
                                      </p:cBhvr>
                                      <p:to>
                                        <p:strVal val="visible"/>
                                      </p:to>
                                    </p:set>
                                  </p:childTnLst>
                                </p:cTn>
                              </p:par>
                              <p:par>
                                <p:cTn id="136" presetID="42" presetClass="path" presetSubtype="0" accel="50000" decel="50000" fill="hold" nodeType="withEffect">
                                  <p:stCondLst>
                                    <p:cond delay="0"/>
                                  </p:stCondLst>
                                  <p:childTnLst>
                                    <p:animMotion origin="layout" path="M 2.29167E-6 2.59259E-6 L 0.02969 0.08727 " pathEditMode="relative" rAng="0" ptsTypes="AA">
                                      <p:cBhvr>
                                        <p:cTn id="137" dur="2000" fill="hold"/>
                                        <p:tgtEl>
                                          <p:spTgt spid="248"/>
                                        </p:tgtEl>
                                        <p:attrNameLst>
                                          <p:attrName>ppt_x</p:attrName>
                                          <p:attrName>ppt_y</p:attrName>
                                        </p:attrNameLst>
                                      </p:cBhvr>
                                      <p:rCtr x="1484" y="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57" grpId="0"/>
      <p:bldP spid="381" grpId="0" animBg="1"/>
      <p:bldP spid="460" grpId="0"/>
      <p:bldP spid="474" grpId="0"/>
      <p:bldP spid="495" grpId="0" animBg="1"/>
      <p:bldP spid="496" grpId="0" animBg="1"/>
      <p:bldP spid="498" grpId="0" animBg="1"/>
      <p:bldP spid="499" grpId="0"/>
      <p:bldP spid="506" grpId="0" animBg="1"/>
      <p:bldP spid="11" grpId="0" animBg="1"/>
      <p:bldP spid="1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xt Placeholder 5">
            <a:extLst>
              <a:ext uri="{FF2B5EF4-FFF2-40B4-BE49-F238E27FC236}">
                <a16:creationId xmlns:a16="http://schemas.microsoft.com/office/drawing/2014/main" id="{5D9997DF-9819-A94B-E56A-59D7415910F8}"/>
              </a:ext>
            </a:extLst>
          </p:cNvPr>
          <p:cNvSpPr>
            <a:spLocks noGrp="1"/>
          </p:cNvSpPr>
          <p:nvPr>
            <p:ph type="body" sz="quarter" idx="11"/>
          </p:nvPr>
        </p:nvSpPr>
        <p:spPr/>
        <p:txBody>
          <a:bodyPr/>
          <a:lstStyle/>
          <a:p>
            <a:endParaRPr lang="en-US"/>
          </a:p>
        </p:txBody>
      </p:sp>
      <p:sp>
        <p:nvSpPr>
          <p:cNvPr id="2" name="Text Placeholder 1">
            <a:extLst>
              <a:ext uri="{FF2B5EF4-FFF2-40B4-BE49-F238E27FC236}">
                <a16:creationId xmlns:a16="http://schemas.microsoft.com/office/drawing/2014/main" id="{9D24B141-9464-C4B8-73B9-526DAE3DC87C}"/>
              </a:ext>
            </a:extLst>
          </p:cNvPr>
          <p:cNvSpPr>
            <a:spLocks noGrp="1"/>
          </p:cNvSpPr>
          <p:nvPr>
            <p:ph type="body" sz="quarter" idx="10"/>
          </p:nvPr>
        </p:nvSpPr>
        <p:spPr/>
        <p:txBody>
          <a:bodyPr/>
          <a:lstStyle/>
          <a:p>
            <a:endParaRPr lang="en-US"/>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5</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4255909" cy="2808511"/>
          </a:xfrm>
        </p:spPr>
        <p:txBody>
          <a:bodyPr/>
          <a:lstStyle/>
          <a:p>
            <a:r>
              <a:rPr lang="en-US" sz="4400" dirty="0"/>
              <a:t>Preparing the Bunker PSS Controlled Area for Operation and Permits </a:t>
            </a:r>
            <a:endParaRPr lang="en-GB" dirty="0"/>
          </a:p>
        </p:txBody>
      </p:sp>
      <p:pic>
        <p:nvPicPr>
          <p:cNvPr id="15" name="Picture Placeholder 14" descr="Lock outline">
            <a:extLst>
              <a:ext uri="{FF2B5EF4-FFF2-40B4-BE49-F238E27FC236}">
                <a16:creationId xmlns:a16="http://schemas.microsoft.com/office/drawing/2014/main" id="{17B01D57-3EF6-726C-F739-8611DAD70480}"/>
              </a:ext>
            </a:extLst>
          </p:cNvPr>
          <p:cNvPicPr>
            <a:picLocks noGrp="1" noChangeAspect="1"/>
          </p:cNvPicPr>
          <p:nvPr>
            <p:ph type="pic" sz="quarter" idx="12"/>
          </p:nvPr>
        </p:nvPicPr>
        <p:blipFill>
          <a:blip r:embed="rId2">
            <a:extLst>
              <a:ext uri="{96DAC541-7B7A-43D3-8B79-37D633B846F1}">
                <asvg:svgBlip xmlns:asvg="http://schemas.microsoft.com/office/drawing/2016/SVG/main" r:embed="rId3"/>
              </a:ext>
            </a:extLst>
          </a:blip>
          <a:srcRect l="8333" r="8333"/>
          <a:stretch>
            <a:fillRect/>
          </a:stretch>
        </p:blipFill>
        <p:spPr/>
      </p:pic>
    </p:spTree>
    <p:extLst>
      <p:ext uri="{BB962C8B-B14F-4D97-AF65-F5344CB8AC3E}">
        <p14:creationId xmlns:p14="http://schemas.microsoft.com/office/powerpoint/2010/main" val="131194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360000" cy="657339"/>
          </a:xfrm>
        </p:spPr>
        <p:txBody>
          <a:bodyPr anchor="t">
            <a:normAutofit/>
          </a:bodyPr>
          <a:lstStyle/>
          <a:p>
            <a:r>
              <a:rPr lang="en-US" sz="2900" dirty="0"/>
              <a:t>Preparing the Bunker PSS Controlled Area for Operation</a:t>
            </a:r>
            <a:endParaRPr lang="en-GB" sz="2900" dirty="0"/>
          </a:p>
        </p:txBody>
      </p:sp>
      <p:sp>
        <p:nvSpPr>
          <p:cNvPr id="247" name="Slide Number Placeholder 3">
            <a:extLst>
              <a:ext uri="{FF2B5EF4-FFF2-40B4-BE49-F238E27FC236}">
                <a16:creationId xmlns:a16="http://schemas.microsoft.com/office/drawing/2014/main" id="{A99184DA-B0E3-7E5F-1A3F-F13ECDE5B099}"/>
              </a:ext>
            </a:extLst>
          </p:cNvPr>
          <p:cNvSpPr>
            <a:spLocks noGrp="1"/>
          </p:cNvSpPr>
          <p:nvPr>
            <p:ph type="sldNum" sz="quarter" idx="12"/>
          </p:nvPr>
        </p:nvSpPr>
        <p:spPr>
          <a:xfrm>
            <a:off x="8735292" y="6475270"/>
            <a:ext cx="2743200" cy="365125"/>
          </a:xfrm>
        </p:spPr>
        <p:txBody>
          <a:bodyPr anchor="ctr">
            <a:normAutofit/>
          </a:bodyPr>
          <a:lstStyle/>
          <a:p>
            <a:pPr>
              <a:spcAft>
                <a:spcPts val="600"/>
              </a:spcAft>
            </a:pPr>
            <a:fld id="{F7283078-D760-1647-8B80-66BA8B52336D}" type="slidenum">
              <a:rPr lang="sv-SE" smtClean="0"/>
              <a:pPr>
                <a:spcAft>
                  <a:spcPts val="600"/>
                </a:spcAft>
              </a:pPr>
              <a:t>23</a:t>
            </a:fld>
            <a:endParaRPr lang="sv-SE"/>
          </a:p>
        </p:txBody>
      </p:sp>
      <p:sp>
        <p:nvSpPr>
          <p:cNvPr id="4" name="Text Placeholder 3">
            <a:extLst>
              <a:ext uri="{FF2B5EF4-FFF2-40B4-BE49-F238E27FC236}">
                <a16:creationId xmlns:a16="http://schemas.microsoft.com/office/drawing/2014/main" id="{E088C0B8-F229-B1EB-F490-A8F30CA9A0D7}"/>
              </a:ext>
            </a:extLst>
          </p:cNvPr>
          <p:cNvSpPr>
            <a:spLocks noGrp="1"/>
          </p:cNvSpPr>
          <p:nvPr>
            <p:ph type="body" sz="quarter" idx="14"/>
          </p:nvPr>
        </p:nvSpPr>
        <p:spPr>
          <a:xfrm>
            <a:off x="861663" y="890685"/>
            <a:ext cx="9360000" cy="507076"/>
          </a:xfrm>
        </p:spPr>
        <p:txBody>
          <a:bodyPr>
            <a:normAutofit/>
          </a:bodyPr>
          <a:lstStyle/>
          <a:p>
            <a:pPr>
              <a:spcAft>
                <a:spcPts val="600"/>
              </a:spcAft>
            </a:pPr>
            <a:r>
              <a:rPr lang="en-SE" b="1" dirty="0">
                <a:ln w="6600">
                  <a:solidFill>
                    <a:schemeClr val="accent2"/>
                  </a:solidFill>
                  <a:prstDash val="solid"/>
                </a:ln>
                <a:solidFill>
                  <a:srgbClr val="FFFFFF"/>
                </a:solidFill>
                <a:effectLst>
                  <a:outerShdw dist="38100" dir="2700000" algn="tl" rotWithShape="0">
                    <a:schemeClr val="accent2"/>
                  </a:outerShdw>
                </a:effectLst>
              </a:rPr>
              <a:t>Formalized Search inside the Bunker is not applicable</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44" name="Picture 243" descr="13a_disconnect_cables.png">
            <a:extLst>
              <a:ext uri="{FF2B5EF4-FFF2-40B4-BE49-F238E27FC236}">
                <a16:creationId xmlns:a16="http://schemas.microsoft.com/office/drawing/2014/main" id="{06BFAC97-BC18-6072-71DA-D623579C2E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6090" y="1426414"/>
            <a:ext cx="4456708" cy="2662943"/>
          </a:xfrm>
          <a:prstGeom prst="rect">
            <a:avLst/>
          </a:prstGeom>
        </p:spPr>
      </p:pic>
      <p:pic>
        <p:nvPicPr>
          <p:cNvPr id="246" name="Content Placeholder 4">
            <a:extLst>
              <a:ext uri="{FF2B5EF4-FFF2-40B4-BE49-F238E27FC236}">
                <a16:creationId xmlns:a16="http://schemas.microsoft.com/office/drawing/2014/main" id="{40462823-CF80-49FE-DAA9-4317A3681C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330288" y="648419"/>
            <a:ext cx="3351425" cy="4753295"/>
          </a:xfrm>
          <a:prstGeom prst="rect">
            <a:avLst/>
          </a:prstGeom>
          <a:ln w="19050" cmpd="sng">
            <a:solidFill>
              <a:schemeClr val="tx1"/>
            </a:solidFill>
          </a:ln>
        </p:spPr>
      </p:pic>
      <p:sp>
        <p:nvSpPr>
          <p:cNvPr id="250" name="TextBox 249">
            <a:extLst>
              <a:ext uri="{FF2B5EF4-FFF2-40B4-BE49-F238E27FC236}">
                <a16:creationId xmlns:a16="http://schemas.microsoft.com/office/drawing/2014/main" id="{295F1617-0220-815A-ED76-73DC12D870E5}"/>
              </a:ext>
            </a:extLst>
          </p:cNvPr>
          <p:cNvSpPr txBox="1"/>
          <p:nvPr/>
        </p:nvSpPr>
        <p:spPr>
          <a:xfrm>
            <a:off x="766090" y="4223726"/>
            <a:ext cx="2528439" cy="1384995"/>
          </a:xfrm>
          <a:prstGeom prst="rect">
            <a:avLst/>
          </a:prstGeom>
          <a:noFill/>
        </p:spPr>
        <p:txBody>
          <a:bodyPr wrap="square">
            <a:spAutoFit/>
          </a:bodyPr>
          <a:lstStyle/>
          <a:p>
            <a:pPr algn="ctr"/>
            <a:r>
              <a:rPr lang="en-GB" sz="2800" b="1" dirty="0">
                <a:ln w="9525">
                  <a:solidFill>
                    <a:schemeClr val="bg1"/>
                  </a:solidFill>
                  <a:prstDash val="solid"/>
                </a:ln>
                <a:effectLst>
                  <a:outerShdw blurRad="12700" dist="38100" dir="2700000" algn="tl" rotWithShape="0">
                    <a:schemeClr val="bg1">
                      <a:lumMod val="50000"/>
                    </a:schemeClr>
                  </a:outerShdw>
                </a:effectLst>
              </a:rPr>
              <a:t>high radiation zones</a:t>
            </a:r>
          </a:p>
        </p:txBody>
      </p:sp>
      <p:pic>
        <p:nvPicPr>
          <p:cNvPr id="241" name="Picture 2" descr="C:\Users\iainsutton\Dropbox\OPs\00-OpS Current\OPS18-05 IKON14\In-bunker engineering\iso view.png">
            <a:extLst>
              <a:ext uri="{FF2B5EF4-FFF2-40B4-BE49-F238E27FC236}">
                <a16:creationId xmlns:a16="http://schemas.microsoft.com/office/drawing/2014/main" id="{76B1A20F-0355-398D-F82A-E2855A7803B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tretch/>
        </p:blipFill>
        <p:spPr bwMode="auto">
          <a:xfrm>
            <a:off x="3837535" y="4023834"/>
            <a:ext cx="4609601" cy="2765760"/>
          </a:xfrm>
          <a:prstGeom prst="rect">
            <a:avLst/>
          </a:prstGeom>
          <a:solidFill>
            <a:srgbClr val="FFFFFF"/>
          </a:solidFill>
        </p:spPr>
      </p:pic>
      <p:sp>
        <p:nvSpPr>
          <p:cNvPr id="252" name="Content Placeholder 251">
            <a:extLst>
              <a:ext uri="{FF2B5EF4-FFF2-40B4-BE49-F238E27FC236}">
                <a16:creationId xmlns:a16="http://schemas.microsoft.com/office/drawing/2014/main" id="{6992BAD7-B841-7D8F-582F-3E2B78793491}"/>
              </a:ext>
            </a:extLst>
          </p:cNvPr>
          <p:cNvSpPr txBox="1">
            <a:spLocks noGrp="1"/>
          </p:cNvSpPr>
          <p:nvPr>
            <p:ph idx="16"/>
          </p:nvPr>
        </p:nvSpPr>
        <p:spPr>
          <a:xfrm>
            <a:off x="8703192" y="4680084"/>
            <a:ext cx="3333298" cy="1938992"/>
          </a:xfrm>
          <a:prstGeom prst="rect">
            <a:avLst/>
          </a:prstGeom>
          <a:noFill/>
        </p:spPr>
        <p:txBody>
          <a:bodyPr wrap="square">
            <a:spAutoFit/>
          </a:bodyPr>
          <a:lstStyle/>
          <a:p>
            <a:r>
              <a:rPr lang="en-US" sz="2400" b="1" dirty="0">
                <a:ln w="9525">
                  <a:solidFill>
                    <a:schemeClr val="bg1"/>
                  </a:solidFill>
                  <a:prstDash val="solid"/>
                </a:ln>
                <a:solidFill>
                  <a:schemeClr val="tx1"/>
                </a:solidFill>
                <a:effectLst>
                  <a:outerShdw blurRad="12700" dist="38100" dir="2700000" algn="tl" rotWithShape="0">
                    <a:schemeClr val="bg1">
                      <a:lumMod val="50000"/>
                    </a:schemeClr>
                  </a:outerShdw>
                </a:effectLst>
              </a:rPr>
              <a:t>Complex area with instruments beamlines, choppers, pipping, and equipment</a:t>
            </a:r>
            <a:endParaRPr lang="en-GB" sz="2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Picture 2">
            <a:extLst>
              <a:ext uri="{FF2B5EF4-FFF2-40B4-BE49-F238E27FC236}">
                <a16:creationId xmlns:a16="http://schemas.microsoft.com/office/drawing/2014/main" id="{8FB2EE07-51AE-2C76-C103-E406EEDD139F}"/>
              </a:ext>
            </a:extLst>
          </p:cNvPr>
          <p:cNvPicPr>
            <a:picLocks noChangeAspect="1"/>
          </p:cNvPicPr>
          <p:nvPr/>
        </p:nvPicPr>
        <p:blipFill>
          <a:blip r:embed="rId6"/>
          <a:stretch>
            <a:fillRect/>
          </a:stretch>
        </p:blipFill>
        <p:spPr>
          <a:xfrm>
            <a:off x="6642053" y="1233123"/>
            <a:ext cx="4662087" cy="3474720"/>
          </a:xfrm>
          <a:prstGeom prst="rect">
            <a:avLst/>
          </a:prstGeom>
        </p:spPr>
      </p:pic>
    </p:spTree>
    <p:extLst>
      <p:ext uri="{BB962C8B-B14F-4D97-AF65-F5344CB8AC3E}">
        <p14:creationId xmlns:p14="http://schemas.microsoft.com/office/powerpoint/2010/main" val="12263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50" grpId="0"/>
      <p:bldP spid="25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en-US" sz="3000" dirty="0"/>
              <a:t>Preparing the Bunker PSS Controlled Area for Operation</a:t>
            </a:r>
            <a:endParaRPr lang="en-GB" sz="3000" dirty="0"/>
          </a:p>
        </p:txBody>
      </p:sp>
      <p:grpSp>
        <p:nvGrpSpPr>
          <p:cNvPr id="201" name="Group 200">
            <a:extLst>
              <a:ext uri="{FF2B5EF4-FFF2-40B4-BE49-F238E27FC236}">
                <a16:creationId xmlns:a16="http://schemas.microsoft.com/office/drawing/2014/main" id="{8E2BC95B-BEDF-58C6-DBF9-D4542486DE33}"/>
              </a:ext>
            </a:extLst>
          </p:cNvPr>
          <p:cNvGrpSpPr/>
          <p:nvPr/>
        </p:nvGrpSpPr>
        <p:grpSpPr>
          <a:xfrm>
            <a:off x="829914" y="2107065"/>
            <a:ext cx="11198479" cy="4038593"/>
            <a:chOff x="829914" y="2107065"/>
            <a:chExt cx="11198479" cy="4038593"/>
          </a:xfrm>
        </p:grpSpPr>
        <p:sp>
          <p:nvSpPr>
            <p:cNvPr id="2" name="Rectangle 1">
              <a:extLst>
                <a:ext uri="{FF2B5EF4-FFF2-40B4-BE49-F238E27FC236}">
                  <a16:creationId xmlns:a16="http://schemas.microsoft.com/office/drawing/2014/main" id="{0DA6DA51-2A58-7B95-3A7D-81F268336B3A}"/>
                </a:ext>
              </a:extLst>
            </p:cNvPr>
            <p:cNvSpPr/>
            <p:nvPr/>
          </p:nvSpPr>
          <p:spPr>
            <a:xfrm>
              <a:off x="2794890" y="4226672"/>
              <a:ext cx="4594568" cy="1592960"/>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ctangle 2">
              <a:extLst>
                <a:ext uri="{FF2B5EF4-FFF2-40B4-BE49-F238E27FC236}">
                  <a16:creationId xmlns:a16="http://schemas.microsoft.com/office/drawing/2014/main" id="{78B423C4-0F8D-59D6-BA54-1AA41AE850C7}"/>
                </a:ext>
              </a:extLst>
            </p:cNvPr>
            <p:cNvSpPr/>
            <p:nvPr/>
          </p:nvSpPr>
          <p:spPr>
            <a:xfrm>
              <a:off x="2793677" y="5399233"/>
              <a:ext cx="282073" cy="365069"/>
            </a:xfrm>
            <a:prstGeom prst="rect">
              <a:avLst/>
            </a:prstGeom>
            <a:solidFill>
              <a:schemeClr val="bg2">
                <a:lumMod val="50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5" name="Rectangle 55">
              <a:extLst>
                <a:ext uri="{FF2B5EF4-FFF2-40B4-BE49-F238E27FC236}">
                  <a16:creationId xmlns:a16="http://schemas.microsoft.com/office/drawing/2014/main" id="{6E6EA1FC-A7F4-C673-6D71-4C9543DD183B}"/>
                </a:ext>
              </a:extLst>
            </p:cNvPr>
            <p:cNvSpPr>
              <a:spLocks/>
            </p:cNvSpPr>
            <p:nvPr/>
          </p:nvSpPr>
          <p:spPr>
            <a:xfrm>
              <a:off x="2762747" y="5477227"/>
              <a:ext cx="351038" cy="11198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6" name="Rectangle 5">
              <a:extLst>
                <a:ext uri="{FF2B5EF4-FFF2-40B4-BE49-F238E27FC236}">
                  <a16:creationId xmlns:a16="http://schemas.microsoft.com/office/drawing/2014/main" id="{E2DCF0FC-989C-2A56-DCC4-EDBD8C8FA6EC}"/>
                </a:ext>
              </a:extLst>
            </p:cNvPr>
            <p:cNvSpPr/>
            <p:nvPr/>
          </p:nvSpPr>
          <p:spPr>
            <a:xfrm>
              <a:off x="7401256" y="3475391"/>
              <a:ext cx="1398578" cy="704467"/>
            </a:xfrm>
            <a:prstGeom prst="rect">
              <a:avLst/>
            </a:prstGeom>
            <a:solidFill>
              <a:schemeClr val="bg2">
                <a:lumMod val="75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7" name="TextBox 6">
              <a:extLst>
                <a:ext uri="{FF2B5EF4-FFF2-40B4-BE49-F238E27FC236}">
                  <a16:creationId xmlns:a16="http://schemas.microsoft.com/office/drawing/2014/main" id="{BCCE77B3-6131-AAAC-36B8-BE651F9F206A}"/>
                </a:ext>
              </a:extLst>
            </p:cNvPr>
            <p:cNvSpPr txBox="1"/>
            <p:nvPr/>
          </p:nvSpPr>
          <p:spPr>
            <a:xfrm>
              <a:off x="2716817" y="3365725"/>
              <a:ext cx="740753" cy="261610"/>
            </a:xfrm>
            <a:prstGeom prst="rect">
              <a:avLst/>
            </a:prstGeom>
            <a:noFill/>
          </p:spPr>
          <p:txBody>
            <a:bodyPr wrap="square" rtlCol="0">
              <a:spAutoFit/>
            </a:bodyPr>
            <a:lstStyle/>
            <a:p>
              <a:endParaRPr lang="en-US" sz="1100" kern="0" dirty="0">
                <a:solidFill>
                  <a:sysClr val="windowText" lastClr="000000"/>
                </a:solidFill>
              </a:endParaRPr>
            </a:p>
          </p:txBody>
        </p:sp>
        <p:sp>
          <p:nvSpPr>
            <p:cNvPr id="8" name="Oval 7">
              <a:extLst>
                <a:ext uri="{FF2B5EF4-FFF2-40B4-BE49-F238E27FC236}">
                  <a16:creationId xmlns:a16="http://schemas.microsoft.com/office/drawing/2014/main" id="{504C4260-7C8E-E0BE-DC01-D23EB6D83BC6}"/>
                </a:ext>
              </a:extLst>
            </p:cNvPr>
            <p:cNvSpPr/>
            <p:nvPr/>
          </p:nvSpPr>
          <p:spPr>
            <a:xfrm>
              <a:off x="3095477" y="5718829"/>
              <a:ext cx="46261"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9" name="Rectangle 8">
              <a:extLst>
                <a:ext uri="{FF2B5EF4-FFF2-40B4-BE49-F238E27FC236}">
                  <a16:creationId xmlns:a16="http://schemas.microsoft.com/office/drawing/2014/main" id="{B4220F32-CC90-7B99-0673-A3B830A12B0D}"/>
                </a:ext>
              </a:extLst>
            </p:cNvPr>
            <p:cNvSpPr/>
            <p:nvPr/>
          </p:nvSpPr>
          <p:spPr>
            <a:xfrm>
              <a:off x="3213473" y="4927964"/>
              <a:ext cx="178017" cy="53354"/>
            </a:xfrm>
            <a:prstGeom prst="rect">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10" name="Rectangle 9">
              <a:extLst>
                <a:ext uri="{FF2B5EF4-FFF2-40B4-BE49-F238E27FC236}">
                  <a16:creationId xmlns:a16="http://schemas.microsoft.com/office/drawing/2014/main" id="{B6E7B7ED-8BBA-E29F-AB10-B6A9BB7DC18B}"/>
                </a:ext>
              </a:extLst>
            </p:cNvPr>
            <p:cNvSpPr/>
            <p:nvPr/>
          </p:nvSpPr>
          <p:spPr>
            <a:xfrm>
              <a:off x="832080" y="5825536"/>
              <a:ext cx="11196313" cy="320122"/>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dirty="0">
                  <a:solidFill>
                    <a:sysClr val="windowText" lastClr="000000"/>
                  </a:solidFill>
                </a:rPr>
                <a:t> </a:t>
              </a:r>
            </a:p>
          </p:txBody>
        </p:sp>
        <p:sp>
          <p:nvSpPr>
            <p:cNvPr id="11" name="Isosceles Triangle 10">
              <a:extLst>
                <a:ext uri="{FF2B5EF4-FFF2-40B4-BE49-F238E27FC236}">
                  <a16:creationId xmlns:a16="http://schemas.microsoft.com/office/drawing/2014/main" id="{BD9319CF-A9D4-2601-D206-8874BF57FF87}"/>
                </a:ext>
              </a:extLst>
            </p:cNvPr>
            <p:cNvSpPr/>
            <p:nvPr/>
          </p:nvSpPr>
          <p:spPr>
            <a:xfrm>
              <a:off x="3149869" y="5612122"/>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12" name="Isosceles Triangle 11">
              <a:extLst>
                <a:ext uri="{FF2B5EF4-FFF2-40B4-BE49-F238E27FC236}">
                  <a16:creationId xmlns:a16="http://schemas.microsoft.com/office/drawing/2014/main" id="{DDFAE5D7-F17B-E529-0D51-2C6A225C66CA}"/>
                </a:ext>
              </a:extLst>
            </p:cNvPr>
            <p:cNvSpPr/>
            <p:nvPr/>
          </p:nvSpPr>
          <p:spPr>
            <a:xfrm>
              <a:off x="3312104" y="4974261"/>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13" name="Rectangle 12">
              <a:extLst>
                <a:ext uri="{FF2B5EF4-FFF2-40B4-BE49-F238E27FC236}">
                  <a16:creationId xmlns:a16="http://schemas.microsoft.com/office/drawing/2014/main" id="{5E47F549-C29F-4109-0AAB-94B0448607AA}"/>
                </a:ext>
              </a:extLst>
            </p:cNvPr>
            <p:cNvSpPr/>
            <p:nvPr/>
          </p:nvSpPr>
          <p:spPr>
            <a:xfrm flipV="1">
              <a:off x="3093065" y="5770845"/>
              <a:ext cx="745384" cy="47273"/>
            </a:xfrm>
            <a:prstGeom prst="rect">
              <a:avLst/>
            </a:prstGeom>
            <a:solidFill>
              <a:schemeClr val="accent6">
                <a:lumMod val="75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4" name="Rectangle 13">
              <a:extLst>
                <a:ext uri="{FF2B5EF4-FFF2-40B4-BE49-F238E27FC236}">
                  <a16:creationId xmlns:a16="http://schemas.microsoft.com/office/drawing/2014/main" id="{3BABCB4B-9838-208A-DAAE-ACC49EDDDC28}"/>
                </a:ext>
              </a:extLst>
            </p:cNvPr>
            <p:cNvSpPr/>
            <p:nvPr/>
          </p:nvSpPr>
          <p:spPr>
            <a:xfrm>
              <a:off x="3098947" y="5661926"/>
              <a:ext cx="313414" cy="53354"/>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5" name="Oval 14">
              <a:extLst>
                <a:ext uri="{FF2B5EF4-FFF2-40B4-BE49-F238E27FC236}">
                  <a16:creationId xmlns:a16="http://schemas.microsoft.com/office/drawing/2014/main" id="{11C674F0-AE4B-2DAD-7D03-9203925B0DBE}"/>
                </a:ext>
              </a:extLst>
            </p:cNvPr>
            <p:cNvSpPr/>
            <p:nvPr/>
          </p:nvSpPr>
          <p:spPr>
            <a:xfrm>
              <a:off x="3381020" y="5715280"/>
              <a:ext cx="31338"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16" name="Rectangle 15">
              <a:extLst>
                <a:ext uri="{FF2B5EF4-FFF2-40B4-BE49-F238E27FC236}">
                  <a16:creationId xmlns:a16="http://schemas.microsoft.com/office/drawing/2014/main" id="{2A9D4DB5-C7F1-88C5-1A54-EB10119021F9}"/>
                </a:ext>
              </a:extLst>
            </p:cNvPr>
            <p:cNvSpPr/>
            <p:nvPr/>
          </p:nvSpPr>
          <p:spPr>
            <a:xfrm>
              <a:off x="2795051" y="4839556"/>
              <a:ext cx="282073" cy="365069"/>
            </a:xfrm>
            <a:prstGeom prst="rect">
              <a:avLst/>
            </a:prstGeom>
            <a:solidFill>
              <a:schemeClr val="tx1">
                <a:lumMod val="95000"/>
                <a:lumOff val="5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17" name="Rectangle 16">
              <a:extLst>
                <a:ext uri="{FF2B5EF4-FFF2-40B4-BE49-F238E27FC236}">
                  <a16:creationId xmlns:a16="http://schemas.microsoft.com/office/drawing/2014/main" id="{D82C95A0-E771-B018-4376-DD1B42D706E9}"/>
                </a:ext>
              </a:extLst>
            </p:cNvPr>
            <p:cNvSpPr/>
            <p:nvPr/>
          </p:nvSpPr>
          <p:spPr>
            <a:xfrm>
              <a:off x="2470903" y="3962367"/>
              <a:ext cx="610225" cy="303075"/>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18" name="Straight Connector 17">
              <a:extLst>
                <a:ext uri="{FF2B5EF4-FFF2-40B4-BE49-F238E27FC236}">
                  <a16:creationId xmlns:a16="http://schemas.microsoft.com/office/drawing/2014/main" id="{B5FD8D1E-A249-53FF-93AF-96472EEA9B6D}"/>
                </a:ext>
              </a:extLst>
            </p:cNvPr>
            <p:cNvCxnSpPr/>
            <p:nvPr/>
          </p:nvCxnSpPr>
          <p:spPr>
            <a:xfrm flipH="1" flipV="1">
              <a:off x="2753854" y="5017836"/>
              <a:ext cx="45200" cy="3124"/>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EF980CAD-F693-DC0E-A330-875C3174438A}"/>
                </a:ext>
              </a:extLst>
            </p:cNvPr>
            <p:cNvSpPr/>
            <p:nvPr/>
          </p:nvSpPr>
          <p:spPr>
            <a:xfrm>
              <a:off x="3224314" y="5021685"/>
              <a:ext cx="188048" cy="640243"/>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0" name="Rectangle 19">
              <a:extLst>
                <a:ext uri="{FF2B5EF4-FFF2-40B4-BE49-F238E27FC236}">
                  <a16:creationId xmlns:a16="http://schemas.microsoft.com/office/drawing/2014/main" id="{E5892E98-617A-7707-A6E0-18C5CA24CC74}"/>
                </a:ext>
              </a:extLst>
            </p:cNvPr>
            <p:cNvSpPr/>
            <p:nvPr/>
          </p:nvSpPr>
          <p:spPr>
            <a:xfrm>
              <a:off x="2472083" y="2540920"/>
              <a:ext cx="327366" cy="136703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1" name="Rectangle 20">
              <a:extLst>
                <a:ext uri="{FF2B5EF4-FFF2-40B4-BE49-F238E27FC236}">
                  <a16:creationId xmlns:a16="http://schemas.microsoft.com/office/drawing/2014/main" id="{C18CCEFC-0A52-D310-671F-6568BC3F29D5}"/>
                </a:ext>
              </a:extLst>
            </p:cNvPr>
            <p:cNvSpPr/>
            <p:nvPr/>
          </p:nvSpPr>
          <p:spPr>
            <a:xfrm>
              <a:off x="4307225" y="5136571"/>
              <a:ext cx="327182"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2" name="Rectangle 21">
              <a:extLst>
                <a:ext uri="{FF2B5EF4-FFF2-40B4-BE49-F238E27FC236}">
                  <a16:creationId xmlns:a16="http://schemas.microsoft.com/office/drawing/2014/main" id="{FC737810-0521-6CDF-5152-C1DC32E2237C}"/>
                </a:ext>
              </a:extLst>
            </p:cNvPr>
            <p:cNvSpPr/>
            <p:nvPr/>
          </p:nvSpPr>
          <p:spPr>
            <a:xfrm>
              <a:off x="832079" y="4273531"/>
              <a:ext cx="1923940" cy="1552006"/>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3" name="Rectangle 55">
              <a:extLst>
                <a:ext uri="{FF2B5EF4-FFF2-40B4-BE49-F238E27FC236}">
                  <a16:creationId xmlns:a16="http://schemas.microsoft.com/office/drawing/2014/main" id="{9D7D2946-E785-A48B-05E8-AB9D16B68B6A}"/>
                </a:ext>
              </a:extLst>
            </p:cNvPr>
            <p:cNvSpPr>
              <a:spLocks/>
            </p:cNvSpPr>
            <p:nvPr/>
          </p:nvSpPr>
          <p:spPr>
            <a:xfrm>
              <a:off x="832081" y="4914978"/>
              <a:ext cx="872032" cy="45255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4" name="Rectangle 55">
              <a:extLst>
                <a:ext uri="{FF2B5EF4-FFF2-40B4-BE49-F238E27FC236}">
                  <a16:creationId xmlns:a16="http://schemas.microsoft.com/office/drawing/2014/main" id="{D44D4BCF-39A8-5610-094E-8DA377C29DE2}"/>
                </a:ext>
              </a:extLst>
            </p:cNvPr>
            <p:cNvSpPr>
              <a:spLocks/>
            </p:cNvSpPr>
            <p:nvPr/>
          </p:nvSpPr>
          <p:spPr>
            <a:xfrm>
              <a:off x="832081" y="4942049"/>
              <a:ext cx="872032" cy="38456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5" name="Rectangle 55">
              <a:extLst>
                <a:ext uri="{FF2B5EF4-FFF2-40B4-BE49-F238E27FC236}">
                  <a16:creationId xmlns:a16="http://schemas.microsoft.com/office/drawing/2014/main" id="{0292564A-B727-DEB3-1F26-4CCB0A052D7B}"/>
                </a:ext>
              </a:extLst>
            </p:cNvPr>
            <p:cNvSpPr>
              <a:spLocks/>
            </p:cNvSpPr>
            <p:nvPr/>
          </p:nvSpPr>
          <p:spPr>
            <a:xfrm>
              <a:off x="1704113" y="4885432"/>
              <a:ext cx="1051906" cy="5508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 name="Rectangle 55">
              <a:extLst>
                <a:ext uri="{FF2B5EF4-FFF2-40B4-BE49-F238E27FC236}">
                  <a16:creationId xmlns:a16="http://schemas.microsoft.com/office/drawing/2014/main" id="{CCCE6950-4CFE-C0DA-25D5-D6D96C44EB4D}"/>
                </a:ext>
              </a:extLst>
            </p:cNvPr>
            <p:cNvSpPr>
              <a:spLocks/>
            </p:cNvSpPr>
            <p:nvPr/>
          </p:nvSpPr>
          <p:spPr>
            <a:xfrm>
              <a:off x="1704114" y="4914477"/>
              <a:ext cx="1051907" cy="49272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7" name="Rectangle 55">
              <a:extLst>
                <a:ext uri="{FF2B5EF4-FFF2-40B4-BE49-F238E27FC236}">
                  <a16:creationId xmlns:a16="http://schemas.microsoft.com/office/drawing/2014/main" id="{E4103BF5-5CF7-C91C-7E70-A58487ACCEEF}"/>
                </a:ext>
              </a:extLst>
            </p:cNvPr>
            <p:cNvSpPr>
              <a:spLocks/>
            </p:cNvSpPr>
            <p:nvPr/>
          </p:nvSpPr>
          <p:spPr>
            <a:xfrm>
              <a:off x="832082" y="4920547"/>
              <a:ext cx="6526446" cy="197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8" name="Rectangle 55">
              <a:extLst>
                <a:ext uri="{FF2B5EF4-FFF2-40B4-BE49-F238E27FC236}">
                  <a16:creationId xmlns:a16="http://schemas.microsoft.com/office/drawing/2014/main" id="{4FE26458-207C-DFC8-9864-A66B59CFFDB5}"/>
                </a:ext>
              </a:extLst>
            </p:cNvPr>
            <p:cNvSpPr>
              <a:spLocks/>
            </p:cNvSpPr>
            <p:nvPr/>
          </p:nvSpPr>
          <p:spPr>
            <a:xfrm>
              <a:off x="832082" y="4994978"/>
              <a:ext cx="1924829" cy="45719"/>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9" name="Rectangle 28">
              <a:extLst>
                <a:ext uri="{FF2B5EF4-FFF2-40B4-BE49-F238E27FC236}">
                  <a16:creationId xmlns:a16="http://schemas.microsoft.com/office/drawing/2014/main" id="{04FEC4AE-1A9A-7BFF-3ACD-7AF0EC7E8A35}"/>
                </a:ext>
              </a:extLst>
            </p:cNvPr>
            <p:cNvSpPr/>
            <p:nvPr/>
          </p:nvSpPr>
          <p:spPr>
            <a:xfrm>
              <a:off x="829914" y="3082451"/>
              <a:ext cx="1562274" cy="1191081"/>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grpSp>
          <p:nvGrpSpPr>
            <p:cNvPr id="30" name="Group 29">
              <a:extLst>
                <a:ext uri="{FF2B5EF4-FFF2-40B4-BE49-F238E27FC236}">
                  <a16:creationId xmlns:a16="http://schemas.microsoft.com/office/drawing/2014/main" id="{D57A21A4-8789-BE4D-37C2-66BC6A583597}"/>
                </a:ext>
              </a:extLst>
            </p:cNvPr>
            <p:cNvGrpSpPr/>
            <p:nvPr/>
          </p:nvGrpSpPr>
          <p:grpSpPr>
            <a:xfrm>
              <a:off x="4836649" y="3606648"/>
              <a:ext cx="4159421" cy="2396560"/>
              <a:chOff x="4239982" y="3985325"/>
              <a:chExt cx="4643668" cy="2308837"/>
            </a:xfrm>
          </p:grpSpPr>
          <p:sp>
            <p:nvSpPr>
              <p:cNvPr id="31" name="Rectangle 30">
                <a:extLst>
                  <a:ext uri="{FF2B5EF4-FFF2-40B4-BE49-F238E27FC236}">
                    <a16:creationId xmlns:a16="http://schemas.microsoft.com/office/drawing/2014/main" id="{53CF3488-BC3B-B957-BDC5-677F5647AA13}"/>
                  </a:ext>
                </a:extLst>
              </p:cNvPr>
              <p:cNvSpPr/>
              <p:nvPr/>
            </p:nvSpPr>
            <p:spPr>
              <a:xfrm>
                <a:off x="7069636" y="4529155"/>
                <a:ext cx="1617164" cy="1765007"/>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2" name="Rectangle 31">
                <a:extLst>
                  <a:ext uri="{FF2B5EF4-FFF2-40B4-BE49-F238E27FC236}">
                    <a16:creationId xmlns:a16="http://schemas.microsoft.com/office/drawing/2014/main" id="{A4A27AAD-C088-690D-DB3D-6CDDC2121EF2}"/>
                  </a:ext>
                </a:extLst>
              </p:cNvPr>
              <p:cNvSpPr/>
              <p:nvPr/>
            </p:nvSpPr>
            <p:spPr>
              <a:xfrm>
                <a:off x="7066624" y="4844446"/>
                <a:ext cx="350391" cy="96580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3" name="Rectangle 55">
                <a:extLst>
                  <a:ext uri="{FF2B5EF4-FFF2-40B4-BE49-F238E27FC236}">
                    <a16:creationId xmlns:a16="http://schemas.microsoft.com/office/drawing/2014/main" id="{23396EE2-2275-2D6D-6529-1304F11DEBC0}"/>
                  </a:ext>
                </a:extLst>
              </p:cNvPr>
              <p:cNvSpPr>
                <a:spLocks/>
              </p:cNvSpPr>
              <p:nvPr/>
            </p:nvSpPr>
            <p:spPr>
              <a:xfrm>
                <a:off x="5776723" y="5284864"/>
                <a:ext cx="1249715" cy="108653"/>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4" name="TextBox 33">
                <a:extLst>
                  <a:ext uri="{FF2B5EF4-FFF2-40B4-BE49-F238E27FC236}">
                    <a16:creationId xmlns:a16="http://schemas.microsoft.com/office/drawing/2014/main" id="{1A3C561D-589E-C346-378A-8E2E4D7B8100}"/>
                  </a:ext>
                </a:extLst>
              </p:cNvPr>
              <p:cNvSpPr txBox="1"/>
              <p:nvPr/>
            </p:nvSpPr>
            <p:spPr>
              <a:xfrm>
                <a:off x="5815928" y="3985325"/>
                <a:ext cx="811149" cy="252034"/>
              </a:xfrm>
              <a:prstGeom prst="rect">
                <a:avLst/>
              </a:prstGeom>
              <a:noFill/>
            </p:spPr>
            <p:txBody>
              <a:bodyPr wrap="square" rtlCol="0">
                <a:spAutoFit/>
              </a:bodyPr>
              <a:lstStyle/>
              <a:p>
                <a:endParaRPr lang="en-US" sz="1100" kern="0" dirty="0">
                  <a:solidFill>
                    <a:sysClr val="windowText" lastClr="000000"/>
                  </a:solidFill>
                </a:endParaRPr>
              </a:p>
            </p:txBody>
          </p:sp>
          <p:sp>
            <p:nvSpPr>
              <p:cNvPr id="35" name="Rectangle 34">
                <a:extLst>
                  <a:ext uri="{FF2B5EF4-FFF2-40B4-BE49-F238E27FC236}">
                    <a16:creationId xmlns:a16="http://schemas.microsoft.com/office/drawing/2014/main" id="{74C73647-C9D3-F7D9-AF4C-56114B025E6B}"/>
                  </a:ext>
                </a:extLst>
              </p:cNvPr>
              <p:cNvSpPr/>
              <p:nvPr/>
            </p:nvSpPr>
            <p:spPr>
              <a:xfrm>
                <a:off x="5467845" y="505044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36" name="Straight Connector 35">
                <a:extLst>
                  <a:ext uri="{FF2B5EF4-FFF2-40B4-BE49-F238E27FC236}">
                    <a16:creationId xmlns:a16="http://schemas.microsoft.com/office/drawing/2014/main" id="{FEC985E0-827C-D767-38E1-B354B99F02C6}"/>
                  </a:ext>
                </a:extLst>
              </p:cNvPr>
              <p:cNvCxnSpPr/>
              <p:nvPr/>
            </p:nvCxnSpPr>
            <p:spPr>
              <a:xfrm flipH="1">
                <a:off x="5494094" y="510379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8779EB66-DAA3-52BE-98B2-D8D4257B6106}"/>
                  </a:ext>
                </a:extLst>
              </p:cNvPr>
              <p:cNvSpPr/>
              <p:nvPr/>
            </p:nvSpPr>
            <p:spPr>
              <a:xfrm>
                <a:off x="5536485" y="522932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8" name="Rectangle 30">
                <a:extLst>
                  <a:ext uri="{FF2B5EF4-FFF2-40B4-BE49-F238E27FC236}">
                    <a16:creationId xmlns:a16="http://schemas.microsoft.com/office/drawing/2014/main" id="{413C58E1-4073-C74E-FF32-5E56782493E2}"/>
                  </a:ext>
                </a:extLst>
              </p:cNvPr>
              <p:cNvSpPr>
                <a:spLocks/>
              </p:cNvSpPr>
              <p:nvPr/>
            </p:nvSpPr>
            <p:spPr>
              <a:xfrm>
                <a:off x="5522989" y="527313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9" name="Rectangle 38">
                <a:extLst>
                  <a:ext uri="{FF2B5EF4-FFF2-40B4-BE49-F238E27FC236}">
                    <a16:creationId xmlns:a16="http://schemas.microsoft.com/office/drawing/2014/main" id="{66901FA8-CCC1-C9EC-914E-B18D1DB00788}"/>
                  </a:ext>
                </a:extLst>
              </p:cNvPr>
              <p:cNvSpPr/>
              <p:nvPr/>
            </p:nvSpPr>
            <p:spPr>
              <a:xfrm>
                <a:off x="5494095" y="5467162"/>
                <a:ext cx="832810" cy="664799"/>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0" name="Rectangle 39">
                <a:extLst>
                  <a:ext uri="{FF2B5EF4-FFF2-40B4-BE49-F238E27FC236}">
                    <a16:creationId xmlns:a16="http://schemas.microsoft.com/office/drawing/2014/main" id="{201467F9-DA27-5BB3-D565-56FA6D8E9169}"/>
                  </a:ext>
                </a:extLst>
              </p:cNvPr>
              <p:cNvSpPr/>
              <p:nvPr/>
            </p:nvSpPr>
            <p:spPr>
              <a:xfrm>
                <a:off x="5978520" y="505786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1" name="Rectangle 40">
                <a:extLst>
                  <a:ext uri="{FF2B5EF4-FFF2-40B4-BE49-F238E27FC236}">
                    <a16:creationId xmlns:a16="http://schemas.microsoft.com/office/drawing/2014/main" id="{759C21E6-206C-2697-235E-64AA936A92BE}"/>
                  </a:ext>
                </a:extLst>
              </p:cNvPr>
              <p:cNvSpPr/>
              <p:nvPr/>
            </p:nvSpPr>
            <p:spPr>
              <a:xfrm>
                <a:off x="6047160" y="523674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2" name="Rectangle 30">
                <a:extLst>
                  <a:ext uri="{FF2B5EF4-FFF2-40B4-BE49-F238E27FC236}">
                    <a16:creationId xmlns:a16="http://schemas.microsoft.com/office/drawing/2014/main" id="{8735509C-79B3-9D77-6042-ACF628EBE8F7}"/>
                  </a:ext>
                </a:extLst>
              </p:cNvPr>
              <p:cNvSpPr>
                <a:spLocks/>
              </p:cNvSpPr>
              <p:nvPr/>
            </p:nvSpPr>
            <p:spPr>
              <a:xfrm>
                <a:off x="6033664" y="528055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43" name="Rectangle 42">
                <a:extLst>
                  <a:ext uri="{FF2B5EF4-FFF2-40B4-BE49-F238E27FC236}">
                    <a16:creationId xmlns:a16="http://schemas.microsoft.com/office/drawing/2014/main" id="{170B272A-9E89-6FE0-9061-37DA27160E64}"/>
                  </a:ext>
                </a:extLst>
              </p:cNvPr>
              <p:cNvSpPr/>
              <p:nvPr/>
            </p:nvSpPr>
            <p:spPr>
              <a:xfrm>
                <a:off x="6627077" y="5445785"/>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44" name="Straight Connector 43">
                <a:extLst>
                  <a:ext uri="{FF2B5EF4-FFF2-40B4-BE49-F238E27FC236}">
                    <a16:creationId xmlns:a16="http://schemas.microsoft.com/office/drawing/2014/main" id="{81D02795-9F28-156B-6711-9BCBE9989D01}"/>
                  </a:ext>
                </a:extLst>
              </p:cNvPr>
              <p:cNvCxnSpPr/>
              <p:nvPr/>
            </p:nvCxnSpPr>
            <p:spPr>
              <a:xfrm flipH="1">
                <a:off x="6686628" y="5103293"/>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F7021352-9509-6447-E8B3-17538E3FD931}"/>
                  </a:ext>
                </a:extLst>
              </p:cNvPr>
              <p:cNvSpPr/>
              <p:nvPr/>
            </p:nvSpPr>
            <p:spPr>
              <a:xfrm>
                <a:off x="6729019" y="5228821"/>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6" name="Rectangle 30">
                <a:extLst>
                  <a:ext uri="{FF2B5EF4-FFF2-40B4-BE49-F238E27FC236}">
                    <a16:creationId xmlns:a16="http://schemas.microsoft.com/office/drawing/2014/main" id="{96B42B6D-229A-B58B-8606-C9BA53AFF053}"/>
                  </a:ext>
                </a:extLst>
              </p:cNvPr>
              <p:cNvSpPr>
                <a:spLocks/>
              </p:cNvSpPr>
              <p:nvPr/>
            </p:nvSpPr>
            <p:spPr>
              <a:xfrm>
                <a:off x="6715523" y="5272636"/>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47" name="Rectangle 55">
                <a:extLst>
                  <a:ext uri="{FF2B5EF4-FFF2-40B4-BE49-F238E27FC236}">
                    <a16:creationId xmlns:a16="http://schemas.microsoft.com/office/drawing/2014/main" id="{63620F2B-4CA0-57BB-EB56-4FA63C538F2D}"/>
                  </a:ext>
                </a:extLst>
              </p:cNvPr>
              <p:cNvSpPr>
                <a:spLocks/>
              </p:cNvSpPr>
              <p:nvPr/>
            </p:nvSpPr>
            <p:spPr>
              <a:xfrm>
                <a:off x="4336243" y="5281237"/>
                <a:ext cx="1131602" cy="104360"/>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48" name="Rectangle 47">
                <a:extLst>
                  <a:ext uri="{FF2B5EF4-FFF2-40B4-BE49-F238E27FC236}">
                    <a16:creationId xmlns:a16="http://schemas.microsoft.com/office/drawing/2014/main" id="{B7F709DD-46F4-83D7-654E-F55982EE81AD}"/>
                  </a:ext>
                </a:extLst>
              </p:cNvPr>
              <p:cNvSpPr/>
              <p:nvPr/>
            </p:nvSpPr>
            <p:spPr>
              <a:xfrm>
                <a:off x="5010150" y="5463721"/>
                <a:ext cx="358275" cy="66824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49" name="Rectangle 48">
                <a:extLst>
                  <a:ext uri="{FF2B5EF4-FFF2-40B4-BE49-F238E27FC236}">
                    <a16:creationId xmlns:a16="http://schemas.microsoft.com/office/drawing/2014/main" id="{CFB0E14F-D4DB-39F6-66C7-8CC06EDCF88B}"/>
                  </a:ext>
                </a:extLst>
              </p:cNvPr>
              <p:cNvSpPr/>
              <p:nvPr/>
            </p:nvSpPr>
            <p:spPr>
              <a:xfrm>
                <a:off x="4336243" y="5450917"/>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50" name="Rectangle 49">
                <a:extLst>
                  <a:ext uri="{FF2B5EF4-FFF2-40B4-BE49-F238E27FC236}">
                    <a16:creationId xmlns:a16="http://schemas.microsoft.com/office/drawing/2014/main" id="{B3C68C86-A509-C971-D8CD-C497A098F6C8}"/>
                  </a:ext>
                </a:extLst>
              </p:cNvPr>
              <p:cNvSpPr/>
              <p:nvPr/>
            </p:nvSpPr>
            <p:spPr>
              <a:xfrm>
                <a:off x="7417015" y="5049941"/>
                <a:ext cx="350391" cy="54440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51" name="Rectangle 50">
                <a:extLst>
                  <a:ext uri="{FF2B5EF4-FFF2-40B4-BE49-F238E27FC236}">
                    <a16:creationId xmlns:a16="http://schemas.microsoft.com/office/drawing/2014/main" id="{439A7B62-4F9E-398C-A97D-58DAF72D5D97}"/>
                  </a:ext>
                </a:extLst>
              </p:cNvPr>
              <p:cNvSpPr/>
              <p:nvPr/>
            </p:nvSpPr>
            <p:spPr>
              <a:xfrm>
                <a:off x="7767406" y="4753451"/>
                <a:ext cx="919394" cy="117109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52" name="Rectangle 55">
                <a:extLst>
                  <a:ext uri="{FF2B5EF4-FFF2-40B4-BE49-F238E27FC236}">
                    <a16:creationId xmlns:a16="http://schemas.microsoft.com/office/drawing/2014/main" id="{7228AEE5-DA38-3F47-3EDA-30B38BFCFF6B}"/>
                  </a:ext>
                </a:extLst>
              </p:cNvPr>
              <p:cNvSpPr>
                <a:spLocks/>
              </p:cNvSpPr>
              <p:nvPr/>
            </p:nvSpPr>
            <p:spPr>
              <a:xfrm>
                <a:off x="7069637" y="5284865"/>
                <a:ext cx="1617163" cy="100732"/>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cxnSp>
            <p:nvCxnSpPr>
              <p:cNvPr id="53" name="Straight Connector 56">
                <a:extLst>
                  <a:ext uri="{FF2B5EF4-FFF2-40B4-BE49-F238E27FC236}">
                    <a16:creationId xmlns:a16="http://schemas.microsoft.com/office/drawing/2014/main" id="{43AC121C-A682-51C8-9356-DFE906952BD0}"/>
                  </a:ext>
                </a:extLst>
              </p:cNvPr>
              <p:cNvCxnSpPr/>
              <p:nvPr/>
            </p:nvCxnSpPr>
            <p:spPr>
              <a:xfrm flipH="1">
                <a:off x="4239982" y="5339191"/>
                <a:ext cx="4643668"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grpSp>
        <p:pic>
          <p:nvPicPr>
            <p:cNvPr id="54" name="Picture 2" descr="C:\Users\iainsutton\Pictures\depositphotos_6851983-stock-illustration-construction-worker-job-icon-pictogram.jpg">
              <a:extLst>
                <a:ext uri="{FF2B5EF4-FFF2-40B4-BE49-F238E27FC236}">
                  <a16:creationId xmlns:a16="http://schemas.microsoft.com/office/drawing/2014/main" id="{B437DD1C-2671-4DCC-40B2-68EEF7EB5F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7347" y="4615944"/>
              <a:ext cx="981053" cy="1261354"/>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237359CE-3DC4-70B5-C3E6-ADE9A5D62F19}"/>
                </a:ext>
              </a:extLst>
            </p:cNvPr>
            <p:cNvSpPr/>
            <p:nvPr/>
          </p:nvSpPr>
          <p:spPr>
            <a:xfrm>
              <a:off x="5862320" y="3462559"/>
              <a:ext cx="1470210" cy="712247"/>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pic>
          <p:nvPicPr>
            <p:cNvPr id="56" name="Picture 55" descr="target interface.png">
              <a:extLst>
                <a:ext uri="{FF2B5EF4-FFF2-40B4-BE49-F238E27FC236}">
                  <a16:creationId xmlns:a16="http://schemas.microsoft.com/office/drawing/2014/main" id="{8E964C64-6F36-BF3D-463D-8CA1C40106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98301" y="2107065"/>
              <a:ext cx="607939" cy="880193"/>
            </a:xfrm>
            <a:prstGeom prst="rect">
              <a:avLst/>
            </a:prstGeom>
          </p:spPr>
        </p:pic>
        <p:cxnSp>
          <p:nvCxnSpPr>
            <p:cNvPr id="57" name="Straight Connector 56">
              <a:extLst>
                <a:ext uri="{FF2B5EF4-FFF2-40B4-BE49-F238E27FC236}">
                  <a16:creationId xmlns:a16="http://schemas.microsoft.com/office/drawing/2014/main" id="{7285871D-E498-D0C2-81DE-DFE2BA7CCD51}"/>
                </a:ext>
              </a:extLst>
            </p:cNvPr>
            <p:cNvCxnSpPr>
              <a:cxnSpLocks/>
            </p:cNvCxnSpPr>
            <p:nvPr/>
          </p:nvCxnSpPr>
          <p:spPr>
            <a:xfrm>
              <a:off x="6600413" y="2864226"/>
              <a:ext cx="680900" cy="599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388C27C-05E7-BA93-D98A-B5BD030A3140}"/>
                </a:ext>
              </a:extLst>
            </p:cNvPr>
            <p:cNvCxnSpPr>
              <a:cxnSpLocks/>
            </p:cNvCxnSpPr>
            <p:nvPr/>
          </p:nvCxnSpPr>
          <p:spPr>
            <a:xfrm flipH="1">
              <a:off x="5884006" y="2899152"/>
              <a:ext cx="721680" cy="571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5C6EE323-765E-4977-A265-856AB345B836}"/>
                </a:ext>
              </a:extLst>
            </p:cNvPr>
            <p:cNvSpPr/>
            <p:nvPr/>
          </p:nvSpPr>
          <p:spPr>
            <a:xfrm>
              <a:off x="11194465" y="4161195"/>
              <a:ext cx="117604" cy="1509123"/>
            </a:xfrm>
            <a:prstGeom prst="rect">
              <a:avLst/>
            </a:prstGeom>
            <a:solidFill>
              <a:schemeClr val="accent3">
                <a:alpha val="37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60" name="Straight Connector 59">
              <a:extLst>
                <a:ext uri="{FF2B5EF4-FFF2-40B4-BE49-F238E27FC236}">
                  <a16:creationId xmlns:a16="http://schemas.microsoft.com/office/drawing/2014/main" id="{9A7882B5-CD52-9EED-58D4-742BEB090716}"/>
                </a:ext>
              </a:extLst>
            </p:cNvPr>
            <p:cNvCxnSpPr/>
            <p:nvPr/>
          </p:nvCxnSpPr>
          <p:spPr>
            <a:xfrm>
              <a:off x="8688984" y="3209793"/>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C08F0160-B5EF-19C9-27DA-BBFA6D6B38E5}"/>
                </a:ext>
              </a:extLst>
            </p:cNvPr>
            <p:cNvSpPr/>
            <p:nvPr/>
          </p:nvSpPr>
          <p:spPr>
            <a:xfrm>
              <a:off x="8916893" y="3494312"/>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770AFB07-9CAC-ABA0-5AAF-6695D1946C08}"/>
                </a:ext>
              </a:extLst>
            </p:cNvPr>
            <p:cNvSpPr/>
            <p:nvPr/>
          </p:nvSpPr>
          <p:spPr>
            <a:xfrm>
              <a:off x="9282124" y="3880945"/>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2ECC0699-7BA2-BA3D-EAC3-679B0244E3A0}"/>
                </a:ext>
              </a:extLst>
            </p:cNvPr>
            <p:cNvSpPr/>
            <p:nvPr/>
          </p:nvSpPr>
          <p:spPr>
            <a:xfrm>
              <a:off x="9872674" y="4611424"/>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Rectangle 191">
              <a:extLst>
                <a:ext uri="{FF2B5EF4-FFF2-40B4-BE49-F238E27FC236}">
                  <a16:creationId xmlns:a16="http://schemas.microsoft.com/office/drawing/2014/main" id="{03350301-D203-51FC-DD34-2762CB5E0E01}"/>
                </a:ext>
              </a:extLst>
            </p:cNvPr>
            <p:cNvSpPr/>
            <p:nvPr/>
          </p:nvSpPr>
          <p:spPr>
            <a:xfrm>
              <a:off x="9590557" y="4243657"/>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65CEB7B6-B050-FB2C-1EE9-B323E7ABD959}"/>
                </a:ext>
              </a:extLst>
            </p:cNvPr>
            <p:cNvSpPr/>
            <p:nvPr/>
          </p:nvSpPr>
          <p:spPr>
            <a:xfrm>
              <a:off x="10494974" y="5334529"/>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00731E21-F8B1-69E3-C17D-E27944857DA4}"/>
                </a:ext>
              </a:extLst>
            </p:cNvPr>
            <p:cNvSpPr/>
            <p:nvPr/>
          </p:nvSpPr>
          <p:spPr>
            <a:xfrm>
              <a:off x="10171124" y="4978810"/>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B9A634E6-ACE6-B48B-5950-D58581F4B546}"/>
                </a:ext>
              </a:extLst>
            </p:cNvPr>
            <p:cNvSpPr/>
            <p:nvPr/>
          </p:nvSpPr>
          <p:spPr>
            <a:xfrm>
              <a:off x="8547835" y="3112255"/>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6" name="Group 195">
              <a:extLst>
                <a:ext uri="{FF2B5EF4-FFF2-40B4-BE49-F238E27FC236}">
                  <a16:creationId xmlns:a16="http://schemas.microsoft.com/office/drawing/2014/main" id="{54D00789-67EF-C21C-510B-5EF6C85BF1C6}"/>
                </a:ext>
              </a:extLst>
            </p:cNvPr>
            <p:cNvGrpSpPr/>
            <p:nvPr/>
          </p:nvGrpSpPr>
          <p:grpSpPr>
            <a:xfrm rot="19961809">
              <a:off x="11268578" y="5100190"/>
              <a:ext cx="223728" cy="468676"/>
              <a:chOff x="3275870" y="1998026"/>
              <a:chExt cx="223728" cy="468676"/>
            </a:xfrm>
            <a:solidFill>
              <a:schemeClr val="bg1"/>
            </a:solidFill>
          </p:grpSpPr>
          <p:sp>
            <p:nvSpPr>
              <p:cNvPr id="197" name="Rectangle 196">
                <a:extLst>
                  <a:ext uri="{FF2B5EF4-FFF2-40B4-BE49-F238E27FC236}">
                    <a16:creationId xmlns:a16="http://schemas.microsoft.com/office/drawing/2014/main" id="{7C5F7C16-6301-1B47-042E-67051D74B07D}"/>
                  </a:ext>
                </a:extLst>
              </p:cNvPr>
              <p:cNvSpPr/>
              <p:nvPr/>
            </p:nvSpPr>
            <p:spPr>
              <a:xfrm>
                <a:off x="3275870" y="2235200"/>
                <a:ext cx="222980" cy="23150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Donut 135">
                <a:extLst>
                  <a:ext uri="{FF2B5EF4-FFF2-40B4-BE49-F238E27FC236}">
                    <a16:creationId xmlns:a16="http://schemas.microsoft.com/office/drawing/2014/main" id="{545C0767-8529-9C3E-512C-B4A561EAEA53}"/>
                  </a:ext>
                </a:extLst>
              </p:cNvPr>
              <p:cNvSpPr/>
              <p:nvPr/>
            </p:nvSpPr>
            <p:spPr>
              <a:xfrm>
                <a:off x="3275870" y="1998026"/>
                <a:ext cx="223728" cy="254302"/>
              </a:xfrm>
              <a:prstGeom prst="don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99" name="Rectangle 198">
              <a:extLst>
                <a:ext uri="{FF2B5EF4-FFF2-40B4-BE49-F238E27FC236}">
                  <a16:creationId xmlns:a16="http://schemas.microsoft.com/office/drawing/2014/main" id="{4ACFFAC5-4BBD-B09E-3D0F-DB0F12A6E1D5}"/>
                </a:ext>
              </a:extLst>
            </p:cNvPr>
            <p:cNvSpPr/>
            <p:nvPr/>
          </p:nvSpPr>
          <p:spPr>
            <a:xfrm>
              <a:off x="2849543" y="3463846"/>
              <a:ext cx="2948687" cy="704467"/>
            </a:xfrm>
            <a:prstGeom prst="rect">
              <a:avLst/>
            </a:prstGeom>
            <a:solidFill>
              <a:schemeClr val="bg2">
                <a:lumMod val="75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00" name="Straight Connector 199">
              <a:extLst>
                <a:ext uri="{FF2B5EF4-FFF2-40B4-BE49-F238E27FC236}">
                  <a16:creationId xmlns:a16="http://schemas.microsoft.com/office/drawing/2014/main" id="{0D237E35-59F6-7F5F-AD62-00EE2F2A10E6}"/>
                </a:ext>
              </a:extLst>
            </p:cNvPr>
            <p:cNvCxnSpPr/>
            <p:nvPr/>
          </p:nvCxnSpPr>
          <p:spPr>
            <a:xfrm>
              <a:off x="4651886" y="4236664"/>
              <a:ext cx="0" cy="15981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E088C0B8-F229-B1EB-F490-A8F30CA9A0D7}"/>
              </a:ext>
            </a:extLst>
          </p:cNvPr>
          <p:cNvSpPr>
            <a:spLocks noGrp="1"/>
          </p:cNvSpPr>
          <p:nvPr>
            <p:ph type="body" sz="quarter" idx="14"/>
          </p:nvPr>
        </p:nvSpPr>
        <p:spPr>
          <a:xfrm>
            <a:off x="610899" y="1150379"/>
            <a:ext cx="8671225" cy="1074673"/>
          </a:xfrm>
        </p:spPr>
        <p:txBody>
          <a:bodyPr/>
          <a:lstStyle/>
          <a:p>
            <a:r>
              <a:rPr lang="en-SE" dirty="0">
                <a:solidFill>
                  <a:srgbClr val="FF0000"/>
                </a:solidFill>
              </a:rPr>
              <a:t>How be sure nobody left inside the Bunker</a:t>
            </a:r>
            <a:r>
              <a:rPr lang="en-US" dirty="0">
                <a:solidFill>
                  <a:srgbClr val="FF0000"/>
                </a:solidFill>
              </a:rPr>
              <a:t> before closing the area? </a:t>
            </a:r>
          </a:p>
          <a:p>
            <a:r>
              <a:rPr lang="en-US" b="1" dirty="0">
                <a:ln w="12700">
                  <a:solidFill>
                    <a:schemeClr val="accent5"/>
                  </a:solidFill>
                  <a:prstDash val="solid"/>
                </a:ln>
                <a:pattFill prst="ltDnDiag">
                  <a:fgClr>
                    <a:schemeClr val="accent5">
                      <a:lumMod val="60000"/>
                      <a:lumOff val="40000"/>
                    </a:schemeClr>
                  </a:fgClr>
                  <a:bgClr>
                    <a:schemeClr val="bg1"/>
                  </a:bgClr>
                </a:pattFill>
              </a:rPr>
              <a:t>In Access mode Bunker PSS counts/controls the persons by Safety Token </a:t>
            </a:r>
          </a:p>
          <a:p>
            <a:endParaRPr lang="en-US" dirty="0"/>
          </a:p>
        </p:txBody>
      </p:sp>
      <p:sp>
        <p:nvSpPr>
          <p:cNvPr id="202" name="Rectangle 201">
            <a:extLst>
              <a:ext uri="{FF2B5EF4-FFF2-40B4-BE49-F238E27FC236}">
                <a16:creationId xmlns:a16="http://schemas.microsoft.com/office/drawing/2014/main" id="{1EC68D25-12DB-DF09-C278-06835A9DC8E2}"/>
              </a:ext>
            </a:extLst>
          </p:cNvPr>
          <p:cNvSpPr/>
          <p:nvPr/>
        </p:nvSpPr>
        <p:spPr>
          <a:xfrm>
            <a:off x="8702352" y="1730515"/>
            <a:ext cx="93306" cy="1367030"/>
          </a:xfrm>
          <a:prstGeom prst="rect">
            <a:avLst/>
          </a:prstGeom>
          <a:pattFill prst="openDmnd">
            <a:fgClr>
              <a:schemeClr val="bg2">
                <a:lumMod val="50000"/>
              </a:schemeClr>
            </a:fgClr>
            <a:bgClr>
              <a:schemeClr val="bg1"/>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dirty="0">
              <a:solidFill>
                <a:sysClr val="windowText" lastClr="000000"/>
              </a:solidFill>
            </a:endParaRPr>
          </a:p>
        </p:txBody>
      </p:sp>
      <p:sp>
        <p:nvSpPr>
          <p:cNvPr id="203" name="Text Placeholder 1">
            <a:extLst>
              <a:ext uri="{FF2B5EF4-FFF2-40B4-BE49-F238E27FC236}">
                <a16:creationId xmlns:a16="http://schemas.microsoft.com/office/drawing/2014/main" id="{F081E278-C621-E8E5-2C91-4FB087D3D016}"/>
              </a:ext>
            </a:extLst>
          </p:cNvPr>
          <p:cNvSpPr txBox="1">
            <a:spLocks/>
          </p:cNvSpPr>
          <p:nvPr/>
        </p:nvSpPr>
        <p:spPr>
          <a:xfrm>
            <a:off x="9213245" y="2016741"/>
            <a:ext cx="2801677" cy="773211"/>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b="1" dirty="0">
              <a:solidFill>
                <a:srgbClr val="FF0000"/>
              </a:solidFill>
              <a:latin typeface="Segoe UI Historic" panose="020B0502040204020203" pitchFamily="34" charset="0"/>
              <a:ea typeface="MS Gothic" panose="020B0609070205080204" pitchFamily="49" charset="-128"/>
            </a:endParaRPr>
          </a:p>
          <a:p>
            <a:r>
              <a:rPr lang="en-GB" sz="1800" b="1" dirty="0">
                <a:solidFill>
                  <a:srgbClr val="FF0000"/>
                </a:solidFill>
                <a:latin typeface="Segoe UI Historic" panose="020B0502040204020203" pitchFamily="34" charset="0"/>
                <a:ea typeface="MS Gothic" panose="020B0609070205080204" pitchFamily="49" charset="-128"/>
              </a:rPr>
              <a:t>Q: </a:t>
            </a:r>
            <a:r>
              <a:rPr lang="en-US" sz="1800" b="1" dirty="0">
                <a:solidFill>
                  <a:srgbClr val="FF0000"/>
                </a:solidFill>
                <a:latin typeface="Calibri" panose="020F0502020204030204" pitchFamily="34" charset="0"/>
              </a:rPr>
              <a:t>Are emergency stop buttons required in the Bunker area?</a:t>
            </a:r>
            <a:endParaRPr lang="en-US" sz="1800" b="1" i="0" u="none" strike="noStrike" baseline="0" dirty="0">
              <a:solidFill>
                <a:srgbClr val="FF0000"/>
              </a:solidFill>
              <a:latin typeface="Calibri" panose="020F0502020204030204" pitchFamily="34" charset="0"/>
            </a:endParaRPr>
          </a:p>
        </p:txBody>
      </p:sp>
      <p:sp>
        <p:nvSpPr>
          <p:cNvPr id="204" name="Slide Number Placeholder 203">
            <a:extLst>
              <a:ext uri="{FF2B5EF4-FFF2-40B4-BE49-F238E27FC236}">
                <a16:creationId xmlns:a16="http://schemas.microsoft.com/office/drawing/2014/main" id="{CAE41CB9-2B44-F01E-4C45-A3A76877A87B}"/>
              </a:ext>
            </a:extLst>
          </p:cNvPr>
          <p:cNvSpPr>
            <a:spLocks noGrp="1"/>
          </p:cNvSpPr>
          <p:nvPr>
            <p:ph type="sldNum" sz="quarter" idx="12"/>
          </p:nvPr>
        </p:nvSpPr>
        <p:spPr/>
        <p:txBody>
          <a:bodyPr/>
          <a:lstStyle/>
          <a:p>
            <a:fld id="{F7283078-D760-1647-8B80-66BA8B52336D}" type="slidenum">
              <a:rPr lang="sv-SE" smtClean="0"/>
              <a:t>24</a:t>
            </a:fld>
            <a:endParaRPr lang="sv-SE"/>
          </a:p>
        </p:txBody>
      </p:sp>
    </p:spTree>
    <p:extLst>
      <p:ext uri="{BB962C8B-B14F-4D97-AF65-F5344CB8AC3E}">
        <p14:creationId xmlns:p14="http://schemas.microsoft.com/office/powerpoint/2010/main" val="172372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en-US" sz="3000" dirty="0"/>
              <a:t>Preparing the Bunker PSS Controlled Area for Operation</a:t>
            </a:r>
            <a:endParaRPr lang="en-GB" sz="3000" dirty="0"/>
          </a:p>
        </p:txBody>
      </p:sp>
      <p:sp>
        <p:nvSpPr>
          <p:cNvPr id="4" name="Text Placeholder 3">
            <a:extLst>
              <a:ext uri="{FF2B5EF4-FFF2-40B4-BE49-F238E27FC236}">
                <a16:creationId xmlns:a16="http://schemas.microsoft.com/office/drawing/2014/main" id="{E088C0B8-F229-B1EB-F490-A8F30CA9A0D7}"/>
              </a:ext>
            </a:extLst>
          </p:cNvPr>
          <p:cNvSpPr>
            <a:spLocks noGrp="1"/>
          </p:cNvSpPr>
          <p:nvPr>
            <p:ph type="body" sz="quarter" idx="14"/>
          </p:nvPr>
        </p:nvSpPr>
        <p:spPr/>
        <p:txBody>
          <a:bodyPr/>
          <a:lstStyle/>
          <a:p>
            <a:endParaRPr lang="en-US" dirty="0"/>
          </a:p>
        </p:txBody>
      </p:sp>
      <p:sp>
        <p:nvSpPr>
          <p:cNvPr id="242" name="Rectangle 241">
            <a:extLst>
              <a:ext uri="{FF2B5EF4-FFF2-40B4-BE49-F238E27FC236}">
                <a16:creationId xmlns:a16="http://schemas.microsoft.com/office/drawing/2014/main" id="{5BCC6D10-7465-0D32-CBDF-40963EDA3D1A}"/>
              </a:ext>
            </a:extLst>
          </p:cNvPr>
          <p:cNvSpPr/>
          <p:nvPr/>
        </p:nvSpPr>
        <p:spPr>
          <a:xfrm>
            <a:off x="2821108" y="4716254"/>
            <a:ext cx="4594568" cy="1592960"/>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3" name="Rectangle 242">
            <a:extLst>
              <a:ext uri="{FF2B5EF4-FFF2-40B4-BE49-F238E27FC236}">
                <a16:creationId xmlns:a16="http://schemas.microsoft.com/office/drawing/2014/main" id="{7DADD71C-C54C-32D5-1D7A-963853C14C15}"/>
              </a:ext>
            </a:extLst>
          </p:cNvPr>
          <p:cNvSpPr/>
          <p:nvPr/>
        </p:nvSpPr>
        <p:spPr>
          <a:xfrm>
            <a:off x="2819895" y="5888815"/>
            <a:ext cx="282073" cy="365069"/>
          </a:xfrm>
          <a:prstGeom prst="rect">
            <a:avLst/>
          </a:prstGeom>
          <a:solidFill>
            <a:schemeClr val="bg2">
              <a:lumMod val="50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44" name="Rectangle 55">
            <a:extLst>
              <a:ext uri="{FF2B5EF4-FFF2-40B4-BE49-F238E27FC236}">
                <a16:creationId xmlns:a16="http://schemas.microsoft.com/office/drawing/2014/main" id="{DBB7CF0F-7F8C-51E4-9835-5C8289FA80A0}"/>
              </a:ext>
            </a:extLst>
          </p:cNvPr>
          <p:cNvSpPr>
            <a:spLocks/>
          </p:cNvSpPr>
          <p:nvPr/>
        </p:nvSpPr>
        <p:spPr>
          <a:xfrm>
            <a:off x="2788965" y="5966809"/>
            <a:ext cx="351038" cy="11198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45" name="Rectangle 244">
            <a:extLst>
              <a:ext uri="{FF2B5EF4-FFF2-40B4-BE49-F238E27FC236}">
                <a16:creationId xmlns:a16="http://schemas.microsoft.com/office/drawing/2014/main" id="{C36B90AE-4BC1-970E-23E3-758FC7478499}"/>
              </a:ext>
            </a:extLst>
          </p:cNvPr>
          <p:cNvSpPr/>
          <p:nvPr/>
        </p:nvSpPr>
        <p:spPr>
          <a:xfrm>
            <a:off x="7427474" y="3964973"/>
            <a:ext cx="1398578" cy="704467"/>
          </a:xfrm>
          <a:prstGeom prst="rect">
            <a:avLst/>
          </a:prstGeom>
          <a:solidFill>
            <a:schemeClr val="bg2">
              <a:lumMod val="75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46" name="TextBox 245">
            <a:extLst>
              <a:ext uri="{FF2B5EF4-FFF2-40B4-BE49-F238E27FC236}">
                <a16:creationId xmlns:a16="http://schemas.microsoft.com/office/drawing/2014/main" id="{F7591CE2-C78D-D62E-4958-3115A07457BC}"/>
              </a:ext>
            </a:extLst>
          </p:cNvPr>
          <p:cNvSpPr txBox="1"/>
          <p:nvPr/>
        </p:nvSpPr>
        <p:spPr>
          <a:xfrm>
            <a:off x="2743035" y="3855307"/>
            <a:ext cx="740753" cy="261610"/>
          </a:xfrm>
          <a:prstGeom prst="rect">
            <a:avLst/>
          </a:prstGeom>
          <a:noFill/>
        </p:spPr>
        <p:txBody>
          <a:bodyPr wrap="square" rtlCol="0">
            <a:spAutoFit/>
          </a:bodyPr>
          <a:lstStyle/>
          <a:p>
            <a:endParaRPr lang="en-US" sz="1100" kern="0" dirty="0">
              <a:solidFill>
                <a:sysClr val="windowText" lastClr="000000"/>
              </a:solidFill>
            </a:endParaRPr>
          </a:p>
        </p:txBody>
      </p:sp>
      <p:sp>
        <p:nvSpPr>
          <p:cNvPr id="247" name="Oval 246">
            <a:extLst>
              <a:ext uri="{FF2B5EF4-FFF2-40B4-BE49-F238E27FC236}">
                <a16:creationId xmlns:a16="http://schemas.microsoft.com/office/drawing/2014/main" id="{45104D49-4061-3F51-BED2-FE6F4D94A0C3}"/>
              </a:ext>
            </a:extLst>
          </p:cNvPr>
          <p:cNvSpPr/>
          <p:nvPr/>
        </p:nvSpPr>
        <p:spPr>
          <a:xfrm>
            <a:off x="3121695" y="6208411"/>
            <a:ext cx="46261"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48" name="Rectangle 247">
            <a:extLst>
              <a:ext uri="{FF2B5EF4-FFF2-40B4-BE49-F238E27FC236}">
                <a16:creationId xmlns:a16="http://schemas.microsoft.com/office/drawing/2014/main" id="{FEC5E331-A018-4163-A1C9-C9FDF326DE8F}"/>
              </a:ext>
            </a:extLst>
          </p:cNvPr>
          <p:cNvSpPr/>
          <p:nvPr/>
        </p:nvSpPr>
        <p:spPr>
          <a:xfrm>
            <a:off x="3239691" y="5417546"/>
            <a:ext cx="178017" cy="53354"/>
          </a:xfrm>
          <a:prstGeom prst="rect">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249" name="Rectangle 248">
            <a:extLst>
              <a:ext uri="{FF2B5EF4-FFF2-40B4-BE49-F238E27FC236}">
                <a16:creationId xmlns:a16="http://schemas.microsoft.com/office/drawing/2014/main" id="{57C43941-82D4-1192-63A0-48CD4FF0E86E}"/>
              </a:ext>
            </a:extLst>
          </p:cNvPr>
          <p:cNvSpPr/>
          <p:nvPr/>
        </p:nvSpPr>
        <p:spPr>
          <a:xfrm>
            <a:off x="858298" y="6315118"/>
            <a:ext cx="11196313" cy="320122"/>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dirty="0">
                <a:solidFill>
                  <a:sysClr val="windowText" lastClr="000000"/>
                </a:solidFill>
              </a:rPr>
              <a:t> </a:t>
            </a:r>
          </a:p>
        </p:txBody>
      </p:sp>
      <p:sp>
        <p:nvSpPr>
          <p:cNvPr id="250" name="Isosceles Triangle 249">
            <a:extLst>
              <a:ext uri="{FF2B5EF4-FFF2-40B4-BE49-F238E27FC236}">
                <a16:creationId xmlns:a16="http://schemas.microsoft.com/office/drawing/2014/main" id="{0E87DDBE-649B-5213-24DB-A3A1870EB4BA}"/>
              </a:ext>
            </a:extLst>
          </p:cNvPr>
          <p:cNvSpPr/>
          <p:nvPr/>
        </p:nvSpPr>
        <p:spPr>
          <a:xfrm>
            <a:off x="3176087" y="6101704"/>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51" name="Isosceles Triangle 250">
            <a:extLst>
              <a:ext uri="{FF2B5EF4-FFF2-40B4-BE49-F238E27FC236}">
                <a16:creationId xmlns:a16="http://schemas.microsoft.com/office/drawing/2014/main" id="{9183D33C-D63F-AF46-BB2A-373240661CD8}"/>
              </a:ext>
            </a:extLst>
          </p:cNvPr>
          <p:cNvSpPr/>
          <p:nvPr/>
        </p:nvSpPr>
        <p:spPr>
          <a:xfrm>
            <a:off x="3338322" y="5463843"/>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52" name="Rectangle 251">
            <a:extLst>
              <a:ext uri="{FF2B5EF4-FFF2-40B4-BE49-F238E27FC236}">
                <a16:creationId xmlns:a16="http://schemas.microsoft.com/office/drawing/2014/main" id="{FA4E8CF1-5B73-1CAB-4EA3-01708B055792}"/>
              </a:ext>
            </a:extLst>
          </p:cNvPr>
          <p:cNvSpPr/>
          <p:nvPr/>
        </p:nvSpPr>
        <p:spPr>
          <a:xfrm flipV="1">
            <a:off x="3119283" y="6260427"/>
            <a:ext cx="745384" cy="47273"/>
          </a:xfrm>
          <a:prstGeom prst="rect">
            <a:avLst/>
          </a:prstGeom>
          <a:solidFill>
            <a:schemeClr val="accent6">
              <a:lumMod val="75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3" name="Rectangle 252">
            <a:extLst>
              <a:ext uri="{FF2B5EF4-FFF2-40B4-BE49-F238E27FC236}">
                <a16:creationId xmlns:a16="http://schemas.microsoft.com/office/drawing/2014/main" id="{2E68F579-D9FA-942B-4FB0-7D71DDF083E0}"/>
              </a:ext>
            </a:extLst>
          </p:cNvPr>
          <p:cNvSpPr/>
          <p:nvPr/>
        </p:nvSpPr>
        <p:spPr>
          <a:xfrm>
            <a:off x="3125165" y="6151508"/>
            <a:ext cx="313414" cy="53354"/>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4" name="Oval 253">
            <a:extLst>
              <a:ext uri="{FF2B5EF4-FFF2-40B4-BE49-F238E27FC236}">
                <a16:creationId xmlns:a16="http://schemas.microsoft.com/office/drawing/2014/main" id="{FF432E65-4369-4EC7-45D1-8589AC8ECFAF}"/>
              </a:ext>
            </a:extLst>
          </p:cNvPr>
          <p:cNvSpPr/>
          <p:nvPr/>
        </p:nvSpPr>
        <p:spPr>
          <a:xfrm>
            <a:off x="3407238" y="6204862"/>
            <a:ext cx="31338"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55" name="Rectangle 254">
            <a:extLst>
              <a:ext uri="{FF2B5EF4-FFF2-40B4-BE49-F238E27FC236}">
                <a16:creationId xmlns:a16="http://schemas.microsoft.com/office/drawing/2014/main" id="{C9DEB506-C915-29EC-1181-918F5C9ABD3F}"/>
              </a:ext>
            </a:extLst>
          </p:cNvPr>
          <p:cNvSpPr/>
          <p:nvPr/>
        </p:nvSpPr>
        <p:spPr>
          <a:xfrm>
            <a:off x="2821269" y="5329138"/>
            <a:ext cx="282073" cy="365069"/>
          </a:xfrm>
          <a:prstGeom prst="rect">
            <a:avLst/>
          </a:prstGeom>
          <a:solidFill>
            <a:schemeClr val="tx1">
              <a:lumMod val="95000"/>
              <a:lumOff val="5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6" name="Rectangle 255">
            <a:extLst>
              <a:ext uri="{FF2B5EF4-FFF2-40B4-BE49-F238E27FC236}">
                <a16:creationId xmlns:a16="http://schemas.microsoft.com/office/drawing/2014/main" id="{C1AEC621-DB31-9F91-5AA3-C997B006F805}"/>
              </a:ext>
            </a:extLst>
          </p:cNvPr>
          <p:cNvSpPr/>
          <p:nvPr/>
        </p:nvSpPr>
        <p:spPr>
          <a:xfrm>
            <a:off x="2497121" y="4451949"/>
            <a:ext cx="610225" cy="303075"/>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57" name="Straight Connector 256">
            <a:extLst>
              <a:ext uri="{FF2B5EF4-FFF2-40B4-BE49-F238E27FC236}">
                <a16:creationId xmlns:a16="http://schemas.microsoft.com/office/drawing/2014/main" id="{BA8476B1-484B-C2BB-5453-0827B4F8A571}"/>
              </a:ext>
            </a:extLst>
          </p:cNvPr>
          <p:cNvCxnSpPr/>
          <p:nvPr/>
        </p:nvCxnSpPr>
        <p:spPr>
          <a:xfrm flipH="1" flipV="1">
            <a:off x="2780072" y="5507418"/>
            <a:ext cx="45200" cy="3124"/>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58" name="Rectangle 257">
            <a:extLst>
              <a:ext uri="{FF2B5EF4-FFF2-40B4-BE49-F238E27FC236}">
                <a16:creationId xmlns:a16="http://schemas.microsoft.com/office/drawing/2014/main" id="{A6522136-9401-7BFD-80E3-4985BC6BF465}"/>
              </a:ext>
            </a:extLst>
          </p:cNvPr>
          <p:cNvSpPr/>
          <p:nvPr/>
        </p:nvSpPr>
        <p:spPr>
          <a:xfrm>
            <a:off x="3250532" y="5511267"/>
            <a:ext cx="188048" cy="640243"/>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9" name="Rectangle 258">
            <a:extLst>
              <a:ext uri="{FF2B5EF4-FFF2-40B4-BE49-F238E27FC236}">
                <a16:creationId xmlns:a16="http://schemas.microsoft.com/office/drawing/2014/main" id="{BCFB2554-5B01-EA2D-17C7-158DC641B0E8}"/>
              </a:ext>
            </a:extLst>
          </p:cNvPr>
          <p:cNvSpPr/>
          <p:nvPr/>
        </p:nvSpPr>
        <p:spPr>
          <a:xfrm>
            <a:off x="2498301" y="3030502"/>
            <a:ext cx="327366" cy="136703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60" name="Rectangle 259">
            <a:extLst>
              <a:ext uri="{FF2B5EF4-FFF2-40B4-BE49-F238E27FC236}">
                <a16:creationId xmlns:a16="http://schemas.microsoft.com/office/drawing/2014/main" id="{E7C40724-3A82-B0AA-C3F5-BB02428F3EF8}"/>
              </a:ext>
            </a:extLst>
          </p:cNvPr>
          <p:cNvSpPr/>
          <p:nvPr/>
        </p:nvSpPr>
        <p:spPr>
          <a:xfrm>
            <a:off x="4333443" y="5626153"/>
            <a:ext cx="327182"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61" name="Rectangle 260">
            <a:extLst>
              <a:ext uri="{FF2B5EF4-FFF2-40B4-BE49-F238E27FC236}">
                <a16:creationId xmlns:a16="http://schemas.microsoft.com/office/drawing/2014/main" id="{D02501D7-816A-F533-F690-D3431899BADE}"/>
              </a:ext>
            </a:extLst>
          </p:cNvPr>
          <p:cNvSpPr/>
          <p:nvPr/>
        </p:nvSpPr>
        <p:spPr>
          <a:xfrm>
            <a:off x="858297" y="4763113"/>
            <a:ext cx="1923940" cy="1552006"/>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62" name="Rectangle 55">
            <a:extLst>
              <a:ext uri="{FF2B5EF4-FFF2-40B4-BE49-F238E27FC236}">
                <a16:creationId xmlns:a16="http://schemas.microsoft.com/office/drawing/2014/main" id="{3C5AF6EE-334E-BCF1-1E95-637496990F9F}"/>
              </a:ext>
            </a:extLst>
          </p:cNvPr>
          <p:cNvSpPr>
            <a:spLocks/>
          </p:cNvSpPr>
          <p:nvPr/>
        </p:nvSpPr>
        <p:spPr>
          <a:xfrm>
            <a:off x="858299" y="5404560"/>
            <a:ext cx="872032" cy="45255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3" name="Rectangle 55">
            <a:extLst>
              <a:ext uri="{FF2B5EF4-FFF2-40B4-BE49-F238E27FC236}">
                <a16:creationId xmlns:a16="http://schemas.microsoft.com/office/drawing/2014/main" id="{BF52E84D-23B0-8A4A-B51B-FC678502B9E7}"/>
              </a:ext>
            </a:extLst>
          </p:cNvPr>
          <p:cNvSpPr>
            <a:spLocks/>
          </p:cNvSpPr>
          <p:nvPr/>
        </p:nvSpPr>
        <p:spPr>
          <a:xfrm>
            <a:off x="858299" y="5431631"/>
            <a:ext cx="872032" cy="38456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4" name="Rectangle 55">
            <a:extLst>
              <a:ext uri="{FF2B5EF4-FFF2-40B4-BE49-F238E27FC236}">
                <a16:creationId xmlns:a16="http://schemas.microsoft.com/office/drawing/2014/main" id="{2A2F6E4F-A14A-658E-7E77-BFAB3E94D98D}"/>
              </a:ext>
            </a:extLst>
          </p:cNvPr>
          <p:cNvSpPr>
            <a:spLocks/>
          </p:cNvSpPr>
          <p:nvPr/>
        </p:nvSpPr>
        <p:spPr>
          <a:xfrm>
            <a:off x="1730331" y="5375014"/>
            <a:ext cx="1051906" cy="5508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5" name="Rectangle 55">
            <a:extLst>
              <a:ext uri="{FF2B5EF4-FFF2-40B4-BE49-F238E27FC236}">
                <a16:creationId xmlns:a16="http://schemas.microsoft.com/office/drawing/2014/main" id="{646C260C-4E25-4C04-C60A-82D72AB3A74F}"/>
              </a:ext>
            </a:extLst>
          </p:cNvPr>
          <p:cNvSpPr>
            <a:spLocks/>
          </p:cNvSpPr>
          <p:nvPr/>
        </p:nvSpPr>
        <p:spPr>
          <a:xfrm>
            <a:off x="1730332" y="5404059"/>
            <a:ext cx="1051907" cy="49272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6" name="Rectangle 55">
            <a:extLst>
              <a:ext uri="{FF2B5EF4-FFF2-40B4-BE49-F238E27FC236}">
                <a16:creationId xmlns:a16="http://schemas.microsoft.com/office/drawing/2014/main" id="{64D1BB8F-1319-2110-FCD7-C8387B0238E1}"/>
              </a:ext>
            </a:extLst>
          </p:cNvPr>
          <p:cNvSpPr>
            <a:spLocks/>
          </p:cNvSpPr>
          <p:nvPr/>
        </p:nvSpPr>
        <p:spPr>
          <a:xfrm>
            <a:off x="858300" y="5410129"/>
            <a:ext cx="6526446" cy="197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7" name="Rectangle 55">
            <a:extLst>
              <a:ext uri="{FF2B5EF4-FFF2-40B4-BE49-F238E27FC236}">
                <a16:creationId xmlns:a16="http://schemas.microsoft.com/office/drawing/2014/main" id="{DC9315CD-8E61-5829-C072-8C4B70A8FCFD}"/>
              </a:ext>
            </a:extLst>
          </p:cNvPr>
          <p:cNvSpPr>
            <a:spLocks/>
          </p:cNvSpPr>
          <p:nvPr/>
        </p:nvSpPr>
        <p:spPr>
          <a:xfrm>
            <a:off x="858300" y="5484560"/>
            <a:ext cx="1924829" cy="45719"/>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8" name="Rectangle 267">
            <a:extLst>
              <a:ext uri="{FF2B5EF4-FFF2-40B4-BE49-F238E27FC236}">
                <a16:creationId xmlns:a16="http://schemas.microsoft.com/office/drawing/2014/main" id="{C9757294-B56E-686F-537B-6CE773B5547E}"/>
              </a:ext>
            </a:extLst>
          </p:cNvPr>
          <p:cNvSpPr/>
          <p:nvPr/>
        </p:nvSpPr>
        <p:spPr>
          <a:xfrm>
            <a:off x="856132" y="3572033"/>
            <a:ext cx="1562274" cy="1191081"/>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grpSp>
        <p:nvGrpSpPr>
          <p:cNvPr id="269" name="Group 268">
            <a:extLst>
              <a:ext uri="{FF2B5EF4-FFF2-40B4-BE49-F238E27FC236}">
                <a16:creationId xmlns:a16="http://schemas.microsoft.com/office/drawing/2014/main" id="{BD35C077-7724-D332-62A6-9D12689A8991}"/>
              </a:ext>
            </a:extLst>
          </p:cNvPr>
          <p:cNvGrpSpPr/>
          <p:nvPr/>
        </p:nvGrpSpPr>
        <p:grpSpPr>
          <a:xfrm>
            <a:off x="4862867" y="4096230"/>
            <a:ext cx="4159421" cy="2396560"/>
            <a:chOff x="4239982" y="3985325"/>
            <a:chExt cx="4643668" cy="2308837"/>
          </a:xfrm>
        </p:grpSpPr>
        <p:sp>
          <p:nvSpPr>
            <p:cNvPr id="289" name="Rectangle 288">
              <a:extLst>
                <a:ext uri="{FF2B5EF4-FFF2-40B4-BE49-F238E27FC236}">
                  <a16:creationId xmlns:a16="http://schemas.microsoft.com/office/drawing/2014/main" id="{C80A0858-22BD-799E-B3D5-97AE2DE6455E}"/>
                </a:ext>
              </a:extLst>
            </p:cNvPr>
            <p:cNvSpPr/>
            <p:nvPr/>
          </p:nvSpPr>
          <p:spPr>
            <a:xfrm>
              <a:off x="7069636" y="4529155"/>
              <a:ext cx="1617164" cy="1765007"/>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0" name="Rectangle 289">
              <a:extLst>
                <a:ext uri="{FF2B5EF4-FFF2-40B4-BE49-F238E27FC236}">
                  <a16:creationId xmlns:a16="http://schemas.microsoft.com/office/drawing/2014/main" id="{7E670B32-2704-89F1-CE01-D028B194E335}"/>
                </a:ext>
              </a:extLst>
            </p:cNvPr>
            <p:cNvSpPr/>
            <p:nvPr/>
          </p:nvSpPr>
          <p:spPr>
            <a:xfrm>
              <a:off x="7066624" y="4844446"/>
              <a:ext cx="350391" cy="96580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1" name="Rectangle 55">
              <a:extLst>
                <a:ext uri="{FF2B5EF4-FFF2-40B4-BE49-F238E27FC236}">
                  <a16:creationId xmlns:a16="http://schemas.microsoft.com/office/drawing/2014/main" id="{30DC6964-F870-7989-47B2-F070117B0FB8}"/>
                </a:ext>
              </a:extLst>
            </p:cNvPr>
            <p:cNvSpPr>
              <a:spLocks/>
            </p:cNvSpPr>
            <p:nvPr/>
          </p:nvSpPr>
          <p:spPr>
            <a:xfrm>
              <a:off x="5776723" y="5284864"/>
              <a:ext cx="1249715" cy="108653"/>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92" name="TextBox 291">
              <a:extLst>
                <a:ext uri="{FF2B5EF4-FFF2-40B4-BE49-F238E27FC236}">
                  <a16:creationId xmlns:a16="http://schemas.microsoft.com/office/drawing/2014/main" id="{43BF559D-F6E4-A6F0-1ED4-DA970F9F7126}"/>
                </a:ext>
              </a:extLst>
            </p:cNvPr>
            <p:cNvSpPr txBox="1"/>
            <p:nvPr/>
          </p:nvSpPr>
          <p:spPr>
            <a:xfrm>
              <a:off x="5815928" y="3985325"/>
              <a:ext cx="811149" cy="252034"/>
            </a:xfrm>
            <a:prstGeom prst="rect">
              <a:avLst/>
            </a:prstGeom>
            <a:noFill/>
          </p:spPr>
          <p:txBody>
            <a:bodyPr wrap="square" rtlCol="0">
              <a:spAutoFit/>
            </a:bodyPr>
            <a:lstStyle/>
            <a:p>
              <a:endParaRPr lang="en-US" sz="1100" kern="0" dirty="0">
                <a:solidFill>
                  <a:sysClr val="windowText" lastClr="000000"/>
                </a:solidFill>
              </a:endParaRPr>
            </a:p>
          </p:txBody>
        </p:sp>
        <p:sp>
          <p:nvSpPr>
            <p:cNvPr id="293" name="Rectangle 292">
              <a:extLst>
                <a:ext uri="{FF2B5EF4-FFF2-40B4-BE49-F238E27FC236}">
                  <a16:creationId xmlns:a16="http://schemas.microsoft.com/office/drawing/2014/main" id="{720233D7-17C9-76B2-1E8E-7A2337B7DE70}"/>
                </a:ext>
              </a:extLst>
            </p:cNvPr>
            <p:cNvSpPr/>
            <p:nvPr/>
          </p:nvSpPr>
          <p:spPr>
            <a:xfrm>
              <a:off x="5467845" y="505044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94" name="Straight Connector 293">
              <a:extLst>
                <a:ext uri="{FF2B5EF4-FFF2-40B4-BE49-F238E27FC236}">
                  <a16:creationId xmlns:a16="http://schemas.microsoft.com/office/drawing/2014/main" id="{F68F4AA2-F24F-C89F-21B5-B377EF2F49F1}"/>
                </a:ext>
              </a:extLst>
            </p:cNvPr>
            <p:cNvCxnSpPr/>
            <p:nvPr/>
          </p:nvCxnSpPr>
          <p:spPr>
            <a:xfrm flipH="1">
              <a:off x="5494094" y="510379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95" name="Rectangle 294">
              <a:extLst>
                <a:ext uri="{FF2B5EF4-FFF2-40B4-BE49-F238E27FC236}">
                  <a16:creationId xmlns:a16="http://schemas.microsoft.com/office/drawing/2014/main" id="{2AB154EF-15E0-854F-29F9-61454136500D}"/>
                </a:ext>
              </a:extLst>
            </p:cNvPr>
            <p:cNvSpPr/>
            <p:nvPr/>
          </p:nvSpPr>
          <p:spPr>
            <a:xfrm>
              <a:off x="5536485" y="522932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6" name="Rectangle 30">
              <a:extLst>
                <a:ext uri="{FF2B5EF4-FFF2-40B4-BE49-F238E27FC236}">
                  <a16:creationId xmlns:a16="http://schemas.microsoft.com/office/drawing/2014/main" id="{DD002628-B56B-DC59-345C-88E64DF781CA}"/>
                </a:ext>
              </a:extLst>
            </p:cNvPr>
            <p:cNvSpPr>
              <a:spLocks/>
            </p:cNvSpPr>
            <p:nvPr/>
          </p:nvSpPr>
          <p:spPr>
            <a:xfrm>
              <a:off x="5522989" y="527313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97" name="Rectangle 296">
              <a:extLst>
                <a:ext uri="{FF2B5EF4-FFF2-40B4-BE49-F238E27FC236}">
                  <a16:creationId xmlns:a16="http://schemas.microsoft.com/office/drawing/2014/main" id="{77293D51-0243-0776-C4BA-885D8209F1EF}"/>
                </a:ext>
              </a:extLst>
            </p:cNvPr>
            <p:cNvSpPr/>
            <p:nvPr/>
          </p:nvSpPr>
          <p:spPr>
            <a:xfrm>
              <a:off x="5494095" y="5467162"/>
              <a:ext cx="832810" cy="664799"/>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8" name="Rectangle 297">
              <a:extLst>
                <a:ext uri="{FF2B5EF4-FFF2-40B4-BE49-F238E27FC236}">
                  <a16:creationId xmlns:a16="http://schemas.microsoft.com/office/drawing/2014/main" id="{438A1D1B-E9D0-2E39-B9C0-866D8EF6C3AC}"/>
                </a:ext>
              </a:extLst>
            </p:cNvPr>
            <p:cNvSpPr/>
            <p:nvPr/>
          </p:nvSpPr>
          <p:spPr>
            <a:xfrm>
              <a:off x="5978520" y="505786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9" name="Rectangle 298">
              <a:extLst>
                <a:ext uri="{FF2B5EF4-FFF2-40B4-BE49-F238E27FC236}">
                  <a16:creationId xmlns:a16="http://schemas.microsoft.com/office/drawing/2014/main" id="{526F5089-AADD-395C-F365-F7EF81FEE139}"/>
                </a:ext>
              </a:extLst>
            </p:cNvPr>
            <p:cNvSpPr/>
            <p:nvPr/>
          </p:nvSpPr>
          <p:spPr>
            <a:xfrm>
              <a:off x="6047160" y="523674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0" name="Rectangle 30">
              <a:extLst>
                <a:ext uri="{FF2B5EF4-FFF2-40B4-BE49-F238E27FC236}">
                  <a16:creationId xmlns:a16="http://schemas.microsoft.com/office/drawing/2014/main" id="{38314E2D-3820-8043-254A-42F3A827790B}"/>
                </a:ext>
              </a:extLst>
            </p:cNvPr>
            <p:cNvSpPr>
              <a:spLocks/>
            </p:cNvSpPr>
            <p:nvPr/>
          </p:nvSpPr>
          <p:spPr>
            <a:xfrm>
              <a:off x="6033664" y="528055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01" name="Rectangle 300">
              <a:extLst>
                <a:ext uri="{FF2B5EF4-FFF2-40B4-BE49-F238E27FC236}">
                  <a16:creationId xmlns:a16="http://schemas.microsoft.com/office/drawing/2014/main" id="{3DC51D5C-FB9D-FA86-BCA5-C3D5592DE9A9}"/>
                </a:ext>
              </a:extLst>
            </p:cNvPr>
            <p:cNvSpPr/>
            <p:nvPr/>
          </p:nvSpPr>
          <p:spPr>
            <a:xfrm>
              <a:off x="6627077" y="5445785"/>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302" name="Straight Connector 301">
              <a:extLst>
                <a:ext uri="{FF2B5EF4-FFF2-40B4-BE49-F238E27FC236}">
                  <a16:creationId xmlns:a16="http://schemas.microsoft.com/office/drawing/2014/main" id="{1A27CB71-2B73-8658-9BD5-88C76E299D74}"/>
                </a:ext>
              </a:extLst>
            </p:cNvPr>
            <p:cNvCxnSpPr/>
            <p:nvPr/>
          </p:nvCxnSpPr>
          <p:spPr>
            <a:xfrm flipH="1">
              <a:off x="6686628" y="5103293"/>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303" name="Rectangle 302">
              <a:extLst>
                <a:ext uri="{FF2B5EF4-FFF2-40B4-BE49-F238E27FC236}">
                  <a16:creationId xmlns:a16="http://schemas.microsoft.com/office/drawing/2014/main" id="{92242881-8AB7-0EB1-B446-3A0A188A439D}"/>
                </a:ext>
              </a:extLst>
            </p:cNvPr>
            <p:cNvSpPr/>
            <p:nvPr/>
          </p:nvSpPr>
          <p:spPr>
            <a:xfrm>
              <a:off x="6729019" y="5228821"/>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4" name="Rectangle 30">
              <a:extLst>
                <a:ext uri="{FF2B5EF4-FFF2-40B4-BE49-F238E27FC236}">
                  <a16:creationId xmlns:a16="http://schemas.microsoft.com/office/drawing/2014/main" id="{9BEFACBC-A711-97DD-3D62-8254839C9394}"/>
                </a:ext>
              </a:extLst>
            </p:cNvPr>
            <p:cNvSpPr>
              <a:spLocks/>
            </p:cNvSpPr>
            <p:nvPr/>
          </p:nvSpPr>
          <p:spPr>
            <a:xfrm>
              <a:off x="6715523" y="5272636"/>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05" name="Rectangle 55">
              <a:extLst>
                <a:ext uri="{FF2B5EF4-FFF2-40B4-BE49-F238E27FC236}">
                  <a16:creationId xmlns:a16="http://schemas.microsoft.com/office/drawing/2014/main" id="{68379A65-670F-65D3-17D8-EE0C0CDC9F9B}"/>
                </a:ext>
              </a:extLst>
            </p:cNvPr>
            <p:cNvSpPr>
              <a:spLocks/>
            </p:cNvSpPr>
            <p:nvPr/>
          </p:nvSpPr>
          <p:spPr>
            <a:xfrm>
              <a:off x="4336243" y="5281237"/>
              <a:ext cx="1131602" cy="104360"/>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06" name="Rectangle 305">
              <a:extLst>
                <a:ext uri="{FF2B5EF4-FFF2-40B4-BE49-F238E27FC236}">
                  <a16:creationId xmlns:a16="http://schemas.microsoft.com/office/drawing/2014/main" id="{743538E4-0897-33A7-A209-2CF086134190}"/>
                </a:ext>
              </a:extLst>
            </p:cNvPr>
            <p:cNvSpPr/>
            <p:nvPr/>
          </p:nvSpPr>
          <p:spPr>
            <a:xfrm>
              <a:off x="5010150" y="5463721"/>
              <a:ext cx="358275" cy="66824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7" name="Rectangle 306">
              <a:extLst>
                <a:ext uri="{FF2B5EF4-FFF2-40B4-BE49-F238E27FC236}">
                  <a16:creationId xmlns:a16="http://schemas.microsoft.com/office/drawing/2014/main" id="{258989AE-245B-F5F1-93A8-669C71F9716F}"/>
                </a:ext>
              </a:extLst>
            </p:cNvPr>
            <p:cNvSpPr/>
            <p:nvPr/>
          </p:nvSpPr>
          <p:spPr>
            <a:xfrm>
              <a:off x="4336243" y="5450917"/>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8" name="Rectangle 307">
              <a:extLst>
                <a:ext uri="{FF2B5EF4-FFF2-40B4-BE49-F238E27FC236}">
                  <a16:creationId xmlns:a16="http://schemas.microsoft.com/office/drawing/2014/main" id="{FEE6A5A3-36E6-8F60-692F-061A6ECB70BE}"/>
                </a:ext>
              </a:extLst>
            </p:cNvPr>
            <p:cNvSpPr/>
            <p:nvPr/>
          </p:nvSpPr>
          <p:spPr>
            <a:xfrm>
              <a:off x="7417015" y="5049941"/>
              <a:ext cx="350391" cy="54440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9" name="Rectangle 308">
              <a:extLst>
                <a:ext uri="{FF2B5EF4-FFF2-40B4-BE49-F238E27FC236}">
                  <a16:creationId xmlns:a16="http://schemas.microsoft.com/office/drawing/2014/main" id="{DC4AD60B-BC2A-6525-DC63-8009C499BF76}"/>
                </a:ext>
              </a:extLst>
            </p:cNvPr>
            <p:cNvSpPr/>
            <p:nvPr/>
          </p:nvSpPr>
          <p:spPr>
            <a:xfrm>
              <a:off x="7767406" y="4753451"/>
              <a:ext cx="919394" cy="117109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10" name="Rectangle 55">
              <a:extLst>
                <a:ext uri="{FF2B5EF4-FFF2-40B4-BE49-F238E27FC236}">
                  <a16:creationId xmlns:a16="http://schemas.microsoft.com/office/drawing/2014/main" id="{512C2A12-1030-3E81-5EAD-02B352BBCDFB}"/>
                </a:ext>
              </a:extLst>
            </p:cNvPr>
            <p:cNvSpPr>
              <a:spLocks/>
            </p:cNvSpPr>
            <p:nvPr/>
          </p:nvSpPr>
          <p:spPr>
            <a:xfrm>
              <a:off x="7069637" y="5284865"/>
              <a:ext cx="1617163" cy="100732"/>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cxnSp>
          <p:nvCxnSpPr>
            <p:cNvPr id="311" name="Straight Connector 56">
              <a:extLst>
                <a:ext uri="{FF2B5EF4-FFF2-40B4-BE49-F238E27FC236}">
                  <a16:creationId xmlns:a16="http://schemas.microsoft.com/office/drawing/2014/main" id="{244720BD-89F0-CB4B-C4E7-4CE49ECA06B4}"/>
                </a:ext>
              </a:extLst>
            </p:cNvPr>
            <p:cNvCxnSpPr/>
            <p:nvPr/>
          </p:nvCxnSpPr>
          <p:spPr>
            <a:xfrm flipH="1">
              <a:off x="4239982" y="5339191"/>
              <a:ext cx="4643668"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grpSp>
      <p:pic>
        <p:nvPicPr>
          <p:cNvPr id="270" name="Picture 2" descr="C:\Users\iainsutton\Pictures\depositphotos_6851983-stock-illustration-construction-worker-job-icon-pictogram.jpg">
            <a:extLst>
              <a:ext uri="{FF2B5EF4-FFF2-40B4-BE49-F238E27FC236}">
                <a16:creationId xmlns:a16="http://schemas.microsoft.com/office/drawing/2014/main" id="{C6953CF6-0B2B-A5D6-CF5A-418F308C7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3565" y="5105526"/>
            <a:ext cx="981053" cy="1261354"/>
          </a:xfrm>
          <a:prstGeom prst="rect">
            <a:avLst/>
          </a:prstGeom>
          <a:noFill/>
          <a:extLst>
            <a:ext uri="{909E8E84-426E-40DD-AFC4-6F175D3DCCD1}">
              <a14:hiddenFill xmlns:a14="http://schemas.microsoft.com/office/drawing/2010/main">
                <a:solidFill>
                  <a:srgbClr val="FFFFFF"/>
                </a:solidFill>
              </a14:hiddenFill>
            </a:ext>
          </a:extLst>
        </p:spPr>
      </p:pic>
      <p:sp>
        <p:nvSpPr>
          <p:cNvPr id="271" name="Rectangle 270">
            <a:extLst>
              <a:ext uri="{FF2B5EF4-FFF2-40B4-BE49-F238E27FC236}">
                <a16:creationId xmlns:a16="http://schemas.microsoft.com/office/drawing/2014/main" id="{FADEBFA3-A4F0-EAB7-880F-4699C734CBD5}"/>
              </a:ext>
            </a:extLst>
          </p:cNvPr>
          <p:cNvSpPr/>
          <p:nvPr/>
        </p:nvSpPr>
        <p:spPr>
          <a:xfrm>
            <a:off x="3179575" y="2983470"/>
            <a:ext cx="1470210" cy="712247"/>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pic>
        <p:nvPicPr>
          <p:cNvPr id="272" name="Picture 271" descr="target interface.png">
            <a:extLst>
              <a:ext uri="{FF2B5EF4-FFF2-40B4-BE49-F238E27FC236}">
                <a16:creationId xmlns:a16="http://schemas.microsoft.com/office/drawing/2014/main" id="{18C1F2AD-B709-ACF9-7702-8691C8BD02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15556" y="1701795"/>
            <a:ext cx="607939" cy="880193"/>
          </a:xfrm>
          <a:prstGeom prst="rect">
            <a:avLst/>
          </a:prstGeom>
        </p:spPr>
      </p:pic>
      <p:cxnSp>
        <p:nvCxnSpPr>
          <p:cNvPr id="273" name="Straight Connector 272">
            <a:extLst>
              <a:ext uri="{FF2B5EF4-FFF2-40B4-BE49-F238E27FC236}">
                <a16:creationId xmlns:a16="http://schemas.microsoft.com/office/drawing/2014/main" id="{69534AA8-4DAC-A52A-1865-C4543B582357}"/>
              </a:ext>
            </a:extLst>
          </p:cNvPr>
          <p:cNvCxnSpPr>
            <a:cxnSpLocks/>
          </p:cNvCxnSpPr>
          <p:nvPr/>
        </p:nvCxnSpPr>
        <p:spPr>
          <a:xfrm>
            <a:off x="3917668" y="2385137"/>
            <a:ext cx="680900" cy="599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BB0D4E0E-39FA-88A2-AC8A-A3E95C9D430D}"/>
              </a:ext>
            </a:extLst>
          </p:cNvPr>
          <p:cNvCxnSpPr>
            <a:cxnSpLocks/>
          </p:cNvCxnSpPr>
          <p:nvPr/>
        </p:nvCxnSpPr>
        <p:spPr>
          <a:xfrm flipH="1">
            <a:off x="3201261" y="2420063"/>
            <a:ext cx="721680" cy="571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5" name="Rectangle 274">
            <a:extLst>
              <a:ext uri="{FF2B5EF4-FFF2-40B4-BE49-F238E27FC236}">
                <a16:creationId xmlns:a16="http://schemas.microsoft.com/office/drawing/2014/main" id="{8B29B6AB-AAD4-509F-8569-4C380C2F71D6}"/>
              </a:ext>
            </a:extLst>
          </p:cNvPr>
          <p:cNvSpPr/>
          <p:nvPr/>
        </p:nvSpPr>
        <p:spPr>
          <a:xfrm>
            <a:off x="11220683" y="4650777"/>
            <a:ext cx="117604" cy="1509123"/>
          </a:xfrm>
          <a:prstGeom prst="rect">
            <a:avLst/>
          </a:prstGeom>
          <a:solidFill>
            <a:schemeClr val="accent3">
              <a:alpha val="37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276" name="Straight Connector 275">
            <a:extLst>
              <a:ext uri="{FF2B5EF4-FFF2-40B4-BE49-F238E27FC236}">
                <a16:creationId xmlns:a16="http://schemas.microsoft.com/office/drawing/2014/main" id="{551A5B8D-561C-5CD9-A67C-8E0EE39C69BD}"/>
              </a:ext>
            </a:extLst>
          </p:cNvPr>
          <p:cNvCxnSpPr/>
          <p:nvPr/>
        </p:nvCxnSpPr>
        <p:spPr>
          <a:xfrm>
            <a:off x="8715202" y="3699375"/>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Rectangle 276">
            <a:extLst>
              <a:ext uri="{FF2B5EF4-FFF2-40B4-BE49-F238E27FC236}">
                <a16:creationId xmlns:a16="http://schemas.microsoft.com/office/drawing/2014/main" id="{B4E79219-20EB-64CD-4C13-FF35C42BCEC4}"/>
              </a:ext>
            </a:extLst>
          </p:cNvPr>
          <p:cNvSpPr/>
          <p:nvPr/>
        </p:nvSpPr>
        <p:spPr>
          <a:xfrm>
            <a:off x="8943111" y="3983894"/>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Rectangle 277">
            <a:extLst>
              <a:ext uri="{FF2B5EF4-FFF2-40B4-BE49-F238E27FC236}">
                <a16:creationId xmlns:a16="http://schemas.microsoft.com/office/drawing/2014/main" id="{5B54D20B-3372-96E5-0344-A3E10F2CEE8B}"/>
              </a:ext>
            </a:extLst>
          </p:cNvPr>
          <p:cNvSpPr/>
          <p:nvPr/>
        </p:nvSpPr>
        <p:spPr>
          <a:xfrm>
            <a:off x="9308342" y="4370527"/>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Rectangle 278">
            <a:extLst>
              <a:ext uri="{FF2B5EF4-FFF2-40B4-BE49-F238E27FC236}">
                <a16:creationId xmlns:a16="http://schemas.microsoft.com/office/drawing/2014/main" id="{BC5C420D-ABCE-C48C-20BE-81F4C0FF31F6}"/>
              </a:ext>
            </a:extLst>
          </p:cNvPr>
          <p:cNvSpPr/>
          <p:nvPr/>
        </p:nvSpPr>
        <p:spPr>
          <a:xfrm>
            <a:off x="9898892" y="5101006"/>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Rectangle 279">
            <a:extLst>
              <a:ext uri="{FF2B5EF4-FFF2-40B4-BE49-F238E27FC236}">
                <a16:creationId xmlns:a16="http://schemas.microsoft.com/office/drawing/2014/main" id="{8F4DC56F-C4D0-D13D-012D-9739378F3A08}"/>
              </a:ext>
            </a:extLst>
          </p:cNvPr>
          <p:cNvSpPr/>
          <p:nvPr/>
        </p:nvSpPr>
        <p:spPr>
          <a:xfrm>
            <a:off x="9616775" y="4733239"/>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Rectangle 280">
            <a:extLst>
              <a:ext uri="{FF2B5EF4-FFF2-40B4-BE49-F238E27FC236}">
                <a16:creationId xmlns:a16="http://schemas.microsoft.com/office/drawing/2014/main" id="{6543E251-2E29-A6E5-6E28-CAC04C0D597A}"/>
              </a:ext>
            </a:extLst>
          </p:cNvPr>
          <p:cNvSpPr/>
          <p:nvPr/>
        </p:nvSpPr>
        <p:spPr>
          <a:xfrm>
            <a:off x="10521192" y="5824111"/>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Rectangle 281">
            <a:extLst>
              <a:ext uri="{FF2B5EF4-FFF2-40B4-BE49-F238E27FC236}">
                <a16:creationId xmlns:a16="http://schemas.microsoft.com/office/drawing/2014/main" id="{49BB5798-DB14-514D-5265-10B3884B9D80}"/>
              </a:ext>
            </a:extLst>
          </p:cNvPr>
          <p:cNvSpPr/>
          <p:nvPr/>
        </p:nvSpPr>
        <p:spPr>
          <a:xfrm>
            <a:off x="10197342" y="5468392"/>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Rectangle 282">
            <a:extLst>
              <a:ext uri="{FF2B5EF4-FFF2-40B4-BE49-F238E27FC236}">
                <a16:creationId xmlns:a16="http://schemas.microsoft.com/office/drawing/2014/main" id="{A06DA3D9-12CD-87D6-F45A-9C513AD0E937}"/>
              </a:ext>
            </a:extLst>
          </p:cNvPr>
          <p:cNvSpPr/>
          <p:nvPr/>
        </p:nvSpPr>
        <p:spPr>
          <a:xfrm>
            <a:off x="8574053" y="3601837"/>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4" name="Group 283">
            <a:extLst>
              <a:ext uri="{FF2B5EF4-FFF2-40B4-BE49-F238E27FC236}">
                <a16:creationId xmlns:a16="http://schemas.microsoft.com/office/drawing/2014/main" id="{A9697FD9-3620-0295-587C-8B2FDF68AC4F}"/>
              </a:ext>
            </a:extLst>
          </p:cNvPr>
          <p:cNvGrpSpPr/>
          <p:nvPr/>
        </p:nvGrpSpPr>
        <p:grpSpPr>
          <a:xfrm rot="19961809">
            <a:off x="11294796" y="5589772"/>
            <a:ext cx="223728" cy="468676"/>
            <a:chOff x="3275870" y="1998026"/>
            <a:chExt cx="223728" cy="468676"/>
          </a:xfrm>
          <a:solidFill>
            <a:schemeClr val="bg1"/>
          </a:solidFill>
        </p:grpSpPr>
        <p:sp>
          <p:nvSpPr>
            <p:cNvPr id="287" name="Rectangle 286">
              <a:extLst>
                <a:ext uri="{FF2B5EF4-FFF2-40B4-BE49-F238E27FC236}">
                  <a16:creationId xmlns:a16="http://schemas.microsoft.com/office/drawing/2014/main" id="{F2830B63-59F8-B716-596A-A69A28C44162}"/>
                </a:ext>
              </a:extLst>
            </p:cNvPr>
            <p:cNvSpPr/>
            <p:nvPr/>
          </p:nvSpPr>
          <p:spPr>
            <a:xfrm>
              <a:off x="3275870" y="2235200"/>
              <a:ext cx="222980" cy="23150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Donut 135">
              <a:extLst>
                <a:ext uri="{FF2B5EF4-FFF2-40B4-BE49-F238E27FC236}">
                  <a16:creationId xmlns:a16="http://schemas.microsoft.com/office/drawing/2014/main" id="{FBD10CBA-8D0B-7F73-1F87-97C1D3B07F00}"/>
                </a:ext>
              </a:extLst>
            </p:cNvPr>
            <p:cNvSpPr/>
            <p:nvPr/>
          </p:nvSpPr>
          <p:spPr>
            <a:xfrm>
              <a:off x="3275870" y="1998026"/>
              <a:ext cx="223728" cy="254302"/>
            </a:xfrm>
            <a:prstGeom prst="don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85" name="Rectangle 284">
            <a:extLst>
              <a:ext uri="{FF2B5EF4-FFF2-40B4-BE49-F238E27FC236}">
                <a16:creationId xmlns:a16="http://schemas.microsoft.com/office/drawing/2014/main" id="{D299C774-0F92-07B8-7A12-DAE6E9E45D34}"/>
              </a:ext>
            </a:extLst>
          </p:cNvPr>
          <p:cNvSpPr/>
          <p:nvPr/>
        </p:nvSpPr>
        <p:spPr>
          <a:xfrm>
            <a:off x="2875761" y="3953428"/>
            <a:ext cx="2948687" cy="704467"/>
          </a:xfrm>
          <a:prstGeom prst="rect">
            <a:avLst/>
          </a:prstGeom>
          <a:solidFill>
            <a:schemeClr val="bg2">
              <a:lumMod val="75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86" name="Straight Connector 285">
            <a:extLst>
              <a:ext uri="{FF2B5EF4-FFF2-40B4-BE49-F238E27FC236}">
                <a16:creationId xmlns:a16="http://schemas.microsoft.com/office/drawing/2014/main" id="{F27FABB0-8C16-E622-4082-7F01EB85E917}"/>
              </a:ext>
            </a:extLst>
          </p:cNvPr>
          <p:cNvCxnSpPr/>
          <p:nvPr/>
        </p:nvCxnSpPr>
        <p:spPr>
          <a:xfrm>
            <a:off x="4678104" y="4726246"/>
            <a:ext cx="0" cy="15981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6" name="Rectangle 325">
            <a:extLst>
              <a:ext uri="{FF2B5EF4-FFF2-40B4-BE49-F238E27FC236}">
                <a16:creationId xmlns:a16="http://schemas.microsoft.com/office/drawing/2014/main" id="{48CE2DF4-50BB-5414-EB40-1C7885E164FC}"/>
              </a:ext>
            </a:extLst>
          </p:cNvPr>
          <p:cNvSpPr/>
          <p:nvPr/>
        </p:nvSpPr>
        <p:spPr>
          <a:xfrm>
            <a:off x="6708212" y="3936794"/>
            <a:ext cx="579624" cy="23501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27" name="Straight Connector 326">
            <a:extLst>
              <a:ext uri="{FF2B5EF4-FFF2-40B4-BE49-F238E27FC236}">
                <a16:creationId xmlns:a16="http://schemas.microsoft.com/office/drawing/2014/main" id="{FCE37DBA-AA7A-CE2D-90D8-31BD025C348B}"/>
              </a:ext>
            </a:extLst>
          </p:cNvPr>
          <p:cNvCxnSpPr/>
          <p:nvPr/>
        </p:nvCxnSpPr>
        <p:spPr>
          <a:xfrm>
            <a:off x="6708212" y="4129273"/>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28" name="Straight Connector 327">
            <a:extLst>
              <a:ext uri="{FF2B5EF4-FFF2-40B4-BE49-F238E27FC236}">
                <a16:creationId xmlns:a16="http://schemas.microsoft.com/office/drawing/2014/main" id="{64126184-05A3-73CE-708A-4D784C147FDD}"/>
              </a:ext>
            </a:extLst>
          </p:cNvPr>
          <p:cNvCxnSpPr/>
          <p:nvPr/>
        </p:nvCxnSpPr>
        <p:spPr>
          <a:xfrm>
            <a:off x="6708212" y="4311935"/>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29" name="Straight Connector 328">
            <a:extLst>
              <a:ext uri="{FF2B5EF4-FFF2-40B4-BE49-F238E27FC236}">
                <a16:creationId xmlns:a16="http://schemas.microsoft.com/office/drawing/2014/main" id="{3498995D-534E-0E0A-AF97-ED7DE5A86850}"/>
              </a:ext>
            </a:extLst>
          </p:cNvPr>
          <p:cNvCxnSpPr/>
          <p:nvPr/>
        </p:nvCxnSpPr>
        <p:spPr>
          <a:xfrm>
            <a:off x="6708212" y="4474097"/>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30" name="Straight Connector 329">
            <a:extLst>
              <a:ext uri="{FF2B5EF4-FFF2-40B4-BE49-F238E27FC236}">
                <a16:creationId xmlns:a16="http://schemas.microsoft.com/office/drawing/2014/main" id="{C21DB507-D29F-33A4-C75C-6C28BD2EC5FA}"/>
              </a:ext>
            </a:extLst>
          </p:cNvPr>
          <p:cNvCxnSpPr/>
          <p:nvPr/>
        </p:nvCxnSpPr>
        <p:spPr>
          <a:xfrm>
            <a:off x="6708212" y="4656758"/>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31" name="Straight Connector 330">
            <a:extLst>
              <a:ext uri="{FF2B5EF4-FFF2-40B4-BE49-F238E27FC236}">
                <a16:creationId xmlns:a16="http://schemas.microsoft.com/office/drawing/2014/main" id="{3C5C1E5C-13C4-C853-B1C9-78127E41F3BB}"/>
              </a:ext>
            </a:extLst>
          </p:cNvPr>
          <p:cNvCxnSpPr/>
          <p:nvPr/>
        </p:nvCxnSpPr>
        <p:spPr>
          <a:xfrm>
            <a:off x="6708212" y="4839420"/>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32" name="Straight Connector 331">
            <a:extLst>
              <a:ext uri="{FF2B5EF4-FFF2-40B4-BE49-F238E27FC236}">
                <a16:creationId xmlns:a16="http://schemas.microsoft.com/office/drawing/2014/main" id="{42BDE707-5C37-D571-705D-A5AB72E4FCB2}"/>
              </a:ext>
            </a:extLst>
          </p:cNvPr>
          <p:cNvCxnSpPr/>
          <p:nvPr/>
        </p:nvCxnSpPr>
        <p:spPr>
          <a:xfrm>
            <a:off x="6708212" y="5022082"/>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33" name="Straight Connector 332">
            <a:extLst>
              <a:ext uri="{FF2B5EF4-FFF2-40B4-BE49-F238E27FC236}">
                <a16:creationId xmlns:a16="http://schemas.microsoft.com/office/drawing/2014/main" id="{99D769E0-45BE-B834-BEC5-03DBCC9E5516}"/>
              </a:ext>
            </a:extLst>
          </p:cNvPr>
          <p:cNvCxnSpPr/>
          <p:nvPr/>
        </p:nvCxnSpPr>
        <p:spPr>
          <a:xfrm>
            <a:off x="6708212" y="5184243"/>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34" name="Straight Connector 333">
            <a:extLst>
              <a:ext uri="{FF2B5EF4-FFF2-40B4-BE49-F238E27FC236}">
                <a16:creationId xmlns:a16="http://schemas.microsoft.com/office/drawing/2014/main" id="{036CCC98-4170-2B4F-2CCD-3D1D120E815D}"/>
              </a:ext>
            </a:extLst>
          </p:cNvPr>
          <p:cNvCxnSpPr/>
          <p:nvPr/>
        </p:nvCxnSpPr>
        <p:spPr>
          <a:xfrm>
            <a:off x="6708212" y="5366905"/>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35" name="Straight Connector 334">
            <a:extLst>
              <a:ext uri="{FF2B5EF4-FFF2-40B4-BE49-F238E27FC236}">
                <a16:creationId xmlns:a16="http://schemas.microsoft.com/office/drawing/2014/main" id="{E75460A1-F319-933A-0FE7-F9A286117F11}"/>
              </a:ext>
            </a:extLst>
          </p:cNvPr>
          <p:cNvCxnSpPr/>
          <p:nvPr/>
        </p:nvCxnSpPr>
        <p:spPr>
          <a:xfrm>
            <a:off x="6708212" y="5596484"/>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36" name="Straight Connector 335">
            <a:extLst>
              <a:ext uri="{FF2B5EF4-FFF2-40B4-BE49-F238E27FC236}">
                <a16:creationId xmlns:a16="http://schemas.microsoft.com/office/drawing/2014/main" id="{953B3D86-68EC-EC9D-3F0A-E819A0C4CB3E}"/>
              </a:ext>
            </a:extLst>
          </p:cNvPr>
          <p:cNvCxnSpPr/>
          <p:nvPr/>
        </p:nvCxnSpPr>
        <p:spPr>
          <a:xfrm>
            <a:off x="6708212" y="5779146"/>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37" name="Straight Connector 336">
            <a:extLst>
              <a:ext uri="{FF2B5EF4-FFF2-40B4-BE49-F238E27FC236}">
                <a16:creationId xmlns:a16="http://schemas.microsoft.com/office/drawing/2014/main" id="{6D1472BF-B82D-9527-4715-1E803600573F}"/>
              </a:ext>
            </a:extLst>
          </p:cNvPr>
          <p:cNvCxnSpPr/>
          <p:nvPr/>
        </p:nvCxnSpPr>
        <p:spPr>
          <a:xfrm>
            <a:off x="6708212" y="5941307"/>
            <a:ext cx="579624" cy="0"/>
          </a:xfrm>
          <a:prstGeom prst="line">
            <a:avLst/>
          </a:prstGeom>
          <a:ln/>
        </p:spPr>
        <p:style>
          <a:lnRef idx="3">
            <a:schemeClr val="dk1"/>
          </a:lnRef>
          <a:fillRef idx="0">
            <a:schemeClr val="dk1"/>
          </a:fillRef>
          <a:effectRef idx="2">
            <a:schemeClr val="dk1"/>
          </a:effectRef>
          <a:fontRef idx="minor">
            <a:schemeClr val="tx1"/>
          </a:fontRef>
        </p:style>
      </p:cxnSp>
      <p:cxnSp>
        <p:nvCxnSpPr>
          <p:cNvPr id="338" name="Straight Connector 337">
            <a:extLst>
              <a:ext uri="{FF2B5EF4-FFF2-40B4-BE49-F238E27FC236}">
                <a16:creationId xmlns:a16="http://schemas.microsoft.com/office/drawing/2014/main" id="{88F09536-5FCD-0C41-D7D6-7C101D0BA50C}"/>
              </a:ext>
            </a:extLst>
          </p:cNvPr>
          <p:cNvCxnSpPr/>
          <p:nvPr/>
        </p:nvCxnSpPr>
        <p:spPr>
          <a:xfrm>
            <a:off x="6708212" y="4910461"/>
            <a:ext cx="579624" cy="0"/>
          </a:xfrm>
          <a:prstGeom prst="line">
            <a:avLst/>
          </a:prstGeom>
          <a:ln/>
        </p:spPr>
        <p:style>
          <a:lnRef idx="3">
            <a:schemeClr val="dk1"/>
          </a:lnRef>
          <a:fillRef idx="0">
            <a:schemeClr val="dk1"/>
          </a:fillRef>
          <a:effectRef idx="2">
            <a:schemeClr val="dk1"/>
          </a:effectRef>
          <a:fontRef idx="minor">
            <a:schemeClr val="tx1"/>
          </a:fontRef>
        </p:style>
      </p:cxnSp>
      <p:pic>
        <p:nvPicPr>
          <p:cNvPr id="340" name="Picture 2" descr="C:\Users\iainsutton\Pictures\depositphotos_6851983-stock-illustration-construction-worker-job-icon-pictogram.jpg">
            <a:extLst>
              <a:ext uri="{FF2B5EF4-FFF2-40B4-BE49-F238E27FC236}">
                <a16:creationId xmlns:a16="http://schemas.microsoft.com/office/drawing/2014/main" id="{09CA9832-A335-775F-5C87-AD23C8F271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41492" y="3081060"/>
            <a:ext cx="861531" cy="1107683"/>
          </a:xfrm>
          <a:prstGeom prst="rect">
            <a:avLst/>
          </a:prstGeom>
          <a:noFill/>
          <a:extLst>
            <a:ext uri="{909E8E84-426E-40DD-AFC4-6F175D3DCCD1}">
              <a14:hiddenFill xmlns:a14="http://schemas.microsoft.com/office/drawing/2010/main">
                <a:solidFill>
                  <a:srgbClr val="FFFFFF"/>
                </a:solidFill>
              </a14:hiddenFill>
            </a:ext>
          </a:extLst>
        </p:spPr>
      </p:pic>
      <p:pic>
        <p:nvPicPr>
          <p:cNvPr id="344" name="Graphic 343" descr="Construction worker female with solid fill">
            <a:extLst>
              <a:ext uri="{FF2B5EF4-FFF2-40B4-BE49-F238E27FC236}">
                <a16:creationId xmlns:a16="http://schemas.microsoft.com/office/drawing/2014/main" id="{2E59277D-90F3-2858-D889-55228504D4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5604" y="1513356"/>
            <a:ext cx="914400" cy="914400"/>
          </a:xfrm>
          <a:prstGeom prst="rect">
            <a:avLst/>
          </a:prstGeom>
        </p:spPr>
      </p:pic>
      <p:sp>
        <p:nvSpPr>
          <p:cNvPr id="345" name="Rounded Rectangular Callout 7">
            <a:extLst>
              <a:ext uri="{FF2B5EF4-FFF2-40B4-BE49-F238E27FC236}">
                <a16:creationId xmlns:a16="http://schemas.microsoft.com/office/drawing/2014/main" id="{D4562D4E-4126-D3DC-5F76-0A5691F40A81}"/>
              </a:ext>
            </a:extLst>
          </p:cNvPr>
          <p:cNvSpPr/>
          <p:nvPr/>
        </p:nvSpPr>
        <p:spPr>
          <a:xfrm>
            <a:off x="5516605" y="999025"/>
            <a:ext cx="3092653" cy="1832067"/>
          </a:xfrm>
          <a:prstGeom prst="wedgeRoundRectCallout">
            <a:avLst>
              <a:gd name="adj1" fmla="val -66618"/>
              <a:gd name="adj2" fmla="val -3778"/>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dirty="0"/>
              <a:t>The Rigging team requests everybody to leave the area except those who are responsible for closing the roof and placing the shielding blocks.</a:t>
            </a:r>
            <a:endParaRPr lang="en-US" sz="1600" dirty="0">
              <a:solidFill>
                <a:srgbClr val="666666"/>
              </a:solidFill>
            </a:endParaRPr>
          </a:p>
        </p:txBody>
      </p:sp>
      <p:sp>
        <p:nvSpPr>
          <p:cNvPr id="2" name="Rectangle 1">
            <a:extLst>
              <a:ext uri="{FF2B5EF4-FFF2-40B4-BE49-F238E27FC236}">
                <a16:creationId xmlns:a16="http://schemas.microsoft.com/office/drawing/2014/main" id="{EFED64B1-85A3-19AC-EBB4-6B6218839224}"/>
              </a:ext>
            </a:extLst>
          </p:cNvPr>
          <p:cNvSpPr/>
          <p:nvPr/>
        </p:nvSpPr>
        <p:spPr>
          <a:xfrm>
            <a:off x="8696133" y="2234806"/>
            <a:ext cx="93306" cy="1367030"/>
          </a:xfrm>
          <a:prstGeom prst="rect">
            <a:avLst/>
          </a:prstGeom>
          <a:pattFill prst="openDmnd">
            <a:fgClr>
              <a:schemeClr val="bg2">
                <a:lumMod val="50000"/>
              </a:schemeClr>
            </a:fgClr>
            <a:bgClr>
              <a:schemeClr val="bg1"/>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dirty="0">
              <a:solidFill>
                <a:sysClr val="windowText" lastClr="000000"/>
              </a:solidFill>
            </a:endParaRPr>
          </a:p>
        </p:txBody>
      </p:sp>
      <p:sp>
        <p:nvSpPr>
          <p:cNvPr id="3" name="Slide Number Placeholder 2">
            <a:extLst>
              <a:ext uri="{FF2B5EF4-FFF2-40B4-BE49-F238E27FC236}">
                <a16:creationId xmlns:a16="http://schemas.microsoft.com/office/drawing/2014/main" id="{C879CF45-F9DB-C1EF-8160-999AC2ACE78F}"/>
              </a:ext>
            </a:extLst>
          </p:cNvPr>
          <p:cNvSpPr>
            <a:spLocks noGrp="1"/>
          </p:cNvSpPr>
          <p:nvPr>
            <p:ph type="sldNum" sz="quarter" idx="12"/>
          </p:nvPr>
        </p:nvSpPr>
        <p:spPr/>
        <p:txBody>
          <a:bodyPr/>
          <a:lstStyle/>
          <a:p>
            <a:fld id="{F7283078-D760-1647-8B80-66BA8B52336D}" type="slidenum">
              <a:rPr lang="sv-SE" smtClean="0"/>
              <a:t>25</a:t>
            </a:fld>
            <a:endParaRPr lang="sv-SE"/>
          </a:p>
        </p:txBody>
      </p:sp>
    </p:spTree>
    <p:extLst>
      <p:ext uri="{BB962C8B-B14F-4D97-AF65-F5344CB8AC3E}">
        <p14:creationId xmlns:p14="http://schemas.microsoft.com/office/powerpoint/2010/main" val="72196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45"/>
                                        </p:tgtEl>
                                        <p:attrNameLst>
                                          <p:attrName>style.visibility</p:attrName>
                                        </p:attrNameLst>
                                      </p:cBhvr>
                                      <p:to>
                                        <p:strVal val="visible"/>
                                      </p:to>
                                    </p:set>
                                    <p:animEffect transition="in" filter="randombar(horizontal)">
                                      <p:cBhvr>
                                        <p:cTn id="11" dur="500"/>
                                        <p:tgtEl>
                                          <p:spTgt spid="345"/>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path" presetSubtype="0" accel="50000" decel="50000" fill="hold" nodeType="clickEffect">
                                  <p:stCondLst>
                                    <p:cond delay="0"/>
                                  </p:stCondLst>
                                  <p:childTnLst>
                                    <p:animMotion origin="layout" path="M -0.01484 0.04259 L 0.10768 0.04259 C 0.16263 0.04259 0.23034 -0.0537 0.23034 -0.13194 L 0.23034 -0.30625 " pathEditMode="relative" rAng="0" ptsTypes="AAAA">
                                      <p:cBhvr>
                                        <p:cTn id="15" dur="2000" fill="hold"/>
                                        <p:tgtEl>
                                          <p:spTgt spid="270"/>
                                        </p:tgtEl>
                                        <p:attrNameLst>
                                          <p:attrName>ppt_x</p:attrName>
                                          <p:attrName>ppt_y</p:attrName>
                                        </p:attrNameLst>
                                      </p:cBhvr>
                                      <p:rCtr x="12253" y="-17454"/>
                                    </p:animMotion>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70"/>
                                        </p:tgtEl>
                                      </p:cBhvr>
                                    </p:animEffect>
                                    <p:set>
                                      <p:cBhvr>
                                        <p:cTn id="20" dur="1" fill="hold">
                                          <p:stCondLst>
                                            <p:cond delay="499"/>
                                          </p:stCondLst>
                                        </p:cTn>
                                        <p:tgtEl>
                                          <p:spTgt spid="270"/>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5E-6 -2.59259E-6 L 0.39701 0.31065 " pathEditMode="relative" rAng="0" ptsTypes="AA">
                                      <p:cBhvr>
                                        <p:cTn id="22" dur="2000" fill="hold"/>
                                        <p:tgtEl>
                                          <p:spTgt spid="340"/>
                                        </p:tgtEl>
                                        <p:attrNameLst>
                                          <p:attrName>ppt_x</p:attrName>
                                          <p:attrName>ppt_y</p:attrName>
                                        </p:attrNameLst>
                                      </p:cBhvr>
                                      <p:rCtr x="19844" y="1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en-US" sz="3000" dirty="0"/>
              <a:t>Preparing the Bunker PSS Controlled Area for Operation</a:t>
            </a:r>
            <a:endParaRPr lang="en-GB" sz="3000" dirty="0"/>
          </a:p>
        </p:txBody>
      </p:sp>
      <p:sp>
        <p:nvSpPr>
          <p:cNvPr id="4" name="Text Placeholder 3">
            <a:extLst>
              <a:ext uri="{FF2B5EF4-FFF2-40B4-BE49-F238E27FC236}">
                <a16:creationId xmlns:a16="http://schemas.microsoft.com/office/drawing/2014/main" id="{E088C0B8-F229-B1EB-F490-A8F30CA9A0D7}"/>
              </a:ext>
            </a:extLst>
          </p:cNvPr>
          <p:cNvSpPr>
            <a:spLocks noGrp="1"/>
          </p:cNvSpPr>
          <p:nvPr>
            <p:ph type="body" sz="quarter" idx="14"/>
          </p:nvPr>
        </p:nvSpPr>
        <p:spPr/>
        <p:txBody>
          <a:bodyPr/>
          <a:lstStyle/>
          <a:p>
            <a:endParaRPr lang="en-US" dirty="0"/>
          </a:p>
        </p:txBody>
      </p:sp>
      <p:sp>
        <p:nvSpPr>
          <p:cNvPr id="242" name="Rectangle 241">
            <a:extLst>
              <a:ext uri="{FF2B5EF4-FFF2-40B4-BE49-F238E27FC236}">
                <a16:creationId xmlns:a16="http://schemas.microsoft.com/office/drawing/2014/main" id="{5BCC6D10-7465-0D32-CBDF-40963EDA3D1A}"/>
              </a:ext>
            </a:extLst>
          </p:cNvPr>
          <p:cNvSpPr/>
          <p:nvPr/>
        </p:nvSpPr>
        <p:spPr>
          <a:xfrm>
            <a:off x="2821108" y="4716254"/>
            <a:ext cx="4594568" cy="1592960"/>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3" name="Rectangle 242">
            <a:extLst>
              <a:ext uri="{FF2B5EF4-FFF2-40B4-BE49-F238E27FC236}">
                <a16:creationId xmlns:a16="http://schemas.microsoft.com/office/drawing/2014/main" id="{7DADD71C-C54C-32D5-1D7A-963853C14C15}"/>
              </a:ext>
            </a:extLst>
          </p:cNvPr>
          <p:cNvSpPr/>
          <p:nvPr/>
        </p:nvSpPr>
        <p:spPr>
          <a:xfrm>
            <a:off x="2819895" y="5888815"/>
            <a:ext cx="282073" cy="365069"/>
          </a:xfrm>
          <a:prstGeom prst="rect">
            <a:avLst/>
          </a:prstGeom>
          <a:solidFill>
            <a:schemeClr val="bg2">
              <a:lumMod val="50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44" name="Rectangle 55">
            <a:extLst>
              <a:ext uri="{FF2B5EF4-FFF2-40B4-BE49-F238E27FC236}">
                <a16:creationId xmlns:a16="http://schemas.microsoft.com/office/drawing/2014/main" id="{DBB7CF0F-7F8C-51E4-9835-5C8289FA80A0}"/>
              </a:ext>
            </a:extLst>
          </p:cNvPr>
          <p:cNvSpPr>
            <a:spLocks/>
          </p:cNvSpPr>
          <p:nvPr/>
        </p:nvSpPr>
        <p:spPr>
          <a:xfrm>
            <a:off x="2788965" y="5966809"/>
            <a:ext cx="351038" cy="11198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45" name="Rectangle 244">
            <a:extLst>
              <a:ext uri="{FF2B5EF4-FFF2-40B4-BE49-F238E27FC236}">
                <a16:creationId xmlns:a16="http://schemas.microsoft.com/office/drawing/2014/main" id="{C36B90AE-4BC1-970E-23E3-758FC7478499}"/>
              </a:ext>
            </a:extLst>
          </p:cNvPr>
          <p:cNvSpPr/>
          <p:nvPr/>
        </p:nvSpPr>
        <p:spPr>
          <a:xfrm>
            <a:off x="7427474" y="3964973"/>
            <a:ext cx="1398578" cy="704467"/>
          </a:xfrm>
          <a:prstGeom prst="rect">
            <a:avLst/>
          </a:prstGeom>
          <a:solidFill>
            <a:schemeClr val="bg2">
              <a:lumMod val="75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46" name="TextBox 245">
            <a:extLst>
              <a:ext uri="{FF2B5EF4-FFF2-40B4-BE49-F238E27FC236}">
                <a16:creationId xmlns:a16="http://schemas.microsoft.com/office/drawing/2014/main" id="{F7591CE2-C78D-D62E-4958-3115A07457BC}"/>
              </a:ext>
            </a:extLst>
          </p:cNvPr>
          <p:cNvSpPr txBox="1"/>
          <p:nvPr/>
        </p:nvSpPr>
        <p:spPr>
          <a:xfrm>
            <a:off x="2743035" y="3855307"/>
            <a:ext cx="740753" cy="261610"/>
          </a:xfrm>
          <a:prstGeom prst="rect">
            <a:avLst/>
          </a:prstGeom>
          <a:noFill/>
        </p:spPr>
        <p:txBody>
          <a:bodyPr wrap="square" rtlCol="0">
            <a:spAutoFit/>
          </a:bodyPr>
          <a:lstStyle/>
          <a:p>
            <a:endParaRPr lang="en-US" sz="1100" kern="0" dirty="0">
              <a:solidFill>
                <a:sysClr val="windowText" lastClr="000000"/>
              </a:solidFill>
            </a:endParaRPr>
          </a:p>
        </p:txBody>
      </p:sp>
      <p:sp>
        <p:nvSpPr>
          <p:cNvPr id="247" name="Oval 246">
            <a:extLst>
              <a:ext uri="{FF2B5EF4-FFF2-40B4-BE49-F238E27FC236}">
                <a16:creationId xmlns:a16="http://schemas.microsoft.com/office/drawing/2014/main" id="{45104D49-4061-3F51-BED2-FE6F4D94A0C3}"/>
              </a:ext>
            </a:extLst>
          </p:cNvPr>
          <p:cNvSpPr/>
          <p:nvPr/>
        </p:nvSpPr>
        <p:spPr>
          <a:xfrm>
            <a:off x="3121695" y="6208411"/>
            <a:ext cx="46261"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48" name="Rectangle 247">
            <a:extLst>
              <a:ext uri="{FF2B5EF4-FFF2-40B4-BE49-F238E27FC236}">
                <a16:creationId xmlns:a16="http://schemas.microsoft.com/office/drawing/2014/main" id="{FEC5E331-A018-4163-A1C9-C9FDF326DE8F}"/>
              </a:ext>
            </a:extLst>
          </p:cNvPr>
          <p:cNvSpPr/>
          <p:nvPr/>
        </p:nvSpPr>
        <p:spPr>
          <a:xfrm>
            <a:off x="3239691" y="5417546"/>
            <a:ext cx="178017" cy="53354"/>
          </a:xfrm>
          <a:prstGeom prst="rect">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249" name="Rectangle 248">
            <a:extLst>
              <a:ext uri="{FF2B5EF4-FFF2-40B4-BE49-F238E27FC236}">
                <a16:creationId xmlns:a16="http://schemas.microsoft.com/office/drawing/2014/main" id="{57C43941-82D4-1192-63A0-48CD4FF0E86E}"/>
              </a:ext>
            </a:extLst>
          </p:cNvPr>
          <p:cNvSpPr/>
          <p:nvPr/>
        </p:nvSpPr>
        <p:spPr>
          <a:xfrm>
            <a:off x="858298" y="6315118"/>
            <a:ext cx="11196313" cy="320122"/>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dirty="0">
                <a:solidFill>
                  <a:sysClr val="windowText" lastClr="000000"/>
                </a:solidFill>
              </a:rPr>
              <a:t> </a:t>
            </a:r>
          </a:p>
        </p:txBody>
      </p:sp>
      <p:sp>
        <p:nvSpPr>
          <p:cNvPr id="250" name="Isosceles Triangle 249">
            <a:extLst>
              <a:ext uri="{FF2B5EF4-FFF2-40B4-BE49-F238E27FC236}">
                <a16:creationId xmlns:a16="http://schemas.microsoft.com/office/drawing/2014/main" id="{0E87DDBE-649B-5213-24DB-A3A1870EB4BA}"/>
              </a:ext>
            </a:extLst>
          </p:cNvPr>
          <p:cNvSpPr/>
          <p:nvPr/>
        </p:nvSpPr>
        <p:spPr>
          <a:xfrm>
            <a:off x="3176087" y="6101704"/>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51" name="Isosceles Triangle 250">
            <a:extLst>
              <a:ext uri="{FF2B5EF4-FFF2-40B4-BE49-F238E27FC236}">
                <a16:creationId xmlns:a16="http://schemas.microsoft.com/office/drawing/2014/main" id="{9183D33C-D63F-AF46-BB2A-373240661CD8}"/>
              </a:ext>
            </a:extLst>
          </p:cNvPr>
          <p:cNvSpPr/>
          <p:nvPr/>
        </p:nvSpPr>
        <p:spPr>
          <a:xfrm>
            <a:off x="3338322" y="5463843"/>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52" name="Rectangle 251">
            <a:extLst>
              <a:ext uri="{FF2B5EF4-FFF2-40B4-BE49-F238E27FC236}">
                <a16:creationId xmlns:a16="http://schemas.microsoft.com/office/drawing/2014/main" id="{FA4E8CF1-5B73-1CAB-4EA3-01708B055792}"/>
              </a:ext>
            </a:extLst>
          </p:cNvPr>
          <p:cNvSpPr/>
          <p:nvPr/>
        </p:nvSpPr>
        <p:spPr>
          <a:xfrm flipV="1">
            <a:off x="3119283" y="6260427"/>
            <a:ext cx="745384" cy="47273"/>
          </a:xfrm>
          <a:prstGeom prst="rect">
            <a:avLst/>
          </a:prstGeom>
          <a:solidFill>
            <a:schemeClr val="accent6">
              <a:lumMod val="75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3" name="Rectangle 252">
            <a:extLst>
              <a:ext uri="{FF2B5EF4-FFF2-40B4-BE49-F238E27FC236}">
                <a16:creationId xmlns:a16="http://schemas.microsoft.com/office/drawing/2014/main" id="{2E68F579-D9FA-942B-4FB0-7D71DDF083E0}"/>
              </a:ext>
            </a:extLst>
          </p:cNvPr>
          <p:cNvSpPr/>
          <p:nvPr/>
        </p:nvSpPr>
        <p:spPr>
          <a:xfrm>
            <a:off x="3125165" y="6151508"/>
            <a:ext cx="313414" cy="53354"/>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4" name="Oval 253">
            <a:extLst>
              <a:ext uri="{FF2B5EF4-FFF2-40B4-BE49-F238E27FC236}">
                <a16:creationId xmlns:a16="http://schemas.microsoft.com/office/drawing/2014/main" id="{FF432E65-4369-4EC7-45D1-8589AC8ECFAF}"/>
              </a:ext>
            </a:extLst>
          </p:cNvPr>
          <p:cNvSpPr/>
          <p:nvPr/>
        </p:nvSpPr>
        <p:spPr>
          <a:xfrm>
            <a:off x="3407238" y="6204862"/>
            <a:ext cx="31338"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55" name="Rectangle 254">
            <a:extLst>
              <a:ext uri="{FF2B5EF4-FFF2-40B4-BE49-F238E27FC236}">
                <a16:creationId xmlns:a16="http://schemas.microsoft.com/office/drawing/2014/main" id="{C9DEB506-C915-29EC-1181-918F5C9ABD3F}"/>
              </a:ext>
            </a:extLst>
          </p:cNvPr>
          <p:cNvSpPr/>
          <p:nvPr/>
        </p:nvSpPr>
        <p:spPr>
          <a:xfrm>
            <a:off x="2821269" y="5329138"/>
            <a:ext cx="282073" cy="365069"/>
          </a:xfrm>
          <a:prstGeom prst="rect">
            <a:avLst/>
          </a:prstGeom>
          <a:solidFill>
            <a:schemeClr val="tx1">
              <a:lumMod val="95000"/>
              <a:lumOff val="5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6" name="Rectangle 255">
            <a:extLst>
              <a:ext uri="{FF2B5EF4-FFF2-40B4-BE49-F238E27FC236}">
                <a16:creationId xmlns:a16="http://schemas.microsoft.com/office/drawing/2014/main" id="{C1AEC621-DB31-9F91-5AA3-C997B006F805}"/>
              </a:ext>
            </a:extLst>
          </p:cNvPr>
          <p:cNvSpPr/>
          <p:nvPr/>
        </p:nvSpPr>
        <p:spPr>
          <a:xfrm>
            <a:off x="2497121" y="4451949"/>
            <a:ext cx="610225" cy="303075"/>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57" name="Straight Connector 256">
            <a:extLst>
              <a:ext uri="{FF2B5EF4-FFF2-40B4-BE49-F238E27FC236}">
                <a16:creationId xmlns:a16="http://schemas.microsoft.com/office/drawing/2014/main" id="{BA8476B1-484B-C2BB-5453-0827B4F8A571}"/>
              </a:ext>
            </a:extLst>
          </p:cNvPr>
          <p:cNvCxnSpPr/>
          <p:nvPr/>
        </p:nvCxnSpPr>
        <p:spPr>
          <a:xfrm flipH="1" flipV="1">
            <a:off x="2780072" y="5507418"/>
            <a:ext cx="45200" cy="3124"/>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58" name="Rectangle 257">
            <a:extLst>
              <a:ext uri="{FF2B5EF4-FFF2-40B4-BE49-F238E27FC236}">
                <a16:creationId xmlns:a16="http://schemas.microsoft.com/office/drawing/2014/main" id="{A6522136-9401-7BFD-80E3-4985BC6BF465}"/>
              </a:ext>
            </a:extLst>
          </p:cNvPr>
          <p:cNvSpPr/>
          <p:nvPr/>
        </p:nvSpPr>
        <p:spPr>
          <a:xfrm>
            <a:off x="3250532" y="5511267"/>
            <a:ext cx="188048" cy="640243"/>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9" name="Rectangle 258">
            <a:extLst>
              <a:ext uri="{FF2B5EF4-FFF2-40B4-BE49-F238E27FC236}">
                <a16:creationId xmlns:a16="http://schemas.microsoft.com/office/drawing/2014/main" id="{BCFB2554-5B01-EA2D-17C7-158DC641B0E8}"/>
              </a:ext>
            </a:extLst>
          </p:cNvPr>
          <p:cNvSpPr/>
          <p:nvPr/>
        </p:nvSpPr>
        <p:spPr>
          <a:xfrm>
            <a:off x="2498301" y="3030502"/>
            <a:ext cx="327366" cy="136703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60" name="Rectangle 259">
            <a:extLst>
              <a:ext uri="{FF2B5EF4-FFF2-40B4-BE49-F238E27FC236}">
                <a16:creationId xmlns:a16="http://schemas.microsoft.com/office/drawing/2014/main" id="{E7C40724-3A82-B0AA-C3F5-BB02428F3EF8}"/>
              </a:ext>
            </a:extLst>
          </p:cNvPr>
          <p:cNvSpPr/>
          <p:nvPr/>
        </p:nvSpPr>
        <p:spPr>
          <a:xfrm>
            <a:off x="4333443" y="5626153"/>
            <a:ext cx="327182"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61" name="Rectangle 260">
            <a:extLst>
              <a:ext uri="{FF2B5EF4-FFF2-40B4-BE49-F238E27FC236}">
                <a16:creationId xmlns:a16="http://schemas.microsoft.com/office/drawing/2014/main" id="{D02501D7-816A-F533-F690-D3431899BADE}"/>
              </a:ext>
            </a:extLst>
          </p:cNvPr>
          <p:cNvSpPr/>
          <p:nvPr/>
        </p:nvSpPr>
        <p:spPr>
          <a:xfrm>
            <a:off x="858297" y="4763113"/>
            <a:ext cx="1923940" cy="1552006"/>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62" name="Rectangle 55">
            <a:extLst>
              <a:ext uri="{FF2B5EF4-FFF2-40B4-BE49-F238E27FC236}">
                <a16:creationId xmlns:a16="http://schemas.microsoft.com/office/drawing/2014/main" id="{3C5AF6EE-334E-BCF1-1E95-637496990F9F}"/>
              </a:ext>
            </a:extLst>
          </p:cNvPr>
          <p:cNvSpPr>
            <a:spLocks/>
          </p:cNvSpPr>
          <p:nvPr/>
        </p:nvSpPr>
        <p:spPr>
          <a:xfrm>
            <a:off x="858299" y="5404560"/>
            <a:ext cx="872032" cy="45255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3" name="Rectangle 55">
            <a:extLst>
              <a:ext uri="{FF2B5EF4-FFF2-40B4-BE49-F238E27FC236}">
                <a16:creationId xmlns:a16="http://schemas.microsoft.com/office/drawing/2014/main" id="{BF52E84D-23B0-8A4A-B51B-FC678502B9E7}"/>
              </a:ext>
            </a:extLst>
          </p:cNvPr>
          <p:cNvSpPr>
            <a:spLocks/>
          </p:cNvSpPr>
          <p:nvPr/>
        </p:nvSpPr>
        <p:spPr>
          <a:xfrm>
            <a:off x="858299" y="5431631"/>
            <a:ext cx="872032" cy="38456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4" name="Rectangle 55">
            <a:extLst>
              <a:ext uri="{FF2B5EF4-FFF2-40B4-BE49-F238E27FC236}">
                <a16:creationId xmlns:a16="http://schemas.microsoft.com/office/drawing/2014/main" id="{2A2F6E4F-A14A-658E-7E77-BFAB3E94D98D}"/>
              </a:ext>
            </a:extLst>
          </p:cNvPr>
          <p:cNvSpPr>
            <a:spLocks/>
          </p:cNvSpPr>
          <p:nvPr/>
        </p:nvSpPr>
        <p:spPr>
          <a:xfrm>
            <a:off x="1730331" y="5375014"/>
            <a:ext cx="1051906" cy="5508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5" name="Rectangle 55">
            <a:extLst>
              <a:ext uri="{FF2B5EF4-FFF2-40B4-BE49-F238E27FC236}">
                <a16:creationId xmlns:a16="http://schemas.microsoft.com/office/drawing/2014/main" id="{646C260C-4E25-4C04-C60A-82D72AB3A74F}"/>
              </a:ext>
            </a:extLst>
          </p:cNvPr>
          <p:cNvSpPr>
            <a:spLocks/>
          </p:cNvSpPr>
          <p:nvPr/>
        </p:nvSpPr>
        <p:spPr>
          <a:xfrm>
            <a:off x="1730332" y="5404059"/>
            <a:ext cx="1051907" cy="49272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6" name="Rectangle 55">
            <a:extLst>
              <a:ext uri="{FF2B5EF4-FFF2-40B4-BE49-F238E27FC236}">
                <a16:creationId xmlns:a16="http://schemas.microsoft.com/office/drawing/2014/main" id="{64D1BB8F-1319-2110-FCD7-C8387B0238E1}"/>
              </a:ext>
            </a:extLst>
          </p:cNvPr>
          <p:cNvSpPr>
            <a:spLocks/>
          </p:cNvSpPr>
          <p:nvPr/>
        </p:nvSpPr>
        <p:spPr>
          <a:xfrm>
            <a:off x="858300" y="5410129"/>
            <a:ext cx="6526446" cy="197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7" name="Rectangle 55">
            <a:extLst>
              <a:ext uri="{FF2B5EF4-FFF2-40B4-BE49-F238E27FC236}">
                <a16:creationId xmlns:a16="http://schemas.microsoft.com/office/drawing/2014/main" id="{DC9315CD-8E61-5829-C072-8C4B70A8FCFD}"/>
              </a:ext>
            </a:extLst>
          </p:cNvPr>
          <p:cNvSpPr>
            <a:spLocks/>
          </p:cNvSpPr>
          <p:nvPr/>
        </p:nvSpPr>
        <p:spPr>
          <a:xfrm>
            <a:off x="858300" y="5484560"/>
            <a:ext cx="1924829" cy="45719"/>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8" name="Rectangle 267">
            <a:extLst>
              <a:ext uri="{FF2B5EF4-FFF2-40B4-BE49-F238E27FC236}">
                <a16:creationId xmlns:a16="http://schemas.microsoft.com/office/drawing/2014/main" id="{C9757294-B56E-686F-537B-6CE773B5547E}"/>
              </a:ext>
            </a:extLst>
          </p:cNvPr>
          <p:cNvSpPr/>
          <p:nvPr/>
        </p:nvSpPr>
        <p:spPr>
          <a:xfrm>
            <a:off x="856132" y="3572033"/>
            <a:ext cx="1562274" cy="1191081"/>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grpSp>
        <p:nvGrpSpPr>
          <p:cNvPr id="269" name="Group 268">
            <a:extLst>
              <a:ext uri="{FF2B5EF4-FFF2-40B4-BE49-F238E27FC236}">
                <a16:creationId xmlns:a16="http://schemas.microsoft.com/office/drawing/2014/main" id="{BD35C077-7724-D332-62A6-9D12689A8991}"/>
              </a:ext>
            </a:extLst>
          </p:cNvPr>
          <p:cNvGrpSpPr/>
          <p:nvPr/>
        </p:nvGrpSpPr>
        <p:grpSpPr>
          <a:xfrm>
            <a:off x="4862867" y="4096230"/>
            <a:ext cx="4159421" cy="2396560"/>
            <a:chOff x="4239982" y="3985325"/>
            <a:chExt cx="4643668" cy="2308837"/>
          </a:xfrm>
        </p:grpSpPr>
        <p:sp>
          <p:nvSpPr>
            <p:cNvPr id="289" name="Rectangle 288">
              <a:extLst>
                <a:ext uri="{FF2B5EF4-FFF2-40B4-BE49-F238E27FC236}">
                  <a16:creationId xmlns:a16="http://schemas.microsoft.com/office/drawing/2014/main" id="{C80A0858-22BD-799E-B3D5-97AE2DE6455E}"/>
                </a:ext>
              </a:extLst>
            </p:cNvPr>
            <p:cNvSpPr/>
            <p:nvPr/>
          </p:nvSpPr>
          <p:spPr>
            <a:xfrm>
              <a:off x="7069636" y="4529155"/>
              <a:ext cx="1617164" cy="1765007"/>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0" name="Rectangle 289">
              <a:extLst>
                <a:ext uri="{FF2B5EF4-FFF2-40B4-BE49-F238E27FC236}">
                  <a16:creationId xmlns:a16="http://schemas.microsoft.com/office/drawing/2014/main" id="{7E670B32-2704-89F1-CE01-D028B194E335}"/>
                </a:ext>
              </a:extLst>
            </p:cNvPr>
            <p:cNvSpPr/>
            <p:nvPr/>
          </p:nvSpPr>
          <p:spPr>
            <a:xfrm>
              <a:off x="7066624" y="4844446"/>
              <a:ext cx="350391" cy="96580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1" name="Rectangle 55">
              <a:extLst>
                <a:ext uri="{FF2B5EF4-FFF2-40B4-BE49-F238E27FC236}">
                  <a16:creationId xmlns:a16="http://schemas.microsoft.com/office/drawing/2014/main" id="{30DC6964-F870-7989-47B2-F070117B0FB8}"/>
                </a:ext>
              </a:extLst>
            </p:cNvPr>
            <p:cNvSpPr>
              <a:spLocks/>
            </p:cNvSpPr>
            <p:nvPr/>
          </p:nvSpPr>
          <p:spPr>
            <a:xfrm>
              <a:off x="5776723" y="5284864"/>
              <a:ext cx="1249715" cy="108653"/>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92" name="TextBox 291">
              <a:extLst>
                <a:ext uri="{FF2B5EF4-FFF2-40B4-BE49-F238E27FC236}">
                  <a16:creationId xmlns:a16="http://schemas.microsoft.com/office/drawing/2014/main" id="{43BF559D-F6E4-A6F0-1ED4-DA970F9F7126}"/>
                </a:ext>
              </a:extLst>
            </p:cNvPr>
            <p:cNvSpPr txBox="1"/>
            <p:nvPr/>
          </p:nvSpPr>
          <p:spPr>
            <a:xfrm>
              <a:off x="5815928" y="3985325"/>
              <a:ext cx="811149" cy="252034"/>
            </a:xfrm>
            <a:prstGeom prst="rect">
              <a:avLst/>
            </a:prstGeom>
            <a:noFill/>
          </p:spPr>
          <p:txBody>
            <a:bodyPr wrap="square" rtlCol="0">
              <a:spAutoFit/>
            </a:bodyPr>
            <a:lstStyle/>
            <a:p>
              <a:endParaRPr lang="en-US" sz="1100" kern="0" dirty="0">
                <a:solidFill>
                  <a:sysClr val="windowText" lastClr="000000"/>
                </a:solidFill>
              </a:endParaRPr>
            </a:p>
          </p:txBody>
        </p:sp>
        <p:sp>
          <p:nvSpPr>
            <p:cNvPr id="293" name="Rectangle 292">
              <a:extLst>
                <a:ext uri="{FF2B5EF4-FFF2-40B4-BE49-F238E27FC236}">
                  <a16:creationId xmlns:a16="http://schemas.microsoft.com/office/drawing/2014/main" id="{720233D7-17C9-76B2-1E8E-7A2337B7DE70}"/>
                </a:ext>
              </a:extLst>
            </p:cNvPr>
            <p:cNvSpPr/>
            <p:nvPr/>
          </p:nvSpPr>
          <p:spPr>
            <a:xfrm>
              <a:off x="5467845" y="505044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94" name="Straight Connector 293">
              <a:extLst>
                <a:ext uri="{FF2B5EF4-FFF2-40B4-BE49-F238E27FC236}">
                  <a16:creationId xmlns:a16="http://schemas.microsoft.com/office/drawing/2014/main" id="{F68F4AA2-F24F-C89F-21B5-B377EF2F49F1}"/>
                </a:ext>
              </a:extLst>
            </p:cNvPr>
            <p:cNvCxnSpPr/>
            <p:nvPr/>
          </p:nvCxnSpPr>
          <p:spPr>
            <a:xfrm flipH="1">
              <a:off x="5494094" y="510379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95" name="Rectangle 294">
              <a:extLst>
                <a:ext uri="{FF2B5EF4-FFF2-40B4-BE49-F238E27FC236}">
                  <a16:creationId xmlns:a16="http://schemas.microsoft.com/office/drawing/2014/main" id="{2AB154EF-15E0-854F-29F9-61454136500D}"/>
                </a:ext>
              </a:extLst>
            </p:cNvPr>
            <p:cNvSpPr/>
            <p:nvPr/>
          </p:nvSpPr>
          <p:spPr>
            <a:xfrm>
              <a:off x="5536485" y="522932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6" name="Rectangle 30">
              <a:extLst>
                <a:ext uri="{FF2B5EF4-FFF2-40B4-BE49-F238E27FC236}">
                  <a16:creationId xmlns:a16="http://schemas.microsoft.com/office/drawing/2014/main" id="{DD002628-B56B-DC59-345C-88E64DF781CA}"/>
                </a:ext>
              </a:extLst>
            </p:cNvPr>
            <p:cNvSpPr>
              <a:spLocks/>
            </p:cNvSpPr>
            <p:nvPr/>
          </p:nvSpPr>
          <p:spPr>
            <a:xfrm>
              <a:off x="5522989" y="527313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97" name="Rectangle 296">
              <a:extLst>
                <a:ext uri="{FF2B5EF4-FFF2-40B4-BE49-F238E27FC236}">
                  <a16:creationId xmlns:a16="http://schemas.microsoft.com/office/drawing/2014/main" id="{77293D51-0243-0776-C4BA-885D8209F1EF}"/>
                </a:ext>
              </a:extLst>
            </p:cNvPr>
            <p:cNvSpPr/>
            <p:nvPr/>
          </p:nvSpPr>
          <p:spPr>
            <a:xfrm>
              <a:off x="5494095" y="5467162"/>
              <a:ext cx="832810" cy="664799"/>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8" name="Rectangle 297">
              <a:extLst>
                <a:ext uri="{FF2B5EF4-FFF2-40B4-BE49-F238E27FC236}">
                  <a16:creationId xmlns:a16="http://schemas.microsoft.com/office/drawing/2014/main" id="{438A1D1B-E9D0-2E39-B9C0-866D8EF6C3AC}"/>
                </a:ext>
              </a:extLst>
            </p:cNvPr>
            <p:cNvSpPr/>
            <p:nvPr/>
          </p:nvSpPr>
          <p:spPr>
            <a:xfrm>
              <a:off x="5978520" y="505786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9" name="Rectangle 298">
              <a:extLst>
                <a:ext uri="{FF2B5EF4-FFF2-40B4-BE49-F238E27FC236}">
                  <a16:creationId xmlns:a16="http://schemas.microsoft.com/office/drawing/2014/main" id="{526F5089-AADD-395C-F365-F7EF81FEE139}"/>
                </a:ext>
              </a:extLst>
            </p:cNvPr>
            <p:cNvSpPr/>
            <p:nvPr/>
          </p:nvSpPr>
          <p:spPr>
            <a:xfrm>
              <a:off x="6047160" y="523674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0" name="Rectangle 30">
              <a:extLst>
                <a:ext uri="{FF2B5EF4-FFF2-40B4-BE49-F238E27FC236}">
                  <a16:creationId xmlns:a16="http://schemas.microsoft.com/office/drawing/2014/main" id="{38314E2D-3820-8043-254A-42F3A827790B}"/>
                </a:ext>
              </a:extLst>
            </p:cNvPr>
            <p:cNvSpPr>
              <a:spLocks/>
            </p:cNvSpPr>
            <p:nvPr/>
          </p:nvSpPr>
          <p:spPr>
            <a:xfrm>
              <a:off x="6033664" y="528055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01" name="Rectangle 300">
              <a:extLst>
                <a:ext uri="{FF2B5EF4-FFF2-40B4-BE49-F238E27FC236}">
                  <a16:creationId xmlns:a16="http://schemas.microsoft.com/office/drawing/2014/main" id="{3DC51D5C-FB9D-FA86-BCA5-C3D5592DE9A9}"/>
                </a:ext>
              </a:extLst>
            </p:cNvPr>
            <p:cNvSpPr/>
            <p:nvPr/>
          </p:nvSpPr>
          <p:spPr>
            <a:xfrm>
              <a:off x="6627077" y="5445785"/>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302" name="Straight Connector 301">
              <a:extLst>
                <a:ext uri="{FF2B5EF4-FFF2-40B4-BE49-F238E27FC236}">
                  <a16:creationId xmlns:a16="http://schemas.microsoft.com/office/drawing/2014/main" id="{1A27CB71-2B73-8658-9BD5-88C76E299D74}"/>
                </a:ext>
              </a:extLst>
            </p:cNvPr>
            <p:cNvCxnSpPr/>
            <p:nvPr/>
          </p:nvCxnSpPr>
          <p:spPr>
            <a:xfrm flipH="1">
              <a:off x="6686628" y="5103293"/>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303" name="Rectangle 302">
              <a:extLst>
                <a:ext uri="{FF2B5EF4-FFF2-40B4-BE49-F238E27FC236}">
                  <a16:creationId xmlns:a16="http://schemas.microsoft.com/office/drawing/2014/main" id="{92242881-8AB7-0EB1-B446-3A0A188A439D}"/>
                </a:ext>
              </a:extLst>
            </p:cNvPr>
            <p:cNvSpPr/>
            <p:nvPr/>
          </p:nvSpPr>
          <p:spPr>
            <a:xfrm>
              <a:off x="6729019" y="5228821"/>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4" name="Rectangle 30">
              <a:extLst>
                <a:ext uri="{FF2B5EF4-FFF2-40B4-BE49-F238E27FC236}">
                  <a16:creationId xmlns:a16="http://schemas.microsoft.com/office/drawing/2014/main" id="{9BEFACBC-A711-97DD-3D62-8254839C9394}"/>
                </a:ext>
              </a:extLst>
            </p:cNvPr>
            <p:cNvSpPr>
              <a:spLocks/>
            </p:cNvSpPr>
            <p:nvPr/>
          </p:nvSpPr>
          <p:spPr>
            <a:xfrm>
              <a:off x="6715523" y="5272636"/>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05" name="Rectangle 55">
              <a:extLst>
                <a:ext uri="{FF2B5EF4-FFF2-40B4-BE49-F238E27FC236}">
                  <a16:creationId xmlns:a16="http://schemas.microsoft.com/office/drawing/2014/main" id="{68379A65-670F-65D3-17D8-EE0C0CDC9F9B}"/>
                </a:ext>
              </a:extLst>
            </p:cNvPr>
            <p:cNvSpPr>
              <a:spLocks/>
            </p:cNvSpPr>
            <p:nvPr/>
          </p:nvSpPr>
          <p:spPr>
            <a:xfrm>
              <a:off x="4336243" y="5281237"/>
              <a:ext cx="1131602" cy="104360"/>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06" name="Rectangle 305">
              <a:extLst>
                <a:ext uri="{FF2B5EF4-FFF2-40B4-BE49-F238E27FC236}">
                  <a16:creationId xmlns:a16="http://schemas.microsoft.com/office/drawing/2014/main" id="{743538E4-0897-33A7-A209-2CF086134190}"/>
                </a:ext>
              </a:extLst>
            </p:cNvPr>
            <p:cNvSpPr/>
            <p:nvPr/>
          </p:nvSpPr>
          <p:spPr>
            <a:xfrm>
              <a:off x="5010150" y="5463721"/>
              <a:ext cx="358275" cy="66824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7" name="Rectangle 306">
              <a:extLst>
                <a:ext uri="{FF2B5EF4-FFF2-40B4-BE49-F238E27FC236}">
                  <a16:creationId xmlns:a16="http://schemas.microsoft.com/office/drawing/2014/main" id="{258989AE-245B-F5F1-93A8-669C71F9716F}"/>
                </a:ext>
              </a:extLst>
            </p:cNvPr>
            <p:cNvSpPr/>
            <p:nvPr/>
          </p:nvSpPr>
          <p:spPr>
            <a:xfrm>
              <a:off x="4336243" y="5450917"/>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8" name="Rectangle 307">
              <a:extLst>
                <a:ext uri="{FF2B5EF4-FFF2-40B4-BE49-F238E27FC236}">
                  <a16:creationId xmlns:a16="http://schemas.microsoft.com/office/drawing/2014/main" id="{FEE6A5A3-36E6-8F60-692F-061A6ECB70BE}"/>
                </a:ext>
              </a:extLst>
            </p:cNvPr>
            <p:cNvSpPr/>
            <p:nvPr/>
          </p:nvSpPr>
          <p:spPr>
            <a:xfrm>
              <a:off x="7417015" y="5049941"/>
              <a:ext cx="350391" cy="54440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9" name="Rectangle 308">
              <a:extLst>
                <a:ext uri="{FF2B5EF4-FFF2-40B4-BE49-F238E27FC236}">
                  <a16:creationId xmlns:a16="http://schemas.microsoft.com/office/drawing/2014/main" id="{DC4AD60B-BC2A-6525-DC63-8009C499BF76}"/>
                </a:ext>
              </a:extLst>
            </p:cNvPr>
            <p:cNvSpPr/>
            <p:nvPr/>
          </p:nvSpPr>
          <p:spPr>
            <a:xfrm>
              <a:off x="7767406" y="4753451"/>
              <a:ext cx="919394" cy="117109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10" name="Rectangle 55">
              <a:extLst>
                <a:ext uri="{FF2B5EF4-FFF2-40B4-BE49-F238E27FC236}">
                  <a16:creationId xmlns:a16="http://schemas.microsoft.com/office/drawing/2014/main" id="{512C2A12-1030-3E81-5EAD-02B352BBCDFB}"/>
                </a:ext>
              </a:extLst>
            </p:cNvPr>
            <p:cNvSpPr>
              <a:spLocks/>
            </p:cNvSpPr>
            <p:nvPr/>
          </p:nvSpPr>
          <p:spPr>
            <a:xfrm>
              <a:off x="7069637" y="5284865"/>
              <a:ext cx="1617163" cy="100732"/>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cxnSp>
          <p:nvCxnSpPr>
            <p:cNvPr id="311" name="Straight Connector 56">
              <a:extLst>
                <a:ext uri="{FF2B5EF4-FFF2-40B4-BE49-F238E27FC236}">
                  <a16:creationId xmlns:a16="http://schemas.microsoft.com/office/drawing/2014/main" id="{244720BD-89F0-CB4B-C4E7-4CE49ECA06B4}"/>
                </a:ext>
              </a:extLst>
            </p:cNvPr>
            <p:cNvCxnSpPr/>
            <p:nvPr/>
          </p:nvCxnSpPr>
          <p:spPr>
            <a:xfrm flipH="1">
              <a:off x="4239982" y="5339191"/>
              <a:ext cx="4643668"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grpSp>
      <p:sp>
        <p:nvSpPr>
          <p:cNvPr id="271" name="Rectangle 270">
            <a:extLst>
              <a:ext uri="{FF2B5EF4-FFF2-40B4-BE49-F238E27FC236}">
                <a16:creationId xmlns:a16="http://schemas.microsoft.com/office/drawing/2014/main" id="{FADEBFA3-A4F0-EAB7-880F-4699C734CBD5}"/>
              </a:ext>
            </a:extLst>
          </p:cNvPr>
          <p:cNvSpPr/>
          <p:nvPr/>
        </p:nvSpPr>
        <p:spPr>
          <a:xfrm>
            <a:off x="3179575" y="2983470"/>
            <a:ext cx="1470210" cy="712247"/>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pic>
        <p:nvPicPr>
          <p:cNvPr id="272" name="Picture 271" descr="target interface.png">
            <a:extLst>
              <a:ext uri="{FF2B5EF4-FFF2-40B4-BE49-F238E27FC236}">
                <a16:creationId xmlns:a16="http://schemas.microsoft.com/office/drawing/2014/main" id="{18C1F2AD-B709-ACF9-7702-8691C8BD02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5556" y="1701795"/>
            <a:ext cx="607939" cy="880193"/>
          </a:xfrm>
          <a:prstGeom prst="rect">
            <a:avLst/>
          </a:prstGeom>
        </p:spPr>
      </p:pic>
      <p:cxnSp>
        <p:nvCxnSpPr>
          <p:cNvPr id="273" name="Straight Connector 272">
            <a:extLst>
              <a:ext uri="{FF2B5EF4-FFF2-40B4-BE49-F238E27FC236}">
                <a16:creationId xmlns:a16="http://schemas.microsoft.com/office/drawing/2014/main" id="{69534AA8-4DAC-A52A-1865-C4543B582357}"/>
              </a:ext>
            </a:extLst>
          </p:cNvPr>
          <p:cNvCxnSpPr>
            <a:cxnSpLocks/>
          </p:cNvCxnSpPr>
          <p:nvPr/>
        </p:nvCxnSpPr>
        <p:spPr>
          <a:xfrm>
            <a:off x="3917668" y="2385137"/>
            <a:ext cx="680900" cy="599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BB0D4E0E-39FA-88A2-AC8A-A3E95C9D430D}"/>
              </a:ext>
            </a:extLst>
          </p:cNvPr>
          <p:cNvCxnSpPr>
            <a:cxnSpLocks/>
          </p:cNvCxnSpPr>
          <p:nvPr/>
        </p:nvCxnSpPr>
        <p:spPr>
          <a:xfrm flipH="1">
            <a:off x="3201261" y="2420063"/>
            <a:ext cx="721680" cy="571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5" name="Rectangle 274">
            <a:extLst>
              <a:ext uri="{FF2B5EF4-FFF2-40B4-BE49-F238E27FC236}">
                <a16:creationId xmlns:a16="http://schemas.microsoft.com/office/drawing/2014/main" id="{8B29B6AB-AAD4-509F-8569-4C380C2F71D6}"/>
              </a:ext>
            </a:extLst>
          </p:cNvPr>
          <p:cNvSpPr/>
          <p:nvPr/>
        </p:nvSpPr>
        <p:spPr>
          <a:xfrm>
            <a:off x="11220683" y="4650777"/>
            <a:ext cx="117604" cy="1509123"/>
          </a:xfrm>
          <a:prstGeom prst="rect">
            <a:avLst/>
          </a:prstGeom>
          <a:solidFill>
            <a:schemeClr val="accent3">
              <a:alpha val="37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276" name="Straight Connector 275">
            <a:extLst>
              <a:ext uri="{FF2B5EF4-FFF2-40B4-BE49-F238E27FC236}">
                <a16:creationId xmlns:a16="http://schemas.microsoft.com/office/drawing/2014/main" id="{551A5B8D-561C-5CD9-A67C-8E0EE39C69BD}"/>
              </a:ext>
            </a:extLst>
          </p:cNvPr>
          <p:cNvCxnSpPr/>
          <p:nvPr/>
        </p:nvCxnSpPr>
        <p:spPr>
          <a:xfrm>
            <a:off x="8715202" y="3699375"/>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Rectangle 276">
            <a:extLst>
              <a:ext uri="{FF2B5EF4-FFF2-40B4-BE49-F238E27FC236}">
                <a16:creationId xmlns:a16="http://schemas.microsoft.com/office/drawing/2014/main" id="{B4E79219-20EB-64CD-4C13-FF35C42BCEC4}"/>
              </a:ext>
            </a:extLst>
          </p:cNvPr>
          <p:cNvSpPr/>
          <p:nvPr/>
        </p:nvSpPr>
        <p:spPr>
          <a:xfrm>
            <a:off x="8943111" y="3983894"/>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Rectangle 277">
            <a:extLst>
              <a:ext uri="{FF2B5EF4-FFF2-40B4-BE49-F238E27FC236}">
                <a16:creationId xmlns:a16="http://schemas.microsoft.com/office/drawing/2014/main" id="{5B54D20B-3372-96E5-0344-A3E10F2CEE8B}"/>
              </a:ext>
            </a:extLst>
          </p:cNvPr>
          <p:cNvSpPr/>
          <p:nvPr/>
        </p:nvSpPr>
        <p:spPr>
          <a:xfrm>
            <a:off x="9308342" y="4370527"/>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Rectangle 278">
            <a:extLst>
              <a:ext uri="{FF2B5EF4-FFF2-40B4-BE49-F238E27FC236}">
                <a16:creationId xmlns:a16="http://schemas.microsoft.com/office/drawing/2014/main" id="{BC5C420D-ABCE-C48C-20BE-81F4C0FF31F6}"/>
              </a:ext>
            </a:extLst>
          </p:cNvPr>
          <p:cNvSpPr/>
          <p:nvPr/>
        </p:nvSpPr>
        <p:spPr>
          <a:xfrm>
            <a:off x="9898892" y="5101006"/>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Rectangle 279">
            <a:extLst>
              <a:ext uri="{FF2B5EF4-FFF2-40B4-BE49-F238E27FC236}">
                <a16:creationId xmlns:a16="http://schemas.microsoft.com/office/drawing/2014/main" id="{8F4DC56F-C4D0-D13D-012D-9739378F3A08}"/>
              </a:ext>
            </a:extLst>
          </p:cNvPr>
          <p:cNvSpPr/>
          <p:nvPr/>
        </p:nvSpPr>
        <p:spPr>
          <a:xfrm>
            <a:off x="9616775" y="4733239"/>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Rectangle 280">
            <a:extLst>
              <a:ext uri="{FF2B5EF4-FFF2-40B4-BE49-F238E27FC236}">
                <a16:creationId xmlns:a16="http://schemas.microsoft.com/office/drawing/2014/main" id="{6543E251-2E29-A6E5-6E28-CAC04C0D597A}"/>
              </a:ext>
            </a:extLst>
          </p:cNvPr>
          <p:cNvSpPr/>
          <p:nvPr/>
        </p:nvSpPr>
        <p:spPr>
          <a:xfrm>
            <a:off x="10521192" y="5824111"/>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Rectangle 281">
            <a:extLst>
              <a:ext uri="{FF2B5EF4-FFF2-40B4-BE49-F238E27FC236}">
                <a16:creationId xmlns:a16="http://schemas.microsoft.com/office/drawing/2014/main" id="{49BB5798-DB14-514D-5265-10B3884B9D80}"/>
              </a:ext>
            </a:extLst>
          </p:cNvPr>
          <p:cNvSpPr/>
          <p:nvPr/>
        </p:nvSpPr>
        <p:spPr>
          <a:xfrm>
            <a:off x="10197342" y="5468392"/>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Rectangle 282">
            <a:extLst>
              <a:ext uri="{FF2B5EF4-FFF2-40B4-BE49-F238E27FC236}">
                <a16:creationId xmlns:a16="http://schemas.microsoft.com/office/drawing/2014/main" id="{A06DA3D9-12CD-87D6-F45A-9C513AD0E937}"/>
              </a:ext>
            </a:extLst>
          </p:cNvPr>
          <p:cNvSpPr/>
          <p:nvPr/>
        </p:nvSpPr>
        <p:spPr>
          <a:xfrm>
            <a:off x="8574053" y="3601837"/>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4" name="Group 283">
            <a:extLst>
              <a:ext uri="{FF2B5EF4-FFF2-40B4-BE49-F238E27FC236}">
                <a16:creationId xmlns:a16="http://schemas.microsoft.com/office/drawing/2014/main" id="{A9697FD9-3620-0295-587C-8B2FDF68AC4F}"/>
              </a:ext>
            </a:extLst>
          </p:cNvPr>
          <p:cNvGrpSpPr/>
          <p:nvPr/>
        </p:nvGrpSpPr>
        <p:grpSpPr>
          <a:xfrm rot="19961809">
            <a:off x="11294796" y="5589772"/>
            <a:ext cx="223728" cy="468676"/>
            <a:chOff x="3275870" y="1998026"/>
            <a:chExt cx="223728" cy="468676"/>
          </a:xfrm>
          <a:solidFill>
            <a:schemeClr val="bg1"/>
          </a:solidFill>
        </p:grpSpPr>
        <p:sp>
          <p:nvSpPr>
            <p:cNvPr id="287" name="Rectangle 286">
              <a:extLst>
                <a:ext uri="{FF2B5EF4-FFF2-40B4-BE49-F238E27FC236}">
                  <a16:creationId xmlns:a16="http://schemas.microsoft.com/office/drawing/2014/main" id="{F2830B63-59F8-B716-596A-A69A28C44162}"/>
                </a:ext>
              </a:extLst>
            </p:cNvPr>
            <p:cNvSpPr/>
            <p:nvPr/>
          </p:nvSpPr>
          <p:spPr>
            <a:xfrm>
              <a:off x="3275870" y="2235200"/>
              <a:ext cx="222980" cy="23150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Donut 135">
              <a:extLst>
                <a:ext uri="{FF2B5EF4-FFF2-40B4-BE49-F238E27FC236}">
                  <a16:creationId xmlns:a16="http://schemas.microsoft.com/office/drawing/2014/main" id="{FBD10CBA-8D0B-7F73-1F87-97C1D3B07F00}"/>
                </a:ext>
              </a:extLst>
            </p:cNvPr>
            <p:cNvSpPr/>
            <p:nvPr/>
          </p:nvSpPr>
          <p:spPr>
            <a:xfrm>
              <a:off x="3275870" y="1998026"/>
              <a:ext cx="223728" cy="254302"/>
            </a:xfrm>
            <a:prstGeom prst="don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85" name="Rectangle 284">
            <a:extLst>
              <a:ext uri="{FF2B5EF4-FFF2-40B4-BE49-F238E27FC236}">
                <a16:creationId xmlns:a16="http://schemas.microsoft.com/office/drawing/2014/main" id="{D299C774-0F92-07B8-7A12-DAE6E9E45D34}"/>
              </a:ext>
            </a:extLst>
          </p:cNvPr>
          <p:cNvSpPr/>
          <p:nvPr/>
        </p:nvSpPr>
        <p:spPr>
          <a:xfrm>
            <a:off x="2875761" y="3953428"/>
            <a:ext cx="2948687" cy="704467"/>
          </a:xfrm>
          <a:prstGeom prst="rect">
            <a:avLst/>
          </a:prstGeom>
          <a:solidFill>
            <a:schemeClr val="bg2">
              <a:lumMod val="75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86" name="Straight Connector 285">
            <a:extLst>
              <a:ext uri="{FF2B5EF4-FFF2-40B4-BE49-F238E27FC236}">
                <a16:creationId xmlns:a16="http://schemas.microsoft.com/office/drawing/2014/main" id="{F27FABB0-8C16-E622-4082-7F01EB85E917}"/>
              </a:ext>
            </a:extLst>
          </p:cNvPr>
          <p:cNvCxnSpPr/>
          <p:nvPr/>
        </p:nvCxnSpPr>
        <p:spPr>
          <a:xfrm>
            <a:off x="4678104" y="4726246"/>
            <a:ext cx="0" cy="15981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75460A1-F319-933A-0FE7-F9A286117F11}"/>
              </a:ext>
            </a:extLst>
          </p:cNvPr>
          <p:cNvCxnSpPr/>
          <p:nvPr/>
        </p:nvCxnSpPr>
        <p:spPr>
          <a:xfrm>
            <a:off x="6708212" y="5596484"/>
            <a:ext cx="579624" cy="0"/>
          </a:xfrm>
          <a:prstGeom prst="line">
            <a:avLst/>
          </a:prstGeom>
          <a:ln/>
        </p:spPr>
        <p:style>
          <a:lnRef idx="3">
            <a:schemeClr val="dk1"/>
          </a:lnRef>
          <a:fillRef idx="0">
            <a:schemeClr val="dk1"/>
          </a:fillRef>
          <a:effectRef idx="2">
            <a:schemeClr val="dk1"/>
          </a:effectRef>
          <a:fontRef idx="minor">
            <a:schemeClr val="tx1"/>
          </a:fontRef>
        </p:style>
      </p:cxnSp>
      <p:pic>
        <p:nvPicPr>
          <p:cNvPr id="344" name="Graphic 343" descr="Construction worker female with solid fill">
            <a:extLst>
              <a:ext uri="{FF2B5EF4-FFF2-40B4-BE49-F238E27FC236}">
                <a16:creationId xmlns:a16="http://schemas.microsoft.com/office/drawing/2014/main" id="{2E59277D-90F3-2858-D889-55228504D4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5604" y="1513356"/>
            <a:ext cx="914400" cy="914400"/>
          </a:xfrm>
          <a:prstGeom prst="rect">
            <a:avLst/>
          </a:prstGeom>
        </p:spPr>
      </p:pic>
      <p:sp>
        <p:nvSpPr>
          <p:cNvPr id="2" name="Rectangle 1">
            <a:extLst>
              <a:ext uri="{FF2B5EF4-FFF2-40B4-BE49-F238E27FC236}">
                <a16:creationId xmlns:a16="http://schemas.microsoft.com/office/drawing/2014/main" id="{538DD8D4-AD88-BDF7-286F-7729A48F9AF0}"/>
              </a:ext>
            </a:extLst>
          </p:cNvPr>
          <p:cNvSpPr/>
          <p:nvPr/>
        </p:nvSpPr>
        <p:spPr>
          <a:xfrm>
            <a:off x="8696133" y="2234806"/>
            <a:ext cx="93306" cy="1367030"/>
          </a:xfrm>
          <a:prstGeom prst="rect">
            <a:avLst/>
          </a:prstGeom>
          <a:pattFill prst="openDmnd">
            <a:fgClr>
              <a:schemeClr val="bg2">
                <a:lumMod val="50000"/>
              </a:schemeClr>
            </a:fgClr>
            <a:bgClr>
              <a:schemeClr val="bg1"/>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dirty="0">
              <a:solidFill>
                <a:sysClr val="windowText" lastClr="000000"/>
              </a:solidFill>
            </a:endParaRPr>
          </a:p>
        </p:txBody>
      </p:sp>
      <p:pic>
        <p:nvPicPr>
          <p:cNvPr id="3" name="Graphic 2" descr="Construction worker male outline">
            <a:extLst>
              <a:ext uri="{FF2B5EF4-FFF2-40B4-BE49-F238E27FC236}">
                <a16:creationId xmlns:a16="http://schemas.microsoft.com/office/drawing/2014/main" id="{B95A8541-9274-3497-F056-45F9EE593D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48658" y="3043156"/>
            <a:ext cx="914400" cy="914400"/>
          </a:xfrm>
          <a:prstGeom prst="rect">
            <a:avLst/>
          </a:prstGeom>
        </p:spPr>
      </p:pic>
      <p:pic>
        <p:nvPicPr>
          <p:cNvPr id="5" name="Graphic 4" descr="Construction worker male with solid fill">
            <a:extLst>
              <a:ext uri="{FF2B5EF4-FFF2-40B4-BE49-F238E27FC236}">
                <a16:creationId xmlns:a16="http://schemas.microsoft.com/office/drawing/2014/main" id="{2605F01B-D36B-D022-7DA2-043644F8FF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77749" y="3027691"/>
            <a:ext cx="914400" cy="914400"/>
          </a:xfrm>
          <a:prstGeom prst="rect">
            <a:avLst/>
          </a:prstGeom>
        </p:spPr>
      </p:pic>
      <p:pic>
        <p:nvPicPr>
          <p:cNvPr id="6" name="Picture 5">
            <a:extLst>
              <a:ext uri="{FF2B5EF4-FFF2-40B4-BE49-F238E27FC236}">
                <a16:creationId xmlns:a16="http://schemas.microsoft.com/office/drawing/2014/main" id="{BE112412-97E3-89FA-3082-918CD201A4B0}"/>
              </a:ext>
            </a:extLst>
          </p:cNvPr>
          <p:cNvPicPr>
            <a:picLocks noChangeAspect="1"/>
          </p:cNvPicPr>
          <p:nvPr/>
        </p:nvPicPr>
        <p:blipFill>
          <a:blip r:embed="rId10"/>
          <a:stretch>
            <a:fillRect/>
          </a:stretch>
        </p:blipFill>
        <p:spPr>
          <a:xfrm>
            <a:off x="9845313" y="1252894"/>
            <a:ext cx="2150774" cy="3098372"/>
          </a:xfrm>
          <a:prstGeom prst="rect">
            <a:avLst/>
          </a:prstGeom>
        </p:spPr>
      </p:pic>
      <p:sp>
        <p:nvSpPr>
          <p:cNvPr id="11" name="Rectangle 10">
            <a:extLst>
              <a:ext uri="{FF2B5EF4-FFF2-40B4-BE49-F238E27FC236}">
                <a16:creationId xmlns:a16="http://schemas.microsoft.com/office/drawing/2014/main" id="{8C2DEA79-C5F9-FD55-CD97-CACC87895317}"/>
              </a:ext>
            </a:extLst>
          </p:cNvPr>
          <p:cNvSpPr/>
          <p:nvPr/>
        </p:nvSpPr>
        <p:spPr>
          <a:xfrm>
            <a:off x="11359074" y="1908522"/>
            <a:ext cx="161755" cy="48309"/>
          </a:xfrm>
          <a:prstGeom prst="rect">
            <a:avLst/>
          </a:prstGeom>
          <a:solidFill>
            <a:srgbClr val="8C8C8C"/>
          </a:solidFill>
          <a:ln>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70241B-323A-0410-6F41-202802BF82ED}"/>
              </a:ext>
            </a:extLst>
          </p:cNvPr>
          <p:cNvSpPr/>
          <p:nvPr/>
        </p:nvSpPr>
        <p:spPr>
          <a:xfrm>
            <a:off x="11094072" y="2205133"/>
            <a:ext cx="161755" cy="48309"/>
          </a:xfrm>
          <a:prstGeom prst="rect">
            <a:avLst/>
          </a:prstGeom>
          <a:solidFill>
            <a:srgbClr val="8C8C8C"/>
          </a:solidFill>
          <a:ln>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A2FB225-5CF6-DF26-C707-5C3B02B8C716}"/>
              </a:ext>
            </a:extLst>
          </p:cNvPr>
          <p:cNvSpPr/>
          <p:nvPr/>
        </p:nvSpPr>
        <p:spPr>
          <a:xfrm>
            <a:off x="10985651" y="1762125"/>
            <a:ext cx="697715" cy="647848"/>
          </a:xfrm>
          <a:custGeom>
            <a:avLst/>
            <a:gdLst>
              <a:gd name="connsiteX0" fmla="*/ 575318 w 697715"/>
              <a:gd name="connsiteY0" fmla="*/ 66675 h 647848"/>
              <a:gd name="connsiteX1" fmla="*/ 508643 w 697715"/>
              <a:gd name="connsiteY1" fmla="*/ 52388 h 647848"/>
              <a:gd name="connsiteX2" fmla="*/ 475305 w 697715"/>
              <a:gd name="connsiteY2" fmla="*/ 33338 h 647848"/>
              <a:gd name="connsiteX3" fmla="*/ 456255 w 697715"/>
              <a:gd name="connsiteY3" fmla="*/ 28575 h 647848"/>
              <a:gd name="connsiteX4" fmla="*/ 439587 w 697715"/>
              <a:gd name="connsiteY4" fmla="*/ 21431 h 647848"/>
              <a:gd name="connsiteX5" fmla="*/ 389580 w 697715"/>
              <a:gd name="connsiteY5" fmla="*/ 9525 h 647848"/>
              <a:gd name="connsiteX6" fmla="*/ 308618 w 697715"/>
              <a:gd name="connsiteY6" fmla="*/ 0 h 647848"/>
              <a:gd name="connsiteX7" fmla="*/ 63349 w 697715"/>
              <a:gd name="connsiteY7" fmla="*/ 73819 h 647848"/>
              <a:gd name="connsiteX8" fmla="*/ 44299 w 697715"/>
              <a:gd name="connsiteY8" fmla="*/ 97631 h 647848"/>
              <a:gd name="connsiteX9" fmla="*/ 30012 w 697715"/>
              <a:gd name="connsiteY9" fmla="*/ 197644 h 647848"/>
              <a:gd name="connsiteX10" fmla="*/ 39537 w 697715"/>
              <a:gd name="connsiteY10" fmla="*/ 216694 h 647848"/>
              <a:gd name="connsiteX11" fmla="*/ 44299 w 697715"/>
              <a:gd name="connsiteY11" fmla="*/ 302419 h 647848"/>
              <a:gd name="connsiteX12" fmla="*/ 6199 w 697715"/>
              <a:gd name="connsiteY12" fmla="*/ 364331 h 647848"/>
              <a:gd name="connsiteX13" fmla="*/ 6199 w 697715"/>
              <a:gd name="connsiteY13" fmla="*/ 431006 h 647848"/>
              <a:gd name="connsiteX14" fmla="*/ 15724 w 697715"/>
              <a:gd name="connsiteY14" fmla="*/ 440531 h 647848"/>
              <a:gd name="connsiteX15" fmla="*/ 27630 w 697715"/>
              <a:gd name="connsiteY15" fmla="*/ 466725 h 647848"/>
              <a:gd name="connsiteX16" fmla="*/ 37155 w 697715"/>
              <a:gd name="connsiteY16" fmla="*/ 476250 h 647848"/>
              <a:gd name="connsiteX17" fmla="*/ 53824 w 697715"/>
              <a:gd name="connsiteY17" fmla="*/ 502444 h 647848"/>
              <a:gd name="connsiteX18" fmla="*/ 87162 w 697715"/>
              <a:gd name="connsiteY18" fmla="*/ 547688 h 647848"/>
              <a:gd name="connsiteX19" fmla="*/ 125262 w 697715"/>
              <a:gd name="connsiteY19" fmla="*/ 602456 h 647848"/>
              <a:gd name="connsiteX20" fmla="*/ 141930 w 697715"/>
              <a:gd name="connsiteY20" fmla="*/ 614363 h 647848"/>
              <a:gd name="connsiteX21" fmla="*/ 144312 w 697715"/>
              <a:gd name="connsiteY21" fmla="*/ 621506 h 647848"/>
              <a:gd name="connsiteX22" fmla="*/ 199080 w 697715"/>
              <a:gd name="connsiteY22" fmla="*/ 642938 h 647848"/>
              <a:gd name="connsiteX23" fmla="*/ 306237 w 697715"/>
              <a:gd name="connsiteY23" fmla="*/ 640556 h 647848"/>
              <a:gd name="connsiteX24" fmla="*/ 344337 w 697715"/>
              <a:gd name="connsiteY24" fmla="*/ 573881 h 647848"/>
              <a:gd name="connsiteX25" fmla="*/ 339574 w 697715"/>
              <a:gd name="connsiteY25" fmla="*/ 473869 h 647848"/>
              <a:gd name="connsiteX26" fmla="*/ 334812 w 697715"/>
              <a:gd name="connsiteY26" fmla="*/ 450056 h 647848"/>
              <a:gd name="connsiteX27" fmla="*/ 349099 w 697715"/>
              <a:gd name="connsiteY27" fmla="*/ 369094 h 647848"/>
              <a:gd name="connsiteX28" fmla="*/ 389580 w 697715"/>
              <a:gd name="connsiteY28" fmla="*/ 342900 h 647848"/>
              <a:gd name="connsiteX29" fmla="*/ 399105 w 697715"/>
              <a:gd name="connsiteY29" fmla="*/ 338138 h 647848"/>
              <a:gd name="connsiteX30" fmla="*/ 494355 w 697715"/>
              <a:gd name="connsiteY30" fmla="*/ 333375 h 647848"/>
              <a:gd name="connsiteX31" fmla="*/ 568174 w 697715"/>
              <a:gd name="connsiteY31" fmla="*/ 330994 h 647848"/>
              <a:gd name="connsiteX32" fmla="*/ 599130 w 697715"/>
              <a:gd name="connsiteY32" fmla="*/ 323850 h 647848"/>
              <a:gd name="connsiteX33" fmla="*/ 649137 w 697715"/>
              <a:gd name="connsiteY33" fmla="*/ 283369 h 647848"/>
              <a:gd name="connsiteX34" fmla="*/ 661043 w 697715"/>
              <a:gd name="connsiteY34" fmla="*/ 257175 h 647848"/>
              <a:gd name="connsiteX35" fmla="*/ 696762 w 697715"/>
              <a:gd name="connsiteY35" fmla="*/ 216694 h 647848"/>
              <a:gd name="connsiteX36" fmla="*/ 687237 w 697715"/>
              <a:gd name="connsiteY36" fmla="*/ 183356 h 647848"/>
              <a:gd name="connsiteX37" fmla="*/ 675330 w 697715"/>
              <a:gd name="connsiteY37" fmla="*/ 166688 h 647848"/>
              <a:gd name="connsiteX38" fmla="*/ 653899 w 697715"/>
              <a:gd name="connsiteY38" fmla="*/ 135731 h 647848"/>
              <a:gd name="connsiteX39" fmla="*/ 637230 w 697715"/>
              <a:gd name="connsiteY39" fmla="*/ 119063 h 647848"/>
              <a:gd name="connsiteX40" fmla="*/ 613418 w 697715"/>
              <a:gd name="connsiteY40" fmla="*/ 85725 h 647848"/>
              <a:gd name="connsiteX41" fmla="*/ 584843 w 697715"/>
              <a:gd name="connsiteY41" fmla="*/ 71438 h 647848"/>
              <a:gd name="connsiteX42" fmla="*/ 575318 w 697715"/>
              <a:gd name="connsiteY42" fmla="*/ 66675 h 64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97715" h="647848">
                <a:moveTo>
                  <a:pt x="575318" y="66675"/>
                </a:moveTo>
                <a:cubicBezTo>
                  <a:pt x="562618" y="63500"/>
                  <a:pt x="530543" y="58471"/>
                  <a:pt x="508643" y="52388"/>
                </a:cubicBezTo>
                <a:cubicBezTo>
                  <a:pt x="480548" y="44584"/>
                  <a:pt x="498665" y="43350"/>
                  <a:pt x="475305" y="33338"/>
                </a:cubicBezTo>
                <a:cubicBezTo>
                  <a:pt x="469289" y="30760"/>
                  <a:pt x="462465" y="30645"/>
                  <a:pt x="456255" y="28575"/>
                </a:cubicBezTo>
                <a:cubicBezTo>
                  <a:pt x="450520" y="26663"/>
                  <a:pt x="445399" y="23092"/>
                  <a:pt x="439587" y="21431"/>
                </a:cubicBezTo>
                <a:cubicBezTo>
                  <a:pt x="423111" y="16724"/>
                  <a:pt x="406583" y="11650"/>
                  <a:pt x="389580" y="9525"/>
                </a:cubicBezTo>
                <a:cubicBezTo>
                  <a:pt x="337216" y="2980"/>
                  <a:pt x="364201" y="6177"/>
                  <a:pt x="308618" y="0"/>
                </a:cubicBezTo>
                <a:cubicBezTo>
                  <a:pt x="122449" y="10343"/>
                  <a:pt x="170148" y="-27502"/>
                  <a:pt x="63349" y="73819"/>
                </a:cubicBezTo>
                <a:cubicBezTo>
                  <a:pt x="55975" y="80815"/>
                  <a:pt x="50649" y="89694"/>
                  <a:pt x="44299" y="97631"/>
                </a:cubicBezTo>
                <a:cubicBezTo>
                  <a:pt x="43136" y="104608"/>
                  <a:pt x="28923" y="183488"/>
                  <a:pt x="30012" y="197644"/>
                </a:cubicBezTo>
                <a:cubicBezTo>
                  <a:pt x="30557" y="204723"/>
                  <a:pt x="36362" y="210344"/>
                  <a:pt x="39537" y="216694"/>
                </a:cubicBezTo>
                <a:cubicBezTo>
                  <a:pt x="41124" y="245269"/>
                  <a:pt x="46122" y="273858"/>
                  <a:pt x="44299" y="302419"/>
                </a:cubicBezTo>
                <a:cubicBezTo>
                  <a:pt x="43245" y="318925"/>
                  <a:pt x="11954" y="356484"/>
                  <a:pt x="6199" y="364331"/>
                </a:cubicBezTo>
                <a:cubicBezTo>
                  <a:pt x="-766" y="392195"/>
                  <a:pt x="-3274" y="393111"/>
                  <a:pt x="6199" y="431006"/>
                </a:cubicBezTo>
                <a:cubicBezTo>
                  <a:pt x="7288" y="435362"/>
                  <a:pt x="12549" y="437356"/>
                  <a:pt x="15724" y="440531"/>
                </a:cubicBezTo>
                <a:cubicBezTo>
                  <a:pt x="19693" y="449262"/>
                  <a:pt x="22696" y="458501"/>
                  <a:pt x="27630" y="466725"/>
                </a:cubicBezTo>
                <a:cubicBezTo>
                  <a:pt x="29940" y="470575"/>
                  <a:pt x="34500" y="472629"/>
                  <a:pt x="37155" y="476250"/>
                </a:cubicBezTo>
                <a:cubicBezTo>
                  <a:pt x="43275" y="484596"/>
                  <a:pt x="47685" y="494112"/>
                  <a:pt x="53824" y="502444"/>
                </a:cubicBezTo>
                <a:cubicBezTo>
                  <a:pt x="64937" y="517525"/>
                  <a:pt x="77978" y="531360"/>
                  <a:pt x="87162" y="547688"/>
                </a:cubicBezTo>
                <a:cubicBezTo>
                  <a:pt x="104688" y="578845"/>
                  <a:pt x="102473" y="582922"/>
                  <a:pt x="125262" y="602456"/>
                </a:cubicBezTo>
                <a:cubicBezTo>
                  <a:pt x="130446" y="606900"/>
                  <a:pt x="136374" y="610394"/>
                  <a:pt x="141930" y="614363"/>
                </a:cubicBezTo>
                <a:cubicBezTo>
                  <a:pt x="142724" y="616744"/>
                  <a:pt x="142224" y="620114"/>
                  <a:pt x="144312" y="621506"/>
                </a:cubicBezTo>
                <a:cubicBezTo>
                  <a:pt x="169240" y="638124"/>
                  <a:pt x="174329" y="637437"/>
                  <a:pt x="199080" y="642938"/>
                </a:cubicBezTo>
                <a:cubicBezTo>
                  <a:pt x="234799" y="642144"/>
                  <a:pt x="273970" y="655896"/>
                  <a:pt x="306237" y="640556"/>
                </a:cubicBezTo>
                <a:cubicBezTo>
                  <a:pt x="329355" y="629565"/>
                  <a:pt x="344337" y="573881"/>
                  <a:pt x="344337" y="573881"/>
                </a:cubicBezTo>
                <a:cubicBezTo>
                  <a:pt x="342749" y="540544"/>
                  <a:pt x="342134" y="507146"/>
                  <a:pt x="339574" y="473869"/>
                </a:cubicBezTo>
                <a:cubicBezTo>
                  <a:pt x="338953" y="465798"/>
                  <a:pt x="334812" y="458151"/>
                  <a:pt x="334812" y="450056"/>
                </a:cubicBezTo>
                <a:cubicBezTo>
                  <a:pt x="334812" y="436341"/>
                  <a:pt x="344319" y="379958"/>
                  <a:pt x="349099" y="369094"/>
                </a:cubicBezTo>
                <a:cubicBezTo>
                  <a:pt x="356580" y="352092"/>
                  <a:pt x="375045" y="349129"/>
                  <a:pt x="389580" y="342900"/>
                </a:cubicBezTo>
                <a:cubicBezTo>
                  <a:pt x="392843" y="341502"/>
                  <a:pt x="395570" y="338459"/>
                  <a:pt x="399105" y="338138"/>
                </a:cubicBezTo>
                <a:cubicBezTo>
                  <a:pt x="430764" y="335260"/>
                  <a:pt x="462594" y="334717"/>
                  <a:pt x="494355" y="333375"/>
                </a:cubicBezTo>
                <a:lnTo>
                  <a:pt x="568174" y="330994"/>
                </a:lnTo>
                <a:cubicBezTo>
                  <a:pt x="578493" y="328613"/>
                  <a:pt x="589515" y="328288"/>
                  <a:pt x="599130" y="323850"/>
                </a:cubicBezTo>
                <a:cubicBezTo>
                  <a:pt x="621041" y="313738"/>
                  <a:pt x="632969" y="299537"/>
                  <a:pt x="649137" y="283369"/>
                </a:cubicBezTo>
                <a:cubicBezTo>
                  <a:pt x="653106" y="274638"/>
                  <a:pt x="655468" y="264979"/>
                  <a:pt x="661043" y="257175"/>
                </a:cubicBezTo>
                <a:cubicBezTo>
                  <a:pt x="671503" y="242531"/>
                  <a:pt x="690744" y="233653"/>
                  <a:pt x="696762" y="216694"/>
                </a:cubicBezTo>
                <a:cubicBezTo>
                  <a:pt x="700627" y="205802"/>
                  <a:pt x="691790" y="193979"/>
                  <a:pt x="687237" y="183356"/>
                </a:cubicBezTo>
                <a:cubicBezTo>
                  <a:pt x="684547" y="177080"/>
                  <a:pt x="679118" y="172369"/>
                  <a:pt x="675330" y="166688"/>
                </a:cubicBezTo>
                <a:cubicBezTo>
                  <a:pt x="663849" y="149467"/>
                  <a:pt x="671401" y="155924"/>
                  <a:pt x="653899" y="135731"/>
                </a:cubicBezTo>
                <a:cubicBezTo>
                  <a:pt x="648753" y="129793"/>
                  <a:pt x="641945" y="125349"/>
                  <a:pt x="637230" y="119063"/>
                </a:cubicBezTo>
                <a:cubicBezTo>
                  <a:pt x="625890" y="103943"/>
                  <a:pt x="628842" y="95705"/>
                  <a:pt x="613418" y="85725"/>
                </a:cubicBezTo>
                <a:cubicBezTo>
                  <a:pt x="604477" y="79940"/>
                  <a:pt x="594731" y="75393"/>
                  <a:pt x="584843" y="71438"/>
                </a:cubicBezTo>
                <a:cubicBezTo>
                  <a:pt x="558307" y="60824"/>
                  <a:pt x="588018" y="69850"/>
                  <a:pt x="575318" y="66675"/>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Speaker phone outline">
            <a:extLst>
              <a:ext uri="{FF2B5EF4-FFF2-40B4-BE49-F238E27FC236}">
                <a16:creationId xmlns:a16="http://schemas.microsoft.com/office/drawing/2014/main" id="{B6865460-9D6E-F000-2BDC-214577D3C3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10442924" y="4240296"/>
            <a:ext cx="914400" cy="914400"/>
          </a:xfrm>
          <a:prstGeom prst="rect">
            <a:avLst/>
          </a:prstGeom>
        </p:spPr>
      </p:pic>
      <p:sp>
        <p:nvSpPr>
          <p:cNvPr id="7" name="TextBox 6">
            <a:extLst>
              <a:ext uri="{FF2B5EF4-FFF2-40B4-BE49-F238E27FC236}">
                <a16:creationId xmlns:a16="http://schemas.microsoft.com/office/drawing/2014/main" id="{898AB763-52D0-7397-9B67-C5D5CCD548AF}"/>
              </a:ext>
            </a:extLst>
          </p:cNvPr>
          <p:cNvSpPr txBox="1"/>
          <p:nvPr/>
        </p:nvSpPr>
        <p:spPr>
          <a:xfrm>
            <a:off x="8928011" y="5744401"/>
            <a:ext cx="2088232" cy="830997"/>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srgbClr val="666666"/>
                </a:solidFill>
              </a:rPr>
              <a:t>Check with MCR, How many persons registered in AMS</a:t>
            </a:r>
          </a:p>
        </p:txBody>
      </p:sp>
      <p:sp>
        <p:nvSpPr>
          <p:cNvPr id="8" name="Slide Number Placeholder 7">
            <a:extLst>
              <a:ext uri="{FF2B5EF4-FFF2-40B4-BE49-F238E27FC236}">
                <a16:creationId xmlns:a16="http://schemas.microsoft.com/office/drawing/2014/main" id="{4DBA30D9-B27B-9967-5D96-A2C20E339FC0}"/>
              </a:ext>
            </a:extLst>
          </p:cNvPr>
          <p:cNvSpPr>
            <a:spLocks noGrp="1"/>
          </p:cNvSpPr>
          <p:nvPr>
            <p:ph type="sldNum" sz="quarter" idx="12"/>
          </p:nvPr>
        </p:nvSpPr>
        <p:spPr/>
        <p:txBody>
          <a:bodyPr/>
          <a:lstStyle/>
          <a:p>
            <a:fld id="{F7283078-D760-1647-8B80-66BA8B52336D}" type="slidenum">
              <a:rPr lang="sv-SE" smtClean="0"/>
              <a:t>26</a:t>
            </a:fld>
            <a:endParaRPr lang="sv-SE"/>
          </a:p>
        </p:txBody>
      </p:sp>
    </p:spTree>
    <p:extLst>
      <p:ext uri="{BB962C8B-B14F-4D97-AF65-F5344CB8AC3E}">
        <p14:creationId xmlns:p14="http://schemas.microsoft.com/office/powerpoint/2010/main" val="400106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66667E-6 1.48148E-6 L 0.50625 0.52592 " pathEditMode="relative" rAng="0" ptsTypes="AA">
                                      <p:cBhvr>
                                        <p:cTn id="27" dur="2000" fill="hold"/>
                                        <p:tgtEl>
                                          <p:spTgt spid="344"/>
                                        </p:tgtEl>
                                        <p:attrNameLst>
                                          <p:attrName>ppt_x</p:attrName>
                                          <p:attrName>ppt_y</p:attrName>
                                        </p:attrNameLst>
                                      </p:cBhvr>
                                      <p:rCtr x="25313" y="26296"/>
                                    </p:animMotion>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en-US" sz="3000" dirty="0"/>
              <a:t>Preparing the Bunker PSS Controlled Area for Operation</a:t>
            </a:r>
            <a:endParaRPr lang="en-GB" sz="3000" dirty="0"/>
          </a:p>
        </p:txBody>
      </p:sp>
      <p:sp>
        <p:nvSpPr>
          <p:cNvPr id="4" name="Text Placeholder 3">
            <a:extLst>
              <a:ext uri="{FF2B5EF4-FFF2-40B4-BE49-F238E27FC236}">
                <a16:creationId xmlns:a16="http://schemas.microsoft.com/office/drawing/2014/main" id="{E088C0B8-F229-B1EB-F490-A8F30CA9A0D7}"/>
              </a:ext>
            </a:extLst>
          </p:cNvPr>
          <p:cNvSpPr>
            <a:spLocks noGrp="1"/>
          </p:cNvSpPr>
          <p:nvPr>
            <p:ph type="body" sz="quarter" idx="14"/>
          </p:nvPr>
        </p:nvSpPr>
        <p:spPr/>
        <p:txBody>
          <a:bodyPr/>
          <a:lstStyle/>
          <a:p>
            <a:endParaRPr lang="en-US" dirty="0"/>
          </a:p>
        </p:txBody>
      </p:sp>
      <p:sp>
        <p:nvSpPr>
          <p:cNvPr id="242" name="Rectangle 241">
            <a:extLst>
              <a:ext uri="{FF2B5EF4-FFF2-40B4-BE49-F238E27FC236}">
                <a16:creationId xmlns:a16="http://schemas.microsoft.com/office/drawing/2014/main" id="{5BCC6D10-7465-0D32-CBDF-40963EDA3D1A}"/>
              </a:ext>
            </a:extLst>
          </p:cNvPr>
          <p:cNvSpPr/>
          <p:nvPr/>
        </p:nvSpPr>
        <p:spPr>
          <a:xfrm>
            <a:off x="2821108" y="4716254"/>
            <a:ext cx="4594568" cy="1592960"/>
          </a:xfrm>
          <a:prstGeom prst="rect">
            <a:avLst/>
          </a:prstGeom>
          <a:solidFill>
            <a:srgbClr val="7030A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3" name="Rectangle 242">
            <a:extLst>
              <a:ext uri="{FF2B5EF4-FFF2-40B4-BE49-F238E27FC236}">
                <a16:creationId xmlns:a16="http://schemas.microsoft.com/office/drawing/2014/main" id="{7DADD71C-C54C-32D5-1D7A-963853C14C15}"/>
              </a:ext>
            </a:extLst>
          </p:cNvPr>
          <p:cNvSpPr/>
          <p:nvPr/>
        </p:nvSpPr>
        <p:spPr>
          <a:xfrm>
            <a:off x="2819895" y="5888815"/>
            <a:ext cx="282073" cy="365069"/>
          </a:xfrm>
          <a:prstGeom prst="rect">
            <a:avLst/>
          </a:prstGeom>
          <a:solidFill>
            <a:schemeClr val="bg2">
              <a:lumMod val="50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44" name="Rectangle 55">
            <a:extLst>
              <a:ext uri="{FF2B5EF4-FFF2-40B4-BE49-F238E27FC236}">
                <a16:creationId xmlns:a16="http://schemas.microsoft.com/office/drawing/2014/main" id="{DBB7CF0F-7F8C-51E4-9835-5C8289FA80A0}"/>
              </a:ext>
            </a:extLst>
          </p:cNvPr>
          <p:cNvSpPr>
            <a:spLocks/>
          </p:cNvSpPr>
          <p:nvPr/>
        </p:nvSpPr>
        <p:spPr>
          <a:xfrm>
            <a:off x="2788965" y="5966809"/>
            <a:ext cx="351038" cy="111986"/>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45" name="Rectangle 244">
            <a:extLst>
              <a:ext uri="{FF2B5EF4-FFF2-40B4-BE49-F238E27FC236}">
                <a16:creationId xmlns:a16="http://schemas.microsoft.com/office/drawing/2014/main" id="{C36B90AE-4BC1-970E-23E3-758FC7478499}"/>
              </a:ext>
            </a:extLst>
          </p:cNvPr>
          <p:cNvSpPr/>
          <p:nvPr/>
        </p:nvSpPr>
        <p:spPr>
          <a:xfrm>
            <a:off x="7427474" y="3964973"/>
            <a:ext cx="1398578" cy="704467"/>
          </a:xfrm>
          <a:prstGeom prst="rect">
            <a:avLst/>
          </a:prstGeom>
          <a:solidFill>
            <a:schemeClr val="bg2">
              <a:lumMod val="75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46" name="TextBox 245">
            <a:extLst>
              <a:ext uri="{FF2B5EF4-FFF2-40B4-BE49-F238E27FC236}">
                <a16:creationId xmlns:a16="http://schemas.microsoft.com/office/drawing/2014/main" id="{F7591CE2-C78D-D62E-4958-3115A07457BC}"/>
              </a:ext>
            </a:extLst>
          </p:cNvPr>
          <p:cNvSpPr txBox="1"/>
          <p:nvPr/>
        </p:nvSpPr>
        <p:spPr>
          <a:xfrm>
            <a:off x="2743035" y="3855307"/>
            <a:ext cx="740753" cy="261610"/>
          </a:xfrm>
          <a:prstGeom prst="rect">
            <a:avLst/>
          </a:prstGeom>
          <a:noFill/>
        </p:spPr>
        <p:txBody>
          <a:bodyPr wrap="square" rtlCol="0">
            <a:spAutoFit/>
          </a:bodyPr>
          <a:lstStyle/>
          <a:p>
            <a:endParaRPr lang="en-US" sz="1100" kern="0" dirty="0">
              <a:solidFill>
                <a:sysClr val="windowText" lastClr="000000"/>
              </a:solidFill>
            </a:endParaRPr>
          </a:p>
        </p:txBody>
      </p:sp>
      <p:sp>
        <p:nvSpPr>
          <p:cNvPr id="247" name="Oval 246">
            <a:extLst>
              <a:ext uri="{FF2B5EF4-FFF2-40B4-BE49-F238E27FC236}">
                <a16:creationId xmlns:a16="http://schemas.microsoft.com/office/drawing/2014/main" id="{45104D49-4061-3F51-BED2-FE6F4D94A0C3}"/>
              </a:ext>
            </a:extLst>
          </p:cNvPr>
          <p:cNvSpPr/>
          <p:nvPr/>
        </p:nvSpPr>
        <p:spPr>
          <a:xfrm>
            <a:off x="3121695" y="6208411"/>
            <a:ext cx="46261"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48" name="Rectangle 247">
            <a:extLst>
              <a:ext uri="{FF2B5EF4-FFF2-40B4-BE49-F238E27FC236}">
                <a16:creationId xmlns:a16="http://schemas.microsoft.com/office/drawing/2014/main" id="{FEC5E331-A018-4163-A1C9-C9FDF326DE8F}"/>
              </a:ext>
            </a:extLst>
          </p:cNvPr>
          <p:cNvSpPr/>
          <p:nvPr/>
        </p:nvSpPr>
        <p:spPr>
          <a:xfrm>
            <a:off x="3239691" y="5417546"/>
            <a:ext cx="178017" cy="53354"/>
          </a:xfrm>
          <a:prstGeom prst="rect">
            <a:avLst/>
          </a:prstGeom>
          <a:gradFill flip="none" rotWithShape="1">
            <a:gsLst>
              <a:gs pos="0">
                <a:schemeClr val="accent5">
                  <a:shade val="51000"/>
                  <a:satMod val="130000"/>
                  <a:alpha val="37000"/>
                </a:schemeClr>
              </a:gs>
              <a:gs pos="80000">
                <a:schemeClr val="accent5">
                  <a:shade val="93000"/>
                  <a:satMod val="130000"/>
                  <a:alpha val="37000"/>
                </a:schemeClr>
              </a:gs>
              <a:gs pos="100000">
                <a:schemeClr val="accent5">
                  <a:shade val="94000"/>
                  <a:satMod val="135000"/>
                  <a:alpha val="37000"/>
                </a:schemeClr>
              </a:gs>
            </a:gsLst>
            <a:lin ang="16200000" scaled="0"/>
            <a:tileRect/>
          </a:gradFill>
          <a:ln>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kern="0">
              <a:solidFill>
                <a:sysClr val="windowText" lastClr="000000"/>
              </a:solidFill>
            </a:endParaRPr>
          </a:p>
        </p:txBody>
      </p:sp>
      <p:sp>
        <p:nvSpPr>
          <p:cNvPr id="249" name="Rectangle 248">
            <a:extLst>
              <a:ext uri="{FF2B5EF4-FFF2-40B4-BE49-F238E27FC236}">
                <a16:creationId xmlns:a16="http://schemas.microsoft.com/office/drawing/2014/main" id="{57C43941-82D4-1192-63A0-48CD4FF0E86E}"/>
              </a:ext>
            </a:extLst>
          </p:cNvPr>
          <p:cNvSpPr/>
          <p:nvPr/>
        </p:nvSpPr>
        <p:spPr>
          <a:xfrm>
            <a:off x="858298" y="6315118"/>
            <a:ext cx="11196313" cy="320122"/>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0" dirty="0">
                <a:solidFill>
                  <a:sysClr val="windowText" lastClr="000000"/>
                </a:solidFill>
              </a:rPr>
              <a:t> </a:t>
            </a:r>
          </a:p>
        </p:txBody>
      </p:sp>
      <p:sp>
        <p:nvSpPr>
          <p:cNvPr id="250" name="Isosceles Triangle 249">
            <a:extLst>
              <a:ext uri="{FF2B5EF4-FFF2-40B4-BE49-F238E27FC236}">
                <a16:creationId xmlns:a16="http://schemas.microsoft.com/office/drawing/2014/main" id="{0E87DDBE-649B-5213-24DB-A3A1870EB4BA}"/>
              </a:ext>
            </a:extLst>
          </p:cNvPr>
          <p:cNvSpPr/>
          <p:nvPr/>
        </p:nvSpPr>
        <p:spPr>
          <a:xfrm>
            <a:off x="3176087" y="6101704"/>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51" name="Isosceles Triangle 250">
            <a:extLst>
              <a:ext uri="{FF2B5EF4-FFF2-40B4-BE49-F238E27FC236}">
                <a16:creationId xmlns:a16="http://schemas.microsoft.com/office/drawing/2014/main" id="{9183D33C-D63F-AF46-BB2A-373240661CD8}"/>
              </a:ext>
            </a:extLst>
          </p:cNvPr>
          <p:cNvSpPr/>
          <p:nvPr/>
        </p:nvSpPr>
        <p:spPr>
          <a:xfrm>
            <a:off x="3338322" y="5463843"/>
            <a:ext cx="31341" cy="53354"/>
          </a:xfrm>
          <a:prstGeom prst="triangle">
            <a:avLst/>
          </a:prstGeom>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52" name="Rectangle 251">
            <a:extLst>
              <a:ext uri="{FF2B5EF4-FFF2-40B4-BE49-F238E27FC236}">
                <a16:creationId xmlns:a16="http://schemas.microsoft.com/office/drawing/2014/main" id="{FA4E8CF1-5B73-1CAB-4EA3-01708B055792}"/>
              </a:ext>
            </a:extLst>
          </p:cNvPr>
          <p:cNvSpPr/>
          <p:nvPr/>
        </p:nvSpPr>
        <p:spPr>
          <a:xfrm flipV="1">
            <a:off x="3119283" y="6260427"/>
            <a:ext cx="745384" cy="47273"/>
          </a:xfrm>
          <a:prstGeom prst="rect">
            <a:avLst/>
          </a:prstGeom>
          <a:solidFill>
            <a:schemeClr val="accent6">
              <a:lumMod val="75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3" name="Rectangle 252">
            <a:extLst>
              <a:ext uri="{FF2B5EF4-FFF2-40B4-BE49-F238E27FC236}">
                <a16:creationId xmlns:a16="http://schemas.microsoft.com/office/drawing/2014/main" id="{2E68F579-D9FA-942B-4FB0-7D71DDF083E0}"/>
              </a:ext>
            </a:extLst>
          </p:cNvPr>
          <p:cNvSpPr/>
          <p:nvPr/>
        </p:nvSpPr>
        <p:spPr>
          <a:xfrm>
            <a:off x="3125165" y="6151508"/>
            <a:ext cx="313414" cy="53354"/>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4" name="Oval 253">
            <a:extLst>
              <a:ext uri="{FF2B5EF4-FFF2-40B4-BE49-F238E27FC236}">
                <a16:creationId xmlns:a16="http://schemas.microsoft.com/office/drawing/2014/main" id="{FF432E65-4369-4EC7-45D1-8589AC8ECFAF}"/>
              </a:ext>
            </a:extLst>
          </p:cNvPr>
          <p:cNvSpPr/>
          <p:nvPr/>
        </p:nvSpPr>
        <p:spPr>
          <a:xfrm>
            <a:off x="3407238" y="6204862"/>
            <a:ext cx="31338" cy="53354"/>
          </a:xfrm>
          <a:prstGeom prst="ellipse">
            <a:avLst/>
          </a:prstGeom>
          <a:solidFill>
            <a:schemeClr val="accent6">
              <a:lumMod val="75000"/>
            </a:schemeClr>
          </a:solidFill>
          <a:ln>
            <a:solidFill>
              <a:srgbClr val="00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kern="0">
              <a:solidFill>
                <a:sysClr val="windowText" lastClr="000000"/>
              </a:solidFill>
            </a:endParaRPr>
          </a:p>
        </p:txBody>
      </p:sp>
      <p:sp>
        <p:nvSpPr>
          <p:cNvPr id="255" name="Rectangle 254">
            <a:extLst>
              <a:ext uri="{FF2B5EF4-FFF2-40B4-BE49-F238E27FC236}">
                <a16:creationId xmlns:a16="http://schemas.microsoft.com/office/drawing/2014/main" id="{C9DEB506-C915-29EC-1181-918F5C9ABD3F}"/>
              </a:ext>
            </a:extLst>
          </p:cNvPr>
          <p:cNvSpPr/>
          <p:nvPr/>
        </p:nvSpPr>
        <p:spPr>
          <a:xfrm>
            <a:off x="2821269" y="5329138"/>
            <a:ext cx="282073" cy="365069"/>
          </a:xfrm>
          <a:prstGeom prst="rect">
            <a:avLst/>
          </a:prstGeom>
          <a:solidFill>
            <a:schemeClr val="tx1">
              <a:lumMod val="95000"/>
              <a:lumOff val="5000"/>
              <a:alpha val="8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6" name="Rectangle 255">
            <a:extLst>
              <a:ext uri="{FF2B5EF4-FFF2-40B4-BE49-F238E27FC236}">
                <a16:creationId xmlns:a16="http://schemas.microsoft.com/office/drawing/2014/main" id="{C1AEC621-DB31-9F91-5AA3-C997B006F805}"/>
              </a:ext>
            </a:extLst>
          </p:cNvPr>
          <p:cNvSpPr/>
          <p:nvPr/>
        </p:nvSpPr>
        <p:spPr>
          <a:xfrm>
            <a:off x="2497121" y="4451949"/>
            <a:ext cx="610225" cy="303075"/>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57" name="Straight Connector 256">
            <a:extLst>
              <a:ext uri="{FF2B5EF4-FFF2-40B4-BE49-F238E27FC236}">
                <a16:creationId xmlns:a16="http://schemas.microsoft.com/office/drawing/2014/main" id="{BA8476B1-484B-C2BB-5453-0827B4F8A571}"/>
              </a:ext>
            </a:extLst>
          </p:cNvPr>
          <p:cNvCxnSpPr/>
          <p:nvPr/>
        </p:nvCxnSpPr>
        <p:spPr>
          <a:xfrm flipH="1" flipV="1">
            <a:off x="2780072" y="5507418"/>
            <a:ext cx="45200" cy="3124"/>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58" name="Rectangle 257">
            <a:extLst>
              <a:ext uri="{FF2B5EF4-FFF2-40B4-BE49-F238E27FC236}">
                <a16:creationId xmlns:a16="http://schemas.microsoft.com/office/drawing/2014/main" id="{A6522136-9401-7BFD-80E3-4985BC6BF465}"/>
              </a:ext>
            </a:extLst>
          </p:cNvPr>
          <p:cNvSpPr/>
          <p:nvPr/>
        </p:nvSpPr>
        <p:spPr>
          <a:xfrm>
            <a:off x="3250532" y="5511267"/>
            <a:ext cx="188048" cy="640243"/>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59" name="Rectangle 258">
            <a:extLst>
              <a:ext uri="{FF2B5EF4-FFF2-40B4-BE49-F238E27FC236}">
                <a16:creationId xmlns:a16="http://schemas.microsoft.com/office/drawing/2014/main" id="{BCFB2554-5B01-EA2D-17C7-158DC641B0E8}"/>
              </a:ext>
            </a:extLst>
          </p:cNvPr>
          <p:cNvSpPr/>
          <p:nvPr/>
        </p:nvSpPr>
        <p:spPr>
          <a:xfrm>
            <a:off x="2498301" y="3030502"/>
            <a:ext cx="327366" cy="136703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60" name="Rectangle 259">
            <a:extLst>
              <a:ext uri="{FF2B5EF4-FFF2-40B4-BE49-F238E27FC236}">
                <a16:creationId xmlns:a16="http://schemas.microsoft.com/office/drawing/2014/main" id="{E7C40724-3A82-B0AA-C3F5-BB02428F3EF8}"/>
              </a:ext>
            </a:extLst>
          </p:cNvPr>
          <p:cNvSpPr/>
          <p:nvPr/>
        </p:nvSpPr>
        <p:spPr>
          <a:xfrm>
            <a:off x="4333443" y="5626153"/>
            <a:ext cx="327182"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61" name="Rectangle 260">
            <a:extLst>
              <a:ext uri="{FF2B5EF4-FFF2-40B4-BE49-F238E27FC236}">
                <a16:creationId xmlns:a16="http://schemas.microsoft.com/office/drawing/2014/main" id="{D02501D7-816A-F533-F690-D3431899BADE}"/>
              </a:ext>
            </a:extLst>
          </p:cNvPr>
          <p:cNvSpPr/>
          <p:nvPr/>
        </p:nvSpPr>
        <p:spPr>
          <a:xfrm>
            <a:off x="858297" y="4763113"/>
            <a:ext cx="1923940" cy="1552006"/>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62" name="Rectangle 55">
            <a:extLst>
              <a:ext uri="{FF2B5EF4-FFF2-40B4-BE49-F238E27FC236}">
                <a16:creationId xmlns:a16="http://schemas.microsoft.com/office/drawing/2014/main" id="{3C5AF6EE-334E-BCF1-1E95-637496990F9F}"/>
              </a:ext>
            </a:extLst>
          </p:cNvPr>
          <p:cNvSpPr>
            <a:spLocks/>
          </p:cNvSpPr>
          <p:nvPr/>
        </p:nvSpPr>
        <p:spPr>
          <a:xfrm>
            <a:off x="858299" y="5404560"/>
            <a:ext cx="872032" cy="452555"/>
          </a:xfrm>
          <a:prstGeom prst="rect">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3" name="Rectangle 55">
            <a:extLst>
              <a:ext uri="{FF2B5EF4-FFF2-40B4-BE49-F238E27FC236}">
                <a16:creationId xmlns:a16="http://schemas.microsoft.com/office/drawing/2014/main" id="{BF52E84D-23B0-8A4A-B51B-FC678502B9E7}"/>
              </a:ext>
            </a:extLst>
          </p:cNvPr>
          <p:cNvSpPr>
            <a:spLocks/>
          </p:cNvSpPr>
          <p:nvPr/>
        </p:nvSpPr>
        <p:spPr>
          <a:xfrm>
            <a:off x="858299" y="5431631"/>
            <a:ext cx="872032" cy="38456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4" name="Rectangle 55">
            <a:extLst>
              <a:ext uri="{FF2B5EF4-FFF2-40B4-BE49-F238E27FC236}">
                <a16:creationId xmlns:a16="http://schemas.microsoft.com/office/drawing/2014/main" id="{2A2F6E4F-A14A-658E-7E77-BFAB3E94D98D}"/>
              </a:ext>
            </a:extLst>
          </p:cNvPr>
          <p:cNvSpPr>
            <a:spLocks/>
          </p:cNvSpPr>
          <p:nvPr/>
        </p:nvSpPr>
        <p:spPr>
          <a:xfrm>
            <a:off x="1730331" y="5375014"/>
            <a:ext cx="1051906" cy="550860"/>
          </a:xfrm>
          <a:prstGeom prst="rect">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5" name="Rectangle 55">
            <a:extLst>
              <a:ext uri="{FF2B5EF4-FFF2-40B4-BE49-F238E27FC236}">
                <a16:creationId xmlns:a16="http://schemas.microsoft.com/office/drawing/2014/main" id="{646C260C-4E25-4C04-C60A-82D72AB3A74F}"/>
              </a:ext>
            </a:extLst>
          </p:cNvPr>
          <p:cNvSpPr>
            <a:spLocks/>
          </p:cNvSpPr>
          <p:nvPr/>
        </p:nvSpPr>
        <p:spPr>
          <a:xfrm>
            <a:off x="1730332" y="5404059"/>
            <a:ext cx="1051907" cy="492727"/>
          </a:xfrm>
          <a:prstGeom prst="rect">
            <a:avLst/>
          </a:prstGeom>
          <a:solidFill>
            <a:schemeClr val="bg1">
              <a:lumMod val="8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6" name="Rectangle 55">
            <a:extLst>
              <a:ext uri="{FF2B5EF4-FFF2-40B4-BE49-F238E27FC236}">
                <a16:creationId xmlns:a16="http://schemas.microsoft.com/office/drawing/2014/main" id="{64D1BB8F-1319-2110-FCD7-C8387B0238E1}"/>
              </a:ext>
            </a:extLst>
          </p:cNvPr>
          <p:cNvSpPr>
            <a:spLocks/>
          </p:cNvSpPr>
          <p:nvPr/>
        </p:nvSpPr>
        <p:spPr>
          <a:xfrm>
            <a:off x="858300" y="5410129"/>
            <a:ext cx="6526446" cy="197600"/>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7" name="Rectangle 55">
            <a:extLst>
              <a:ext uri="{FF2B5EF4-FFF2-40B4-BE49-F238E27FC236}">
                <a16:creationId xmlns:a16="http://schemas.microsoft.com/office/drawing/2014/main" id="{DC9315CD-8E61-5829-C072-8C4B70A8FCFD}"/>
              </a:ext>
            </a:extLst>
          </p:cNvPr>
          <p:cNvSpPr>
            <a:spLocks/>
          </p:cNvSpPr>
          <p:nvPr/>
        </p:nvSpPr>
        <p:spPr>
          <a:xfrm>
            <a:off x="858300" y="5484560"/>
            <a:ext cx="1924829" cy="45719"/>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68" name="Rectangle 267">
            <a:extLst>
              <a:ext uri="{FF2B5EF4-FFF2-40B4-BE49-F238E27FC236}">
                <a16:creationId xmlns:a16="http://schemas.microsoft.com/office/drawing/2014/main" id="{C9757294-B56E-686F-537B-6CE773B5547E}"/>
              </a:ext>
            </a:extLst>
          </p:cNvPr>
          <p:cNvSpPr/>
          <p:nvPr/>
        </p:nvSpPr>
        <p:spPr>
          <a:xfrm>
            <a:off x="856132" y="3572033"/>
            <a:ext cx="1562274" cy="1191081"/>
          </a:xfrm>
          <a:prstGeom prst="rect">
            <a:avLst/>
          </a:prstGeom>
          <a:solidFill>
            <a:srgbClr val="262626">
              <a:alpha val="36000"/>
            </a:srgb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grpSp>
        <p:nvGrpSpPr>
          <p:cNvPr id="269" name="Group 268">
            <a:extLst>
              <a:ext uri="{FF2B5EF4-FFF2-40B4-BE49-F238E27FC236}">
                <a16:creationId xmlns:a16="http://schemas.microsoft.com/office/drawing/2014/main" id="{BD35C077-7724-D332-62A6-9D12689A8991}"/>
              </a:ext>
            </a:extLst>
          </p:cNvPr>
          <p:cNvGrpSpPr/>
          <p:nvPr/>
        </p:nvGrpSpPr>
        <p:grpSpPr>
          <a:xfrm>
            <a:off x="4862867" y="4096230"/>
            <a:ext cx="4159421" cy="2396560"/>
            <a:chOff x="4239982" y="3985325"/>
            <a:chExt cx="4643668" cy="2308837"/>
          </a:xfrm>
        </p:grpSpPr>
        <p:sp>
          <p:nvSpPr>
            <p:cNvPr id="289" name="Rectangle 288">
              <a:extLst>
                <a:ext uri="{FF2B5EF4-FFF2-40B4-BE49-F238E27FC236}">
                  <a16:creationId xmlns:a16="http://schemas.microsoft.com/office/drawing/2014/main" id="{C80A0858-22BD-799E-B3D5-97AE2DE6455E}"/>
                </a:ext>
              </a:extLst>
            </p:cNvPr>
            <p:cNvSpPr/>
            <p:nvPr/>
          </p:nvSpPr>
          <p:spPr>
            <a:xfrm>
              <a:off x="7069636" y="4529155"/>
              <a:ext cx="1617164" cy="1765007"/>
            </a:xfrm>
            <a:prstGeom prst="rect">
              <a:avLst/>
            </a:prstGeom>
            <a:solidFill>
              <a:schemeClr val="bg2">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0" name="Rectangle 289">
              <a:extLst>
                <a:ext uri="{FF2B5EF4-FFF2-40B4-BE49-F238E27FC236}">
                  <a16:creationId xmlns:a16="http://schemas.microsoft.com/office/drawing/2014/main" id="{7E670B32-2704-89F1-CE01-D028B194E335}"/>
                </a:ext>
              </a:extLst>
            </p:cNvPr>
            <p:cNvSpPr/>
            <p:nvPr/>
          </p:nvSpPr>
          <p:spPr>
            <a:xfrm>
              <a:off x="7066624" y="4844446"/>
              <a:ext cx="350391" cy="96580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1" name="Rectangle 55">
              <a:extLst>
                <a:ext uri="{FF2B5EF4-FFF2-40B4-BE49-F238E27FC236}">
                  <a16:creationId xmlns:a16="http://schemas.microsoft.com/office/drawing/2014/main" id="{30DC6964-F870-7989-47B2-F070117B0FB8}"/>
                </a:ext>
              </a:extLst>
            </p:cNvPr>
            <p:cNvSpPr>
              <a:spLocks/>
            </p:cNvSpPr>
            <p:nvPr/>
          </p:nvSpPr>
          <p:spPr>
            <a:xfrm>
              <a:off x="5776723" y="5284864"/>
              <a:ext cx="1249715" cy="108653"/>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92" name="TextBox 291">
              <a:extLst>
                <a:ext uri="{FF2B5EF4-FFF2-40B4-BE49-F238E27FC236}">
                  <a16:creationId xmlns:a16="http://schemas.microsoft.com/office/drawing/2014/main" id="{43BF559D-F6E4-A6F0-1ED4-DA970F9F7126}"/>
                </a:ext>
              </a:extLst>
            </p:cNvPr>
            <p:cNvSpPr txBox="1"/>
            <p:nvPr/>
          </p:nvSpPr>
          <p:spPr>
            <a:xfrm>
              <a:off x="5815928" y="3985325"/>
              <a:ext cx="811149" cy="252034"/>
            </a:xfrm>
            <a:prstGeom prst="rect">
              <a:avLst/>
            </a:prstGeom>
            <a:noFill/>
          </p:spPr>
          <p:txBody>
            <a:bodyPr wrap="square" rtlCol="0">
              <a:spAutoFit/>
            </a:bodyPr>
            <a:lstStyle/>
            <a:p>
              <a:endParaRPr lang="en-US" sz="1100" kern="0" dirty="0">
                <a:solidFill>
                  <a:sysClr val="windowText" lastClr="000000"/>
                </a:solidFill>
              </a:endParaRPr>
            </a:p>
          </p:txBody>
        </p:sp>
        <p:sp>
          <p:nvSpPr>
            <p:cNvPr id="293" name="Rectangle 292">
              <a:extLst>
                <a:ext uri="{FF2B5EF4-FFF2-40B4-BE49-F238E27FC236}">
                  <a16:creationId xmlns:a16="http://schemas.microsoft.com/office/drawing/2014/main" id="{720233D7-17C9-76B2-1E8E-7A2337B7DE70}"/>
                </a:ext>
              </a:extLst>
            </p:cNvPr>
            <p:cNvSpPr/>
            <p:nvPr/>
          </p:nvSpPr>
          <p:spPr>
            <a:xfrm>
              <a:off x="5467845" y="505044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94" name="Straight Connector 293">
              <a:extLst>
                <a:ext uri="{FF2B5EF4-FFF2-40B4-BE49-F238E27FC236}">
                  <a16:creationId xmlns:a16="http://schemas.microsoft.com/office/drawing/2014/main" id="{F68F4AA2-F24F-C89F-21B5-B377EF2F49F1}"/>
                </a:ext>
              </a:extLst>
            </p:cNvPr>
            <p:cNvCxnSpPr/>
            <p:nvPr/>
          </p:nvCxnSpPr>
          <p:spPr>
            <a:xfrm flipH="1">
              <a:off x="5494094" y="5103794"/>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295" name="Rectangle 294">
              <a:extLst>
                <a:ext uri="{FF2B5EF4-FFF2-40B4-BE49-F238E27FC236}">
                  <a16:creationId xmlns:a16="http://schemas.microsoft.com/office/drawing/2014/main" id="{2AB154EF-15E0-854F-29F9-61454136500D}"/>
                </a:ext>
              </a:extLst>
            </p:cNvPr>
            <p:cNvSpPr/>
            <p:nvPr/>
          </p:nvSpPr>
          <p:spPr>
            <a:xfrm>
              <a:off x="5536485" y="522932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6" name="Rectangle 30">
              <a:extLst>
                <a:ext uri="{FF2B5EF4-FFF2-40B4-BE49-F238E27FC236}">
                  <a16:creationId xmlns:a16="http://schemas.microsoft.com/office/drawing/2014/main" id="{DD002628-B56B-DC59-345C-88E64DF781CA}"/>
                </a:ext>
              </a:extLst>
            </p:cNvPr>
            <p:cNvSpPr>
              <a:spLocks/>
            </p:cNvSpPr>
            <p:nvPr/>
          </p:nvSpPr>
          <p:spPr>
            <a:xfrm>
              <a:off x="5522989" y="527313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297" name="Rectangle 296">
              <a:extLst>
                <a:ext uri="{FF2B5EF4-FFF2-40B4-BE49-F238E27FC236}">
                  <a16:creationId xmlns:a16="http://schemas.microsoft.com/office/drawing/2014/main" id="{77293D51-0243-0776-C4BA-885D8209F1EF}"/>
                </a:ext>
              </a:extLst>
            </p:cNvPr>
            <p:cNvSpPr/>
            <p:nvPr/>
          </p:nvSpPr>
          <p:spPr>
            <a:xfrm>
              <a:off x="5494095" y="5467162"/>
              <a:ext cx="832810" cy="664799"/>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8" name="Rectangle 297">
              <a:extLst>
                <a:ext uri="{FF2B5EF4-FFF2-40B4-BE49-F238E27FC236}">
                  <a16:creationId xmlns:a16="http://schemas.microsoft.com/office/drawing/2014/main" id="{438A1D1B-E9D0-2E39-B9C0-866D8EF6C3AC}"/>
                </a:ext>
              </a:extLst>
            </p:cNvPr>
            <p:cNvSpPr/>
            <p:nvPr/>
          </p:nvSpPr>
          <p:spPr>
            <a:xfrm>
              <a:off x="5978520" y="5057861"/>
              <a:ext cx="157445" cy="112976"/>
            </a:xfrm>
            <a:prstGeom prst="rect">
              <a:avLst/>
            </a:prstGeom>
            <a:solidFill>
              <a:schemeClr val="accent4">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299" name="Rectangle 298">
              <a:extLst>
                <a:ext uri="{FF2B5EF4-FFF2-40B4-BE49-F238E27FC236}">
                  <a16:creationId xmlns:a16="http://schemas.microsoft.com/office/drawing/2014/main" id="{526F5089-AADD-395C-F365-F7EF81FEE139}"/>
                </a:ext>
              </a:extLst>
            </p:cNvPr>
            <p:cNvSpPr/>
            <p:nvPr/>
          </p:nvSpPr>
          <p:spPr>
            <a:xfrm>
              <a:off x="6047160" y="5236742"/>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0" name="Rectangle 30">
              <a:extLst>
                <a:ext uri="{FF2B5EF4-FFF2-40B4-BE49-F238E27FC236}">
                  <a16:creationId xmlns:a16="http://schemas.microsoft.com/office/drawing/2014/main" id="{38314E2D-3820-8043-254A-42F3A827790B}"/>
                </a:ext>
              </a:extLst>
            </p:cNvPr>
            <p:cNvSpPr>
              <a:spLocks/>
            </p:cNvSpPr>
            <p:nvPr/>
          </p:nvSpPr>
          <p:spPr>
            <a:xfrm>
              <a:off x="6033664" y="5280557"/>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01" name="Rectangle 300">
              <a:extLst>
                <a:ext uri="{FF2B5EF4-FFF2-40B4-BE49-F238E27FC236}">
                  <a16:creationId xmlns:a16="http://schemas.microsoft.com/office/drawing/2014/main" id="{3DC51D5C-FB9D-FA86-BCA5-C3D5592DE9A9}"/>
                </a:ext>
              </a:extLst>
            </p:cNvPr>
            <p:cNvSpPr/>
            <p:nvPr/>
          </p:nvSpPr>
          <p:spPr>
            <a:xfrm>
              <a:off x="6627077" y="5445785"/>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302" name="Straight Connector 301">
              <a:extLst>
                <a:ext uri="{FF2B5EF4-FFF2-40B4-BE49-F238E27FC236}">
                  <a16:creationId xmlns:a16="http://schemas.microsoft.com/office/drawing/2014/main" id="{1A27CB71-2B73-8658-9BD5-88C76E299D74}"/>
                </a:ext>
              </a:extLst>
            </p:cNvPr>
            <p:cNvCxnSpPr/>
            <p:nvPr/>
          </p:nvCxnSpPr>
          <p:spPr>
            <a:xfrm flipH="1">
              <a:off x="6686628" y="5103293"/>
              <a:ext cx="236571"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sp>
          <p:nvSpPr>
            <p:cNvPr id="303" name="Rectangle 302">
              <a:extLst>
                <a:ext uri="{FF2B5EF4-FFF2-40B4-BE49-F238E27FC236}">
                  <a16:creationId xmlns:a16="http://schemas.microsoft.com/office/drawing/2014/main" id="{92242881-8AB7-0EB1-B446-3A0A188A439D}"/>
                </a:ext>
              </a:extLst>
            </p:cNvPr>
            <p:cNvSpPr/>
            <p:nvPr/>
          </p:nvSpPr>
          <p:spPr>
            <a:xfrm>
              <a:off x="6729019" y="5228821"/>
              <a:ext cx="240239" cy="213414"/>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4" name="Rectangle 30">
              <a:extLst>
                <a:ext uri="{FF2B5EF4-FFF2-40B4-BE49-F238E27FC236}">
                  <a16:creationId xmlns:a16="http://schemas.microsoft.com/office/drawing/2014/main" id="{9BEFACBC-A711-97DD-3D62-8254839C9394}"/>
                </a:ext>
              </a:extLst>
            </p:cNvPr>
            <p:cNvSpPr>
              <a:spLocks/>
            </p:cNvSpPr>
            <p:nvPr/>
          </p:nvSpPr>
          <p:spPr>
            <a:xfrm>
              <a:off x="6715523" y="5272636"/>
              <a:ext cx="12110" cy="112960"/>
            </a:xfrm>
            <a:prstGeom prst="rect">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05" name="Rectangle 55">
              <a:extLst>
                <a:ext uri="{FF2B5EF4-FFF2-40B4-BE49-F238E27FC236}">
                  <a16:creationId xmlns:a16="http://schemas.microsoft.com/office/drawing/2014/main" id="{68379A65-670F-65D3-17D8-EE0C0CDC9F9B}"/>
                </a:ext>
              </a:extLst>
            </p:cNvPr>
            <p:cNvSpPr>
              <a:spLocks/>
            </p:cNvSpPr>
            <p:nvPr/>
          </p:nvSpPr>
          <p:spPr>
            <a:xfrm>
              <a:off x="4336243" y="5281237"/>
              <a:ext cx="1131602" cy="104360"/>
            </a:xfrm>
            <a:prstGeom prst="rect">
              <a:avLst/>
            </a:prstGeom>
            <a:solidFill>
              <a:schemeClr val="accent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sp>
          <p:nvSpPr>
            <p:cNvPr id="306" name="Rectangle 305">
              <a:extLst>
                <a:ext uri="{FF2B5EF4-FFF2-40B4-BE49-F238E27FC236}">
                  <a16:creationId xmlns:a16="http://schemas.microsoft.com/office/drawing/2014/main" id="{743538E4-0897-33A7-A209-2CF086134190}"/>
                </a:ext>
              </a:extLst>
            </p:cNvPr>
            <p:cNvSpPr/>
            <p:nvPr/>
          </p:nvSpPr>
          <p:spPr>
            <a:xfrm>
              <a:off x="5010150" y="5463721"/>
              <a:ext cx="358275" cy="668240"/>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7" name="Rectangle 306">
              <a:extLst>
                <a:ext uri="{FF2B5EF4-FFF2-40B4-BE49-F238E27FC236}">
                  <a16:creationId xmlns:a16="http://schemas.microsoft.com/office/drawing/2014/main" id="{258989AE-245B-F5F1-93A8-669C71F9716F}"/>
                </a:ext>
              </a:extLst>
            </p:cNvPr>
            <p:cNvSpPr/>
            <p:nvPr/>
          </p:nvSpPr>
          <p:spPr>
            <a:xfrm>
              <a:off x="4336243" y="5450917"/>
              <a:ext cx="358275" cy="686176"/>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8" name="Rectangle 307">
              <a:extLst>
                <a:ext uri="{FF2B5EF4-FFF2-40B4-BE49-F238E27FC236}">
                  <a16:creationId xmlns:a16="http://schemas.microsoft.com/office/drawing/2014/main" id="{FEE6A5A3-36E6-8F60-692F-061A6ECB70BE}"/>
                </a:ext>
              </a:extLst>
            </p:cNvPr>
            <p:cNvSpPr/>
            <p:nvPr/>
          </p:nvSpPr>
          <p:spPr>
            <a:xfrm>
              <a:off x="7417015" y="5049941"/>
              <a:ext cx="350391" cy="54440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09" name="Rectangle 308">
              <a:extLst>
                <a:ext uri="{FF2B5EF4-FFF2-40B4-BE49-F238E27FC236}">
                  <a16:creationId xmlns:a16="http://schemas.microsoft.com/office/drawing/2014/main" id="{DC4AD60B-BC2A-6525-DC63-8009C499BF76}"/>
                </a:ext>
              </a:extLst>
            </p:cNvPr>
            <p:cNvSpPr/>
            <p:nvPr/>
          </p:nvSpPr>
          <p:spPr>
            <a:xfrm>
              <a:off x="7767406" y="4753451"/>
              <a:ext cx="919394" cy="1171099"/>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sp>
          <p:nvSpPr>
            <p:cNvPr id="310" name="Rectangle 55">
              <a:extLst>
                <a:ext uri="{FF2B5EF4-FFF2-40B4-BE49-F238E27FC236}">
                  <a16:creationId xmlns:a16="http://schemas.microsoft.com/office/drawing/2014/main" id="{512C2A12-1030-3E81-5EAD-02B352BBCDFB}"/>
                </a:ext>
              </a:extLst>
            </p:cNvPr>
            <p:cNvSpPr>
              <a:spLocks/>
            </p:cNvSpPr>
            <p:nvPr/>
          </p:nvSpPr>
          <p:spPr>
            <a:xfrm>
              <a:off x="7069637" y="5284865"/>
              <a:ext cx="1617163" cy="100732"/>
            </a:xfrm>
            <a:prstGeom prst="rect">
              <a:avLst/>
            </a:prstGeom>
            <a:solidFill>
              <a:srgbClr val="9BBB59"/>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noFill/>
              </a:endParaRPr>
            </a:p>
          </p:txBody>
        </p:sp>
        <p:cxnSp>
          <p:nvCxnSpPr>
            <p:cNvPr id="311" name="Straight Connector 56">
              <a:extLst>
                <a:ext uri="{FF2B5EF4-FFF2-40B4-BE49-F238E27FC236}">
                  <a16:creationId xmlns:a16="http://schemas.microsoft.com/office/drawing/2014/main" id="{244720BD-89F0-CB4B-C4E7-4CE49ECA06B4}"/>
                </a:ext>
              </a:extLst>
            </p:cNvPr>
            <p:cNvCxnSpPr/>
            <p:nvPr/>
          </p:nvCxnSpPr>
          <p:spPr>
            <a:xfrm flipH="1">
              <a:off x="4239982" y="5339191"/>
              <a:ext cx="4643668" cy="0"/>
            </a:xfrm>
            <a:prstGeom prst="line">
              <a:avLst/>
            </a:prstGeom>
            <a:ln w="12700" cmpd="sng">
              <a:solidFill>
                <a:srgbClr val="000000"/>
              </a:solidFill>
              <a:prstDash val="dashDot"/>
            </a:ln>
          </p:spPr>
          <p:style>
            <a:lnRef idx="2">
              <a:schemeClr val="accent1"/>
            </a:lnRef>
            <a:fillRef idx="0">
              <a:schemeClr val="accent1"/>
            </a:fillRef>
            <a:effectRef idx="1">
              <a:schemeClr val="accent1"/>
            </a:effectRef>
            <a:fontRef idx="minor">
              <a:schemeClr val="tx1"/>
            </a:fontRef>
          </p:style>
        </p:cxnSp>
      </p:grpSp>
      <p:sp>
        <p:nvSpPr>
          <p:cNvPr id="271" name="Rectangle 270">
            <a:extLst>
              <a:ext uri="{FF2B5EF4-FFF2-40B4-BE49-F238E27FC236}">
                <a16:creationId xmlns:a16="http://schemas.microsoft.com/office/drawing/2014/main" id="{FADEBFA3-A4F0-EAB7-880F-4699C734CBD5}"/>
              </a:ext>
            </a:extLst>
          </p:cNvPr>
          <p:cNvSpPr/>
          <p:nvPr/>
        </p:nvSpPr>
        <p:spPr>
          <a:xfrm>
            <a:off x="3179575" y="2983470"/>
            <a:ext cx="1470210" cy="712247"/>
          </a:xfrm>
          <a:prstGeom prst="rect">
            <a:avLst/>
          </a:prstGeom>
          <a:solidFill>
            <a:schemeClr val="bg2">
              <a:lumMod val="50000"/>
              <a:alpha val="36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pic>
        <p:nvPicPr>
          <p:cNvPr id="272" name="Picture 271" descr="target interface.png">
            <a:extLst>
              <a:ext uri="{FF2B5EF4-FFF2-40B4-BE49-F238E27FC236}">
                <a16:creationId xmlns:a16="http://schemas.microsoft.com/office/drawing/2014/main" id="{18C1F2AD-B709-ACF9-7702-8691C8BD02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5556" y="1701795"/>
            <a:ext cx="607939" cy="880193"/>
          </a:xfrm>
          <a:prstGeom prst="rect">
            <a:avLst/>
          </a:prstGeom>
        </p:spPr>
      </p:pic>
      <p:cxnSp>
        <p:nvCxnSpPr>
          <p:cNvPr id="273" name="Straight Connector 272">
            <a:extLst>
              <a:ext uri="{FF2B5EF4-FFF2-40B4-BE49-F238E27FC236}">
                <a16:creationId xmlns:a16="http://schemas.microsoft.com/office/drawing/2014/main" id="{69534AA8-4DAC-A52A-1865-C4543B582357}"/>
              </a:ext>
            </a:extLst>
          </p:cNvPr>
          <p:cNvCxnSpPr>
            <a:cxnSpLocks/>
          </p:cNvCxnSpPr>
          <p:nvPr/>
        </p:nvCxnSpPr>
        <p:spPr>
          <a:xfrm>
            <a:off x="3917668" y="2385137"/>
            <a:ext cx="680900" cy="599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BB0D4E0E-39FA-88A2-AC8A-A3E95C9D430D}"/>
              </a:ext>
            </a:extLst>
          </p:cNvPr>
          <p:cNvCxnSpPr>
            <a:cxnSpLocks/>
          </p:cNvCxnSpPr>
          <p:nvPr/>
        </p:nvCxnSpPr>
        <p:spPr>
          <a:xfrm flipH="1">
            <a:off x="3201261" y="2420063"/>
            <a:ext cx="721680" cy="5711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5" name="Rectangle 274">
            <a:extLst>
              <a:ext uri="{FF2B5EF4-FFF2-40B4-BE49-F238E27FC236}">
                <a16:creationId xmlns:a16="http://schemas.microsoft.com/office/drawing/2014/main" id="{8B29B6AB-AAD4-509F-8569-4C380C2F71D6}"/>
              </a:ext>
            </a:extLst>
          </p:cNvPr>
          <p:cNvSpPr/>
          <p:nvPr/>
        </p:nvSpPr>
        <p:spPr>
          <a:xfrm>
            <a:off x="11220683" y="4650777"/>
            <a:ext cx="117604" cy="1509123"/>
          </a:xfrm>
          <a:prstGeom prst="rect">
            <a:avLst/>
          </a:prstGeom>
          <a:solidFill>
            <a:schemeClr val="accent3">
              <a:alpha val="37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276" name="Straight Connector 275">
            <a:extLst>
              <a:ext uri="{FF2B5EF4-FFF2-40B4-BE49-F238E27FC236}">
                <a16:creationId xmlns:a16="http://schemas.microsoft.com/office/drawing/2014/main" id="{551A5B8D-561C-5CD9-A67C-8E0EE39C69BD}"/>
              </a:ext>
            </a:extLst>
          </p:cNvPr>
          <p:cNvCxnSpPr/>
          <p:nvPr/>
        </p:nvCxnSpPr>
        <p:spPr>
          <a:xfrm>
            <a:off x="8715202" y="3699375"/>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Rectangle 276">
            <a:extLst>
              <a:ext uri="{FF2B5EF4-FFF2-40B4-BE49-F238E27FC236}">
                <a16:creationId xmlns:a16="http://schemas.microsoft.com/office/drawing/2014/main" id="{B4E79219-20EB-64CD-4C13-FF35C42BCEC4}"/>
              </a:ext>
            </a:extLst>
          </p:cNvPr>
          <p:cNvSpPr/>
          <p:nvPr/>
        </p:nvSpPr>
        <p:spPr>
          <a:xfrm>
            <a:off x="8943111" y="3983894"/>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Rectangle 277">
            <a:extLst>
              <a:ext uri="{FF2B5EF4-FFF2-40B4-BE49-F238E27FC236}">
                <a16:creationId xmlns:a16="http://schemas.microsoft.com/office/drawing/2014/main" id="{5B54D20B-3372-96E5-0344-A3E10F2CEE8B}"/>
              </a:ext>
            </a:extLst>
          </p:cNvPr>
          <p:cNvSpPr/>
          <p:nvPr/>
        </p:nvSpPr>
        <p:spPr>
          <a:xfrm>
            <a:off x="9308342" y="4370527"/>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Rectangle 278">
            <a:extLst>
              <a:ext uri="{FF2B5EF4-FFF2-40B4-BE49-F238E27FC236}">
                <a16:creationId xmlns:a16="http://schemas.microsoft.com/office/drawing/2014/main" id="{BC5C420D-ABCE-C48C-20BE-81F4C0FF31F6}"/>
              </a:ext>
            </a:extLst>
          </p:cNvPr>
          <p:cNvSpPr/>
          <p:nvPr/>
        </p:nvSpPr>
        <p:spPr>
          <a:xfrm>
            <a:off x="9898892" y="5101006"/>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Rectangle 279">
            <a:extLst>
              <a:ext uri="{FF2B5EF4-FFF2-40B4-BE49-F238E27FC236}">
                <a16:creationId xmlns:a16="http://schemas.microsoft.com/office/drawing/2014/main" id="{8F4DC56F-C4D0-D13D-012D-9739378F3A08}"/>
              </a:ext>
            </a:extLst>
          </p:cNvPr>
          <p:cNvSpPr/>
          <p:nvPr/>
        </p:nvSpPr>
        <p:spPr>
          <a:xfrm>
            <a:off x="9616775" y="4733239"/>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Rectangle 280">
            <a:extLst>
              <a:ext uri="{FF2B5EF4-FFF2-40B4-BE49-F238E27FC236}">
                <a16:creationId xmlns:a16="http://schemas.microsoft.com/office/drawing/2014/main" id="{6543E251-2E29-A6E5-6E28-CAC04C0D597A}"/>
              </a:ext>
            </a:extLst>
          </p:cNvPr>
          <p:cNvSpPr/>
          <p:nvPr/>
        </p:nvSpPr>
        <p:spPr>
          <a:xfrm>
            <a:off x="10521192" y="5824111"/>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Rectangle 281">
            <a:extLst>
              <a:ext uri="{FF2B5EF4-FFF2-40B4-BE49-F238E27FC236}">
                <a16:creationId xmlns:a16="http://schemas.microsoft.com/office/drawing/2014/main" id="{49BB5798-DB14-514D-5265-10B3884B9D80}"/>
              </a:ext>
            </a:extLst>
          </p:cNvPr>
          <p:cNvSpPr/>
          <p:nvPr/>
        </p:nvSpPr>
        <p:spPr>
          <a:xfrm>
            <a:off x="10197342" y="5468392"/>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Rectangle 282">
            <a:extLst>
              <a:ext uri="{FF2B5EF4-FFF2-40B4-BE49-F238E27FC236}">
                <a16:creationId xmlns:a16="http://schemas.microsoft.com/office/drawing/2014/main" id="{A06DA3D9-12CD-87D6-F45A-9C513AD0E937}"/>
              </a:ext>
            </a:extLst>
          </p:cNvPr>
          <p:cNvSpPr/>
          <p:nvPr/>
        </p:nvSpPr>
        <p:spPr>
          <a:xfrm>
            <a:off x="8574053" y="3601837"/>
            <a:ext cx="596900" cy="3557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4" name="Group 283">
            <a:extLst>
              <a:ext uri="{FF2B5EF4-FFF2-40B4-BE49-F238E27FC236}">
                <a16:creationId xmlns:a16="http://schemas.microsoft.com/office/drawing/2014/main" id="{A9697FD9-3620-0295-587C-8B2FDF68AC4F}"/>
              </a:ext>
            </a:extLst>
          </p:cNvPr>
          <p:cNvGrpSpPr/>
          <p:nvPr/>
        </p:nvGrpSpPr>
        <p:grpSpPr>
          <a:xfrm rot="19961809">
            <a:off x="11294796" y="5589772"/>
            <a:ext cx="223728" cy="468676"/>
            <a:chOff x="3275870" y="1998026"/>
            <a:chExt cx="223728" cy="468676"/>
          </a:xfrm>
          <a:solidFill>
            <a:schemeClr val="bg1"/>
          </a:solidFill>
        </p:grpSpPr>
        <p:sp>
          <p:nvSpPr>
            <p:cNvPr id="287" name="Rectangle 286">
              <a:extLst>
                <a:ext uri="{FF2B5EF4-FFF2-40B4-BE49-F238E27FC236}">
                  <a16:creationId xmlns:a16="http://schemas.microsoft.com/office/drawing/2014/main" id="{F2830B63-59F8-B716-596A-A69A28C44162}"/>
                </a:ext>
              </a:extLst>
            </p:cNvPr>
            <p:cNvSpPr/>
            <p:nvPr/>
          </p:nvSpPr>
          <p:spPr>
            <a:xfrm>
              <a:off x="3275870" y="2235200"/>
              <a:ext cx="222980" cy="23150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Donut 135">
              <a:extLst>
                <a:ext uri="{FF2B5EF4-FFF2-40B4-BE49-F238E27FC236}">
                  <a16:creationId xmlns:a16="http://schemas.microsoft.com/office/drawing/2014/main" id="{FBD10CBA-8D0B-7F73-1F87-97C1D3B07F00}"/>
                </a:ext>
              </a:extLst>
            </p:cNvPr>
            <p:cNvSpPr/>
            <p:nvPr/>
          </p:nvSpPr>
          <p:spPr>
            <a:xfrm>
              <a:off x="3275870" y="1998026"/>
              <a:ext cx="223728" cy="254302"/>
            </a:xfrm>
            <a:prstGeom prst="donu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85" name="Rectangle 284">
            <a:extLst>
              <a:ext uri="{FF2B5EF4-FFF2-40B4-BE49-F238E27FC236}">
                <a16:creationId xmlns:a16="http://schemas.microsoft.com/office/drawing/2014/main" id="{D299C774-0F92-07B8-7A12-DAE6E9E45D34}"/>
              </a:ext>
            </a:extLst>
          </p:cNvPr>
          <p:cNvSpPr/>
          <p:nvPr/>
        </p:nvSpPr>
        <p:spPr>
          <a:xfrm>
            <a:off x="2875761" y="3953428"/>
            <a:ext cx="2948687" cy="704467"/>
          </a:xfrm>
          <a:prstGeom prst="rect">
            <a:avLst/>
          </a:prstGeom>
          <a:solidFill>
            <a:schemeClr val="bg2">
              <a:lumMod val="75000"/>
            </a:schemeClr>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a:solidFill>
                <a:sysClr val="windowText" lastClr="000000"/>
              </a:solidFill>
            </a:endParaRPr>
          </a:p>
        </p:txBody>
      </p:sp>
      <p:cxnSp>
        <p:nvCxnSpPr>
          <p:cNvPr id="286" name="Straight Connector 285">
            <a:extLst>
              <a:ext uri="{FF2B5EF4-FFF2-40B4-BE49-F238E27FC236}">
                <a16:creationId xmlns:a16="http://schemas.microsoft.com/office/drawing/2014/main" id="{F27FABB0-8C16-E622-4082-7F01EB85E917}"/>
              </a:ext>
            </a:extLst>
          </p:cNvPr>
          <p:cNvCxnSpPr/>
          <p:nvPr/>
        </p:nvCxnSpPr>
        <p:spPr>
          <a:xfrm>
            <a:off x="4678104" y="4726246"/>
            <a:ext cx="0" cy="159818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E75460A1-F319-933A-0FE7-F9A286117F11}"/>
              </a:ext>
            </a:extLst>
          </p:cNvPr>
          <p:cNvCxnSpPr/>
          <p:nvPr/>
        </p:nvCxnSpPr>
        <p:spPr>
          <a:xfrm>
            <a:off x="6708212" y="5596484"/>
            <a:ext cx="579624" cy="0"/>
          </a:xfrm>
          <a:prstGeom prst="line">
            <a:avLst/>
          </a:prstGeom>
          <a:ln/>
        </p:spPr>
        <p:style>
          <a:lnRef idx="3">
            <a:schemeClr val="dk1"/>
          </a:lnRef>
          <a:fillRef idx="0">
            <a:schemeClr val="dk1"/>
          </a:fillRef>
          <a:effectRef idx="2">
            <a:schemeClr val="dk1"/>
          </a:effectRef>
          <a:fontRef idx="minor">
            <a:schemeClr val="tx1"/>
          </a:fontRef>
        </p:style>
      </p:cxnSp>
      <p:pic>
        <p:nvPicPr>
          <p:cNvPr id="344" name="Graphic 343" descr="Construction worker female with solid fill">
            <a:extLst>
              <a:ext uri="{FF2B5EF4-FFF2-40B4-BE49-F238E27FC236}">
                <a16:creationId xmlns:a16="http://schemas.microsoft.com/office/drawing/2014/main" id="{2E59277D-90F3-2858-D889-55228504D4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5604" y="1513356"/>
            <a:ext cx="914400" cy="914400"/>
          </a:xfrm>
          <a:prstGeom prst="rect">
            <a:avLst/>
          </a:prstGeom>
        </p:spPr>
      </p:pic>
      <p:sp>
        <p:nvSpPr>
          <p:cNvPr id="2" name="Rectangle 1">
            <a:extLst>
              <a:ext uri="{FF2B5EF4-FFF2-40B4-BE49-F238E27FC236}">
                <a16:creationId xmlns:a16="http://schemas.microsoft.com/office/drawing/2014/main" id="{538DD8D4-AD88-BDF7-286F-7729A48F9AF0}"/>
              </a:ext>
            </a:extLst>
          </p:cNvPr>
          <p:cNvSpPr/>
          <p:nvPr/>
        </p:nvSpPr>
        <p:spPr>
          <a:xfrm>
            <a:off x="8696133" y="2234806"/>
            <a:ext cx="93306" cy="1367030"/>
          </a:xfrm>
          <a:prstGeom prst="rect">
            <a:avLst/>
          </a:prstGeom>
          <a:pattFill prst="openDmnd">
            <a:fgClr>
              <a:schemeClr val="bg2">
                <a:lumMod val="50000"/>
              </a:schemeClr>
            </a:fgClr>
            <a:bgClr>
              <a:schemeClr val="bg1"/>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0" dirty="0">
              <a:solidFill>
                <a:sysClr val="windowText" lastClr="000000"/>
              </a:solidFill>
            </a:endParaRPr>
          </a:p>
        </p:txBody>
      </p:sp>
      <p:pic>
        <p:nvPicPr>
          <p:cNvPr id="3" name="Graphic 2" descr="Construction worker male outline">
            <a:extLst>
              <a:ext uri="{FF2B5EF4-FFF2-40B4-BE49-F238E27FC236}">
                <a16:creationId xmlns:a16="http://schemas.microsoft.com/office/drawing/2014/main" id="{B95A8541-9274-3497-F056-45F9EE593D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48658" y="3043156"/>
            <a:ext cx="914400" cy="914400"/>
          </a:xfrm>
          <a:prstGeom prst="rect">
            <a:avLst/>
          </a:prstGeom>
        </p:spPr>
      </p:pic>
      <p:pic>
        <p:nvPicPr>
          <p:cNvPr id="5" name="Graphic 4" descr="Construction worker male with solid fill">
            <a:extLst>
              <a:ext uri="{FF2B5EF4-FFF2-40B4-BE49-F238E27FC236}">
                <a16:creationId xmlns:a16="http://schemas.microsoft.com/office/drawing/2014/main" id="{2605F01B-D36B-D022-7DA2-043644F8FF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77749" y="3027691"/>
            <a:ext cx="914400" cy="914400"/>
          </a:xfrm>
          <a:prstGeom prst="rect">
            <a:avLst/>
          </a:prstGeom>
        </p:spPr>
      </p:pic>
      <p:grpSp>
        <p:nvGrpSpPr>
          <p:cNvPr id="332" name="Group 331">
            <a:extLst>
              <a:ext uri="{FF2B5EF4-FFF2-40B4-BE49-F238E27FC236}">
                <a16:creationId xmlns:a16="http://schemas.microsoft.com/office/drawing/2014/main" id="{0B0CD237-A181-C114-AEE2-0C53D6573B96}"/>
              </a:ext>
            </a:extLst>
          </p:cNvPr>
          <p:cNvGrpSpPr/>
          <p:nvPr/>
        </p:nvGrpSpPr>
        <p:grpSpPr>
          <a:xfrm rot="19961809">
            <a:off x="2860819" y="1847341"/>
            <a:ext cx="223728" cy="468676"/>
            <a:chOff x="3275870" y="1998026"/>
            <a:chExt cx="223728" cy="468676"/>
          </a:xfrm>
        </p:grpSpPr>
        <p:sp>
          <p:nvSpPr>
            <p:cNvPr id="333" name="Rectangle 332">
              <a:extLst>
                <a:ext uri="{FF2B5EF4-FFF2-40B4-BE49-F238E27FC236}">
                  <a16:creationId xmlns:a16="http://schemas.microsoft.com/office/drawing/2014/main" id="{77495619-345F-87D9-7547-ABAE7B5D9F1F}"/>
                </a:ext>
              </a:extLst>
            </p:cNvPr>
            <p:cNvSpPr/>
            <p:nvPr/>
          </p:nvSpPr>
          <p:spPr>
            <a:xfrm>
              <a:off x="3275870" y="2235200"/>
              <a:ext cx="222980" cy="2315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Donut 141">
              <a:extLst>
                <a:ext uri="{FF2B5EF4-FFF2-40B4-BE49-F238E27FC236}">
                  <a16:creationId xmlns:a16="http://schemas.microsoft.com/office/drawing/2014/main" id="{E063696A-85F9-F171-44C9-A5CB2E626E62}"/>
                </a:ext>
              </a:extLst>
            </p:cNvPr>
            <p:cNvSpPr/>
            <p:nvPr/>
          </p:nvSpPr>
          <p:spPr>
            <a:xfrm>
              <a:off x="3275870" y="1998026"/>
              <a:ext cx="223728" cy="254302"/>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36" name="Group 335">
            <a:extLst>
              <a:ext uri="{FF2B5EF4-FFF2-40B4-BE49-F238E27FC236}">
                <a16:creationId xmlns:a16="http://schemas.microsoft.com/office/drawing/2014/main" id="{A9BD3D39-8AC5-6EAC-020E-7B979C71F83A}"/>
              </a:ext>
            </a:extLst>
          </p:cNvPr>
          <p:cNvGrpSpPr/>
          <p:nvPr/>
        </p:nvGrpSpPr>
        <p:grpSpPr>
          <a:xfrm rot="19961809">
            <a:off x="8603338" y="2359566"/>
            <a:ext cx="223728" cy="468676"/>
            <a:chOff x="3275870" y="1998026"/>
            <a:chExt cx="223728" cy="468676"/>
          </a:xfrm>
        </p:grpSpPr>
        <p:sp>
          <p:nvSpPr>
            <p:cNvPr id="337" name="Rectangle 336">
              <a:extLst>
                <a:ext uri="{FF2B5EF4-FFF2-40B4-BE49-F238E27FC236}">
                  <a16:creationId xmlns:a16="http://schemas.microsoft.com/office/drawing/2014/main" id="{BF7AEC41-D791-480B-AFAF-4A4F9544A074}"/>
                </a:ext>
              </a:extLst>
            </p:cNvPr>
            <p:cNvSpPr/>
            <p:nvPr/>
          </p:nvSpPr>
          <p:spPr>
            <a:xfrm>
              <a:off x="3275870" y="2235200"/>
              <a:ext cx="222980" cy="2315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Donut 141">
              <a:extLst>
                <a:ext uri="{FF2B5EF4-FFF2-40B4-BE49-F238E27FC236}">
                  <a16:creationId xmlns:a16="http://schemas.microsoft.com/office/drawing/2014/main" id="{5E692D1D-727D-6745-EFF6-9195A5733526}"/>
                </a:ext>
              </a:extLst>
            </p:cNvPr>
            <p:cNvSpPr/>
            <p:nvPr/>
          </p:nvSpPr>
          <p:spPr>
            <a:xfrm>
              <a:off x="3275870" y="1998026"/>
              <a:ext cx="223728" cy="254302"/>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 name="Slide Number Placeholder 6">
            <a:extLst>
              <a:ext uri="{FF2B5EF4-FFF2-40B4-BE49-F238E27FC236}">
                <a16:creationId xmlns:a16="http://schemas.microsoft.com/office/drawing/2014/main" id="{0BBD5382-0D59-3E59-1B90-C4A98FB91CCB}"/>
              </a:ext>
            </a:extLst>
          </p:cNvPr>
          <p:cNvSpPr>
            <a:spLocks noGrp="1"/>
          </p:cNvSpPr>
          <p:nvPr>
            <p:ph type="sldNum" sz="quarter" idx="12"/>
          </p:nvPr>
        </p:nvSpPr>
        <p:spPr/>
        <p:txBody>
          <a:bodyPr/>
          <a:lstStyle/>
          <a:p>
            <a:fld id="{F7283078-D760-1647-8B80-66BA8B52336D}" type="slidenum">
              <a:rPr lang="sv-SE" smtClean="0"/>
              <a:t>27</a:t>
            </a:fld>
            <a:endParaRPr lang="sv-SE"/>
          </a:p>
        </p:txBody>
      </p:sp>
    </p:spTree>
    <p:extLst>
      <p:ext uri="{BB962C8B-B14F-4D97-AF65-F5344CB8AC3E}">
        <p14:creationId xmlns:p14="http://schemas.microsoft.com/office/powerpoint/2010/main" val="308010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4.44444E-6 L 0.2198 0.14189 " pathEditMode="relative" rAng="0" ptsTypes="AA">
                                      <p:cBhvr>
                                        <p:cTn id="6" dur="2000" fill="hold"/>
                                        <p:tgtEl>
                                          <p:spTgt spid="271"/>
                                        </p:tgtEl>
                                        <p:attrNameLst>
                                          <p:attrName>ppt_x</p:attrName>
                                          <p:attrName>ppt_y</p:attrName>
                                        </p:attrNameLst>
                                      </p:cBhvr>
                                      <p:rCtr x="10990" y="7083"/>
                                    </p:animMotion>
                                  </p:childTnLst>
                                </p:cTn>
                              </p:par>
                              <p:par>
                                <p:cTn id="7" presetID="10" presetClass="exit" presetSubtype="0" fill="hold" nodeType="withEffect">
                                  <p:stCondLst>
                                    <p:cond delay="0"/>
                                  </p:stCondLst>
                                  <p:childTnLst>
                                    <p:animEffect transition="out" filter="fade">
                                      <p:cBhvr>
                                        <p:cTn id="8" dur="500"/>
                                        <p:tgtEl>
                                          <p:spTgt spid="273"/>
                                        </p:tgtEl>
                                      </p:cBhvr>
                                    </p:animEffect>
                                    <p:set>
                                      <p:cBhvr>
                                        <p:cTn id="9" dur="1" fill="hold">
                                          <p:stCondLst>
                                            <p:cond delay="499"/>
                                          </p:stCondLst>
                                        </p:cTn>
                                        <p:tgtEl>
                                          <p:spTgt spid="273"/>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74"/>
                                        </p:tgtEl>
                                      </p:cBhvr>
                                    </p:animEffect>
                                    <p:set>
                                      <p:cBhvr>
                                        <p:cTn id="12" dur="1" fill="hold">
                                          <p:stCondLst>
                                            <p:cond delay="499"/>
                                          </p:stCondLst>
                                        </p:cTn>
                                        <p:tgtEl>
                                          <p:spTgt spid="2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375E-6 1.48148E-6 L -0.08554 -0.00301 " pathEditMode="relative" rAng="0" ptsTypes="AA">
                                      <p:cBhvr>
                                        <p:cTn id="16" dur="2000" fill="hold"/>
                                        <p:tgtEl>
                                          <p:spTgt spid="272"/>
                                        </p:tgtEl>
                                        <p:attrNameLst>
                                          <p:attrName>ppt_x</p:attrName>
                                          <p:attrName>ppt_y</p:attrName>
                                        </p:attrNameLst>
                                      </p:cBhvr>
                                      <p:rCtr x="-4284" y="-162"/>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16667E-7 -1.85185E-6 L 0.51224 0.24375 " pathEditMode="relative" rAng="0" ptsTypes="AA">
                                      <p:cBhvr>
                                        <p:cTn id="28" dur="2000" fill="hold"/>
                                        <p:tgtEl>
                                          <p:spTgt spid="5"/>
                                        </p:tgtEl>
                                        <p:attrNameLst>
                                          <p:attrName>ppt_x</p:attrName>
                                          <p:attrName>ppt_y</p:attrName>
                                        </p:attrNameLst>
                                      </p:cBhvr>
                                      <p:rCtr x="25612" y="12176"/>
                                    </p:animMotion>
                                  </p:childTnLst>
                                </p:cTn>
                              </p:par>
                              <p:par>
                                <p:cTn id="29" presetID="42" presetClass="path" presetSubtype="0" accel="50000" decel="50000" fill="hold" nodeType="withEffect">
                                  <p:stCondLst>
                                    <p:cond delay="0"/>
                                  </p:stCondLst>
                                  <p:childTnLst>
                                    <p:animMotion origin="layout" path="M 3.125E-6 3.33333E-6 L 0.5556 0.33032 " pathEditMode="relative" rAng="0" ptsTypes="AA">
                                      <p:cBhvr>
                                        <p:cTn id="30" dur="2000" fill="hold"/>
                                        <p:tgtEl>
                                          <p:spTgt spid="3"/>
                                        </p:tgtEl>
                                        <p:attrNameLst>
                                          <p:attrName>ppt_x</p:attrName>
                                          <p:attrName>ppt_y</p:attrName>
                                        </p:attrNameLst>
                                      </p:cBhvr>
                                      <p:rCtr x="27773" y="16505"/>
                                    </p:animMotion>
                                  </p:childTnLst>
                                </p:cTn>
                              </p:par>
                              <p:par>
                                <p:cTn id="31" presetID="42" presetClass="path" presetSubtype="0" accel="50000" decel="50000" fill="hold" nodeType="withEffect">
                                  <p:stCondLst>
                                    <p:cond delay="0"/>
                                  </p:stCondLst>
                                  <p:childTnLst>
                                    <p:animMotion origin="layout" path="M -0.00677 -0.10093 L 0.58334 0.39954 " pathEditMode="relative" rAng="0" ptsTypes="AA">
                                      <p:cBhvr>
                                        <p:cTn id="32" dur="2000" fill="hold"/>
                                        <p:tgtEl>
                                          <p:spTgt spid="344"/>
                                        </p:tgtEl>
                                        <p:attrNameLst>
                                          <p:attrName>ppt_x</p:attrName>
                                          <p:attrName>ppt_y</p:attrName>
                                        </p:attrNameLst>
                                      </p:cBhvr>
                                      <p:rCtr x="29505" y="25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Picture 327">
            <a:extLst>
              <a:ext uri="{FF2B5EF4-FFF2-40B4-BE49-F238E27FC236}">
                <a16:creationId xmlns:a16="http://schemas.microsoft.com/office/drawing/2014/main" id="{D8B3B0DA-9706-FD83-D3A7-2E9521E918E5}"/>
              </a:ext>
            </a:extLst>
          </p:cNvPr>
          <p:cNvPicPr>
            <a:picLocks noChangeAspect="1"/>
          </p:cNvPicPr>
          <p:nvPr/>
        </p:nvPicPr>
        <p:blipFill>
          <a:blip r:embed="rId3"/>
          <a:stretch>
            <a:fillRect/>
          </a:stretch>
        </p:blipFill>
        <p:spPr>
          <a:xfrm>
            <a:off x="5309738" y="2240107"/>
            <a:ext cx="838568" cy="903073"/>
          </a:xfrm>
          <a:prstGeom prst="rect">
            <a:avLst/>
          </a:prstGeom>
        </p:spPr>
      </p:pic>
      <p:grpSp>
        <p:nvGrpSpPr>
          <p:cNvPr id="333" name="Group 332">
            <a:extLst>
              <a:ext uri="{FF2B5EF4-FFF2-40B4-BE49-F238E27FC236}">
                <a16:creationId xmlns:a16="http://schemas.microsoft.com/office/drawing/2014/main" id="{F05F2B82-61E8-81B8-678C-C1390DDECB33}"/>
              </a:ext>
            </a:extLst>
          </p:cNvPr>
          <p:cNvGrpSpPr/>
          <p:nvPr/>
        </p:nvGrpSpPr>
        <p:grpSpPr>
          <a:xfrm>
            <a:off x="4809143" y="3193724"/>
            <a:ext cx="524362" cy="523524"/>
            <a:chOff x="2093066" y="2954924"/>
            <a:chExt cx="524362" cy="523524"/>
          </a:xfrm>
        </p:grpSpPr>
        <p:sp>
          <p:nvSpPr>
            <p:cNvPr id="334" name="TextBox 333">
              <a:extLst>
                <a:ext uri="{FF2B5EF4-FFF2-40B4-BE49-F238E27FC236}">
                  <a16:creationId xmlns:a16="http://schemas.microsoft.com/office/drawing/2014/main" id="{39CFD7BA-CF5C-F85D-BC0A-4E031F9AF487}"/>
                </a:ext>
              </a:extLst>
            </p:cNvPr>
            <p:cNvSpPr txBox="1"/>
            <p:nvPr/>
          </p:nvSpPr>
          <p:spPr>
            <a:xfrm>
              <a:off x="2095737" y="3278393"/>
              <a:ext cx="521691" cy="200055"/>
            </a:xfrm>
            <a:prstGeom prst="rect">
              <a:avLst/>
            </a:prstGeom>
            <a:noFill/>
          </p:spPr>
          <p:txBody>
            <a:bodyPr wrap="square" rtlCol="0">
              <a:spAutoFit/>
            </a:bodyPr>
            <a:lstStyle/>
            <a:p>
              <a:pPr algn="ctr"/>
              <a:r>
                <a:rPr lang="en-GB" sz="700" b="1" dirty="0">
                  <a:solidFill>
                    <a:srgbClr val="FF7D00"/>
                  </a:solidFill>
                </a:rPr>
                <a:t>NBCK</a:t>
              </a:r>
            </a:p>
          </p:txBody>
        </p:sp>
        <p:pic>
          <p:nvPicPr>
            <p:cNvPr id="335" name="Picture 334">
              <a:extLst>
                <a:ext uri="{FF2B5EF4-FFF2-40B4-BE49-F238E27FC236}">
                  <a16:creationId xmlns:a16="http://schemas.microsoft.com/office/drawing/2014/main" id="{9DB86A7F-AE3C-63CA-3904-A7DFC31017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pic>
        <p:nvPicPr>
          <p:cNvPr id="364" name="Graphic 363" descr="Construction worker female with solid fill">
            <a:extLst>
              <a:ext uri="{FF2B5EF4-FFF2-40B4-BE49-F238E27FC236}">
                <a16:creationId xmlns:a16="http://schemas.microsoft.com/office/drawing/2014/main" id="{4A9C899F-A98D-3C85-9F7A-EE03380EF9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52140" y="2251198"/>
            <a:ext cx="914400" cy="914400"/>
          </a:xfrm>
          <a:prstGeom prst="rect">
            <a:avLst/>
          </a:prstGeom>
        </p:spPr>
      </p:pic>
      <p:pic>
        <p:nvPicPr>
          <p:cNvPr id="499" name="Graphic 498" descr="Construction worker male outline">
            <a:extLst>
              <a:ext uri="{FF2B5EF4-FFF2-40B4-BE49-F238E27FC236}">
                <a16:creationId xmlns:a16="http://schemas.microsoft.com/office/drawing/2014/main" id="{CDCB3AA0-BF95-FEEF-1150-355015BEBD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63349" y="3564435"/>
            <a:ext cx="914400" cy="914400"/>
          </a:xfrm>
          <a:prstGeom prst="rect">
            <a:avLst/>
          </a:prstGeom>
        </p:spPr>
      </p:pic>
      <p:pic>
        <p:nvPicPr>
          <p:cNvPr id="500" name="Graphic 499" descr="Construction worker male with solid fill">
            <a:extLst>
              <a:ext uri="{FF2B5EF4-FFF2-40B4-BE49-F238E27FC236}">
                <a16:creationId xmlns:a16="http://schemas.microsoft.com/office/drawing/2014/main" id="{9EA2B181-52E2-B761-DDEE-62DCC48F33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92440" y="3548970"/>
            <a:ext cx="914400" cy="914400"/>
          </a:xfrm>
          <a:prstGeom prst="rect">
            <a:avLst/>
          </a:prstGeom>
        </p:spPr>
      </p:pic>
      <p:sp>
        <p:nvSpPr>
          <p:cNvPr id="231"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en-US" sz="3000" dirty="0"/>
              <a:t>Preparing the Bunker PSS Controlled Area for Operation</a:t>
            </a:r>
            <a:endParaRPr lang="en-GB" sz="3000" dirty="0"/>
          </a:p>
        </p:txBody>
      </p:sp>
      <p:sp>
        <p:nvSpPr>
          <p:cNvPr id="4" name="Text Placeholder 3">
            <a:extLst>
              <a:ext uri="{FF2B5EF4-FFF2-40B4-BE49-F238E27FC236}">
                <a16:creationId xmlns:a16="http://schemas.microsoft.com/office/drawing/2014/main" id="{E088C0B8-F229-B1EB-F490-A8F30CA9A0D7}"/>
              </a:ext>
            </a:extLst>
          </p:cNvPr>
          <p:cNvSpPr>
            <a:spLocks noGrp="1"/>
          </p:cNvSpPr>
          <p:nvPr>
            <p:ph type="body" sz="quarter" idx="14"/>
          </p:nvPr>
        </p:nvSpPr>
        <p:spPr/>
        <p:txBody>
          <a:bodyPr/>
          <a:lstStyle/>
          <a:p>
            <a:endParaRPr lang="en-US" dirty="0"/>
          </a:p>
        </p:txBody>
      </p:sp>
      <p:grpSp>
        <p:nvGrpSpPr>
          <p:cNvPr id="245" name="Group 244">
            <a:extLst>
              <a:ext uri="{FF2B5EF4-FFF2-40B4-BE49-F238E27FC236}">
                <a16:creationId xmlns:a16="http://schemas.microsoft.com/office/drawing/2014/main" id="{4C843004-AE2A-271B-D99C-E89F6832DFD2}"/>
              </a:ext>
            </a:extLst>
          </p:cNvPr>
          <p:cNvGrpSpPr/>
          <p:nvPr/>
        </p:nvGrpSpPr>
        <p:grpSpPr>
          <a:xfrm>
            <a:off x="8089473" y="1848436"/>
            <a:ext cx="147910" cy="4321944"/>
            <a:chOff x="8185421" y="1858296"/>
            <a:chExt cx="147910" cy="4321944"/>
          </a:xfrm>
        </p:grpSpPr>
        <p:sp>
          <p:nvSpPr>
            <p:cNvPr id="246" name="Hexagon 245">
              <a:extLst>
                <a:ext uri="{FF2B5EF4-FFF2-40B4-BE49-F238E27FC236}">
                  <a16:creationId xmlns:a16="http://schemas.microsoft.com/office/drawing/2014/main" id="{7CF254F5-CB31-CF38-D880-80A96C4FFCF1}"/>
                </a:ext>
              </a:extLst>
            </p:cNvPr>
            <p:cNvSpPr/>
            <p:nvPr/>
          </p:nvSpPr>
          <p:spPr>
            <a:xfrm rot="16200000">
              <a:off x="8217643" y="184656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Hexagon 246">
              <a:extLst>
                <a:ext uri="{FF2B5EF4-FFF2-40B4-BE49-F238E27FC236}">
                  <a16:creationId xmlns:a16="http://schemas.microsoft.com/office/drawing/2014/main" id="{837F6B48-CE78-8F73-4004-F578BE2F59DB}"/>
                </a:ext>
              </a:extLst>
            </p:cNvPr>
            <p:cNvSpPr/>
            <p:nvPr/>
          </p:nvSpPr>
          <p:spPr>
            <a:xfrm rot="16200000">
              <a:off x="8216534" y="194095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Rounded Rectangle 37">
              <a:extLst>
                <a:ext uri="{FF2B5EF4-FFF2-40B4-BE49-F238E27FC236}">
                  <a16:creationId xmlns:a16="http://schemas.microsoft.com/office/drawing/2014/main" id="{DC062429-4855-0F1A-2CCA-60349FFFD21F}"/>
                </a:ext>
              </a:extLst>
            </p:cNvPr>
            <p:cNvSpPr/>
            <p:nvPr/>
          </p:nvSpPr>
          <p:spPr>
            <a:xfrm rot="16200000">
              <a:off x="6098404" y="3945313"/>
              <a:ext cx="4321944"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9" name="Hexagon 248">
              <a:extLst>
                <a:ext uri="{FF2B5EF4-FFF2-40B4-BE49-F238E27FC236}">
                  <a16:creationId xmlns:a16="http://schemas.microsoft.com/office/drawing/2014/main" id="{4D3E89D8-192A-6B3E-7C35-A9FF8D7DE544}"/>
                </a:ext>
              </a:extLst>
            </p:cNvPr>
            <p:cNvSpPr/>
            <p:nvPr/>
          </p:nvSpPr>
          <p:spPr>
            <a:xfrm rot="16200000">
              <a:off x="8217643" y="400854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Hexagon 249">
              <a:extLst>
                <a:ext uri="{FF2B5EF4-FFF2-40B4-BE49-F238E27FC236}">
                  <a16:creationId xmlns:a16="http://schemas.microsoft.com/office/drawing/2014/main" id="{F602EE87-DBC0-1D47-6F84-4F7B74ADA572}"/>
                </a:ext>
              </a:extLst>
            </p:cNvPr>
            <p:cNvSpPr/>
            <p:nvPr/>
          </p:nvSpPr>
          <p:spPr>
            <a:xfrm rot="16200000">
              <a:off x="8217643" y="391129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Hexagon 250">
              <a:extLst>
                <a:ext uri="{FF2B5EF4-FFF2-40B4-BE49-F238E27FC236}">
                  <a16:creationId xmlns:a16="http://schemas.microsoft.com/office/drawing/2014/main" id="{FC947F96-9EA3-FD90-23DC-B5D888905D2F}"/>
                </a:ext>
              </a:extLst>
            </p:cNvPr>
            <p:cNvSpPr/>
            <p:nvPr/>
          </p:nvSpPr>
          <p:spPr>
            <a:xfrm rot="16200000">
              <a:off x="8217643" y="381405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2" name="Hexagon 251">
              <a:extLst>
                <a:ext uri="{FF2B5EF4-FFF2-40B4-BE49-F238E27FC236}">
                  <a16:creationId xmlns:a16="http://schemas.microsoft.com/office/drawing/2014/main" id="{9EE909DF-B4D8-391D-02DB-17F5EE3A5319}"/>
                </a:ext>
              </a:extLst>
            </p:cNvPr>
            <p:cNvSpPr/>
            <p:nvPr/>
          </p:nvSpPr>
          <p:spPr>
            <a:xfrm rot="16200000">
              <a:off x="8217643" y="371589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Hexagon 252">
              <a:extLst>
                <a:ext uri="{FF2B5EF4-FFF2-40B4-BE49-F238E27FC236}">
                  <a16:creationId xmlns:a16="http://schemas.microsoft.com/office/drawing/2014/main" id="{C5F43335-D8BD-FF24-A45B-AAB5517FC9FD}"/>
                </a:ext>
              </a:extLst>
            </p:cNvPr>
            <p:cNvSpPr/>
            <p:nvPr/>
          </p:nvSpPr>
          <p:spPr>
            <a:xfrm rot="16200000">
              <a:off x="8217643" y="362129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Hexagon 253">
              <a:extLst>
                <a:ext uri="{FF2B5EF4-FFF2-40B4-BE49-F238E27FC236}">
                  <a16:creationId xmlns:a16="http://schemas.microsoft.com/office/drawing/2014/main" id="{ECD30489-E1E9-C0EE-7263-C48DAA2333EA}"/>
                </a:ext>
              </a:extLst>
            </p:cNvPr>
            <p:cNvSpPr/>
            <p:nvPr/>
          </p:nvSpPr>
          <p:spPr>
            <a:xfrm rot="16200000">
              <a:off x="8217643" y="35213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Hexagon 254">
              <a:extLst>
                <a:ext uri="{FF2B5EF4-FFF2-40B4-BE49-F238E27FC236}">
                  <a16:creationId xmlns:a16="http://schemas.microsoft.com/office/drawing/2014/main" id="{0227253A-5AA9-F75C-46BC-D957F628E22F}"/>
                </a:ext>
              </a:extLst>
            </p:cNvPr>
            <p:cNvSpPr/>
            <p:nvPr/>
          </p:nvSpPr>
          <p:spPr>
            <a:xfrm rot="16200000">
              <a:off x="8217643" y="34258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Hexagon 255">
              <a:extLst>
                <a:ext uri="{FF2B5EF4-FFF2-40B4-BE49-F238E27FC236}">
                  <a16:creationId xmlns:a16="http://schemas.microsoft.com/office/drawing/2014/main" id="{25D95B22-BB7A-033E-244F-E634DD3938C7}"/>
                </a:ext>
              </a:extLst>
            </p:cNvPr>
            <p:cNvSpPr/>
            <p:nvPr/>
          </p:nvSpPr>
          <p:spPr>
            <a:xfrm rot="16200000">
              <a:off x="8217643" y="332990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Hexagon 256">
              <a:extLst>
                <a:ext uri="{FF2B5EF4-FFF2-40B4-BE49-F238E27FC236}">
                  <a16:creationId xmlns:a16="http://schemas.microsoft.com/office/drawing/2014/main" id="{E9CB95EC-31D8-0C81-5706-08B1E6DBC1D5}"/>
                </a:ext>
              </a:extLst>
            </p:cNvPr>
            <p:cNvSpPr/>
            <p:nvPr/>
          </p:nvSpPr>
          <p:spPr>
            <a:xfrm rot="16200000">
              <a:off x="8217643" y="323277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Hexagon 257">
              <a:extLst>
                <a:ext uri="{FF2B5EF4-FFF2-40B4-BE49-F238E27FC236}">
                  <a16:creationId xmlns:a16="http://schemas.microsoft.com/office/drawing/2014/main" id="{3E8DC380-5DA0-B69B-EE51-9D485E66FFC0}"/>
                </a:ext>
              </a:extLst>
            </p:cNvPr>
            <p:cNvSpPr/>
            <p:nvPr/>
          </p:nvSpPr>
          <p:spPr>
            <a:xfrm rot="16200000">
              <a:off x="8217643" y="31346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Hexagon 258">
              <a:extLst>
                <a:ext uri="{FF2B5EF4-FFF2-40B4-BE49-F238E27FC236}">
                  <a16:creationId xmlns:a16="http://schemas.microsoft.com/office/drawing/2014/main" id="{878EC0E8-565E-9945-8CF5-D14F73389DA2}"/>
                </a:ext>
              </a:extLst>
            </p:cNvPr>
            <p:cNvSpPr/>
            <p:nvPr/>
          </p:nvSpPr>
          <p:spPr>
            <a:xfrm rot="16200000">
              <a:off x="8217643" y="304001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Hexagon 259">
              <a:extLst>
                <a:ext uri="{FF2B5EF4-FFF2-40B4-BE49-F238E27FC236}">
                  <a16:creationId xmlns:a16="http://schemas.microsoft.com/office/drawing/2014/main" id="{CA959121-1385-832E-328F-92338956928B}"/>
                </a:ext>
              </a:extLst>
            </p:cNvPr>
            <p:cNvSpPr/>
            <p:nvPr/>
          </p:nvSpPr>
          <p:spPr>
            <a:xfrm rot="16200000">
              <a:off x="8217643" y="29400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Hexagon 260">
              <a:extLst>
                <a:ext uri="{FF2B5EF4-FFF2-40B4-BE49-F238E27FC236}">
                  <a16:creationId xmlns:a16="http://schemas.microsoft.com/office/drawing/2014/main" id="{843742D6-2EF7-D86F-809A-AB3FD56AAE86}"/>
                </a:ext>
              </a:extLst>
            </p:cNvPr>
            <p:cNvSpPr/>
            <p:nvPr/>
          </p:nvSpPr>
          <p:spPr>
            <a:xfrm rot="16200000">
              <a:off x="8217643" y="28445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Hexagon 261">
              <a:extLst>
                <a:ext uri="{FF2B5EF4-FFF2-40B4-BE49-F238E27FC236}">
                  <a16:creationId xmlns:a16="http://schemas.microsoft.com/office/drawing/2014/main" id="{5C615EC0-82E5-32E5-00FC-AFBC10F43EAE}"/>
                </a:ext>
              </a:extLst>
            </p:cNvPr>
            <p:cNvSpPr/>
            <p:nvPr/>
          </p:nvSpPr>
          <p:spPr>
            <a:xfrm rot="16200000">
              <a:off x="8217643" y="273148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Hexagon 262">
              <a:extLst>
                <a:ext uri="{FF2B5EF4-FFF2-40B4-BE49-F238E27FC236}">
                  <a16:creationId xmlns:a16="http://schemas.microsoft.com/office/drawing/2014/main" id="{3C53F54E-0988-5C0C-4A6E-C9266216682E}"/>
                </a:ext>
              </a:extLst>
            </p:cNvPr>
            <p:cNvSpPr/>
            <p:nvPr/>
          </p:nvSpPr>
          <p:spPr>
            <a:xfrm rot="16200000">
              <a:off x="8217643" y="26333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Hexagon 263">
              <a:extLst>
                <a:ext uri="{FF2B5EF4-FFF2-40B4-BE49-F238E27FC236}">
                  <a16:creationId xmlns:a16="http://schemas.microsoft.com/office/drawing/2014/main" id="{EF60C338-E679-7785-387E-C9720A49DDF2}"/>
                </a:ext>
              </a:extLst>
            </p:cNvPr>
            <p:cNvSpPr/>
            <p:nvPr/>
          </p:nvSpPr>
          <p:spPr>
            <a:xfrm rot="16200000">
              <a:off x="8217643" y="25387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Hexagon 264">
              <a:extLst>
                <a:ext uri="{FF2B5EF4-FFF2-40B4-BE49-F238E27FC236}">
                  <a16:creationId xmlns:a16="http://schemas.microsoft.com/office/drawing/2014/main" id="{D125B8BC-5AD5-AD4C-B1D1-7AC07385B31F}"/>
                </a:ext>
              </a:extLst>
            </p:cNvPr>
            <p:cNvSpPr/>
            <p:nvPr/>
          </p:nvSpPr>
          <p:spPr>
            <a:xfrm rot="16200000">
              <a:off x="8217643" y="24387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Hexagon 265">
              <a:extLst>
                <a:ext uri="{FF2B5EF4-FFF2-40B4-BE49-F238E27FC236}">
                  <a16:creationId xmlns:a16="http://schemas.microsoft.com/office/drawing/2014/main" id="{5D7285AA-D7CB-11AE-753C-C5C0AC0E4873}"/>
                </a:ext>
              </a:extLst>
            </p:cNvPr>
            <p:cNvSpPr/>
            <p:nvPr/>
          </p:nvSpPr>
          <p:spPr>
            <a:xfrm rot="16200000">
              <a:off x="8217643" y="23432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Hexagon 266">
              <a:extLst>
                <a:ext uri="{FF2B5EF4-FFF2-40B4-BE49-F238E27FC236}">
                  <a16:creationId xmlns:a16="http://schemas.microsoft.com/office/drawing/2014/main" id="{366CF842-E0F2-E6E8-7BBB-B579CD89976B}"/>
                </a:ext>
              </a:extLst>
            </p:cNvPr>
            <p:cNvSpPr/>
            <p:nvPr/>
          </p:nvSpPr>
          <p:spPr>
            <a:xfrm rot="16200000">
              <a:off x="8217643" y="22426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Hexagon 267">
              <a:extLst>
                <a:ext uri="{FF2B5EF4-FFF2-40B4-BE49-F238E27FC236}">
                  <a16:creationId xmlns:a16="http://schemas.microsoft.com/office/drawing/2014/main" id="{BB5C2C6B-2A2E-B27D-6BED-FE1DA7C49D37}"/>
                </a:ext>
              </a:extLst>
            </p:cNvPr>
            <p:cNvSpPr/>
            <p:nvPr/>
          </p:nvSpPr>
          <p:spPr>
            <a:xfrm rot="16200000">
              <a:off x="8217643" y="214263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9" name="Hexagon 268">
              <a:extLst>
                <a:ext uri="{FF2B5EF4-FFF2-40B4-BE49-F238E27FC236}">
                  <a16:creationId xmlns:a16="http://schemas.microsoft.com/office/drawing/2014/main" id="{53240060-2A76-529D-B98B-397D947E798C}"/>
                </a:ext>
              </a:extLst>
            </p:cNvPr>
            <p:cNvSpPr/>
            <p:nvPr/>
          </p:nvSpPr>
          <p:spPr>
            <a:xfrm rot="16200000">
              <a:off x="8217643" y="204714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Hexagon 269">
              <a:extLst>
                <a:ext uri="{FF2B5EF4-FFF2-40B4-BE49-F238E27FC236}">
                  <a16:creationId xmlns:a16="http://schemas.microsoft.com/office/drawing/2014/main" id="{CC6C7A6E-8FE2-5A63-54A9-20A14F2E517A}"/>
                </a:ext>
              </a:extLst>
            </p:cNvPr>
            <p:cNvSpPr/>
            <p:nvPr/>
          </p:nvSpPr>
          <p:spPr>
            <a:xfrm rot="16200000">
              <a:off x="8222406" y="50236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Hexagon 270">
              <a:extLst>
                <a:ext uri="{FF2B5EF4-FFF2-40B4-BE49-F238E27FC236}">
                  <a16:creationId xmlns:a16="http://schemas.microsoft.com/office/drawing/2014/main" id="{0FE5611A-DF57-5D3D-2A2F-56FC44DC489D}"/>
                </a:ext>
              </a:extLst>
            </p:cNvPr>
            <p:cNvSpPr/>
            <p:nvPr/>
          </p:nvSpPr>
          <p:spPr>
            <a:xfrm rot="16200000">
              <a:off x="8217644" y="492813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Hexagon 271">
              <a:extLst>
                <a:ext uri="{FF2B5EF4-FFF2-40B4-BE49-F238E27FC236}">
                  <a16:creationId xmlns:a16="http://schemas.microsoft.com/office/drawing/2014/main" id="{AEF230D0-5746-080D-DC7D-163F261A87F5}"/>
                </a:ext>
              </a:extLst>
            </p:cNvPr>
            <p:cNvSpPr/>
            <p:nvPr/>
          </p:nvSpPr>
          <p:spPr>
            <a:xfrm rot="16200000">
              <a:off x="8217644" y="481507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Hexagon 272">
              <a:extLst>
                <a:ext uri="{FF2B5EF4-FFF2-40B4-BE49-F238E27FC236}">
                  <a16:creationId xmlns:a16="http://schemas.microsoft.com/office/drawing/2014/main" id="{390E6662-B023-B1E2-5B19-E22B6B5F6AB7}"/>
                </a:ext>
              </a:extLst>
            </p:cNvPr>
            <p:cNvSpPr/>
            <p:nvPr/>
          </p:nvSpPr>
          <p:spPr>
            <a:xfrm rot="16200000">
              <a:off x="8217644" y="471691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4" name="Hexagon 273">
              <a:extLst>
                <a:ext uri="{FF2B5EF4-FFF2-40B4-BE49-F238E27FC236}">
                  <a16:creationId xmlns:a16="http://schemas.microsoft.com/office/drawing/2014/main" id="{D7B5C8CC-AD87-12A4-D257-2D1D55F23270}"/>
                </a:ext>
              </a:extLst>
            </p:cNvPr>
            <p:cNvSpPr/>
            <p:nvPr/>
          </p:nvSpPr>
          <p:spPr>
            <a:xfrm rot="16200000">
              <a:off x="8217644" y="46223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5" name="Hexagon 274">
              <a:extLst>
                <a:ext uri="{FF2B5EF4-FFF2-40B4-BE49-F238E27FC236}">
                  <a16:creationId xmlns:a16="http://schemas.microsoft.com/office/drawing/2014/main" id="{C0819B87-1282-3502-E288-989AF2071F1B}"/>
                </a:ext>
              </a:extLst>
            </p:cNvPr>
            <p:cNvSpPr/>
            <p:nvPr/>
          </p:nvSpPr>
          <p:spPr>
            <a:xfrm rot="16200000">
              <a:off x="8217644" y="452233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6" name="Hexagon 275">
              <a:extLst>
                <a:ext uri="{FF2B5EF4-FFF2-40B4-BE49-F238E27FC236}">
                  <a16:creationId xmlns:a16="http://schemas.microsoft.com/office/drawing/2014/main" id="{2A093055-800C-802F-6D79-FF0A318E8621}"/>
                </a:ext>
              </a:extLst>
            </p:cNvPr>
            <p:cNvSpPr/>
            <p:nvPr/>
          </p:nvSpPr>
          <p:spPr>
            <a:xfrm rot="16200000">
              <a:off x="8217644" y="442684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Hexagon 276">
              <a:extLst>
                <a:ext uri="{FF2B5EF4-FFF2-40B4-BE49-F238E27FC236}">
                  <a16:creationId xmlns:a16="http://schemas.microsoft.com/office/drawing/2014/main" id="{961D743F-679F-79FD-1590-0A4DC5FC5E60}"/>
                </a:ext>
              </a:extLst>
            </p:cNvPr>
            <p:cNvSpPr/>
            <p:nvPr/>
          </p:nvSpPr>
          <p:spPr>
            <a:xfrm rot="16200000">
              <a:off x="8217644" y="432620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Hexagon 277">
              <a:extLst>
                <a:ext uri="{FF2B5EF4-FFF2-40B4-BE49-F238E27FC236}">
                  <a16:creationId xmlns:a16="http://schemas.microsoft.com/office/drawing/2014/main" id="{710B8F34-23D3-F89B-B30A-AB3DE6B4CF61}"/>
                </a:ext>
              </a:extLst>
            </p:cNvPr>
            <p:cNvSpPr/>
            <p:nvPr/>
          </p:nvSpPr>
          <p:spPr>
            <a:xfrm rot="16200000">
              <a:off x="8217644" y="422622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Hexagon 278">
              <a:extLst>
                <a:ext uri="{FF2B5EF4-FFF2-40B4-BE49-F238E27FC236}">
                  <a16:creationId xmlns:a16="http://schemas.microsoft.com/office/drawing/2014/main" id="{9B21CB7F-7B82-6B41-8718-EA40D1DB95AF}"/>
                </a:ext>
              </a:extLst>
            </p:cNvPr>
            <p:cNvSpPr/>
            <p:nvPr/>
          </p:nvSpPr>
          <p:spPr>
            <a:xfrm rot="16200000">
              <a:off x="8217644" y="413073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Hexagon 279">
              <a:extLst>
                <a:ext uri="{FF2B5EF4-FFF2-40B4-BE49-F238E27FC236}">
                  <a16:creationId xmlns:a16="http://schemas.microsoft.com/office/drawing/2014/main" id="{5F4214E6-BD89-B780-2B70-7747942FE836}"/>
                </a:ext>
              </a:extLst>
            </p:cNvPr>
            <p:cNvSpPr/>
            <p:nvPr/>
          </p:nvSpPr>
          <p:spPr>
            <a:xfrm rot="16200000">
              <a:off x="8227169" y="604209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Hexagon 280">
              <a:extLst>
                <a:ext uri="{FF2B5EF4-FFF2-40B4-BE49-F238E27FC236}">
                  <a16:creationId xmlns:a16="http://schemas.microsoft.com/office/drawing/2014/main" id="{74FC5898-B30C-4862-FDA4-1DFA941DF9BD}"/>
                </a:ext>
              </a:extLst>
            </p:cNvPr>
            <p:cNvSpPr/>
            <p:nvPr/>
          </p:nvSpPr>
          <p:spPr>
            <a:xfrm rot="16200000">
              <a:off x="8222407" y="594661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Hexagon 281">
              <a:extLst>
                <a:ext uri="{FF2B5EF4-FFF2-40B4-BE49-F238E27FC236}">
                  <a16:creationId xmlns:a16="http://schemas.microsoft.com/office/drawing/2014/main" id="{E1F87385-DC87-12DB-4C0A-A830567572E0}"/>
                </a:ext>
              </a:extLst>
            </p:cNvPr>
            <p:cNvSpPr/>
            <p:nvPr/>
          </p:nvSpPr>
          <p:spPr>
            <a:xfrm rot="16200000">
              <a:off x="8222407" y="583355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Hexagon 282">
              <a:extLst>
                <a:ext uri="{FF2B5EF4-FFF2-40B4-BE49-F238E27FC236}">
                  <a16:creationId xmlns:a16="http://schemas.microsoft.com/office/drawing/2014/main" id="{401DB1D3-E3E1-D4DF-F7A3-102090915A8E}"/>
                </a:ext>
              </a:extLst>
            </p:cNvPr>
            <p:cNvSpPr/>
            <p:nvPr/>
          </p:nvSpPr>
          <p:spPr>
            <a:xfrm rot="16200000">
              <a:off x="8222407" y="573539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4" name="Hexagon 283">
              <a:extLst>
                <a:ext uri="{FF2B5EF4-FFF2-40B4-BE49-F238E27FC236}">
                  <a16:creationId xmlns:a16="http://schemas.microsoft.com/office/drawing/2014/main" id="{CE8BC97A-8B85-EDE7-2D33-6F2D2FBB0AE4}"/>
                </a:ext>
              </a:extLst>
            </p:cNvPr>
            <p:cNvSpPr/>
            <p:nvPr/>
          </p:nvSpPr>
          <p:spPr>
            <a:xfrm rot="16200000">
              <a:off x="8222407" y="564079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5" name="Hexagon 284">
              <a:extLst>
                <a:ext uri="{FF2B5EF4-FFF2-40B4-BE49-F238E27FC236}">
                  <a16:creationId xmlns:a16="http://schemas.microsoft.com/office/drawing/2014/main" id="{1A420BA5-FA60-7079-4E8D-D85601165BE2}"/>
                </a:ext>
              </a:extLst>
            </p:cNvPr>
            <p:cNvSpPr/>
            <p:nvPr/>
          </p:nvSpPr>
          <p:spPr>
            <a:xfrm rot="16200000">
              <a:off x="8222407" y="554081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6" name="Hexagon 285">
              <a:extLst>
                <a:ext uri="{FF2B5EF4-FFF2-40B4-BE49-F238E27FC236}">
                  <a16:creationId xmlns:a16="http://schemas.microsoft.com/office/drawing/2014/main" id="{69017E2C-363E-0434-2BF9-47DB19E9337F}"/>
                </a:ext>
              </a:extLst>
            </p:cNvPr>
            <p:cNvSpPr/>
            <p:nvPr/>
          </p:nvSpPr>
          <p:spPr>
            <a:xfrm rot="16200000">
              <a:off x="8222407" y="544532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7" name="Hexagon 286">
              <a:extLst>
                <a:ext uri="{FF2B5EF4-FFF2-40B4-BE49-F238E27FC236}">
                  <a16:creationId xmlns:a16="http://schemas.microsoft.com/office/drawing/2014/main" id="{672AFFA8-462D-0A08-BF3C-A7D22702E074}"/>
                </a:ext>
              </a:extLst>
            </p:cNvPr>
            <p:cNvSpPr/>
            <p:nvPr/>
          </p:nvSpPr>
          <p:spPr>
            <a:xfrm rot="16200000">
              <a:off x="8222407" y="534468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8" name="Hexagon 287">
              <a:extLst>
                <a:ext uri="{FF2B5EF4-FFF2-40B4-BE49-F238E27FC236}">
                  <a16:creationId xmlns:a16="http://schemas.microsoft.com/office/drawing/2014/main" id="{F3391AA5-5AA7-AA7E-2590-903901CF2F80}"/>
                </a:ext>
              </a:extLst>
            </p:cNvPr>
            <p:cNvSpPr/>
            <p:nvPr/>
          </p:nvSpPr>
          <p:spPr>
            <a:xfrm rot="16200000">
              <a:off x="8222407" y="524470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9" name="Hexagon 288">
              <a:extLst>
                <a:ext uri="{FF2B5EF4-FFF2-40B4-BE49-F238E27FC236}">
                  <a16:creationId xmlns:a16="http://schemas.microsoft.com/office/drawing/2014/main" id="{2D1538B6-3CB3-63A6-21B0-C3737792FF43}"/>
                </a:ext>
              </a:extLst>
            </p:cNvPr>
            <p:cNvSpPr/>
            <p:nvPr/>
          </p:nvSpPr>
          <p:spPr>
            <a:xfrm rot="16200000">
              <a:off x="8222407" y="514921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0" name="Frame 289">
            <a:extLst>
              <a:ext uri="{FF2B5EF4-FFF2-40B4-BE49-F238E27FC236}">
                <a16:creationId xmlns:a16="http://schemas.microsoft.com/office/drawing/2014/main" id="{F85045D1-48EA-7F67-12E2-1D953FBA1429}"/>
              </a:ext>
            </a:extLst>
          </p:cNvPr>
          <p:cNvSpPr/>
          <p:nvPr/>
        </p:nvSpPr>
        <p:spPr>
          <a:xfrm>
            <a:off x="7090341" y="1624330"/>
            <a:ext cx="4052768" cy="4912796"/>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91" name="TextBox 290">
            <a:extLst>
              <a:ext uri="{FF2B5EF4-FFF2-40B4-BE49-F238E27FC236}">
                <a16:creationId xmlns:a16="http://schemas.microsoft.com/office/drawing/2014/main" id="{5FC555D8-7847-0854-1463-EDA00F676EF7}"/>
              </a:ext>
            </a:extLst>
          </p:cNvPr>
          <p:cNvSpPr txBox="1"/>
          <p:nvPr/>
        </p:nvSpPr>
        <p:spPr>
          <a:xfrm>
            <a:off x="7459624" y="2308715"/>
            <a:ext cx="573024" cy="230832"/>
          </a:xfrm>
          <a:prstGeom prst="rect">
            <a:avLst/>
          </a:prstGeom>
          <a:noFill/>
        </p:spPr>
        <p:txBody>
          <a:bodyPr wrap="square" rtlCol="0">
            <a:spAutoFit/>
          </a:bodyPr>
          <a:lstStyle/>
          <a:p>
            <a:pPr algn="ctr"/>
            <a:r>
              <a:rPr lang="en-GB" sz="900" b="1" dirty="0">
                <a:solidFill>
                  <a:schemeClr val="accent5"/>
                </a:solidFill>
              </a:rPr>
              <a:t>NBCK</a:t>
            </a:r>
          </a:p>
        </p:txBody>
      </p:sp>
      <p:sp>
        <p:nvSpPr>
          <p:cNvPr id="292" name="TextBox 291">
            <a:extLst>
              <a:ext uri="{FF2B5EF4-FFF2-40B4-BE49-F238E27FC236}">
                <a16:creationId xmlns:a16="http://schemas.microsoft.com/office/drawing/2014/main" id="{652C4996-3601-6CD1-1D5D-BE95F4F18C8C}"/>
              </a:ext>
            </a:extLst>
          </p:cNvPr>
          <p:cNvSpPr txBox="1"/>
          <p:nvPr/>
        </p:nvSpPr>
        <p:spPr>
          <a:xfrm>
            <a:off x="8301827" y="2039694"/>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
        <p:nvSpPr>
          <p:cNvPr id="293" name="TextBox 292">
            <a:extLst>
              <a:ext uri="{FF2B5EF4-FFF2-40B4-BE49-F238E27FC236}">
                <a16:creationId xmlns:a16="http://schemas.microsoft.com/office/drawing/2014/main" id="{7128449A-FF9E-A215-1F3E-772D5294F044}"/>
              </a:ext>
            </a:extLst>
          </p:cNvPr>
          <p:cNvSpPr txBox="1"/>
          <p:nvPr/>
        </p:nvSpPr>
        <p:spPr>
          <a:xfrm>
            <a:off x="8301827" y="2472050"/>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294" name="Donut 79">
            <a:extLst>
              <a:ext uri="{FF2B5EF4-FFF2-40B4-BE49-F238E27FC236}">
                <a16:creationId xmlns:a16="http://schemas.microsoft.com/office/drawing/2014/main" id="{74CC9FB0-A3C8-978F-ED7C-4A8120474F7F}"/>
              </a:ext>
            </a:extLst>
          </p:cNvPr>
          <p:cNvSpPr/>
          <p:nvPr/>
        </p:nvSpPr>
        <p:spPr>
          <a:xfrm rot="16200000">
            <a:off x="7980728" y="1784582"/>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95" name="Straight Connector 294">
            <a:extLst>
              <a:ext uri="{FF2B5EF4-FFF2-40B4-BE49-F238E27FC236}">
                <a16:creationId xmlns:a16="http://schemas.microsoft.com/office/drawing/2014/main" id="{6CB417DE-7DAD-9BFB-1BF1-827897CB3B8F}"/>
              </a:ext>
            </a:extLst>
          </p:cNvPr>
          <p:cNvCxnSpPr>
            <a:cxnSpLocks/>
          </p:cNvCxnSpPr>
          <p:nvPr/>
        </p:nvCxnSpPr>
        <p:spPr>
          <a:xfrm rot="16200000">
            <a:off x="8157795" y="1712328"/>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96" name="Oval 295">
            <a:extLst>
              <a:ext uri="{FF2B5EF4-FFF2-40B4-BE49-F238E27FC236}">
                <a16:creationId xmlns:a16="http://schemas.microsoft.com/office/drawing/2014/main" id="{B0F96668-D261-9003-5CCA-EE419448ABFF}"/>
              </a:ext>
            </a:extLst>
          </p:cNvPr>
          <p:cNvSpPr/>
          <p:nvPr/>
        </p:nvSpPr>
        <p:spPr>
          <a:xfrm rot="16200000">
            <a:off x="8124006" y="1925973"/>
            <a:ext cx="72008" cy="72008"/>
          </a:xfrm>
          <a:prstGeom prst="ellipse">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7" name="Donut 428">
            <a:extLst>
              <a:ext uri="{FF2B5EF4-FFF2-40B4-BE49-F238E27FC236}">
                <a16:creationId xmlns:a16="http://schemas.microsoft.com/office/drawing/2014/main" id="{96C310E0-CA7D-9C76-8F08-1CC8496A90CE}"/>
              </a:ext>
            </a:extLst>
          </p:cNvPr>
          <p:cNvSpPr/>
          <p:nvPr/>
        </p:nvSpPr>
        <p:spPr>
          <a:xfrm>
            <a:off x="7993716" y="2232569"/>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99" name="Oval 298">
            <a:extLst>
              <a:ext uri="{FF2B5EF4-FFF2-40B4-BE49-F238E27FC236}">
                <a16:creationId xmlns:a16="http://schemas.microsoft.com/office/drawing/2014/main" id="{FD1E77CA-8FC4-1F46-DCDF-E0B0D8995E5B}"/>
              </a:ext>
            </a:extLst>
          </p:cNvPr>
          <p:cNvSpPr/>
          <p:nvPr/>
        </p:nvSpPr>
        <p:spPr>
          <a:xfrm>
            <a:off x="8134084" y="2372512"/>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00" name="Group 299">
            <a:extLst>
              <a:ext uri="{FF2B5EF4-FFF2-40B4-BE49-F238E27FC236}">
                <a16:creationId xmlns:a16="http://schemas.microsoft.com/office/drawing/2014/main" id="{B125FF67-17D9-DEF8-6C70-A7364C7896A8}"/>
              </a:ext>
            </a:extLst>
          </p:cNvPr>
          <p:cNvGrpSpPr/>
          <p:nvPr/>
        </p:nvGrpSpPr>
        <p:grpSpPr>
          <a:xfrm>
            <a:off x="7984526" y="2684702"/>
            <a:ext cx="359226" cy="360040"/>
            <a:chOff x="5480394" y="6102290"/>
            <a:chExt cx="359226" cy="360040"/>
          </a:xfrm>
        </p:grpSpPr>
        <p:sp>
          <p:nvSpPr>
            <p:cNvPr id="301" name="Donut 428">
              <a:extLst>
                <a:ext uri="{FF2B5EF4-FFF2-40B4-BE49-F238E27FC236}">
                  <a16:creationId xmlns:a16="http://schemas.microsoft.com/office/drawing/2014/main" id="{E7AD1222-E694-3353-F88A-939A3C100834}"/>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03" name="Oval 302">
              <a:extLst>
                <a:ext uri="{FF2B5EF4-FFF2-40B4-BE49-F238E27FC236}">
                  <a16:creationId xmlns:a16="http://schemas.microsoft.com/office/drawing/2014/main" id="{12DF628B-906A-3BE7-89ED-8CF1244CC8F0}"/>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04" name="Group 303">
            <a:extLst>
              <a:ext uri="{FF2B5EF4-FFF2-40B4-BE49-F238E27FC236}">
                <a16:creationId xmlns:a16="http://schemas.microsoft.com/office/drawing/2014/main" id="{155E1BA9-DDE3-36C9-AA9C-10EBD587F03D}"/>
              </a:ext>
            </a:extLst>
          </p:cNvPr>
          <p:cNvGrpSpPr/>
          <p:nvPr/>
        </p:nvGrpSpPr>
        <p:grpSpPr>
          <a:xfrm>
            <a:off x="7984526" y="3148089"/>
            <a:ext cx="359226" cy="360040"/>
            <a:chOff x="5480394" y="6102290"/>
            <a:chExt cx="359226" cy="360040"/>
          </a:xfrm>
        </p:grpSpPr>
        <p:sp>
          <p:nvSpPr>
            <p:cNvPr id="305" name="Donut 428">
              <a:extLst>
                <a:ext uri="{FF2B5EF4-FFF2-40B4-BE49-F238E27FC236}">
                  <a16:creationId xmlns:a16="http://schemas.microsoft.com/office/drawing/2014/main" id="{50B58801-A720-A5B0-5169-C199CB7DB807}"/>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07" name="Oval 306">
              <a:extLst>
                <a:ext uri="{FF2B5EF4-FFF2-40B4-BE49-F238E27FC236}">
                  <a16:creationId xmlns:a16="http://schemas.microsoft.com/office/drawing/2014/main" id="{C81BA52B-A20C-9E7E-1519-2F883DA593A7}"/>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09" name="Donut 428">
            <a:extLst>
              <a:ext uri="{FF2B5EF4-FFF2-40B4-BE49-F238E27FC236}">
                <a16:creationId xmlns:a16="http://schemas.microsoft.com/office/drawing/2014/main" id="{0DC78B08-88B0-A040-345D-AFC63BFAC57D}"/>
              </a:ext>
            </a:extLst>
          </p:cNvPr>
          <p:cNvSpPr/>
          <p:nvPr/>
        </p:nvSpPr>
        <p:spPr>
          <a:xfrm>
            <a:off x="7984526" y="3611476"/>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11" name="Oval 310">
            <a:extLst>
              <a:ext uri="{FF2B5EF4-FFF2-40B4-BE49-F238E27FC236}">
                <a16:creationId xmlns:a16="http://schemas.microsoft.com/office/drawing/2014/main" id="{555B3301-7DB7-21F6-2819-70D88F742C0F}"/>
              </a:ext>
            </a:extLst>
          </p:cNvPr>
          <p:cNvSpPr/>
          <p:nvPr/>
        </p:nvSpPr>
        <p:spPr>
          <a:xfrm>
            <a:off x="8124894" y="3751419"/>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12" name="Group 311">
            <a:extLst>
              <a:ext uri="{FF2B5EF4-FFF2-40B4-BE49-F238E27FC236}">
                <a16:creationId xmlns:a16="http://schemas.microsoft.com/office/drawing/2014/main" id="{3B1D5A8C-2C3C-9D1A-1589-3D6DF493EC17}"/>
              </a:ext>
            </a:extLst>
          </p:cNvPr>
          <p:cNvGrpSpPr/>
          <p:nvPr/>
        </p:nvGrpSpPr>
        <p:grpSpPr>
          <a:xfrm>
            <a:off x="7984526" y="3998806"/>
            <a:ext cx="359226" cy="504056"/>
            <a:chOff x="5480394" y="6026233"/>
            <a:chExt cx="359226" cy="504056"/>
          </a:xfrm>
        </p:grpSpPr>
        <p:sp>
          <p:nvSpPr>
            <p:cNvPr id="313" name="Donut 428">
              <a:extLst>
                <a:ext uri="{FF2B5EF4-FFF2-40B4-BE49-F238E27FC236}">
                  <a16:creationId xmlns:a16="http://schemas.microsoft.com/office/drawing/2014/main" id="{5E8EE1B8-60C8-453F-EE4E-A86F60D06B7D}"/>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314" name="Straight Connector 313">
              <a:extLst>
                <a:ext uri="{FF2B5EF4-FFF2-40B4-BE49-F238E27FC236}">
                  <a16:creationId xmlns:a16="http://schemas.microsoft.com/office/drawing/2014/main" id="{3E9508FE-CAAF-2341-8218-BFFD126938D2}"/>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315" name="Oval 314">
              <a:extLst>
                <a:ext uri="{FF2B5EF4-FFF2-40B4-BE49-F238E27FC236}">
                  <a16:creationId xmlns:a16="http://schemas.microsoft.com/office/drawing/2014/main" id="{9774BE47-87F7-D560-52FA-09E41395B4E0}"/>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16" name="Group 315">
            <a:extLst>
              <a:ext uri="{FF2B5EF4-FFF2-40B4-BE49-F238E27FC236}">
                <a16:creationId xmlns:a16="http://schemas.microsoft.com/office/drawing/2014/main" id="{5E04FE23-8BEA-E879-B32C-E1C51E548D10}"/>
              </a:ext>
            </a:extLst>
          </p:cNvPr>
          <p:cNvGrpSpPr/>
          <p:nvPr/>
        </p:nvGrpSpPr>
        <p:grpSpPr>
          <a:xfrm>
            <a:off x="7984526" y="4462193"/>
            <a:ext cx="359226" cy="504056"/>
            <a:chOff x="5480394" y="6026233"/>
            <a:chExt cx="359226" cy="504056"/>
          </a:xfrm>
        </p:grpSpPr>
        <p:sp>
          <p:nvSpPr>
            <p:cNvPr id="317" name="Donut 428">
              <a:extLst>
                <a:ext uri="{FF2B5EF4-FFF2-40B4-BE49-F238E27FC236}">
                  <a16:creationId xmlns:a16="http://schemas.microsoft.com/office/drawing/2014/main" id="{9F910777-E232-4F3E-EC56-4A4F37B0C8B3}"/>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318" name="Straight Connector 317">
              <a:extLst>
                <a:ext uri="{FF2B5EF4-FFF2-40B4-BE49-F238E27FC236}">
                  <a16:creationId xmlns:a16="http://schemas.microsoft.com/office/drawing/2014/main" id="{BFED4585-2B7C-226F-E758-015944E4C4F5}"/>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319" name="Oval 318">
              <a:extLst>
                <a:ext uri="{FF2B5EF4-FFF2-40B4-BE49-F238E27FC236}">
                  <a16:creationId xmlns:a16="http://schemas.microsoft.com/office/drawing/2014/main" id="{27873B60-C818-B767-B242-9F754908CD25}"/>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20" name="TextBox 319">
            <a:extLst>
              <a:ext uri="{FF2B5EF4-FFF2-40B4-BE49-F238E27FC236}">
                <a16:creationId xmlns:a16="http://schemas.microsoft.com/office/drawing/2014/main" id="{81AFF85F-FE61-71C9-82E1-61E09E25D62E}"/>
              </a:ext>
            </a:extLst>
          </p:cNvPr>
          <p:cNvSpPr txBox="1"/>
          <p:nvPr/>
        </p:nvSpPr>
        <p:spPr>
          <a:xfrm>
            <a:off x="8301827" y="2897860"/>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321" name="TextBox 320">
            <a:extLst>
              <a:ext uri="{FF2B5EF4-FFF2-40B4-BE49-F238E27FC236}">
                <a16:creationId xmlns:a16="http://schemas.microsoft.com/office/drawing/2014/main" id="{B025BDC2-4998-4B73-10EA-58F76E914A57}"/>
              </a:ext>
            </a:extLst>
          </p:cNvPr>
          <p:cNvSpPr txBox="1"/>
          <p:nvPr/>
        </p:nvSpPr>
        <p:spPr>
          <a:xfrm>
            <a:off x="8301827" y="3366142"/>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322" name="TextBox 321">
            <a:extLst>
              <a:ext uri="{FF2B5EF4-FFF2-40B4-BE49-F238E27FC236}">
                <a16:creationId xmlns:a16="http://schemas.microsoft.com/office/drawing/2014/main" id="{3A23099E-59C7-6B47-B9C9-12708CBD347E}"/>
              </a:ext>
            </a:extLst>
          </p:cNvPr>
          <p:cNvSpPr txBox="1"/>
          <p:nvPr/>
        </p:nvSpPr>
        <p:spPr>
          <a:xfrm>
            <a:off x="8301827" y="3814220"/>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323" name="TextBox 322">
            <a:extLst>
              <a:ext uri="{FF2B5EF4-FFF2-40B4-BE49-F238E27FC236}">
                <a16:creationId xmlns:a16="http://schemas.microsoft.com/office/drawing/2014/main" id="{96237C35-BAE0-CB64-B628-CE180212C9F6}"/>
              </a:ext>
            </a:extLst>
          </p:cNvPr>
          <p:cNvSpPr txBox="1"/>
          <p:nvPr/>
        </p:nvSpPr>
        <p:spPr>
          <a:xfrm>
            <a:off x="8301827" y="4294030"/>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324" name="TextBox 323">
            <a:extLst>
              <a:ext uri="{FF2B5EF4-FFF2-40B4-BE49-F238E27FC236}">
                <a16:creationId xmlns:a16="http://schemas.microsoft.com/office/drawing/2014/main" id="{29CF5D89-AAF6-02F2-E4E8-5FCD9F16455F}"/>
              </a:ext>
            </a:extLst>
          </p:cNvPr>
          <p:cNvSpPr txBox="1"/>
          <p:nvPr/>
        </p:nvSpPr>
        <p:spPr>
          <a:xfrm>
            <a:off x="8301827" y="4744752"/>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325" name="TextBox 324">
            <a:extLst>
              <a:ext uri="{FF2B5EF4-FFF2-40B4-BE49-F238E27FC236}">
                <a16:creationId xmlns:a16="http://schemas.microsoft.com/office/drawing/2014/main" id="{12761562-DB83-DC92-207B-A68D992B7C49}"/>
              </a:ext>
            </a:extLst>
          </p:cNvPr>
          <p:cNvSpPr txBox="1"/>
          <p:nvPr/>
        </p:nvSpPr>
        <p:spPr>
          <a:xfrm>
            <a:off x="7441334" y="2752765"/>
            <a:ext cx="583986" cy="230832"/>
          </a:xfrm>
          <a:prstGeom prst="rect">
            <a:avLst/>
          </a:prstGeom>
          <a:noFill/>
        </p:spPr>
        <p:txBody>
          <a:bodyPr wrap="square" rtlCol="0">
            <a:spAutoFit/>
          </a:bodyPr>
          <a:lstStyle/>
          <a:p>
            <a:pPr algn="ctr"/>
            <a:r>
              <a:rPr lang="en-GB" sz="900" b="1" dirty="0">
                <a:solidFill>
                  <a:schemeClr val="accent5"/>
                </a:solidFill>
              </a:rPr>
              <a:t>NBF1K</a:t>
            </a:r>
          </a:p>
        </p:txBody>
      </p:sp>
      <p:sp>
        <p:nvSpPr>
          <p:cNvPr id="326" name="TextBox 325">
            <a:extLst>
              <a:ext uri="{FF2B5EF4-FFF2-40B4-BE49-F238E27FC236}">
                <a16:creationId xmlns:a16="http://schemas.microsoft.com/office/drawing/2014/main" id="{A77CC9F1-CAFB-9B66-E8C3-67EC10E6D401}"/>
              </a:ext>
            </a:extLst>
          </p:cNvPr>
          <p:cNvSpPr txBox="1"/>
          <p:nvPr/>
        </p:nvSpPr>
        <p:spPr>
          <a:xfrm>
            <a:off x="7441334" y="3244624"/>
            <a:ext cx="583986" cy="230832"/>
          </a:xfrm>
          <a:prstGeom prst="rect">
            <a:avLst/>
          </a:prstGeom>
          <a:noFill/>
        </p:spPr>
        <p:txBody>
          <a:bodyPr wrap="square" rtlCol="0">
            <a:spAutoFit/>
          </a:bodyPr>
          <a:lstStyle/>
          <a:p>
            <a:pPr algn="ctr"/>
            <a:r>
              <a:rPr lang="en-GB" sz="900" b="1" dirty="0">
                <a:solidFill>
                  <a:schemeClr val="accent5"/>
                </a:solidFill>
              </a:rPr>
              <a:t>NBF2K </a:t>
            </a:r>
          </a:p>
        </p:txBody>
      </p:sp>
      <p:sp>
        <p:nvSpPr>
          <p:cNvPr id="327" name="TextBox 326">
            <a:extLst>
              <a:ext uri="{FF2B5EF4-FFF2-40B4-BE49-F238E27FC236}">
                <a16:creationId xmlns:a16="http://schemas.microsoft.com/office/drawing/2014/main" id="{DF2C0C89-3DC9-31CB-1D84-94F984B8D53A}"/>
              </a:ext>
            </a:extLst>
          </p:cNvPr>
          <p:cNvSpPr txBox="1"/>
          <p:nvPr/>
        </p:nvSpPr>
        <p:spPr>
          <a:xfrm>
            <a:off x="7367934" y="3672940"/>
            <a:ext cx="657386" cy="230832"/>
          </a:xfrm>
          <a:prstGeom prst="rect">
            <a:avLst/>
          </a:prstGeom>
          <a:noFill/>
        </p:spPr>
        <p:txBody>
          <a:bodyPr wrap="square" rtlCol="0">
            <a:spAutoFit/>
          </a:bodyPr>
          <a:lstStyle/>
          <a:p>
            <a:pPr algn="ctr"/>
            <a:r>
              <a:rPr lang="en-GB" sz="900" b="1" dirty="0">
                <a:solidFill>
                  <a:schemeClr val="accent5"/>
                </a:solidFill>
              </a:rPr>
              <a:t>I-SCMK1</a:t>
            </a:r>
          </a:p>
        </p:txBody>
      </p:sp>
      <p:pic>
        <p:nvPicPr>
          <p:cNvPr id="329" name="Picture 328">
            <a:extLst>
              <a:ext uri="{FF2B5EF4-FFF2-40B4-BE49-F238E27FC236}">
                <a16:creationId xmlns:a16="http://schemas.microsoft.com/office/drawing/2014/main" id="{2179E11B-5EB9-ADA3-1D96-5452C1323CA4}"/>
              </a:ext>
            </a:extLst>
          </p:cNvPr>
          <p:cNvPicPr>
            <a:picLocks noChangeAspect="1"/>
          </p:cNvPicPr>
          <p:nvPr/>
        </p:nvPicPr>
        <p:blipFill>
          <a:blip r:embed="rId11"/>
          <a:stretch>
            <a:fillRect/>
          </a:stretch>
        </p:blipFill>
        <p:spPr>
          <a:xfrm>
            <a:off x="8943557" y="2334377"/>
            <a:ext cx="946904" cy="1410138"/>
          </a:xfrm>
          <a:prstGeom prst="rect">
            <a:avLst/>
          </a:prstGeom>
        </p:spPr>
      </p:pic>
      <p:sp>
        <p:nvSpPr>
          <p:cNvPr id="330" name="Rectangle 329">
            <a:extLst>
              <a:ext uri="{FF2B5EF4-FFF2-40B4-BE49-F238E27FC236}">
                <a16:creationId xmlns:a16="http://schemas.microsoft.com/office/drawing/2014/main" id="{A0FD82C4-9537-AE08-B5B1-C5FE13451845}"/>
              </a:ext>
            </a:extLst>
          </p:cNvPr>
          <p:cNvSpPr/>
          <p:nvPr/>
        </p:nvSpPr>
        <p:spPr>
          <a:xfrm>
            <a:off x="9054232" y="2661079"/>
            <a:ext cx="329877" cy="103289"/>
          </a:xfrm>
          <a:prstGeom prst="rect">
            <a:avLst/>
          </a:prstGeom>
          <a:solidFill>
            <a:srgbClr val="8C8C8C"/>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1" name="Picture 330">
            <a:extLst>
              <a:ext uri="{FF2B5EF4-FFF2-40B4-BE49-F238E27FC236}">
                <a16:creationId xmlns:a16="http://schemas.microsoft.com/office/drawing/2014/main" id="{C02E5D47-7BAA-7F68-DC66-D260036E5F4D}"/>
              </a:ext>
            </a:extLst>
          </p:cNvPr>
          <p:cNvPicPr>
            <a:picLocks noChangeAspect="1"/>
          </p:cNvPicPr>
          <p:nvPr/>
        </p:nvPicPr>
        <p:blipFill>
          <a:blip r:embed="rId11"/>
          <a:stretch>
            <a:fillRect/>
          </a:stretch>
        </p:blipFill>
        <p:spPr>
          <a:xfrm>
            <a:off x="8949077" y="3595487"/>
            <a:ext cx="946904" cy="1410138"/>
          </a:xfrm>
          <a:prstGeom prst="rect">
            <a:avLst/>
          </a:prstGeom>
        </p:spPr>
      </p:pic>
      <p:pic>
        <p:nvPicPr>
          <p:cNvPr id="332" name="Picture 331">
            <a:extLst>
              <a:ext uri="{FF2B5EF4-FFF2-40B4-BE49-F238E27FC236}">
                <a16:creationId xmlns:a16="http://schemas.microsoft.com/office/drawing/2014/main" id="{480E0CA8-0740-7668-66F0-C454FD894C1B}"/>
              </a:ext>
            </a:extLst>
          </p:cNvPr>
          <p:cNvPicPr>
            <a:picLocks noChangeAspect="1"/>
          </p:cNvPicPr>
          <p:nvPr/>
        </p:nvPicPr>
        <p:blipFill>
          <a:blip r:embed="rId11"/>
          <a:stretch>
            <a:fillRect/>
          </a:stretch>
        </p:blipFill>
        <p:spPr>
          <a:xfrm>
            <a:off x="8942360" y="4844905"/>
            <a:ext cx="946904" cy="1410138"/>
          </a:xfrm>
          <a:prstGeom prst="rect">
            <a:avLst/>
          </a:prstGeom>
        </p:spPr>
      </p:pic>
      <p:sp>
        <p:nvSpPr>
          <p:cNvPr id="336" name="Rectangle 335">
            <a:extLst>
              <a:ext uri="{FF2B5EF4-FFF2-40B4-BE49-F238E27FC236}">
                <a16:creationId xmlns:a16="http://schemas.microsoft.com/office/drawing/2014/main" id="{5625A89A-0DC1-1413-A028-7C8555B32287}"/>
              </a:ext>
            </a:extLst>
          </p:cNvPr>
          <p:cNvSpPr/>
          <p:nvPr/>
        </p:nvSpPr>
        <p:spPr>
          <a:xfrm>
            <a:off x="8016454" y="1789981"/>
            <a:ext cx="300082" cy="338554"/>
          </a:xfrm>
          <a:prstGeom prst="rect">
            <a:avLst/>
          </a:prstGeom>
        </p:spPr>
        <p:txBody>
          <a:bodyPr wrap="none">
            <a:spAutoFit/>
          </a:bodyPr>
          <a:lstStyle/>
          <a:p>
            <a:pPr algn="ctr"/>
            <a:r>
              <a:rPr lang="en-GB" sz="1600" b="1" dirty="0">
                <a:solidFill>
                  <a:srgbClr val="FFC000"/>
                </a:solidFill>
              </a:rPr>
              <a:t>S</a:t>
            </a:r>
          </a:p>
        </p:txBody>
      </p:sp>
      <p:sp>
        <p:nvSpPr>
          <p:cNvPr id="337" name="Platshållare för text 7">
            <a:extLst>
              <a:ext uri="{FF2B5EF4-FFF2-40B4-BE49-F238E27FC236}">
                <a16:creationId xmlns:a16="http://schemas.microsoft.com/office/drawing/2014/main" id="{1335B7AB-5D5F-47C3-321C-84CE299A7235}"/>
              </a:ext>
            </a:extLst>
          </p:cNvPr>
          <p:cNvSpPr txBox="1">
            <a:spLocks/>
          </p:cNvSpPr>
          <p:nvPr/>
        </p:nvSpPr>
        <p:spPr>
          <a:xfrm>
            <a:off x="9330769" y="1755044"/>
            <a:ext cx="1677935"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chemeClr val="tx1"/>
                </a:solidFill>
              </a:rPr>
              <a:t>Unit #2</a:t>
            </a:r>
          </a:p>
          <a:p>
            <a:pPr algn="r"/>
            <a:r>
              <a:rPr lang="en-GB" sz="1400" b="1" dirty="0">
                <a:solidFill>
                  <a:schemeClr val="tx1"/>
                </a:solidFill>
              </a:rPr>
              <a:t>(North Bunker)</a:t>
            </a:r>
            <a:endParaRPr lang="sv-SE" dirty="0">
              <a:solidFill>
                <a:schemeClr val="tx1"/>
              </a:solidFill>
            </a:endParaRPr>
          </a:p>
        </p:txBody>
      </p:sp>
      <p:sp>
        <p:nvSpPr>
          <p:cNvPr id="338" name="TextBox 337">
            <a:extLst>
              <a:ext uri="{FF2B5EF4-FFF2-40B4-BE49-F238E27FC236}">
                <a16:creationId xmlns:a16="http://schemas.microsoft.com/office/drawing/2014/main" id="{C2387995-D9B4-C280-D8C7-51A114F285A1}"/>
              </a:ext>
            </a:extLst>
          </p:cNvPr>
          <p:cNvSpPr txBox="1"/>
          <p:nvPr/>
        </p:nvSpPr>
        <p:spPr>
          <a:xfrm>
            <a:off x="7346966" y="4147022"/>
            <a:ext cx="689425" cy="230832"/>
          </a:xfrm>
          <a:prstGeom prst="rect">
            <a:avLst/>
          </a:prstGeom>
          <a:noFill/>
        </p:spPr>
        <p:txBody>
          <a:bodyPr wrap="square" rtlCol="0">
            <a:spAutoFit/>
          </a:bodyPr>
          <a:lstStyle/>
          <a:p>
            <a:pPr algn="ctr"/>
            <a:r>
              <a:rPr lang="en-GB" sz="900" b="1" dirty="0">
                <a:solidFill>
                  <a:schemeClr val="accent5"/>
                </a:solidFill>
              </a:rPr>
              <a:t>I-SCMK2</a:t>
            </a:r>
          </a:p>
        </p:txBody>
      </p:sp>
      <p:sp>
        <p:nvSpPr>
          <p:cNvPr id="339" name="TextBox 338">
            <a:extLst>
              <a:ext uri="{FF2B5EF4-FFF2-40B4-BE49-F238E27FC236}">
                <a16:creationId xmlns:a16="http://schemas.microsoft.com/office/drawing/2014/main" id="{0E07F441-940F-DB0D-CDA5-52F1AD3152F9}"/>
              </a:ext>
            </a:extLst>
          </p:cNvPr>
          <p:cNvSpPr txBox="1"/>
          <p:nvPr/>
        </p:nvSpPr>
        <p:spPr>
          <a:xfrm>
            <a:off x="7367934" y="4635888"/>
            <a:ext cx="668457" cy="230832"/>
          </a:xfrm>
          <a:prstGeom prst="rect">
            <a:avLst/>
          </a:prstGeom>
          <a:noFill/>
        </p:spPr>
        <p:txBody>
          <a:bodyPr wrap="square" rtlCol="0">
            <a:spAutoFit/>
          </a:bodyPr>
          <a:lstStyle/>
          <a:p>
            <a:pPr algn="ctr"/>
            <a:r>
              <a:rPr lang="en-GB" sz="900" b="1" dirty="0">
                <a:solidFill>
                  <a:schemeClr val="accent5"/>
                </a:solidFill>
              </a:rPr>
              <a:t>I-SCMK3</a:t>
            </a:r>
          </a:p>
        </p:txBody>
      </p:sp>
      <p:grpSp>
        <p:nvGrpSpPr>
          <p:cNvPr id="340" name="Group 339">
            <a:extLst>
              <a:ext uri="{FF2B5EF4-FFF2-40B4-BE49-F238E27FC236}">
                <a16:creationId xmlns:a16="http://schemas.microsoft.com/office/drawing/2014/main" id="{5F1E99DB-3F20-DAE3-65A1-288271161EB5}"/>
              </a:ext>
            </a:extLst>
          </p:cNvPr>
          <p:cNvGrpSpPr/>
          <p:nvPr/>
        </p:nvGrpSpPr>
        <p:grpSpPr>
          <a:xfrm>
            <a:off x="7984526" y="4925580"/>
            <a:ext cx="359226" cy="504056"/>
            <a:chOff x="5480394" y="6026233"/>
            <a:chExt cx="359226" cy="504056"/>
          </a:xfrm>
        </p:grpSpPr>
        <p:sp>
          <p:nvSpPr>
            <p:cNvPr id="341" name="Donut 428">
              <a:extLst>
                <a:ext uri="{FF2B5EF4-FFF2-40B4-BE49-F238E27FC236}">
                  <a16:creationId xmlns:a16="http://schemas.microsoft.com/office/drawing/2014/main" id="{EC693D66-2E83-4097-8AE5-6056A954814B}"/>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342" name="Straight Connector 341">
              <a:extLst>
                <a:ext uri="{FF2B5EF4-FFF2-40B4-BE49-F238E27FC236}">
                  <a16:creationId xmlns:a16="http://schemas.microsoft.com/office/drawing/2014/main" id="{AAD1D36D-5A9A-EDC0-42BC-F197B411A7AB}"/>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343" name="Oval 342">
              <a:extLst>
                <a:ext uri="{FF2B5EF4-FFF2-40B4-BE49-F238E27FC236}">
                  <a16:creationId xmlns:a16="http://schemas.microsoft.com/office/drawing/2014/main" id="{9B831221-EA51-0DEC-217B-5CBF55EDA2AE}"/>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44" name="Group 343">
            <a:extLst>
              <a:ext uri="{FF2B5EF4-FFF2-40B4-BE49-F238E27FC236}">
                <a16:creationId xmlns:a16="http://schemas.microsoft.com/office/drawing/2014/main" id="{0FF2BACB-32D3-1FBF-09FB-ADA0D261BE03}"/>
              </a:ext>
            </a:extLst>
          </p:cNvPr>
          <p:cNvGrpSpPr/>
          <p:nvPr/>
        </p:nvGrpSpPr>
        <p:grpSpPr>
          <a:xfrm>
            <a:off x="7984526" y="5388968"/>
            <a:ext cx="359226" cy="504056"/>
            <a:chOff x="5480394" y="6026233"/>
            <a:chExt cx="359226" cy="504056"/>
          </a:xfrm>
        </p:grpSpPr>
        <p:sp>
          <p:nvSpPr>
            <p:cNvPr id="345" name="Donut 428">
              <a:extLst>
                <a:ext uri="{FF2B5EF4-FFF2-40B4-BE49-F238E27FC236}">
                  <a16:creationId xmlns:a16="http://schemas.microsoft.com/office/drawing/2014/main" id="{7A95C116-F01F-B430-BC17-8D410BE40806}"/>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346" name="Straight Connector 345">
              <a:extLst>
                <a:ext uri="{FF2B5EF4-FFF2-40B4-BE49-F238E27FC236}">
                  <a16:creationId xmlns:a16="http://schemas.microsoft.com/office/drawing/2014/main" id="{1FAADFCF-8863-E4EB-C9F8-BBFC1914204D}"/>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347" name="Oval 346">
              <a:extLst>
                <a:ext uri="{FF2B5EF4-FFF2-40B4-BE49-F238E27FC236}">
                  <a16:creationId xmlns:a16="http://schemas.microsoft.com/office/drawing/2014/main" id="{53E8C124-4094-2143-3A25-D523FB00779B}"/>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48" name="Group 347">
            <a:extLst>
              <a:ext uri="{FF2B5EF4-FFF2-40B4-BE49-F238E27FC236}">
                <a16:creationId xmlns:a16="http://schemas.microsoft.com/office/drawing/2014/main" id="{36FEB22D-47D9-24E6-769F-906C3D9EDA0E}"/>
              </a:ext>
            </a:extLst>
          </p:cNvPr>
          <p:cNvGrpSpPr/>
          <p:nvPr/>
        </p:nvGrpSpPr>
        <p:grpSpPr>
          <a:xfrm>
            <a:off x="7981465" y="5819293"/>
            <a:ext cx="359226" cy="504056"/>
            <a:chOff x="5480394" y="6026233"/>
            <a:chExt cx="359226" cy="504056"/>
          </a:xfrm>
        </p:grpSpPr>
        <p:sp>
          <p:nvSpPr>
            <p:cNvPr id="349" name="Donut 428">
              <a:extLst>
                <a:ext uri="{FF2B5EF4-FFF2-40B4-BE49-F238E27FC236}">
                  <a16:creationId xmlns:a16="http://schemas.microsoft.com/office/drawing/2014/main" id="{53F6225F-4010-5636-EAD2-397312938327}"/>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350" name="Straight Connector 349">
              <a:extLst>
                <a:ext uri="{FF2B5EF4-FFF2-40B4-BE49-F238E27FC236}">
                  <a16:creationId xmlns:a16="http://schemas.microsoft.com/office/drawing/2014/main" id="{A40B4CC0-35B6-BFA4-C9E5-C0D72F4CEEB9}"/>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351" name="Oval 350">
              <a:extLst>
                <a:ext uri="{FF2B5EF4-FFF2-40B4-BE49-F238E27FC236}">
                  <a16:creationId xmlns:a16="http://schemas.microsoft.com/office/drawing/2014/main" id="{3ED0E5FD-BE65-18DD-86D3-65642630D0AC}"/>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52" name="TextBox 351">
            <a:extLst>
              <a:ext uri="{FF2B5EF4-FFF2-40B4-BE49-F238E27FC236}">
                <a16:creationId xmlns:a16="http://schemas.microsoft.com/office/drawing/2014/main" id="{98C55FCC-C265-C5C9-C62B-D90E371A22A7}"/>
              </a:ext>
            </a:extLst>
          </p:cNvPr>
          <p:cNvSpPr txBox="1"/>
          <p:nvPr/>
        </p:nvSpPr>
        <p:spPr>
          <a:xfrm>
            <a:off x="8301827" y="5222167"/>
            <a:ext cx="383438" cy="169277"/>
          </a:xfrm>
          <a:prstGeom prst="rect">
            <a:avLst/>
          </a:prstGeom>
          <a:noFill/>
        </p:spPr>
        <p:txBody>
          <a:bodyPr wrap="none" rtlCol="0">
            <a:spAutoFit/>
          </a:bodyPr>
          <a:lstStyle/>
          <a:p>
            <a:pPr algn="l"/>
            <a:r>
              <a:rPr lang="sv-SE" sz="500" dirty="0">
                <a:solidFill>
                  <a:srgbClr val="666666"/>
                </a:solidFill>
              </a:rPr>
              <a:t>SLOT 8</a:t>
            </a:r>
            <a:endParaRPr lang="en-US" sz="500" dirty="0">
              <a:solidFill>
                <a:srgbClr val="666666"/>
              </a:solidFill>
            </a:endParaRPr>
          </a:p>
        </p:txBody>
      </p:sp>
      <p:sp>
        <p:nvSpPr>
          <p:cNvPr id="353" name="TextBox 352">
            <a:extLst>
              <a:ext uri="{FF2B5EF4-FFF2-40B4-BE49-F238E27FC236}">
                <a16:creationId xmlns:a16="http://schemas.microsoft.com/office/drawing/2014/main" id="{D88686AC-26FF-8FDE-E665-4D275FD297C3}"/>
              </a:ext>
            </a:extLst>
          </p:cNvPr>
          <p:cNvSpPr txBox="1"/>
          <p:nvPr/>
        </p:nvSpPr>
        <p:spPr>
          <a:xfrm>
            <a:off x="8301827" y="5669559"/>
            <a:ext cx="383438" cy="169277"/>
          </a:xfrm>
          <a:prstGeom prst="rect">
            <a:avLst/>
          </a:prstGeom>
          <a:noFill/>
        </p:spPr>
        <p:txBody>
          <a:bodyPr wrap="none" rtlCol="0">
            <a:spAutoFit/>
          </a:bodyPr>
          <a:lstStyle/>
          <a:p>
            <a:pPr algn="l"/>
            <a:r>
              <a:rPr lang="sv-SE" sz="500" dirty="0">
                <a:solidFill>
                  <a:srgbClr val="666666"/>
                </a:solidFill>
              </a:rPr>
              <a:t>SLOT 9</a:t>
            </a:r>
            <a:endParaRPr lang="en-US" sz="500" dirty="0">
              <a:solidFill>
                <a:srgbClr val="666666"/>
              </a:solidFill>
            </a:endParaRPr>
          </a:p>
        </p:txBody>
      </p:sp>
      <p:sp>
        <p:nvSpPr>
          <p:cNvPr id="354" name="TextBox 353">
            <a:extLst>
              <a:ext uri="{FF2B5EF4-FFF2-40B4-BE49-F238E27FC236}">
                <a16:creationId xmlns:a16="http://schemas.microsoft.com/office/drawing/2014/main" id="{CAAEC23E-3740-5933-4858-D47EC3CE7940}"/>
              </a:ext>
            </a:extLst>
          </p:cNvPr>
          <p:cNvSpPr txBox="1"/>
          <p:nvPr/>
        </p:nvSpPr>
        <p:spPr>
          <a:xfrm>
            <a:off x="8284194" y="6098567"/>
            <a:ext cx="418704" cy="169277"/>
          </a:xfrm>
          <a:prstGeom prst="rect">
            <a:avLst/>
          </a:prstGeom>
          <a:noFill/>
        </p:spPr>
        <p:txBody>
          <a:bodyPr wrap="none" rtlCol="0">
            <a:spAutoFit/>
          </a:bodyPr>
          <a:lstStyle/>
          <a:p>
            <a:pPr algn="l"/>
            <a:r>
              <a:rPr lang="sv-SE" sz="500" dirty="0">
                <a:solidFill>
                  <a:srgbClr val="666666"/>
                </a:solidFill>
              </a:rPr>
              <a:t>SLOT 10</a:t>
            </a:r>
            <a:endParaRPr lang="en-US" sz="500" dirty="0">
              <a:solidFill>
                <a:srgbClr val="666666"/>
              </a:solidFill>
            </a:endParaRPr>
          </a:p>
        </p:txBody>
      </p:sp>
      <p:sp>
        <p:nvSpPr>
          <p:cNvPr id="355" name="TextBox 354">
            <a:extLst>
              <a:ext uri="{FF2B5EF4-FFF2-40B4-BE49-F238E27FC236}">
                <a16:creationId xmlns:a16="http://schemas.microsoft.com/office/drawing/2014/main" id="{FE83204E-5F06-AF75-9F94-C7AB650A97A3}"/>
              </a:ext>
            </a:extLst>
          </p:cNvPr>
          <p:cNvSpPr txBox="1"/>
          <p:nvPr/>
        </p:nvSpPr>
        <p:spPr>
          <a:xfrm>
            <a:off x="7367934" y="5067785"/>
            <a:ext cx="657386" cy="230832"/>
          </a:xfrm>
          <a:prstGeom prst="rect">
            <a:avLst/>
          </a:prstGeom>
          <a:noFill/>
        </p:spPr>
        <p:txBody>
          <a:bodyPr wrap="square" rtlCol="0">
            <a:spAutoFit/>
          </a:bodyPr>
          <a:lstStyle/>
          <a:p>
            <a:pPr algn="ctr"/>
            <a:r>
              <a:rPr lang="en-GB" sz="900" b="1" dirty="0">
                <a:solidFill>
                  <a:schemeClr val="accent5"/>
                </a:solidFill>
              </a:rPr>
              <a:t>I-SCMK4</a:t>
            </a:r>
          </a:p>
        </p:txBody>
      </p:sp>
      <p:sp>
        <p:nvSpPr>
          <p:cNvPr id="356" name="TextBox 355">
            <a:extLst>
              <a:ext uri="{FF2B5EF4-FFF2-40B4-BE49-F238E27FC236}">
                <a16:creationId xmlns:a16="http://schemas.microsoft.com/office/drawing/2014/main" id="{344B01FF-FD8A-974A-A880-66A2191949D1}"/>
              </a:ext>
            </a:extLst>
          </p:cNvPr>
          <p:cNvSpPr txBox="1"/>
          <p:nvPr/>
        </p:nvSpPr>
        <p:spPr>
          <a:xfrm>
            <a:off x="7346966" y="5541867"/>
            <a:ext cx="689425" cy="230832"/>
          </a:xfrm>
          <a:prstGeom prst="rect">
            <a:avLst/>
          </a:prstGeom>
          <a:noFill/>
        </p:spPr>
        <p:txBody>
          <a:bodyPr wrap="square" rtlCol="0">
            <a:spAutoFit/>
          </a:bodyPr>
          <a:lstStyle/>
          <a:p>
            <a:pPr algn="ctr"/>
            <a:r>
              <a:rPr lang="en-GB" sz="900" b="1" dirty="0">
                <a:solidFill>
                  <a:schemeClr val="accent5"/>
                </a:solidFill>
              </a:rPr>
              <a:t>I-SCMK5</a:t>
            </a:r>
          </a:p>
        </p:txBody>
      </p:sp>
      <p:sp>
        <p:nvSpPr>
          <p:cNvPr id="357" name="TextBox 356">
            <a:extLst>
              <a:ext uri="{FF2B5EF4-FFF2-40B4-BE49-F238E27FC236}">
                <a16:creationId xmlns:a16="http://schemas.microsoft.com/office/drawing/2014/main" id="{BB9E6E40-616A-9B93-ADB4-AFBFC6D0B101}"/>
              </a:ext>
            </a:extLst>
          </p:cNvPr>
          <p:cNvSpPr txBox="1"/>
          <p:nvPr/>
        </p:nvSpPr>
        <p:spPr>
          <a:xfrm>
            <a:off x="7367934" y="6030733"/>
            <a:ext cx="668457" cy="230832"/>
          </a:xfrm>
          <a:prstGeom prst="rect">
            <a:avLst/>
          </a:prstGeom>
          <a:noFill/>
        </p:spPr>
        <p:txBody>
          <a:bodyPr wrap="square" rtlCol="0">
            <a:spAutoFit/>
          </a:bodyPr>
          <a:lstStyle/>
          <a:p>
            <a:pPr algn="ctr"/>
            <a:r>
              <a:rPr lang="en-GB" sz="900" b="1" dirty="0">
                <a:solidFill>
                  <a:schemeClr val="accent5"/>
                </a:solidFill>
              </a:rPr>
              <a:t>I-SCMK6</a:t>
            </a:r>
          </a:p>
        </p:txBody>
      </p:sp>
      <p:cxnSp>
        <p:nvCxnSpPr>
          <p:cNvPr id="360" name="Straight Connector 359">
            <a:extLst>
              <a:ext uri="{FF2B5EF4-FFF2-40B4-BE49-F238E27FC236}">
                <a16:creationId xmlns:a16="http://schemas.microsoft.com/office/drawing/2014/main" id="{DA3739D5-A703-1FAD-C020-85C446593454}"/>
              </a:ext>
            </a:extLst>
          </p:cNvPr>
          <p:cNvCxnSpPr>
            <a:cxnSpLocks/>
          </p:cNvCxnSpPr>
          <p:nvPr/>
        </p:nvCxnSpPr>
        <p:spPr>
          <a:xfrm rot="16200000">
            <a:off x="8164139" y="2151372"/>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362" name="Rectangle 361">
            <a:extLst>
              <a:ext uri="{FF2B5EF4-FFF2-40B4-BE49-F238E27FC236}">
                <a16:creationId xmlns:a16="http://schemas.microsoft.com/office/drawing/2014/main" id="{9FF832E3-6203-881F-B4DB-1F2179B01527}"/>
              </a:ext>
            </a:extLst>
          </p:cNvPr>
          <p:cNvSpPr/>
          <p:nvPr/>
        </p:nvSpPr>
        <p:spPr>
          <a:xfrm>
            <a:off x="9458687" y="2661079"/>
            <a:ext cx="329877" cy="103289"/>
          </a:xfrm>
          <a:prstGeom prst="rect">
            <a:avLst/>
          </a:prstGeom>
          <a:solidFill>
            <a:srgbClr val="8C8C8C"/>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F4C2F27E-3F72-06B5-B145-5BC0D461E361}"/>
              </a:ext>
            </a:extLst>
          </p:cNvPr>
          <p:cNvSpPr/>
          <p:nvPr/>
        </p:nvSpPr>
        <p:spPr>
          <a:xfrm>
            <a:off x="9054231" y="3128283"/>
            <a:ext cx="329877" cy="103289"/>
          </a:xfrm>
          <a:prstGeom prst="rect">
            <a:avLst/>
          </a:prstGeom>
          <a:solidFill>
            <a:srgbClr val="8C8C8C"/>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7" name="Straight Connector 366">
            <a:extLst>
              <a:ext uri="{FF2B5EF4-FFF2-40B4-BE49-F238E27FC236}">
                <a16:creationId xmlns:a16="http://schemas.microsoft.com/office/drawing/2014/main" id="{EE5E5516-9A35-4848-68AE-31D01DFC0B05}"/>
              </a:ext>
            </a:extLst>
          </p:cNvPr>
          <p:cNvCxnSpPr>
            <a:cxnSpLocks/>
          </p:cNvCxnSpPr>
          <p:nvPr/>
        </p:nvCxnSpPr>
        <p:spPr>
          <a:xfrm>
            <a:off x="8160816" y="3067137"/>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68" name="Straight Connector 367">
            <a:extLst>
              <a:ext uri="{FF2B5EF4-FFF2-40B4-BE49-F238E27FC236}">
                <a16:creationId xmlns:a16="http://schemas.microsoft.com/office/drawing/2014/main" id="{AA712B0C-EDA0-BC3E-8AE0-4517201FAB21}"/>
              </a:ext>
            </a:extLst>
          </p:cNvPr>
          <p:cNvCxnSpPr>
            <a:cxnSpLocks/>
          </p:cNvCxnSpPr>
          <p:nvPr/>
        </p:nvCxnSpPr>
        <p:spPr>
          <a:xfrm>
            <a:off x="8157755" y="260504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69" name="Straight Connector 368">
            <a:extLst>
              <a:ext uri="{FF2B5EF4-FFF2-40B4-BE49-F238E27FC236}">
                <a16:creationId xmlns:a16="http://schemas.microsoft.com/office/drawing/2014/main" id="{AD697BED-A2A8-3B97-0AFA-FE65818E7642}"/>
              </a:ext>
            </a:extLst>
          </p:cNvPr>
          <p:cNvCxnSpPr>
            <a:cxnSpLocks/>
          </p:cNvCxnSpPr>
          <p:nvPr/>
        </p:nvCxnSpPr>
        <p:spPr>
          <a:xfrm>
            <a:off x="8157755" y="3551410"/>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370" name="Rounded Rectangle 135">
            <a:extLst>
              <a:ext uri="{FF2B5EF4-FFF2-40B4-BE49-F238E27FC236}">
                <a16:creationId xmlns:a16="http://schemas.microsoft.com/office/drawing/2014/main" id="{1A95E207-EA9F-BDEE-4E59-984AC5E9937C}"/>
              </a:ext>
            </a:extLst>
          </p:cNvPr>
          <p:cNvSpPr/>
          <p:nvPr/>
        </p:nvSpPr>
        <p:spPr>
          <a:xfrm>
            <a:off x="7066109" y="1110065"/>
            <a:ext cx="1663269"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The NBAK is locked by solenoid upon removing of any RFID keys and unlocked when all RFID keys are in home position and AMS = 0</a:t>
            </a:r>
          </a:p>
        </p:txBody>
      </p:sp>
      <p:grpSp>
        <p:nvGrpSpPr>
          <p:cNvPr id="371" name="Group 370">
            <a:extLst>
              <a:ext uri="{FF2B5EF4-FFF2-40B4-BE49-F238E27FC236}">
                <a16:creationId xmlns:a16="http://schemas.microsoft.com/office/drawing/2014/main" id="{882E4128-BFD8-E3D7-7554-98456A5B1A52}"/>
              </a:ext>
            </a:extLst>
          </p:cNvPr>
          <p:cNvGrpSpPr/>
          <p:nvPr/>
        </p:nvGrpSpPr>
        <p:grpSpPr>
          <a:xfrm>
            <a:off x="7336532" y="1805384"/>
            <a:ext cx="506289" cy="530824"/>
            <a:chOff x="5144361" y="4807730"/>
            <a:chExt cx="506289" cy="530824"/>
          </a:xfrm>
        </p:grpSpPr>
        <p:pic>
          <p:nvPicPr>
            <p:cNvPr id="372" name="Picture 371">
              <a:extLst>
                <a:ext uri="{FF2B5EF4-FFF2-40B4-BE49-F238E27FC236}">
                  <a16:creationId xmlns:a16="http://schemas.microsoft.com/office/drawing/2014/main" id="{A1C58016-1F8B-7A32-E702-07821F86F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4361" y="4807730"/>
              <a:ext cx="504057" cy="303170"/>
            </a:xfrm>
            <a:prstGeom prst="rect">
              <a:avLst/>
            </a:prstGeom>
            <a:solidFill>
              <a:schemeClr val="tx2">
                <a:lumMod val="60000"/>
                <a:lumOff val="40000"/>
              </a:schemeClr>
            </a:solidFill>
            <a:effectLst>
              <a:glow rad="101600">
                <a:srgbClr val="00B0F0"/>
              </a:glow>
            </a:effectLst>
          </p:spPr>
        </p:pic>
        <p:sp>
          <p:nvSpPr>
            <p:cNvPr id="373" name="TextBox 372">
              <a:extLst>
                <a:ext uri="{FF2B5EF4-FFF2-40B4-BE49-F238E27FC236}">
                  <a16:creationId xmlns:a16="http://schemas.microsoft.com/office/drawing/2014/main" id="{D4E14856-63D5-FA12-50C6-99B41AF7E59B}"/>
                </a:ext>
              </a:extLst>
            </p:cNvPr>
            <p:cNvSpPr txBox="1"/>
            <p:nvPr/>
          </p:nvSpPr>
          <p:spPr>
            <a:xfrm>
              <a:off x="5173368" y="5138499"/>
              <a:ext cx="477282" cy="200055"/>
            </a:xfrm>
            <a:prstGeom prst="rect">
              <a:avLst/>
            </a:prstGeom>
            <a:noFill/>
          </p:spPr>
          <p:txBody>
            <a:bodyPr wrap="square" rtlCol="0">
              <a:spAutoFit/>
            </a:bodyPr>
            <a:lstStyle/>
            <a:p>
              <a:pPr algn="ctr"/>
              <a:r>
                <a:rPr lang="en-GB" sz="700" b="1" dirty="0">
                  <a:solidFill>
                    <a:schemeClr val="accent1"/>
                  </a:solidFill>
                </a:rPr>
                <a:t>NBAK</a:t>
              </a:r>
            </a:p>
          </p:txBody>
        </p:sp>
      </p:grpSp>
      <p:sp>
        <p:nvSpPr>
          <p:cNvPr id="2" name="Slide Number Placeholder 1">
            <a:extLst>
              <a:ext uri="{FF2B5EF4-FFF2-40B4-BE49-F238E27FC236}">
                <a16:creationId xmlns:a16="http://schemas.microsoft.com/office/drawing/2014/main" id="{96C1D030-9EE3-2E0E-7059-57DDF2855141}"/>
              </a:ext>
            </a:extLst>
          </p:cNvPr>
          <p:cNvSpPr>
            <a:spLocks noGrp="1"/>
          </p:cNvSpPr>
          <p:nvPr>
            <p:ph type="sldNum" sz="quarter" idx="12"/>
          </p:nvPr>
        </p:nvSpPr>
        <p:spPr/>
        <p:txBody>
          <a:bodyPr/>
          <a:lstStyle/>
          <a:p>
            <a:fld id="{F7283078-D760-1647-8B80-66BA8B52336D}" type="slidenum">
              <a:rPr lang="sv-SE" smtClean="0"/>
              <a:t>28</a:t>
            </a:fld>
            <a:endParaRPr lang="sv-SE"/>
          </a:p>
        </p:txBody>
      </p:sp>
      <p:pic>
        <p:nvPicPr>
          <p:cNvPr id="3" name="Picture 2">
            <a:extLst>
              <a:ext uri="{FF2B5EF4-FFF2-40B4-BE49-F238E27FC236}">
                <a16:creationId xmlns:a16="http://schemas.microsoft.com/office/drawing/2014/main" id="{C6391397-95A8-8C42-87D1-856DBF3D02E4}"/>
              </a:ext>
            </a:extLst>
          </p:cNvPr>
          <p:cNvPicPr>
            <a:picLocks noChangeAspect="1"/>
          </p:cNvPicPr>
          <p:nvPr/>
        </p:nvPicPr>
        <p:blipFill>
          <a:blip r:embed="rId3"/>
          <a:stretch>
            <a:fillRect/>
          </a:stretch>
        </p:blipFill>
        <p:spPr>
          <a:xfrm>
            <a:off x="5610022" y="3816511"/>
            <a:ext cx="838568" cy="903073"/>
          </a:xfrm>
          <a:prstGeom prst="rect">
            <a:avLst/>
          </a:prstGeom>
        </p:spPr>
      </p:pic>
    </p:spTree>
    <p:extLst>
      <p:ext uri="{BB962C8B-B14F-4D97-AF65-F5344CB8AC3E}">
        <p14:creationId xmlns:p14="http://schemas.microsoft.com/office/powerpoint/2010/main" val="375909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875E-6 -1.11111E-6 L 0.29544 0.06505 " pathEditMode="relative" rAng="0" ptsTypes="AA">
                                      <p:cBhvr>
                                        <p:cTn id="16" dur="2000" fill="hold"/>
                                        <p:tgtEl>
                                          <p:spTgt spid="328"/>
                                        </p:tgtEl>
                                        <p:attrNameLst>
                                          <p:attrName>ppt_x</p:attrName>
                                          <p:attrName>ppt_y</p:attrName>
                                        </p:attrNameLst>
                                      </p:cBhvr>
                                      <p:rCtr x="14766" y="3241"/>
                                    </p:animMotion>
                                  </p:childTnLst>
                                </p:cTn>
                              </p:par>
                            </p:childTnLst>
                          </p:cTn>
                        </p:par>
                        <p:par>
                          <p:cTn id="17" fill="hold">
                            <p:stCondLst>
                              <p:cond delay="2000"/>
                            </p:stCondLst>
                            <p:childTnLst>
                              <p:par>
                                <p:cTn id="18" presetID="1" presetClass="exit" presetSubtype="0" fill="hold" grpId="0" nodeType="afterEffect">
                                  <p:stCondLst>
                                    <p:cond delay="0"/>
                                  </p:stCondLst>
                                  <p:childTnLst>
                                    <p:set>
                                      <p:cBhvr>
                                        <p:cTn id="19" dur="1" fill="hold">
                                          <p:stCondLst>
                                            <p:cond delay="0"/>
                                          </p:stCondLst>
                                        </p:cTn>
                                        <p:tgtEl>
                                          <p:spTgt spid="36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27083 -0.22361 " pathEditMode="relative" rAng="0" ptsTypes="AA">
                                      <p:cBhvr>
                                        <p:cTn id="27" dur="2000" fill="hold"/>
                                        <p:tgtEl>
                                          <p:spTgt spid="3"/>
                                        </p:tgtEl>
                                        <p:attrNameLst>
                                          <p:attrName>ppt_x</p:attrName>
                                          <p:attrName>ppt_y</p:attrName>
                                        </p:attrNameLst>
                                      </p:cBhvr>
                                      <p:rCtr x="13542" y="-11181"/>
                                    </p:animMotion>
                                  </p:childTnLst>
                                </p:cTn>
                              </p:par>
                            </p:childTnLst>
                          </p:cTn>
                        </p:par>
                        <p:par>
                          <p:cTn id="28" fill="hold">
                            <p:stCondLst>
                              <p:cond delay="2000"/>
                            </p:stCondLst>
                            <p:childTnLst>
                              <p:par>
                                <p:cTn id="29" presetID="10" presetClass="exit" presetSubtype="0" fill="hold" nodeType="afterEffect">
                                  <p:stCondLst>
                                    <p:cond delay="0"/>
                                  </p:stCondLst>
                                  <p:childTnLst>
                                    <p:animEffect transition="out" filter="fade">
                                      <p:cBhvr>
                                        <p:cTn id="30" dur="500"/>
                                        <p:tgtEl>
                                          <p:spTgt spid="328"/>
                                        </p:tgtEl>
                                      </p:cBhvr>
                                    </p:animEffect>
                                    <p:set>
                                      <p:cBhvr>
                                        <p:cTn id="31" dur="1" fill="hold">
                                          <p:stCondLst>
                                            <p:cond delay="499"/>
                                          </p:stCondLst>
                                        </p:cTn>
                                        <p:tgtEl>
                                          <p:spTgt spid="32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6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99"/>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nodeType="afterEffect">
                                  <p:stCondLst>
                                    <p:cond delay="0"/>
                                  </p:stCondLst>
                                  <p:childTnLst>
                                    <p:set>
                                      <p:cBhvr>
                                        <p:cTn id="45" dur="1" fill="hold">
                                          <p:stCondLst>
                                            <p:cond delay="0"/>
                                          </p:stCondLst>
                                        </p:cTn>
                                        <p:tgtEl>
                                          <p:spTgt spid="50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4.58333E-6 4.81481E-6 L 0.25351 -0.15047 " pathEditMode="relative" rAng="0" ptsTypes="AA">
                                      <p:cBhvr>
                                        <p:cTn id="53" dur="2000" fill="hold"/>
                                        <p:tgtEl>
                                          <p:spTgt spid="333"/>
                                        </p:tgtEl>
                                        <p:attrNameLst>
                                          <p:attrName>ppt_x</p:attrName>
                                          <p:attrName>ppt_y</p:attrName>
                                        </p:attrNameLst>
                                      </p:cBhvr>
                                      <p:rCtr x="12669" y="-7523"/>
                                    </p:animMotion>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333"/>
                                        </p:tgtEl>
                                        <p:attrNameLst>
                                          <p:attrName>style.visibility</p:attrName>
                                        </p:attrNameLst>
                                      </p:cBhvr>
                                      <p:to>
                                        <p:strVal val="hidden"/>
                                      </p:to>
                                    </p:set>
                                  </p:childTnLst>
                                </p:cTn>
                              </p:par>
                              <p:par>
                                <p:cTn id="58" presetID="22" presetClass="entr" presetSubtype="4" fill="hold" nodeType="withEffect">
                                  <p:stCondLst>
                                    <p:cond delay="0"/>
                                  </p:stCondLst>
                                  <p:childTnLst>
                                    <p:set>
                                      <p:cBhvr>
                                        <p:cTn id="59" dur="1" fill="hold">
                                          <p:stCondLst>
                                            <p:cond delay="0"/>
                                          </p:stCondLst>
                                        </p:cTn>
                                        <p:tgtEl>
                                          <p:spTgt spid="360"/>
                                        </p:tgtEl>
                                        <p:attrNameLst>
                                          <p:attrName>style.visibility</p:attrName>
                                        </p:attrNameLst>
                                      </p:cBhvr>
                                      <p:to>
                                        <p:strVal val="visible"/>
                                      </p:to>
                                    </p:set>
                                    <p:animEffect transition="in" filter="wipe(down)">
                                      <p:cBhvr>
                                        <p:cTn id="60" dur="500"/>
                                        <p:tgtEl>
                                          <p:spTgt spid="360"/>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mph" presetSubtype="0" fill="hold" nodeType="clickEffect">
                                  <p:stCondLst>
                                    <p:cond delay="0"/>
                                  </p:stCondLst>
                                  <p:childTnLst>
                                    <p:animRot by="5400000">
                                      <p:cBhvr>
                                        <p:cTn id="64" dur="2000" fill="hold"/>
                                        <p:tgtEl>
                                          <p:spTgt spid="360"/>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67"/>
                                        </p:tgtEl>
                                        <p:attrNameLst>
                                          <p:attrName>style.visibility</p:attrName>
                                        </p:attrNameLst>
                                      </p:cBhvr>
                                      <p:to>
                                        <p:strVal val="visible"/>
                                      </p:to>
                                    </p:set>
                                    <p:animEffect transition="in" filter="wipe(down)">
                                      <p:cBhvr>
                                        <p:cTn id="69" dur="500"/>
                                        <p:tgtEl>
                                          <p:spTgt spid="36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68"/>
                                        </p:tgtEl>
                                        <p:attrNameLst>
                                          <p:attrName>style.visibility</p:attrName>
                                        </p:attrNameLst>
                                      </p:cBhvr>
                                      <p:to>
                                        <p:strVal val="visible"/>
                                      </p:to>
                                    </p:set>
                                    <p:animEffect transition="in" filter="wipe(down)">
                                      <p:cBhvr>
                                        <p:cTn id="74" dur="500"/>
                                        <p:tgtEl>
                                          <p:spTgt spid="36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69"/>
                                        </p:tgtEl>
                                        <p:attrNameLst>
                                          <p:attrName>style.visibility</p:attrName>
                                        </p:attrNameLst>
                                      </p:cBhvr>
                                      <p:to>
                                        <p:strVal val="visible"/>
                                      </p:to>
                                    </p:set>
                                    <p:animEffect transition="in" filter="wipe(down)">
                                      <p:cBhvr>
                                        <p:cTn id="79" dur="500"/>
                                        <p:tgtEl>
                                          <p:spTgt spid="369"/>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370">
                                            <p:txEl>
                                              <p:pRg st="0" end="0"/>
                                            </p:txEl>
                                          </p:spTgt>
                                        </p:tgtEl>
                                      </p:cBhvr>
                                    </p:animEffect>
                                    <p:animScale>
                                      <p:cBhvr>
                                        <p:cTn id="84" dur="250" autoRev="1" fill="hold"/>
                                        <p:tgtEl>
                                          <p:spTgt spid="370">
                                            <p:txEl>
                                              <p:pRg st="0" end="0"/>
                                            </p:txEl>
                                          </p:spTgt>
                                        </p:tgtEl>
                                      </p:cBhvr>
                                      <p:by x="105000" y="105000"/>
                                    </p:animScale>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3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37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nodeType="clickEffect">
                                  <p:stCondLst>
                                    <p:cond delay="0"/>
                                  </p:stCondLst>
                                  <p:childTnLst>
                                    <p:animRot by="-5400000">
                                      <p:cBhvr>
                                        <p:cTn id="96" dur="2000" fill="hold"/>
                                        <p:tgtEl>
                                          <p:spTgt spid="295"/>
                                        </p:tgtEl>
                                        <p:attrNameLst>
                                          <p:attrName>r</p:attrName>
                                        </p:attrNameLst>
                                      </p:cBhvr>
                                    </p:animRot>
                                  </p:childTnLst>
                                </p:cTn>
                              </p:par>
                              <p:par>
                                <p:cTn id="97" presetID="42" presetClass="path" presetSubtype="0" accel="50000" decel="50000" fill="hold" nodeType="withEffect">
                                  <p:stCondLst>
                                    <p:cond delay="0"/>
                                  </p:stCondLst>
                                  <p:childTnLst>
                                    <p:animMotion origin="layout" path="M -1.25E-6 0.00558 L -1.25E-6 0.03405 " pathEditMode="fixed" rAng="0" ptsTypes="AA">
                                      <p:cBhvr>
                                        <p:cTn id="98" dur="2000" fill="hold"/>
                                        <p:tgtEl>
                                          <p:spTgt spid="245"/>
                                        </p:tgtEl>
                                        <p:attrNameLst>
                                          <p:attrName>ppt_x</p:attrName>
                                          <p:attrName>ppt_y</p:attrName>
                                        </p:attrNameLst>
                                      </p:cBhvr>
                                      <p:rCtr x="0" y="1412"/>
                                    </p:animMotion>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71"/>
                                        </p:tgtEl>
                                        <p:attrNameLst>
                                          <p:attrName>style.visibility</p:attrName>
                                        </p:attrNameLst>
                                      </p:cBhvr>
                                      <p:to>
                                        <p:strVal val="visible"/>
                                      </p:to>
                                    </p:set>
                                    <p:animEffect transition="in" filter="fade">
                                      <p:cBhvr>
                                        <p:cTn id="103" dur="500"/>
                                        <p:tgtEl>
                                          <p:spTgt spid="371"/>
                                        </p:tgtEl>
                                      </p:cBhvr>
                                    </p:animEffect>
                                  </p:childTnLst>
                                </p:cTn>
                              </p:par>
                              <p:par>
                                <p:cTn id="104" presetID="1" presetClass="exit" presetSubtype="0" fill="hold" nodeType="withEffect">
                                  <p:stCondLst>
                                    <p:cond delay="0"/>
                                  </p:stCondLst>
                                  <p:childTnLst>
                                    <p:set>
                                      <p:cBhvr>
                                        <p:cTn id="105" dur="1" fill="hold">
                                          <p:stCondLst>
                                            <p:cond delay="0"/>
                                          </p:stCondLst>
                                        </p:cTn>
                                        <p:tgtEl>
                                          <p:spTgt spid="295"/>
                                        </p:tgtEl>
                                        <p:attrNameLst>
                                          <p:attrName>style.visibility</p:attrName>
                                        </p:attrNameLst>
                                      </p:cBhvr>
                                      <p:to>
                                        <p:strVal val="hidden"/>
                                      </p:to>
                                    </p:set>
                                  </p:childTnLst>
                                </p:cTn>
                              </p:par>
                            </p:childTnLst>
                          </p:cTn>
                        </p:par>
                        <p:par>
                          <p:cTn id="106" fill="hold">
                            <p:stCondLst>
                              <p:cond delay="500"/>
                            </p:stCondLst>
                            <p:childTnLst>
                              <p:par>
                                <p:cTn id="107" presetID="42" presetClass="path" presetSubtype="0" accel="50000" decel="50000" fill="hold" nodeType="afterEffect">
                                  <p:stCondLst>
                                    <p:cond delay="0"/>
                                  </p:stCondLst>
                                  <p:childTnLst>
                                    <p:animMotion origin="layout" path="M -0.003 -0.01204 L -0.18659 0.09954 " pathEditMode="relative" rAng="0" ptsTypes="AA">
                                      <p:cBhvr>
                                        <p:cTn id="108" dur="2000" fill="hold"/>
                                        <p:tgtEl>
                                          <p:spTgt spid="371"/>
                                        </p:tgtEl>
                                        <p:attrNameLst>
                                          <p:attrName>ppt_x</p:attrName>
                                          <p:attrName>ppt_y</p:attrName>
                                        </p:attrNameLst>
                                      </p:cBhvr>
                                      <p:rCtr x="-9180" y="5579"/>
                                    </p:animMotion>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371"/>
                                        </p:tgtEl>
                                      </p:cBhvr>
                                    </p:animEffect>
                                    <p:set>
                                      <p:cBhvr>
                                        <p:cTn id="113" dur="1" fill="hold">
                                          <p:stCondLst>
                                            <p:cond delay="499"/>
                                          </p:stCondLst>
                                        </p:cTn>
                                        <p:tgtEl>
                                          <p:spTgt spid="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36" grpId="0"/>
      <p:bldP spid="362" grpId="0" animBg="1"/>
      <p:bldP spid="363" grpId="0" animBg="1"/>
      <p:bldP spid="3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a:extLst>
              <a:ext uri="{FF2B5EF4-FFF2-40B4-BE49-F238E27FC236}">
                <a16:creationId xmlns:a16="http://schemas.microsoft.com/office/drawing/2014/main" id="{B281C957-2AF3-4087-A588-DC99817CE225}"/>
              </a:ext>
            </a:extLst>
          </p:cNvPr>
          <p:cNvSpPr>
            <a:spLocks noGrp="1"/>
          </p:cNvSpPr>
          <p:nvPr>
            <p:ph type="title"/>
          </p:nvPr>
        </p:nvSpPr>
        <p:spPr>
          <a:xfrm>
            <a:off x="702743" y="197838"/>
            <a:ext cx="10496882" cy="657339"/>
          </a:xfrm>
        </p:spPr>
        <p:txBody>
          <a:bodyPr/>
          <a:lstStyle/>
          <a:p>
            <a:r>
              <a:rPr lang="en-US" sz="3000" dirty="0"/>
              <a:t>Permit to energizing the Bending Magnet for sending the Proton Beam to Target</a:t>
            </a:r>
            <a:endParaRPr lang="en-GB" sz="3000" dirty="0"/>
          </a:p>
        </p:txBody>
      </p:sp>
      <p:sp>
        <p:nvSpPr>
          <p:cNvPr id="4" name="Text Placeholder 3">
            <a:extLst>
              <a:ext uri="{FF2B5EF4-FFF2-40B4-BE49-F238E27FC236}">
                <a16:creationId xmlns:a16="http://schemas.microsoft.com/office/drawing/2014/main" id="{E088C0B8-F229-B1EB-F490-A8F30CA9A0D7}"/>
              </a:ext>
            </a:extLst>
          </p:cNvPr>
          <p:cNvSpPr>
            <a:spLocks noGrp="1"/>
          </p:cNvSpPr>
          <p:nvPr>
            <p:ph type="body" sz="quarter" idx="14"/>
          </p:nvPr>
        </p:nvSpPr>
        <p:spPr/>
        <p:txBody>
          <a:bodyPr/>
          <a:lstStyle/>
          <a:p>
            <a:endParaRPr lang="en-US" dirty="0"/>
          </a:p>
        </p:txBody>
      </p:sp>
      <p:grpSp>
        <p:nvGrpSpPr>
          <p:cNvPr id="6" name="Group 5">
            <a:extLst>
              <a:ext uri="{FF2B5EF4-FFF2-40B4-BE49-F238E27FC236}">
                <a16:creationId xmlns:a16="http://schemas.microsoft.com/office/drawing/2014/main" id="{EDE24667-95C1-B092-2B66-720ACF803204}"/>
              </a:ext>
            </a:extLst>
          </p:cNvPr>
          <p:cNvGrpSpPr/>
          <p:nvPr/>
        </p:nvGrpSpPr>
        <p:grpSpPr>
          <a:xfrm>
            <a:off x="3116279" y="2740839"/>
            <a:ext cx="147908" cy="937603"/>
            <a:chOff x="3986195" y="2946494"/>
            <a:chExt cx="147908" cy="992093"/>
          </a:xfrm>
        </p:grpSpPr>
        <p:sp>
          <p:nvSpPr>
            <p:cNvPr id="7" name="Rounded Rectangle 382">
              <a:extLst>
                <a:ext uri="{FF2B5EF4-FFF2-40B4-BE49-F238E27FC236}">
                  <a16:creationId xmlns:a16="http://schemas.microsoft.com/office/drawing/2014/main" id="{78468C21-AE5D-35AD-3D95-613AE19B24F4}"/>
                </a:ext>
              </a:extLst>
            </p:cNvPr>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Hexagon 7">
              <a:extLst>
                <a:ext uri="{FF2B5EF4-FFF2-40B4-BE49-F238E27FC236}">
                  <a16:creationId xmlns:a16="http://schemas.microsoft.com/office/drawing/2014/main" id="{B599D7A7-E08F-30E7-75FB-44C06CA94B38}"/>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Hexagon 8">
              <a:extLst>
                <a:ext uri="{FF2B5EF4-FFF2-40B4-BE49-F238E27FC236}">
                  <a16:creationId xmlns:a16="http://schemas.microsoft.com/office/drawing/2014/main" id="{CD2A0247-8B2C-7C70-98F8-722D929B6D94}"/>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Hexagon 9">
              <a:extLst>
                <a:ext uri="{FF2B5EF4-FFF2-40B4-BE49-F238E27FC236}">
                  <a16:creationId xmlns:a16="http://schemas.microsoft.com/office/drawing/2014/main" id="{3A9816BF-A75B-E3EE-A792-27A655EF8532}"/>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Hexagon 10">
              <a:extLst>
                <a:ext uri="{FF2B5EF4-FFF2-40B4-BE49-F238E27FC236}">
                  <a16:creationId xmlns:a16="http://schemas.microsoft.com/office/drawing/2014/main" id="{51BED688-E705-39FB-F495-007F96838233}"/>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Hexagon 11">
              <a:extLst>
                <a:ext uri="{FF2B5EF4-FFF2-40B4-BE49-F238E27FC236}">
                  <a16:creationId xmlns:a16="http://schemas.microsoft.com/office/drawing/2014/main" id="{E2F49D3D-9BBB-7482-F23D-7CC2E995C723}"/>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DBFF20F1-A942-34E1-D6F0-F4DD41695B70}"/>
              </a:ext>
            </a:extLst>
          </p:cNvPr>
          <p:cNvGrpSpPr/>
          <p:nvPr/>
        </p:nvGrpSpPr>
        <p:grpSpPr>
          <a:xfrm>
            <a:off x="2106300" y="2740839"/>
            <a:ext cx="147908" cy="937603"/>
            <a:chOff x="3986195" y="2946494"/>
            <a:chExt cx="147908" cy="992093"/>
          </a:xfrm>
        </p:grpSpPr>
        <p:sp>
          <p:nvSpPr>
            <p:cNvPr id="14" name="Rounded Rectangle 389">
              <a:extLst>
                <a:ext uri="{FF2B5EF4-FFF2-40B4-BE49-F238E27FC236}">
                  <a16:creationId xmlns:a16="http://schemas.microsoft.com/office/drawing/2014/main" id="{1943F7F5-9518-9105-EF34-2E2E4B25F97F}"/>
                </a:ext>
              </a:extLst>
            </p:cNvPr>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Hexagon 14">
              <a:extLst>
                <a:ext uri="{FF2B5EF4-FFF2-40B4-BE49-F238E27FC236}">
                  <a16:creationId xmlns:a16="http://schemas.microsoft.com/office/drawing/2014/main" id="{23E75280-B059-15FA-0C3A-32C809E38157}"/>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Hexagon 15">
              <a:extLst>
                <a:ext uri="{FF2B5EF4-FFF2-40B4-BE49-F238E27FC236}">
                  <a16:creationId xmlns:a16="http://schemas.microsoft.com/office/drawing/2014/main" id="{B6C460E6-DD69-8E13-68C6-2AF10A2EBD64}"/>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Hexagon 16">
              <a:extLst>
                <a:ext uri="{FF2B5EF4-FFF2-40B4-BE49-F238E27FC236}">
                  <a16:creationId xmlns:a16="http://schemas.microsoft.com/office/drawing/2014/main" id="{26C7A451-5634-3576-1956-D82F66A2FD3E}"/>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Hexagon 17">
              <a:extLst>
                <a:ext uri="{FF2B5EF4-FFF2-40B4-BE49-F238E27FC236}">
                  <a16:creationId xmlns:a16="http://schemas.microsoft.com/office/drawing/2014/main" id="{9CE15F68-BD75-433C-B621-6302EBE3E41C}"/>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exagon 18">
              <a:extLst>
                <a:ext uri="{FF2B5EF4-FFF2-40B4-BE49-F238E27FC236}">
                  <a16:creationId xmlns:a16="http://schemas.microsoft.com/office/drawing/2014/main" id="{A04DECCA-756F-87AC-E681-DA777BF8A81C}"/>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C37A799A-B35E-C2C9-9369-C4F18B71E2E2}"/>
              </a:ext>
            </a:extLst>
          </p:cNvPr>
          <p:cNvGrpSpPr/>
          <p:nvPr/>
        </p:nvGrpSpPr>
        <p:grpSpPr>
          <a:xfrm>
            <a:off x="5009251" y="2740840"/>
            <a:ext cx="147908" cy="944316"/>
            <a:chOff x="3986195" y="2946494"/>
            <a:chExt cx="147908" cy="992093"/>
          </a:xfrm>
        </p:grpSpPr>
        <p:sp>
          <p:nvSpPr>
            <p:cNvPr id="21" name="Rounded Rectangle 396">
              <a:extLst>
                <a:ext uri="{FF2B5EF4-FFF2-40B4-BE49-F238E27FC236}">
                  <a16:creationId xmlns:a16="http://schemas.microsoft.com/office/drawing/2014/main" id="{CB631D02-4098-A863-2076-D8174C649E49}"/>
                </a:ext>
              </a:extLst>
            </p:cNvPr>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Hexagon 21">
              <a:extLst>
                <a:ext uri="{FF2B5EF4-FFF2-40B4-BE49-F238E27FC236}">
                  <a16:creationId xmlns:a16="http://schemas.microsoft.com/office/drawing/2014/main" id="{D1357D3C-30E0-4545-AA4D-BDFBE91FFD8D}"/>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Hexagon 22">
              <a:extLst>
                <a:ext uri="{FF2B5EF4-FFF2-40B4-BE49-F238E27FC236}">
                  <a16:creationId xmlns:a16="http://schemas.microsoft.com/office/drawing/2014/main" id="{053BA8B5-A044-41D5-7294-22677B0F0E8A}"/>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Hexagon 23">
              <a:extLst>
                <a:ext uri="{FF2B5EF4-FFF2-40B4-BE49-F238E27FC236}">
                  <a16:creationId xmlns:a16="http://schemas.microsoft.com/office/drawing/2014/main" id="{492A46E0-FB4E-F7F4-743D-4652440EA319}"/>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Hexagon 24">
              <a:extLst>
                <a:ext uri="{FF2B5EF4-FFF2-40B4-BE49-F238E27FC236}">
                  <a16:creationId xmlns:a16="http://schemas.microsoft.com/office/drawing/2014/main" id="{18BF8B38-129C-EE6B-1FF9-DA31666364B2}"/>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Hexagon 25">
              <a:extLst>
                <a:ext uri="{FF2B5EF4-FFF2-40B4-BE49-F238E27FC236}">
                  <a16:creationId xmlns:a16="http://schemas.microsoft.com/office/drawing/2014/main" id="{08D30A92-D6CE-ADC8-3008-ECC93F563CE3}"/>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7" name="Group 26">
            <a:extLst>
              <a:ext uri="{FF2B5EF4-FFF2-40B4-BE49-F238E27FC236}">
                <a16:creationId xmlns:a16="http://schemas.microsoft.com/office/drawing/2014/main" id="{4EBD65B2-E7F3-013B-93A2-03D5F49D6EFC}"/>
              </a:ext>
            </a:extLst>
          </p:cNvPr>
          <p:cNvGrpSpPr/>
          <p:nvPr/>
        </p:nvGrpSpPr>
        <p:grpSpPr>
          <a:xfrm>
            <a:off x="4100643" y="2740839"/>
            <a:ext cx="147908" cy="944315"/>
            <a:chOff x="3986195" y="2946494"/>
            <a:chExt cx="147908" cy="992093"/>
          </a:xfrm>
        </p:grpSpPr>
        <p:sp>
          <p:nvSpPr>
            <p:cNvPr id="28" name="Rounded Rectangle 403">
              <a:extLst>
                <a:ext uri="{FF2B5EF4-FFF2-40B4-BE49-F238E27FC236}">
                  <a16:creationId xmlns:a16="http://schemas.microsoft.com/office/drawing/2014/main" id="{88910235-DA0B-437A-3560-2BF300470F81}"/>
                </a:ext>
              </a:extLst>
            </p:cNvPr>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Hexagon 28">
              <a:extLst>
                <a:ext uri="{FF2B5EF4-FFF2-40B4-BE49-F238E27FC236}">
                  <a16:creationId xmlns:a16="http://schemas.microsoft.com/office/drawing/2014/main" id="{4D54CDD5-77D3-E7F9-6336-04B265E681EB}"/>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Hexagon 29">
              <a:extLst>
                <a:ext uri="{FF2B5EF4-FFF2-40B4-BE49-F238E27FC236}">
                  <a16:creationId xmlns:a16="http://schemas.microsoft.com/office/drawing/2014/main" id="{C7A3786E-B9E2-39FD-365C-52E937C74B10}"/>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Hexagon 30">
              <a:extLst>
                <a:ext uri="{FF2B5EF4-FFF2-40B4-BE49-F238E27FC236}">
                  <a16:creationId xmlns:a16="http://schemas.microsoft.com/office/drawing/2014/main" id="{91382C8D-38F4-BCFB-B216-6D9EA0180864}"/>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Hexagon 31">
              <a:extLst>
                <a:ext uri="{FF2B5EF4-FFF2-40B4-BE49-F238E27FC236}">
                  <a16:creationId xmlns:a16="http://schemas.microsoft.com/office/drawing/2014/main" id="{E2E6439C-C4B9-86E1-9596-88EC8AE2F7A3}"/>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Hexagon 32">
              <a:extLst>
                <a:ext uri="{FF2B5EF4-FFF2-40B4-BE49-F238E27FC236}">
                  <a16:creationId xmlns:a16="http://schemas.microsoft.com/office/drawing/2014/main" id="{43079014-248F-5255-CC4D-E090F335041E}"/>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FE4CED5D-DEBD-2548-688B-4F93E2D40589}"/>
              </a:ext>
            </a:extLst>
          </p:cNvPr>
          <p:cNvGrpSpPr/>
          <p:nvPr/>
        </p:nvGrpSpPr>
        <p:grpSpPr>
          <a:xfrm>
            <a:off x="1997075" y="2787358"/>
            <a:ext cx="3307337" cy="147910"/>
            <a:chOff x="2162175" y="2787358"/>
            <a:chExt cx="3307337" cy="147910"/>
          </a:xfrm>
        </p:grpSpPr>
        <p:sp>
          <p:nvSpPr>
            <p:cNvPr id="35" name="Hexagon 34">
              <a:extLst>
                <a:ext uri="{FF2B5EF4-FFF2-40B4-BE49-F238E27FC236}">
                  <a16:creationId xmlns:a16="http://schemas.microsoft.com/office/drawing/2014/main" id="{BB6C59BB-1E11-33F1-5B1D-E65DC0A6E1D8}"/>
                </a:ext>
              </a:extLst>
            </p:cNvPr>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xagon 35">
              <a:extLst>
                <a:ext uri="{FF2B5EF4-FFF2-40B4-BE49-F238E27FC236}">
                  <a16:creationId xmlns:a16="http://schemas.microsoft.com/office/drawing/2014/main" id="{274ABF5A-029B-599A-0919-1853DA16B6D4}"/>
                </a:ext>
              </a:extLst>
            </p:cNvPr>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412">
              <a:extLst>
                <a:ext uri="{FF2B5EF4-FFF2-40B4-BE49-F238E27FC236}">
                  <a16:creationId xmlns:a16="http://schemas.microsoft.com/office/drawing/2014/main" id="{E2E5F074-6DF7-DBED-708F-87F8D5B49072}"/>
                </a:ext>
              </a:extLst>
            </p:cNvPr>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Hexagon 37">
              <a:extLst>
                <a:ext uri="{FF2B5EF4-FFF2-40B4-BE49-F238E27FC236}">
                  <a16:creationId xmlns:a16="http://schemas.microsoft.com/office/drawing/2014/main" id="{991525BE-A696-3E57-F10A-9DD4E48F9BA0}"/>
                </a:ext>
              </a:extLst>
            </p:cNvPr>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Hexagon 38">
              <a:extLst>
                <a:ext uri="{FF2B5EF4-FFF2-40B4-BE49-F238E27FC236}">
                  <a16:creationId xmlns:a16="http://schemas.microsoft.com/office/drawing/2014/main" id="{DC541DC7-6C66-3D7F-99B9-12FEE00356DB}"/>
                </a:ext>
              </a:extLst>
            </p:cNvPr>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Hexagon 39">
              <a:extLst>
                <a:ext uri="{FF2B5EF4-FFF2-40B4-BE49-F238E27FC236}">
                  <a16:creationId xmlns:a16="http://schemas.microsoft.com/office/drawing/2014/main" id="{BF7EE6F8-A221-2CF6-81BC-1AC96F0F1B9B}"/>
                </a:ext>
              </a:extLst>
            </p:cNvPr>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Hexagon 40">
              <a:extLst>
                <a:ext uri="{FF2B5EF4-FFF2-40B4-BE49-F238E27FC236}">
                  <a16:creationId xmlns:a16="http://schemas.microsoft.com/office/drawing/2014/main" id="{8B3DE8BF-AFA7-D14D-ABB8-80653F60D18E}"/>
                </a:ext>
              </a:extLst>
            </p:cNvPr>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xagon 41">
              <a:extLst>
                <a:ext uri="{FF2B5EF4-FFF2-40B4-BE49-F238E27FC236}">
                  <a16:creationId xmlns:a16="http://schemas.microsoft.com/office/drawing/2014/main" id="{4A8874EF-FAF4-B66A-21CD-0109790B71D9}"/>
                </a:ext>
              </a:extLst>
            </p:cNvPr>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Hexagon 42">
              <a:extLst>
                <a:ext uri="{FF2B5EF4-FFF2-40B4-BE49-F238E27FC236}">
                  <a16:creationId xmlns:a16="http://schemas.microsoft.com/office/drawing/2014/main" id="{9B700DB6-F63C-5113-6F50-67318FBC2C66}"/>
                </a:ext>
              </a:extLst>
            </p:cNvPr>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Hexagon 43">
              <a:extLst>
                <a:ext uri="{FF2B5EF4-FFF2-40B4-BE49-F238E27FC236}">
                  <a16:creationId xmlns:a16="http://schemas.microsoft.com/office/drawing/2014/main" id="{B562360A-6AD7-C88F-6478-7BFDB9563E25}"/>
                </a:ext>
              </a:extLst>
            </p:cNvPr>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Hexagon 44">
              <a:extLst>
                <a:ext uri="{FF2B5EF4-FFF2-40B4-BE49-F238E27FC236}">
                  <a16:creationId xmlns:a16="http://schemas.microsoft.com/office/drawing/2014/main" id="{0CBF1570-3453-805D-E36C-5E94D3294AA0}"/>
                </a:ext>
              </a:extLst>
            </p:cNvPr>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Hexagon 45">
              <a:extLst>
                <a:ext uri="{FF2B5EF4-FFF2-40B4-BE49-F238E27FC236}">
                  <a16:creationId xmlns:a16="http://schemas.microsoft.com/office/drawing/2014/main" id="{9CA4EAA2-136D-404A-811C-2B1334170EBD}"/>
                </a:ext>
              </a:extLst>
            </p:cNvPr>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Hexagon 46">
              <a:extLst>
                <a:ext uri="{FF2B5EF4-FFF2-40B4-BE49-F238E27FC236}">
                  <a16:creationId xmlns:a16="http://schemas.microsoft.com/office/drawing/2014/main" id="{10DCE648-695A-8B50-44A2-C664CAE3EA9B}"/>
                </a:ext>
              </a:extLst>
            </p:cNvPr>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Hexagon 47">
              <a:extLst>
                <a:ext uri="{FF2B5EF4-FFF2-40B4-BE49-F238E27FC236}">
                  <a16:creationId xmlns:a16="http://schemas.microsoft.com/office/drawing/2014/main" id="{321ABE79-FE8C-93A3-978C-109B1583786A}"/>
                </a:ext>
              </a:extLst>
            </p:cNvPr>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Hexagon 48">
              <a:extLst>
                <a:ext uri="{FF2B5EF4-FFF2-40B4-BE49-F238E27FC236}">
                  <a16:creationId xmlns:a16="http://schemas.microsoft.com/office/drawing/2014/main" id="{4E257A3D-7139-B8D4-AC93-A7757D461550}"/>
                </a:ext>
              </a:extLst>
            </p:cNvPr>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Hexagon 49">
              <a:extLst>
                <a:ext uri="{FF2B5EF4-FFF2-40B4-BE49-F238E27FC236}">
                  <a16:creationId xmlns:a16="http://schemas.microsoft.com/office/drawing/2014/main" id="{575586EF-651F-B083-660D-EFBC257E4BC1}"/>
                </a:ext>
              </a:extLst>
            </p:cNvPr>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Hexagon 50">
              <a:extLst>
                <a:ext uri="{FF2B5EF4-FFF2-40B4-BE49-F238E27FC236}">
                  <a16:creationId xmlns:a16="http://schemas.microsoft.com/office/drawing/2014/main" id="{E36AC694-9025-B9C3-8085-8D5DA9D5392E}"/>
                </a:ext>
              </a:extLst>
            </p:cNvPr>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Hexagon 51">
              <a:extLst>
                <a:ext uri="{FF2B5EF4-FFF2-40B4-BE49-F238E27FC236}">
                  <a16:creationId xmlns:a16="http://schemas.microsoft.com/office/drawing/2014/main" id="{D0A301F3-E551-3C09-9E84-8F89DEF661E6}"/>
                </a:ext>
              </a:extLst>
            </p:cNvPr>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Hexagon 52">
              <a:extLst>
                <a:ext uri="{FF2B5EF4-FFF2-40B4-BE49-F238E27FC236}">
                  <a16:creationId xmlns:a16="http://schemas.microsoft.com/office/drawing/2014/main" id="{4803BEDB-8BB6-47C5-9FAE-A5266BAB891C}"/>
                </a:ext>
              </a:extLst>
            </p:cNvPr>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Hexagon 53">
              <a:extLst>
                <a:ext uri="{FF2B5EF4-FFF2-40B4-BE49-F238E27FC236}">
                  <a16:creationId xmlns:a16="http://schemas.microsoft.com/office/drawing/2014/main" id="{82B2706D-726A-586A-EE93-2C46B95ECF68}"/>
                </a:ext>
              </a:extLst>
            </p:cNvPr>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xagon 54">
              <a:extLst>
                <a:ext uri="{FF2B5EF4-FFF2-40B4-BE49-F238E27FC236}">
                  <a16:creationId xmlns:a16="http://schemas.microsoft.com/office/drawing/2014/main" id="{05324D87-C11D-DCA7-F941-FFFACC4F7B26}"/>
                </a:ext>
              </a:extLst>
            </p:cNvPr>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Hexagon 55">
              <a:extLst>
                <a:ext uri="{FF2B5EF4-FFF2-40B4-BE49-F238E27FC236}">
                  <a16:creationId xmlns:a16="http://schemas.microsoft.com/office/drawing/2014/main" id="{695FB732-0662-FC3A-93B7-27317A6771A3}"/>
                </a:ext>
              </a:extLst>
            </p:cNvPr>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Hexagon 56">
              <a:extLst>
                <a:ext uri="{FF2B5EF4-FFF2-40B4-BE49-F238E27FC236}">
                  <a16:creationId xmlns:a16="http://schemas.microsoft.com/office/drawing/2014/main" id="{69B8AFB9-9130-ACD1-55BB-D58189292541}"/>
                </a:ext>
              </a:extLst>
            </p:cNvPr>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Hexagon 57">
              <a:extLst>
                <a:ext uri="{FF2B5EF4-FFF2-40B4-BE49-F238E27FC236}">
                  <a16:creationId xmlns:a16="http://schemas.microsoft.com/office/drawing/2014/main" id="{77F2F3E6-7A2C-FE64-8820-C4E3A17F6BA9}"/>
                </a:ext>
              </a:extLst>
            </p:cNvPr>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Hexagon 58">
              <a:extLst>
                <a:ext uri="{FF2B5EF4-FFF2-40B4-BE49-F238E27FC236}">
                  <a16:creationId xmlns:a16="http://schemas.microsoft.com/office/drawing/2014/main" id="{F1B8D367-83CC-0BF2-5A49-6F487769FFFB}"/>
                </a:ext>
              </a:extLst>
            </p:cNvPr>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Hexagon 59">
              <a:extLst>
                <a:ext uri="{FF2B5EF4-FFF2-40B4-BE49-F238E27FC236}">
                  <a16:creationId xmlns:a16="http://schemas.microsoft.com/office/drawing/2014/main" id="{44087C98-28C9-E01A-816D-213B4114045A}"/>
                </a:ext>
              </a:extLst>
            </p:cNvPr>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Hexagon 60">
              <a:extLst>
                <a:ext uri="{FF2B5EF4-FFF2-40B4-BE49-F238E27FC236}">
                  <a16:creationId xmlns:a16="http://schemas.microsoft.com/office/drawing/2014/main" id="{14636274-7643-02E6-8162-72162666184D}"/>
                </a:ext>
              </a:extLst>
            </p:cNvPr>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Hexagon 61">
              <a:extLst>
                <a:ext uri="{FF2B5EF4-FFF2-40B4-BE49-F238E27FC236}">
                  <a16:creationId xmlns:a16="http://schemas.microsoft.com/office/drawing/2014/main" id="{6302177A-D6A1-E330-3AE0-6170058A8119}"/>
                </a:ext>
              </a:extLst>
            </p:cNvPr>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Hexagon 62">
              <a:extLst>
                <a:ext uri="{FF2B5EF4-FFF2-40B4-BE49-F238E27FC236}">
                  <a16:creationId xmlns:a16="http://schemas.microsoft.com/office/drawing/2014/main" id="{958AB857-79CB-C9DC-4162-132941C43BB3}"/>
                </a:ext>
              </a:extLst>
            </p:cNvPr>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Hexagon 191">
              <a:extLst>
                <a:ext uri="{FF2B5EF4-FFF2-40B4-BE49-F238E27FC236}">
                  <a16:creationId xmlns:a16="http://schemas.microsoft.com/office/drawing/2014/main" id="{CCE7FCB6-6BD9-FA16-70C6-4025DAD1F723}"/>
                </a:ext>
              </a:extLst>
            </p:cNvPr>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Hexagon 192">
              <a:extLst>
                <a:ext uri="{FF2B5EF4-FFF2-40B4-BE49-F238E27FC236}">
                  <a16:creationId xmlns:a16="http://schemas.microsoft.com/office/drawing/2014/main" id="{01D2C4FE-9CF2-B111-03C5-D20B9319B5E6}"/>
                </a:ext>
              </a:extLst>
            </p:cNvPr>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Hexagon 193">
              <a:extLst>
                <a:ext uri="{FF2B5EF4-FFF2-40B4-BE49-F238E27FC236}">
                  <a16:creationId xmlns:a16="http://schemas.microsoft.com/office/drawing/2014/main" id="{204A6945-E7B0-FCC0-A244-5EA17D005657}"/>
                </a:ext>
              </a:extLst>
            </p:cNvPr>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Hexagon 194">
              <a:extLst>
                <a:ext uri="{FF2B5EF4-FFF2-40B4-BE49-F238E27FC236}">
                  <a16:creationId xmlns:a16="http://schemas.microsoft.com/office/drawing/2014/main" id="{D0B7BE73-9D95-9D33-708C-2199A9467B2C}"/>
                </a:ext>
              </a:extLst>
            </p:cNvPr>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Hexagon 195">
              <a:extLst>
                <a:ext uri="{FF2B5EF4-FFF2-40B4-BE49-F238E27FC236}">
                  <a16:creationId xmlns:a16="http://schemas.microsoft.com/office/drawing/2014/main" id="{FC1A12A6-0505-EF9E-C65D-962A2E3F5B81}"/>
                </a:ext>
              </a:extLst>
            </p:cNvPr>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7" name="Donut 444">
            <a:extLst>
              <a:ext uri="{FF2B5EF4-FFF2-40B4-BE49-F238E27FC236}">
                <a16:creationId xmlns:a16="http://schemas.microsoft.com/office/drawing/2014/main" id="{46C6B630-0437-A3E3-9D4B-CD0D366C9DF6}"/>
              </a:ext>
            </a:extLst>
          </p:cNvPr>
          <p:cNvSpPr/>
          <p:nvPr/>
        </p:nvSpPr>
        <p:spPr>
          <a:xfrm>
            <a:off x="2003210" y="1780444"/>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98" name="Oval 197">
            <a:extLst>
              <a:ext uri="{FF2B5EF4-FFF2-40B4-BE49-F238E27FC236}">
                <a16:creationId xmlns:a16="http://schemas.microsoft.com/office/drawing/2014/main" id="{E3643C7B-FA8B-8583-D186-8EABF1B44229}"/>
              </a:ext>
            </a:extLst>
          </p:cNvPr>
          <p:cNvSpPr/>
          <p:nvPr/>
        </p:nvSpPr>
        <p:spPr>
          <a:xfrm>
            <a:off x="2145083" y="1924452"/>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9" name="TextBox 198">
            <a:extLst>
              <a:ext uri="{FF2B5EF4-FFF2-40B4-BE49-F238E27FC236}">
                <a16:creationId xmlns:a16="http://schemas.microsoft.com/office/drawing/2014/main" id="{05352842-DDC0-1974-FAA0-EE3BD3A6660D}"/>
              </a:ext>
            </a:extLst>
          </p:cNvPr>
          <p:cNvSpPr txBox="1"/>
          <p:nvPr/>
        </p:nvSpPr>
        <p:spPr>
          <a:xfrm>
            <a:off x="1624338" y="3678442"/>
            <a:ext cx="1141629" cy="400110"/>
          </a:xfrm>
          <a:prstGeom prst="rect">
            <a:avLst/>
          </a:prstGeom>
          <a:noFill/>
        </p:spPr>
        <p:txBody>
          <a:bodyPr wrap="square" rtlCol="0">
            <a:spAutoFit/>
          </a:bodyPr>
          <a:lstStyle>
            <a:defPPr>
              <a:defRPr lang="sv-SE"/>
            </a:defPPr>
            <a:lvl1pPr algn="ctr">
              <a:defRPr sz="1000" b="1">
                <a:solidFill>
                  <a:schemeClr val="accent4">
                    <a:lumMod val="75000"/>
                  </a:schemeClr>
                </a:solidFill>
              </a:defRPr>
            </a:lvl1pPr>
          </a:lstStyle>
          <a:p>
            <a:r>
              <a:rPr lang="en-GB" dirty="0" err="1"/>
              <a:t>BoT</a:t>
            </a:r>
            <a:r>
              <a:rPr lang="en-GB" dirty="0"/>
              <a:t> </a:t>
            </a:r>
          </a:p>
          <a:p>
            <a:r>
              <a:rPr lang="en-GB" dirty="0"/>
              <a:t>OVK</a:t>
            </a:r>
          </a:p>
        </p:txBody>
      </p:sp>
      <p:sp>
        <p:nvSpPr>
          <p:cNvPr id="200" name="TextBox 199">
            <a:extLst>
              <a:ext uri="{FF2B5EF4-FFF2-40B4-BE49-F238E27FC236}">
                <a16:creationId xmlns:a16="http://schemas.microsoft.com/office/drawing/2014/main" id="{252B1FDC-2FD5-72E4-5941-DA443D74EBDD}"/>
              </a:ext>
            </a:extLst>
          </p:cNvPr>
          <p:cNvSpPr txBox="1"/>
          <p:nvPr/>
        </p:nvSpPr>
        <p:spPr>
          <a:xfrm>
            <a:off x="3628471" y="2354821"/>
            <a:ext cx="1088236" cy="246221"/>
          </a:xfrm>
          <a:prstGeom prst="rect">
            <a:avLst/>
          </a:prstGeom>
          <a:noFill/>
        </p:spPr>
        <p:txBody>
          <a:bodyPr wrap="square" rtlCol="0">
            <a:spAutoFit/>
          </a:bodyPr>
          <a:lstStyle/>
          <a:p>
            <a:pPr algn="ctr"/>
            <a:r>
              <a:rPr lang="en-GB" sz="1000" b="1" dirty="0">
                <a:solidFill>
                  <a:srgbClr val="00B0F0"/>
                </a:solidFill>
              </a:rPr>
              <a:t>NBAK</a:t>
            </a:r>
          </a:p>
        </p:txBody>
      </p:sp>
      <p:sp>
        <p:nvSpPr>
          <p:cNvPr id="201" name="TextBox 200">
            <a:extLst>
              <a:ext uri="{FF2B5EF4-FFF2-40B4-BE49-F238E27FC236}">
                <a16:creationId xmlns:a16="http://schemas.microsoft.com/office/drawing/2014/main" id="{915213A6-D241-6FF0-CF2E-D30054D92915}"/>
              </a:ext>
            </a:extLst>
          </p:cNvPr>
          <p:cNvSpPr txBox="1"/>
          <p:nvPr/>
        </p:nvSpPr>
        <p:spPr>
          <a:xfrm>
            <a:off x="4500911" y="2352870"/>
            <a:ext cx="1088236" cy="246221"/>
          </a:xfrm>
          <a:prstGeom prst="rect">
            <a:avLst/>
          </a:prstGeom>
          <a:noFill/>
        </p:spPr>
        <p:txBody>
          <a:bodyPr wrap="square" rtlCol="0">
            <a:spAutoFit/>
          </a:bodyPr>
          <a:lstStyle/>
          <a:p>
            <a:pPr algn="ctr"/>
            <a:r>
              <a:rPr lang="en-GB" sz="1000" b="1" dirty="0">
                <a:solidFill>
                  <a:srgbClr val="00B0F0"/>
                </a:solidFill>
              </a:rPr>
              <a:t>SBAK</a:t>
            </a:r>
          </a:p>
        </p:txBody>
      </p:sp>
      <p:sp>
        <p:nvSpPr>
          <p:cNvPr id="202" name="Donut 449">
            <a:extLst>
              <a:ext uri="{FF2B5EF4-FFF2-40B4-BE49-F238E27FC236}">
                <a16:creationId xmlns:a16="http://schemas.microsoft.com/office/drawing/2014/main" id="{F2267E9C-2EBC-810A-9B83-CA19A834BDAD}"/>
              </a:ext>
            </a:extLst>
          </p:cNvPr>
          <p:cNvSpPr/>
          <p:nvPr/>
        </p:nvSpPr>
        <p:spPr>
          <a:xfrm rot="16200000">
            <a:off x="3977240" y="2680392"/>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B0F0"/>
              </a:solidFill>
            </a:endParaRPr>
          </a:p>
        </p:txBody>
      </p:sp>
      <p:sp>
        <p:nvSpPr>
          <p:cNvPr id="204" name="Oval 203">
            <a:extLst>
              <a:ext uri="{FF2B5EF4-FFF2-40B4-BE49-F238E27FC236}">
                <a16:creationId xmlns:a16="http://schemas.microsoft.com/office/drawing/2014/main" id="{A8EA295E-F884-17D0-84C9-960C9900B912}"/>
              </a:ext>
            </a:extLst>
          </p:cNvPr>
          <p:cNvSpPr/>
          <p:nvPr/>
        </p:nvSpPr>
        <p:spPr>
          <a:xfrm rot="16200000">
            <a:off x="4121240" y="2824424"/>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05" name="Donut 452">
            <a:extLst>
              <a:ext uri="{FF2B5EF4-FFF2-40B4-BE49-F238E27FC236}">
                <a16:creationId xmlns:a16="http://schemas.microsoft.com/office/drawing/2014/main" id="{74E09090-913E-0BA3-EBE3-7F2AB05671CE}"/>
              </a:ext>
            </a:extLst>
          </p:cNvPr>
          <p:cNvSpPr/>
          <p:nvPr/>
        </p:nvSpPr>
        <p:spPr>
          <a:xfrm rot="16200000">
            <a:off x="1982410" y="2690075"/>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06" name="Oval 205">
            <a:extLst>
              <a:ext uri="{FF2B5EF4-FFF2-40B4-BE49-F238E27FC236}">
                <a16:creationId xmlns:a16="http://schemas.microsoft.com/office/drawing/2014/main" id="{AE58361F-7B5A-880D-F0F6-83CFE34D74DE}"/>
              </a:ext>
            </a:extLst>
          </p:cNvPr>
          <p:cNvSpPr/>
          <p:nvPr/>
        </p:nvSpPr>
        <p:spPr>
          <a:xfrm rot="16200000">
            <a:off x="2126410" y="2834107"/>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7" name="Donut 454">
            <a:extLst>
              <a:ext uri="{FF2B5EF4-FFF2-40B4-BE49-F238E27FC236}">
                <a16:creationId xmlns:a16="http://schemas.microsoft.com/office/drawing/2014/main" id="{9FC6B967-CE8F-3E2F-82B1-BA97765C31F1}"/>
              </a:ext>
            </a:extLst>
          </p:cNvPr>
          <p:cNvSpPr/>
          <p:nvPr/>
        </p:nvSpPr>
        <p:spPr>
          <a:xfrm rot="16200000">
            <a:off x="3003553" y="2668994"/>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09" name="Oval 208">
            <a:extLst>
              <a:ext uri="{FF2B5EF4-FFF2-40B4-BE49-F238E27FC236}">
                <a16:creationId xmlns:a16="http://schemas.microsoft.com/office/drawing/2014/main" id="{3758D604-0CE7-2037-D2EC-274273152ED6}"/>
              </a:ext>
            </a:extLst>
          </p:cNvPr>
          <p:cNvSpPr/>
          <p:nvPr/>
        </p:nvSpPr>
        <p:spPr>
          <a:xfrm rot="16200000">
            <a:off x="3147553" y="2813026"/>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0" name="TextBox 209">
            <a:extLst>
              <a:ext uri="{FF2B5EF4-FFF2-40B4-BE49-F238E27FC236}">
                <a16:creationId xmlns:a16="http://schemas.microsoft.com/office/drawing/2014/main" id="{EDE4D41E-E052-F054-5DB5-828C859A8AC3}"/>
              </a:ext>
            </a:extLst>
          </p:cNvPr>
          <p:cNvSpPr txBox="1"/>
          <p:nvPr/>
        </p:nvSpPr>
        <p:spPr>
          <a:xfrm>
            <a:off x="2643898" y="2359777"/>
            <a:ext cx="1088236" cy="246221"/>
          </a:xfrm>
          <a:prstGeom prst="rect">
            <a:avLst/>
          </a:prstGeom>
          <a:noFill/>
        </p:spPr>
        <p:txBody>
          <a:bodyPr wrap="square" rtlCol="0">
            <a:spAutoFit/>
          </a:bodyPr>
          <a:lstStyle/>
          <a:p>
            <a:pPr algn="ctr"/>
            <a:r>
              <a:rPr lang="en-GB" sz="1000" b="1" dirty="0">
                <a:solidFill>
                  <a:srgbClr val="00B0F0"/>
                </a:solidFill>
              </a:rPr>
              <a:t>TAK</a:t>
            </a:r>
          </a:p>
        </p:txBody>
      </p:sp>
      <p:cxnSp>
        <p:nvCxnSpPr>
          <p:cNvPr id="211" name="Straight Connector 210">
            <a:extLst>
              <a:ext uri="{FF2B5EF4-FFF2-40B4-BE49-F238E27FC236}">
                <a16:creationId xmlns:a16="http://schemas.microsoft.com/office/drawing/2014/main" id="{4029658C-57E6-0EB1-7003-BF50B64F7975}"/>
              </a:ext>
            </a:extLst>
          </p:cNvPr>
          <p:cNvCxnSpPr>
            <a:cxnSpLocks/>
          </p:cNvCxnSpPr>
          <p:nvPr/>
        </p:nvCxnSpPr>
        <p:spPr>
          <a:xfrm rot="10800000" flipV="1">
            <a:off x="1899703" y="2868717"/>
            <a:ext cx="552355" cy="14699"/>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3" name="Donut 460">
            <a:extLst>
              <a:ext uri="{FF2B5EF4-FFF2-40B4-BE49-F238E27FC236}">
                <a16:creationId xmlns:a16="http://schemas.microsoft.com/office/drawing/2014/main" id="{D930FAD7-C8FF-A990-F841-809DDF393FE5}"/>
              </a:ext>
            </a:extLst>
          </p:cNvPr>
          <p:cNvSpPr/>
          <p:nvPr/>
        </p:nvSpPr>
        <p:spPr>
          <a:xfrm rot="16200000">
            <a:off x="4883281" y="2683071"/>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4" name="Oval 213">
            <a:extLst>
              <a:ext uri="{FF2B5EF4-FFF2-40B4-BE49-F238E27FC236}">
                <a16:creationId xmlns:a16="http://schemas.microsoft.com/office/drawing/2014/main" id="{F273C2AE-C08E-0609-2F50-BFD076D69C6D}"/>
              </a:ext>
            </a:extLst>
          </p:cNvPr>
          <p:cNvSpPr/>
          <p:nvPr/>
        </p:nvSpPr>
        <p:spPr>
          <a:xfrm rot="16200000">
            <a:off x="5027281" y="2827103"/>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6" name="Oval 215">
            <a:extLst>
              <a:ext uri="{FF2B5EF4-FFF2-40B4-BE49-F238E27FC236}">
                <a16:creationId xmlns:a16="http://schemas.microsoft.com/office/drawing/2014/main" id="{C5179647-7755-6C74-99F4-8D021758A7E9}"/>
              </a:ext>
            </a:extLst>
          </p:cNvPr>
          <p:cNvSpPr/>
          <p:nvPr/>
        </p:nvSpPr>
        <p:spPr>
          <a:xfrm>
            <a:off x="2132511" y="3399577"/>
            <a:ext cx="72008" cy="72008"/>
          </a:xfrm>
          <a:prstGeom prst="ellipse">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217" name="Straight Connector 216">
            <a:extLst>
              <a:ext uri="{FF2B5EF4-FFF2-40B4-BE49-F238E27FC236}">
                <a16:creationId xmlns:a16="http://schemas.microsoft.com/office/drawing/2014/main" id="{9D977999-1615-13E0-12A0-13F4196289A7}"/>
              </a:ext>
            </a:extLst>
          </p:cNvPr>
          <p:cNvCxnSpPr>
            <a:cxnSpLocks/>
          </p:cNvCxnSpPr>
          <p:nvPr/>
        </p:nvCxnSpPr>
        <p:spPr>
          <a:xfrm>
            <a:off x="2173089" y="3174386"/>
            <a:ext cx="0" cy="504056"/>
          </a:xfrm>
          <a:prstGeom prst="line">
            <a:avLst/>
          </a:prstGeom>
          <a:ln w="38100">
            <a:solidFill>
              <a:schemeClr val="accent4">
                <a:lumMod val="75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8" name="Donut 465">
            <a:extLst>
              <a:ext uri="{FF2B5EF4-FFF2-40B4-BE49-F238E27FC236}">
                <a16:creationId xmlns:a16="http://schemas.microsoft.com/office/drawing/2014/main" id="{E35A1C9C-3CEE-2091-4C04-B74D33B97EE0}"/>
              </a:ext>
            </a:extLst>
          </p:cNvPr>
          <p:cNvSpPr/>
          <p:nvPr/>
        </p:nvSpPr>
        <p:spPr>
          <a:xfrm>
            <a:off x="1988511" y="3255577"/>
            <a:ext cx="360040" cy="360040"/>
          </a:xfrm>
          <a:prstGeom prst="donut">
            <a:avLst>
              <a:gd name="adj" fmla="val 17161"/>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sp>
        <p:nvSpPr>
          <p:cNvPr id="219" name="TextBox 218">
            <a:extLst>
              <a:ext uri="{FF2B5EF4-FFF2-40B4-BE49-F238E27FC236}">
                <a16:creationId xmlns:a16="http://schemas.microsoft.com/office/drawing/2014/main" id="{886E594A-864B-DABE-3408-F2E4A23F6953}"/>
              </a:ext>
            </a:extLst>
          </p:cNvPr>
          <p:cNvSpPr txBox="1"/>
          <p:nvPr/>
        </p:nvSpPr>
        <p:spPr>
          <a:xfrm>
            <a:off x="2920147" y="3769100"/>
            <a:ext cx="525871" cy="246221"/>
          </a:xfrm>
          <a:prstGeom prst="rect">
            <a:avLst/>
          </a:prstGeom>
          <a:noFill/>
        </p:spPr>
        <p:txBody>
          <a:bodyPr wrap="square" rtlCol="0">
            <a:spAutoFit/>
          </a:bodyPr>
          <a:lstStyle/>
          <a:p>
            <a:pPr algn="ctr"/>
            <a:r>
              <a:rPr lang="en-GB" sz="1000" b="1" dirty="0">
                <a:solidFill>
                  <a:schemeClr val="accent6">
                    <a:lumMod val="60000"/>
                    <a:lumOff val="40000"/>
                  </a:schemeClr>
                </a:solidFill>
              </a:rPr>
              <a:t>TAVK</a:t>
            </a:r>
          </a:p>
        </p:txBody>
      </p:sp>
      <p:cxnSp>
        <p:nvCxnSpPr>
          <p:cNvPr id="220" name="Straight Connector 219">
            <a:extLst>
              <a:ext uri="{FF2B5EF4-FFF2-40B4-BE49-F238E27FC236}">
                <a16:creationId xmlns:a16="http://schemas.microsoft.com/office/drawing/2014/main" id="{997EC96D-90D5-F528-DA12-150F7EEE5663}"/>
              </a:ext>
            </a:extLst>
          </p:cNvPr>
          <p:cNvCxnSpPr>
            <a:cxnSpLocks/>
          </p:cNvCxnSpPr>
          <p:nvPr/>
        </p:nvCxnSpPr>
        <p:spPr>
          <a:xfrm>
            <a:off x="3195221" y="3148914"/>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1" name="Donut 468">
            <a:extLst>
              <a:ext uri="{FF2B5EF4-FFF2-40B4-BE49-F238E27FC236}">
                <a16:creationId xmlns:a16="http://schemas.microsoft.com/office/drawing/2014/main" id="{D0FB772E-7B2A-8600-3341-6068D2B9FA76}"/>
              </a:ext>
            </a:extLst>
          </p:cNvPr>
          <p:cNvSpPr/>
          <p:nvPr/>
        </p:nvSpPr>
        <p:spPr>
          <a:xfrm>
            <a:off x="3010643" y="323010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22" name="TextBox 221">
            <a:extLst>
              <a:ext uri="{FF2B5EF4-FFF2-40B4-BE49-F238E27FC236}">
                <a16:creationId xmlns:a16="http://schemas.microsoft.com/office/drawing/2014/main" id="{8BFFA22E-EC5F-FC69-0081-7D1682FCA94A}"/>
              </a:ext>
            </a:extLst>
          </p:cNvPr>
          <p:cNvSpPr txBox="1"/>
          <p:nvPr/>
        </p:nvSpPr>
        <p:spPr>
          <a:xfrm>
            <a:off x="3856869" y="3757373"/>
            <a:ext cx="672757" cy="246221"/>
          </a:xfrm>
          <a:prstGeom prst="rect">
            <a:avLst/>
          </a:prstGeom>
          <a:noFill/>
        </p:spPr>
        <p:txBody>
          <a:bodyPr wrap="square" rtlCol="0">
            <a:spAutoFit/>
          </a:bodyPr>
          <a:lstStyle/>
          <a:p>
            <a:pPr algn="ctr"/>
            <a:r>
              <a:rPr lang="en-GB" sz="1000" b="1" dirty="0">
                <a:solidFill>
                  <a:schemeClr val="accent6">
                    <a:lumMod val="60000"/>
                    <a:lumOff val="40000"/>
                  </a:schemeClr>
                </a:solidFill>
              </a:rPr>
              <a:t>NBAVK</a:t>
            </a:r>
          </a:p>
        </p:txBody>
      </p:sp>
      <p:sp>
        <p:nvSpPr>
          <p:cNvPr id="223" name="Donut 470">
            <a:extLst>
              <a:ext uri="{FF2B5EF4-FFF2-40B4-BE49-F238E27FC236}">
                <a16:creationId xmlns:a16="http://schemas.microsoft.com/office/drawing/2014/main" id="{9FEFBEB3-2E16-7E74-FAF0-ED0F97F6538C}"/>
              </a:ext>
            </a:extLst>
          </p:cNvPr>
          <p:cNvSpPr/>
          <p:nvPr/>
        </p:nvSpPr>
        <p:spPr>
          <a:xfrm>
            <a:off x="3992589" y="3248284"/>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24" name="TextBox 223">
            <a:extLst>
              <a:ext uri="{FF2B5EF4-FFF2-40B4-BE49-F238E27FC236}">
                <a16:creationId xmlns:a16="http://schemas.microsoft.com/office/drawing/2014/main" id="{94442EF1-0F8A-18AC-55CF-9079D1B96735}"/>
              </a:ext>
            </a:extLst>
          </p:cNvPr>
          <p:cNvSpPr txBox="1"/>
          <p:nvPr/>
        </p:nvSpPr>
        <p:spPr>
          <a:xfrm>
            <a:off x="4716707" y="3743766"/>
            <a:ext cx="778446" cy="246221"/>
          </a:xfrm>
          <a:prstGeom prst="rect">
            <a:avLst/>
          </a:prstGeom>
          <a:noFill/>
        </p:spPr>
        <p:txBody>
          <a:bodyPr wrap="square" rtlCol="0">
            <a:spAutoFit/>
          </a:bodyPr>
          <a:lstStyle/>
          <a:p>
            <a:pPr algn="ctr"/>
            <a:r>
              <a:rPr lang="en-GB" sz="1000" b="1" dirty="0">
                <a:solidFill>
                  <a:schemeClr val="accent6">
                    <a:lumMod val="60000"/>
                    <a:lumOff val="40000"/>
                  </a:schemeClr>
                </a:solidFill>
              </a:rPr>
              <a:t>SBAVK</a:t>
            </a:r>
          </a:p>
        </p:txBody>
      </p:sp>
      <p:sp>
        <p:nvSpPr>
          <p:cNvPr id="225" name="Donut 472">
            <a:extLst>
              <a:ext uri="{FF2B5EF4-FFF2-40B4-BE49-F238E27FC236}">
                <a16:creationId xmlns:a16="http://schemas.microsoft.com/office/drawing/2014/main" id="{DF2DC629-788B-55D2-F773-19A1A4D85A0A}"/>
              </a:ext>
            </a:extLst>
          </p:cNvPr>
          <p:cNvSpPr/>
          <p:nvPr/>
        </p:nvSpPr>
        <p:spPr>
          <a:xfrm>
            <a:off x="4901197" y="325590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27" name="Straight Connector 226">
            <a:extLst>
              <a:ext uri="{FF2B5EF4-FFF2-40B4-BE49-F238E27FC236}">
                <a16:creationId xmlns:a16="http://schemas.microsoft.com/office/drawing/2014/main" id="{1352B1CF-1B9E-45ED-C993-9F70D79B8586}"/>
              </a:ext>
            </a:extLst>
          </p:cNvPr>
          <p:cNvCxnSpPr>
            <a:cxnSpLocks/>
          </p:cNvCxnSpPr>
          <p:nvPr/>
        </p:nvCxnSpPr>
        <p:spPr>
          <a:xfrm>
            <a:off x="4172589" y="3176017"/>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61FBBBCC-DDFB-D69C-500D-796D788468DE}"/>
              </a:ext>
            </a:extLst>
          </p:cNvPr>
          <p:cNvCxnSpPr>
            <a:cxnSpLocks/>
          </p:cNvCxnSpPr>
          <p:nvPr/>
        </p:nvCxnSpPr>
        <p:spPr>
          <a:xfrm>
            <a:off x="5063906" y="3181097"/>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9" name="Rectangle 228">
            <a:extLst>
              <a:ext uri="{FF2B5EF4-FFF2-40B4-BE49-F238E27FC236}">
                <a16:creationId xmlns:a16="http://schemas.microsoft.com/office/drawing/2014/main" id="{EE8905E4-7D59-8FC4-5AEC-6D832AED7E3E}"/>
              </a:ext>
            </a:extLst>
          </p:cNvPr>
          <p:cNvSpPr/>
          <p:nvPr/>
        </p:nvSpPr>
        <p:spPr>
          <a:xfrm>
            <a:off x="2018490" y="3265430"/>
            <a:ext cx="300082" cy="338554"/>
          </a:xfrm>
          <a:prstGeom prst="rect">
            <a:avLst/>
          </a:prstGeom>
        </p:spPr>
        <p:txBody>
          <a:bodyPr wrap="none">
            <a:spAutoFit/>
          </a:bodyPr>
          <a:lstStyle/>
          <a:p>
            <a:pPr algn="ctr"/>
            <a:r>
              <a:rPr lang="en-GB" sz="1600" b="1" dirty="0">
                <a:solidFill>
                  <a:srgbClr val="FFC000"/>
                </a:solidFill>
              </a:rPr>
              <a:t>S</a:t>
            </a:r>
          </a:p>
        </p:txBody>
      </p:sp>
      <p:sp>
        <p:nvSpPr>
          <p:cNvPr id="230" name="Rectangle 229">
            <a:extLst>
              <a:ext uri="{FF2B5EF4-FFF2-40B4-BE49-F238E27FC236}">
                <a16:creationId xmlns:a16="http://schemas.microsoft.com/office/drawing/2014/main" id="{D662A2E1-A252-A0E7-6BBA-C8E7F51B4025}"/>
              </a:ext>
            </a:extLst>
          </p:cNvPr>
          <p:cNvSpPr/>
          <p:nvPr/>
        </p:nvSpPr>
        <p:spPr>
          <a:xfrm>
            <a:off x="3040602" y="3236886"/>
            <a:ext cx="300082" cy="338554"/>
          </a:xfrm>
          <a:prstGeom prst="rect">
            <a:avLst/>
          </a:prstGeom>
        </p:spPr>
        <p:txBody>
          <a:bodyPr wrap="none">
            <a:spAutoFit/>
          </a:bodyPr>
          <a:lstStyle/>
          <a:p>
            <a:pPr algn="ctr"/>
            <a:r>
              <a:rPr lang="en-GB" sz="1600" b="1" dirty="0">
                <a:solidFill>
                  <a:srgbClr val="FFC000"/>
                </a:solidFill>
              </a:rPr>
              <a:t>S</a:t>
            </a:r>
          </a:p>
        </p:txBody>
      </p:sp>
      <p:sp>
        <p:nvSpPr>
          <p:cNvPr id="232" name="Rectangle 231">
            <a:extLst>
              <a:ext uri="{FF2B5EF4-FFF2-40B4-BE49-F238E27FC236}">
                <a16:creationId xmlns:a16="http://schemas.microsoft.com/office/drawing/2014/main" id="{3D2A24DC-1F5B-8015-6869-B2CD804194AE}"/>
              </a:ext>
            </a:extLst>
          </p:cNvPr>
          <p:cNvSpPr/>
          <p:nvPr/>
        </p:nvSpPr>
        <p:spPr>
          <a:xfrm>
            <a:off x="4022548" y="3255065"/>
            <a:ext cx="300082" cy="338554"/>
          </a:xfrm>
          <a:prstGeom prst="rect">
            <a:avLst/>
          </a:prstGeom>
        </p:spPr>
        <p:txBody>
          <a:bodyPr wrap="none">
            <a:spAutoFit/>
          </a:bodyPr>
          <a:lstStyle/>
          <a:p>
            <a:pPr algn="ctr"/>
            <a:r>
              <a:rPr lang="en-GB" sz="1600" b="1" dirty="0">
                <a:solidFill>
                  <a:srgbClr val="FFC000"/>
                </a:solidFill>
              </a:rPr>
              <a:t>S</a:t>
            </a:r>
          </a:p>
        </p:txBody>
      </p:sp>
      <p:sp>
        <p:nvSpPr>
          <p:cNvPr id="233" name="Rectangle 232">
            <a:extLst>
              <a:ext uri="{FF2B5EF4-FFF2-40B4-BE49-F238E27FC236}">
                <a16:creationId xmlns:a16="http://schemas.microsoft.com/office/drawing/2014/main" id="{ABFEB86B-DE2D-0F0E-858A-B429F4A2B653}"/>
              </a:ext>
            </a:extLst>
          </p:cNvPr>
          <p:cNvSpPr/>
          <p:nvPr/>
        </p:nvSpPr>
        <p:spPr>
          <a:xfrm>
            <a:off x="4931156" y="3262686"/>
            <a:ext cx="300082" cy="338554"/>
          </a:xfrm>
          <a:prstGeom prst="rect">
            <a:avLst/>
          </a:prstGeom>
        </p:spPr>
        <p:txBody>
          <a:bodyPr wrap="none">
            <a:spAutoFit/>
          </a:bodyPr>
          <a:lstStyle/>
          <a:p>
            <a:pPr algn="ctr"/>
            <a:r>
              <a:rPr lang="en-GB" sz="1600" b="1" dirty="0">
                <a:solidFill>
                  <a:srgbClr val="FFC000"/>
                </a:solidFill>
              </a:rPr>
              <a:t>S</a:t>
            </a:r>
          </a:p>
        </p:txBody>
      </p:sp>
      <p:sp>
        <p:nvSpPr>
          <p:cNvPr id="234" name="TextBox 233">
            <a:extLst>
              <a:ext uri="{FF2B5EF4-FFF2-40B4-BE49-F238E27FC236}">
                <a16:creationId xmlns:a16="http://schemas.microsoft.com/office/drawing/2014/main" id="{5A24F929-B99A-E64C-DF59-0470ABF3E8EB}"/>
              </a:ext>
            </a:extLst>
          </p:cNvPr>
          <p:cNvSpPr txBox="1"/>
          <p:nvPr/>
        </p:nvSpPr>
        <p:spPr>
          <a:xfrm>
            <a:off x="2300657" y="1989665"/>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
        <p:nvSpPr>
          <p:cNvPr id="235" name="TextBox 234">
            <a:extLst>
              <a:ext uri="{FF2B5EF4-FFF2-40B4-BE49-F238E27FC236}">
                <a16:creationId xmlns:a16="http://schemas.microsoft.com/office/drawing/2014/main" id="{AB950B56-3228-F613-A8CA-057BD361B920}"/>
              </a:ext>
            </a:extLst>
          </p:cNvPr>
          <p:cNvSpPr txBox="1"/>
          <p:nvPr/>
        </p:nvSpPr>
        <p:spPr>
          <a:xfrm>
            <a:off x="2302794" y="2919378"/>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236" name="TextBox 235">
            <a:extLst>
              <a:ext uri="{FF2B5EF4-FFF2-40B4-BE49-F238E27FC236}">
                <a16:creationId xmlns:a16="http://schemas.microsoft.com/office/drawing/2014/main" id="{3D02A063-7EF7-F200-D0FA-AD3CD2AB7996}"/>
              </a:ext>
            </a:extLst>
          </p:cNvPr>
          <p:cNvSpPr txBox="1"/>
          <p:nvPr/>
        </p:nvSpPr>
        <p:spPr>
          <a:xfrm>
            <a:off x="3303548" y="2919378"/>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237" name="TextBox 236">
            <a:extLst>
              <a:ext uri="{FF2B5EF4-FFF2-40B4-BE49-F238E27FC236}">
                <a16:creationId xmlns:a16="http://schemas.microsoft.com/office/drawing/2014/main" id="{D401A996-4F0D-6A7A-0094-F2C98F80D2E9}"/>
              </a:ext>
            </a:extLst>
          </p:cNvPr>
          <p:cNvSpPr txBox="1"/>
          <p:nvPr/>
        </p:nvSpPr>
        <p:spPr>
          <a:xfrm>
            <a:off x="4278976" y="2919378"/>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238" name="TextBox 237">
            <a:extLst>
              <a:ext uri="{FF2B5EF4-FFF2-40B4-BE49-F238E27FC236}">
                <a16:creationId xmlns:a16="http://schemas.microsoft.com/office/drawing/2014/main" id="{86D2C79D-6816-753D-A745-9C4E696237F7}"/>
              </a:ext>
            </a:extLst>
          </p:cNvPr>
          <p:cNvSpPr txBox="1"/>
          <p:nvPr/>
        </p:nvSpPr>
        <p:spPr>
          <a:xfrm>
            <a:off x="5172744" y="2919378"/>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239" name="TextBox 238">
            <a:extLst>
              <a:ext uri="{FF2B5EF4-FFF2-40B4-BE49-F238E27FC236}">
                <a16:creationId xmlns:a16="http://schemas.microsoft.com/office/drawing/2014/main" id="{2FEAFC0A-2481-7A26-57A8-48F1416F1EAE}"/>
              </a:ext>
            </a:extLst>
          </p:cNvPr>
          <p:cNvSpPr txBox="1"/>
          <p:nvPr/>
        </p:nvSpPr>
        <p:spPr>
          <a:xfrm>
            <a:off x="2302794" y="3434707"/>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240" name="TextBox 239">
            <a:extLst>
              <a:ext uri="{FF2B5EF4-FFF2-40B4-BE49-F238E27FC236}">
                <a16:creationId xmlns:a16="http://schemas.microsoft.com/office/drawing/2014/main" id="{788FD5B4-52D0-F839-4882-E61024244BD9}"/>
              </a:ext>
            </a:extLst>
          </p:cNvPr>
          <p:cNvSpPr txBox="1"/>
          <p:nvPr/>
        </p:nvSpPr>
        <p:spPr>
          <a:xfrm>
            <a:off x="3296824" y="3434707"/>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241" name="TextBox 240">
            <a:extLst>
              <a:ext uri="{FF2B5EF4-FFF2-40B4-BE49-F238E27FC236}">
                <a16:creationId xmlns:a16="http://schemas.microsoft.com/office/drawing/2014/main" id="{9EF1DB21-4C29-D198-0DAF-6A8823AE84D6}"/>
              </a:ext>
            </a:extLst>
          </p:cNvPr>
          <p:cNvSpPr txBox="1"/>
          <p:nvPr/>
        </p:nvSpPr>
        <p:spPr>
          <a:xfrm>
            <a:off x="4278976" y="3434707"/>
            <a:ext cx="383438" cy="169277"/>
          </a:xfrm>
          <a:prstGeom prst="rect">
            <a:avLst/>
          </a:prstGeom>
          <a:noFill/>
        </p:spPr>
        <p:txBody>
          <a:bodyPr wrap="none" rtlCol="0">
            <a:spAutoFit/>
          </a:bodyPr>
          <a:lstStyle/>
          <a:p>
            <a:pPr algn="l"/>
            <a:r>
              <a:rPr lang="sv-SE" sz="500" dirty="0">
                <a:solidFill>
                  <a:srgbClr val="666666"/>
                </a:solidFill>
              </a:rPr>
              <a:t>SLOT 8</a:t>
            </a:r>
            <a:endParaRPr lang="en-US" sz="500" dirty="0">
              <a:solidFill>
                <a:srgbClr val="666666"/>
              </a:solidFill>
            </a:endParaRPr>
          </a:p>
        </p:txBody>
      </p:sp>
      <p:sp>
        <p:nvSpPr>
          <p:cNvPr id="242" name="TextBox 241">
            <a:extLst>
              <a:ext uri="{FF2B5EF4-FFF2-40B4-BE49-F238E27FC236}">
                <a16:creationId xmlns:a16="http://schemas.microsoft.com/office/drawing/2014/main" id="{30799AFB-4F0F-909E-91C6-7B99691C0990}"/>
              </a:ext>
            </a:extLst>
          </p:cNvPr>
          <p:cNvSpPr txBox="1"/>
          <p:nvPr/>
        </p:nvSpPr>
        <p:spPr>
          <a:xfrm>
            <a:off x="5172744" y="3434707"/>
            <a:ext cx="383438" cy="169277"/>
          </a:xfrm>
          <a:prstGeom prst="rect">
            <a:avLst/>
          </a:prstGeom>
          <a:noFill/>
        </p:spPr>
        <p:txBody>
          <a:bodyPr wrap="none" rtlCol="0">
            <a:spAutoFit/>
          </a:bodyPr>
          <a:lstStyle/>
          <a:p>
            <a:pPr algn="l"/>
            <a:r>
              <a:rPr lang="sv-SE" sz="500" dirty="0">
                <a:solidFill>
                  <a:srgbClr val="666666"/>
                </a:solidFill>
              </a:rPr>
              <a:t>SLOT 9</a:t>
            </a:r>
            <a:endParaRPr lang="en-US" sz="500" dirty="0">
              <a:solidFill>
                <a:srgbClr val="666666"/>
              </a:solidFill>
            </a:endParaRPr>
          </a:p>
        </p:txBody>
      </p:sp>
      <p:sp>
        <p:nvSpPr>
          <p:cNvPr id="247" name="Rectangle 246">
            <a:extLst>
              <a:ext uri="{FF2B5EF4-FFF2-40B4-BE49-F238E27FC236}">
                <a16:creationId xmlns:a16="http://schemas.microsoft.com/office/drawing/2014/main" id="{3030F5B2-27F0-AEDF-AD9A-CF887FEBEF22}"/>
              </a:ext>
            </a:extLst>
          </p:cNvPr>
          <p:cNvSpPr/>
          <p:nvPr/>
        </p:nvSpPr>
        <p:spPr>
          <a:xfrm>
            <a:off x="2011404" y="2700054"/>
            <a:ext cx="300082" cy="338554"/>
          </a:xfrm>
          <a:prstGeom prst="rect">
            <a:avLst/>
          </a:prstGeom>
        </p:spPr>
        <p:txBody>
          <a:bodyPr wrap="none">
            <a:spAutoFit/>
          </a:bodyPr>
          <a:lstStyle/>
          <a:p>
            <a:pPr algn="ctr"/>
            <a:r>
              <a:rPr lang="en-GB" sz="1600" b="1" dirty="0">
                <a:solidFill>
                  <a:srgbClr val="FFC000"/>
                </a:solidFill>
              </a:rPr>
              <a:t>S</a:t>
            </a:r>
          </a:p>
        </p:txBody>
      </p:sp>
      <p:sp>
        <p:nvSpPr>
          <p:cNvPr id="248" name="Frame 247">
            <a:extLst>
              <a:ext uri="{FF2B5EF4-FFF2-40B4-BE49-F238E27FC236}">
                <a16:creationId xmlns:a16="http://schemas.microsoft.com/office/drawing/2014/main" id="{539B602A-511F-F407-47CF-526735C9946C}"/>
              </a:ext>
            </a:extLst>
          </p:cNvPr>
          <p:cNvSpPr/>
          <p:nvPr/>
        </p:nvSpPr>
        <p:spPr>
          <a:xfrm>
            <a:off x="762681" y="1649730"/>
            <a:ext cx="4793501" cy="2461260"/>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49" name="Platshållare för text 7">
            <a:extLst>
              <a:ext uri="{FF2B5EF4-FFF2-40B4-BE49-F238E27FC236}">
                <a16:creationId xmlns:a16="http://schemas.microsoft.com/office/drawing/2014/main" id="{837974A1-4C2F-29AF-64BF-841CE8DA622E}"/>
              </a:ext>
            </a:extLst>
          </p:cNvPr>
          <p:cNvSpPr txBox="1">
            <a:spLocks/>
          </p:cNvSpPr>
          <p:nvPr/>
        </p:nvSpPr>
        <p:spPr>
          <a:xfrm>
            <a:off x="2920147" y="1737054"/>
            <a:ext cx="2611879"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chemeClr val="tx1"/>
                </a:solidFill>
              </a:rPr>
              <a:t>Unit #1</a:t>
            </a:r>
          </a:p>
          <a:p>
            <a:pPr algn="r"/>
            <a:r>
              <a:rPr lang="en-GB" sz="1400" b="1" dirty="0">
                <a:solidFill>
                  <a:schemeClr val="tx1"/>
                </a:solidFill>
              </a:rPr>
              <a:t>(Target – Bunker Scope)</a:t>
            </a:r>
            <a:endParaRPr lang="sv-SE" dirty="0">
              <a:solidFill>
                <a:schemeClr val="tx1"/>
              </a:solidFill>
            </a:endParaRPr>
          </a:p>
        </p:txBody>
      </p:sp>
      <p:grpSp>
        <p:nvGrpSpPr>
          <p:cNvPr id="250" name="Group 249">
            <a:extLst>
              <a:ext uri="{FF2B5EF4-FFF2-40B4-BE49-F238E27FC236}">
                <a16:creationId xmlns:a16="http://schemas.microsoft.com/office/drawing/2014/main" id="{C71580B2-16F9-0023-4493-AF1F50A09135}"/>
              </a:ext>
            </a:extLst>
          </p:cNvPr>
          <p:cNvGrpSpPr/>
          <p:nvPr/>
        </p:nvGrpSpPr>
        <p:grpSpPr>
          <a:xfrm>
            <a:off x="7764513" y="1890745"/>
            <a:ext cx="506289" cy="530824"/>
            <a:chOff x="5144361" y="4807730"/>
            <a:chExt cx="506289" cy="530824"/>
          </a:xfrm>
        </p:grpSpPr>
        <p:pic>
          <p:nvPicPr>
            <p:cNvPr id="251" name="Picture 250">
              <a:extLst>
                <a:ext uri="{FF2B5EF4-FFF2-40B4-BE49-F238E27FC236}">
                  <a16:creationId xmlns:a16="http://schemas.microsoft.com/office/drawing/2014/main" id="{C20E61EB-0EEA-6913-61C9-CBBF1D647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4361" y="4807730"/>
              <a:ext cx="504057" cy="303170"/>
            </a:xfrm>
            <a:prstGeom prst="rect">
              <a:avLst/>
            </a:prstGeom>
            <a:solidFill>
              <a:schemeClr val="tx2">
                <a:lumMod val="60000"/>
                <a:lumOff val="40000"/>
              </a:schemeClr>
            </a:solidFill>
            <a:effectLst>
              <a:glow rad="101600">
                <a:srgbClr val="00B0F0"/>
              </a:glow>
            </a:effectLst>
          </p:spPr>
        </p:pic>
        <p:sp>
          <p:nvSpPr>
            <p:cNvPr id="252" name="TextBox 251">
              <a:extLst>
                <a:ext uri="{FF2B5EF4-FFF2-40B4-BE49-F238E27FC236}">
                  <a16:creationId xmlns:a16="http://schemas.microsoft.com/office/drawing/2014/main" id="{026FE0FA-8186-E46D-97EB-5ACC087DD1F4}"/>
                </a:ext>
              </a:extLst>
            </p:cNvPr>
            <p:cNvSpPr txBox="1"/>
            <p:nvPr/>
          </p:nvSpPr>
          <p:spPr>
            <a:xfrm>
              <a:off x="5173368" y="5138499"/>
              <a:ext cx="477282" cy="200055"/>
            </a:xfrm>
            <a:prstGeom prst="rect">
              <a:avLst/>
            </a:prstGeom>
            <a:noFill/>
          </p:spPr>
          <p:txBody>
            <a:bodyPr wrap="square" rtlCol="0">
              <a:spAutoFit/>
            </a:bodyPr>
            <a:lstStyle/>
            <a:p>
              <a:pPr algn="ctr"/>
              <a:r>
                <a:rPr lang="en-GB" sz="700" b="1" dirty="0">
                  <a:solidFill>
                    <a:schemeClr val="accent1"/>
                  </a:solidFill>
                </a:rPr>
                <a:t>NBAK</a:t>
              </a:r>
            </a:p>
          </p:txBody>
        </p:sp>
      </p:grpSp>
      <p:sp>
        <p:nvSpPr>
          <p:cNvPr id="253" name="TextBox 252">
            <a:extLst>
              <a:ext uri="{FF2B5EF4-FFF2-40B4-BE49-F238E27FC236}">
                <a16:creationId xmlns:a16="http://schemas.microsoft.com/office/drawing/2014/main" id="{A8630AF8-02AF-E705-01B7-7B907D96596A}"/>
              </a:ext>
            </a:extLst>
          </p:cNvPr>
          <p:cNvSpPr txBox="1"/>
          <p:nvPr/>
        </p:nvSpPr>
        <p:spPr>
          <a:xfrm>
            <a:off x="702743" y="1756047"/>
            <a:ext cx="1308661" cy="400110"/>
          </a:xfrm>
          <a:prstGeom prst="rect">
            <a:avLst/>
          </a:prstGeom>
          <a:noFill/>
        </p:spPr>
        <p:txBody>
          <a:bodyPr wrap="square" rtlCol="0">
            <a:spAutoFit/>
          </a:bodyPr>
          <a:lstStyle/>
          <a:p>
            <a:pPr algn="ctr"/>
            <a:r>
              <a:rPr lang="en-GB" sz="1000" b="1" dirty="0">
                <a:solidFill>
                  <a:srgbClr val="FF0000"/>
                </a:solidFill>
              </a:rPr>
              <a:t>Permit for Beam On Target</a:t>
            </a:r>
          </a:p>
        </p:txBody>
      </p:sp>
      <p:sp>
        <p:nvSpPr>
          <p:cNvPr id="255" name="TextBox 254">
            <a:extLst>
              <a:ext uri="{FF2B5EF4-FFF2-40B4-BE49-F238E27FC236}">
                <a16:creationId xmlns:a16="http://schemas.microsoft.com/office/drawing/2014/main" id="{524D72D9-B772-00C8-CB1F-D9CCFC1F6713}"/>
              </a:ext>
            </a:extLst>
          </p:cNvPr>
          <p:cNvSpPr txBox="1"/>
          <p:nvPr/>
        </p:nvSpPr>
        <p:spPr>
          <a:xfrm>
            <a:off x="1018021" y="2733613"/>
            <a:ext cx="890154" cy="246221"/>
          </a:xfrm>
          <a:prstGeom prst="rect">
            <a:avLst/>
          </a:prstGeom>
          <a:noFill/>
        </p:spPr>
        <p:txBody>
          <a:bodyPr wrap="square" rtlCol="0">
            <a:spAutoFit/>
          </a:bodyPr>
          <a:lstStyle/>
          <a:p>
            <a:pPr algn="ctr"/>
            <a:r>
              <a:rPr lang="en-GB" sz="1000" b="1" dirty="0" err="1">
                <a:solidFill>
                  <a:srgbClr val="FF0000"/>
                </a:solidFill>
              </a:rPr>
              <a:t>BoTK</a:t>
            </a:r>
            <a:endParaRPr lang="en-GB" sz="1000" b="1" dirty="0">
              <a:solidFill>
                <a:srgbClr val="FF0000"/>
              </a:solidFill>
            </a:endParaRPr>
          </a:p>
        </p:txBody>
      </p:sp>
      <p:pic>
        <p:nvPicPr>
          <p:cNvPr id="259" name="Graphic 258" descr="Construction worker female with solid fill">
            <a:extLst>
              <a:ext uri="{FF2B5EF4-FFF2-40B4-BE49-F238E27FC236}">
                <a16:creationId xmlns:a16="http://schemas.microsoft.com/office/drawing/2014/main" id="{13C300C9-B51D-A897-0EBF-4AE21BCF8D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6783" y="2441911"/>
            <a:ext cx="914400" cy="914400"/>
          </a:xfrm>
          <a:prstGeom prst="rect">
            <a:avLst/>
          </a:prstGeom>
        </p:spPr>
      </p:pic>
      <p:cxnSp>
        <p:nvCxnSpPr>
          <p:cNvPr id="260" name="Straight Connector 259">
            <a:extLst>
              <a:ext uri="{FF2B5EF4-FFF2-40B4-BE49-F238E27FC236}">
                <a16:creationId xmlns:a16="http://schemas.microsoft.com/office/drawing/2014/main" id="{08D3FA4E-DF86-87C8-49EA-A76BE0B33D3E}"/>
              </a:ext>
            </a:extLst>
          </p:cNvPr>
          <p:cNvCxnSpPr>
            <a:cxnSpLocks/>
          </p:cNvCxnSpPr>
          <p:nvPr/>
        </p:nvCxnSpPr>
        <p:spPr>
          <a:xfrm>
            <a:off x="4148202" y="2591709"/>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74" name="Flowchart: Connector 273">
            <a:extLst>
              <a:ext uri="{FF2B5EF4-FFF2-40B4-BE49-F238E27FC236}">
                <a16:creationId xmlns:a16="http://schemas.microsoft.com/office/drawing/2014/main" id="{17BD1193-904C-54DB-B40D-412ED404D152}"/>
              </a:ext>
            </a:extLst>
          </p:cNvPr>
          <p:cNvSpPr/>
          <p:nvPr/>
        </p:nvSpPr>
        <p:spPr>
          <a:xfrm>
            <a:off x="991174" y="5454247"/>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75" name="Straight Arrow Connector 274">
            <a:extLst>
              <a:ext uri="{FF2B5EF4-FFF2-40B4-BE49-F238E27FC236}">
                <a16:creationId xmlns:a16="http://schemas.microsoft.com/office/drawing/2014/main" id="{101C88FA-1BA4-1433-F643-78E3935DF949}"/>
              </a:ext>
            </a:extLst>
          </p:cNvPr>
          <p:cNvCxnSpPr>
            <a:stCxn id="274" idx="6"/>
          </p:cNvCxnSpPr>
          <p:nvPr/>
        </p:nvCxnSpPr>
        <p:spPr>
          <a:xfrm>
            <a:off x="1988172" y="5937656"/>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76" name="Flowchart: Connector 275">
            <a:extLst>
              <a:ext uri="{FF2B5EF4-FFF2-40B4-BE49-F238E27FC236}">
                <a16:creationId xmlns:a16="http://schemas.microsoft.com/office/drawing/2014/main" id="{BC229433-E2DE-EA39-EFE5-3592BD936BFE}"/>
              </a:ext>
            </a:extLst>
          </p:cNvPr>
          <p:cNvSpPr/>
          <p:nvPr/>
        </p:nvSpPr>
        <p:spPr>
          <a:xfrm>
            <a:off x="2780002" y="5461669"/>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7" name="TextBox 276">
            <a:extLst>
              <a:ext uri="{FF2B5EF4-FFF2-40B4-BE49-F238E27FC236}">
                <a16:creationId xmlns:a16="http://schemas.microsoft.com/office/drawing/2014/main" id="{17402F45-9E48-D344-BE53-CFCD0D7BD7B0}"/>
              </a:ext>
            </a:extLst>
          </p:cNvPr>
          <p:cNvSpPr txBox="1"/>
          <p:nvPr/>
        </p:nvSpPr>
        <p:spPr>
          <a:xfrm>
            <a:off x="2573067" y="5697106"/>
            <a:ext cx="1468533" cy="523220"/>
          </a:xfrm>
          <a:prstGeom prst="rect">
            <a:avLst/>
          </a:prstGeom>
          <a:noFill/>
          <a:ln>
            <a:noFill/>
          </a:ln>
        </p:spPr>
        <p:txBody>
          <a:bodyPr wrap="square" rtlCol="0">
            <a:spAutoFit/>
          </a:bodyPr>
          <a:lstStyle/>
          <a:p>
            <a:pPr algn="ctr"/>
            <a:r>
              <a:rPr lang="en-US" sz="1400" dirty="0">
                <a:solidFill>
                  <a:schemeClr val="bg1"/>
                </a:solidFill>
              </a:rPr>
              <a:t>Transition </a:t>
            </a:r>
          </a:p>
          <a:p>
            <a:pPr algn="ctr"/>
            <a:r>
              <a:rPr lang="en-US" sz="1400" dirty="0">
                <a:solidFill>
                  <a:schemeClr val="bg1"/>
                </a:solidFill>
              </a:rPr>
              <a:t>Mode</a:t>
            </a:r>
          </a:p>
        </p:txBody>
      </p:sp>
      <p:sp>
        <p:nvSpPr>
          <p:cNvPr id="278" name="TextBox 277">
            <a:extLst>
              <a:ext uri="{FF2B5EF4-FFF2-40B4-BE49-F238E27FC236}">
                <a16:creationId xmlns:a16="http://schemas.microsoft.com/office/drawing/2014/main" id="{410572E0-D7D9-E744-469D-324A25A4B806}"/>
              </a:ext>
            </a:extLst>
          </p:cNvPr>
          <p:cNvSpPr txBox="1"/>
          <p:nvPr/>
        </p:nvSpPr>
        <p:spPr>
          <a:xfrm>
            <a:off x="721939" y="5610792"/>
            <a:ext cx="1468533" cy="523220"/>
          </a:xfrm>
          <a:prstGeom prst="rect">
            <a:avLst/>
          </a:prstGeom>
          <a:noFill/>
          <a:ln>
            <a:noFill/>
          </a:ln>
        </p:spPr>
        <p:txBody>
          <a:bodyPr wrap="square" rtlCol="0">
            <a:spAutoFit/>
          </a:bodyPr>
          <a:lstStyle/>
          <a:p>
            <a:pPr algn="ctr"/>
            <a:r>
              <a:rPr lang="en-US" sz="1400" dirty="0" err="1">
                <a:solidFill>
                  <a:schemeClr val="bg1"/>
                </a:solidFill>
              </a:rPr>
              <a:t>BoT</a:t>
            </a:r>
            <a:r>
              <a:rPr lang="en-US" sz="1400" dirty="0">
                <a:solidFill>
                  <a:schemeClr val="bg1"/>
                </a:solidFill>
              </a:rPr>
              <a:t> ON </a:t>
            </a:r>
          </a:p>
          <a:p>
            <a:pPr algn="ctr"/>
            <a:r>
              <a:rPr lang="en-US" sz="1400" dirty="0">
                <a:solidFill>
                  <a:schemeClr val="bg1"/>
                </a:solidFill>
              </a:rPr>
              <a:t>Mode</a:t>
            </a:r>
          </a:p>
        </p:txBody>
      </p:sp>
      <p:sp>
        <p:nvSpPr>
          <p:cNvPr id="279" name="Flowchart: Connector 278">
            <a:extLst>
              <a:ext uri="{FF2B5EF4-FFF2-40B4-BE49-F238E27FC236}">
                <a16:creationId xmlns:a16="http://schemas.microsoft.com/office/drawing/2014/main" id="{4764E522-C3A3-67C0-9F62-9B72C69D165A}"/>
              </a:ext>
            </a:extLst>
          </p:cNvPr>
          <p:cNvSpPr/>
          <p:nvPr/>
        </p:nvSpPr>
        <p:spPr>
          <a:xfrm>
            <a:off x="4580908" y="5472755"/>
            <a:ext cx="996998" cy="966818"/>
          </a:xfrm>
          <a:prstGeom prst="flowChartConnector">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80" name="TextBox 279">
            <a:extLst>
              <a:ext uri="{FF2B5EF4-FFF2-40B4-BE49-F238E27FC236}">
                <a16:creationId xmlns:a16="http://schemas.microsoft.com/office/drawing/2014/main" id="{995BB584-BE4A-E2C6-C59B-564A6499FA06}"/>
              </a:ext>
            </a:extLst>
          </p:cNvPr>
          <p:cNvSpPr txBox="1"/>
          <p:nvPr/>
        </p:nvSpPr>
        <p:spPr>
          <a:xfrm>
            <a:off x="4343715" y="5663059"/>
            <a:ext cx="1468533" cy="523220"/>
          </a:xfrm>
          <a:prstGeom prst="rect">
            <a:avLst/>
          </a:prstGeom>
          <a:noFill/>
          <a:ln>
            <a:noFill/>
          </a:ln>
        </p:spPr>
        <p:txBody>
          <a:bodyPr wrap="square" rtlCol="0">
            <a:spAutoFit/>
          </a:bodyPr>
          <a:lstStyle/>
          <a:p>
            <a:pPr algn="ctr"/>
            <a:r>
              <a:rPr lang="en-US" sz="1400" dirty="0">
                <a:solidFill>
                  <a:schemeClr val="bg1"/>
                </a:solidFill>
              </a:rPr>
              <a:t>Access </a:t>
            </a:r>
          </a:p>
          <a:p>
            <a:pPr algn="ctr"/>
            <a:r>
              <a:rPr lang="en-US" sz="1400" dirty="0">
                <a:solidFill>
                  <a:schemeClr val="bg1"/>
                </a:solidFill>
              </a:rPr>
              <a:t>Mode</a:t>
            </a:r>
          </a:p>
        </p:txBody>
      </p:sp>
      <p:cxnSp>
        <p:nvCxnSpPr>
          <p:cNvPr id="281" name="Straight Arrow Connector 280">
            <a:extLst>
              <a:ext uri="{FF2B5EF4-FFF2-40B4-BE49-F238E27FC236}">
                <a16:creationId xmlns:a16="http://schemas.microsoft.com/office/drawing/2014/main" id="{91E183F1-AD09-72AC-1A40-DB8C45215834}"/>
              </a:ext>
            </a:extLst>
          </p:cNvPr>
          <p:cNvCxnSpPr/>
          <p:nvPr/>
        </p:nvCxnSpPr>
        <p:spPr>
          <a:xfrm>
            <a:off x="3783001" y="5956164"/>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89" name="Connector: Curved 288">
            <a:extLst>
              <a:ext uri="{FF2B5EF4-FFF2-40B4-BE49-F238E27FC236}">
                <a16:creationId xmlns:a16="http://schemas.microsoft.com/office/drawing/2014/main" id="{FA2164AC-C4EB-2EB3-7D55-5317011D91F3}"/>
              </a:ext>
            </a:extLst>
          </p:cNvPr>
          <p:cNvCxnSpPr>
            <a:stCxn id="279" idx="1"/>
            <a:endCxn id="276" idx="7"/>
          </p:cNvCxnSpPr>
          <p:nvPr/>
        </p:nvCxnSpPr>
        <p:spPr>
          <a:xfrm rot="16200000" flipV="1">
            <a:off x="4173411" y="5060838"/>
            <a:ext cx="11086" cy="1095922"/>
          </a:xfrm>
          <a:prstGeom prst="curvedConnector3">
            <a:avLst>
              <a:gd name="adj1" fmla="val 2260915"/>
            </a:avLst>
          </a:prstGeom>
          <a:ln>
            <a:tailEnd type="triangle"/>
          </a:ln>
        </p:spPr>
        <p:style>
          <a:lnRef idx="1">
            <a:schemeClr val="accent1"/>
          </a:lnRef>
          <a:fillRef idx="0">
            <a:schemeClr val="accent1"/>
          </a:fillRef>
          <a:effectRef idx="0">
            <a:schemeClr val="accent1"/>
          </a:effectRef>
          <a:fontRef idx="minor">
            <a:schemeClr val="tx1"/>
          </a:fontRef>
        </p:style>
      </p:cxnSp>
      <p:sp>
        <p:nvSpPr>
          <p:cNvPr id="292" name="Rounded Rectangle 380">
            <a:extLst>
              <a:ext uri="{FF2B5EF4-FFF2-40B4-BE49-F238E27FC236}">
                <a16:creationId xmlns:a16="http://schemas.microsoft.com/office/drawing/2014/main" id="{FEE27506-7FA8-B80A-810E-9F159B371A6A}"/>
              </a:ext>
            </a:extLst>
          </p:cNvPr>
          <p:cNvSpPr/>
          <p:nvPr/>
        </p:nvSpPr>
        <p:spPr>
          <a:xfrm>
            <a:off x="3206823" y="1098394"/>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LSS of North Bunker are still interlocked up to receiving </a:t>
            </a:r>
            <a:r>
              <a:rPr lang="en-US" sz="700" dirty="0"/>
              <a:t>permission from Target PSS</a:t>
            </a:r>
            <a:endParaRPr lang="en-GB" sz="700" dirty="0"/>
          </a:p>
        </p:txBody>
      </p:sp>
      <p:sp>
        <p:nvSpPr>
          <p:cNvPr id="293" name="Rounded Rectangle 495">
            <a:extLst>
              <a:ext uri="{FF2B5EF4-FFF2-40B4-BE49-F238E27FC236}">
                <a16:creationId xmlns:a16="http://schemas.microsoft.com/office/drawing/2014/main" id="{7084A643-E7B5-23F0-B6C3-3AD942BF3726}"/>
              </a:ext>
            </a:extLst>
          </p:cNvPr>
          <p:cNvSpPr/>
          <p:nvPr/>
        </p:nvSpPr>
        <p:spPr>
          <a:xfrm>
            <a:off x="1362874" y="1102348"/>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err="1"/>
              <a:t>BoTK</a:t>
            </a:r>
            <a:r>
              <a:rPr lang="en-GB" sz="700" dirty="0"/>
              <a:t> not in Slot 1 = Bending Magnets are interlocked</a:t>
            </a:r>
          </a:p>
        </p:txBody>
      </p:sp>
      <p:sp>
        <p:nvSpPr>
          <p:cNvPr id="294" name="Rectangle 293">
            <a:extLst>
              <a:ext uri="{FF2B5EF4-FFF2-40B4-BE49-F238E27FC236}">
                <a16:creationId xmlns:a16="http://schemas.microsoft.com/office/drawing/2014/main" id="{7438AFA9-7F7A-E3E0-0DA9-3285153546A5}"/>
              </a:ext>
            </a:extLst>
          </p:cNvPr>
          <p:cNvSpPr/>
          <p:nvPr/>
        </p:nvSpPr>
        <p:spPr>
          <a:xfrm>
            <a:off x="4013592" y="2672568"/>
            <a:ext cx="300082" cy="338554"/>
          </a:xfrm>
          <a:prstGeom prst="rect">
            <a:avLst/>
          </a:prstGeom>
        </p:spPr>
        <p:txBody>
          <a:bodyPr wrap="none">
            <a:spAutoFit/>
          </a:bodyPr>
          <a:lstStyle/>
          <a:p>
            <a:pPr algn="ctr"/>
            <a:r>
              <a:rPr lang="en-GB" sz="1600" b="1" dirty="0">
                <a:solidFill>
                  <a:srgbClr val="FFC000"/>
                </a:solidFill>
              </a:rPr>
              <a:t>S</a:t>
            </a:r>
          </a:p>
        </p:txBody>
      </p:sp>
      <p:sp>
        <p:nvSpPr>
          <p:cNvPr id="295" name="Flowchart: Connector 294">
            <a:extLst>
              <a:ext uri="{FF2B5EF4-FFF2-40B4-BE49-F238E27FC236}">
                <a16:creationId xmlns:a16="http://schemas.microsoft.com/office/drawing/2014/main" id="{EA3B13F7-CC46-F1D8-525E-3DF0158E6F1C}"/>
              </a:ext>
            </a:extLst>
          </p:cNvPr>
          <p:cNvSpPr/>
          <p:nvPr/>
        </p:nvSpPr>
        <p:spPr>
          <a:xfrm>
            <a:off x="6381146" y="5500905"/>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96" name="Straight Arrow Connector 295">
            <a:extLst>
              <a:ext uri="{FF2B5EF4-FFF2-40B4-BE49-F238E27FC236}">
                <a16:creationId xmlns:a16="http://schemas.microsoft.com/office/drawing/2014/main" id="{671663EC-06A2-3471-33E8-D6957278BC98}"/>
              </a:ext>
            </a:extLst>
          </p:cNvPr>
          <p:cNvCxnSpPr>
            <a:stCxn id="295" idx="6"/>
          </p:cNvCxnSpPr>
          <p:nvPr/>
        </p:nvCxnSpPr>
        <p:spPr>
          <a:xfrm>
            <a:off x="7378144" y="5984314"/>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97" name="Flowchart: Connector 296">
            <a:extLst>
              <a:ext uri="{FF2B5EF4-FFF2-40B4-BE49-F238E27FC236}">
                <a16:creationId xmlns:a16="http://schemas.microsoft.com/office/drawing/2014/main" id="{25612751-2A37-382A-BF56-A146F75E9C50}"/>
              </a:ext>
            </a:extLst>
          </p:cNvPr>
          <p:cNvSpPr/>
          <p:nvPr/>
        </p:nvSpPr>
        <p:spPr>
          <a:xfrm>
            <a:off x="8169974" y="5508327"/>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98" name="TextBox 297">
            <a:extLst>
              <a:ext uri="{FF2B5EF4-FFF2-40B4-BE49-F238E27FC236}">
                <a16:creationId xmlns:a16="http://schemas.microsoft.com/office/drawing/2014/main" id="{05CC7FDF-E162-9497-FC32-DA88972C6350}"/>
              </a:ext>
            </a:extLst>
          </p:cNvPr>
          <p:cNvSpPr txBox="1"/>
          <p:nvPr/>
        </p:nvSpPr>
        <p:spPr>
          <a:xfrm>
            <a:off x="7963039" y="5743764"/>
            <a:ext cx="1468533" cy="523220"/>
          </a:xfrm>
          <a:prstGeom prst="rect">
            <a:avLst/>
          </a:prstGeom>
          <a:noFill/>
          <a:ln>
            <a:noFill/>
          </a:ln>
        </p:spPr>
        <p:txBody>
          <a:bodyPr wrap="square" rtlCol="0">
            <a:spAutoFit/>
          </a:bodyPr>
          <a:lstStyle/>
          <a:p>
            <a:pPr algn="ctr"/>
            <a:r>
              <a:rPr lang="en-US" sz="1400" dirty="0">
                <a:solidFill>
                  <a:schemeClr val="bg1"/>
                </a:solidFill>
              </a:rPr>
              <a:t>Transition </a:t>
            </a:r>
          </a:p>
          <a:p>
            <a:pPr algn="ctr"/>
            <a:r>
              <a:rPr lang="en-US" sz="1400" dirty="0">
                <a:solidFill>
                  <a:schemeClr val="bg1"/>
                </a:solidFill>
              </a:rPr>
              <a:t>Mode</a:t>
            </a:r>
          </a:p>
        </p:txBody>
      </p:sp>
      <p:sp>
        <p:nvSpPr>
          <p:cNvPr id="299" name="TextBox 298">
            <a:extLst>
              <a:ext uri="{FF2B5EF4-FFF2-40B4-BE49-F238E27FC236}">
                <a16:creationId xmlns:a16="http://schemas.microsoft.com/office/drawing/2014/main" id="{FB8B3822-E0AD-96C2-981E-1DD3405CC1C9}"/>
              </a:ext>
            </a:extLst>
          </p:cNvPr>
          <p:cNvSpPr txBox="1"/>
          <p:nvPr/>
        </p:nvSpPr>
        <p:spPr>
          <a:xfrm>
            <a:off x="6111911" y="5669891"/>
            <a:ext cx="1468533" cy="523220"/>
          </a:xfrm>
          <a:prstGeom prst="rect">
            <a:avLst/>
          </a:prstGeom>
          <a:noFill/>
          <a:ln>
            <a:noFill/>
          </a:ln>
        </p:spPr>
        <p:txBody>
          <a:bodyPr wrap="square" rtlCol="0">
            <a:spAutoFit/>
          </a:bodyPr>
          <a:lstStyle/>
          <a:p>
            <a:pPr algn="ctr"/>
            <a:r>
              <a:rPr lang="en-US" sz="1400" dirty="0" err="1">
                <a:solidFill>
                  <a:schemeClr val="bg1"/>
                </a:solidFill>
              </a:rPr>
              <a:t>BoT</a:t>
            </a:r>
            <a:r>
              <a:rPr lang="en-US" sz="1400" dirty="0">
                <a:solidFill>
                  <a:schemeClr val="bg1"/>
                </a:solidFill>
              </a:rPr>
              <a:t> ON </a:t>
            </a:r>
          </a:p>
          <a:p>
            <a:pPr algn="ctr"/>
            <a:r>
              <a:rPr lang="en-US" sz="1400" dirty="0">
                <a:solidFill>
                  <a:schemeClr val="bg1"/>
                </a:solidFill>
              </a:rPr>
              <a:t>Mode</a:t>
            </a:r>
          </a:p>
        </p:txBody>
      </p:sp>
      <p:sp>
        <p:nvSpPr>
          <p:cNvPr id="300" name="Flowchart: Connector 299">
            <a:extLst>
              <a:ext uri="{FF2B5EF4-FFF2-40B4-BE49-F238E27FC236}">
                <a16:creationId xmlns:a16="http://schemas.microsoft.com/office/drawing/2014/main" id="{24932E78-4A24-2631-B81D-12375331F85E}"/>
              </a:ext>
            </a:extLst>
          </p:cNvPr>
          <p:cNvSpPr/>
          <p:nvPr/>
        </p:nvSpPr>
        <p:spPr>
          <a:xfrm>
            <a:off x="9970880" y="5519413"/>
            <a:ext cx="996998" cy="966818"/>
          </a:xfrm>
          <a:prstGeom prst="flowChartConnector">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01" name="TextBox 300">
            <a:extLst>
              <a:ext uri="{FF2B5EF4-FFF2-40B4-BE49-F238E27FC236}">
                <a16:creationId xmlns:a16="http://schemas.microsoft.com/office/drawing/2014/main" id="{B09CF709-26BE-B41C-68F1-26E1D6481413}"/>
              </a:ext>
            </a:extLst>
          </p:cNvPr>
          <p:cNvSpPr txBox="1"/>
          <p:nvPr/>
        </p:nvSpPr>
        <p:spPr>
          <a:xfrm>
            <a:off x="9733687" y="5709717"/>
            <a:ext cx="1468533" cy="523220"/>
          </a:xfrm>
          <a:prstGeom prst="rect">
            <a:avLst/>
          </a:prstGeom>
          <a:noFill/>
          <a:ln>
            <a:noFill/>
          </a:ln>
        </p:spPr>
        <p:txBody>
          <a:bodyPr wrap="square" rtlCol="0">
            <a:spAutoFit/>
          </a:bodyPr>
          <a:lstStyle/>
          <a:p>
            <a:pPr algn="ctr"/>
            <a:r>
              <a:rPr lang="en-US" sz="1400" dirty="0">
                <a:solidFill>
                  <a:schemeClr val="bg1"/>
                </a:solidFill>
              </a:rPr>
              <a:t>Access </a:t>
            </a:r>
          </a:p>
          <a:p>
            <a:pPr algn="ctr"/>
            <a:r>
              <a:rPr lang="en-US" sz="1400" dirty="0">
                <a:solidFill>
                  <a:schemeClr val="bg1"/>
                </a:solidFill>
              </a:rPr>
              <a:t>Mode</a:t>
            </a:r>
          </a:p>
        </p:txBody>
      </p:sp>
      <p:cxnSp>
        <p:nvCxnSpPr>
          <p:cNvPr id="302" name="Straight Arrow Connector 301">
            <a:extLst>
              <a:ext uri="{FF2B5EF4-FFF2-40B4-BE49-F238E27FC236}">
                <a16:creationId xmlns:a16="http://schemas.microsoft.com/office/drawing/2014/main" id="{6A3A538F-D729-A89F-5298-3377FC9E302B}"/>
              </a:ext>
            </a:extLst>
          </p:cNvPr>
          <p:cNvCxnSpPr/>
          <p:nvPr/>
        </p:nvCxnSpPr>
        <p:spPr>
          <a:xfrm>
            <a:off x="9172973" y="6002822"/>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03" name="Connector: Curved 302">
            <a:extLst>
              <a:ext uri="{FF2B5EF4-FFF2-40B4-BE49-F238E27FC236}">
                <a16:creationId xmlns:a16="http://schemas.microsoft.com/office/drawing/2014/main" id="{39E4DF3E-9358-F53F-BB39-EDAB44DB5F1D}"/>
              </a:ext>
            </a:extLst>
          </p:cNvPr>
          <p:cNvCxnSpPr>
            <a:stCxn id="300" idx="1"/>
            <a:endCxn id="297" idx="7"/>
          </p:cNvCxnSpPr>
          <p:nvPr/>
        </p:nvCxnSpPr>
        <p:spPr>
          <a:xfrm rot="16200000" flipV="1">
            <a:off x="9563383" y="5107496"/>
            <a:ext cx="11086" cy="1095922"/>
          </a:xfrm>
          <a:prstGeom prst="curvedConnector3">
            <a:avLst>
              <a:gd name="adj1" fmla="val 2260915"/>
            </a:avLst>
          </a:prstGeom>
          <a:ln>
            <a:tailEnd type="triangle"/>
          </a:ln>
        </p:spPr>
        <p:style>
          <a:lnRef idx="1">
            <a:schemeClr val="accent1"/>
          </a:lnRef>
          <a:fillRef idx="0">
            <a:schemeClr val="accent1"/>
          </a:fillRef>
          <a:effectRef idx="0">
            <a:schemeClr val="accent1"/>
          </a:effectRef>
          <a:fontRef idx="minor">
            <a:schemeClr val="tx1"/>
          </a:fontRef>
        </p:style>
      </p:cxnSp>
      <p:sp>
        <p:nvSpPr>
          <p:cNvPr id="304" name="Rectangle: Rounded Corners 303">
            <a:extLst>
              <a:ext uri="{FF2B5EF4-FFF2-40B4-BE49-F238E27FC236}">
                <a16:creationId xmlns:a16="http://schemas.microsoft.com/office/drawing/2014/main" id="{84BF7DAF-1997-0EBC-A26E-7F563C7F0490}"/>
              </a:ext>
            </a:extLst>
          </p:cNvPr>
          <p:cNvSpPr/>
          <p:nvPr/>
        </p:nvSpPr>
        <p:spPr>
          <a:xfrm>
            <a:off x="762681" y="4919565"/>
            <a:ext cx="5047115" cy="17098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Platshållare för text 7">
            <a:extLst>
              <a:ext uri="{FF2B5EF4-FFF2-40B4-BE49-F238E27FC236}">
                <a16:creationId xmlns:a16="http://schemas.microsoft.com/office/drawing/2014/main" id="{E8873F4E-360B-05A7-9B6F-2F0EDA0B024F}"/>
              </a:ext>
            </a:extLst>
          </p:cNvPr>
          <p:cNvSpPr txBox="1">
            <a:spLocks/>
          </p:cNvSpPr>
          <p:nvPr/>
        </p:nvSpPr>
        <p:spPr>
          <a:xfrm>
            <a:off x="895350" y="4983155"/>
            <a:ext cx="3225890"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rgbClr val="FFC000"/>
                </a:solidFill>
              </a:rPr>
              <a:t>(North–Bunker Modes of Operation)</a:t>
            </a:r>
            <a:endParaRPr lang="sv-SE" dirty="0">
              <a:solidFill>
                <a:srgbClr val="FFC000"/>
              </a:solidFill>
            </a:endParaRPr>
          </a:p>
        </p:txBody>
      </p:sp>
      <p:sp>
        <p:nvSpPr>
          <p:cNvPr id="306" name="Rectangle: Rounded Corners 305">
            <a:extLst>
              <a:ext uri="{FF2B5EF4-FFF2-40B4-BE49-F238E27FC236}">
                <a16:creationId xmlns:a16="http://schemas.microsoft.com/office/drawing/2014/main" id="{59E75E2D-97D4-AC2F-9455-B460513A6403}"/>
              </a:ext>
            </a:extLst>
          </p:cNvPr>
          <p:cNvSpPr/>
          <p:nvPr/>
        </p:nvSpPr>
        <p:spPr>
          <a:xfrm>
            <a:off x="6152510" y="4922675"/>
            <a:ext cx="5047115" cy="17067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Platshållare för text 7">
            <a:extLst>
              <a:ext uri="{FF2B5EF4-FFF2-40B4-BE49-F238E27FC236}">
                <a16:creationId xmlns:a16="http://schemas.microsoft.com/office/drawing/2014/main" id="{57B7FACB-10EC-E6F8-9637-8E64BF17325E}"/>
              </a:ext>
            </a:extLst>
          </p:cNvPr>
          <p:cNvSpPr txBox="1">
            <a:spLocks/>
          </p:cNvSpPr>
          <p:nvPr/>
        </p:nvSpPr>
        <p:spPr>
          <a:xfrm>
            <a:off x="6111911" y="5024365"/>
            <a:ext cx="3399158"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rgbClr val="FFC000"/>
                </a:solidFill>
              </a:rPr>
              <a:t>(South–Bunker Modes of Operation)</a:t>
            </a:r>
            <a:endParaRPr lang="sv-SE" dirty="0">
              <a:solidFill>
                <a:srgbClr val="FFC000"/>
              </a:solidFill>
            </a:endParaRPr>
          </a:p>
        </p:txBody>
      </p:sp>
      <p:cxnSp>
        <p:nvCxnSpPr>
          <p:cNvPr id="308" name="Straight Connector 307">
            <a:extLst>
              <a:ext uri="{FF2B5EF4-FFF2-40B4-BE49-F238E27FC236}">
                <a16:creationId xmlns:a16="http://schemas.microsoft.com/office/drawing/2014/main" id="{44F0411A-8648-723B-B4DC-013E40FDEE96}"/>
              </a:ext>
            </a:extLst>
          </p:cNvPr>
          <p:cNvCxnSpPr>
            <a:cxnSpLocks/>
          </p:cNvCxnSpPr>
          <p:nvPr/>
        </p:nvCxnSpPr>
        <p:spPr>
          <a:xfrm>
            <a:off x="5051978" y="2613263"/>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309" name="Rounded Rectangle 380">
            <a:extLst>
              <a:ext uri="{FF2B5EF4-FFF2-40B4-BE49-F238E27FC236}">
                <a16:creationId xmlns:a16="http://schemas.microsoft.com/office/drawing/2014/main" id="{4156F605-FF4A-AFD4-62CF-CAA55A21A429}"/>
              </a:ext>
            </a:extLst>
          </p:cNvPr>
          <p:cNvSpPr/>
          <p:nvPr/>
        </p:nvSpPr>
        <p:spPr>
          <a:xfrm>
            <a:off x="5022048" y="1098394"/>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LSS of South Bunker are still interlocked up to receiving </a:t>
            </a:r>
            <a:r>
              <a:rPr lang="en-US" sz="700" dirty="0"/>
              <a:t>permission from Target PSS</a:t>
            </a:r>
            <a:endParaRPr lang="en-GB" sz="700" dirty="0"/>
          </a:p>
        </p:txBody>
      </p:sp>
      <p:sp>
        <p:nvSpPr>
          <p:cNvPr id="310" name="Rectangle 309">
            <a:extLst>
              <a:ext uri="{FF2B5EF4-FFF2-40B4-BE49-F238E27FC236}">
                <a16:creationId xmlns:a16="http://schemas.microsoft.com/office/drawing/2014/main" id="{15830424-797B-C324-DF7C-0365C5628659}"/>
              </a:ext>
            </a:extLst>
          </p:cNvPr>
          <p:cNvSpPr/>
          <p:nvPr/>
        </p:nvSpPr>
        <p:spPr>
          <a:xfrm>
            <a:off x="4922831" y="2680210"/>
            <a:ext cx="300082" cy="338554"/>
          </a:xfrm>
          <a:prstGeom prst="rect">
            <a:avLst/>
          </a:prstGeom>
        </p:spPr>
        <p:txBody>
          <a:bodyPr wrap="none">
            <a:spAutoFit/>
          </a:bodyPr>
          <a:lstStyle/>
          <a:p>
            <a:pPr algn="ctr"/>
            <a:r>
              <a:rPr lang="en-GB" sz="1600" b="1" dirty="0">
                <a:solidFill>
                  <a:srgbClr val="FFC000"/>
                </a:solidFill>
              </a:rPr>
              <a:t>S</a:t>
            </a:r>
          </a:p>
        </p:txBody>
      </p:sp>
      <p:cxnSp>
        <p:nvCxnSpPr>
          <p:cNvPr id="311" name="Straight Connector 310">
            <a:extLst>
              <a:ext uri="{FF2B5EF4-FFF2-40B4-BE49-F238E27FC236}">
                <a16:creationId xmlns:a16="http://schemas.microsoft.com/office/drawing/2014/main" id="{198B582A-8491-4E32-4659-5C8CE1C494DF}"/>
              </a:ext>
            </a:extLst>
          </p:cNvPr>
          <p:cNvCxnSpPr>
            <a:cxnSpLocks/>
          </p:cNvCxnSpPr>
          <p:nvPr/>
        </p:nvCxnSpPr>
        <p:spPr>
          <a:xfrm rot="16200000">
            <a:off x="3172175" y="2594566"/>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312" name="Rectangle 311">
            <a:extLst>
              <a:ext uri="{FF2B5EF4-FFF2-40B4-BE49-F238E27FC236}">
                <a16:creationId xmlns:a16="http://schemas.microsoft.com/office/drawing/2014/main" id="{6406E54B-4970-A2D6-023D-5F84AD9A4BAF}"/>
              </a:ext>
            </a:extLst>
          </p:cNvPr>
          <p:cNvSpPr/>
          <p:nvPr/>
        </p:nvSpPr>
        <p:spPr>
          <a:xfrm>
            <a:off x="3023185" y="2679038"/>
            <a:ext cx="300082" cy="338554"/>
          </a:xfrm>
          <a:prstGeom prst="rect">
            <a:avLst/>
          </a:prstGeom>
        </p:spPr>
        <p:txBody>
          <a:bodyPr wrap="none">
            <a:spAutoFit/>
          </a:bodyPr>
          <a:lstStyle/>
          <a:p>
            <a:pPr algn="ctr"/>
            <a:r>
              <a:rPr lang="en-GB" sz="1600" b="1" dirty="0">
                <a:solidFill>
                  <a:srgbClr val="FFC000"/>
                </a:solidFill>
              </a:rPr>
              <a:t>S</a:t>
            </a:r>
          </a:p>
        </p:txBody>
      </p:sp>
      <p:grpSp>
        <p:nvGrpSpPr>
          <p:cNvPr id="313" name="Group 312">
            <a:extLst>
              <a:ext uri="{FF2B5EF4-FFF2-40B4-BE49-F238E27FC236}">
                <a16:creationId xmlns:a16="http://schemas.microsoft.com/office/drawing/2014/main" id="{4A5EEFBF-5C1F-DA3B-88D1-509D202D22DF}"/>
              </a:ext>
            </a:extLst>
          </p:cNvPr>
          <p:cNvGrpSpPr/>
          <p:nvPr/>
        </p:nvGrpSpPr>
        <p:grpSpPr>
          <a:xfrm>
            <a:off x="1293159" y="2378945"/>
            <a:ext cx="504057" cy="530824"/>
            <a:chOff x="1765406" y="1215762"/>
            <a:chExt cx="504057" cy="530824"/>
          </a:xfrm>
        </p:grpSpPr>
        <p:pic>
          <p:nvPicPr>
            <p:cNvPr id="314" name="Picture 313">
              <a:extLst>
                <a:ext uri="{FF2B5EF4-FFF2-40B4-BE49-F238E27FC236}">
                  <a16:creationId xmlns:a16="http://schemas.microsoft.com/office/drawing/2014/main" id="{C2565A98-E180-5E97-D96A-1AA5F65820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315" name="TextBox 314">
              <a:extLst>
                <a:ext uri="{FF2B5EF4-FFF2-40B4-BE49-F238E27FC236}">
                  <a16:creationId xmlns:a16="http://schemas.microsoft.com/office/drawing/2014/main" id="{782C06BA-84D9-3527-364F-E70F9F48D5AC}"/>
                </a:ext>
              </a:extLst>
            </p:cNvPr>
            <p:cNvSpPr txBox="1"/>
            <p:nvPr/>
          </p:nvSpPr>
          <p:spPr>
            <a:xfrm>
              <a:off x="1793457" y="1546531"/>
              <a:ext cx="460950" cy="200055"/>
            </a:xfrm>
            <a:prstGeom prst="rect">
              <a:avLst/>
            </a:prstGeom>
            <a:noFill/>
          </p:spPr>
          <p:txBody>
            <a:bodyPr wrap="square" rtlCol="0">
              <a:spAutoFit/>
            </a:bodyPr>
            <a:lstStyle/>
            <a:p>
              <a:pPr algn="ctr"/>
              <a:r>
                <a:rPr lang="en-GB" sz="700" b="1" dirty="0" err="1">
                  <a:solidFill>
                    <a:srgbClr val="FF0000"/>
                  </a:solidFill>
                </a:rPr>
                <a:t>BoTK</a:t>
              </a:r>
              <a:endParaRPr lang="en-GB" sz="700" b="1" dirty="0">
                <a:solidFill>
                  <a:srgbClr val="FF0000"/>
                </a:solidFill>
              </a:endParaRPr>
            </a:p>
          </p:txBody>
        </p:sp>
      </p:grpSp>
      <p:cxnSp>
        <p:nvCxnSpPr>
          <p:cNvPr id="316" name="Straight Connector 315">
            <a:extLst>
              <a:ext uri="{FF2B5EF4-FFF2-40B4-BE49-F238E27FC236}">
                <a16:creationId xmlns:a16="http://schemas.microsoft.com/office/drawing/2014/main" id="{20A6381B-25E3-0599-7309-0B675772A3FE}"/>
              </a:ext>
            </a:extLst>
          </p:cNvPr>
          <p:cNvCxnSpPr>
            <a:cxnSpLocks/>
          </p:cNvCxnSpPr>
          <p:nvPr/>
        </p:nvCxnSpPr>
        <p:spPr>
          <a:xfrm rot="10800000" flipV="1">
            <a:off x="1908175" y="1951125"/>
            <a:ext cx="552355" cy="14699"/>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17" name="Connector: Curved 316">
            <a:extLst>
              <a:ext uri="{FF2B5EF4-FFF2-40B4-BE49-F238E27FC236}">
                <a16:creationId xmlns:a16="http://schemas.microsoft.com/office/drawing/2014/main" id="{2597CA7A-2B5D-77A9-58B4-C1AEF94EE998}"/>
              </a:ext>
            </a:extLst>
          </p:cNvPr>
          <p:cNvCxnSpPr>
            <a:cxnSpLocks/>
            <a:stCxn id="276" idx="1"/>
            <a:endCxn id="274" idx="7"/>
          </p:cNvCxnSpPr>
          <p:nvPr/>
        </p:nvCxnSpPr>
        <p:spPr>
          <a:xfrm rot="16200000" flipV="1">
            <a:off x="2380376" y="5057623"/>
            <a:ext cx="7422" cy="1083844"/>
          </a:xfrm>
          <a:prstGeom prst="curvedConnector3">
            <a:avLst>
              <a:gd name="adj1" fmla="val 399815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1" name="Connector: Curved 320">
            <a:extLst>
              <a:ext uri="{FF2B5EF4-FFF2-40B4-BE49-F238E27FC236}">
                <a16:creationId xmlns:a16="http://schemas.microsoft.com/office/drawing/2014/main" id="{4930A911-CC95-2985-B406-46A84ACF9687}"/>
              </a:ext>
            </a:extLst>
          </p:cNvPr>
          <p:cNvCxnSpPr>
            <a:cxnSpLocks/>
            <a:stCxn id="297" idx="1"/>
            <a:endCxn id="295" idx="7"/>
          </p:cNvCxnSpPr>
          <p:nvPr/>
        </p:nvCxnSpPr>
        <p:spPr>
          <a:xfrm rot="16200000" flipV="1">
            <a:off x="7770348" y="5104281"/>
            <a:ext cx="7422" cy="1083844"/>
          </a:xfrm>
          <a:prstGeom prst="curvedConnector3">
            <a:avLst>
              <a:gd name="adj1" fmla="val 3579116"/>
            </a:avLst>
          </a:prstGeom>
          <a:ln>
            <a:tailEnd type="triangle"/>
          </a:ln>
        </p:spPr>
        <p:style>
          <a:lnRef idx="1">
            <a:schemeClr val="accent1"/>
          </a:lnRef>
          <a:fillRef idx="0">
            <a:schemeClr val="accent1"/>
          </a:fillRef>
          <a:effectRef idx="0">
            <a:schemeClr val="accent1"/>
          </a:effectRef>
          <a:fontRef idx="minor">
            <a:schemeClr val="tx1"/>
          </a:fontRef>
        </p:style>
      </p:cxnSp>
      <p:sp>
        <p:nvSpPr>
          <p:cNvPr id="325" name="Rounded Rectangle 495">
            <a:extLst>
              <a:ext uri="{FF2B5EF4-FFF2-40B4-BE49-F238E27FC236}">
                <a16:creationId xmlns:a16="http://schemas.microsoft.com/office/drawing/2014/main" id="{83F99051-05D5-32DD-3869-FB995F4BD73E}"/>
              </a:ext>
            </a:extLst>
          </p:cNvPr>
          <p:cNvSpPr/>
          <p:nvPr/>
        </p:nvSpPr>
        <p:spPr>
          <a:xfrm>
            <a:off x="5749849" y="3575440"/>
            <a:ext cx="2681333" cy="1166256"/>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Once </a:t>
            </a:r>
            <a:r>
              <a:rPr lang="en-US" sz="1050" dirty="0" err="1"/>
              <a:t>BoTK</a:t>
            </a:r>
            <a:r>
              <a:rPr lang="en-US" sz="1050" dirty="0"/>
              <a:t> is moved to Slot 1 ACC PSS enables the permit to </a:t>
            </a:r>
            <a:r>
              <a:rPr lang="en-US" sz="1050" dirty="0" err="1"/>
              <a:t>BoT</a:t>
            </a:r>
            <a:r>
              <a:rPr lang="en-US" sz="1050" dirty="0"/>
              <a:t> after a predefined beam imminent time . Now North and South Bunker PSS transitions to </a:t>
            </a:r>
            <a:r>
              <a:rPr lang="en-US" sz="1050" dirty="0" err="1"/>
              <a:t>BoT</a:t>
            </a:r>
            <a:r>
              <a:rPr lang="en-US" sz="1050" dirty="0"/>
              <a:t> ON mode. </a:t>
            </a:r>
            <a:endParaRPr lang="en-GB" sz="1050" dirty="0"/>
          </a:p>
        </p:txBody>
      </p:sp>
      <p:sp>
        <p:nvSpPr>
          <p:cNvPr id="2" name="Rounded Rectangle 494">
            <a:extLst>
              <a:ext uri="{FF2B5EF4-FFF2-40B4-BE49-F238E27FC236}">
                <a16:creationId xmlns:a16="http://schemas.microsoft.com/office/drawing/2014/main" id="{ACB9F101-8292-E61E-0244-53F54239CF74}"/>
              </a:ext>
            </a:extLst>
          </p:cNvPr>
          <p:cNvSpPr/>
          <p:nvPr/>
        </p:nvSpPr>
        <p:spPr>
          <a:xfrm>
            <a:off x="786313" y="4154570"/>
            <a:ext cx="1326278"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err="1"/>
              <a:t>BoTK</a:t>
            </a:r>
            <a:r>
              <a:rPr lang="en-GB" sz="700" dirty="0"/>
              <a:t> is locked in slot 2 until </a:t>
            </a:r>
            <a:r>
              <a:rPr lang="en-GB" sz="700" dirty="0" err="1"/>
              <a:t>BoT</a:t>
            </a:r>
            <a:r>
              <a:rPr lang="en-GB" sz="700" dirty="0"/>
              <a:t> is permitted</a:t>
            </a:r>
          </a:p>
        </p:txBody>
      </p:sp>
      <p:sp>
        <p:nvSpPr>
          <p:cNvPr id="3" name="Slide Number Placeholder 2">
            <a:extLst>
              <a:ext uri="{FF2B5EF4-FFF2-40B4-BE49-F238E27FC236}">
                <a16:creationId xmlns:a16="http://schemas.microsoft.com/office/drawing/2014/main" id="{13406CD6-ECD0-6866-F6BA-AAF17D23B3EA}"/>
              </a:ext>
            </a:extLst>
          </p:cNvPr>
          <p:cNvSpPr>
            <a:spLocks noGrp="1"/>
          </p:cNvSpPr>
          <p:nvPr>
            <p:ph type="sldNum" sz="quarter" idx="12"/>
          </p:nvPr>
        </p:nvSpPr>
        <p:spPr/>
        <p:txBody>
          <a:bodyPr/>
          <a:lstStyle/>
          <a:p>
            <a:fld id="{F7283078-D760-1647-8B80-66BA8B52336D}" type="slidenum">
              <a:rPr lang="sv-SE" smtClean="0"/>
              <a:t>29</a:t>
            </a:fld>
            <a:endParaRPr lang="sv-SE"/>
          </a:p>
        </p:txBody>
      </p:sp>
      <p:sp>
        <p:nvSpPr>
          <p:cNvPr id="5" name="Rounded Rectangle 497">
            <a:extLst>
              <a:ext uri="{FF2B5EF4-FFF2-40B4-BE49-F238E27FC236}">
                <a16:creationId xmlns:a16="http://schemas.microsoft.com/office/drawing/2014/main" id="{0506AA95-B390-0AB9-A478-54B6AEE15E1B}"/>
              </a:ext>
            </a:extLst>
          </p:cNvPr>
          <p:cNvSpPr/>
          <p:nvPr/>
        </p:nvSpPr>
        <p:spPr>
          <a:xfrm>
            <a:off x="2193515" y="4157508"/>
            <a:ext cx="1434956"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err="1"/>
              <a:t>BoT</a:t>
            </a:r>
            <a:r>
              <a:rPr lang="en-GB" sz="700" dirty="0"/>
              <a:t> OVK is managed by RP team. The solenoid is removed through HMI with RP credentials</a:t>
            </a:r>
          </a:p>
        </p:txBody>
      </p:sp>
    </p:spTree>
    <p:extLst>
      <p:ext uri="{BB962C8B-B14F-4D97-AF65-F5344CB8AC3E}">
        <p14:creationId xmlns:p14="http://schemas.microsoft.com/office/powerpoint/2010/main" val="158788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2.08333E-6 -1.85185E-6 L -0.31614 0.10278 " pathEditMode="relative" rAng="0" ptsTypes="AA">
                                      <p:cBhvr>
                                        <p:cTn id="12" dur="2000" fill="hold"/>
                                        <p:tgtEl>
                                          <p:spTgt spid="250"/>
                                        </p:tgtEl>
                                        <p:attrNameLst>
                                          <p:attrName>ppt_x</p:attrName>
                                          <p:attrName>ppt_y</p:attrName>
                                        </p:attrNameLst>
                                      </p:cBhvr>
                                      <p:rCtr x="-15807" y="5139"/>
                                    </p:animMotion>
                                  </p:child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25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nodeType="clickEffect">
                                  <p:stCondLst>
                                    <p:cond delay="0"/>
                                  </p:stCondLst>
                                  <p:childTnLst>
                                    <p:animRot by="-5400000">
                                      <p:cBhvr>
                                        <p:cTn id="23" dur="2000" fill="hold"/>
                                        <p:tgtEl>
                                          <p:spTgt spid="26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8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277"/>
                                        </p:tgtEl>
                                      </p:cBhvr>
                                    </p:animEffect>
                                    <p:animScale>
                                      <p:cBhvr>
                                        <p:cTn id="32" dur="250" autoRev="1" fill="hold"/>
                                        <p:tgtEl>
                                          <p:spTgt spid="277"/>
                                        </p:tgtEl>
                                      </p:cBhvr>
                                      <p:by x="105000" y="105000"/>
                                    </p:animScale>
                                  </p:childTnLst>
                                </p:cTn>
                              </p:par>
                              <p:par>
                                <p:cTn id="33" presetID="1" presetClass="exit" presetSubtype="0" fill="hold" nodeType="withEffect">
                                  <p:stCondLst>
                                    <p:cond delay="0"/>
                                  </p:stCondLst>
                                  <p:childTnLst>
                                    <p:set>
                                      <p:cBhvr>
                                        <p:cTn id="34" dur="1" fill="hold">
                                          <p:stCondLst>
                                            <p:cond delay="0"/>
                                          </p:stCondLst>
                                        </p:cTn>
                                        <p:tgtEl>
                                          <p:spTgt spid="25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5400000">
                                      <p:cBhvr>
                                        <p:cTn id="46" dur="2000" fill="hold"/>
                                        <p:tgtEl>
                                          <p:spTgt spid="308"/>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grpId="0" nodeType="clickEffect">
                                  <p:stCondLst>
                                    <p:cond delay="0"/>
                                  </p:stCondLst>
                                  <p:childTnLst>
                                    <p:animEffect transition="out" filter="fade">
                                      <p:cBhvr>
                                        <p:cTn id="54" dur="500" tmFilter="0, 0; .2, .5; .8, .5; 1, 0"/>
                                        <p:tgtEl>
                                          <p:spTgt spid="298"/>
                                        </p:tgtEl>
                                      </p:cBhvr>
                                    </p:animEffect>
                                    <p:animScale>
                                      <p:cBhvr>
                                        <p:cTn id="55" dur="250" autoRev="1" fill="hold"/>
                                        <p:tgtEl>
                                          <p:spTgt spid="298"/>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29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30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9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31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1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500"/>
                                        <p:tgtEl>
                                          <p:spTgt spid="2"/>
                                        </p:tgtEl>
                                      </p:cBhvr>
                                    </p:animEffect>
                                    <p:set>
                                      <p:cBhvr>
                                        <p:cTn id="88" dur="1" fill="hold">
                                          <p:stCondLst>
                                            <p:cond delay="499"/>
                                          </p:stCondLst>
                                        </p:cTn>
                                        <p:tgtEl>
                                          <p:spTgt spid="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24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nodeType="clickEffect">
                                  <p:stCondLst>
                                    <p:cond delay="0"/>
                                  </p:stCondLst>
                                  <p:childTnLst>
                                    <p:animRot by="5400000">
                                      <p:cBhvr>
                                        <p:cTn id="96" dur="2000" fill="hold"/>
                                        <p:tgtEl>
                                          <p:spTgt spid="211"/>
                                        </p:tgtEl>
                                        <p:attrNameLst>
                                          <p:attrName>r</p:attrName>
                                        </p:attrNameLst>
                                      </p:cBhvr>
                                    </p:animRot>
                                  </p:childTnLst>
                                </p:cTn>
                              </p:par>
                              <p:par>
                                <p:cTn id="97" presetID="42" presetClass="path" presetSubtype="0" accel="50000" decel="50000" fill="hold" nodeType="withEffect">
                                  <p:stCondLst>
                                    <p:cond delay="0"/>
                                  </p:stCondLst>
                                  <p:childTnLst>
                                    <p:animMotion origin="layout" path="M 1.04167E-6 3.7037E-7 L -0.01289 0.00116 " pathEditMode="relative" rAng="0" ptsTypes="AA">
                                      <p:cBhvr>
                                        <p:cTn id="98" dur="2000" fill="hold"/>
                                        <p:tgtEl>
                                          <p:spTgt spid="34"/>
                                        </p:tgtEl>
                                        <p:attrNameLst>
                                          <p:attrName>ppt_x</p:attrName>
                                          <p:attrName>ppt_y</p:attrName>
                                        </p:attrNameLst>
                                      </p:cBhvr>
                                      <p:rCtr x="-651" y="46"/>
                                    </p:animMotion>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211"/>
                                        </p:tgtEl>
                                        <p:attrNameLst>
                                          <p:attrName>style.visibility</p:attrName>
                                        </p:attrNameLst>
                                      </p:cBhvr>
                                      <p:to>
                                        <p:strVal val="hidden"/>
                                      </p:to>
                                    </p:set>
                                  </p:childTnLst>
                                </p:cTn>
                              </p:par>
                            </p:childTnLst>
                          </p:cTn>
                        </p:par>
                        <p:par>
                          <p:cTn id="103" fill="hold">
                            <p:stCondLst>
                              <p:cond delay="0"/>
                            </p:stCondLst>
                            <p:childTnLst>
                              <p:par>
                                <p:cTn id="104" presetID="1" presetClass="entr" presetSubtype="0" fill="hold" nodeType="afterEffect">
                                  <p:stCondLst>
                                    <p:cond delay="0"/>
                                  </p:stCondLst>
                                  <p:childTnLst>
                                    <p:set>
                                      <p:cBhvr>
                                        <p:cTn id="105" dur="1" fill="hold">
                                          <p:stCondLst>
                                            <p:cond delay="0"/>
                                          </p:stCondLst>
                                        </p:cTn>
                                        <p:tgtEl>
                                          <p:spTgt spid="31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2.70833E-6 1.85185E-6 L 0.04922 -0.0919 " pathEditMode="relative" rAng="0" ptsTypes="AA">
                                      <p:cBhvr>
                                        <p:cTn id="109" dur="2000" fill="hold"/>
                                        <p:tgtEl>
                                          <p:spTgt spid="313"/>
                                        </p:tgtEl>
                                        <p:attrNameLst>
                                          <p:attrName>ppt_x</p:attrName>
                                          <p:attrName>ppt_y</p:attrName>
                                        </p:attrNameLst>
                                      </p:cBhvr>
                                      <p:rCtr x="2461" y="-4606"/>
                                    </p:animMotion>
                                  </p:childTnLst>
                                </p:cTn>
                              </p:par>
                            </p:childTnLst>
                          </p:cTn>
                        </p:par>
                        <p:par>
                          <p:cTn id="110" fill="hold">
                            <p:stCondLst>
                              <p:cond delay="2000"/>
                            </p:stCondLst>
                            <p:childTnLst>
                              <p:par>
                                <p:cTn id="111" presetID="1" presetClass="exit" presetSubtype="0" fill="hold" nodeType="afterEffect">
                                  <p:stCondLst>
                                    <p:cond delay="0"/>
                                  </p:stCondLst>
                                  <p:childTnLst>
                                    <p:set>
                                      <p:cBhvr>
                                        <p:cTn id="112" dur="1" fill="hold">
                                          <p:stCondLst>
                                            <p:cond delay="0"/>
                                          </p:stCondLst>
                                        </p:cTn>
                                        <p:tgtEl>
                                          <p:spTgt spid="313"/>
                                        </p:tgtEl>
                                        <p:attrNameLst>
                                          <p:attrName>style.visibility</p:attrName>
                                        </p:attrNameLst>
                                      </p:cBhvr>
                                      <p:to>
                                        <p:strVal val="hidden"/>
                                      </p:to>
                                    </p:set>
                                  </p:childTnLst>
                                </p:cTn>
                              </p:par>
                            </p:childTnLst>
                          </p:cTn>
                        </p:par>
                        <p:par>
                          <p:cTn id="113" fill="hold">
                            <p:stCondLst>
                              <p:cond delay="2000"/>
                            </p:stCondLst>
                            <p:childTnLst>
                              <p:par>
                                <p:cTn id="114" presetID="1" presetClass="entr" presetSubtype="0" fill="hold" nodeType="afterEffect">
                                  <p:stCondLst>
                                    <p:cond delay="0"/>
                                  </p:stCondLst>
                                  <p:childTnLst>
                                    <p:set>
                                      <p:cBhvr>
                                        <p:cTn id="115" dur="1" fill="hold">
                                          <p:stCondLst>
                                            <p:cond delay="0"/>
                                          </p:stCondLst>
                                        </p:cTn>
                                        <p:tgtEl>
                                          <p:spTgt spid="316"/>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8" presetClass="emph" presetSubtype="0" fill="hold" nodeType="clickEffect">
                                  <p:stCondLst>
                                    <p:cond delay="0"/>
                                  </p:stCondLst>
                                  <p:childTnLst>
                                    <p:animRot by="5400000">
                                      <p:cBhvr>
                                        <p:cTn id="119" dur="2000" fill="hold"/>
                                        <p:tgtEl>
                                          <p:spTgt spid="316"/>
                                        </p:tgtEl>
                                        <p:attrNameLst>
                                          <p:attrName>r</p:attrName>
                                        </p:attrNameLst>
                                      </p:cBhvr>
                                    </p:animRot>
                                  </p:childTnLst>
                                </p:cTn>
                              </p:par>
                              <p:par>
                                <p:cTn id="120" presetID="1" presetClass="exit" presetSubtype="0" fill="hold" grpId="0" nodeType="withEffect">
                                  <p:stCondLst>
                                    <p:cond delay="0"/>
                                  </p:stCondLst>
                                  <p:childTnLst>
                                    <p:set>
                                      <p:cBhvr>
                                        <p:cTn id="121" dur="1" fill="hold">
                                          <p:stCondLst>
                                            <p:cond delay="0"/>
                                          </p:stCondLst>
                                        </p:cTn>
                                        <p:tgtEl>
                                          <p:spTgt spid="293"/>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325"/>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321"/>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317"/>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6" presetClass="emph" presetSubtype="0" fill="hold" grpId="0" nodeType="clickEffect">
                                  <p:stCondLst>
                                    <p:cond delay="0"/>
                                  </p:stCondLst>
                                  <p:childTnLst>
                                    <p:animEffect transition="out" filter="fade">
                                      <p:cBhvr>
                                        <p:cTn id="135" dur="500" tmFilter="0, 0; .2, .5; .8, .5; 1, 0"/>
                                        <p:tgtEl>
                                          <p:spTgt spid="299"/>
                                        </p:tgtEl>
                                      </p:cBhvr>
                                    </p:animEffect>
                                    <p:animScale>
                                      <p:cBhvr>
                                        <p:cTn id="136" dur="250" autoRev="1" fill="hold"/>
                                        <p:tgtEl>
                                          <p:spTgt spid="299"/>
                                        </p:tgtEl>
                                      </p:cBhvr>
                                      <p:by x="105000" y="105000"/>
                                    </p:animScale>
                                  </p:childTnLst>
                                </p:cTn>
                              </p:par>
                              <p:par>
                                <p:cTn id="137" presetID="26" presetClass="emph" presetSubtype="0" fill="hold" grpId="0" nodeType="withEffect">
                                  <p:stCondLst>
                                    <p:cond delay="0"/>
                                  </p:stCondLst>
                                  <p:childTnLst>
                                    <p:animEffect transition="out" filter="fade">
                                      <p:cBhvr>
                                        <p:cTn id="138" dur="500" tmFilter="0, 0; .2, .5; .8, .5; 1, 0"/>
                                        <p:tgtEl>
                                          <p:spTgt spid="278"/>
                                        </p:tgtEl>
                                      </p:cBhvr>
                                    </p:animEffect>
                                    <p:animScale>
                                      <p:cBhvr>
                                        <p:cTn id="139" dur="250" autoRev="1" fill="hold"/>
                                        <p:tgtEl>
                                          <p:spTgt spid="278"/>
                                        </p:tgtEl>
                                      </p:cBhvr>
                                      <p:by x="105000" y="105000"/>
                                    </p:animScale>
                                  </p:childTnLst>
                                </p:cTn>
                              </p:par>
                              <p:par>
                                <p:cTn id="140" presetID="1" presetClass="entr" presetSubtype="0" fill="hold" grpId="0" nodeType="withEffect">
                                  <p:stCondLst>
                                    <p:cond delay="0"/>
                                  </p:stCondLst>
                                  <p:childTnLst>
                                    <p:set>
                                      <p:cBhvr>
                                        <p:cTn id="141"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p:bldP spid="277" grpId="0"/>
      <p:bldP spid="278" grpId="0"/>
      <p:bldP spid="292" grpId="0" animBg="1"/>
      <p:bldP spid="292" grpId="1" animBg="1"/>
      <p:bldP spid="293" grpId="0" animBg="1"/>
      <p:bldP spid="294" grpId="0"/>
      <p:bldP spid="298" grpId="0"/>
      <p:bldP spid="299" grpId="0"/>
      <p:bldP spid="309" grpId="0" animBg="1"/>
      <p:bldP spid="309" grpId="1" animBg="1"/>
      <p:bldP spid="310" grpId="0"/>
      <p:bldP spid="312" grpId="0"/>
      <p:bldP spid="325" grpId="0" animBg="1"/>
      <p:bldP spid="2" grpId="0" animBg="1"/>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dirty="0"/>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905847733"/>
              </p:ext>
            </p:extLst>
          </p:nvPr>
        </p:nvGraphicFramePr>
        <p:xfrm>
          <a:off x="1195647" y="1633448"/>
          <a:ext cx="10134600" cy="4577940"/>
        </p:xfrm>
        <a:graphic>
          <a:graphicData uri="http://schemas.openxmlformats.org/drawingml/2006/table">
            <a:tbl>
              <a:tblPr firstRow="1" bandRow="1">
                <a:tableStyleId>{5C22544A-7EE6-4342-B048-85BDC9FD1C3A}</a:tableStyleId>
              </a:tblPr>
              <a:tblGrid>
                <a:gridCol w="10134600">
                  <a:extLst>
                    <a:ext uri="{9D8B030D-6E8A-4147-A177-3AD203B41FA5}">
                      <a16:colId xmlns:a16="http://schemas.microsoft.com/office/drawing/2014/main" val="1887023439"/>
                    </a:ext>
                  </a:extLst>
                </a:gridCol>
              </a:tblGrid>
              <a:tr h="457794">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tab pos="357188" algn="l"/>
                        </a:tabLst>
                        <a:defRPr/>
                      </a:pPr>
                      <a:r>
                        <a:rPr lang="en-GB" sz="2000" b="0" noProof="0" dirty="0">
                          <a:solidFill>
                            <a:schemeClr val="bg1"/>
                          </a:solidFill>
                        </a:rPr>
                        <a:t>Bunker</a:t>
                      </a:r>
                      <a:endParaRPr lang="en-GB" sz="2000" dirty="0"/>
                    </a:p>
                  </a:txBody>
                  <a:tcPr anchor="ctr">
                    <a:lnL w="12700" cmpd="sng">
                      <a:noFill/>
                    </a:lnL>
                    <a:lnR w="12700" cmpd="sng">
                      <a:noFill/>
                    </a:lnR>
                    <a:lnT w="9525" cap="flat" cmpd="sng" algn="ctr">
                      <a:no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65739561"/>
                  </a:ext>
                </a:extLst>
              </a:tr>
              <a:tr h="457794">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FFFFFF"/>
                          </a:solidFill>
                          <a:effectLst/>
                          <a:uLnTx/>
                          <a:uFillTx/>
                          <a:latin typeface="Segoe UI"/>
                          <a:ea typeface="+mn-ea"/>
                          <a:cs typeface="+mn-cs"/>
                        </a:rPr>
                        <a:t>Bunker </a:t>
                      </a:r>
                      <a:r>
                        <a:rPr lang="en-GB" sz="2000" b="0" noProof="0" dirty="0">
                          <a:solidFill>
                            <a:schemeClr val="bg1"/>
                          </a:solidFill>
                        </a:rPr>
                        <a:t>PSS concepts of operation</a:t>
                      </a:r>
                      <a:endParaRPr kumimoji="0" lang="en-GB" sz="2000" b="0" i="0" u="none" strike="noStrike" kern="1200" cap="none" spc="0" normalizeH="0" baseline="0" noProof="0" dirty="0">
                        <a:ln>
                          <a:noFill/>
                        </a:ln>
                        <a:solidFill>
                          <a:srgbClr val="000000"/>
                        </a:solidFill>
                        <a:effectLst/>
                        <a:uLnTx/>
                        <a:uFillTx/>
                        <a:latin typeface="Segoe UI"/>
                        <a:ea typeface="+mn-ea"/>
                        <a:cs typeface="+mn-cs"/>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22991455"/>
                  </a:ext>
                </a:extLst>
              </a:tr>
              <a:tr h="457794">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lang="en-GB" sz="2000" b="0" noProof="0" dirty="0">
                          <a:solidFill>
                            <a:schemeClr val="bg1"/>
                          </a:solidFill>
                        </a:rPr>
                        <a:t>Bunker PSS key exchange system</a:t>
                      </a:r>
                      <a:endParaRPr lang="en-GB" sz="2000" dirty="0"/>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8378964"/>
                  </a:ext>
                </a:extLst>
              </a:tr>
              <a:tr h="457794">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2000" b="0" kern="1200" noProof="0" dirty="0">
                          <a:solidFill>
                            <a:schemeClr val="bg1"/>
                          </a:solidFill>
                          <a:latin typeface="+mn-lt"/>
                          <a:ea typeface="+mn-ea"/>
                          <a:cs typeface="+mn-cs"/>
                        </a:rPr>
                        <a:t>Granting Access to the Bunker PSS Controlled Area</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95913222"/>
                  </a:ext>
                </a:extLst>
              </a:tr>
              <a:tr h="457794">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lang="en-US" sz="2000" b="0" kern="1200" dirty="0">
                          <a:solidFill>
                            <a:schemeClr val="bg1"/>
                          </a:solidFill>
                          <a:latin typeface="+mn-lt"/>
                          <a:ea typeface="+mn-ea"/>
                          <a:cs typeface="+mn-cs"/>
                        </a:rPr>
                        <a:t>Preparing the Bunker PSS Controlled Area for Operation and Permits</a:t>
                      </a:r>
                      <a:endParaRPr lang="en-GB" sz="2000" b="0" kern="1200" dirty="0">
                        <a:solidFill>
                          <a:schemeClr val="bg1"/>
                        </a:solidFill>
                        <a:latin typeface="+mn-lt"/>
                        <a:ea typeface="+mn-ea"/>
                        <a:cs typeface="+mn-cs"/>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6532126"/>
                  </a:ext>
                </a:extLst>
              </a:tr>
              <a:tr h="457794">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lang="en-GB" sz="2000" b="0" kern="1200" noProof="0" dirty="0">
                          <a:solidFill>
                            <a:schemeClr val="bg1"/>
                          </a:solidFill>
                          <a:latin typeface="+mn-lt"/>
                          <a:ea typeface="+mn-ea"/>
                          <a:cs typeface="+mn-cs"/>
                        </a:rPr>
                        <a:t>Transition to Alarm mode</a:t>
                      </a: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780096166"/>
                  </a:ext>
                </a:extLst>
              </a:tr>
              <a:tr h="457794">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7"/>
                        <a:tabLst>
                          <a:tab pos="357188" algn="l"/>
                        </a:tabLst>
                        <a:defRPr/>
                      </a:pPr>
                      <a:r>
                        <a:rPr lang="en-GB" sz="2000" b="0" kern="1200" noProof="0" dirty="0">
                          <a:solidFill>
                            <a:schemeClr val="bg1"/>
                          </a:solidFill>
                          <a:latin typeface="+mn-lt"/>
                          <a:ea typeface="+mn-ea"/>
                          <a:cs typeface="+mn-cs"/>
                        </a:rPr>
                        <a:t>Bunker PSS Interfaces </a:t>
                      </a:r>
                      <a:endParaRPr lang="en-GB" sz="2000" b="0" kern="1200" dirty="0">
                        <a:solidFill>
                          <a:schemeClr val="bg1"/>
                        </a:solidFill>
                        <a:latin typeface="+mn-lt"/>
                        <a:ea typeface="+mn-ea"/>
                        <a:cs typeface="+mn-cs"/>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39522269"/>
                  </a:ext>
                </a:extLst>
              </a:tr>
              <a:tr h="457794">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8"/>
                        <a:tabLst>
                          <a:tab pos="357188" algn="l"/>
                        </a:tabLst>
                        <a:defRPr/>
                      </a:pPr>
                      <a:r>
                        <a:rPr lang="en-GB" sz="2000" b="0" kern="1200" noProof="0" dirty="0">
                          <a:solidFill>
                            <a:schemeClr val="bg1"/>
                          </a:solidFill>
                          <a:latin typeface="+mn-lt"/>
                          <a:ea typeface="+mn-ea"/>
                          <a:cs typeface="+mn-cs"/>
                        </a:rPr>
                        <a:t>Bunker PSS Questions </a:t>
                      </a:r>
                      <a:endParaRPr lang="en-GB" sz="2000" b="0" kern="1200" dirty="0">
                        <a:solidFill>
                          <a:schemeClr val="bg1"/>
                        </a:solidFill>
                        <a:latin typeface="+mn-lt"/>
                        <a:ea typeface="+mn-ea"/>
                        <a:cs typeface="+mn-cs"/>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674518820"/>
                  </a:ext>
                </a:extLst>
              </a:tr>
              <a:tr h="457794">
                <a:tc>
                  <a:txBody>
                    <a:bodyPr/>
                    <a:lstStyle/>
                    <a:p>
                      <a:pPr>
                        <a:tabLst>
                          <a:tab pos="357188" algn="l"/>
                        </a:tabLst>
                      </a:pPr>
                      <a:endParaRPr lang="en-US"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13579047"/>
                  </a:ext>
                </a:extLst>
              </a:tr>
              <a:tr h="457794">
                <a:tc>
                  <a:txBody>
                    <a:bodyPr/>
                    <a:lstStyle/>
                    <a:p>
                      <a:pPr>
                        <a:tabLst>
                          <a:tab pos="357188" algn="l"/>
                        </a:tabLst>
                      </a:pPr>
                      <a:endParaRPr lang="en-US" sz="2000" b="0" noProof="0" dirty="0">
                        <a:solidFill>
                          <a:schemeClr val="bg1"/>
                        </a:solidFill>
                      </a:endParaRPr>
                    </a:p>
                  </a:txBody>
                  <a:tcPr anchor="ctr">
                    <a:lnL w="12700" cmpd="sng">
                      <a:noFill/>
                    </a:lnL>
                    <a:lnR w="12700" cmpd="sng">
                      <a:noFill/>
                    </a:lnR>
                    <a:lnT w="9525" cap="flat" cmpd="sng" algn="ctr">
                      <a:solidFill>
                        <a:schemeClr val="accent1">
                          <a:lumMod val="60000"/>
                          <a:lumOff val="40000"/>
                        </a:schemeClr>
                      </a:solidFill>
                      <a:prstDash val="solid"/>
                      <a:round/>
                      <a:headEnd type="none" w="med" len="med"/>
                      <a:tailEnd type="none" w="med" len="med"/>
                    </a:lnT>
                    <a:lnB w="9525"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27344352"/>
                  </a:ext>
                </a:extLst>
              </a:tr>
            </a:tbl>
          </a:graphicData>
        </a:graphic>
      </p:graphicFrame>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Picture Placeholder 3" descr="Siren outline">
            <a:extLst>
              <a:ext uri="{FF2B5EF4-FFF2-40B4-BE49-F238E27FC236}">
                <a16:creationId xmlns:a16="http://schemas.microsoft.com/office/drawing/2014/main" id="{61BB98D3-D86F-AD8A-B497-374A68B6DE50}"/>
              </a:ext>
            </a:extLst>
          </p:cNvPr>
          <p:cNvPicPr>
            <a:picLocks noGrp="1" noChangeAspect="1"/>
          </p:cNvPicPr>
          <p:nvPr>
            <p:ph type="pic" sz="quarter" idx="12"/>
          </p:nvPr>
        </p:nvPicPr>
        <p:blipFill>
          <a:blip r:embed="rId2">
            <a:extLst>
              <a:ext uri="{96DAC541-7B7A-43D3-8B79-37D633B846F1}">
                <asvg:svgBlip xmlns:asvg="http://schemas.microsoft.com/office/drawing/2016/SVG/main" r:embed="rId3"/>
              </a:ext>
            </a:extLst>
          </a:blip>
          <a:srcRect l="8333" r="8333"/>
          <a:stretch>
            <a:fillRect/>
          </a:stretch>
        </p:blipFill>
        <p:spPr/>
      </p:pic>
      <p:sp>
        <p:nvSpPr>
          <p:cNvPr id="6" name="Text Placeholder 5">
            <a:extLst>
              <a:ext uri="{FF2B5EF4-FFF2-40B4-BE49-F238E27FC236}">
                <a16:creationId xmlns:a16="http://schemas.microsoft.com/office/drawing/2014/main" id="{5D9997DF-9819-A94B-E56A-59D7415910F8}"/>
              </a:ext>
            </a:extLst>
          </p:cNvPr>
          <p:cNvSpPr>
            <a:spLocks noGrp="1"/>
          </p:cNvSpPr>
          <p:nvPr>
            <p:ph type="body" sz="quarter" idx="11"/>
          </p:nvPr>
        </p:nvSpPr>
        <p:spPr/>
        <p:txBody>
          <a:bodyPr/>
          <a:lstStyle/>
          <a:p>
            <a:endParaRPr lang="en-US"/>
          </a:p>
        </p:txBody>
      </p:sp>
      <p:sp>
        <p:nvSpPr>
          <p:cNvPr id="2" name="Text Placeholder 1">
            <a:extLst>
              <a:ext uri="{FF2B5EF4-FFF2-40B4-BE49-F238E27FC236}">
                <a16:creationId xmlns:a16="http://schemas.microsoft.com/office/drawing/2014/main" id="{9D24B141-9464-C4B8-73B9-526DAE3DC87C}"/>
              </a:ext>
            </a:extLst>
          </p:cNvPr>
          <p:cNvSpPr>
            <a:spLocks noGrp="1"/>
          </p:cNvSpPr>
          <p:nvPr>
            <p:ph type="body" sz="quarter" idx="10"/>
          </p:nvPr>
        </p:nvSpPr>
        <p:spPr/>
        <p:txBody>
          <a:bodyPr/>
          <a:lstStyle/>
          <a:p>
            <a:endParaRPr lang="en-US"/>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6</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4255909" cy="2808511"/>
          </a:xfrm>
        </p:spPr>
        <p:txBody>
          <a:bodyPr/>
          <a:lstStyle/>
          <a:p>
            <a:r>
              <a:rPr lang="en-US" sz="4400" dirty="0"/>
              <a:t>Transition to Alarm mode</a:t>
            </a:r>
            <a:endParaRPr lang="en-GB" dirty="0"/>
          </a:p>
        </p:txBody>
      </p:sp>
    </p:spTree>
    <p:extLst>
      <p:ext uri="{BB962C8B-B14F-4D97-AF65-F5344CB8AC3E}">
        <p14:creationId xmlns:p14="http://schemas.microsoft.com/office/powerpoint/2010/main" val="23477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a:extLst>
              <a:ext uri="{FF2B5EF4-FFF2-40B4-BE49-F238E27FC236}">
                <a16:creationId xmlns:a16="http://schemas.microsoft.com/office/drawing/2014/main" id="{B281C957-2AF3-4087-A588-DC99817CE225}"/>
              </a:ext>
            </a:extLst>
          </p:cNvPr>
          <p:cNvSpPr>
            <a:spLocks noGrp="1"/>
          </p:cNvSpPr>
          <p:nvPr>
            <p:ph type="title"/>
          </p:nvPr>
        </p:nvSpPr>
        <p:spPr>
          <a:xfrm>
            <a:off x="702743" y="197838"/>
            <a:ext cx="10496882" cy="657339"/>
          </a:xfrm>
        </p:spPr>
        <p:txBody>
          <a:bodyPr/>
          <a:lstStyle/>
          <a:p>
            <a:r>
              <a:rPr lang="en-US" sz="2400" dirty="0"/>
              <a:t>Transition to Alarm mode and Procedure to Transition to Access Mode </a:t>
            </a:r>
          </a:p>
        </p:txBody>
      </p:sp>
      <p:sp>
        <p:nvSpPr>
          <p:cNvPr id="4" name="Text Placeholder 3">
            <a:extLst>
              <a:ext uri="{FF2B5EF4-FFF2-40B4-BE49-F238E27FC236}">
                <a16:creationId xmlns:a16="http://schemas.microsoft.com/office/drawing/2014/main" id="{E088C0B8-F229-B1EB-F490-A8F30CA9A0D7}"/>
              </a:ext>
            </a:extLst>
          </p:cNvPr>
          <p:cNvSpPr>
            <a:spLocks noGrp="1"/>
          </p:cNvSpPr>
          <p:nvPr>
            <p:ph type="body" sz="quarter" idx="14"/>
          </p:nvPr>
        </p:nvSpPr>
        <p:spPr/>
        <p:txBody>
          <a:bodyPr/>
          <a:lstStyle/>
          <a:p>
            <a:endParaRPr lang="en-US" dirty="0"/>
          </a:p>
        </p:txBody>
      </p:sp>
      <p:sp>
        <p:nvSpPr>
          <p:cNvPr id="274" name="Flowchart: Connector 273">
            <a:extLst>
              <a:ext uri="{FF2B5EF4-FFF2-40B4-BE49-F238E27FC236}">
                <a16:creationId xmlns:a16="http://schemas.microsoft.com/office/drawing/2014/main" id="{17BD1193-904C-54DB-B40D-412ED404D152}"/>
              </a:ext>
            </a:extLst>
          </p:cNvPr>
          <p:cNvSpPr/>
          <p:nvPr/>
        </p:nvSpPr>
        <p:spPr>
          <a:xfrm>
            <a:off x="398942" y="2344043"/>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75" name="Straight Arrow Connector 274">
            <a:extLst>
              <a:ext uri="{FF2B5EF4-FFF2-40B4-BE49-F238E27FC236}">
                <a16:creationId xmlns:a16="http://schemas.microsoft.com/office/drawing/2014/main" id="{101C88FA-1BA4-1433-F643-78E3935DF949}"/>
              </a:ext>
            </a:extLst>
          </p:cNvPr>
          <p:cNvCxnSpPr>
            <a:stCxn id="274" idx="6"/>
          </p:cNvCxnSpPr>
          <p:nvPr/>
        </p:nvCxnSpPr>
        <p:spPr>
          <a:xfrm>
            <a:off x="1395940" y="2827452"/>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76" name="Flowchart: Connector 275">
            <a:extLst>
              <a:ext uri="{FF2B5EF4-FFF2-40B4-BE49-F238E27FC236}">
                <a16:creationId xmlns:a16="http://schemas.microsoft.com/office/drawing/2014/main" id="{BC229433-E2DE-EA39-EFE5-3592BD936BFE}"/>
              </a:ext>
            </a:extLst>
          </p:cNvPr>
          <p:cNvSpPr/>
          <p:nvPr/>
        </p:nvSpPr>
        <p:spPr>
          <a:xfrm>
            <a:off x="2187770" y="2351465"/>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7" name="TextBox 276">
            <a:extLst>
              <a:ext uri="{FF2B5EF4-FFF2-40B4-BE49-F238E27FC236}">
                <a16:creationId xmlns:a16="http://schemas.microsoft.com/office/drawing/2014/main" id="{17402F45-9E48-D344-BE53-CFCD0D7BD7B0}"/>
              </a:ext>
            </a:extLst>
          </p:cNvPr>
          <p:cNvSpPr txBox="1"/>
          <p:nvPr/>
        </p:nvSpPr>
        <p:spPr>
          <a:xfrm>
            <a:off x="1980835" y="2586902"/>
            <a:ext cx="1468533" cy="523220"/>
          </a:xfrm>
          <a:prstGeom prst="rect">
            <a:avLst/>
          </a:prstGeom>
          <a:noFill/>
          <a:ln>
            <a:noFill/>
          </a:ln>
        </p:spPr>
        <p:txBody>
          <a:bodyPr wrap="square" rtlCol="0">
            <a:spAutoFit/>
          </a:bodyPr>
          <a:lstStyle/>
          <a:p>
            <a:pPr algn="ctr"/>
            <a:r>
              <a:rPr lang="en-US" sz="1400" dirty="0">
                <a:solidFill>
                  <a:schemeClr val="bg1"/>
                </a:solidFill>
              </a:rPr>
              <a:t>Transition </a:t>
            </a:r>
          </a:p>
          <a:p>
            <a:pPr algn="ctr"/>
            <a:r>
              <a:rPr lang="en-US" sz="1400" dirty="0">
                <a:solidFill>
                  <a:schemeClr val="bg1"/>
                </a:solidFill>
              </a:rPr>
              <a:t>Mode</a:t>
            </a:r>
          </a:p>
        </p:txBody>
      </p:sp>
      <p:sp>
        <p:nvSpPr>
          <p:cNvPr id="278" name="TextBox 277">
            <a:extLst>
              <a:ext uri="{FF2B5EF4-FFF2-40B4-BE49-F238E27FC236}">
                <a16:creationId xmlns:a16="http://schemas.microsoft.com/office/drawing/2014/main" id="{410572E0-D7D9-E744-469D-324A25A4B806}"/>
              </a:ext>
            </a:extLst>
          </p:cNvPr>
          <p:cNvSpPr txBox="1"/>
          <p:nvPr/>
        </p:nvSpPr>
        <p:spPr>
          <a:xfrm>
            <a:off x="129707" y="2500588"/>
            <a:ext cx="1468533" cy="523220"/>
          </a:xfrm>
          <a:prstGeom prst="rect">
            <a:avLst/>
          </a:prstGeom>
          <a:noFill/>
          <a:ln>
            <a:noFill/>
          </a:ln>
        </p:spPr>
        <p:txBody>
          <a:bodyPr wrap="square" rtlCol="0">
            <a:spAutoFit/>
          </a:bodyPr>
          <a:lstStyle/>
          <a:p>
            <a:pPr algn="ctr"/>
            <a:r>
              <a:rPr lang="en-US" sz="1400" dirty="0" err="1">
                <a:solidFill>
                  <a:schemeClr val="bg1"/>
                </a:solidFill>
              </a:rPr>
              <a:t>BoT</a:t>
            </a:r>
            <a:r>
              <a:rPr lang="en-US" sz="1400" dirty="0">
                <a:solidFill>
                  <a:schemeClr val="bg1"/>
                </a:solidFill>
              </a:rPr>
              <a:t> ON </a:t>
            </a:r>
          </a:p>
          <a:p>
            <a:pPr algn="ctr"/>
            <a:r>
              <a:rPr lang="en-US" sz="1400" dirty="0">
                <a:solidFill>
                  <a:schemeClr val="bg1"/>
                </a:solidFill>
              </a:rPr>
              <a:t>Mode</a:t>
            </a:r>
          </a:p>
        </p:txBody>
      </p:sp>
      <p:sp>
        <p:nvSpPr>
          <p:cNvPr id="279" name="Flowchart: Connector 278">
            <a:extLst>
              <a:ext uri="{FF2B5EF4-FFF2-40B4-BE49-F238E27FC236}">
                <a16:creationId xmlns:a16="http://schemas.microsoft.com/office/drawing/2014/main" id="{4764E522-C3A3-67C0-9F62-9B72C69D165A}"/>
              </a:ext>
            </a:extLst>
          </p:cNvPr>
          <p:cNvSpPr/>
          <p:nvPr/>
        </p:nvSpPr>
        <p:spPr>
          <a:xfrm>
            <a:off x="3988676" y="2362551"/>
            <a:ext cx="996998" cy="966818"/>
          </a:xfrm>
          <a:prstGeom prst="flowChartConnector">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80" name="TextBox 279">
            <a:extLst>
              <a:ext uri="{FF2B5EF4-FFF2-40B4-BE49-F238E27FC236}">
                <a16:creationId xmlns:a16="http://schemas.microsoft.com/office/drawing/2014/main" id="{995BB584-BE4A-E2C6-C59B-564A6499FA06}"/>
              </a:ext>
            </a:extLst>
          </p:cNvPr>
          <p:cNvSpPr txBox="1"/>
          <p:nvPr/>
        </p:nvSpPr>
        <p:spPr>
          <a:xfrm>
            <a:off x="3751483" y="2552855"/>
            <a:ext cx="1468533" cy="523220"/>
          </a:xfrm>
          <a:prstGeom prst="rect">
            <a:avLst/>
          </a:prstGeom>
          <a:noFill/>
          <a:ln>
            <a:noFill/>
          </a:ln>
        </p:spPr>
        <p:txBody>
          <a:bodyPr wrap="square" rtlCol="0">
            <a:spAutoFit/>
          </a:bodyPr>
          <a:lstStyle/>
          <a:p>
            <a:pPr algn="ctr"/>
            <a:r>
              <a:rPr lang="en-US" sz="1400" dirty="0">
                <a:solidFill>
                  <a:schemeClr val="bg1"/>
                </a:solidFill>
              </a:rPr>
              <a:t>Access </a:t>
            </a:r>
          </a:p>
          <a:p>
            <a:pPr algn="ctr"/>
            <a:r>
              <a:rPr lang="en-US" sz="1400" dirty="0">
                <a:solidFill>
                  <a:schemeClr val="bg1"/>
                </a:solidFill>
              </a:rPr>
              <a:t>Mode</a:t>
            </a:r>
          </a:p>
        </p:txBody>
      </p:sp>
      <p:cxnSp>
        <p:nvCxnSpPr>
          <p:cNvPr id="281" name="Straight Arrow Connector 280">
            <a:extLst>
              <a:ext uri="{FF2B5EF4-FFF2-40B4-BE49-F238E27FC236}">
                <a16:creationId xmlns:a16="http://schemas.microsoft.com/office/drawing/2014/main" id="{91E183F1-AD09-72AC-1A40-DB8C45215834}"/>
              </a:ext>
            </a:extLst>
          </p:cNvPr>
          <p:cNvCxnSpPr/>
          <p:nvPr/>
        </p:nvCxnSpPr>
        <p:spPr>
          <a:xfrm>
            <a:off x="3190769" y="2845960"/>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89" name="Connector: Curved 288">
            <a:extLst>
              <a:ext uri="{FF2B5EF4-FFF2-40B4-BE49-F238E27FC236}">
                <a16:creationId xmlns:a16="http://schemas.microsoft.com/office/drawing/2014/main" id="{FA2164AC-C4EB-2EB3-7D55-5317011D91F3}"/>
              </a:ext>
            </a:extLst>
          </p:cNvPr>
          <p:cNvCxnSpPr>
            <a:stCxn id="279" idx="1"/>
            <a:endCxn id="276" idx="7"/>
          </p:cNvCxnSpPr>
          <p:nvPr/>
        </p:nvCxnSpPr>
        <p:spPr>
          <a:xfrm rot="16200000" flipV="1">
            <a:off x="3581179" y="1950634"/>
            <a:ext cx="11086" cy="1095922"/>
          </a:xfrm>
          <a:prstGeom prst="curvedConnector3">
            <a:avLst>
              <a:gd name="adj1" fmla="val 2260915"/>
            </a:avLst>
          </a:prstGeom>
          <a:ln>
            <a:tailEnd type="triangle"/>
          </a:ln>
        </p:spPr>
        <p:style>
          <a:lnRef idx="1">
            <a:schemeClr val="accent1"/>
          </a:lnRef>
          <a:fillRef idx="0">
            <a:schemeClr val="accent1"/>
          </a:fillRef>
          <a:effectRef idx="0">
            <a:schemeClr val="accent1"/>
          </a:effectRef>
          <a:fontRef idx="minor">
            <a:schemeClr val="tx1"/>
          </a:fontRef>
        </p:style>
      </p:cxnSp>
      <p:sp>
        <p:nvSpPr>
          <p:cNvPr id="305" name="Platshållare för text 7">
            <a:extLst>
              <a:ext uri="{FF2B5EF4-FFF2-40B4-BE49-F238E27FC236}">
                <a16:creationId xmlns:a16="http://schemas.microsoft.com/office/drawing/2014/main" id="{E8873F4E-360B-05A7-9B6F-2F0EDA0B024F}"/>
              </a:ext>
            </a:extLst>
          </p:cNvPr>
          <p:cNvSpPr txBox="1">
            <a:spLocks/>
          </p:cNvSpPr>
          <p:nvPr/>
        </p:nvSpPr>
        <p:spPr>
          <a:xfrm>
            <a:off x="303118" y="1872951"/>
            <a:ext cx="3225890"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rgbClr val="FFC000"/>
                </a:solidFill>
              </a:rPr>
              <a:t>(North–Bunker Modes of Operation)</a:t>
            </a:r>
            <a:endParaRPr lang="sv-SE" dirty="0">
              <a:solidFill>
                <a:srgbClr val="FFC000"/>
              </a:solidFill>
            </a:endParaRPr>
          </a:p>
        </p:txBody>
      </p:sp>
      <p:cxnSp>
        <p:nvCxnSpPr>
          <p:cNvPr id="317" name="Connector: Curved 316">
            <a:extLst>
              <a:ext uri="{FF2B5EF4-FFF2-40B4-BE49-F238E27FC236}">
                <a16:creationId xmlns:a16="http://schemas.microsoft.com/office/drawing/2014/main" id="{2597CA7A-2B5D-77A9-58B4-C1AEF94EE998}"/>
              </a:ext>
            </a:extLst>
          </p:cNvPr>
          <p:cNvCxnSpPr>
            <a:cxnSpLocks/>
            <a:stCxn id="276" idx="1"/>
            <a:endCxn id="274" idx="7"/>
          </p:cNvCxnSpPr>
          <p:nvPr/>
        </p:nvCxnSpPr>
        <p:spPr>
          <a:xfrm rot="16200000" flipV="1">
            <a:off x="1788144" y="1947419"/>
            <a:ext cx="7422" cy="1083844"/>
          </a:xfrm>
          <a:prstGeom prst="curvedConnector3">
            <a:avLst>
              <a:gd name="adj1" fmla="val 3998154"/>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lowchart: Connector 2">
            <a:extLst>
              <a:ext uri="{FF2B5EF4-FFF2-40B4-BE49-F238E27FC236}">
                <a16:creationId xmlns:a16="http://schemas.microsoft.com/office/drawing/2014/main" id="{428AEB97-D907-376B-0403-C16B5AA52101}"/>
              </a:ext>
            </a:extLst>
          </p:cNvPr>
          <p:cNvSpPr/>
          <p:nvPr/>
        </p:nvSpPr>
        <p:spPr>
          <a:xfrm>
            <a:off x="2193771" y="4598941"/>
            <a:ext cx="996998" cy="966818"/>
          </a:xfrm>
          <a:prstGeom prst="flowChartConnector">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a:extLst>
              <a:ext uri="{FF2B5EF4-FFF2-40B4-BE49-F238E27FC236}">
                <a16:creationId xmlns:a16="http://schemas.microsoft.com/office/drawing/2014/main" id="{900FB61F-09A9-DC09-7D82-1082400AB7DD}"/>
              </a:ext>
            </a:extLst>
          </p:cNvPr>
          <p:cNvSpPr txBox="1"/>
          <p:nvPr/>
        </p:nvSpPr>
        <p:spPr>
          <a:xfrm>
            <a:off x="1952002" y="4807102"/>
            <a:ext cx="1468533" cy="523220"/>
          </a:xfrm>
          <a:prstGeom prst="rect">
            <a:avLst/>
          </a:prstGeom>
          <a:noFill/>
          <a:ln>
            <a:noFill/>
          </a:ln>
        </p:spPr>
        <p:txBody>
          <a:bodyPr wrap="square" rtlCol="0">
            <a:spAutoFit/>
          </a:bodyPr>
          <a:lstStyle/>
          <a:p>
            <a:pPr algn="ctr"/>
            <a:r>
              <a:rPr lang="en-US" sz="1400" dirty="0">
                <a:solidFill>
                  <a:schemeClr val="bg1"/>
                </a:solidFill>
              </a:rPr>
              <a:t>Alarm</a:t>
            </a:r>
          </a:p>
          <a:p>
            <a:pPr algn="ctr"/>
            <a:r>
              <a:rPr lang="en-US" sz="1400" dirty="0">
                <a:solidFill>
                  <a:schemeClr val="bg1"/>
                </a:solidFill>
              </a:rPr>
              <a:t>Mode</a:t>
            </a:r>
          </a:p>
        </p:txBody>
      </p:sp>
      <p:cxnSp>
        <p:nvCxnSpPr>
          <p:cNvPr id="263" name="Connector: Curved 262">
            <a:extLst>
              <a:ext uri="{FF2B5EF4-FFF2-40B4-BE49-F238E27FC236}">
                <a16:creationId xmlns:a16="http://schemas.microsoft.com/office/drawing/2014/main" id="{5BECDA3B-3D96-D59B-D66E-EF06CF60A0A5}"/>
              </a:ext>
            </a:extLst>
          </p:cNvPr>
          <p:cNvCxnSpPr>
            <a:cxnSpLocks/>
            <a:stCxn id="276" idx="4"/>
            <a:endCxn id="3" idx="0"/>
          </p:cNvCxnSpPr>
          <p:nvPr/>
        </p:nvCxnSpPr>
        <p:spPr>
          <a:xfrm rot="16200000" flipH="1">
            <a:off x="2048940" y="3955611"/>
            <a:ext cx="1280658" cy="6001"/>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F29476D3-27BF-D58F-DC7F-9224775D6300}"/>
              </a:ext>
            </a:extLst>
          </p:cNvPr>
          <p:cNvCxnSpPr>
            <a:stCxn id="274" idx="5"/>
            <a:endCxn id="3" idx="1"/>
          </p:cNvCxnSpPr>
          <p:nvPr/>
        </p:nvCxnSpPr>
        <p:spPr>
          <a:xfrm>
            <a:off x="1249933" y="3169274"/>
            <a:ext cx="1089845" cy="15712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5" name="Rounded Rectangle 135">
            <a:extLst>
              <a:ext uri="{FF2B5EF4-FFF2-40B4-BE49-F238E27FC236}">
                <a16:creationId xmlns:a16="http://schemas.microsoft.com/office/drawing/2014/main" id="{54A64A7B-E3BF-92B6-881C-EC223FAAB66F}"/>
              </a:ext>
            </a:extLst>
          </p:cNvPr>
          <p:cNvSpPr/>
          <p:nvPr/>
        </p:nvSpPr>
        <p:spPr>
          <a:xfrm>
            <a:off x="327068" y="3674559"/>
            <a:ext cx="1315149" cy="1383104"/>
          </a:xfrm>
          <a:prstGeom prst="roundRect">
            <a:avLst/>
          </a:prstGeom>
          <a:solidFill>
            <a:srgbClr val="FE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Internal error in Bunker PSS PLC system</a:t>
            </a:r>
          </a:p>
          <a:p>
            <a:pPr marL="171450" indent="-171450">
              <a:buFont typeface="Arial" panose="020B0604020202020204" pitchFamily="34" charset="0"/>
              <a:buChar char="•"/>
            </a:pPr>
            <a:r>
              <a:rPr lang="en-US"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Any critical key in the key exchange box– position lost</a:t>
            </a:r>
          </a:p>
        </p:txBody>
      </p:sp>
      <p:sp>
        <p:nvSpPr>
          <p:cNvPr id="290" name="Rounded Rectangle 135">
            <a:extLst>
              <a:ext uri="{FF2B5EF4-FFF2-40B4-BE49-F238E27FC236}">
                <a16:creationId xmlns:a16="http://schemas.microsoft.com/office/drawing/2014/main" id="{B3D85011-9646-9281-1120-39CAA7E27191}"/>
              </a:ext>
            </a:extLst>
          </p:cNvPr>
          <p:cNvSpPr/>
          <p:nvPr/>
        </p:nvSpPr>
        <p:spPr>
          <a:xfrm>
            <a:off x="1249933" y="5619058"/>
            <a:ext cx="2058063" cy="1144076"/>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Bunker PSS permit to the Light shutters is disabled</a:t>
            </a:r>
          </a:p>
          <a:p>
            <a:pPr marL="171450" indent="-171450">
              <a:buFont typeface="Arial" panose="020B0604020202020204" pitchFamily="34" charset="0"/>
              <a:buChar char="•"/>
            </a:pPr>
            <a:r>
              <a:rPr lang="en-US"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Bunker PSS permit to Nexus PSS as “Ready to </a:t>
            </a:r>
            <a:r>
              <a:rPr lang="en-US" sz="1050" dirty="0" err="1">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BoT</a:t>
            </a:r>
            <a:r>
              <a:rPr lang="en-US"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 is disabled</a:t>
            </a:r>
            <a:endParaRPr lang="en-GB"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endParaRPr>
          </a:p>
        </p:txBody>
      </p:sp>
      <p:sp>
        <p:nvSpPr>
          <p:cNvPr id="2" name="Rounded Rectangle 380">
            <a:extLst>
              <a:ext uri="{FF2B5EF4-FFF2-40B4-BE49-F238E27FC236}">
                <a16:creationId xmlns:a16="http://schemas.microsoft.com/office/drawing/2014/main" id="{0DD92527-5FB4-967A-E341-C7533DD60D9A}"/>
              </a:ext>
            </a:extLst>
          </p:cNvPr>
          <p:cNvSpPr/>
          <p:nvPr/>
        </p:nvSpPr>
        <p:spPr>
          <a:xfrm>
            <a:off x="8362759" y="1704523"/>
            <a:ext cx="2211569" cy="1068334"/>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t>For Transition to Access mode the NBAK shall be off, NBAK can be released if all Light Shutters are closed and AMS = 0</a:t>
            </a:r>
          </a:p>
          <a:p>
            <a:pPr algn="ctr"/>
            <a:r>
              <a:rPr lang="en-GB" sz="900" dirty="0"/>
              <a:t>If Light shutters are open it needed to close by LSS Control system</a:t>
            </a:r>
          </a:p>
        </p:txBody>
      </p:sp>
      <p:grpSp>
        <p:nvGrpSpPr>
          <p:cNvPr id="6" name="Group 5">
            <a:extLst>
              <a:ext uri="{FF2B5EF4-FFF2-40B4-BE49-F238E27FC236}">
                <a16:creationId xmlns:a16="http://schemas.microsoft.com/office/drawing/2014/main" id="{330C3BDB-FA27-AB57-FBB1-424025C42D75}"/>
              </a:ext>
            </a:extLst>
          </p:cNvPr>
          <p:cNvGrpSpPr/>
          <p:nvPr/>
        </p:nvGrpSpPr>
        <p:grpSpPr>
          <a:xfrm>
            <a:off x="8101461" y="4024620"/>
            <a:ext cx="147908" cy="937603"/>
            <a:chOff x="3986195" y="2946494"/>
            <a:chExt cx="147908" cy="992093"/>
          </a:xfrm>
        </p:grpSpPr>
        <p:sp>
          <p:nvSpPr>
            <p:cNvPr id="7" name="Rounded Rectangle 382">
              <a:extLst>
                <a:ext uri="{FF2B5EF4-FFF2-40B4-BE49-F238E27FC236}">
                  <a16:creationId xmlns:a16="http://schemas.microsoft.com/office/drawing/2014/main" id="{880DE562-854E-85E6-1B73-3A97CD457856}"/>
                </a:ext>
              </a:extLst>
            </p:cNvPr>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Hexagon 7">
              <a:extLst>
                <a:ext uri="{FF2B5EF4-FFF2-40B4-BE49-F238E27FC236}">
                  <a16:creationId xmlns:a16="http://schemas.microsoft.com/office/drawing/2014/main" id="{CAEC3FAC-C2EA-7D60-6B79-658318D8CD50}"/>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Hexagon 8">
              <a:extLst>
                <a:ext uri="{FF2B5EF4-FFF2-40B4-BE49-F238E27FC236}">
                  <a16:creationId xmlns:a16="http://schemas.microsoft.com/office/drawing/2014/main" id="{BCE8C525-8AC0-F2C8-AD75-2C6B958E7667}"/>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Hexagon 9">
              <a:extLst>
                <a:ext uri="{FF2B5EF4-FFF2-40B4-BE49-F238E27FC236}">
                  <a16:creationId xmlns:a16="http://schemas.microsoft.com/office/drawing/2014/main" id="{BB3297F5-DDDB-E1F3-6D0C-F6AE37695BEA}"/>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Hexagon 10">
              <a:extLst>
                <a:ext uri="{FF2B5EF4-FFF2-40B4-BE49-F238E27FC236}">
                  <a16:creationId xmlns:a16="http://schemas.microsoft.com/office/drawing/2014/main" id="{5880A1B0-AA3A-08E3-947D-49D75E7EC8CF}"/>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Hexagon 11">
              <a:extLst>
                <a:ext uri="{FF2B5EF4-FFF2-40B4-BE49-F238E27FC236}">
                  <a16:creationId xmlns:a16="http://schemas.microsoft.com/office/drawing/2014/main" id="{F57F1368-34AD-8EDE-922A-507B86973B58}"/>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15D0AFF3-E186-0EEE-82E3-F5984F2BE6EC}"/>
              </a:ext>
            </a:extLst>
          </p:cNvPr>
          <p:cNvGrpSpPr/>
          <p:nvPr/>
        </p:nvGrpSpPr>
        <p:grpSpPr>
          <a:xfrm>
            <a:off x="7091482" y="4024620"/>
            <a:ext cx="147908" cy="937603"/>
            <a:chOff x="3986195" y="2946494"/>
            <a:chExt cx="147908" cy="992093"/>
          </a:xfrm>
        </p:grpSpPr>
        <p:sp>
          <p:nvSpPr>
            <p:cNvPr id="14" name="Rounded Rectangle 389">
              <a:extLst>
                <a:ext uri="{FF2B5EF4-FFF2-40B4-BE49-F238E27FC236}">
                  <a16:creationId xmlns:a16="http://schemas.microsoft.com/office/drawing/2014/main" id="{64C837FB-A036-4A77-586F-3E595EBC5866}"/>
                </a:ext>
              </a:extLst>
            </p:cNvPr>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Hexagon 14">
              <a:extLst>
                <a:ext uri="{FF2B5EF4-FFF2-40B4-BE49-F238E27FC236}">
                  <a16:creationId xmlns:a16="http://schemas.microsoft.com/office/drawing/2014/main" id="{142E8F4E-173C-4CB5-ACB3-3793C2A5B7DF}"/>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Hexagon 15">
              <a:extLst>
                <a:ext uri="{FF2B5EF4-FFF2-40B4-BE49-F238E27FC236}">
                  <a16:creationId xmlns:a16="http://schemas.microsoft.com/office/drawing/2014/main" id="{5651C9E2-6175-5305-2028-A9EDDD54CDF9}"/>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Hexagon 16">
              <a:extLst>
                <a:ext uri="{FF2B5EF4-FFF2-40B4-BE49-F238E27FC236}">
                  <a16:creationId xmlns:a16="http://schemas.microsoft.com/office/drawing/2014/main" id="{184C3768-14E4-EB9D-9094-164AF54A7AF4}"/>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Hexagon 17">
              <a:extLst>
                <a:ext uri="{FF2B5EF4-FFF2-40B4-BE49-F238E27FC236}">
                  <a16:creationId xmlns:a16="http://schemas.microsoft.com/office/drawing/2014/main" id="{A0B26B70-2493-191B-A7CA-55236E81FA83}"/>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exagon 18">
              <a:extLst>
                <a:ext uri="{FF2B5EF4-FFF2-40B4-BE49-F238E27FC236}">
                  <a16:creationId xmlns:a16="http://schemas.microsoft.com/office/drawing/2014/main" id="{8AB1419D-BFF6-61FE-5A77-3464B26B56BB}"/>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B3EA947A-A8B4-6DB7-DF4D-F8140435BD86}"/>
              </a:ext>
            </a:extLst>
          </p:cNvPr>
          <p:cNvGrpSpPr/>
          <p:nvPr/>
        </p:nvGrpSpPr>
        <p:grpSpPr>
          <a:xfrm>
            <a:off x="9994433" y="4024621"/>
            <a:ext cx="147908" cy="944316"/>
            <a:chOff x="3986195" y="2946494"/>
            <a:chExt cx="147908" cy="992093"/>
          </a:xfrm>
        </p:grpSpPr>
        <p:sp>
          <p:nvSpPr>
            <p:cNvPr id="21" name="Rounded Rectangle 396">
              <a:extLst>
                <a:ext uri="{FF2B5EF4-FFF2-40B4-BE49-F238E27FC236}">
                  <a16:creationId xmlns:a16="http://schemas.microsoft.com/office/drawing/2014/main" id="{08599C62-3E81-C978-7450-66F500C82ADD}"/>
                </a:ext>
              </a:extLst>
            </p:cNvPr>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Hexagon 21">
              <a:extLst>
                <a:ext uri="{FF2B5EF4-FFF2-40B4-BE49-F238E27FC236}">
                  <a16:creationId xmlns:a16="http://schemas.microsoft.com/office/drawing/2014/main" id="{7AD71FD0-B8D7-554B-2DE9-02BF8D6F0617}"/>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Hexagon 22">
              <a:extLst>
                <a:ext uri="{FF2B5EF4-FFF2-40B4-BE49-F238E27FC236}">
                  <a16:creationId xmlns:a16="http://schemas.microsoft.com/office/drawing/2014/main" id="{C5273098-1296-DC0B-180F-99CB1571513A}"/>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Hexagon 23">
              <a:extLst>
                <a:ext uri="{FF2B5EF4-FFF2-40B4-BE49-F238E27FC236}">
                  <a16:creationId xmlns:a16="http://schemas.microsoft.com/office/drawing/2014/main" id="{C6315CA0-F825-6EA2-5053-46D5F7A88CB2}"/>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Hexagon 24">
              <a:extLst>
                <a:ext uri="{FF2B5EF4-FFF2-40B4-BE49-F238E27FC236}">
                  <a16:creationId xmlns:a16="http://schemas.microsoft.com/office/drawing/2014/main" id="{4B4A7146-B869-14E8-BBED-A6D3441BA1DA}"/>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Hexagon 25">
              <a:extLst>
                <a:ext uri="{FF2B5EF4-FFF2-40B4-BE49-F238E27FC236}">
                  <a16:creationId xmlns:a16="http://schemas.microsoft.com/office/drawing/2014/main" id="{28FF71F5-79AB-7B1D-204B-98EB633BC46E}"/>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7" name="Group 26">
            <a:extLst>
              <a:ext uri="{FF2B5EF4-FFF2-40B4-BE49-F238E27FC236}">
                <a16:creationId xmlns:a16="http://schemas.microsoft.com/office/drawing/2014/main" id="{43194A4E-2BEC-8DC5-D689-F2B9B3650FF3}"/>
              </a:ext>
            </a:extLst>
          </p:cNvPr>
          <p:cNvGrpSpPr/>
          <p:nvPr/>
        </p:nvGrpSpPr>
        <p:grpSpPr>
          <a:xfrm>
            <a:off x="9085825" y="4024620"/>
            <a:ext cx="147908" cy="944315"/>
            <a:chOff x="3986195" y="2946494"/>
            <a:chExt cx="147908" cy="992093"/>
          </a:xfrm>
        </p:grpSpPr>
        <p:sp>
          <p:nvSpPr>
            <p:cNvPr id="28" name="Rounded Rectangle 403">
              <a:extLst>
                <a:ext uri="{FF2B5EF4-FFF2-40B4-BE49-F238E27FC236}">
                  <a16:creationId xmlns:a16="http://schemas.microsoft.com/office/drawing/2014/main" id="{D08B5066-DEDC-C2E9-0A14-6C6D325BF024}"/>
                </a:ext>
              </a:extLst>
            </p:cNvPr>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Hexagon 28">
              <a:extLst>
                <a:ext uri="{FF2B5EF4-FFF2-40B4-BE49-F238E27FC236}">
                  <a16:creationId xmlns:a16="http://schemas.microsoft.com/office/drawing/2014/main" id="{81E9B309-5EB8-2ECC-D8F7-357E7CE5935D}"/>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Hexagon 29">
              <a:extLst>
                <a:ext uri="{FF2B5EF4-FFF2-40B4-BE49-F238E27FC236}">
                  <a16:creationId xmlns:a16="http://schemas.microsoft.com/office/drawing/2014/main" id="{75BE4DBB-6B4E-95D6-7F57-8A26ED51E18D}"/>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Hexagon 30">
              <a:extLst>
                <a:ext uri="{FF2B5EF4-FFF2-40B4-BE49-F238E27FC236}">
                  <a16:creationId xmlns:a16="http://schemas.microsoft.com/office/drawing/2014/main" id="{C4D62BAA-78BD-9271-DEB3-691C4885528E}"/>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Hexagon 31">
              <a:extLst>
                <a:ext uri="{FF2B5EF4-FFF2-40B4-BE49-F238E27FC236}">
                  <a16:creationId xmlns:a16="http://schemas.microsoft.com/office/drawing/2014/main" id="{7EAEB1F1-7224-7E1B-3512-2A11D2B765DE}"/>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Hexagon 32">
              <a:extLst>
                <a:ext uri="{FF2B5EF4-FFF2-40B4-BE49-F238E27FC236}">
                  <a16:creationId xmlns:a16="http://schemas.microsoft.com/office/drawing/2014/main" id="{D1D242A2-DAB3-9061-E5B7-F8573F4F3A2A}"/>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D2A73B30-B38A-C9B8-7EB6-5EE683455F25}"/>
              </a:ext>
            </a:extLst>
          </p:cNvPr>
          <p:cNvGrpSpPr/>
          <p:nvPr/>
        </p:nvGrpSpPr>
        <p:grpSpPr>
          <a:xfrm>
            <a:off x="6893357" y="4071139"/>
            <a:ext cx="3307337" cy="147910"/>
            <a:chOff x="2162175" y="2787358"/>
            <a:chExt cx="3307337" cy="147910"/>
          </a:xfrm>
        </p:grpSpPr>
        <p:sp>
          <p:nvSpPr>
            <p:cNvPr id="35" name="Hexagon 34">
              <a:extLst>
                <a:ext uri="{FF2B5EF4-FFF2-40B4-BE49-F238E27FC236}">
                  <a16:creationId xmlns:a16="http://schemas.microsoft.com/office/drawing/2014/main" id="{E870A7A3-EE40-8531-8FAD-465264D7B2E4}"/>
                </a:ext>
              </a:extLst>
            </p:cNvPr>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xagon 35">
              <a:extLst>
                <a:ext uri="{FF2B5EF4-FFF2-40B4-BE49-F238E27FC236}">
                  <a16:creationId xmlns:a16="http://schemas.microsoft.com/office/drawing/2014/main" id="{B137DF6A-5817-69C7-D8F0-FDE954395325}"/>
                </a:ext>
              </a:extLst>
            </p:cNvPr>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412">
              <a:extLst>
                <a:ext uri="{FF2B5EF4-FFF2-40B4-BE49-F238E27FC236}">
                  <a16:creationId xmlns:a16="http://schemas.microsoft.com/office/drawing/2014/main" id="{F9BDADAF-7D86-729E-702C-B823DD7854E1}"/>
                </a:ext>
              </a:extLst>
            </p:cNvPr>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Hexagon 37">
              <a:extLst>
                <a:ext uri="{FF2B5EF4-FFF2-40B4-BE49-F238E27FC236}">
                  <a16:creationId xmlns:a16="http://schemas.microsoft.com/office/drawing/2014/main" id="{5F60888E-9449-E79C-1EAF-EE13F3F0AC29}"/>
                </a:ext>
              </a:extLst>
            </p:cNvPr>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Hexagon 38">
              <a:extLst>
                <a:ext uri="{FF2B5EF4-FFF2-40B4-BE49-F238E27FC236}">
                  <a16:creationId xmlns:a16="http://schemas.microsoft.com/office/drawing/2014/main" id="{2ED3BD7B-CA75-EC42-F85E-CE81E3BF89B7}"/>
                </a:ext>
              </a:extLst>
            </p:cNvPr>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Hexagon 39">
              <a:extLst>
                <a:ext uri="{FF2B5EF4-FFF2-40B4-BE49-F238E27FC236}">
                  <a16:creationId xmlns:a16="http://schemas.microsoft.com/office/drawing/2014/main" id="{0BC5D303-4FFA-18A2-993B-4E73CC484C7A}"/>
                </a:ext>
              </a:extLst>
            </p:cNvPr>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Hexagon 40">
              <a:extLst>
                <a:ext uri="{FF2B5EF4-FFF2-40B4-BE49-F238E27FC236}">
                  <a16:creationId xmlns:a16="http://schemas.microsoft.com/office/drawing/2014/main" id="{90DC8B24-B70E-F81F-D7A6-4DE53403F884}"/>
                </a:ext>
              </a:extLst>
            </p:cNvPr>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xagon 41">
              <a:extLst>
                <a:ext uri="{FF2B5EF4-FFF2-40B4-BE49-F238E27FC236}">
                  <a16:creationId xmlns:a16="http://schemas.microsoft.com/office/drawing/2014/main" id="{0E00DAE4-F3F5-DEED-BCE4-3152176C355C}"/>
                </a:ext>
              </a:extLst>
            </p:cNvPr>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Hexagon 42">
              <a:extLst>
                <a:ext uri="{FF2B5EF4-FFF2-40B4-BE49-F238E27FC236}">
                  <a16:creationId xmlns:a16="http://schemas.microsoft.com/office/drawing/2014/main" id="{4A070F51-283A-C294-3E33-0DCB3E5B9D35}"/>
                </a:ext>
              </a:extLst>
            </p:cNvPr>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Hexagon 43">
              <a:extLst>
                <a:ext uri="{FF2B5EF4-FFF2-40B4-BE49-F238E27FC236}">
                  <a16:creationId xmlns:a16="http://schemas.microsoft.com/office/drawing/2014/main" id="{932C225E-E687-5A4D-C46C-BC291B3E06ED}"/>
                </a:ext>
              </a:extLst>
            </p:cNvPr>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Hexagon 44">
              <a:extLst>
                <a:ext uri="{FF2B5EF4-FFF2-40B4-BE49-F238E27FC236}">
                  <a16:creationId xmlns:a16="http://schemas.microsoft.com/office/drawing/2014/main" id="{76BD3F1B-A252-5349-4B36-F93FFD0959F1}"/>
                </a:ext>
              </a:extLst>
            </p:cNvPr>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Hexagon 45">
              <a:extLst>
                <a:ext uri="{FF2B5EF4-FFF2-40B4-BE49-F238E27FC236}">
                  <a16:creationId xmlns:a16="http://schemas.microsoft.com/office/drawing/2014/main" id="{AFE1D4BC-0C07-8629-6DFC-1EEB0F0373B2}"/>
                </a:ext>
              </a:extLst>
            </p:cNvPr>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Hexagon 46">
              <a:extLst>
                <a:ext uri="{FF2B5EF4-FFF2-40B4-BE49-F238E27FC236}">
                  <a16:creationId xmlns:a16="http://schemas.microsoft.com/office/drawing/2014/main" id="{8A2491EB-A015-71A2-D334-6521482B39FC}"/>
                </a:ext>
              </a:extLst>
            </p:cNvPr>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Hexagon 47">
              <a:extLst>
                <a:ext uri="{FF2B5EF4-FFF2-40B4-BE49-F238E27FC236}">
                  <a16:creationId xmlns:a16="http://schemas.microsoft.com/office/drawing/2014/main" id="{CAD0778D-CAD3-2736-E2C2-D0F7300A663E}"/>
                </a:ext>
              </a:extLst>
            </p:cNvPr>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Hexagon 48">
              <a:extLst>
                <a:ext uri="{FF2B5EF4-FFF2-40B4-BE49-F238E27FC236}">
                  <a16:creationId xmlns:a16="http://schemas.microsoft.com/office/drawing/2014/main" id="{F61C464E-B85E-5F73-9208-CB1D2E8B376E}"/>
                </a:ext>
              </a:extLst>
            </p:cNvPr>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Hexagon 49">
              <a:extLst>
                <a:ext uri="{FF2B5EF4-FFF2-40B4-BE49-F238E27FC236}">
                  <a16:creationId xmlns:a16="http://schemas.microsoft.com/office/drawing/2014/main" id="{E6942900-8DC5-19DA-C7C6-9FA37AD64EE3}"/>
                </a:ext>
              </a:extLst>
            </p:cNvPr>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Hexagon 50">
              <a:extLst>
                <a:ext uri="{FF2B5EF4-FFF2-40B4-BE49-F238E27FC236}">
                  <a16:creationId xmlns:a16="http://schemas.microsoft.com/office/drawing/2014/main" id="{DCB993F8-18DD-8B99-B989-A43C9A00DC68}"/>
                </a:ext>
              </a:extLst>
            </p:cNvPr>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Hexagon 51">
              <a:extLst>
                <a:ext uri="{FF2B5EF4-FFF2-40B4-BE49-F238E27FC236}">
                  <a16:creationId xmlns:a16="http://schemas.microsoft.com/office/drawing/2014/main" id="{EE7B010B-A163-D560-E82D-D14E87F1A738}"/>
                </a:ext>
              </a:extLst>
            </p:cNvPr>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Hexagon 52">
              <a:extLst>
                <a:ext uri="{FF2B5EF4-FFF2-40B4-BE49-F238E27FC236}">
                  <a16:creationId xmlns:a16="http://schemas.microsoft.com/office/drawing/2014/main" id="{9B96786E-DF37-601D-E633-85083FF3151A}"/>
                </a:ext>
              </a:extLst>
            </p:cNvPr>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Hexagon 53">
              <a:extLst>
                <a:ext uri="{FF2B5EF4-FFF2-40B4-BE49-F238E27FC236}">
                  <a16:creationId xmlns:a16="http://schemas.microsoft.com/office/drawing/2014/main" id="{010C5654-4E76-A507-F921-DB8D0666A0AC}"/>
                </a:ext>
              </a:extLst>
            </p:cNvPr>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xagon 54">
              <a:extLst>
                <a:ext uri="{FF2B5EF4-FFF2-40B4-BE49-F238E27FC236}">
                  <a16:creationId xmlns:a16="http://schemas.microsoft.com/office/drawing/2014/main" id="{45015B6E-FF89-E1BE-170D-FF0F6C5067C6}"/>
                </a:ext>
              </a:extLst>
            </p:cNvPr>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Hexagon 55">
              <a:extLst>
                <a:ext uri="{FF2B5EF4-FFF2-40B4-BE49-F238E27FC236}">
                  <a16:creationId xmlns:a16="http://schemas.microsoft.com/office/drawing/2014/main" id="{D9C62617-6494-0167-366D-F37E0153A95D}"/>
                </a:ext>
              </a:extLst>
            </p:cNvPr>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Hexagon 56">
              <a:extLst>
                <a:ext uri="{FF2B5EF4-FFF2-40B4-BE49-F238E27FC236}">
                  <a16:creationId xmlns:a16="http://schemas.microsoft.com/office/drawing/2014/main" id="{B97AB481-39D5-3C0A-6E4D-3BB0DEF26A47}"/>
                </a:ext>
              </a:extLst>
            </p:cNvPr>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Hexagon 57">
              <a:extLst>
                <a:ext uri="{FF2B5EF4-FFF2-40B4-BE49-F238E27FC236}">
                  <a16:creationId xmlns:a16="http://schemas.microsoft.com/office/drawing/2014/main" id="{5129223F-FDD9-A050-65E1-9F402D65C254}"/>
                </a:ext>
              </a:extLst>
            </p:cNvPr>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Hexagon 58">
              <a:extLst>
                <a:ext uri="{FF2B5EF4-FFF2-40B4-BE49-F238E27FC236}">
                  <a16:creationId xmlns:a16="http://schemas.microsoft.com/office/drawing/2014/main" id="{07047F1E-88EB-2CBF-267C-E824F21A1298}"/>
                </a:ext>
              </a:extLst>
            </p:cNvPr>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Hexagon 59">
              <a:extLst>
                <a:ext uri="{FF2B5EF4-FFF2-40B4-BE49-F238E27FC236}">
                  <a16:creationId xmlns:a16="http://schemas.microsoft.com/office/drawing/2014/main" id="{A7E63EAB-8879-D491-66A1-D89BBDD905EA}"/>
                </a:ext>
              </a:extLst>
            </p:cNvPr>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Hexagon 60">
              <a:extLst>
                <a:ext uri="{FF2B5EF4-FFF2-40B4-BE49-F238E27FC236}">
                  <a16:creationId xmlns:a16="http://schemas.microsoft.com/office/drawing/2014/main" id="{47389E96-24C3-0E34-FAB9-B2B0B30D25E0}"/>
                </a:ext>
              </a:extLst>
            </p:cNvPr>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Hexagon 61">
              <a:extLst>
                <a:ext uri="{FF2B5EF4-FFF2-40B4-BE49-F238E27FC236}">
                  <a16:creationId xmlns:a16="http://schemas.microsoft.com/office/drawing/2014/main" id="{61D2A3D2-F1D0-3BEC-956C-5CD5D13BDEE9}"/>
                </a:ext>
              </a:extLst>
            </p:cNvPr>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Hexagon 62">
              <a:extLst>
                <a:ext uri="{FF2B5EF4-FFF2-40B4-BE49-F238E27FC236}">
                  <a16:creationId xmlns:a16="http://schemas.microsoft.com/office/drawing/2014/main" id="{9883A81D-6282-D191-74A2-4B74D491A04B}"/>
                </a:ext>
              </a:extLst>
            </p:cNvPr>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Hexagon 191">
              <a:extLst>
                <a:ext uri="{FF2B5EF4-FFF2-40B4-BE49-F238E27FC236}">
                  <a16:creationId xmlns:a16="http://schemas.microsoft.com/office/drawing/2014/main" id="{98556584-0070-C57A-8D30-CF5AD8A5A3C6}"/>
                </a:ext>
              </a:extLst>
            </p:cNvPr>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Hexagon 192">
              <a:extLst>
                <a:ext uri="{FF2B5EF4-FFF2-40B4-BE49-F238E27FC236}">
                  <a16:creationId xmlns:a16="http://schemas.microsoft.com/office/drawing/2014/main" id="{8D11F88C-20D3-43A9-94DA-CAEB5DEDF377}"/>
                </a:ext>
              </a:extLst>
            </p:cNvPr>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Hexagon 193">
              <a:extLst>
                <a:ext uri="{FF2B5EF4-FFF2-40B4-BE49-F238E27FC236}">
                  <a16:creationId xmlns:a16="http://schemas.microsoft.com/office/drawing/2014/main" id="{E65AEB60-D1DA-9D07-A9D9-5D4CEF403D95}"/>
                </a:ext>
              </a:extLst>
            </p:cNvPr>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Hexagon 194">
              <a:extLst>
                <a:ext uri="{FF2B5EF4-FFF2-40B4-BE49-F238E27FC236}">
                  <a16:creationId xmlns:a16="http://schemas.microsoft.com/office/drawing/2014/main" id="{D5A3C9FC-353E-E697-634C-C56C987291CA}"/>
                </a:ext>
              </a:extLst>
            </p:cNvPr>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Hexagon 195">
              <a:extLst>
                <a:ext uri="{FF2B5EF4-FFF2-40B4-BE49-F238E27FC236}">
                  <a16:creationId xmlns:a16="http://schemas.microsoft.com/office/drawing/2014/main" id="{8B112FDB-070C-F4B5-16BA-F3639FFA6390}"/>
                </a:ext>
              </a:extLst>
            </p:cNvPr>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7" name="Donut 444">
            <a:extLst>
              <a:ext uri="{FF2B5EF4-FFF2-40B4-BE49-F238E27FC236}">
                <a16:creationId xmlns:a16="http://schemas.microsoft.com/office/drawing/2014/main" id="{D69FAB86-88EB-A173-3C45-35F4421274CB}"/>
              </a:ext>
            </a:extLst>
          </p:cNvPr>
          <p:cNvSpPr/>
          <p:nvPr/>
        </p:nvSpPr>
        <p:spPr>
          <a:xfrm>
            <a:off x="6988392" y="3064225"/>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98" name="Oval 197">
            <a:extLst>
              <a:ext uri="{FF2B5EF4-FFF2-40B4-BE49-F238E27FC236}">
                <a16:creationId xmlns:a16="http://schemas.microsoft.com/office/drawing/2014/main" id="{A743C5B1-C3D7-342F-DDE5-9587045971DD}"/>
              </a:ext>
            </a:extLst>
          </p:cNvPr>
          <p:cNvSpPr/>
          <p:nvPr/>
        </p:nvSpPr>
        <p:spPr>
          <a:xfrm>
            <a:off x="7130265" y="3208233"/>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9" name="TextBox 198">
            <a:extLst>
              <a:ext uri="{FF2B5EF4-FFF2-40B4-BE49-F238E27FC236}">
                <a16:creationId xmlns:a16="http://schemas.microsoft.com/office/drawing/2014/main" id="{4E02476F-4DD8-901B-E013-127068C5FD9F}"/>
              </a:ext>
            </a:extLst>
          </p:cNvPr>
          <p:cNvSpPr txBox="1"/>
          <p:nvPr/>
        </p:nvSpPr>
        <p:spPr>
          <a:xfrm>
            <a:off x="6609520" y="4962223"/>
            <a:ext cx="1141629" cy="400110"/>
          </a:xfrm>
          <a:prstGeom prst="rect">
            <a:avLst/>
          </a:prstGeom>
          <a:noFill/>
        </p:spPr>
        <p:txBody>
          <a:bodyPr wrap="square" rtlCol="0">
            <a:spAutoFit/>
          </a:bodyPr>
          <a:lstStyle>
            <a:defPPr>
              <a:defRPr lang="sv-SE"/>
            </a:defPPr>
            <a:lvl1pPr algn="ctr">
              <a:defRPr sz="1000" b="1">
                <a:solidFill>
                  <a:schemeClr val="accent4">
                    <a:lumMod val="75000"/>
                  </a:schemeClr>
                </a:solidFill>
              </a:defRPr>
            </a:lvl1pPr>
          </a:lstStyle>
          <a:p>
            <a:r>
              <a:rPr lang="en-GB" dirty="0" err="1"/>
              <a:t>BoT</a:t>
            </a:r>
            <a:r>
              <a:rPr lang="en-GB" dirty="0"/>
              <a:t> </a:t>
            </a:r>
          </a:p>
          <a:p>
            <a:r>
              <a:rPr lang="en-GB" dirty="0"/>
              <a:t>OVK</a:t>
            </a:r>
          </a:p>
        </p:txBody>
      </p:sp>
      <p:sp>
        <p:nvSpPr>
          <p:cNvPr id="200" name="TextBox 199">
            <a:extLst>
              <a:ext uri="{FF2B5EF4-FFF2-40B4-BE49-F238E27FC236}">
                <a16:creationId xmlns:a16="http://schemas.microsoft.com/office/drawing/2014/main" id="{19A9623A-787E-0F99-58E4-5C93967669CE}"/>
              </a:ext>
            </a:extLst>
          </p:cNvPr>
          <p:cNvSpPr txBox="1"/>
          <p:nvPr/>
        </p:nvSpPr>
        <p:spPr>
          <a:xfrm>
            <a:off x="8613653" y="3638602"/>
            <a:ext cx="1088236" cy="246221"/>
          </a:xfrm>
          <a:prstGeom prst="rect">
            <a:avLst/>
          </a:prstGeom>
          <a:noFill/>
        </p:spPr>
        <p:txBody>
          <a:bodyPr wrap="square" rtlCol="0">
            <a:spAutoFit/>
          </a:bodyPr>
          <a:lstStyle/>
          <a:p>
            <a:pPr algn="ctr"/>
            <a:r>
              <a:rPr lang="en-GB" sz="1000" b="1" dirty="0">
                <a:solidFill>
                  <a:srgbClr val="00B0F0"/>
                </a:solidFill>
              </a:rPr>
              <a:t>NBAK</a:t>
            </a:r>
          </a:p>
        </p:txBody>
      </p:sp>
      <p:sp>
        <p:nvSpPr>
          <p:cNvPr id="201" name="TextBox 200">
            <a:extLst>
              <a:ext uri="{FF2B5EF4-FFF2-40B4-BE49-F238E27FC236}">
                <a16:creationId xmlns:a16="http://schemas.microsoft.com/office/drawing/2014/main" id="{AD9B0479-65E2-3CC1-2ECF-910708F1DD53}"/>
              </a:ext>
            </a:extLst>
          </p:cNvPr>
          <p:cNvSpPr txBox="1"/>
          <p:nvPr/>
        </p:nvSpPr>
        <p:spPr>
          <a:xfrm>
            <a:off x="9486093" y="3636651"/>
            <a:ext cx="1088236" cy="246221"/>
          </a:xfrm>
          <a:prstGeom prst="rect">
            <a:avLst/>
          </a:prstGeom>
          <a:noFill/>
        </p:spPr>
        <p:txBody>
          <a:bodyPr wrap="square" rtlCol="0">
            <a:spAutoFit/>
          </a:bodyPr>
          <a:lstStyle/>
          <a:p>
            <a:pPr algn="ctr"/>
            <a:r>
              <a:rPr lang="en-GB" sz="1000" b="1" dirty="0">
                <a:solidFill>
                  <a:srgbClr val="00B0F0"/>
                </a:solidFill>
              </a:rPr>
              <a:t>SBAK</a:t>
            </a:r>
          </a:p>
        </p:txBody>
      </p:sp>
      <p:sp>
        <p:nvSpPr>
          <p:cNvPr id="202" name="Donut 449">
            <a:extLst>
              <a:ext uri="{FF2B5EF4-FFF2-40B4-BE49-F238E27FC236}">
                <a16:creationId xmlns:a16="http://schemas.microsoft.com/office/drawing/2014/main" id="{6824F89D-1E82-34F3-561E-302FCF58F12A}"/>
              </a:ext>
            </a:extLst>
          </p:cNvPr>
          <p:cNvSpPr/>
          <p:nvPr/>
        </p:nvSpPr>
        <p:spPr>
          <a:xfrm rot="16200000">
            <a:off x="8962422" y="3964173"/>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B0F0"/>
              </a:solidFill>
            </a:endParaRPr>
          </a:p>
        </p:txBody>
      </p:sp>
      <p:cxnSp>
        <p:nvCxnSpPr>
          <p:cNvPr id="203" name="Straight Connector 202">
            <a:extLst>
              <a:ext uri="{FF2B5EF4-FFF2-40B4-BE49-F238E27FC236}">
                <a16:creationId xmlns:a16="http://schemas.microsoft.com/office/drawing/2014/main" id="{094AA13D-8B10-83B1-8BFD-83541BA2CF1D}"/>
              </a:ext>
            </a:extLst>
          </p:cNvPr>
          <p:cNvCxnSpPr>
            <a:cxnSpLocks/>
          </p:cNvCxnSpPr>
          <p:nvPr/>
        </p:nvCxnSpPr>
        <p:spPr>
          <a:xfrm rot="16200000">
            <a:off x="9142450" y="3892185"/>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04" name="Oval 203">
            <a:extLst>
              <a:ext uri="{FF2B5EF4-FFF2-40B4-BE49-F238E27FC236}">
                <a16:creationId xmlns:a16="http://schemas.microsoft.com/office/drawing/2014/main" id="{8BAD6C40-671D-9A04-E8D7-7B4E0BD240BC}"/>
              </a:ext>
            </a:extLst>
          </p:cNvPr>
          <p:cNvSpPr/>
          <p:nvPr/>
        </p:nvSpPr>
        <p:spPr>
          <a:xfrm rot="16200000">
            <a:off x="9106422" y="4108205"/>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05" name="Donut 452">
            <a:extLst>
              <a:ext uri="{FF2B5EF4-FFF2-40B4-BE49-F238E27FC236}">
                <a16:creationId xmlns:a16="http://schemas.microsoft.com/office/drawing/2014/main" id="{624949A6-6EFE-BF33-1638-526D86CCBF48}"/>
              </a:ext>
            </a:extLst>
          </p:cNvPr>
          <p:cNvSpPr/>
          <p:nvPr/>
        </p:nvSpPr>
        <p:spPr>
          <a:xfrm rot="16200000">
            <a:off x="6967592" y="3973856"/>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06" name="Oval 205">
            <a:extLst>
              <a:ext uri="{FF2B5EF4-FFF2-40B4-BE49-F238E27FC236}">
                <a16:creationId xmlns:a16="http://schemas.microsoft.com/office/drawing/2014/main" id="{99A7B0EF-4D88-0D6F-424D-FDAA01244C29}"/>
              </a:ext>
            </a:extLst>
          </p:cNvPr>
          <p:cNvSpPr/>
          <p:nvPr/>
        </p:nvSpPr>
        <p:spPr>
          <a:xfrm rot="16200000">
            <a:off x="7111592" y="4117888"/>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7" name="Donut 454">
            <a:extLst>
              <a:ext uri="{FF2B5EF4-FFF2-40B4-BE49-F238E27FC236}">
                <a16:creationId xmlns:a16="http://schemas.microsoft.com/office/drawing/2014/main" id="{BB08802F-30E8-A847-C32A-501D5E0A468C}"/>
              </a:ext>
            </a:extLst>
          </p:cNvPr>
          <p:cNvSpPr/>
          <p:nvPr/>
        </p:nvSpPr>
        <p:spPr>
          <a:xfrm rot="16200000">
            <a:off x="7988735" y="3952775"/>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8" name="Straight Connector 207">
            <a:extLst>
              <a:ext uri="{FF2B5EF4-FFF2-40B4-BE49-F238E27FC236}">
                <a16:creationId xmlns:a16="http://schemas.microsoft.com/office/drawing/2014/main" id="{F7BCE434-C158-954C-5A46-A9818232AA83}"/>
              </a:ext>
            </a:extLst>
          </p:cNvPr>
          <p:cNvCxnSpPr>
            <a:cxnSpLocks/>
          </p:cNvCxnSpPr>
          <p:nvPr/>
        </p:nvCxnSpPr>
        <p:spPr>
          <a:xfrm rot="16200000">
            <a:off x="8168763" y="3880787"/>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09" name="Oval 208">
            <a:extLst>
              <a:ext uri="{FF2B5EF4-FFF2-40B4-BE49-F238E27FC236}">
                <a16:creationId xmlns:a16="http://schemas.microsoft.com/office/drawing/2014/main" id="{CF9AD85C-CADE-6D0F-2DC3-6BB5FD834BE4}"/>
              </a:ext>
            </a:extLst>
          </p:cNvPr>
          <p:cNvSpPr/>
          <p:nvPr/>
        </p:nvSpPr>
        <p:spPr>
          <a:xfrm rot="16200000">
            <a:off x="8132735" y="4096807"/>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0" name="TextBox 209">
            <a:extLst>
              <a:ext uri="{FF2B5EF4-FFF2-40B4-BE49-F238E27FC236}">
                <a16:creationId xmlns:a16="http://schemas.microsoft.com/office/drawing/2014/main" id="{9450013D-2FE5-66DC-6138-00278DDDE388}"/>
              </a:ext>
            </a:extLst>
          </p:cNvPr>
          <p:cNvSpPr txBox="1"/>
          <p:nvPr/>
        </p:nvSpPr>
        <p:spPr>
          <a:xfrm>
            <a:off x="7629080" y="3643558"/>
            <a:ext cx="1088236" cy="246221"/>
          </a:xfrm>
          <a:prstGeom prst="rect">
            <a:avLst/>
          </a:prstGeom>
          <a:noFill/>
        </p:spPr>
        <p:txBody>
          <a:bodyPr wrap="square" rtlCol="0">
            <a:spAutoFit/>
          </a:bodyPr>
          <a:lstStyle/>
          <a:p>
            <a:pPr algn="ctr"/>
            <a:r>
              <a:rPr lang="en-GB" sz="1000" b="1" dirty="0">
                <a:solidFill>
                  <a:srgbClr val="00B0F0"/>
                </a:solidFill>
              </a:rPr>
              <a:t>TAK</a:t>
            </a:r>
          </a:p>
        </p:txBody>
      </p:sp>
      <p:cxnSp>
        <p:nvCxnSpPr>
          <p:cNvPr id="211" name="Straight Connector 210">
            <a:extLst>
              <a:ext uri="{FF2B5EF4-FFF2-40B4-BE49-F238E27FC236}">
                <a16:creationId xmlns:a16="http://schemas.microsoft.com/office/drawing/2014/main" id="{691B145A-922F-7839-A9CD-3E3768FD814D}"/>
              </a:ext>
            </a:extLst>
          </p:cNvPr>
          <p:cNvCxnSpPr>
            <a:cxnSpLocks/>
          </p:cNvCxnSpPr>
          <p:nvPr/>
        </p:nvCxnSpPr>
        <p:spPr>
          <a:xfrm rot="16200000" flipV="1">
            <a:off x="6884885" y="4152498"/>
            <a:ext cx="552355" cy="14699"/>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2" name="Rectangle 211">
            <a:extLst>
              <a:ext uri="{FF2B5EF4-FFF2-40B4-BE49-F238E27FC236}">
                <a16:creationId xmlns:a16="http://schemas.microsoft.com/office/drawing/2014/main" id="{0E25DC4A-74C8-5C65-7358-30A8612D2730}"/>
              </a:ext>
            </a:extLst>
          </p:cNvPr>
          <p:cNvSpPr/>
          <p:nvPr/>
        </p:nvSpPr>
        <p:spPr>
          <a:xfrm>
            <a:off x="8991689" y="3969135"/>
            <a:ext cx="300082" cy="338554"/>
          </a:xfrm>
          <a:prstGeom prst="rect">
            <a:avLst/>
          </a:prstGeom>
        </p:spPr>
        <p:txBody>
          <a:bodyPr wrap="none">
            <a:spAutoFit/>
          </a:bodyPr>
          <a:lstStyle/>
          <a:p>
            <a:pPr algn="ctr"/>
            <a:r>
              <a:rPr lang="en-GB" sz="1600" b="1" dirty="0">
                <a:solidFill>
                  <a:srgbClr val="FFC000"/>
                </a:solidFill>
              </a:rPr>
              <a:t>S</a:t>
            </a:r>
          </a:p>
        </p:txBody>
      </p:sp>
      <p:sp>
        <p:nvSpPr>
          <p:cNvPr id="213" name="Donut 460">
            <a:extLst>
              <a:ext uri="{FF2B5EF4-FFF2-40B4-BE49-F238E27FC236}">
                <a16:creationId xmlns:a16="http://schemas.microsoft.com/office/drawing/2014/main" id="{5C3F18E5-5151-889A-A8B3-82E6659B57B8}"/>
              </a:ext>
            </a:extLst>
          </p:cNvPr>
          <p:cNvSpPr/>
          <p:nvPr/>
        </p:nvSpPr>
        <p:spPr>
          <a:xfrm rot="16200000">
            <a:off x="9868463" y="3966852"/>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4" name="Oval 213">
            <a:extLst>
              <a:ext uri="{FF2B5EF4-FFF2-40B4-BE49-F238E27FC236}">
                <a16:creationId xmlns:a16="http://schemas.microsoft.com/office/drawing/2014/main" id="{4997679D-C92F-3D51-CFD3-0DE6756897DB}"/>
              </a:ext>
            </a:extLst>
          </p:cNvPr>
          <p:cNvSpPr/>
          <p:nvPr/>
        </p:nvSpPr>
        <p:spPr>
          <a:xfrm rot="16200000">
            <a:off x="10012463" y="4110884"/>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15" name="Straight Connector 214">
            <a:extLst>
              <a:ext uri="{FF2B5EF4-FFF2-40B4-BE49-F238E27FC236}">
                <a16:creationId xmlns:a16="http://schemas.microsoft.com/office/drawing/2014/main" id="{76C854D9-D5E0-C596-E8B0-8161F87D4AC0}"/>
              </a:ext>
            </a:extLst>
          </p:cNvPr>
          <p:cNvCxnSpPr>
            <a:cxnSpLocks/>
          </p:cNvCxnSpPr>
          <p:nvPr/>
        </p:nvCxnSpPr>
        <p:spPr>
          <a:xfrm rot="16200000">
            <a:off x="10042686" y="3897265"/>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6" name="Oval 215">
            <a:extLst>
              <a:ext uri="{FF2B5EF4-FFF2-40B4-BE49-F238E27FC236}">
                <a16:creationId xmlns:a16="http://schemas.microsoft.com/office/drawing/2014/main" id="{257F2C18-B6BC-3EA6-D6DB-84F784E48B43}"/>
              </a:ext>
            </a:extLst>
          </p:cNvPr>
          <p:cNvSpPr/>
          <p:nvPr/>
        </p:nvSpPr>
        <p:spPr>
          <a:xfrm>
            <a:off x="7117693" y="4683358"/>
            <a:ext cx="72008" cy="72008"/>
          </a:xfrm>
          <a:prstGeom prst="ellipse">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217" name="Straight Connector 216">
            <a:extLst>
              <a:ext uri="{FF2B5EF4-FFF2-40B4-BE49-F238E27FC236}">
                <a16:creationId xmlns:a16="http://schemas.microsoft.com/office/drawing/2014/main" id="{944BFEEF-C5C1-FAF8-1777-0464B0F2F306}"/>
              </a:ext>
            </a:extLst>
          </p:cNvPr>
          <p:cNvCxnSpPr>
            <a:cxnSpLocks/>
          </p:cNvCxnSpPr>
          <p:nvPr/>
        </p:nvCxnSpPr>
        <p:spPr>
          <a:xfrm>
            <a:off x="7158271" y="4458167"/>
            <a:ext cx="0" cy="504056"/>
          </a:xfrm>
          <a:prstGeom prst="line">
            <a:avLst/>
          </a:prstGeom>
          <a:ln w="38100">
            <a:solidFill>
              <a:schemeClr val="accent4">
                <a:lumMod val="75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8" name="Donut 465">
            <a:extLst>
              <a:ext uri="{FF2B5EF4-FFF2-40B4-BE49-F238E27FC236}">
                <a16:creationId xmlns:a16="http://schemas.microsoft.com/office/drawing/2014/main" id="{FB59329C-6110-7B08-A628-1F55ADBE41C9}"/>
              </a:ext>
            </a:extLst>
          </p:cNvPr>
          <p:cNvSpPr/>
          <p:nvPr/>
        </p:nvSpPr>
        <p:spPr>
          <a:xfrm>
            <a:off x="6973693" y="4539358"/>
            <a:ext cx="360040" cy="360040"/>
          </a:xfrm>
          <a:prstGeom prst="donut">
            <a:avLst>
              <a:gd name="adj" fmla="val 17161"/>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sp>
        <p:nvSpPr>
          <p:cNvPr id="219" name="TextBox 218">
            <a:extLst>
              <a:ext uri="{FF2B5EF4-FFF2-40B4-BE49-F238E27FC236}">
                <a16:creationId xmlns:a16="http://schemas.microsoft.com/office/drawing/2014/main" id="{3803E9AE-9031-2A4A-37CB-9C3030C638E4}"/>
              </a:ext>
            </a:extLst>
          </p:cNvPr>
          <p:cNvSpPr txBox="1"/>
          <p:nvPr/>
        </p:nvSpPr>
        <p:spPr>
          <a:xfrm>
            <a:off x="7905329" y="5052881"/>
            <a:ext cx="525871" cy="246221"/>
          </a:xfrm>
          <a:prstGeom prst="rect">
            <a:avLst/>
          </a:prstGeom>
          <a:noFill/>
        </p:spPr>
        <p:txBody>
          <a:bodyPr wrap="square" rtlCol="0">
            <a:spAutoFit/>
          </a:bodyPr>
          <a:lstStyle/>
          <a:p>
            <a:pPr algn="ctr"/>
            <a:r>
              <a:rPr lang="en-GB" sz="1000" b="1" dirty="0">
                <a:solidFill>
                  <a:schemeClr val="accent6">
                    <a:lumMod val="60000"/>
                    <a:lumOff val="40000"/>
                  </a:schemeClr>
                </a:solidFill>
              </a:rPr>
              <a:t>TAVK</a:t>
            </a:r>
          </a:p>
        </p:txBody>
      </p:sp>
      <p:cxnSp>
        <p:nvCxnSpPr>
          <p:cNvPr id="220" name="Straight Connector 219">
            <a:extLst>
              <a:ext uri="{FF2B5EF4-FFF2-40B4-BE49-F238E27FC236}">
                <a16:creationId xmlns:a16="http://schemas.microsoft.com/office/drawing/2014/main" id="{A66F0114-1910-4C46-D146-4509D21368B4}"/>
              </a:ext>
            </a:extLst>
          </p:cNvPr>
          <p:cNvCxnSpPr>
            <a:cxnSpLocks/>
          </p:cNvCxnSpPr>
          <p:nvPr/>
        </p:nvCxnSpPr>
        <p:spPr>
          <a:xfrm>
            <a:off x="8180403" y="4432695"/>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1" name="Donut 468">
            <a:extLst>
              <a:ext uri="{FF2B5EF4-FFF2-40B4-BE49-F238E27FC236}">
                <a16:creationId xmlns:a16="http://schemas.microsoft.com/office/drawing/2014/main" id="{D2546A3C-CE1B-505C-733F-AC8117AF121F}"/>
              </a:ext>
            </a:extLst>
          </p:cNvPr>
          <p:cNvSpPr/>
          <p:nvPr/>
        </p:nvSpPr>
        <p:spPr>
          <a:xfrm>
            <a:off x="7995825" y="4513886"/>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22" name="TextBox 221">
            <a:extLst>
              <a:ext uri="{FF2B5EF4-FFF2-40B4-BE49-F238E27FC236}">
                <a16:creationId xmlns:a16="http://schemas.microsoft.com/office/drawing/2014/main" id="{C3613587-01CA-4C0D-E2C7-AAE08B069800}"/>
              </a:ext>
            </a:extLst>
          </p:cNvPr>
          <p:cNvSpPr txBox="1"/>
          <p:nvPr/>
        </p:nvSpPr>
        <p:spPr>
          <a:xfrm>
            <a:off x="8842051" y="5041154"/>
            <a:ext cx="672757" cy="246221"/>
          </a:xfrm>
          <a:prstGeom prst="rect">
            <a:avLst/>
          </a:prstGeom>
          <a:noFill/>
        </p:spPr>
        <p:txBody>
          <a:bodyPr wrap="square" rtlCol="0">
            <a:spAutoFit/>
          </a:bodyPr>
          <a:lstStyle/>
          <a:p>
            <a:pPr algn="ctr"/>
            <a:r>
              <a:rPr lang="en-GB" sz="1000" b="1" dirty="0">
                <a:solidFill>
                  <a:schemeClr val="accent6">
                    <a:lumMod val="60000"/>
                    <a:lumOff val="40000"/>
                  </a:schemeClr>
                </a:solidFill>
              </a:rPr>
              <a:t>NBAVK</a:t>
            </a:r>
          </a:p>
        </p:txBody>
      </p:sp>
      <p:sp>
        <p:nvSpPr>
          <p:cNvPr id="223" name="Donut 470">
            <a:extLst>
              <a:ext uri="{FF2B5EF4-FFF2-40B4-BE49-F238E27FC236}">
                <a16:creationId xmlns:a16="http://schemas.microsoft.com/office/drawing/2014/main" id="{F42604EE-25EE-265D-5087-850EC1743B1F}"/>
              </a:ext>
            </a:extLst>
          </p:cNvPr>
          <p:cNvSpPr/>
          <p:nvPr/>
        </p:nvSpPr>
        <p:spPr>
          <a:xfrm>
            <a:off x="8977771" y="453206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24" name="TextBox 223">
            <a:extLst>
              <a:ext uri="{FF2B5EF4-FFF2-40B4-BE49-F238E27FC236}">
                <a16:creationId xmlns:a16="http://schemas.microsoft.com/office/drawing/2014/main" id="{B776711F-461A-E7F2-6154-1B64657D1494}"/>
              </a:ext>
            </a:extLst>
          </p:cNvPr>
          <p:cNvSpPr txBox="1"/>
          <p:nvPr/>
        </p:nvSpPr>
        <p:spPr>
          <a:xfrm>
            <a:off x="9701889" y="5027547"/>
            <a:ext cx="778446" cy="246221"/>
          </a:xfrm>
          <a:prstGeom prst="rect">
            <a:avLst/>
          </a:prstGeom>
          <a:noFill/>
        </p:spPr>
        <p:txBody>
          <a:bodyPr wrap="square" rtlCol="0">
            <a:spAutoFit/>
          </a:bodyPr>
          <a:lstStyle/>
          <a:p>
            <a:pPr algn="ctr"/>
            <a:r>
              <a:rPr lang="en-GB" sz="1000" b="1" dirty="0">
                <a:solidFill>
                  <a:schemeClr val="accent6">
                    <a:lumMod val="60000"/>
                    <a:lumOff val="40000"/>
                  </a:schemeClr>
                </a:solidFill>
              </a:rPr>
              <a:t>SBAVK</a:t>
            </a:r>
          </a:p>
        </p:txBody>
      </p:sp>
      <p:sp>
        <p:nvSpPr>
          <p:cNvPr id="225" name="Donut 472">
            <a:extLst>
              <a:ext uri="{FF2B5EF4-FFF2-40B4-BE49-F238E27FC236}">
                <a16:creationId xmlns:a16="http://schemas.microsoft.com/office/drawing/2014/main" id="{72903BF3-8121-4D6F-9604-19D5A96F816F}"/>
              </a:ext>
            </a:extLst>
          </p:cNvPr>
          <p:cNvSpPr/>
          <p:nvPr/>
        </p:nvSpPr>
        <p:spPr>
          <a:xfrm>
            <a:off x="9886379" y="4539686"/>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26" name="Rectangle 225">
            <a:extLst>
              <a:ext uri="{FF2B5EF4-FFF2-40B4-BE49-F238E27FC236}">
                <a16:creationId xmlns:a16="http://schemas.microsoft.com/office/drawing/2014/main" id="{C9B17449-22C6-C037-3565-14C80A79D41B}"/>
              </a:ext>
            </a:extLst>
          </p:cNvPr>
          <p:cNvSpPr/>
          <p:nvPr/>
        </p:nvSpPr>
        <p:spPr>
          <a:xfrm>
            <a:off x="9899047" y="3973855"/>
            <a:ext cx="300082" cy="338554"/>
          </a:xfrm>
          <a:prstGeom prst="rect">
            <a:avLst/>
          </a:prstGeom>
        </p:spPr>
        <p:txBody>
          <a:bodyPr wrap="none">
            <a:spAutoFit/>
          </a:bodyPr>
          <a:lstStyle/>
          <a:p>
            <a:pPr algn="ctr"/>
            <a:r>
              <a:rPr lang="en-GB" sz="1600" b="1" dirty="0">
                <a:solidFill>
                  <a:srgbClr val="FFC000"/>
                </a:solidFill>
              </a:rPr>
              <a:t>S</a:t>
            </a:r>
          </a:p>
        </p:txBody>
      </p:sp>
      <p:cxnSp>
        <p:nvCxnSpPr>
          <p:cNvPr id="227" name="Straight Connector 226">
            <a:extLst>
              <a:ext uri="{FF2B5EF4-FFF2-40B4-BE49-F238E27FC236}">
                <a16:creationId xmlns:a16="http://schemas.microsoft.com/office/drawing/2014/main" id="{B7250B1F-E329-62A4-E405-B432A4533320}"/>
              </a:ext>
            </a:extLst>
          </p:cNvPr>
          <p:cNvCxnSpPr>
            <a:cxnSpLocks/>
          </p:cNvCxnSpPr>
          <p:nvPr/>
        </p:nvCxnSpPr>
        <p:spPr>
          <a:xfrm>
            <a:off x="9157771" y="4459798"/>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707C0BDE-6A8B-3C88-C1E4-F52A20CE6A40}"/>
              </a:ext>
            </a:extLst>
          </p:cNvPr>
          <p:cNvCxnSpPr>
            <a:cxnSpLocks/>
          </p:cNvCxnSpPr>
          <p:nvPr/>
        </p:nvCxnSpPr>
        <p:spPr>
          <a:xfrm>
            <a:off x="10049088" y="4464878"/>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9" name="Rectangle 228">
            <a:extLst>
              <a:ext uri="{FF2B5EF4-FFF2-40B4-BE49-F238E27FC236}">
                <a16:creationId xmlns:a16="http://schemas.microsoft.com/office/drawing/2014/main" id="{8DC2BAF1-A339-5C8A-BD71-C95F979C1F45}"/>
              </a:ext>
            </a:extLst>
          </p:cNvPr>
          <p:cNvSpPr/>
          <p:nvPr/>
        </p:nvSpPr>
        <p:spPr>
          <a:xfrm>
            <a:off x="7003672" y="4549211"/>
            <a:ext cx="300082" cy="338554"/>
          </a:xfrm>
          <a:prstGeom prst="rect">
            <a:avLst/>
          </a:prstGeom>
        </p:spPr>
        <p:txBody>
          <a:bodyPr wrap="none">
            <a:spAutoFit/>
          </a:bodyPr>
          <a:lstStyle/>
          <a:p>
            <a:pPr algn="ctr"/>
            <a:r>
              <a:rPr lang="en-GB" sz="1600" b="1" dirty="0">
                <a:solidFill>
                  <a:srgbClr val="FFC000"/>
                </a:solidFill>
              </a:rPr>
              <a:t>S</a:t>
            </a:r>
          </a:p>
        </p:txBody>
      </p:sp>
      <p:sp>
        <p:nvSpPr>
          <p:cNvPr id="230" name="Rectangle 229">
            <a:extLst>
              <a:ext uri="{FF2B5EF4-FFF2-40B4-BE49-F238E27FC236}">
                <a16:creationId xmlns:a16="http://schemas.microsoft.com/office/drawing/2014/main" id="{AB8C3891-C4C1-7451-5964-04E185AF53A7}"/>
              </a:ext>
            </a:extLst>
          </p:cNvPr>
          <p:cNvSpPr/>
          <p:nvPr/>
        </p:nvSpPr>
        <p:spPr>
          <a:xfrm>
            <a:off x="8025784" y="4520667"/>
            <a:ext cx="300082" cy="338554"/>
          </a:xfrm>
          <a:prstGeom prst="rect">
            <a:avLst/>
          </a:prstGeom>
        </p:spPr>
        <p:txBody>
          <a:bodyPr wrap="none">
            <a:spAutoFit/>
          </a:bodyPr>
          <a:lstStyle/>
          <a:p>
            <a:pPr algn="ctr"/>
            <a:r>
              <a:rPr lang="en-GB" sz="1600" b="1" dirty="0">
                <a:solidFill>
                  <a:srgbClr val="FFC000"/>
                </a:solidFill>
              </a:rPr>
              <a:t>S</a:t>
            </a:r>
          </a:p>
        </p:txBody>
      </p:sp>
      <p:sp>
        <p:nvSpPr>
          <p:cNvPr id="232" name="Rectangle 231">
            <a:extLst>
              <a:ext uri="{FF2B5EF4-FFF2-40B4-BE49-F238E27FC236}">
                <a16:creationId xmlns:a16="http://schemas.microsoft.com/office/drawing/2014/main" id="{79BA3FFF-156E-9706-8561-9BAAE8C7ADCF}"/>
              </a:ext>
            </a:extLst>
          </p:cNvPr>
          <p:cNvSpPr/>
          <p:nvPr/>
        </p:nvSpPr>
        <p:spPr>
          <a:xfrm>
            <a:off x="9007730" y="4538846"/>
            <a:ext cx="300082" cy="338554"/>
          </a:xfrm>
          <a:prstGeom prst="rect">
            <a:avLst/>
          </a:prstGeom>
        </p:spPr>
        <p:txBody>
          <a:bodyPr wrap="none">
            <a:spAutoFit/>
          </a:bodyPr>
          <a:lstStyle/>
          <a:p>
            <a:pPr algn="ctr"/>
            <a:r>
              <a:rPr lang="en-GB" sz="1600" b="1" dirty="0">
                <a:solidFill>
                  <a:srgbClr val="FFC000"/>
                </a:solidFill>
              </a:rPr>
              <a:t>S</a:t>
            </a:r>
          </a:p>
        </p:txBody>
      </p:sp>
      <p:sp>
        <p:nvSpPr>
          <p:cNvPr id="233" name="Rectangle 232">
            <a:extLst>
              <a:ext uri="{FF2B5EF4-FFF2-40B4-BE49-F238E27FC236}">
                <a16:creationId xmlns:a16="http://schemas.microsoft.com/office/drawing/2014/main" id="{9B4BED58-049C-A8DB-E8DC-73C323659828}"/>
              </a:ext>
            </a:extLst>
          </p:cNvPr>
          <p:cNvSpPr/>
          <p:nvPr/>
        </p:nvSpPr>
        <p:spPr>
          <a:xfrm>
            <a:off x="9916338" y="4546467"/>
            <a:ext cx="300082" cy="338554"/>
          </a:xfrm>
          <a:prstGeom prst="rect">
            <a:avLst/>
          </a:prstGeom>
        </p:spPr>
        <p:txBody>
          <a:bodyPr wrap="none">
            <a:spAutoFit/>
          </a:bodyPr>
          <a:lstStyle/>
          <a:p>
            <a:pPr algn="ctr"/>
            <a:r>
              <a:rPr lang="en-GB" sz="1600" b="1" dirty="0">
                <a:solidFill>
                  <a:srgbClr val="FFC000"/>
                </a:solidFill>
              </a:rPr>
              <a:t>S</a:t>
            </a:r>
          </a:p>
        </p:txBody>
      </p:sp>
      <p:sp>
        <p:nvSpPr>
          <p:cNvPr id="234" name="TextBox 233">
            <a:extLst>
              <a:ext uri="{FF2B5EF4-FFF2-40B4-BE49-F238E27FC236}">
                <a16:creationId xmlns:a16="http://schemas.microsoft.com/office/drawing/2014/main" id="{33990964-4674-C913-0511-3228AC5D596B}"/>
              </a:ext>
            </a:extLst>
          </p:cNvPr>
          <p:cNvSpPr txBox="1"/>
          <p:nvPr/>
        </p:nvSpPr>
        <p:spPr>
          <a:xfrm>
            <a:off x="7285839" y="3273446"/>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
        <p:nvSpPr>
          <p:cNvPr id="235" name="TextBox 234">
            <a:extLst>
              <a:ext uri="{FF2B5EF4-FFF2-40B4-BE49-F238E27FC236}">
                <a16:creationId xmlns:a16="http://schemas.microsoft.com/office/drawing/2014/main" id="{59059583-E21B-7837-2A69-BDB5DB00DF6A}"/>
              </a:ext>
            </a:extLst>
          </p:cNvPr>
          <p:cNvSpPr txBox="1"/>
          <p:nvPr/>
        </p:nvSpPr>
        <p:spPr>
          <a:xfrm>
            <a:off x="7287976" y="4203159"/>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236" name="TextBox 235">
            <a:extLst>
              <a:ext uri="{FF2B5EF4-FFF2-40B4-BE49-F238E27FC236}">
                <a16:creationId xmlns:a16="http://schemas.microsoft.com/office/drawing/2014/main" id="{FAB2700D-A142-FEBE-B9B7-85BBCB97A4E0}"/>
              </a:ext>
            </a:extLst>
          </p:cNvPr>
          <p:cNvSpPr txBox="1"/>
          <p:nvPr/>
        </p:nvSpPr>
        <p:spPr>
          <a:xfrm>
            <a:off x="8288730" y="4203159"/>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237" name="TextBox 236">
            <a:extLst>
              <a:ext uri="{FF2B5EF4-FFF2-40B4-BE49-F238E27FC236}">
                <a16:creationId xmlns:a16="http://schemas.microsoft.com/office/drawing/2014/main" id="{A501C56F-F6D4-9CDD-AB98-99EEC1EA8CE8}"/>
              </a:ext>
            </a:extLst>
          </p:cNvPr>
          <p:cNvSpPr txBox="1"/>
          <p:nvPr/>
        </p:nvSpPr>
        <p:spPr>
          <a:xfrm>
            <a:off x="9264158" y="4203159"/>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238" name="TextBox 237">
            <a:extLst>
              <a:ext uri="{FF2B5EF4-FFF2-40B4-BE49-F238E27FC236}">
                <a16:creationId xmlns:a16="http://schemas.microsoft.com/office/drawing/2014/main" id="{486F9B20-1FB7-66BB-4AC7-2CC648261321}"/>
              </a:ext>
            </a:extLst>
          </p:cNvPr>
          <p:cNvSpPr txBox="1"/>
          <p:nvPr/>
        </p:nvSpPr>
        <p:spPr>
          <a:xfrm>
            <a:off x="10157926" y="4203159"/>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239" name="TextBox 238">
            <a:extLst>
              <a:ext uri="{FF2B5EF4-FFF2-40B4-BE49-F238E27FC236}">
                <a16:creationId xmlns:a16="http://schemas.microsoft.com/office/drawing/2014/main" id="{69B4124E-313C-5DC7-4577-1541C8A0508B}"/>
              </a:ext>
            </a:extLst>
          </p:cNvPr>
          <p:cNvSpPr txBox="1"/>
          <p:nvPr/>
        </p:nvSpPr>
        <p:spPr>
          <a:xfrm>
            <a:off x="7287976" y="4718488"/>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240" name="TextBox 239">
            <a:extLst>
              <a:ext uri="{FF2B5EF4-FFF2-40B4-BE49-F238E27FC236}">
                <a16:creationId xmlns:a16="http://schemas.microsoft.com/office/drawing/2014/main" id="{70EE22D0-D19C-403A-3CF2-7524FA7552CF}"/>
              </a:ext>
            </a:extLst>
          </p:cNvPr>
          <p:cNvSpPr txBox="1"/>
          <p:nvPr/>
        </p:nvSpPr>
        <p:spPr>
          <a:xfrm>
            <a:off x="8282006" y="4718488"/>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241" name="TextBox 240">
            <a:extLst>
              <a:ext uri="{FF2B5EF4-FFF2-40B4-BE49-F238E27FC236}">
                <a16:creationId xmlns:a16="http://schemas.microsoft.com/office/drawing/2014/main" id="{D141DDBB-C2A5-CB2E-D599-68F77D08C29F}"/>
              </a:ext>
            </a:extLst>
          </p:cNvPr>
          <p:cNvSpPr txBox="1"/>
          <p:nvPr/>
        </p:nvSpPr>
        <p:spPr>
          <a:xfrm>
            <a:off x="9264158" y="4718488"/>
            <a:ext cx="383438" cy="169277"/>
          </a:xfrm>
          <a:prstGeom prst="rect">
            <a:avLst/>
          </a:prstGeom>
          <a:noFill/>
        </p:spPr>
        <p:txBody>
          <a:bodyPr wrap="none" rtlCol="0">
            <a:spAutoFit/>
          </a:bodyPr>
          <a:lstStyle/>
          <a:p>
            <a:pPr algn="l"/>
            <a:r>
              <a:rPr lang="sv-SE" sz="500" dirty="0">
                <a:solidFill>
                  <a:srgbClr val="666666"/>
                </a:solidFill>
              </a:rPr>
              <a:t>SLOT 8</a:t>
            </a:r>
            <a:endParaRPr lang="en-US" sz="500" dirty="0">
              <a:solidFill>
                <a:srgbClr val="666666"/>
              </a:solidFill>
            </a:endParaRPr>
          </a:p>
        </p:txBody>
      </p:sp>
      <p:sp>
        <p:nvSpPr>
          <p:cNvPr id="242" name="TextBox 241">
            <a:extLst>
              <a:ext uri="{FF2B5EF4-FFF2-40B4-BE49-F238E27FC236}">
                <a16:creationId xmlns:a16="http://schemas.microsoft.com/office/drawing/2014/main" id="{A3BF55C8-7C93-B0EA-FFBC-A7E434B166F4}"/>
              </a:ext>
            </a:extLst>
          </p:cNvPr>
          <p:cNvSpPr txBox="1"/>
          <p:nvPr/>
        </p:nvSpPr>
        <p:spPr>
          <a:xfrm>
            <a:off x="10157926" y="4718488"/>
            <a:ext cx="383438" cy="169277"/>
          </a:xfrm>
          <a:prstGeom prst="rect">
            <a:avLst/>
          </a:prstGeom>
          <a:noFill/>
        </p:spPr>
        <p:txBody>
          <a:bodyPr wrap="none" rtlCol="0">
            <a:spAutoFit/>
          </a:bodyPr>
          <a:lstStyle/>
          <a:p>
            <a:pPr algn="l"/>
            <a:r>
              <a:rPr lang="sv-SE" sz="500" dirty="0">
                <a:solidFill>
                  <a:srgbClr val="666666"/>
                </a:solidFill>
              </a:rPr>
              <a:t>SLOT 9</a:t>
            </a:r>
            <a:endParaRPr lang="en-US" sz="500" dirty="0">
              <a:solidFill>
                <a:srgbClr val="666666"/>
              </a:solidFill>
            </a:endParaRPr>
          </a:p>
        </p:txBody>
      </p:sp>
      <p:cxnSp>
        <p:nvCxnSpPr>
          <p:cNvPr id="243" name="Straight Connector 242">
            <a:extLst>
              <a:ext uri="{FF2B5EF4-FFF2-40B4-BE49-F238E27FC236}">
                <a16:creationId xmlns:a16="http://schemas.microsoft.com/office/drawing/2014/main" id="{7CA87E6A-2449-AC0E-639A-5EE5FB22479F}"/>
              </a:ext>
            </a:extLst>
          </p:cNvPr>
          <p:cNvCxnSpPr>
            <a:cxnSpLocks/>
          </p:cNvCxnSpPr>
          <p:nvPr/>
        </p:nvCxnSpPr>
        <p:spPr>
          <a:xfrm>
            <a:off x="7164853" y="2996268"/>
            <a:ext cx="0" cy="504056"/>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44" name="Rounded Rectangle 494">
            <a:extLst>
              <a:ext uri="{FF2B5EF4-FFF2-40B4-BE49-F238E27FC236}">
                <a16:creationId xmlns:a16="http://schemas.microsoft.com/office/drawing/2014/main" id="{9CE3B575-B030-3BFA-2047-AB9F419B0E65}"/>
              </a:ext>
            </a:extLst>
          </p:cNvPr>
          <p:cNvSpPr/>
          <p:nvPr/>
        </p:nvSpPr>
        <p:spPr>
          <a:xfrm>
            <a:off x="5746970" y="2004278"/>
            <a:ext cx="2260211" cy="775273"/>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From the Alarm mode it is only possible to transition to Access mode after the anomaly is addressed. </a:t>
            </a:r>
          </a:p>
          <a:p>
            <a:pPr algn="ctr"/>
            <a:r>
              <a:rPr lang="en-US" sz="900" dirty="0"/>
              <a:t>Key Exchange configuration shall be same as Access Mode</a:t>
            </a:r>
            <a:endParaRPr lang="en-GB" sz="900" dirty="0"/>
          </a:p>
        </p:txBody>
      </p:sp>
      <p:sp>
        <p:nvSpPr>
          <p:cNvPr id="247" name="Rectangle 246">
            <a:extLst>
              <a:ext uri="{FF2B5EF4-FFF2-40B4-BE49-F238E27FC236}">
                <a16:creationId xmlns:a16="http://schemas.microsoft.com/office/drawing/2014/main" id="{6A7DF50C-9E5E-5AA6-1AFA-6CB422B11B6D}"/>
              </a:ext>
            </a:extLst>
          </p:cNvPr>
          <p:cNvSpPr/>
          <p:nvPr/>
        </p:nvSpPr>
        <p:spPr>
          <a:xfrm>
            <a:off x="6996586" y="3983835"/>
            <a:ext cx="300082" cy="338554"/>
          </a:xfrm>
          <a:prstGeom prst="rect">
            <a:avLst/>
          </a:prstGeom>
        </p:spPr>
        <p:txBody>
          <a:bodyPr wrap="none">
            <a:spAutoFit/>
          </a:bodyPr>
          <a:lstStyle/>
          <a:p>
            <a:pPr algn="ctr"/>
            <a:r>
              <a:rPr lang="en-GB" sz="1600" b="1" dirty="0">
                <a:solidFill>
                  <a:srgbClr val="FFC000"/>
                </a:solidFill>
              </a:rPr>
              <a:t>S</a:t>
            </a:r>
          </a:p>
        </p:txBody>
      </p:sp>
      <p:sp>
        <p:nvSpPr>
          <p:cNvPr id="248" name="Frame 247">
            <a:extLst>
              <a:ext uri="{FF2B5EF4-FFF2-40B4-BE49-F238E27FC236}">
                <a16:creationId xmlns:a16="http://schemas.microsoft.com/office/drawing/2014/main" id="{5A0E790E-F3D4-AC38-FDD9-C2A443A6DF89}"/>
              </a:ext>
            </a:extLst>
          </p:cNvPr>
          <p:cNvSpPr/>
          <p:nvPr/>
        </p:nvSpPr>
        <p:spPr>
          <a:xfrm>
            <a:off x="5747863" y="2933511"/>
            <a:ext cx="4793501" cy="2461260"/>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49" name="Platshållare för text 7">
            <a:extLst>
              <a:ext uri="{FF2B5EF4-FFF2-40B4-BE49-F238E27FC236}">
                <a16:creationId xmlns:a16="http://schemas.microsoft.com/office/drawing/2014/main" id="{10E63689-740E-AC5C-3A4E-A7E8A3BF446C}"/>
              </a:ext>
            </a:extLst>
          </p:cNvPr>
          <p:cNvSpPr txBox="1">
            <a:spLocks/>
          </p:cNvSpPr>
          <p:nvPr/>
        </p:nvSpPr>
        <p:spPr>
          <a:xfrm>
            <a:off x="7905329" y="3020835"/>
            <a:ext cx="2611879"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chemeClr val="tx1"/>
                </a:solidFill>
              </a:rPr>
              <a:t>Unit #1</a:t>
            </a:r>
          </a:p>
          <a:p>
            <a:pPr algn="r"/>
            <a:r>
              <a:rPr lang="en-GB" sz="1400" b="1" dirty="0">
                <a:solidFill>
                  <a:schemeClr val="tx1"/>
                </a:solidFill>
              </a:rPr>
              <a:t>(Target – Bunker Scope)</a:t>
            </a:r>
            <a:endParaRPr lang="sv-SE" dirty="0">
              <a:solidFill>
                <a:schemeClr val="tx1"/>
              </a:solidFill>
            </a:endParaRPr>
          </a:p>
        </p:txBody>
      </p:sp>
      <p:sp>
        <p:nvSpPr>
          <p:cNvPr id="253" name="TextBox 252">
            <a:extLst>
              <a:ext uri="{FF2B5EF4-FFF2-40B4-BE49-F238E27FC236}">
                <a16:creationId xmlns:a16="http://schemas.microsoft.com/office/drawing/2014/main" id="{528E5A14-4D35-A952-7EDE-BE690A00BBF3}"/>
              </a:ext>
            </a:extLst>
          </p:cNvPr>
          <p:cNvSpPr txBox="1"/>
          <p:nvPr/>
        </p:nvSpPr>
        <p:spPr>
          <a:xfrm>
            <a:off x="5687925" y="3039828"/>
            <a:ext cx="1308661" cy="400110"/>
          </a:xfrm>
          <a:prstGeom prst="rect">
            <a:avLst/>
          </a:prstGeom>
          <a:noFill/>
        </p:spPr>
        <p:txBody>
          <a:bodyPr wrap="square" rtlCol="0">
            <a:spAutoFit/>
          </a:bodyPr>
          <a:lstStyle/>
          <a:p>
            <a:pPr algn="ctr"/>
            <a:r>
              <a:rPr lang="en-GB" sz="1000" b="1" dirty="0">
                <a:solidFill>
                  <a:srgbClr val="FF0000"/>
                </a:solidFill>
              </a:rPr>
              <a:t>Permit for Beam On Target</a:t>
            </a:r>
          </a:p>
        </p:txBody>
      </p:sp>
      <p:sp>
        <p:nvSpPr>
          <p:cNvPr id="254" name="Rectangle 253">
            <a:extLst>
              <a:ext uri="{FF2B5EF4-FFF2-40B4-BE49-F238E27FC236}">
                <a16:creationId xmlns:a16="http://schemas.microsoft.com/office/drawing/2014/main" id="{5935996A-22CF-DE75-DD2A-8218D46A7FAA}"/>
              </a:ext>
            </a:extLst>
          </p:cNvPr>
          <p:cNvSpPr/>
          <p:nvPr/>
        </p:nvSpPr>
        <p:spPr>
          <a:xfrm>
            <a:off x="8025413" y="3960743"/>
            <a:ext cx="300082" cy="338554"/>
          </a:xfrm>
          <a:prstGeom prst="rect">
            <a:avLst/>
          </a:prstGeom>
        </p:spPr>
        <p:txBody>
          <a:bodyPr wrap="none">
            <a:spAutoFit/>
          </a:bodyPr>
          <a:lstStyle/>
          <a:p>
            <a:pPr algn="ctr"/>
            <a:r>
              <a:rPr lang="en-GB" sz="1600" b="1" dirty="0">
                <a:solidFill>
                  <a:srgbClr val="FFC000"/>
                </a:solidFill>
              </a:rPr>
              <a:t>S</a:t>
            </a:r>
          </a:p>
        </p:txBody>
      </p:sp>
      <p:sp>
        <p:nvSpPr>
          <p:cNvPr id="255" name="TextBox 254">
            <a:extLst>
              <a:ext uri="{FF2B5EF4-FFF2-40B4-BE49-F238E27FC236}">
                <a16:creationId xmlns:a16="http://schemas.microsoft.com/office/drawing/2014/main" id="{2CA5B2E2-E49F-6196-9A88-ADE755EED5C3}"/>
              </a:ext>
            </a:extLst>
          </p:cNvPr>
          <p:cNvSpPr txBox="1"/>
          <p:nvPr/>
        </p:nvSpPr>
        <p:spPr>
          <a:xfrm>
            <a:off x="6003203" y="4017394"/>
            <a:ext cx="890154" cy="246221"/>
          </a:xfrm>
          <a:prstGeom prst="rect">
            <a:avLst/>
          </a:prstGeom>
          <a:noFill/>
        </p:spPr>
        <p:txBody>
          <a:bodyPr wrap="square" rtlCol="0">
            <a:spAutoFit/>
          </a:bodyPr>
          <a:lstStyle/>
          <a:p>
            <a:pPr algn="ctr"/>
            <a:r>
              <a:rPr lang="en-GB" sz="1000" b="1" dirty="0" err="1">
                <a:solidFill>
                  <a:srgbClr val="FF0000"/>
                </a:solidFill>
              </a:rPr>
              <a:t>BoTK</a:t>
            </a:r>
            <a:endParaRPr lang="en-GB" sz="1000" b="1" dirty="0">
              <a:solidFill>
                <a:srgbClr val="FF0000"/>
              </a:solidFill>
            </a:endParaRPr>
          </a:p>
        </p:txBody>
      </p:sp>
      <p:grpSp>
        <p:nvGrpSpPr>
          <p:cNvPr id="256" name="Group 255">
            <a:extLst>
              <a:ext uri="{FF2B5EF4-FFF2-40B4-BE49-F238E27FC236}">
                <a16:creationId xmlns:a16="http://schemas.microsoft.com/office/drawing/2014/main" id="{83DABE9E-AE49-BB89-7693-3EAF7E4AEE75}"/>
              </a:ext>
            </a:extLst>
          </p:cNvPr>
          <p:cNvGrpSpPr/>
          <p:nvPr/>
        </p:nvGrpSpPr>
        <p:grpSpPr>
          <a:xfrm>
            <a:off x="7700686" y="3093496"/>
            <a:ext cx="504057" cy="530824"/>
            <a:chOff x="1765406" y="1215762"/>
            <a:chExt cx="504057" cy="530824"/>
          </a:xfrm>
        </p:grpSpPr>
        <p:pic>
          <p:nvPicPr>
            <p:cNvPr id="257" name="Picture 256">
              <a:extLst>
                <a:ext uri="{FF2B5EF4-FFF2-40B4-BE49-F238E27FC236}">
                  <a16:creationId xmlns:a16="http://schemas.microsoft.com/office/drawing/2014/main" id="{F65D6D7A-815B-FCCF-E4E7-74ED86E46D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258" name="TextBox 257">
              <a:extLst>
                <a:ext uri="{FF2B5EF4-FFF2-40B4-BE49-F238E27FC236}">
                  <a16:creationId xmlns:a16="http://schemas.microsoft.com/office/drawing/2014/main" id="{DBD4E361-74A7-8118-3508-94AB2A70004F}"/>
                </a:ext>
              </a:extLst>
            </p:cNvPr>
            <p:cNvSpPr txBox="1"/>
            <p:nvPr/>
          </p:nvSpPr>
          <p:spPr>
            <a:xfrm>
              <a:off x="1793457" y="1546531"/>
              <a:ext cx="460950" cy="200055"/>
            </a:xfrm>
            <a:prstGeom prst="rect">
              <a:avLst/>
            </a:prstGeom>
            <a:noFill/>
          </p:spPr>
          <p:txBody>
            <a:bodyPr wrap="square" rtlCol="0">
              <a:spAutoFit/>
            </a:bodyPr>
            <a:lstStyle/>
            <a:p>
              <a:pPr algn="ctr"/>
              <a:r>
                <a:rPr lang="en-GB" sz="700" b="1" dirty="0" err="1">
                  <a:solidFill>
                    <a:srgbClr val="FF0000"/>
                  </a:solidFill>
                </a:rPr>
                <a:t>BoTK</a:t>
              </a:r>
              <a:endParaRPr lang="en-GB" sz="700" b="1" dirty="0">
                <a:solidFill>
                  <a:srgbClr val="FF0000"/>
                </a:solidFill>
              </a:endParaRPr>
            </a:p>
          </p:txBody>
        </p:sp>
      </p:grpSp>
      <p:cxnSp>
        <p:nvCxnSpPr>
          <p:cNvPr id="268" name="Straight Arrow Connector 267">
            <a:extLst>
              <a:ext uri="{FF2B5EF4-FFF2-40B4-BE49-F238E27FC236}">
                <a16:creationId xmlns:a16="http://schemas.microsoft.com/office/drawing/2014/main" id="{9A587EA9-F243-DF6C-42CB-26D9586AA5B9}"/>
              </a:ext>
            </a:extLst>
          </p:cNvPr>
          <p:cNvCxnSpPr>
            <a:cxnSpLocks/>
            <a:endCxn id="279" idx="4"/>
          </p:cNvCxnSpPr>
          <p:nvPr/>
        </p:nvCxnSpPr>
        <p:spPr>
          <a:xfrm flipV="1">
            <a:off x="3174231" y="3329369"/>
            <a:ext cx="1312944" cy="1836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5" name="Slide Number Placeholder 244">
            <a:extLst>
              <a:ext uri="{FF2B5EF4-FFF2-40B4-BE49-F238E27FC236}">
                <a16:creationId xmlns:a16="http://schemas.microsoft.com/office/drawing/2014/main" id="{292DF50A-0BA1-4589-2047-BA436459D5C0}"/>
              </a:ext>
            </a:extLst>
          </p:cNvPr>
          <p:cNvSpPr>
            <a:spLocks noGrp="1"/>
          </p:cNvSpPr>
          <p:nvPr>
            <p:ph type="sldNum" sz="quarter" idx="12"/>
          </p:nvPr>
        </p:nvSpPr>
        <p:spPr/>
        <p:txBody>
          <a:bodyPr/>
          <a:lstStyle/>
          <a:p>
            <a:fld id="{F7283078-D760-1647-8B80-66BA8B52336D}" type="slidenum">
              <a:rPr lang="sv-SE" smtClean="0"/>
              <a:t>31</a:t>
            </a:fld>
            <a:endParaRPr lang="sv-SE"/>
          </a:p>
        </p:txBody>
      </p:sp>
    </p:spTree>
    <p:extLst>
      <p:ext uri="{BB962C8B-B14F-4D97-AF65-F5344CB8AC3E}">
        <p14:creationId xmlns:p14="http://schemas.microsoft.com/office/powerpoint/2010/main" val="2545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1"/>
                                        </p:tgtEl>
                                        <p:attrNameLst>
                                          <p:attrName>style.visibility</p:attrName>
                                        </p:attrNameLst>
                                      </p:cBhvr>
                                      <p:to>
                                        <p:strVal val="visible"/>
                                      </p:to>
                                    </p:set>
                                    <p:anim calcmode="lin" valueType="num">
                                      <p:cBhvr>
                                        <p:cTn id="17" dur="500" fill="hold"/>
                                        <p:tgtEl>
                                          <p:spTgt spid="271"/>
                                        </p:tgtEl>
                                        <p:attrNameLst>
                                          <p:attrName>ppt_w</p:attrName>
                                        </p:attrNameLst>
                                      </p:cBhvr>
                                      <p:tavLst>
                                        <p:tav tm="0">
                                          <p:val>
                                            <p:fltVal val="0"/>
                                          </p:val>
                                        </p:tav>
                                        <p:tav tm="100000">
                                          <p:val>
                                            <p:strVal val="#ppt_w"/>
                                          </p:val>
                                        </p:tav>
                                      </p:tavLst>
                                    </p:anim>
                                    <p:anim calcmode="lin" valueType="num">
                                      <p:cBhvr>
                                        <p:cTn id="18" dur="500" fill="hold"/>
                                        <p:tgtEl>
                                          <p:spTgt spid="271"/>
                                        </p:tgtEl>
                                        <p:attrNameLst>
                                          <p:attrName>ppt_h</p:attrName>
                                        </p:attrNameLst>
                                      </p:cBhvr>
                                      <p:tavLst>
                                        <p:tav tm="0">
                                          <p:val>
                                            <p:fltVal val="0"/>
                                          </p:val>
                                        </p:tav>
                                        <p:tav tm="100000">
                                          <p:val>
                                            <p:strVal val="#ppt_h"/>
                                          </p:val>
                                        </p:tav>
                                      </p:tavLst>
                                    </p:anim>
                                    <p:animEffect transition="in" filter="fade">
                                      <p:cBhvr>
                                        <p:cTn id="19" dur="500"/>
                                        <p:tgtEl>
                                          <p:spTgt spid="27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85"/>
                                        </p:tgtEl>
                                        <p:attrNameLst>
                                          <p:attrName>style.visibility</p:attrName>
                                        </p:attrNameLst>
                                      </p:cBhvr>
                                      <p:to>
                                        <p:strVal val="visible"/>
                                      </p:to>
                                    </p:set>
                                    <p:animEffect transition="in" filter="circle(in)">
                                      <p:cBhvr>
                                        <p:cTn id="24" dur="2000"/>
                                        <p:tgtEl>
                                          <p:spTgt spid="28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90"/>
                                        </p:tgtEl>
                                        <p:attrNameLst>
                                          <p:attrName>style.visibility</p:attrName>
                                        </p:attrNameLst>
                                      </p:cBhvr>
                                      <p:to>
                                        <p:strVal val="visible"/>
                                      </p:to>
                                    </p:set>
                                    <p:animEffect transition="in" filter="circle(in)">
                                      <p:cBhvr>
                                        <p:cTn id="29" dur="2000"/>
                                        <p:tgtEl>
                                          <p:spTgt spid="29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63"/>
                                        </p:tgtEl>
                                        <p:attrNameLst>
                                          <p:attrName>style.visibility</p:attrName>
                                        </p:attrNameLst>
                                      </p:cBhvr>
                                      <p:to>
                                        <p:strVal val="visible"/>
                                      </p:to>
                                    </p:set>
                                    <p:anim calcmode="lin" valueType="num">
                                      <p:cBhvr>
                                        <p:cTn id="34" dur="500" fill="hold"/>
                                        <p:tgtEl>
                                          <p:spTgt spid="263"/>
                                        </p:tgtEl>
                                        <p:attrNameLst>
                                          <p:attrName>ppt_w</p:attrName>
                                        </p:attrNameLst>
                                      </p:cBhvr>
                                      <p:tavLst>
                                        <p:tav tm="0">
                                          <p:val>
                                            <p:fltVal val="0"/>
                                          </p:val>
                                        </p:tav>
                                        <p:tav tm="100000">
                                          <p:val>
                                            <p:strVal val="#ppt_w"/>
                                          </p:val>
                                        </p:tav>
                                      </p:tavLst>
                                    </p:anim>
                                    <p:anim calcmode="lin" valueType="num">
                                      <p:cBhvr>
                                        <p:cTn id="35" dur="500" fill="hold"/>
                                        <p:tgtEl>
                                          <p:spTgt spid="263"/>
                                        </p:tgtEl>
                                        <p:attrNameLst>
                                          <p:attrName>ppt_h</p:attrName>
                                        </p:attrNameLst>
                                      </p:cBhvr>
                                      <p:tavLst>
                                        <p:tav tm="0">
                                          <p:val>
                                            <p:fltVal val="0"/>
                                          </p:val>
                                        </p:tav>
                                        <p:tav tm="100000">
                                          <p:val>
                                            <p:strVal val="#ppt_h"/>
                                          </p:val>
                                        </p:tav>
                                      </p:tavLst>
                                    </p:anim>
                                    <p:animEffect transition="in" filter="fade">
                                      <p:cBhvr>
                                        <p:cTn id="36" dur="500"/>
                                        <p:tgtEl>
                                          <p:spTgt spid="26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4"/>
                                        </p:tgtEl>
                                        <p:attrNameLst>
                                          <p:attrName>style.visibility</p:attrName>
                                        </p:attrNameLst>
                                      </p:cBhvr>
                                      <p:to>
                                        <p:strVal val="visible"/>
                                      </p:to>
                                    </p:set>
                                    <p:animEffect transition="in" filter="fade">
                                      <p:cBhvr>
                                        <p:cTn id="41" dur="500"/>
                                        <p:tgtEl>
                                          <p:spTgt spid="244"/>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mph" presetSubtype="0" fill="hold" nodeType="clickEffect">
                                  <p:stCondLst>
                                    <p:cond delay="0"/>
                                  </p:stCondLst>
                                  <p:childTnLst>
                                    <p:animRot by="-5400000">
                                      <p:cBhvr>
                                        <p:cTn id="45" dur="2000" fill="hold"/>
                                        <p:tgtEl>
                                          <p:spTgt spid="243"/>
                                        </p:tgtEl>
                                        <p:attrNameLst>
                                          <p:attrName>r</p:attrName>
                                        </p:attrNameLst>
                                      </p:cBhvr>
                                    </p:animRot>
                                  </p:childTnLst>
                                </p:cTn>
                              </p:par>
                            </p:childTnLst>
                          </p:cTn>
                        </p:par>
                        <p:par>
                          <p:cTn id="46" fill="hold">
                            <p:stCondLst>
                              <p:cond delay="2000"/>
                            </p:stCondLst>
                            <p:childTnLst>
                              <p:par>
                                <p:cTn id="47" presetID="10" presetClass="exit" presetSubtype="0" fill="hold" nodeType="afterEffect">
                                  <p:stCondLst>
                                    <p:cond delay="0"/>
                                  </p:stCondLst>
                                  <p:childTnLst>
                                    <p:animEffect transition="out" filter="fade">
                                      <p:cBhvr>
                                        <p:cTn id="48" dur="500"/>
                                        <p:tgtEl>
                                          <p:spTgt spid="243"/>
                                        </p:tgtEl>
                                      </p:cBhvr>
                                    </p:animEffect>
                                    <p:set>
                                      <p:cBhvr>
                                        <p:cTn id="49" dur="1" fill="hold">
                                          <p:stCondLst>
                                            <p:cond delay="499"/>
                                          </p:stCondLst>
                                        </p:cTn>
                                        <p:tgtEl>
                                          <p:spTgt spid="243"/>
                                        </p:tgtEl>
                                        <p:attrNameLst>
                                          <p:attrName>style.visibility</p:attrName>
                                        </p:attrNameLst>
                                      </p:cBhvr>
                                      <p:to>
                                        <p:strVal val="hidden"/>
                                      </p:to>
                                    </p:set>
                                  </p:childTnLst>
                                </p:cTn>
                              </p:par>
                            </p:childTnLst>
                          </p:cTn>
                        </p:par>
                        <p:par>
                          <p:cTn id="50" fill="hold">
                            <p:stCondLst>
                              <p:cond delay="2500"/>
                            </p:stCondLst>
                            <p:childTnLst>
                              <p:par>
                                <p:cTn id="51" presetID="1" presetClass="entr" presetSubtype="0" fill="hold" nodeType="afterEffect">
                                  <p:stCondLst>
                                    <p:cond delay="0"/>
                                  </p:stCondLst>
                                  <p:childTnLst>
                                    <p:set>
                                      <p:cBhvr>
                                        <p:cTn id="52" dur="1" fill="hold">
                                          <p:stCondLst>
                                            <p:cond delay="0"/>
                                          </p:stCondLst>
                                        </p:cTn>
                                        <p:tgtEl>
                                          <p:spTgt spid="25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3.54167E-6 -4.81481E-6 L -0.06549 0.12871 " pathEditMode="relative" rAng="0" ptsTypes="AA">
                                      <p:cBhvr>
                                        <p:cTn id="56" dur="2000" fill="hold"/>
                                        <p:tgtEl>
                                          <p:spTgt spid="256"/>
                                        </p:tgtEl>
                                        <p:attrNameLst>
                                          <p:attrName>ppt_x</p:attrName>
                                          <p:attrName>ppt_y</p:attrName>
                                        </p:attrNameLst>
                                      </p:cBhvr>
                                      <p:rCtr x="-3281" y="6435"/>
                                    </p:animMotion>
                                  </p:childTnLst>
                                </p:cTn>
                              </p:par>
                            </p:childTnLst>
                          </p:cTn>
                        </p:par>
                        <p:par>
                          <p:cTn id="57" fill="hold">
                            <p:stCondLst>
                              <p:cond delay="2000"/>
                            </p:stCondLst>
                            <p:childTnLst>
                              <p:par>
                                <p:cTn id="58" presetID="1" presetClass="exit" presetSubtype="0" fill="hold" nodeType="afterEffect">
                                  <p:stCondLst>
                                    <p:cond delay="0"/>
                                  </p:stCondLst>
                                  <p:childTnLst>
                                    <p:set>
                                      <p:cBhvr>
                                        <p:cTn id="59" dur="1" fill="hold">
                                          <p:stCondLst>
                                            <p:cond delay="0"/>
                                          </p:stCondLst>
                                        </p:cTn>
                                        <p:tgtEl>
                                          <p:spTgt spid="256"/>
                                        </p:tgtEl>
                                        <p:attrNameLst>
                                          <p:attrName>style.visibility</p:attrName>
                                        </p:attrNameLst>
                                      </p:cBhvr>
                                      <p:to>
                                        <p:strVal val="hidden"/>
                                      </p:to>
                                    </p:set>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211"/>
                                        </p:tgtEl>
                                        <p:attrNameLst>
                                          <p:attrName>style.visibility</p:attrName>
                                        </p:attrNameLst>
                                      </p:cBhvr>
                                      <p:to>
                                        <p:strVal val="visible"/>
                                      </p:to>
                                    </p:set>
                                    <p:animEffect transition="in" filter="fade">
                                      <p:cBhvr>
                                        <p:cTn id="63" dur="500"/>
                                        <p:tgtEl>
                                          <p:spTgt spid="211"/>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mph" presetSubtype="0" fill="hold" nodeType="clickEffect">
                                  <p:stCondLst>
                                    <p:cond delay="0"/>
                                  </p:stCondLst>
                                  <p:childTnLst>
                                    <p:animRot by="5400000">
                                      <p:cBhvr>
                                        <p:cTn id="67" dur="2000" fill="hold"/>
                                        <p:tgtEl>
                                          <p:spTgt spid="211"/>
                                        </p:tgtEl>
                                        <p:attrNameLst>
                                          <p:attrName>r</p:attrName>
                                        </p:attrNameLst>
                                      </p:cBhvr>
                                    </p:animRot>
                                  </p:childTnLst>
                                </p:cTn>
                              </p:par>
                              <p:par>
                                <p:cTn id="68" presetID="42" presetClass="path" presetSubtype="0" accel="50000" decel="50000" fill="hold" nodeType="withEffect">
                                  <p:stCondLst>
                                    <p:cond delay="0"/>
                                  </p:stCondLst>
                                  <p:childTnLst>
                                    <p:animMotion origin="layout" path="M -2.08333E-7 -2.59259E-6 L -2.08333E-7 0.00903 " pathEditMode="fixed" rAng="0" ptsTypes="AA">
                                      <p:cBhvr>
                                        <p:cTn id="69" dur="2000" fill="hold"/>
                                        <p:tgtEl>
                                          <p:spTgt spid="13"/>
                                        </p:tgtEl>
                                        <p:attrNameLst>
                                          <p:attrName>ppt_x</p:attrName>
                                          <p:attrName>ppt_y</p:attrName>
                                        </p:attrNameLst>
                                      </p:cBhvr>
                                      <p:rCtr x="0" y="440"/>
                                    </p:animMotion>
                                  </p:childTnLst>
                                </p:cTn>
                              </p:par>
                              <p:par>
                                <p:cTn id="70" presetID="42" presetClass="path" presetSubtype="0" accel="50000" decel="50000" fill="hold" nodeType="withEffect">
                                  <p:stCondLst>
                                    <p:cond delay="0"/>
                                  </p:stCondLst>
                                  <p:childTnLst>
                                    <p:animMotion origin="layout" path="M -1.66667E-6 1.85185E-6 L 0.00703 1.85185E-6 " pathEditMode="relative" rAng="0" ptsTypes="AA">
                                      <p:cBhvr>
                                        <p:cTn id="71" dur="2000" fill="hold"/>
                                        <p:tgtEl>
                                          <p:spTgt spid="34"/>
                                        </p:tgtEl>
                                        <p:attrNameLst>
                                          <p:attrName>ppt_x</p:attrName>
                                          <p:attrName>ppt_y</p:attrName>
                                        </p:attrNameLst>
                                      </p:cBhvr>
                                      <p:rCtr x="352" y="0"/>
                                    </p:animMotion>
                                  </p:childTnLst>
                                </p:cTn>
                              </p:par>
                              <p:par>
                                <p:cTn id="72" presetID="10" presetClass="entr" presetSubtype="0" fill="hold" grpId="0" nodeType="withEffect">
                                  <p:stCondLst>
                                    <p:cond delay="0"/>
                                  </p:stCondLst>
                                  <p:childTnLst>
                                    <p:set>
                                      <p:cBhvr>
                                        <p:cTn id="73" dur="1" fill="hold">
                                          <p:stCondLst>
                                            <p:cond delay="0"/>
                                          </p:stCondLst>
                                        </p:cTn>
                                        <p:tgtEl>
                                          <p:spTgt spid="247"/>
                                        </p:tgtEl>
                                        <p:attrNameLst>
                                          <p:attrName>style.visibility</p:attrName>
                                        </p:attrNameLst>
                                      </p:cBhvr>
                                      <p:to>
                                        <p:strVal val="visible"/>
                                      </p:to>
                                    </p:set>
                                    <p:animEffect transition="in" filter="fade">
                                      <p:cBhvr>
                                        <p:cTn id="74" dur="500"/>
                                        <p:tgtEl>
                                          <p:spTgt spid="247"/>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212"/>
                                        </p:tgtEl>
                                      </p:cBhvr>
                                    </p:animEffect>
                                    <p:set>
                                      <p:cBhvr>
                                        <p:cTn id="83" dur="1" fill="hold">
                                          <p:stCondLst>
                                            <p:cond delay="499"/>
                                          </p:stCondLst>
                                        </p:cTn>
                                        <p:tgtEl>
                                          <p:spTgt spid="21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8" presetClass="emph" presetSubtype="0" fill="hold" nodeType="clickEffect">
                                  <p:stCondLst>
                                    <p:cond delay="0"/>
                                  </p:stCondLst>
                                  <p:childTnLst>
                                    <p:animRot by="-5400000">
                                      <p:cBhvr>
                                        <p:cTn id="87" dur="2000" fill="hold"/>
                                        <p:tgtEl>
                                          <p:spTgt spid="203"/>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85" grpId="0" animBg="1"/>
      <p:bldP spid="290" grpId="0" animBg="1"/>
      <p:bldP spid="2" grpId="0" animBg="1"/>
      <p:bldP spid="212" grpId="0"/>
      <p:bldP spid="244" grpId="0" animBg="1"/>
      <p:bldP spid="2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a:extLst>
              <a:ext uri="{FF2B5EF4-FFF2-40B4-BE49-F238E27FC236}">
                <a16:creationId xmlns:a16="http://schemas.microsoft.com/office/drawing/2014/main" id="{B281C957-2AF3-4087-A588-DC99817CE225}"/>
              </a:ext>
            </a:extLst>
          </p:cNvPr>
          <p:cNvSpPr>
            <a:spLocks noGrp="1"/>
          </p:cNvSpPr>
          <p:nvPr>
            <p:ph type="title"/>
          </p:nvPr>
        </p:nvSpPr>
        <p:spPr>
          <a:xfrm>
            <a:off x="702743" y="197838"/>
            <a:ext cx="10496882" cy="657339"/>
          </a:xfrm>
        </p:spPr>
        <p:txBody>
          <a:bodyPr/>
          <a:lstStyle/>
          <a:p>
            <a:r>
              <a:rPr lang="en-US" sz="2400" dirty="0"/>
              <a:t>Transition to Alarm mode and Procedure to Transition to Access Mode </a:t>
            </a:r>
          </a:p>
        </p:txBody>
      </p:sp>
      <p:sp>
        <p:nvSpPr>
          <p:cNvPr id="4" name="Text Placeholder 3">
            <a:extLst>
              <a:ext uri="{FF2B5EF4-FFF2-40B4-BE49-F238E27FC236}">
                <a16:creationId xmlns:a16="http://schemas.microsoft.com/office/drawing/2014/main" id="{E088C0B8-F229-B1EB-F490-A8F30CA9A0D7}"/>
              </a:ext>
            </a:extLst>
          </p:cNvPr>
          <p:cNvSpPr>
            <a:spLocks noGrp="1"/>
          </p:cNvSpPr>
          <p:nvPr>
            <p:ph type="body" sz="quarter" idx="14"/>
          </p:nvPr>
        </p:nvSpPr>
        <p:spPr/>
        <p:txBody>
          <a:bodyPr/>
          <a:lstStyle/>
          <a:p>
            <a:endParaRPr lang="en-US" dirty="0"/>
          </a:p>
        </p:txBody>
      </p:sp>
      <p:sp>
        <p:nvSpPr>
          <p:cNvPr id="274" name="Flowchart: Connector 273">
            <a:extLst>
              <a:ext uri="{FF2B5EF4-FFF2-40B4-BE49-F238E27FC236}">
                <a16:creationId xmlns:a16="http://schemas.microsoft.com/office/drawing/2014/main" id="{17BD1193-904C-54DB-B40D-412ED404D152}"/>
              </a:ext>
            </a:extLst>
          </p:cNvPr>
          <p:cNvSpPr/>
          <p:nvPr/>
        </p:nvSpPr>
        <p:spPr>
          <a:xfrm>
            <a:off x="398942" y="2344043"/>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75" name="Straight Arrow Connector 274">
            <a:extLst>
              <a:ext uri="{FF2B5EF4-FFF2-40B4-BE49-F238E27FC236}">
                <a16:creationId xmlns:a16="http://schemas.microsoft.com/office/drawing/2014/main" id="{101C88FA-1BA4-1433-F643-78E3935DF949}"/>
              </a:ext>
            </a:extLst>
          </p:cNvPr>
          <p:cNvCxnSpPr>
            <a:stCxn id="274" idx="6"/>
          </p:cNvCxnSpPr>
          <p:nvPr/>
        </p:nvCxnSpPr>
        <p:spPr>
          <a:xfrm>
            <a:off x="1395940" y="2827452"/>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76" name="Flowchart: Connector 275">
            <a:extLst>
              <a:ext uri="{FF2B5EF4-FFF2-40B4-BE49-F238E27FC236}">
                <a16:creationId xmlns:a16="http://schemas.microsoft.com/office/drawing/2014/main" id="{BC229433-E2DE-EA39-EFE5-3592BD936BFE}"/>
              </a:ext>
            </a:extLst>
          </p:cNvPr>
          <p:cNvSpPr/>
          <p:nvPr/>
        </p:nvSpPr>
        <p:spPr>
          <a:xfrm>
            <a:off x="2187770" y="2351465"/>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7" name="TextBox 276">
            <a:extLst>
              <a:ext uri="{FF2B5EF4-FFF2-40B4-BE49-F238E27FC236}">
                <a16:creationId xmlns:a16="http://schemas.microsoft.com/office/drawing/2014/main" id="{17402F45-9E48-D344-BE53-CFCD0D7BD7B0}"/>
              </a:ext>
            </a:extLst>
          </p:cNvPr>
          <p:cNvSpPr txBox="1"/>
          <p:nvPr/>
        </p:nvSpPr>
        <p:spPr>
          <a:xfrm>
            <a:off x="1980835" y="2586902"/>
            <a:ext cx="1468533" cy="523220"/>
          </a:xfrm>
          <a:prstGeom prst="rect">
            <a:avLst/>
          </a:prstGeom>
          <a:noFill/>
          <a:ln>
            <a:noFill/>
          </a:ln>
        </p:spPr>
        <p:txBody>
          <a:bodyPr wrap="square" rtlCol="0">
            <a:spAutoFit/>
          </a:bodyPr>
          <a:lstStyle/>
          <a:p>
            <a:pPr algn="ctr"/>
            <a:r>
              <a:rPr lang="en-US" sz="1400" dirty="0">
                <a:solidFill>
                  <a:schemeClr val="bg1"/>
                </a:solidFill>
              </a:rPr>
              <a:t>Transition </a:t>
            </a:r>
          </a:p>
          <a:p>
            <a:pPr algn="ctr"/>
            <a:r>
              <a:rPr lang="en-US" sz="1400" dirty="0">
                <a:solidFill>
                  <a:schemeClr val="bg1"/>
                </a:solidFill>
              </a:rPr>
              <a:t>Mode</a:t>
            </a:r>
          </a:p>
        </p:txBody>
      </p:sp>
      <p:sp>
        <p:nvSpPr>
          <p:cNvPr id="278" name="TextBox 277">
            <a:extLst>
              <a:ext uri="{FF2B5EF4-FFF2-40B4-BE49-F238E27FC236}">
                <a16:creationId xmlns:a16="http://schemas.microsoft.com/office/drawing/2014/main" id="{410572E0-D7D9-E744-469D-324A25A4B806}"/>
              </a:ext>
            </a:extLst>
          </p:cNvPr>
          <p:cNvSpPr txBox="1"/>
          <p:nvPr/>
        </p:nvSpPr>
        <p:spPr>
          <a:xfrm>
            <a:off x="129707" y="2500588"/>
            <a:ext cx="1468533" cy="523220"/>
          </a:xfrm>
          <a:prstGeom prst="rect">
            <a:avLst/>
          </a:prstGeom>
          <a:noFill/>
          <a:ln>
            <a:noFill/>
          </a:ln>
        </p:spPr>
        <p:txBody>
          <a:bodyPr wrap="square" rtlCol="0">
            <a:spAutoFit/>
          </a:bodyPr>
          <a:lstStyle/>
          <a:p>
            <a:pPr algn="ctr"/>
            <a:r>
              <a:rPr lang="en-US" sz="1400" dirty="0" err="1">
                <a:solidFill>
                  <a:schemeClr val="bg1"/>
                </a:solidFill>
              </a:rPr>
              <a:t>BoT</a:t>
            </a:r>
            <a:r>
              <a:rPr lang="en-US" sz="1400" dirty="0">
                <a:solidFill>
                  <a:schemeClr val="bg1"/>
                </a:solidFill>
              </a:rPr>
              <a:t> ON </a:t>
            </a:r>
          </a:p>
          <a:p>
            <a:pPr algn="ctr"/>
            <a:r>
              <a:rPr lang="en-US" sz="1400" dirty="0">
                <a:solidFill>
                  <a:schemeClr val="bg1"/>
                </a:solidFill>
              </a:rPr>
              <a:t>Mode</a:t>
            </a:r>
          </a:p>
        </p:txBody>
      </p:sp>
      <p:sp>
        <p:nvSpPr>
          <p:cNvPr id="279" name="Flowchart: Connector 278">
            <a:extLst>
              <a:ext uri="{FF2B5EF4-FFF2-40B4-BE49-F238E27FC236}">
                <a16:creationId xmlns:a16="http://schemas.microsoft.com/office/drawing/2014/main" id="{4764E522-C3A3-67C0-9F62-9B72C69D165A}"/>
              </a:ext>
            </a:extLst>
          </p:cNvPr>
          <p:cNvSpPr/>
          <p:nvPr/>
        </p:nvSpPr>
        <p:spPr>
          <a:xfrm>
            <a:off x="3988676" y="2362551"/>
            <a:ext cx="996998" cy="966818"/>
          </a:xfrm>
          <a:prstGeom prst="flowChartConnector">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80" name="TextBox 279">
            <a:extLst>
              <a:ext uri="{FF2B5EF4-FFF2-40B4-BE49-F238E27FC236}">
                <a16:creationId xmlns:a16="http://schemas.microsoft.com/office/drawing/2014/main" id="{995BB584-BE4A-E2C6-C59B-564A6499FA06}"/>
              </a:ext>
            </a:extLst>
          </p:cNvPr>
          <p:cNvSpPr txBox="1"/>
          <p:nvPr/>
        </p:nvSpPr>
        <p:spPr>
          <a:xfrm>
            <a:off x="3751483" y="2552855"/>
            <a:ext cx="1468533" cy="523220"/>
          </a:xfrm>
          <a:prstGeom prst="rect">
            <a:avLst/>
          </a:prstGeom>
          <a:noFill/>
          <a:ln>
            <a:noFill/>
          </a:ln>
        </p:spPr>
        <p:txBody>
          <a:bodyPr wrap="square" rtlCol="0">
            <a:spAutoFit/>
          </a:bodyPr>
          <a:lstStyle/>
          <a:p>
            <a:pPr algn="ctr"/>
            <a:r>
              <a:rPr lang="en-US" sz="1400" dirty="0">
                <a:solidFill>
                  <a:schemeClr val="bg1"/>
                </a:solidFill>
              </a:rPr>
              <a:t>Access </a:t>
            </a:r>
          </a:p>
          <a:p>
            <a:pPr algn="ctr"/>
            <a:r>
              <a:rPr lang="en-US" sz="1400" dirty="0">
                <a:solidFill>
                  <a:schemeClr val="bg1"/>
                </a:solidFill>
              </a:rPr>
              <a:t>Mode</a:t>
            </a:r>
          </a:p>
        </p:txBody>
      </p:sp>
      <p:cxnSp>
        <p:nvCxnSpPr>
          <p:cNvPr id="281" name="Straight Arrow Connector 280">
            <a:extLst>
              <a:ext uri="{FF2B5EF4-FFF2-40B4-BE49-F238E27FC236}">
                <a16:creationId xmlns:a16="http://schemas.microsoft.com/office/drawing/2014/main" id="{91E183F1-AD09-72AC-1A40-DB8C45215834}"/>
              </a:ext>
            </a:extLst>
          </p:cNvPr>
          <p:cNvCxnSpPr/>
          <p:nvPr/>
        </p:nvCxnSpPr>
        <p:spPr>
          <a:xfrm>
            <a:off x="3190769" y="2845960"/>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89" name="Connector: Curved 288">
            <a:extLst>
              <a:ext uri="{FF2B5EF4-FFF2-40B4-BE49-F238E27FC236}">
                <a16:creationId xmlns:a16="http://schemas.microsoft.com/office/drawing/2014/main" id="{FA2164AC-C4EB-2EB3-7D55-5317011D91F3}"/>
              </a:ext>
            </a:extLst>
          </p:cNvPr>
          <p:cNvCxnSpPr>
            <a:stCxn id="279" idx="1"/>
            <a:endCxn id="276" idx="7"/>
          </p:cNvCxnSpPr>
          <p:nvPr/>
        </p:nvCxnSpPr>
        <p:spPr>
          <a:xfrm rot="16200000" flipV="1">
            <a:off x="3581179" y="1950634"/>
            <a:ext cx="11086" cy="1095922"/>
          </a:xfrm>
          <a:prstGeom prst="curvedConnector3">
            <a:avLst>
              <a:gd name="adj1" fmla="val 2260915"/>
            </a:avLst>
          </a:prstGeom>
          <a:ln>
            <a:tailEnd type="triangle"/>
          </a:ln>
        </p:spPr>
        <p:style>
          <a:lnRef idx="1">
            <a:schemeClr val="accent1"/>
          </a:lnRef>
          <a:fillRef idx="0">
            <a:schemeClr val="accent1"/>
          </a:fillRef>
          <a:effectRef idx="0">
            <a:schemeClr val="accent1"/>
          </a:effectRef>
          <a:fontRef idx="minor">
            <a:schemeClr val="tx1"/>
          </a:fontRef>
        </p:style>
      </p:cxnSp>
      <p:sp>
        <p:nvSpPr>
          <p:cNvPr id="305" name="Platshållare för text 7">
            <a:extLst>
              <a:ext uri="{FF2B5EF4-FFF2-40B4-BE49-F238E27FC236}">
                <a16:creationId xmlns:a16="http://schemas.microsoft.com/office/drawing/2014/main" id="{E8873F4E-360B-05A7-9B6F-2F0EDA0B024F}"/>
              </a:ext>
            </a:extLst>
          </p:cNvPr>
          <p:cNvSpPr txBox="1">
            <a:spLocks/>
          </p:cNvSpPr>
          <p:nvPr/>
        </p:nvSpPr>
        <p:spPr>
          <a:xfrm>
            <a:off x="303118" y="1872951"/>
            <a:ext cx="3225890"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1400" b="1" dirty="0">
                <a:solidFill>
                  <a:srgbClr val="FFC000"/>
                </a:solidFill>
              </a:rPr>
              <a:t>(North–Bunker Modes of Operation)</a:t>
            </a:r>
            <a:endParaRPr lang="sv-SE" dirty="0">
              <a:solidFill>
                <a:srgbClr val="FFC000"/>
              </a:solidFill>
            </a:endParaRPr>
          </a:p>
        </p:txBody>
      </p:sp>
      <p:cxnSp>
        <p:nvCxnSpPr>
          <p:cNvPr id="317" name="Connector: Curved 316">
            <a:extLst>
              <a:ext uri="{FF2B5EF4-FFF2-40B4-BE49-F238E27FC236}">
                <a16:creationId xmlns:a16="http://schemas.microsoft.com/office/drawing/2014/main" id="{2597CA7A-2B5D-77A9-58B4-C1AEF94EE998}"/>
              </a:ext>
            </a:extLst>
          </p:cNvPr>
          <p:cNvCxnSpPr>
            <a:cxnSpLocks/>
            <a:stCxn id="276" idx="1"/>
            <a:endCxn id="274" idx="7"/>
          </p:cNvCxnSpPr>
          <p:nvPr/>
        </p:nvCxnSpPr>
        <p:spPr>
          <a:xfrm rot="16200000" flipV="1">
            <a:off x="1788144" y="1947419"/>
            <a:ext cx="7422" cy="1083844"/>
          </a:xfrm>
          <a:prstGeom prst="curvedConnector3">
            <a:avLst>
              <a:gd name="adj1" fmla="val 3998154"/>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lowchart: Connector 2">
            <a:extLst>
              <a:ext uri="{FF2B5EF4-FFF2-40B4-BE49-F238E27FC236}">
                <a16:creationId xmlns:a16="http://schemas.microsoft.com/office/drawing/2014/main" id="{428AEB97-D907-376B-0403-C16B5AA52101}"/>
              </a:ext>
            </a:extLst>
          </p:cNvPr>
          <p:cNvSpPr/>
          <p:nvPr/>
        </p:nvSpPr>
        <p:spPr>
          <a:xfrm>
            <a:off x="2193771" y="4598941"/>
            <a:ext cx="996998" cy="966818"/>
          </a:xfrm>
          <a:prstGeom prst="flowChartConnector">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TextBox 4">
            <a:extLst>
              <a:ext uri="{FF2B5EF4-FFF2-40B4-BE49-F238E27FC236}">
                <a16:creationId xmlns:a16="http://schemas.microsoft.com/office/drawing/2014/main" id="{900FB61F-09A9-DC09-7D82-1082400AB7DD}"/>
              </a:ext>
            </a:extLst>
          </p:cNvPr>
          <p:cNvSpPr txBox="1"/>
          <p:nvPr/>
        </p:nvSpPr>
        <p:spPr>
          <a:xfrm>
            <a:off x="1952002" y="4807102"/>
            <a:ext cx="1468533" cy="523220"/>
          </a:xfrm>
          <a:prstGeom prst="rect">
            <a:avLst/>
          </a:prstGeom>
          <a:noFill/>
          <a:ln>
            <a:noFill/>
          </a:ln>
        </p:spPr>
        <p:txBody>
          <a:bodyPr wrap="square" rtlCol="0">
            <a:spAutoFit/>
          </a:bodyPr>
          <a:lstStyle/>
          <a:p>
            <a:pPr algn="ctr"/>
            <a:r>
              <a:rPr lang="en-US" sz="1400" dirty="0">
                <a:solidFill>
                  <a:schemeClr val="bg1"/>
                </a:solidFill>
              </a:rPr>
              <a:t>Alarm</a:t>
            </a:r>
          </a:p>
          <a:p>
            <a:pPr algn="ctr"/>
            <a:r>
              <a:rPr lang="en-US" sz="1400" dirty="0">
                <a:solidFill>
                  <a:schemeClr val="bg1"/>
                </a:solidFill>
              </a:rPr>
              <a:t>Mode</a:t>
            </a:r>
          </a:p>
        </p:txBody>
      </p:sp>
      <p:cxnSp>
        <p:nvCxnSpPr>
          <p:cNvPr id="263" name="Connector: Curved 262">
            <a:extLst>
              <a:ext uri="{FF2B5EF4-FFF2-40B4-BE49-F238E27FC236}">
                <a16:creationId xmlns:a16="http://schemas.microsoft.com/office/drawing/2014/main" id="{5BECDA3B-3D96-D59B-D66E-EF06CF60A0A5}"/>
              </a:ext>
            </a:extLst>
          </p:cNvPr>
          <p:cNvCxnSpPr>
            <a:cxnSpLocks/>
            <a:stCxn id="276" idx="4"/>
            <a:endCxn id="3" idx="0"/>
          </p:cNvCxnSpPr>
          <p:nvPr/>
        </p:nvCxnSpPr>
        <p:spPr>
          <a:xfrm rot="16200000" flipH="1">
            <a:off x="2048940" y="3955611"/>
            <a:ext cx="1280658" cy="6001"/>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Straight Arrow Connector 270">
            <a:extLst>
              <a:ext uri="{FF2B5EF4-FFF2-40B4-BE49-F238E27FC236}">
                <a16:creationId xmlns:a16="http://schemas.microsoft.com/office/drawing/2014/main" id="{F29476D3-27BF-D58F-DC7F-9224775D6300}"/>
              </a:ext>
            </a:extLst>
          </p:cNvPr>
          <p:cNvCxnSpPr>
            <a:stCxn id="274" idx="5"/>
            <a:endCxn id="3" idx="1"/>
          </p:cNvCxnSpPr>
          <p:nvPr/>
        </p:nvCxnSpPr>
        <p:spPr>
          <a:xfrm>
            <a:off x="1249933" y="3169274"/>
            <a:ext cx="1089845" cy="15712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2" name="Straight Arrow Connector 271">
            <a:extLst>
              <a:ext uri="{FF2B5EF4-FFF2-40B4-BE49-F238E27FC236}">
                <a16:creationId xmlns:a16="http://schemas.microsoft.com/office/drawing/2014/main" id="{1AB6CE5E-0E57-EC71-76EE-ECC38A7B9CE8}"/>
              </a:ext>
            </a:extLst>
          </p:cNvPr>
          <p:cNvCxnSpPr>
            <a:cxnSpLocks/>
            <a:stCxn id="279" idx="3"/>
            <a:endCxn id="3" idx="7"/>
          </p:cNvCxnSpPr>
          <p:nvPr/>
        </p:nvCxnSpPr>
        <p:spPr>
          <a:xfrm flipH="1">
            <a:off x="3044762" y="3187782"/>
            <a:ext cx="1089921" cy="15527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5" name="Rounded Rectangle 135">
            <a:extLst>
              <a:ext uri="{FF2B5EF4-FFF2-40B4-BE49-F238E27FC236}">
                <a16:creationId xmlns:a16="http://schemas.microsoft.com/office/drawing/2014/main" id="{54A64A7B-E3BF-92B6-881C-EC223FAAB66F}"/>
              </a:ext>
            </a:extLst>
          </p:cNvPr>
          <p:cNvSpPr/>
          <p:nvPr/>
        </p:nvSpPr>
        <p:spPr>
          <a:xfrm>
            <a:off x="348239" y="3783256"/>
            <a:ext cx="1365852" cy="1011226"/>
          </a:xfrm>
          <a:prstGeom prst="roundRect">
            <a:avLst/>
          </a:prstGeom>
          <a:solidFill>
            <a:srgbClr val="FE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Internal error in Bunker PSS PLC system</a:t>
            </a:r>
          </a:p>
          <a:p>
            <a:pPr marL="171450" indent="-171450">
              <a:buFont typeface="Arial" panose="020B0604020202020204" pitchFamily="34" charset="0"/>
              <a:buChar char="•"/>
            </a:pPr>
            <a:r>
              <a:rPr lang="en-US"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Any critical key in the key exchange box</a:t>
            </a:r>
          </a:p>
        </p:txBody>
      </p:sp>
      <p:sp>
        <p:nvSpPr>
          <p:cNvPr id="288" name="Rounded Rectangle 135">
            <a:extLst>
              <a:ext uri="{FF2B5EF4-FFF2-40B4-BE49-F238E27FC236}">
                <a16:creationId xmlns:a16="http://schemas.microsoft.com/office/drawing/2014/main" id="{15D4D842-F20C-6DCF-73D5-29F1A9B19E63}"/>
              </a:ext>
            </a:extLst>
          </p:cNvPr>
          <p:cNvSpPr/>
          <p:nvPr/>
        </p:nvSpPr>
        <p:spPr>
          <a:xfrm>
            <a:off x="3949550" y="4248364"/>
            <a:ext cx="1780234" cy="2022242"/>
          </a:xfrm>
          <a:prstGeom prst="roundRect">
            <a:avLst/>
          </a:prstGeom>
          <a:solidFill>
            <a:srgbClr val="FE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Internal error in Bunker PSS PLC system</a:t>
            </a:r>
          </a:p>
          <a:p>
            <a:pPr marL="171450" indent="-171450">
              <a:buFont typeface="Arial" panose="020B0604020202020204" pitchFamily="34" charset="0"/>
              <a:buChar char="•"/>
            </a:pPr>
            <a:r>
              <a:rPr lang="en-US"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Any critical key in the key exchange box </a:t>
            </a:r>
          </a:p>
          <a:p>
            <a:pPr marL="171450" indent="-171450">
              <a:buFont typeface="Arial" panose="020B0604020202020204" pitchFamily="34" charset="0"/>
              <a:buChar char="•"/>
            </a:pPr>
            <a:r>
              <a:rPr lang="en-US"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If the e-exit door is detected open during Access mode, </a:t>
            </a:r>
            <a:r>
              <a:rPr lang="en-US" sz="1050" b="1" dirty="0">
                <a:solidFill>
                  <a:srgbClr val="FF0000"/>
                </a:solidFill>
                <a:latin typeface="Segoe UI Historic" panose="020B0502040204020203" pitchFamily="34" charset="0"/>
                <a:ea typeface="MS Mincho" panose="02020609040205080304" pitchFamily="49" charset="-128"/>
                <a:cs typeface="Segoe UI Historic" panose="020B0502040204020203" pitchFamily="34" charset="0"/>
              </a:rPr>
              <a:t>the integrity of access control to the Bunker PSS area is lost.</a:t>
            </a:r>
            <a:endParaRPr lang="en-GB" sz="1050" b="1" dirty="0">
              <a:solidFill>
                <a:srgbClr val="FF0000"/>
              </a:solidFill>
              <a:latin typeface="Segoe UI Historic" panose="020B0502040204020203" pitchFamily="34" charset="0"/>
              <a:ea typeface="MS Mincho" panose="02020609040205080304" pitchFamily="49" charset="-128"/>
              <a:cs typeface="Segoe UI Historic" panose="020B0502040204020203" pitchFamily="34" charset="0"/>
            </a:endParaRPr>
          </a:p>
        </p:txBody>
      </p:sp>
      <p:sp>
        <p:nvSpPr>
          <p:cNvPr id="290" name="Rounded Rectangle 135">
            <a:extLst>
              <a:ext uri="{FF2B5EF4-FFF2-40B4-BE49-F238E27FC236}">
                <a16:creationId xmlns:a16="http://schemas.microsoft.com/office/drawing/2014/main" id="{B3D85011-9646-9281-1120-39CAA7E27191}"/>
              </a:ext>
            </a:extLst>
          </p:cNvPr>
          <p:cNvSpPr/>
          <p:nvPr/>
        </p:nvSpPr>
        <p:spPr>
          <a:xfrm>
            <a:off x="1249933" y="5619058"/>
            <a:ext cx="2058063" cy="1144076"/>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Bunker PSS permit to the Light shutters is disabled</a:t>
            </a:r>
          </a:p>
          <a:p>
            <a:pPr marL="171450" indent="-171450">
              <a:buFont typeface="Arial" panose="020B0604020202020204" pitchFamily="34" charset="0"/>
              <a:buChar char="•"/>
            </a:pPr>
            <a:r>
              <a:rPr lang="en-US"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Bunker PSS permit to Nexus PSS as “Ready to </a:t>
            </a:r>
            <a:r>
              <a:rPr lang="en-US" sz="1050" dirty="0" err="1">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BoT</a:t>
            </a:r>
            <a:r>
              <a:rPr lang="en-US"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rPr>
              <a:t>” is disabled</a:t>
            </a:r>
            <a:endParaRPr lang="en-GB" sz="1050" dirty="0">
              <a:solidFill>
                <a:srgbClr val="000000"/>
              </a:solidFill>
              <a:latin typeface="Segoe UI Historic" panose="020B0502040204020203" pitchFamily="34" charset="0"/>
              <a:ea typeface="MS Mincho" panose="02020609040205080304" pitchFamily="49" charset="-128"/>
              <a:cs typeface="Segoe UI Historic" panose="020B0502040204020203" pitchFamily="34" charset="0"/>
            </a:endParaRPr>
          </a:p>
        </p:txBody>
      </p:sp>
      <p:cxnSp>
        <p:nvCxnSpPr>
          <p:cNvPr id="268" name="Straight Arrow Connector 267">
            <a:extLst>
              <a:ext uri="{FF2B5EF4-FFF2-40B4-BE49-F238E27FC236}">
                <a16:creationId xmlns:a16="http://schemas.microsoft.com/office/drawing/2014/main" id="{9A587EA9-F243-DF6C-42CB-26D9586AA5B9}"/>
              </a:ext>
            </a:extLst>
          </p:cNvPr>
          <p:cNvCxnSpPr>
            <a:cxnSpLocks/>
            <a:endCxn id="279" idx="4"/>
          </p:cNvCxnSpPr>
          <p:nvPr/>
        </p:nvCxnSpPr>
        <p:spPr>
          <a:xfrm flipV="1">
            <a:off x="3174231" y="3329369"/>
            <a:ext cx="1312944" cy="1836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6" name="TextBox 245">
            <a:extLst>
              <a:ext uri="{FF2B5EF4-FFF2-40B4-BE49-F238E27FC236}">
                <a16:creationId xmlns:a16="http://schemas.microsoft.com/office/drawing/2014/main" id="{08ED03D6-6919-CE72-120D-F291F1D4AFFD}"/>
              </a:ext>
            </a:extLst>
          </p:cNvPr>
          <p:cNvSpPr txBox="1"/>
          <p:nvPr/>
        </p:nvSpPr>
        <p:spPr>
          <a:xfrm>
            <a:off x="5729784" y="2380027"/>
            <a:ext cx="5753556" cy="1477328"/>
          </a:xfrm>
          <a:prstGeom prst="rect">
            <a:avLst/>
          </a:prstGeom>
          <a:noFill/>
        </p:spPr>
        <p:txBody>
          <a:bodyPr wrap="square">
            <a:spAutoFit/>
          </a:bodyPr>
          <a:lstStyle/>
          <a:p>
            <a:pPr marL="342900" marR="0" lvl="0" indent="-342900" rtl="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Segoe UI Historic" panose="020B0502040204020203" pitchFamily="34" charset="0"/>
              </a:rPr>
              <a:t>It is needed to everybody leave the area,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Segoe UI Historic" panose="020B0502040204020203" pitchFamily="34" charset="0"/>
              </a:rPr>
              <a:t>All safety tokens returned to the key exchange system,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Segoe UI Historic" panose="020B0502040204020203" pitchFamily="34" charset="0"/>
              </a:rPr>
              <a:t>Searching the area procedurally and closing the emergency doors.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sp>
        <p:nvSpPr>
          <p:cNvPr id="2" name="Slide Number Placeholder 1">
            <a:extLst>
              <a:ext uri="{FF2B5EF4-FFF2-40B4-BE49-F238E27FC236}">
                <a16:creationId xmlns:a16="http://schemas.microsoft.com/office/drawing/2014/main" id="{001D7580-4092-FDC9-6CC4-0380D66FD0DA}"/>
              </a:ext>
            </a:extLst>
          </p:cNvPr>
          <p:cNvSpPr>
            <a:spLocks noGrp="1"/>
          </p:cNvSpPr>
          <p:nvPr>
            <p:ph type="sldNum" sz="quarter" idx="12"/>
          </p:nvPr>
        </p:nvSpPr>
        <p:spPr/>
        <p:txBody>
          <a:bodyPr/>
          <a:lstStyle/>
          <a:p>
            <a:fld id="{F7283078-D760-1647-8B80-66BA8B52336D}" type="slidenum">
              <a:rPr lang="sv-SE" smtClean="0"/>
              <a:t>32</a:t>
            </a:fld>
            <a:endParaRPr lang="sv-SE"/>
          </a:p>
        </p:txBody>
      </p:sp>
    </p:spTree>
    <p:extLst>
      <p:ext uri="{BB962C8B-B14F-4D97-AF65-F5344CB8AC3E}">
        <p14:creationId xmlns:p14="http://schemas.microsoft.com/office/powerpoint/2010/main" val="156036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 calcmode="lin" valueType="num">
                                      <p:cBhvr>
                                        <p:cTn id="7" dur="500" fill="hold"/>
                                        <p:tgtEl>
                                          <p:spTgt spid="272"/>
                                        </p:tgtEl>
                                        <p:attrNameLst>
                                          <p:attrName>ppt_w</p:attrName>
                                        </p:attrNameLst>
                                      </p:cBhvr>
                                      <p:tavLst>
                                        <p:tav tm="0">
                                          <p:val>
                                            <p:fltVal val="0"/>
                                          </p:val>
                                        </p:tav>
                                        <p:tav tm="100000">
                                          <p:val>
                                            <p:strVal val="#ppt_w"/>
                                          </p:val>
                                        </p:tav>
                                      </p:tavLst>
                                    </p:anim>
                                    <p:anim calcmode="lin" valueType="num">
                                      <p:cBhvr>
                                        <p:cTn id="8" dur="500" fill="hold"/>
                                        <p:tgtEl>
                                          <p:spTgt spid="272"/>
                                        </p:tgtEl>
                                        <p:attrNameLst>
                                          <p:attrName>ppt_h</p:attrName>
                                        </p:attrNameLst>
                                      </p:cBhvr>
                                      <p:tavLst>
                                        <p:tav tm="0">
                                          <p:val>
                                            <p:fltVal val="0"/>
                                          </p:val>
                                        </p:tav>
                                        <p:tav tm="100000">
                                          <p:val>
                                            <p:strVal val="#ppt_h"/>
                                          </p:val>
                                        </p:tav>
                                      </p:tavLst>
                                    </p:anim>
                                    <p:animEffect transition="in" filter="fade">
                                      <p:cBhvr>
                                        <p:cTn id="9" dur="500"/>
                                        <p:tgtEl>
                                          <p:spTgt spid="27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8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6"/>
                                        </p:tgtEl>
                                        <p:attrNameLst>
                                          <p:attrName>style.visibility</p:attrName>
                                        </p:attrNameLst>
                                      </p:cBhvr>
                                      <p:to>
                                        <p:strVal val="visible"/>
                                      </p:to>
                                    </p:set>
                                    <p:anim calcmode="lin" valueType="num">
                                      <p:cBhvr additive="base">
                                        <p:cTn id="18" dur="500" fill="hold"/>
                                        <p:tgtEl>
                                          <p:spTgt spid="246"/>
                                        </p:tgtEl>
                                        <p:attrNameLst>
                                          <p:attrName>ppt_x</p:attrName>
                                        </p:attrNameLst>
                                      </p:cBhvr>
                                      <p:tavLst>
                                        <p:tav tm="0">
                                          <p:val>
                                            <p:strVal val="#ppt_x"/>
                                          </p:val>
                                        </p:tav>
                                        <p:tav tm="100000">
                                          <p:val>
                                            <p:strVal val="#ppt_x"/>
                                          </p:val>
                                        </p:tav>
                                      </p:tavLst>
                                    </p:anim>
                                    <p:anim calcmode="lin" valueType="num">
                                      <p:cBhvr additive="base">
                                        <p:cTn id="19"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animBg="1"/>
      <p:bldP spid="2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Picture Placeholder 3" descr="Arrow circle outline">
            <a:extLst>
              <a:ext uri="{FF2B5EF4-FFF2-40B4-BE49-F238E27FC236}">
                <a16:creationId xmlns:a16="http://schemas.microsoft.com/office/drawing/2014/main" id="{5BBCFDF7-C060-4046-3B91-7988D771F424}"/>
              </a:ext>
            </a:extLst>
          </p:cNvPr>
          <p:cNvPicPr>
            <a:picLocks noGrp="1" noChangeAspect="1"/>
          </p:cNvPicPr>
          <p:nvPr>
            <p:ph type="pic" sz="quarter" idx="12"/>
          </p:nvPr>
        </p:nvPicPr>
        <p:blipFill>
          <a:blip r:embed="rId2">
            <a:extLst>
              <a:ext uri="{96DAC541-7B7A-43D3-8B79-37D633B846F1}">
                <asvg:svgBlip xmlns:asvg="http://schemas.microsoft.com/office/drawing/2016/SVG/main" r:embed="rId3"/>
              </a:ext>
            </a:extLst>
          </a:blip>
          <a:srcRect l="8333" r="8333"/>
          <a:stretch>
            <a:fillRect/>
          </a:stretch>
        </p:blipFill>
        <p:spPr/>
      </p:pic>
      <p:sp>
        <p:nvSpPr>
          <p:cNvPr id="6" name="Text Placeholder 5">
            <a:extLst>
              <a:ext uri="{FF2B5EF4-FFF2-40B4-BE49-F238E27FC236}">
                <a16:creationId xmlns:a16="http://schemas.microsoft.com/office/drawing/2014/main" id="{5D9997DF-9819-A94B-E56A-59D7415910F8}"/>
              </a:ext>
            </a:extLst>
          </p:cNvPr>
          <p:cNvSpPr>
            <a:spLocks noGrp="1"/>
          </p:cNvSpPr>
          <p:nvPr>
            <p:ph type="body" sz="quarter" idx="11"/>
          </p:nvPr>
        </p:nvSpPr>
        <p:spPr/>
        <p:txBody>
          <a:bodyPr/>
          <a:lstStyle/>
          <a:p>
            <a:endParaRPr lang="en-US"/>
          </a:p>
        </p:txBody>
      </p:sp>
      <p:sp>
        <p:nvSpPr>
          <p:cNvPr id="2" name="Text Placeholder 1">
            <a:extLst>
              <a:ext uri="{FF2B5EF4-FFF2-40B4-BE49-F238E27FC236}">
                <a16:creationId xmlns:a16="http://schemas.microsoft.com/office/drawing/2014/main" id="{9D24B141-9464-C4B8-73B9-526DAE3DC87C}"/>
              </a:ext>
            </a:extLst>
          </p:cNvPr>
          <p:cNvSpPr>
            <a:spLocks noGrp="1"/>
          </p:cNvSpPr>
          <p:nvPr>
            <p:ph type="body" sz="quarter" idx="10"/>
          </p:nvPr>
        </p:nvSpPr>
        <p:spPr/>
        <p:txBody>
          <a:bodyPr/>
          <a:lstStyle/>
          <a:p>
            <a:endParaRPr lang="en-US"/>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7</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sz="4400" b="0" noProof="0" dirty="0">
                <a:solidFill>
                  <a:schemeClr val="bg1"/>
                </a:solidFill>
              </a:rPr>
              <a:t>Bunker PSS Interfaces </a:t>
            </a:r>
            <a:endParaRPr lang="en-GB" dirty="0"/>
          </a:p>
        </p:txBody>
      </p:sp>
    </p:spTree>
    <p:extLst>
      <p:ext uri="{BB962C8B-B14F-4D97-AF65-F5344CB8AC3E}">
        <p14:creationId xmlns:p14="http://schemas.microsoft.com/office/powerpoint/2010/main" val="426349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sv-SE" dirty="0"/>
              <a:t>Bunker PSS Interfaces</a:t>
            </a:r>
            <a:endParaRPr lang="en-GB" dirty="0"/>
          </a:p>
        </p:txBody>
      </p:sp>
      <p:sp>
        <p:nvSpPr>
          <p:cNvPr id="3" name="Text Placeholder 2">
            <a:extLst>
              <a:ext uri="{FF2B5EF4-FFF2-40B4-BE49-F238E27FC236}">
                <a16:creationId xmlns:a16="http://schemas.microsoft.com/office/drawing/2014/main" id="{AE31A2C2-9ED6-9B8E-6589-3ECF174C48AB}"/>
              </a:ext>
            </a:extLst>
          </p:cNvPr>
          <p:cNvSpPr>
            <a:spLocks noGrp="1"/>
          </p:cNvSpPr>
          <p:nvPr>
            <p:ph type="body" sz="quarter" idx="14"/>
          </p:nvPr>
        </p:nvSpPr>
        <p:spPr/>
        <p:txBody>
          <a:bodyPr/>
          <a:lstStyle/>
          <a:p>
            <a:endParaRPr lang="en-US" dirty="0"/>
          </a:p>
        </p:txBody>
      </p:sp>
      <p:sp>
        <p:nvSpPr>
          <p:cNvPr id="5" name="TextBox 4">
            <a:extLst>
              <a:ext uri="{FF2B5EF4-FFF2-40B4-BE49-F238E27FC236}">
                <a16:creationId xmlns:a16="http://schemas.microsoft.com/office/drawing/2014/main" id="{FCF16666-A515-06B3-0378-7DFDE95246CD}"/>
              </a:ext>
            </a:extLst>
          </p:cNvPr>
          <p:cNvSpPr txBox="1"/>
          <p:nvPr/>
        </p:nvSpPr>
        <p:spPr>
          <a:xfrm>
            <a:off x="972719" y="1514599"/>
            <a:ext cx="8587739" cy="3139321"/>
          </a:xfrm>
          <a:prstGeom prst="rect">
            <a:avLst/>
          </a:prstGeom>
          <a:noFill/>
        </p:spPr>
        <p:txBody>
          <a:bodyPr wrap="square">
            <a:spAutoFit/>
          </a:bodyPr>
          <a:lstStyle/>
          <a:p>
            <a:pPr marL="342900" indent="-342900">
              <a:buFont typeface="Symbol" panose="05050102010706020507" pitchFamily="18" charset="2"/>
              <a:buChar char=""/>
            </a:pPr>
            <a:r>
              <a:rPr lang="en-GB" dirty="0">
                <a:latin typeface="Segoe UI Historic" panose="020B0502040204020203" pitchFamily="34" charset="0"/>
                <a:ea typeface="MS Mincho" panose="02020609040205080304" pitchFamily="49" charset="-128"/>
                <a:cs typeface="Arial" panose="020B0604020202020204" pitchFamily="34" charset="0"/>
              </a:rPr>
              <a:t>Actuators to Interlock Bending Magnets</a:t>
            </a:r>
          </a:p>
          <a:p>
            <a:pPr marL="800100" lvl="1" indent="-342900">
              <a:buFont typeface="Courier New" panose="02070309020205020404" pitchFamily="49" charset="0"/>
              <a:buChar char="o"/>
            </a:pPr>
            <a:r>
              <a:rPr lang="en-GB" dirty="0">
                <a:latin typeface="Segoe UI Historic" panose="020B0502040204020203" pitchFamily="34" charset="0"/>
                <a:ea typeface="MS Mincho" panose="02020609040205080304" pitchFamily="49" charset="-128"/>
                <a:cs typeface="Arial" panose="020B0604020202020204" pitchFamily="34" charset="0"/>
              </a:rPr>
              <a:t>Through the </a:t>
            </a:r>
            <a:r>
              <a:rPr lang="en-GB" dirty="0" err="1">
                <a:latin typeface="Segoe UI Historic" panose="020B0502040204020203" pitchFamily="34" charset="0"/>
                <a:ea typeface="MS Mincho" panose="02020609040205080304" pitchFamily="49" charset="-128"/>
                <a:cs typeface="Arial" panose="020B0604020202020204" pitchFamily="34" charset="0"/>
              </a:rPr>
              <a:t>BoT</a:t>
            </a:r>
            <a:r>
              <a:rPr lang="en-GB" dirty="0">
                <a:latin typeface="Segoe UI Historic" panose="020B0502040204020203" pitchFamily="34" charset="0"/>
                <a:ea typeface="MS Mincho" panose="02020609040205080304" pitchFamily="49" charset="-128"/>
                <a:cs typeface="Arial" panose="020B0604020202020204" pitchFamily="34" charset="0"/>
              </a:rPr>
              <a:t> Key</a:t>
            </a:r>
            <a:endParaRPr lang="en-US" dirty="0">
              <a:latin typeface="Segoe UI Historic" panose="020B0502040204020203" pitchFamily="34" charset="0"/>
              <a:ea typeface="MS Mincho" panose="02020609040205080304" pitchFamily="49" charset="-128"/>
              <a:cs typeface="Arial" panose="020B0604020202020204" pitchFamily="34" charset="0"/>
            </a:endParaRPr>
          </a:p>
          <a:p>
            <a:pPr marL="342900" indent="-342900">
              <a:buFont typeface="Symbol" panose="05050102010706020507" pitchFamily="18" charset="2"/>
              <a:buChar char=""/>
            </a:pPr>
            <a:r>
              <a:rPr lang="en-GB" dirty="0">
                <a:latin typeface="Segoe UI Historic" panose="020B0502040204020203" pitchFamily="34" charset="0"/>
                <a:ea typeface="MS Mincho" panose="02020609040205080304" pitchFamily="49" charset="-128"/>
                <a:cs typeface="Arial" panose="020B0604020202020204" pitchFamily="34" charset="0"/>
              </a:rPr>
              <a:t>Physical Protection System </a:t>
            </a:r>
            <a:endParaRPr lang="en-US" dirty="0">
              <a:latin typeface="Segoe UI Historic" panose="020B0502040204020203" pitchFamily="34" charset="0"/>
              <a:ea typeface="MS Mincho" panose="02020609040205080304" pitchFamily="49" charset="-128"/>
              <a:cs typeface="Arial" panose="020B0604020202020204" pitchFamily="34" charset="0"/>
            </a:endParaRPr>
          </a:p>
          <a:p>
            <a:pPr marL="342900" indent="-342900">
              <a:buFont typeface="Symbol" panose="05050102010706020507" pitchFamily="18" charset="2"/>
              <a:buChar char=""/>
            </a:pPr>
            <a:r>
              <a:rPr lang="en-GB" dirty="0">
                <a:latin typeface="Segoe UI Historic" panose="020B0502040204020203" pitchFamily="34" charset="0"/>
                <a:ea typeface="MS Mincho" panose="02020609040205080304" pitchFamily="49" charset="-128"/>
                <a:cs typeface="Arial" panose="020B0604020202020204" pitchFamily="34" charset="0"/>
              </a:rPr>
              <a:t>Electronic Personal Dosimeter</a:t>
            </a:r>
            <a:endParaRPr lang="en-US" dirty="0">
              <a:latin typeface="Segoe UI Historic" panose="020B0502040204020203" pitchFamily="34" charset="0"/>
              <a:ea typeface="MS Mincho" panose="02020609040205080304" pitchFamily="49" charset="-128"/>
              <a:cs typeface="Arial" panose="020B0604020202020204" pitchFamily="34" charset="0"/>
            </a:endParaRPr>
          </a:p>
          <a:p>
            <a:pPr marL="342900" indent="-342900">
              <a:buFont typeface="Symbol" panose="05050102010706020507" pitchFamily="18" charset="2"/>
              <a:buChar char=""/>
            </a:pPr>
            <a:r>
              <a:rPr lang="en-US" sz="1800" dirty="0">
                <a:effectLst/>
                <a:latin typeface="Segoe UI Historic" panose="020B0502040204020203" pitchFamily="34" charset="0"/>
                <a:ea typeface="MS Mincho" panose="02020609040205080304" pitchFamily="49" charset="-128"/>
                <a:cs typeface="Arial" panose="020B0604020202020204" pitchFamily="34" charset="0"/>
              </a:rPr>
              <a:t>Bunker Roof Fence</a:t>
            </a:r>
          </a:p>
          <a:p>
            <a:pPr marL="342900" indent="-342900">
              <a:buFont typeface="Symbol" panose="05050102010706020507" pitchFamily="18" charset="2"/>
              <a:buChar char=""/>
            </a:pPr>
            <a:r>
              <a:rPr lang="en-US" sz="1800" dirty="0">
                <a:effectLst/>
                <a:latin typeface="Segoe UI Historic" panose="020B0502040204020203" pitchFamily="34" charset="0"/>
                <a:ea typeface="MS Mincho" panose="02020609040205080304" pitchFamily="49" charset="-128"/>
                <a:cs typeface="Arial" panose="020B0604020202020204" pitchFamily="34" charset="0"/>
              </a:rPr>
              <a:t>Bunker Crane</a:t>
            </a: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Instrument Shielding Blocks</a:t>
            </a:r>
          </a:p>
          <a:p>
            <a:pPr marL="342900" indent="-342900">
              <a:buFont typeface="Symbol" panose="05050102010706020507" pitchFamily="18" charset="2"/>
              <a:buChar char=""/>
            </a:pPr>
            <a:r>
              <a:rPr lang="en-GB" dirty="0">
                <a:latin typeface="Segoe UI Historic" panose="020B0502040204020203" pitchFamily="34" charset="0"/>
                <a:ea typeface="MS Mincho" panose="02020609040205080304" pitchFamily="49" charset="-128"/>
                <a:cs typeface="Arial" panose="020B0604020202020204" pitchFamily="34" charset="0"/>
              </a:rPr>
              <a:t>Equipment Under Control</a:t>
            </a:r>
            <a:endParaRPr lang="en-US" dirty="0">
              <a:latin typeface="Segoe UI Historic" panose="020B0502040204020203" pitchFamily="34" charset="0"/>
              <a:ea typeface="MS Mincho" panose="02020609040205080304" pitchFamily="49" charset="-128"/>
              <a:cs typeface="Arial" panose="020B0604020202020204" pitchFamily="34" charset="0"/>
            </a:endParaRPr>
          </a:p>
          <a:p>
            <a:pPr marL="800100" lvl="1" indent="-342900">
              <a:buFont typeface="Courier New" panose="02070309020205020404" pitchFamily="49" charset="0"/>
              <a:buChar char="o"/>
            </a:pPr>
            <a:r>
              <a:rPr lang="en-US" dirty="0">
                <a:effectLst/>
                <a:latin typeface="Segoe UI Historic" panose="020B0502040204020203" pitchFamily="34" charset="0"/>
                <a:ea typeface="MS Mincho" panose="02020609040205080304" pitchFamily="49" charset="-128"/>
                <a:cs typeface="Arial" panose="020B0604020202020204" pitchFamily="34" charset="0"/>
              </a:rPr>
              <a:t>Actuators to Interlock Proton Beam</a:t>
            </a:r>
          </a:p>
          <a:p>
            <a:pPr marL="800100" lvl="1" indent="-342900">
              <a:buFont typeface="Courier New" panose="02070309020205020404" pitchFamily="49" charset="0"/>
              <a:buChar char="o"/>
            </a:pPr>
            <a:r>
              <a:rPr lang="en-US" dirty="0">
                <a:effectLst/>
                <a:latin typeface="Segoe UI Historic" panose="020B0502040204020203" pitchFamily="34" charset="0"/>
                <a:ea typeface="MS Mincho" panose="02020609040205080304" pitchFamily="49" charset="-128"/>
                <a:cs typeface="Arial" panose="020B0604020202020204" pitchFamily="34" charset="0"/>
              </a:rPr>
              <a:t>Actuators to Interlock Light Shutters</a:t>
            </a:r>
          </a:p>
          <a:p>
            <a:pPr marR="0" lvl="0">
              <a:spcBef>
                <a:spcPts val="0"/>
              </a:spcBef>
              <a:spcAft>
                <a:spcPts val="0"/>
              </a:spcAft>
            </a:pPr>
            <a:endParaRPr lang="en-GB" sz="1800" dirty="0">
              <a:effectLst/>
              <a:latin typeface="Segoe UI Historic" panose="020B0502040204020203" pitchFamily="34" charset="0"/>
              <a:ea typeface="MS Mincho" panose="02020609040205080304" pitchFamily="49" charset="-128"/>
              <a:cs typeface="Arial" panose="020B0604020202020204" pitchFamily="34" charset="0"/>
            </a:endParaRPr>
          </a:p>
        </p:txBody>
      </p:sp>
      <p:sp>
        <p:nvSpPr>
          <p:cNvPr id="2" name="Slide Number Placeholder 1">
            <a:extLst>
              <a:ext uri="{FF2B5EF4-FFF2-40B4-BE49-F238E27FC236}">
                <a16:creationId xmlns:a16="http://schemas.microsoft.com/office/drawing/2014/main" id="{C4123D37-B9B9-DD73-8C8A-F8B6032F214B}"/>
              </a:ext>
            </a:extLst>
          </p:cNvPr>
          <p:cNvSpPr>
            <a:spLocks noGrp="1"/>
          </p:cNvSpPr>
          <p:nvPr>
            <p:ph type="sldNum" sz="quarter" idx="12"/>
          </p:nvPr>
        </p:nvSpPr>
        <p:spPr/>
        <p:txBody>
          <a:bodyPr/>
          <a:lstStyle/>
          <a:p>
            <a:fld id="{F7283078-D760-1647-8B80-66BA8B52336D}" type="slidenum">
              <a:rPr lang="sv-SE" smtClean="0"/>
              <a:t>34</a:t>
            </a:fld>
            <a:endParaRPr lang="sv-SE" dirty="0"/>
          </a:p>
        </p:txBody>
      </p:sp>
    </p:spTree>
    <p:extLst>
      <p:ext uri="{BB962C8B-B14F-4D97-AF65-F5344CB8AC3E}">
        <p14:creationId xmlns:p14="http://schemas.microsoft.com/office/powerpoint/2010/main" val="177657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a:xfrm>
            <a:off x="612680" y="265373"/>
            <a:ext cx="9851029" cy="657339"/>
          </a:xfrm>
        </p:spPr>
        <p:txBody>
          <a:bodyPr/>
          <a:lstStyle/>
          <a:p>
            <a:r>
              <a:rPr lang="sv-SE" dirty="0"/>
              <a:t>Interfaces: </a:t>
            </a:r>
            <a:r>
              <a:rPr lang="en-US" sz="3200" dirty="0"/>
              <a:t>Actuators to Interlock Proton Beam</a:t>
            </a:r>
            <a:br>
              <a:rPr lang="en-US" sz="3200" dirty="0"/>
            </a:br>
            <a:endParaRPr lang="en-GB" dirty="0"/>
          </a:p>
        </p:txBody>
      </p:sp>
      <p:sp>
        <p:nvSpPr>
          <p:cNvPr id="5" name="Slide Number Placeholder 4">
            <a:extLst>
              <a:ext uri="{FF2B5EF4-FFF2-40B4-BE49-F238E27FC236}">
                <a16:creationId xmlns:a16="http://schemas.microsoft.com/office/drawing/2014/main" id="{7FA25C88-8EFE-4284-082F-7372E497E5A0}"/>
              </a:ext>
            </a:extLst>
          </p:cNvPr>
          <p:cNvSpPr>
            <a:spLocks noGrp="1"/>
          </p:cNvSpPr>
          <p:nvPr>
            <p:ph type="sldNum" sz="quarter" idx="12"/>
          </p:nvPr>
        </p:nvSpPr>
        <p:spPr/>
        <p:txBody>
          <a:bodyPr/>
          <a:lstStyle/>
          <a:p>
            <a:fld id="{F7283078-D760-1647-8B80-66BA8B52336D}" type="slidenum">
              <a:rPr lang="sv-SE" smtClean="0"/>
              <a:t>35</a:t>
            </a:fld>
            <a:endParaRPr lang="sv-SE" dirty="0"/>
          </a:p>
        </p:txBody>
      </p:sp>
      <p:sp>
        <p:nvSpPr>
          <p:cNvPr id="9" name="Text Placeholder 8">
            <a:extLst>
              <a:ext uri="{FF2B5EF4-FFF2-40B4-BE49-F238E27FC236}">
                <a16:creationId xmlns:a16="http://schemas.microsoft.com/office/drawing/2014/main" id="{EDFFF7A2-BCC3-D387-2EFE-A47C7E95D9C7}"/>
              </a:ext>
            </a:extLst>
          </p:cNvPr>
          <p:cNvSpPr>
            <a:spLocks noGrp="1"/>
          </p:cNvSpPr>
          <p:nvPr>
            <p:ph type="body" sz="quarter" idx="14"/>
          </p:nvPr>
        </p:nvSpPr>
        <p:spPr/>
        <p:txBody>
          <a:bodyPr/>
          <a:lstStyle/>
          <a:p>
            <a:endParaRPr lang="en-US"/>
          </a:p>
        </p:txBody>
      </p:sp>
      <p:pic>
        <p:nvPicPr>
          <p:cNvPr id="15" name="Picture 14">
            <a:extLst>
              <a:ext uri="{FF2B5EF4-FFF2-40B4-BE49-F238E27FC236}">
                <a16:creationId xmlns:a16="http://schemas.microsoft.com/office/drawing/2014/main" id="{0A0A4227-3B92-9A76-6C1E-C87C5F54367A}"/>
              </a:ext>
            </a:extLst>
          </p:cNvPr>
          <p:cNvPicPr>
            <a:picLocks noChangeAspect="1"/>
          </p:cNvPicPr>
          <p:nvPr/>
        </p:nvPicPr>
        <p:blipFill>
          <a:blip r:embed="rId3"/>
          <a:stretch>
            <a:fillRect/>
          </a:stretch>
        </p:blipFill>
        <p:spPr>
          <a:xfrm>
            <a:off x="3003338" y="1241322"/>
            <a:ext cx="5041128" cy="5221681"/>
          </a:xfrm>
          <a:prstGeom prst="rect">
            <a:avLst/>
          </a:prstGeom>
        </p:spPr>
      </p:pic>
    </p:spTree>
    <p:extLst>
      <p:ext uri="{BB962C8B-B14F-4D97-AF65-F5344CB8AC3E}">
        <p14:creationId xmlns:p14="http://schemas.microsoft.com/office/powerpoint/2010/main" val="428116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sv-SE" dirty="0"/>
              <a:t>Interfaces: </a:t>
            </a:r>
            <a:r>
              <a:rPr lang="sv-SE" sz="3200" dirty="0"/>
              <a:t>Actuators to Interlock light shutters</a:t>
            </a:r>
            <a:endParaRPr lang="en-GB" dirty="0"/>
          </a:p>
        </p:txBody>
      </p:sp>
      <p:sp>
        <p:nvSpPr>
          <p:cNvPr id="4" name="Text Placeholder 3">
            <a:extLst>
              <a:ext uri="{FF2B5EF4-FFF2-40B4-BE49-F238E27FC236}">
                <a16:creationId xmlns:a16="http://schemas.microsoft.com/office/drawing/2014/main" id="{697C8B9E-DA2E-9A3D-F022-AFE81D215F23}"/>
              </a:ext>
            </a:extLst>
          </p:cNvPr>
          <p:cNvSpPr>
            <a:spLocks noGrp="1"/>
          </p:cNvSpPr>
          <p:nvPr>
            <p:ph type="body" sz="quarter" idx="14"/>
          </p:nvPr>
        </p:nvSpPr>
        <p:spPr>
          <a:xfrm>
            <a:off x="5214139" y="837698"/>
            <a:ext cx="9360000" cy="507076"/>
          </a:xfrm>
        </p:spPr>
        <p:txBody>
          <a:bodyPr/>
          <a:lstStyle/>
          <a:p>
            <a:r>
              <a:rPr lang="en-GB" sz="2000" b="1" dirty="0">
                <a:solidFill>
                  <a:srgbClr val="FF7D00"/>
                </a:solidFill>
                <a:effectLst/>
                <a:latin typeface="Segoe UI Historic" panose="020B0502040204020203" pitchFamily="34" charset="0"/>
                <a:ea typeface="MS Gothic" panose="020B0609070205080204" pitchFamily="49" charset="-128"/>
              </a:rPr>
              <a:t>Bypass in Bunker PSS: Maintenance for light Shutter</a:t>
            </a:r>
            <a:endParaRPr lang="en-US" sz="2000" b="1" dirty="0">
              <a:solidFill>
                <a:srgbClr val="FF7D00"/>
              </a:solidFill>
              <a:effectLst/>
              <a:latin typeface="Segoe UI Historic" panose="020B0502040204020203" pitchFamily="34" charset="0"/>
              <a:ea typeface="MS Gothic" panose="020B0609070205080204" pitchFamily="49" charset="-128"/>
            </a:endParaRPr>
          </a:p>
          <a:p>
            <a:endParaRPr lang="en-US" dirty="0"/>
          </a:p>
        </p:txBody>
      </p:sp>
      <p:pic>
        <p:nvPicPr>
          <p:cNvPr id="6" name="Bildobjekt 4">
            <a:extLst>
              <a:ext uri="{FF2B5EF4-FFF2-40B4-BE49-F238E27FC236}">
                <a16:creationId xmlns:a16="http://schemas.microsoft.com/office/drawing/2014/main" id="{8E59B9E2-C006-F255-EE08-EDC2F846DEE1}"/>
              </a:ext>
            </a:extLst>
          </p:cNvPr>
          <p:cNvPicPr>
            <a:picLocks noChangeAspect="1"/>
          </p:cNvPicPr>
          <p:nvPr/>
        </p:nvPicPr>
        <p:blipFill>
          <a:blip r:embed="rId3"/>
          <a:stretch>
            <a:fillRect/>
          </a:stretch>
        </p:blipFill>
        <p:spPr>
          <a:xfrm>
            <a:off x="501570" y="1068057"/>
            <a:ext cx="4057650" cy="3042793"/>
          </a:xfrm>
          <a:prstGeom prst="rect">
            <a:avLst/>
          </a:prstGeom>
        </p:spPr>
      </p:pic>
      <p:grpSp>
        <p:nvGrpSpPr>
          <p:cNvPr id="8" name="Grupp 6">
            <a:extLst>
              <a:ext uri="{FF2B5EF4-FFF2-40B4-BE49-F238E27FC236}">
                <a16:creationId xmlns:a16="http://schemas.microsoft.com/office/drawing/2014/main" id="{79EE58E2-9B61-6BB7-3FB2-C23B3CBCCBEA}"/>
              </a:ext>
            </a:extLst>
          </p:cNvPr>
          <p:cNvGrpSpPr/>
          <p:nvPr/>
        </p:nvGrpSpPr>
        <p:grpSpPr>
          <a:xfrm>
            <a:off x="612680" y="3915914"/>
            <a:ext cx="2518233" cy="1254316"/>
            <a:chOff x="739769" y="269390"/>
            <a:chExt cx="2518263" cy="1255524"/>
          </a:xfrm>
        </p:grpSpPr>
        <p:sp>
          <p:nvSpPr>
            <p:cNvPr id="12" name="Textruta 2">
              <a:extLst>
                <a:ext uri="{FF2B5EF4-FFF2-40B4-BE49-F238E27FC236}">
                  <a16:creationId xmlns:a16="http://schemas.microsoft.com/office/drawing/2014/main" id="{528355A1-0078-7D3F-E0F9-0EDBA2C56A8D}"/>
                </a:ext>
              </a:extLst>
            </p:cNvPr>
            <p:cNvSpPr txBox="1">
              <a:spLocks noChangeArrowheads="1"/>
            </p:cNvSpPr>
            <p:nvPr/>
          </p:nvSpPr>
          <p:spPr bwMode="auto">
            <a:xfrm>
              <a:off x="739769" y="828954"/>
              <a:ext cx="2518263" cy="695960"/>
            </a:xfrm>
            <a:prstGeom prst="rect">
              <a:avLst/>
            </a:prstGeom>
            <a:solidFill>
              <a:schemeClr val="accent5">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91440" tIns="45720" rIns="91440" bIns="45720" anchor="t" anchorCtr="0">
              <a:noAutofit/>
            </a:bodyPr>
            <a:lstStyle/>
            <a:p>
              <a:pPr marL="0" marR="0">
                <a:lnSpc>
                  <a:spcPts val="1400"/>
                </a:lnSpc>
                <a:spcBef>
                  <a:spcPts val="0"/>
                </a:spcBef>
                <a:spcAft>
                  <a:spcPts val="1200"/>
                </a:spcAft>
              </a:pPr>
              <a:r>
                <a:rPr lang="en-GB" sz="1000" dirty="0">
                  <a:effectLst/>
                  <a:latin typeface="Calibri" panose="020F0502020204030204" pitchFamily="34" charset="0"/>
                  <a:ea typeface="Calibri" panose="020F0502020204030204" pitchFamily="34" charset="0"/>
                  <a:cs typeface="Arial" panose="020B0604020202020204" pitchFamily="34" charset="0"/>
                </a:rPr>
                <a:t>Two redundant PSS limit switches indicating closed position of each Light Shutter.</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14" name="Rak pilkoppling 5">
              <a:extLst>
                <a:ext uri="{FF2B5EF4-FFF2-40B4-BE49-F238E27FC236}">
                  <a16:creationId xmlns:a16="http://schemas.microsoft.com/office/drawing/2014/main" id="{0933F83F-6A06-30E4-53C8-6756CBC6368E}"/>
                </a:ext>
              </a:extLst>
            </p:cNvPr>
            <p:cNvCxnSpPr>
              <a:cxnSpLocks/>
            </p:cNvCxnSpPr>
            <p:nvPr/>
          </p:nvCxnSpPr>
          <p:spPr>
            <a:xfrm flipH="1" flipV="1">
              <a:off x="2067171" y="269390"/>
              <a:ext cx="128688" cy="559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0" name="Rak pilkoppling 14">
            <a:extLst>
              <a:ext uri="{FF2B5EF4-FFF2-40B4-BE49-F238E27FC236}">
                <a16:creationId xmlns:a16="http://schemas.microsoft.com/office/drawing/2014/main" id="{EA3366F7-D757-8F8A-F7BE-76C9A89471F5}"/>
              </a:ext>
            </a:extLst>
          </p:cNvPr>
          <p:cNvCxnSpPr>
            <a:cxnSpLocks/>
          </p:cNvCxnSpPr>
          <p:nvPr/>
        </p:nvCxnSpPr>
        <p:spPr>
          <a:xfrm flipH="1" flipV="1">
            <a:off x="4425870" y="3096797"/>
            <a:ext cx="547204" cy="1372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ruta 2">
            <a:extLst>
              <a:ext uri="{FF2B5EF4-FFF2-40B4-BE49-F238E27FC236}">
                <a16:creationId xmlns:a16="http://schemas.microsoft.com/office/drawing/2014/main" id="{2E6400BB-2EE6-4D89-23B3-42F6FF9D1B1F}"/>
              </a:ext>
            </a:extLst>
          </p:cNvPr>
          <p:cNvSpPr txBox="1">
            <a:spLocks noChangeArrowheads="1"/>
          </p:cNvSpPr>
          <p:nvPr/>
        </p:nvSpPr>
        <p:spPr bwMode="auto">
          <a:xfrm>
            <a:off x="3550989" y="4481951"/>
            <a:ext cx="1562735" cy="688946"/>
          </a:xfrm>
          <a:prstGeom prst="rect">
            <a:avLst/>
          </a:prstGeom>
          <a:solidFill>
            <a:schemeClr val="accent5">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91440" tIns="45720" rIns="91440" bIns="45720" anchor="t" anchorCtr="0">
            <a:noAutofit/>
          </a:bodyPr>
          <a:lstStyle/>
          <a:p>
            <a:pPr marL="0" marR="0">
              <a:lnSpc>
                <a:spcPts val="1400"/>
              </a:lnSpc>
              <a:spcBef>
                <a:spcPts val="0"/>
              </a:spcBef>
              <a:spcAft>
                <a:spcPts val="1200"/>
              </a:spcAft>
            </a:pPr>
            <a:r>
              <a:rPr lang="en-GB" sz="1000" dirty="0">
                <a:effectLst/>
                <a:latin typeface="Calibri" panose="020F0502020204030204" pitchFamily="34" charset="0"/>
                <a:ea typeface="Calibri" panose="020F0502020204030204" pitchFamily="34" charset="0"/>
                <a:cs typeface="Arial" panose="020B0604020202020204" pitchFamily="34" charset="0"/>
              </a:rPr>
              <a:t>PSS Contactors for each Light Shutter.</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E6039AB2-70A2-AE29-EA31-BB9839678F5F}"/>
              </a:ext>
            </a:extLst>
          </p:cNvPr>
          <p:cNvPicPr>
            <a:picLocks noChangeAspect="1"/>
          </p:cNvPicPr>
          <p:nvPr/>
        </p:nvPicPr>
        <p:blipFill>
          <a:blip r:embed="rId4"/>
          <a:stretch>
            <a:fillRect/>
          </a:stretch>
        </p:blipFill>
        <p:spPr>
          <a:xfrm>
            <a:off x="5214139" y="1259760"/>
            <a:ext cx="5368446" cy="3795638"/>
          </a:xfrm>
          <a:prstGeom prst="rect">
            <a:avLst/>
          </a:prstGeom>
        </p:spPr>
      </p:pic>
      <p:sp>
        <p:nvSpPr>
          <p:cNvPr id="19" name="TextBox 18">
            <a:extLst>
              <a:ext uri="{FF2B5EF4-FFF2-40B4-BE49-F238E27FC236}">
                <a16:creationId xmlns:a16="http://schemas.microsoft.com/office/drawing/2014/main" id="{F48B0F33-83D3-EF5D-B460-48FBF6D806EE}"/>
              </a:ext>
            </a:extLst>
          </p:cNvPr>
          <p:cNvSpPr txBox="1"/>
          <p:nvPr/>
        </p:nvSpPr>
        <p:spPr>
          <a:xfrm>
            <a:off x="8993341" y="5036172"/>
            <a:ext cx="3254003" cy="1754326"/>
          </a:xfrm>
          <a:prstGeom prst="rect">
            <a:avLst/>
          </a:prstGeom>
          <a:noFill/>
        </p:spPr>
        <p:txBody>
          <a:bodyPr wrap="square">
            <a:spAutoFit/>
          </a:bodyPr>
          <a:lstStyle/>
          <a:p>
            <a:r>
              <a:rPr lang="en-US" sz="1800" dirty="0">
                <a:effectLst/>
                <a:latin typeface="Segoe UI Historic" panose="020B0502040204020203" pitchFamily="34" charset="0"/>
                <a:ea typeface="MS Mincho" panose="02020609040205080304" pitchFamily="49" charset="-128"/>
                <a:cs typeface="Arial" panose="020B0604020202020204" pitchFamily="34" charset="0"/>
              </a:rPr>
              <a:t>Bunker PSS enables the permit to that specific light shutter and the status of the PSS position switches on the light shutter is ignored in Bunker PSS System</a:t>
            </a:r>
            <a:endParaRPr lang="en-US" dirty="0"/>
          </a:p>
        </p:txBody>
      </p:sp>
      <p:sp>
        <p:nvSpPr>
          <p:cNvPr id="3" name="TextBox 2">
            <a:extLst>
              <a:ext uri="{FF2B5EF4-FFF2-40B4-BE49-F238E27FC236}">
                <a16:creationId xmlns:a16="http://schemas.microsoft.com/office/drawing/2014/main" id="{1C6AAF6E-BBF5-5028-58F5-30581F0F72C2}"/>
              </a:ext>
            </a:extLst>
          </p:cNvPr>
          <p:cNvSpPr txBox="1"/>
          <p:nvPr/>
        </p:nvSpPr>
        <p:spPr>
          <a:xfrm>
            <a:off x="390362" y="5236540"/>
            <a:ext cx="8587739" cy="1554272"/>
          </a:xfrm>
          <a:prstGeom prst="rect">
            <a:avLst/>
          </a:prstGeom>
          <a:noFill/>
        </p:spPr>
        <p:txBody>
          <a:bodyPr wrap="square">
            <a:spAutoFit/>
          </a:bodyPr>
          <a:lstStyle/>
          <a:p>
            <a:pPr marL="0" marR="0">
              <a:spcBef>
                <a:spcPts val="0"/>
              </a:spcBef>
              <a:spcAft>
                <a:spcPts val="600"/>
              </a:spcAft>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Bunker PSS interfaces with the Target Station PSS (TS PSS) through Nexus PSS in order to: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Inform TS PSS on the position of the light shutters</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Receive requests from TS PSS to interlock the light shutters</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spcBef>
                <a:spcPts val="0"/>
              </a:spcBef>
              <a:spcAft>
                <a:spcPts val="60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Maintenance of the Light shutter as an indication for the Target PSS</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sp>
        <p:nvSpPr>
          <p:cNvPr id="5" name="Slide Number Placeholder 4">
            <a:extLst>
              <a:ext uri="{FF2B5EF4-FFF2-40B4-BE49-F238E27FC236}">
                <a16:creationId xmlns:a16="http://schemas.microsoft.com/office/drawing/2014/main" id="{7FA25C88-8EFE-4284-082F-7372E497E5A0}"/>
              </a:ext>
            </a:extLst>
          </p:cNvPr>
          <p:cNvSpPr>
            <a:spLocks noGrp="1"/>
          </p:cNvSpPr>
          <p:nvPr>
            <p:ph type="sldNum" sz="quarter" idx="12"/>
          </p:nvPr>
        </p:nvSpPr>
        <p:spPr/>
        <p:txBody>
          <a:bodyPr/>
          <a:lstStyle/>
          <a:p>
            <a:fld id="{F7283078-D760-1647-8B80-66BA8B52336D}" type="slidenum">
              <a:rPr lang="sv-SE" smtClean="0"/>
              <a:t>36</a:t>
            </a:fld>
            <a:endParaRPr lang="sv-SE" dirty="0"/>
          </a:p>
        </p:txBody>
      </p:sp>
    </p:spTree>
    <p:extLst>
      <p:ext uri="{BB962C8B-B14F-4D97-AF65-F5344CB8AC3E}">
        <p14:creationId xmlns:p14="http://schemas.microsoft.com/office/powerpoint/2010/main" val="351521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animBg="1"/>
      <p:bldP spid="19"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4" name="Picture Placeholder 3" descr="Customer review outline">
            <a:extLst>
              <a:ext uri="{FF2B5EF4-FFF2-40B4-BE49-F238E27FC236}">
                <a16:creationId xmlns:a16="http://schemas.microsoft.com/office/drawing/2014/main" id="{F6E4C056-79F3-2363-C2E5-81922FDD845E}"/>
              </a:ext>
            </a:extLst>
          </p:cNvPr>
          <p:cNvPicPr>
            <a:picLocks noGrp="1" noChangeAspect="1"/>
          </p:cNvPicPr>
          <p:nvPr>
            <p:ph type="pic" sz="quarter" idx="12"/>
          </p:nvPr>
        </p:nvPicPr>
        <p:blipFill>
          <a:blip r:embed="rId2">
            <a:extLst>
              <a:ext uri="{96DAC541-7B7A-43D3-8B79-37D633B846F1}">
                <asvg:svgBlip xmlns:asvg="http://schemas.microsoft.com/office/drawing/2016/SVG/main" r:embed="rId3"/>
              </a:ext>
            </a:extLst>
          </a:blip>
          <a:srcRect l="8333" r="8333"/>
          <a:stretch>
            <a:fillRect/>
          </a:stretch>
        </p:blipFill>
        <p:spPr/>
      </p:pic>
      <p:sp>
        <p:nvSpPr>
          <p:cNvPr id="6" name="Text Placeholder 5">
            <a:extLst>
              <a:ext uri="{FF2B5EF4-FFF2-40B4-BE49-F238E27FC236}">
                <a16:creationId xmlns:a16="http://schemas.microsoft.com/office/drawing/2014/main" id="{5D9997DF-9819-A94B-E56A-59D7415910F8}"/>
              </a:ext>
            </a:extLst>
          </p:cNvPr>
          <p:cNvSpPr>
            <a:spLocks noGrp="1"/>
          </p:cNvSpPr>
          <p:nvPr>
            <p:ph type="body" sz="quarter" idx="11"/>
          </p:nvPr>
        </p:nvSpPr>
        <p:spPr/>
        <p:txBody>
          <a:bodyPr/>
          <a:lstStyle/>
          <a:p>
            <a:endParaRPr lang="en-US"/>
          </a:p>
        </p:txBody>
      </p:sp>
      <p:sp>
        <p:nvSpPr>
          <p:cNvPr id="2" name="Text Placeholder 1">
            <a:extLst>
              <a:ext uri="{FF2B5EF4-FFF2-40B4-BE49-F238E27FC236}">
                <a16:creationId xmlns:a16="http://schemas.microsoft.com/office/drawing/2014/main" id="{9D24B141-9464-C4B8-73B9-526DAE3DC87C}"/>
              </a:ext>
            </a:extLst>
          </p:cNvPr>
          <p:cNvSpPr>
            <a:spLocks noGrp="1"/>
          </p:cNvSpPr>
          <p:nvPr>
            <p:ph type="body" sz="quarter" idx="10"/>
          </p:nvPr>
        </p:nvSpPr>
        <p:spPr/>
        <p:txBody>
          <a:bodyPr/>
          <a:lstStyle/>
          <a:p>
            <a:endParaRPr lang="en-US"/>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8</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sz="4400" b="0" noProof="0" dirty="0">
                <a:solidFill>
                  <a:schemeClr val="bg1"/>
                </a:solidFill>
              </a:rPr>
              <a:t>Bunker PSS Questions</a:t>
            </a:r>
            <a:endParaRPr lang="en-GB" dirty="0"/>
          </a:p>
        </p:txBody>
      </p:sp>
    </p:spTree>
    <p:extLst>
      <p:ext uri="{BB962C8B-B14F-4D97-AF65-F5344CB8AC3E}">
        <p14:creationId xmlns:p14="http://schemas.microsoft.com/office/powerpoint/2010/main" val="2382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a:xfrm>
            <a:off x="1009115" y="273687"/>
            <a:ext cx="9360000" cy="657339"/>
          </a:xfrm>
        </p:spPr>
        <p:txBody>
          <a:bodyPr/>
          <a:lstStyle/>
          <a:p>
            <a:r>
              <a:rPr lang="sv-SE" dirty="0"/>
              <a:t>Bunker PSS Questions</a:t>
            </a:r>
          </a:p>
        </p:txBody>
      </p:sp>
      <p:sp>
        <p:nvSpPr>
          <p:cNvPr id="3" name="Text Placeholder 2">
            <a:extLst>
              <a:ext uri="{FF2B5EF4-FFF2-40B4-BE49-F238E27FC236}">
                <a16:creationId xmlns:a16="http://schemas.microsoft.com/office/drawing/2014/main" id="{AE31A2C2-9ED6-9B8E-6589-3ECF174C48AB}"/>
              </a:ext>
            </a:extLst>
          </p:cNvPr>
          <p:cNvSpPr>
            <a:spLocks noGrp="1"/>
          </p:cNvSpPr>
          <p:nvPr>
            <p:ph type="body" sz="quarter" idx="14"/>
          </p:nvPr>
        </p:nvSpPr>
        <p:spPr/>
        <p:txBody>
          <a:bodyPr/>
          <a:lstStyle/>
          <a:p>
            <a:endParaRPr lang="en-US" dirty="0"/>
          </a:p>
        </p:txBody>
      </p:sp>
      <p:sp>
        <p:nvSpPr>
          <p:cNvPr id="2" name="Slide Number Placeholder 1">
            <a:extLst>
              <a:ext uri="{FF2B5EF4-FFF2-40B4-BE49-F238E27FC236}">
                <a16:creationId xmlns:a16="http://schemas.microsoft.com/office/drawing/2014/main" id="{C4123D37-B9B9-DD73-8C8A-F8B6032F214B}"/>
              </a:ext>
            </a:extLst>
          </p:cNvPr>
          <p:cNvSpPr>
            <a:spLocks noGrp="1"/>
          </p:cNvSpPr>
          <p:nvPr>
            <p:ph type="sldNum" sz="quarter" idx="12"/>
          </p:nvPr>
        </p:nvSpPr>
        <p:spPr/>
        <p:txBody>
          <a:bodyPr/>
          <a:lstStyle/>
          <a:p>
            <a:fld id="{F7283078-D760-1647-8B80-66BA8B52336D}" type="slidenum">
              <a:rPr lang="sv-SE" smtClean="0"/>
              <a:t>38</a:t>
            </a:fld>
            <a:endParaRPr lang="sv-SE" dirty="0"/>
          </a:p>
        </p:txBody>
      </p:sp>
      <p:sp>
        <p:nvSpPr>
          <p:cNvPr id="6" name="TextBox 5">
            <a:extLst>
              <a:ext uri="{FF2B5EF4-FFF2-40B4-BE49-F238E27FC236}">
                <a16:creationId xmlns:a16="http://schemas.microsoft.com/office/drawing/2014/main" id="{913A280B-58C2-E932-4AAB-8CFCE45161E4}"/>
              </a:ext>
            </a:extLst>
          </p:cNvPr>
          <p:cNvSpPr txBox="1"/>
          <p:nvPr/>
        </p:nvSpPr>
        <p:spPr>
          <a:xfrm>
            <a:off x="952500" y="1734235"/>
            <a:ext cx="9169400" cy="2862322"/>
          </a:xfrm>
          <a:prstGeom prst="rect">
            <a:avLst/>
          </a:prstGeom>
          <a:noFill/>
        </p:spPr>
        <p:txBody>
          <a:bodyPr wrap="square">
            <a:spAutoFit/>
          </a:bodyPr>
          <a:lstStyle/>
          <a:p>
            <a:pPr marL="342900" indent="-342900">
              <a:buFont typeface="+mj-lt"/>
              <a:buAutoNum type="arabicPeriod"/>
            </a:pPr>
            <a:r>
              <a:rPr lang="en-US" sz="1800" b="1" i="0" u="none" strike="noStrike" baseline="0" dirty="0">
                <a:latin typeface="Calibri" panose="020F0502020204030204" pitchFamily="34" charset="0"/>
              </a:rPr>
              <a:t>Do we need to have</a:t>
            </a:r>
            <a:r>
              <a:rPr lang="en-US" sz="1800" b="1" i="0" u="none" strike="noStrike" dirty="0">
                <a:latin typeface="Calibri" panose="020F0502020204030204" pitchFamily="34" charset="0"/>
              </a:rPr>
              <a:t> </a:t>
            </a:r>
            <a:r>
              <a:rPr lang="en-US" sz="1800" b="1" i="0" u="none" strike="noStrike" baseline="0" dirty="0">
                <a:latin typeface="Calibri" panose="020F0502020204030204" pitchFamily="34" charset="0"/>
              </a:rPr>
              <a:t>single entry control</a:t>
            </a:r>
            <a:r>
              <a:rPr lang="en-US" sz="1800" b="1" i="0" u="none" strike="noStrike" dirty="0">
                <a:latin typeface="Calibri" panose="020F0502020204030204" pitchFamily="34" charset="0"/>
              </a:rPr>
              <a:t> in Bunker PSS Access control?</a:t>
            </a:r>
          </a:p>
          <a:p>
            <a:pPr marL="342900" indent="-342900">
              <a:buFont typeface="+mj-lt"/>
              <a:buAutoNum type="arabicPeriod"/>
            </a:pPr>
            <a:r>
              <a:rPr lang="en-US" b="1" dirty="0">
                <a:latin typeface="Calibri" panose="020F0502020204030204" pitchFamily="34" charset="0"/>
              </a:rPr>
              <a:t>How many safety tokens is recommended for counting the persons in Access mode?</a:t>
            </a:r>
          </a:p>
          <a:p>
            <a:pPr marL="742950" lvl="1" indent="-285750">
              <a:buFont typeface="Arial" panose="020B0604020202020204" pitchFamily="34" charset="0"/>
              <a:buChar char="•"/>
            </a:pPr>
            <a:r>
              <a:rPr lang="en-US" b="1" i="0" u="none" strike="noStrike" dirty="0">
                <a:latin typeface="Calibri" panose="020F0502020204030204" pitchFamily="34" charset="0"/>
              </a:rPr>
              <a:t>Based on preliminary discussion with owner, 12 ST considered in this stage.</a:t>
            </a:r>
          </a:p>
          <a:p>
            <a:pPr marL="342900" indent="-342900">
              <a:buFont typeface="+mj-lt"/>
              <a:buAutoNum type="arabicPeriod"/>
            </a:pPr>
            <a:r>
              <a:rPr lang="en-US" b="1" dirty="0">
                <a:latin typeface="Calibri" panose="020F0502020204030204" pitchFamily="34" charset="0"/>
                <a:ea typeface="MS Gothic" panose="020B0609070205080204" pitchFamily="49" charset="-128"/>
              </a:rPr>
              <a:t>Is it acceptable to open the fence under the supervision in access mode?</a:t>
            </a:r>
            <a:endParaRPr lang="en-GB" sz="1800" b="1" dirty="0">
              <a:latin typeface="Segoe UI Historic" panose="020B0502040204020203" pitchFamily="34" charset="0"/>
              <a:ea typeface="MS Gothic" panose="020B0609070205080204" pitchFamily="49" charset="-128"/>
            </a:endParaRPr>
          </a:p>
          <a:p>
            <a:pPr marL="742950" lvl="1" indent="-285750">
              <a:buFont typeface="Arial" panose="020B0604020202020204" pitchFamily="34" charset="0"/>
              <a:buChar char="•"/>
            </a:pPr>
            <a:r>
              <a:rPr lang="en-US" b="1" dirty="0">
                <a:latin typeface="Calibri" panose="020F0502020204030204" pitchFamily="34" charset="0"/>
                <a:ea typeface="MS Gothic" panose="020B0609070205080204" pitchFamily="49" charset="-128"/>
              </a:rPr>
              <a:t>We counting the persons with Safety Tokens.</a:t>
            </a:r>
          </a:p>
          <a:p>
            <a:pPr marL="742950" lvl="1" indent="-285750">
              <a:buFont typeface="Arial" panose="020B0604020202020204" pitchFamily="34" charset="0"/>
              <a:buChar char="•"/>
            </a:pPr>
            <a:r>
              <a:rPr lang="en-US" b="1" dirty="0">
                <a:latin typeface="Calibri" panose="020F0502020204030204" pitchFamily="34" charset="0"/>
                <a:ea typeface="MS Gothic" panose="020B0609070205080204" pitchFamily="49" charset="-128"/>
              </a:rPr>
              <a:t>The Integrity of access control to the Bunker PSS area could be lost by opening the roof fence. (e.g. Some one enter the bunker area from the fence opening) </a:t>
            </a:r>
          </a:p>
          <a:p>
            <a:pPr marL="342900" indent="-342900">
              <a:buFont typeface="+mj-lt"/>
              <a:buAutoNum type="arabicPeriod" startAt="3"/>
            </a:pPr>
            <a:r>
              <a:rPr lang="en-US" b="1" dirty="0">
                <a:latin typeface="Calibri" panose="020F0502020204030204" pitchFamily="34" charset="0"/>
                <a:ea typeface="MS Gothic" panose="020B0609070205080204" pitchFamily="49" charset="-128"/>
              </a:rPr>
              <a:t>Are emergency stop buttons and blue lights required in the Bunker area?</a:t>
            </a:r>
          </a:p>
          <a:p>
            <a:pPr marL="800100" lvl="1" indent="-342900">
              <a:buFont typeface="Arial" panose="020B0604020202020204" pitchFamily="34" charset="0"/>
              <a:buChar char="•"/>
            </a:pPr>
            <a:r>
              <a:rPr lang="en-US" b="1" dirty="0">
                <a:latin typeface="Calibri" panose="020F0502020204030204" pitchFamily="34" charset="0"/>
                <a:ea typeface="MS Gothic" panose="020B0609070205080204" pitchFamily="49" charset="-128"/>
              </a:rPr>
              <a:t>The bunker area is a confined space area</a:t>
            </a:r>
          </a:p>
          <a:p>
            <a:pPr marL="800100" lvl="1" indent="-342900">
              <a:buFont typeface="Arial" panose="020B0604020202020204" pitchFamily="34" charset="0"/>
              <a:buChar char="•"/>
            </a:pPr>
            <a:r>
              <a:rPr lang="en-US" b="1" dirty="0">
                <a:latin typeface="Calibri" panose="020F0502020204030204" pitchFamily="34" charset="0"/>
                <a:ea typeface="MS Gothic" panose="020B0609070205080204" pitchFamily="49" charset="-128"/>
              </a:rPr>
              <a:t>We don’t have normal lighting inside the bunker</a:t>
            </a:r>
          </a:p>
        </p:txBody>
      </p:sp>
    </p:spTree>
    <p:extLst>
      <p:ext uri="{BB962C8B-B14F-4D97-AF65-F5344CB8AC3E}">
        <p14:creationId xmlns:p14="http://schemas.microsoft.com/office/powerpoint/2010/main" val="199473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496961" y="1714710"/>
            <a:ext cx="8640000" cy="1444723"/>
          </a:xfrm>
        </p:spPr>
        <p:txBody>
          <a:bodyPr/>
          <a:lstStyle/>
          <a:p>
            <a:br>
              <a:rPr lang="en-GB" dirty="0"/>
            </a:br>
            <a:br>
              <a:rPr lang="en-GB" dirty="0"/>
            </a:br>
            <a:r>
              <a:rPr lang="en-GB" dirty="0"/>
              <a:t>Thank you</a:t>
            </a:r>
          </a:p>
        </p:txBody>
      </p:sp>
    </p:spTree>
    <p:extLst>
      <p:ext uri="{BB962C8B-B14F-4D97-AF65-F5344CB8AC3E}">
        <p14:creationId xmlns:p14="http://schemas.microsoft.com/office/powerpoint/2010/main" val="268285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CFE6A-D8F4-453D-80DD-E1D3D325B121}"/>
              </a:ext>
            </a:extLst>
          </p:cNvPr>
          <p:cNvSpPr/>
          <p:nvPr/>
        </p:nvSpPr>
        <p:spPr>
          <a:xfrm>
            <a:off x="6460958" y="0"/>
            <a:ext cx="57310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Placeholder 8" descr="Diagram&#10;&#10;Description automatically generated">
            <a:extLst>
              <a:ext uri="{FF2B5EF4-FFF2-40B4-BE49-F238E27FC236}">
                <a16:creationId xmlns:a16="http://schemas.microsoft.com/office/drawing/2014/main" id="{7B93C041-118F-09EF-4681-04B973211086}"/>
              </a:ext>
            </a:extLst>
          </p:cNvPr>
          <p:cNvPicPr>
            <a:picLocks noGrp="1" noChangeAspect="1"/>
          </p:cNvPicPr>
          <p:nvPr>
            <p:ph type="pic" sz="quarter" idx="12"/>
          </p:nvPr>
        </p:nvPicPr>
        <p:blipFill rotWithShape="1">
          <a:blip r:embed="rId3"/>
          <a:srcRect l="29196" t="5492" r="25129" b="33009"/>
          <a:stretch/>
        </p:blipFill>
        <p:spPr>
          <a:xfrm>
            <a:off x="6460958" y="1380735"/>
            <a:ext cx="5568155" cy="4217633"/>
          </a:xfrm>
        </p:spPr>
      </p:pic>
      <p:sp>
        <p:nvSpPr>
          <p:cNvPr id="6" name="Text Placeholder 5">
            <a:extLst>
              <a:ext uri="{FF2B5EF4-FFF2-40B4-BE49-F238E27FC236}">
                <a16:creationId xmlns:a16="http://schemas.microsoft.com/office/drawing/2014/main" id="{5D9997DF-9819-A94B-E56A-59D7415910F8}"/>
              </a:ext>
            </a:extLst>
          </p:cNvPr>
          <p:cNvSpPr>
            <a:spLocks noGrp="1"/>
          </p:cNvSpPr>
          <p:nvPr>
            <p:ph type="body" sz="quarter" idx="11"/>
          </p:nvPr>
        </p:nvSpPr>
        <p:spPr/>
        <p:txBody>
          <a:bodyPr/>
          <a:lstStyle/>
          <a:p>
            <a:endParaRPr lang="en-US"/>
          </a:p>
        </p:txBody>
      </p:sp>
      <p:sp>
        <p:nvSpPr>
          <p:cNvPr id="2" name="Text Placeholder 1">
            <a:extLst>
              <a:ext uri="{FF2B5EF4-FFF2-40B4-BE49-F238E27FC236}">
                <a16:creationId xmlns:a16="http://schemas.microsoft.com/office/drawing/2014/main" id="{9D24B141-9464-C4B8-73B9-526DAE3DC87C}"/>
              </a:ext>
            </a:extLst>
          </p:cNvPr>
          <p:cNvSpPr>
            <a:spLocks noGrp="1"/>
          </p:cNvSpPr>
          <p:nvPr>
            <p:ph type="body" sz="quarter" idx="10"/>
          </p:nvPr>
        </p:nvSpPr>
        <p:spPr/>
        <p:txBody>
          <a:bodyPr/>
          <a:lstStyle/>
          <a:p>
            <a:endParaRPr lang="en-US"/>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1</a:t>
            </a:r>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sz="4400" b="0" noProof="0" dirty="0">
                <a:solidFill>
                  <a:schemeClr val="bg1"/>
                </a:solidFill>
              </a:rPr>
              <a:t>Bunker</a:t>
            </a:r>
            <a:endParaRPr lang="en-GB" dirty="0"/>
          </a:p>
        </p:txBody>
      </p:sp>
    </p:spTree>
    <p:extLst>
      <p:ext uri="{BB962C8B-B14F-4D97-AF65-F5344CB8AC3E}">
        <p14:creationId xmlns:p14="http://schemas.microsoft.com/office/powerpoint/2010/main" val="317530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br>
              <a:rPr lang="en-GB" dirty="0"/>
            </a:br>
            <a:br>
              <a:rPr lang="en-GB" dirty="0"/>
            </a:br>
            <a:r>
              <a:rPr lang="en-GB" dirty="0"/>
              <a:t>Back-up slides</a:t>
            </a:r>
          </a:p>
        </p:txBody>
      </p:sp>
    </p:spTree>
    <p:extLst>
      <p:ext uri="{BB962C8B-B14F-4D97-AF65-F5344CB8AC3E}">
        <p14:creationId xmlns:p14="http://schemas.microsoft.com/office/powerpoint/2010/main" val="17401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4ECE-22DA-0BDC-9AE2-3986873EC31C}"/>
              </a:ext>
            </a:extLst>
          </p:cNvPr>
          <p:cNvSpPr>
            <a:spLocks noGrp="1"/>
          </p:cNvSpPr>
          <p:nvPr>
            <p:ph type="title"/>
          </p:nvPr>
        </p:nvSpPr>
        <p:spPr/>
        <p:txBody>
          <a:bodyPr/>
          <a:lstStyle/>
          <a:p>
            <a:r>
              <a:rPr lang="en-US" noProof="0" dirty="0"/>
              <a:t>In Bunker </a:t>
            </a:r>
            <a:r>
              <a:rPr lang="en-SE" noProof="0" dirty="0"/>
              <a:t>Access case example</a:t>
            </a:r>
          </a:p>
        </p:txBody>
      </p:sp>
      <p:sp>
        <p:nvSpPr>
          <p:cNvPr id="4" name="Slide Number Placeholder 3">
            <a:extLst>
              <a:ext uri="{FF2B5EF4-FFF2-40B4-BE49-F238E27FC236}">
                <a16:creationId xmlns:a16="http://schemas.microsoft.com/office/drawing/2014/main" id="{25D151FF-25B3-57BF-8119-D6334156E034}"/>
              </a:ext>
            </a:extLst>
          </p:cNvPr>
          <p:cNvSpPr>
            <a:spLocks noGrp="1"/>
          </p:cNvSpPr>
          <p:nvPr>
            <p:ph type="sldNum" sz="quarter" idx="12"/>
          </p:nvPr>
        </p:nvSpPr>
        <p:spPr/>
        <p:txBody>
          <a:bodyPr/>
          <a:lstStyle/>
          <a:p>
            <a:fld id="{F7283078-D760-1647-8B80-66BA8B52336D}" type="slidenum">
              <a:rPr lang="sv-SE" smtClean="0"/>
              <a:t>41</a:t>
            </a:fld>
            <a:endParaRPr lang="sv-SE" dirty="0"/>
          </a:p>
        </p:txBody>
      </p:sp>
      <p:sp>
        <p:nvSpPr>
          <p:cNvPr id="8" name="Content Placeholder 7">
            <a:extLst>
              <a:ext uri="{FF2B5EF4-FFF2-40B4-BE49-F238E27FC236}">
                <a16:creationId xmlns:a16="http://schemas.microsoft.com/office/drawing/2014/main" id="{9E3192E4-3B21-6AC5-8D6C-91A973F2BDAD}"/>
              </a:ext>
            </a:extLst>
          </p:cNvPr>
          <p:cNvSpPr>
            <a:spLocks noGrp="1"/>
          </p:cNvSpPr>
          <p:nvPr>
            <p:ph idx="1"/>
          </p:nvPr>
        </p:nvSpPr>
        <p:spPr/>
        <p:txBody>
          <a:bodyPr/>
          <a:lstStyle/>
          <a:p>
            <a:endParaRPr lang="en-US" dirty="0"/>
          </a:p>
        </p:txBody>
      </p:sp>
      <p:sp>
        <p:nvSpPr>
          <p:cNvPr id="11" name="Text Placeholder 10">
            <a:extLst>
              <a:ext uri="{FF2B5EF4-FFF2-40B4-BE49-F238E27FC236}">
                <a16:creationId xmlns:a16="http://schemas.microsoft.com/office/drawing/2014/main" id="{794FC305-E60A-1A0F-96FA-F68FA38346E1}"/>
              </a:ext>
            </a:extLst>
          </p:cNvPr>
          <p:cNvSpPr>
            <a:spLocks noGrp="1"/>
          </p:cNvSpPr>
          <p:nvPr>
            <p:ph type="body" sz="quarter" idx="14"/>
          </p:nvPr>
        </p:nvSpPr>
        <p:spPr/>
        <p:txBody>
          <a:bodyPr/>
          <a:lstStyle/>
          <a:p>
            <a:endParaRPr lang="en-US"/>
          </a:p>
        </p:txBody>
      </p:sp>
      <p:pic>
        <p:nvPicPr>
          <p:cNvPr id="13" name="Picture 12">
            <a:extLst>
              <a:ext uri="{FF2B5EF4-FFF2-40B4-BE49-F238E27FC236}">
                <a16:creationId xmlns:a16="http://schemas.microsoft.com/office/drawing/2014/main" id="{3C56F9A4-0A35-191D-7809-67BD518162C4}"/>
              </a:ext>
            </a:extLst>
          </p:cNvPr>
          <p:cNvPicPr>
            <a:picLocks noChangeAspect="1"/>
          </p:cNvPicPr>
          <p:nvPr/>
        </p:nvPicPr>
        <p:blipFill>
          <a:blip r:embed="rId2"/>
          <a:stretch>
            <a:fillRect/>
          </a:stretch>
        </p:blipFill>
        <p:spPr>
          <a:xfrm>
            <a:off x="327212" y="1200150"/>
            <a:ext cx="11864787" cy="4584122"/>
          </a:xfrm>
          <a:prstGeom prst="rect">
            <a:avLst/>
          </a:prstGeom>
        </p:spPr>
      </p:pic>
    </p:spTree>
    <p:extLst>
      <p:ext uri="{BB962C8B-B14F-4D97-AF65-F5344CB8AC3E}">
        <p14:creationId xmlns:p14="http://schemas.microsoft.com/office/powerpoint/2010/main" val="32373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FFF4E1-9116-8F34-0504-CDCCEDF6AEFD}"/>
              </a:ext>
            </a:extLst>
          </p:cNvPr>
          <p:cNvSpPr>
            <a:spLocks noGrp="1"/>
          </p:cNvSpPr>
          <p:nvPr>
            <p:ph type="title"/>
          </p:nvPr>
        </p:nvSpPr>
        <p:spPr/>
        <p:txBody>
          <a:bodyPr/>
          <a:lstStyle/>
          <a:p>
            <a:r>
              <a:rPr lang="en-US" dirty="0"/>
              <a:t>Blocks’ integrity</a:t>
            </a:r>
            <a:endParaRPr lang="en-SE" dirty="0"/>
          </a:p>
        </p:txBody>
      </p:sp>
      <p:sp>
        <p:nvSpPr>
          <p:cNvPr id="9" name="Text Placeholder 8">
            <a:extLst>
              <a:ext uri="{FF2B5EF4-FFF2-40B4-BE49-F238E27FC236}">
                <a16:creationId xmlns:a16="http://schemas.microsoft.com/office/drawing/2014/main" id="{2AA4AA3D-0717-BD34-7A91-3BE8165D27B2}"/>
              </a:ext>
            </a:extLst>
          </p:cNvPr>
          <p:cNvSpPr>
            <a:spLocks noGrp="1"/>
          </p:cNvSpPr>
          <p:nvPr>
            <p:ph type="body" sz="quarter" idx="14"/>
          </p:nvPr>
        </p:nvSpPr>
        <p:spPr/>
        <p:txBody>
          <a:bodyPr/>
          <a:lstStyle/>
          <a:p>
            <a:r>
              <a:rPr lang="en-US" dirty="0"/>
              <a:t>Bunker’s Safety</a:t>
            </a:r>
            <a:endParaRPr lang="en-SE" dirty="0"/>
          </a:p>
        </p:txBody>
      </p:sp>
      <p:sp>
        <p:nvSpPr>
          <p:cNvPr id="8" name="Content Placeholder 7">
            <a:extLst>
              <a:ext uri="{FF2B5EF4-FFF2-40B4-BE49-F238E27FC236}">
                <a16:creationId xmlns:a16="http://schemas.microsoft.com/office/drawing/2014/main" id="{F477252C-0598-8971-31F3-9E8E8E0B655E}"/>
              </a:ext>
            </a:extLst>
          </p:cNvPr>
          <p:cNvSpPr>
            <a:spLocks noGrp="1"/>
          </p:cNvSpPr>
          <p:nvPr>
            <p:ph idx="1"/>
          </p:nvPr>
        </p:nvSpPr>
        <p:spPr>
          <a:xfrm>
            <a:off x="1094400" y="1562400"/>
            <a:ext cx="6514698" cy="4768062"/>
          </a:xfrm>
        </p:spPr>
        <p:txBody>
          <a:bodyPr/>
          <a:lstStyle/>
          <a:p>
            <a:pPr marL="0" indent="0">
              <a:buFont typeface="Arial" panose="020B0604020202020204" pitchFamily="34" charset="0"/>
              <a:buNone/>
            </a:pPr>
            <a:r>
              <a:rPr lang="en-US" sz="2000" dirty="0"/>
              <a:t>The interlock design uses steel line, propagated from the Monolith skirt shield wall through the blocks in the top level, up to the interlocks which are placed on the outer perimeter of the roof.</a:t>
            </a:r>
          </a:p>
        </p:txBody>
      </p:sp>
      <p:pic>
        <p:nvPicPr>
          <p:cNvPr id="4" name="Picture 3">
            <a:extLst>
              <a:ext uri="{FF2B5EF4-FFF2-40B4-BE49-F238E27FC236}">
                <a16:creationId xmlns:a16="http://schemas.microsoft.com/office/drawing/2014/main" id="{E3BF58FE-B143-D854-BDBB-73117EB5645C}"/>
              </a:ext>
            </a:extLst>
          </p:cNvPr>
          <p:cNvPicPr>
            <a:picLocks noChangeAspect="1"/>
          </p:cNvPicPr>
          <p:nvPr/>
        </p:nvPicPr>
        <p:blipFill rotWithShape="1">
          <a:blip r:embed="rId2"/>
          <a:srcRect l="7599" t="2894" r="26955" b="6589"/>
          <a:stretch/>
        </p:blipFill>
        <p:spPr>
          <a:xfrm>
            <a:off x="1029472" y="3105856"/>
            <a:ext cx="3422933" cy="2362307"/>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3C8D4C4B-A8AE-9877-5F2A-B94D99E0691F}"/>
              </a:ext>
            </a:extLst>
          </p:cNvPr>
          <p:cNvPicPr>
            <a:picLocks noChangeAspect="1"/>
          </p:cNvPicPr>
          <p:nvPr/>
        </p:nvPicPr>
        <p:blipFill rotWithShape="1">
          <a:blip r:embed="rId3"/>
          <a:srcRect l="10825" r="5754" b="3818"/>
          <a:stretch/>
        </p:blipFill>
        <p:spPr>
          <a:xfrm>
            <a:off x="7901124" y="1277900"/>
            <a:ext cx="4052933" cy="2331742"/>
          </a:xfrm>
          <a:prstGeom prst="roundRect">
            <a:avLst>
              <a:gd name="adj" fmla="val 8594"/>
            </a:avLst>
          </a:prstGeom>
          <a:solidFill>
            <a:srgbClr val="FFFFFF">
              <a:shade val="85000"/>
            </a:srgbClr>
          </a:solidFill>
          <a:ln>
            <a:noFill/>
          </a:ln>
          <a:effectLst/>
        </p:spPr>
      </p:pic>
      <p:pic>
        <p:nvPicPr>
          <p:cNvPr id="6" name="Picture 5">
            <a:extLst>
              <a:ext uri="{FF2B5EF4-FFF2-40B4-BE49-F238E27FC236}">
                <a16:creationId xmlns:a16="http://schemas.microsoft.com/office/drawing/2014/main" id="{8D978FBA-646F-87B5-57A1-C34788741472}"/>
              </a:ext>
            </a:extLst>
          </p:cNvPr>
          <p:cNvPicPr>
            <a:picLocks noChangeAspect="1"/>
          </p:cNvPicPr>
          <p:nvPr/>
        </p:nvPicPr>
        <p:blipFill rotWithShape="1">
          <a:blip r:embed="rId4"/>
          <a:srcRect l="36530" t="45428" r="28652" b="3507"/>
          <a:stretch/>
        </p:blipFill>
        <p:spPr>
          <a:xfrm>
            <a:off x="5018562" y="4228868"/>
            <a:ext cx="3220536" cy="2356979"/>
          </a:xfrm>
          <a:prstGeom prst="roundRect">
            <a:avLst>
              <a:gd name="adj" fmla="val 8594"/>
            </a:avLst>
          </a:prstGeom>
          <a:solidFill>
            <a:srgbClr val="FFFFFF">
              <a:shade val="85000"/>
            </a:srgbClr>
          </a:solidFill>
          <a:ln>
            <a:noFill/>
          </a:ln>
          <a:effectLst/>
        </p:spPr>
      </p:pic>
      <p:pic>
        <p:nvPicPr>
          <p:cNvPr id="10" name="Picture 9">
            <a:extLst>
              <a:ext uri="{FF2B5EF4-FFF2-40B4-BE49-F238E27FC236}">
                <a16:creationId xmlns:a16="http://schemas.microsoft.com/office/drawing/2014/main" id="{4A248322-A9D3-95E4-DC76-A5754F382174}"/>
              </a:ext>
            </a:extLst>
          </p:cNvPr>
          <p:cNvPicPr>
            <a:picLocks noChangeAspect="1"/>
          </p:cNvPicPr>
          <p:nvPr/>
        </p:nvPicPr>
        <p:blipFill rotWithShape="1">
          <a:blip r:embed="rId5"/>
          <a:srcRect l="15896" t="19599" r="35914" b="13897"/>
          <a:stretch/>
        </p:blipFill>
        <p:spPr>
          <a:xfrm>
            <a:off x="8531124" y="4235648"/>
            <a:ext cx="3422933" cy="2356979"/>
          </a:xfrm>
          <a:prstGeom prst="roundRect">
            <a:avLst>
              <a:gd name="adj" fmla="val 8594"/>
            </a:avLst>
          </a:prstGeom>
          <a:solidFill>
            <a:srgbClr val="FFFFFF">
              <a:shade val="85000"/>
            </a:srgbClr>
          </a:solidFill>
          <a:ln>
            <a:noFill/>
          </a:ln>
          <a:effectLst/>
        </p:spPr>
      </p:pic>
      <p:cxnSp>
        <p:nvCxnSpPr>
          <p:cNvPr id="11" name="Straight Arrow Connector 10">
            <a:extLst>
              <a:ext uri="{FF2B5EF4-FFF2-40B4-BE49-F238E27FC236}">
                <a16:creationId xmlns:a16="http://schemas.microsoft.com/office/drawing/2014/main" id="{B83D259C-D9E2-D028-0D3E-4B06E5B73901}"/>
              </a:ext>
            </a:extLst>
          </p:cNvPr>
          <p:cNvCxnSpPr>
            <a:cxnSpLocks/>
          </p:cNvCxnSpPr>
          <p:nvPr/>
        </p:nvCxnSpPr>
        <p:spPr>
          <a:xfrm flipH="1">
            <a:off x="9354065" y="1562400"/>
            <a:ext cx="573525" cy="3287627"/>
          </a:xfrm>
          <a:prstGeom prst="straightConnector1">
            <a:avLst/>
          </a:prstGeom>
          <a:ln w="12700">
            <a:solidFill>
              <a:schemeClr val="accent1"/>
            </a:solidFill>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F009B9D6-B65F-BF60-057F-D71DE086F3B6}"/>
              </a:ext>
            </a:extLst>
          </p:cNvPr>
          <p:cNvCxnSpPr>
            <a:cxnSpLocks/>
          </p:cNvCxnSpPr>
          <p:nvPr/>
        </p:nvCxnSpPr>
        <p:spPr>
          <a:xfrm flipH="1" flipV="1">
            <a:off x="6413157" y="6172200"/>
            <a:ext cx="2845415" cy="216243"/>
          </a:xfrm>
          <a:prstGeom prst="straightConnector1">
            <a:avLst/>
          </a:prstGeom>
          <a:ln w="12700">
            <a:solidFill>
              <a:schemeClr val="accent1"/>
            </a:solidFill>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601141AE-1842-546D-44F9-7F8C90FD4F31}"/>
              </a:ext>
            </a:extLst>
          </p:cNvPr>
          <p:cNvCxnSpPr>
            <a:cxnSpLocks/>
          </p:cNvCxnSpPr>
          <p:nvPr/>
        </p:nvCxnSpPr>
        <p:spPr>
          <a:xfrm flipH="1">
            <a:off x="3225114" y="3206213"/>
            <a:ext cx="5554362" cy="1022655"/>
          </a:xfrm>
          <a:prstGeom prst="straightConnector1">
            <a:avLst/>
          </a:prstGeom>
          <a:ln w="12700">
            <a:solidFill>
              <a:schemeClr val="accent1"/>
            </a:solidFill>
            <a:tailEnd type="triangle"/>
          </a:ln>
        </p:spPr>
        <p:style>
          <a:lnRef idx="1">
            <a:schemeClr val="accent6"/>
          </a:lnRef>
          <a:fillRef idx="0">
            <a:schemeClr val="accent6"/>
          </a:fillRef>
          <a:effectRef idx="0">
            <a:schemeClr val="accent6"/>
          </a:effectRef>
          <a:fontRef idx="minor">
            <a:schemeClr val="tx1"/>
          </a:fontRef>
        </p:style>
      </p:cxnSp>
      <p:sp>
        <p:nvSpPr>
          <p:cNvPr id="2" name="Slide Number Placeholder 1">
            <a:extLst>
              <a:ext uri="{FF2B5EF4-FFF2-40B4-BE49-F238E27FC236}">
                <a16:creationId xmlns:a16="http://schemas.microsoft.com/office/drawing/2014/main" id="{E21BF917-1AD5-13BE-9D87-3921267EA134}"/>
              </a:ext>
            </a:extLst>
          </p:cNvPr>
          <p:cNvSpPr>
            <a:spLocks noGrp="1"/>
          </p:cNvSpPr>
          <p:nvPr>
            <p:ph type="sldNum" sz="quarter" idx="12"/>
          </p:nvPr>
        </p:nvSpPr>
        <p:spPr/>
        <p:txBody>
          <a:bodyPr/>
          <a:lstStyle/>
          <a:p>
            <a:fld id="{F7283078-D760-1647-8B80-66BA8B52336D}" type="slidenum">
              <a:rPr lang="sv-SE" smtClean="0"/>
              <a:t>42</a:t>
            </a:fld>
            <a:endParaRPr lang="sv-SE" dirty="0"/>
          </a:p>
        </p:txBody>
      </p:sp>
    </p:spTree>
    <p:extLst>
      <p:ext uri="{BB962C8B-B14F-4D97-AF65-F5344CB8AC3E}">
        <p14:creationId xmlns:p14="http://schemas.microsoft.com/office/powerpoint/2010/main" val="370994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FFF4E1-9116-8F34-0504-CDCCEDF6AEFD}"/>
              </a:ext>
            </a:extLst>
          </p:cNvPr>
          <p:cNvSpPr>
            <a:spLocks noGrp="1"/>
          </p:cNvSpPr>
          <p:nvPr>
            <p:ph type="title"/>
          </p:nvPr>
        </p:nvSpPr>
        <p:spPr/>
        <p:txBody>
          <a:bodyPr/>
          <a:lstStyle/>
          <a:p>
            <a:r>
              <a:rPr lang="en-GB" sz="4400" b="1">
                <a:effectLst/>
                <a:latin typeface="Segoe UI Historic" panose="020B0502040204020203" pitchFamily="34" charset="0"/>
                <a:ea typeface="MS Gothic" panose="020B0609070205080204" pitchFamily="49" charset="-128"/>
              </a:rPr>
              <a:t>Access Control System </a:t>
            </a:r>
            <a:endParaRPr lang="en-US" dirty="0"/>
          </a:p>
        </p:txBody>
      </p:sp>
      <p:sp>
        <p:nvSpPr>
          <p:cNvPr id="3" name="Text Placeholder 2">
            <a:extLst>
              <a:ext uri="{FF2B5EF4-FFF2-40B4-BE49-F238E27FC236}">
                <a16:creationId xmlns:a16="http://schemas.microsoft.com/office/drawing/2014/main" id="{2376774E-2438-CD0F-2DFD-8802CF90C88D}"/>
              </a:ext>
            </a:extLst>
          </p:cNvPr>
          <p:cNvSpPr>
            <a:spLocks noGrp="1"/>
          </p:cNvSpPr>
          <p:nvPr>
            <p:ph type="body" sz="quarter" idx="14"/>
          </p:nvPr>
        </p:nvSpPr>
        <p:spPr/>
        <p:txBody>
          <a:bodyPr/>
          <a:lstStyle/>
          <a:p>
            <a:endParaRPr lang="en-US"/>
          </a:p>
        </p:txBody>
      </p:sp>
      <p:pic>
        <p:nvPicPr>
          <p:cNvPr id="101" name="Picture 100">
            <a:extLst>
              <a:ext uri="{FF2B5EF4-FFF2-40B4-BE49-F238E27FC236}">
                <a16:creationId xmlns:a16="http://schemas.microsoft.com/office/drawing/2014/main" id="{6CAF5741-B78E-4C7B-1D8E-53826F5631AC}"/>
              </a:ext>
            </a:extLst>
          </p:cNvPr>
          <p:cNvPicPr>
            <a:picLocks noChangeAspect="1"/>
          </p:cNvPicPr>
          <p:nvPr/>
        </p:nvPicPr>
        <p:blipFill rotWithShape="1">
          <a:blip r:embed="rId2"/>
          <a:srcRect/>
          <a:stretch/>
        </p:blipFill>
        <p:spPr>
          <a:xfrm>
            <a:off x="410942" y="1724297"/>
            <a:ext cx="5193153" cy="3931920"/>
          </a:xfrm>
          <a:prstGeom prst="snip2DiagRect">
            <a:avLst/>
          </a:prstGeom>
        </p:spPr>
      </p:pic>
      <p:pic>
        <p:nvPicPr>
          <p:cNvPr id="103" name="Picture 102">
            <a:extLst>
              <a:ext uri="{FF2B5EF4-FFF2-40B4-BE49-F238E27FC236}">
                <a16:creationId xmlns:a16="http://schemas.microsoft.com/office/drawing/2014/main" id="{5BB0E3E9-425B-3584-8456-720466E2ADAC}"/>
              </a:ext>
            </a:extLst>
          </p:cNvPr>
          <p:cNvPicPr>
            <a:picLocks noChangeAspect="1"/>
          </p:cNvPicPr>
          <p:nvPr/>
        </p:nvPicPr>
        <p:blipFill>
          <a:blip r:embed="rId3"/>
          <a:stretch>
            <a:fillRect/>
          </a:stretch>
        </p:blipFill>
        <p:spPr>
          <a:xfrm>
            <a:off x="5595258" y="1724298"/>
            <a:ext cx="3341733" cy="3931920"/>
          </a:xfrm>
          <a:prstGeom prst="rect">
            <a:avLst/>
          </a:prstGeom>
        </p:spPr>
      </p:pic>
      <p:sp>
        <p:nvSpPr>
          <p:cNvPr id="2" name="Slide Number Placeholder 1">
            <a:extLst>
              <a:ext uri="{FF2B5EF4-FFF2-40B4-BE49-F238E27FC236}">
                <a16:creationId xmlns:a16="http://schemas.microsoft.com/office/drawing/2014/main" id="{26824EB6-2F56-DAC0-11CA-F54CD20E313F}"/>
              </a:ext>
            </a:extLst>
          </p:cNvPr>
          <p:cNvSpPr>
            <a:spLocks noGrp="1"/>
          </p:cNvSpPr>
          <p:nvPr>
            <p:ph type="sldNum" sz="quarter" idx="12"/>
          </p:nvPr>
        </p:nvSpPr>
        <p:spPr/>
        <p:txBody>
          <a:bodyPr/>
          <a:lstStyle/>
          <a:p>
            <a:fld id="{F7283078-D760-1647-8B80-66BA8B52336D}" type="slidenum">
              <a:rPr lang="sv-SE" smtClean="0"/>
              <a:t>43</a:t>
            </a:fld>
            <a:endParaRPr lang="sv-SE" dirty="0"/>
          </a:p>
        </p:txBody>
      </p:sp>
    </p:spTree>
    <p:extLst>
      <p:ext uri="{BB962C8B-B14F-4D97-AF65-F5344CB8AC3E}">
        <p14:creationId xmlns:p14="http://schemas.microsoft.com/office/powerpoint/2010/main" val="149576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FC64B-BD1A-7B34-1709-47A57AEA277D}"/>
              </a:ext>
            </a:extLst>
          </p:cNvPr>
          <p:cNvSpPr>
            <a:spLocks noGrp="1"/>
          </p:cNvSpPr>
          <p:nvPr>
            <p:ph type="title"/>
          </p:nvPr>
        </p:nvSpPr>
        <p:spPr/>
        <p:txBody>
          <a:bodyPr/>
          <a:lstStyle/>
          <a:p>
            <a:r>
              <a:rPr lang="en-SE" dirty="0"/>
              <a:t>Planned human presence</a:t>
            </a:r>
            <a:br>
              <a:rPr lang="en-SE" dirty="0"/>
            </a:br>
            <a:r>
              <a:rPr lang="en-SE" dirty="0"/>
              <a:t>MODE: RUN (source operating)</a:t>
            </a:r>
          </a:p>
        </p:txBody>
      </p:sp>
      <p:sp>
        <p:nvSpPr>
          <p:cNvPr id="5" name="Slide Number Placeholder 4">
            <a:extLst>
              <a:ext uri="{FF2B5EF4-FFF2-40B4-BE49-F238E27FC236}">
                <a16:creationId xmlns:a16="http://schemas.microsoft.com/office/drawing/2014/main" id="{94AD7B70-7B1A-BFA0-0E12-CDDC7F67A099}"/>
              </a:ext>
            </a:extLst>
          </p:cNvPr>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44</a:t>
            </a:fld>
            <a:endParaRPr lang="sv-SE" dirty="0">
              <a:solidFill>
                <a:prstClr val="black">
                  <a:tint val="75000"/>
                </a:prstClr>
              </a:solidFill>
              <a:latin typeface="Calibri"/>
            </a:endParaRPr>
          </a:p>
        </p:txBody>
      </p:sp>
      <p:pic>
        <p:nvPicPr>
          <p:cNvPr id="12" name="Picture 11">
            <a:extLst>
              <a:ext uri="{FF2B5EF4-FFF2-40B4-BE49-F238E27FC236}">
                <a16:creationId xmlns:a16="http://schemas.microsoft.com/office/drawing/2014/main" id="{D1EADEAD-201A-BEB0-2F8B-B675D03F4643}"/>
              </a:ext>
            </a:extLst>
          </p:cNvPr>
          <p:cNvPicPr>
            <a:picLocks noChangeAspect="1"/>
          </p:cNvPicPr>
          <p:nvPr/>
        </p:nvPicPr>
        <p:blipFill>
          <a:blip r:embed="rId3"/>
          <a:stretch>
            <a:fillRect/>
          </a:stretch>
        </p:blipFill>
        <p:spPr>
          <a:xfrm>
            <a:off x="4700037" y="1546973"/>
            <a:ext cx="7228067" cy="2395098"/>
          </a:xfrm>
          <a:prstGeom prst="rect">
            <a:avLst/>
          </a:prstGeom>
        </p:spPr>
      </p:pic>
      <p:sp>
        <p:nvSpPr>
          <p:cNvPr id="15" name="Rectangle 14">
            <a:extLst>
              <a:ext uri="{FF2B5EF4-FFF2-40B4-BE49-F238E27FC236}">
                <a16:creationId xmlns:a16="http://schemas.microsoft.com/office/drawing/2014/main" id="{B5E4E33F-477F-011E-3A09-461FFC474305}"/>
              </a:ext>
            </a:extLst>
          </p:cNvPr>
          <p:cNvSpPr/>
          <p:nvPr/>
        </p:nvSpPr>
        <p:spPr>
          <a:xfrm>
            <a:off x="7613341" y="3552889"/>
            <a:ext cx="462579" cy="298215"/>
          </a:xfrm>
          <a:prstGeom prst="rect">
            <a:avLst/>
          </a:prstGeom>
          <a:solidFill>
            <a:srgbClr val="00B050">
              <a:alpha val="387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pic>
        <p:nvPicPr>
          <p:cNvPr id="3" name="Content Placeholder 6">
            <a:extLst>
              <a:ext uri="{FF2B5EF4-FFF2-40B4-BE49-F238E27FC236}">
                <a16:creationId xmlns:a16="http://schemas.microsoft.com/office/drawing/2014/main" id="{135E0F57-58AF-1B5D-262E-0CB328B04232}"/>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130979" y="3851104"/>
            <a:ext cx="6360267" cy="2953897"/>
          </a:xfrm>
        </p:spPr>
      </p:pic>
    </p:spTree>
    <p:extLst>
      <p:ext uri="{BB962C8B-B14F-4D97-AF65-F5344CB8AC3E}">
        <p14:creationId xmlns:p14="http://schemas.microsoft.com/office/powerpoint/2010/main" val="3042053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FC64B-BD1A-7B34-1709-47A57AEA277D}"/>
              </a:ext>
            </a:extLst>
          </p:cNvPr>
          <p:cNvSpPr>
            <a:spLocks noGrp="1"/>
          </p:cNvSpPr>
          <p:nvPr>
            <p:ph type="title"/>
          </p:nvPr>
        </p:nvSpPr>
        <p:spPr/>
        <p:txBody>
          <a:bodyPr/>
          <a:lstStyle/>
          <a:p>
            <a:r>
              <a:rPr lang="en-SE" dirty="0"/>
              <a:t>Planned human presence</a:t>
            </a:r>
            <a:br>
              <a:rPr lang="en-SE" dirty="0"/>
            </a:br>
            <a:r>
              <a:rPr lang="en-SE" dirty="0"/>
              <a:t>MODE: Maintenance (source shutdown)</a:t>
            </a:r>
          </a:p>
        </p:txBody>
      </p:sp>
      <p:sp>
        <p:nvSpPr>
          <p:cNvPr id="5" name="Slide Number Placeholder 4">
            <a:extLst>
              <a:ext uri="{FF2B5EF4-FFF2-40B4-BE49-F238E27FC236}">
                <a16:creationId xmlns:a16="http://schemas.microsoft.com/office/drawing/2014/main" id="{94AD7B70-7B1A-BFA0-0E12-CDDC7F67A099}"/>
              </a:ext>
            </a:extLst>
          </p:cNvPr>
          <p:cNvSpPr>
            <a:spLocks noGrp="1"/>
          </p:cNvSpPr>
          <p:nvPr>
            <p:ph type="sldNum" sz="quarter" idx="12"/>
          </p:nvPr>
        </p:nvSpPr>
        <p:spPr>
          <a:xfrm>
            <a:off x="9017980" y="6400799"/>
            <a:ext cx="2844800" cy="365125"/>
          </a:xfrm>
        </p:spPr>
        <p:txBody>
          <a:bodyPr/>
          <a:lstStyle/>
          <a:p>
            <a:fld id="{551115BC-487E-4422-894C-CB7CD3E79223}" type="slidenum">
              <a:rPr lang="sv-SE" smtClean="0">
                <a:solidFill>
                  <a:prstClr val="black">
                    <a:tint val="75000"/>
                  </a:prstClr>
                </a:solidFill>
                <a:latin typeface="Calibri"/>
              </a:rPr>
              <a:pPr/>
              <a:t>45</a:t>
            </a:fld>
            <a:endParaRPr lang="sv-SE" dirty="0">
              <a:solidFill>
                <a:prstClr val="black">
                  <a:tint val="75000"/>
                </a:prstClr>
              </a:solidFill>
              <a:latin typeface="Calibri"/>
            </a:endParaRPr>
          </a:p>
        </p:txBody>
      </p:sp>
      <p:pic>
        <p:nvPicPr>
          <p:cNvPr id="9" name="Picture 8">
            <a:extLst>
              <a:ext uri="{FF2B5EF4-FFF2-40B4-BE49-F238E27FC236}">
                <a16:creationId xmlns:a16="http://schemas.microsoft.com/office/drawing/2014/main" id="{4D5FA927-CB0C-E895-0F6D-083B4C8F422A}"/>
              </a:ext>
            </a:extLst>
          </p:cNvPr>
          <p:cNvPicPr>
            <a:picLocks noChangeAspect="1"/>
          </p:cNvPicPr>
          <p:nvPr/>
        </p:nvPicPr>
        <p:blipFill>
          <a:blip r:embed="rId3"/>
          <a:stretch>
            <a:fillRect/>
          </a:stretch>
        </p:blipFill>
        <p:spPr>
          <a:xfrm>
            <a:off x="0" y="1462085"/>
            <a:ext cx="7228067" cy="2403613"/>
          </a:xfrm>
          <a:prstGeom prst="rect">
            <a:avLst/>
          </a:prstGeom>
        </p:spPr>
      </p:pic>
      <p:sp>
        <p:nvSpPr>
          <p:cNvPr id="16" name="Rectangle 15">
            <a:extLst>
              <a:ext uri="{FF2B5EF4-FFF2-40B4-BE49-F238E27FC236}">
                <a16:creationId xmlns:a16="http://schemas.microsoft.com/office/drawing/2014/main" id="{25D058DA-5A0D-9DF6-93C3-2A46E052FD7A}"/>
              </a:ext>
            </a:extLst>
          </p:cNvPr>
          <p:cNvSpPr/>
          <p:nvPr/>
        </p:nvSpPr>
        <p:spPr>
          <a:xfrm>
            <a:off x="2907757" y="3027747"/>
            <a:ext cx="462579" cy="821668"/>
          </a:xfrm>
          <a:prstGeom prst="rect">
            <a:avLst/>
          </a:prstGeom>
          <a:solidFill>
            <a:srgbClr val="00B050">
              <a:alpha val="387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pic>
        <p:nvPicPr>
          <p:cNvPr id="3" name="Content Placeholder 6">
            <a:extLst>
              <a:ext uri="{FF2B5EF4-FFF2-40B4-BE49-F238E27FC236}">
                <a16:creationId xmlns:a16="http://schemas.microsoft.com/office/drawing/2014/main" id="{FBC55C73-DD5E-616A-38B1-FC9D6044CFBF}"/>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5622371" y="3910145"/>
            <a:ext cx="6569629" cy="2768739"/>
          </a:xfrm>
        </p:spPr>
      </p:pic>
    </p:spTree>
    <p:extLst>
      <p:ext uri="{BB962C8B-B14F-4D97-AF65-F5344CB8AC3E}">
        <p14:creationId xmlns:p14="http://schemas.microsoft.com/office/powerpoint/2010/main" val="1857866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p:txBody>
          <a:bodyPr anchor="t">
            <a:normAutofit/>
          </a:bodyPr>
          <a:lstStyle/>
          <a:p>
            <a:r>
              <a:rPr lang="en-US" dirty="0"/>
              <a:t>Bunker</a:t>
            </a:r>
            <a:endParaRPr lang="en-GB" dirty="0"/>
          </a:p>
        </p:txBody>
      </p:sp>
      <p:pic>
        <p:nvPicPr>
          <p:cNvPr id="12" name="Content Placeholder 11" descr="A picture containing text&#10;&#10;Description automatically generated">
            <a:extLst>
              <a:ext uri="{FF2B5EF4-FFF2-40B4-BE49-F238E27FC236}">
                <a16:creationId xmlns:a16="http://schemas.microsoft.com/office/drawing/2014/main" id="{8C1A7D02-CDA9-40E9-4456-A117C0612FF0}"/>
              </a:ext>
            </a:extLst>
          </p:cNvPr>
          <p:cNvPicPr>
            <a:picLocks noGrp="1" noChangeAspect="1"/>
          </p:cNvPicPr>
          <p:nvPr>
            <p:ph idx="1"/>
          </p:nvPr>
        </p:nvPicPr>
        <p:blipFill>
          <a:blip r:embed="rId3"/>
          <a:stretch>
            <a:fillRect/>
          </a:stretch>
        </p:blipFill>
        <p:spPr>
          <a:xfrm>
            <a:off x="312513" y="819048"/>
            <a:ext cx="6182344" cy="5852160"/>
          </a:xfrm>
        </p:spPr>
      </p:pic>
      <p:sp>
        <p:nvSpPr>
          <p:cNvPr id="7" name="Content Placeholder 6">
            <a:extLst>
              <a:ext uri="{FF2B5EF4-FFF2-40B4-BE49-F238E27FC236}">
                <a16:creationId xmlns:a16="http://schemas.microsoft.com/office/drawing/2014/main" id="{1B53C9BA-7DEA-B02E-2954-2387988C8820}"/>
              </a:ext>
            </a:extLst>
          </p:cNvPr>
          <p:cNvSpPr>
            <a:spLocks noGrp="1"/>
          </p:cNvSpPr>
          <p:nvPr>
            <p:ph idx="13"/>
          </p:nvPr>
        </p:nvSpPr>
        <p:spPr>
          <a:xfrm>
            <a:off x="5002726" y="977682"/>
            <a:ext cx="5842238" cy="4768062"/>
          </a:xfrm>
        </p:spPr>
        <p:txBody>
          <a:bodyPr/>
          <a:lstStyle/>
          <a:p>
            <a:pPr marL="342900" marR="0" lvl="0" indent="-342900" algn="just" rtl="0">
              <a:spcBef>
                <a:spcPts val="0"/>
              </a:spcBef>
              <a:spcAft>
                <a:spcPts val="0"/>
              </a:spcAft>
              <a:buFont typeface="Symbol" panose="05050102010706020507" pitchFamily="18" charset="2"/>
              <a:buChar char=""/>
            </a:pPr>
            <a:r>
              <a:rPr lang="en-US" b="1" dirty="0">
                <a:effectLst/>
                <a:latin typeface="Segoe UI Historic" panose="020B0502040204020203" pitchFamily="34" charset="0"/>
                <a:ea typeface="MS Mincho" panose="02020609040205080304" pitchFamily="49" charset="-128"/>
                <a:cs typeface="Arial" panose="020B0604020202020204" pitchFamily="34" charset="0"/>
              </a:rPr>
              <a:t>North-West Bunker</a:t>
            </a:r>
            <a:r>
              <a:rPr lang="en-US" dirty="0">
                <a:effectLst/>
                <a:latin typeface="Segoe UI Historic" panose="020B0502040204020203" pitchFamily="34" charset="0"/>
                <a:ea typeface="MS Mincho" panose="02020609040205080304" pitchFamily="49" charset="-128"/>
                <a:cs typeface="Arial" panose="020B0604020202020204" pitchFamily="34" charset="0"/>
              </a:rPr>
              <a:t>: Located in D03 building. </a:t>
            </a:r>
          </a:p>
          <a:p>
            <a:pPr marL="342900" marR="0" lvl="0" indent="-342900" algn="just" rtl="0">
              <a:spcBef>
                <a:spcPts val="0"/>
              </a:spcBef>
              <a:spcAft>
                <a:spcPts val="0"/>
              </a:spcAft>
              <a:buFont typeface="Symbol" panose="05050102010706020507" pitchFamily="18" charset="2"/>
              <a:buChar char=""/>
            </a:pPr>
            <a:endParaRPr lang="en-US" b="1"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lgn="just" rtl="0">
              <a:spcBef>
                <a:spcPts val="0"/>
              </a:spcBef>
              <a:spcAft>
                <a:spcPts val="0"/>
              </a:spcAft>
              <a:buFont typeface="Symbol" panose="05050102010706020507" pitchFamily="18" charset="2"/>
              <a:buChar char=""/>
            </a:pPr>
            <a:r>
              <a:rPr lang="en-US" b="1" dirty="0">
                <a:effectLst/>
                <a:latin typeface="Segoe UI Historic" panose="020B0502040204020203" pitchFamily="34" charset="0"/>
                <a:ea typeface="MS Mincho" panose="02020609040205080304" pitchFamily="49" charset="-128"/>
                <a:cs typeface="Arial" panose="020B0604020202020204" pitchFamily="34" charset="0"/>
              </a:rPr>
              <a:t>South-East Bunker</a:t>
            </a:r>
            <a:r>
              <a:rPr lang="en-US" dirty="0">
                <a:effectLst/>
                <a:latin typeface="Segoe UI Historic" panose="020B0502040204020203" pitchFamily="34" charset="0"/>
                <a:ea typeface="MS Mincho" panose="02020609040205080304" pitchFamily="49" charset="-128"/>
                <a:cs typeface="Arial" panose="020B0604020202020204" pitchFamily="34" charset="0"/>
              </a:rPr>
              <a:t>: Located in D01 building. </a:t>
            </a:r>
            <a:endParaRPr lang="en-US" dirty="0">
              <a:solidFill>
                <a:srgbClr val="FF7D00"/>
              </a:solidFill>
            </a:endParaRPr>
          </a:p>
        </p:txBody>
      </p:sp>
      <p:sp>
        <p:nvSpPr>
          <p:cNvPr id="25" name="Content Placeholder 8">
            <a:extLst>
              <a:ext uri="{FF2B5EF4-FFF2-40B4-BE49-F238E27FC236}">
                <a16:creationId xmlns:a16="http://schemas.microsoft.com/office/drawing/2014/main" id="{D5DBA4AF-0718-4DD8-8D35-13FA8E823FE8}"/>
              </a:ext>
            </a:extLst>
          </p:cNvPr>
          <p:cNvSpPr txBox="1">
            <a:spLocks/>
          </p:cNvSpPr>
          <p:nvPr/>
        </p:nvSpPr>
        <p:spPr>
          <a:xfrm>
            <a:off x="1103709" y="1605932"/>
            <a:ext cx="9360000" cy="4746742"/>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dirty="0"/>
          </a:p>
        </p:txBody>
      </p:sp>
      <p:pic>
        <p:nvPicPr>
          <p:cNvPr id="1026" name="Picture 2">
            <a:extLst>
              <a:ext uri="{FF2B5EF4-FFF2-40B4-BE49-F238E27FC236}">
                <a16:creationId xmlns:a16="http://schemas.microsoft.com/office/drawing/2014/main" id="{F572B4C1-953A-D93D-0A47-64208CD44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128" y="2739288"/>
            <a:ext cx="3291156" cy="393192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B272674-FBDF-F343-3502-DFE72A0557EB}"/>
              </a:ext>
            </a:extLst>
          </p:cNvPr>
          <p:cNvSpPr/>
          <p:nvPr/>
        </p:nvSpPr>
        <p:spPr>
          <a:xfrm>
            <a:off x="3502088" y="4204995"/>
            <a:ext cx="1212979" cy="1188098"/>
          </a:xfrm>
          <a:prstGeom prst="ellipse">
            <a:avLst/>
          </a:prstGeom>
          <a:solidFill>
            <a:srgbClr val="FEE6C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3E341C1-9FA4-62EF-C425-A2C2B04C9E32}"/>
              </a:ext>
            </a:extLst>
          </p:cNvPr>
          <p:cNvSpPr>
            <a:spLocks noGrp="1"/>
          </p:cNvSpPr>
          <p:nvPr>
            <p:ph type="sldNum" sz="quarter" idx="12"/>
          </p:nvPr>
        </p:nvSpPr>
        <p:spPr/>
        <p:txBody>
          <a:bodyPr/>
          <a:lstStyle/>
          <a:p>
            <a:fld id="{F7283078-D760-1647-8B80-66BA8B52336D}" type="slidenum">
              <a:rPr lang="sv-SE" smtClean="0"/>
              <a:t>5</a:t>
            </a:fld>
            <a:endParaRPr lang="sv-SE"/>
          </a:p>
        </p:txBody>
      </p:sp>
    </p:spTree>
    <p:extLst>
      <p:ext uri="{BB962C8B-B14F-4D97-AF65-F5344CB8AC3E}">
        <p14:creationId xmlns:p14="http://schemas.microsoft.com/office/powerpoint/2010/main" val="231152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p:txBody>
          <a:bodyPr anchor="t">
            <a:normAutofit/>
          </a:bodyPr>
          <a:lstStyle/>
          <a:p>
            <a:r>
              <a:rPr lang="en-US" dirty="0"/>
              <a:t>Bunker</a:t>
            </a:r>
            <a:endParaRPr lang="en-GB" dirty="0"/>
          </a:p>
        </p:txBody>
      </p:sp>
      <p:sp>
        <p:nvSpPr>
          <p:cNvPr id="11" name="Text Placeholder 10">
            <a:extLst>
              <a:ext uri="{FF2B5EF4-FFF2-40B4-BE49-F238E27FC236}">
                <a16:creationId xmlns:a16="http://schemas.microsoft.com/office/drawing/2014/main" id="{261A68EC-4295-D15D-AF8B-848C420BA520}"/>
              </a:ext>
            </a:extLst>
          </p:cNvPr>
          <p:cNvSpPr>
            <a:spLocks noGrp="1"/>
          </p:cNvSpPr>
          <p:nvPr>
            <p:ph type="body" sz="quarter" idx="14"/>
          </p:nvPr>
        </p:nvSpPr>
        <p:spPr/>
        <p:txBody>
          <a:bodyPr/>
          <a:lstStyle/>
          <a:p>
            <a:endParaRPr lang="en-US"/>
          </a:p>
        </p:txBody>
      </p:sp>
      <p:sp>
        <p:nvSpPr>
          <p:cNvPr id="9" name="Content Placeholder 8">
            <a:extLst>
              <a:ext uri="{FF2B5EF4-FFF2-40B4-BE49-F238E27FC236}">
                <a16:creationId xmlns:a16="http://schemas.microsoft.com/office/drawing/2014/main" id="{9A407150-C51E-27B5-5DA4-4595C8A49D2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4EC5E74-8974-97D7-8A02-EF67204E18EC}"/>
              </a:ext>
            </a:extLst>
          </p:cNvPr>
          <p:cNvPicPr>
            <a:picLocks noChangeAspect="1"/>
          </p:cNvPicPr>
          <p:nvPr/>
        </p:nvPicPr>
        <p:blipFill>
          <a:blip r:embed="rId3"/>
          <a:stretch>
            <a:fillRect/>
          </a:stretch>
        </p:blipFill>
        <p:spPr>
          <a:xfrm>
            <a:off x="439044" y="870003"/>
            <a:ext cx="10038371" cy="5669280"/>
          </a:xfrm>
          <a:prstGeom prst="rect">
            <a:avLst/>
          </a:prstGeom>
        </p:spPr>
      </p:pic>
      <p:sp>
        <p:nvSpPr>
          <p:cNvPr id="2" name="Slide Number Placeholder 1">
            <a:extLst>
              <a:ext uri="{FF2B5EF4-FFF2-40B4-BE49-F238E27FC236}">
                <a16:creationId xmlns:a16="http://schemas.microsoft.com/office/drawing/2014/main" id="{DC5DD378-BAB1-3B37-0068-52472F260853}"/>
              </a:ext>
            </a:extLst>
          </p:cNvPr>
          <p:cNvSpPr>
            <a:spLocks noGrp="1"/>
          </p:cNvSpPr>
          <p:nvPr>
            <p:ph type="sldNum" sz="quarter" idx="12"/>
          </p:nvPr>
        </p:nvSpPr>
        <p:spPr/>
        <p:txBody>
          <a:bodyPr/>
          <a:lstStyle/>
          <a:p>
            <a:fld id="{F7283078-D760-1647-8B80-66BA8B52336D}" type="slidenum">
              <a:rPr lang="sv-SE" smtClean="0"/>
              <a:t>6</a:t>
            </a:fld>
            <a:endParaRPr lang="sv-SE" dirty="0"/>
          </a:p>
        </p:txBody>
      </p:sp>
    </p:spTree>
    <p:extLst>
      <p:ext uri="{BB962C8B-B14F-4D97-AF65-F5344CB8AC3E}">
        <p14:creationId xmlns:p14="http://schemas.microsoft.com/office/powerpoint/2010/main" val="3462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FFF4E1-9116-8F34-0504-CDCCEDF6AEFD}"/>
              </a:ext>
            </a:extLst>
          </p:cNvPr>
          <p:cNvSpPr>
            <a:spLocks noGrp="1"/>
          </p:cNvSpPr>
          <p:nvPr>
            <p:ph type="title"/>
          </p:nvPr>
        </p:nvSpPr>
        <p:spPr/>
        <p:txBody>
          <a:bodyPr/>
          <a:lstStyle/>
          <a:p>
            <a:r>
              <a:rPr lang="en-US" dirty="0"/>
              <a:t>Access to the Bunker Area</a:t>
            </a:r>
            <a:endParaRPr lang="en-SE" dirty="0"/>
          </a:p>
        </p:txBody>
      </p:sp>
      <p:sp>
        <p:nvSpPr>
          <p:cNvPr id="8" name="Content Placeholder 7">
            <a:extLst>
              <a:ext uri="{FF2B5EF4-FFF2-40B4-BE49-F238E27FC236}">
                <a16:creationId xmlns:a16="http://schemas.microsoft.com/office/drawing/2014/main" id="{F477252C-0598-8971-31F3-9E8E8E0B655E}"/>
              </a:ext>
            </a:extLst>
          </p:cNvPr>
          <p:cNvSpPr>
            <a:spLocks noGrp="1"/>
          </p:cNvSpPr>
          <p:nvPr>
            <p:ph idx="1"/>
          </p:nvPr>
        </p:nvSpPr>
        <p:spPr/>
        <p:txBody>
          <a:bodyPr/>
          <a:lstStyle/>
          <a:p>
            <a:r>
              <a:rPr lang="en-US" dirty="0"/>
              <a:t>To prevent unauthorized access onto the bunker roof, a fence and stairs with controlled access will be installed.</a:t>
            </a:r>
            <a:endParaRPr lang="en-SE" dirty="0"/>
          </a:p>
        </p:txBody>
      </p:sp>
      <p:pic>
        <p:nvPicPr>
          <p:cNvPr id="10" name="Picture 9">
            <a:extLst>
              <a:ext uri="{FF2B5EF4-FFF2-40B4-BE49-F238E27FC236}">
                <a16:creationId xmlns:a16="http://schemas.microsoft.com/office/drawing/2014/main" id="{8EAB923A-1986-F9E8-1356-EFCED1D5DB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3" r="28265"/>
          <a:stretch/>
        </p:blipFill>
        <p:spPr>
          <a:xfrm>
            <a:off x="441705" y="2590711"/>
            <a:ext cx="5031057" cy="3607196"/>
          </a:xfrm>
          <a:prstGeom prst="roundRect">
            <a:avLst>
              <a:gd name="adj" fmla="val 8594"/>
            </a:avLst>
          </a:prstGeom>
          <a:solidFill>
            <a:srgbClr val="FFFFFF">
              <a:shade val="85000"/>
            </a:srgbClr>
          </a:solidFill>
          <a:ln>
            <a:noFill/>
          </a:ln>
          <a:effectLst/>
        </p:spPr>
      </p:pic>
      <p:pic>
        <p:nvPicPr>
          <p:cNvPr id="11" name="Picture 10">
            <a:extLst>
              <a:ext uri="{FF2B5EF4-FFF2-40B4-BE49-F238E27FC236}">
                <a16:creationId xmlns:a16="http://schemas.microsoft.com/office/drawing/2014/main" id="{A7B50F07-B520-3F5F-9DBA-AD40702FA6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80" r="5427"/>
          <a:stretch/>
        </p:blipFill>
        <p:spPr>
          <a:xfrm>
            <a:off x="5556272" y="2474894"/>
            <a:ext cx="6456130" cy="3838830"/>
          </a:xfrm>
          <a:prstGeom prst="roundRect">
            <a:avLst>
              <a:gd name="adj" fmla="val 8594"/>
            </a:avLst>
          </a:prstGeom>
          <a:solidFill>
            <a:srgbClr val="FFFFFF">
              <a:shade val="85000"/>
            </a:srgbClr>
          </a:solidFill>
          <a:ln>
            <a:noFill/>
          </a:ln>
          <a:effectLst/>
        </p:spPr>
      </p:pic>
      <p:sp>
        <p:nvSpPr>
          <p:cNvPr id="3" name="Text Placeholder 2">
            <a:extLst>
              <a:ext uri="{FF2B5EF4-FFF2-40B4-BE49-F238E27FC236}">
                <a16:creationId xmlns:a16="http://schemas.microsoft.com/office/drawing/2014/main" id="{687A0062-AA99-15DA-9FEE-2CC943424FF7}"/>
              </a:ext>
            </a:extLst>
          </p:cNvPr>
          <p:cNvSpPr>
            <a:spLocks noGrp="1"/>
          </p:cNvSpPr>
          <p:nvPr>
            <p:ph type="body" sz="quarter" idx="14"/>
          </p:nvPr>
        </p:nvSpPr>
        <p:spPr/>
        <p:txBody>
          <a:bodyPr/>
          <a:lstStyle/>
          <a:p>
            <a:endParaRPr lang="en-US" dirty="0"/>
          </a:p>
        </p:txBody>
      </p:sp>
      <p:sp>
        <p:nvSpPr>
          <p:cNvPr id="2" name="Slide Number Placeholder 1">
            <a:extLst>
              <a:ext uri="{FF2B5EF4-FFF2-40B4-BE49-F238E27FC236}">
                <a16:creationId xmlns:a16="http://schemas.microsoft.com/office/drawing/2014/main" id="{943A3AC0-77F9-24F0-7607-8986546B785D}"/>
              </a:ext>
            </a:extLst>
          </p:cNvPr>
          <p:cNvSpPr>
            <a:spLocks noGrp="1"/>
          </p:cNvSpPr>
          <p:nvPr>
            <p:ph type="sldNum" sz="quarter" idx="12"/>
          </p:nvPr>
        </p:nvSpPr>
        <p:spPr/>
        <p:txBody>
          <a:bodyPr/>
          <a:lstStyle/>
          <a:p>
            <a:fld id="{F7283078-D760-1647-8B80-66BA8B52336D}" type="slidenum">
              <a:rPr lang="sv-SE" smtClean="0"/>
              <a:t>7</a:t>
            </a:fld>
            <a:endParaRPr lang="sv-SE" dirty="0"/>
          </a:p>
        </p:txBody>
      </p:sp>
    </p:spTree>
    <p:extLst>
      <p:ext uri="{BB962C8B-B14F-4D97-AF65-F5344CB8AC3E}">
        <p14:creationId xmlns:p14="http://schemas.microsoft.com/office/powerpoint/2010/main" val="421303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84ECE-22DA-0BDC-9AE2-3986873EC31C}"/>
              </a:ext>
            </a:extLst>
          </p:cNvPr>
          <p:cNvSpPr>
            <a:spLocks noGrp="1"/>
          </p:cNvSpPr>
          <p:nvPr>
            <p:ph type="title"/>
          </p:nvPr>
        </p:nvSpPr>
        <p:spPr/>
        <p:txBody>
          <a:bodyPr/>
          <a:lstStyle/>
          <a:p>
            <a:r>
              <a:rPr lang="en-US" noProof="0" dirty="0"/>
              <a:t>In Bunker </a:t>
            </a:r>
            <a:r>
              <a:rPr lang="en-SE" noProof="0" dirty="0"/>
              <a:t>Access case example</a:t>
            </a:r>
          </a:p>
        </p:txBody>
      </p:sp>
      <p:sp>
        <p:nvSpPr>
          <p:cNvPr id="4" name="Slide Number Placeholder 3">
            <a:extLst>
              <a:ext uri="{FF2B5EF4-FFF2-40B4-BE49-F238E27FC236}">
                <a16:creationId xmlns:a16="http://schemas.microsoft.com/office/drawing/2014/main" id="{25D151FF-25B3-57BF-8119-D6334156E034}"/>
              </a:ext>
            </a:extLst>
          </p:cNvPr>
          <p:cNvSpPr>
            <a:spLocks noGrp="1"/>
          </p:cNvSpPr>
          <p:nvPr>
            <p:ph type="sldNum" sz="quarter" idx="12"/>
          </p:nvPr>
        </p:nvSpPr>
        <p:spPr/>
        <p:txBody>
          <a:bodyPr/>
          <a:lstStyle/>
          <a:p>
            <a:fld id="{F7283078-D760-1647-8B80-66BA8B52336D}" type="slidenum">
              <a:rPr lang="sv-SE" smtClean="0"/>
              <a:t>8</a:t>
            </a:fld>
            <a:endParaRPr lang="sv-SE" dirty="0"/>
          </a:p>
        </p:txBody>
      </p:sp>
      <p:sp>
        <p:nvSpPr>
          <p:cNvPr id="5" name="Text Placeholder 4">
            <a:extLst>
              <a:ext uri="{FF2B5EF4-FFF2-40B4-BE49-F238E27FC236}">
                <a16:creationId xmlns:a16="http://schemas.microsoft.com/office/drawing/2014/main" id="{18B2053C-64A2-C4B6-6B4D-F76311F489B2}"/>
              </a:ext>
            </a:extLst>
          </p:cNvPr>
          <p:cNvSpPr>
            <a:spLocks noGrp="1"/>
          </p:cNvSpPr>
          <p:nvPr>
            <p:ph type="body" sz="quarter" idx="14"/>
          </p:nvPr>
        </p:nvSpPr>
        <p:spPr/>
        <p:txBody>
          <a:bodyPr/>
          <a:lstStyle/>
          <a:p>
            <a:r>
              <a:rPr lang="en-SE" noProof="0" dirty="0"/>
              <a:t>Bunker’s Roofs</a:t>
            </a:r>
          </a:p>
        </p:txBody>
      </p:sp>
      <p:sp>
        <p:nvSpPr>
          <p:cNvPr id="6" name="Content Placeholder 5">
            <a:extLst>
              <a:ext uri="{FF2B5EF4-FFF2-40B4-BE49-F238E27FC236}">
                <a16:creationId xmlns:a16="http://schemas.microsoft.com/office/drawing/2014/main" id="{DDFCDACC-BEAD-478B-6325-5104DF206701}"/>
              </a:ext>
            </a:extLst>
          </p:cNvPr>
          <p:cNvSpPr>
            <a:spLocks noGrp="1"/>
          </p:cNvSpPr>
          <p:nvPr>
            <p:ph idx="1"/>
          </p:nvPr>
        </p:nvSpPr>
        <p:spPr>
          <a:xfrm>
            <a:off x="1094400" y="1562400"/>
            <a:ext cx="3322325" cy="4768062"/>
          </a:xfrm>
        </p:spPr>
        <p:txBody>
          <a:bodyPr/>
          <a:lstStyle/>
          <a:p>
            <a:r>
              <a:rPr lang="en-SE" sz="2000" noProof="0" dirty="0"/>
              <a:t>To create full access to LOKI:</a:t>
            </a:r>
          </a:p>
          <a:p>
            <a:pPr lvl="1"/>
            <a:r>
              <a:rPr lang="en-SE" noProof="0" dirty="0"/>
              <a:t>21 roof blocks (11+6+4)</a:t>
            </a:r>
          </a:p>
          <a:p>
            <a:pPr lvl="1"/>
            <a:r>
              <a:rPr lang="en-SE" noProof="0" dirty="0"/>
              <a:t>4 bolts</a:t>
            </a:r>
          </a:p>
          <a:p>
            <a:pPr lvl="1"/>
            <a:r>
              <a:rPr lang="en-SE" noProof="0" dirty="0"/>
              <a:t>1 beam</a:t>
            </a:r>
          </a:p>
          <a:p>
            <a:pPr marL="82550" lvl="1" indent="0">
              <a:buNone/>
            </a:pPr>
            <a:r>
              <a:rPr lang="en-SE" noProof="0" dirty="0"/>
              <a:t>must be removed.</a:t>
            </a:r>
          </a:p>
          <a:p>
            <a:endParaRPr lang="en-SE" noProof="0" dirty="0"/>
          </a:p>
          <a:p>
            <a:endParaRPr lang="en-SE" noProof="0" dirty="0"/>
          </a:p>
        </p:txBody>
      </p:sp>
      <p:pic>
        <p:nvPicPr>
          <p:cNvPr id="9" name="Picture 8">
            <a:extLst>
              <a:ext uri="{FF2B5EF4-FFF2-40B4-BE49-F238E27FC236}">
                <a16:creationId xmlns:a16="http://schemas.microsoft.com/office/drawing/2014/main" id="{B14A0326-1E7A-B24B-122A-6379D43992BB}"/>
              </a:ext>
            </a:extLst>
          </p:cNvPr>
          <p:cNvPicPr>
            <a:picLocks noChangeAspect="1"/>
          </p:cNvPicPr>
          <p:nvPr/>
        </p:nvPicPr>
        <p:blipFill rotWithShape="1">
          <a:blip r:embed="rId2"/>
          <a:srcRect l="10329" t="8052" r="25744" b="5273"/>
          <a:stretch/>
        </p:blipFill>
        <p:spPr>
          <a:xfrm>
            <a:off x="4416725" y="1227693"/>
            <a:ext cx="7677509" cy="5298863"/>
          </a:xfrm>
          <a:prstGeom prst="rect">
            <a:avLst/>
          </a:prstGeom>
        </p:spPr>
      </p:pic>
    </p:spTree>
    <p:extLst>
      <p:ext uri="{BB962C8B-B14F-4D97-AF65-F5344CB8AC3E}">
        <p14:creationId xmlns:p14="http://schemas.microsoft.com/office/powerpoint/2010/main" val="231466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F482-4C81-1484-3F71-3A0BC309E4D8}"/>
              </a:ext>
            </a:extLst>
          </p:cNvPr>
          <p:cNvSpPr>
            <a:spLocks noGrp="1"/>
          </p:cNvSpPr>
          <p:nvPr>
            <p:ph type="title"/>
          </p:nvPr>
        </p:nvSpPr>
        <p:spPr>
          <a:xfrm>
            <a:off x="642293" y="261879"/>
            <a:ext cx="9360000" cy="657339"/>
          </a:xfrm>
        </p:spPr>
        <p:txBody>
          <a:bodyPr/>
          <a:lstStyle/>
          <a:p>
            <a:r>
              <a:rPr lang="en-US" noProof="0" dirty="0"/>
              <a:t>How to remove the Shielding Blocks</a:t>
            </a:r>
            <a:endParaRPr lang="en-SE" noProof="0" dirty="0"/>
          </a:p>
        </p:txBody>
      </p:sp>
      <p:sp>
        <p:nvSpPr>
          <p:cNvPr id="4" name="Slide Number Placeholder 3">
            <a:extLst>
              <a:ext uri="{FF2B5EF4-FFF2-40B4-BE49-F238E27FC236}">
                <a16:creationId xmlns:a16="http://schemas.microsoft.com/office/drawing/2014/main" id="{B0B68010-15E7-2D7E-C372-32ABD551CCE2}"/>
              </a:ext>
            </a:extLst>
          </p:cNvPr>
          <p:cNvSpPr>
            <a:spLocks noGrp="1"/>
          </p:cNvSpPr>
          <p:nvPr>
            <p:ph type="sldNum" sz="quarter" idx="12"/>
          </p:nvPr>
        </p:nvSpPr>
        <p:spPr/>
        <p:txBody>
          <a:bodyPr/>
          <a:lstStyle/>
          <a:p>
            <a:fld id="{F7283078-D760-1647-8B80-66BA8B52336D}" type="slidenum">
              <a:rPr lang="sv-SE" smtClean="0"/>
              <a:t>9</a:t>
            </a:fld>
            <a:endParaRPr lang="sv-SE" dirty="0"/>
          </a:p>
        </p:txBody>
      </p:sp>
      <p:sp>
        <p:nvSpPr>
          <p:cNvPr id="5" name="Text Placeholder 4">
            <a:extLst>
              <a:ext uri="{FF2B5EF4-FFF2-40B4-BE49-F238E27FC236}">
                <a16:creationId xmlns:a16="http://schemas.microsoft.com/office/drawing/2014/main" id="{CB80770D-A103-F705-6295-C60B5544653F}"/>
              </a:ext>
            </a:extLst>
          </p:cNvPr>
          <p:cNvSpPr>
            <a:spLocks noGrp="1"/>
          </p:cNvSpPr>
          <p:nvPr>
            <p:ph type="body" sz="quarter" idx="14"/>
          </p:nvPr>
        </p:nvSpPr>
        <p:spPr>
          <a:xfrm>
            <a:off x="746892" y="880899"/>
            <a:ext cx="9360000" cy="507076"/>
          </a:xfrm>
        </p:spPr>
        <p:txBody>
          <a:bodyPr/>
          <a:lstStyle/>
          <a:p>
            <a:r>
              <a:rPr lang="en-SE" noProof="0" dirty="0"/>
              <a:t>Bunker’s Roofs</a:t>
            </a:r>
          </a:p>
        </p:txBody>
      </p:sp>
      <p:pic>
        <p:nvPicPr>
          <p:cNvPr id="7" name="Picture 6">
            <a:extLst>
              <a:ext uri="{FF2B5EF4-FFF2-40B4-BE49-F238E27FC236}">
                <a16:creationId xmlns:a16="http://schemas.microsoft.com/office/drawing/2014/main" id="{F4CF9ECB-1E5F-2B4A-0A2C-9A17EA420A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992" t="37291" r="13852" b="18090"/>
          <a:stretch/>
        </p:blipFill>
        <p:spPr>
          <a:xfrm>
            <a:off x="5177652" y="5041293"/>
            <a:ext cx="3008390" cy="1747610"/>
          </a:xfrm>
          <a:prstGeom prst="roundRect">
            <a:avLst>
              <a:gd name="adj" fmla="val 8594"/>
            </a:avLst>
          </a:prstGeom>
          <a:solidFill>
            <a:srgbClr val="FFFFFF">
              <a:shade val="85000"/>
            </a:srgbClr>
          </a:solidFill>
          <a:ln>
            <a:noFill/>
          </a:ln>
          <a:effectLst/>
        </p:spPr>
      </p:pic>
      <p:pic>
        <p:nvPicPr>
          <p:cNvPr id="8" name="Picture 7">
            <a:extLst>
              <a:ext uri="{FF2B5EF4-FFF2-40B4-BE49-F238E27FC236}">
                <a16:creationId xmlns:a16="http://schemas.microsoft.com/office/drawing/2014/main" id="{13BF2CFB-F8A3-242B-B4DA-28E44F025D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9" t="2645" r="8661" b="5605"/>
          <a:stretch/>
        </p:blipFill>
        <p:spPr>
          <a:xfrm>
            <a:off x="5177652" y="1247596"/>
            <a:ext cx="6986727" cy="3734285"/>
          </a:xfrm>
          <a:prstGeom prst="roundRect">
            <a:avLst>
              <a:gd name="adj" fmla="val 8594"/>
            </a:avLst>
          </a:prstGeom>
          <a:solidFill>
            <a:srgbClr val="FFFFFF">
              <a:shade val="85000"/>
            </a:srgbClr>
          </a:solidFill>
          <a:ln>
            <a:noFill/>
          </a:ln>
          <a:effectLst/>
        </p:spPr>
      </p:pic>
      <p:sp>
        <p:nvSpPr>
          <p:cNvPr id="9" name="TextBox 8">
            <a:extLst>
              <a:ext uri="{FF2B5EF4-FFF2-40B4-BE49-F238E27FC236}">
                <a16:creationId xmlns:a16="http://schemas.microsoft.com/office/drawing/2014/main" id="{C8704D7A-2251-B62E-0870-52CEA4D6E25C}"/>
              </a:ext>
            </a:extLst>
          </p:cNvPr>
          <p:cNvSpPr txBox="1"/>
          <p:nvPr/>
        </p:nvSpPr>
        <p:spPr>
          <a:xfrm>
            <a:off x="2444312" y="5385563"/>
            <a:ext cx="2088232" cy="584775"/>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srgbClr val="666666"/>
                </a:solidFill>
              </a:rPr>
              <a:t>Third level block and its CoG</a:t>
            </a:r>
          </a:p>
        </p:txBody>
      </p:sp>
      <p:sp>
        <p:nvSpPr>
          <p:cNvPr id="10" name="TextBox 9">
            <a:extLst>
              <a:ext uri="{FF2B5EF4-FFF2-40B4-BE49-F238E27FC236}">
                <a16:creationId xmlns:a16="http://schemas.microsoft.com/office/drawing/2014/main" id="{9BECF555-D0C3-7CAE-F621-DD19C87D1BEC}"/>
              </a:ext>
            </a:extLst>
          </p:cNvPr>
          <p:cNvSpPr txBox="1"/>
          <p:nvPr/>
        </p:nvSpPr>
        <p:spPr>
          <a:xfrm>
            <a:off x="2366107" y="1683339"/>
            <a:ext cx="2088232" cy="584775"/>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srgbClr val="666666"/>
                </a:solidFill>
              </a:rPr>
              <a:t>Experimental Hall crane coverage area</a:t>
            </a:r>
          </a:p>
        </p:txBody>
      </p:sp>
      <p:sp>
        <p:nvSpPr>
          <p:cNvPr id="11" name="TextBox 10">
            <a:extLst>
              <a:ext uri="{FF2B5EF4-FFF2-40B4-BE49-F238E27FC236}">
                <a16:creationId xmlns:a16="http://schemas.microsoft.com/office/drawing/2014/main" id="{ECEA6EA1-6B9B-C949-2042-A2100A069176}"/>
              </a:ext>
            </a:extLst>
          </p:cNvPr>
          <p:cNvSpPr txBox="1"/>
          <p:nvPr/>
        </p:nvSpPr>
        <p:spPr>
          <a:xfrm>
            <a:off x="2366107" y="3217782"/>
            <a:ext cx="2088232" cy="584775"/>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srgbClr val="666666"/>
                </a:solidFill>
              </a:rPr>
              <a:t>Bunker crane coverage area</a:t>
            </a:r>
          </a:p>
        </p:txBody>
      </p:sp>
      <p:cxnSp>
        <p:nvCxnSpPr>
          <p:cNvPr id="12" name="Straight Arrow Connector 11">
            <a:extLst>
              <a:ext uri="{FF2B5EF4-FFF2-40B4-BE49-F238E27FC236}">
                <a16:creationId xmlns:a16="http://schemas.microsoft.com/office/drawing/2014/main" id="{50B48EE8-1A0D-CF04-A017-9A651DBE7BC7}"/>
              </a:ext>
            </a:extLst>
          </p:cNvPr>
          <p:cNvCxnSpPr>
            <a:cxnSpLocks/>
            <a:stCxn id="10" idx="3"/>
          </p:cNvCxnSpPr>
          <p:nvPr/>
        </p:nvCxnSpPr>
        <p:spPr>
          <a:xfrm>
            <a:off x="4454339" y="1975727"/>
            <a:ext cx="1206519" cy="76193"/>
          </a:xfrm>
          <a:prstGeom prst="straightConnector1">
            <a:avLst/>
          </a:prstGeom>
          <a:ln w="12700">
            <a:tailEnd type="triangle"/>
          </a:ln>
        </p:spPr>
        <p:style>
          <a:lnRef idx="2">
            <a:schemeClr val="accent1"/>
          </a:lnRef>
          <a:fillRef idx="1">
            <a:schemeClr val="lt1"/>
          </a:fillRef>
          <a:effectRef idx="0">
            <a:schemeClr val="accent1"/>
          </a:effectRef>
          <a:fontRef idx="minor">
            <a:schemeClr val="dk1"/>
          </a:fontRef>
        </p:style>
      </p:cxnSp>
      <p:cxnSp>
        <p:nvCxnSpPr>
          <p:cNvPr id="13" name="Straight Arrow Connector 12">
            <a:extLst>
              <a:ext uri="{FF2B5EF4-FFF2-40B4-BE49-F238E27FC236}">
                <a16:creationId xmlns:a16="http://schemas.microsoft.com/office/drawing/2014/main" id="{6432094D-8132-F2C0-0A50-D033F833552B}"/>
              </a:ext>
            </a:extLst>
          </p:cNvPr>
          <p:cNvCxnSpPr>
            <a:cxnSpLocks/>
            <a:stCxn id="11" idx="3"/>
          </p:cNvCxnSpPr>
          <p:nvPr/>
        </p:nvCxnSpPr>
        <p:spPr>
          <a:xfrm>
            <a:off x="4454339" y="3510170"/>
            <a:ext cx="1735908" cy="86533"/>
          </a:xfrm>
          <a:prstGeom prst="straightConnector1">
            <a:avLst/>
          </a:prstGeom>
          <a:ln w="12700">
            <a:tailEnd type="triangle"/>
          </a:ln>
        </p:spPr>
        <p:style>
          <a:lnRef idx="2">
            <a:schemeClr val="accent1"/>
          </a:lnRef>
          <a:fillRef idx="1">
            <a:schemeClr val="lt1"/>
          </a:fillRef>
          <a:effectRef idx="0">
            <a:schemeClr val="accent1"/>
          </a:effectRef>
          <a:fontRef idx="minor">
            <a:schemeClr val="dk1"/>
          </a:fontRef>
        </p:style>
      </p:cxnSp>
      <p:cxnSp>
        <p:nvCxnSpPr>
          <p:cNvPr id="14" name="Straight Arrow Connector 13">
            <a:extLst>
              <a:ext uri="{FF2B5EF4-FFF2-40B4-BE49-F238E27FC236}">
                <a16:creationId xmlns:a16="http://schemas.microsoft.com/office/drawing/2014/main" id="{F6C692AC-C654-166B-4254-D294EBBEF0CE}"/>
              </a:ext>
            </a:extLst>
          </p:cNvPr>
          <p:cNvCxnSpPr>
            <a:cxnSpLocks/>
            <a:stCxn id="9" idx="3"/>
          </p:cNvCxnSpPr>
          <p:nvPr/>
        </p:nvCxnSpPr>
        <p:spPr>
          <a:xfrm>
            <a:off x="4532544" y="5677951"/>
            <a:ext cx="1958493" cy="292387"/>
          </a:xfrm>
          <a:prstGeom prst="straightConnector1">
            <a:avLst/>
          </a:prstGeom>
          <a:ln w="12700">
            <a:tailEnd type="triangle"/>
          </a:ln>
        </p:spPr>
        <p:style>
          <a:lnRef idx="2">
            <a:schemeClr val="accent1"/>
          </a:lnRef>
          <a:fillRef idx="1">
            <a:schemeClr val="lt1"/>
          </a:fillRef>
          <a:effectRef idx="0">
            <a:schemeClr val="accent1"/>
          </a:effectRef>
          <a:fontRef idx="minor">
            <a:schemeClr val="dk1"/>
          </a:fontRef>
        </p:style>
      </p:cxnSp>
      <p:sp>
        <p:nvSpPr>
          <p:cNvPr id="15" name="TextBox 14">
            <a:extLst>
              <a:ext uri="{FF2B5EF4-FFF2-40B4-BE49-F238E27FC236}">
                <a16:creationId xmlns:a16="http://schemas.microsoft.com/office/drawing/2014/main" id="{426F22D1-114E-3751-D103-F9D741AE89AB}"/>
              </a:ext>
            </a:extLst>
          </p:cNvPr>
          <p:cNvSpPr txBox="1"/>
          <p:nvPr/>
        </p:nvSpPr>
        <p:spPr>
          <a:xfrm>
            <a:off x="2132571" y="2455602"/>
            <a:ext cx="2321768" cy="584775"/>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solidFill>
                  <a:srgbClr val="666666"/>
                </a:solidFill>
              </a:rPr>
              <a:t>Cranes crossover (load interchange) area</a:t>
            </a:r>
          </a:p>
        </p:txBody>
      </p:sp>
      <p:cxnSp>
        <p:nvCxnSpPr>
          <p:cNvPr id="16" name="Straight Arrow Connector 15">
            <a:extLst>
              <a:ext uri="{FF2B5EF4-FFF2-40B4-BE49-F238E27FC236}">
                <a16:creationId xmlns:a16="http://schemas.microsoft.com/office/drawing/2014/main" id="{B9AACF02-C4A3-A70B-B538-33050191C44F}"/>
              </a:ext>
            </a:extLst>
          </p:cNvPr>
          <p:cNvCxnSpPr>
            <a:cxnSpLocks/>
            <a:stCxn id="15" idx="3"/>
          </p:cNvCxnSpPr>
          <p:nvPr/>
        </p:nvCxnSpPr>
        <p:spPr>
          <a:xfrm>
            <a:off x="4454339" y="2747990"/>
            <a:ext cx="1916382" cy="180521"/>
          </a:xfrm>
          <a:prstGeom prst="straightConnector1">
            <a:avLst/>
          </a:prstGeom>
          <a:ln w="12700">
            <a:tailEnd type="triangle"/>
          </a:ln>
        </p:spPr>
        <p:style>
          <a:lnRef idx="2">
            <a:schemeClr val="accent1"/>
          </a:lnRef>
          <a:fillRef idx="1">
            <a:schemeClr val="lt1"/>
          </a:fillRef>
          <a:effectRef idx="0">
            <a:schemeClr val="accent1"/>
          </a:effectRef>
          <a:fontRef idx="minor">
            <a:schemeClr val="dk1"/>
          </a:fontRef>
        </p:style>
      </p:cxnSp>
    </p:spTree>
    <p:extLst>
      <p:ext uri="{BB962C8B-B14F-4D97-AF65-F5344CB8AC3E}">
        <p14:creationId xmlns:p14="http://schemas.microsoft.com/office/powerpoint/2010/main" val="8962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2.xml><?xml version="1.0" encoding="utf-8"?>
<a:theme xmlns:a="http://schemas.openxmlformats.org/drawingml/2006/main" name="1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6235</TotalTime>
  <Words>2279</Words>
  <Application>Microsoft Office PowerPoint</Application>
  <PresentationFormat>Widescreen</PresentationFormat>
  <Paragraphs>455</Paragraphs>
  <Slides>45</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45</vt:i4>
      </vt:variant>
    </vt:vector>
  </HeadingPairs>
  <TitlesOfParts>
    <vt:vector size="56" baseType="lpstr">
      <vt:lpstr>Arial</vt:lpstr>
      <vt:lpstr>Calibri</vt:lpstr>
      <vt:lpstr>Courier New</vt:lpstr>
      <vt:lpstr>Segoe UI</vt:lpstr>
      <vt:lpstr>Segoe UI Historic</vt:lpstr>
      <vt:lpstr>Segoe UI Light</vt:lpstr>
      <vt:lpstr>Segoe UI Semibold</vt:lpstr>
      <vt:lpstr>Symbol</vt:lpstr>
      <vt:lpstr>Wingdings</vt:lpstr>
      <vt:lpstr>Office-tema</vt:lpstr>
      <vt:lpstr>1_Office-tema</vt:lpstr>
      <vt:lpstr>PowerPoint Presentation</vt:lpstr>
      <vt:lpstr>Bunker PSS Overview and Concepts of Operations</vt:lpstr>
      <vt:lpstr>Agenda</vt:lpstr>
      <vt:lpstr>PowerPoint Presentation</vt:lpstr>
      <vt:lpstr>Bunker</vt:lpstr>
      <vt:lpstr>Bunker</vt:lpstr>
      <vt:lpstr>Access to the Bunker Area</vt:lpstr>
      <vt:lpstr>In Bunker Access case example</vt:lpstr>
      <vt:lpstr>How to remove the Shielding Blocks</vt:lpstr>
      <vt:lpstr>In Bunker gamma radiation hazard from the monolith</vt:lpstr>
      <vt:lpstr>PowerPoint Presentation</vt:lpstr>
      <vt:lpstr>The Bunker PSS</vt:lpstr>
      <vt:lpstr>Bunker PSS Main Functions</vt:lpstr>
      <vt:lpstr>Bunker PSS Main Functions</vt:lpstr>
      <vt:lpstr>Principles of operation</vt:lpstr>
      <vt:lpstr>Bunker PSS Modes of Operation</vt:lpstr>
      <vt:lpstr>PowerPoint Presentation</vt:lpstr>
      <vt:lpstr>Bunker PSS key exchange system</vt:lpstr>
      <vt:lpstr>Bunker PSS key exchange system</vt:lpstr>
      <vt:lpstr>PowerPoint Presentation</vt:lpstr>
      <vt:lpstr>Granting Access to the Bunker PSS Controlled Area</vt:lpstr>
      <vt:lpstr>PowerPoint Presentation</vt:lpstr>
      <vt:lpstr>Preparing the Bunker PSS Controlled Area for Operation</vt:lpstr>
      <vt:lpstr>Preparing the Bunker PSS Controlled Area for Operation</vt:lpstr>
      <vt:lpstr>Preparing the Bunker PSS Controlled Area for Operation</vt:lpstr>
      <vt:lpstr>Preparing the Bunker PSS Controlled Area for Operation</vt:lpstr>
      <vt:lpstr>Preparing the Bunker PSS Controlled Area for Operation</vt:lpstr>
      <vt:lpstr>Preparing the Bunker PSS Controlled Area for Operation</vt:lpstr>
      <vt:lpstr>Permit to energizing the Bending Magnet for sending the Proton Beam to Target</vt:lpstr>
      <vt:lpstr>PowerPoint Presentation</vt:lpstr>
      <vt:lpstr>Transition to Alarm mode and Procedure to Transition to Access Mode </vt:lpstr>
      <vt:lpstr>Transition to Alarm mode and Procedure to Transition to Access Mode </vt:lpstr>
      <vt:lpstr>PowerPoint Presentation</vt:lpstr>
      <vt:lpstr>Bunker PSS Interfaces</vt:lpstr>
      <vt:lpstr>Interfaces: Actuators to Interlock Proton Beam </vt:lpstr>
      <vt:lpstr>Interfaces: Actuators to Interlock light shutters</vt:lpstr>
      <vt:lpstr>PowerPoint Presentation</vt:lpstr>
      <vt:lpstr>Bunker PSS Questions</vt:lpstr>
      <vt:lpstr>  Thank you</vt:lpstr>
      <vt:lpstr>  Back-up slides</vt:lpstr>
      <vt:lpstr>In Bunker Access case example</vt:lpstr>
      <vt:lpstr>Blocks’ integrity</vt:lpstr>
      <vt:lpstr>Access Control System </vt:lpstr>
      <vt:lpstr>Planned human presence MODE: RUN (source operating)</vt:lpstr>
      <vt:lpstr>Planned human presence MODE: Maintenance (source shutdown)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martin.sjostrand@esss.se</dc:creator>
  <cp:lastModifiedBy>Yaser Takzare</cp:lastModifiedBy>
  <cp:revision>308</cp:revision>
  <cp:lastPrinted>2019-03-08T10:27:30Z</cp:lastPrinted>
  <dcterms:created xsi:type="dcterms:W3CDTF">2020-01-21T09:56:49Z</dcterms:created>
  <dcterms:modified xsi:type="dcterms:W3CDTF">2022-11-29T15:15:47Z</dcterms:modified>
</cp:coreProperties>
</file>