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62" r:id="rId2"/>
    <p:sldId id="286" r:id="rId3"/>
    <p:sldId id="322" r:id="rId4"/>
    <p:sldId id="326" r:id="rId5"/>
    <p:sldId id="296" r:id="rId6"/>
    <p:sldId id="298" r:id="rId7"/>
    <p:sldId id="316" r:id="rId8"/>
    <p:sldId id="317" r:id="rId9"/>
    <p:sldId id="299" r:id="rId10"/>
    <p:sldId id="343" r:id="rId11"/>
    <p:sldId id="295" r:id="rId12"/>
    <p:sldId id="302" r:id="rId13"/>
    <p:sldId id="300" r:id="rId14"/>
    <p:sldId id="319" r:id="rId15"/>
    <p:sldId id="30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4" r:id="rId27"/>
    <p:sldId id="315" r:id="rId28"/>
    <p:sldId id="307" r:id="rId29"/>
    <p:sldId id="306" r:id="rId30"/>
    <p:sldId id="308" r:id="rId31"/>
    <p:sldId id="318" r:id="rId32"/>
    <p:sldId id="329" r:id="rId33"/>
    <p:sldId id="321" r:id="rId34"/>
    <p:sldId id="328" r:id="rId35"/>
    <p:sldId id="310" r:id="rId36"/>
    <p:sldId id="330" r:id="rId37"/>
    <p:sldId id="323" r:id="rId38"/>
    <p:sldId id="324" r:id="rId39"/>
    <p:sldId id="342" r:id="rId40"/>
    <p:sldId id="314" r:id="rId41"/>
    <p:sldId id="331" r:id="rId42"/>
    <p:sldId id="311" r:id="rId43"/>
    <p:sldId id="312" r:id="rId44"/>
    <p:sldId id="325" r:id="rId45"/>
    <p:sldId id="313" r:id="rId46"/>
    <p:sldId id="277" r:id="rId47"/>
    <p:sldId id="303" r:id="rId4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20A"/>
    <a:srgbClr val="CCCCCC"/>
    <a:srgbClr val="A7AA22"/>
    <a:srgbClr val="666666"/>
    <a:srgbClr val="FECC99"/>
    <a:srgbClr val="FEE6CC"/>
    <a:srgbClr val="CCDFDB"/>
    <a:srgbClr val="E5F0EC"/>
    <a:srgbClr val="D7E59A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1" autoAdjust="0"/>
  </p:normalViewPr>
  <p:slideViewPr>
    <p:cSldViewPr snapToGrid="0" snapToObjects="1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2022-11-28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66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6.jpeg"/><Relationship Id="rId7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255909" cy="3721051"/>
          </a:xfrm>
        </p:spPr>
        <p:txBody>
          <a:bodyPr/>
          <a:lstStyle/>
          <a:p>
            <a:r>
              <a:rPr lang="en-SE" sz="3200" dirty="0"/>
              <a:t>General </a:t>
            </a:r>
            <a:r>
              <a:rPr lang="en-SE" sz="3200" dirty="0" smtClean="0"/>
              <a:t>solutions</a:t>
            </a:r>
            <a:r>
              <a:rPr lang="en-US" sz="3200" dirty="0" smtClean="0"/>
              <a:t>:</a:t>
            </a:r>
            <a:r>
              <a:rPr lang="en-SE" sz="3200" dirty="0" smtClean="0"/>
              <a:t> </a:t>
            </a:r>
            <a:r>
              <a:rPr lang="en-SE" sz="2800" dirty="0" smtClean="0"/>
              <a:t>Equipment </a:t>
            </a:r>
            <a:endParaRPr lang="en-US" sz="2800" dirty="0" smtClean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30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PLCs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2" descr="Styr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794669"/>
            <a:ext cx="3418898" cy="34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9488" y="1844187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CPU 1518F-4 PN/DP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8987" y="1900452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CPU 1515F-2 PN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541" y="1333190"/>
            <a:ext cx="343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Failsafe</a:t>
            </a:r>
            <a:r>
              <a:rPr lang="sv-SE" dirty="0" smtClean="0"/>
              <a:t> </a:t>
            </a:r>
            <a:r>
              <a:rPr lang="en-US" dirty="0" smtClean="0"/>
              <a:t>application</a:t>
            </a:r>
            <a:r>
              <a:rPr lang="sv-SE" dirty="0" smtClean="0"/>
              <a:t>,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scope</a:t>
            </a:r>
            <a:r>
              <a:rPr lang="sv-SE" dirty="0" smtClean="0"/>
              <a:t>: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80" y="1336526"/>
            <a:ext cx="364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Failsafe</a:t>
            </a:r>
            <a:r>
              <a:rPr lang="sv-SE" dirty="0" smtClean="0"/>
              <a:t> </a:t>
            </a:r>
            <a:r>
              <a:rPr lang="sv-SE" dirty="0" err="1" smtClean="0"/>
              <a:t>application</a:t>
            </a:r>
            <a:r>
              <a:rPr lang="sv-SE" dirty="0" smtClean="0"/>
              <a:t>, </a:t>
            </a:r>
            <a:r>
              <a:rPr lang="en-SE" dirty="0" smtClean="0"/>
              <a:t>regular</a:t>
            </a:r>
            <a:r>
              <a:rPr lang="sv-SE" dirty="0" smtClean="0"/>
              <a:t> </a:t>
            </a:r>
            <a:r>
              <a:rPr lang="sv-SE" dirty="0" err="1" smtClean="0"/>
              <a:t>scope</a:t>
            </a:r>
            <a:r>
              <a:rPr lang="sv-SE" dirty="0" smtClean="0"/>
              <a:t>: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2607" y="1844185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CPU </a:t>
            </a:r>
            <a:r>
              <a:rPr lang="sv-SE" sz="1400" dirty="0" smtClean="0"/>
              <a:t>1515-2 </a:t>
            </a:r>
            <a:r>
              <a:rPr lang="sv-SE" sz="1400" dirty="0"/>
              <a:t>PN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5235" y="1329854"/>
            <a:ext cx="312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Standard </a:t>
            </a:r>
            <a:r>
              <a:rPr lang="sv-SE" dirty="0" err="1" smtClean="0"/>
              <a:t>application</a:t>
            </a:r>
            <a:r>
              <a:rPr lang="sv-SE" dirty="0" smtClean="0"/>
              <a:t> (GCPU):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765" y="5659302"/>
            <a:ext cx="726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 safety class achievable in safety mode: SIL3 (acc. to IEC61508) </a:t>
            </a:r>
            <a:endParaRPr lang="sv-SE" dirty="0" smtClean="0">
              <a:solidFill>
                <a:srgbClr val="66666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44840" y="1089660"/>
            <a:ext cx="0" cy="521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tyr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09" y="2271946"/>
            <a:ext cx="1747244" cy="28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yr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63" y="2353597"/>
            <a:ext cx="1812657" cy="28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R</a:t>
            </a:r>
            <a:r>
              <a:rPr lang="en-SE" dirty="0" smtClean="0"/>
              <a:t>emote IO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7170" name="Picture 2" descr="SIMATIC ET 200SP | Distributed IO | Siemens 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1" y="2016640"/>
            <a:ext cx="4494446" cy="25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3709" y="1542705"/>
            <a:ext cx="223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000028"/>
                </a:solidFill>
                <a:latin typeface="Siemens Sans Roman"/>
              </a:rPr>
              <a:t>SIMATIC ET 200SP</a:t>
            </a:r>
            <a:endParaRPr lang="sv-SE" b="1" i="0" dirty="0">
              <a:solidFill>
                <a:srgbClr val="000028"/>
              </a:solidFill>
              <a:effectLst/>
              <a:latin typeface="Siemens Sans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0949" y="1542705"/>
            <a:ext cx="12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 smtClean="0"/>
              <a:t>Failsafe IO</a:t>
            </a:r>
            <a:r>
              <a:rPr lang="en-US" dirty="0" smtClean="0"/>
              <a:t>: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2389" y="4263123"/>
            <a:ext cx="14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</a:t>
            </a:r>
            <a:r>
              <a:rPr lang="en-SE" dirty="0" smtClean="0"/>
              <a:t> IO</a:t>
            </a:r>
            <a:r>
              <a:rPr lang="en-US" dirty="0" smtClean="0"/>
              <a:t>:</a:t>
            </a:r>
            <a:endParaRPr lang="sv-SE" dirty="0" smtClean="0">
              <a:solidFill>
                <a:srgbClr val="666666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59429"/>
              </p:ext>
            </p:extLst>
          </p:nvPr>
        </p:nvGraphicFramePr>
        <p:xfrm>
          <a:off x="4902389" y="1944580"/>
          <a:ext cx="6748591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393">
                  <a:extLst>
                    <a:ext uri="{9D8B030D-6E8A-4147-A177-3AD203B41FA5}">
                      <a16:colId xmlns:a16="http://schemas.microsoft.com/office/drawing/2014/main" val="481083800"/>
                    </a:ext>
                  </a:extLst>
                </a:gridCol>
                <a:gridCol w="2802038">
                  <a:extLst>
                    <a:ext uri="{9D8B030D-6E8A-4147-A177-3AD203B41FA5}">
                      <a16:colId xmlns:a16="http://schemas.microsoft.com/office/drawing/2014/main" val="243986468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909761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Module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Achievable SIL</a:t>
                      </a:r>
                    </a:p>
                    <a:p>
                      <a:r>
                        <a:rPr lang="en-US" sz="1200" dirty="0" smtClean="0"/>
                        <a:t>(acc.</a:t>
                      </a:r>
                      <a:r>
                        <a:rPr lang="en-US" sz="1200" baseline="0" dirty="0" smtClean="0"/>
                        <a:t> to </a:t>
                      </a:r>
                      <a:r>
                        <a:rPr lang="en-US" sz="1200" dirty="0" smtClean="0"/>
                        <a:t>IEC61508)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69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F-DI 8x24V DC HF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failsafe inputs,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Feature Module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SIL3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5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F-DQ 4x24V DC/2A PM HF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failsafe outputs, P/M-switching</a:t>
                      </a:r>
                      <a:b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Feature Module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SIL3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3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F-DQ 8x24VDC/0.5A PP HF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failsafe outputs,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P/P switching</a:t>
                      </a:r>
                      <a:b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Feature Module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SIL3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6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F-RQ 1x 24VDC/24..230VAC/5A ST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failsafe relay output, Standard Module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SIL3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3298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85349"/>
              </p:ext>
            </p:extLst>
          </p:nvPr>
        </p:nvGraphicFramePr>
        <p:xfrm>
          <a:off x="4902389" y="4650638"/>
          <a:ext cx="5095051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392">
                  <a:extLst>
                    <a:ext uri="{9D8B030D-6E8A-4147-A177-3AD203B41FA5}">
                      <a16:colId xmlns:a16="http://schemas.microsoft.com/office/drawing/2014/main" val="481083800"/>
                    </a:ext>
                  </a:extLst>
                </a:gridCol>
                <a:gridCol w="2809659">
                  <a:extLst>
                    <a:ext uri="{9D8B030D-6E8A-4147-A177-3AD203B41FA5}">
                      <a16:colId xmlns:a16="http://schemas.microsoft.com/office/drawing/2014/main" val="2439864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Module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69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8xDC 24V HF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High Feature inputs, channel wise diagnostics, Isochronous mode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5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DQ 8x DC 24V/0.5A HF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8x 0.5A digital outputs, High Feature module, channel wise diagnostics, isochronous operation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37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Network </a:t>
            </a:r>
            <a:r>
              <a:rPr lang="en-SE" dirty="0" smtClean="0"/>
              <a:t>equipment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4100" name="Picture 4" descr="Nätverks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9" y="1930519"/>
            <a:ext cx="3817909" cy="381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witch scalance x202-2p 6gk5202-2bh00-2ba3 - nätverksswit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33" y="2071790"/>
            <a:ext cx="1994909" cy="355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71874" y="1530888"/>
            <a:ext cx="1877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Scalance X202-2P IRT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5599" y="1535181"/>
            <a:ext cx="1875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Scalance XC206-2SFP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pic>
        <p:nvPicPr>
          <p:cNvPr id="4104" name="Picture 8" descr="https://franklinempire.com/media/catalog/product/cache/5ff62dd54f143f1a4c4260fd12c312d2/6/1/6118-6ES71556AU000DN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91" y="1990732"/>
            <a:ext cx="2174762" cy="21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.shopify.com/s/files/1/0348/2392/9915/products/P_ST70_XX_07420P_218c86d7-fe63-4427-9da5-8e2789da1360_277x700.png?v=15945906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58" y="4548204"/>
            <a:ext cx="795972" cy="20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187477" y="1547942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Scalance </a:t>
            </a:r>
            <a:r>
              <a:rPr lang="sv-SE" sz="1400" dirty="0"/>
              <a:t>IM155-6 PN </a:t>
            </a:r>
            <a:r>
              <a:rPr lang="sv-SE" sz="1400" dirty="0" smtClean="0"/>
              <a:t>HS/HF</a:t>
            </a:r>
            <a:endParaRPr lang="sv-SE" sz="1400" dirty="0"/>
          </a:p>
        </p:txBody>
      </p:sp>
      <p:pic>
        <p:nvPicPr>
          <p:cNvPr id="4108" name="Picture 12" descr="ET 200SP, Busadapter: BA SCRJ/RJ45, mediakonverter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16" y="4611820"/>
            <a:ext cx="1010186" cy="18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815972" y="4197470"/>
            <a:ext cx="820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BA 2xLC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893298" y="4192612"/>
            <a:ext cx="99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BA 2xRJ45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118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HMIs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2050" name="Picture 2" descr="PANEL TP1500 COMF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1" y="2244952"/>
            <a:ext cx="3163491" cy="28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MATIC HMI Unified Comfort Panels | SIMATIC WinCC Unified System | Siemens 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48" y="2282498"/>
            <a:ext cx="4401087" cy="28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11976" y="1550074"/>
            <a:ext cx="2303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Simatic</a:t>
            </a:r>
            <a:r>
              <a:rPr lang="en-US" sz="1400" dirty="0" smtClean="0"/>
              <a:t> HMI comfort Panel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5083" y="1550096"/>
            <a:ext cx="2920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Simatic</a:t>
            </a:r>
            <a:r>
              <a:rPr lang="en-US" sz="1400" dirty="0" smtClean="0"/>
              <a:t> HMI Unified comfort Panel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22003" y="3282075"/>
            <a:ext cx="1233714" cy="801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1611975" y="5620166"/>
            <a:ext cx="2666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Phase-out has been announced</a:t>
            </a:r>
          </a:p>
        </p:txBody>
      </p:sp>
    </p:spTree>
    <p:extLst>
      <p:ext uri="{BB962C8B-B14F-4D97-AF65-F5344CB8AC3E}">
        <p14:creationId xmlns:p14="http://schemas.microsoft.com/office/powerpoint/2010/main" val="9598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EPICS integration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>
            <a:off x="3067493" y="4355685"/>
            <a:ext cx="2934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Unidirectional data </a:t>
            </a:r>
            <a:r>
              <a:rPr lang="en-US" dirty="0" smtClean="0"/>
              <a:t>transfer </a:t>
            </a:r>
            <a:r>
              <a:rPr lang="en-SE" dirty="0" smtClean="0"/>
              <a:t>–</a:t>
            </a:r>
            <a:r>
              <a:rPr lang="en-US" dirty="0" smtClean="0"/>
              <a:t> No is traffic allowed from the technical network side</a:t>
            </a:r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03398" y="3382914"/>
            <a:ext cx="1981075" cy="1076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9257" y="3386164"/>
            <a:ext cx="1935375" cy="426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23685" y="2363462"/>
            <a:ext cx="1151588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r>
              <a:rPr lang="sv-SE" sz="900" dirty="0"/>
              <a:t>Remote IO Station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529" t="7208" r="7529"/>
          <a:stretch/>
        </p:blipFill>
        <p:spPr>
          <a:xfrm>
            <a:off x="4534632" y="3062151"/>
            <a:ext cx="468823" cy="6099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0556" y="3673923"/>
            <a:ext cx="894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Gateway PLC</a:t>
            </a:r>
            <a:endParaRPr lang="sv-SE" sz="9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982285" y="3077488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4789" y="2604688"/>
            <a:ext cx="1106963" cy="6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Elbow Connector 24"/>
          <p:cNvCxnSpPr>
            <a:stCxn id="54" idx="3"/>
            <a:endCxn id="38" idx="1"/>
          </p:cNvCxnSpPr>
          <p:nvPr/>
        </p:nvCxnSpPr>
        <p:spPr>
          <a:xfrm>
            <a:off x="6793764" y="3367137"/>
            <a:ext cx="601347" cy="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Picture 8" descr="EPICS logo svg.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9035" y="2687801"/>
            <a:ext cx="809272" cy="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>
            <a:stCxn id="31" idx="2"/>
          </p:cNvCxnSpPr>
          <p:nvPr/>
        </p:nvCxnSpPr>
        <p:spPr>
          <a:xfrm>
            <a:off x="8883671" y="3134881"/>
            <a:ext cx="0" cy="2323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99257" y="3449219"/>
            <a:ext cx="1105773" cy="220078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r>
              <a:rPr lang="en-GB" sz="1000" dirty="0"/>
              <a:t>PROFINET TCP/IP</a:t>
            </a:r>
            <a:endParaRPr lang="sv-SE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8954761" y="3445314"/>
            <a:ext cx="729712" cy="373967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r>
              <a:rPr lang="en-GB" sz="1000" dirty="0"/>
              <a:t>Technical Network </a:t>
            </a:r>
            <a:endParaRPr lang="sv-SE" sz="1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111" y="3062237"/>
            <a:ext cx="325598" cy="60997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4893252" y="2423549"/>
            <a:ext cx="3451" cy="61923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78854" y="1937482"/>
            <a:ext cx="1055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Transfer </a:t>
            </a:r>
            <a:r>
              <a:rPr lang="en-GB" sz="900" dirty="0" smtClean="0"/>
              <a:t>Workstation</a:t>
            </a:r>
          </a:p>
          <a:p>
            <a:pPr algn="ctr"/>
            <a:r>
              <a:rPr lang="en-GB" sz="900" dirty="0" smtClean="0"/>
              <a:t>(PSS-XFER)</a:t>
            </a:r>
            <a:endParaRPr lang="sv-SE" sz="9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6" y="2047864"/>
            <a:ext cx="508390" cy="3436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785165" y="2053652"/>
            <a:ext cx="58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666666"/>
                </a:solidFill>
              </a:rPr>
              <a:t>VM</a:t>
            </a:r>
          </a:p>
        </p:txBody>
      </p:sp>
      <p:pic>
        <p:nvPicPr>
          <p:cNvPr id="54" name="Picture 53" descr="ufw - Uncomplicated Firewal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01" y="2921864"/>
            <a:ext cx="1114963" cy="890545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402923" y="3672207"/>
            <a:ext cx="894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Safety </a:t>
            </a:r>
            <a:r>
              <a:rPr lang="en-GB" sz="900" dirty="0"/>
              <a:t>PLC</a:t>
            </a:r>
            <a:endParaRPr lang="sv-SE" sz="900" dirty="0"/>
          </a:p>
        </p:txBody>
      </p:sp>
      <p:cxnSp>
        <p:nvCxnSpPr>
          <p:cNvPr id="62" name="Elbow Connector 61"/>
          <p:cNvCxnSpPr>
            <a:stCxn id="15" idx="3"/>
            <a:endCxn id="54" idx="1"/>
          </p:cNvCxnSpPr>
          <p:nvPr/>
        </p:nvCxnSpPr>
        <p:spPr>
          <a:xfrm>
            <a:off x="5003455" y="3367136"/>
            <a:ext cx="675346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Right Arrow 73"/>
          <p:cNvSpPr/>
          <p:nvPr/>
        </p:nvSpPr>
        <p:spPr>
          <a:xfrm>
            <a:off x="2982285" y="4039122"/>
            <a:ext cx="3312612" cy="274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423549" cy="2462613"/>
          </a:xfrm>
        </p:spPr>
        <p:txBody>
          <a:bodyPr/>
          <a:lstStyle/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SE" sz="3200" dirty="0"/>
              <a:t>Nexus </a:t>
            </a:r>
            <a:r>
              <a:rPr lang="en-SE" sz="3200" dirty="0" smtClean="0"/>
              <a:t>PSS</a:t>
            </a:r>
          </a:p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SE" sz="2400" dirty="0" smtClean="0"/>
              <a:t>Functional Architecture</a:t>
            </a:r>
          </a:p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SE" sz="2400" dirty="0" smtClean="0"/>
              <a:t>System Arhitecture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98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1103710" y="1516338"/>
            <a:ext cx="9949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150" dirty="0" smtClean="0"/>
              <a:t>In certain hazardous scenarios, TS PSS, Bunker PSS and each Instrument PSS need to request ACC PSS to prevent proton beam to Target. In order to ensure a robust and reliable interlink between different PSS Systems, destributed PSS system called </a:t>
            </a:r>
            <a:r>
              <a:rPr lang="en-150" b="1" dirty="0" smtClean="0"/>
              <a:t>Nexus PSS</a:t>
            </a:r>
            <a:r>
              <a:rPr lang="en-150" dirty="0" smtClean="0"/>
              <a:t>. </a:t>
            </a:r>
            <a:r>
              <a:rPr lang="en-US" dirty="0"/>
              <a:t>It is a </a:t>
            </a:r>
            <a:r>
              <a:rPr lang="en-US" dirty="0" smtClean="0"/>
              <a:t>PLC-based system</a:t>
            </a:r>
            <a:r>
              <a:rPr lang="en-150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remote </a:t>
            </a:r>
            <a:r>
              <a:rPr lang="en-US" dirty="0" err="1"/>
              <a:t>Input/Output</a:t>
            </a:r>
            <a:r>
              <a:rPr lang="en-US" dirty="0"/>
              <a:t> </a:t>
            </a:r>
            <a:r>
              <a:rPr lang="en-US" dirty="0" smtClean="0"/>
              <a:t>modules </a:t>
            </a:r>
            <a:r>
              <a:rPr lang="en-US" dirty="0"/>
              <a:t>that </a:t>
            </a:r>
            <a:r>
              <a:rPr lang="en-US" dirty="0" smtClean="0"/>
              <a:t>collects “Ready” status </a:t>
            </a:r>
            <a:r>
              <a:rPr lang="en-US" dirty="0"/>
              <a:t>from each PSS distributed across the facility</a:t>
            </a:r>
            <a:r>
              <a:rPr lang="en-US" dirty="0" smtClean="0"/>
              <a:t>, to evaluate readiness for Beam on Target, and </a:t>
            </a:r>
            <a:r>
              <a:rPr lang="en-US" dirty="0"/>
              <a:t>communicates it to the ACC </a:t>
            </a:r>
            <a:r>
              <a:rPr lang="en-US" dirty="0" smtClean="0"/>
              <a:t>PSS</a:t>
            </a:r>
            <a:r>
              <a:rPr lang="en-150" dirty="0" smtClean="0"/>
              <a:t>.</a:t>
            </a:r>
            <a:endParaRPr lang="en-1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14" y="3175812"/>
            <a:ext cx="5295898" cy="30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ESS PSS</a:t>
            </a:r>
            <a:r>
              <a:rPr lang="en-US" dirty="0" smtClean="0"/>
              <a:t> Software preliminary design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56" y="1218882"/>
            <a:ext cx="7561898" cy="52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ESS PSS</a:t>
            </a:r>
            <a:r>
              <a:rPr lang="en-US" dirty="0" smtClean="0"/>
              <a:t> Software preliminary design</a:t>
            </a:r>
            <a:r>
              <a:rPr lang="en-SE" dirty="0" smtClean="0"/>
              <a:t> (from PSS Accelerator perspective)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87" y="1436067"/>
            <a:ext cx="8083628" cy="48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</a:t>
            </a:r>
            <a:r>
              <a:rPr lang="en-GB" dirty="0" smtClean="0"/>
              <a:t> PSS Architecture.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Artem Petrushenko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2022-11-28</a:t>
            </a:fld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solutions</a:t>
            </a:r>
            <a:r>
              <a:rPr lang="en-SE" dirty="0" smtClean="0"/>
              <a:t>, </a:t>
            </a:r>
            <a:r>
              <a:rPr lang="en-US" dirty="0" smtClean="0"/>
              <a:t>components</a:t>
            </a:r>
            <a:r>
              <a:rPr lang="en-SE" dirty="0" smtClean="0"/>
              <a:t>, networks and technologies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8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52" y="3230073"/>
            <a:ext cx="9377466" cy="2543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Software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20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Software preliminary </a:t>
            </a:r>
            <a:r>
              <a:rPr lang="en-US" dirty="0" smtClean="0"/>
              <a:t>design</a:t>
            </a:r>
            <a:r>
              <a:rPr lang="en-SE" dirty="0" smtClean="0"/>
              <a:t>, use cases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7630312" y="1715100"/>
            <a:ext cx="787950" cy="977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94081" y="2037484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7894081" y="2342348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7676698" y="1750356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endParaRPr lang="sv-SE" sz="1000" dirty="0" smtClean="0"/>
          </a:p>
        </p:txBody>
      </p:sp>
      <p:cxnSp>
        <p:nvCxnSpPr>
          <p:cNvPr id="20" name="Straight Arrow Connector 19"/>
          <p:cNvCxnSpPr>
            <a:stCxn id="11" idx="2"/>
          </p:cNvCxnSpPr>
          <p:nvPr/>
        </p:nvCxnSpPr>
        <p:spPr>
          <a:xfrm>
            <a:off x="8031907" y="2700841"/>
            <a:ext cx="0" cy="685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Software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21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Software preliminary </a:t>
            </a:r>
            <a:r>
              <a:rPr lang="en-US" dirty="0" smtClean="0"/>
              <a:t>design: Beam on TBD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7" y="3216230"/>
            <a:ext cx="9768822" cy="26493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53172" y="1723292"/>
            <a:ext cx="742230" cy="977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16941" y="2045676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7916941" y="2350540"/>
            <a:ext cx="205154" cy="1992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7699558" y="175854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endParaRPr lang="sv-SE" sz="1000" dirty="0" smtClean="0"/>
          </a:p>
        </p:txBody>
      </p:sp>
      <p:cxnSp>
        <p:nvCxnSpPr>
          <p:cNvPr id="20" name="Straight Arrow Connector 19"/>
          <p:cNvCxnSpPr>
            <a:stCxn id="11" idx="2"/>
          </p:cNvCxnSpPr>
          <p:nvPr/>
        </p:nvCxnSpPr>
        <p:spPr>
          <a:xfrm>
            <a:off x="8031907" y="2700841"/>
            <a:ext cx="0" cy="685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53616" y="1723293"/>
            <a:ext cx="6202503" cy="4365087"/>
          </a:xfrm>
          <a:prstGeom prst="rect">
            <a:avLst/>
          </a:prstGeom>
          <a:solidFill>
            <a:srgbClr val="CCCCCC">
              <a:alpha val="78039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 / A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21" name="Picture 2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09" y="3073874"/>
            <a:ext cx="312263" cy="312263"/>
          </a:xfrm>
          <a:prstGeom prst="rect">
            <a:avLst/>
          </a:prstGeom>
        </p:spPr>
      </p:pic>
      <p:pic>
        <p:nvPicPr>
          <p:cNvPr id="22" name="Picture 21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68" y="3230006"/>
            <a:ext cx="312263" cy="312263"/>
          </a:xfrm>
          <a:prstGeom prst="rect">
            <a:avLst/>
          </a:prstGeom>
        </p:spPr>
      </p:pic>
      <p:pic>
        <p:nvPicPr>
          <p:cNvPr id="24" name="Picture 23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46" y="4323705"/>
            <a:ext cx="324092" cy="324092"/>
          </a:xfrm>
          <a:prstGeom prst="rect">
            <a:avLst/>
          </a:prstGeom>
        </p:spPr>
      </p:pic>
      <p:pic>
        <p:nvPicPr>
          <p:cNvPr id="5" name="Picture 4" descr="SVG &gt; lock security closed only - Free SVG Image &amp; Icon. | SVG Sil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56" y="2350540"/>
            <a:ext cx="196629" cy="211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074267" y="2134051"/>
            <a:ext cx="2977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r>
              <a:rPr lang="ru-RU" sz="1000" dirty="0" smtClean="0"/>
              <a:t> </a:t>
            </a:r>
            <a:r>
              <a:rPr lang="en-SE" sz="1000" dirty="0" smtClean="0"/>
              <a:t>locked in S2 until Nexus is </a:t>
            </a:r>
            <a:r>
              <a:rPr lang="en-US" sz="1000" dirty="0" smtClean="0"/>
              <a:t>Ready for </a:t>
            </a:r>
            <a:r>
              <a:rPr lang="en-US" sz="1000" dirty="0" err="1" smtClean="0"/>
              <a:t>BoT</a:t>
            </a: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val="15122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Software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Software preliminary </a:t>
            </a:r>
            <a:r>
              <a:rPr lang="en-US" dirty="0" smtClean="0"/>
              <a:t>design: Beam On Target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7" y="3216230"/>
            <a:ext cx="9768822" cy="26493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17313" y="1714072"/>
            <a:ext cx="686305" cy="977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81082" y="2036456"/>
            <a:ext cx="205154" cy="19929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7881082" y="2341320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7663699" y="17493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endParaRPr lang="sv-SE" sz="1000" dirty="0" smtClean="0"/>
          </a:p>
        </p:txBody>
      </p:sp>
      <p:cxnSp>
        <p:nvCxnSpPr>
          <p:cNvPr id="20" name="Straight Arrow Connector 19"/>
          <p:cNvCxnSpPr>
            <a:stCxn id="11" idx="2"/>
          </p:cNvCxnSpPr>
          <p:nvPr/>
        </p:nvCxnSpPr>
        <p:spPr>
          <a:xfrm>
            <a:off x="7960466" y="2700841"/>
            <a:ext cx="0" cy="685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21" y="3041763"/>
            <a:ext cx="312263" cy="312263"/>
          </a:xfrm>
          <a:prstGeom prst="rect">
            <a:avLst/>
          </a:prstGeom>
        </p:spPr>
      </p:pic>
      <p:pic>
        <p:nvPicPr>
          <p:cNvPr id="21" name="Picture 2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60" y="4347544"/>
            <a:ext cx="312263" cy="312263"/>
          </a:xfrm>
          <a:prstGeom prst="rect">
            <a:avLst/>
          </a:prstGeom>
        </p:spPr>
      </p:pic>
      <p:pic>
        <p:nvPicPr>
          <p:cNvPr id="25" name="Picture 24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53" y="3037441"/>
            <a:ext cx="312263" cy="312263"/>
          </a:xfrm>
          <a:prstGeom prst="rect">
            <a:avLst/>
          </a:prstGeom>
        </p:spPr>
      </p:pic>
      <p:pic>
        <p:nvPicPr>
          <p:cNvPr id="26" name="Picture 25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0" y="3216230"/>
            <a:ext cx="312263" cy="312263"/>
          </a:xfrm>
          <a:prstGeom prst="rect">
            <a:avLst/>
          </a:prstGeom>
        </p:spPr>
      </p:pic>
      <p:pic>
        <p:nvPicPr>
          <p:cNvPr id="27" name="Picture 26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00" y="4988391"/>
            <a:ext cx="312263" cy="312263"/>
          </a:xfrm>
          <a:prstGeom prst="rect">
            <a:avLst/>
          </a:prstGeom>
        </p:spPr>
      </p:pic>
      <p:pic>
        <p:nvPicPr>
          <p:cNvPr id="28" name="Picture 27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4988391"/>
            <a:ext cx="312263" cy="312263"/>
          </a:xfrm>
          <a:prstGeom prst="rect">
            <a:avLst/>
          </a:prstGeom>
        </p:spPr>
      </p:pic>
      <p:pic>
        <p:nvPicPr>
          <p:cNvPr id="29" name="Picture 2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1" y="4849416"/>
            <a:ext cx="312263" cy="312263"/>
          </a:xfrm>
          <a:prstGeom prst="rect">
            <a:avLst/>
          </a:prstGeom>
        </p:spPr>
      </p:pic>
      <p:pic>
        <p:nvPicPr>
          <p:cNvPr id="30" name="Picture 29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3216230"/>
            <a:ext cx="312263" cy="312263"/>
          </a:xfrm>
          <a:prstGeom prst="rect">
            <a:avLst/>
          </a:prstGeom>
        </p:spPr>
      </p:pic>
      <p:pic>
        <p:nvPicPr>
          <p:cNvPr id="31" name="Picture 3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06" y="3230006"/>
            <a:ext cx="312263" cy="312263"/>
          </a:xfrm>
          <a:prstGeom prst="rect">
            <a:avLst/>
          </a:prstGeom>
        </p:spPr>
      </p:pic>
      <p:pic>
        <p:nvPicPr>
          <p:cNvPr id="32" name="Picture 31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97" y="4099972"/>
            <a:ext cx="312263" cy="3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Software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Software preliminary </a:t>
            </a:r>
            <a:r>
              <a:rPr lang="en-US" dirty="0" smtClean="0"/>
              <a:t>design: </a:t>
            </a:r>
            <a:r>
              <a:rPr lang="en-US" dirty="0"/>
              <a:t>Beam on Target, </a:t>
            </a:r>
            <a:r>
              <a:rPr lang="en-US" dirty="0" smtClean="0"/>
              <a:t>Instrument ESTOP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7" y="3216230"/>
            <a:ext cx="9768822" cy="2649311"/>
          </a:xfrm>
          <a:prstGeom prst="rect">
            <a:avLst/>
          </a:prstGeom>
        </p:spPr>
      </p:pic>
      <p:pic>
        <p:nvPicPr>
          <p:cNvPr id="19" name="Picture 1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53" y="3025831"/>
            <a:ext cx="312263" cy="312263"/>
          </a:xfrm>
          <a:prstGeom prst="rect">
            <a:avLst/>
          </a:prstGeom>
        </p:spPr>
      </p:pic>
      <p:pic>
        <p:nvPicPr>
          <p:cNvPr id="21" name="Picture 2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60" y="4347544"/>
            <a:ext cx="312263" cy="312263"/>
          </a:xfrm>
          <a:prstGeom prst="rect">
            <a:avLst/>
          </a:prstGeom>
        </p:spPr>
      </p:pic>
      <p:pic>
        <p:nvPicPr>
          <p:cNvPr id="25" name="Picture 24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13" y="3028551"/>
            <a:ext cx="312263" cy="312263"/>
          </a:xfrm>
          <a:prstGeom prst="rect">
            <a:avLst/>
          </a:prstGeom>
        </p:spPr>
      </p:pic>
      <p:pic>
        <p:nvPicPr>
          <p:cNvPr id="26" name="Picture 25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0" y="3216230"/>
            <a:ext cx="312263" cy="312263"/>
          </a:xfrm>
          <a:prstGeom prst="rect">
            <a:avLst/>
          </a:prstGeom>
        </p:spPr>
      </p:pic>
      <p:pic>
        <p:nvPicPr>
          <p:cNvPr id="27" name="Picture 26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00" y="4988391"/>
            <a:ext cx="312263" cy="312263"/>
          </a:xfrm>
          <a:prstGeom prst="rect">
            <a:avLst/>
          </a:prstGeom>
        </p:spPr>
      </p:pic>
      <p:pic>
        <p:nvPicPr>
          <p:cNvPr id="28" name="Picture 27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4988391"/>
            <a:ext cx="312263" cy="312263"/>
          </a:xfrm>
          <a:prstGeom prst="rect">
            <a:avLst/>
          </a:prstGeom>
        </p:spPr>
      </p:pic>
      <p:pic>
        <p:nvPicPr>
          <p:cNvPr id="29" name="Picture 2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1" y="4849416"/>
            <a:ext cx="312263" cy="312263"/>
          </a:xfrm>
          <a:prstGeom prst="rect">
            <a:avLst/>
          </a:prstGeom>
        </p:spPr>
      </p:pic>
      <p:pic>
        <p:nvPicPr>
          <p:cNvPr id="30" name="Picture 29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3216230"/>
            <a:ext cx="312263" cy="312263"/>
          </a:xfrm>
          <a:prstGeom prst="rect">
            <a:avLst/>
          </a:prstGeom>
        </p:spPr>
      </p:pic>
      <p:pic>
        <p:nvPicPr>
          <p:cNvPr id="31" name="Picture 3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601" y="3216229"/>
            <a:ext cx="312263" cy="312263"/>
          </a:xfrm>
          <a:prstGeom prst="rect">
            <a:avLst/>
          </a:prstGeom>
        </p:spPr>
      </p:pic>
      <p:pic>
        <p:nvPicPr>
          <p:cNvPr id="32" name="Picture 31" descr="Emergency Stop Button - Download Free 3D model by Milja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3" y="4525829"/>
            <a:ext cx="1006146" cy="5659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5764" y="5161679"/>
            <a:ext cx="269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ESTOP pressed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 +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Heavy Shutter not closed in 500ms</a:t>
            </a:r>
            <a:endParaRPr lang="sv-SE" sz="1200" b="1" dirty="0" smtClean="0">
              <a:solidFill>
                <a:srgbClr val="FF0000"/>
              </a:solidFill>
            </a:endParaRPr>
          </a:p>
        </p:txBody>
      </p:sp>
      <p:pic>
        <p:nvPicPr>
          <p:cNvPr id="34" name="Picture 33" descr="Public Domain Clip Art Image | red green OK, not OK Icon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93" y="3020454"/>
            <a:ext cx="324092" cy="324092"/>
          </a:xfrm>
          <a:prstGeom prst="rect">
            <a:avLst/>
          </a:prstGeom>
        </p:spPr>
      </p:pic>
      <p:pic>
        <p:nvPicPr>
          <p:cNvPr id="35" name="Picture 34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93" y="4106169"/>
            <a:ext cx="312263" cy="312263"/>
          </a:xfrm>
          <a:prstGeom prst="rect">
            <a:avLst/>
          </a:prstGeom>
        </p:spPr>
      </p:pic>
      <p:pic>
        <p:nvPicPr>
          <p:cNvPr id="36" name="Picture 35" descr="Public Domain Clip Art Image | red green OK, not OK Icon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93" y="4094340"/>
            <a:ext cx="324092" cy="324092"/>
          </a:xfrm>
          <a:prstGeom prst="rect">
            <a:avLst/>
          </a:prstGeom>
        </p:spPr>
      </p:pic>
      <p:pic>
        <p:nvPicPr>
          <p:cNvPr id="37" name="Picture 36" descr="Public Domain Clip Art Image | red green OK, not OK Icon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38" y="3020454"/>
            <a:ext cx="324092" cy="324092"/>
          </a:xfrm>
          <a:prstGeom prst="rect">
            <a:avLst/>
          </a:prstGeom>
        </p:spPr>
      </p:pic>
      <p:pic>
        <p:nvPicPr>
          <p:cNvPr id="38" name="Picture 37" descr="Public Domain Clip Art Image | red green OK, not OK Icon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686" y="3204400"/>
            <a:ext cx="324092" cy="324092"/>
          </a:xfrm>
          <a:prstGeom prst="rect">
            <a:avLst/>
          </a:prstGeom>
        </p:spPr>
      </p:pic>
      <p:pic>
        <p:nvPicPr>
          <p:cNvPr id="40" name="Picture 39" descr="Public Domain Clip Art Image | red green OK, not OK Icon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0" y="3204400"/>
            <a:ext cx="324092" cy="32409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221950" y="4823125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Check BMs status</a:t>
            </a:r>
            <a:endParaRPr lang="sv-SE" sz="1600" b="1" dirty="0" smtClean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17313" y="1714072"/>
            <a:ext cx="686305" cy="977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881082" y="2036456"/>
            <a:ext cx="205154" cy="19929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7881082" y="2341320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Box 43"/>
          <p:cNvSpPr txBox="1"/>
          <p:nvPr/>
        </p:nvSpPr>
        <p:spPr>
          <a:xfrm>
            <a:off x="7663699" y="17493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endParaRPr lang="sv-SE" sz="1000" dirty="0" smtClean="0"/>
          </a:p>
        </p:txBody>
      </p:sp>
      <p:cxnSp>
        <p:nvCxnSpPr>
          <p:cNvPr id="45" name="Straight Arrow Connector 44"/>
          <p:cNvCxnSpPr>
            <a:stCxn id="39" idx="2"/>
          </p:cNvCxnSpPr>
          <p:nvPr/>
        </p:nvCxnSpPr>
        <p:spPr>
          <a:xfrm>
            <a:off x="7960466" y="2700841"/>
            <a:ext cx="0" cy="685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Software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427132" cy="507076"/>
          </a:xfrm>
        </p:spPr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Software preliminary </a:t>
            </a:r>
            <a:r>
              <a:rPr lang="en-US" dirty="0" smtClean="0"/>
              <a:t>design: </a:t>
            </a:r>
            <a:r>
              <a:rPr lang="en-US" dirty="0"/>
              <a:t>Beam on Target, </a:t>
            </a:r>
            <a:r>
              <a:rPr lang="en-US" dirty="0" err="1"/>
              <a:t>ISrc</a:t>
            </a:r>
            <a:r>
              <a:rPr lang="en-US" dirty="0"/>
              <a:t> actuators failure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7" y="3216230"/>
            <a:ext cx="9768822" cy="2649311"/>
          </a:xfrm>
          <a:prstGeom prst="rect">
            <a:avLst/>
          </a:prstGeom>
        </p:spPr>
      </p:pic>
      <p:pic>
        <p:nvPicPr>
          <p:cNvPr id="19" name="Picture 1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53" y="2971913"/>
            <a:ext cx="312263" cy="312263"/>
          </a:xfrm>
          <a:prstGeom prst="rect">
            <a:avLst/>
          </a:prstGeom>
        </p:spPr>
      </p:pic>
      <p:pic>
        <p:nvPicPr>
          <p:cNvPr id="21" name="Picture 2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60" y="4347544"/>
            <a:ext cx="312263" cy="312263"/>
          </a:xfrm>
          <a:prstGeom prst="rect">
            <a:avLst/>
          </a:prstGeom>
        </p:spPr>
      </p:pic>
      <p:pic>
        <p:nvPicPr>
          <p:cNvPr id="25" name="Picture 24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53" y="2967591"/>
            <a:ext cx="312263" cy="312263"/>
          </a:xfrm>
          <a:prstGeom prst="rect">
            <a:avLst/>
          </a:prstGeom>
        </p:spPr>
      </p:pic>
      <p:pic>
        <p:nvPicPr>
          <p:cNvPr id="26" name="Picture 25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0" y="3216230"/>
            <a:ext cx="312263" cy="312263"/>
          </a:xfrm>
          <a:prstGeom prst="rect">
            <a:avLst/>
          </a:prstGeom>
        </p:spPr>
      </p:pic>
      <p:pic>
        <p:nvPicPr>
          <p:cNvPr id="27" name="Picture 26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00" y="4988391"/>
            <a:ext cx="312263" cy="312263"/>
          </a:xfrm>
          <a:prstGeom prst="rect">
            <a:avLst/>
          </a:prstGeom>
        </p:spPr>
      </p:pic>
      <p:pic>
        <p:nvPicPr>
          <p:cNvPr id="28" name="Picture 27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4988391"/>
            <a:ext cx="312263" cy="312263"/>
          </a:xfrm>
          <a:prstGeom prst="rect">
            <a:avLst/>
          </a:prstGeom>
        </p:spPr>
      </p:pic>
      <p:pic>
        <p:nvPicPr>
          <p:cNvPr id="29" name="Picture 2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1" y="4849416"/>
            <a:ext cx="312263" cy="312263"/>
          </a:xfrm>
          <a:prstGeom prst="rect">
            <a:avLst/>
          </a:prstGeom>
        </p:spPr>
      </p:pic>
      <p:pic>
        <p:nvPicPr>
          <p:cNvPr id="30" name="Picture 29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3216230"/>
            <a:ext cx="312263" cy="312263"/>
          </a:xfrm>
          <a:prstGeom prst="rect">
            <a:avLst/>
          </a:prstGeom>
        </p:spPr>
      </p:pic>
      <p:pic>
        <p:nvPicPr>
          <p:cNvPr id="31" name="Picture 3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601" y="3216229"/>
            <a:ext cx="312263" cy="312263"/>
          </a:xfrm>
          <a:prstGeom prst="rect">
            <a:avLst/>
          </a:prstGeom>
        </p:spPr>
      </p:pic>
      <p:pic>
        <p:nvPicPr>
          <p:cNvPr id="32" name="Picture 31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97" y="4099972"/>
            <a:ext cx="312263" cy="312263"/>
          </a:xfrm>
          <a:prstGeom prst="rect">
            <a:avLst/>
          </a:prstGeom>
        </p:spPr>
      </p:pic>
      <p:pic>
        <p:nvPicPr>
          <p:cNvPr id="33" name="Picture 32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686" y="3204400"/>
            <a:ext cx="324092" cy="324092"/>
          </a:xfrm>
          <a:prstGeom prst="rect">
            <a:avLst/>
          </a:prstGeom>
        </p:spPr>
      </p:pic>
      <p:pic>
        <p:nvPicPr>
          <p:cNvPr id="34" name="Picture 33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24" y="2968136"/>
            <a:ext cx="324092" cy="324092"/>
          </a:xfrm>
          <a:prstGeom prst="rect">
            <a:avLst/>
          </a:prstGeom>
        </p:spPr>
      </p:pic>
      <p:pic>
        <p:nvPicPr>
          <p:cNvPr id="35" name="Picture 34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53" y="4060788"/>
            <a:ext cx="324092" cy="3240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617313" y="1714072"/>
            <a:ext cx="686305" cy="977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881082" y="2036456"/>
            <a:ext cx="205154" cy="19929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37"/>
          <p:cNvSpPr/>
          <p:nvPr/>
        </p:nvSpPr>
        <p:spPr>
          <a:xfrm>
            <a:off x="7881082" y="2341320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Box 38"/>
          <p:cNvSpPr txBox="1"/>
          <p:nvPr/>
        </p:nvSpPr>
        <p:spPr>
          <a:xfrm>
            <a:off x="7663699" y="17493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endParaRPr lang="sv-SE" sz="1000" dirty="0" smtClean="0"/>
          </a:p>
        </p:txBody>
      </p:sp>
      <p:cxnSp>
        <p:nvCxnSpPr>
          <p:cNvPr id="40" name="Straight Arrow Connector 39"/>
          <p:cNvCxnSpPr>
            <a:stCxn id="36" idx="2"/>
          </p:cNvCxnSpPr>
          <p:nvPr/>
        </p:nvCxnSpPr>
        <p:spPr>
          <a:xfrm>
            <a:off x="7960466" y="2700841"/>
            <a:ext cx="0" cy="685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Software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740090"/>
          </a:xfrm>
        </p:spPr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Software preliminary </a:t>
            </a:r>
            <a:r>
              <a:rPr lang="en-US" dirty="0" smtClean="0"/>
              <a:t>design: Beam On Target</a:t>
            </a:r>
            <a:r>
              <a:rPr lang="en-SE" dirty="0" smtClean="0"/>
              <a:t>, Loss of comms with instrument PSS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7" y="3216230"/>
            <a:ext cx="9768822" cy="2649311"/>
          </a:xfrm>
          <a:prstGeom prst="rect">
            <a:avLst/>
          </a:prstGeom>
        </p:spPr>
      </p:pic>
      <p:pic>
        <p:nvPicPr>
          <p:cNvPr id="21" name="Picture 2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60" y="4347544"/>
            <a:ext cx="312263" cy="312263"/>
          </a:xfrm>
          <a:prstGeom prst="rect">
            <a:avLst/>
          </a:prstGeom>
        </p:spPr>
      </p:pic>
      <p:pic>
        <p:nvPicPr>
          <p:cNvPr id="25" name="Picture 24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53" y="2967591"/>
            <a:ext cx="312263" cy="312263"/>
          </a:xfrm>
          <a:prstGeom prst="rect">
            <a:avLst/>
          </a:prstGeom>
        </p:spPr>
      </p:pic>
      <p:pic>
        <p:nvPicPr>
          <p:cNvPr id="27" name="Picture 26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00" y="4988391"/>
            <a:ext cx="312263" cy="312263"/>
          </a:xfrm>
          <a:prstGeom prst="rect">
            <a:avLst/>
          </a:prstGeom>
        </p:spPr>
      </p:pic>
      <p:pic>
        <p:nvPicPr>
          <p:cNvPr id="26" name="Picture 25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0" y="3216230"/>
            <a:ext cx="312263" cy="312263"/>
          </a:xfrm>
          <a:prstGeom prst="rect">
            <a:avLst/>
          </a:prstGeom>
        </p:spPr>
      </p:pic>
      <p:pic>
        <p:nvPicPr>
          <p:cNvPr id="28" name="Picture 27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4988391"/>
            <a:ext cx="312263" cy="312263"/>
          </a:xfrm>
          <a:prstGeom prst="rect">
            <a:avLst/>
          </a:prstGeom>
        </p:spPr>
      </p:pic>
      <p:pic>
        <p:nvPicPr>
          <p:cNvPr id="29" name="Picture 28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1" y="4849416"/>
            <a:ext cx="312263" cy="312263"/>
          </a:xfrm>
          <a:prstGeom prst="rect">
            <a:avLst/>
          </a:prstGeom>
        </p:spPr>
      </p:pic>
      <p:pic>
        <p:nvPicPr>
          <p:cNvPr id="30" name="Picture 29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3216230"/>
            <a:ext cx="312263" cy="312263"/>
          </a:xfrm>
          <a:prstGeom prst="rect">
            <a:avLst/>
          </a:prstGeom>
        </p:spPr>
      </p:pic>
      <p:pic>
        <p:nvPicPr>
          <p:cNvPr id="31" name="Picture 30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601" y="3216229"/>
            <a:ext cx="312263" cy="312263"/>
          </a:xfrm>
          <a:prstGeom prst="rect">
            <a:avLst/>
          </a:prstGeom>
        </p:spPr>
      </p:pic>
      <p:pic>
        <p:nvPicPr>
          <p:cNvPr id="32" name="Picture 31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97" y="4099972"/>
            <a:ext cx="312263" cy="312263"/>
          </a:xfrm>
          <a:prstGeom prst="rect">
            <a:avLst/>
          </a:prstGeom>
        </p:spPr>
      </p:pic>
      <p:pic>
        <p:nvPicPr>
          <p:cNvPr id="35" name="Picture 34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53" y="2961676"/>
            <a:ext cx="324092" cy="324092"/>
          </a:xfrm>
          <a:prstGeom prst="rect">
            <a:avLst/>
          </a:prstGeom>
        </p:spPr>
      </p:pic>
      <p:pic>
        <p:nvPicPr>
          <p:cNvPr id="36" name="Picture 35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68" y="4088143"/>
            <a:ext cx="324092" cy="324092"/>
          </a:xfrm>
          <a:prstGeom prst="rect">
            <a:avLst/>
          </a:prstGeom>
        </p:spPr>
      </p:pic>
      <p:pic>
        <p:nvPicPr>
          <p:cNvPr id="38" name="Picture 37" descr="OK icon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60" y="2961676"/>
            <a:ext cx="312263" cy="312263"/>
          </a:xfrm>
          <a:prstGeom prst="rect">
            <a:avLst/>
          </a:prstGeom>
        </p:spPr>
      </p:pic>
      <p:pic>
        <p:nvPicPr>
          <p:cNvPr id="39" name="Picture 38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60" y="2949847"/>
            <a:ext cx="324092" cy="324092"/>
          </a:xfrm>
          <a:prstGeom prst="rect">
            <a:avLst/>
          </a:prstGeom>
        </p:spPr>
      </p:pic>
      <p:pic>
        <p:nvPicPr>
          <p:cNvPr id="40" name="Picture 39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601" y="3207653"/>
            <a:ext cx="324092" cy="32409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221950" y="4823125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Check BMs status</a:t>
            </a:r>
            <a:endParaRPr lang="sv-SE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10478" y="3356220"/>
            <a:ext cx="1284317" cy="774382"/>
            <a:chOff x="1065698" y="3363840"/>
            <a:chExt cx="1284317" cy="77438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698" y="3363840"/>
              <a:ext cx="1284317" cy="7743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069075" y="3372360"/>
              <a:ext cx="1280940" cy="7658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Public Domain Clip Art Image | red green OK, not OK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0" y="3210314"/>
            <a:ext cx="324092" cy="3240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17313" y="1714072"/>
            <a:ext cx="686305" cy="977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881082" y="2036456"/>
            <a:ext cx="205154" cy="19929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7881082" y="2341320"/>
            <a:ext cx="205154" cy="199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Box 43"/>
          <p:cNvSpPr txBox="1"/>
          <p:nvPr/>
        </p:nvSpPr>
        <p:spPr>
          <a:xfrm>
            <a:off x="7663699" y="17493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000" dirty="0" smtClean="0"/>
              <a:t>BoT Key</a:t>
            </a:r>
            <a:endParaRPr lang="sv-SE" sz="1000" dirty="0" smtClean="0"/>
          </a:p>
        </p:txBody>
      </p:sp>
      <p:cxnSp>
        <p:nvCxnSpPr>
          <p:cNvPr id="45" name="Straight Arrow Connector 44"/>
          <p:cNvCxnSpPr>
            <a:stCxn id="33" idx="2"/>
          </p:cNvCxnSpPr>
          <p:nvPr/>
        </p:nvCxnSpPr>
        <p:spPr>
          <a:xfrm>
            <a:off x="7960466" y="2700841"/>
            <a:ext cx="0" cy="685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423549" cy="2462613"/>
          </a:xfrm>
        </p:spPr>
        <p:txBody>
          <a:bodyPr/>
          <a:lstStyle/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SE" sz="3200" dirty="0"/>
              <a:t>Nexus </a:t>
            </a:r>
            <a:r>
              <a:rPr lang="en-SE" sz="3200" dirty="0" smtClean="0"/>
              <a:t>PSS</a:t>
            </a:r>
            <a:r>
              <a:rPr lang="en-US" sz="3200" dirty="0" smtClean="0"/>
              <a:t> </a:t>
            </a:r>
          </a:p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US" sz="3200" dirty="0" smtClean="0"/>
              <a:t>System Architecture</a:t>
            </a:r>
            <a:endParaRPr lang="en-SE" sz="3200" dirty="0" smtClean="0"/>
          </a:p>
        </p:txBody>
      </p:sp>
    </p:spTree>
    <p:extLst>
      <p:ext uri="{BB962C8B-B14F-4D97-AF65-F5344CB8AC3E}">
        <p14:creationId xmlns:p14="http://schemas.microsoft.com/office/powerpoint/2010/main" val="33300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27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0" b="12653"/>
          <a:stretch/>
        </p:blipFill>
        <p:spPr>
          <a:xfrm>
            <a:off x="815985" y="795355"/>
            <a:ext cx="5969696" cy="580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5681" y="1342627"/>
            <a:ext cx="4754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 smtClean="0"/>
              <a:t>Limitations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dirty="0" smtClean="0"/>
              <a:t>Maximum number of devices</a:t>
            </a:r>
            <a:r>
              <a:rPr lang="en-US" dirty="0" smtClean="0"/>
              <a:t>:</a:t>
            </a:r>
            <a:r>
              <a:rPr lang="en-SE" dirty="0" smtClean="0"/>
              <a:t> 32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Maximum segment length</a:t>
            </a:r>
            <a:r>
              <a:rPr lang="en-150" dirty="0" smtClean="0"/>
              <a:t> for Fiber optic cable</a:t>
            </a:r>
            <a:r>
              <a:rPr lang="en-US" dirty="0" smtClean="0"/>
              <a:t> (between 2 active components): 2000m</a:t>
            </a:r>
            <a:endParaRPr lang="en-15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150" smtClean="0"/>
              <a:t>Maximum segment length for copper cable (between 2 active components): 100m</a:t>
            </a:r>
            <a:endParaRPr lang="en-SE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dirty="0" smtClean="0"/>
              <a:t>Only IRT-enabled devices are allowed in the ring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034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28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Network ring: </a:t>
            </a:r>
            <a:r>
              <a:rPr lang="en-SE" dirty="0" smtClean="0"/>
              <a:t>Plant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grpSp>
        <p:nvGrpSpPr>
          <p:cNvPr id="86" name="Group 85"/>
          <p:cNvGrpSpPr/>
          <p:nvPr/>
        </p:nvGrpSpPr>
        <p:grpSpPr>
          <a:xfrm>
            <a:off x="2397082" y="1438102"/>
            <a:ext cx="7409524" cy="4695238"/>
            <a:chOff x="2078947" y="1567888"/>
            <a:chExt cx="7409524" cy="46952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8947" y="1567888"/>
              <a:ext cx="7409524" cy="4695238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548063" y="3677382"/>
              <a:ext cx="252412" cy="23812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Oval 11"/>
            <p:cNvSpPr/>
            <p:nvPr/>
          </p:nvSpPr>
          <p:spPr>
            <a:xfrm>
              <a:off x="4029075" y="4211367"/>
              <a:ext cx="285750" cy="19440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Oval 12"/>
            <p:cNvSpPr/>
            <p:nvPr/>
          </p:nvSpPr>
          <p:spPr>
            <a:xfrm>
              <a:off x="7029450" y="4000500"/>
              <a:ext cx="584200" cy="61614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7" name="Elbow Connector 16"/>
            <p:cNvCxnSpPr>
              <a:stCxn id="42" idx="6"/>
              <a:endCxn id="13" idx="0"/>
            </p:cNvCxnSpPr>
            <p:nvPr/>
          </p:nvCxnSpPr>
          <p:spPr>
            <a:xfrm flipV="1">
              <a:off x="4305303" y="4000500"/>
              <a:ext cx="3016247" cy="465694"/>
            </a:xfrm>
            <a:prstGeom prst="bentConnector4">
              <a:avLst>
                <a:gd name="adj1" fmla="val 45158"/>
                <a:gd name="adj2" fmla="val 149088"/>
              </a:avLst>
            </a:prstGeom>
            <a:ln w="254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1" idx="6"/>
              <a:endCxn id="42" idx="2"/>
            </p:cNvCxnSpPr>
            <p:nvPr/>
          </p:nvCxnSpPr>
          <p:spPr>
            <a:xfrm>
              <a:off x="3800475" y="3796445"/>
              <a:ext cx="219078" cy="669749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FF00"/>
              </a:solidFill>
              <a:headEnd type="arrow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1" idx="2"/>
              <a:endCxn id="12" idx="0"/>
            </p:cNvCxnSpPr>
            <p:nvPr/>
          </p:nvCxnSpPr>
          <p:spPr>
            <a:xfrm rot="10800000" flipH="1" flipV="1">
              <a:off x="3548062" y="3796445"/>
              <a:ext cx="623887" cy="414922"/>
            </a:xfrm>
            <a:prstGeom prst="bentConnector4">
              <a:avLst>
                <a:gd name="adj1" fmla="val -36641"/>
                <a:gd name="adj2" fmla="val -94049"/>
              </a:avLst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019553" y="4368990"/>
              <a:ext cx="285750" cy="19440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Oval 44"/>
            <p:cNvSpPr/>
            <p:nvPr/>
          </p:nvSpPr>
          <p:spPr>
            <a:xfrm>
              <a:off x="4019553" y="4535560"/>
              <a:ext cx="285750" cy="19440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5" name="Elbow Connector 64"/>
            <p:cNvCxnSpPr>
              <a:stCxn id="12" idx="6"/>
              <a:endCxn id="45" idx="2"/>
            </p:cNvCxnSpPr>
            <p:nvPr/>
          </p:nvCxnSpPr>
          <p:spPr>
            <a:xfrm flipH="1">
              <a:off x="4019553" y="4308571"/>
              <a:ext cx="295272" cy="324193"/>
            </a:xfrm>
            <a:prstGeom prst="bentConnector5">
              <a:avLst>
                <a:gd name="adj1" fmla="val -77420"/>
                <a:gd name="adj2" fmla="val -398055"/>
                <a:gd name="adj3" fmla="val 419358"/>
              </a:avLst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45" idx="6"/>
              <a:endCxn id="13" idx="2"/>
            </p:cNvCxnSpPr>
            <p:nvPr/>
          </p:nvCxnSpPr>
          <p:spPr>
            <a:xfrm flipV="1">
              <a:off x="4305303" y="4308571"/>
              <a:ext cx="2724147" cy="324193"/>
            </a:xfrm>
            <a:prstGeom prst="bentConnector3">
              <a:avLst>
                <a:gd name="adj1" fmla="val 78846"/>
              </a:avLst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3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29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2" b="14449"/>
          <a:stretch/>
        </p:blipFill>
        <p:spPr>
          <a:xfrm>
            <a:off x="2517511" y="803574"/>
            <a:ext cx="7055113" cy="56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 dirty="0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19895"/>
              </p:ext>
            </p:extLst>
          </p:nvPr>
        </p:nvGraphicFramePr>
        <p:xfrm>
          <a:off x="1195647" y="1755368"/>
          <a:ext cx="10134600" cy="415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61263">
                <a:tc>
                  <a:txBody>
                    <a:bodyPr/>
                    <a:lstStyle/>
                    <a:p>
                      <a:pPr marL="357188" indent="-357188">
                        <a:buAutoNum type="arabicPlain"/>
                        <a:tabLst>
                          <a:tab pos="357188" algn="l"/>
                        </a:tabLst>
                      </a:pPr>
                      <a:r>
                        <a:rPr lang="en-SE" sz="2000" b="0" noProof="0" dirty="0" smtClean="0">
                          <a:solidFill>
                            <a:schemeClr val="bg1"/>
                          </a:solidFill>
                        </a:rPr>
                        <a:t>General solutions (Equipment,</a:t>
                      </a:r>
                      <a:r>
                        <a:rPr lang="en-SE" sz="2000" b="0" baseline="0" noProof="0" dirty="0" smtClean="0">
                          <a:solidFill>
                            <a:schemeClr val="bg1"/>
                          </a:solidFill>
                        </a:rPr>
                        <a:t> networks, technologies)</a:t>
                      </a:r>
                      <a:endParaRPr lang="en-GB" sz="2000" b="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2   </a:t>
                      </a:r>
                      <a:r>
                        <a:rPr lang="en-SE" sz="2000" b="0" noProof="0" dirty="0" smtClean="0">
                          <a:solidFill>
                            <a:schemeClr val="bg1"/>
                          </a:solidFill>
                        </a:rPr>
                        <a:t>Nexus PSS Functional Architecture / System Architecture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1950" algn="l"/>
                        </a:tabLst>
                        <a:defRPr/>
                      </a:pP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3   </a:t>
                      </a:r>
                      <a:r>
                        <a:rPr lang="en-SE" sz="2000" b="0" baseline="0" noProof="0" dirty="0" smtClean="0">
                          <a:solidFill>
                            <a:schemeClr val="bg1"/>
                          </a:solidFill>
                        </a:rPr>
                        <a:t>Accelerator PSS Functional Architecture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SE" sz="2000" b="0" noProof="0" dirty="0" smtClean="0">
                          <a:solidFill>
                            <a:schemeClr val="bg1"/>
                          </a:solidFill>
                        </a:rPr>
                        <a:t>Interface between Nexus PSS and ESS</a:t>
                      </a:r>
                      <a:r>
                        <a:rPr lang="en-SE" sz="2000" b="0" baseline="0" noProof="0" dirty="0" smtClean="0">
                          <a:solidFill>
                            <a:schemeClr val="bg1"/>
                          </a:solidFill>
                        </a:rPr>
                        <a:t> PSS Systems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</a:t>
                      </a:r>
                      <a:r>
                        <a:rPr lang="en-SE" sz="2000" b="0" noProof="0" dirty="0" smtClean="0">
                          <a:solidFill>
                            <a:schemeClr val="bg1"/>
                          </a:solidFill>
                        </a:rPr>
                        <a:t>Reaction time</a:t>
                      </a:r>
                      <a:r>
                        <a:rPr lang="en-US" sz="2000" b="0" noProof="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	</a:t>
                      </a:r>
                      <a:r>
                        <a:rPr lang="en-SE" sz="2000" b="0" baseline="0" noProof="0" dirty="0" smtClean="0">
                          <a:solidFill>
                            <a:schemeClr val="bg1"/>
                          </a:solidFill>
                        </a:rPr>
                        <a:t>Time Syncronization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7	</a:t>
                      </a:r>
                      <a:r>
                        <a:rPr lang="en-SE" sz="2000" b="0" baseline="0" noProof="0" dirty="0" smtClean="0">
                          <a:solidFill>
                            <a:schemeClr val="bg1"/>
                          </a:solidFill>
                        </a:rPr>
                        <a:t>Functional Architecture tests overview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57188" algn="l"/>
                        </a:tabLst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214725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57188" algn="l"/>
                        </a:tabLst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96207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6176356" cy="365125"/>
          </a:xfrm>
        </p:spPr>
        <p:txBody>
          <a:bodyPr/>
          <a:lstStyle/>
          <a:p>
            <a:r>
              <a:rPr lang="en-SE" dirty="0" smtClean="0"/>
              <a:t>ESS PSS Architecture</a:t>
            </a:r>
            <a:endParaRPr lang="en-GB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2022-11-28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30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N</a:t>
            </a:r>
            <a:r>
              <a:rPr lang="en-SE" dirty="0" smtClean="0"/>
              <a:t>exus PLC cabinet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10" name="Picture 6" descr="Switch scalance x202-2p 6gk5202-2bh00-2ba3 - nätverkssw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39" y="2373358"/>
            <a:ext cx="427267" cy="7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witch scalance x202-2p 6gk5202-2bh00-2ba3 - nätverkssw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39" y="4466374"/>
            <a:ext cx="427267" cy="7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210019" y="3776267"/>
            <a:ext cx="1981075" cy="1076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  <a:endCxn id="16" idx="1"/>
          </p:cNvCxnSpPr>
          <p:nvPr/>
        </p:nvCxnSpPr>
        <p:spPr>
          <a:xfrm>
            <a:off x="5495306" y="2753997"/>
            <a:ext cx="545947" cy="1006492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43043" y="4936569"/>
            <a:ext cx="395249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pPr algn="ctr"/>
            <a:r>
              <a:rPr lang="en-US" sz="900" dirty="0" smtClean="0"/>
              <a:t>NTP</a:t>
            </a:r>
            <a:endParaRPr lang="sv-SE" sz="9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529" t="7208" r="7529"/>
          <a:stretch/>
        </p:blipFill>
        <p:spPr>
          <a:xfrm>
            <a:off x="6041253" y="3455504"/>
            <a:ext cx="468823" cy="6099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24662" y="4077910"/>
            <a:ext cx="894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Gateway PLC</a:t>
            </a:r>
            <a:endParaRPr lang="sv-SE" sz="9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3074" y="2493174"/>
            <a:ext cx="1106963" cy="6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>
            <a:stCxn id="30" idx="3"/>
            <a:endCxn id="25" idx="1"/>
          </p:cNvCxnSpPr>
          <p:nvPr/>
        </p:nvCxnSpPr>
        <p:spPr>
          <a:xfrm>
            <a:off x="8300385" y="3760490"/>
            <a:ext cx="601347" cy="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Picture 8" descr="EPICS logo svg.sv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5656" y="3081154"/>
            <a:ext cx="809272" cy="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stCxn id="21" idx="2"/>
          </p:cNvCxnSpPr>
          <p:nvPr/>
        </p:nvCxnSpPr>
        <p:spPr>
          <a:xfrm>
            <a:off x="10390292" y="3528234"/>
            <a:ext cx="0" cy="2323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61382" y="3838667"/>
            <a:ext cx="729712" cy="373967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r>
              <a:rPr lang="en-GB" sz="1000" dirty="0"/>
              <a:t>Technical Network </a:t>
            </a:r>
            <a:endParaRPr lang="sv-SE" sz="1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732" y="3455590"/>
            <a:ext cx="325598" cy="60997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8" idx="2"/>
          </p:cNvCxnSpPr>
          <p:nvPr/>
        </p:nvCxnSpPr>
        <p:spPr>
          <a:xfrm>
            <a:off x="6389916" y="1912116"/>
            <a:ext cx="0" cy="154338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865699" y="1025267"/>
            <a:ext cx="1055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Transfer </a:t>
            </a:r>
            <a:r>
              <a:rPr lang="en-GB" sz="900" dirty="0" smtClean="0"/>
              <a:t>Workstation</a:t>
            </a:r>
          </a:p>
          <a:p>
            <a:pPr algn="ctr"/>
            <a:r>
              <a:rPr lang="en-GB" sz="900" dirty="0" smtClean="0"/>
              <a:t>(PSS-XFER)</a:t>
            </a:r>
            <a:endParaRPr lang="sv-SE" sz="9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721" y="1568417"/>
            <a:ext cx="508390" cy="3436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72380" y="1574205"/>
            <a:ext cx="58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666666"/>
                </a:solidFill>
              </a:rPr>
              <a:t>VM</a:t>
            </a:r>
          </a:p>
        </p:txBody>
      </p:sp>
      <p:pic>
        <p:nvPicPr>
          <p:cNvPr id="30" name="Picture 29" descr="ufw - Uncomplicated Firewal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22" y="3315217"/>
            <a:ext cx="1114963" cy="8905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17069" y="4077910"/>
            <a:ext cx="7814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Safety </a:t>
            </a:r>
            <a:r>
              <a:rPr lang="en-GB" sz="900" dirty="0"/>
              <a:t>PLC</a:t>
            </a:r>
            <a:endParaRPr lang="sv-SE" sz="900" dirty="0"/>
          </a:p>
        </p:txBody>
      </p:sp>
      <p:cxnSp>
        <p:nvCxnSpPr>
          <p:cNvPr id="32" name="Elbow Connector 31"/>
          <p:cNvCxnSpPr>
            <a:stCxn id="16" idx="3"/>
            <a:endCxn id="30" idx="1"/>
          </p:cNvCxnSpPr>
          <p:nvPr/>
        </p:nvCxnSpPr>
        <p:spPr>
          <a:xfrm>
            <a:off x="6510076" y="3760489"/>
            <a:ext cx="675346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12"/>
          <p:cNvCxnSpPr>
            <a:stCxn id="16" idx="1"/>
            <a:endCxn id="11" idx="3"/>
          </p:cNvCxnSpPr>
          <p:nvPr/>
        </p:nvCxnSpPr>
        <p:spPr>
          <a:xfrm rot="10800000" flipV="1">
            <a:off x="5495307" y="3760489"/>
            <a:ext cx="545947" cy="1086524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7048" y="3639036"/>
            <a:ext cx="1106963" cy="6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6066" y="4665476"/>
            <a:ext cx="1106963" cy="6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622895" y="1862929"/>
            <a:ext cx="1094369" cy="1174186"/>
          </a:xfrm>
          <a:prstGeom prst="rect">
            <a:avLst/>
          </a:prstGeom>
        </p:spPr>
        <p:txBody>
          <a:bodyPr wrap="square" lIns="65550" tIns="32775" rIns="65550" bIns="32775" anchor="ctr">
            <a:spAutoFit/>
          </a:bodyPr>
          <a:lstStyle/>
          <a:p>
            <a:pPr algn="ctr"/>
            <a:r>
              <a:rPr lang="en-SE" sz="7200" dirty="0" smtClean="0"/>
              <a:t>…</a:t>
            </a:r>
            <a:endParaRPr lang="sv-SE" sz="7200" dirty="0"/>
          </a:p>
        </p:txBody>
      </p:sp>
      <p:sp>
        <p:nvSpPr>
          <p:cNvPr id="50" name="Rectangle 49"/>
          <p:cNvSpPr/>
          <p:nvPr/>
        </p:nvSpPr>
        <p:spPr>
          <a:xfrm>
            <a:off x="3622895" y="3953162"/>
            <a:ext cx="1094369" cy="1174186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pPr algn="ctr"/>
            <a:r>
              <a:rPr lang="en-SE" sz="7200" dirty="0" smtClean="0"/>
              <a:t>…</a:t>
            </a:r>
            <a:endParaRPr lang="sv-SE" sz="7200" dirty="0"/>
          </a:p>
        </p:txBody>
      </p:sp>
      <p:cxnSp>
        <p:nvCxnSpPr>
          <p:cNvPr id="51" name="Straight Connector 12"/>
          <p:cNvCxnSpPr>
            <a:stCxn id="47" idx="0"/>
            <a:endCxn id="19" idx="1"/>
          </p:cNvCxnSpPr>
          <p:nvPr/>
        </p:nvCxnSpPr>
        <p:spPr>
          <a:xfrm rot="5400000" flipH="1" flipV="1">
            <a:off x="1802198" y="2828160"/>
            <a:ext cx="839209" cy="782544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12"/>
          <p:cNvCxnSpPr>
            <a:stCxn id="48" idx="1"/>
            <a:endCxn id="47" idx="2"/>
          </p:cNvCxnSpPr>
          <p:nvPr/>
        </p:nvCxnSpPr>
        <p:spPr>
          <a:xfrm rot="10800000">
            <a:off x="1830530" y="4252343"/>
            <a:ext cx="785536" cy="719787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838037" y="2087423"/>
            <a:ext cx="4673848" cy="40336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8444502" y="2105633"/>
            <a:ext cx="105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/>
              <a:t>Nexus PLC Cabinet</a:t>
            </a:r>
            <a:endParaRPr lang="sv-SE" sz="900" dirty="0"/>
          </a:p>
        </p:txBody>
      </p:sp>
      <p:sp>
        <p:nvSpPr>
          <p:cNvPr id="61" name="Rectangle 60"/>
          <p:cNvSpPr/>
          <p:nvPr/>
        </p:nvSpPr>
        <p:spPr>
          <a:xfrm>
            <a:off x="943563" y="3050778"/>
            <a:ext cx="8769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US" sz="900" dirty="0" smtClean="0"/>
              <a:t>Remote</a:t>
            </a:r>
            <a:r>
              <a:rPr lang="sv-SE" sz="900" dirty="0" smtClean="0"/>
              <a:t> </a:t>
            </a:r>
            <a:r>
              <a:rPr lang="sv-SE" sz="900" dirty="0"/>
              <a:t>IO Station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65027" y="1948924"/>
            <a:ext cx="8769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US" sz="900" dirty="0" smtClean="0"/>
              <a:t>Remote</a:t>
            </a:r>
            <a:r>
              <a:rPr lang="sv-SE" sz="900" dirty="0" smtClean="0"/>
              <a:t> </a:t>
            </a:r>
            <a:r>
              <a:rPr lang="sv-SE" sz="900" dirty="0"/>
              <a:t>IO Station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57691" y="4132919"/>
            <a:ext cx="8769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US" sz="900" dirty="0" smtClean="0"/>
              <a:t>Remote</a:t>
            </a:r>
            <a:r>
              <a:rPr lang="sv-SE" sz="900" dirty="0" smtClean="0"/>
              <a:t> </a:t>
            </a:r>
            <a:r>
              <a:rPr lang="sv-SE" sz="900" dirty="0"/>
              <a:t>IO Station</a:t>
            </a:r>
          </a:p>
        </p:txBody>
      </p:sp>
      <p:pic>
        <p:nvPicPr>
          <p:cNvPr id="65" name="Picture 64" descr="NTP Server | Free SV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41" y="5184142"/>
            <a:ext cx="746760" cy="746760"/>
          </a:xfrm>
          <a:prstGeom prst="rect">
            <a:avLst/>
          </a:prstGeom>
        </p:spPr>
      </p:pic>
      <p:cxnSp>
        <p:nvCxnSpPr>
          <p:cNvPr id="69" name="Straight Connector 12"/>
          <p:cNvCxnSpPr>
            <a:stCxn id="11" idx="2"/>
            <a:endCxn id="65" idx="1"/>
          </p:cNvCxnSpPr>
          <p:nvPr/>
        </p:nvCxnSpPr>
        <p:spPr>
          <a:xfrm rot="16200000" flipH="1">
            <a:off x="5357072" y="5152253"/>
            <a:ext cx="329870" cy="480668"/>
          </a:xfrm>
          <a:prstGeom prst="bentConnector2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12"/>
          <p:cNvCxnSpPr>
            <a:stCxn id="10" idx="1"/>
          </p:cNvCxnSpPr>
          <p:nvPr/>
        </p:nvCxnSpPr>
        <p:spPr>
          <a:xfrm rot="10800000">
            <a:off x="4584143" y="2753997"/>
            <a:ext cx="483897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12"/>
          <p:cNvCxnSpPr>
            <a:stCxn id="11" idx="1"/>
          </p:cNvCxnSpPr>
          <p:nvPr/>
        </p:nvCxnSpPr>
        <p:spPr>
          <a:xfrm rot="10800000" flipV="1">
            <a:off x="4672527" y="4847012"/>
            <a:ext cx="395513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31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18731" y="930909"/>
            <a:ext cx="9360000" cy="507076"/>
          </a:xfrm>
        </p:spPr>
        <p:txBody>
          <a:bodyPr/>
          <a:lstStyle/>
          <a:p>
            <a:r>
              <a:rPr lang="sv-SE" dirty="0" smtClean="0"/>
              <a:t>P</a:t>
            </a:r>
            <a:r>
              <a:rPr lang="en-SE" dirty="0" smtClean="0"/>
              <a:t>SS Setup per building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361" y="584241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007" y="584241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9" idx="3"/>
            <a:endCxn id="43" idx="1"/>
          </p:cNvCxnSpPr>
          <p:nvPr/>
        </p:nvCxnSpPr>
        <p:spPr>
          <a:xfrm>
            <a:off x="4846289" y="6018306"/>
            <a:ext cx="3957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3747487" y="5797409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stCxn id="46" idx="3"/>
            <a:endCxn id="19" idx="1"/>
          </p:cNvCxnSpPr>
          <p:nvPr/>
        </p:nvCxnSpPr>
        <p:spPr>
          <a:xfrm>
            <a:off x="4018950" y="6018306"/>
            <a:ext cx="192411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l="7529" t="7208" r="7529"/>
          <a:stretch/>
        </p:blipFill>
        <p:spPr>
          <a:xfrm>
            <a:off x="2548530" y="5609150"/>
            <a:ext cx="468823" cy="609970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stCxn id="53" idx="2"/>
            <a:endCxn id="46" idx="2"/>
          </p:cNvCxnSpPr>
          <p:nvPr/>
        </p:nvCxnSpPr>
        <p:spPr>
          <a:xfrm rot="16200000" flipH="1">
            <a:off x="3323039" y="5679022"/>
            <a:ext cx="20083" cy="1100277"/>
          </a:xfrm>
          <a:prstGeom prst="bentConnector3">
            <a:avLst>
              <a:gd name="adj1" fmla="val 669138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232668" y="5618516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39" name="Rectangle 38"/>
          <p:cNvSpPr/>
          <p:nvPr/>
        </p:nvSpPr>
        <p:spPr>
          <a:xfrm>
            <a:off x="1865618" y="5340735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1969046" y="5652910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54"/>
          <p:cNvCxnSpPr>
            <a:stCxn id="53" idx="1"/>
            <a:endCxn id="1026" idx="3"/>
          </p:cNvCxnSpPr>
          <p:nvPr/>
        </p:nvCxnSpPr>
        <p:spPr>
          <a:xfrm rot="10800000" flipV="1">
            <a:off x="2326870" y="5914135"/>
            <a:ext cx="22166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54"/>
          <p:cNvCxnSpPr>
            <a:stCxn id="121" idx="2"/>
          </p:cNvCxnSpPr>
          <p:nvPr/>
        </p:nvCxnSpPr>
        <p:spPr>
          <a:xfrm rot="5400000">
            <a:off x="3122987" y="5846578"/>
            <a:ext cx="195525" cy="421915"/>
          </a:xfrm>
          <a:prstGeom prst="bentConnector2">
            <a:avLst/>
          </a:prstGeom>
          <a:ln w="28575">
            <a:solidFill>
              <a:srgbClr val="24C2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009782" y="5590441"/>
            <a:ext cx="84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D</a:t>
            </a:r>
            <a:r>
              <a:rPr lang="en-SE" sz="900" dirty="0" smtClean="0"/>
              <a:t>eploy network</a:t>
            </a:r>
            <a:endParaRPr lang="sv-SE" sz="900" dirty="0"/>
          </a:p>
        </p:txBody>
      </p:sp>
      <p:sp>
        <p:nvSpPr>
          <p:cNvPr id="126" name="Rectangle 125"/>
          <p:cNvSpPr/>
          <p:nvPr/>
        </p:nvSpPr>
        <p:spPr>
          <a:xfrm>
            <a:off x="1868851" y="5340736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V</a:t>
            </a:r>
            <a:r>
              <a:rPr lang="en-SE" sz="900" dirty="0" smtClean="0"/>
              <a:t>espa PSS PLC Cabinet</a:t>
            </a:r>
            <a:endParaRPr lang="sv-SE" sz="900" dirty="0"/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363" y="4528362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" name="Straight Arrow Connector 133"/>
          <p:cNvCxnSpPr>
            <a:stCxn id="132" idx="3"/>
            <a:endCxn id="133" idx="1"/>
          </p:cNvCxnSpPr>
          <p:nvPr/>
        </p:nvCxnSpPr>
        <p:spPr>
          <a:xfrm>
            <a:off x="4846291" y="4704251"/>
            <a:ext cx="3957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3747489" y="4483354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Straight Arrow Connector 135"/>
          <p:cNvCxnSpPr>
            <a:stCxn id="135" idx="3"/>
            <a:endCxn id="132" idx="1"/>
          </p:cNvCxnSpPr>
          <p:nvPr/>
        </p:nvCxnSpPr>
        <p:spPr>
          <a:xfrm>
            <a:off x="4018952" y="4704251"/>
            <a:ext cx="192411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4"/>
          <a:srcRect l="7529" t="7208" r="7529"/>
          <a:stretch/>
        </p:blipFill>
        <p:spPr>
          <a:xfrm>
            <a:off x="2548532" y="4295095"/>
            <a:ext cx="468823" cy="609970"/>
          </a:xfrm>
          <a:prstGeom prst="rect">
            <a:avLst/>
          </a:prstGeom>
        </p:spPr>
      </p:pic>
      <p:cxnSp>
        <p:nvCxnSpPr>
          <p:cNvPr id="138" name="Straight Arrow Connector 54"/>
          <p:cNvCxnSpPr>
            <a:stCxn id="137" idx="2"/>
            <a:endCxn id="135" idx="2"/>
          </p:cNvCxnSpPr>
          <p:nvPr/>
        </p:nvCxnSpPr>
        <p:spPr>
          <a:xfrm rot="16200000" flipH="1">
            <a:off x="3323041" y="4364967"/>
            <a:ext cx="20083" cy="1100277"/>
          </a:xfrm>
          <a:prstGeom prst="bentConnector3">
            <a:avLst>
              <a:gd name="adj1" fmla="val 669138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4232670" y="4304461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141" name="Rectangle 140"/>
          <p:cNvSpPr/>
          <p:nvPr/>
        </p:nvSpPr>
        <p:spPr>
          <a:xfrm>
            <a:off x="1865620" y="4026680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2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1969048" y="4338855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Arrow Connector 54"/>
          <p:cNvCxnSpPr>
            <a:stCxn id="137" idx="1"/>
            <a:endCxn id="142" idx="3"/>
          </p:cNvCxnSpPr>
          <p:nvPr/>
        </p:nvCxnSpPr>
        <p:spPr>
          <a:xfrm rot="10800000" flipV="1">
            <a:off x="2326872" y="4600080"/>
            <a:ext cx="22166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54"/>
          <p:cNvCxnSpPr>
            <a:stCxn id="145" idx="2"/>
          </p:cNvCxnSpPr>
          <p:nvPr/>
        </p:nvCxnSpPr>
        <p:spPr>
          <a:xfrm rot="5400000">
            <a:off x="3122989" y="4532523"/>
            <a:ext cx="195525" cy="421915"/>
          </a:xfrm>
          <a:prstGeom prst="bentConnector2">
            <a:avLst/>
          </a:prstGeom>
          <a:ln w="28575">
            <a:solidFill>
              <a:srgbClr val="24C2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3009784" y="4276386"/>
            <a:ext cx="84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D</a:t>
            </a:r>
            <a:r>
              <a:rPr lang="en-SE" sz="900" dirty="0" smtClean="0"/>
              <a:t>eploy network</a:t>
            </a:r>
            <a:endParaRPr lang="sv-SE" sz="900" dirty="0"/>
          </a:p>
        </p:txBody>
      </p:sp>
      <p:sp>
        <p:nvSpPr>
          <p:cNvPr id="146" name="Rectangle 145"/>
          <p:cNvSpPr/>
          <p:nvPr/>
        </p:nvSpPr>
        <p:spPr>
          <a:xfrm>
            <a:off x="1868853" y="4026681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Skadi PSS PLC Cabinet</a:t>
            </a:r>
            <a:endParaRPr lang="sv-SE" sz="900" dirty="0"/>
          </a:p>
        </p:txBody>
      </p:sp>
      <p:pic>
        <p:nvPicPr>
          <p:cNvPr id="1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6978" y="319314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7624" y="319314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Straight Arrow Connector 148"/>
          <p:cNvCxnSpPr>
            <a:stCxn id="147" idx="3"/>
            <a:endCxn id="148" idx="1"/>
          </p:cNvCxnSpPr>
          <p:nvPr/>
        </p:nvCxnSpPr>
        <p:spPr>
          <a:xfrm>
            <a:off x="4841906" y="3369036"/>
            <a:ext cx="3957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3743104" y="3148139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1" name="Straight Arrow Connector 150"/>
          <p:cNvCxnSpPr>
            <a:stCxn id="150" idx="3"/>
            <a:endCxn id="147" idx="1"/>
          </p:cNvCxnSpPr>
          <p:nvPr/>
        </p:nvCxnSpPr>
        <p:spPr>
          <a:xfrm>
            <a:off x="4014567" y="3369036"/>
            <a:ext cx="192411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4"/>
          <a:srcRect l="7529" t="7208" r="7529"/>
          <a:stretch/>
        </p:blipFill>
        <p:spPr>
          <a:xfrm>
            <a:off x="2544147" y="2959880"/>
            <a:ext cx="468823" cy="609970"/>
          </a:xfrm>
          <a:prstGeom prst="rect">
            <a:avLst/>
          </a:prstGeom>
        </p:spPr>
      </p:pic>
      <p:cxnSp>
        <p:nvCxnSpPr>
          <p:cNvPr id="153" name="Straight Arrow Connector 54"/>
          <p:cNvCxnSpPr>
            <a:stCxn id="152" idx="2"/>
            <a:endCxn id="150" idx="2"/>
          </p:cNvCxnSpPr>
          <p:nvPr/>
        </p:nvCxnSpPr>
        <p:spPr>
          <a:xfrm rot="16200000" flipH="1">
            <a:off x="3318656" y="3029752"/>
            <a:ext cx="20083" cy="1100277"/>
          </a:xfrm>
          <a:prstGeom prst="bentConnector3">
            <a:avLst>
              <a:gd name="adj1" fmla="val 669138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228285" y="2969246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156" name="Rectangle 155"/>
          <p:cNvSpPr/>
          <p:nvPr/>
        </p:nvSpPr>
        <p:spPr>
          <a:xfrm>
            <a:off x="1861235" y="2691465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7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1964663" y="3003640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8" name="Straight Arrow Connector 54"/>
          <p:cNvCxnSpPr>
            <a:stCxn id="152" idx="1"/>
            <a:endCxn id="157" idx="3"/>
          </p:cNvCxnSpPr>
          <p:nvPr/>
        </p:nvCxnSpPr>
        <p:spPr>
          <a:xfrm rot="10800000" flipV="1">
            <a:off x="2322487" y="3264865"/>
            <a:ext cx="22166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54"/>
          <p:cNvCxnSpPr>
            <a:stCxn id="160" idx="2"/>
          </p:cNvCxnSpPr>
          <p:nvPr/>
        </p:nvCxnSpPr>
        <p:spPr>
          <a:xfrm rot="5400000">
            <a:off x="3118604" y="3197308"/>
            <a:ext cx="195525" cy="421915"/>
          </a:xfrm>
          <a:prstGeom prst="bentConnector2">
            <a:avLst/>
          </a:prstGeom>
          <a:ln w="28575">
            <a:solidFill>
              <a:srgbClr val="24C2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3005399" y="2941171"/>
            <a:ext cx="84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D</a:t>
            </a:r>
            <a:r>
              <a:rPr lang="en-SE" sz="900" dirty="0" smtClean="0"/>
              <a:t>eploy network</a:t>
            </a:r>
            <a:endParaRPr lang="sv-SE" sz="900" dirty="0"/>
          </a:p>
        </p:txBody>
      </p:sp>
      <p:sp>
        <p:nvSpPr>
          <p:cNvPr id="161" name="Rectangle 160"/>
          <p:cNvSpPr/>
          <p:nvPr/>
        </p:nvSpPr>
        <p:spPr>
          <a:xfrm>
            <a:off x="1864468" y="2691466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Estia PSS PLC Cabinet</a:t>
            </a:r>
            <a:endParaRPr lang="sv-SE" sz="900" dirty="0"/>
          </a:p>
        </p:txBody>
      </p:sp>
      <p:pic>
        <p:nvPicPr>
          <p:cNvPr id="1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3599" y="584241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245" y="584241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" name="Straight Arrow Connector 163"/>
          <p:cNvCxnSpPr>
            <a:stCxn id="162" idx="3"/>
            <a:endCxn id="163" idx="1"/>
          </p:cNvCxnSpPr>
          <p:nvPr/>
        </p:nvCxnSpPr>
        <p:spPr>
          <a:xfrm>
            <a:off x="9578527" y="6018306"/>
            <a:ext cx="3957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8479725" y="5797409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Straight Arrow Connector 165"/>
          <p:cNvCxnSpPr>
            <a:stCxn id="165" idx="3"/>
            <a:endCxn id="162" idx="1"/>
          </p:cNvCxnSpPr>
          <p:nvPr/>
        </p:nvCxnSpPr>
        <p:spPr>
          <a:xfrm>
            <a:off x="8751188" y="6018306"/>
            <a:ext cx="192411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4"/>
          <a:srcRect l="7529" t="7208" r="7529"/>
          <a:stretch/>
        </p:blipFill>
        <p:spPr>
          <a:xfrm>
            <a:off x="7280768" y="5609150"/>
            <a:ext cx="468823" cy="609970"/>
          </a:xfrm>
          <a:prstGeom prst="rect">
            <a:avLst/>
          </a:prstGeom>
        </p:spPr>
      </p:pic>
      <p:cxnSp>
        <p:nvCxnSpPr>
          <p:cNvPr id="168" name="Straight Arrow Connector 54"/>
          <p:cNvCxnSpPr>
            <a:stCxn id="167" idx="2"/>
            <a:endCxn id="165" idx="2"/>
          </p:cNvCxnSpPr>
          <p:nvPr/>
        </p:nvCxnSpPr>
        <p:spPr>
          <a:xfrm rot="16200000" flipH="1">
            <a:off x="8055277" y="5679022"/>
            <a:ext cx="20083" cy="1100277"/>
          </a:xfrm>
          <a:prstGeom prst="bentConnector3">
            <a:avLst>
              <a:gd name="adj1" fmla="val 669138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10098465" y="5474000"/>
            <a:ext cx="50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170" name="Rectangle 169"/>
          <p:cNvSpPr/>
          <p:nvPr/>
        </p:nvSpPr>
        <p:spPr>
          <a:xfrm>
            <a:off x="8964906" y="5618516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171" name="Rectangle 170"/>
          <p:cNvSpPr/>
          <p:nvPr/>
        </p:nvSpPr>
        <p:spPr>
          <a:xfrm>
            <a:off x="6597856" y="5340735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2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6701284" y="5652910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3" name="Straight Arrow Connector 54"/>
          <p:cNvCxnSpPr>
            <a:stCxn id="167" idx="1"/>
            <a:endCxn id="172" idx="3"/>
          </p:cNvCxnSpPr>
          <p:nvPr/>
        </p:nvCxnSpPr>
        <p:spPr>
          <a:xfrm rot="10800000" flipV="1">
            <a:off x="7059108" y="5914135"/>
            <a:ext cx="22166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54"/>
          <p:cNvCxnSpPr>
            <a:stCxn id="175" idx="2"/>
          </p:cNvCxnSpPr>
          <p:nvPr/>
        </p:nvCxnSpPr>
        <p:spPr>
          <a:xfrm rot="5400000">
            <a:off x="7855225" y="5846578"/>
            <a:ext cx="195525" cy="421915"/>
          </a:xfrm>
          <a:prstGeom prst="bentConnector2">
            <a:avLst/>
          </a:prstGeom>
          <a:ln w="28575">
            <a:solidFill>
              <a:srgbClr val="24C2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742020" y="5590441"/>
            <a:ext cx="84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D</a:t>
            </a:r>
            <a:r>
              <a:rPr lang="en-SE" sz="900" dirty="0" smtClean="0"/>
              <a:t>eploy network</a:t>
            </a:r>
            <a:endParaRPr lang="sv-SE" sz="900" dirty="0"/>
          </a:p>
        </p:txBody>
      </p:sp>
      <p:sp>
        <p:nvSpPr>
          <p:cNvPr id="176" name="Rectangle 175"/>
          <p:cNvSpPr/>
          <p:nvPr/>
        </p:nvSpPr>
        <p:spPr>
          <a:xfrm>
            <a:off x="6601088" y="5340736"/>
            <a:ext cx="15584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B</a:t>
            </a:r>
            <a:r>
              <a:rPr lang="en-SE" sz="900" dirty="0" smtClean="0"/>
              <a:t>unker PSS PLC Cabinet</a:t>
            </a:r>
            <a:endParaRPr lang="sv-SE" sz="900" dirty="0"/>
          </a:p>
        </p:txBody>
      </p:sp>
      <p:pic>
        <p:nvPicPr>
          <p:cNvPr id="17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3601" y="4528362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247" y="4528362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9" name="Straight Arrow Connector 178"/>
          <p:cNvCxnSpPr>
            <a:stCxn id="177" idx="3"/>
            <a:endCxn id="178" idx="1"/>
          </p:cNvCxnSpPr>
          <p:nvPr/>
        </p:nvCxnSpPr>
        <p:spPr>
          <a:xfrm>
            <a:off x="9578529" y="4704251"/>
            <a:ext cx="3957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8479727" y="4483354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Straight Arrow Connector 180"/>
          <p:cNvCxnSpPr>
            <a:stCxn id="180" idx="3"/>
            <a:endCxn id="177" idx="1"/>
          </p:cNvCxnSpPr>
          <p:nvPr/>
        </p:nvCxnSpPr>
        <p:spPr>
          <a:xfrm>
            <a:off x="8751190" y="4704251"/>
            <a:ext cx="192411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181"/>
          <p:cNvPicPr>
            <a:picLocks noChangeAspect="1"/>
          </p:cNvPicPr>
          <p:nvPr/>
        </p:nvPicPr>
        <p:blipFill rotWithShape="1">
          <a:blip r:embed="rId4"/>
          <a:srcRect l="7529" t="7208" r="7529"/>
          <a:stretch/>
        </p:blipFill>
        <p:spPr>
          <a:xfrm>
            <a:off x="7280770" y="4295095"/>
            <a:ext cx="468823" cy="609970"/>
          </a:xfrm>
          <a:prstGeom prst="rect">
            <a:avLst/>
          </a:prstGeom>
        </p:spPr>
      </p:pic>
      <p:cxnSp>
        <p:nvCxnSpPr>
          <p:cNvPr id="183" name="Straight Arrow Connector 54"/>
          <p:cNvCxnSpPr>
            <a:stCxn id="182" idx="2"/>
            <a:endCxn id="180" idx="2"/>
          </p:cNvCxnSpPr>
          <p:nvPr/>
        </p:nvCxnSpPr>
        <p:spPr>
          <a:xfrm rot="16200000" flipH="1">
            <a:off x="8055279" y="4364967"/>
            <a:ext cx="20083" cy="1100277"/>
          </a:xfrm>
          <a:prstGeom prst="bentConnector3">
            <a:avLst>
              <a:gd name="adj1" fmla="val 669138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8964908" y="4304461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186" name="Rectangle 185"/>
          <p:cNvSpPr/>
          <p:nvPr/>
        </p:nvSpPr>
        <p:spPr>
          <a:xfrm>
            <a:off x="6597858" y="4026680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7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6701286" y="4338855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Straight Arrow Connector 54"/>
          <p:cNvCxnSpPr>
            <a:stCxn id="182" idx="1"/>
            <a:endCxn id="187" idx="3"/>
          </p:cNvCxnSpPr>
          <p:nvPr/>
        </p:nvCxnSpPr>
        <p:spPr>
          <a:xfrm rot="10800000" flipV="1">
            <a:off x="7059110" y="4600080"/>
            <a:ext cx="22166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54"/>
          <p:cNvCxnSpPr>
            <a:stCxn id="190" idx="2"/>
          </p:cNvCxnSpPr>
          <p:nvPr/>
        </p:nvCxnSpPr>
        <p:spPr>
          <a:xfrm rot="5400000">
            <a:off x="7855227" y="4532523"/>
            <a:ext cx="195525" cy="421915"/>
          </a:xfrm>
          <a:prstGeom prst="bentConnector2">
            <a:avLst/>
          </a:prstGeom>
          <a:ln w="28575">
            <a:solidFill>
              <a:srgbClr val="24C2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742022" y="4276386"/>
            <a:ext cx="84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D</a:t>
            </a:r>
            <a:r>
              <a:rPr lang="en-SE" sz="900" dirty="0" smtClean="0"/>
              <a:t>eploy network</a:t>
            </a:r>
            <a:endParaRPr lang="sv-SE" sz="900" dirty="0"/>
          </a:p>
        </p:txBody>
      </p:sp>
      <p:sp>
        <p:nvSpPr>
          <p:cNvPr id="191" name="Rectangle 190"/>
          <p:cNvSpPr/>
          <p:nvPr/>
        </p:nvSpPr>
        <p:spPr>
          <a:xfrm>
            <a:off x="6601091" y="4026681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Skadi PSS PLC Cabinet</a:t>
            </a:r>
            <a:endParaRPr lang="sv-SE" sz="900" dirty="0"/>
          </a:p>
        </p:txBody>
      </p:sp>
      <p:pic>
        <p:nvPicPr>
          <p:cNvPr id="19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9216" y="319314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9862" y="3193147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" name="Straight Arrow Connector 193"/>
          <p:cNvCxnSpPr>
            <a:stCxn id="192" idx="3"/>
            <a:endCxn id="193" idx="1"/>
          </p:cNvCxnSpPr>
          <p:nvPr/>
        </p:nvCxnSpPr>
        <p:spPr>
          <a:xfrm>
            <a:off x="9574144" y="3369036"/>
            <a:ext cx="3957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8475342" y="3148139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Arrow Connector 195"/>
          <p:cNvCxnSpPr>
            <a:stCxn id="195" idx="3"/>
            <a:endCxn id="192" idx="1"/>
          </p:cNvCxnSpPr>
          <p:nvPr/>
        </p:nvCxnSpPr>
        <p:spPr>
          <a:xfrm>
            <a:off x="8746805" y="3369036"/>
            <a:ext cx="192411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Picture 196"/>
          <p:cNvPicPr>
            <a:picLocks noChangeAspect="1"/>
          </p:cNvPicPr>
          <p:nvPr/>
        </p:nvPicPr>
        <p:blipFill rotWithShape="1">
          <a:blip r:embed="rId4"/>
          <a:srcRect l="7529" t="7208" r="7529"/>
          <a:stretch/>
        </p:blipFill>
        <p:spPr>
          <a:xfrm>
            <a:off x="7276385" y="2959880"/>
            <a:ext cx="468823" cy="609970"/>
          </a:xfrm>
          <a:prstGeom prst="rect">
            <a:avLst/>
          </a:prstGeom>
        </p:spPr>
      </p:pic>
      <p:cxnSp>
        <p:nvCxnSpPr>
          <p:cNvPr id="198" name="Straight Arrow Connector 54"/>
          <p:cNvCxnSpPr>
            <a:stCxn id="197" idx="2"/>
            <a:endCxn id="195" idx="2"/>
          </p:cNvCxnSpPr>
          <p:nvPr/>
        </p:nvCxnSpPr>
        <p:spPr>
          <a:xfrm rot="16200000" flipH="1">
            <a:off x="8050894" y="3029752"/>
            <a:ext cx="20083" cy="1100277"/>
          </a:xfrm>
          <a:prstGeom prst="bentConnector3">
            <a:avLst>
              <a:gd name="adj1" fmla="val 669138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8960523" y="2969246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201" name="Rectangle 200"/>
          <p:cNvSpPr/>
          <p:nvPr/>
        </p:nvSpPr>
        <p:spPr>
          <a:xfrm>
            <a:off x="6593473" y="2691465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2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6696901" y="3003640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3" name="Straight Arrow Connector 54"/>
          <p:cNvCxnSpPr>
            <a:stCxn id="197" idx="1"/>
            <a:endCxn id="202" idx="3"/>
          </p:cNvCxnSpPr>
          <p:nvPr/>
        </p:nvCxnSpPr>
        <p:spPr>
          <a:xfrm rot="10800000" flipV="1">
            <a:off x="7054725" y="3264865"/>
            <a:ext cx="22166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54"/>
          <p:cNvCxnSpPr>
            <a:stCxn id="205" idx="2"/>
          </p:cNvCxnSpPr>
          <p:nvPr/>
        </p:nvCxnSpPr>
        <p:spPr>
          <a:xfrm rot="5400000">
            <a:off x="7850842" y="3197308"/>
            <a:ext cx="195525" cy="421915"/>
          </a:xfrm>
          <a:prstGeom prst="bentConnector2">
            <a:avLst/>
          </a:prstGeom>
          <a:ln w="28575">
            <a:solidFill>
              <a:srgbClr val="24C2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7737637" y="2941171"/>
            <a:ext cx="84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D</a:t>
            </a:r>
            <a:r>
              <a:rPr lang="en-SE" sz="900" dirty="0" smtClean="0"/>
              <a:t>eploy network</a:t>
            </a:r>
            <a:endParaRPr lang="sv-SE" sz="900" dirty="0"/>
          </a:p>
        </p:txBody>
      </p:sp>
      <p:sp>
        <p:nvSpPr>
          <p:cNvPr id="206" name="Rectangle 205"/>
          <p:cNvSpPr/>
          <p:nvPr/>
        </p:nvSpPr>
        <p:spPr>
          <a:xfrm>
            <a:off x="6596706" y="2691466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E" sz="900" dirty="0" smtClean="0"/>
              <a:t>Estia PSS PLC Cabinet</a:t>
            </a:r>
            <a:endParaRPr lang="sv-SE" sz="900" dirty="0"/>
          </a:p>
        </p:txBody>
      </p:sp>
      <p:sp>
        <p:nvSpPr>
          <p:cNvPr id="207" name="Rectangle 206"/>
          <p:cNvSpPr/>
          <p:nvPr/>
        </p:nvSpPr>
        <p:spPr>
          <a:xfrm>
            <a:off x="10102606" y="4159030"/>
            <a:ext cx="50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208" name="Rectangle 207"/>
          <p:cNvSpPr/>
          <p:nvPr/>
        </p:nvSpPr>
        <p:spPr>
          <a:xfrm>
            <a:off x="10102607" y="2826708"/>
            <a:ext cx="50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209" name="Rectangle 208"/>
          <p:cNvSpPr/>
          <p:nvPr/>
        </p:nvSpPr>
        <p:spPr>
          <a:xfrm>
            <a:off x="5364308" y="2810403"/>
            <a:ext cx="50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210" name="Rectangle 209"/>
          <p:cNvSpPr/>
          <p:nvPr/>
        </p:nvSpPr>
        <p:spPr>
          <a:xfrm>
            <a:off x="5397273" y="4121939"/>
            <a:ext cx="50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SE" sz="900" dirty="0" smtClean="0"/>
              <a:t>RIO</a:t>
            </a:r>
            <a:endParaRPr lang="sv-SE" sz="900" dirty="0"/>
          </a:p>
        </p:txBody>
      </p:sp>
      <p:sp>
        <p:nvSpPr>
          <p:cNvPr id="211" name="Rectangle 210"/>
          <p:cNvSpPr/>
          <p:nvPr/>
        </p:nvSpPr>
        <p:spPr>
          <a:xfrm>
            <a:off x="5364308" y="5446523"/>
            <a:ext cx="50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dirty="0" smtClean="0"/>
              <a:t>Nexus </a:t>
            </a:r>
            <a:r>
              <a:rPr lang="en-SE" sz="900" dirty="0" smtClean="0"/>
              <a:t>RIO</a:t>
            </a:r>
            <a:endParaRPr lang="sv-SE" sz="900" dirty="0"/>
          </a:p>
        </p:txBody>
      </p:sp>
      <p:cxnSp>
        <p:nvCxnSpPr>
          <p:cNvPr id="212" name="Straight Arrow Connector 54"/>
          <p:cNvCxnSpPr/>
          <p:nvPr/>
        </p:nvCxnSpPr>
        <p:spPr>
          <a:xfrm rot="5400000" flipH="1" flipV="1">
            <a:off x="9519873" y="4028386"/>
            <a:ext cx="99036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54"/>
          <p:cNvCxnSpPr/>
          <p:nvPr/>
        </p:nvCxnSpPr>
        <p:spPr>
          <a:xfrm rot="5400000" flipH="1" flipV="1">
            <a:off x="9527620" y="5354164"/>
            <a:ext cx="99036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54"/>
          <p:cNvCxnSpPr/>
          <p:nvPr/>
        </p:nvCxnSpPr>
        <p:spPr>
          <a:xfrm rot="5400000" flipH="1" flipV="1">
            <a:off x="4801612" y="4046606"/>
            <a:ext cx="99036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54"/>
          <p:cNvCxnSpPr/>
          <p:nvPr/>
        </p:nvCxnSpPr>
        <p:spPr>
          <a:xfrm rot="5400000" flipH="1" flipV="1">
            <a:off x="4801612" y="5346950"/>
            <a:ext cx="99036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009" y="4528362"/>
            <a:ext cx="634928" cy="3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8" name="Straight Arrow Connector 54"/>
          <p:cNvCxnSpPr/>
          <p:nvPr/>
        </p:nvCxnSpPr>
        <p:spPr>
          <a:xfrm rot="5400000">
            <a:off x="3862303" y="3906676"/>
            <a:ext cx="3750442" cy="824603"/>
          </a:xfrm>
          <a:prstGeom prst="bentConnector3">
            <a:avLst>
              <a:gd name="adj1" fmla="val 105467"/>
            </a:avLst>
          </a:prstGeom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54"/>
          <p:cNvCxnSpPr/>
          <p:nvPr/>
        </p:nvCxnSpPr>
        <p:spPr>
          <a:xfrm rot="10800000">
            <a:off x="6153059" y="2443759"/>
            <a:ext cx="3861998" cy="749388"/>
          </a:xfrm>
          <a:prstGeom prst="bentConnector3">
            <a:avLst>
              <a:gd name="adj1" fmla="val 118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1873315" y="1431807"/>
            <a:ext cx="4115261" cy="11747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1" name="Straight Arrow Connector 54"/>
          <p:cNvCxnSpPr>
            <a:endCxn id="202" idx="1"/>
          </p:cNvCxnSpPr>
          <p:nvPr/>
        </p:nvCxnSpPr>
        <p:spPr>
          <a:xfrm rot="5400000" flipH="1" flipV="1">
            <a:off x="4866126" y="4794278"/>
            <a:ext cx="3360185" cy="301365"/>
          </a:xfrm>
          <a:prstGeom prst="bentConnector2">
            <a:avLst/>
          </a:prstGeom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2" descr="6GK5004-2BD00-1AB2 | Siemens DIN Rail, Wall Mount Ethernet Switch, 4 RJ45  port, 24V dc, 10 Mbit/s, 100 Mbit/s Transmission Speed | 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30922"/>
          <a:stretch/>
        </p:blipFill>
        <p:spPr bwMode="auto">
          <a:xfrm>
            <a:off x="1960345" y="2030097"/>
            <a:ext cx="357823" cy="5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0" name="Straight Arrow Connector 54"/>
          <p:cNvCxnSpPr>
            <a:endCxn id="244" idx="1"/>
          </p:cNvCxnSpPr>
          <p:nvPr/>
        </p:nvCxnSpPr>
        <p:spPr>
          <a:xfrm rot="10800000">
            <a:off x="1960346" y="2291325"/>
            <a:ext cx="4429821" cy="4333729"/>
          </a:xfrm>
          <a:prstGeom prst="bentConnector3">
            <a:avLst>
              <a:gd name="adj1" fmla="val 107740"/>
            </a:avLst>
          </a:prstGeom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54"/>
          <p:cNvCxnSpPr>
            <a:endCxn id="187" idx="1"/>
          </p:cNvCxnSpPr>
          <p:nvPr/>
        </p:nvCxnSpPr>
        <p:spPr>
          <a:xfrm flipV="1">
            <a:off x="6395536" y="4600082"/>
            <a:ext cx="305750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54"/>
          <p:cNvCxnSpPr>
            <a:endCxn id="172" idx="1"/>
          </p:cNvCxnSpPr>
          <p:nvPr/>
        </p:nvCxnSpPr>
        <p:spPr>
          <a:xfrm flipV="1">
            <a:off x="6402975" y="5914137"/>
            <a:ext cx="298309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54"/>
          <p:cNvCxnSpPr>
            <a:endCxn id="1026" idx="1"/>
          </p:cNvCxnSpPr>
          <p:nvPr/>
        </p:nvCxnSpPr>
        <p:spPr>
          <a:xfrm flipV="1">
            <a:off x="1626044" y="5914137"/>
            <a:ext cx="34300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54"/>
          <p:cNvCxnSpPr>
            <a:endCxn id="142" idx="1"/>
          </p:cNvCxnSpPr>
          <p:nvPr/>
        </p:nvCxnSpPr>
        <p:spPr>
          <a:xfrm>
            <a:off x="1626044" y="4600080"/>
            <a:ext cx="34300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54"/>
          <p:cNvCxnSpPr>
            <a:endCxn id="157" idx="1"/>
          </p:cNvCxnSpPr>
          <p:nvPr/>
        </p:nvCxnSpPr>
        <p:spPr>
          <a:xfrm>
            <a:off x="1628215" y="3264867"/>
            <a:ext cx="336448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" name="Picture 251" descr="Clipart - 16-Port Patch Pane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04" y="1620987"/>
            <a:ext cx="838592" cy="344521"/>
          </a:xfrm>
          <a:prstGeom prst="rect">
            <a:avLst/>
          </a:prstGeom>
        </p:spPr>
      </p:pic>
      <p:sp>
        <p:nvSpPr>
          <p:cNvPr id="280" name="Rectangle 279"/>
          <p:cNvSpPr/>
          <p:nvPr/>
        </p:nvSpPr>
        <p:spPr>
          <a:xfrm>
            <a:off x="1873209" y="1435775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D01 Network cabinet</a:t>
            </a:r>
            <a:endParaRPr lang="sv-SE" sz="900" dirty="0"/>
          </a:p>
        </p:txBody>
      </p:sp>
      <p:cxnSp>
        <p:nvCxnSpPr>
          <p:cNvPr id="281" name="Straight Arrow Connector 54"/>
          <p:cNvCxnSpPr/>
          <p:nvPr/>
        </p:nvCxnSpPr>
        <p:spPr>
          <a:xfrm rot="16200000" flipV="1">
            <a:off x="4686232" y="2579257"/>
            <a:ext cx="1227640" cy="490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 2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601" y="1625318"/>
            <a:ext cx="325598" cy="609970"/>
          </a:xfrm>
          <a:prstGeom prst="rect">
            <a:avLst/>
          </a:prstGeom>
        </p:spPr>
      </p:pic>
      <p:pic>
        <p:nvPicPr>
          <p:cNvPr id="288" name="Picture 4" descr="Nätverksw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440"/>
          <a:stretch/>
        </p:blipFill>
        <p:spPr bwMode="auto">
          <a:xfrm>
            <a:off x="4181253" y="1709406"/>
            <a:ext cx="271463" cy="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9" name="Straight Arrow Connector 54"/>
          <p:cNvCxnSpPr>
            <a:stCxn id="244" idx="3"/>
            <a:endCxn id="288" idx="2"/>
          </p:cNvCxnSpPr>
          <p:nvPr/>
        </p:nvCxnSpPr>
        <p:spPr>
          <a:xfrm flipV="1">
            <a:off x="2318168" y="2151200"/>
            <a:ext cx="1998817" cy="140124"/>
          </a:xfrm>
          <a:prstGeom prst="bentConnector2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" name="Picture 292" descr="ufw - Uncomplicated Firewall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16070" r="11657" b="14610"/>
          <a:stretch/>
        </p:blipFill>
        <p:spPr>
          <a:xfrm>
            <a:off x="3182855" y="1689797"/>
            <a:ext cx="695326" cy="481013"/>
          </a:xfrm>
          <a:prstGeom prst="rect">
            <a:avLst/>
          </a:prstGeom>
        </p:spPr>
      </p:pic>
      <p:cxnSp>
        <p:nvCxnSpPr>
          <p:cNvPr id="296" name="Straight Arrow Connector 54"/>
          <p:cNvCxnSpPr>
            <a:stCxn id="293" idx="3"/>
            <a:endCxn id="288" idx="1"/>
          </p:cNvCxnSpPr>
          <p:nvPr/>
        </p:nvCxnSpPr>
        <p:spPr>
          <a:xfrm flipV="1">
            <a:off x="3878181" y="1930303"/>
            <a:ext cx="30307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54"/>
          <p:cNvCxnSpPr>
            <a:stCxn id="287" idx="3"/>
            <a:endCxn id="293" idx="1"/>
          </p:cNvCxnSpPr>
          <p:nvPr/>
        </p:nvCxnSpPr>
        <p:spPr>
          <a:xfrm>
            <a:off x="2894199" y="1930303"/>
            <a:ext cx="288656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54"/>
          <p:cNvCxnSpPr>
            <a:stCxn id="308" idx="3"/>
            <a:endCxn id="287" idx="1"/>
          </p:cNvCxnSpPr>
          <p:nvPr/>
        </p:nvCxnSpPr>
        <p:spPr>
          <a:xfrm>
            <a:off x="1274273" y="1928840"/>
            <a:ext cx="1294328" cy="1463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" name="Picture 8" descr="EPICS logo svg.sv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001" y="1705300"/>
            <a:ext cx="809272" cy="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310" descr="NTP Server | Free SV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74" y="2080732"/>
            <a:ext cx="351421" cy="351421"/>
          </a:xfrm>
          <a:prstGeom prst="rect">
            <a:avLst/>
          </a:prstGeom>
        </p:spPr>
      </p:pic>
      <p:sp>
        <p:nvSpPr>
          <p:cNvPr id="312" name="Rectangle 311"/>
          <p:cNvSpPr/>
          <p:nvPr/>
        </p:nvSpPr>
        <p:spPr>
          <a:xfrm>
            <a:off x="4659898" y="2131640"/>
            <a:ext cx="63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NTP</a:t>
            </a:r>
            <a:endParaRPr lang="sv-SE" sz="900" dirty="0"/>
          </a:p>
        </p:txBody>
      </p:sp>
      <p:cxnSp>
        <p:nvCxnSpPr>
          <p:cNvPr id="313" name="Straight Arrow Connector 54"/>
          <p:cNvCxnSpPr>
            <a:stCxn id="288" idx="3"/>
            <a:endCxn id="311" idx="0"/>
          </p:cNvCxnSpPr>
          <p:nvPr/>
        </p:nvCxnSpPr>
        <p:spPr>
          <a:xfrm>
            <a:off x="4452716" y="1930303"/>
            <a:ext cx="239169" cy="150429"/>
          </a:xfrm>
          <a:prstGeom prst="bentConnector2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54"/>
          <p:cNvCxnSpPr/>
          <p:nvPr/>
        </p:nvCxnSpPr>
        <p:spPr>
          <a:xfrm flipV="1">
            <a:off x="10027757" y="6191915"/>
            <a:ext cx="0" cy="50222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54"/>
          <p:cNvCxnSpPr/>
          <p:nvPr/>
        </p:nvCxnSpPr>
        <p:spPr>
          <a:xfrm flipV="1">
            <a:off x="5296795" y="1123098"/>
            <a:ext cx="0" cy="50222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54"/>
          <p:cNvCxnSpPr/>
          <p:nvPr/>
        </p:nvCxnSpPr>
        <p:spPr>
          <a:xfrm flipH="1">
            <a:off x="7263385" y="1705300"/>
            <a:ext cx="612978" cy="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54"/>
          <p:cNvCxnSpPr/>
          <p:nvPr/>
        </p:nvCxnSpPr>
        <p:spPr>
          <a:xfrm flipH="1">
            <a:off x="7263385" y="1900641"/>
            <a:ext cx="612978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54"/>
          <p:cNvCxnSpPr/>
          <p:nvPr/>
        </p:nvCxnSpPr>
        <p:spPr>
          <a:xfrm flipH="1">
            <a:off x="7263385" y="2095982"/>
            <a:ext cx="612978" cy="0"/>
          </a:xfrm>
          <a:prstGeom prst="straightConnector1">
            <a:avLst/>
          </a:prstGeom>
          <a:ln w="28575">
            <a:solidFill>
              <a:srgbClr val="24C20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ectangle 332"/>
          <p:cNvSpPr/>
          <p:nvPr/>
        </p:nvSpPr>
        <p:spPr>
          <a:xfrm>
            <a:off x="7876363" y="1589856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Fiber-optic</a:t>
            </a:r>
            <a:endParaRPr lang="sv-SE" sz="900" dirty="0"/>
          </a:p>
        </p:txBody>
      </p:sp>
      <p:sp>
        <p:nvSpPr>
          <p:cNvPr id="334" name="Rectangle 333"/>
          <p:cNvSpPr/>
          <p:nvPr/>
        </p:nvSpPr>
        <p:spPr>
          <a:xfrm>
            <a:off x="7876363" y="1784857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Copper</a:t>
            </a:r>
            <a:endParaRPr lang="sv-SE" sz="900" dirty="0"/>
          </a:p>
        </p:txBody>
      </p:sp>
      <p:sp>
        <p:nvSpPr>
          <p:cNvPr id="335" name="Rectangle 334"/>
          <p:cNvSpPr/>
          <p:nvPr/>
        </p:nvSpPr>
        <p:spPr>
          <a:xfrm>
            <a:off x="7876363" y="1977946"/>
            <a:ext cx="17920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Deploy network (copper)</a:t>
            </a:r>
            <a:endParaRPr lang="sv-SE" sz="900" dirty="0"/>
          </a:p>
        </p:txBody>
      </p:sp>
      <p:sp>
        <p:nvSpPr>
          <p:cNvPr id="336" name="Rectangle 335"/>
          <p:cNvSpPr/>
          <p:nvPr/>
        </p:nvSpPr>
        <p:spPr>
          <a:xfrm>
            <a:off x="7220181" y="1402545"/>
            <a:ext cx="1359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Legend:</a:t>
            </a:r>
            <a:endParaRPr lang="sv-SE" sz="900" b="1" dirty="0"/>
          </a:p>
        </p:txBody>
      </p:sp>
      <p:sp>
        <p:nvSpPr>
          <p:cNvPr id="337" name="Rectangle 336"/>
          <p:cNvSpPr/>
          <p:nvPr/>
        </p:nvSpPr>
        <p:spPr>
          <a:xfrm>
            <a:off x="1476375" y="1346870"/>
            <a:ext cx="9429750" cy="54196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9" name="Rectangle 338"/>
          <p:cNvSpPr/>
          <p:nvPr/>
        </p:nvSpPr>
        <p:spPr>
          <a:xfrm>
            <a:off x="10052350" y="1355179"/>
            <a:ext cx="875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2800" b="1" dirty="0" smtClean="0"/>
              <a:t>D01</a:t>
            </a:r>
            <a:endParaRPr lang="sv-SE" sz="2800" b="1" dirty="0"/>
          </a:p>
        </p:txBody>
      </p:sp>
      <p:cxnSp>
        <p:nvCxnSpPr>
          <p:cNvPr id="139" name="Straight Arrow Connector 54"/>
          <p:cNvCxnSpPr/>
          <p:nvPr/>
        </p:nvCxnSpPr>
        <p:spPr>
          <a:xfrm flipH="1">
            <a:off x="7263385" y="2291324"/>
            <a:ext cx="61297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7876363" y="2176971"/>
            <a:ext cx="17920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Hardwired connection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0990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537850" cy="2462613"/>
          </a:xfrm>
        </p:spPr>
        <p:txBody>
          <a:bodyPr/>
          <a:lstStyle/>
          <a:p>
            <a:pPr marL="361950" indent="-361950">
              <a:tabLst>
                <a:tab pos="357188" algn="l"/>
              </a:tabLst>
            </a:pPr>
            <a:r>
              <a:rPr lang="en-SE" sz="3200" dirty="0"/>
              <a:t>Interface </a:t>
            </a:r>
            <a:r>
              <a:rPr lang="en-SE" sz="3200" dirty="0" smtClean="0"/>
              <a:t>between</a:t>
            </a:r>
            <a:endParaRPr lang="en-US" sz="3200" dirty="0" smtClean="0"/>
          </a:p>
          <a:p>
            <a:pPr marL="361950" indent="-361950">
              <a:tabLst>
                <a:tab pos="357188" algn="l"/>
              </a:tabLst>
            </a:pPr>
            <a:r>
              <a:rPr lang="en-SE" sz="3200" dirty="0" smtClean="0"/>
              <a:t>Nexus </a:t>
            </a:r>
            <a:r>
              <a:rPr lang="en-SE" sz="3200" dirty="0"/>
              <a:t>PSS and </a:t>
            </a:r>
            <a:endParaRPr lang="en-US" sz="3200" dirty="0" smtClean="0"/>
          </a:p>
          <a:p>
            <a:pPr marL="361950" indent="-361950">
              <a:tabLst>
                <a:tab pos="357188" algn="l"/>
              </a:tabLst>
            </a:pPr>
            <a:r>
              <a:rPr lang="en-SE" sz="3200" dirty="0" smtClean="0"/>
              <a:t>ESS </a:t>
            </a:r>
            <a:r>
              <a:rPr lang="en-SE" sz="3200" dirty="0"/>
              <a:t>PSS Systems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5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33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Interface between Nexus and Subsystems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8" y="2016992"/>
            <a:ext cx="3080823" cy="4103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0024" y="1518632"/>
            <a:ext cx="21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 smtClean="0"/>
              <a:t>F-RQ </a:t>
            </a:r>
            <a:r>
              <a:rPr lang="en-US" dirty="0" smtClean="0"/>
              <a:t>+ F-DQ</a:t>
            </a:r>
            <a:r>
              <a:rPr lang="en-SE" dirty="0" smtClean="0"/>
              <a:t> setup</a:t>
            </a:r>
            <a:endParaRPr lang="sv-SE" dirty="0" smtClean="0">
              <a:solidFill>
                <a:srgbClr val="66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057" y="2329815"/>
            <a:ext cx="6807943" cy="37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596731" cy="2462613"/>
          </a:xfrm>
        </p:spPr>
        <p:txBody>
          <a:bodyPr/>
          <a:lstStyle/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SE" sz="3200" dirty="0"/>
              <a:t>Accelerator </a:t>
            </a:r>
            <a:r>
              <a:rPr lang="en-SE" sz="3200" dirty="0" smtClean="0"/>
              <a:t>PSS</a:t>
            </a:r>
            <a:r>
              <a:rPr lang="en-US" sz="3200" dirty="0" smtClean="0"/>
              <a:t>:</a:t>
            </a:r>
          </a:p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US" sz="3200" dirty="0" smtClean="0"/>
              <a:t>Syste</a:t>
            </a:r>
            <a:r>
              <a:rPr lang="en-US" sz="3200" dirty="0"/>
              <a:t>m</a:t>
            </a:r>
            <a:r>
              <a:rPr lang="en-SE" sz="3200" dirty="0" smtClean="0"/>
              <a:t> </a:t>
            </a:r>
            <a:r>
              <a:rPr lang="en-SE" sz="3200" dirty="0"/>
              <a:t>Architecture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88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35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05" y="985882"/>
            <a:ext cx="7960526" cy="54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865509" cy="2462613"/>
          </a:xfrm>
        </p:spPr>
        <p:txBody>
          <a:bodyPr/>
          <a:lstStyle/>
          <a:p>
            <a:pPr marL="361950" indent="-361950">
              <a:tabLst>
                <a:tab pos="357188" algn="l"/>
              </a:tabLst>
            </a:pPr>
            <a:r>
              <a:rPr lang="en-SE" sz="3200" dirty="0" smtClean="0"/>
              <a:t>Reaction </a:t>
            </a:r>
            <a:r>
              <a:rPr lang="en-US" sz="3200" dirty="0" smtClean="0"/>
              <a:t>T</a:t>
            </a:r>
            <a:r>
              <a:rPr lang="en-SE" sz="3200" dirty="0" smtClean="0"/>
              <a:t>ime</a:t>
            </a:r>
            <a:r>
              <a:rPr lang="en-US" sz="3200" dirty="0" smtClean="0"/>
              <a:t>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70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83" y="4762435"/>
            <a:ext cx="5498111" cy="1664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Architecture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37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</a:t>
            </a:r>
            <a:r>
              <a:rPr lang="en-US" dirty="0" smtClean="0"/>
              <a:t>reaction times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04" y="2019106"/>
            <a:ext cx="9768822" cy="2649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499" y="5271715"/>
            <a:ext cx="2779600" cy="646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1183" y="1925583"/>
            <a:ext cx="723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</a:rPr>
              <a:t>~109 </a:t>
            </a:r>
            <a:r>
              <a:rPr lang="en-US" sz="1000" b="1" dirty="0" err="1" smtClean="0">
                <a:solidFill>
                  <a:srgbClr val="FF0000"/>
                </a:solidFill>
              </a:rPr>
              <a:t>ms</a:t>
            </a:r>
            <a:endParaRPr lang="sv-SE" sz="10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4931" y="1925583"/>
            <a:ext cx="723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</a:rPr>
              <a:t>~110 </a:t>
            </a:r>
            <a:r>
              <a:rPr lang="en-US" sz="1000" b="1" dirty="0" err="1" smtClean="0">
                <a:solidFill>
                  <a:srgbClr val="FF0000"/>
                </a:solidFill>
              </a:rPr>
              <a:t>ms</a:t>
            </a:r>
            <a:endParaRPr lang="sv-SE" sz="10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5501" y="1925582"/>
            <a:ext cx="723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</a:rPr>
              <a:t>~93 </a:t>
            </a:r>
            <a:r>
              <a:rPr lang="en-US" sz="1000" b="1" dirty="0" err="1" smtClean="0">
                <a:solidFill>
                  <a:srgbClr val="FF0000"/>
                </a:solidFill>
              </a:rPr>
              <a:t>ms</a:t>
            </a:r>
            <a:endParaRPr lang="sv-SE" sz="1000" b="1" dirty="0" smtClean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45736" y="2392961"/>
            <a:ext cx="7825822" cy="17761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18"/>
          <p:cNvSpPr txBox="1"/>
          <p:nvPr/>
        </p:nvSpPr>
        <p:spPr>
          <a:xfrm>
            <a:off x="1256478" y="1438102"/>
            <a:ext cx="769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66666"/>
                </a:solidFill>
              </a:rPr>
              <a:t>Interlock condition from any of the instruments to shut off </a:t>
            </a:r>
            <a:r>
              <a:rPr lang="en-US" dirty="0" err="1" smtClean="0">
                <a:solidFill>
                  <a:srgbClr val="666666"/>
                </a:solidFill>
              </a:rPr>
              <a:t>ISrc</a:t>
            </a:r>
            <a:r>
              <a:rPr lang="en-US" dirty="0" smtClean="0">
                <a:solidFill>
                  <a:srgbClr val="666666"/>
                </a:solidFill>
              </a:rPr>
              <a:t>, worst case:</a:t>
            </a:r>
            <a:endParaRPr lang="sv-SE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PSS Architecture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38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 PSS</a:t>
            </a:r>
            <a:r>
              <a:rPr lang="en-US" dirty="0"/>
              <a:t> </a:t>
            </a:r>
            <a:r>
              <a:rPr lang="en-US" dirty="0" smtClean="0"/>
              <a:t>reaction times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1256478" y="1419052"/>
            <a:ext cx="857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66666"/>
                </a:solidFill>
              </a:rPr>
              <a:t>Interlock condition from any of the ACCPSS subsystems to shut off </a:t>
            </a:r>
            <a:r>
              <a:rPr lang="en-US" dirty="0" err="1" smtClean="0">
                <a:solidFill>
                  <a:srgbClr val="666666"/>
                </a:solidFill>
              </a:rPr>
              <a:t>ISrc</a:t>
            </a:r>
            <a:r>
              <a:rPr lang="en-US" dirty="0" smtClean="0">
                <a:solidFill>
                  <a:srgbClr val="666666"/>
                </a:solidFill>
              </a:rPr>
              <a:t>, worst case:</a:t>
            </a:r>
            <a:endParaRPr lang="sv-SE" dirty="0" smtClean="0">
              <a:solidFill>
                <a:srgbClr val="6666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33" y="1811245"/>
            <a:ext cx="7151317" cy="3521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09" y="5306929"/>
            <a:ext cx="3664590" cy="1123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563" y="5544804"/>
            <a:ext cx="2276475" cy="647700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 flipV="1">
            <a:off x="3824144" y="3199253"/>
            <a:ext cx="86269" cy="880621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Down Arrow 20"/>
          <p:cNvSpPr/>
          <p:nvPr/>
        </p:nvSpPr>
        <p:spPr>
          <a:xfrm rot="2248878">
            <a:off x="7004467" y="3122482"/>
            <a:ext cx="86269" cy="99800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Down Arrow 21"/>
          <p:cNvSpPr/>
          <p:nvPr/>
        </p:nvSpPr>
        <p:spPr>
          <a:xfrm>
            <a:off x="6692154" y="4050716"/>
            <a:ext cx="86269" cy="394479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Down Arrow 23"/>
          <p:cNvSpPr/>
          <p:nvPr/>
        </p:nvSpPr>
        <p:spPr>
          <a:xfrm rot="10800000">
            <a:off x="3824142" y="4163424"/>
            <a:ext cx="86269" cy="280371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Down Arrow 24"/>
          <p:cNvSpPr/>
          <p:nvPr/>
        </p:nvSpPr>
        <p:spPr>
          <a:xfrm rot="5400000" flipV="1">
            <a:off x="5596136" y="615514"/>
            <a:ext cx="86269" cy="3457714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3244365" y="3571787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100" b="1" dirty="0" smtClean="0">
                <a:solidFill>
                  <a:srgbClr val="FF0000"/>
                </a:solidFill>
              </a:rPr>
              <a:t>62ms</a:t>
            </a:r>
            <a:endParaRPr lang="sv-SE" sz="11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3330" y="2062179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100" b="1" dirty="0" smtClean="0">
                <a:solidFill>
                  <a:srgbClr val="FF0000"/>
                </a:solidFill>
              </a:rPr>
              <a:t>200 ms</a:t>
            </a:r>
            <a:endParaRPr lang="sv-SE" sz="11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8883" y="3639563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1100" b="1" dirty="0" smtClean="0">
                <a:solidFill>
                  <a:srgbClr val="FF0000"/>
                </a:solidFill>
              </a:rPr>
              <a:t>56 ms</a:t>
            </a:r>
            <a:endParaRPr lang="sv-SE" sz="1100" b="1" dirty="0" smtClean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flipV="1">
            <a:off x="3824144" y="2454719"/>
            <a:ext cx="86269" cy="532616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Down Arrow 25"/>
          <p:cNvSpPr/>
          <p:nvPr/>
        </p:nvSpPr>
        <p:spPr>
          <a:xfrm>
            <a:off x="7324993" y="2451297"/>
            <a:ext cx="86269" cy="744534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72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16" grpId="0"/>
      <p:bldP spid="17" grpId="0"/>
      <p:bldP spid="18" grpId="0"/>
      <p:bldP spid="23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255909" cy="2936191"/>
          </a:xfrm>
        </p:spPr>
        <p:txBody>
          <a:bodyPr/>
          <a:lstStyle/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US" sz="3200" dirty="0" smtClean="0"/>
              <a:t>T</a:t>
            </a:r>
            <a:r>
              <a:rPr lang="en-150" sz="3200" dirty="0" smtClean="0"/>
              <a:t>ime syncronization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032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255909" cy="3721051"/>
          </a:xfrm>
        </p:spPr>
        <p:txBody>
          <a:bodyPr/>
          <a:lstStyle/>
          <a:p>
            <a:r>
              <a:rPr lang="en-SE" sz="3200" dirty="0"/>
              <a:t>General </a:t>
            </a:r>
            <a:r>
              <a:rPr lang="en-SE" sz="3200" dirty="0" smtClean="0"/>
              <a:t>solutions</a:t>
            </a:r>
            <a:r>
              <a:rPr lang="en-US" sz="3200" dirty="0" smtClean="0"/>
              <a:t>:</a:t>
            </a:r>
            <a:endParaRPr lang="en-US" sz="2800" dirty="0" smtClean="0"/>
          </a:p>
          <a:p>
            <a:r>
              <a:rPr lang="en-US" sz="2800" dirty="0" smtClean="0"/>
              <a:t>N</a:t>
            </a:r>
            <a:r>
              <a:rPr lang="en-SE" sz="2800" dirty="0" smtClean="0"/>
              <a:t>etworks</a:t>
            </a:r>
            <a:r>
              <a:rPr lang="en-SE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T</a:t>
            </a:r>
            <a:r>
              <a:rPr lang="en-SE" sz="2800" dirty="0" smtClean="0"/>
              <a:t>echnologies</a:t>
            </a:r>
            <a:endParaRPr lang="en-GB" sz="2800" dirty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3767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40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NTP Solution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42" y="1590421"/>
            <a:ext cx="4453134" cy="47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ESS PSS Architecture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255909" cy="2936191"/>
          </a:xfrm>
        </p:spPr>
        <p:txBody>
          <a:bodyPr/>
          <a:lstStyle/>
          <a:p>
            <a:pPr marL="361950" lvl="0" indent="-361950">
              <a:buClrTx/>
              <a:tabLst>
                <a:tab pos="357188" algn="l"/>
              </a:tabLst>
              <a:defRPr/>
            </a:pPr>
            <a:r>
              <a:rPr lang="en-US" sz="3200" dirty="0" smtClean="0"/>
              <a:t>Lab T</a:t>
            </a:r>
            <a:r>
              <a:rPr lang="en-SE" sz="3200" dirty="0" smtClean="0"/>
              <a:t>ests </a:t>
            </a:r>
            <a:r>
              <a:rPr lang="en-SE" sz="3200" dirty="0"/>
              <a:t>overview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68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42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 smtClean="0"/>
              <a:t>Tests in the lab: Failsafe cross-PLC data exchange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48" y="3203446"/>
            <a:ext cx="5512244" cy="1877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88" y="3030174"/>
            <a:ext cx="3423092" cy="29291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448" y="1509049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Configuration 1:</a:t>
            </a:r>
            <a:endParaRPr lang="sv-SE" sz="1400" b="1" dirty="0" smtClean="0">
              <a:solidFill>
                <a:srgbClr val="6666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5688" y="1509050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Configuration 2:</a:t>
            </a:r>
            <a:endParaRPr lang="sv-SE" sz="1400" b="1" dirty="0" smtClean="0">
              <a:solidFill>
                <a:srgbClr val="66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448" y="1951442"/>
            <a:ext cx="5512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Mixed configuration: PSS_ACC acts as a redundancy manager and </a:t>
            </a:r>
          </a:p>
          <a:p>
            <a:r>
              <a:rPr lang="en-US" sz="1400" dirty="0" smtClean="0"/>
              <a:t>Sync master. PLC_2, PLC_3 included in the ring, PLC_1 not part of the ring.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34308" y="5128786"/>
            <a:ext cx="70338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434" y="4157228"/>
            <a:ext cx="0" cy="74295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58869" y="4038532"/>
            <a:ext cx="955379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06415" y="3765245"/>
            <a:ext cx="0" cy="2732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901462" y="5128786"/>
            <a:ext cx="188155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58869" y="3727145"/>
            <a:ext cx="4386332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86365" y="3790368"/>
            <a:ext cx="0" cy="133841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94382" y="5128786"/>
            <a:ext cx="115081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23813" y="4708574"/>
            <a:ext cx="1600201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434019" y="3681312"/>
            <a:ext cx="2104292" cy="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513150" y="3873306"/>
            <a:ext cx="0" cy="55684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0945688" y="3873307"/>
            <a:ext cx="0" cy="61557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52234" y="1946240"/>
            <a:ext cx="347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Alternative configuration: LPSS_ACC acts as a redundancy manager and </a:t>
            </a:r>
          </a:p>
          <a:p>
            <a:r>
              <a:rPr lang="en-US" sz="1400" dirty="0" smtClean="0"/>
              <a:t>Sync master. Other PLCs are excluded from the ring.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43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 smtClean="0"/>
              <a:t>Tests in the lab: MRPD (Profinet media redundancy)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324" y="1509049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Configuration 1:</a:t>
            </a:r>
            <a:endParaRPr lang="sv-SE" sz="1400" b="1" dirty="0" smtClean="0">
              <a:solidFill>
                <a:srgbClr val="6666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6048" y="1509050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Configuration 2:</a:t>
            </a:r>
            <a:endParaRPr lang="sv-SE" sz="1400" b="1" dirty="0" smtClean="0">
              <a:solidFill>
                <a:srgbClr val="66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24" y="3136563"/>
            <a:ext cx="4546814" cy="1744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048" y="3136563"/>
            <a:ext cx="3630484" cy="30225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36324" y="1919168"/>
            <a:ext cx="454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Devices are connected to the redundant network in the ring, PLC_1 is the redundancy and synchronization master.</a:t>
            </a:r>
            <a:endParaRPr lang="sv-SE" sz="1200" dirty="0" smtClean="0">
              <a:solidFill>
                <a:srgbClr val="6666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6048" y="1887775"/>
            <a:ext cx="4546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setup is based on the main ring that includes a number of IRT switches + main PLC in the loop. Other PLCs are connected to the copper ports of the IRT switches. </a:t>
            </a:r>
            <a:endParaRPr lang="sv-SE" sz="11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44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 smtClean="0"/>
              <a:t>Tests in the lab: NTP time sync concept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61" y="1446416"/>
            <a:ext cx="7349495" cy="50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45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 smtClean="0"/>
              <a:t>Tests in the lab: Results &amp; Conclusions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76393"/>
              </p:ext>
            </p:extLst>
          </p:nvPr>
        </p:nvGraphicFramePr>
        <p:xfrm>
          <a:off x="1232027" y="1401676"/>
          <a:ext cx="939787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18">
                  <a:extLst>
                    <a:ext uri="{9D8B030D-6E8A-4147-A177-3AD203B41FA5}">
                      <a16:colId xmlns:a16="http://schemas.microsoft.com/office/drawing/2014/main" val="386364169"/>
                    </a:ext>
                  </a:extLst>
                </a:gridCol>
                <a:gridCol w="4821055">
                  <a:extLst>
                    <a:ext uri="{9D8B030D-6E8A-4147-A177-3AD203B41FA5}">
                      <a16:colId xmlns:a16="http://schemas.microsoft.com/office/drawing/2014/main" val="1306577333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1053476073"/>
                    </a:ext>
                  </a:extLst>
                </a:gridCol>
                <a:gridCol w="2842259">
                  <a:extLst>
                    <a:ext uri="{9D8B030D-6E8A-4147-A177-3AD203B41FA5}">
                      <a16:colId xmlns:a16="http://schemas.microsoft.com/office/drawing/2014/main" val="329696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8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</a:t>
                      </a:r>
                      <a:endParaRPr lang="sv-SE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Software</a:t>
                      </a:r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1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Failsafe cross-PLC data exchange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9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Profinet</a:t>
                      </a:r>
                      <a:r>
                        <a:rPr lang="en-US" baseline="0" dirty="0" smtClean="0"/>
                        <a:t> media redundancy via MRPD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5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sv-SE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Hardware</a:t>
                      </a:r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IM155-6 PN HS Interface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2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2xLC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Bus Adapter </a:t>
                      </a:r>
                      <a:r>
                        <a:rPr lang="de-DE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IM155 (ET200SP)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6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Scalance X202-2PIRT IE IRT 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9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Scalance X101-1 BFOC-to-RJ45 MC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passing MR packets*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Scalance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XB004-2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unmanaged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4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Unified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comfort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panels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0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NTP time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39631"/>
                  </a:ext>
                </a:extLst>
              </a:tr>
            </a:tbl>
          </a:graphicData>
        </a:graphic>
      </p:graphicFrame>
      <p:pic>
        <p:nvPicPr>
          <p:cNvPr id="10" name="Picture 9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2165446"/>
            <a:ext cx="381000" cy="338667"/>
          </a:xfrm>
          <a:prstGeom prst="rect">
            <a:avLst/>
          </a:prstGeom>
        </p:spPr>
      </p:pic>
      <p:pic>
        <p:nvPicPr>
          <p:cNvPr id="16" name="Picture 15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2554651"/>
            <a:ext cx="381000" cy="338667"/>
          </a:xfrm>
          <a:prstGeom prst="rect">
            <a:avLst/>
          </a:prstGeom>
        </p:spPr>
      </p:pic>
      <p:pic>
        <p:nvPicPr>
          <p:cNvPr id="17" name="Picture 16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3294813"/>
            <a:ext cx="381000" cy="338667"/>
          </a:xfrm>
          <a:prstGeom prst="rect">
            <a:avLst/>
          </a:prstGeom>
        </p:spPr>
      </p:pic>
      <p:pic>
        <p:nvPicPr>
          <p:cNvPr id="18" name="Picture 17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3633480"/>
            <a:ext cx="381000" cy="338667"/>
          </a:xfrm>
          <a:prstGeom prst="rect">
            <a:avLst/>
          </a:prstGeom>
        </p:spPr>
      </p:pic>
      <p:pic>
        <p:nvPicPr>
          <p:cNvPr id="19" name="Picture 18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4019994"/>
            <a:ext cx="381000" cy="338667"/>
          </a:xfrm>
          <a:prstGeom prst="rect">
            <a:avLst/>
          </a:prstGeom>
        </p:spPr>
      </p:pic>
      <p:pic>
        <p:nvPicPr>
          <p:cNvPr id="20" name="Picture 19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4787953"/>
            <a:ext cx="381000" cy="338667"/>
          </a:xfrm>
          <a:prstGeom prst="rect">
            <a:avLst/>
          </a:prstGeom>
        </p:spPr>
      </p:pic>
      <p:pic>
        <p:nvPicPr>
          <p:cNvPr id="5" name="Picture 4" descr="Free photo Cross Sign Symbol Cross Mark Red Icon Mark - Max Pix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4391750"/>
            <a:ext cx="310661" cy="3106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32027" y="5775217"/>
            <a:ext cx="96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It was discovered that this component not working properly with media redundancy frames, so we had to replace it  </a:t>
            </a:r>
            <a:endParaRPr lang="sv-SE" sz="1200" dirty="0" smtClean="0">
              <a:solidFill>
                <a:srgbClr val="666666"/>
              </a:solidFill>
            </a:endParaRPr>
          </a:p>
        </p:txBody>
      </p:sp>
      <p:pic>
        <p:nvPicPr>
          <p:cNvPr id="21" name="Picture 20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5134434"/>
            <a:ext cx="381000" cy="338667"/>
          </a:xfrm>
          <a:prstGeom prst="rect">
            <a:avLst/>
          </a:prstGeom>
        </p:spPr>
      </p:pic>
      <p:pic>
        <p:nvPicPr>
          <p:cNvPr id="22" name="Picture 21" descr="Fail:Check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6" y="5513089"/>
            <a:ext cx="381000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47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Solutions &amp; Technologies: Network </a:t>
            </a:r>
            <a:r>
              <a:rPr lang="en-SE" dirty="0" smtClean="0"/>
              <a:t>equipment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3214477" y="1999313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CP 1543-1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pic>
        <p:nvPicPr>
          <p:cNvPr id="9220" name="Picture 4" descr="Siemens Communication module CM 1542-1 - 6GK7542-1AX00-0XE0 — RealP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2" y="2098967"/>
            <a:ext cx="1590093" cy="39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irmware Update V1.1.25 for CP 1543-1 V1.1 - ID: 99804563 - Industry  Support Siem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05" y="1721026"/>
            <a:ext cx="2763441" cy="48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11976" y="1550074"/>
            <a:ext cx="39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CP 1543-1 </a:t>
            </a:r>
            <a:r>
              <a:rPr lang="en-SE" sz="1400" dirty="0" smtClean="0"/>
              <a:t>–</a:t>
            </a:r>
            <a:r>
              <a:rPr lang="sv-SE" sz="1400" dirty="0" smtClean="0"/>
              <a:t> Industrial Ethernet Communications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229" y="1550074"/>
            <a:ext cx="3923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CP 1542-1 </a:t>
            </a:r>
            <a:r>
              <a:rPr lang="en-SE" sz="1400" dirty="0" smtClean="0"/>
              <a:t>–</a:t>
            </a:r>
            <a:r>
              <a:rPr lang="sv-SE" sz="1400" dirty="0" smtClean="0"/>
              <a:t> Standard profinet Communications</a:t>
            </a:r>
            <a:endParaRPr lang="sv-SE" sz="14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twork Time Servers (NTP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1"/>
          <a:stretch/>
        </p:blipFill>
        <p:spPr>
          <a:xfrm>
            <a:off x="5953275" y="2456220"/>
            <a:ext cx="609599" cy="483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US" dirty="0" smtClean="0"/>
              <a:t>General</a:t>
            </a:r>
            <a:r>
              <a:rPr lang="en-SE" dirty="0" smtClean="0"/>
              <a:t>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78405" y="5159343"/>
            <a:ext cx="10279255" cy="5584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1037" y="4530260"/>
            <a:ext cx="2" cy="6163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47441" y="4032901"/>
            <a:ext cx="1130822" cy="343189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pPr algn="ctr"/>
            <a:r>
              <a:rPr lang="en-GB" sz="900" dirty="0" smtClean="0"/>
              <a:t>PSS </a:t>
            </a:r>
            <a:r>
              <a:rPr lang="en-GB" sz="900" dirty="0"/>
              <a:t>Supervision Station (MCR)</a:t>
            </a:r>
            <a:endParaRPr lang="sv-SE" sz="9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105" y="3242710"/>
            <a:ext cx="10317375" cy="2272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80628" y="2217062"/>
            <a:ext cx="1151588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r>
              <a:rPr lang="sv-SE" sz="900" dirty="0"/>
              <a:t>Remote IO Station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573952" y="2918440"/>
            <a:ext cx="0" cy="32497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7529" t="7208" r="7529"/>
          <a:stretch/>
        </p:blipFill>
        <p:spPr>
          <a:xfrm>
            <a:off x="1384520" y="2308470"/>
            <a:ext cx="468823" cy="6099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41322" y="3951397"/>
            <a:ext cx="894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Gateway PLC</a:t>
            </a:r>
            <a:endParaRPr lang="sv-SE" sz="900" dirty="0"/>
          </a:p>
        </p:txBody>
      </p:sp>
      <p:sp>
        <p:nvSpPr>
          <p:cNvPr id="27" name="Rectangle 26"/>
          <p:cNvSpPr/>
          <p:nvPr/>
        </p:nvSpPr>
        <p:spPr>
          <a:xfrm>
            <a:off x="1282531" y="2081028"/>
            <a:ext cx="7837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Main </a:t>
            </a:r>
            <a:r>
              <a:rPr lang="en-GB" sz="900" dirty="0"/>
              <a:t>PLC</a:t>
            </a:r>
            <a:endParaRPr lang="sv-SE" sz="9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239228" y="2931088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732" y="2458288"/>
            <a:ext cx="1106963" cy="6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>
            <a:off x="3871113" y="2925081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84" y="2433816"/>
            <a:ext cx="922380" cy="61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510673" y="2194245"/>
            <a:ext cx="815898" cy="204690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pPr algn="ctr"/>
            <a:r>
              <a:rPr lang="en-GB" sz="900" dirty="0" smtClean="0"/>
              <a:t>PSS </a:t>
            </a:r>
            <a:r>
              <a:rPr lang="en-GB" sz="900" dirty="0"/>
              <a:t>HMI </a:t>
            </a:r>
            <a:endParaRPr lang="sv-SE" sz="800" dirty="0"/>
          </a:p>
        </p:txBody>
      </p:sp>
      <p:cxnSp>
        <p:nvCxnSpPr>
          <p:cNvPr id="33" name="Elbow Connector 32"/>
          <p:cNvCxnSpPr/>
          <p:nvPr/>
        </p:nvCxnSpPr>
        <p:spPr>
          <a:xfrm rot="5400000">
            <a:off x="657994" y="3638056"/>
            <a:ext cx="1573365" cy="6354"/>
          </a:xfrm>
          <a:prstGeom prst="bentConnector4">
            <a:avLst>
              <a:gd name="adj1" fmla="val 40024"/>
              <a:gd name="adj2" fmla="val 369773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990882" y="4571496"/>
            <a:ext cx="2" cy="59478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709042" y="2919457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5527" y="2458288"/>
            <a:ext cx="247030" cy="581300"/>
          </a:xfrm>
          <a:prstGeom prst="rect">
            <a:avLst/>
          </a:prstGeom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63" y="4351283"/>
            <a:ext cx="495238" cy="43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432319" y="2121343"/>
            <a:ext cx="572847" cy="343189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pPr algn="ctr"/>
            <a:r>
              <a:rPr lang="sv-SE" sz="900" dirty="0"/>
              <a:t>Network </a:t>
            </a:r>
          </a:p>
          <a:p>
            <a:pPr algn="ctr"/>
            <a:r>
              <a:rPr lang="sv-SE" sz="900" dirty="0"/>
              <a:t>Switch</a:t>
            </a:r>
          </a:p>
        </p:txBody>
      </p:sp>
      <p:pic>
        <p:nvPicPr>
          <p:cNvPr id="39" name="Picture 8" descr="EPICS logo svg.sv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2467" y="4353587"/>
            <a:ext cx="809272" cy="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>
            <a:stCxn id="39" idx="2"/>
          </p:cNvCxnSpPr>
          <p:nvPr/>
        </p:nvCxnSpPr>
        <p:spPr>
          <a:xfrm>
            <a:off x="4547103" y="4800667"/>
            <a:ext cx="0" cy="3769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95036" y="3038328"/>
            <a:ext cx="1105773" cy="220078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r>
              <a:rPr lang="en-GB" sz="1000" dirty="0"/>
              <a:t>PROFINET TCP/IP</a:t>
            </a:r>
            <a:endParaRPr lang="sv-SE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1168294" y="4838412"/>
            <a:ext cx="836836" cy="373967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r>
              <a:rPr lang="en-GB" sz="1000" dirty="0"/>
              <a:t>Technical Network </a:t>
            </a:r>
            <a:endParaRPr lang="sv-SE" sz="1000" dirty="0"/>
          </a:p>
        </p:txBody>
      </p:sp>
      <p:sp>
        <p:nvSpPr>
          <p:cNvPr id="43" name="Rectangle 42"/>
          <p:cNvSpPr/>
          <p:nvPr/>
        </p:nvSpPr>
        <p:spPr>
          <a:xfrm>
            <a:off x="5038148" y="2238592"/>
            <a:ext cx="799238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r>
              <a:rPr lang="sv-SE" sz="900" dirty="0"/>
              <a:t>UPS Module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92916" y="2971626"/>
            <a:ext cx="0" cy="27179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4257" y="2461771"/>
            <a:ext cx="237318" cy="5778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580" y="4204495"/>
            <a:ext cx="325598" cy="60997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1573952" y="1711528"/>
            <a:ext cx="3451" cy="61923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74408" y="1201371"/>
            <a:ext cx="1055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Transfer </a:t>
            </a:r>
            <a:r>
              <a:rPr lang="en-GB" sz="900" dirty="0" smtClean="0"/>
              <a:t>Workstation</a:t>
            </a:r>
          </a:p>
          <a:p>
            <a:pPr algn="ctr"/>
            <a:r>
              <a:rPr lang="en-GB" sz="900" dirty="0" smtClean="0"/>
              <a:t>PSS-XFER</a:t>
            </a:r>
            <a:endParaRPr lang="sv-SE" sz="9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206" y="1335843"/>
            <a:ext cx="508390" cy="34369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6083818" y="4802789"/>
            <a:ext cx="0" cy="3769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62564" y="5291179"/>
            <a:ext cx="3630140" cy="101565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EPICS =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Experimental Physics and Industrial Control System</a:t>
            </a: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HMI = Human Machine Interface</a:t>
            </a: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IO = Input / Output</a:t>
            </a:r>
            <a:endParaRPr lang="sv-SE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MCR =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Main</a:t>
            </a:r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 Control Room</a:t>
            </a: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PLC = Programmable Logic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Controller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UPS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= Uninterruptible Power Supply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65865" y="1341631"/>
            <a:ext cx="58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666666"/>
                </a:solidFill>
              </a:rPr>
              <a:t>VM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81796" y="3942364"/>
            <a:ext cx="1055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/>
              <a:t>Deployment workstation for Gateway PLC</a:t>
            </a:r>
            <a:endParaRPr lang="sv-SE" sz="9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9126" y="4427678"/>
            <a:ext cx="508390" cy="34369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298294" y="4433466"/>
            <a:ext cx="58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666666"/>
                </a:solidFill>
              </a:rPr>
              <a:t>VM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5786" y="3371251"/>
            <a:ext cx="41575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Segoe UI Historic" panose="020B0502040204020203" pitchFamily="34" charset="0"/>
                <a:ea typeface="MS Mincho"/>
                <a:cs typeface="Times New Roman" panose="02020603050405020304" pitchFamily="18" charset="0"/>
              </a:rPr>
              <a:t>To show the data on the OPIs, </a:t>
            </a:r>
            <a:endParaRPr lang="en-US" sz="1400" dirty="0">
              <a:latin typeface="Segoe UI Historic" panose="020B0502040204020203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Historic" panose="020B0502040204020203" pitchFamily="34" charset="0"/>
                <a:ea typeface="MS Mincho"/>
                <a:cs typeface="Times New Roman" panose="02020603050405020304" pitchFamily="18" charset="0"/>
              </a:rPr>
              <a:t>To provide operators with alarm notification through alarm annunciator service,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egoe UI Historic" panose="020B0502040204020203" pitchFamily="34" charset="0"/>
                <a:ea typeface="MS Mincho"/>
                <a:cs typeface="Times New Roman" panose="02020603050405020304" pitchFamily="18" charset="0"/>
              </a:rPr>
              <a:t>To </a:t>
            </a:r>
            <a:r>
              <a:rPr lang="en-GB" sz="1400" dirty="0">
                <a:latin typeface="Segoe UI Historic" panose="020B0502040204020203" pitchFamily="34" charset="0"/>
                <a:ea typeface="MS Mincho"/>
                <a:cs typeface="Times New Roman" panose="02020603050405020304" pitchFamily="18" charset="0"/>
              </a:rPr>
              <a:t>archive data on EPICS archiver.</a:t>
            </a:r>
            <a:endParaRPr lang="en-US" sz="1400" dirty="0">
              <a:latin typeface="Segoe UI Historic" panose="020B0502040204020203" pitchFamily="34" charset="0"/>
              <a:ea typeface="MS Mincho"/>
              <a:cs typeface="Times New Roman" panose="02020603050405020304" pitchFamily="18" charset="0"/>
            </a:endParaRPr>
          </a:p>
        </p:txBody>
      </p:sp>
      <p:cxnSp>
        <p:nvCxnSpPr>
          <p:cNvPr id="72" name="Elbow Connector 71"/>
          <p:cNvCxnSpPr>
            <a:stCxn id="39" idx="0"/>
          </p:cNvCxnSpPr>
          <p:nvPr/>
        </p:nvCxnSpPr>
        <p:spPr>
          <a:xfrm rot="5400000" flipH="1" flipV="1">
            <a:off x="5844017" y="2457375"/>
            <a:ext cx="599299" cy="3193126"/>
          </a:xfrm>
          <a:prstGeom prst="bent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fw - Uncomplicated Firewall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4" y="3401915"/>
            <a:ext cx="692554" cy="553158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6258074" y="2945032"/>
            <a:ext cx="0" cy="29838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858455" y="2238592"/>
            <a:ext cx="799238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pPr algn="ctr"/>
            <a:r>
              <a:rPr lang="sv-SE" sz="900" dirty="0" smtClean="0"/>
              <a:t>NTP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5145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US" dirty="0" smtClean="0"/>
              <a:t>General solutions: Network technologies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9" name="Picture 2" descr="Profine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09" y="1365564"/>
            <a:ext cx="2225645" cy="11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795813" y="3556143"/>
            <a:ext cx="4824819" cy="1062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52336" y="2530495"/>
            <a:ext cx="1151588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r>
              <a:rPr lang="sv-SE" sz="900" dirty="0"/>
              <a:t>Remote IO Station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45660" y="3231873"/>
            <a:ext cx="0" cy="32497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529" t="7208" r="7529"/>
          <a:stretch/>
        </p:blipFill>
        <p:spPr>
          <a:xfrm>
            <a:off x="3656228" y="2621903"/>
            <a:ext cx="468823" cy="609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4239" y="2394461"/>
            <a:ext cx="7837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Main </a:t>
            </a:r>
            <a:r>
              <a:rPr lang="en-GB" sz="900" dirty="0"/>
              <a:t>PLC</a:t>
            </a:r>
            <a:endParaRPr lang="sv-SE" sz="9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510936" y="3244521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3440" y="2771721"/>
            <a:ext cx="1106963" cy="6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6142821" y="3238514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2" y="2747249"/>
            <a:ext cx="922380" cy="61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82381" y="2507678"/>
            <a:ext cx="815898" cy="204690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pPr algn="ctr"/>
            <a:r>
              <a:rPr lang="en-GB" sz="900" dirty="0" smtClean="0"/>
              <a:t>PSS </a:t>
            </a:r>
            <a:r>
              <a:rPr lang="en-GB" sz="900" dirty="0"/>
              <a:t>HMI </a:t>
            </a:r>
            <a:endParaRPr lang="sv-SE" sz="8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980750" y="3232890"/>
            <a:ext cx="2" cy="3042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235" y="2771721"/>
            <a:ext cx="247030" cy="5813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04027" y="2434776"/>
            <a:ext cx="572847" cy="343189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pPr algn="ctr"/>
            <a:r>
              <a:rPr lang="sv-SE" sz="900" dirty="0"/>
              <a:t>Network </a:t>
            </a:r>
          </a:p>
          <a:p>
            <a:pPr algn="ctr"/>
            <a:r>
              <a:rPr lang="sv-SE" sz="900" dirty="0"/>
              <a:t>Switch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18426" y="3617927"/>
            <a:ext cx="1105773" cy="220078"/>
          </a:xfrm>
          <a:prstGeom prst="rect">
            <a:avLst/>
          </a:prstGeom>
          <a:noFill/>
        </p:spPr>
        <p:txBody>
          <a:bodyPr wrap="square" lIns="65550" tIns="32775" rIns="65550" bIns="32775" rtlCol="0">
            <a:spAutoFit/>
          </a:bodyPr>
          <a:lstStyle/>
          <a:p>
            <a:r>
              <a:rPr lang="en-GB" sz="1000" dirty="0"/>
              <a:t>PROFINET TCP/IP</a:t>
            </a:r>
            <a:endParaRPr lang="sv-SE" sz="1000" dirty="0"/>
          </a:p>
        </p:txBody>
      </p:sp>
      <p:sp>
        <p:nvSpPr>
          <p:cNvPr id="25" name="Rectangle 24"/>
          <p:cNvSpPr/>
          <p:nvPr/>
        </p:nvSpPr>
        <p:spPr>
          <a:xfrm>
            <a:off x="7372075" y="2552025"/>
            <a:ext cx="799238" cy="204690"/>
          </a:xfrm>
          <a:prstGeom prst="rect">
            <a:avLst/>
          </a:prstGeom>
        </p:spPr>
        <p:txBody>
          <a:bodyPr wrap="square" lIns="65550" tIns="32775" rIns="65550" bIns="32775">
            <a:spAutoFit/>
          </a:bodyPr>
          <a:lstStyle/>
          <a:p>
            <a:r>
              <a:rPr lang="sv-SE" sz="900" dirty="0"/>
              <a:t>UPS Module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664624" y="3285059"/>
            <a:ext cx="0" cy="27179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965" y="2775204"/>
            <a:ext cx="237318" cy="57781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16502" y="4110844"/>
            <a:ext cx="10826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1600" dirty="0" smtClean="0"/>
              <a:t>Features</a:t>
            </a:r>
            <a:r>
              <a:rPr lang="en-US" sz="1600" dirty="0" smtClean="0"/>
              <a:t>:</a:t>
            </a:r>
            <a:endParaRPr lang="en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 device replacement – because the I/O controller automatically detects the new device and assigns its </a:t>
            </a:r>
            <a:r>
              <a:rPr lang="en-US" sz="1600" dirty="0" smtClean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Flexible </a:t>
            </a:r>
            <a:r>
              <a:rPr lang="en-US" sz="1600" dirty="0"/>
              <a:t>topologies </a:t>
            </a:r>
            <a:r>
              <a:rPr lang="en-US" sz="1600" b="1" dirty="0"/>
              <a:t>–</a:t>
            </a:r>
            <a:r>
              <a:rPr lang="en-US" sz="1600" dirty="0"/>
              <a:t> with linear, star, tree, and ring </a:t>
            </a:r>
            <a:r>
              <a:rPr lang="en-US" sz="1600" dirty="0" smtClean="0"/>
              <a:t>topologies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/>
              <a:t>quantity structures – up to 1,024 devices can be managed per network. Simple configuration of hierarchical controller structures via mechanisms like </a:t>
            </a:r>
            <a:r>
              <a:rPr lang="en-US" sz="1600" dirty="0" smtClean="0"/>
              <a:t>I-Device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transmission rates – fast and efficient data throughput for large volumes of data without affecting I/O data transfer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And more..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8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solutions</a:t>
            </a:r>
            <a:r>
              <a:rPr lang="en-US" dirty="0"/>
              <a:t>: Network technologies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2052" name="Picture 4" descr="Profis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78" y="2501220"/>
            <a:ext cx="4776495" cy="25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6476" y="38371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Safety </a:t>
            </a:r>
            <a:r>
              <a:rPr lang="en-US" b="1" dirty="0" smtClean="0"/>
              <a:t>measures: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Consecutive numbering of F messages (“sign-of-life”)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 time with acknowledgement (“watchdog”)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ID between the sender and receiver (“F address”)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integrity check (CRC = cyclic redundancy check)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826476" y="25191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PROFIsafe</a:t>
            </a:r>
            <a:r>
              <a:rPr lang="en-US" dirty="0"/>
              <a:t> is defined in IEC61784-3-3 as the protocol for implementing functional safety (failsafe), and is recognized by IFA (industrial safety institute of the DGUV, German Social Accident Insurance) and TÜV</a:t>
            </a:r>
            <a:r>
              <a:rPr lang="en-US" dirty="0" smtClean="0"/>
              <a:t>.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826476" y="1624922"/>
            <a:ext cx="1082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Fail-Safe (</a:t>
            </a:r>
            <a:r>
              <a:rPr lang="en-US" b="1" dirty="0"/>
              <a:t>F</a:t>
            </a:r>
            <a:r>
              <a:rPr lang="en-US" dirty="0"/>
              <a:t>) is the ability of a system to safely protect against hazards or reduce the risk to an acceptable level through the use of appropriate technical and organizational measures.</a:t>
            </a:r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735406" y="5495161"/>
            <a:ext cx="11271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PROFIsafe</a:t>
            </a:r>
            <a:r>
              <a:rPr lang="en-US" sz="1200" dirty="0" smtClean="0"/>
              <a:t> </a:t>
            </a:r>
            <a:r>
              <a:rPr lang="en-US" sz="1200" dirty="0"/>
              <a:t>is designed to be independent of the base transmission channel; whether that channel is copper wire, fiber optics, wireless or a back-plane. The transmission rate and any built-in error detection mechanisms of the transmission protocol are considered “</a:t>
            </a:r>
            <a:r>
              <a:rPr lang="en-US" sz="1200" b="1" dirty="0"/>
              <a:t>Black Channels</a:t>
            </a:r>
            <a:r>
              <a:rPr lang="en-US" sz="1200" dirty="0"/>
              <a:t>” (like a black box where we don’t know what’s inside), they play no role in safety considerations. This approach frees </a:t>
            </a:r>
            <a:r>
              <a:rPr lang="en-US" sz="1200" dirty="0" err="1"/>
              <a:t>PROFIsafe</a:t>
            </a:r>
            <a:r>
              <a:rPr lang="en-US" sz="1200" dirty="0"/>
              <a:t> users from having to worry about the safety assessment of the individual system communication paths. </a:t>
            </a:r>
            <a:endParaRPr lang="sv-SE" sz="1200" dirty="0"/>
          </a:p>
        </p:txBody>
      </p:sp>
      <p:sp>
        <p:nvSpPr>
          <p:cNvPr id="14" name="Rectangle 13"/>
          <p:cNvSpPr/>
          <p:nvPr/>
        </p:nvSpPr>
        <p:spPr>
          <a:xfrm>
            <a:off x="11426852" y="4144506"/>
            <a:ext cx="307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682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US" dirty="0" smtClean="0"/>
              <a:t>General solutions: Network technologies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2050" name="Picture 2" descr="The OSI Model with three different PROFINET Communication Chan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42" y="1826290"/>
            <a:ext cx="3351718" cy="21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5898" y="5481862"/>
            <a:ext cx="7539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400" dirty="0" smtClean="0"/>
              <a:t>NRT communication are used for communication between Main and Gateway PLCs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400" dirty="0" smtClean="0"/>
              <a:t>RT communications are used for IO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400" dirty="0" smtClean="0"/>
              <a:t>IRT communications are used for networks with high redundancy capabilities (Nexus PSS)</a:t>
            </a:r>
            <a:endParaRPr lang="sv-SE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001" y="1910608"/>
            <a:ext cx="4193931" cy="1973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5647" y="4476032"/>
            <a:ext cx="31236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None Real Time (</a:t>
            </a:r>
            <a:r>
              <a:rPr lang="en-US" sz="1400" b="1" dirty="0"/>
              <a:t>NRT</a:t>
            </a:r>
            <a:r>
              <a:rPr lang="en-US" sz="1400" dirty="0"/>
              <a:t>) &lt;100ms </a:t>
            </a:r>
            <a:r>
              <a:rPr lang="en-US" sz="1400" dirty="0" smtClean="0"/>
              <a:t>cycle</a:t>
            </a:r>
            <a:r>
              <a:rPr lang="en-150" sz="1400" dirty="0" smtClean="0"/>
              <a:t>:</a:t>
            </a:r>
            <a:endParaRPr lang="en-150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400" dirty="0" smtClean="0"/>
              <a:t>Acyclic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400" dirty="0" smtClean="0"/>
              <a:t>Uses TCP/IP</a:t>
            </a:r>
            <a:endParaRPr lang="sv-SE" sz="1400" dirty="0"/>
          </a:p>
        </p:txBody>
      </p:sp>
      <p:sp>
        <p:nvSpPr>
          <p:cNvPr id="29" name="Rectangle 28"/>
          <p:cNvSpPr/>
          <p:nvPr/>
        </p:nvSpPr>
        <p:spPr>
          <a:xfrm>
            <a:off x="4744177" y="4476032"/>
            <a:ext cx="23830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Real Time (</a:t>
            </a:r>
            <a:r>
              <a:rPr lang="en-US" sz="1400" b="1" dirty="0"/>
              <a:t>RT</a:t>
            </a:r>
            <a:r>
              <a:rPr lang="en-US" sz="1400" dirty="0"/>
              <a:t>) &lt;10ms cycle</a:t>
            </a:r>
            <a:r>
              <a:rPr lang="en-150" sz="1400" dirty="0" smtClean="0"/>
              <a:t>:</a:t>
            </a:r>
            <a:endParaRPr lang="en-150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400" dirty="0" smtClean="0"/>
              <a:t>Cyclic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400" dirty="0" smtClean="0"/>
              <a:t>Skips the TCP/IP Layers</a:t>
            </a:r>
            <a:endParaRPr lang="sv-SE" sz="1400" dirty="0"/>
          </a:p>
        </p:txBody>
      </p:sp>
      <p:sp>
        <p:nvSpPr>
          <p:cNvPr id="30" name="Rectangle 29"/>
          <p:cNvSpPr/>
          <p:nvPr/>
        </p:nvSpPr>
        <p:spPr>
          <a:xfrm>
            <a:off x="7552119" y="4473853"/>
            <a:ext cx="34685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/>
              <a:t>Isochronous</a:t>
            </a:r>
            <a:r>
              <a:rPr lang="sv-SE" sz="1400" dirty="0"/>
              <a:t> Real </a:t>
            </a:r>
            <a:r>
              <a:rPr lang="sv-SE" sz="1400" dirty="0" err="1" smtClean="0"/>
              <a:t>Time</a:t>
            </a:r>
            <a:r>
              <a:rPr lang="en-150" sz="1400" dirty="0" smtClean="0"/>
              <a:t> </a:t>
            </a:r>
            <a:r>
              <a:rPr lang="en-US" sz="1400" dirty="0" smtClean="0"/>
              <a:t>(</a:t>
            </a:r>
            <a:r>
              <a:rPr lang="en-150" sz="1400" b="1" dirty="0" smtClean="0"/>
              <a:t>I</a:t>
            </a:r>
            <a:r>
              <a:rPr lang="en-US" sz="1400" b="1" dirty="0" smtClean="0"/>
              <a:t>RT</a:t>
            </a:r>
            <a:r>
              <a:rPr lang="en-US" sz="1400" dirty="0"/>
              <a:t>) &lt;</a:t>
            </a:r>
            <a:r>
              <a:rPr lang="en-US" sz="1400" dirty="0" smtClean="0"/>
              <a:t>1</a:t>
            </a:r>
            <a:r>
              <a:rPr lang="en-150" sz="1400" dirty="0" smtClean="0"/>
              <a:t> </a:t>
            </a:r>
            <a:r>
              <a:rPr lang="en-US" sz="1400" dirty="0" err="1" smtClean="0"/>
              <a:t>ms</a:t>
            </a:r>
            <a:r>
              <a:rPr lang="en-US" sz="1400" dirty="0" smtClean="0"/>
              <a:t> </a:t>
            </a:r>
            <a:r>
              <a:rPr lang="en-US" sz="1400" dirty="0"/>
              <a:t>cycle</a:t>
            </a:r>
            <a:r>
              <a:rPr lang="en-150" sz="1400" dirty="0" smtClean="0"/>
              <a:t>:</a:t>
            </a:r>
            <a:endParaRPr lang="en-150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400" dirty="0" smtClean="0"/>
              <a:t>Cyclic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400" dirty="0" smtClean="0"/>
              <a:t>Reserved Bus lane</a:t>
            </a:r>
            <a:endParaRPr lang="sv-SE" sz="1400" dirty="0"/>
          </a:p>
        </p:txBody>
      </p:sp>
      <p:sp>
        <p:nvSpPr>
          <p:cNvPr id="13" name="Rectangle 12"/>
          <p:cNvSpPr/>
          <p:nvPr/>
        </p:nvSpPr>
        <p:spPr>
          <a:xfrm>
            <a:off x="668098" y="2825263"/>
            <a:ext cx="1055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OSI model: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206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PSS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US" dirty="0" smtClean="0"/>
              <a:t>General solutions: Network redundancy (MRPD)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2022-11-28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51" y="1466729"/>
            <a:ext cx="4861475" cy="3156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1692" y="4671977"/>
            <a:ext cx="10418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MRPD </a:t>
            </a:r>
            <a:r>
              <a:rPr lang="en-US" dirty="0"/>
              <a:t>offers </a:t>
            </a:r>
            <a:r>
              <a:rPr lang="en-US" dirty="0" smtClean="0"/>
              <a:t>the </a:t>
            </a:r>
            <a:r>
              <a:rPr lang="en-US" dirty="0"/>
              <a:t>following advantages: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</a:t>
            </a:r>
            <a:r>
              <a:rPr lang="en-US" dirty="0"/>
              <a:t>update times due to </a:t>
            </a:r>
            <a:r>
              <a:rPr lang="en-US" dirty="0" smtClean="0"/>
              <a:t>IRT;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/>
              <a:t>a device or line failure in the ring, all other devices continue to be supplied with IO data without interruption and reconfiguration </a:t>
            </a:r>
            <a:r>
              <a:rPr lang="en-US" dirty="0" smtClean="0"/>
              <a:t>time</a:t>
            </a:r>
            <a:r>
              <a:rPr lang="en-US" dirty="0"/>
              <a:t>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Comprehensive </a:t>
            </a:r>
            <a:r>
              <a:rPr lang="en-US" dirty="0"/>
              <a:t>diagnostics via </a:t>
            </a:r>
            <a:r>
              <a:rPr lang="en-US" dirty="0" smtClean="0"/>
              <a:t>PROFINET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Realizable </a:t>
            </a:r>
            <a:r>
              <a:rPr lang="en-US" dirty="0"/>
              <a:t>without the use of additional external Ethernet Switches.</a:t>
            </a:r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79" y="1763756"/>
            <a:ext cx="4086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7947</TotalTime>
  <Words>1868</Words>
  <Application>Microsoft Office PowerPoint</Application>
  <PresentationFormat>Widescreen</PresentationFormat>
  <Paragraphs>438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MS Mincho</vt:lpstr>
      <vt:lpstr>Segoe UI</vt:lpstr>
      <vt:lpstr>Segoe UI Historic</vt:lpstr>
      <vt:lpstr>Segoe UI Light</vt:lpstr>
      <vt:lpstr>Segoe UI Semibold</vt:lpstr>
      <vt:lpstr>Siemens Sans Roman</vt:lpstr>
      <vt:lpstr>Times New Roman</vt:lpstr>
      <vt:lpstr>Wingdings</vt:lpstr>
      <vt:lpstr>Office-tema</vt:lpstr>
      <vt:lpstr>PowerPoint Presentation</vt:lpstr>
      <vt:lpstr>ESS PSS Architecture.  </vt:lpstr>
      <vt:lpstr>Agenda</vt:lpstr>
      <vt:lpstr>PowerPoint Presentation</vt:lpstr>
      <vt:lpstr>ESS PSS Architecture</vt:lpstr>
      <vt:lpstr>ESS PSS Architecture</vt:lpstr>
      <vt:lpstr>ESS PSS Architecture</vt:lpstr>
      <vt:lpstr>ESS PSS Architecture</vt:lpstr>
      <vt:lpstr>ESS PSS Architecture</vt:lpstr>
      <vt:lpstr>PowerPoint Presentation</vt:lpstr>
      <vt:lpstr>ESS PSS Architecture</vt:lpstr>
      <vt:lpstr>ESS PSS Architecture</vt:lpstr>
      <vt:lpstr>ESS PSS Architecture</vt:lpstr>
      <vt:lpstr>ESS PSS Architecture</vt:lpstr>
      <vt:lpstr>ESS PSS Architecture</vt:lpstr>
      <vt:lpstr>PowerPoint Presentation</vt:lpstr>
      <vt:lpstr>Nexus PSS Architecture</vt:lpstr>
      <vt:lpstr>ESS PSS Software</vt:lpstr>
      <vt:lpstr>ESS PSS Software</vt:lpstr>
      <vt:lpstr>ESS PSS Software</vt:lpstr>
      <vt:lpstr>ESS PSS Software</vt:lpstr>
      <vt:lpstr>ESS PSS Software</vt:lpstr>
      <vt:lpstr>ESS PSS Software</vt:lpstr>
      <vt:lpstr>ESS PSS Software</vt:lpstr>
      <vt:lpstr>ESS PSS Software</vt:lpstr>
      <vt:lpstr>PowerPoint Presentation</vt:lpstr>
      <vt:lpstr>Nexus PSS Architecture</vt:lpstr>
      <vt:lpstr>Nexus PSS Architecture</vt:lpstr>
      <vt:lpstr>Nexus PSS Architecture</vt:lpstr>
      <vt:lpstr>Nexus PSS Architecture</vt:lpstr>
      <vt:lpstr>Nexus PSS Architecture</vt:lpstr>
      <vt:lpstr>PowerPoint Presentation</vt:lpstr>
      <vt:lpstr>Nexus PSS Architecture</vt:lpstr>
      <vt:lpstr>PowerPoint Presentation</vt:lpstr>
      <vt:lpstr>Accelerator PSS Architecture</vt:lpstr>
      <vt:lpstr>PowerPoint Presentation</vt:lpstr>
      <vt:lpstr>ESS PSS Architecture</vt:lpstr>
      <vt:lpstr>ESS PSS Architecture</vt:lpstr>
      <vt:lpstr>PowerPoint Presentation</vt:lpstr>
      <vt:lpstr>ESS PSS Architecture</vt:lpstr>
      <vt:lpstr>PowerPoint Presentation</vt:lpstr>
      <vt:lpstr>ESS PSS Architecture</vt:lpstr>
      <vt:lpstr>ESS PSS Architecture</vt:lpstr>
      <vt:lpstr>ESS PSS Architecture</vt:lpstr>
      <vt:lpstr>ESS PSS Architecture</vt:lpstr>
      <vt:lpstr>Thank you!</vt:lpstr>
      <vt:lpstr>ESS PSS Architecture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 Mansouri</dc:creator>
  <cp:lastModifiedBy>Artem Petrushenko</cp:lastModifiedBy>
  <cp:revision>546</cp:revision>
  <cp:lastPrinted>2019-03-08T10:27:30Z</cp:lastPrinted>
  <dcterms:created xsi:type="dcterms:W3CDTF">2021-06-07T19:39:17Z</dcterms:created>
  <dcterms:modified xsi:type="dcterms:W3CDTF">2022-11-28T16:00:36Z</dcterms:modified>
</cp:coreProperties>
</file>