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278" r:id="rId3"/>
    <p:sldId id="275" r:id="rId4"/>
    <p:sldId id="279" r:id="rId5"/>
    <p:sldId id="280" r:id="rId6"/>
    <p:sldId id="281" r:id="rId7"/>
    <p:sldId id="282" r:id="rId8"/>
    <p:sldId id="268" r:id="rId9"/>
    <p:sldId id="283" r:id="rId10"/>
    <p:sldId id="277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28" autoAdjust="0"/>
  </p:normalViewPr>
  <p:slideViewPr>
    <p:cSldViewPr snapToGrid="0" snapToObjects="1">
      <p:cViewPr varScale="1">
        <p:scale>
          <a:sx n="119" d="100"/>
          <a:sy n="119" d="100"/>
        </p:scale>
        <p:origin x="23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7" d="100"/>
          <a:sy n="127" d="100"/>
        </p:scale>
        <p:origin x="3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2023-02-23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863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ntry.io/platform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entry.esss.lu.se/sentry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elegraph.tn.esss.lu.se/d/Uiy-TWjMz/tn-alerts?orgId=1" TargetMode="External"/><Relationship Id="rId3" Type="http://schemas.openxmlformats.org/officeDocument/2006/relationships/hyperlink" Target="https://prometheus-02.tn.esss.lu.se/graph" TargetMode="External"/><Relationship Id="rId7" Type="http://schemas.openxmlformats.org/officeDocument/2006/relationships/hyperlink" Target="https://grafana.tn.esss.lu.se/" TargetMode="External"/><Relationship Id="rId12" Type="http://schemas.openxmlformats.org/officeDocument/2006/relationships/hyperlink" Target="https://telegraph.tn.esss.lu.se/d/HKc7uO14k/jupyterhub?orgId=1" TargetMode="External"/><Relationship Id="rId2" Type="http://schemas.openxmlformats.org/officeDocument/2006/relationships/hyperlink" Target="https://prometheus-01.tn.esss.lu.se/grap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e-deploy.esss.lu.se/" TargetMode="External"/><Relationship Id="rId11" Type="http://schemas.openxmlformats.org/officeDocument/2006/relationships/hyperlink" Target="https://telegraph.tn.esss.lu.se/d/dgN0B77Wz/zfs-nas?orgId=1&amp;var-instance=offsite-backup-01.tn.esss.lu.se" TargetMode="External"/><Relationship Id="rId5" Type="http://schemas.openxmlformats.org/officeDocument/2006/relationships/hyperlink" Target="https://zabbix.tn.esss.lu.se/" TargetMode="External"/><Relationship Id="rId10" Type="http://schemas.openxmlformats.org/officeDocument/2006/relationships/hyperlink" Target="https://telegraph.tn.esss.lu.se/d/SHP9fY_Zk/archiver-appliance?orgId=1&amp;var-instance=arch%5b&#8230;%5dar-NAS=offsite-backup-01.tn.esss.lu.se&amp;from=now-7d&amp;to=now" TargetMode="External"/><Relationship Id="rId4" Type="http://schemas.openxmlformats.org/officeDocument/2006/relationships/hyperlink" Target="https://alerta.tn.esss.lu.se/" TargetMode="External"/><Relationship Id="rId9" Type="http://schemas.openxmlformats.org/officeDocument/2006/relationships/hyperlink" Target="https://telegraph.tn.esss.lu.se/d/ZOK_sowMz/nxbastion-dashboard?orgId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astiflow-02.tn.esss.lu.se/" TargetMode="External"/><Relationship Id="rId2" Type="http://schemas.openxmlformats.org/officeDocument/2006/relationships/hyperlink" Target="https://elastiflow.tn.esss.lu.se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azuh-01.esss.lu.se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Monitoring for Application Performance, Data </a:t>
            </a:r>
            <a:r>
              <a:rPr lang="en-GB" dirty="0" err="1"/>
              <a:t>Center</a:t>
            </a:r>
            <a:r>
              <a:rPr lang="en-GB" dirty="0"/>
              <a:t>, Networks and Security Events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Controls Infrastructure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Stephane </a:t>
            </a:r>
            <a:r>
              <a:rPr lang="en-GB" dirty="0" err="1"/>
              <a:t>Armanet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2023-02-23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Monitoring for Data </a:t>
            </a:r>
            <a:r>
              <a:rPr lang="en-GB" dirty="0" err="1"/>
              <a:t>Center</a:t>
            </a:r>
            <a:r>
              <a:rPr lang="en-GB" dirty="0"/>
              <a:t>, Networks and Security events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857618" cy="501927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 Observability , its importance for monitoring and maintaining Controls infrastructure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Scope of the presentation: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applications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Compute, Storage and under-pinning infrastructure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Server Applications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devices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Firewalls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Security events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Observability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322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77C56-3EF8-495F-98AC-A7E8CE6D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Metrics 1 of 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5D470B-BE7E-49E6-B723-2EFD0840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Monitoring for Data </a:t>
            </a:r>
            <a:r>
              <a:rPr lang="en-GB" dirty="0" err="1"/>
              <a:t>Center</a:t>
            </a:r>
            <a:r>
              <a:rPr lang="en-GB" dirty="0"/>
              <a:t>, Networks and Security events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756E12-8A7A-4F8A-8D1C-AE175B1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108556F-5D32-452D-B384-98CCF3F4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709" y="1438102"/>
            <a:ext cx="5626275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Sentry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Application performance monitoring &amp; error tracking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Reducing risks in deployment of code that may have bugs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Provides developers with error tracking, monitoring and application crashes</a:t>
            </a:r>
          </a:p>
          <a:p>
            <a:pPr marL="1440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Logging application events to </a:t>
            </a:r>
            <a:r>
              <a:rPr lang="en-US" dirty="0" err="1"/>
              <a:t>Sentry.io</a:t>
            </a:r>
            <a:endParaRPr lang="en-US" dirty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Integration: through an SDK, JIRA, Slack, Grafana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Events = Exceptions and application oops/crashes, anomalous behavior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Platform support </a:t>
            </a:r>
            <a:r>
              <a:rPr lang="en-US" dirty="0">
                <a:hlinkClick r:id="rId3"/>
              </a:rPr>
              <a:t>https://sentry.io/platforms/</a:t>
            </a:r>
            <a:r>
              <a:rPr lang="en-US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dirty="0"/>
          </a:p>
          <a:p>
            <a:pPr lvl="1"/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Collecting and </a:t>
            </a:r>
            <a:r>
              <a:rPr lang="en-GB" dirty="0" err="1"/>
              <a:t>analyzing</a:t>
            </a:r>
            <a:endParaRPr lang="en-GB" dirty="0"/>
          </a:p>
          <a:p>
            <a:endParaRPr lang="sv-SE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079E511-A087-6643-A983-5207FADE4CA6}"/>
              </a:ext>
            </a:extLst>
          </p:cNvPr>
          <p:cNvPicPr>
            <a:picLocks noGrp="1" noChangeAspect="1"/>
          </p:cNvPicPr>
          <p:nvPr>
            <p:ph idx="16"/>
          </p:nvPr>
        </p:nvPicPr>
        <p:blipFill>
          <a:blip r:embed="rId4"/>
          <a:stretch>
            <a:fillRect/>
          </a:stretch>
        </p:blipFill>
        <p:spPr>
          <a:xfrm>
            <a:off x="7637318" y="2176090"/>
            <a:ext cx="4245982" cy="4020929"/>
          </a:xfrm>
        </p:spPr>
      </p:pic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FB21B05D-41C5-3F45-94B7-7EEA5B44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7E77-DB67-D844-891C-E413450AC5C6}"/>
              </a:ext>
            </a:extLst>
          </p:cNvPr>
          <p:cNvSpPr/>
          <p:nvPr/>
        </p:nvSpPr>
        <p:spPr>
          <a:xfrm>
            <a:off x="7637318" y="1446416"/>
            <a:ext cx="3228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https://sentry.esss.lu.se/sentry/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75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6A65-25E5-D643-ABBE-D1D5E615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Metrics 2 of 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08785-6D89-8E43-A2D8-64EF656F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4F639-59E1-1E47-A8BA-EE2E819C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BCEBDF-7A30-AE44-A436-F723888F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5929855" cy="4768062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/>
              <a:t>Prometheus</a:t>
            </a:r>
            <a:r>
              <a:rPr lang="en-GB" dirty="0"/>
              <a:t> (60 seconds):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Physical and virtual hosts (node exporter)</a:t>
            </a:r>
            <a:r>
              <a:rPr lang="en-GB" dirty="0">
                <a:solidFill>
                  <a:schemeClr val="accent6"/>
                </a:solidFill>
              </a:rPr>
              <a:t>*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Includes EPICS IOCs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Virtualisation Platforms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Application (JMX and HTTP)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Custom (SSH and SNMP)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Exported to Zabbix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Integration with: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</a:t>
            </a:r>
            <a:r>
              <a:rPr lang="en-GB" dirty="0" err="1"/>
              <a:t>Alerta</a:t>
            </a:r>
            <a:r>
              <a:rPr lang="en-GB" dirty="0"/>
              <a:t>, CE-Deploy and Grafana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*</a:t>
            </a:r>
            <a:r>
              <a:rPr lang="en-GB" dirty="0"/>
              <a:t> </a:t>
            </a:r>
            <a:r>
              <a:rPr lang="en-GB" dirty="0" err="1"/>
              <a:t>node_exporter</a:t>
            </a:r>
            <a:r>
              <a:rPr lang="en-GB" dirty="0"/>
              <a:t> deployed at post-install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Single source of truth (CMDB -&gt; </a:t>
            </a:r>
            <a:r>
              <a:rPr lang="en-GB" dirty="0" err="1"/>
              <a:t>CSEntry</a:t>
            </a:r>
            <a:r>
              <a:rPr lang="en-GB" dirty="0"/>
              <a:t> -&gt; </a:t>
            </a:r>
            <a:r>
              <a:rPr lang="en-GB" dirty="0" err="1"/>
              <a:t>NetBox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11D682-5C29-7C4A-A718-B43EFE4C8F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Collecting and </a:t>
            </a:r>
            <a:r>
              <a:rPr lang="en-GB" dirty="0" err="1"/>
              <a:t>analyzing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6848160-4C7C-4B4F-9C5A-3792FBAE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DA1469-130A-E94A-ACD4-A188EF1B43C2}"/>
              </a:ext>
            </a:extLst>
          </p:cNvPr>
          <p:cNvSpPr/>
          <p:nvPr/>
        </p:nvSpPr>
        <p:spPr>
          <a:xfrm>
            <a:off x="6151749" y="1542873"/>
            <a:ext cx="532674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https://prometheus-01.tn.esss.lu.se/graph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https://prometheus-02.tn.esss.lu.se/graph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https://alerta.tn.esss.lu.se/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https://zabbix.tn.esss.lu.se/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linkClick r:id="rId6"/>
              </a:rPr>
              <a:t>https://ce-deploy.esss.lu.se/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linkClick r:id="rId7"/>
              </a:rPr>
              <a:t>https://grafana.tn.esss.lu.se/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Example dashboards: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Alert dashboard: </a:t>
            </a:r>
            <a:r>
              <a:rPr lang="en-GB" dirty="0">
                <a:hlinkClick r:id="rId8"/>
              </a:rPr>
              <a:t>link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NXBastion</a:t>
            </a:r>
            <a:r>
              <a:rPr lang="en-GB" dirty="0"/>
              <a:t> usage: </a:t>
            </a:r>
            <a:r>
              <a:rPr lang="en-GB" dirty="0">
                <a:hlinkClick r:id="rId9"/>
              </a:rPr>
              <a:t>link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Archiver that include last week issue:  </a:t>
            </a:r>
            <a:r>
              <a:rPr lang="en-GB" dirty="0">
                <a:hlinkClick r:id="rId10"/>
              </a:rPr>
              <a:t>link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Storage: prediction on consumed in 1 year: </a:t>
            </a:r>
            <a:r>
              <a:rPr lang="en-GB" dirty="0">
                <a:hlinkClick r:id="rId11"/>
              </a:rPr>
              <a:t>link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/>
              <a:t>Jupyterhub</a:t>
            </a:r>
            <a:r>
              <a:rPr lang="sv-SE" dirty="0"/>
              <a:t>: </a:t>
            </a:r>
            <a:r>
              <a:rPr lang="sv-SE">
                <a:hlinkClick r:id="rId12"/>
              </a:rPr>
              <a:t>link</a:t>
            </a:r>
            <a:endParaRPr lang="sv-SE" dirty="0"/>
          </a:p>
          <a:p>
            <a:br>
              <a:rPr lang="sv-SE" dirty="0"/>
            </a:b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6A65-25E5-D643-ABBE-D1D5E615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Metrics 3 of 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08785-6D89-8E43-A2D8-64EF656F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4F639-59E1-1E47-A8BA-EE2E819C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BCEBDF-7A30-AE44-A436-F723888F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5037459" cy="4768062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 err="1"/>
              <a:t>Elastiflow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 err="1"/>
              <a:t>Netflow</a:t>
            </a:r>
            <a:r>
              <a:rPr lang="en-GB" dirty="0"/>
              <a:t> (sessions):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Palo Alto Firewalls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sFlow</a:t>
            </a:r>
            <a:r>
              <a:rPr lang="en-GB" dirty="0"/>
              <a:t> (sampled polling ~ 60 seconds):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Network switches and routers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Virtualisation platforms (</a:t>
            </a:r>
            <a:r>
              <a:rPr lang="en-GB" dirty="0" err="1"/>
              <a:t>Proxmox</a:t>
            </a:r>
            <a:r>
              <a:rPr lang="en-GB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err="1"/>
              <a:t>hsflow</a:t>
            </a: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Virtualisation platform (VMWare)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Virtual switch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11D682-5C29-7C4A-A718-B43EFE4C8F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Collecting and </a:t>
            </a:r>
            <a:r>
              <a:rPr lang="en-GB" dirty="0" err="1"/>
              <a:t>analyzing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6848160-4C7C-4B4F-9C5A-3792FBAE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DA1469-130A-E94A-ACD4-A188EF1B43C2}"/>
              </a:ext>
            </a:extLst>
          </p:cNvPr>
          <p:cNvSpPr/>
          <p:nvPr/>
        </p:nvSpPr>
        <p:spPr>
          <a:xfrm>
            <a:off x="5783709" y="17546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https://elastiflow.tn.esss.lu.se/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 https://elastiflow-02.tn.esss.lu.se/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25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3068-DCBF-7B4E-B31B-09098064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61C56-A8B4-0F42-BA39-AFB0AC3E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B3CDA-1B2C-2847-82F1-4C4B92CA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6</a:t>
            </a:fld>
            <a:endParaRPr lang="sv-S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8A5D9A-BF25-1F49-B618-8D63E4A6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3896589"/>
            <a:ext cx="9296509" cy="2763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i="1" dirty="0"/>
              <a:t> </a:t>
            </a:r>
            <a:r>
              <a:rPr lang="en-GB" b="1" i="1" dirty="0" err="1"/>
              <a:t>Graylog</a:t>
            </a:r>
            <a:endParaRPr lang="en-GB" b="1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De-coupled from </a:t>
            </a:r>
            <a:r>
              <a:rPr lang="en-GB" dirty="0" err="1"/>
              <a:t>Graylog</a:t>
            </a:r>
            <a:r>
              <a:rPr lang="en-GB" dirty="0"/>
              <a:t> and stored on file (JSON - &gt; GELF and syslog formatted files)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dirty="0"/>
              <a:t>Syslog and </a:t>
            </a:r>
            <a:r>
              <a:rPr lang="en-GB" dirty="0" err="1"/>
              <a:t>Gelf</a:t>
            </a: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Allows integration with other applications that can read from a filesystem (reduced effort with integration through API)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Available even when there are issues with the UI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Grafana LOKI is promising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E43D0C-1269-E64A-9148-470743FC82E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784243" y="1325138"/>
            <a:ext cx="9079934" cy="267741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2E2094-27EE-3642-A2C7-31CA522B23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Collecting and </a:t>
            </a:r>
            <a:r>
              <a:rPr lang="en-GB" dirty="0" err="1"/>
              <a:t>analyzing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D404B2E-1943-574D-B890-F9762B9B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722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3068-DCBF-7B4E-B31B-09098064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Security Events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61C56-A8B4-0F42-BA39-AFB0AC3E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B3CDA-1B2C-2847-82F1-4C4B92CA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8A5D9A-BF25-1F49-B618-8D63E4A6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704109"/>
            <a:ext cx="6709173" cy="4873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i="1" dirty="0" err="1"/>
              <a:t>Wazuh</a:t>
            </a:r>
            <a:r>
              <a:rPr lang="en-GB" dirty="0"/>
              <a:t> - Security information and event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Vulnerability scanning, Security posture and dashboards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Decoder and rules for events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Various integration and example of input: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err="1"/>
              <a:t>Addrwatch</a:t>
            </a:r>
            <a:r>
              <a:rPr lang="en-GB" dirty="0"/>
              <a:t> (MAC address duplicate detection)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err="1"/>
              <a:t>Suricata</a:t>
            </a:r>
            <a:r>
              <a:rPr lang="en-GB" dirty="0"/>
              <a:t> (network analysis and threat detection software)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Syslog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err="1"/>
              <a:t>Zeek</a:t>
            </a:r>
            <a:r>
              <a:rPr lang="en-GB" dirty="0"/>
              <a:t> (network security monitoring - heuristic analysis and pattern matching)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Allows integration with other applications that can read from a filesystem (reduced effort with integration through API)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Available even when there are issues with the UI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2E2094-27EE-3642-A2C7-31CA522B23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Collecting and </a:t>
            </a:r>
            <a:r>
              <a:rPr lang="en-GB" dirty="0" err="1"/>
              <a:t>analyzing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D404B2E-1943-574D-B890-F9762B9B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3EDC41F-5C1C-D649-8E99-844AC3DF7E7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97091" y="1562400"/>
            <a:ext cx="3470386" cy="47680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https://wazuh-01.esss.lu.se/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Brief demo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tools and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Monitoring for Data </a:t>
            </a:r>
            <a:r>
              <a:rPr lang="en-GB" dirty="0" err="1"/>
              <a:t>Center</a:t>
            </a:r>
            <a:r>
              <a:rPr lang="en-GB" dirty="0"/>
              <a:t>, Networks and Security events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7791416" cy="501927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Future (TBA/TBD)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Dedicated cluster for monitoring (near-term)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Elasticsearch/Splunk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Malcolm/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Arkime</a:t>
            </a: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SuzieQ</a:t>
            </a: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-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OpenTelemetry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(collector/exporter)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need for visibility into status, health and historical trends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2D99-EDC8-534B-B07C-C7BB29A26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936" y="88727"/>
            <a:ext cx="9360000" cy="657339"/>
          </a:xfrm>
        </p:spPr>
        <p:txBody>
          <a:bodyPr/>
          <a:lstStyle/>
          <a:p>
            <a:r>
              <a:rPr lang="en-GB" dirty="0"/>
              <a:t>Backup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0A27B-7975-0B42-90E1-4989E819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E4FDE-5947-844E-A540-9BF258E0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9</a:t>
            </a:fld>
            <a:endParaRPr lang="sv-SE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D645D07-C8C5-6E42-9AC0-2540CF5F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2023-02-23</a:t>
            </a:fld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9DA681-06AE-084A-B8CE-25A78A6ABA1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66950" y="71122"/>
            <a:ext cx="9656254" cy="67692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9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7177</TotalTime>
  <Words>662</Words>
  <Application>Microsoft Macintosh PowerPoint</Application>
  <PresentationFormat>Widescreen</PresentationFormat>
  <Paragraphs>127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Segoe UI</vt:lpstr>
      <vt:lpstr>Segoe UI Light</vt:lpstr>
      <vt:lpstr>Segoe UI Semibold</vt:lpstr>
      <vt:lpstr>Wingdings</vt:lpstr>
      <vt:lpstr>Office-tema</vt:lpstr>
      <vt:lpstr>Monitoring for Application Performance, Data Center, Networks and Security Events</vt:lpstr>
      <vt:lpstr>Introduction</vt:lpstr>
      <vt:lpstr>Metrics 1 of 3</vt:lpstr>
      <vt:lpstr>Metrics 2 of 3</vt:lpstr>
      <vt:lpstr>Metrics 3 of 3</vt:lpstr>
      <vt:lpstr>Logs</vt:lpstr>
      <vt:lpstr>Information Security Events</vt:lpstr>
      <vt:lpstr>Additional tools and</vt:lpstr>
      <vt:lpstr>Backup</vt:lpstr>
      <vt:lpstr>Finish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for Data Center, Networks and Security events</dc:title>
  <dc:creator>Microsoft Office User</dc:creator>
  <cp:lastModifiedBy>Microsoft Office User</cp:lastModifiedBy>
  <cp:revision>32</cp:revision>
  <cp:lastPrinted>2019-03-08T10:27:30Z</cp:lastPrinted>
  <dcterms:created xsi:type="dcterms:W3CDTF">2023-02-23T08:17:40Z</dcterms:created>
  <dcterms:modified xsi:type="dcterms:W3CDTF">2023-02-28T07:55:10Z</dcterms:modified>
</cp:coreProperties>
</file>