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80" r:id="rId3"/>
  </p:sldMasterIdLst>
  <p:notesMasterIdLst>
    <p:notesMasterId r:id="rId20"/>
  </p:notesMasterIdLst>
  <p:handoutMasterIdLst>
    <p:handoutMasterId r:id="rId21"/>
  </p:handoutMasterIdLst>
  <p:sldIdLst>
    <p:sldId id="1169" r:id="rId4"/>
    <p:sldId id="1181" r:id="rId5"/>
    <p:sldId id="975" r:id="rId6"/>
    <p:sldId id="1149" r:id="rId7"/>
    <p:sldId id="1150" r:id="rId8"/>
    <p:sldId id="1179" r:id="rId9"/>
    <p:sldId id="1108" r:id="rId10"/>
    <p:sldId id="1171" r:id="rId11"/>
    <p:sldId id="1009" r:id="rId12"/>
    <p:sldId id="1177" r:id="rId13"/>
    <p:sldId id="1176" r:id="rId14"/>
    <p:sldId id="1184" r:id="rId15"/>
    <p:sldId id="1183" r:id="rId16"/>
    <p:sldId id="1163" r:id="rId17"/>
    <p:sldId id="1186" r:id="rId18"/>
    <p:sldId id="1191" r:id="rId19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C0099"/>
    <a:srgbClr val="D60093"/>
    <a:srgbClr val="009900"/>
    <a:srgbClr val="008000"/>
    <a:srgbClr val="CC0000"/>
    <a:srgbClr val="CCFFFF"/>
    <a:srgbClr val="777777"/>
    <a:srgbClr val="00CC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6" autoAdjust="0"/>
    <p:restoredTop sz="99218" autoAdjust="0"/>
  </p:normalViewPr>
  <p:slideViewPr>
    <p:cSldViewPr>
      <p:cViewPr varScale="1">
        <p:scale>
          <a:sx n="109" d="100"/>
          <a:sy n="109" d="100"/>
        </p:scale>
        <p:origin x="1932" y="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55DD0BB3-FF56-4B52-BDF8-FA4AC0D5656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130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2793C747-0741-4907-9B55-DA6CC562B35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308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16E5A-1ABF-4FD9-BFC2-3396FAD1044F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1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59732-8874-4015-A796-66E42F91362C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80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0B062-E30B-4F63-8E7B-7527877E39F5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42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16E5A-1ABF-4FD9-BFC2-3396FAD1044F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12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3FEF7-E62B-4EE8-B79E-2E7FF71DF5AF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1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62EAE-05C6-445F-928F-26E04BF370CF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9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F8247-C7A5-4076-97B7-E235D538C29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57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D6B52-A0BF-4241-8739-D735BA35E66D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15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12172-0328-40D6-ABD2-8DB11FCDCF5E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788BC-2921-458C-8540-8B8DABA9557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EE3F0-62C8-40AD-949C-E3247D2537C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3FEF7-E62B-4EE8-B79E-2E7FF71DF5AF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8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B38CB-D51B-417A-9BE2-6784D0ACD59D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23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59732-8874-4015-A796-66E42F91362C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64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0B062-E30B-4F63-8E7B-7527877E39F5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50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D7049-A7B5-41DC-86E8-46267F2E37C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83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87572-9F4A-4CF6-BD4E-328C3764C55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3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C9AF7-DB20-4261-8358-5AF9EDE77BE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44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BF570-450B-49B0-8274-4AFDCEDF544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25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D04B6-2E18-47D2-976D-49EB9AB5B87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26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DA595-FAE8-4C08-8C9D-7E5E98088EB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937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1E6CD-DBA0-4A89-9424-AE0008B5A6A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2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62EAE-05C6-445F-928F-26E04BF370CF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369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E5C9C-3FD5-4B1C-ADA8-F39A9AE2F6B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08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7661B-8AA1-4ABC-B4BF-41823BA49F2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04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C15D3-0C52-4507-AFD8-4A5BC6157A4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354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256E2-D376-41D5-8E34-234C9B4023C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47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F8247-C7A5-4076-97B7-E235D538C29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9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D6B52-A0BF-4241-8739-D735BA35E66D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2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12172-0328-40D6-ABD2-8DB11FCDCF5E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9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788BC-2921-458C-8540-8B8DABA9557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95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EE3F0-62C8-40AD-949C-E3247D2537C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5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B38CB-D51B-417A-9BE2-6784D0ACD59D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8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74DFCC-79E1-47BE-85EC-2570DB3EE449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2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74DFCC-79E1-47BE-85EC-2570DB3EE449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5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bla</a:t>
            </a:r>
            <a:r>
              <a:rPr lang="en-GB" altLang="en-US" smtClean="0"/>
              <a:t>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Klicken Sie, um die Formate des Vorlagentextes zu bearbeiten</a:t>
            </a:r>
          </a:p>
          <a:p>
            <a:pPr lvl="1"/>
            <a:r>
              <a:rPr lang="en-GB" altLang="en-US" smtClean="0"/>
              <a:t>Zweite Ebene</a:t>
            </a:r>
          </a:p>
          <a:p>
            <a:pPr lvl="2"/>
            <a:r>
              <a:rPr lang="en-GB" altLang="en-US" smtClean="0"/>
              <a:t>Dritte Ebene</a:t>
            </a:r>
          </a:p>
          <a:p>
            <a:pPr lvl="3"/>
            <a:r>
              <a:rPr lang="en-GB" altLang="en-US" smtClean="0"/>
              <a:t>Vierte Ebene</a:t>
            </a:r>
          </a:p>
          <a:p>
            <a:pPr lvl="4"/>
            <a:r>
              <a:rPr lang="en-GB" altLang="en-US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EA49A529-979B-4964-BAE2-BB0A97248C1D}" type="slidenum">
              <a:rPr lang="en-GB" altLang="en-US" smtClean="0">
                <a:solidFill>
                  <a:srgbClr val="000000"/>
                </a:solidFill>
              </a:rPr>
              <a:pPr/>
              <a:t>‹#›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8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i="1" u="sng" kern="1200">
          <a:solidFill>
            <a:srgbClr val="CC00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i="1" u="sng">
          <a:solidFill>
            <a:srgbClr val="CC0066"/>
          </a:solidFill>
          <a:latin typeface="Cooper Md BT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 i="1" u="sng">
          <a:solidFill>
            <a:srgbClr val="CC0066"/>
          </a:solidFill>
          <a:latin typeface="Cooper Md BT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 i="1" u="sng">
          <a:solidFill>
            <a:srgbClr val="CC0066"/>
          </a:solidFill>
          <a:latin typeface="Cooper Md BT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 i="1" u="sng">
          <a:solidFill>
            <a:srgbClr val="CC0066"/>
          </a:solidFill>
          <a:latin typeface="Cooper Md B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i="1" u="sng">
          <a:solidFill>
            <a:srgbClr val="CC0066"/>
          </a:solidFill>
          <a:latin typeface="Cooper Md B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i="1" u="sng">
          <a:solidFill>
            <a:srgbClr val="CC0066"/>
          </a:solidFill>
          <a:latin typeface="Cooper Md B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i="1" u="sng">
          <a:solidFill>
            <a:srgbClr val="CC0066"/>
          </a:solidFill>
          <a:latin typeface="Cooper Md B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i="1" u="sng">
          <a:solidFill>
            <a:srgbClr val="CC0066"/>
          </a:solidFill>
          <a:latin typeface="Cooper Md BT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91629" y="908720"/>
            <a:ext cx="8598396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sysClr val="windowText" lastClr="000000"/>
                </a:solidFill>
                <a:latin typeface="Calibri Light" panose="020F0302020204030204"/>
              </a:rPr>
              <a:t>Towards very cold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  <a:t> neutrons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pic>
        <p:nvPicPr>
          <p:cNvPr id="10" name="Picture 2" descr="logoill150"/>
          <p:cNvPicPr>
            <a:picLocks noChangeAspect="1" noChangeArrowheads="1"/>
          </p:cNvPicPr>
          <p:nvPr/>
        </p:nvPicPr>
        <p:blipFill>
          <a:blip r:embed="rId2" cstate="print"/>
          <a:srcRect b="39645"/>
          <a:stretch>
            <a:fillRect/>
          </a:stretch>
        </p:blipFill>
        <p:spPr bwMode="auto">
          <a:xfrm>
            <a:off x="3491880" y="3585212"/>
            <a:ext cx="1783681" cy="101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800591" y="3262246"/>
            <a:ext cx="15177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Oliver Zimmer</a:t>
            </a:r>
            <a:endParaRPr lang="de-DE" sz="18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79577" y="6115945"/>
            <a:ext cx="5011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LENS moderator meeting; Garching, 24 March 2023</a:t>
            </a:r>
            <a:endParaRPr lang="de-DE" sz="18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61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1663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GB" sz="2800" dirty="0" smtClean="0">
                <a:latin typeface="+mn-lt"/>
                <a:cs typeface="Calibri" pitchFamily="34" charset="0"/>
              </a:rPr>
              <a:t>Clathrate hydrates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275191"/>
              </p:ext>
            </p:extLst>
          </p:nvPr>
        </p:nvGraphicFramePr>
        <p:xfrm>
          <a:off x="467544" y="1924040"/>
          <a:ext cx="70567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Clathrate</a:t>
                      </a:r>
                      <a:r>
                        <a:rPr lang="en-GB" baseline="0" dirty="0" smtClean="0"/>
                        <a:t> type 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Clathrate type II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structure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cubic,   </a:t>
                      </a:r>
                      <a:r>
                        <a:rPr lang="en-GB" i="1" dirty="0" smtClean="0"/>
                        <a:t>a</a:t>
                      </a:r>
                      <a:r>
                        <a:rPr lang="en-GB" dirty="0" smtClean="0"/>
                        <a:t> = 12 Å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fcc</a:t>
                      </a:r>
                      <a:r>
                        <a:rPr lang="en-GB" dirty="0" smtClean="0"/>
                        <a:t>,   </a:t>
                      </a:r>
                      <a:r>
                        <a:rPr lang="en-GB" i="1" dirty="0" smtClean="0"/>
                        <a:t>a</a:t>
                      </a:r>
                      <a:r>
                        <a:rPr lang="en-GB" dirty="0" smtClean="0"/>
                        <a:t> = 17.1 Å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# H</a:t>
                      </a:r>
                      <a:r>
                        <a:rPr lang="en-GB" baseline="-25000" dirty="0" smtClean="0"/>
                        <a:t>2</a:t>
                      </a:r>
                      <a:r>
                        <a:rPr lang="en-GB" dirty="0" smtClean="0"/>
                        <a:t>O per unit cell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Cages</a:t>
                      </a:r>
                      <a:r>
                        <a:rPr lang="en-GB" baseline="0" dirty="0" smtClean="0"/>
                        <a:t> per unit cell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 large + 2 small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8 large + 16 s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mall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Bragg cut-off wavelength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24 Å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 Å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Guest molecules, e.g.,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CH</a:t>
                      </a:r>
                      <a:r>
                        <a:rPr lang="en-GB" baseline="-25000" dirty="0" smtClean="0"/>
                        <a:t>4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</a:t>
                      </a:r>
                      <a:r>
                        <a:rPr lang="en-GB" baseline="-25000" dirty="0" smtClean="0"/>
                        <a:t>2</a:t>
                      </a:r>
                      <a:r>
                        <a:rPr lang="en-GB" dirty="0" smtClean="0"/>
                        <a:t> ,  C</a:t>
                      </a:r>
                      <a:r>
                        <a:rPr lang="en-GB" baseline="-25000" dirty="0" smtClean="0"/>
                        <a:t>4</a:t>
                      </a:r>
                      <a:r>
                        <a:rPr lang="en-GB" dirty="0" smtClean="0"/>
                        <a:t>H</a:t>
                      </a:r>
                      <a:r>
                        <a:rPr lang="en-GB" baseline="-25000" dirty="0" smtClean="0"/>
                        <a:t>8</a:t>
                      </a:r>
                      <a:r>
                        <a:rPr lang="en-GB" dirty="0" smtClean="0"/>
                        <a:t>O</a:t>
                      </a:r>
                      <a:r>
                        <a:rPr lang="en-GB" baseline="0" dirty="0" smtClean="0"/>
                        <a:t> (THF)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64004" y="4453175"/>
            <a:ext cx="9032532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Large choice of </a:t>
            </a:r>
            <a:r>
              <a:rPr lang="en-GB" sz="20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weakly absorbing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molecules made of D, O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and C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n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on-dangerous materials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Gas hydrates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meta-stable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up to 140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K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(O</a:t>
            </a:r>
            <a:r>
              <a:rPr lang="en-GB" sz="2000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, CH</a:t>
            </a:r>
            <a:r>
              <a:rPr lang="en-GB" sz="2000" baseline="-25000" dirty="0">
                <a:latin typeface="Calibri" pitchFamily="34" charset="0"/>
                <a:cs typeface="Calibri" pitchFamily="34" charset="0"/>
              </a:rPr>
              <a:t>4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);   not so easy to produce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THF-d clathrate stable up to 7</a:t>
            </a:r>
            <a:r>
              <a:rPr lang="en-GB" sz="2000" baseline="30000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Celsius;  	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           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very easy to produce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Huge lattice constants </a:t>
            </a:r>
            <a:r>
              <a:rPr lang="en-GB" sz="2000" dirty="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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large Bragg cut-off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 a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lbedo in whole CN </a:t>
            </a:r>
            <a:r>
              <a:rPr lang="en-GB" sz="2000" dirty="0">
                <a:latin typeface="Calibri" pitchFamily="34" charset="0"/>
                <a:cs typeface="Calibri" pitchFamily="34" charset="0"/>
                <a:sym typeface="Symbol" panose="05050102010706020507" pitchFamily="18" charset="2"/>
              </a:rPr>
              <a:t>-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range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123" y="1024006"/>
            <a:ext cx="1590130" cy="13370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2704457"/>
            <a:ext cx="935732" cy="9483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192906" y="214502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84368" y="3507211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pic>
        <p:nvPicPr>
          <p:cNvPr id="18" name="Picture 17" descr="clathrate-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44623"/>
            <a:ext cx="2448272" cy="180210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TextBox 1"/>
          <p:cNvSpPr txBox="1"/>
          <p:nvPr/>
        </p:nvSpPr>
        <p:spPr>
          <a:xfrm>
            <a:off x="6732240" y="357545"/>
            <a:ext cx="1270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Exemplary</a:t>
            </a: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guests: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8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1663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GB" sz="2800" dirty="0" smtClean="0">
                <a:latin typeface="+mn-lt"/>
                <a:cs typeface="Calibri" pitchFamily="34" charset="0"/>
              </a:rPr>
              <a:t>Tetrahydrofuran (THF) clathrate hydrate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730872"/>
              </p:ext>
            </p:extLst>
          </p:nvPr>
        </p:nvGraphicFramePr>
        <p:xfrm>
          <a:off x="997131" y="2394799"/>
          <a:ext cx="70567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Clathrate</a:t>
                      </a:r>
                      <a:r>
                        <a:rPr lang="en-GB" baseline="0" dirty="0" smtClean="0"/>
                        <a:t> type 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Clathrate type II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structure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cubic,   </a:t>
                      </a:r>
                      <a:r>
                        <a:rPr lang="en-GB" i="1" dirty="0" smtClean="0"/>
                        <a:t>a</a:t>
                      </a:r>
                      <a:r>
                        <a:rPr lang="en-GB" dirty="0" smtClean="0"/>
                        <a:t> = 12 Å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fcc</a:t>
                      </a:r>
                      <a:r>
                        <a:rPr lang="en-GB" dirty="0" smtClean="0"/>
                        <a:t>,   </a:t>
                      </a:r>
                      <a:r>
                        <a:rPr lang="en-GB" i="1" dirty="0" smtClean="0"/>
                        <a:t>a</a:t>
                      </a:r>
                      <a:r>
                        <a:rPr lang="en-GB" dirty="0" smtClean="0"/>
                        <a:t> = 17.1 Å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# H</a:t>
                      </a:r>
                      <a:r>
                        <a:rPr lang="en-GB" baseline="-25000" dirty="0" smtClean="0"/>
                        <a:t>2</a:t>
                      </a:r>
                      <a:r>
                        <a:rPr lang="en-GB" dirty="0" smtClean="0"/>
                        <a:t>O per unit cell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Cages</a:t>
                      </a:r>
                      <a:r>
                        <a:rPr lang="en-GB" baseline="0" dirty="0" smtClean="0"/>
                        <a:t> per unit cell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 large + 2 small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baseline="0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smtClean="0">
                          <a:solidFill>
                            <a:srgbClr val="0070C0"/>
                          </a:solidFill>
                        </a:rPr>
                        <a:t>large 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small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Bragg cut-off wavelength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24 Å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 Å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Guest molecules, e.g.,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CH</a:t>
                      </a:r>
                      <a:r>
                        <a:rPr lang="en-GB" baseline="-25000" dirty="0" smtClean="0"/>
                        <a:t>4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</a:t>
                      </a:r>
                      <a:r>
                        <a:rPr lang="en-GB" baseline="-25000" dirty="0" smtClean="0"/>
                        <a:t>2</a:t>
                      </a:r>
                      <a:r>
                        <a:rPr lang="en-GB" dirty="0" smtClean="0"/>
                        <a:t> ,  C</a:t>
                      </a:r>
                      <a:r>
                        <a:rPr lang="en-GB" baseline="-25000" dirty="0" smtClean="0"/>
                        <a:t>4</a:t>
                      </a:r>
                      <a:r>
                        <a:rPr lang="en-GB" dirty="0" smtClean="0"/>
                        <a:t>H</a:t>
                      </a:r>
                      <a:r>
                        <a:rPr lang="en-GB" baseline="-25000" dirty="0" smtClean="0"/>
                        <a:t>8</a:t>
                      </a:r>
                      <a:r>
                        <a:rPr lang="en-GB" dirty="0" smtClean="0"/>
                        <a:t>O</a:t>
                      </a:r>
                      <a:r>
                        <a:rPr lang="en-GB" baseline="0" dirty="0" smtClean="0"/>
                        <a:t> (THF)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35218" y="5373216"/>
            <a:ext cx="8218532" cy="133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Neutron scattering measurements done at ILL in 2021 and 2022 on:</a:t>
            </a:r>
          </a:p>
          <a:p>
            <a:pPr lvl="1">
              <a:spcAft>
                <a:spcPts val="1200"/>
              </a:spcAft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17D</a:t>
            </a:r>
            <a:r>
              <a:rPr lang="en-GB" sz="20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0:THF-d      17H</a:t>
            </a:r>
            <a:r>
              <a:rPr lang="en-GB" sz="20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0:THF-d      17D</a:t>
            </a:r>
            <a:r>
              <a:rPr lang="en-GB" sz="20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0:THF      17H</a:t>
            </a:r>
            <a:r>
              <a:rPr lang="en-GB" sz="20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0:THF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main goal within WP3 of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HighNESS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GB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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in absolute units</a:t>
            </a:r>
          </a:p>
        </p:txBody>
      </p:sp>
      <p:sp>
        <p:nvSpPr>
          <p:cNvPr id="2" name="Rectangle 1"/>
          <p:cNvSpPr/>
          <p:nvPr/>
        </p:nvSpPr>
        <p:spPr>
          <a:xfrm>
            <a:off x="635218" y="1031002"/>
            <a:ext cx="5414111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Stoichiometric compound:  17H</a:t>
            </a:r>
            <a:r>
              <a:rPr lang="en-GB" sz="20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0:THF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be annealed by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re-melting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re-freezing 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(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forms polycrystalline clathrate structure)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266804" y="2021824"/>
            <a:ext cx="329023" cy="1551192"/>
          </a:xfrm>
          <a:prstGeom prst="straightConnector1">
            <a:avLst/>
          </a:prstGeom>
          <a:ln w="38100">
            <a:solidFill>
              <a:srgbClr val="00B0F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779" y="682321"/>
            <a:ext cx="1463818" cy="12308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87915" y="1279445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08720"/>
            <a:ext cx="5742689" cy="4593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1663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GB" sz="2800" dirty="0" smtClean="0">
                <a:latin typeface="+mn-lt"/>
                <a:cs typeface="Calibri" pitchFamily="34" charset="0"/>
              </a:rPr>
              <a:t>Tetrahydrofuran (THF) clathrate hydrate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5218" y="5373216"/>
            <a:ext cx="8218532" cy="133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Neutron scattering measurements done in 2021 and 2022 on:</a:t>
            </a:r>
          </a:p>
          <a:p>
            <a:pPr lvl="1">
              <a:spcAft>
                <a:spcPts val="1200"/>
              </a:spcAft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17D</a:t>
            </a:r>
            <a:r>
              <a:rPr lang="en-GB" sz="20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0:THF-d      17H</a:t>
            </a:r>
            <a:r>
              <a:rPr lang="en-GB" sz="20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0:THF-d      17D</a:t>
            </a:r>
            <a:r>
              <a:rPr lang="en-GB" sz="20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0:THF      17H</a:t>
            </a:r>
            <a:r>
              <a:rPr lang="en-GB" sz="20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0:THF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main goal within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WP3 of </a:t>
            </a: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HighNESS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GB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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in 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absolute 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71800" y="98072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xemplary IN5 data: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6136" y="719083"/>
            <a:ext cx="3105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Richard Wagner   (</a:t>
            </a:r>
            <a:r>
              <a:rPr lang="en-US" sz="1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HighNESS</a:t>
            </a:r>
            <a:r>
              <a:rPr lang="en-US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postdoc)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Valentin </a:t>
            </a:r>
            <a:r>
              <a:rPr lang="en-US" sz="1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Czamler</a:t>
            </a:r>
            <a:r>
              <a:rPr lang="en-US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</a:t>
            </a:r>
            <a:r>
              <a:rPr lang="en-US" sz="1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HighNESS</a:t>
            </a:r>
            <a:r>
              <a:rPr lang="en-US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PhD stud.)</a:t>
            </a:r>
            <a:endParaRPr lang="en-US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38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1663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GB" sz="2800" dirty="0" smtClean="0">
                <a:latin typeface="+mn-lt"/>
                <a:cs typeface="Calibri" pitchFamily="34" charset="0"/>
              </a:rPr>
              <a:t>THF + O2 binary clathrate hydrate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301112"/>
              </p:ext>
            </p:extLst>
          </p:nvPr>
        </p:nvGraphicFramePr>
        <p:xfrm>
          <a:off x="786593" y="1996048"/>
          <a:ext cx="70567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Clathrate</a:t>
                      </a:r>
                      <a:r>
                        <a:rPr lang="en-GB" baseline="0" dirty="0" smtClean="0"/>
                        <a:t> type 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Clathrate type II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structure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cubic,   </a:t>
                      </a:r>
                      <a:r>
                        <a:rPr lang="en-GB" i="1" dirty="0" smtClean="0"/>
                        <a:t>a</a:t>
                      </a:r>
                      <a:r>
                        <a:rPr lang="en-GB" dirty="0" smtClean="0"/>
                        <a:t> = 12 Å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fcc</a:t>
                      </a:r>
                      <a:r>
                        <a:rPr lang="en-GB" dirty="0" smtClean="0"/>
                        <a:t>,   </a:t>
                      </a:r>
                      <a:r>
                        <a:rPr lang="en-GB" i="1" dirty="0" smtClean="0"/>
                        <a:t>a</a:t>
                      </a:r>
                      <a:r>
                        <a:rPr lang="en-GB" dirty="0" smtClean="0"/>
                        <a:t> = 17.1 Å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# H</a:t>
                      </a:r>
                      <a:r>
                        <a:rPr lang="en-GB" baseline="-25000" dirty="0" smtClean="0"/>
                        <a:t>2</a:t>
                      </a:r>
                      <a:r>
                        <a:rPr lang="en-GB" dirty="0" smtClean="0"/>
                        <a:t>O per unit cell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Cages</a:t>
                      </a:r>
                      <a:r>
                        <a:rPr lang="en-GB" baseline="0" dirty="0" smtClean="0"/>
                        <a:t> per unit cell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 large + 2 small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baseline="0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smtClean="0">
                          <a:solidFill>
                            <a:srgbClr val="0070C0"/>
                          </a:solidFill>
                        </a:rPr>
                        <a:t>large </a:t>
                      </a:r>
                      <a:r>
                        <a:rPr lang="en-GB" sz="180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GB" sz="18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en-GB" sz="180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small</a:t>
                      </a:r>
                      <a:endParaRPr lang="en-GB" sz="1800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Bragg cut-off wavelength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24 Å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 Å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Guest molecules, e.g.,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CH</a:t>
                      </a:r>
                      <a:r>
                        <a:rPr lang="en-GB" baseline="-25000" dirty="0" smtClean="0"/>
                        <a:t>4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</a:t>
                      </a:r>
                      <a:r>
                        <a:rPr lang="en-GB" baseline="-25000" dirty="0" smtClean="0"/>
                        <a:t>2</a:t>
                      </a:r>
                      <a:r>
                        <a:rPr lang="en-GB" dirty="0" smtClean="0"/>
                        <a:t> ,  C</a:t>
                      </a:r>
                      <a:r>
                        <a:rPr lang="en-GB" baseline="-25000" dirty="0" smtClean="0"/>
                        <a:t>4</a:t>
                      </a:r>
                      <a:r>
                        <a:rPr lang="en-GB" dirty="0" smtClean="0"/>
                        <a:t>H</a:t>
                      </a:r>
                      <a:r>
                        <a:rPr lang="en-GB" baseline="-25000" dirty="0" smtClean="0"/>
                        <a:t>8</a:t>
                      </a:r>
                      <a:r>
                        <a:rPr lang="en-GB" dirty="0" smtClean="0"/>
                        <a:t>O</a:t>
                      </a:r>
                      <a:r>
                        <a:rPr lang="en-GB" baseline="0" dirty="0" smtClean="0"/>
                        <a:t> (THF)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6043177" y="1655692"/>
            <a:ext cx="329023" cy="1551192"/>
          </a:xfrm>
          <a:prstGeom prst="straightConnector1">
            <a:avLst/>
          </a:prstGeom>
          <a:ln w="38100">
            <a:solidFill>
              <a:srgbClr val="00B0F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9028" y="4822120"/>
            <a:ext cx="86505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Combines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strong motional modes of THF-d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paramagnetic cooling by O</a:t>
            </a:r>
            <a:r>
              <a:rPr lang="en-GB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Should improve moderation w.r.t. the simple 17D</a:t>
            </a:r>
            <a:r>
              <a:rPr lang="en-GB" sz="20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0:THF-d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+ : simpler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to prepare than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 pure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gas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hydrate, but: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: cannot be simply annealed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likely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applicable only for weaker sources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5600" t="14583" r="23198" b="22917"/>
          <a:stretch/>
        </p:blipFill>
        <p:spPr>
          <a:xfrm>
            <a:off x="8142012" y="2337124"/>
            <a:ext cx="576064" cy="65727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7051291" y="2852936"/>
            <a:ext cx="967171" cy="327056"/>
          </a:xfrm>
          <a:prstGeom prst="straightConnector1">
            <a:avLst/>
          </a:prstGeom>
          <a:ln w="38100">
            <a:solidFill>
              <a:srgbClr val="00B0F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06324" y="2674583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280330"/>
            <a:ext cx="1463818" cy="123080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164288" y="877454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18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1" y="1052736"/>
            <a:ext cx="8630886" cy="48204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6207695"/>
            <a:ext cx="8493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Magnetic intensity seems in agreement with theoretical prediction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061" y="116632"/>
            <a:ext cx="8705845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600" dirty="0" smtClean="0">
                <a:latin typeface="Calibri" panose="020F0502020204030204" pitchFamily="34" charset="0"/>
              </a:rPr>
              <a:t>First experiments on O2 clathrate done at D20, IN4, IN6 and D7</a:t>
            </a:r>
          </a:p>
          <a:p>
            <a:pPr>
              <a:spcAft>
                <a:spcPts val="600"/>
              </a:spcAft>
            </a:pPr>
            <a:r>
              <a:rPr lang="en-GB" sz="1800" dirty="0" smtClean="0">
                <a:latin typeface="Calibri" panose="020F0502020204030204" pitchFamily="34" charset="0"/>
              </a:rPr>
              <a:t>(exp. Team: A. </a:t>
            </a:r>
            <a:r>
              <a:rPr lang="en-GB" sz="1800" dirty="0" err="1" smtClean="0">
                <a:latin typeface="Calibri" panose="020F0502020204030204" pitchFamily="34" charset="0"/>
              </a:rPr>
              <a:t>Falenty</a:t>
            </a:r>
            <a:r>
              <a:rPr lang="en-GB" sz="1800" dirty="0" smtClean="0">
                <a:latin typeface="Calibri" panose="020F0502020204030204" pitchFamily="34" charset="0"/>
              </a:rPr>
              <a:t>, T. Hansen, M. </a:t>
            </a:r>
            <a:r>
              <a:rPr lang="en-GB" sz="1800" dirty="0" err="1" smtClean="0">
                <a:latin typeface="Calibri" panose="020F0502020204030204" pitchFamily="34" charset="0"/>
              </a:rPr>
              <a:t>Koza</a:t>
            </a:r>
            <a:r>
              <a:rPr lang="en-GB" sz="1800" dirty="0" smtClean="0">
                <a:latin typeface="Calibri" panose="020F0502020204030204" pitchFamily="34" charset="0"/>
              </a:rPr>
              <a:t>, W. </a:t>
            </a:r>
            <a:r>
              <a:rPr lang="en-GB" sz="1800" dirty="0" err="1" smtClean="0">
                <a:latin typeface="Calibri" panose="020F0502020204030204" pitchFamily="34" charset="0"/>
              </a:rPr>
              <a:t>Kuhs</a:t>
            </a:r>
            <a:r>
              <a:rPr lang="en-GB" sz="1800" dirty="0" smtClean="0">
                <a:latin typeface="Calibri" panose="020F0502020204030204" pitchFamily="34" charset="0"/>
              </a:rPr>
              <a:t>, O</a:t>
            </a:r>
            <a:r>
              <a:rPr lang="en-GB" sz="1800" dirty="0">
                <a:latin typeface="Calibri" panose="020F0502020204030204" pitchFamily="34" charset="0"/>
              </a:rPr>
              <a:t>Z</a:t>
            </a:r>
            <a:r>
              <a:rPr lang="en-GB" sz="1800" dirty="0" smtClean="0">
                <a:latin typeface="Calibri" panose="020F0502020204030204" pitchFamily="34" charset="0"/>
              </a:rPr>
              <a:t>) </a:t>
            </a:r>
            <a:endParaRPr lang="en-GB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9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16632"/>
            <a:ext cx="882047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 smtClean="0">
                <a:latin typeface="+mn-lt"/>
                <a:cs typeface="Calibri" pitchFamily="34" charset="0"/>
              </a:rPr>
              <a:t>Possibility at ILL: </a:t>
            </a:r>
            <a:r>
              <a:rPr lang="en-GB" sz="2800" dirty="0" smtClean="0">
                <a:solidFill>
                  <a:srgbClr val="FF0000"/>
                </a:solidFill>
                <a:latin typeface="+mn-lt"/>
                <a:cs typeface="Calibri" pitchFamily="34" charset="0"/>
              </a:rPr>
              <a:t>PF1B cold neutron beam facility</a:t>
            </a:r>
            <a:r>
              <a:rPr lang="en-GB" sz="2800" dirty="0" smtClean="0">
                <a:latin typeface="+mn-lt"/>
                <a:cs typeface="Calibri" pitchFamily="34" charset="0"/>
              </a:rPr>
              <a:t> </a:t>
            </a:r>
          </a:p>
          <a:p>
            <a:pPr>
              <a:spcAft>
                <a:spcPts val="3000"/>
              </a:spcAft>
            </a:pPr>
            <a:r>
              <a:rPr lang="en-GB" sz="2800" dirty="0" smtClean="0">
                <a:latin typeface="+mn-lt"/>
                <a:cs typeface="Calibri" pitchFamily="34" charset="0"/>
              </a:rPr>
              <a:t>(</a:t>
            </a:r>
            <a:r>
              <a:rPr lang="en-GB" sz="2000" dirty="0" smtClean="0">
                <a:latin typeface="+mn-lt"/>
                <a:cs typeface="Calibri" pitchFamily="34" charset="0"/>
              </a:rPr>
              <a:t>instrument scientists: </a:t>
            </a:r>
            <a:r>
              <a:rPr lang="en-GB" sz="2800" dirty="0" err="1" smtClean="0">
                <a:latin typeface="+mn-lt"/>
                <a:cs typeface="Calibri" pitchFamily="34" charset="0"/>
              </a:rPr>
              <a:t>Torsten</a:t>
            </a:r>
            <a:r>
              <a:rPr lang="en-GB" sz="2800" dirty="0" smtClean="0">
                <a:latin typeface="+mn-lt"/>
                <a:cs typeface="Calibri" pitchFamily="34" charset="0"/>
              </a:rPr>
              <a:t> </a:t>
            </a:r>
            <a:r>
              <a:rPr lang="en-GB" sz="2800" dirty="0" err="1" smtClean="0">
                <a:latin typeface="+mn-lt"/>
                <a:cs typeface="Calibri" pitchFamily="34" charset="0"/>
              </a:rPr>
              <a:t>Soldner</a:t>
            </a:r>
            <a:r>
              <a:rPr lang="en-GB" sz="2800" dirty="0" smtClean="0">
                <a:latin typeface="+mn-lt"/>
                <a:cs typeface="Calibri" pitchFamily="34" charset="0"/>
              </a:rPr>
              <a:t> &amp; Valery </a:t>
            </a:r>
            <a:r>
              <a:rPr lang="en-GB" sz="2800" dirty="0" err="1" smtClean="0">
                <a:latin typeface="+mn-lt"/>
                <a:cs typeface="Calibri" pitchFamily="34" charset="0"/>
              </a:rPr>
              <a:t>Nesvizhevsky</a:t>
            </a:r>
            <a:r>
              <a:rPr lang="en-GB" sz="2800" dirty="0" smtClean="0">
                <a:latin typeface="+mn-lt"/>
                <a:cs typeface="Calibri" pitchFamily="34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5733256"/>
            <a:ext cx="6478073" cy="988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5382163"/>
            <a:ext cx="6335381" cy="235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1475964"/>
            <a:ext cx="4680520" cy="375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3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6182" y="190455"/>
            <a:ext cx="882047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600" dirty="0" smtClean="0">
                <a:latin typeface="+mn-lt"/>
                <a:cs typeface="Calibri" pitchFamily="34" charset="0"/>
              </a:rPr>
              <a:t>Invitation for collaboration with ILL</a:t>
            </a:r>
          </a:p>
          <a:p>
            <a:pPr>
              <a:spcAft>
                <a:spcPts val="600"/>
              </a:spcAft>
            </a:pPr>
            <a:r>
              <a:rPr lang="en-GB" sz="2600" dirty="0" smtClean="0">
                <a:solidFill>
                  <a:srgbClr val="FF0000"/>
                </a:solidFill>
                <a:latin typeface="+mn-lt"/>
                <a:cs typeface="Calibri" pitchFamily="34" charset="0"/>
              </a:rPr>
              <a:t>Common grant application?</a:t>
            </a:r>
            <a:r>
              <a:rPr lang="en-GB" sz="2600" dirty="0" smtClean="0">
                <a:latin typeface="+mn-lt"/>
                <a:cs typeface="Calibri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2" b="25840"/>
          <a:stretch/>
        </p:blipFill>
        <p:spPr>
          <a:xfrm>
            <a:off x="5436096" y="40634"/>
            <a:ext cx="3638436" cy="1634501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9" name="TextBox 8"/>
          <p:cNvSpPr txBox="1"/>
          <p:nvPr/>
        </p:nvSpPr>
        <p:spPr>
          <a:xfrm>
            <a:off x="274803" y="1380548"/>
            <a:ext cx="8352928" cy="2962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As a next step after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HighNESS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Construction and characterization of VCN moderator prototype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30 liters of 17D2O.THF-d, cooled to 1.3 K, cryogenics from EURIZON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Monochromatic beam at PF1B with velocity selector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ToF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analysis of moderated neutrons (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, </a:t>
            </a:r>
            <a:r>
              <a:rPr 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T</a:t>
            </a:r>
            <a:r>
              <a:rPr lang="en-US" sz="2000" baseline="-25000" dirty="0" err="1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mod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and position)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ithout/with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nanodiamond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reflector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Comparison of exp. results with simulations, tests of radiation hardness, other materials, test in neutron field at Budapest reactor? …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Arrow Connector 10"/>
          <p:cNvCxnSpPr>
            <a:stCxn id="12" idx="3"/>
          </p:cNvCxnSpPr>
          <p:nvPr/>
        </p:nvCxnSpPr>
        <p:spPr>
          <a:xfrm>
            <a:off x="3491880" y="4944321"/>
            <a:ext cx="72008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483768" y="4646270"/>
            <a:ext cx="1008112" cy="5961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11960" y="4581128"/>
            <a:ext cx="1008112" cy="191907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220072" y="4954341"/>
            <a:ext cx="2376264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220072" y="6127954"/>
            <a:ext cx="2376264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835696" y="5407874"/>
            <a:ext cx="2376264" cy="72008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2" idx="1"/>
          </p:cNvCxnSpPr>
          <p:nvPr/>
        </p:nvCxnSpPr>
        <p:spPr>
          <a:xfrm flipV="1">
            <a:off x="1331640" y="4944321"/>
            <a:ext cx="1152128" cy="1002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30353" y="4651933"/>
            <a:ext cx="100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Velocity selector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1835696" y="6009075"/>
            <a:ext cx="2376264" cy="72008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589199">
            <a:off x="1892485" y="586227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ToF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analysis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44208" y="4640923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ToF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analysis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44208" y="581238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ToF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analysis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20589199">
            <a:off x="2301470" y="633093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ToF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analysis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98822" y="519535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VCN moderator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908720"/>
            <a:ext cx="799288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Contents: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Why very cold neutrons (VCN)?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Moderation to the VCN range - local excitations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Clathrate hydrates as VCN moderator and CN reflector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HighNESS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: studies of moderator material properties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Collaboration on VCN moderator prototype with ILL?</a:t>
            </a:r>
          </a:p>
        </p:txBody>
      </p:sp>
    </p:spTree>
    <p:extLst>
      <p:ext uri="{BB962C8B-B14F-4D97-AF65-F5344CB8AC3E}">
        <p14:creationId xmlns:p14="http://schemas.microsoft.com/office/powerpoint/2010/main" val="409267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9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198" y="1628800"/>
            <a:ext cx="8534030" cy="256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1530" y="260648"/>
            <a:ext cx="4647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dirty="0" smtClean="0">
                <a:solidFill>
                  <a:srgbClr val="000000"/>
                </a:solidFill>
                <a:latin typeface="+mn-lt"/>
              </a:rPr>
              <a:t>Why Very Cold Neutrons? </a:t>
            </a:r>
            <a:endParaRPr lang="fr-FR" sz="3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6340" y="1111608"/>
            <a:ext cx="4091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</a:rPr>
              <a:t>Neutron scattering community:</a:t>
            </a:r>
            <a:endParaRPr lang="fr-FR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2270" y="5087069"/>
            <a:ext cx="6585457" cy="1654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</a:rPr>
              <a:t>Particle physics community:</a:t>
            </a:r>
          </a:p>
          <a:p>
            <a:pPr lvl="1">
              <a:spcAft>
                <a:spcPts val="600"/>
              </a:spcAft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Sensitivity improvements:</a:t>
            </a:r>
          </a:p>
          <a:p>
            <a:pPr lvl="2">
              <a:spcAft>
                <a:spcPts val="3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neutron-antineutron oscillation experiment  (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 </a:t>
            </a:r>
            <a:r>
              <a:rPr lang="en-GB" sz="2000" baseline="30000" dirty="0" smtClean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)</a:t>
            </a:r>
            <a:endParaRPr lang="en-GB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in-beam neutron EDM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experiments 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 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)</a:t>
            </a:r>
            <a:endParaRPr lang="fr-FR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530" y="4221088"/>
            <a:ext cx="85052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3333CC"/>
                </a:solidFill>
                <a:latin typeface="Calibri" panose="020F0502020204030204" pitchFamily="34" charset="0"/>
              </a:rPr>
              <a:t>From proceedings of workshop on application of a VCN source at Argonne, 2005</a:t>
            </a:r>
          </a:p>
          <a:p>
            <a:pPr algn="ctr"/>
            <a:r>
              <a:rPr lang="en-GB" sz="2000" dirty="0" smtClean="0">
                <a:solidFill>
                  <a:srgbClr val="3333CC"/>
                </a:solidFill>
                <a:latin typeface="Calibri" panose="020F0502020204030204" pitchFamily="34" charset="0"/>
              </a:rPr>
              <a:t>Revisited during recent ESS workshop on CN, VCN and UCN sources</a:t>
            </a:r>
            <a:endParaRPr lang="fr-FR" sz="2000" dirty="0">
              <a:solidFill>
                <a:srgbClr val="3333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45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6293" y="116632"/>
            <a:ext cx="5133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How to get cool neutrons?</a:t>
            </a:r>
            <a:endParaRPr lang="fr-FR" sz="36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626693" name="Object 5"/>
          <p:cNvGraphicFramePr>
            <a:graphicFrameLocks noChangeAspect="1"/>
          </p:cNvGraphicFramePr>
          <p:nvPr/>
        </p:nvGraphicFramePr>
        <p:xfrm>
          <a:off x="1450257" y="2664295"/>
          <a:ext cx="6146079" cy="4293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0" name="Graph" r:id="rId3" imgW="4154400" imgH="2901600" progId="Origin50.Graph">
                  <p:embed/>
                </p:oleObj>
              </mc:Choice>
              <mc:Fallback>
                <p:oleObj name="Graph" r:id="rId3" imgW="4154400" imgH="2901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257" y="2664295"/>
                        <a:ext cx="6146079" cy="4293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197664"/>
              </p:ext>
            </p:extLst>
          </p:nvPr>
        </p:nvGraphicFramePr>
        <p:xfrm>
          <a:off x="6012160" y="260648"/>
          <a:ext cx="2952328" cy="2070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5958">
                <a:tc>
                  <a:txBody>
                    <a:bodyPr/>
                    <a:lstStyle/>
                    <a:p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anose="020F0502020204030204" pitchFamily="34" charset="0"/>
                          <a:sym typeface="Symbol"/>
                        </a:rPr>
                        <a:t></a:t>
                      </a:r>
                      <a:r>
                        <a:rPr lang="fr-FR" dirty="0" smtClean="0">
                          <a:latin typeface="Calibri" panose="020F0502020204030204" pitchFamily="34" charset="0"/>
                          <a:sym typeface="Symbol"/>
                        </a:rPr>
                        <a:t> (Å)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err="1" smtClean="0"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GB" baseline="-25000" dirty="0" err="1" smtClean="0"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dirty="0" smtClean="0">
                          <a:latin typeface="Calibri" panose="020F0502020204030204" pitchFamily="34" charset="0"/>
                        </a:rPr>
                        <a:t> (K)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566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</a:rPr>
                        <a:t>thermal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</a:rPr>
                        <a:t>1.8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</a:rPr>
                        <a:t>300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566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</a:rPr>
                        <a:t>cold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</a:rPr>
                        <a:t>30-100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566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</a:rPr>
                        <a:t>very cold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</a:rPr>
                        <a:t>&gt; 15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</a:rPr>
                        <a:t>&lt; 4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566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</a:rPr>
                        <a:t>ultra cold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</a:rPr>
                        <a:t>&gt; 500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</a:rPr>
                        <a:t>“0.002”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5801" y="877665"/>
            <a:ext cx="4855816" cy="1923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Moderation: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slowdown with many inelastic interactions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sym typeface="Symbol"/>
              </a:rPr>
              <a:t> 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thermal equilibrium with cold medium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needs weakly absorbing cold medium with </a:t>
            </a:r>
          </a:p>
          <a:p>
            <a:pPr>
              <a:spcAft>
                <a:spcPts val="300"/>
              </a:spcAft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good scattering cross sections</a:t>
            </a:r>
            <a:endParaRPr lang="fr-FR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Curved Up Arrow 30"/>
          <p:cNvSpPr/>
          <p:nvPr/>
        </p:nvSpPr>
        <p:spPr>
          <a:xfrm rot="11195544">
            <a:off x="4406194" y="5323253"/>
            <a:ext cx="1368152" cy="360040"/>
          </a:xfrm>
          <a:prstGeom prst="curvedUpArrow">
            <a:avLst>
              <a:gd name="adj1" fmla="val 1288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32" name="Curved Up Arrow 31"/>
          <p:cNvSpPr/>
          <p:nvPr/>
        </p:nvSpPr>
        <p:spPr>
          <a:xfrm rot="12978767">
            <a:off x="3187880" y="4796068"/>
            <a:ext cx="889701" cy="323616"/>
          </a:xfrm>
          <a:prstGeom prst="curvedUpArrow">
            <a:avLst>
              <a:gd name="adj1" fmla="val 1288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97069" y="4464495"/>
            <a:ext cx="2807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0000"/>
                </a:solidFill>
              </a:rPr>
              <a:t>Moderation: compression</a:t>
            </a:r>
          </a:p>
          <a:p>
            <a:pPr algn="ctr"/>
            <a:r>
              <a:rPr lang="en-GB" sz="2000" dirty="0" smtClean="0">
                <a:solidFill>
                  <a:srgbClr val="000000"/>
                </a:solidFill>
              </a:rPr>
              <a:t>of full neutron spectrum</a:t>
            </a:r>
          </a:p>
        </p:txBody>
      </p:sp>
    </p:spTree>
    <p:extLst>
      <p:ext uri="{BB962C8B-B14F-4D97-AF65-F5344CB8AC3E}">
        <p14:creationId xmlns:p14="http://schemas.microsoft.com/office/powerpoint/2010/main" val="11516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97941" y="260648"/>
            <a:ext cx="40055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thermal </a:t>
            </a:r>
            <a:r>
              <a:rPr lang="en-GB" sz="2800" dirty="0" smtClean="0">
                <a:solidFill>
                  <a:srgbClr val="000000"/>
                </a:solidFill>
                <a:latin typeface="Calibri" panose="020F0502020204030204" pitchFamily="34" charset="0"/>
                <a:sym typeface="Symbol"/>
              </a:rPr>
              <a:t> cold</a:t>
            </a:r>
            <a:r>
              <a:rPr lang="en-GB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liquid H</a:t>
            </a:r>
            <a:r>
              <a:rPr lang="en-GB" baseline="-25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and D</a:t>
            </a:r>
            <a:r>
              <a:rPr lang="en-GB" baseline="-25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 cold sources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(</a:t>
            </a:r>
            <a:r>
              <a:rPr lang="en-GB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quasi-elastic scattering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solid methane</a:t>
            </a:r>
          </a:p>
          <a:p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(</a:t>
            </a:r>
            <a:r>
              <a:rPr lang="en-GB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molecular rotations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941" y="4653136"/>
            <a:ext cx="5583580" cy="1990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thermal/cold </a:t>
            </a:r>
            <a:r>
              <a:rPr lang="en-GB" sz="2800" dirty="0" smtClean="0">
                <a:solidFill>
                  <a:srgbClr val="000000"/>
                </a:solidFill>
                <a:latin typeface="Calibri" panose="020F0502020204030204" pitchFamily="34" charset="0"/>
                <a:sym typeface="Symbol"/>
              </a:rPr>
              <a:t> very cold?</a:t>
            </a:r>
            <a:endParaRPr lang="en-GB" sz="2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phonons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 ?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kinematic restriction due to dispersion</a:t>
            </a:r>
          </a:p>
          <a:p>
            <a:pPr>
              <a:spcAft>
                <a:spcPts val="600"/>
              </a:spcAft>
            </a:pPr>
            <a:r>
              <a:rPr lang="en-GB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T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 &lt; </a:t>
            </a:r>
            <a:r>
              <a:rPr lang="en-GB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en-GB" baseline="-25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&amp;  </a:t>
            </a:r>
            <a:r>
              <a:rPr lang="en-GB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 &lt; </a:t>
            </a:r>
            <a:r>
              <a:rPr lang="en-GB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  <a:r>
              <a:rPr lang="en-GB" baseline="-25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  <a:r>
              <a:rPr lang="en-GB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en-GB" baseline="-25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 :  </a:t>
            </a:r>
            <a:r>
              <a:rPr lang="en-GB" i="1" dirty="0" smtClean="0">
                <a:solidFill>
                  <a:srgbClr val="000000"/>
                </a:solidFill>
                <a:latin typeface="Calibri" panose="020F0502020204030204" pitchFamily="34" charset="0"/>
                <a:sym typeface="Symbol"/>
              </a:rPr>
              <a:t> </a:t>
            </a:r>
            <a:r>
              <a:rPr lang="en-GB" baseline="-25000" dirty="0" smtClean="0">
                <a:solidFill>
                  <a:srgbClr val="000000"/>
                </a:solidFill>
                <a:latin typeface="Calibri" panose="020F0502020204030204" pitchFamily="34" charset="0"/>
                <a:sym typeface="Symbol"/>
              </a:rPr>
              <a:t>1-phonon-emission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sym typeface="Symbol"/>
              </a:rPr>
              <a:t>  </a:t>
            </a:r>
            <a:r>
              <a:rPr lang="en-GB" i="1" dirty="0" smtClean="0">
                <a:solidFill>
                  <a:srgbClr val="000000"/>
                </a:solidFill>
                <a:latin typeface="Calibri" panose="020F0502020204030204" pitchFamily="34" charset="0"/>
                <a:sym typeface="Symbol"/>
              </a:rPr>
              <a:t>E</a:t>
            </a:r>
            <a:r>
              <a:rPr lang="en-GB" baseline="30000" dirty="0" smtClean="0">
                <a:solidFill>
                  <a:srgbClr val="000000"/>
                </a:solidFill>
                <a:latin typeface="Calibri" panose="020F0502020204030204" pitchFamily="34" charset="0"/>
                <a:sym typeface="Symbol"/>
              </a:rPr>
              <a:t> -3</a:t>
            </a:r>
            <a:endParaRPr lang="en-GB" baseline="30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611154"/>
            <a:ext cx="2627490" cy="369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733806" y="6263070"/>
            <a:ext cx="17986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 smtClean="0">
                <a:solidFill>
                  <a:srgbClr val="000000"/>
                </a:solidFill>
              </a:rPr>
              <a:t>Gurevich</a:t>
            </a:r>
            <a:r>
              <a:rPr lang="en-GB" sz="1400" dirty="0" smtClean="0">
                <a:solidFill>
                  <a:srgbClr val="000000"/>
                </a:solidFill>
              </a:rPr>
              <a:t> and Tarasov,</a:t>
            </a:r>
          </a:p>
          <a:p>
            <a:pPr algn="ctr"/>
            <a:r>
              <a:rPr lang="en-GB" sz="1600" i="1" dirty="0" smtClean="0">
                <a:solidFill>
                  <a:srgbClr val="000000"/>
                </a:solidFill>
              </a:rPr>
              <a:t>Slow Neutrons</a:t>
            </a:r>
            <a:endParaRPr lang="en-GB" sz="1600" i="1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6367" b="13349"/>
          <a:stretch/>
        </p:blipFill>
        <p:spPr>
          <a:xfrm>
            <a:off x="2483768" y="2852936"/>
            <a:ext cx="2758876" cy="1454323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005919"/>
              </p:ext>
            </p:extLst>
          </p:nvPr>
        </p:nvGraphicFramePr>
        <p:xfrm>
          <a:off x="6012160" y="260648"/>
          <a:ext cx="2952328" cy="2070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5958">
                <a:tc>
                  <a:txBody>
                    <a:bodyPr/>
                    <a:lstStyle/>
                    <a:p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anose="020F0502020204030204" pitchFamily="34" charset="0"/>
                          <a:sym typeface="Symbol"/>
                        </a:rPr>
                        <a:t></a:t>
                      </a:r>
                      <a:r>
                        <a:rPr lang="fr-FR" dirty="0" smtClean="0">
                          <a:latin typeface="Calibri" panose="020F0502020204030204" pitchFamily="34" charset="0"/>
                          <a:sym typeface="Symbol"/>
                        </a:rPr>
                        <a:t> (Å)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err="1" smtClean="0"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GB" baseline="-25000" dirty="0" err="1" smtClean="0"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dirty="0" smtClean="0">
                          <a:latin typeface="Calibri" panose="020F0502020204030204" pitchFamily="34" charset="0"/>
                        </a:rPr>
                        <a:t> (K)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566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</a:rPr>
                        <a:t>thermal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</a:rPr>
                        <a:t>1.8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</a:rPr>
                        <a:t>300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566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</a:rPr>
                        <a:t>cold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</a:rPr>
                        <a:t>30-100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566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</a:rPr>
                        <a:t>very cold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</a:rPr>
                        <a:t>&gt; 15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</a:rPr>
                        <a:t>&lt; 4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566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</a:rPr>
                        <a:t>ultra cold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</a:rPr>
                        <a:t>&gt; 500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</a:rPr>
                        <a:t>“0.002”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98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461430" y="296069"/>
            <a:ext cx="7158883" cy="1377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GB" sz="2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better use incoherent scattering by local modes:</a:t>
            </a:r>
          </a:p>
          <a:p>
            <a:pPr>
              <a:spcAft>
                <a:spcPts val="300"/>
              </a:spcAft>
            </a:pPr>
            <a:r>
              <a:rPr lang="en-GB" sz="2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 molecular rotations</a:t>
            </a:r>
          </a:p>
          <a:p>
            <a:pPr>
              <a:spcAft>
                <a:spcPts val="30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(2)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librational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(Einstein) modes of confined molecules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46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4326405" y="4136724"/>
            <a:ext cx="288032" cy="288032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190501" y="4136724"/>
            <a:ext cx="288032" cy="288032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13" name="Straight Connector 12"/>
          <p:cNvCxnSpPr>
            <a:stCxn id="11" idx="6"/>
            <a:endCxn id="12" idx="2"/>
          </p:cNvCxnSpPr>
          <p:nvPr/>
        </p:nvCxnSpPr>
        <p:spPr>
          <a:xfrm>
            <a:off x="4614437" y="4280740"/>
            <a:ext cx="576064" cy="0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wn Arrow 13"/>
          <p:cNvSpPr/>
          <p:nvPr/>
        </p:nvSpPr>
        <p:spPr>
          <a:xfrm rot="16200000" flipH="1">
            <a:off x="4828327" y="3933057"/>
            <a:ext cx="144016" cy="432048"/>
          </a:xfrm>
          <a:prstGeom prst="downArrow">
            <a:avLst>
              <a:gd name="adj1" fmla="val 55720"/>
              <a:gd name="adj2" fmla="val 83176"/>
            </a:avLst>
          </a:prstGeom>
          <a:solidFill>
            <a:srgbClr val="00CC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rot="16200000" flipH="1">
            <a:off x="4828327" y="4198509"/>
            <a:ext cx="144016" cy="432048"/>
          </a:xfrm>
          <a:prstGeom prst="downArrow">
            <a:avLst>
              <a:gd name="adj1" fmla="val 55720"/>
              <a:gd name="adj2" fmla="val 83176"/>
            </a:avLst>
          </a:prstGeom>
          <a:solidFill>
            <a:srgbClr val="00CC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4237" y="4136724"/>
            <a:ext cx="288032" cy="288032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678333" y="4136724"/>
            <a:ext cx="288032" cy="288032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>
            <a:stCxn id="16" idx="6"/>
            <a:endCxn id="17" idx="2"/>
          </p:cNvCxnSpPr>
          <p:nvPr/>
        </p:nvCxnSpPr>
        <p:spPr>
          <a:xfrm>
            <a:off x="3102269" y="4280740"/>
            <a:ext cx="576064" cy="0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own Arrow 18"/>
          <p:cNvSpPr/>
          <p:nvPr/>
        </p:nvSpPr>
        <p:spPr>
          <a:xfrm rot="5400000">
            <a:off x="3316159" y="3933057"/>
            <a:ext cx="144016" cy="432048"/>
          </a:xfrm>
          <a:prstGeom prst="downArrow">
            <a:avLst>
              <a:gd name="adj1" fmla="val 55720"/>
              <a:gd name="adj2" fmla="val 83176"/>
            </a:avLst>
          </a:prstGeom>
          <a:solidFill>
            <a:srgbClr val="00CC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 rot="5400000">
            <a:off x="3316159" y="4198509"/>
            <a:ext cx="144016" cy="432048"/>
          </a:xfrm>
          <a:prstGeom prst="downArrow">
            <a:avLst>
              <a:gd name="adj1" fmla="val 55720"/>
              <a:gd name="adj2" fmla="val 83176"/>
            </a:avLst>
          </a:prstGeom>
          <a:solidFill>
            <a:srgbClr val="00CC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569254" y="4832090"/>
            <a:ext cx="288032" cy="288032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433350" y="4832090"/>
            <a:ext cx="288032" cy="288032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23" name="Straight Connector 22"/>
          <p:cNvCxnSpPr>
            <a:stCxn id="21" idx="6"/>
            <a:endCxn id="22" idx="2"/>
          </p:cNvCxnSpPr>
          <p:nvPr/>
        </p:nvCxnSpPr>
        <p:spPr>
          <a:xfrm>
            <a:off x="3857286" y="4976106"/>
            <a:ext cx="576064" cy="0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own Arrow 23"/>
          <p:cNvSpPr/>
          <p:nvPr/>
        </p:nvSpPr>
        <p:spPr>
          <a:xfrm rot="10800000" flipH="1">
            <a:off x="3954008" y="4725145"/>
            <a:ext cx="144016" cy="432048"/>
          </a:xfrm>
          <a:prstGeom prst="downArrow">
            <a:avLst>
              <a:gd name="adj1" fmla="val 55720"/>
              <a:gd name="adj2" fmla="val 83176"/>
            </a:avLst>
          </a:prstGeom>
          <a:solidFill>
            <a:srgbClr val="00CC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 rot="10800000" flipH="1">
            <a:off x="4194745" y="4725145"/>
            <a:ext cx="144016" cy="432048"/>
          </a:xfrm>
          <a:prstGeom prst="downArrow">
            <a:avLst>
              <a:gd name="adj1" fmla="val 55720"/>
              <a:gd name="adj2" fmla="val 83176"/>
            </a:avLst>
          </a:prstGeom>
          <a:solidFill>
            <a:srgbClr val="00CC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13488" y="2487523"/>
                <a:ext cx="6986208" cy="869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GB" dirty="0" smtClean="0">
                    <a:solidFill>
                      <a:srgbClr val="000000"/>
                    </a:solidFill>
                    <a:latin typeface="+mn-lt"/>
                  </a:rPr>
                  <a:t>O</a:t>
                </a:r>
                <a:r>
                  <a:rPr lang="en-GB" baseline="-25000" dirty="0" smtClean="0">
                    <a:solidFill>
                      <a:srgbClr val="000000"/>
                    </a:solidFill>
                    <a:latin typeface="+mn-lt"/>
                  </a:rPr>
                  <a:t>2</a:t>
                </a:r>
                <a:r>
                  <a:rPr lang="en-GB" dirty="0" smtClean="0">
                    <a:solidFill>
                      <a:srgbClr val="000000"/>
                    </a:solidFill>
                    <a:latin typeface="+mn-lt"/>
                  </a:rPr>
                  <a:t> is paramagnetic and has a triplet </a:t>
                </a:r>
                <a:r>
                  <a:rPr lang="en-GB" dirty="0" smtClean="0">
                    <a:solidFill>
                      <a:schemeClr val="accent6"/>
                    </a:solidFill>
                    <a:latin typeface="+mn-lt"/>
                  </a:rPr>
                  <a:t>zero-field splitting</a:t>
                </a:r>
                <a:r>
                  <a:rPr lang="en-GB" dirty="0">
                    <a:solidFill>
                      <a:srgbClr val="000000"/>
                    </a:solidFill>
                    <a:latin typeface="+mn-lt"/>
                  </a:rPr>
                  <a:t> 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≈0.4 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meV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smtClean="0">
                    <a:solidFill>
                      <a:srgbClr val="FF0000"/>
                    </a:solidFill>
                  </a:rPr>
                  <a:t>!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488" y="2487523"/>
                <a:ext cx="6986208" cy="869469"/>
              </a:xfrm>
              <a:prstGeom prst="rect">
                <a:avLst/>
              </a:prstGeom>
              <a:blipFill>
                <a:blip r:embed="rId2"/>
                <a:stretch>
                  <a:fillRect l="-1396" t="-5594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 flipV="1">
            <a:off x="2411760" y="3861048"/>
            <a:ext cx="9524" cy="15121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834587" y="3861048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 smtClean="0">
                <a:solidFill>
                  <a:srgbClr val="000000"/>
                </a:solidFill>
              </a:rPr>
              <a:t>E</a:t>
            </a:r>
            <a:r>
              <a:rPr lang="en-GB" i="1" baseline="-25000" dirty="0" err="1" smtClean="0">
                <a:solidFill>
                  <a:srgbClr val="000000"/>
                </a:solidFill>
              </a:rPr>
              <a:t>m</a:t>
            </a:r>
            <a:endParaRPr lang="fr-FR" i="1" baseline="-25000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13270" y="5719865"/>
            <a:ext cx="4004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… </a:t>
            </a:r>
            <a:r>
              <a:rPr lang="en-GB" b="1" dirty="0" smtClean="0">
                <a:solidFill>
                  <a:srgbClr val="FF0000"/>
                </a:solidFill>
                <a:latin typeface="+mn-lt"/>
              </a:rPr>
              <a:t>no magnetic field needed !</a:t>
            </a:r>
            <a:endParaRPr lang="fr-FR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84019" y="4787860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sz="1800" b="1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GB" sz="1800" b="1" dirty="0" smtClean="0">
                <a:solidFill>
                  <a:srgbClr val="000000"/>
                </a:solidFill>
                <a:latin typeface="Times New Roman"/>
              </a:rPr>
              <a:t> = 0</a:t>
            </a:r>
            <a:endParaRPr lang="fr-FR" sz="180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77397" y="407707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sz="1800" b="1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GB" sz="1800" b="1" dirty="0" smtClean="0">
                <a:solidFill>
                  <a:srgbClr val="000000"/>
                </a:solidFill>
                <a:latin typeface="Times New Roman"/>
              </a:rPr>
              <a:t> = </a:t>
            </a:r>
            <a:r>
              <a:rPr lang="en-GB" sz="1800" b="1" dirty="0" smtClean="0">
                <a:solidFill>
                  <a:srgbClr val="000000"/>
                </a:solidFill>
                <a:latin typeface="Times New Roman"/>
                <a:sym typeface="Symbol"/>
              </a:rPr>
              <a:t></a:t>
            </a:r>
            <a:r>
              <a:rPr lang="en-GB" sz="1800" b="1" dirty="0" smtClean="0">
                <a:solidFill>
                  <a:srgbClr val="000000"/>
                </a:solidFill>
                <a:latin typeface="Times New Roman"/>
              </a:rPr>
              <a:t>1</a:t>
            </a:r>
            <a:endParaRPr lang="fr-FR" sz="180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1430" y="296069"/>
            <a:ext cx="715888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GB" sz="2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better use incoherent scattering by local modes:</a:t>
            </a:r>
          </a:p>
          <a:p>
            <a:pPr>
              <a:spcAft>
                <a:spcPts val="300"/>
              </a:spcAft>
            </a:pPr>
            <a:r>
              <a:rPr lang="en-GB" sz="2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 molecular rotations</a:t>
            </a:r>
          </a:p>
          <a:p>
            <a:pPr>
              <a:spcAft>
                <a:spcPts val="30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(2)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librational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(Einstein) modes of confined molecules</a:t>
            </a:r>
          </a:p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(3) weakly absorbing paramagnetic species: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85910" y="1273571"/>
            <a:ext cx="6798458" cy="4459685"/>
            <a:chOff x="775658" y="1187867"/>
            <a:chExt cx="7518538" cy="5251773"/>
          </a:xfrm>
        </p:grpSpPr>
        <p:graphicFrame>
          <p:nvGraphicFramePr>
            <p:cNvPr id="63078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3771235"/>
                </p:ext>
              </p:extLst>
            </p:nvPr>
          </p:nvGraphicFramePr>
          <p:xfrm>
            <a:off x="775658" y="1187867"/>
            <a:ext cx="7518538" cy="52517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905" name="Graph" r:id="rId3" imgW="4154400" imgH="2901600" progId="Origin50.Graph">
                    <p:embed/>
                  </p:oleObj>
                </mc:Choice>
                <mc:Fallback>
                  <p:oleObj name="Graph" r:id="rId3" imgW="4154400" imgH="2901600" progId="Origin50.Graph">
                    <p:embed/>
                    <p:pic>
                      <p:nvPicPr>
                        <p:cNvPr id="63078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5658" y="1187867"/>
                          <a:ext cx="7518538" cy="52517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Curved Up Arrow 4"/>
            <p:cNvSpPr/>
            <p:nvPr/>
          </p:nvSpPr>
          <p:spPr>
            <a:xfrm rot="10800000">
              <a:off x="4753089" y="2262381"/>
              <a:ext cx="442269" cy="432048"/>
            </a:xfrm>
            <a:prstGeom prst="curvedUpArrow">
              <a:avLst>
                <a:gd name="adj1" fmla="val 12888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6" name="Curved Up Arrow 5"/>
            <p:cNvSpPr/>
            <p:nvPr/>
          </p:nvSpPr>
          <p:spPr>
            <a:xfrm rot="10800000">
              <a:off x="2051720" y="1988840"/>
              <a:ext cx="442269" cy="432048"/>
            </a:xfrm>
            <a:prstGeom prst="curvedUpArrow">
              <a:avLst>
                <a:gd name="adj1" fmla="val 12888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" name="Curved Up Arrow 6"/>
            <p:cNvSpPr/>
            <p:nvPr/>
          </p:nvSpPr>
          <p:spPr>
            <a:xfrm rot="10800000">
              <a:off x="2399403" y="1484784"/>
              <a:ext cx="442269" cy="432048"/>
            </a:xfrm>
            <a:prstGeom prst="curvedUpArrow">
              <a:avLst>
                <a:gd name="adj1" fmla="val 12888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8" name="Curved Up Arrow 7"/>
            <p:cNvSpPr/>
            <p:nvPr/>
          </p:nvSpPr>
          <p:spPr>
            <a:xfrm rot="10800000">
              <a:off x="2747086" y="1328411"/>
              <a:ext cx="442269" cy="432048"/>
            </a:xfrm>
            <a:prstGeom prst="curvedUpArrow">
              <a:avLst>
                <a:gd name="adj1" fmla="val 12888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9" name="Curved Up Arrow 8"/>
            <p:cNvSpPr/>
            <p:nvPr/>
          </p:nvSpPr>
          <p:spPr>
            <a:xfrm rot="10800000">
              <a:off x="3109260" y="1316054"/>
              <a:ext cx="442269" cy="432048"/>
            </a:xfrm>
            <a:prstGeom prst="curvedUpArrow">
              <a:avLst>
                <a:gd name="adj1" fmla="val 12888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0" name="Curved Up Arrow 9"/>
            <p:cNvSpPr/>
            <p:nvPr/>
          </p:nvSpPr>
          <p:spPr>
            <a:xfrm rot="10800000">
              <a:off x="3419872" y="1412776"/>
              <a:ext cx="442269" cy="432048"/>
            </a:xfrm>
            <a:prstGeom prst="curvedUpArrow">
              <a:avLst>
                <a:gd name="adj1" fmla="val 12888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1" name="Curved Up Arrow 10"/>
            <p:cNvSpPr/>
            <p:nvPr/>
          </p:nvSpPr>
          <p:spPr>
            <a:xfrm rot="10800000">
              <a:off x="3744977" y="1573998"/>
              <a:ext cx="442269" cy="432048"/>
            </a:xfrm>
            <a:prstGeom prst="curvedUpArrow">
              <a:avLst>
                <a:gd name="adj1" fmla="val 12888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2" name="Curved Up Arrow 11"/>
            <p:cNvSpPr/>
            <p:nvPr/>
          </p:nvSpPr>
          <p:spPr>
            <a:xfrm rot="10800000">
              <a:off x="4092658" y="1751112"/>
              <a:ext cx="442269" cy="432048"/>
            </a:xfrm>
            <a:prstGeom prst="curvedUpArrow">
              <a:avLst>
                <a:gd name="adj1" fmla="val 12888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3" name="Curved Up Arrow 12"/>
            <p:cNvSpPr/>
            <p:nvPr/>
          </p:nvSpPr>
          <p:spPr>
            <a:xfrm rot="10800000">
              <a:off x="4427984" y="2002368"/>
              <a:ext cx="442269" cy="432048"/>
            </a:xfrm>
            <a:prstGeom prst="curvedUpArrow">
              <a:avLst>
                <a:gd name="adj1" fmla="val 12888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4" name="Curved Up Arrow 13"/>
            <p:cNvSpPr/>
            <p:nvPr/>
          </p:nvSpPr>
          <p:spPr>
            <a:xfrm rot="10800000">
              <a:off x="5088413" y="2492895"/>
              <a:ext cx="442269" cy="432048"/>
            </a:xfrm>
            <a:prstGeom prst="curvedUpArrow">
              <a:avLst>
                <a:gd name="adj1" fmla="val 12888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5" name="Curved Up Arrow 14"/>
            <p:cNvSpPr/>
            <p:nvPr/>
          </p:nvSpPr>
          <p:spPr>
            <a:xfrm rot="10800000">
              <a:off x="5436096" y="2733634"/>
              <a:ext cx="442269" cy="432048"/>
            </a:xfrm>
            <a:prstGeom prst="curvedUpArrow">
              <a:avLst>
                <a:gd name="adj1" fmla="val 12888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6" name="Curved Up Arrow 15"/>
            <p:cNvSpPr/>
            <p:nvPr/>
          </p:nvSpPr>
          <p:spPr>
            <a:xfrm rot="10800000">
              <a:off x="5796136" y="2962015"/>
              <a:ext cx="442269" cy="432048"/>
            </a:xfrm>
            <a:prstGeom prst="curvedUpArrow">
              <a:avLst>
                <a:gd name="adj1" fmla="val 12888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Curved Up Arrow 16"/>
            <p:cNvSpPr/>
            <p:nvPr/>
          </p:nvSpPr>
          <p:spPr>
            <a:xfrm rot="10800000">
              <a:off x="6131462" y="3188262"/>
              <a:ext cx="442269" cy="432048"/>
            </a:xfrm>
            <a:prstGeom prst="curvedUpArrow">
              <a:avLst>
                <a:gd name="adj1" fmla="val 12888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8" name="Curved Up Arrow 17"/>
            <p:cNvSpPr/>
            <p:nvPr/>
          </p:nvSpPr>
          <p:spPr>
            <a:xfrm rot="10800000">
              <a:off x="6468922" y="3381706"/>
              <a:ext cx="442269" cy="432048"/>
            </a:xfrm>
            <a:prstGeom prst="curvedUpArrow">
              <a:avLst>
                <a:gd name="adj1" fmla="val 12888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9" name="Curved Up Arrow 18"/>
            <p:cNvSpPr/>
            <p:nvPr/>
          </p:nvSpPr>
          <p:spPr>
            <a:xfrm rot="10800000">
              <a:off x="6804248" y="3573016"/>
              <a:ext cx="442269" cy="432048"/>
            </a:xfrm>
            <a:prstGeom prst="curvedUpArrow">
              <a:avLst>
                <a:gd name="adj1" fmla="val 12888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67544" y="108361"/>
            <a:ext cx="7201074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Neutron slowdown in medium at </a:t>
            </a:r>
            <a:r>
              <a:rPr lang="en-GB" sz="2600" i="1" dirty="0" err="1">
                <a:solidFill>
                  <a:srgbClr val="FF0000"/>
                </a:solidFill>
                <a:latin typeface="Calibri" panose="020F0502020204030204" pitchFamily="34" charset="0"/>
              </a:rPr>
              <a:t>k</a:t>
            </a:r>
            <a:r>
              <a:rPr lang="en-GB" sz="2600" baseline="-25000" dirty="0" err="1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  <a:r>
              <a:rPr lang="en-GB" sz="2600" i="1" dirty="0" err="1">
                <a:solidFill>
                  <a:srgbClr val="FF0000"/>
                </a:solidFill>
                <a:latin typeface="Calibri" panose="020F0502020204030204" pitchFamily="34" charset="0"/>
              </a:rPr>
              <a:t>T</a:t>
            </a:r>
            <a:r>
              <a:rPr lang="en-GB" sz="2600" dirty="0">
                <a:solidFill>
                  <a:srgbClr val="FF0000"/>
                </a:solidFill>
                <a:latin typeface="Calibri" panose="020F0502020204030204" pitchFamily="34" charset="0"/>
              </a:rPr>
              <a:t> &lt; </a:t>
            </a:r>
            <a:r>
              <a:rPr lang="en-GB" sz="2600" i="1" dirty="0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  <a:r>
              <a:rPr lang="en-GB" sz="2600" baseline="300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sz="2600" baseline="30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*</a:t>
            </a:r>
            <a:r>
              <a:rPr lang="en-GB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</a:p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         </a:t>
            </a:r>
            <a:r>
              <a:rPr lang="en-GB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GB" sz="22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  <a:r>
              <a:rPr lang="en-GB" sz="2200" baseline="30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*</a:t>
            </a:r>
            <a:r>
              <a:rPr lang="en-GB" sz="2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sz="2200" dirty="0" smtClean="0">
                <a:solidFill>
                  <a:srgbClr val="FF0000"/>
                </a:solidFill>
                <a:latin typeface="Calibri" panose="020F0502020204030204" pitchFamily="34" charset="0"/>
                <a:sym typeface="Symbol"/>
              </a:rPr>
              <a:t> 4.6 K</a:t>
            </a:r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</a:rPr>
              <a:t> for zero-field splitting in </a:t>
            </a:r>
            <a:r>
              <a:rPr lang="en-GB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molecular O</a:t>
            </a:r>
            <a:r>
              <a:rPr lang="en-GB" sz="2200" baseline="-25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  <a:sym typeface="Symbol"/>
              </a:rPr>
              <a:t>)</a:t>
            </a:r>
            <a:endParaRPr lang="fr-FR" sz="2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544" y="5693186"/>
            <a:ext cx="8353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latin typeface="Calibri" pitchFamily="34" charset="0"/>
                <a:cs typeface="Calibri" pitchFamily="34" charset="0"/>
              </a:rPr>
              <a:t>s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ee </a:t>
            </a:r>
            <a:r>
              <a:rPr lang="de-DE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Phys</a:t>
            </a:r>
            <a:r>
              <a:rPr lang="de-DE" sz="2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 Rev. C </a:t>
            </a:r>
            <a:r>
              <a:rPr lang="de-DE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93</a:t>
            </a:r>
            <a:r>
              <a:rPr lang="de-DE" sz="2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 035503 (2016</a:t>
            </a:r>
            <a:r>
              <a:rPr lang="de-DE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for analysis of slowdown in infinite medium</a:t>
            </a:r>
            <a:endParaRPr lang="de-DE" sz="20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0782" y="6253910"/>
            <a:ext cx="8046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Einstein modes </a:t>
            </a:r>
            <a:r>
              <a:rPr lang="en-GB" dirty="0"/>
              <a:t>can short-circuit a long paramagnetic cascade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63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lathrate-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43244"/>
            <a:ext cx="4891379" cy="36004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Picture 10" descr="clathrate-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731602"/>
            <a:ext cx="2664296" cy="203152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Picture 11" descr="clathrate-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1445" y="2204864"/>
            <a:ext cx="1683043" cy="210999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extBox 1"/>
          <p:cNvSpPr txBox="1"/>
          <p:nvPr/>
        </p:nvSpPr>
        <p:spPr>
          <a:xfrm>
            <a:off x="195278" y="207136"/>
            <a:ext cx="87757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latin typeface="Calibri" panose="020F0502020204030204" pitchFamily="34" charset="0"/>
              </a:rPr>
              <a:t>Solid oxygen is antiferromagnetic at low </a:t>
            </a:r>
            <a:r>
              <a:rPr lang="en-GB" sz="2200" i="1" dirty="0" smtClean="0">
                <a:latin typeface="Calibri" panose="020F0502020204030204" pitchFamily="34" charset="0"/>
              </a:rPr>
              <a:t>T</a:t>
            </a:r>
            <a:r>
              <a:rPr lang="en-GB" sz="2200" dirty="0" smtClean="0">
                <a:latin typeface="Calibri" panose="020F0502020204030204" pitchFamily="34" charset="0"/>
              </a:rPr>
              <a:t>  (dispersion and dangerous), but:</a:t>
            </a:r>
            <a:endParaRPr lang="en-GB" sz="2200" i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1793" y="908720"/>
                <a:ext cx="8457891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3200" dirty="0" smtClean="0">
                    <a:latin typeface="Calibri" panose="020F0502020204030204" pitchFamily="34" charset="0"/>
                  </a:rPr>
                  <a:t>Clathrate hydrate with </a:t>
                </a:r>
                <a:r>
                  <a:rPr lang="en-GB" sz="3200" dirty="0">
                    <a:latin typeface="Calibri" panose="020F0502020204030204" pitchFamily="34" charset="0"/>
                  </a:rPr>
                  <a:t>O</a:t>
                </a:r>
                <a:r>
                  <a:rPr lang="en-GB" sz="3200" baseline="-25000" dirty="0">
                    <a:latin typeface="Calibri" panose="020F0502020204030204" pitchFamily="34" charset="0"/>
                  </a:rPr>
                  <a:t>2</a:t>
                </a:r>
                <a:r>
                  <a:rPr lang="en-GB" sz="3200" dirty="0">
                    <a:latin typeface="Calibri" panose="020F0502020204030204" pitchFamily="34" charset="0"/>
                  </a:rPr>
                  <a:t> </a:t>
                </a:r>
                <a:r>
                  <a:rPr lang="en-GB" sz="3200" dirty="0" smtClean="0">
                    <a:latin typeface="Calibri" panose="020F0502020204030204" pitchFamily="34" charset="0"/>
                  </a:rPr>
                  <a:t>as guest molecule:</a:t>
                </a:r>
              </a:p>
              <a:p>
                <a:pPr>
                  <a:spcAft>
                    <a:spcPts val="600"/>
                  </a:spcAft>
                </a:pPr>
                <a:r>
                  <a:rPr lang="en-GB" sz="2200" dirty="0" smtClean="0">
                    <a:latin typeface="Calibri" panose="020F0502020204030204" pitchFamily="34" charset="0"/>
                  </a:rPr>
                  <a:t>O</a:t>
                </a:r>
                <a:r>
                  <a:rPr lang="en-GB" sz="2200" baseline="-25000" dirty="0" smtClean="0">
                    <a:latin typeface="Calibri" panose="020F0502020204030204" pitchFamily="34" charset="0"/>
                  </a:rPr>
                  <a:t>2</a:t>
                </a:r>
                <a:r>
                  <a:rPr lang="en-GB" sz="2200" dirty="0" smtClean="0">
                    <a:latin typeface="Calibri" panose="020F0502020204030204" pitchFamily="34" charset="0"/>
                  </a:rPr>
                  <a:t> density </a:t>
                </a:r>
                <a14:m>
                  <m:oMath xmlns:m="http://schemas.openxmlformats.org/officeDocument/2006/math">
                    <m:r>
                      <a:rPr lang="en-GB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4.2×</m:t>
                    </m:r>
                    <m:sSup>
                      <m:sSupPr>
                        <m:ctrlP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</m:t>
                        </m:r>
                      </m:sup>
                    </m:sSup>
                    <m:r>
                      <a:rPr lang="en-GB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GB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ccm</m:t>
                    </m:r>
                  </m:oMath>
                </a14:m>
                <a:r>
                  <a:rPr lang="en-GB" sz="2200" dirty="0" smtClean="0">
                    <a:latin typeface="Calibri" panose="020F0502020204030204" pitchFamily="34" charset="0"/>
                  </a:rPr>
                  <a:t> (90 % cage filling)</a:t>
                </a:r>
              </a:p>
              <a:p>
                <a:pPr marL="342900" indent="-342900">
                  <a:spcAft>
                    <a:spcPts val="300"/>
                  </a:spcAft>
                  <a:buFont typeface="Symbol" panose="05050102010706020507" pitchFamily="18" charset="2"/>
                  <a:buChar char="®"/>
                </a:pPr>
                <a:r>
                  <a:rPr lang="en-GB" sz="2200" dirty="0" smtClean="0">
                    <a:latin typeface="Calibri" panose="020F0502020204030204" pitchFamily="34" charset="0"/>
                    <a:sym typeface="Symbol" panose="05050102010706020507" pitchFamily="18" charset="2"/>
                  </a:rPr>
                  <a:t> stays paramagnetic at liquid</a:t>
                </a:r>
                <a:r>
                  <a:rPr lang="en-GB" sz="2200" dirty="0">
                    <a:latin typeface="Calibri" panose="020F0502020204030204" pitchFamily="34" charset="0"/>
                    <a:sym typeface="Symbol" panose="05050102010706020507" pitchFamily="18" charset="2"/>
                  </a:rPr>
                  <a:t>-</a:t>
                </a:r>
                <a:r>
                  <a:rPr lang="en-GB" sz="2200" dirty="0" smtClean="0">
                    <a:latin typeface="Calibri" panose="020F0502020204030204" pitchFamily="34" charset="0"/>
                    <a:sym typeface="Symbol" panose="05050102010706020507" pitchFamily="18" charset="2"/>
                  </a:rPr>
                  <a:t>He temperatures</a:t>
                </a:r>
              </a:p>
              <a:p>
                <a:pPr marL="342900" indent="-342900">
                  <a:spcAft>
                    <a:spcPts val="300"/>
                  </a:spcAft>
                  <a:buFont typeface="Symbol" panose="05050102010706020507" pitchFamily="18" charset="2"/>
                  <a:buChar char="®"/>
                </a:pPr>
                <a:r>
                  <a:rPr lang="en-GB" sz="2200" dirty="0">
                    <a:latin typeface="Calibri" panose="020F050202020403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GB" sz="2200" dirty="0" smtClean="0">
                    <a:latin typeface="Calibri" panose="020F0502020204030204" pitchFamily="34" charset="0"/>
                    <a:sym typeface="Symbol" panose="05050102010706020507" pitchFamily="18" charset="2"/>
                  </a:rPr>
                  <a:t>metastable (non-explosive)</a:t>
                </a:r>
              </a:p>
              <a:p>
                <a:pPr marL="342900" indent="-342900">
                  <a:buFont typeface="Symbol" panose="05050102010706020507" pitchFamily="18" charset="2"/>
                  <a:buChar char="®"/>
                </a:pPr>
                <a:r>
                  <a:rPr lang="en-GB" sz="2200" dirty="0">
                    <a:latin typeface="Calibri" panose="020F050202020403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GB" sz="2200" dirty="0" smtClean="0">
                    <a:latin typeface="Calibri" panose="020F0502020204030204" pitchFamily="34" charset="0"/>
                    <a:sym typeface="Symbol" panose="05050102010706020507" pitchFamily="18" charset="2"/>
                  </a:rPr>
                  <a:t>neutron lifetime </a:t>
                </a:r>
                <a14:m>
                  <m:oMath xmlns:m="http://schemas.openxmlformats.org/officeDocument/2006/math">
                    <m:r>
                      <a:rPr lang="en-GB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0.1 </m:t>
                    </m:r>
                    <m:r>
                      <m:rPr>
                        <m:sty m:val="p"/>
                      </m:rPr>
                      <a:rPr lang="en-GB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s</m:t>
                    </m:r>
                  </m:oMath>
                </a14:m>
                <a:r>
                  <a:rPr lang="en-GB" sz="2200" dirty="0" smtClean="0">
                    <a:latin typeface="Calibri" panose="020F0502020204030204" pitchFamily="34" charset="0"/>
                  </a:rPr>
                  <a:t> if fully deuterated</a:t>
                </a:r>
                <a:endParaRPr lang="en-GB" sz="2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93" y="908720"/>
                <a:ext cx="8457891" cy="2246769"/>
              </a:xfrm>
              <a:prstGeom prst="rect">
                <a:avLst/>
              </a:prstGeom>
              <a:blipFill>
                <a:blip r:embed="rId5"/>
                <a:stretch>
                  <a:fillRect l="-1875" t="-3523" b="-4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321227" y="4353254"/>
            <a:ext cx="2694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Calibri" panose="020F0502020204030204" pitchFamily="34" charset="0"/>
              </a:rPr>
              <a:t>Methane hydrate clathrate</a:t>
            </a:r>
            <a:endParaRPr lang="en-GB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9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Comic Sans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Comic Sans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Cooper Md BT"/>
        <a:ea typeface=""/>
        <a:cs typeface=""/>
      </a:majorFont>
      <a:minorFont>
        <a:latin typeface="Cooper Md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000" b="0" i="1" u="none" strike="noStrike" cap="none" normalizeH="0" baseline="0" smtClean="0">
            <a:ln>
              <a:noFill/>
            </a:ln>
            <a:solidFill>
              <a:srgbClr val="CC0066"/>
            </a:solidFill>
            <a:effectLst/>
            <a:latin typeface="Cooper Md BT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000" b="0" i="1" u="none" strike="noStrike" cap="none" normalizeH="0" baseline="0" smtClean="0">
            <a:ln>
              <a:noFill/>
            </a:ln>
            <a:solidFill>
              <a:srgbClr val="CC0066"/>
            </a:solidFill>
            <a:effectLst/>
            <a:latin typeface="Cooper Md BT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32787</TotalTime>
  <Words>1048</Words>
  <Application>Microsoft Office PowerPoint</Application>
  <PresentationFormat>On-screen Show (4:3)</PresentationFormat>
  <Paragraphs>191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Comic Sans MS</vt:lpstr>
      <vt:lpstr>Cooper Md BT</vt:lpstr>
      <vt:lpstr>Symbol</vt:lpstr>
      <vt:lpstr>Times New Roman</vt:lpstr>
      <vt:lpstr>Wingdings</vt:lpstr>
      <vt:lpstr>1_Standarddesign</vt:lpstr>
      <vt:lpstr>2_Standarddesign</vt:lpstr>
      <vt:lpstr>4_Standarddesign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Physik-Department E18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Particle physics with ultra-cold neutrons</dc:title>
  <dc:creator>Oliver Zimmer</dc:creator>
  <cp:lastModifiedBy>oliver zimmer</cp:lastModifiedBy>
  <cp:revision>794</cp:revision>
  <dcterms:created xsi:type="dcterms:W3CDTF">2006-04-28T16:23:20Z</dcterms:created>
  <dcterms:modified xsi:type="dcterms:W3CDTF">2023-03-29T11:19:50Z</dcterms:modified>
</cp:coreProperties>
</file>