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1720" r:id="rId2"/>
    <p:sldId id="284" r:id="rId3"/>
    <p:sldId id="1721" r:id="rId4"/>
    <p:sldId id="1712" r:id="rId5"/>
    <p:sldId id="1724" r:id="rId6"/>
    <p:sldId id="1723" r:id="rId7"/>
    <p:sldId id="1727" r:id="rId8"/>
    <p:sldId id="1725" r:id="rId9"/>
    <p:sldId id="1726" r:id="rId10"/>
    <p:sldId id="1728" r:id="rId11"/>
    <p:sldId id="1729" r:id="rId12"/>
    <p:sldId id="1730" r:id="rId13"/>
    <p:sldId id="1731" r:id="rId14"/>
    <p:sldId id="1732" r:id="rId15"/>
    <p:sldId id="1733" r:id="rId16"/>
    <p:sldId id="1734" r:id="rId17"/>
    <p:sldId id="1715"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E59A"/>
    <a:srgbClr val="666666"/>
    <a:srgbClr val="E5F0EC"/>
    <a:srgbClr val="CDD5E0"/>
    <a:srgbClr val="CCCCCC"/>
    <a:srgbClr val="FECC99"/>
    <a:srgbClr val="FEE6CC"/>
    <a:srgbClr val="CCDFDB"/>
    <a:srgbClr val="EBF1CB"/>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23" autoAdjust="0"/>
    <p:restoredTop sz="94681" autoAdjust="0"/>
  </p:normalViewPr>
  <p:slideViewPr>
    <p:cSldViewPr snapToGrid="0" snapToObjects="1">
      <p:cViewPr varScale="1">
        <p:scale>
          <a:sx n="131" d="100"/>
          <a:sy n="131" d="100"/>
        </p:scale>
        <p:origin x="656"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2023-04-20</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t>
            </a:r>
            <a:r>
              <a:rPr lang="en-SE" dirty="0"/>
              <a:t>irst starting with a general strategy</a:t>
            </a:r>
          </a:p>
        </p:txBody>
      </p:sp>
      <p:sp>
        <p:nvSpPr>
          <p:cNvPr id="4" name="Slide Number Placeholder 3"/>
          <p:cNvSpPr>
            <a:spLocks noGrp="1"/>
          </p:cNvSpPr>
          <p:nvPr>
            <p:ph type="sldNum" sz="quarter" idx="5"/>
          </p:nvPr>
        </p:nvSpPr>
        <p:spPr/>
        <p:txBody>
          <a:bodyPr/>
          <a:lstStyle/>
          <a:p>
            <a:fld id="{3AE5A434-646A-2746-9BDC-885B2382B33E}" type="slidenum">
              <a:rPr lang="sv-SE" smtClean="0"/>
              <a:t>2</a:t>
            </a:fld>
            <a:endParaRPr lang="sv-SE"/>
          </a:p>
        </p:txBody>
      </p:sp>
    </p:spTree>
    <p:extLst>
      <p:ext uri="{BB962C8B-B14F-4D97-AF65-F5344CB8AC3E}">
        <p14:creationId xmlns:p14="http://schemas.microsoft.com/office/powerpoint/2010/main" val="1627244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t>
            </a:r>
            <a:r>
              <a:rPr lang="en-SE" dirty="0"/>
              <a:t>irst starting with a general strategy</a:t>
            </a:r>
          </a:p>
        </p:txBody>
      </p:sp>
      <p:sp>
        <p:nvSpPr>
          <p:cNvPr id="4" name="Slide Number Placeholder 3"/>
          <p:cNvSpPr>
            <a:spLocks noGrp="1"/>
          </p:cNvSpPr>
          <p:nvPr>
            <p:ph type="sldNum" sz="quarter" idx="5"/>
          </p:nvPr>
        </p:nvSpPr>
        <p:spPr/>
        <p:txBody>
          <a:bodyPr/>
          <a:lstStyle/>
          <a:p>
            <a:fld id="{3AE5A434-646A-2746-9BDC-885B2382B33E}" type="slidenum">
              <a:rPr lang="sv-SE" smtClean="0"/>
              <a:t>16</a:t>
            </a:fld>
            <a:endParaRPr lang="sv-SE"/>
          </a:p>
        </p:txBody>
      </p:sp>
    </p:spTree>
    <p:extLst>
      <p:ext uri="{BB962C8B-B14F-4D97-AF65-F5344CB8AC3E}">
        <p14:creationId xmlns:p14="http://schemas.microsoft.com/office/powerpoint/2010/main" val="41777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E5A434-646A-2746-9BDC-885B2382B33E}" type="slidenum">
              <a:rPr lang="sv-SE" smtClean="0"/>
              <a:t>4</a:t>
            </a:fld>
            <a:endParaRPr lang="sv-SE"/>
          </a:p>
        </p:txBody>
      </p:sp>
    </p:spTree>
    <p:extLst>
      <p:ext uri="{BB962C8B-B14F-4D97-AF65-F5344CB8AC3E}">
        <p14:creationId xmlns:p14="http://schemas.microsoft.com/office/powerpoint/2010/main" val="122918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3AE5A434-646A-2746-9BDC-885B2382B33E}" type="slidenum">
              <a:rPr lang="sv-SE" smtClean="0"/>
              <a:t>5</a:t>
            </a:fld>
            <a:endParaRPr lang="sv-SE"/>
          </a:p>
        </p:txBody>
      </p:sp>
    </p:spTree>
    <p:extLst>
      <p:ext uri="{BB962C8B-B14F-4D97-AF65-F5344CB8AC3E}">
        <p14:creationId xmlns:p14="http://schemas.microsoft.com/office/powerpoint/2010/main" val="180392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t>
            </a:r>
            <a:r>
              <a:rPr lang="en-SE" dirty="0"/>
              <a:t>irst starting with a general strategy</a:t>
            </a:r>
          </a:p>
        </p:txBody>
      </p:sp>
      <p:sp>
        <p:nvSpPr>
          <p:cNvPr id="4" name="Slide Number Placeholder 3"/>
          <p:cNvSpPr>
            <a:spLocks noGrp="1"/>
          </p:cNvSpPr>
          <p:nvPr>
            <p:ph type="sldNum" sz="quarter" idx="5"/>
          </p:nvPr>
        </p:nvSpPr>
        <p:spPr/>
        <p:txBody>
          <a:bodyPr/>
          <a:lstStyle/>
          <a:p>
            <a:fld id="{3AE5A434-646A-2746-9BDC-885B2382B33E}" type="slidenum">
              <a:rPr lang="sv-SE" smtClean="0"/>
              <a:t>6</a:t>
            </a:fld>
            <a:endParaRPr lang="sv-SE"/>
          </a:p>
        </p:txBody>
      </p:sp>
    </p:spTree>
    <p:extLst>
      <p:ext uri="{BB962C8B-B14F-4D97-AF65-F5344CB8AC3E}">
        <p14:creationId xmlns:p14="http://schemas.microsoft.com/office/powerpoint/2010/main" val="2246163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t>
            </a:r>
            <a:r>
              <a:rPr lang="en-SE" dirty="0"/>
              <a:t>irst starting with a general strategy</a:t>
            </a:r>
          </a:p>
        </p:txBody>
      </p:sp>
      <p:sp>
        <p:nvSpPr>
          <p:cNvPr id="4" name="Slide Number Placeholder 3"/>
          <p:cNvSpPr>
            <a:spLocks noGrp="1"/>
          </p:cNvSpPr>
          <p:nvPr>
            <p:ph type="sldNum" sz="quarter" idx="5"/>
          </p:nvPr>
        </p:nvSpPr>
        <p:spPr/>
        <p:txBody>
          <a:bodyPr/>
          <a:lstStyle/>
          <a:p>
            <a:fld id="{3AE5A434-646A-2746-9BDC-885B2382B33E}" type="slidenum">
              <a:rPr lang="sv-SE" smtClean="0"/>
              <a:t>7</a:t>
            </a:fld>
            <a:endParaRPr lang="sv-SE"/>
          </a:p>
        </p:txBody>
      </p:sp>
    </p:spTree>
    <p:extLst>
      <p:ext uri="{BB962C8B-B14F-4D97-AF65-F5344CB8AC3E}">
        <p14:creationId xmlns:p14="http://schemas.microsoft.com/office/powerpoint/2010/main" val="66625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t>
            </a:r>
            <a:r>
              <a:rPr lang="en-SE" dirty="0"/>
              <a:t>irst starting with a general strategy</a:t>
            </a:r>
          </a:p>
        </p:txBody>
      </p:sp>
      <p:sp>
        <p:nvSpPr>
          <p:cNvPr id="4" name="Slide Number Placeholder 3"/>
          <p:cNvSpPr>
            <a:spLocks noGrp="1"/>
          </p:cNvSpPr>
          <p:nvPr>
            <p:ph type="sldNum" sz="quarter" idx="5"/>
          </p:nvPr>
        </p:nvSpPr>
        <p:spPr/>
        <p:txBody>
          <a:bodyPr/>
          <a:lstStyle/>
          <a:p>
            <a:fld id="{3AE5A434-646A-2746-9BDC-885B2382B33E}" type="slidenum">
              <a:rPr lang="sv-SE" smtClean="0"/>
              <a:t>12</a:t>
            </a:fld>
            <a:endParaRPr lang="sv-SE"/>
          </a:p>
        </p:txBody>
      </p:sp>
    </p:spTree>
    <p:extLst>
      <p:ext uri="{BB962C8B-B14F-4D97-AF65-F5344CB8AC3E}">
        <p14:creationId xmlns:p14="http://schemas.microsoft.com/office/powerpoint/2010/main" val="4088446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t>
            </a:r>
            <a:r>
              <a:rPr lang="en-SE" dirty="0"/>
              <a:t>irst starting with a general strategy</a:t>
            </a:r>
          </a:p>
        </p:txBody>
      </p:sp>
      <p:sp>
        <p:nvSpPr>
          <p:cNvPr id="4" name="Slide Number Placeholder 3"/>
          <p:cNvSpPr>
            <a:spLocks noGrp="1"/>
          </p:cNvSpPr>
          <p:nvPr>
            <p:ph type="sldNum" sz="quarter" idx="5"/>
          </p:nvPr>
        </p:nvSpPr>
        <p:spPr/>
        <p:txBody>
          <a:bodyPr/>
          <a:lstStyle/>
          <a:p>
            <a:fld id="{3AE5A434-646A-2746-9BDC-885B2382B33E}" type="slidenum">
              <a:rPr lang="sv-SE" smtClean="0"/>
              <a:t>13</a:t>
            </a:fld>
            <a:endParaRPr lang="sv-SE"/>
          </a:p>
        </p:txBody>
      </p:sp>
    </p:spTree>
    <p:extLst>
      <p:ext uri="{BB962C8B-B14F-4D97-AF65-F5344CB8AC3E}">
        <p14:creationId xmlns:p14="http://schemas.microsoft.com/office/powerpoint/2010/main" val="2960435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t>
            </a:r>
            <a:r>
              <a:rPr lang="en-SE" dirty="0"/>
              <a:t>irst starting with a general strategy</a:t>
            </a:r>
          </a:p>
        </p:txBody>
      </p:sp>
      <p:sp>
        <p:nvSpPr>
          <p:cNvPr id="4" name="Slide Number Placeholder 3"/>
          <p:cNvSpPr>
            <a:spLocks noGrp="1"/>
          </p:cNvSpPr>
          <p:nvPr>
            <p:ph type="sldNum" sz="quarter" idx="5"/>
          </p:nvPr>
        </p:nvSpPr>
        <p:spPr/>
        <p:txBody>
          <a:bodyPr/>
          <a:lstStyle/>
          <a:p>
            <a:fld id="{3AE5A434-646A-2746-9BDC-885B2382B33E}" type="slidenum">
              <a:rPr lang="sv-SE" smtClean="0"/>
              <a:t>14</a:t>
            </a:fld>
            <a:endParaRPr lang="sv-SE"/>
          </a:p>
        </p:txBody>
      </p:sp>
    </p:spTree>
    <p:extLst>
      <p:ext uri="{BB962C8B-B14F-4D97-AF65-F5344CB8AC3E}">
        <p14:creationId xmlns:p14="http://schemas.microsoft.com/office/powerpoint/2010/main" val="183233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t>
            </a:r>
            <a:r>
              <a:rPr lang="en-SE" dirty="0"/>
              <a:t>irst starting with a general strategy</a:t>
            </a:r>
          </a:p>
        </p:txBody>
      </p:sp>
      <p:sp>
        <p:nvSpPr>
          <p:cNvPr id="4" name="Slide Number Placeholder 3"/>
          <p:cNvSpPr>
            <a:spLocks noGrp="1"/>
          </p:cNvSpPr>
          <p:nvPr>
            <p:ph type="sldNum" sz="quarter" idx="5"/>
          </p:nvPr>
        </p:nvSpPr>
        <p:spPr/>
        <p:txBody>
          <a:bodyPr/>
          <a:lstStyle/>
          <a:p>
            <a:fld id="{3AE5A434-646A-2746-9BDC-885B2382B33E}" type="slidenum">
              <a:rPr lang="sv-SE" smtClean="0"/>
              <a:t>15</a:t>
            </a:fld>
            <a:endParaRPr lang="sv-SE"/>
          </a:p>
        </p:txBody>
      </p:sp>
    </p:spTree>
    <p:extLst>
      <p:ext uri="{BB962C8B-B14F-4D97-AF65-F5344CB8AC3E}">
        <p14:creationId xmlns:p14="http://schemas.microsoft.com/office/powerpoint/2010/main" val="2609048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2023-04-20</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2023-04-20</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2023-04-20</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2023-04-20</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2023-04-20</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2023-04-20</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2023-04-20</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2023-04-20</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cstate="print">
              <a:extLst>
                <a:ext uri="{28A0092B-C50C-407E-A947-70E740481C1C}">
                  <a14:useLocalDpi xmlns:a14="http://schemas.microsoft.com/office/drawing/2010/main"/>
                </a:ext>
              </a:extLst>
            </a:blip>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2023-04-20</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77.jpeg"/><Relationship Id="rId18" Type="http://schemas.openxmlformats.org/officeDocument/2006/relationships/image" Target="../media/image82.emf"/><Relationship Id="rId26" Type="http://schemas.openxmlformats.org/officeDocument/2006/relationships/image" Target="../media/image90.jpeg"/><Relationship Id="rId3" Type="http://schemas.microsoft.com/office/2007/relationships/hdphoto" Target="../media/hdphoto5.wdp"/><Relationship Id="rId21" Type="http://schemas.openxmlformats.org/officeDocument/2006/relationships/image" Target="../media/image85.jpeg"/><Relationship Id="rId7" Type="http://schemas.openxmlformats.org/officeDocument/2006/relationships/image" Target="../media/image72.jpeg"/><Relationship Id="rId12" Type="http://schemas.openxmlformats.org/officeDocument/2006/relationships/image" Target="../media/image76.jpeg"/><Relationship Id="rId17" Type="http://schemas.openxmlformats.org/officeDocument/2006/relationships/image" Target="../media/image81.jpeg"/><Relationship Id="rId25" Type="http://schemas.openxmlformats.org/officeDocument/2006/relationships/image" Target="../media/image89.jpeg"/><Relationship Id="rId2" Type="http://schemas.openxmlformats.org/officeDocument/2006/relationships/image" Target="../media/image68.png"/><Relationship Id="rId16" Type="http://schemas.openxmlformats.org/officeDocument/2006/relationships/image" Target="../media/image80.jpeg"/><Relationship Id="rId20" Type="http://schemas.openxmlformats.org/officeDocument/2006/relationships/image" Target="../media/image84.emf"/><Relationship Id="rId29" Type="http://schemas.openxmlformats.org/officeDocument/2006/relationships/image" Target="../media/image93.png"/><Relationship Id="rId1" Type="http://schemas.openxmlformats.org/officeDocument/2006/relationships/slideLayout" Target="../slideLayouts/slideLayout5.xml"/><Relationship Id="rId6" Type="http://schemas.openxmlformats.org/officeDocument/2006/relationships/image" Target="../media/image71.jpeg"/><Relationship Id="rId11" Type="http://schemas.microsoft.com/office/2007/relationships/hdphoto" Target="../media/hdphoto6.wdp"/><Relationship Id="rId24" Type="http://schemas.openxmlformats.org/officeDocument/2006/relationships/image" Target="../media/image88.png"/><Relationship Id="rId5" Type="http://schemas.openxmlformats.org/officeDocument/2006/relationships/image" Target="../media/image70.jpeg"/><Relationship Id="rId15" Type="http://schemas.openxmlformats.org/officeDocument/2006/relationships/image" Target="../media/image79.jpeg"/><Relationship Id="rId23" Type="http://schemas.openxmlformats.org/officeDocument/2006/relationships/image" Target="../media/image87.jpeg"/><Relationship Id="rId28" Type="http://schemas.openxmlformats.org/officeDocument/2006/relationships/image" Target="../media/image92.jpeg"/><Relationship Id="rId10" Type="http://schemas.openxmlformats.org/officeDocument/2006/relationships/image" Target="../media/image75.png"/><Relationship Id="rId19" Type="http://schemas.openxmlformats.org/officeDocument/2006/relationships/image" Target="../media/image83.png"/><Relationship Id="rId31" Type="http://schemas.openxmlformats.org/officeDocument/2006/relationships/image" Target="../media/image95.tiff"/><Relationship Id="rId4" Type="http://schemas.openxmlformats.org/officeDocument/2006/relationships/image" Target="../media/image69.jpeg"/><Relationship Id="rId9" Type="http://schemas.openxmlformats.org/officeDocument/2006/relationships/image" Target="../media/image74.jpeg"/><Relationship Id="rId14" Type="http://schemas.openxmlformats.org/officeDocument/2006/relationships/image" Target="../media/image78.jpeg"/><Relationship Id="rId22" Type="http://schemas.openxmlformats.org/officeDocument/2006/relationships/image" Target="../media/image86.jpeg"/><Relationship Id="rId27" Type="http://schemas.openxmlformats.org/officeDocument/2006/relationships/image" Target="../media/image91.jpeg"/><Relationship Id="rId30" Type="http://schemas.openxmlformats.org/officeDocument/2006/relationships/image" Target="../media/image9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indico.esss.lu.se/event/3213/"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19.png"/><Relationship Id="rId3" Type="http://schemas.openxmlformats.org/officeDocument/2006/relationships/image" Target="../media/image5.tiff"/><Relationship Id="rId21" Type="http://schemas.microsoft.com/office/2007/relationships/hdphoto" Target="../media/hdphoto2.wdp"/><Relationship Id="rId7" Type="http://schemas.openxmlformats.org/officeDocument/2006/relationships/image" Target="../media/image9.emf"/><Relationship Id="rId12" Type="http://schemas.openxmlformats.org/officeDocument/2006/relationships/image" Target="../media/image14.png"/><Relationship Id="rId17"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8.emf"/><Relationship Id="rId11" Type="http://schemas.openxmlformats.org/officeDocument/2006/relationships/image" Target="../media/image13.png"/><Relationship Id="rId5" Type="http://schemas.openxmlformats.org/officeDocument/2006/relationships/image" Target="../media/image7.emf"/><Relationship Id="rId15" Type="http://schemas.openxmlformats.org/officeDocument/2006/relationships/image" Target="../media/image17.jpeg"/><Relationship Id="rId10" Type="http://schemas.openxmlformats.org/officeDocument/2006/relationships/image" Target="../media/image12.tiff"/><Relationship Id="rId19" Type="http://schemas.openxmlformats.org/officeDocument/2006/relationships/image" Target="../media/image20.png"/><Relationship Id="rId4" Type="http://schemas.openxmlformats.org/officeDocument/2006/relationships/image" Target="../media/image6.tiff"/><Relationship Id="rId9" Type="http://schemas.openxmlformats.org/officeDocument/2006/relationships/image" Target="../media/image11.emf"/><Relationship Id="rId14" Type="http://schemas.openxmlformats.org/officeDocument/2006/relationships/image" Target="../media/image16.pn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13" Type="http://schemas.openxmlformats.org/officeDocument/2006/relationships/image" Target="../media/image33.tiff"/><Relationship Id="rId18" Type="http://schemas.openxmlformats.org/officeDocument/2006/relationships/image" Target="../media/image9.emf"/><Relationship Id="rId26" Type="http://schemas.openxmlformats.org/officeDocument/2006/relationships/image" Target="../media/image37.png"/><Relationship Id="rId39" Type="http://schemas.openxmlformats.org/officeDocument/2006/relationships/image" Target="../media/image18.png"/><Relationship Id="rId21" Type="http://schemas.openxmlformats.org/officeDocument/2006/relationships/image" Target="../media/image12.tiff"/><Relationship Id="rId34" Type="http://schemas.openxmlformats.org/officeDocument/2006/relationships/image" Target="../media/image16.png"/><Relationship Id="rId42" Type="http://schemas.openxmlformats.org/officeDocument/2006/relationships/image" Target="../media/image20.png"/><Relationship Id="rId7" Type="http://schemas.openxmlformats.org/officeDocument/2006/relationships/image" Target="../media/image27.tiff"/><Relationship Id="rId2" Type="http://schemas.openxmlformats.org/officeDocument/2006/relationships/notesSlide" Target="../notesSlides/notesSlide3.xml"/><Relationship Id="rId16" Type="http://schemas.openxmlformats.org/officeDocument/2006/relationships/image" Target="../media/image7.emf"/><Relationship Id="rId29"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26.jpeg"/><Relationship Id="rId11" Type="http://schemas.openxmlformats.org/officeDocument/2006/relationships/image" Target="../media/image31.jpeg"/><Relationship Id="rId24" Type="http://schemas.openxmlformats.org/officeDocument/2006/relationships/image" Target="../media/image35.jpeg"/><Relationship Id="rId32" Type="http://schemas.openxmlformats.org/officeDocument/2006/relationships/image" Target="../media/image41.tiff"/><Relationship Id="rId37" Type="http://schemas.openxmlformats.org/officeDocument/2006/relationships/image" Target="../media/image44.png"/><Relationship Id="rId40" Type="http://schemas.microsoft.com/office/2007/relationships/hdphoto" Target="../media/hdphoto3.wdp"/><Relationship Id="rId45" Type="http://schemas.openxmlformats.org/officeDocument/2006/relationships/image" Target="../media/image22.png"/><Relationship Id="rId5" Type="http://schemas.openxmlformats.org/officeDocument/2006/relationships/image" Target="../media/image25.png"/><Relationship Id="rId15" Type="http://schemas.openxmlformats.org/officeDocument/2006/relationships/image" Target="../media/image6.tiff"/><Relationship Id="rId23" Type="http://schemas.openxmlformats.org/officeDocument/2006/relationships/image" Target="../media/image34.tiff"/><Relationship Id="rId28" Type="http://schemas.openxmlformats.org/officeDocument/2006/relationships/image" Target="../media/image39.png"/><Relationship Id="rId36" Type="http://schemas.openxmlformats.org/officeDocument/2006/relationships/image" Target="../media/image43.jpeg"/><Relationship Id="rId10" Type="http://schemas.openxmlformats.org/officeDocument/2006/relationships/image" Target="../media/image30.jpeg"/><Relationship Id="rId19" Type="http://schemas.openxmlformats.org/officeDocument/2006/relationships/image" Target="../media/image10.png"/><Relationship Id="rId31" Type="http://schemas.openxmlformats.org/officeDocument/2006/relationships/image" Target="../media/image40.tiff"/><Relationship Id="rId44" Type="http://schemas.microsoft.com/office/2007/relationships/hdphoto" Target="../media/hdphoto4.wdp"/><Relationship Id="rId4" Type="http://schemas.openxmlformats.org/officeDocument/2006/relationships/image" Target="../media/image24.jpeg"/><Relationship Id="rId9" Type="http://schemas.openxmlformats.org/officeDocument/2006/relationships/image" Target="../media/image29.png"/><Relationship Id="rId14" Type="http://schemas.openxmlformats.org/officeDocument/2006/relationships/image" Target="../media/image5.tiff"/><Relationship Id="rId22" Type="http://schemas.openxmlformats.org/officeDocument/2006/relationships/image" Target="../media/image13.png"/><Relationship Id="rId27" Type="http://schemas.openxmlformats.org/officeDocument/2006/relationships/image" Target="../media/image38.jpeg"/><Relationship Id="rId30" Type="http://schemas.openxmlformats.org/officeDocument/2006/relationships/image" Target="../media/image15.jpeg"/><Relationship Id="rId35" Type="http://schemas.openxmlformats.org/officeDocument/2006/relationships/image" Target="../media/image17.jpeg"/><Relationship Id="rId43" Type="http://schemas.openxmlformats.org/officeDocument/2006/relationships/image" Target="../media/image21.png"/><Relationship Id="rId8" Type="http://schemas.openxmlformats.org/officeDocument/2006/relationships/image" Target="../media/image28.png"/><Relationship Id="rId3" Type="http://schemas.openxmlformats.org/officeDocument/2006/relationships/image" Target="../media/image23.png"/><Relationship Id="rId12" Type="http://schemas.openxmlformats.org/officeDocument/2006/relationships/image" Target="../media/image32.png"/><Relationship Id="rId17" Type="http://schemas.openxmlformats.org/officeDocument/2006/relationships/image" Target="../media/image8.emf"/><Relationship Id="rId25" Type="http://schemas.openxmlformats.org/officeDocument/2006/relationships/image" Target="../media/image36.jpeg"/><Relationship Id="rId33" Type="http://schemas.openxmlformats.org/officeDocument/2006/relationships/image" Target="../media/image42.jpeg"/><Relationship Id="rId38" Type="http://schemas.openxmlformats.org/officeDocument/2006/relationships/image" Target="../media/image45.png"/><Relationship Id="rId46" Type="http://schemas.openxmlformats.org/officeDocument/2006/relationships/image" Target="../media/image46.jpeg"/><Relationship Id="rId20" Type="http://schemas.openxmlformats.org/officeDocument/2006/relationships/image" Target="../media/image11.emf"/><Relationship Id="rId41"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jpe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jpeg"/><Relationship Id="rId10" Type="http://schemas.openxmlformats.org/officeDocument/2006/relationships/image" Target="../media/image54.png"/><Relationship Id="rId4" Type="http://schemas.openxmlformats.org/officeDocument/2006/relationships/image" Target="../media/image48.jpeg"/><Relationship Id="rId9" Type="http://schemas.openxmlformats.org/officeDocument/2006/relationships/image" Target="../media/image5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5.xml"/><Relationship Id="rId6" Type="http://schemas.openxmlformats.org/officeDocument/2006/relationships/image" Target="../media/image62.jpe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jpeg"/><Relationship Id="rId9"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Scientific Activities Division (SAD) providing Sample Environment, </a:t>
            </a:r>
            <a:br>
              <a:rPr lang="en-GB" dirty="0"/>
            </a:br>
            <a:r>
              <a:rPr lang="en-GB" dirty="0"/>
              <a:t>Sample and User Services</a:t>
            </a:r>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a:xfrm>
            <a:off x="1930395" y="3883393"/>
            <a:ext cx="9432698" cy="921363"/>
          </a:xfrm>
        </p:spPr>
        <p:txBody>
          <a:bodyPr/>
          <a:lstStyle/>
          <a:p>
            <a:r>
              <a:rPr lang="en-GB" i="1" dirty="0"/>
              <a:t>Based on SAD 2.0 Group Structure with SCUO, MPS, CLS incl. polarisation and guide characterisation function</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Arno Hiess</a:t>
            </a:r>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fld id="{18896B66-0B3A-474C-9C9C-E4F07B1F5DAD}" type="datetime1">
              <a:rPr lang="sv-SE" sz="1200" b="1">
                <a:solidFill>
                  <a:schemeClr val="bg1"/>
                </a:solidFill>
              </a:rPr>
              <a:pPr/>
              <a:t>2023-04-20</a:t>
            </a:fld>
            <a:endParaRPr lang="en-GB" sz="1200" b="1" dirty="0">
              <a:solidFill>
                <a:schemeClr val="bg1"/>
              </a:solidFill>
            </a:endParaRPr>
          </a:p>
        </p:txBody>
      </p:sp>
    </p:spTree>
    <p:extLst>
      <p:ext uri="{BB962C8B-B14F-4D97-AF65-F5344CB8AC3E}">
        <p14:creationId xmlns:p14="http://schemas.microsoft.com/office/powerpoint/2010/main" val="719452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6669" y="265373"/>
            <a:ext cx="9857040" cy="657339"/>
          </a:xfrm>
        </p:spPr>
        <p:txBody>
          <a:bodyPr/>
          <a:lstStyle/>
          <a:p>
            <a:r>
              <a:rPr lang="en-US" dirty="0"/>
              <a:t>Materials and Physics Support - MPS</a:t>
            </a:r>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10</a:t>
            </a:fld>
            <a:endParaRPr lang="sv-SE" dirty="0"/>
          </a:p>
        </p:txBody>
      </p:sp>
      <p:sp>
        <p:nvSpPr>
          <p:cNvPr id="5" name="Text Placeholder 4"/>
          <p:cNvSpPr>
            <a:spLocks noGrp="1"/>
          </p:cNvSpPr>
          <p:nvPr>
            <p:ph type="body" sz="quarter" idx="14"/>
          </p:nvPr>
        </p:nvSpPr>
        <p:spPr>
          <a:xfrm>
            <a:off x="632617" y="896560"/>
            <a:ext cx="9360000" cy="507076"/>
          </a:xfrm>
        </p:spPr>
        <p:txBody>
          <a:bodyPr/>
          <a:lstStyle/>
          <a:p>
            <a:r>
              <a:rPr lang="en-US" dirty="0"/>
              <a:t>The people of MPS and their scope</a:t>
            </a:r>
          </a:p>
        </p:txBody>
      </p:sp>
      <p:sp>
        <p:nvSpPr>
          <p:cNvPr id="6" name="Content Placeholder 5"/>
          <p:cNvSpPr>
            <a:spLocks noGrp="1"/>
          </p:cNvSpPr>
          <p:nvPr>
            <p:ph idx="1"/>
          </p:nvPr>
        </p:nvSpPr>
        <p:spPr>
          <a:xfrm>
            <a:off x="6773380" y="5315263"/>
            <a:ext cx="5562738" cy="932633"/>
          </a:xfrm>
        </p:spPr>
        <p:txBody>
          <a:bodyPr/>
          <a:lstStyle/>
          <a:p>
            <a:pPr marL="99913" lvl="1" indent="-100800">
              <a:spcBef>
                <a:spcPts val="0"/>
              </a:spcBef>
              <a:buFont typeface="Wingdings" pitchFamily="2" charset="2"/>
              <a:buChar char="§"/>
            </a:pPr>
            <a:r>
              <a:rPr lang="en-US" sz="1600" dirty="0"/>
              <a:t> Design, develop and provide hardware for polarization</a:t>
            </a:r>
          </a:p>
          <a:p>
            <a:pPr marL="99913" lvl="1" indent="-100800">
              <a:spcBef>
                <a:spcPts val="0"/>
              </a:spcBef>
              <a:buFont typeface="Wingdings" pitchFamily="2" charset="2"/>
              <a:buChar char="§"/>
            </a:pPr>
            <a:r>
              <a:rPr lang="en-US" sz="1600" dirty="0"/>
              <a:t> Provide software for control of hardware </a:t>
            </a:r>
          </a:p>
          <a:p>
            <a:pPr marL="99913" lvl="1" indent="-100800">
              <a:spcBef>
                <a:spcPts val="0"/>
              </a:spcBef>
              <a:buFont typeface="Wingdings" pitchFamily="2" charset="2"/>
              <a:buChar char="§"/>
            </a:pPr>
            <a:r>
              <a:rPr lang="en-US" sz="1600" dirty="0"/>
              <a:t> Scientific support</a:t>
            </a:r>
          </a:p>
        </p:txBody>
      </p:sp>
      <p:sp>
        <p:nvSpPr>
          <p:cNvPr id="7" name="Date Placeholder 6"/>
          <p:cNvSpPr>
            <a:spLocks noGrp="1"/>
          </p:cNvSpPr>
          <p:nvPr>
            <p:ph type="dt" sz="half" idx="10"/>
          </p:nvPr>
        </p:nvSpPr>
        <p:spPr/>
        <p:txBody>
          <a:bodyPr/>
          <a:lstStyle/>
          <a:p>
            <a:fld id="{18896B66-0B3A-474C-9C9C-E4F07B1F5DAD}" type="datetime1">
              <a:rPr lang="sv-SE" smtClean="0"/>
              <a:t>2023-04-20</a:t>
            </a:fld>
            <a:endParaRPr lang="sv-SE" dirty="0"/>
          </a:p>
        </p:txBody>
      </p:sp>
      <p:grpSp>
        <p:nvGrpSpPr>
          <p:cNvPr id="8" name="Group 7"/>
          <p:cNvGrpSpPr/>
          <p:nvPr/>
        </p:nvGrpSpPr>
        <p:grpSpPr>
          <a:xfrm rot="16200000">
            <a:off x="-1166672" y="3687043"/>
            <a:ext cx="4235826" cy="637247"/>
            <a:chOff x="2647675" y="3647728"/>
            <a:chExt cx="1187259" cy="868658"/>
          </a:xfrm>
          <a:scene3d>
            <a:camera prst="orthographicFront">
              <a:rot lat="0" lon="0" rev="0"/>
            </a:camera>
            <a:lightRig rig="contrasting" dir="t">
              <a:rot lat="0" lon="0" rev="1200000"/>
            </a:lightRig>
          </a:scene3d>
        </p:grpSpPr>
        <p:sp>
          <p:nvSpPr>
            <p:cNvPr id="21" name="Rounded Rectangle 20"/>
            <p:cNvSpPr/>
            <p:nvPr/>
          </p:nvSpPr>
          <p:spPr>
            <a:xfrm>
              <a:off x="2647675" y="3647728"/>
              <a:ext cx="1187259" cy="868658"/>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2" name="Rounded Rectangle 4"/>
            <p:cNvSpPr txBox="1"/>
            <p:nvPr/>
          </p:nvSpPr>
          <p:spPr>
            <a:xfrm>
              <a:off x="2650955" y="3698612"/>
              <a:ext cx="1136375" cy="8177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Group Leader : Caroline </a:t>
              </a:r>
              <a:r>
                <a:rPr lang="en-US" sz="1600" b="1" kern="1200" dirty="0" err="1"/>
                <a:t>Curfs</a:t>
              </a:r>
              <a:endParaRPr lang="en-US" sz="1600" b="1" kern="1200" dirty="0"/>
            </a:p>
          </p:txBody>
        </p:sp>
      </p:grpSp>
      <p:grpSp>
        <p:nvGrpSpPr>
          <p:cNvPr id="10" name="Group 9"/>
          <p:cNvGrpSpPr/>
          <p:nvPr/>
        </p:nvGrpSpPr>
        <p:grpSpPr>
          <a:xfrm>
            <a:off x="1398499" y="1907694"/>
            <a:ext cx="5097600" cy="1584000"/>
            <a:chOff x="2806288" y="2524815"/>
            <a:chExt cx="1207463" cy="559987"/>
          </a:xfrm>
          <a:scene3d>
            <a:camera prst="orthographicFront">
              <a:rot lat="0" lon="0" rev="0"/>
            </a:camera>
            <a:lightRig rig="contrasting" dir="t">
              <a:rot lat="0" lon="0" rev="1200000"/>
            </a:lightRig>
          </a:scene3d>
        </p:grpSpPr>
        <p:sp>
          <p:nvSpPr>
            <p:cNvPr id="17" name="Rounded Rectangle 16"/>
            <p:cNvSpPr/>
            <p:nvPr/>
          </p:nvSpPr>
          <p:spPr>
            <a:xfrm>
              <a:off x="2806288" y="2524815"/>
              <a:ext cx="1207463" cy="559987"/>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8" name="Rounded Rectangle 8"/>
            <p:cNvSpPr txBox="1"/>
            <p:nvPr/>
          </p:nvSpPr>
          <p:spPr>
            <a:xfrm flipH="1">
              <a:off x="2875336" y="2553271"/>
              <a:ext cx="1100725" cy="5100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dirty="0"/>
                <a:t>Project leads for sample environment systems (SES) </a:t>
              </a:r>
            </a:p>
            <a:p>
              <a:pPr marL="342900" lvl="0" indent="-342900" algn="ctr" defTabSz="711200">
                <a:lnSpc>
                  <a:spcPct val="90000"/>
                </a:lnSpc>
                <a:spcBef>
                  <a:spcPct val="0"/>
                </a:spcBef>
                <a:spcAft>
                  <a:spcPct val="35000"/>
                </a:spcAft>
                <a:buAutoNum type="alphaUcPeriod"/>
              </a:pPr>
              <a:r>
                <a:rPr lang="en-US" sz="1600" dirty="0"/>
                <a:t>Holmes (Low temp. and magnets)</a:t>
              </a:r>
            </a:p>
            <a:p>
              <a:pPr lvl="0" algn="ctr" defTabSz="711200">
                <a:lnSpc>
                  <a:spcPct val="90000"/>
                </a:lnSpc>
                <a:spcBef>
                  <a:spcPct val="0"/>
                </a:spcBef>
                <a:spcAft>
                  <a:spcPct val="35000"/>
                </a:spcAft>
              </a:pPr>
              <a:r>
                <a:rPr lang="en-US" sz="1600" dirty="0"/>
                <a:t>C. </a:t>
              </a:r>
              <a:r>
                <a:rPr lang="en-US" sz="1600" dirty="0" err="1"/>
                <a:t>Curfs</a:t>
              </a:r>
              <a:r>
                <a:rPr lang="en-US" sz="1600" dirty="0"/>
                <a:t> (High temp., high pressure and mechanical processing)</a:t>
              </a:r>
            </a:p>
          </p:txBody>
        </p:sp>
      </p:grpSp>
      <p:grpSp>
        <p:nvGrpSpPr>
          <p:cNvPr id="11" name="Group 10"/>
          <p:cNvGrpSpPr/>
          <p:nvPr/>
        </p:nvGrpSpPr>
        <p:grpSpPr>
          <a:xfrm>
            <a:off x="1398499" y="3684989"/>
            <a:ext cx="5096076" cy="684000"/>
            <a:chOff x="2821439" y="3534864"/>
            <a:chExt cx="1208639" cy="721798"/>
          </a:xfrm>
          <a:scene3d>
            <a:camera prst="orthographicFront">
              <a:rot lat="0" lon="0" rev="0"/>
            </a:camera>
            <a:lightRig rig="contrasting" dir="t">
              <a:rot lat="0" lon="0" rev="1200000"/>
            </a:lightRig>
          </a:scene3d>
        </p:grpSpPr>
        <p:sp>
          <p:nvSpPr>
            <p:cNvPr id="15" name="Rounded Rectangle 14"/>
            <p:cNvSpPr/>
            <p:nvPr/>
          </p:nvSpPr>
          <p:spPr>
            <a:xfrm>
              <a:off x="2821439" y="3534864"/>
              <a:ext cx="1208639" cy="721798"/>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6" name="Rounded Rectangle 10"/>
            <p:cNvSpPr txBox="1"/>
            <p:nvPr/>
          </p:nvSpPr>
          <p:spPr>
            <a:xfrm>
              <a:off x="2835596" y="3566876"/>
              <a:ext cx="1166357" cy="68978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711200">
                <a:lnSpc>
                  <a:spcPct val="90000"/>
                </a:lnSpc>
                <a:spcBef>
                  <a:spcPct val="0"/>
                </a:spcBef>
                <a:spcAft>
                  <a:spcPct val="35000"/>
                </a:spcAft>
              </a:pPr>
              <a:r>
                <a:rPr lang="en-US" sz="1600" b="1" dirty="0"/>
                <a:t>Control electronics and control integration</a:t>
              </a:r>
            </a:p>
            <a:p>
              <a:pPr algn="ctr" defTabSz="711200">
                <a:lnSpc>
                  <a:spcPct val="90000"/>
                </a:lnSpc>
                <a:spcBef>
                  <a:spcPct val="0"/>
                </a:spcBef>
                <a:spcAft>
                  <a:spcPct val="35000"/>
                </a:spcAft>
              </a:pPr>
              <a:r>
                <a:rPr lang="en-US" sz="1600" dirty="0"/>
                <a:t>N. </a:t>
              </a:r>
              <a:r>
                <a:rPr lang="en-US" sz="1600" dirty="0" err="1"/>
                <a:t>Ekström</a:t>
              </a:r>
              <a:r>
                <a:rPr lang="en-US" sz="1600" dirty="0"/>
                <a:t> &amp; A. </a:t>
              </a:r>
              <a:r>
                <a:rPr lang="en-US" sz="1600" dirty="0" err="1"/>
                <a:t>Hagelberg</a:t>
              </a:r>
              <a:endParaRPr lang="en-US" sz="1600" dirty="0"/>
            </a:p>
          </p:txBody>
        </p:sp>
      </p:grpSp>
      <p:grpSp>
        <p:nvGrpSpPr>
          <p:cNvPr id="12" name="Group 11"/>
          <p:cNvGrpSpPr/>
          <p:nvPr/>
        </p:nvGrpSpPr>
        <p:grpSpPr>
          <a:xfrm>
            <a:off x="1398499" y="4562284"/>
            <a:ext cx="5115471" cy="684000"/>
            <a:chOff x="2837837" y="4905148"/>
            <a:chExt cx="1219583" cy="740428"/>
          </a:xfrm>
          <a:scene3d>
            <a:camera prst="orthographicFront">
              <a:rot lat="0" lon="0" rev="0"/>
            </a:camera>
            <a:lightRig rig="contrasting" dir="t">
              <a:rot lat="0" lon="0" rev="1200000"/>
            </a:lightRig>
          </a:scene3d>
        </p:grpSpPr>
        <p:sp>
          <p:nvSpPr>
            <p:cNvPr id="13" name="Rounded Rectangle 12"/>
            <p:cNvSpPr/>
            <p:nvPr/>
          </p:nvSpPr>
          <p:spPr>
            <a:xfrm>
              <a:off x="2837837" y="4926289"/>
              <a:ext cx="1219583" cy="719287"/>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4" name="Rounded Rectangle 12"/>
            <p:cNvSpPr txBox="1"/>
            <p:nvPr/>
          </p:nvSpPr>
          <p:spPr>
            <a:xfrm>
              <a:off x="2864963" y="4905148"/>
              <a:ext cx="1177449" cy="6771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711200">
                <a:lnSpc>
                  <a:spcPct val="90000"/>
                </a:lnSpc>
                <a:spcBef>
                  <a:spcPct val="0"/>
                </a:spcBef>
                <a:spcAft>
                  <a:spcPct val="35000"/>
                </a:spcAft>
              </a:pPr>
              <a:r>
                <a:rPr lang="en-US" sz="1600" b="1" dirty="0"/>
                <a:t>Mechanical integration and technical support</a:t>
              </a:r>
            </a:p>
            <a:p>
              <a:pPr lvl="0" algn="ctr" defTabSz="711200">
                <a:lnSpc>
                  <a:spcPct val="90000"/>
                </a:lnSpc>
                <a:spcBef>
                  <a:spcPct val="0"/>
                </a:spcBef>
                <a:spcAft>
                  <a:spcPct val="35000"/>
                </a:spcAft>
              </a:pPr>
              <a:r>
                <a:rPr lang="en-US" sz="1600" dirty="0"/>
                <a:t>R. </a:t>
              </a:r>
              <a:r>
                <a:rPr lang="en-US" sz="1600" dirty="0" err="1"/>
                <a:t>Ammer</a:t>
              </a:r>
              <a:r>
                <a:rPr lang="en-US" sz="1600" dirty="0"/>
                <a:t> &amp; L. </a:t>
              </a:r>
              <a:r>
                <a:rPr lang="en-US" sz="1600" dirty="0" err="1"/>
                <a:t>Saxtrup</a:t>
              </a:r>
              <a:endParaRPr lang="en-US" sz="1600" dirty="0"/>
            </a:p>
          </p:txBody>
        </p:sp>
      </p:grpSp>
      <p:sp>
        <p:nvSpPr>
          <p:cNvPr id="24" name="Content Placeholder 5"/>
          <p:cNvSpPr txBox="1">
            <a:spLocks/>
          </p:cNvSpPr>
          <p:nvPr/>
        </p:nvSpPr>
        <p:spPr>
          <a:xfrm>
            <a:off x="6773380" y="4277170"/>
            <a:ext cx="3370435" cy="426413"/>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6" name="Content Placeholder 5"/>
          <p:cNvSpPr txBox="1">
            <a:spLocks/>
          </p:cNvSpPr>
          <p:nvPr/>
        </p:nvSpPr>
        <p:spPr>
          <a:xfrm>
            <a:off x="6773380" y="3640096"/>
            <a:ext cx="5133760" cy="932633"/>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itchFamily="2" charset="2"/>
              <a:buChar char="§"/>
            </a:pPr>
            <a:r>
              <a:rPr lang="en-US" sz="1600" dirty="0"/>
              <a:t> Design and fabrication of control electronics </a:t>
            </a:r>
          </a:p>
          <a:p>
            <a:pPr>
              <a:spcBef>
                <a:spcPts val="0"/>
              </a:spcBef>
              <a:buFont typeface="Wingdings" pitchFamily="2" charset="2"/>
              <a:buChar char="§"/>
            </a:pPr>
            <a:r>
              <a:rPr lang="en-US" sz="1600" dirty="0"/>
              <a:t> Control integration of systems, which cannot use EPICS directly  </a:t>
            </a:r>
          </a:p>
        </p:txBody>
      </p:sp>
      <p:sp>
        <p:nvSpPr>
          <p:cNvPr id="27" name="Content Placeholder 5"/>
          <p:cNvSpPr txBox="1">
            <a:spLocks/>
          </p:cNvSpPr>
          <p:nvPr/>
        </p:nvSpPr>
        <p:spPr>
          <a:xfrm>
            <a:off x="6773380" y="4456841"/>
            <a:ext cx="5095017" cy="655328"/>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itchFamily="2" charset="2"/>
              <a:buChar char="§"/>
            </a:pPr>
            <a:r>
              <a:rPr lang="en-US" sz="1600" dirty="0"/>
              <a:t> Provide mechanical alignment and integration of SES</a:t>
            </a:r>
          </a:p>
          <a:p>
            <a:pPr>
              <a:spcBef>
                <a:spcPts val="0"/>
              </a:spcBef>
              <a:buFont typeface="Wingdings" pitchFamily="2" charset="2"/>
              <a:buChar char="§"/>
            </a:pPr>
            <a:r>
              <a:rPr lang="en-US" sz="1600" dirty="0"/>
              <a:t> Mechanical workshop</a:t>
            </a:r>
          </a:p>
          <a:p>
            <a:pPr>
              <a:spcBef>
                <a:spcPts val="0"/>
              </a:spcBef>
              <a:buFont typeface="Wingdings" pitchFamily="2" charset="2"/>
              <a:buChar char="§"/>
            </a:pPr>
            <a:r>
              <a:rPr lang="en-US" sz="1600" dirty="0"/>
              <a:t> Technical work  </a:t>
            </a:r>
          </a:p>
        </p:txBody>
      </p:sp>
      <p:grpSp>
        <p:nvGrpSpPr>
          <p:cNvPr id="31" name="Group 30"/>
          <p:cNvGrpSpPr/>
          <p:nvPr/>
        </p:nvGrpSpPr>
        <p:grpSpPr>
          <a:xfrm>
            <a:off x="1398499" y="5439580"/>
            <a:ext cx="5170813" cy="684000"/>
            <a:chOff x="2821439" y="3534864"/>
            <a:chExt cx="1208639" cy="721798"/>
          </a:xfrm>
          <a:scene3d>
            <a:camera prst="orthographicFront">
              <a:rot lat="0" lon="0" rev="0"/>
            </a:camera>
            <a:lightRig rig="contrasting" dir="t">
              <a:rot lat="0" lon="0" rev="1200000"/>
            </a:lightRig>
          </a:scene3d>
        </p:grpSpPr>
        <p:sp>
          <p:nvSpPr>
            <p:cNvPr id="32" name="Rounded Rectangle 31"/>
            <p:cNvSpPr/>
            <p:nvPr/>
          </p:nvSpPr>
          <p:spPr>
            <a:xfrm>
              <a:off x="2821439" y="3534864"/>
              <a:ext cx="1208639" cy="721798"/>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3" name="Rounded Rectangle 10"/>
            <p:cNvSpPr txBox="1"/>
            <p:nvPr/>
          </p:nvSpPr>
          <p:spPr>
            <a:xfrm>
              <a:off x="2842580" y="3556006"/>
              <a:ext cx="1166357" cy="6430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711200">
                <a:lnSpc>
                  <a:spcPct val="90000"/>
                </a:lnSpc>
                <a:spcBef>
                  <a:spcPct val="0"/>
                </a:spcBef>
                <a:spcAft>
                  <a:spcPct val="35000"/>
                </a:spcAft>
              </a:pPr>
              <a:r>
                <a:rPr lang="en-US" sz="1600" b="1" dirty="0"/>
                <a:t>Polarization</a:t>
              </a:r>
            </a:p>
            <a:p>
              <a:pPr algn="ctr" defTabSz="711200">
                <a:lnSpc>
                  <a:spcPct val="90000"/>
                </a:lnSpc>
                <a:spcBef>
                  <a:spcPct val="0"/>
                </a:spcBef>
                <a:spcAft>
                  <a:spcPct val="35000"/>
                </a:spcAft>
              </a:pPr>
              <a:r>
                <a:rPr lang="en-US" sz="1600" dirty="0"/>
                <a:t>W. T. Lee &amp; J. Hagman</a:t>
              </a:r>
            </a:p>
          </p:txBody>
        </p:sp>
      </p:grpSp>
      <p:sp>
        <p:nvSpPr>
          <p:cNvPr id="9" name="Content Placeholder 5">
            <a:extLst>
              <a:ext uri="{FF2B5EF4-FFF2-40B4-BE49-F238E27FC236}">
                <a16:creationId xmlns:a16="http://schemas.microsoft.com/office/drawing/2014/main" id="{63C76DC0-BFC1-1719-FB48-937CDBCB00F7}"/>
              </a:ext>
            </a:extLst>
          </p:cNvPr>
          <p:cNvSpPr txBox="1">
            <a:spLocks/>
          </p:cNvSpPr>
          <p:nvPr/>
        </p:nvSpPr>
        <p:spPr>
          <a:xfrm>
            <a:off x="6674142" y="4196248"/>
            <a:ext cx="5133760" cy="655328"/>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US" dirty="0"/>
          </a:p>
        </p:txBody>
      </p:sp>
      <p:sp>
        <p:nvSpPr>
          <p:cNvPr id="19" name="Content Placeholder 5">
            <a:extLst>
              <a:ext uri="{FF2B5EF4-FFF2-40B4-BE49-F238E27FC236}">
                <a16:creationId xmlns:a16="http://schemas.microsoft.com/office/drawing/2014/main" id="{E59102FD-E6A2-0C07-F8BE-C3F7A121E491}"/>
              </a:ext>
            </a:extLst>
          </p:cNvPr>
          <p:cNvSpPr txBox="1">
            <a:spLocks/>
          </p:cNvSpPr>
          <p:nvPr/>
        </p:nvSpPr>
        <p:spPr>
          <a:xfrm>
            <a:off x="6773380" y="2278059"/>
            <a:ext cx="5133760" cy="887090"/>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itchFamily="2" charset="2"/>
              <a:buChar char="§"/>
            </a:pPr>
            <a:r>
              <a:rPr lang="en-US" sz="1600" dirty="0"/>
              <a:t> Define, design and procure SES </a:t>
            </a:r>
          </a:p>
          <a:p>
            <a:pPr>
              <a:spcBef>
                <a:spcPts val="0"/>
              </a:spcBef>
              <a:buFont typeface="Wingdings" pitchFamily="2" charset="2"/>
              <a:buChar char="§"/>
            </a:pPr>
            <a:r>
              <a:rPr lang="en-US" sz="1600" dirty="0"/>
              <a:t> Manage projects within time and budgets</a:t>
            </a:r>
          </a:p>
          <a:p>
            <a:pPr>
              <a:spcBef>
                <a:spcPts val="0"/>
              </a:spcBef>
              <a:buFont typeface="Wingdings" pitchFamily="2" charset="2"/>
              <a:buChar char="§"/>
            </a:pPr>
            <a:r>
              <a:rPr lang="en-US" sz="1600" dirty="0"/>
              <a:t> Test SES and lead the integration</a:t>
            </a:r>
          </a:p>
        </p:txBody>
      </p:sp>
    </p:spTree>
    <p:extLst>
      <p:ext uri="{BB962C8B-B14F-4D97-AF65-F5344CB8AC3E}">
        <p14:creationId xmlns:p14="http://schemas.microsoft.com/office/powerpoint/2010/main" val="190671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DB9548E9-8BF6-A014-455F-8D3D1DB86733}"/>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6000" contrast="34000"/>
                    </a14:imgEffect>
                  </a14:imgLayer>
                </a14:imgProps>
              </a:ext>
              <a:ext uri="{28A0092B-C50C-407E-A947-70E740481C1C}">
                <a14:useLocalDpi xmlns:a14="http://schemas.microsoft.com/office/drawing/2010/main"/>
              </a:ext>
            </a:extLst>
          </a:blip>
          <a:srcRect/>
          <a:stretch/>
        </p:blipFill>
        <p:spPr>
          <a:xfrm>
            <a:off x="8176636" y="4165290"/>
            <a:ext cx="1374842" cy="1164601"/>
          </a:xfrm>
          <a:prstGeom prst="rect">
            <a:avLst/>
          </a:prstGeom>
        </p:spPr>
      </p:pic>
      <p:sp>
        <p:nvSpPr>
          <p:cNvPr id="2" name="Title 1"/>
          <p:cNvSpPr>
            <a:spLocks noGrp="1"/>
          </p:cNvSpPr>
          <p:nvPr>
            <p:ph type="title"/>
          </p:nvPr>
        </p:nvSpPr>
        <p:spPr>
          <a:xfrm>
            <a:off x="488567" y="154124"/>
            <a:ext cx="9360000" cy="657339"/>
          </a:xfrm>
        </p:spPr>
        <p:txBody>
          <a:bodyPr/>
          <a:lstStyle/>
          <a:p>
            <a:r>
              <a:rPr lang="en-US" dirty="0"/>
              <a:t>Sample environment systems</a:t>
            </a:r>
          </a:p>
        </p:txBody>
      </p:sp>
      <p:sp>
        <p:nvSpPr>
          <p:cNvPr id="36" name="TextBox 35">
            <a:extLst>
              <a:ext uri="{FF2B5EF4-FFF2-40B4-BE49-F238E27FC236}">
                <a16:creationId xmlns:a16="http://schemas.microsoft.com/office/drawing/2014/main" id="{2375A34A-37DD-15D5-3A7A-A9BAE1234A67}"/>
              </a:ext>
            </a:extLst>
          </p:cNvPr>
          <p:cNvSpPr txBox="1"/>
          <p:nvPr/>
        </p:nvSpPr>
        <p:spPr>
          <a:xfrm>
            <a:off x="488567" y="3703396"/>
            <a:ext cx="2109680" cy="369332"/>
          </a:xfrm>
          <a:prstGeom prst="rect">
            <a:avLst/>
          </a:prstGeom>
          <a:noFill/>
        </p:spPr>
        <p:txBody>
          <a:bodyPr wrap="none" rtlCol="0">
            <a:spAutoFit/>
          </a:bodyPr>
          <a:lstStyle/>
          <a:p>
            <a:pPr algn="l"/>
            <a:r>
              <a:rPr lang="en-GB" b="1" dirty="0">
                <a:solidFill>
                  <a:schemeClr val="accent1"/>
                </a:solidFill>
              </a:rPr>
              <a:t>Low temperature </a:t>
            </a:r>
          </a:p>
        </p:txBody>
      </p:sp>
      <p:sp>
        <p:nvSpPr>
          <p:cNvPr id="39" name="TextBox 38">
            <a:extLst>
              <a:ext uri="{FF2B5EF4-FFF2-40B4-BE49-F238E27FC236}">
                <a16:creationId xmlns:a16="http://schemas.microsoft.com/office/drawing/2014/main" id="{6D11D8DE-CD98-7A3F-D263-7A27B6F97A2A}"/>
              </a:ext>
            </a:extLst>
          </p:cNvPr>
          <p:cNvSpPr txBox="1"/>
          <p:nvPr/>
        </p:nvSpPr>
        <p:spPr>
          <a:xfrm>
            <a:off x="403646" y="997003"/>
            <a:ext cx="1127232" cy="369332"/>
          </a:xfrm>
          <a:prstGeom prst="rect">
            <a:avLst/>
          </a:prstGeom>
          <a:noFill/>
        </p:spPr>
        <p:txBody>
          <a:bodyPr wrap="none" rtlCol="0">
            <a:spAutoFit/>
          </a:bodyPr>
          <a:lstStyle/>
          <a:p>
            <a:pPr algn="l"/>
            <a:r>
              <a:rPr lang="en-GB" b="1" dirty="0">
                <a:solidFill>
                  <a:schemeClr val="accent1"/>
                </a:solidFill>
              </a:rPr>
              <a:t>Magnets</a:t>
            </a:r>
          </a:p>
        </p:txBody>
      </p:sp>
      <p:sp>
        <p:nvSpPr>
          <p:cNvPr id="41" name="TextBox 40">
            <a:extLst>
              <a:ext uri="{FF2B5EF4-FFF2-40B4-BE49-F238E27FC236}">
                <a16:creationId xmlns:a16="http://schemas.microsoft.com/office/drawing/2014/main" id="{8C144348-571F-FB31-D233-E2AF9692D28D}"/>
              </a:ext>
            </a:extLst>
          </p:cNvPr>
          <p:cNvSpPr txBox="1"/>
          <p:nvPr/>
        </p:nvSpPr>
        <p:spPr>
          <a:xfrm>
            <a:off x="3233462" y="2680483"/>
            <a:ext cx="1537409" cy="646331"/>
          </a:xfrm>
          <a:prstGeom prst="rect">
            <a:avLst/>
          </a:prstGeom>
          <a:noFill/>
        </p:spPr>
        <p:txBody>
          <a:bodyPr wrap="none" rtlCol="0">
            <a:spAutoFit/>
          </a:bodyPr>
          <a:lstStyle/>
          <a:p>
            <a:pPr algn="l"/>
            <a:r>
              <a:rPr lang="en-GB" b="1" dirty="0">
                <a:solidFill>
                  <a:schemeClr val="accent1"/>
                </a:solidFill>
              </a:rPr>
              <a:t>High </a:t>
            </a:r>
          </a:p>
          <a:p>
            <a:pPr algn="l"/>
            <a:r>
              <a:rPr lang="en-GB" b="1" dirty="0">
                <a:solidFill>
                  <a:schemeClr val="accent1"/>
                </a:solidFill>
              </a:rPr>
              <a:t>temperature</a:t>
            </a:r>
          </a:p>
        </p:txBody>
      </p:sp>
      <p:sp>
        <p:nvSpPr>
          <p:cNvPr id="42" name="TextBox 41">
            <a:extLst>
              <a:ext uri="{FF2B5EF4-FFF2-40B4-BE49-F238E27FC236}">
                <a16:creationId xmlns:a16="http://schemas.microsoft.com/office/drawing/2014/main" id="{2F4D593F-1913-3ED2-849D-6ED26483D9A4}"/>
              </a:ext>
            </a:extLst>
          </p:cNvPr>
          <p:cNvSpPr txBox="1"/>
          <p:nvPr/>
        </p:nvSpPr>
        <p:spPr>
          <a:xfrm>
            <a:off x="4772991" y="6303314"/>
            <a:ext cx="2633157" cy="369332"/>
          </a:xfrm>
          <a:prstGeom prst="rect">
            <a:avLst/>
          </a:prstGeom>
          <a:noFill/>
        </p:spPr>
        <p:txBody>
          <a:bodyPr wrap="none" rtlCol="0">
            <a:spAutoFit/>
          </a:bodyPr>
          <a:lstStyle/>
          <a:p>
            <a:pPr algn="l"/>
            <a:r>
              <a:rPr lang="en-GB" b="1" dirty="0">
                <a:solidFill>
                  <a:schemeClr val="accent1"/>
                </a:solidFill>
              </a:rPr>
              <a:t>Mechanical processing</a:t>
            </a:r>
          </a:p>
        </p:txBody>
      </p:sp>
      <p:pic>
        <p:nvPicPr>
          <p:cNvPr id="44" name="Picture 43">
            <a:extLst>
              <a:ext uri="{FF2B5EF4-FFF2-40B4-BE49-F238E27FC236}">
                <a16:creationId xmlns:a16="http://schemas.microsoft.com/office/drawing/2014/main" id="{A4F62DA7-C8FC-3429-0FE5-9F6076A5C1D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1065984" y="4361094"/>
            <a:ext cx="1428170" cy="1071127"/>
          </a:xfrm>
          <a:prstGeom prst="rect">
            <a:avLst/>
          </a:prstGeom>
        </p:spPr>
      </p:pic>
      <p:pic>
        <p:nvPicPr>
          <p:cNvPr id="47" name="Picture 46">
            <a:extLst>
              <a:ext uri="{FF2B5EF4-FFF2-40B4-BE49-F238E27FC236}">
                <a16:creationId xmlns:a16="http://schemas.microsoft.com/office/drawing/2014/main" id="{36AC14A7-05A4-268B-4392-5E79A15B016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79151" y="3791677"/>
            <a:ext cx="1006413" cy="1341884"/>
          </a:xfrm>
          <a:prstGeom prst="rect">
            <a:avLst/>
          </a:prstGeom>
        </p:spPr>
      </p:pic>
      <p:pic>
        <p:nvPicPr>
          <p:cNvPr id="51" name="Picture 50">
            <a:extLst>
              <a:ext uri="{FF2B5EF4-FFF2-40B4-BE49-F238E27FC236}">
                <a16:creationId xmlns:a16="http://schemas.microsoft.com/office/drawing/2014/main" id="{2E5F200C-F8CE-F672-33B1-E492D80ED42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106469" y="959896"/>
            <a:ext cx="1060265" cy="1413687"/>
          </a:xfrm>
          <a:prstGeom prst="rect">
            <a:avLst/>
          </a:prstGeom>
        </p:spPr>
      </p:pic>
      <p:pic>
        <p:nvPicPr>
          <p:cNvPr id="52" name="Picture 51">
            <a:extLst>
              <a:ext uri="{FF2B5EF4-FFF2-40B4-BE49-F238E27FC236}">
                <a16:creationId xmlns:a16="http://schemas.microsoft.com/office/drawing/2014/main" id="{ED3FBBCE-C2F9-1654-A4BB-BF7ADDF5570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rot="5400000">
            <a:off x="8211" y="2523277"/>
            <a:ext cx="1458135" cy="826053"/>
          </a:xfrm>
          <a:prstGeom prst="rect">
            <a:avLst/>
          </a:prstGeom>
        </p:spPr>
      </p:pic>
      <p:pic>
        <p:nvPicPr>
          <p:cNvPr id="53" name="Picture 52">
            <a:extLst>
              <a:ext uri="{FF2B5EF4-FFF2-40B4-BE49-F238E27FC236}">
                <a16:creationId xmlns:a16="http://schemas.microsoft.com/office/drawing/2014/main" id="{C72C684A-4176-3D29-0E01-81B197D21F2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5400000">
            <a:off x="8993241" y="1322078"/>
            <a:ext cx="1336867" cy="1002650"/>
          </a:xfrm>
          <a:prstGeom prst="rect">
            <a:avLst/>
          </a:prstGeom>
        </p:spPr>
      </p:pic>
      <p:sp>
        <p:nvSpPr>
          <p:cNvPr id="43" name="TextBox 42">
            <a:extLst>
              <a:ext uri="{FF2B5EF4-FFF2-40B4-BE49-F238E27FC236}">
                <a16:creationId xmlns:a16="http://schemas.microsoft.com/office/drawing/2014/main" id="{586461C5-C794-FED8-1D90-D396F9F0F150}"/>
              </a:ext>
            </a:extLst>
          </p:cNvPr>
          <p:cNvSpPr txBox="1"/>
          <p:nvPr/>
        </p:nvSpPr>
        <p:spPr>
          <a:xfrm>
            <a:off x="10386791" y="4500477"/>
            <a:ext cx="1477136" cy="369332"/>
          </a:xfrm>
          <a:prstGeom prst="rect">
            <a:avLst/>
          </a:prstGeom>
          <a:noFill/>
        </p:spPr>
        <p:txBody>
          <a:bodyPr wrap="none" rtlCol="0">
            <a:spAutoFit/>
          </a:bodyPr>
          <a:lstStyle/>
          <a:p>
            <a:pPr algn="l"/>
            <a:r>
              <a:rPr lang="en-GB" b="1" dirty="0">
                <a:solidFill>
                  <a:schemeClr val="accent1"/>
                </a:solidFill>
              </a:rPr>
              <a:t>Polarization</a:t>
            </a:r>
          </a:p>
        </p:txBody>
      </p:sp>
      <p:pic>
        <p:nvPicPr>
          <p:cNvPr id="60" name="Picture 59">
            <a:extLst>
              <a:ext uri="{FF2B5EF4-FFF2-40B4-BE49-F238E27FC236}">
                <a16:creationId xmlns:a16="http://schemas.microsoft.com/office/drawing/2014/main" id="{A875ADBB-F053-42F1-F33E-6695CA032F35}"/>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308945" y="4806473"/>
            <a:ext cx="1564115" cy="1474815"/>
          </a:xfrm>
          <a:prstGeom prst="rect">
            <a:avLst/>
          </a:prstGeom>
        </p:spPr>
      </p:pic>
      <p:pic>
        <p:nvPicPr>
          <p:cNvPr id="61" name="pg_pg1.png">
            <a:extLst>
              <a:ext uri="{FF2B5EF4-FFF2-40B4-BE49-F238E27FC236}">
                <a16:creationId xmlns:a16="http://schemas.microsoft.com/office/drawing/2014/main" id="{FFFABAF8-C353-EED7-1265-488478EAA32D}"/>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saturation sat="276000"/>
                    </a14:imgEffect>
                    <a14:imgEffect>
                      <a14:brightnessContrast bright="27000" contrast="32000"/>
                    </a14:imgEffect>
                  </a14:imgLayer>
                </a14:imgProps>
              </a:ext>
              <a:ext uri="{28A0092B-C50C-407E-A947-70E740481C1C}">
                <a14:useLocalDpi xmlns:a14="http://schemas.microsoft.com/office/drawing/2010/main"/>
              </a:ext>
            </a:extLst>
          </a:blip>
          <a:srcRect/>
          <a:stretch/>
        </p:blipFill>
        <p:spPr>
          <a:xfrm>
            <a:off x="8176636" y="5600313"/>
            <a:ext cx="1153594" cy="986971"/>
          </a:xfrm>
          <a:prstGeom prst="rect">
            <a:avLst/>
          </a:prstGeom>
        </p:spPr>
      </p:pic>
      <p:pic>
        <p:nvPicPr>
          <p:cNvPr id="63" name="Picture 62">
            <a:extLst>
              <a:ext uri="{FF2B5EF4-FFF2-40B4-BE49-F238E27FC236}">
                <a16:creationId xmlns:a16="http://schemas.microsoft.com/office/drawing/2014/main" id="{E7718F1A-AB4A-FF97-7F92-83FA68C0E73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714738" y="5610743"/>
            <a:ext cx="1195293" cy="1029568"/>
          </a:xfrm>
          <a:prstGeom prst="rect">
            <a:avLst/>
          </a:prstGeom>
        </p:spPr>
      </p:pic>
      <p:pic>
        <p:nvPicPr>
          <p:cNvPr id="64" name="Picture 63">
            <a:extLst>
              <a:ext uri="{FF2B5EF4-FFF2-40B4-BE49-F238E27FC236}">
                <a16:creationId xmlns:a16="http://schemas.microsoft.com/office/drawing/2014/main" id="{5FC7AD51-7747-28A2-4D9A-962EF4E8280F}"/>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rot="5400000">
            <a:off x="4645976" y="3645830"/>
            <a:ext cx="1677231" cy="2531027"/>
          </a:xfrm>
          <a:prstGeom prst="rect">
            <a:avLst/>
          </a:prstGeom>
        </p:spPr>
      </p:pic>
      <p:pic>
        <p:nvPicPr>
          <p:cNvPr id="65" name="Content Placeholder 9">
            <a:extLst>
              <a:ext uri="{FF2B5EF4-FFF2-40B4-BE49-F238E27FC236}">
                <a16:creationId xmlns:a16="http://schemas.microsoft.com/office/drawing/2014/main" id="{245A7F87-A0D8-EEFA-291F-B7E6649E9732}"/>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205266" y="5133561"/>
            <a:ext cx="1613632" cy="1210224"/>
          </a:xfrm>
          <a:prstGeom prst="rect">
            <a:avLst/>
          </a:prstGeom>
        </p:spPr>
      </p:pic>
      <p:pic>
        <p:nvPicPr>
          <p:cNvPr id="66" name="Picture 65">
            <a:extLst>
              <a:ext uri="{FF2B5EF4-FFF2-40B4-BE49-F238E27FC236}">
                <a16:creationId xmlns:a16="http://schemas.microsoft.com/office/drawing/2014/main" id="{FA7776EF-2186-629A-8B69-4F3D8CB4027C}"/>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061400" y="1512881"/>
            <a:ext cx="1060266" cy="1413687"/>
          </a:xfrm>
          <a:prstGeom prst="rect">
            <a:avLst/>
          </a:prstGeom>
        </p:spPr>
      </p:pic>
      <p:pic>
        <p:nvPicPr>
          <p:cNvPr id="67" name="Picture 66">
            <a:extLst>
              <a:ext uri="{FF2B5EF4-FFF2-40B4-BE49-F238E27FC236}">
                <a16:creationId xmlns:a16="http://schemas.microsoft.com/office/drawing/2014/main" id="{02430730-BF25-4C1B-CA93-D3CB7C6B5060}"/>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410849" y="4800246"/>
            <a:ext cx="907669" cy="1210224"/>
          </a:xfrm>
          <a:prstGeom prst="rect">
            <a:avLst/>
          </a:prstGeom>
        </p:spPr>
      </p:pic>
      <p:sp>
        <p:nvSpPr>
          <p:cNvPr id="40" name="TextBox 39">
            <a:extLst>
              <a:ext uri="{FF2B5EF4-FFF2-40B4-BE49-F238E27FC236}">
                <a16:creationId xmlns:a16="http://schemas.microsoft.com/office/drawing/2014/main" id="{BA888088-F763-01F2-874A-8D7EE6165B7D}"/>
              </a:ext>
            </a:extLst>
          </p:cNvPr>
          <p:cNvSpPr txBox="1"/>
          <p:nvPr/>
        </p:nvSpPr>
        <p:spPr>
          <a:xfrm>
            <a:off x="10451557" y="1659071"/>
            <a:ext cx="1098186" cy="646331"/>
          </a:xfrm>
          <a:prstGeom prst="rect">
            <a:avLst/>
          </a:prstGeom>
          <a:noFill/>
        </p:spPr>
        <p:txBody>
          <a:bodyPr wrap="none" rtlCol="0">
            <a:spAutoFit/>
          </a:bodyPr>
          <a:lstStyle/>
          <a:p>
            <a:pPr algn="l"/>
            <a:r>
              <a:rPr lang="en-GB" b="1" dirty="0">
                <a:solidFill>
                  <a:schemeClr val="accent1"/>
                </a:solidFill>
              </a:rPr>
              <a:t>High </a:t>
            </a:r>
          </a:p>
          <a:p>
            <a:pPr algn="l"/>
            <a:r>
              <a:rPr lang="en-GB" b="1" dirty="0">
                <a:solidFill>
                  <a:schemeClr val="accent1"/>
                </a:solidFill>
              </a:rPr>
              <a:t>Pressure</a:t>
            </a:r>
          </a:p>
        </p:txBody>
      </p:sp>
      <p:pic>
        <p:nvPicPr>
          <p:cNvPr id="54" name="Picture 53">
            <a:extLst>
              <a:ext uri="{FF2B5EF4-FFF2-40B4-BE49-F238E27FC236}">
                <a16:creationId xmlns:a16="http://schemas.microsoft.com/office/drawing/2014/main" id="{5DBD2B2B-DF98-8550-075E-CE36451B3D58}"/>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008303" y="1856996"/>
            <a:ext cx="1235231" cy="1646975"/>
          </a:xfrm>
          <a:prstGeom prst="rect">
            <a:avLst/>
          </a:prstGeom>
        </p:spPr>
      </p:pic>
      <p:pic>
        <p:nvPicPr>
          <p:cNvPr id="56" name="Picture 55">
            <a:extLst>
              <a:ext uri="{FF2B5EF4-FFF2-40B4-BE49-F238E27FC236}">
                <a16:creationId xmlns:a16="http://schemas.microsoft.com/office/drawing/2014/main" id="{20DA4A17-FB0D-2743-C088-D6459BC472E0}"/>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l="26587" t="67592" r="46461" b="11123"/>
          <a:stretch/>
        </p:blipFill>
        <p:spPr>
          <a:xfrm>
            <a:off x="9985271" y="2541432"/>
            <a:ext cx="1440416" cy="804258"/>
          </a:xfrm>
          <a:prstGeom prst="rect">
            <a:avLst/>
          </a:prstGeom>
        </p:spPr>
      </p:pic>
      <p:pic>
        <p:nvPicPr>
          <p:cNvPr id="57" name="Picture 56">
            <a:extLst>
              <a:ext uri="{FF2B5EF4-FFF2-40B4-BE49-F238E27FC236}">
                <a16:creationId xmlns:a16="http://schemas.microsoft.com/office/drawing/2014/main" id="{11ABB9AC-8885-8E1E-BBDC-C72264E97B5C}"/>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7196702" y="955453"/>
            <a:ext cx="1083979" cy="1609328"/>
          </a:xfrm>
          <a:prstGeom prst="rect">
            <a:avLst/>
          </a:prstGeom>
        </p:spPr>
      </p:pic>
      <p:pic>
        <p:nvPicPr>
          <p:cNvPr id="55" name="Picture 54">
            <a:extLst>
              <a:ext uri="{FF2B5EF4-FFF2-40B4-BE49-F238E27FC236}">
                <a16:creationId xmlns:a16="http://schemas.microsoft.com/office/drawing/2014/main" id="{67C34910-CCE9-4A30-EB74-03D28FED69FF}"/>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l="37940" t="46741" r="42790" b="32724"/>
          <a:stretch/>
        </p:blipFill>
        <p:spPr>
          <a:xfrm>
            <a:off x="9714452" y="2272082"/>
            <a:ext cx="681365" cy="513320"/>
          </a:xfrm>
          <a:prstGeom prst="rect">
            <a:avLst/>
          </a:prstGeom>
        </p:spPr>
      </p:pic>
      <p:pic>
        <p:nvPicPr>
          <p:cNvPr id="70" name="Picture 69">
            <a:extLst>
              <a:ext uri="{FF2B5EF4-FFF2-40B4-BE49-F238E27FC236}">
                <a16:creationId xmlns:a16="http://schemas.microsoft.com/office/drawing/2014/main" id="{7DA02B94-D18D-492B-BA54-247F0C328FD1}"/>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rot="5400000">
            <a:off x="8848389" y="3030977"/>
            <a:ext cx="1190572" cy="892929"/>
          </a:xfrm>
          <a:prstGeom prst="rect">
            <a:avLst/>
          </a:prstGeom>
        </p:spPr>
      </p:pic>
      <p:pic>
        <p:nvPicPr>
          <p:cNvPr id="73" name="Picture 72">
            <a:extLst>
              <a:ext uri="{FF2B5EF4-FFF2-40B4-BE49-F238E27FC236}">
                <a16:creationId xmlns:a16="http://schemas.microsoft.com/office/drawing/2014/main" id="{DD02616C-3A25-7239-AF10-CC47D1D50293}"/>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1255346" y="5383575"/>
            <a:ext cx="1003687" cy="1338249"/>
          </a:xfrm>
          <a:prstGeom prst="rect">
            <a:avLst/>
          </a:prstGeom>
        </p:spPr>
      </p:pic>
      <p:pic>
        <p:nvPicPr>
          <p:cNvPr id="75" name="Picture 74">
            <a:extLst>
              <a:ext uri="{FF2B5EF4-FFF2-40B4-BE49-F238E27FC236}">
                <a16:creationId xmlns:a16="http://schemas.microsoft.com/office/drawing/2014/main" id="{B2D66F6B-AAAD-A8C1-A00A-D87C36C79DA4}"/>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3900277" y="3519373"/>
            <a:ext cx="892930" cy="1190573"/>
          </a:xfrm>
          <a:prstGeom prst="rect">
            <a:avLst/>
          </a:prstGeom>
        </p:spPr>
      </p:pic>
      <p:pic>
        <p:nvPicPr>
          <p:cNvPr id="59" name="Picture 58">
            <a:extLst>
              <a:ext uri="{FF2B5EF4-FFF2-40B4-BE49-F238E27FC236}">
                <a16:creationId xmlns:a16="http://schemas.microsoft.com/office/drawing/2014/main" id="{38AB1488-D1E4-FBB2-1EF2-C4C10199EDE5}"/>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6418886" y="5311874"/>
            <a:ext cx="1058109" cy="816674"/>
          </a:xfrm>
          <a:prstGeom prst="rect">
            <a:avLst/>
          </a:prstGeom>
        </p:spPr>
      </p:pic>
      <p:pic>
        <p:nvPicPr>
          <p:cNvPr id="77" name="Picture 76">
            <a:extLst>
              <a:ext uri="{FF2B5EF4-FFF2-40B4-BE49-F238E27FC236}">
                <a16:creationId xmlns:a16="http://schemas.microsoft.com/office/drawing/2014/main" id="{25DDD4AF-8676-1FC7-31E2-3A52EA1C2A08}"/>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4504506" y="5473225"/>
            <a:ext cx="1088898" cy="816674"/>
          </a:xfrm>
          <a:prstGeom prst="rect">
            <a:avLst/>
          </a:prstGeom>
        </p:spPr>
      </p:pic>
      <p:pic>
        <p:nvPicPr>
          <p:cNvPr id="50" name="Picture 49">
            <a:extLst>
              <a:ext uri="{FF2B5EF4-FFF2-40B4-BE49-F238E27FC236}">
                <a16:creationId xmlns:a16="http://schemas.microsoft.com/office/drawing/2014/main" id="{76FF7235-C84D-1027-D343-BDB6138C29B1}"/>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1961906" y="2192241"/>
            <a:ext cx="681338" cy="1578499"/>
          </a:xfrm>
          <a:prstGeom prst="rect">
            <a:avLst/>
          </a:prstGeom>
        </p:spPr>
      </p:pic>
      <p:pic>
        <p:nvPicPr>
          <p:cNvPr id="78" name="Image 1">
            <a:extLst>
              <a:ext uri="{FF2B5EF4-FFF2-40B4-BE49-F238E27FC236}">
                <a16:creationId xmlns:a16="http://schemas.microsoft.com/office/drawing/2014/main" id="{0F180EA2-E849-F143-B9E4-F7330A7F5294}"/>
              </a:ext>
            </a:extLst>
          </p:cNvPr>
          <p:cNvPicPr>
            <a:picLocks noChangeAspect="1"/>
          </p:cNvPicPr>
          <p:nvPr/>
        </p:nvPicPr>
        <p:blipFill>
          <a:blip r:embed="rId27" cstate="print">
            <a:extLst>
              <a:ext uri="{28A0092B-C50C-407E-A947-70E740481C1C}">
                <a14:useLocalDpi xmlns:a14="http://schemas.microsoft.com/office/drawing/2010/main"/>
              </a:ext>
            </a:extLst>
          </a:blip>
          <a:srcRect/>
          <a:stretch>
            <a:fillRect/>
          </a:stretch>
        </p:blipFill>
        <p:spPr bwMode="auto">
          <a:xfrm rot="5400000">
            <a:off x="4608415" y="1185201"/>
            <a:ext cx="1561155" cy="877606"/>
          </a:xfrm>
          <a:prstGeom prst="rect">
            <a:avLst/>
          </a:prstGeom>
          <a:noFill/>
          <a:ln>
            <a:noFill/>
          </a:ln>
        </p:spPr>
      </p:pic>
      <p:pic>
        <p:nvPicPr>
          <p:cNvPr id="79" name="Picture 78">
            <a:extLst>
              <a:ext uri="{FF2B5EF4-FFF2-40B4-BE49-F238E27FC236}">
                <a16:creationId xmlns:a16="http://schemas.microsoft.com/office/drawing/2014/main" id="{A1F91EDA-3910-3852-BA9C-DEDE958F4270}"/>
              </a:ext>
            </a:extLst>
          </p:cNvPr>
          <p:cNvPicPr>
            <a:picLocks noChangeAspect="1"/>
          </p:cNvPicPr>
          <p:nvPr/>
        </p:nvPicPr>
        <p:blipFill>
          <a:blip r:embed="rId28" cstate="print">
            <a:extLst>
              <a:ext uri="{28A0092B-C50C-407E-A947-70E740481C1C}">
                <a14:useLocalDpi xmlns:a14="http://schemas.microsoft.com/office/drawing/2010/main"/>
              </a:ext>
            </a:extLst>
          </a:blip>
          <a:srcRect/>
          <a:stretch>
            <a:fillRect/>
          </a:stretch>
        </p:blipFill>
        <p:spPr bwMode="auto">
          <a:xfrm>
            <a:off x="4249118" y="1586454"/>
            <a:ext cx="783512" cy="1391410"/>
          </a:xfrm>
          <a:prstGeom prst="rect">
            <a:avLst/>
          </a:prstGeom>
          <a:noFill/>
          <a:ln>
            <a:noFill/>
          </a:ln>
        </p:spPr>
      </p:pic>
      <p:pic>
        <p:nvPicPr>
          <p:cNvPr id="80" name="Picture 79" descr="Screen Clipping">
            <a:extLst>
              <a:ext uri="{FF2B5EF4-FFF2-40B4-BE49-F238E27FC236}">
                <a16:creationId xmlns:a16="http://schemas.microsoft.com/office/drawing/2014/main" id="{749D2DEC-0DEA-F8E4-6E99-3A2042409724}"/>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6624338" y="3499446"/>
            <a:ext cx="858092" cy="1600555"/>
          </a:xfrm>
          <a:prstGeom prst="rect">
            <a:avLst/>
          </a:prstGeom>
        </p:spPr>
      </p:pic>
      <p:pic>
        <p:nvPicPr>
          <p:cNvPr id="81" name="Picture 80">
            <a:extLst>
              <a:ext uri="{FF2B5EF4-FFF2-40B4-BE49-F238E27FC236}">
                <a16:creationId xmlns:a16="http://schemas.microsoft.com/office/drawing/2014/main" id="{7A426F87-AF20-F51A-D08F-2C4906330E35}"/>
              </a:ext>
            </a:extLst>
          </p:cNvPr>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5263710" y="2124692"/>
            <a:ext cx="1493158" cy="807992"/>
          </a:xfrm>
          <a:prstGeom prst="rect">
            <a:avLst/>
          </a:prstGeom>
        </p:spPr>
      </p:pic>
      <p:pic>
        <p:nvPicPr>
          <p:cNvPr id="82" name="Content Placeholder 9">
            <a:extLst>
              <a:ext uri="{FF2B5EF4-FFF2-40B4-BE49-F238E27FC236}">
                <a16:creationId xmlns:a16="http://schemas.microsoft.com/office/drawing/2014/main" id="{7CA588F3-9C88-DF0C-CC39-63C2B446E5D0}"/>
              </a:ext>
            </a:extLst>
          </p:cNvPr>
          <p:cNvPicPr>
            <a:picLocks noChangeAspect="1"/>
          </p:cNvPicPr>
          <p:nvPr/>
        </p:nvPicPr>
        <p:blipFill>
          <a:blip r:embed="rId31" cstate="print">
            <a:extLst>
              <a:ext uri="{28A0092B-C50C-407E-A947-70E740481C1C}">
                <a14:useLocalDpi xmlns:a14="http://schemas.microsoft.com/office/drawing/2010/main"/>
              </a:ext>
            </a:extLst>
          </a:blip>
          <a:stretch>
            <a:fillRect/>
          </a:stretch>
        </p:blipFill>
        <p:spPr>
          <a:xfrm>
            <a:off x="3253231" y="908513"/>
            <a:ext cx="1474815" cy="1474815"/>
          </a:xfrm>
          <a:prstGeom prst="rect">
            <a:avLst/>
          </a:prstGeom>
        </p:spPr>
      </p:pic>
    </p:spTree>
    <p:extLst>
      <p:ext uri="{BB962C8B-B14F-4D97-AF65-F5344CB8AC3E}">
        <p14:creationId xmlns:p14="http://schemas.microsoft.com/office/powerpoint/2010/main" val="136319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1103709" y="265373"/>
            <a:ext cx="9614448" cy="657339"/>
          </a:xfrm>
        </p:spPr>
        <p:txBody>
          <a:bodyPr/>
          <a:lstStyle/>
          <a:p>
            <a:r>
              <a:rPr lang="en-GB" dirty="0">
                <a:solidFill>
                  <a:schemeClr val="tx1">
                    <a:lumMod val="75000"/>
                    <a:lumOff val="25000"/>
                  </a:schemeClr>
                </a:solidFill>
              </a:rPr>
              <a:t>CLS + MPS STAP meeting – April 2023</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12</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2175202" y="2070538"/>
            <a:ext cx="3920798" cy="4787462"/>
          </a:xfrm>
        </p:spPr>
        <p:txBody>
          <a:bodyPr/>
          <a:lstStyle/>
          <a:p>
            <a:pPr marL="0" indent="0">
              <a:spcBef>
                <a:spcPts val="600"/>
              </a:spcBef>
              <a:spcAft>
                <a:spcPts val="600"/>
              </a:spcAft>
              <a:buNone/>
            </a:pPr>
            <a:r>
              <a:rPr lang="en-GB" b="1" i="1" dirty="0">
                <a:solidFill>
                  <a:schemeClr val="tx1">
                    <a:lumMod val="75000"/>
                    <a:lumOff val="25000"/>
                  </a:schemeClr>
                </a:solidFill>
              </a:rPr>
              <a:t>CLS STAP</a:t>
            </a:r>
          </a:p>
          <a:p>
            <a:pPr marL="0" indent="0">
              <a:spcBef>
                <a:spcPts val="600"/>
              </a:spcBef>
              <a:spcAft>
                <a:spcPts val="600"/>
              </a:spcAft>
              <a:buNone/>
            </a:pPr>
            <a:r>
              <a:rPr lang="en-GB" i="1" dirty="0">
                <a:solidFill>
                  <a:schemeClr val="tx1">
                    <a:lumMod val="75000"/>
                    <a:lumOff val="25000"/>
                  </a:schemeClr>
                </a:solidFill>
              </a:rPr>
              <a:t>Luke Daemen [new chair] </a:t>
            </a:r>
          </a:p>
          <a:p>
            <a:pPr marL="0" indent="0">
              <a:spcBef>
                <a:spcPts val="600"/>
              </a:spcBef>
              <a:spcAft>
                <a:spcPts val="600"/>
              </a:spcAft>
              <a:buNone/>
            </a:pPr>
            <a:r>
              <a:rPr lang="en-GB" i="1" dirty="0">
                <a:solidFill>
                  <a:schemeClr val="tx1">
                    <a:lumMod val="75000"/>
                    <a:lumOff val="25000"/>
                  </a:schemeClr>
                </a:solidFill>
              </a:rPr>
              <a:t>Andy Church </a:t>
            </a:r>
          </a:p>
          <a:p>
            <a:pPr marL="0" indent="0">
              <a:spcBef>
                <a:spcPts val="600"/>
              </a:spcBef>
              <a:spcAft>
                <a:spcPts val="600"/>
              </a:spcAft>
              <a:buNone/>
            </a:pPr>
            <a:r>
              <a:rPr lang="en-GB" i="1" dirty="0">
                <a:solidFill>
                  <a:schemeClr val="tx1">
                    <a:lumMod val="75000"/>
                    <a:lumOff val="25000"/>
                  </a:schemeClr>
                </a:solidFill>
              </a:rPr>
              <a:t>Jeremy </a:t>
            </a:r>
            <a:r>
              <a:rPr lang="en-GB" i="1" dirty="0" err="1">
                <a:solidFill>
                  <a:schemeClr val="tx1">
                    <a:lumMod val="75000"/>
                    <a:lumOff val="25000"/>
                  </a:schemeClr>
                </a:solidFill>
              </a:rPr>
              <a:t>Lakey</a:t>
            </a:r>
            <a:r>
              <a:rPr lang="en-GB" i="1" dirty="0">
                <a:solidFill>
                  <a:schemeClr val="tx1">
                    <a:lumMod val="75000"/>
                    <a:lumOff val="25000"/>
                  </a:schemeClr>
                </a:solidFill>
              </a:rPr>
              <a:t> </a:t>
            </a:r>
          </a:p>
          <a:p>
            <a:pPr marL="0" indent="0">
              <a:spcBef>
                <a:spcPts val="600"/>
              </a:spcBef>
              <a:spcAft>
                <a:spcPts val="600"/>
              </a:spcAft>
              <a:buNone/>
            </a:pPr>
            <a:r>
              <a:rPr lang="en-GB" i="1" dirty="0">
                <a:solidFill>
                  <a:schemeClr val="tx1">
                    <a:lumMod val="75000"/>
                    <a:lumOff val="25000"/>
                  </a:schemeClr>
                </a:solidFill>
              </a:rPr>
              <a:t>Tamim Darwish </a:t>
            </a:r>
          </a:p>
          <a:p>
            <a:pPr marL="0" indent="0">
              <a:spcBef>
                <a:spcPts val="600"/>
              </a:spcBef>
              <a:spcAft>
                <a:spcPts val="600"/>
              </a:spcAft>
              <a:buNone/>
            </a:pPr>
            <a:r>
              <a:rPr lang="en-GB" i="1" dirty="0">
                <a:solidFill>
                  <a:schemeClr val="tx1">
                    <a:lumMod val="75000"/>
                    <a:lumOff val="25000"/>
                  </a:schemeClr>
                </a:solidFill>
              </a:rPr>
              <a:t>Gavin </a:t>
            </a:r>
            <a:r>
              <a:rPr lang="en-GB" i="1" dirty="0" err="1">
                <a:solidFill>
                  <a:schemeClr val="tx1">
                    <a:lumMod val="75000"/>
                    <a:lumOff val="25000"/>
                  </a:schemeClr>
                </a:solidFill>
              </a:rPr>
              <a:t>Stenning</a:t>
            </a:r>
            <a:r>
              <a:rPr lang="en-GB" i="1" dirty="0">
                <a:solidFill>
                  <a:schemeClr val="tx1">
                    <a:lumMod val="75000"/>
                    <a:lumOff val="25000"/>
                  </a:schemeClr>
                </a:solidFill>
              </a:rPr>
              <a:t> </a:t>
            </a:r>
          </a:p>
          <a:p>
            <a:pPr marL="0" indent="0">
              <a:spcBef>
                <a:spcPts val="600"/>
              </a:spcBef>
              <a:spcAft>
                <a:spcPts val="600"/>
              </a:spcAft>
              <a:buNone/>
            </a:pPr>
            <a:r>
              <a:rPr lang="en-GB" i="1" dirty="0">
                <a:solidFill>
                  <a:schemeClr val="tx1">
                    <a:lumMod val="75000"/>
                    <a:lumOff val="25000"/>
                  </a:schemeClr>
                </a:solidFill>
              </a:rPr>
              <a:t>Thom Shea </a:t>
            </a:r>
          </a:p>
          <a:p>
            <a:pPr marL="0" indent="0">
              <a:spcBef>
                <a:spcPts val="600"/>
              </a:spcBef>
              <a:spcAft>
                <a:spcPts val="600"/>
              </a:spcAft>
              <a:buNone/>
            </a:pPr>
            <a:r>
              <a:rPr lang="en-GB" i="1" dirty="0">
                <a:solidFill>
                  <a:schemeClr val="tx1">
                    <a:lumMod val="75000"/>
                    <a:lumOff val="25000"/>
                  </a:schemeClr>
                </a:solidFill>
              </a:rPr>
              <a:t>Anne Martel (new member)</a:t>
            </a:r>
          </a:p>
          <a:p>
            <a:pPr marL="0" indent="0">
              <a:spcBef>
                <a:spcPts val="600"/>
              </a:spcBef>
              <a:spcAft>
                <a:spcPts val="600"/>
              </a:spcAft>
              <a:buNone/>
            </a:pPr>
            <a:endParaRPr lang="en-GB" i="1" dirty="0">
              <a:solidFill>
                <a:schemeClr val="tx1">
                  <a:lumMod val="75000"/>
                  <a:lumOff val="25000"/>
                </a:schemeClr>
              </a:solidFill>
            </a:endParaRPr>
          </a:p>
          <a:p>
            <a:pPr marL="0" indent="0">
              <a:spcBef>
                <a:spcPts val="600"/>
              </a:spcBef>
              <a:spcAft>
                <a:spcPts val="600"/>
              </a:spcAft>
              <a:buNone/>
            </a:pPr>
            <a:br>
              <a:rPr lang="en-GB" i="1" dirty="0">
                <a:solidFill>
                  <a:schemeClr val="tx1">
                    <a:lumMod val="75000"/>
                    <a:lumOff val="25000"/>
                  </a:schemeClr>
                </a:solidFill>
              </a:rPr>
            </a:br>
            <a:endParaRPr lang="en-GB" i="1"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STAP Members</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2023-04-20</a:t>
            </a:fld>
            <a:endParaRPr lang="sv-SE" dirty="0"/>
          </a:p>
        </p:txBody>
      </p:sp>
      <p:sp>
        <p:nvSpPr>
          <p:cNvPr id="3" name="Platshållare för innehåll 5">
            <a:extLst>
              <a:ext uri="{FF2B5EF4-FFF2-40B4-BE49-F238E27FC236}">
                <a16:creationId xmlns:a16="http://schemas.microsoft.com/office/drawing/2014/main" id="{BA6C0BCF-3941-2503-FC07-631D3E2FB8A1}"/>
              </a:ext>
            </a:extLst>
          </p:cNvPr>
          <p:cNvSpPr txBox="1">
            <a:spLocks/>
          </p:cNvSpPr>
          <p:nvPr/>
        </p:nvSpPr>
        <p:spPr>
          <a:xfrm>
            <a:off x="6948147" y="2070538"/>
            <a:ext cx="3920798" cy="4769857"/>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58775" indent="-2159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49263" indent="-19685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1338" indent="-180000"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Font typeface="Segoe UI" panose="020B0502040204020203" pitchFamily="34" charset="0"/>
              <a:buNone/>
            </a:pPr>
            <a:r>
              <a:rPr lang="en-GB" b="1" i="1" dirty="0">
                <a:solidFill>
                  <a:schemeClr val="tx1">
                    <a:lumMod val="75000"/>
                    <a:lumOff val="25000"/>
                  </a:schemeClr>
                </a:solidFill>
              </a:rPr>
              <a:t>MPS STAP</a:t>
            </a:r>
          </a:p>
          <a:p>
            <a:pPr marL="0" indent="0">
              <a:spcBef>
                <a:spcPts val="600"/>
              </a:spcBef>
              <a:spcAft>
                <a:spcPts val="600"/>
              </a:spcAft>
              <a:buFont typeface="Segoe UI" panose="020B0502040204020203" pitchFamily="34" charset="0"/>
              <a:buNone/>
            </a:pPr>
            <a:r>
              <a:rPr lang="en-GB" i="1" dirty="0">
                <a:solidFill>
                  <a:schemeClr val="tx1">
                    <a:lumMod val="75000"/>
                    <a:lumOff val="25000"/>
                  </a:schemeClr>
                </a:solidFill>
              </a:rPr>
              <a:t>Stefan Carlson [chair] </a:t>
            </a:r>
          </a:p>
          <a:p>
            <a:pPr marL="0" indent="0">
              <a:spcBef>
                <a:spcPts val="600"/>
              </a:spcBef>
              <a:spcAft>
                <a:spcPts val="600"/>
              </a:spcAft>
              <a:buFont typeface="Segoe UI" panose="020B0502040204020203" pitchFamily="34" charset="0"/>
              <a:buNone/>
            </a:pPr>
            <a:r>
              <a:rPr lang="en-GB" i="1" dirty="0">
                <a:solidFill>
                  <a:schemeClr val="tx1">
                    <a:lumMod val="75000"/>
                    <a:lumOff val="25000"/>
                  </a:schemeClr>
                </a:solidFill>
              </a:rPr>
              <a:t>Michael Hofmann </a:t>
            </a:r>
          </a:p>
          <a:p>
            <a:pPr marL="0" indent="0">
              <a:spcBef>
                <a:spcPts val="600"/>
              </a:spcBef>
              <a:spcAft>
                <a:spcPts val="600"/>
              </a:spcAft>
              <a:buFont typeface="Segoe UI" panose="020B0502040204020203" pitchFamily="34" charset="0"/>
              <a:buNone/>
            </a:pPr>
            <a:r>
              <a:rPr lang="en-GB" i="1" dirty="0">
                <a:solidFill>
                  <a:schemeClr val="tx1">
                    <a:lumMod val="75000"/>
                    <a:lumOff val="25000"/>
                  </a:schemeClr>
                </a:solidFill>
              </a:rPr>
              <a:t>Bianca Haberl </a:t>
            </a:r>
          </a:p>
          <a:p>
            <a:pPr marL="0" indent="0">
              <a:spcBef>
                <a:spcPts val="600"/>
              </a:spcBef>
              <a:spcAft>
                <a:spcPts val="600"/>
              </a:spcAft>
              <a:buFont typeface="Segoe UI" panose="020B0502040204020203" pitchFamily="34" charset="0"/>
              <a:buNone/>
            </a:pPr>
            <a:r>
              <a:rPr lang="en-GB" i="1" dirty="0">
                <a:solidFill>
                  <a:schemeClr val="tx1">
                    <a:lumMod val="75000"/>
                    <a:lumOff val="25000"/>
                  </a:schemeClr>
                </a:solidFill>
              </a:rPr>
              <a:t>Klaus Kiefer </a:t>
            </a:r>
          </a:p>
          <a:p>
            <a:pPr marL="0" indent="0">
              <a:spcBef>
                <a:spcPts val="600"/>
              </a:spcBef>
              <a:spcAft>
                <a:spcPts val="600"/>
              </a:spcAft>
              <a:buFont typeface="Segoe UI" panose="020B0502040204020203" pitchFamily="34" charset="0"/>
              <a:buNone/>
            </a:pPr>
            <a:r>
              <a:rPr lang="en-GB" i="1" dirty="0">
                <a:solidFill>
                  <a:schemeClr val="tx1">
                    <a:lumMod val="75000"/>
                    <a:lumOff val="25000"/>
                  </a:schemeClr>
                </a:solidFill>
              </a:rPr>
              <a:t>Richard Down </a:t>
            </a:r>
          </a:p>
          <a:p>
            <a:pPr marL="0" indent="0">
              <a:spcBef>
                <a:spcPts val="600"/>
              </a:spcBef>
              <a:spcAft>
                <a:spcPts val="600"/>
              </a:spcAft>
              <a:buFont typeface="Segoe UI" panose="020B0502040204020203" pitchFamily="34" charset="0"/>
              <a:buNone/>
            </a:pPr>
            <a:r>
              <a:rPr lang="en-GB" i="1" dirty="0">
                <a:solidFill>
                  <a:schemeClr val="tx1">
                    <a:lumMod val="75000"/>
                    <a:lumOff val="25000"/>
                  </a:schemeClr>
                </a:solidFill>
              </a:rPr>
              <a:t>Robert Pederson (new member)</a:t>
            </a:r>
          </a:p>
          <a:p>
            <a:pPr marL="0" indent="0">
              <a:spcBef>
                <a:spcPts val="600"/>
              </a:spcBef>
              <a:spcAft>
                <a:spcPts val="600"/>
              </a:spcAft>
              <a:buFont typeface="Segoe UI" panose="020B0502040204020203" pitchFamily="34" charset="0"/>
              <a:buNone/>
            </a:pPr>
            <a:endParaRPr lang="en-GB" i="1" dirty="0">
              <a:solidFill>
                <a:schemeClr val="tx1">
                  <a:lumMod val="75000"/>
                  <a:lumOff val="25000"/>
                </a:schemeClr>
              </a:solidFill>
            </a:endParaRPr>
          </a:p>
          <a:p>
            <a:pPr marL="0" indent="0">
              <a:spcBef>
                <a:spcPts val="600"/>
              </a:spcBef>
              <a:spcAft>
                <a:spcPts val="600"/>
              </a:spcAft>
              <a:buFont typeface="Segoe UI" panose="020B0502040204020203" pitchFamily="34" charset="0"/>
              <a:buNone/>
            </a:pPr>
            <a:endParaRPr lang="en-GB" i="1" dirty="0">
              <a:solidFill>
                <a:schemeClr val="tx1">
                  <a:lumMod val="75000"/>
                  <a:lumOff val="25000"/>
                </a:schemeClr>
              </a:solidFill>
            </a:endParaRPr>
          </a:p>
          <a:p>
            <a:pPr marL="0" indent="0">
              <a:spcBef>
                <a:spcPts val="600"/>
              </a:spcBef>
              <a:spcAft>
                <a:spcPts val="600"/>
              </a:spcAft>
              <a:buFont typeface="Segoe UI" panose="020B0502040204020203" pitchFamily="34" charset="0"/>
              <a:buNone/>
            </a:pPr>
            <a:endParaRPr lang="en-GB" i="1" dirty="0">
              <a:solidFill>
                <a:schemeClr val="tx1">
                  <a:lumMod val="75000"/>
                  <a:lumOff val="25000"/>
                </a:schemeClr>
              </a:solidFill>
            </a:endParaRPr>
          </a:p>
          <a:p>
            <a:pPr marL="0" indent="0">
              <a:spcBef>
                <a:spcPts val="600"/>
              </a:spcBef>
              <a:spcAft>
                <a:spcPts val="600"/>
              </a:spcAft>
              <a:buFont typeface="Segoe UI" panose="020B0502040204020203" pitchFamily="34" charset="0"/>
              <a:buNone/>
            </a:pPr>
            <a:br>
              <a:rPr lang="en-GB" i="1" dirty="0">
                <a:solidFill>
                  <a:schemeClr val="tx1">
                    <a:lumMod val="75000"/>
                    <a:lumOff val="25000"/>
                  </a:schemeClr>
                </a:solidFill>
              </a:rPr>
            </a:br>
            <a:endParaRPr lang="en-GB" i="1" dirty="0">
              <a:solidFill>
                <a:schemeClr val="tx1">
                  <a:lumMod val="75000"/>
                  <a:lumOff val="25000"/>
                </a:schemeClr>
              </a:solidFill>
            </a:endParaRPr>
          </a:p>
        </p:txBody>
      </p:sp>
    </p:spTree>
    <p:extLst>
      <p:ext uri="{BB962C8B-B14F-4D97-AF65-F5344CB8AC3E}">
        <p14:creationId xmlns:p14="http://schemas.microsoft.com/office/powerpoint/2010/main" val="4115436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1103709" y="265373"/>
            <a:ext cx="9614448" cy="657339"/>
          </a:xfrm>
        </p:spPr>
        <p:txBody>
          <a:bodyPr/>
          <a:lstStyle/>
          <a:p>
            <a:r>
              <a:rPr lang="en-GB" dirty="0">
                <a:solidFill>
                  <a:schemeClr val="tx1">
                    <a:lumMod val="75000"/>
                    <a:lumOff val="25000"/>
                  </a:schemeClr>
                </a:solidFill>
              </a:rPr>
              <a:t>CLS + MPS STAP meeting – April 2023</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13</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810228" y="1376424"/>
            <a:ext cx="11285772" cy="5481576"/>
          </a:xfrm>
        </p:spPr>
        <p:txBody>
          <a:bodyPr/>
          <a:lstStyle/>
          <a:p>
            <a:pPr marL="0" indent="0">
              <a:spcBef>
                <a:spcPts val="600"/>
              </a:spcBef>
              <a:spcAft>
                <a:spcPts val="600"/>
              </a:spcAft>
              <a:buNone/>
            </a:pPr>
            <a:r>
              <a:rPr lang="en-GB" dirty="0">
                <a:solidFill>
                  <a:schemeClr val="tx1">
                    <a:lumMod val="75000"/>
                    <a:lumOff val="25000"/>
                  </a:schemeClr>
                </a:solidFill>
              </a:rPr>
              <a:t>Considering the new organisational structure and our sustained path to Hot Commissioning, First Science and the User Programme, how do we </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Best deliver the remaining scope related to sample services and sample environment for all scientific areas? </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Make best use of our available scientific support functions today and during the different future phases? </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Maintain scientific expertise and keep user and collaborators engaged in ESS and interest in using our services (deuteration, chemistry, life science, materials)? </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Shape a line organisation with capabilities to tackle the operational challenges? </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Ensure method development and (cross-) training of staff? </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Best attract and execute externally funded collaborative projects and how to sustain the resulting capabilities? </a:t>
            </a:r>
          </a:p>
          <a:p>
            <a:pPr marL="0" indent="0">
              <a:spcBef>
                <a:spcPts val="600"/>
              </a:spcBef>
              <a:spcAft>
                <a:spcPts val="600"/>
              </a:spcAft>
              <a:buNone/>
            </a:pPr>
            <a:endParaRPr lang="en-GB" i="1"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Charge – Common Topics</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2023-04-20</a:t>
            </a:fld>
            <a:endParaRPr lang="sv-SE" dirty="0"/>
          </a:p>
        </p:txBody>
      </p:sp>
    </p:spTree>
    <p:extLst>
      <p:ext uri="{BB962C8B-B14F-4D97-AF65-F5344CB8AC3E}">
        <p14:creationId xmlns:p14="http://schemas.microsoft.com/office/powerpoint/2010/main" val="1467660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1103709" y="265373"/>
            <a:ext cx="9614448" cy="657339"/>
          </a:xfrm>
        </p:spPr>
        <p:txBody>
          <a:bodyPr/>
          <a:lstStyle/>
          <a:p>
            <a:r>
              <a:rPr lang="en-GB" dirty="0">
                <a:solidFill>
                  <a:schemeClr val="tx1">
                    <a:lumMod val="75000"/>
                    <a:lumOff val="25000"/>
                  </a:schemeClr>
                </a:solidFill>
              </a:rPr>
              <a:t>CLS + MPS STAP meeting – April 2023</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14</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810228" y="1376424"/>
            <a:ext cx="11285772" cy="5481576"/>
          </a:xfrm>
        </p:spPr>
        <p:txBody>
          <a:bodyPr/>
          <a:lstStyle/>
          <a:p>
            <a:pPr>
              <a:spcBef>
                <a:spcPts val="600"/>
              </a:spcBef>
              <a:spcAft>
                <a:spcPts val="600"/>
              </a:spcAft>
              <a:buFont typeface="Arial" panose="020B0604020202020204" pitchFamily="34" charset="0"/>
              <a:buChar char="•"/>
            </a:pPr>
            <a:r>
              <a:rPr lang="en-GB" dirty="0">
                <a:solidFill>
                  <a:schemeClr val="tx1">
                    <a:lumMod val="75000"/>
                    <a:lumOff val="25000"/>
                  </a:schemeClr>
                </a:solidFill>
              </a:rPr>
              <a:t> Is the new structure in CLS sustainable? How do we minimize time spend on managing and maximize time spend on delivering the scope? </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There is no time left in the SULF team to go out and participate in funding calls nor in joint research proposals. How can we still (find time to) stay on top of ongoing science? </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Supporting the ESS project is both beneficial to ESS and to SULF. How do we cope with the larger demand and the necessity to supply written reports? </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The service contracts with Lund University (LU) and Lund Protein Production Platform (LP3) end in 2025. Should these contracts be extended beyond 2025 or would it make sense to build up these capabilities closer to or at ESS now that the other parts of DEMAX are at ESS? </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How should DEMAX balance the core user support with R&amp;D activities? </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The costs for off-the-shelf sample environment components has increased significantly – how do we still deliver what the instruments need? </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How do the SCSE team members find the time to test the equipment in the neutron beam? </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Is the I2S function sufficiently defined? Are there aspects we are missing? </a:t>
            </a:r>
          </a:p>
          <a:p>
            <a:pPr marL="0" indent="0">
              <a:spcBef>
                <a:spcPts val="600"/>
              </a:spcBef>
              <a:spcAft>
                <a:spcPts val="600"/>
              </a:spcAft>
              <a:buNone/>
            </a:pPr>
            <a:endParaRPr lang="en-GB" i="1"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Charge - Chemistry and Life Science Support </a:t>
            </a:r>
          </a:p>
          <a:p>
            <a:endParaRPr lang="en-GB" dirty="0"/>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2023-04-20</a:t>
            </a:fld>
            <a:endParaRPr lang="sv-SE" dirty="0"/>
          </a:p>
        </p:txBody>
      </p:sp>
    </p:spTree>
    <p:extLst>
      <p:ext uri="{BB962C8B-B14F-4D97-AF65-F5344CB8AC3E}">
        <p14:creationId xmlns:p14="http://schemas.microsoft.com/office/powerpoint/2010/main" val="2741819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1103709" y="265373"/>
            <a:ext cx="9614448" cy="657339"/>
          </a:xfrm>
        </p:spPr>
        <p:txBody>
          <a:bodyPr/>
          <a:lstStyle/>
          <a:p>
            <a:r>
              <a:rPr lang="en-GB" dirty="0">
                <a:solidFill>
                  <a:schemeClr val="tx1">
                    <a:lumMod val="75000"/>
                    <a:lumOff val="25000"/>
                  </a:schemeClr>
                </a:solidFill>
              </a:rPr>
              <a:t>CLS + MPS STAP meeting – April 2023</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15</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810228" y="1376424"/>
            <a:ext cx="11285772" cy="5481576"/>
          </a:xfrm>
        </p:spPr>
        <p:txBody>
          <a:bodyPr/>
          <a:lstStyle/>
          <a:p>
            <a:pPr>
              <a:buFont typeface="Arial" panose="020B0604020202020204" pitchFamily="34" charset="0"/>
              <a:buChar char="•"/>
            </a:pPr>
            <a:r>
              <a:rPr lang="en-GB" sz="1800" dirty="0">
                <a:latin typeface="SymbolMT"/>
              </a:rPr>
              <a:t> </a:t>
            </a:r>
            <a:r>
              <a:rPr lang="en-GB" sz="1800" dirty="0">
                <a:effectLst/>
                <a:latin typeface="SegoeUI"/>
              </a:rPr>
              <a:t>The responsibility of the SLIME lab (Sample Lab for Imaging and Mechanical Engineering) has been transferred from CLS to MPS with limited and inadequate furniture, no budget and no resources, but the same scope. </a:t>
            </a:r>
            <a:r>
              <a:rPr lang="en-GB" sz="1800" dirty="0">
                <a:effectLst/>
                <a:latin typeface="SegoeUIHistoric"/>
              </a:rPr>
              <a:t>How should the SLIME lab be equipped to help deliver needed equipment to support ODIN and DREAM for first science. What are the minimum resources needed to do this? </a:t>
            </a:r>
            <a:endParaRPr lang="en-GB" dirty="0">
              <a:effectLst/>
            </a:endParaRPr>
          </a:p>
          <a:p>
            <a:pPr>
              <a:buFont typeface="Arial" panose="020B0604020202020204" pitchFamily="34" charset="0"/>
              <a:buChar char="•"/>
            </a:pPr>
            <a:r>
              <a:rPr lang="en-GB" sz="1800" dirty="0">
                <a:effectLst/>
                <a:latin typeface="SegoeUI"/>
              </a:rPr>
              <a:t> With the moving of soft-matter and physical-chemistry sample environment scope from MPS to CLS, how can we avoid duplicating pieces of equipment and competences between the 2 teams and maximize the use of resources? </a:t>
            </a:r>
            <a:endParaRPr lang="en-GB" sz="1800" dirty="0">
              <a:effectLst/>
              <a:latin typeface="SymbolMT"/>
            </a:endParaRPr>
          </a:p>
          <a:p>
            <a:pPr>
              <a:buFont typeface="Arial" panose="020B0604020202020204" pitchFamily="34" charset="0"/>
              <a:buChar char="•"/>
            </a:pPr>
            <a:r>
              <a:rPr lang="en-GB" sz="1800" dirty="0">
                <a:effectLst/>
                <a:latin typeface="SegoeUI"/>
              </a:rPr>
              <a:t> Some sample environment systems require competences from the CLS/SCSE and MPS groups. How should we share budget, responsibilities and priorities? </a:t>
            </a:r>
            <a:endParaRPr lang="en-GB" sz="1800" dirty="0">
              <a:effectLst/>
              <a:latin typeface="SymbolMT"/>
            </a:endParaRPr>
          </a:p>
          <a:p>
            <a:pPr>
              <a:buFont typeface="Arial" panose="020B0604020202020204" pitchFamily="34" charset="0"/>
              <a:buChar char="•"/>
            </a:pPr>
            <a:r>
              <a:rPr lang="en-GB" sz="1800" dirty="0">
                <a:effectLst/>
                <a:latin typeface="SegoeUI"/>
              </a:rPr>
              <a:t> When using prototypes or old pieces of equipment, which are not CE marked, we must define workable procedures that ensure safety and are accepted by our safety and quality departments if general approvals are not feasible. What experience does the STAP have on how this is done at their facilities, to be allowed to use them in the labs and on the instruments. </a:t>
            </a:r>
            <a:endParaRPr lang="en-GB" sz="1800" dirty="0">
              <a:effectLst/>
              <a:latin typeface="SymbolMT"/>
            </a:endParaRPr>
          </a:p>
          <a:p>
            <a:pPr>
              <a:buFont typeface="Arial" panose="020B0604020202020204" pitchFamily="34" charset="0"/>
              <a:buChar char="•"/>
            </a:pPr>
            <a:r>
              <a:rPr lang="en-GB" sz="1800" dirty="0">
                <a:effectLst/>
                <a:latin typeface="SegoeUI"/>
              </a:rPr>
              <a:t> One of the scopes of the MPS group is to support users in the fields of materials engineering, quantum materials and high pressure. What should MPS do to start building a community, ready for first science? </a:t>
            </a:r>
            <a:endParaRPr lang="en-GB" sz="1800" dirty="0">
              <a:effectLst/>
              <a:latin typeface="SymbolMT"/>
            </a:endParaRPr>
          </a:p>
          <a:p>
            <a:pPr marL="0" indent="0">
              <a:spcBef>
                <a:spcPts val="600"/>
              </a:spcBef>
              <a:spcAft>
                <a:spcPts val="600"/>
              </a:spcAft>
              <a:buNone/>
            </a:pPr>
            <a:endParaRPr lang="en-GB" i="1"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Charge - Materials and Physics Support </a:t>
            </a:r>
          </a:p>
          <a:p>
            <a:endParaRPr lang="en-GB" dirty="0"/>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2023-04-20</a:t>
            </a:fld>
            <a:endParaRPr lang="sv-SE" dirty="0"/>
          </a:p>
        </p:txBody>
      </p:sp>
    </p:spTree>
    <p:extLst>
      <p:ext uri="{BB962C8B-B14F-4D97-AF65-F5344CB8AC3E}">
        <p14:creationId xmlns:p14="http://schemas.microsoft.com/office/powerpoint/2010/main" val="3651913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1103709" y="265373"/>
            <a:ext cx="9614448" cy="657339"/>
          </a:xfrm>
        </p:spPr>
        <p:txBody>
          <a:bodyPr/>
          <a:lstStyle/>
          <a:p>
            <a:r>
              <a:rPr lang="en-GB" dirty="0">
                <a:solidFill>
                  <a:schemeClr val="tx1">
                    <a:lumMod val="75000"/>
                    <a:lumOff val="25000"/>
                  </a:schemeClr>
                </a:solidFill>
              </a:rPr>
              <a:t>CLS + MPS STAP meeting – April 2023</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16</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810228" y="1376424"/>
            <a:ext cx="11285772" cy="5481576"/>
          </a:xfrm>
        </p:spPr>
        <p:txBody>
          <a:bodyPr/>
          <a:lstStyle/>
          <a:p>
            <a:pPr>
              <a:buFont typeface="Arial" panose="020B0604020202020204" pitchFamily="34" charset="0"/>
              <a:buChar char="•"/>
            </a:pPr>
            <a:r>
              <a:rPr lang="en-GB" sz="1800" dirty="0">
                <a:latin typeface="SymbolMT"/>
              </a:rPr>
              <a:t> </a:t>
            </a:r>
            <a:r>
              <a:rPr lang="en-GB" sz="1800" dirty="0">
                <a:effectLst/>
                <a:latin typeface="SegoeUI"/>
              </a:rPr>
              <a:t>Detailed information (agenda, rooms) is on our indico page: </a:t>
            </a:r>
            <a:r>
              <a:rPr lang="en-GB" sz="1800" dirty="0">
                <a:effectLst/>
                <a:latin typeface="SegoeUI"/>
                <a:hlinkClick r:id="rId3"/>
              </a:rPr>
              <a:t>https://indico.esss.lu.se/event/3213/</a:t>
            </a:r>
            <a:endParaRPr lang="en-GB" sz="1800" dirty="0">
              <a:effectLst/>
              <a:latin typeface="SegoeUI"/>
            </a:endParaRPr>
          </a:p>
          <a:p>
            <a:pPr>
              <a:buFont typeface="Arial" panose="020B0604020202020204" pitchFamily="34" charset="0"/>
              <a:buChar char="•"/>
            </a:pPr>
            <a:r>
              <a:rPr lang="en-GB" sz="1800" dirty="0">
                <a:latin typeface="SegoeUI"/>
              </a:rPr>
              <a:t> Due to space constraints, we have a second room and zoom link for common session and close out.</a:t>
            </a:r>
          </a:p>
          <a:p>
            <a:pPr>
              <a:buFont typeface="Arial" panose="020B0604020202020204" pitchFamily="34" charset="0"/>
              <a:buChar char="•"/>
            </a:pPr>
            <a:r>
              <a:rPr lang="en-GB" sz="1800" dirty="0">
                <a:effectLst/>
                <a:latin typeface="SegoeUI"/>
              </a:rPr>
              <a:t> Dinner start </a:t>
            </a:r>
            <a:r>
              <a:rPr lang="en-GB" sz="1800" dirty="0">
                <a:latin typeface="SegoeUI"/>
              </a:rPr>
              <a:t>on Monday at 18:30 at </a:t>
            </a:r>
            <a:r>
              <a:rPr lang="en-GB" sz="1800" dirty="0" err="1">
                <a:latin typeface="SegoeUI"/>
              </a:rPr>
              <a:t>Hos</a:t>
            </a:r>
            <a:r>
              <a:rPr lang="en-GB" sz="1800" dirty="0">
                <a:latin typeface="SegoeUI"/>
              </a:rPr>
              <a:t> </a:t>
            </a:r>
            <a:r>
              <a:rPr lang="en-GB" sz="1800" dirty="0" err="1">
                <a:latin typeface="SegoeUI"/>
              </a:rPr>
              <a:t>Talevski</a:t>
            </a:r>
            <a:r>
              <a:rPr lang="en-GB" sz="1800" dirty="0">
                <a:latin typeface="SegoeUI"/>
              </a:rPr>
              <a:t> </a:t>
            </a:r>
            <a:r>
              <a:rPr lang="en-GB" sz="1800" dirty="0" err="1">
                <a:latin typeface="SegoeUI"/>
              </a:rPr>
              <a:t>i</a:t>
            </a:r>
            <a:r>
              <a:rPr lang="en-GB" sz="1800" dirty="0">
                <a:latin typeface="SegoeUI"/>
              </a:rPr>
              <a:t> </a:t>
            </a:r>
            <a:r>
              <a:rPr lang="en-GB" sz="1800" dirty="0" err="1">
                <a:latin typeface="SegoeUI"/>
              </a:rPr>
              <a:t>Stadsparken</a:t>
            </a:r>
            <a:r>
              <a:rPr lang="en-GB" sz="1800" dirty="0">
                <a:latin typeface="SegoeUI"/>
              </a:rPr>
              <a:t> (City Park Café)</a:t>
            </a:r>
          </a:p>
          <a:p>
            <a:pPr>
              <a:buFont typeface="Arial" panose="020B0604020202020204" pitchFamily="34" charset="0"/>
              <a:buChar char="•"/>
            </a:pPr>
            <a:endParaRPr lang="en-GB" sz="1800" dirty="0">
              <a:effectLst/>
              <a:latin typeface="SymbolMT"/>
            </a:endParaRPr>
          </a:p>
          <a:p>
            <a:pPr marL="0" indent="0">
              <a:spcBef>
                <a:spcPts val="600"/>
              </a:spcBef>
              <a:spcAft>
                <a:spcPts val="600"/>
              </a:spcAft>
              <a:buNone/>
            </a:pPr>
            <a:endParaRPr lang="en-GB" i="1"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Agenda and practical information</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2023-04-20</a:t>
            </a:fld>
            <a:endParaRPr lang="sv-SE" dirty="0"/>
          </a:p>
        </p:txBody>
      </p:sp>
      <p:pic>
        <p:nvPicPr>
          <p:cNvPr id="7" name="Picture 6">
            <a:extLst>
              <a:ext uri="{FF2B5EF4-FFF2-40B4-BE49-F238E27FC236}">
                <a16:creationId xmlns:a16="http://schemas.microsoft.com/office/drawing/2014/main" id="{DE80D564-3C3B-95C8-3AD6-851A7EE0CF70}"/>
              </a:ext>
            </a:extLst>
          </p:cNvPr>
          <p:cNvPicPr>
            <a:picLocks noChangeAspect="1"/>
          </p:cNvPicPr>
          <p:nvPr/>
        </p:nvPicPr>
        <p:blipFill>
          <a:blip r:embed="rId4"/>
          <a:stretch>
            <a:fillRect/>
          </a:stretch>
        </p:blipFill>
        <p:spPr>
          <a:xfrm>
            <a:off x="7929826" y="3660817"/>
            <a:ext cx="3354244" cy="2997015"/>
          </a:xfrm>
          <a:prstGeom prst="rect">
            <a:avLst/>
          </a:prstGeom>
        </p:spPr>
      </p:pic>
      <p:pic>
        <p:nvPicPr>
          <p:cNvPr id="11" name="Picture 10">
            <a:extLst>
              <a:ext uri="{FF2B5EF4-FFF2-40B4-BE49-F238E27FC236}">
                <a16:creationId xmlns:a16="http://schemas.microsoft.com/office/drawing/2014/main" id="{5F3FA49C-ADEF-FAF3-C22F-EAB35C8F56BC}"/>
              </a:ext>
            </a:extLst>
          </p:cNvPr>
          <p:cNvPicPr>
            <a:picLocks noChangeAspect="1"/>
          </p:cNvPicPr>
          <p:nvPr/>
        </p:nvPicPr>
        <p:blipFill>
          <a:blip r:embed="rId5"/>
          <a:stretch>
            <a:fillRect/>
          </a:stretch>
        </p:blipFill>
        <p:spPr>
          <a:xfrm>
            <a:off x="3583968" y="3746919"/>
            <a:ext cx="3728350" cy="2942897"/>
          </a:xfrm>
          <a:prstGeom prst="rect">
            <a:avLst/>
          </a:prstGeom>
        </p:spPr>
      </p:pic>
      <p:pic>
        <p:nvPicPr>
          <p:cNvPr id="15" name="Picture 14">
            <a:extLst>
              <a:ext uri="{FF2B5EF4-FFF2-40B4-BE49-F238E27FC236}">
                <a16:creationId xmlns:a16="http://schemas.microsoft.com/office/drawing/2014/main" id="{0FD43A21-FAA3-AEAE-7A5E-40BABF5B4DFB}"/>
              </a:ext>
            </a:extLst>
          </p:cNvPr>
          <p:cNvPicPr>
            <a:picLocks noChangeAspect="1"/>
          </p:cNvPicPr>
          <p:nvPr/>
        </p:nvPicPr>
        <p:blipFill>
          <a:blip r:embed="rId6"/>
          <a:stretch>
            <a:fillRect/>
          </a:stretch>
        </p:blipFill>
        <p:spPr>
          <a:xfrm>
            <a:off x="619821" y="3643212"/>
            <a:ext cx="2383418" cy="3014620"/>
          </a:xfrm>
          <a:prstGeom prst="rect">
            <a:avLst/>
          </a:prstGeom>
        </p:spPr>
      </p:pic>
    </p:spTree>
    <p:extLst>
      <p:ext uri="{BB962C8B-B14F-4D97-AF65-F5344CB8AC3E}">
        <p14:creationId xmlns:p14="http://schemas.microsoft.com/office/powerpoint/2010/main" val="1713728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Questions? </a:t>
            </a:r>
          </a:p>
        </p:txBody>
      </p:sp>
    </p:spTree>
    <p:extLst>
      <p:ext uri="{BB962C8B-B14F-4D97-AF65-F5344CB8AC3E}">
        <p14:creationId xmlns:p14="http://schemas.microsoft.com/office/powerpoint/2010/main" val="102461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SAD Implementation Strategy</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2</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11001600" cy="5295600"/>
          </a:xfrm>
        </p:spPr>
        <p:txBody>
          <a:bodyPr/>
          <a:lstStyle/>
          <a:p>
            <a:pPr>
              <a:spcBef>
                <a:spcPts val="600"/>
              </a:spcBef>
              <a:spcAft>
                <a:spcPts val="600"/>
              </a:spcAft>
              <a:buFont typeface="Arial" panose="020B0604020202020204" pitchFamily="34" charset="0"/>
              <a:buChar char="•"/>
            </a:pPr>
            <a:r>
              <a:rPr lang="en-GB" dirty="0">
                <a:solidFill>
                  <a:schemeClr val="tx1">
                    <a:lumMod val="75000"/>
                    <a:lumOff val="25000"/>
                  </a:schemeClr>
                </a:solidFill>
              </a:rPr>
              <a:t> provide </a:t>
            </a:r>
            <a:r>
              <a:rPr lang="en-GB" b="1" i="1" dirty="0">
                <a:solidFill>
                  <a:schemeClr val="tx1">
                    <a:lumMod val="75000"/>
                    <a:lumOff val="25000"/>
                  </a:schemeClr>
                </a:solidFill>
              </a:rPr>
              <a:t>efficiency</a:t>
            </a:r>
            <a:r>
              <a:rPr lang="en-GB" dirty="0">
                <a:solidFill>
                  <a:schemeClr val="tx1">
                    <a:lumMod val="75000"/>
                    <a:lumOff val="25000"/>
                  </a:schemeClr>
                </a:solidFill>
              </a:rPr>
              <a:t> by avoiding duplication of functions and realising budget leverage: </a:t>
            </a:r>
          </a:p>
          <a:p>
            <a:pPr lvl="1">
              <a:spcBef>
                <a:spcPts val="600"/>
              </a:spcBef>
              <a:spcAft>
                <a:spcPts val="600"/>
              </a:spcAft>
              <a:buFont typeface="Arial" panose="020B0604020202020204" pitchFamily="34" charset="0"/>
              <a:buChar char="•"/>
            </a:pPr>
            <a:r>
              <a:rPr lang="en-GB" sz="1800" dirty="0">
                <a:solidFill>
                  <a:schemeClr val="tx1">
                    <a:lumMod val="75000"/>
                    <a:lumOff val="25000"/>
                  </a:schemeClr>
                </a:solidFill>
              </a:rPr>
              <a:t>provide </a:t>
            </a:r>
            <a:r>
              <a:rPr lang="en-GB" sz="1800" b="1" dirty="0">
                <a:solidFill>
                  <a:schemeClr val="tx1">
                    <a:lumMod val="75000"/>
                    <a:lumOff val="25000"/>
                  </a:schemeClr>
                </a:solidFill>
              </a:rPr>
              <a:t>‘holistic’ service </a:t>
            </a:r>
            <a:r>
              <a:rPr lang="en-GB" sz="1800" dirty="0">
                <a:solidFill>
                  <a:schemeClr val="tx1">
                    <a:lumMod val="75000"/>
                    <a:lumOff val="25000"/>
                  </a:schemeClr>
                </a:solidFill>
              </a:rPr>
              <a:t>e.g. supporting (today &amp; tomorrow) internal ESS stakeholders and (future) users	</a:t>
            </a:r>
          </a:p>
          <a:p>
            <a:pPr lvl="1">
              <a:spcBef>
                <a:spcPts val="600"/>
              </a:spcBef>
              <a:spcAft>
                <a:spcPts val="600"/>
              </a:spcAft>
              <a:buFont typeface="Arial" panose="020B0604020202020204" pitchFamily="34" charset="0"/>
              <a:buChar char="•"/>
            </a:pPr>
            <a:r>
              <a:rPr lang="en-GB" sz="1800" dirty="0">
                <a:solidFill>
                  <a:schemeClr val="tx1">
                    <a:lumMod val="75000"/>
                    <a:lumOff val="25000"/>
                  </a:schemeClr>
                </a:solidFill>
              </a:rPr>
              <a:t>support and </a:t>
            </a:r>
            <a:r>
              <a:rPr lang="en-GB" sz="1800" b="1" dirty="0">
                <a:solidFill>
                  <a:schemeClr val="tx1">
                    <a:lumMod val="75000"/>
                    <a:lumOff val="25000"/>
                  </a:schemeClr>
                </a:solidFill>
              </a:rPr>
              <a:t>implement to ESS standards / guidelines / admin. measures </a:t>
            </a:r>
            <a:r>
              <a:rPr lang="en-GB" sz="1800" dirty="0">
                <a:solidFill>
                  <a:schemeClr val="tx1">
                    <a:lumMod val="75000"/>
                    <a:lumOff val="25000"/>
                  </a:schemeClr>
                </a:solidFill>
              </a:rPr>
              <a:t>e.g. mech.+ ctrl integration, supplies + infrastructure, safety + licensing				</a:t>
            </a:r>
          </a:p>
          <a:p>
            <a:pPr lvl="1">
              <a:spcBef>
                <a:spcPts val="600"/>
              </a:spcBef>
              <a:spcAft>
                <a:spcPts val="600"/>
              </a:spcAft>
              <a:buFont typeface="Arial" panose="020B0604020202020204" pitchFamily="34" charset="0"/>
              <a:buChar char="•"/>
            </a:pPr>
            <a:r>
              <a:rPr lang="en-GB" sz="1800" dirty="0">
                <a:solidFill>
                  <a:schemeClr val="tx1">
                    <a:lumMod val="75000"/>
                    <a:lumOff val="25000"/>
                  </a:schemeClr>
                </a:solidFill>
              </a:rPr>
              <a:t>profit from (additional) </a:t>
            </a:r>
            <a:r>
              <a:rPr lang="en-GB" sz="1800" b="1" dirty="0">
                <a:solidFill>
                  <a:schemeClr val="tx1">
                    <a:lumMod val="75000"/>
                    <a:lumOff val="25000"/>
                  </a:schemeClr>
                </a:solidFill>
              </a:rPr>
              <a:t>partner commitments</a:t>
            </a:r>
            <a:r>
              <a:rPr lang="en-GB" sz="1800" dirty="0">
                <a:solidFill>
                  <a:schemeClr val="tx1">
                    <a:lumMod val="75000"/>
                    <a:lumOff val="25000"/>
                  </a:schemeClr>
                </a:solidFill>
              </a:rPr>
              <a:t>, </a:t>
            </a:r>
            <a:r>
              <a:rPr lang="en-GB" sz="1800" b="1" dirty="0">
                <a:solidFill>
                  <a:schemeClr val="tx1">
                    <a:lumMod val="75000"/>
                    <a:lumOff val="25000"/>
                  </a:schemeClr>
                </a:solidFill>
              </a:rPr>
              <a:t>collaborative projects </a:t>
            </a:r>
            <a:r>
              <a:rPr lang="en-GB" sz="1800" dirty="0">
                <a:solidFill>
                  <a:schemeClr val="tx1">
                    <a:lumMod val="75000"/>
                    <a:lumOff val="25000"/>
                  </a:schemeClr>
                </a:solidFill>
              </a:rPr>
              <a:t>and </a:t>
            </a:r>
            <a:r>
              <a:rPr lang="en-GB" sz="1800" b="1" dirty="0">
                <a:solidFill>
                  <a:schemeClr val="tx1">
                    <a:lumMod val="75000"/>
                    <a:lumOff val="25000"/>
                  </a:schemeClr>
                </a:solidFill>
              </a:rPr>
              <a:t>2</a:t>
            </a:r>
            <a:r>
              <a:rPr lang="en-GB" sz="1800" b="1" baseline="30000" dirty="0">
                <a:solidFill>
                  <a:schemeClr val="tx1">
                    <a:lumMod val="75000"/>
                    <a:lumOff val="25000"/>
                  </a:schemeClr>
                </a:solidFill>
              </a:rPr>
              <a:t>nd</a:t>
            </a:r>
            <a:r>
              <a:rPr lang="en-GB" sz="1800" b="1" dirty="0">
                <a:solidFill>
                  <a:schemeClr val="tx1">
                    <a:lumMod val="75000"/>
                    <a:lumOff val="25000"/>
                  </a:schemeClr>
                </a:solidFill>
              </a:rPr>
              <a:t> hand equipment</a:t>
            </a:r>
          </a:p>
          <a:p>
            <a:pPr lvl="1">
              <a:spcBef>
                <a:spcPts val="600"/>
              </a:spcBef>
              <a:spcAft>
                <a:spcPts val="600"/>
              </a:spcAft>
              <a:buFont typeface="Arial" panose="020B0604020202020204" pitchFamily="34" charset="0"/>
              <a:buChar char="•"/>
            </a:pPr>
            <a:r>
              <a:rPr lang="en-GB" sz="1800" dirty="0">
                <a:solidFill>
                  <a:schemeClr val="tx1">
                    <a:lumMod val="75000"/>
                    <a:lumOff val="25000"/>
                  </a:schemeClr>
                </a:solidFill>
              </a:rPr>
              <a:t>commission instrumentation towards future operational needs but </a:t>
            </a:r>
            <a:r>
              <a:rPr lang="en-GB" sz="1800" b="1" dirty="0">
                <a:solidFill>
                  <a:schemeClr val="tx1">
                    <a:lumMod val="75000"/>
                    <a:lumOff val="25000"/>
                  </a:schemeClr>
                </a:solidFill>
              </a:rPr>
              <a:t>supporting today’s needs </a:t>
            </a:r>
            <a:r>
              <a:rPr lang="en-GB" sz="1800" dirty="0">
                <a:solidFill>
                  <a:schemeClr val="tx1">
                    <a:lumMod val="75000"/>
                    <a:lumOff val="25000"/>
                  </a:schemeClr>
                </a:solidFill>
              </a:rPr>
              <a:t>already</a:t>
            </a:r>
          </a:p>
          <a:p>
            <a:pPr lvl="1">
              <a:spcBef>
                <a:spcPts val="600"/>
              </a:spcBef>
              <a:spcAft>
                <a:spcPts val="600"/>
              </a:spcAft>
              <a:buFont typeface="Arial" panose="020B0604020202020204" pitchFamily="34" charset="0"/>
              <a:buChar char="•"/>
            </a:pPr>
            <a:endParaRPr lang="en-GB" sz="1800" dirty="0">
              <a:solidFill>
                <a:schemeClr val="tx1">
                  <a:lumMod val="75000"/>
                  <a:lumOff val="25000"/>
                </a:schemeClr>
              </a:solidFill>
            </a:endParaRP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ensure </a:t>
            </a:r>
            <a:r>
              <a:rPr lang="en-GB" b="1" i="1" dirty="0">
                <a:solidFill>
                  <a:schemeClr val="tx1">
                    <a:lumMod val="75000"/>
                    <a:lumOff val="25000"/>
                  </a:schemeClr>
                </a:solidFill>
              </a:rPr>
              <a:t>sustainability</a:t>
            </a:r>
            <a:r>
              <a:rPr lang="en-GB" dirty="0">
                <a:solidFill>
                  <a:schemeClr val="tx1">
                    <a:lumMod val="75000"/>
                    <a:lumOff val="25000"/>
                  </a:schemeClr>
                </a:solidFill>
              </a:rPr>
              <a:t> by lean and competent core team: </a:t>
            </a:r>
          </a:p>
          <a:p>
            <a:pPr lvl="1">
              <a:spcBef>
                <a:spcPts val="600"/>
              </a:spcBef>
              <a:spcAft>
                <a:spcPts val="600"/>
              </a:spcAft>
              <a:buFont typeface="Arial" panose="020B0604020202020204" pitchFamily="34" charset="0"/>
              <a:buChar char="•"/>
            </a:pPr>
            <a:r>
              <a:rPr lang="en-GB" sz="1800" dirty="0">
                <a:solidFill>
                  <a:schemeClr val="tx1">
                    <a:lumMod val="75000"/>
                    <a:lumOff val="25000"/>
                  </a:schemeClr>
                </a:solidFill>
              </a:rPr>
              <a:t>enable </a:t>
            </a:r>
            <a:r>
              <a:rPr lang="en-GB" sz="1800" b="1" dirty="0">
                <a:solidFill>
                  <a:schemeClr val="tx1">
                    <a:lumMod val="75000"/>
                    <a:lumOff val="25000"/>
                  </a:schemeClr>
                </a:solidFill>
              </a:rPr>
              <a:t>collaborations</a:t>
            </a:r>
            <a:r>
              <a:rPr lang="en-GB" sz="1800" dirty="0">
                <a:solidFill>
                  <a:schemeClr val="tx1">
                    <a:lumMod val="75000"/>
                    <a:lumOff val="25000"/>
                  </a:schemeClr>
                </a:solidFill>
              </a:rPr>
              <a:t>, ensure </a:t>
            </a:r>
            <a:r>
              <a:rPr lang="en-GB" sz="1800" b="1" dirty="0">
                <a:solidFill>
                  <a:schemeClr val="tx1">
                    <a:lumMod val="75000"/>
                    <a:lumOff val="25000"/>
                  </a:schemeClr>
                </a:solidFill>
              </a:rPr>
              <a:t>partner delivery </a:t>
            </a:r>
            <a:r>
              <a:rPr lang="en-GB" sz="1800" dirty="0">
                <a:solidFill>
                  <a:schemeClr val="tx1">
                    <a:lumMod val="75000"/>
                    <a:lumOff val="25000"/>
                  </a:schemeClr>
                </a:solidFill>
              </a:rPr>
              <a:t>(to SD and NSS), take </a:t>
            </a:r>
            <a:r>
              <a:rPr lang="en-GB" sz="1800" b="1" dirty="0">
                <a:solidFill>
                  <a:schemeClr val="tx1">
                    <a:lumMod val="75000"/>
                    <a:lumOff val="25000"/>
                  </a:schemeClr>
                </a:solidFill>
              </a:rPr>
              <a:t>operational ownership</a:t>
            </a:r>
            <a:endParaRPr lang="en-GB" sz="1800" dirty="0">
              <a:solidFill>
                <a:schemeClr val="tx1">
                  <a:lumMod val="75000"/>
                  <a:lumOff val="25000"/>
                </a:schemeClr>
              </a:solidFill>
            </a:endParaRPr>
          </a:p>
          <a:p>
            <a:pPr lvl="1">
              <a:spcBef>
                <a:spcPts val="600"/>
              </a:spcBef>
              <a:spcAft>
                <a:spcPts val="600"/>
              </a:spcAft>
              <a:buFont typeface="Arial" panose="020B0604020202020204" pitchFamily="34" charset="0"/>
              <a:buChar char="•"/>
            </a:pPr>
            <a:r>
              <a:rPr lang="en-GB" sz="1800" dirty="0">
                <a:solidFill>
                  <a:schemeClr val="tx1">
                    <a:lumMod val="75000"/>
                    <a:lumOff val="25000"/>
                  </a:schemeClr>
                </a:solidFill>
              </a:rPr>
              <a:t>staff ramp up towards ops considering </a:t>
            </a:r>
            <a:r>
              <a:rPr lang="en-GB" sz="1800" b="1" dirty="0">
                <a:solidFill>
                  <a:schemeClr val="tx1">
                    <a:lumMod val="75000"/>
                    <a:lumOff val="25000"/>
                  </a:schemeClr>
                </a:solidFill>
              </a:rPr>
              <a:t>training needs </a:t>
            </a:r>
            <a:r>
              <a:rPr lang="en-GB" sz="1800" dirty="0">
                <a:solidFill>
                  <a:schemeClr val="tx1">
                    <a:lumMod val="75000"/>
                    <a:lumOff val="25000"/>
                  </a:schemeClr>
                </a:solidFill>
              </a:rPr>
              <a:t>and </a:t>
            </a:r>
            <a:r>
              <a:rPr lang="en-GB" sz="1800" b="1" dirty="0">
                <a:solidFill>
                  <a:schemeClr val="tx1">
                    <a:lumMod val="75000"/>
                    <a:lumOff val="25000"/>
                  </a:schemeClr>
                </a:solidFill>
              </a:rPr>
              <a:t>cross competences </a:t>
            </a:r>
            <a:r>
              <a:rPr lang="en-GB" sz="1800" dirty="0">
                <a:solidFill>
                  <a:schemeClr val="tx1">
                    <a:lumMod val="75000"/>
                    <a:lumOff val="25000"/>
                  </a:schemeClr>
                </a:solidFill>
              </a:rPr>
              <a:t>(</a:t>
            </a:r>
            <a:r>
              <a:rPr lang="en-GB" sz="1800" b="1" dirty="0">
                <a:solidFill>
                  <a:schemeClr val="tx1">
                    <a:lumMod val="75000"/>
                    <a:lumOff val="25000"/>
                  </a:schemeClr>
                </a:solidFill>
              </a:rPr>
              <a:t>no single point failure </a:t>
            </a:r>
            <a:r>
              <a:rPr lang="en-GB" sz="1800" dirty="0">
                <a:solidFill>
                  <a:schemeClr val="tx1">
                    <a:lumMod val="75000"/>
                    <a:lumOff val="25000"/>
                  </a:schemeClr>
                </a:solidFill>
              </a:rPr>
              <a:t>and / or acknowledging known gaps )</a:t>
            </a:r>
          </a:p>
          <a:p>
            <a:pPr lvl="1">
              <a:spcBef>
                <a:spcPts val="600"/>
              </a:spcBef>
              <a:spcAft>
                <a:spcPts val="600"/>
              </a:spcAft>
              <a:buFont typeface="Arial" panose="020B0604020202020204" pitchFamily="34" charset="0"/>
              <a:buChar char="•"/>
            </a:pPr>
            <a:r>
              <a:rPr lang="en-GB" sz="1800" dirty="0">
                <a:solidFill>
                  <a:schemeClr val="tx1">
                    <a:lumMod val="75000"/>
                    <a:lumOff val="25000"/>
                  </a:schemeClr>
                </a:solidFill>
              </a:rPr>
              <a:t>extend capabilities by </a:t>
            </a:r>
            <a:r>
              <a:rPr lang="en-GB" sz="1800" b="1" dirty="0">
                <a:solidFill>
                  <a:schemeClr val="tx1">
                    <a:lumMod val="75000"/>
                    <a:lumOff val="25000"/>
                  </a:schemeClr>
                </a:solidFill>
              </a:rPr>
              <a:t>attracting additional resources </a:t>
            </a:r>
            <a:r>
              <a:rPr lang="en-GB" sz="1800" dirty="0">
                <a:solidFill>
                  <a:schemeClr val="tx1">
                    <a:lumMod val="75000"/>
                    <a:lumOff val="25000"/>
                  </a:schemeClr>
                </a:solidFill>
              </a:rPr>
              <a:t>by third-party funding</a:t>
            </a:r>
          </a:p>
          <a:p>
            <a:pPr lvl="1">
              <a:spcBef>
                <a:spcPts val="600"/>
              </a:spcBef>
              <a:spcAft>
                <a:spcPts val="600"/>
              </a:spcAft>
              <a:buFont typeface="Arial" panose="020B0604020202020204" pitchFamily="34" charset="0"/>
              <a:buChar char="•"/>
            </a:pPr>
            <a:endParaRPr lang="en-GB" sz="1800" dirty="0">
              <a:solidFill>
                <a:schemeClr val="tx1">
                  <a:lumMod val="75000"/>
                  <a:lumOff val="25000"/>
                </a:schemeClr>
              </a:solidFill>
            </a:endParaRPr>
          </a:p>
          <a:p>
            <a:pPr marL="72000" indent="-72000">
              <a:spcBef>
                <a:spcPts val="600"/>
              </a:spcBef>
              <a:spcAft>
                <a:spcPts val="600"/>
              </a:spcAft>
            </a:pPr>
            <a:endParaRPr lang="en-GB" sz="1800" dirty="0">
              <a:solidFill>
                <a:schemeClr val="tx1">
                  <a:lumMod val="75000"/>
                  <a:lumOff val="25000"/>
                </a:schemeClr>
              </a:solidFill>
            </a:endParaRPr>
          </a:p>
          <a:p>
            <a:pPr lvl="1"/>
            <a:endParaRPr lang="en-US" dirty="0"/>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Ensure delivering Scientific Operation</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2023-04-20</a:t>
            </a:fld>
            <a:endParaRPr lang="sv-SE" dirty="0"/>
          </a:p>
        </p:txBody>
      </p:sp>
      <p:sp>
        <p:nvSpPr>
          <p:cNvPr id="3" name="TextBox 2">
            <a:extLst>
              <a:ext uri="{FF2B5EF4-FFF2-40B4-BE49-F238E27FC236}">
                <a16:creationId xmlns:a16="http://schemas.microsoft.com/office/drawing/2014/main" id="{6F796D96-77E6-FB9A-D6F4-24777D3B6BB5}"/>
              </a:ext>
            </a:extLst>
          </p:cNvPr>
          <p:cNvSpPr txBox="1"/>
          <p:nvPr/>
        </p:nvSpPr>
        <p:spPr>
          <a:xfrm rot="20365128">
            <a:off x="7717971" y="634321"/>
            <a:ext cx="3145798" cy="369332"/>
          </a:xfrm>
          <a:prstGeom prst="rect">
            <a:avLst/>
          </a:prstGeom>
          <a:noFill/>
        </p:spPr>
        <p:txBody>
          <a:bodyPr wrap="none" rtlCol="0">
            <a:spAutoFit/>
          </a:bodyPr>
          <a:lstStyle/>
          <a:p>
            <a:pPr algn="l"/>
            <a:r>
              <a:rPr lang="en-SE" dirty="0">
                <a:solidFill>
                  <a:srgbClr val="FF0000"/>
                </a:solidFill>
              </a:rPr>
              <a:t>From SAC meeting May 2022</a:t>
            </a:r>
          </a:p>
        </p:txBody>
      </p:sp>
    </p:spTree>
    <p:extLst>
      <p:ext uri="{BB962C8B-B14F-4D97-AF65-F5344CB8AC3E}">
        <p14:creationId xmlns:p14="http://schemas.microsoft.com/office/powerpoint/2010/main" val="2020650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US" dirty="0"/>
              <a:t>new SAD 2.0 groups and functions</a:t>
            </a:r>
            <a:endParaRPr lang="en-GB" dirty="0"/>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3</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925690" y="1404353"/>
            <a:ext cx="5162496" cy="5277995"/>
          </a:xfrm>
        </p:spPr>
        <p:txBody>
          <a:bodyPr/>
          <a:lstStyle/>
          <a:p>
            <a:r>
              <a:rPr lang="en-US" dirty="0"/>
              <a:t>Background to change / Considerations</a:t>
            </a:r>
          </a:p>
          <a:p>
            <a:r>
              <a:rPr lang="en-US" dirty="0">
                <a:solidFill>
                  <a:srgbClr val="00B050"/>
                </a:solidFill>
              </a:rPr>
              <a:t>Operational needs from users and instrument teams as well as technical functions and scientific topics. </a:t>
            </a:r>
          </a:p>
          <a:p>
            <a:pPr marL="142875" lvl="1" indent="0">
              <a:buNone/>
            </a:pPr>
            <a:r>
              <a:rPr lang="en-US" dirty="0">
                <a:solidFill>
                  <a:srgbClr val="00B050"/>
                </a:solidFill>
              </a:rPr>
              <a:t>Staff competences, work environment, career development, organizational balance (group size, less hierarchy) and minimize line management overhead</a:t>
            </a:r>
          </a:p>
          <a:p>
            <a:pPr marL="142875" lvl="1" indent="0">
              <a:buNone/>
            </a:pPr>
            <a:r>
              <a:rPr lang="en-US" dirty="0">
                <a:solidFill>
                  <a:srgbClr val="00B050"/>
                </a:solidFill>
              </a:rPr>
              <a:t>Internal interfaces and synergies to minimize project management overhead </a:t>
            </a:r>
          </a:p>
          <a:p>
            <a:pPr marL="142875" lvl="1" indent="0">
              <a:buNone/>
            </a:pPr>
            <a:r>
              <a:rPr lang="en-US" dirty="0">
                <a:solidFill>
                  <a:srgbClr val="00B050"/>
                </a:solidFill>
              </a:rPr>
              <a:t>Synergies between research engineers </a:t>
            </a:r>
          </a:p>
          <a:p>
            <a:pPr lvl="1"/>
            <a:r>
              <a:rPr lang="en-US" dirty="0">
                <a:solidFill>
                  <a:srgbClr val="00B050"/>
                </a:solidFill>
              </a:rPr>
              <a:t>for polarization and high magnetic fields (compatibility to be considered in chorus)</a:t>
            </a:r>
          </a:p>
          <a:p>
            <a:pPr lvl="1"/>
            <a:r>
              <a:rPr lang="en-US" dirty="0">
                <a:solidFill>
                  <a:srgbClr val="00B050"/>
                </a:solidFill>
              </a:rPr>
              <a:t>for neutron optics and materials chemistry</a:t>
            </a:r>
          </a:p>
          <a:p>
            <a:pPr lvl="1"/>
            <a:endParaRPr lang="en-US" dirty="0">
              <a:solidFill>
                <a:srgbClr val="00B050"/>
              </a:solidFill>
            </a:endParaRPr>
          </a:p>
          <a:p>
            <a:pPr lvl="1"/>
            <a:endParaRPr lang="en-US" dirty="0">
              <a:solidFill>
                <a:srgbClr val="00B050"/>
              </a:solidFill>
            </a:endParaRPr>
          </a:p>
          <a:p>
            <a:pPr marL="142875" lvl="1" indent="0">
              <a:buNone/>
            </a:pPr>
            <a:endParaRPr lang="en-US" dirty="0"/>
          </a:p>
        </p:txBody>
      </p:sp>
      <p:sp>
        <p:nvSpPr>
          <p:cNvPr id="7" name="Platshållare för innehåll 6">
            <a:extLst>
              <a:ext uri="{FF2B5EF4-FFF2-40B4-BE49-F238E27FC236}">
                <a16:creationId xmlns:a16="http://schemas.microsoft.com/office/drawing/2014/main" id="{62013AAD-DCA8-43EE-A6AD-BC89849E6BFF}"/>
              </a:ext>
            </a:extLst>
          </p:cNvPr>
          <p:cNvSpPr>
            <a:spLocks noGrp="1"/>
          </p:cNvSpPr>
          <p:nvPr>
            <p:ph idx="13"/>
          </p:nvPr>
        </p:nvSpPr>
        <p:spPr>
          <a:xfrm>
            <a:off x="6373692" y="1404353"/>
            <a:ext cx="5502622" cy="5030227"/>
          </a:xfrm>
        </p:spPr>
        <p:txBody>
          <a:bodyPr/>
          <a:lstStyle/>
          <a:p>
            <a:pPr marL="0" indent="0">
              <a:buNone/>
            </a:pPr>
            <a:r>
              <a:rPr lang="en-US" dirty="0"/>
              <a:t>Desired outcome / Results: </a:t>
            </a:r>
          </a:p>
          <a:p>
            <a:pPr marL="0" indent="0">
              <a:buNone/>
            </a:pPr>
            <a:r>
              <a:rPr lang="en-GB" dirty="0">
                <a:solidFill>
                  <a:srgbClr val="00B050"/>
                </a:solidFill>
              </a:rPr>
              <a:t>Organisational structure with distinct advantages consistent with SD implementation strategy for operation</a:t>
            </a:r>
          </a:p>
          <a:p>
            <a:pPr marL="0" indent="0">
              <a:buNone/>
            </a:pPr>
            <a:endParaRPr lang="en-GB" dirty="0">
              <a:solidFill>
                <a:srgbClr val="00B050"/>
              </a:solidFill>
            </a:endParaRPr>
          </a:p>
          <a:p>
            <a:pPr marL="0" indent="0">
              <a:buNone/>
            </a:pPr>
            <a:r>
              <a:rPr lang="en-US" dirty="0">
                <a:solidFill>
                  <a:srgbClr val="00B050"/>
                </a:solidFill>
              </a:rPr>
              <a:t>New SAD 2.0 group structure emphasizes support functions over techniques </a:t>
            </a:r>
            <a:endParaRPr lang="en-GB" dirty="0">
              <a:solidFill>
                <a:srgbClr val="00B050"/>
              </a:solidFill>
            </a:endParaRPr>
          </a:p>
          <a:p>
            <a:pPr marL="0" indent="0">
              <a:buNone/>
            </a:pPr>
            <a:endParaRPr lang="en-GB" dirty="0">
              <a:solidFill>
                <a:srgbClr val="00B050"/>
              </a:solidFill>
            </a:endParaRPr>
          </a:p>
          <a:p>
            <a:pPr marL="0" indent="0">
              <a:buNone/>
            </a:pPr>
            <a:r>
              <a:rPr lang="en-GB" dirty="0">
                <a:solidFill>
                  <a:srgbClr val="00B050"/>
                </a:solidFill>
              </a:rPr>
              <a:t>Consolidated group structure within the Scientific Activities Division to deliver scientific operation and scientific support most efficiently with (</a:t>
            </a:r>
            <a:r>
              <a:rPr lang="en-GB" dirty="0" err="1">
                <a:solidFill>
                  <a:srgbClr val="00B050"/>
                </a:solidFill>
              </a:rPr>
              <a:t>i</a:t>
            </a:r>
            <a:r>
              <a:rPr lang="en-GB" dirty="0">
                <a:solidFill>
                  <a:srgbClr val="00B050"/>
                </a:solidFill>
              </a:rPr>
              <a:t>) reduction of number of groups and (ii) delayering of manager.</a:t>
            </a:r>
          </a:p>
          <a:p>
            <a:pPr marL="0" indent="0">
              <a:buNone/>
            </a:pPr>
            <a:endParaRPr lang="en-GB" dirty="0">
              <a:solidFill>
                <a:srgbClr val="00B050"/>
              </a:solidFill>
            </a:endParaRPr>
          </a:p>
          <a:p>
            <a:pPr marL="0" indent="0">
              <a:buNone/>
            </a:pPr>
            <a:endParaRPr lang="en-GB" dirty="0">
              <a:solidFill>
                <a:srgbClr val="00B050"/>
              </a:solidFill>
            </a:endParaRPr>
          </a:p>
          <a:p>
            <a:pPr marL="0" indent="0">
              <a:buNone/>
            </a:pPr>
            <a:endParaRPr lang="en-GB" dirty="0">
              <a:solidFill>
                <a:srgbClr val="00B050"/>
              </a:solidFill>
            </a:endParaRPr>
          </a:p>
          <a:p>
            <a:endParaRPr lang="en-GB"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US" dirty="0"/>
              <a:t>Reason/s for change</a:t>
            </a:r>
            <a:endParaRPr lang="sv-SE" dirty="0"/>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2023-04-20</a:t>
            </a:fld>
            <a:endParaRPr lang="sv-SE" dirty="0"/>
          </a:p>
        </p:txBody>
      </p:sp>
    </p:spTree>
    <p:extLst>
      <p:ext uri="{BB962C8B-B14F-4D97-AF65-F5344CB8AC3E}">
        <p14:creationId xmlns:p14="http://schemas.microsoft.com/office/powerpoint/2010/main" val="183811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1103708" y="265373"/>
            <a:ext cx="10579713" cy="657339"/>
          </a:xfrm>
        </p:spPr>
        <p:txBody>
          <a:bodyPr>
            <a:normAutofit/>
          </a:bodyPr>
          <a:lstStyle/>
          <a:p>
            <a:r>
              <a:rPr lang="en-GB" dirty="0">
                <a:solidFill>
                  <a:schemeClr val="tx1">
                    <a:lumMod val="75000"/>
                    <a:lumOff val="25000"/>
                  </a:schemeClr>
                </a:solidFill>
              </a:rPr>
              <a:t>Scientific Activities Division</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a:xfrm>
            <a:off x="8735292" y="6390210"/>
            <a:ext cx="2743200" cy="365125"/>
          </a:xfrm>
        </p:spPr>
        <p:txBody>
          <a:bodyPr/>
          <a:lstStyle/>
          <a:p>
            <a:fld id="{F7283078-D760-1647-8B80-66BA8B52336D}" type="slidenum">
              <a:rPr lang="sv-SE" smtClean="0">
                <a:solidFill>
                  <a:srgbClr val="CCCCCC"/>
                </a:solidFill>
              </a:rPr>
              <a:t>4</a:t>
            </a:fld>
            <a:endParaRPr lang="sv-SE" dirty="0">
              <a:solidFill>
                <a:srgbClr val="CCCCCC"/>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a:xfrm>
            <a:off x="1103709" y="931026"/>
            <a:ext cx="10917894" cy="507076"/>
          </a:xfrm>
        </p:spPr>
        <p:txBody>
          <a:bodyPr/>
          <a:lstStyle/>
          <a:p>
            <a:r>
              <a:rPr lang="en-GB" dirty="0"/>
              <a:t>providing ESS Sample Environment, Sample and User Services for all scientific topics </a:t>
            </a:r>
          </a:p>
        </p:txBody>
      </p:sp>
      <p:sp>
        <p:nvSpPr>
          <p:cNvPr id="11" name="Rounded Rectangle 10">
            <a:extLst>
              <a:ext uri="{FF2B5EF4-FFF2-40B4-BE49-F238E27FC236}">
                <a16:creationId xmlns:a16="http://schemas.microsoft.com/office/drawing/2014/main" id="{5B15E415-03FC-DB4A-B024-66E0965D5373}"/>
              </a:ext>
            </a:extLst>
          </p:cNvPr>
          <p:cNvSpPr>
            <a:spLocks/>
          </p:cNvSpPr>
          <p:nvPr/>
        </p:nvSpPr>
        <p:spPr>
          <a:xfrm>
            <a:off x="7995715" y="1889320"/>
            <a:ext cx="3878322" cy="1810775"/>
          </a:xfrm>
          <a:prstGeom prst="roundRect">
            <a:avLst>
              <a:gd name="adj" fmla="val 6777"/>
            </a:avLst>
          </a:prstGeom>
          <a:solidFill>
            <a:srgbClr val="1F497D">
              <a:lumMod val="20000"/>
              <a:lumOff val="80000"/>
              <a:alpha val="0"/>
            </a:srgbClr>
          </a:solidFill>
          <a:ln w="38100" cap="flat" cmpd="sng" algn="ctr">
            <a:solidFill>
              <a:schemeClr val="accent1"/>
            </a:solidFill>
            <a:prstDash val="solid"/>
          </a:ln>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effectLst/>
                <a:uLnTx/>
                <a:uFillTx/>
                <a:latin typeface="Calibri"/>
                <a:ea typeface="+mn-ea"/>
                <a:cs typeface="+mn-cs"/>
              </a:rPr>
              <a:t>M-P-S</a:t>
            </a:r>
          </a:p>
          <a:p>
            <a:pPr lvl="0" algn="ctr">
              <a:defRPr/>
            </a:pPr>
            <a:r>
              <a:rPr lang="en-GB" sz="1600" kern="0" dirty="0">
                <a:latin typeface="Calibri"/>
              </a:rPr>
              <a:t>Materials &amp; Physics</a:t>
            </a:r>
            <a:r>
              <a:rPr kumimoji="0" lang="en-GB" sz="1600" i="0" u="none" strike="noStrike" kern="0" cap="none" spc="0" normalizeH="0" baseline="0" noProof="0" dirty="0">
                <a:ln>
                  <a:noFill/>
                </a:ln>
                <a:effectLst/>
                <a:uLnTx/>
                <a:uFillTx/>
                <a:latin typeface="Calibri"/>
                <a:ea typeface="+mn-ea"/>
                <a:cs typeface="+mn-cs"/>
              </a:rPr>
              <a:t> Support</a:t>
            </a:r>
            <a:endParaRPr lang="en-GB" sz="1600" b="1"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b="1"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Calibri"/>
              <a:ea typeface="+mn-ea"/>
              <a:cs typeface="+mn-cs"/>
            </a:endParaRPr>
          </a:p>
        </p:txBody>
      </p:sp>
      <p:sp>
        <p:nvSpPr>
          <p:cNvPr id="13" name="Rounded Rectangle 12">
            <a:extLst>
              <a:ext uri="{FF2B5EF4-FFF2-40B4-BE49-F238E27FC236}">
                <a16:creationId xmlns:a16="http://schemas.microsoft.com/office/drawing/2014/main" id="{9947D3CE-5068-F44E-9489-8BB9EF54467B}"/>
              </a:ext>
            </a:extLst>
          </p:cNvPr>
          <p:cNvSpPr>
            <a:spLocks noChangeAspect="1"/>
          </p:cNvSpPr>
          <p:nvPr/>
        </p:nvSpPr>
        <p:spPr>
          <a:xfrm>
            <a:off x="3689799" y="1889319"/>
            <a:ext cx="3878322" cy="1810775"/>
          </a:xfrm>
          <a:prstGeom prst="roundRect">
            <a:avLst>
              <a:gd name="adj" fmla="val 8315"/>
            </a:avLst>
          </a:prstGeom>
          <a:noFill/>
          <a:ln w="38100" cap="flat" cmpd="sng" algn="ctr">
            <a:solidFill>
              <a:schemeClr val="accent1"/>
            </a:solidFill>
            <a:prstDash val="solid"/>
          </a:ln>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black"/>
                </a:solidFill>
                <a:effectLst/>
                <a:uLnTx/>
                <a:uFillTx/>
                <a:latin typeface="Calibri"/>
                <a:ea typeface="+mn-ea"/>
                <a:cs typeface="+mn-cs"/>
              </a:rPr>
              <a:t>C-L-S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prstClr val="black"/>
                </a:solidFill>
                <a:effectLst/>
                <a:uLnTx/>
                <a:uFillTx/>
                <a:latin typeface="Calibri"/>
                <a:ea typeface="+mn-ea"/>
                <a:cs typeface="+mn-cs"/>
              </a:rPr>
              <a:t>Chemistry &amp; Life Science Support</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1500"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prstClr val="black"/>
              </a:solidFill>
              <a:effectLst/>
              <a:uLnTx/>
              <a:uFillTx/>
              <a:latin typeface="Calibri"/>
              <a:ea typeface="+mn-ea"/>
              <a:cs typeface="+mn-cs"/>
            </a:endParaRPr>
          </a:p>
        </p:txBody>
      </p:sp>
      <p:sp>
        <p:nvSpPr>
          <p:cNvPr id="19" name="Rounded Rectangle 18">
            <a:extLst>
              <a:ext uri="{FF2B5EF4-FFF2-40B4-BE49-F238E27FC236}">
                <a16:creationId xmlns:a16="http://schemas.microsoft.com/office/drawing/2014/main" id="{DC7F9F38-53DC-B942-A72B-AC49AAAD9CD3}"/>
              </a:ext>
            </a:extLst>
          </p:cNvPr>
          <p:cNvSpPr/>
          <p:nvPr/>
        </p:nvSpPr>
        <p:spPr>
          <a:xfrm>
            <a:off x="415461" y="1353042"/>
            <a:ext cx="11692514" cy="43337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white"/>
                </a:solidFill>
                <a:effectLst/>
                <a:uLnTx/>
                <a:uFillTx/>
                <a:latin typeface="Calibri"/>
                <a:ea typeface="+mn-ea"/>
                <a:cs typeface="+mn-cs"/>
              </a:rPr>
              <a:t>Scientific Activities Division                within the ESS Science Directorate</a:t>
            </a:r>
          </a:p>
        </p:txBody>
      </p:sp>
      <p:sp>
        <p:nvSpPr>
          <p:cNvPr id="71" name="TextBox 70">
            <a:extLst>
              <a:ext uri="{FF2B5EF4-FFF2-40B4-BE49-F238E27FC236}">
                <a16:creationId xmlns:a16="http://schemas.microsoft.com/office/drawing/2014/main" id="{10550A8D-A315-934C-9F9C-695A81208DD3}"/>
              </a:ext>
            </a:extLst>
          </p:cNvPr>
          <p:cNvSpPr txBox="1"/>
          <p:nvPr/>
        </p:nvSpPr>
        <p:spPr>
          <a:xfrm>
            <a:off x="3487703" y="3812225"/>
            <a:ext cx="4527405" cy="3323987"/>
          </a:xfrm>
          <a:prstGeom prst="rect">
            <a:avLst/>
          </a:prstGeom>
          <a:noFill/>
        </p:spPr>
        <p:txBody>
          <a:bodyPr wrap="square" rtlCol="0">
            <a:spAutoFit/>
          </a:bodyPr>
          <a:lstStyle/>
          <a:p>
            <a:r>
              <a:rPr lang="en-GB" sz="1400" b="1" i="1" dirty="0"/>
              <a:t>ensures Chemistry, Life Science, Soft Matter and Biology  support </a:t>
            </a:r>
          </a:p>
          <a:p>
            <a:r>
              <a:rPr lang="en-GB" sz="1400" dirty="0"/>
              <a:t>• provide deuteration, chemistry, life science, crystallisation services </a:t>
            </a:r>
          </a:p>
          <a:p>
            <a:r>
              <a:rPr lang="en-GB" sz="1400" dirty="0"/>
              <a:t>• install, operate, calibrate, maintain sample env. for phys. chemistry, fluid control, surfaces, interfaces</a:t>
            </a:r>
          </a:p>
          <a:p>
            <a:r>
              <a:rPr lang="en-GB" sz="1400" dirty="0"/>
              <a:t>• ensure sample management e.g. receive, handle,  ship, characterise, synthesize, condition, mount,   orient, align samples)</a:t>
            </a:r>
          </a:p>
          <a:p>
            <a:r>
              <a:rPr lang="en-GB" sz="1400" dirty="0"/>
              <a:t>• operate deuteration, chemistry, LS labs &amp; workshops</a:t>
            </a:r>
          </a:p>
          <a:p>
            <a:r>
              <a:rPr lang="en-GB" sz="1400" dirty="0"/>
              <a:t>• develop, procure, refurbish, integrate and commission new equipment</a:t>
            </a:r>
          </a:p>
          <a:p>
            <a:r>
              <a:rPr lang="en-GB" sz="1400" dirty="0"/>
              <a:t>• ensure method development.</a:t>
            </a:r>
          </a:p>
          <a:p>
            <a:r>
              <a:rPr lang="en-GB" sz="1400" dirty="0"/>
              <a:t>• provide neutron guide characterisation &amp; simulations.</a:t>
            </a:r>
          </a:p>
          <a:p>
            <a:endParaRPr lang="en-GB" sz="1400" dirty="0"/>
          </a:p>
        </p:txBody>
      </p:sp>
      <p:pic>
        <p:nvPicPr>
          <p:cNvPr id="3" name="Picture 2">
            <a:extLst>
              <a:ext uri="{FF2B5EF4-FFF2-40B4-BE49-F238E27FC236}">
                <a16:creationId xmlns:a16="http://schemas.microsoft.com/office/drawing/2014/main" id="{09D381C0-E2E9-CA3C-9B48-60F18B6C512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018655" y="3305580"/>
            <a:ext cx="153575" cy="360000"/>
          </a:xfrm>
          <a:prstGeom prst="rect">
            <a:avLst/>
          </a:prstGeom>
        </p:spPr>
      </p:pic>
      <p:pic>
        <p:nvPicPr>
          <p:cNvPr id="4" name="Picture 3">
            <a:extLst>
              <a:ext uri="{FF2B5EF4-FFF2-40B4-BE49-F238E27FC236}">
                <a16:creationId xmlns:a16="http://schemas.microsoft.com/office/drawing/2014/main" id="{236FAF7A-6567-4023-2AD6-52E6D1C74D7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210583" y="3305580"/>
            <a:ext cx="152749" cy="360000"/>
          </a:xfrm>
          <a:prstGeom prst="rect">
            <a:avLst/>
          </a:prstGeom>
        </p:spPr>
      </p:pic>
      <p:pic>
        <p:nvPicPr>
          <p:cNvPr id="6" name="Picture 5" descr="magnetism_pos_ESS_science_icons_2015.ai">
            <a:extLst>
              <a:ext uri="{FF2B5EF4-FFF2-40B4-BE49-F238E27FC236}">
                <a16:creationId xmlns:a16="http://schemas.microsoft.com/office/drawing/2014/main" id="{1FA3E50C-AE11-242F-A744-D1B56AD5356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14278" y="3305580"/>
            <a:ext cx="360000" cy="360000"/>
          </a:xfrm>
          <a:prstGeom prst="rect">
            <a:avLst/>
          </a:prstGeom>
        </p:spPr>
      </p:pic>
      <p:pic>
        <p:nvPicPr>
          <p:cNvPr id="7" name="Picture 6" descr="engineering_pos_ESS_science_icons_2015.ai">
            <a:extLst>
              <a:ext uri="{FF2B5EF4-FFF2-40B4-BE49-F238E27FC236}">
                <a16:creationId xmlns:a16="http://schemas.microsoft.com/office/drawing/2014/main" id="{F6B15371-484F-0B2F-BF7F-95A3B3AE377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133620" y="3305580"/>
            <a:ext cx="360000" cy="360000"/>
          </a:xfrm>
          <a:prstGeom prst="rect">
            <a:avLst/>
          </a:prstGeom>
        </p:spPr>
      </p:pic>
      <p:pic>
        <p:nvPicPr>
          <p:cNvPr id="12" name="Picture 11" descr="chemistry_pos_ESS_science_icons_2015.ai">
            <a:extLst>
              <a:ext uri="{FF2B5EF4-FFF2-40B4-BE49-F238E27FC236}">
                <a16:creationId xmlns:a16="http://schemas.microsoft.com/office/drawing/2014/main" id="{BCD4ACF2-0F86-9357-9CC0-5156A205E9FA}"/>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396267" y="3305580"/>
            <a:ext cx="360000" cy="360000"/>
          </a:xfrm>
          <a:prstGeom prst="rect">
            <a:avLst/>
          </a:prstGeom>
        </p:spPr>
      </p:pic>
      <p:pic>
        <p:nvPicPr>
          <p:cNvPr id="17" name="Picture 16">
            <a:extLst>
              <a:ext uri="{FF2B5EF4-FFF2-40B4-BE49-F238E27FC236}">
                <a16:creationId xmlns:a16="http://schemas.microsoft.com/office/drawing/2014/main" id="{AC8F7DA9-8683-AB7A-C089-870A933E4907}"/>
              </a:ext>
            </a:extLst>
          </p:cNvPr>
          <p:cNvPicPr>
            <a:picLocks noChangeAspect="1"/>
          </p:cNvPicPr>
          <p:nvPr/>
        </p:nvPicPr>
        <p:blipFill rotWithShape="1">
          <a:blip r:embed="rId8" cstate="print">
            <a:duotone>
              <a:schemeClr val="accent5">
                <a:shade val="45000"/>
                <a:satMod val="135000"/>
              </a:schemeClr>
              <a:prstClr val="white"/>
            </a:duotone>
            <a:alphaModFix/>
            <a:extLst>
              <a:ext uri="{28A0092B-C50C-407E-A947-70E740481C1C}">
                <a14:useLocalDpi xmlns:a14="http://schemas.microsoft.com/office/drawing/2010/main"/>
              </a:ext>
            </a:extLst>
          </a:blip>
          <a:srcRect/>
          <a:stretch/>
        </p:blipFill>
        <p:spPr>
          <a:xfrm>
            <a:off x="4654142" y="3305580"/>
            <a:ext cx="276261" cy="360000"/>
          </a:xfrm>
          <a:prstGeom prst="rect">
            <a:avLst/>
          </a:prstGeom>
        </p:spPr>
      </p:pic>
      <p:pic>
        <p:nvPicPr>
          <p:cNvPr id="21" name="Picture 20" descr="softmatter_pos_ESS_science_icons_2015.ai">
            <a:extLst>
              <a:ext uri="{FF2B5EF4-FFF2-40B4-BE49-F238E27FC236}">
                <a16:creationId xmlns:a16="http://schemas.microsoft.com/office/drawing/2014/main" id="{E5349B90-1AE6-DDA3-FFD0-E914D441200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932050" y="3305580"/>
            <a:ext cx="360000" cy="360000"/>
          </a:xfrm>
          <a:prstGeom prst="rect">
            <a:avLst/>
          </a:prstGeom>
        </p:spPr>
      </p:pic>
      <p:pic>
        <p:nvPicPr>
          <p:cNvPr id="27" name="Picture 26">
            <a:extLst>
              <a:ext uri="{FF2B5EF4-FFF2-40B4-BE49-F238E27FC236}">
                <a16:creationId xmlns:a16="http://schemas.microsoft.com/office/drawing/2014/main" id="{87843FC5-19CE-55DE-9731-24E90044B1C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622189" y="3350087"/>
            <a:ext cx="308349" cy="270986"/>
          </a:xfrm>
          <a:prstGeom prst="rect">
            <a:avLst/>
          </a:prstGeom>
        </p:spPr>
      </p:pic>
      <p:pic>
        <p:nvPicPr>
          <p:cNvPr id="28" name="Picture 27">
            <a:extLst>
              <a:ext uri="{FF2B5EF4-FFF2-40B4-BE49-F238E27FC236}">
                <a16:creationId xmlns:a16="http://schemas.microsoft.com/office/drawing/2014/main" id="{45050C66-ACBA-327D-7CCB-6ADB7B29CF84}"/>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225695" y="3307380"/>
            <a:ext cx="356400" cy="356400"/>
          </a:xfrm>
          <a:prstGeom prst="rect">
            <a:avLst/>
          </a:prstGeom>
        </p:spPr>
      </p:pic>
      <p:pic>
        <p:nvPicPr>
          <p:cNvPr id="1026" name="Picture 2" descr="Crystal, device, scheme, structure icon">
            <a:extLst>
              <a:ext uri="{FF2B5EF4-FFF2-40B4-BE49-F238E27FC236}">
                <a16:creationId xmlns:a16="http://schemas.microsoft.com/office/drawing/2014/main" id="{E84FF05A-191F-4446-22AA-D4F5AFF42C5D}"/>
              </a:ext>
            </a:extLst>
          </p:cNvPr>
          <p:cNvPicPr>
            <a:picLocks noChangeAspect="1" noChangeArrowheads="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2895" y="3323136"/>
            <a:ext cx="360000" cy="36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EDEEF06-F05B-0C00-1E8E-63D417410733}"/>
              </a:ext>
            </a:extLst>
          </p:cNvPr>
          <p:cNvGrpSpPr/>
          <p:nvPr/>
        </p:nvGrpSpPr>
        <p:grpSpPr>
          <a:xfrm>
            <a:off x="9420638" y="3308292"/>
            <a:ext cx="363600" cy="359710"/>
            <a:chOff x="9546014" y="3308292"/>
            <a:chExt cx="363600" cy="359710"/>
          </a:xfrm>
        </p:grpSpPr>
        <p:pic>
          <p:nvPicPr>
            <p:cNvPr id="14" name="Picture 2" descr="Pressure Arrows Flat Icon Royalty Free Vector Image">
              <a:extLst>
                <a:ext uri="{FF2B5EF4-FFF2-40B4-BE49-F238E27FC236}">
                  <a16:creationId xmlns:a16="http://schemas.microsoft.com/office/drawing/2014/main" id="{B4F44519-720A-7307-4165-13DFA554C0E2}"/>
                </a:ext>
              </a:extLst>
            </p:cNvPr>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9546014" y="3308292"/>
              <a:ext cx="363600" cy="359710"/>
            </a:xfrm>
            <a:prstGeom prst="rect">
              <a:avLst/>
            </a:prstGeom>
            <a:noFill/>
            <a:extLst>
              <a:ext uri="{909E8E84-426E-40DD-AFC4-6F175D3DCCD1}">
                <a14:hiddenFill xmlns:a14="http://schemas.microsoft.com/office/drawing/2010/main">
                  <a:solidFill>
                    <a:srgbClr val="FFFFFF"/>
                  </a:solidFill>
                </a14:hiddenFill>
              </a:ext>
            </a:extLst>
          </p:spPr>
        </p:pic>
        <p:sp>
          <p:nvSpPr>
            <p:cNvPr id="15" name="Hexagon 14">
              <a:extLst>
                <a:ext uri="{FF2B5EF4-FFF2-40B4-BE49-F238E27FC236}">
                  <a16:creationId xmlns:a16="http://schemas.microsoft.com/office/drawing/2014/main" id="{6F1B6051-F537-32FB-09DB-C1FFA3FE4309}"/>
                </a:ext>
              </a:extLst>
            </p:cNvPr>
            <p:cNvSpPr>
              <a:spLocks noChangeAspect="1"/>
            </p:cNvSpPr>
            <p:nvPr/>
          </p:nvSpPr>
          <p:spPr>
            <a:xfrm>
              <a:off x="9670853" y="3434147"/>
              <a:ext cx="113922" cy="108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
        <p:nvSpPr>
          <p:cNvPr id="41" name="TextBox 40">
            <a:extLst>
              <a:ext uri="{FF2B5EF4-FFF2-40B4-BE49-F238E27FC236}">
                <a16:creationId xmlns:a16="http://schemas.microsoft.com/office/drawing/2014/main" id="{3F2A4AAF-2A20-53B8-54F0-DFC848186B7D}"/>
              </a:ext>
            </a:extLst>
          </p:cNvPr>
          <p:cNvSpPr txBox="1"/>
          <p:nvPr/>
        </p:nvSpPr>
        <p:spPr>
          <a:xfrm>
            <a:off x="438150" y="3815766"/>
            <a:ext cx="3027854" cy="3108543"/>
          </a:xfrm>
          <a:prstGeom prst="rect">
            <a:avLst/>
          </a:prstGeom>
          <a:noFill/>
        </p:spPr>
        <p:txBody>
          <a:bodyPr wrap="square" rtlCol="0">
            <a:spAutoFit/>
          </a:bodyPr>
          <a:lstStyle/>
          <a:p>
            <a:r>
              <a:rPr lang="en-GB" sz="1400" b="1" i="1" dirty="0"/>
              <a:t>enables user access, supports its communities, encourages </a:t>
            </a:r>
            <a:r>
              <a:rPr lang="en-GB" sz="1400" b="1" i="1" dirty="0" err="1"/>
              <a:t>colla-borative</a:t>
            </a:r>
            <a:r>
              <a:rPr lang="en-GB" sz="1400" b="1" i="1" dirty="0"/>
              <a:t> scientific activities</a:t>
            </a:r>
          </a:p>
          <a:p>
            <a:endParaRPr lang="en-GB" sz="1400" b="1" i="1" dirty="0"/>
          </a:p>
          <a:p>
            <a:r>
              <a:rPr lang="en-GB" sz="1400" dirty="0"/>
              <a:t>• manage (initial) user program  </a:t>
            </a:r>
          </a:p>
          <a:p>
            <a:r>
              <a:rPr lang="en-GB" sz="1400" dirty="0"/>
              <a:t>• oversee scientific </a:t>
            </a:r>
            <a:r>
              <a:rPr lang="en-GB" sz="1400" dirty="0" err="1"/>
              <a:t>coord</a:t>
            </a:r>
            <a:r>
              <a:rPr lang="en-GB" sz="1400" dirty="0"/>
              <a:t>. (SFT) and in-house scientific activities</a:t>
            </a:r>
          </a:p>
          <a:p>
            <a:r>
              <a:rPr lang="en-GB" sz="1400" dirty="0"/>
              <a:t>• provide community interaction </a:t>
            </a:r>
          </a:p>
          <a:p>
            <a:r>
              <a:rPr lang="en-GB" sz="1400" dirty="0"/>
              <a:t>• scientific outreach incl. industry and scientific visits</a:t>
            </a:r>
          </a:p>
          <a:p>
            <a:r>
              <a:rPr lang="en-GB" sz="1400" dirty="0"/>
              <a:t>• prepare SFT Newsletter</a:t>
            </a:r>
          </a:p>
          <a:p>
            <a:r>
              <a:rPr lang="en-GB" sz="1400" dirty="0"/>
              <a:t>• scient. KPI incl. publication data</a:t>
            </a:r>
          </a:p>
          <a:p>
            <a:r>
              <a:rPr lang="en-GB" sz="1400" dirty="0"/>
              <a:t>• participate in “welcome function’</a:t>
            </a:r>
          </a:p>
          <a:p>
            <a:r>
              <a:rPr lang="en-GB" sz="1400" dirty="0"/>
              <a:t>• ensure library function </a:t>
            </a:r>
          </a:p>
        </p:txBody>
      </p:sp>
      <p:sp>
        <p:nvSpPr>
          <p:cNvPr id="50" name="Rounded Rectangle 49">
            <a:extLst>
              <a:ext uri="{FF2B5EF4-FFF2-40B4-BE49-F238E27FC236}">
                <a16:creationId xmlns:a16="http://schemas.microsoft.com/office/drawing/2014/main" id="{6CA3DA2A-0B74-C6F0-8D24-C08AB715420C}"/>
              </a:ext>
            </a:extLst>
          </p:cNvPr>
          <p:cNvSpPr>
            <a:spLocks noChangeAspect="1"/>
          </p:cNvSpPr>
          <p:nvPr/>
        </p:nvSpPr>
        <p:spPr>
          <a:xfrm>
            <a:off x="436871" y="1889320"/>
            <a:ext cx="2880000" cy="1810775"/>
          </a:xfrm>
          <a:prstGeom prst="roundRect">
            <a:avLst>
              <a:gd name="adj" fmla="val 9789"/>
            </a:avLst>
          </a:prstGeom>
          <a:noFill/>
          <a:ln w="38100" cap="flat" cmpd="sng" algn="ctr">
            <a:solidFill>
              <a:srgbClr val="FFC000"/>
            </a:solidFill>
            <a:prstDash val="dash"/>
          </a:ln>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effectLst/>
                <a:uLnTx/>
                <a:uFillTx/>
                <a:latin typeface="Calibri"/>
                <a:ea typeface="+mn-ea"/>
                <a:cs typeface="+mn-cs"/>
              </a:rPr>
              <a:t>SCUO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effectLst/>
                <a:uLnTx/>
                <a:uFillTx/>
                <a:latin typeface="Calibri"/>
                <a:ea typeface="+mn-ea"/>
                <a:cs typeface="+mn-cs"/>
              </a:rPr>
              <a:t>Scientific Coordination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effectLst/>
                <a:uLnTx/>
                <a:uFillTx/>
                <a:latin typeface="Calibri"/>
                <a:ea typeface="+mn-ea"/>
                <a:cs typeface="+mn-cs"/>
              </a:rPr>
              <a:t>and User Office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effectLst/>
              <a:uLnTx/>
              <a:uFillTx/>
              <a:latin typeface="Calibri"/>
              <a:ea typeface="+mn-ea"/>
              <a:cs typeface="+mn-cs"/>
            </a:endParaRPr>
          </a:p>
        </p:txBody>
      </p:sp>
      <p:sp>
        <p:nvSpPr>
          <p:cNvPr id="9" name="TextBox 8">
            <a:extLst>
              <a:ext uri="{FF2B5EF4-FFF2-40B4-BE49-F238E27FC236}">
                <a16:creationId xmlns:a16="http://schemas.microsoft.com/office/drawing/2014/main" id="{DA1BB855-A86E-31FD-E877-CFC70C2269D5}"/>
              </a:ext>
            </a:extLst>
          </p:cNvPr>
          <p:cNvSpPr txBox="1"/>
          <p:nvPr/>
        </p:nvSpPr>
        <p:spPr>
          <a:xfrm>
            <a:off x="7913486" y="3812484"/>
            <a:ext cx="4402692" cy="3108543"/>
          </a:xfrm>
          <a:prstGeom prst="rect">
            <a:avLst/>
          </a:prstGeom>
          <a:noFill/>
        </p:spPr>
        <p:txBody>
          <a:bodyPr wrap="square" rtlCol="0">
            <a:spAutoFit/>
          </a:bodyPr>
          <a:lstStyle/>
          <a:p>
            <a:r>
              <a:rPr lang="en-GB" sz="1400" b="1" i="1" dirty="0"/>
              <a:t>ensures Materials Engineering and Solid State Physics support </a:t>
            </a:r>
          </a:p>
          <a:p>
            <a:r>
              <a:rPr lang="en-GB" sz="1400" i="1" dirty="0"/>
              <a:t>• </a:t>
            </a:r>
            <a:r>
              <a:rPr lang="en-GB" sz="1400" dirty="0"/>
              <a:t>provide services for materials engineering, quantum materials and physics</a:t>
            </a:r>
          </a:p>
          <a:p>
            <a:r>
              <a:rPr lang="en-GB" sz="1400" dirty="0"/>
              <a:t>• install, operate, calibrate maintain sample env. for low-T, high-T, high-p, fields B E; mech. Processing</a:t>
            </a:r>
          </a:p>
          <a:p>
            <a:r>
              <a:rPr lang="en-GB" sz="1400" dirty="0"/>
              <a:t>• ensure liquid helium cycle for user programme as well as mechanical and control integration of sample environment systems </a:t>
            </a:r>
          </a:p>
          <a:p>
            <a:r>
              <a:rPr lang="en-GB" sz="1400" dirty="0"/>
              <a:t>• operate materials </a:t>
            </a:r>
            <a:r>
              <a:rPr lang="en-GB" sz="1400" dirty="0" err="1"/>
              <a:t>eng.</a:t>
            </a:r>
            <a:r>
              <a:rPr lang="en-GB" sz="1400" dirty="0"/>
              <a:t> lab and T-B-p SE workshops</a:t>
            </a:r>
          </a:p>
          <a:p>
            <a:r>
              <a:rPr lang="en-GB" sz="1400" dirty="0"/>
              <a:t>• develop, procure, refurbish, integrate and commission new equipment</a:t>
            </a:r>
          </a:p>
          <a:p>
            <a:r>
              <a:rPr lang="en-GB" sz="1400" dirty="0"/>
              <a:t>• ensure method development.</a:t>
            </a:r>
          </a:p>
          <a:p>
            <a:r>
              <a:rPr lang="en-GB" sz="1400" dirty="0"/>
              <a:t>• ensure the neutron polarisation function.</a:t>
            </a:r>
          </a:p>
        </p:txBody>
      </p:sp>
      <p:pic>
        <p:nvPicPr>
          <p:cNvPr id="1028" name="Picture 4">
            <a:extLst>
              <a:ext uri="{FF2B5EF4-FFF2-40B4-BE49-F238E27FC236}">
                <a16:creationId xmlns:a16="http://schemas.microsoft.com/office/drawing/2014/main" id="{2FD14837-4D42-A964-5591-130D180D6C92}"/>
              </a:ext>
            </a:extLst>
          </p:cNvPr>
          <p:cNvPicPr>
            <a:picLocks noChangeAspect="1" noChangeArrowheads="1"/>
          </p:cNvPicPr>
          <p:nvPr/>
        </p:nvPicPr>
        <p:blipFill>
          <a:blip r:embed="rId14" cstate="print">
            <a:alphaModFix amt="50000"/>
            <a:extLst>
              <a:ext uri="{28A0092B-C50C-407E-A947-70E740481C1C}">
                <a14:useLocalDpi xmlns:a14="http://schemas.microsoft.com/office/drawing/2010/main"/>
              </a:ext>
            </a:extLst>
          </a:blip>
          <a:srcRect/>
          <a:stretch>
            <a:fillRect/>
          </a:stretch>
        </p:blipFill>
        <p:spPr bwMode="auto">
          <a:xfrm>
            <a:off x="6399760" y="3361323"/>
            <a:ext cx="356229" cy="3055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2842F3D-6EC1-55BE-3A87-3289E10D1056}"/>
              </a:ext>
            </a:extLst>
          </p:cNvPr>
          <p:cNvPicPr>
            <a:picLocks noChangeAspect="1" noChangeArrowheads="1"/>
          </p:cNvPicPr>
          <p:nvPr/>
        </p:nvPicPr>
        <p:blipFill>
          <a:blip r:embed="rId15" cstate="print">
            <a:alphaModFix amt="35000"/>
            <a:extLst>
              <a:ext uri="{28A0092B-C50C-407E-A947-70E740481C1C}">
                <a14:useLocalDpi xmlns:a14="http://schemas.microsoft.com/office/drawing/2010/main"/>
              </a:ext>
            </a:extLst>
          </a:blip>
          <a:srcRect/>
          <a:stretch>
            <a:fillRect/>
          </a:stretch>
        </p:blipFill>
        <p:spPr bwMode="auto">
          <a:xfrm>
            <a:off x="10507739" y="3368973"/>
            <a:ext cx="279720" cy="27972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a:extLst>
              <a:ext uri="{FF2B5EF4-FFF2-40B4-BE49-F238E27FC236}">
                <a16:creationId xmlns:a16="http://schemas.microsoft.com/office/drawing/2014/main" id="{49CA9884-2C5E-BC46-4412-90850F98061E}"/>
              </a:ext>
            </a:extLst>
          </p:cNvPr>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7672" b="89987" l="3140" r="93488">
                        <a14:foregroundMark x1="10000" y1="49545" x2="10000" y2="49545"/>
                        <a14:foregroundMark x1="3140" y1="42393" x2="3140" y2="42393"/>
                        <a14:foregroundMark x1="38721" y1="56047" x2="38721" y2="56047"/>
                        <a14:foregroundMark x1="77326" y1="45124" x2="77326" y2="45124"/>
                        <a14:foregroundMark x1="57326" y1="22757" x2="57326" y2="22757"/>
                        <a14:foregroundMark x1="54419" y1="24447" x2="54419" y2="24447"/>
                        <a14:foregroundMark x1="55814" y1="23277" x2="55814" y2="23277"/>
                        <a14:foregroundMark x1="91512" y1="18466" x2="91512" y2="18466"/>
                        <a14:foregroundMark x1="50000" y1="8062" x2="50000" y2="8062"/>
                        <a14:foregroundMark x1="93488" y1="35371" x2="93488" y2="35371"/>
                        <a14:foregroundMark x1="92907" y1="52796" x2="92907" y2="52796"/>
                        <a14:foregroundMark x1="93488" y1="51756" x2="93488" y2="51756"/>
                        <a14:foregroundMark x1="93488" y1="67620" x2="93488" y2="67620"/>
                      </a14:backgroundRemoval>
                    </a14:imgEffect>
                  </a14:imgLayer>
                </a14:imgProps>
              </a:ext>
              <a:ext uri="{28A0092B-C50C-407E-A947-70E740481C1C}">
                <a14:useLocalDpi xmlns:a14="http://schemas.microsoft.com/office/drawing/2010/main"/>
              </a:ext>
            </a:extLst>
          </a:blip>
          <a:srcRect/>
          <a:stretch>
            <a:fillRect/>
          </a:stretch>
        </p:blipFill>
        <p:spPr bwMode="auto">
          <a:xfrm>
            <a:off x="2667661" y="3238560"/>
            <a:ext cx="403200" cy="36055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a:extLst>
              <a:ext uri="{FF2B5EF4-FFF2-40B4-BE49-F238E27FC236}">
                <a16:creationId xmlns:a16="http://schemas.microsoft.com/office/drawing/2014/main" id="{112DE8B3-F6D2-6486-F950-21A8E8BFA96A}"/>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2172785" y="3241555"/>
            <a:ext cx="389542" cy="354563"/>
          </a:xfrm>
          <a:prstGeom prst="rect">
            <a:avLst/>
          </a:prstGeom>
        </p:spPr>
      </p:pic>
      <p:pic>
        <p:nvPicPr>
          <p:cNvPr id="72" name="Picture 71">
            <a:extLst>
              <a:ext uri="{FF2B5EF4-FFF2-40B4-BE49-F238E27FC236}">
                <a16:creationId xmlns:a16="http://schemas.microsoft.com/office/drawing/2014/main" id="{1BFA5B64-91B8-2363-9CE8-7E0DA654B466}"/>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797666" y="3238836"/>
            <a:ext cx="360000" cy="360000"/>
          </a:xfrm>
          <a:prstGeom prst="rect">
            <a:avLst/>
          </a:prstGeom>
        </p:spPr>
      </p:pic>
      <p:pic>
        <p:nvPicPr>
          <p:cNvPr id="74" name="Picture 73">
            <a:extLst>
              <a:ext uri="{FF2B5EF4-FFF2-40B4-BE49-F238E27FC236}">
                <a16:creationId xmlns:a16="http://schemas.microsoft.com/office/drawing/2014/main" id="{707D7B0F-6842-84DB-29AD-89B8CC112DD7}"/>
              </a:ext>
            </a:extLst>
          </p:cNvPr>
          <p:cNvPicPr>
            <a:picLocks noChangeAspect="1"/>
          </p:cNvPicPr>
          <p:nvPr/>
        </p:nvPicPr>
        <p:blipFill>
          <a:blip r:embed="rId20" cstate="print">
            <a:extLst>
              <a:ext uri="{BEBA8EAE-BF5A-486C-A8C5-ECC9F3942E4B}">
                <a14:imgProps xmlns:a14="http://schemas.microsoft.com/office/drawing/2010/main">
                  <a14:imgLayer r:embed="rId21">
                    <a14:imgEffect>
                      <a14:backgroundRemoval t="10000" b="90000" l="10000" r="90000">
                        <a14:foregroundMark x1="21941" y1="81346" x2="21941" y2="81346"/>
                        <a14:foregroundMark x1="48312" y1="28440" x2="48312" y2="28440"/>
                      </a14:backgroundRemoval>
                    </a14:imgEffect>
                  </a14:imgLayer>
                </a14:imgProps>
              </a:ext>
              <a:ext uri="{28A0092B-C50C-407E-A947-70E740481C1C}">
                <a14:useLocalDpi xmlns:a14="http://schemas.microsoft.com/office/drawing/2010/main"/>
              </a:ext>
            </a:extLst>
          </a:blip>
          <a:stretch>
            <a:fillRect/>
          </a:stretch>
        </p:blipFill>
        <p:spPr>
          <a:xfrm>
            <a:off x="1189847" y="3238780"/>
            <a:ext cx="522000" cy="360113"/>
          </a:xfrm>
          <a:prstGeom prst="rect">
            <a:avLst/>
          </a:prstGeom>
        </p:spPr>
      </p:pic>
      <p:pic>
        <p:nvPicPr>
          <p:cNvPr id="76" name="Picture 75">
            <a:extLst>
              <a:ext uri="{FF2B5EF4-FFF2-40B4-BE49-F238E27FC236}">
                <a16:creationId xmlns:a16="http://schemas.microsoft.com/office/drawing/2014/main" id="{FC53BE04-3365-E8AF-E526-EF3F2140860E}"/>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1707452" y="3238836"/>
            <a:ext cx="360000" cy="360000"/>
          </a:xfrm>
          <a:prstGeom prst="rect">
            <a:avLst/>
          </a:prstGeom>
        </p:spPr>
      </p:pic>
    </p:spTree>
    <p:extLst>
      <p:ext uri="{BB962C8B-B14F-4D97-AF65-F5344CB8AC3E}">
        <p14:creationId xmlns:p14="http://schemas.microsoft.com/office/powerpoint/2010/main" val="1734948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1103708" y="265373"/>
            <a:ext cx="10579713" cy="657339"/>
          </a:xfrm>
        </p:spPr>
        <p:txBody>
          <a:bodyPr>
            <a:normAutofit/>
          </a:bodyPr>
          <a:lstStyle/>
          <a:p>
            <a:r>
              <a:rPr lang="en-GB" dirty="0">
                <a:solidFill>
                  <a:schemeClr val="tx1">
                    <a:lumMod val="75000"/>
                    <a:lumOff val="25000"/>
                  </a:schemeClr>
                </a:solidFill>
              </a:rPr>
              <a:t>Scientific Activities Division</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a:xfrm>
            <a:off x="8735292" y="6390210"/>
            <a:ext cx="2743200" cy="365125"/>
          </a:xfrm>
        </p:spPr>
        <p:txBody>
          <a:bodyPr/>
          <a:lstStyle/>
          <a:p>
            <a:fld id="{F7283078-D760-1647-8B80-66BA8B52336D}" type="slidenum">
              <a:rPr lang="sv-SE" smtClean="0">
                <a:solidFill>
                  <a:srgbClr val="CCCCCC"/>
                </a:solidFill>
              </a:rPr>
              <a:t>5</a:t>
            </a:fld>
            <a:endParaRPr lang="sv-SE" dirty="0">
              <a:solidFill>
                <a:srgbClr val="CCCCCC"/>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a:xfrm>
            <a:off x="1103709" y="931026"/>
            <a:ext cx="10917894" cy="507076"/>
          </a:xfrm>
        </p:spPr>
        <p:txBody>
          <a:bodyPr/>
          <a:lstStyle/>
          <a:p>
            <a:r>
              <a:rPr lang="en-GB" dirty="0"/>
              <a:t>providing ESS Sample Environment, Sample and User Services for all scientific topics </a:t>
            </a:r>
          </a:p>
        </p:txBody>
      </p:sp>
      <p:sp>
        <p:nvSpPr>
          <p:cNvPr id="11" name="Rounded Rectangle 10">
            <a:extLst>
              <a:ext uri="{FF2B5EF4-FFF2-40B4-BE49-F238E27FC236}">
                <a16:creationId xmlns:a16="http://schemas.microsoft.com/office/drawing/2014/main" id="{5B15E415-03FC-DB4A-B024-66E0965D5373}"/>
              </a:ext>
            </a:extLst>
          </p:cNvPr>
          <p:cNvSpPr>
            <a:spLocks/>
          </p:cNvSpPr>
          <p:nvPr/>
        </p:nvSpPr>
        <p:spPr>
          <a:xfrm>
            <a:off x="7995715" y="1889320"/>
            <a:ext cx="3878322" cy="1810775"/>
          </a:xfrm>
          <a:prstGeom prst="roundRect">
            <a:avLst>
              <a:gd name="adj" fmla="val 6777"/>
            </a:avLst>
          </a:prstGeom>
          <a:solidFill>
            <a:srgbClr val="1F497D">
              <a:lumMod val="20000"/>
              <a:lumOff val="80000"/>
              <a:alpha val="0"/>
            </a:srgbClr>
          </a:solidFill>
          <a:ln w="38100" cap="flat" cmpd="sng" algn="ctr">
            <a:solidFill>
              <a:schemeClr val="accent1"/>
            </a:solidFill>
            <a:prstDash val="solid"/>
          </a:ln>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effectLst/>
                <a:uLnTx/>
                <a:uFillTx/>
                <a:latin typeface="Calibri"/>
                <a:ea typeface="+mn-ea"/>
                <a:cs typeface="+mn-cs"/>
              </a:rPr>
              <a:t>M-P-S</a:t>
            </a:r>
          </a:p>
          <a:p>
            <a:pPr lvl="0" algn="ctr">
              <a:defRPr/>
            </a:pPr>
            <a:r>
              <a:rPr lang="en-GB" sz="1600" kern="0" dirty="0">
                <a:latin typeface="Calibri"/>
              </a:rPr>
              <a:t>Materials &amp; Physics</a:t>
            </a:r>
            <a:r>
              <a:rPr kumimoji="0" lang="en-GB" sz="1600" i="0" u="none" strike="noStrike" kern="0" cap="none" spc="0" normalizeH="0" baseline="0" noProof="0" dirty="0">
                <a:ln>
                  <a:noFill/>
                </a:ln>
                <a:effectLst/>
                <a:uLnTx/>
                <a:uFillTx/>
                <a:latin typeface="Calibri"/>
                <a:ea typeface="+mn-ea"/>
                <a:cs typeface="+mn-cs"/>
              </a:rPr>
              <a:t> Support</a:t>
            </a:r>
            <a:endParaRPr lang="en-GB" sz="1600" b="1"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1600" b="1"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Calibri"/>
              <a:ea typeface="+mn-ea"/>
              <a:cs typeface="+mn-cs"/>
            </a:endParaRPr>
          </a:p>
        </p:txBody>
      </p:sp>
      <p:sp>
        <p:nvSpPr>
          <p:cNvPr id="13" name="Rounded Rectangle 12">
            <a:extLst>
              <a:ext uri="{FF2B5EF4-FFF2-40B4-BE49-F238E27FC236}">
                <a16:creationId xmlns:a16="http://schemas.microsoft.com/office/drawing/2014/main" id="{9947D3CE-5068-F44E-9489-8BB9EF54467B}"/>
              </a:ext>
            </a:extLst>
          </p:cNvPr>
          <p:cNvSpPr>
            <a:spLocks noChangeAspect="1"/>
          </p:cNvSpPr>
          <p:nvPr/>
        </p:nvSpPr>
        <p:spPr>
          <a:xfrm>
            <a:off x="3689799" y="1889319"/>
            <a:ext cx="3878322" cy="1810775"/>
          </a:xfrm>
          <a:prstGeom prst="roundRect">
            <a:avLst>
              <a:gd name="adj" fmla="val 8315"/>
            </a:avLst>
          </a:prstGeom>
          <a:noFill/>
          <a:ln w="38100" cap="flat" cmpd="sng" algn="ctr">
            <a:solidFill>
              <a:schemeClr val="accent1"/>
            </a:solidFill>
            <a:prstDash val="solid"/>
          </a:ln>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solidFill>
                  <a:prstClr val="black"/>
                </a:solidFill>
                <a:effectLst/>
                <a:uLnTx/>
                <a:uFillTx/>
                <a:latin typeface="Calibri"/>
                <a:ea typeface="+mn-ea"/>
                <a:cs typeface="+mn-cs"/>
              </a:rPr>
              <a:t>C-L-S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solidFill>
                  <a:prstClr val="black"/>
                </a:solidFill>
                <a:effectLst/>
                <a:uLnTx/>
                <a:uFillTx/>
                <a:latin typeface="Calibri"/>
                <a:ea typeface="+mn-ea"/>
                <a:cs typeface="+mn-cs"/>
              </a:rPr>
              <a:t>Chemistry &amp; Life Science Support</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1500" kern="0" dirty="0">
              <a:solidFill>
                <a:prstClr val="black"/>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solidFill>
                <a:prstClr val="black"/>
              </a:solidFill>
              <a:effectLst/>
              <a:uLnTx/>
              <a:uFillTx/>
              <a:latin typeface="Calibri"/>
              <a:ea typeface="+mn-ea"/>
              <a:cs typeface="+mn-cs"/>
            </a:endParaRPr>
          </a:p>
        </p:txBody>
      </p:sp>
      <p:sp>
        <p:nvSpPr>
          <p:cNvPr id="19" name="Rounded Rectangle 18">
            <a:extLst>
              <a:ext uri="{FF2B5EF4-FFF2-40B4-BE49-F238E27FC236}">
                <a16:creationId xmlns:a16="http://schemas.microsoft.com/office/drawing/2014/main" id="{DC7F9F38-53DC-B942-A72B-AC49AAAD9CD3}"/>
              </a:ext>
            </a:extLst>
          </p:cNvPr>
          <p:cNvSpPr/>
          <p:nvPr/>
        </p:nvSpPr>
        <p:spPr>
          <a:xfrm>
            <a:off x="415461" y="1353042"/>
            <a:ext cx="11692514" cy="433373"/>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white"/>
                </a:solidFill>
                <a:effectLst/>
                <a:uLnTx/>
                <a:uFillTx/>
                <a:latin typeface="Calibri"/>
                <a:ea typeface="+mn-ea"/>
                <a:cs typeface="+mn-cs"/>
              </a:rPr>
              <a:t>Scientific Activities Division                within the ESS Science Directorate</a:t>
            </a:r>
          </a:p>
        </p:txBody>
      </p:sp>
      <p:pic>
        <p:nvPicPr>
          <p:cNvPr id="22" name="Picture 21">
            <a:extLst>
              <a:ext uri="{FF2B5EF4-FFF2-40B4-BE49-F238E27FC236}">
                <a16:creationId xmlns:a16="http://schemas.microsoft.com/office/drawing/2014/main" id="{9ABFBD2C-95F2-F34C-ABEA-2F4D5AE42A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366" y="1357074"/>
            <a:ext cx="398524" cy="432000"/>
          </a:xfrm>
          <a:prstGeom prst="rect">
            <a:avLst/>
          </a:prstGeom>
        </p:spPr>
      </p:pic>
      <p:pic>
        <p:nvPicPr>
          <p:cNvPr id="23" name="Picture 22">
            <a:extLst>
              <a:ext uri="{FF2B5EF4-FFF2-40B4-BE49-F238E27FC236}">
                <a16:creationId xmlns:a16="http://schemas.microsoft.com/office/drawing/2014/main" id="{7449E55D-B425-424A-BC76-3456216854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5814" y="1357074"/>
            <a:ext cx="353620" cy="432000"/>
          </a:xfrm>
          <a:prstGeom prst="rect">
            <a:avLst/>
          </a:prstGeom>
        </p:spPr>
      </p:pic>
      <p:pic>
        <p:nvPicPr>
          <p:cNvPr id="32" name="Picture 31">
            <a:extLst>
              <a:ext uri="{FF2B5EF4-FFF2-40B4-BE49-F238E27FC236}">
                <a16:creationId xmlns:a16="http://schemas.microsoft.com/office/drawing/2014/main" id="{38005D76-F377-F54F-B083-24EBF7812451}"/>
              </a:ext>
            </a:extLst>
          </p:cNvPr>
          <p:cNvPicPr>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4066218" y="2381084"/>
            <a:ext cx="384370" cy="432000"/>
          </a:xfrm>
          <a:prstGeom prst="rect">
            <a:avLst/>
          </a:prstGeom>
        </p:spPr>
      </p:pic>
      <p:pic>
        <p:nvPicPr>
          <p:cNvPr id="33" name="Picture 32" descr="melissasharp.jpg">
            <a:extLst>
              <a:ext uri="{FF2B5EF4-FFF2-40B4-BE49-F238E27FC236}">
                <a16:creationId xmlns:a16="http://schemas.microsoft.com/office/drawing/2014/main" id="{9AA4FF38-5439-104C-AC97-05FB63EF057A}"/>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5031753" y="2846448"/>
            <a:ext cx="324000" cy="432000"/>
          </a:xfrm>
          <a:prstGeom prst="rect">
            <a:avLst/>
          </a:prstGeom>
        </p:spPr>
      </p:pic>
      <p:pic>
        <p:nvPicPr>
          <p:cNvPr id="35" name="Picture 34">
            <a:extLst>
              <a:ext uri="{FF2B5EF4-FFF2-40B4-BE49-F238E27FC236}">
                <a16:creationId xmlns:a16="http://schemas.microsoft.com/office/drawing/2014/main" id="{8BED0FE6-B65F-4C40-A550-BE77845607A8}"/>
              </a:ext>
            </a:extLst>
          </p:cNvPr>
          <p:cNvPicPr>
            <a:picLocks noChangeAspect="1"/>
          </p:cNvPicPr>
          <p:nvPr/>
        </p:nvPicPr>
        <p:blipFill rotWithShape="1">
          <a:blip r:embed="rId7" cstate="screen">
            <a:alphaModFix/>
            <a:extLst>
              <a:ext uri="{28A0092B-C50C-407E-A947-70E740481C1C}">
                <a14:useLocalDpi xmlns:a14="http://schemas.microsoft.com/office/drawing/2010/main"/>
              </a:ext>
            </a:extLst>
          </a:blip>
          <a:srcRect/>
          <a:stretch/>
        </p:blipFill>
        <p:spPr>
          <a:xfrm>
            <a:off x="4668553" y="2844073"/>
            <a:ext cx="323223" cy="432000"/>
          </a:xfrm>
          <a:prstGeom prst="rect">
            <a:avLst/>
          </a:prstGeom>
        </p:spPr>
      </p:pic>
      <p:pic>
        <p:nvPicPr>
          <p:cNvPr id="38" name="Picture 37">
            <a:extLst>
              <a:ext uri="{FF2B5EF4-FFF2-40B4-BE49-F238E27FC236}">
                <a16:creationId xmlns:a16="http://schemas.microsoft.com/office/drawing/2014/main" id="{4C29DFE2-DB5B-7F4F-A3FC-3347D167E5FC}"/>
              </a:ext>
            </a:extLst>
          </p:cNvPr>
          <p:cNvPicPr>
            <a:picLocks noChangeAspect="1"/>
          </p:cNvPicPr>
          <p:nvPr/>
        </p:nvPicPr>
        <p:blipFill>
          <a:blip r:embed="rId8" cstate="screen">
            <a:alphaModFix/>
            <a:extLst>
              <a:ext uri="{28A0092B-C50C-407E-A947-70E740481C1C}">
                <a14:useLocalDpi xmlns:a14="http://schemas.microsoft.com/office/drawing/2010/main"/>
              </a:ext>
            </a:extLst>
          </a:blip>
          <a:stretch>
            <a:fillRect/>
          </a:stretch>
        </p:blipFill>
        <p:spPr>
          <a:xfrm>
            <a:off x="5031423" y="2388058"/>
            <a:ext cx="394435" cy="432000"/>
          </a:xfrm>
          <a:prstGeom prst="rect">
            <a:avLst/>
          </a:prstGeom>
        </p:spPr>
      </p:pic>
      <p:pic>
        <p:nvPicPr>
          <p:cNvPr id="39" name="Picture 38">
            <a:extLst>
              <a:ext uri="{FF2B5EF4-FFF2-40B4-BE49-F238E27FC236}">
                <a16:creationId xmlns:a16="http://schemas.microsoft.com/office/drawing/2014/main" id="{A8738DFC-457C-9742-988E-57DC7C49FF8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397342" y="2846749"/>
            <a:ext cx="270000" cy="431399"/>
          </a:xfrm>
          <a:prstGeom prst="rect">
            <a:avLst/>
          </a:prstGeom>
        </p:spPr>
      </p:pic>
      <p:pic>
        <p:nvPicPr>
          <p:cNvPr id="40" name="Picture 39">
            <a:extLst>
              <a:ext uri="{FF2B5EF4-FFF2-40B4-BE49-F238E27FC236}">
                <a16:creationId xmlns:a16="http://schemas.microsoft.com/office/drawing/2014/main" id="{CA893CA6-86CD-C44C-BCE8-9B5E9036795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16200" y="2388116"/>
            <a:ext cx="331200" cy="431885"/>
          </a:xfrm>
          <a:prstGeom prst="rect">
            <a:avLst/>
          </a:prstGeom>
        </p:spPr>
      </p:pic>
      <p:pic>
        <p:nvPicPr>
          <p:cNvPr id="44" name="Picture 43">
            <a:extLst>
              <a:ext uri="{FF2B5EF4-FFF2-40B4-BE49-F238E27FC236}">
                <a16:creationId xmlns:a16="http://schemas.microsoft.com/office/drawing/2014/main" id="{2C74E53A-590F-0E4E-8968-48B7884C4953}"/>
              </a:ext>
            </a:extLst>
          </p:cNvPr>
          <p:cNvPicPr>
            <a:picLocks noChangeAspect="1"/>
          </p:cNvPicPr>
          <p:nvPr/>
        </p:nvPicPr>
        <p:blipFill rotWithShape="1">
          <a:blip r:embed="rId11" cstate="email">
            <a:alphaModFix/>
            <a:extLst>
              <a:ext uri="{28A0092B-C50C-407E-A947-70E740481C1C}">
                <a14:useLocalDpi xmlns:a14="http://schemas.microsoft.com/office/drawing/2010/main"/>
              </a:ext>
            </a:extLst>
          </a:blip>
          <a:srcRect/>
          <a:stretch/>
        </p:blipFill>
        <p:spPr>
          <a:xfrm>
            <a:off x="4651790" y="2389227"/>
            <a:ext cx="342000" cy="429663"/>
          </a:xfrm>
          <a:prstGeom prst="rect">
            <a:avLst/>
          </a:prstGeom>
        </p:spPr>
      </p:pic>
      <p:pic>
        <p:nvPicPr>
          <p:cNvPr id="42" name="Picture 41">
            <a:extLst>
              <a:ext uri="{FF2B5EF4-FFF2-40B4-BE49-F238E27FC236}">
                <a16:creationId xmlns:a16="http://schemas.microsoft.com/office/drawing/2014/main" id="{CA213956-6C11-CB4F-9161-74343982E687}"/>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b="-21"/>
          <a:stretch/>
        </p:blipFill>
        <p:spPr>
          <a:xfrm>
            <a:off x="6183745" y="2388058"/>
            <a:ext cx="330033" cy="432000"/>
          </a:xfrm>
          <a:prstGeom prst="rect">
            <a:avLst/>
          </a:prstGeom>
        </p:spPr>
      </p:pic>
      <p:pic>
        <p:nvPicPr>
          <p:cNvPr id="43" name="Picture 42">
            <a:extLst>
              <a:ext uri="{FF2B5EF4-FFF2-40B4-BE49-F238E27FC236}">
                <a16:creationId xmlns:a16="http://schemas.microsoft.com/office/drawing/2014/main" id="{7013906F-5380-7844-B80B-4C6572AD580A}"/>
              </a:ext>
            </a:extLst>
          </p:cNvPr>
          <p:cNvPicPr>
            <a:picLocks noChangeAspect="1"/>
          </p:cNvPicPr>
          <p:nvPr/>
        </p:nvPicPr>
        <p:blipFill>
          <a:blip r:embed="rId13" cstate="screen">
            <a:alphaModFix amt="50000"/>
            <a:extLst>
              <a:ext uri="{28A0092B-C50C-407E-A947-70E740481C1C}">
                <a14:useLocalDpi xmlns:a14="http://schemas.microsoft.com/office/drawing/2010/main"/>
              </a:ext>
            </a:extLst>
          </a:blip>
          <a:stretch>
            <a:fillRect/>
          </a:stretch>
        </p:blipFill>
        <p:spPr>
          <a:xfrm>
            <a:off x="9645133" y="2405173"/>
            <a:ext cx="432000" cy="432000"/>
          </a:xfrm>
          <a:prstGeom prst="rect">
            <a:avLst/>
          </a:prstGeom>
        </p:spPr>
      </p:pic>
      <p:pic>
        <p:nvPicPr>
          <p:cNvPr id="45" name="Picture 44">
            <a:extLst>
              <a:ext uri="{FF2B5EF4-FFF2-40B4-BE49-F238E27FC236}">
                <a16:creationId xmlns:a16="http://schemas.microsoft.com/office/drawing/2014/main" id="{6372B8FF-E098-1C45-896E-4AD0F932F71C}"/>
              </a:ext>
            </a:extLst>
          </p:cNvPr>
          <p:cNvPicPr>
            <a:picLocks noChangeAspect="1"/>
          </p:cNvPicPr>
          <p:nvPr/>
        </p:nvPicPr>
        <p:blipFill>
          <a:blip r:embed="rId13" cstate="screen">
            <a:alphaModFix amt="50000"/>
            <a:extLst>
              <a:ext uri="{28A0092B-C50C-407E-A947-70E740481C1C}">
                <a14:useLocalDpi xmlns:a14="http://schemas.microsoft.com/office/drawing/2010/main"/>
              </a:ext>
            </a:extLst>
          </a:blip>
          <a:stretch>
            <a:fillRect/>
          </a:stretch>
        </p:blipFill>
        <p:spPr>
          <a:xfrm>
            <a:off x="9650994" y="2862373"/>
            <a:ext cx="432000" cy="432000"/>
          </a:xfrm>
          <a:prstGeom prst="rect">
            <a:avLst/>
          </a:prstGeom>
        </p:spPr>
      </p:pic>
      <p:sp>
        <p:nvSpPr>
          <p:cNvPr id="71" name="TextBox 70">
            <a:extLst>
              <a:ext uri="{FF2B5EF4-FFF2-40B4-BE49-F238E27FC236}">
                <a16:creationId xmlns:a16="http://schemas.microsoft.com/office/drawing/2014/main" id="{10550A8D-A315-934C-9F9C-695A81208DD3}"/>
              </a:ext>
            </a:extLst>
          </p:cNvPr>
          <p:cNvSpPr txBox="1"/>
          <p:nvPr/>
        </p:nvSpPr>
        <p:spPr>
          <a:xfrm>
            <a:off x="3487703" y="3812225"/>
            <a:ext cx="4527405" cy="3323987"/>
          </a:xfrm>
          <a:prstGeom prst="rect">
            <a:avLst/>
          </a:prstGeom>
          <a:noFill/>
        </p:spPr>
        <p:txBody>
          <a:bodyPr wrap="square" rtlCol="0">
            <a:spAutoFit/>
          </a:bodyPr>
          <a:lstStyle/>
          <a:p>
            <a:r>
              <a:rPr lang="en-GB" sz="1400" b="1" i="1" dirty="0"/>
              <a:t>ensures Chemistry, Life Science, Soft Matter and Biology  support </a:t>
            </a:r>
          </a:p>
          <a:p>
            <a:r>
              <a:rPr lang="en-GB" sz="1400" dirty="0"/>
              <a:t>• provide deuteration, chemistry, life science, crystallisation services </a:t>
            </a:r>
          </a:p>
          <a:p>
            <a:r>
              <a:rPr lang="en-GB" sz="1400" dirty="0"/>
              <a:t>• install, operate, calibrate, maintain sample env. for phys. chemistry, fluid control, surfaces, interfaces</a:t>
            </a:r>
          </a:p>
          <a:p>
            <a:r>
              <a:rPr lang="en-GB" sz="1400" dirty="0"/>
              <a:t>• ensure sample management e.g. receive, handle,  ship, characterise, synthesize, condition, mount,   orient, align samples)</a:t>
            </a:r>
          </a:p>
          <a:p>
            <a:r>
              <a:rPr lang="en-GB" sz="1400" dirty="0"/>
              <a:t>• operate deuteration, chemistry, LS labs &amp; workshops</a:t>
            </a:r>
          </a:p>
          <a:p>
            <a:r>
              <a:rPr lang="en-GB" sz="1400" dirty="0"/>
              <a:t>• develop, procure, refurbish, integrate and commission new equipment</a:t>
            </a:r>
          </a:p>
          <a:p>
            <a:r>
              <a:rPr lang="en-GB" sz="1400" dirty="0"/>
              <a:t>• ensure method development</a:t>
            </a:r>
          </a:p>
          <a:p>
            <a:r>
              <a:rPr lang="en-GB" sz="1400" dirty="0"/>
              <a:t>• provide neutron guide characterisation &amp; simulations</a:t>
            </a:r>
          </a:p>
          <a:p>
            <a:endParaRPr lang="en-GB" sz="1400" dirty="0"/>
          </a:p>
        </p:txBody>
      </p:sp>
      <p:pic>
        <p:nvPicPr>
          <p:cNvPr id="3" name="Picture 2">
            <a:extLst>
              <a:ext uri="{FF2B5EF4-FFF2-40B4-BE49-F238E27FC236}">
                <a16:creationId xmlns:a16="http://schemas.microsoft.com/office/drawing/2014/main" id="{09D381C0-E2E9-CA3C-9B48-60F18B6C512D}"/>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9018655" y="3305580"/>
            <a:ext cx="153575" cy="360000"/>
          </a:xfrm>
          <a:prstGeom prst="rect">
            <a:avLst/>
          </a:prstGeom>
        </p:spPr>
      </p:pic>
      <p:pic>
        <p:nvPicPr>
          <p:cNvPr id="4" name="Picture 3">
            <a:extLst>
              <a:ext uri="{FF2B5EF4-FFF2-40B4-BE49-F238E27FC236}">
                <a16:creationId xmlns:a16="http://schemas.microsoft.com/office/drawing/2014/main" id="{236FAF7A-6567-4023-2AD6-52E6D1C74D7E}"/>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9210583" y="3305580"/>
            <a:ext cx="152749" cy="360000"/>
          </a:xfrm>
          <a:prstGeom prst="rect">
            <a:avLst/>
          </a:prstGeom>
        </p:spPr>
      </p:pic>
      <p:pic>
        <p:nvPicPr>
          <p:cNvPr id="6" name="Picture 5" descr="magnetism_pos_ESS_science_icons_2015.ai">
            <a:extLst>
              <a:ext uri="{FF2B5EF4-FFF2-40B4-BE49-F238E27FC236}">
                <a16:creationId xmlns:a16="http://schemas.microsoft.com/office/drawing/2014/main" id="{1FA3E50C-AE11-242F-A744-D1B56AD53565}"/>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9814278" y="3305580"/>
            <a:ext cx="360000" cy="360000"/>
          </a:xfrm>
          <a:prstGeom prst="rect">
            <a:avLst/>
          </a:prstGeom>
        </p:spPr>
      </p:pic>
      <p:pic>
        <p:nvPicPr>
          <p:cNvPr id="7" name="Picture 6" descr="engineering_pos_ESS_science_icons_2015.ai">
            <a:extLst>
              <a:ext uri="{FF2B5EF4-FFF2-40B4-BE49-F238E27FC236}">
                <a16:creationId xmlns:a16="http://schemas.microsoft.com/office/drawing/2014/main" id="{F6B15371-484F-0B2F-BF7F-95A3B3AE3777}"/>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10133620" y="3305580"/>
            <a:ext cx="360000" cy="360000"/>
          </a:xfrm>
          <a:prstGeom prst="rect">
            <a:avLst/>
          </a:prstGeom>
        </p:spPr>
      </p:pic>
      <p:pic>
        <p:nvPicPr>
          <p:cNvPr id="12" name="Picture 11" descr="chemistry_pos_ESS_science_icons_2015.ai">
            <a:extLst>
              <a:ext uri="{FF2B5EF4-FFF2-40B4-BE49-F238E27FC236}">
                <a16:creationId xmlns:a16="http://schemas.microsoft.com/office/drawing/2014/main" id="{BCD4ACF2-0F86-9357-9CC0-5156A205E9FA}"/>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396267" y="3305580"/>
            <a:ext cx="360000" cy="360000"/>
          </a:xfrm>
          <a:prstGeom prst="rect">
            <a:avLst/>
          </a:prstGeom>
        </p:spPr>
      </p:pic>
      <p:pic>
        <p:nvPicPr>
          <p:cNvPr id="17" name="Picture 16">
            <a:extLst>
              <a:ext uri="{FF2B5EF4-FFF2-40B4-BE49-F238E27FC236}">
                <a16:creationId xmlns:a16="http://schemas.microsoft.com/office/drawing/2014/main" id="{AC8F7DA9-8683-AB7A-C089-870A933E4907}"/>
              </a:ext>
            </a:extLst>
          </p:cNvPr>
          <p:cNvPicPr>
            <a:picLocks noChangeAspect="1"/>
          </p:cNvPicPr>
          <p:nvPr/>
        </p:nvPicPr>
        <p:blipFill rotWithShape="1">
          <a:blip r:embed="rId19" cstate="print">
            <a:duotone>
              <a:schemeClr val="accent5">
                <a:shade val="45000"/>
                <a:satMod val="135000"/>
              </a:schemeClr>
              <a:prstClr val="white"/>
            </a:duotone>
            <a:alphaModFix/>
            <a:extLst>
              <a:ext uri="{28A0092B-C50C-407E-A947-70E740481C1C}">
                <a14:useLocalDpi xmlns:a14="http://schemas.microsoft.com/office/drawing/2010/main"/>
              </a:ext>
            </a:extLst>
          </a:blip>
          <a:srcRect/>
          <a:stretch/>
        </p:blipFill>
        <p:spPr>
          <a:xfrm>
            <a:off x="4654142" y="3305580"/>
            <a:ext cx="276261" cy="360000"/>
          </a:xfrm>
          <a:prstGeom prst="rect">
            <a:avLst/>
          </a:prstGeom>
        </p:spPr>
      </p:pic>
      <p:pic>
        <p:nvPicPr>
          <p:cNvPr id="21" name="Picture 20" descr="softmatter_pos_ESS_science_icons_2015.ai">
            <a:extLst>
              <a:ext uri="{FF2B5EF4-FFF2-40B4-BE49-F238E27FC236}">
                <a16:creationId xmlns:a16="http://schemas.microsoft.com/office/drawing/2014/main" id="{E5349B90-1AE6-DDA3-FFD0-E914D441200C}"/>
              </a:ext>
            </a:extLst>
          </p:cNvPr>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4932050" y="3305580"/>
            <a:ext cx="360000" cy="360000"/>
          </a:xfrm>
          <a:prstGeom prst="rect">
            <a:avLst/>
          </a:prstGeom>
        </p:spPr>
      </p:pic>
      <p:pic>
        <p:nvPicPr>
          <p:cNvPr id="27" name="Picture 26">
            <a:extLst>
              <a:ext uri="{FF2B5EF4-FFF2-40B4-BE49-F238E27FC236}">
                <a16:creationId xmlns:a16="http://schemas.microsoft.com/office/drawing/2014/main" id="{87843FC5-19CE-55DE-9731-24E90044B1CC}"/>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5622189" y="3350087"/>
            <a:ext cx="308349" cy="270986"/>
          </a:xfrm>
          <a:prstGeom prst="rect">
            <a:avLst/>
          </a:prstGeom>
        </p:spPr>
      </p:pic>
      <p:pic>
        <p:nvPicPr>
          <p:cNvPr id="28" name="Picture 27">
            <a:extLst>
              <a:ext uri="{FF2B5EF4-FFF2-40B4-BE49-F238E27FC236}">
                <a16:creationId xmlns:a16="http://schemas.microsoft.com/office/drawing/2014/main" id="{45050C66-ACBA-327D-7CCB-6ADB7B29CF84}"/>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5225695" y="3307380"/>
            <a:ext cx="356400" cy="356400"/>
          </a:xfrm>
          <a:prstGeom prst="rect">
            <a:avLst/>
          </a:prstGeom>
        </p:spPr>
      </p:pic>
      <p:pic>
        <p:nvPicPr>
          <p:cNvPr id="47" name="Picture 46">
            <a:extLst>
              <a:ext uri="{FF2B5EF4-FFF2-40B4-BE49-F238E27FC236}">
                <a16:creationId xmlns:a16="http://schemas.microsoft.com/office/drawing/2014/main" id="{74CAFE22-04AB-B40E-6DAE-A98D5D5A7F17}"/>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9314938" y="2858660"/>
            <a:ext cx="322533" cy="432000"/>
          </a:xfrm>
          <a:prstGeom prst="rect">
            <a:avLst/>
          </a:prstGeom>
        </p:spPr>
      </p:pic>
      <p:pic>
        <p:nvPicPr>
          <p:cNvPr id="48" name="Picture 47">
            <a:extLst>
              <a:ext uri="{FF2B5EF4-FFF2-40B4-BE49-F238E27FC236}">
                <a16:creationId xmlns:a16="http://schemas.microsoft.com/office/drawing/2014/main" id="{210A2B16-A913-A675-DF93-F9033D0DC810}"/>
              </a:ext>
            </a:extLst>
          </p:cNvPr>
          <p:cNvPicPr>
            <a:picLocks noChangeAspect="1"/>
          </p:cNvPicPr>
          <p:nvPr/>
        </p:nvPicPr>
        <p:blipFill rotWithShape="1">
          <a:blip r:embed="rId24" cstate="screen">
            <a:extLst>
              <a:ext uri="{28A0092B-C50C-407E-A947-70E740481C1C}">
                <a14:useLocalDpi xmlns:a14="http://schemas.microsoft.com/office/drawing/2010/main"/>
              </a:ext>
            </a:extLst>
          </a:blip>
          <a:srcRect/>
          <a:stretch/>
        </p:blipFill>
        <p:spPr>
          <a:xfrm>
            <a:off x="9353620" y="2394422"/>
            <a:ext cx="322534" cy="432000"/>
          </a:xfrm>
          <a:prstGeom prst="rect">
            <a:avLst/>
          </a:prstGeom>
        </p:spPr>
      </p:pic>
      <p:pic>
        <p:nvPicPr>
          <p:cNvPr id="49" name="Picture 48">
            <a:extLst>
              <a:ext uri="{FF2B5EF4-FFF2-40B4-BE49-F238E27FC236}">
                <a16:creationId xmlns:a16="http://schemas.microsoft.com/office/drawing/2014/main" id="{D5190E94-EBC7-64BA-FB38-730132E1DA6C}"/>
              </a:ext>
            </a:extLst>
          </p:cNvPr>
          <p:cNvPicPr>
            <a:picLocks noChangeAspect="1"/>
          </p:cNvPicPr>
          <p:nvPr/>
        </p:nvPicPr>
        <p:blipFill rotWithShape="1">
          <a:blip r:embed="rId25" cstate="hqprint">
            <a:extLst>
              <a:ext uri="{28A0092B-C50C-407E-A947-70E740481C1C}">
                <a14:useLocalDpi xmlns:a14="http://schemas.microsoft.com/office/drawing/2010/main"/>
              </a:ext>
            </a:extLst>
          </a:blip>
          <a:srcRect/>
          <a:stretch/>
        </p:blipFill>
        <p:spPr>
          <a:xfrm>
            <a:off x="8965240" y="2858660"/>
            <a:ext cx="298375" cy="432000"/>
          </a:xfrm>
          <a:prstGeom prst="rect">
            <a:avLst/>
          </a:prstGeom>
        </p:spPr>
      </p:pic>
      <p:pic>
        <p:nvPicPr>
          <p:cNvPr id="54" name="Picture 53">
            <a:extLst>
              <a:ext uri="{FF2B5EF4-FFF2-40B4-BE49-F238E27FC236}">
                <a16:creationId xmlns:a16="http://schemas.microsoft.com/office/drawing/2014/main" id="{FEFA6F21-F1DE-A95A-885B-3C461E3019DA}"/>
              </a:ext>
            </a:extLst>
          </p:cNvPr>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8969755" y="2394422"/>
            <a:ext cx="324226" cy="432000"/>
          </a:xfrm>
          <a:prstGeom prst="rect">
            <a:avLst/>
          </a:prstGeom>
        </p:spPr>
      </p:pic>
      <p:pic>
        <p:nvPicPr>
          <p:cNvPr id="55" name="Picture 54">
            <a:extLst>
              <a:ext uri="{FF2B5EF4-FFF2-40B4-BE49-F238E27FC236}">
                <a16:creationId xmlns:a16="http://schemas.microsoft.com/office/drawing/2014/main" id="{46EAD097-2741-BE5A-99C1-9C60B0F4DA18}"/>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10103327" y="2857413"/>
            <a:ext cx="338313" cy="432000"/>
          </a:xfrm>
          <a:prstGeom prst="rect">
            <a:avLst/>
          </a:prstGeom>
        </p:spPr>
      </p:pic>
      <p:pic>
        <p:nvPicPr>
          <p:cNvPr id="56" name="Picture 2" descr="page1image20347104">
            <a:extLst>
              <a:ext uri="{FF2B5EF4-FFF2-40B4-BE49-F238E27FC236}">
                <a16:creationId xmlns:a16="http://schemas.microsoft.com/office/drawing/2014/main" id="{0DC3EC8E-FE74-1D3A-7CD2-5AAD1467F39F}"/>
              </a:ext>
            </a:extLst>
          </p:cNvPr>
          <p:cNvPicPr>
            <a:picLocks noChangeAspect="1" noChangeArrowheads="1"/>
          </p:cNvPicPr>
          <p:nvPr/>
        </p:nvPicPr>
        <p:blipFill rotWithShape="1">
          <a:blip r:embed="rId28" cstate="screen">
            <a:extLst>
              <a:ext uri="{28A0092B-C50C-407E-A947-70E740481C1C}">
                <a14:useLocalDpi xmlns:a14="http://schemas.microsoft.com/office/drawing/2010/main"/>
              </a:ext>
            </a:extLst>
          </a:blip>
          <a:srcRect/>
          <a:stretch/>
        </p:blipFill>
        <p:spPr bwMode="auto">
          <a:xfrm>
            <a:off x="8345566" y="2396985"/>
            <a:ext cx="382305"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ystal, device, scheme, structure icon">
            <a:extLst>
              <a:ext uri="{FF2B5EF4-FFF2-40B4-BE49-F238E27FC236}">
                <a16:creationId xmlns:a16="http://schemas.microsoft.com/office/drawing/2014/main" id="{E84FF05A-191F-4446-22AA-D4F5AFF42C5D}"/>
              </a:ext>
            </a:extLst>
          </p:cNvPr>
          <p:cNvPicPr>
            <a:picLocks noChangeAspect="1" noChangeArrowheads="1"/>
          </p:cNvPicPr>
          <p:nvPr/>
        </p:nvPicPr>
        <p:blipFill>
          <a:blip r:embed="rId29"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2895" y="3323136"/>
            <a:ext cx="360000" cy="360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EDEEF06-F05B-0C00-1E8E-63D417410733}"/>
              </a:ext>
            </a:extLst>
          </p:cNvPr>
          <p:cNvGrpSpPr/>
          <p:nvPr/>
        </p:nvGrpSpPr>
        <p:grpSpPr>
          <a:xfrm>
            <a:off x="9420638" y="3308292"/>
            <a:ext cx="363600" cy="359710"/>
            <a:chOff x="9546014" y="3308292"/>
            <a:chExt cx="363600" cy="359710"/>
          </a:xfrm>
        </p:grpSpPr>
        <p:pic>
          <p:nvPicPr>
            <p:cNvPr id="14" name="Picture 2" descr="Pressure Arrows Flat Icon Royalty Free Vector Image">
              <a:extLst>
                <a:ext uri="{FF2B5EF4-FFF2-40B4-BE49-F238E27FC236}">
                  <a16:creationId xmlns:a16="http://schemas.microsoft.com/office/drawing/2014/main" id="{B4F44519-720A-7307-4165-13DFA554C0E2}"/>
                </a:ext>
              </a:extLst>
            </p:cNvPr>
            <p:cNvPicPr>
              <a:picLocks noChangeAspect="1" noChangeArrowheads="1"/>
            </p:cNvPicPr>
            <p:nvPr/>
          </p:nvPicPr>
          <p:blipFill rotWithShape="1">
            <a:blip r:embed="rId30" cstate="print">
              <a:extLst>
                <a:ext uri="{28A0092B-C50C-407E-A947-70E740481C1C}">
                  <a14:useLocalDpi xmlns:a14="http://schemas.microsoft.com/office/drawing/2010/main"/>
                </a:ext>
              </a:extLst>
            </a:blip>
            <a:srcRect/>
            <a:stretch/>
          </p:blipFill>
          <p:spPr bwMode="auto">
            <a:xfrm>
              <a:off x="9546014" y="3308292"/>
              <a:ext cx="363600" cy="359710"/>
            </a:xfrm>
            <a:prstGeom prst="rect">
              <a:avLst/>
            </a:prstGeom>
            <a:noFill/>
            <a:extLst>
              <a:ext uri="{909E8E84-426E-40DD-AFC4-6F175D3DCCD1}">
                <a14:hiddenFill xmlns:a14="http://schemas.microsoft.com/office/drawing/2010/main">
                  <a:solidFill>
                    <a:srgbClr val="FFFFFF"/>
                  </a:solidFill>
                </a14:hiddenFill>
              </a:ext>
            </a:extLst>
          </p:spPr>
        </p:pic>
        <p:sp>
          <p:nvSpPr>
            <p:cNvPr id="15" name="Hexagon 14">
              <a:extLst>
                <a:ext uri="{FF2B5EF4-FFF2-40B4-BE49-F238E27FC236}">
                  <a16:creationId xmlns:a16="http://schemas.microsoft.com/office/drawing/2014/main" id="{6F1B6051-F537-32FB-09DB-C1FFA3FE4309}"/>
                </a:ext>
              </a:extLst>
            </p:cNvPr>
            <p:cNvSpPr>
              <a:spLocks noChangeAspect="1"/>
            </p:cNvSpPr>
            <p:nvPr/>
          </p:nvSpPr>
          <p:spPr>
            <a:xfrm>
              <a:off x="9670853" y="3434147"/>
              <a:ext cx="113922" cy="1080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grpSp>
      <p:sp>
        <p:nvSpPr>
          <p:cNvPr id="41" name="TextBox 40">
            <a:extLst>
              <a:ext uri="{FF2B5EF4-FFF2-40B4-BE49-F238E27FC236}">
                <a16:creationId xmlns:a16="http://schemas.microsoft.com/office/drawing/2014/main" id="{3F2A4AAF-2A20-53B8-54F0-DFC848186B7D}"/>
              </a:ext>
            </a:extLst>
          </p:cNvPr>
          <p:cNvSpPr txBox="1"/>
          <p:nvPr/>
        </p:nvSpPr>
        <p:spPr>
          <a:xfrm>
            <a:off x="438150" y="3815766"/>
            <a:ext cx="3027854" cy="3108543"/>
          </a:xfrm>
          <a:prstGeom prst="rect">
            <a:avLst/>
          </a:prstGeom>
          <a:noFill/>
        </p:spPr>
        <p:txBody>
          <a:bodyPr wrap="square" rtlCol="0">
            <a:spAutoFit/>
          </a:bodyPr>
          <a:lstStyle/>
          <a:p>
            <a:r>
              <a:rPr lang="en-GB" sz="1400" b="1" i="1" dirty="0"/>
              <a:t>enables user access, supports its communities, encourages </a:t>
            </a:r>
            <a:r>
              <a:rPr lang="en-GB" sz="1400" b="1" i="1" dirty="0" err="1"/>
              <a:t>colla-borative</a:t>
            </a:r>
            <a:r>
              <a:rPr lang="en-GB" sz="1400" b="1" i="1" dirty="0"/>
              <a:t> scientific activities</a:t>
            </a:r>
          </a:p>
          <a:p>
            <a:endParaRPr lang="en-GB" sz="1400" b="1" i="1" dirty="0"/>
          </a:p>
          <a:p>
            <a:r>
              <a:rPr lang="en-GB" sz="1400" dirty="0"/>
              <a:t>• manage (initial) user program  </a:t>
            </a:r>
          </a:p>
          <a:p>
            <a:r>
              <a:rPr lang="en-GB" sz="1400" dirty="0"/>
              <a:t>• oversee scientific </a:t>
            </a:r>
            <a:r>
              <a:rPr lang="en-GB" sz="1400" dirty="0" err="1"/>
              <a:t>coord</a:t>
            </a:r>
            <a:r>
              <a:rPr lang="en-GB" sz="1400" dirty="0"/>
              <a:t>. (SFT) and in-house scientific activities</a:t>
            </a:r>
          </a:p>
          <a:p>
            <a:r>
              <a:rPr lang="en-GB" sz="1400" dirty="0"/>
              <a:t>• provide community interaction </a:t>
            </a:r>
          </a:p>
          <a:p>
            <a:r>
              <a:rPr lang="en-GB" sz="1400" dirty="0"/>
              <a:t>• scientific outreach incl. industry and scientific visits</a:t>
            </a:r>
          </a:p>
          <a:p>
            <a:r>
              <a:rPr lang="en-GB" sz="1400" dirty="0"/>
              <a:t>• prepare SFT Newsletter</a:t>
            </a:r>
          </a:p>
          <a:p>
            <a:r>
              <a:rPr lang="en-GB" sz="1400" dirty="0"/>
              <a:t>• scient. KPI incl. publication data</a:t>
            </a:r>
          </a:p>
          <a:p>
            <a:r>
              <a:rPr lang="en-GB" sz="1400" dirty="0"/>
              <a:t>• participate in “welcome function’</a:t>
            </a:r>
          </a:p>
          <a:p>
            <a:r>
              <a:rPr lang="en-GB" sz="1400" dirty="0"/>
              <a:t>• ensure library function </a:t>
            </a:r>
          </a:p>
        </p:txBody>
      </p:sp>
      <p:sp>
        <p:nvSpPr>
          <p:cNvPr id="50" name="Rounded Rectangle 49">
            <a:extLst>
              <a:ext uri="{FF2B5EF4-FFF2-40B4-BE49-F238E27FC236}">
                <a16:creationId xmlns:a16="http://schemas.microsoft.com/office/drawing/2014/main" id="{6CA3DA2A-0B74-C6F0-8D24-C08AB715420C}"/>
              </a:ext>
            </a:extLst>
          </p:cNvPr>
          <p:cNvSpPr>
            <a:spLocks noChangeAspect="1"/>
          </p:cNvSpPr>
          <p:nvPr/>
        </p:nvSpPr>
        <p:spPr>
          <a:xfrm>
            <a:off x="436871" y="1889320"/>
            <a:ext cx="2880000" cy="1810775"/>
          </a:xfrm>
          <a:prstGeom prst="roundRect">
            <a:avLst>
              <a:gd name="adj" fmla="val 9789"/>
            </a:avLst>
          </a:prstGeom>
          <a:noFill/>
          <a:ln w="38100" cap="flat" cmpd="sng" algn="ctr">
            <a:solidFill>
              <a:srgbClr val="FFC000"/>
            </a:solidFill>
            <a:prstDash val="dash"/>
          </a:ln>
          <a:effectLst/>
        </p:spPr>
        <p:txBody>
          <a:bodyPr tIns="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dirty="0">
                <a:ln>
                  <a:noFill/>
                </a:ln>
                <a:effectLst/>
                <a:uLnTx/>
                <a:uFillTx/>
                <a:latin typeface="Calibri"/>
                <a:ea typeface="+mn-ea"/>
                <a:cs typeface="+mn-cs"/>
              </a:rPr>
              <a:t>SCUO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effectLst/>
                <a:uLnTx/>
                <a:uFillTx/>
                <a:latin typeface="Calibri"/>
                <a:ea typeface="+mn-ea"/>
                <a:cs typeface="+mn-cs"/>
              </a:rPr>
              <a:t>Scientific Coordination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dirty="0">
                <a:ln>
                  <a:noFill/>
                </a:ln>
                <a:effectLst/>
                <a:uLnTx/>
                <a:uFillTx/>
                <a:latin typeface="Calibri"/>
                <a:ea typeface="+mn-ea"/>
                <a:cs typeface="+mn-cs"/>
              </a:rPr>
              <a:t>and User Office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0" u="none" strike="noStrike" kern="0" cap="none" spc="0" normalizeH="0" baseline="0" noProof="0" dirty="0">
              <a:ln>
                <a:noFill/>
              </a:ln>
              <a:effectLst/>
              <a:uLnTx/>
              <a:uFillTx/>
              <a:latin typeface="Calibri"/>
              <a:ea typeface="+mn-ea"/>
              <a:cs typeface="+mn-cs"/>
            </a:endParaRPr>
          </a:p>
        </p:txBody>
      </p:sp>
      <p:sp>
        <p:nvSpPr>
          <p:cNvPr id="9" name="TextBox 8">
            <a:extLst>
              <a:ext uri="{FF2B5EF4-FFF2-40B4-BE49-F238E27FC236}">
                <a16:creationId xmlns:a16="http://schemas.microsoft.com/office/drawing/2014/main" id="{DA1BB855-A86E-31FD-E877-CFC70C2269D5}"/>
              </a:ext>
            </a:extLst>
          </p:cNvPr>
          <p:cNvSpPr txBox="1"/>
          <p:nvPr/>
        </p:nvSpPr>
        <p:spPr>
          <a:xfrm>
            <a:off x="7913486" y="3812484"/>
            <a:ext cx="4402692" cy="3108543"/>
          </a:xfrm>
          <a:prstGeom prst="rect">
            <a:avLst/>
          </a:prstGeom>
          <a:noFill/>
        </p:spPr>
        <p:txBody>
          <a:bodyPr wrap="square" rtlCol="0">
            <a:spAutoFit/>
          </a:bodyPr>
          <a:lstStyle/>
          <a:p>
            <a:r>
              <a:rPr lang="en-GB" sz="1400" b="1" i="1" dirty="0"/>
              <a:t>ensures Materials Engineering and Solid State Physics support </a:t>
            </a:r>
          </a:p>
          <a:p>
            <a:r>
              <a:rPr lang="en-GB" sz="1400" i="1" dirty="0"/>
              <a:t>• </a:t>
            </a:r>
            <a:r>
              <a:rPr lang="en-GB" sz="1400" dirty="0"/>
              <a:t>provide services for materials engineering, quantum materials and physics</a:t>
            </a:r>
          </a:p>
          <a:p>
            <a:r>
              <a:rPr lang="en-GB" sz="1400" dirty="0"/>
              <a:t>• install, operate, calibrate maintain sample env. for low-T, high-T, high-p, fields B E; mech. Processing</a:t>
            </a:r>
          </a:p>
          <a:p>
            <a:r>
              <a:rPr lang="en-GB" sz="1400" dirty="0"/>
              <a:t>• ensure liquid helium cycle for user programme as well as mechanical and control integration of sample environment systems </a:t>
            </a:r>
          </a:p>
          <a:p>
            <a:r>
              <a:rPr lang="en-GB" sz="1400" dirty="0"/>
              <a:t>• operate materials </a:t>
            </a:r>
            <a:r>
              <a:rPr lang="en-GB" sz="1400" dirty="0" err="1"/>
              <a:t>eng.</a:t>
            </a:r>
            <a:r>
              <a:rPr lang="en-GB" sz="1400" dirty="0"/>
              <a:t> lab and T-B-p SE workshops</a:t>
            </a:r>
          </a:p>
          <a:p>
            <a:r>
              <a:rPr lang="en-GB" sz="1400" dirty="0"/>
              <a:t>• develop, procure, refurbish, integrate and commission new equipment</a:t>
            </a:r>
          </a:p>
          <a:p>
            <a:r>
              <a:rPr lang="en-GB" sz="1400" dirty="0"/>
              <a:t>• ensure method development</a:t>
            </a:r>
          </a:p>
          <a:p>
            <a:r>
              <a:rPr lang="en-GB" sz="1400" dirty="0"/>
              <a:t>• ensure the neutron polarisation function</a:t>
            </a:r>
          </a:p>
        </p:txBody>
      </p:sp>
      <p:pic>
        <p:nvPicPr>
          <p:cNvPr id="18" name="Picture 17">
            <a:extLst>
              <a:ext uri="{FF2B5EF4-FFF2-40B4-BE49-F238E27FC236}">
                <a16:creationId xmlns:a16="http://schemas.microsoft.com/office/drawing/2014/main" id="{A8685A66-BFC5-9961-A0CF-BFA22DBD4584}"/>
              </a:ext>
            </a:extLst>
          </p:cNvPr>
          <p:cNvPicPr>
            <a:picLocks noChangeAspect="1"/>
          </p:cNvPicPr>
          <p:nvPr/>
        </p:nvPicPr>
        <p:blipFill rotWithShape="1">
          <a:blip r:embed="rId31" cstate="screen">
            <a:alphaModFix/>
            <a:extLst>
              <a:ext uri="{28A0092B-C50C-407E-A947-70E740481C1C}">
                <a14:useLocalDpi xmlns:a14="http://schemas.microsoft.com/office/drawing/2010/main"/>
              </a:ext>
            </a:extLst>
          </a:blip>
          <a:srcRect/>
          <a:stretch/>
        </p:blipFill>
        <p:spPr>
          <a:xfrm>
            <a:off x="1386423" y="2691434"/>
            <a:ext cx="351826" cy="432000"/>
          </a:xfrm>
          <a:prstGeom prst="rect">
            <a:avLst/>
          </a:prstGeom>
        </p:spPr>
      </p:pic>
      <p:pic>
        <p:nvPicPr>
          <p:cNvPr id="36" name="Bildobjekt 15">
            <a:extLst>
              <a:ext uri="{FF2B5EF4-FFF2-40B4-BE49-F238E27FC236}">
                <a16:creationId xmlns:a16="http://schemas.microsoft.com/office/drawing/2014/main" id="{652A09E8-74CD-6101-5EAA-3229CC209090}"/>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1786609" y="2693085"/>
            <a:ext cx="416534" cy="445226"/>
          </a:xfrm>
          <a:prstGeom prst="rect">
            <a:avLst/>
          </a:prstGeom>
        </p:spPr>
      </p:pic>
      <p:pic>
        <p:nvPicPr>
          <p:cNvPr id="37" name="Picture 36">
            <a:extLst>
              <a:ext uri="{FF2B5EF4-FFF2-40B4-BE49-F238E27FC236}">
                <a16:creationId xmlns:a16="http://schemas.microsoft.com/office/drawing/2014/main" id="{E793F132-4392-5B53-4604-2807CA009195}"/>
              </a:ext>
            </a:extLst>
          </p:cNvPr>
          <p:cNvPicPr>
            <a:picLocks noChangeAspect="1"/>
          </p:cNvPicPr>
          <p:nvPr/>
        </p:nvPicPr>
        <p:blipFill>
          <a:blip r:embed="rId13" cstate="screen">
            <a:alphaModFix amt="50000"/>
            <a:extLst>
              <a:ext uri="{28A0092B-C50C-407E-A947-70E740481C1C}">
                <a14:useLocalDpi xmlns:a14="http://schemas.microsoft.com/office/drawing/2010/main"/>
              </a:ext>
            </a:extLst>
          </a:blip>
          <a:stretch>
            <a:fillRect/>
          </a:stretch>
        </p:blipFill>
        <p:spPr>
          <a:xfrm>
            <a:off x="5692872" y="2858660"/>
            <a:ext cx="432000" cy="432000"/>
          </a:xfrm>
          <a:prstGeom prst="rect">
            <a:avLst/>
          </a:prstGeom>
        </p:spPr>
      </p:pic>
      <p:pic>
        <p:nvPicPr>
          <p:cNvPr id="51" name="Picture 50">
            <a:extLst>
              <a:ext uri="{FF2B5EF4-FFF2-40B4-BE49-F238E27FC236}">
                <a16:creationId xmlns:a16="http://schemas.microsoft.com/office/drawing/2014/main" id="{638248E9-9097-7076-C988-6C5B4C8E85F5}"/>
              </a:ext>
            </a:extLst>
          </p:cNvPr>
          <p:cNvPicPr>
            <a:picLocks noChangeAspect="1"/>
          </p:cNvPicPr>
          <p:nvPr/>
        </p:nvPicPr>
        <p:blipFill>
          <a:blip r:embed="rId13" cstate="screen">
            <a:alphaModFix amt="50000"/>
            <a:extLst>
              <a:ext uri="{28A0092B-C50C-407E-A947-70E740481C1C}">
                <a14:useLocalDpi xmlns:a14="http://schemas.microsoft.com/office/drawing/2010/main"/>
              </a:ext>
            </a:extLst>
          </a:blip>
          <a:stretch>
            <a:fillRect/>
          </a:stretch>
        </p:blipFill>
        <p:spPr>
          <a:xfrm>
            <a:off x="6084791" y="2862373"/>
            <a:ext cx="432000" cy="432000"/>
          </a:xfrm>
          <a:prstGeom prst="rect">
            <a:avLst/>
          </a:prstGeom>
        </p:spPr>
      </p:pic>
      <p:pic>
        <p:nvPicPr>
          <p:cNvPr id="52" name="Picture 51">
            <a:extLst>
              <a:ext uri="{FF2B5EF4-FFF2-40B4-BE49-F238E27FC236}">
                <a16:creationId xmlns:a16="http://schemas.microsoft.com/office/drawing/2014/main" id="{5F7E1FA3-A2DF-8E4F-309F-A177D6CDC45D}"/>
              </a:ext>
            </a:extLst>
          </p:cNvPr>
          <p:cNvPicPr>
            <a:picLocks noChangeAspect="1"/>
          </p:cNvPicPr>
          <p:nvPr/>
        </p:nvPicPr>
        <p:blipFill>
          <a:blip r:embed="rId13" cstate="screen">
            <a:alphaModFix amt="50000"/>
            <a:extLst>
              <a:ext uri="{28A0092B-C50C-407E-A947-70E740481C1C}">
                <a14:useLocalDpi xmlns:a14="http://schemas.microsoft.com/office/drawing/2010/main"/>
              </a:ext>
            </a:extLst>
          </a:blip>
          <a:stretch>
            <a:fillRect/>
          </a:stretch>
        </p:blipFill>
        <p:spPr>
          <a:xfrm>
            <a:off x="10462259" y="2858660"/>
            <a:ext cx="432000" cy="432000"/>
          </a:xfrm>
          <a:prstGeom prst="rect">
            <a:avLst/>
          </a:prstGeom>
        </p:spPr>
      </p:pic>
      <p:pic>
        <p:nvPicPr>
          <p:cNvPr id="16" name="Picture 15">
            <a:extLst>
              <a:ext uri="{FF2B5EF4-FFF2-40B4-BE49-F238E27FC236}">
                <a16:creationId xmlns:a16="http://schemas.microsoft.com/office/drawing/2014/main" id="{A10D03DC-5988-0BB9-346E-EDCD32F126E6}"/>
              </a:ext>
            </a:extLst>
          </p:cNvPr>
          <p:cNvPicPr>
            <a:picLocks noChangeAspect="1"/>
          </p:cNvPicPr>
          <p:nvPr/>
        </p:nvPicPr>
        <p:blipFill>
          <a:blip r:embed="rId13" cstate="screen">
            <a:alphaModFix amt="50000"/>
            <a:extLst>
              <a:ext uri="{28A0092B-C50C-407E-A947-70E740481C1C}">
                <a14:useLocalDpi xmlns:a14="http://schemas.microsoft.com/office/drawing/2010/main"/>
              </a:ext>
            </a:extLst>
          </a:blip>
          <a:stretch>
            <a:fillRect/>
          </a:stretch>
        </p:blipFill>
        <p:spPr>
          <a:xfrm>
            <a:off x="2280005" y="2691434"/>
            <a:ext cx="432000" cy="432000"/>
          </a:xfrm>
          <a:prstGeom prst="rect">
            <a:avLst/>
          </a:prstGeom>
        </p:spPr>
      </p:pic>
      <p:sp>
        <p:nvSpPr>
          <p:cNvPr id="30" name="TextBox 29">
            <a:extLst>
              <a:ext uri="{FF2B5EF4-FFF2-40B4-BE49-F238E27FC236}">
                <a16:creationId xmlns:a16="http://schemas.microsoft.com/office/drawing/2014/main" id="{14654832-0B32-473C-0067-4BB6B194C8F8}"/>
              </a:ext>
            </a:extLst>
          </p:cNvPr>
          <p:cNvSpPr txBox="1"/>
          <p:nvPr/>
        </p:nvSpPr>
        <p:spPr>
          <a:xfrm>
            <a:off x="6101783" y="3078021"/>
            <a:ext cx="410690" cy="261610"/>
          </a:xfrm>
          <a:prstGeom prst="rect">
            <a:avLst/>
          </a:prstGeom>
          <a:noFill/>
        </p:spPr>
        <p:txBody>
          <a:bodyPr wrap="none" rtlCol="0">
            <a:spAutoFit/>
          </a:bodyPr>
          <a:lstStyle/>
          <a:p>
            <a:pPr algn="l"/>
            <a:r>
              <a:rPr lang="en-SE" sz="1100" dirty="0">
                <a:solidFill>
                  <a:srgbClr val="FF0000"/>
                </a:solidFill>
              </a:rPr>
              <a:t>CTA</a:t>
            </a:r>
          </a:p>
        </p:txBody>
      </p:sp>
      <p:sp>
        <p:nvSpPr>
          <p:cNvPr id="31" name="TextBox 30">
            <a:extLst>
              <a:ext uri="{FF2B5EF4-FFF2-40B4-BE49-F238E27FC236}">
                <a16:creationId xmlns:a16="http://schemas.microsoft.com/office/drawing/2014/main" id="{394D508F-0E0E-03F7-2F4A-9CDB6EC7F1CF}"/>
              </a:ext>
            </a:extLst>
          </p:cNvPr>
          <p:cNvSpPr txBox="1"/>
          <p:nvPr/>
        </p:nvSpPr>
        <p:spPr>
          <a:xfrm>
            <a:off x="10439520" y="3072205"/>
            <a:ext cx="458780" cy="261610"/>
          </a:xfrm>
          <a:prstGeom prst="rect">
            <a:avLst/>
          </a:prstGeom>
          <a:noFill/>
        </p:spPr>
        <p:txBody>
          <a:bodyPr wrap="none" rtlCol="0">
            <a:spAutoFit/>
          </a:bodyPr>
          <a:lstStyle/>
          <a:p>
            <a:pPr algn="l"/>
            <a:r>
              <a:rPr lang="en-SE" sz="1100" dirty="0">
                <a:solidFill>
                  <a:srgbClr val="FF0000"/>
                </a:solidFill>
              </a:rPr>
              <a:t>ENG</a:t>
            </a:r>
          </a:p>
        </p:txBody>
      </p:sp>
      <p:sp>
        <p:nvSpPr>
          <p:cNvPr id="34" name="TextBox 33">
            <a:extLst>
              <a:ext uri="{FF2B5EF4-FFF2-40B4-BE49-F238E27FC236}">
                <a16:creationId xmlns:a16="http://schemas.microsoft.com/office/drawing/2014/main" id="{31D09A1D-AA42-2596-5941-4BC8A670DDA6}"/>
              </a:ext>
            </a:extLst>
          </p:cNvPr>
          <p:cNvSpPr txBox="1"/>
          <p:nvPr/>
        </p:nvSpPr>
        <p:spPr>
          <a:xfrm>
            <a:off x="5747014" y="2886990"/>
            <a:ext cx="349776" cy="261610"/>
          </a:xfrm>
          <a:prstGeom prst="rect">
            <a:avLst/>
          </a:prstGeom>
          <a:noFill/>
        </p:spPr>
        <p:txBody>
          <a:bodyPr wrap="none" rtlCol="0">
            <a:spAutoFit/>
          </a:bodyPr>
          <a:lstStyle/>
          <a:p>
            <a:pPr algn="l"/>
            <a:r>
              <a:rPr lang="en-SE" sz="1100" dirty="0">
                <a:solidFill>
                  <a:srgbClr val="FF0000"/>
                </a:solidFill>
              </a:rPr>
              <a:t>HB</a:t>
            </a:r>
          </a:p>
        </p:txBody>
      </p:sp>
      <p:sp>
        <p:nvSpPr>
          <p:cNvPr id="53" name="TextBox 52">
            <a:extLst>
              <a:ext uri="{FF2B5EF4-FFF2-40B4-BE49-F238E27FC236}">
                <a16:creationId xmlns:a16="http://schemas.microsoft.com/office/drawing/2014/main" id="{4D967CE7-2CD8-E7A4-4232-B8F92E161FF3}"/>
              </a:ext>
            </a:extLst>
          </p:cNvPr>
          <p:cNvSpPr txBox="1"/>
          <p:nvPr/>
        </p:nvSpPr>
        <p:spPr>
          <a:xfrm>
            <a:off x="6135116" y="2885014"/>
            <a:ext cx="335348" cy="261610"/>
          </a:xfrm>
          <a:prstGeom prst="rect">
            <a:avLst/>
          </a:prstGeom>
          <a:noFill/>
        </p:spPr>
        <p:txBody>
          <a:bodyPr wrap="none" rtlCol="0">
            <a:spAutoFit/>
          </a:bodyPr>
          <a:lstStyle/>
          <a:p>
            <a:pPr algn="l"/>
            <a:r>
              <a:rPr lang="en-SE" sz="1100" dirty="0">
                <a:solidFill>
                  <a:srgbClr val="FF0000"/>
                </a:solidFill>
              </a:rPr>
              <a:t>23</a:t>
            </a:r>
          </a:p>
        </p:txBody>
      </p:sp>
      <p:sp>
        <p:nvSpPr>
          <p:cNvPr id="57" name="TextBox 56">
            <a:extLst>
              <a:ext uri="{FF2B5EF4-FFF2-40B4-BE49-F238E27FC236}">
                <a16:creationId xmlns:a16="http://schemas.microsoft.com/office/drawing/2014/main" id="{2F0CE0AB-D88C-835A-5618-076397770033}"/>
              </a:ext>
            </a:extLst>
          </p:cNvPr>
          <p:cNvSpPr txBox="1"/>
          <p:nvPr/>
        </p:nvSpPr>
        <p:spPr>
          <a:xfrm>
            <a:off x="10507510" y="2861011"/>
            <a:ext cx="335348" cy="261610"/>
          </a:xfrm>
          <a:prstGeom prst="rect">
            <a:avLst/>
          </a:prstGeom>
          <a:noFill/>
        </p:spPr>
        <p:txBody>
          <a:bodyPr wrap="none" rtlCol="0">
            <a:spAutoFit/>
          </a:bodyPr>
          <a:lstStyle/>
          <a:p>
            <a:pPr algn="l"/>
            <a:r>
              <a:rPr lang="en-SE" sz="1100" dirty="0">
                <a:solidFill>
                  <a:srgbClr val="FF0000"/>
                </a:solidFill>
              </a:rPr>
              <a:t>23</a:t>
            </a:r>
          </a:p>
        </p:txBody>
      </p:sp>
      <p:sp>
        <p:nvSpPr>
          <p:cNvPr id="59" name="TextBox 58">
            <a:extLst>
              <a:ext uri="{FF2B5EF4-FFF2-40B4-BE49-F238E27FC236}">
                <a16:creationId xmlns:a16="http://schemas.microsoft.com/office/drawing/2014/main" id="{9347945C-68A1-E0CA-141D-58334AA6516C}"/>
              </a:ext>
            </a:extLst>
          </p:cNvPr>
          <p:cNvSpPr txBox="1"/>
          <p:nvPr/>
        </p:nvSpPr>
        <p:spPr>
          <a:xfrm>
            <a:off x="9702148" y="2889074"/>
            <a:ext cx="370614" cy="261610"/>
          </a:xfrm>
          <a:prstGeom prst="rect">
            <a:avLst/>
          </a:prstGeom>
          <a:noFill/>
        </p:spPr>
        <p:txBody>
          <a:bodyPr wrap="square" rtlCol="0">
            <a:spAutoFit/>
          </a:bodyPr>
          <a:lstStyle/>
          <a:p>
            <a:pPr algn="l"/>
            <a:r>
              <a:rPr lang="en-SE" sz="1100" dirty="0">
                <a:solidFill>
                  <a:srgbClr val="FF0000"/>
                </a:solidFill>
              </a:rPr>
              <a:t>OZ</a:t>
            </a:r>
          </a:p>
        </p:txBody>
      </p:sp>
      <p:sp>
        <p:nvSpPr>
          <p:cNvPr id="61" name="TextBox 60">
            <a:extLst>
              <a:ext uri="{FF2B5EF4-FFF2-40B4-BE49-F238E27FC236}">
                <a16:creationId xmlns:a16="http://schemas.microsoft.com/office/drawing/2014/main" id="{F276B178-1068-5E3A-40D3-C84E75BD2F32}"/>
              </a:ext>
            </a:extLst>
          </p:cNvPr>
          <p:cNvSpPr txBox="1"/>
          <p:nvPr/>
        </p:nvSpPr>
        <p:spPr>
          <a:xfrm>
            <a:off x="9692450" y="2422094"/>
            <a:ext cx="362600" cy="261610"/>
          </a:xfrm>
          <a:prstGeom prst="rect">
            <a:avLst/>
          </a:prstGeom>
          <a:noFill/>
        </p:spPr>
        <p:txBody>
          <a:bodyPr wrap="none" rtlCol="0">
            <a:spAutoFit/>
          </a:bodyPr>
          <a:lstStyle/>
          <a:p>
            <a:pPr algn="l"/>
            <a:r>
              <a:rPr lang="en-SE" sz="1100" dirty="0">
                <a:solidFill>
                  <a:srgbClr val="FF0000"/>
                </a:solidFill>
              </a:rPr>
              <a:t>DP</a:t>
            </a:r>
          </a:p>
        </p:txBody>
      </p:sp>
      <p:sp>
        <p:nvSpPr>
          <p:cNvPr id="62" name="TextBox 61">
            <a:extLst>
              <a:ext uri="{FF2B5EF4-FFF2-40B4-BE49-F238E27FC236}">
                <a16:creationId xmlns:a16="http://schemas.microsoft.com/office/drawing/2014/main" id="{A10DFA22-A22C-FC1F-DA9C-E2343BFD4874}"/>
              </a:ext>
            </a:extLst>
          </p:cNvPr>
          <p:cNvSpPr txBox="1"/>
          <p:nvPr/>
        </p:nvSpPr>
        <p:spPr>
          <a:xfrm>
            <a:off x="2304714" y="2902910"/>
            <a:ext cx="367408" cy="261610"/>
          </a:xfrm>
          <a:prstGeom prst="rect">
            <a:avLst/>
          </a:prstGeom>
          <a:noFill/>
        </p:spPr>
        <p:txBody>
          <a:bodyPr wrap="none" rtlCol="0">
            <a:spAutoFit/>
          </a:bodyPr>
          <a:lstStyle/>
          <a:p>
            <a:pPr algn="l"/>
            <a:r>
              <a:rPr lang="en-SE" sz="1100" dirty="0">
                <a:solidFill>
                  <a:srgbClr val="FF0000"/>
                </a:solidFill>
              </a:rPr>
              <a:t>LIB</a:t>
            </a:r>
          </a:p>
        </p:txBody>
      </p:sp>
      <p:sp>
        <p:nvSpPr>
          <p:cNvPr id="63" name="TextBox 62">
            <a:extLst>
              <a:ext uri="{FF2B5EF4-FFF2-40B4-BE49-F238E27FC236}">
                <a16:creationId xmlns:a16="http://schemas.microsoft.com/office/drawing/2014/main" id="{FB029974-E233-D6EA-4509-CF9DF56F29BD}"/>
              </a:ext>
            </a:extLst>
          </p:cNvPr>
          <p:cNvSpPr txBox="1"/>
          <p:nvPr/>
        </p:nvSpPr>
        <p:spPr>
          <a:xfrm>
            <a:off x="2346027" y="2711689"/>
            <a:ext cx="335348" cy="261610"/>
          </a:xfrm>
          <a:prstGeom prst="rect">
            <a:avLst/>
          </a:prstGeom>
          <a:noFill/>
        </p:spPr>
        <p:txBody>
          <a:bodyPr wrap="none" rtlCol="0">
            <a:spAutoFit/>
          </a:bodyPr>
          <a:lstStyle/>
          <a:p>
            <a:pPr algn="l"/>
            <a:r>
              <a:rPr lang="en-SE" sz="1100" dirty="0">
                <a:solidFill>
                  <a:srgbClr val="FF0000"/>
                </a:solidFill>
              </a:rPr>
              <a:t>23</a:t>
            </a:r>
          </a:p>
        </p:txBody>
      </p:sp>
      <p:pic>
        <p:nvPicPr>
          <p:cNvPr id="25" name="Picture 2" descr="damianrodriguez">
            <a:extLst>
              <a:ext uri="{FF2B5EF4-FFF2-40B4-BE49-F238E27FC236}">
                <a16:creationId xmlns:a16="http://schemas.microsoft.com/office/drawing/2014/main" id="{37C02652-3FD4-3DFB-5B1B-DBEA55AD6552}"/>
              </a:ext>
            </a:extLst>
          </p:cNvPr>
          <p:cNvPicPr>
            <a:picLocks noChangeAspect="1" noChangeArrowheads="1"/>
          </p:cNvPicPr>
          <p:nvPr/>
        </p:nvPicPr>
        <p:blipFill>
          <a:blip r:embed="rId33" cstate="print">
            <a:extLst>
              <a:ext uri="{28A0092B-C50C-407E-A947-70E740481C1C}">
                <a14:useLocalDpi xmlns:a14="http://schemas.microsoft.com/office/drawing/2010/main"/>
              </a:ext>
            </a:extLst>
          </a:blip>
          <a:srcRect/>
          <a:stretch>
            <a:fillRect/>
          </a:stretch>
        </p:blipFill>
        <p:spPr bwMode="auto">
          <a:xfrm>
            <a:off x="5458893" y="2389576"/>
            <a:ext cx="316685" cy="432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D14837-4D42-A964-5591-130D180D6C92}"/>
              </a:ext>
            </a:extLst>
          </p:cNvPr>
          <p:cNvPicPr>
            <a:picLocks noChangeAspect="1" noChangeArrowheads="1"/>
          </p:cNvPicPr>
          <p:nvPr/>
        </p:nvPicPr>
        <p:blipFill>
          <a:blip r:embed="rId34" cstate="print">
            <a:alphaModFix amt="50000"/>
            <a:extLst>
              <a:ext uri="{28A0092B-C50C-407E-A947-70E740481C1C}">
                <a14:useLocalDpi xmlns:a14="http://schemas.microsoft.com/office/drawing/2010/main"/>
              </a:ext>
            </a:extLst>
          </a:blip>
          <a:srcRect/>
          <a:stretch>
            <a:fillRect/>
          </a:stretch>
        </p:blipFill>
        <p:spPr bwMode="auto">
          <a:xfrm>
            <a:off x="6399760" y="3361323"/>
            <a:ext cx="356229" cy="3055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2842F3D-6EC1-55BE-3A87-3289E10D1056}"/>
              </a:ext>
            </a:extLst>
          </p:cNvPr>
          <p:cNvPicPr>
            <a:picLocks noChangeAspect="1" noChangeArrowheads="1"/>
          </p:cNvPicPr>
          <p:nvPr/>
        </p:nvPicPr>
        <p:blipFill>
          <a:blip r:embed="rId35" cstate="print">
            <a:alphaModFix amt="35000"/>
            <a:extLst>
              <a:ext uri="{28A0092B-C50C-407E-A947-70E740481C1C}">
                <a14:useLocalDpi xmlns:a14="http://schemas.microsoft.com/office/drawing/2010/main"/>
              </a:ext>
            </a:extLst>
          </a:blip>
          <a:srcRect/>
          <a:stretch>
            <a:fillRect/>
          </a:stretch>
        </p:blipFill>
        <p:spPr bwMode="auto">
          <a:xfrm>
            <a:off x="10507739" y="3368973"/>
            <a:ext cx="279720" cy="2797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28528EDA-6ECC-9F38-CB3C-870CA3F222B4}"/>
              </a:ext>
            </a:extLst>
          </p:cNvPr>
          <p:cNvPicPr>
            <a:picLocks noChangeAspect="1"/>
          </p:cNvPicPr>
          <p:nvPr/>
        </p:nvPicPr>
        <p:blipFill>
          <a:blip r:embed="rId13" cstate="screen">
            <a:alphaModFix amt="50000"/>
            <a:extLst>
              <a:ext uri="{28A0092B-C50C-407E-A947-70E740481C1C}">
                <a14:useLocalDpi xmlns:a14="http://schemas.microsoft.com/office/drawing/2010/main"/>
              </a:ext>
            </a:extLst>
          </a:blip>
          <a:stretch>
            <a:fillRect/>
          </a:stretch>
        </p:blipFill>
        <p:spPr>
          <a:xfrm>
            <a:off x="6491469" y="2868859"/>
            <a:ext cx="432000" cy="432000"/>
          </a:xfrm>
          <a:prstGeom prst="rect">
            <a:avLst/>
          </a:prstGeom>
        </p:spPr>
      </p:pic>
      <p:sp>
        <p:nvSpPr>
          <p:cNvPr id="24" name="TextBox 23">
            <a:extLst>
              <a:ext uri="{FF2B5EF4-FFF2-40B4-BE49-F238E27FC236}">
                <a16:creationId xmlns:a16="http://schemas.microsoft.com/office/drawing/2014/main" id="{00B118DB-18C1-A98A-BC29-F3EA6BF2A7A5}"/>
              </a:ext>
            </a:extLst>
          </p:cNvPr>
          <p:cNvSpPr txBox="1"/>
          <p:nvPr/>
        </p:nvSpPr>
        <p:spPr>
          <a:xfrm>
            <a:off x="6507108" y="3084507"/>
            <a:ext cx="402674" cy="261610"/>
          </a:xfrm>
          <a:prstGeom prst="rect">
            <a:avLst/>
          </a:prstGeom>
          <a:noFill/>
        </p:spPr>
        <p:txBody>
          <a:bodyPr wrap="none" rtlCol="0">
            <a:spAutoFit/>
          </a:bodyPr>
          <a:lstStyle/>
          <a:p>
            <a:pPr algn="l"/>
            <a:r>
              <a:rPr lang="en-SE" sz="1100" dirty="0">
                <a:solidFill>
                  <a:srgbClr val="FF0000"/>
                </a:solidFill>
              </a:rPr>
              <a:t>LAB</a:t>
            </a:r>
          </a:p>
        </p:txBody>
      </p:sp>
      <p:sp>
        <p:nvSpPr>
          <p:cNvPr id="58" name="TextBox 57">
            <a:extLst>
              <a:ext uri="{FF2B5EF4-FFF2-40B4-BE49-F238E27FC236}">
                <a16:creationId xmlns:a16="http://schemas.microsoft.com/office/drawing/2014/main" id="{449F30B3-5453-B4E2-6210-EFB65875D14B}"/>
              </a:ext>
            </a:extLst>
          </p:cNvPr>
          <p:cNvSpPr txBox="1"/>
          <p:nvPr/>
        </p:nvSpPr>
        <p:spPr>
          <a:xfrm>
            <a:off x="6564943" y="2891500"/>
            <a:ext cx="335348" cy="261610"/>
          </a:xfrm>
          <a:prstGeom prst="rect">
            <a:avLst/>
          </a:prstGeom>
          <a:noFill/>
        </p:spPr>
        <p:txBody>
          <a:bodyPr wrap="square" rtlCol="0">
            <a:spAutoFit/>
          </a:bodyPr>
          <a:lstStyle/>
          <a:p>
            <a:pPr algn="l"/>
            <a:r>
              <a:rPr lang="en-SE" sz="1100" dirty="0">
                <a:solidFill>
                  <a:srgbClr val="FF0000"/>
                </a:solidFill>
              </a:rPr>
              <a:t>23</a:t>
            </a:r>
          </a:p>
        </p:txBody>
      </p:sp>
      <p:pic>
        <p:nvPicPr>
          <p:cNvPr id="69" name="Picture 68">
            <a:extLst>
              <a:ext uri="{FF2B5EF4-FFF2-40B4-BE49-F238E27FC236}">
                <a16:creationId xmlns:a16="http://schemas.microsoft.com/office/drawing/2014/main" id="{13CD2D76-FB68-F909-7313-A44839B814CD}"/>
              </a:ext>
            </a:extLst>
          </p:cNvPr>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a:xfrm>
            <a:off x="6534403" y="2388537"/>
            <a:ext cx="329226" cy="432000"/>
          </a:xfrm>
          <a:prstGeom prst="rect">
            <a:avLst/>
          </a:prstGeom>
          <a:effectLst>
            <a:softEdge rad="0"/>
          </a:effectLst>
        </p:spPr>
      </p:pic>
      <p:pic>
        <p:nvPicPr>
          <p:cNvPr id="26" name="Picture 25">
            <a:extLst>
              <a:ext uri="{FF2B5EF4-FFF2-40B4-BE49-F238E27FC236}">
                <a16:creationId xmlns:a16="http://schemas.microsoft.com/office/drawing/2014/main" id="{17751543-1356-D902-80B2-0179A26F89CB}"/>
              </a:ext>
            </a:extLst>
          </p:cNvPr>
          <p:cNvPicPr>
            <a:picLocks noChangeAspect="1"/>
          </p:cNvPicPr>
          <p:nvPr/>
        </p:nvPicPr>
        <p:blipFill>
          <a:blip r:embed="rId37" cstate="print">
            <a:extLst>
              <a:ext uri="{28A0092B-C50C-407E-A947-70E740481C1C}">
                <a14:useLocalDpi xmlns:a14="http://schemas.microsoft.com/office/drawing/2010/main"/>
              </a:ext>
            </a:extLst>
          </a:blip>
          <a:stretch>
            <a:fillRect/>
          </a:stretch>
        </p:blipFill>
        <p:spPr>
          <a:xfrm>
            <a:off x="10103327" y="2393853"/>
            <a:ext cx="354795" cy="432000"/>
          </a:xfrm>
          <a:prstGeom prst="rect">
            <a:avLst/>
          </a:prstGeom>
        </p:spPr>
      </p:pic>
      <p:pic>
        <p:nvPicPr>
          <p:cNvPr id="60" name="Picture 59">
            <a:extLst>
              <a:ext uri="{FF2B5EF4-FFF2-40B4-BE49-F238E27FC236}">
                <a16:creationId xmlns:a16="http://schemas.microsoft.com/office/drawing/2014/main" id="{D199FE85-E366-00A7-6577-07713D672B45}"/>
              </a:ext>
            </a:extLst>
          </p:cNvPr>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10511767" y="2392122"/>
            <a:ext cx="273323" cy="432000"/>
          </a:xfrm>
          <a:prstGeom prst="rect">
            <a:avLst/>
          </a:prstGeom>
        </p:spPr>
      </p:pic>
      <p:pic>
        <p:nvPicPr>
          <p:cNvPr id="65" name="Picture 6">
            <a:extLst>
              <a:ext uri="{FF2B5EF4-FFF2-40B4-BE49-F238E27FC236}">
                <a16:creationId xmlns:a16="http://schemas.microsoft.com/office/drawing/2014/main" id="{49CA9884-2C5E-BC46-4412-90850F98061E}"/>
              </a:ext>
            </a:extLst>
          </p:cNvPr>
          <p:cNvPicPr>
            <a:picLocks noChangeAspect="1" noChangeArrowheads="1"/>
          </p:cNvPicPr>
          <p:nvPr/>
        </p:nvPicPr>
        <p:blipFill>
          <a:blip r:embed="rId39" cstate="print">
            <a:extLst>
              <a:ext uri="{BEBA8EAE-BF5A-486C-A8C5-ECC9F3942E4B}">
                <a14:imgProps xmlns:a14="http://schemas.microsoft.com/office/drawing/2010/main">
                  <a14:imgLayer r:embed="rId40">
                    <a14:imgEffect>
                      <a14:backgroundRemoval t="7672" b="89987" l="3140" r="93488">
                        <a14:foregroundMark x1="10000" y1="49545" x2="10000" y2="49545"/>
                        <a14:foregroundMark x1="3140" y1="42393" x2="3140" y2="42393"/>
                        <a14:foregroundMark x1="38721" y1="56047" x2="38721" y2="56047"/>
                        <a14:foregroundMark x1="77326" y1="45124" x2="77326" y2="45124"/>
                        <a14:foregroundMark x1="57326" y1="22757" x2="57326" y2="22757"/>
                        <a14:foregroundMark x1="54419" y1="24447" x2="54419" y2="24447"/>
                        <a14:foregroundMark x1="55814" y1="23277" x2="55814" y2="23277"/>
                        <a14:foregroundMark x1="91512" y1="18466" x2="91512" y2="18466"/>
                        <a14:foregroundMark x1="50000" y1="8062" x2="50000" y2="8062"/>
                        <a14:foregroundMark x1="93488" y1="35371" x2="93488" y2="35371"/>
                        <a14:foregroundMark x1="92907" y1="52796" x2="92907" y2="52796"/>
                        <a14:foregroundMark x1="93488" y1="51756" x2="93488" y2="51756"/>
                        <a14:foregroundMark x1="93488" y1="67620" x2="93488" y2="67620"/>
                      </a14:backgroundRemoval>
                    </a14:imgEffect>
                  </a14:imgLayer>
                </a14:imgProps>
              </a:ext>
              <a:ext uri="{28A0092B-C50C-407E-A947-70E740481C1C}">
                <a14:useLocalDpi xmlns:a14="http://schemas.microsoft.com/office/drawing/2010/main"/>
              </a:ext>
            </a:extLst>
          </a:blip>
          <a:srcRect/>
          <a:stretch>
            <a:fillRect/>
          </a:stretch>
        </p:blipFill>
        <p:spPr bwMode="auto">
          <a:xfrm>
            <a:off x="2667661" y="3238560"/>
            <a:ext cx="403200" cy="360552"/>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7">
            <a:extLst>
              <a:ext uri="{FF2B5EF4-FFF2-40B4-BE49-F238E27FC236}">
                <a16:creationId xmlns:a16="http://schemas.microsoft.com/office/drawing/2014/main" id="{112DE8B3-F6D2-6486-F950-21A8E8BFA96A}"/>
              </a:ext>
            </a:extLst>
          </p:cNvPr>
          <p:cNvPicPr>
            <a:picLocks noChangeAspect="1"/>
          </p:cNvPicPr>
          <p:nvPr/>
        </p:nvPicPr>
        <p:blipFill>
          <a:blip r:embed="rId41" cstate="print">
            <a:extLst>
              <a:ext uri="{28A0092B-C50C-407E-A947-70E740481C1C}">
                <a14:useLocalDpi xmlns:a14="http://schemas.microsoft.com/office/drawing/2010/main"/>
              </a:ext>
            </a:extLst>
          </a:blip>
          <a:stretch>
            <a:fillRect/>
          </a:stretch>
        </p:blipFill>
        <p:spPr>
          <a:xfrm>
            <a:off x="2172785" y="3241555"/>
            <a:ext cx="389542" cy="354563"/>
          </a:xfrm>
          <a:prstGeom prst="rect">
            <a:avLst/>
          </a:prstGeom>
        </p:spPr>
      </p:pic>
      <p:pic>
        <p:nvPicPr>
          <p:cNvPr id="72" name="Picture 71">
            <a:extLst>
              <a:ext uri="{FF2B5EF4-FFF2-40B4-BE49-F238E27FC236}">
                <a16:creationId xmlns:a16="http://schemas.microsoft.com/office/drawing/2014/main" id="{1BFA5B64-91B8-2363-9CE8-7E0DA654B466}"/>
              </a:ext>
            </a:extLst>
          </p:cNvPr>
          <p:cNvPicPr>
            <a:picLocks noChangeAspect="1"/>
          </p:cNvPicPr>
          <p:nvPr/>
        </p:nvPicPr>
        <p:blipFill>
          <a:blip r:embed="rId42" cstate="print">
            <a:extLst>
              <a:ext uri="{28A0092B-C50C-407E-A947-70E740481C1C}">
                <a14:useLocalDpi xmlns:a14="http://schemas.microsoft.com/office/drawing/2010/main"/>
              </a:ext>
            </a:extLst>
          </a:blip>
          <a:stretch>
            <a:fillRect/>
          </a:stretch>
        </p:blipFill>
        <p:spPr>
          <a:xfrm>
            <a:off x="797666" y="3238836"/>
            <a:ext cx="360000" cy="360000"/>
          </a:xfrm>
          <a:prstGeom prst="rect">
            <a:avLst/>
          </a:prstGeom>
        </p:spPr>
      </p:pic>
      <p:pic>
        <p:nvPicPr>
          <p:cNvPr id="74" name="Picture 73">
            <a:extLst>
              <a:ext uri="{FF2B5EF4-FFF2-40B4-BE49-F238E27FC236}">
                <a16:creationId xmlns:a16="http://schemas.microsoft.com/office/drawing/2014/main" id="{707D7B0F-6842-84DB-29AD-89B8CC112DD7}"/>
              </a:ext>
            </a:extLst>
          </p:cNvPr>
          <p:cNvPicPr>
            <a:picLocks noChangeAspect="1"/>
          </p:cNvPicPr>
          <p:nvPr/>
        </p:nvPicPr>
        <p:blipFill>
          <a:blip r:embed="rId43" cstate="print">
            <a:extLst>
              <a:ext uri="{BEBA8EAE-BF5A-486C-A8C5-ECC9F3942E4B}">
                <a14:imgProps xmlns:a14="http://schemas.microsoft.com/office/drawing/2010/main">
                  <a14:imgLayer r:embed="rId44">
                    <a14:imgEffect>
                      <a14:backgroundRemoval t="10000" b="90000" l="10000" r="90000">
                        <a14:foregroundMark x1="21941" y1="81346" x2="21941" y2="81346"/>
                        <a14:foregroundMark x1="48312" y1="28440" x2="48312" y2="28440"/>
                      </a14:backgroundRemoval>
                    </a14:imgEffect>
                  </a14:imgLayer>
                </a14:imgProps>
              </a:ext>
              <a:ext uri="{28A0092B-C50C-407E-A947-70E740481C1C}">
                <a14:useLocalDpi xmlns:a14="http://schemas.microsoft.com/office/drawing/2010/main"/>
              </a:ext>
            </a:extLst>
          </a:blip>
          <a:stretch>
            <a:fillRect/>
          </a:stretch>
        </p:blipFill>
        <p:spPr>
          <a:xfrm>
            <a:off x="1189847" y="3238780"/>
            <a:ext cx="522000" cy="360113"/>
          </a:xfrm>
          <a:prstGeom prst="rect">
            <a:avLst/>
          </a:prstGeom>
        </p:spPr>
      </p:pic>
      <p:pic>
        <p:nvPicPr>
          <p:cNvPr id="76" name="Picture 75">
            <a:extLst>
              <a:ext uri="{FF2B5EF4-FFF2-40B4-BE49-F238E27FC236}">
                <a16:creationId xmlns:a16="http://schemas.microsoft.com/office/drawing/2014/main" id="{FC53BE04-3365-E8AF-E526-EF3F2140860E}"/>
              </a:ext>
            </a:extLst>
          </p:cNvPr>
          <p:cNvPicPr>
            <a:picLocks noChangeAspect="1"/>
          </p:cNvPicPr>
          <p:nvPr/>
        </p:nvPicPr>
        <p:blipFill>
          <a:blip r:embed="rId45" cstate="print">
            <a:extLst>
              <a:ext uri="{28A0092B-C50C-407E-A947-70E740481C1C}">
                <a14:useLocalDpi xmlns:a14="http://schemas.microsoft.com/office/drawing/2010/main"/>
              </a:ext>
            </a:extLst>
          </a:blip>
          <a:stretch>
            <a:fillRect/>
          </a:stretch>
        </p:blipFill>
        <p:spPr>
          <a:xfrm>
            <a:off x="1707452" y="3238836"/>
            <a:ext cx="360000" cy="360000"/>
          </a:xfrm>
          <a:prstGeom prst="rect">
            <a:avLst/>
          </a:prstGeom>
        </p:spPr>
      </p:pic>
      <p:pic>
        <p:nvPicPr>
          <p:cNvPr id="29" name="Picture 2">
            <a:extLst>
              <a:ext uri="{FF2B5EF4-FFF2-40B4-BE49-F238E27FC236}">
                <a16:creationId xmlns:a16="http://schemas.microsoft.com/office/drawing/2014/main" id="{CE8336A8-883E-2C2E-EFEC-BBE44D553A6C}"/>
              </a:ext>
            </a:extLst>
          </p:cNvPr>
          <p:cNvPicPr>
            <a:picLocks noChangeAspect="1" noChangeArrowheads="1"/>
          </p:cNvPicPr>
          <p:nvPr/>
        </p:nvPicPr>
        <p:blipFill rotWithShape="1">
          <a:blip r:embed="rId46" cstate="print">
            <a:extLst>
              <a:ext uri="{28A0092B-C50C-407E-A947-70E740481C1C}">
                <a14:useLocalDpi xmlns:a14="http://schemas.microsoft.com/office/drawing/2010/main"/>
              </a:ext>
            </a:extLst>
          </a:blip>
          <a:srcRect b="-1766"/>
          <a:stretch/>
        </p:blipFill>
        <p:spPr bwMode="auto">
          <a:xfrm flipH="1">
            <a:off x="11674894" y="1360386"/>
            <a:ext cx="314249"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065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1103709" y="265373"/>
            <a:ext cx="9614448" cy="657339"/>
          </a:xfrm>
        </p:spPr>
        <p:txBody>
          <a:bodyPr/>
          <a:lstStyle/>
          <a:p>
            <a:r>
              <a:rPr lang="en-GB" dirty="0">
                <a:solidFill>
                  <a:schemeClr val="tx1">
                    <a:lumMod val="75000"/>
                    <a:lumOff val="25000"/>
                  </a:schemeClr>
                </a:solidFill>
              </a:rPr>
              <a:t>SAD 2.0 – Advantages and Opportunities</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6</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810228" y="1376424"/>
            <a:ext cx="11285772" cy="5481576"/>
          </a:xfrm>
        </p:spPr>
        <p:txBody>
          <a:bodyPr/>
          <a:lstStyle/>
          <a:p>
            <a:pPr marL="0" indent="0">
              <a:spcBef>
                <a:spcPts val="600"/>
              </a:spcBef>
              <a:spcAft>
                <a:spcPts val="600"/>
              </a:spcAft>
              <a:buNone/>
            </a:pPr>
            <a:r>
              <a:rPr lang="en-GB" u="sng" dirty="0">
                <a:solidFill>
                  <a:schemeClr val="tx1">
                    <a:lumMod val="75000"/>
                    <a:lumOff val="25000"/>
                  </a:schemeClr>
                </a:solidFill>
              </a:rPr>
              <a:t>Advantages</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Groups with well-matched team sizes and similar competences / subject matter experts ensure well-balanced topical scientific operational support and avoids single points of failure. </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Avoids duplication-of-effort and eases consistent ways-of-working as well as integration by matching laboratories / workshops, lab instrumentation and sample environment by scientific topic.</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Polarization: profits from already well-established collaboration with MPS. </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Guide characterization: methodological synergies exist with CLS.</a:t>
            </a:r>
            <a:endParaRPr lang="en-GB" u="sng" dirty="0">
              <a:solidFill>
                <a:schemeClr val="tx1">
                  <a:lumMod val="75000"/>
                  <a:lumOff val="25000"/>
                </a:schemeClr>
              </a:solidFill>
            </a:endParaRPr>
          </a:p>
          <a:p>
            <a:pPr marL="0" indent="0">
              <a:spcBef>
                <a:spcPts val="600"/>
              </a:spcBef>
              <a:spcAft>
                <a:spcPts val="600"/>
              </a:spcAft>
              <a:buNone/>
            </a:pPr>
            <a:r>
              <a:rPr lang="en-GB" u="sng" dirty="0">
                <a:solidFill>
                  <a:schemeClr val="tx1">
                    <a:lumMod val="75000"/>
                    <a:lumOff val="25000"/>
                  </a:schemeClr>
                </a:solidFill>
              </a:rPr>
              <a:t>Opportunities</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More multi-faceted links to external partners by dissolving (well-known) technical functions		</a:t>
            </a:r>
            <a:r>
              <a:rPr lang="en-GB" i="1" dirty="0">
                <a:solidFill>
                  <a:schemeClr val="tx1">
                    <a:lumMod val="75000"/>
                    <a:lumOff val="25000"/>
                  </a:schemeClr>
                </a:solidFill>
              </a:rPr>
              <a:t>e.g. continue exchange with (new / existing) networks (ISSE, DEUNET) </a:t>
            </a:r>
          </a:p>
          <a:p>
            <a:pPr>
              <a:spcBef>
                <a:spcPts val="600"/>
              </a:spcBef>
              <a:spcAft>
                <a:spcPts val="600"/>
              </a:spcAft>
              <a:buFont typeface="Arial" panose="020B0604020202020204" pitchFamily="34" charset="0"/>
              <a:buChar char="•"/>
            </a:pPr>
            <a:r>
              <a:rPr lang="en-GB" dirty="0">
                <a:solidFill>
                  <a:schemeClr val="tx1">
                    <a:lumMod val="75000"/>
                    <a:lumOff val="25000"/>
                  </a:schemeClr>
                </a:solidFill>
              </a:rPr>
              <a:t> (Potentially) increased technical interfaces 							</a:t>
            </a:r>
            <a:r>
              <a:rPr lang="en-GB" i="1" dirty="0">
                <a:solidFill>
                  <a:schemeClr val="tx1">
                    <a:lumMod val="75000"/>
                    <a:lumOff val="25000"/>
                  </a:schemeClr>
                </a:solidFill>
              </a:rPr>
              <a:t>e.g. keep / strengthen excellent links to (new) ESS central services: facility management (lab fit-out, operation, maintenance), EHS&amp;Q (samples), ICS/ECDC/MCA/DMSC (control integration, fair data), NSS/EIS (mechanical integration), AD/TD (material analysis, cryogenics, vacuum)</a:t>
            </a:r>
            <a:r>
              <a:rPr lang="en-GB" sz="1800" i="1" dirty="0">
                <a:solidFill>
                  <a:schemeClr val="tx1">
                    <a:lumMod val="75000"/>
                    <a:lumOff val="25000"/>
                  </a:schemeClr>
                </a:solidFill>
              </a:rPr>
              <a:t>.</a:t>
            </a:r>
            <a:endParaRPr lang="en-GB" i="1"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Ensure delivering scientific operation and support efficiently</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2023-04-20</a:t>
            </a:fld>
            <a:endParaRPr lang="sv-SE" dirty="0"/>
          </a:p>
        </p:txBody>
      </p:sp>
    </p:spTree>
    <p:extLst>
      <p:ext uri="{BB962C8B-B14F-4D97-AF65-F5344CB8AC3E}">
        <p14:creationId xmlns:p14="http://schemas.microsoft.com/office/powerpoint/2010/main" val="3846955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dirty="0">
                <a:solidFill>
                  <a:schemeClr val="tx1">
                    <a:lumMod val="75000"/>
                    <a:lumOff val="25000"/>
                  </a:schemeClr>
                </a:solidFill>
              </a:rPr>
              <a:t>Scientific Coordination and User Office</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7</a:t>
            </a:fld>
            <a:endParaRPr lang="sv-SE" dirty="0">
              <a:solidFill>
                <a:srgbClr val="CCCCCC"/>
              </a:solidFill>
            </a:endParaRPr>
          </a:p>
        </p:txBody>
      </p:sp>
      <p:sp>
        <p:nvSpPr>
          <p:cNvPr id="3" name="Content Placeholder 2">
            <a:extLst>
              <a:ext uri="{FF2B5EF4-FFF2-40B4-BE49-F238E27FC236}">
                <a16:creationId xmlns:a16="http://schemas.microsoft.com/office/drawing/2014/main" id="{B26100F8-6443-DDA2-3B2E-7F3B575E5F55}"/>
              </a:ext>
            </a:extLst>
          </p:cNvPr>
          <p:cNvSpPr>
            <a:spLocks noGrp="1"/>
          </p:cNvSpPr>
          <p:nvPr>
            <p:ph idx="1"/>
          </p:nvPr>
        </p:nvSpPr>
        <p:spPr>
          <a:xfrm>
            <a:off x="379376" y="1562400"/>
            <a:ext cx="3843971" cy="5120502"/>
          </a:xfrm>
          <a:ln>
            <a:solidFill>
              <a:schemeClr val="accent1"/>
            </a:solidFill>
          </a:ln>
        </p:spPr>
        <p:txBody>
          <a:bodyPr/>
          <a:lstStyle/>
          <a:p>
            <a:r>
              <a:rPr lang="en-GB" dirty="0"/>
              <a:t>ESS successfully hosted a booth with the ILL at ECNS 2023</a:t>
            </a: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Ensuring administrative support for science division activities</a:t>
            </a:r>
          </a:p>
        </p:txBody>
      </p:sp>
      <p:pic>
        <p:nvPicPr>
          <p:cNvPr id="14" name="Content Placeholder 13">
            <a:extLst>
              <a:ext uri="{FF2B5EF4-FFF2-40B4-BE49-F238E27FC236}">
                <a16:creationId xmlns:a16="http://schemas.microsoft.com/office/drawing/2014/main" id="{9AE00F3D-4922-AE67-5221-A69D90479D7C}"/>
              </a:ext>
            </a:extLst>
          </p:cNvPr>
          <p:cNvPicPr>
            <a:picLocks noGrp="1" noChangeAspect="1"/>
          </p:cNvPicPr>
          <p:nvPr>
            <p:ph idx="15"/>
          </p:nvPr>
        </p:nvPicPr>
        <p:blipFill>
          <a:blip r:embed="rId3" cstate="print">
            <a:extLst>
              <a:ext uri="{28A0092B-C50C-407E-A947-70E740481C1C}">
                <a14:useLocalDpi xmlns:a14="http://schemas.microsoft.com/office/drawing/2010/main"/>
              </a:ext>
            </a:extLst>
          </a:blip>
          <a:stretch>
            <a:fillRect/>
          </a:stretch>
        </p:blipFill>
        <p:spPr>
          <a:xfrm>
            <a:off x="460465" y="2404527"/>
            <a:ext cx="2049263" cy="1536947"/>
          </a:xfrm>
          <a:prstGeom prst="rect">
            <a:avLst/>
          </a:prstGeom>
          <a:ln>
            <a:noFill/>
          </a:ln>
          <a:effectLst>
            <a:outerShdw blurRad="292100" dist="139700" dir="2700000" algn="tl" rotWithShape="0">
              <a:srgbClr val="333333">
                <a:alpha val="65000"/>
              </a:srgbClr>
            </a:outerShdw>
          </a:effectLst>
        </p:spPr>
      </p:pic>
      <p:pic>
        <p:nvPicPr>
          <p:cNvPr id="16" name="Content Placeholder 15">
            <a:extLst>
              <a:ext uri="{FF2B5EF4-FFF2-40B4-BE49-F238E27FC236}">
                <a16:creationId xmlns:a16="http://schemas.microsoft.com/office/drawing/2014/main" id="{9E8B0839-9283-453C-91C6-61FEAC8435EC}"/>
              </a:ext>
            </a:extLst>
          </p:cNvPr>
          <p:cNvPicPr>
            <a:picLocks noGrp="1" noChangeAspect="1"/>
          </p:cNvPicPr>
          <p:nvPr>
            <p:ph idx="16"/>
          </p:nvPr>
        </p:nvPicPr>
        <p:blipFill>
          <a:blip r:embed="rId4" cstate="print">
            <a:extLst>
              <a:ext uri="{28A0092B-C50C-407E-A947-70E740481C1C}">
                <a14:useLocalDpi xmlns:a14="http://schemas.microsoft.com/office/drawing/2010/main"/>
              </a:ext>
            </a:extLst>
          </a:blip>
          <a:stretch>
            <a:fillRect/>
          </a:stretch>
        </p:blipFill>
        <p:spPr>
          <a:xfrm>
            <a:off x="2067276" y="4015451"/>
            <a:ext cx="2048400" cy="1536300"/>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BE63B91E-A0CB-D87C-1881-7165A04300E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400000">
            <a:off x="204415" y="4662410"/>
            <a:ext cx="2048400" cy="1536300"/>
          </a:xfrm>
          <a:prstGeom prst="rect">
            <a:avLst/>
          </a:prstGeom>
          <a:ln>
            <a:noFill/>
          </a:ln>
          <a:effectLst>
            <a:outerShdw blurRad="292100" dist="139700" dir="2700000" algn="tl" rotWithShape="0">
              <a:srgbClr val="333333">
                <a:alpha val="65000"/>
              </a:srgbClr>
            </a:outerShdw>
          </a:effectLst>
        </p:spPr>
      </p:pic>
      <p:sp>
        <p:nvSpPr>
          <p:cNvPr id="19" name="Content Placeholder 2">
            <a:extLst>
              <a:ext uri="{FF2B5EF4-FFF2-40B4-BE49-F238E27FC236}">
                <a16:creationId xmlns:a16="http://schemas.microsoft.com/office/drawing/2014/main" id="{CDE5CFE9-70F3-D9CB-63E6-DE5DBAA6700B}"/>
              </a:ext>
            </a:extLst>
          </p:cNvPr>
          <p:cNvSpPr txBox="1">
            <a:spLocks/>
          </p:cNvSpPr>
          <p:nvPr/>
        </p:nvSpPr>
        <p:spPr>
          <a:xfrm>
            <a:off x="4330353" y="1567171"/>
            <a:ext cx="3841200" cy="5120502"/>
          </a:xfrm>
          <a:prstGeom prst="rect">
            <a:avLst/>
          </a:prstGeom>
          <a:ln>
            <a:solidFill>
              <a:schemeClr val="accent1"/>
            </a:solidFill>
          </a:ln>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60000" indent="-2160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49263" indent="-19685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1338" indent="-180975"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A collaboration between ESS and our neighbouring universities have won the bid to host ICNS 2025 in Copenhagen and Lund</a:t>
            </a:r>
          </a:p>
          <a:p>
            <a:endParaRPr lang="en-GB" dirty="0"/>
          </a:p>
        </p:txBody>
      </p:sp>
      <p:sp>
        <p:nvSpPr>
          <p:cNvPr id="20" name="Content Placeholder 2">
            <a:extLst>
              <a:ext uri="{FF2B5EF4-FFF2-40B4-BE49-F238E27FC236}">
                <a16:creationId xmlns:a16="http://schemas.microsoft.com/office/drawing/2014/main" id="{75E0F323-82C4-C3F6-15DC-ECAA4CB6A314}"/>
              </a:ext>
            </a:extLst>
          </p:cNvPr>
          <p:cNvSpPr txBox="1">
            <a:spLocks/>
          </p:cNvSpPr>
          <p:nvPr/>
        </p:nvSpPr>
        <p:spPr>
          <a:xfrm>
            <a:off x="8270215" y="1567171"/>
            <a:ext cx="3841200" cy="5120502"/>
          </a:xfrm>
          <a:prstGeom prst="rect">
            <a:avLst/>
          </a:prstGeom>
          <a:ln>
            <a:solidFill>
              <a:schemeClr val="accent1"/>
            </a:solidFill>
          </a:ln>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60000" indent="-216000" algn="l" defTabSz="914400" rtl="0" eaLnBrk="1" latinLnBrk="0" hangingPunct="1">
              <a:lnSpc>
                <a:spcPct val="100000"/>
              </a:lnSpc>
              <a:spcBef>
                <a:spcPts val="1000"/>
              </a:spcBef>
              <a:buClr>
                <a:srgbClr val="666666"/>
              </a:buClr>
              <a:buFont typeface="Wingdings" panose="05000000000000000000" pitchFamily="2" charset="2"/>
              <a:buChar char=""/>
              <a:tabLst/>
              <a:defRPr sz="2000" kern="1200">
                <a:solidFill>
                  <a:srgbClr val="666666"/>
                </a:solidFill>
                <a:latin typeface="+mn-lt"/>
                <a:ea typeface="+mn-ea"/>
                <a:cs typeface="+mn-cs"/>
              </a:defRPr>
            </a:lvl2pPr>
            <a:lvl3pPr marL="449263" indent="-196850" algn="l" defTabSz="914400" rtl="0" eaLnBrk="1" latinLnBrk="0" hangingPunct="1">
              <a:lnSpc>
                <a:spcPct val="100000"/>
              </a:lnSpc>
              <a:spcBef>
                <a:spcPts val="1000"/>
              </a:spcBef>
              <a:buClr>
                <a:srgbClr val="666666"/>
              </a:buClr>
              <a:buFont typeface="Arial" panose="020B0604020202020204" pitchFamily="34" charset="0"/>
              <a:buChar char="−"/>
              <a:tabLst/>
              <a:defRPr sz="1800" kern="1200">
                <a:solidFill>
                  <a:srgbClr val="666666"/>
                </a:solidFill>
                <a:latin typeface="+mn-lt"/>
                <a:ea typeface="+mn-ea"/>
                <a:cs typeface="+mn-cs"/>
              </a:defRPr>
            </a:lvl3pPr>
            <a:lvl4pPr marL="541338" indent="-180975" algn="l" defTabSz="914400" rtl="0" eaLnBrk="1" latinLnBrk="0" hangingPunct="1">
              <a:lnSpc>
                <a:spcPct val="100000"/>
              </a:lnSpc>
              <a:spcBef>
                <a:spcPts val="1000"/>
              </a:spcBef>
              <a:buClr>
                <a:srgbClr val="666666"/>
              </a:buClr>
              <a:buFont typeface="Arial" panose="020B0604020202020204" pitchFamily="34" charset="0"/>
              <a:buChar char="−"/>
              <a:tabLst/>
              <a:defRPr sz="1600" kern="1200">
                <a:solidFill>
                  <a:srgbClr val="666666"/>
                </a:solidFill>
                <a:latin typeface="+mn-lt"/>
                <a:ea typeface="+mn-ea"/>
                <a:cs typeface="+mn-cs"/>
              </a:defRPr>
            </a:lvl4pPr>
            <a:lvl5pPr marL="630000" indent="-162000" algn="l" defTabSz="914400" rtl="0" eaLnBrk="1" latinLnBrk="0" hangingPunct="1">
              <a:lnSpc>
                <a:spcPct val="100000"/>
              </a:lnSpc>
              <a:spcBef>
                <a:spcPts val="1000"/>
              </a:spcBef>
              <a:buClr>
                <a:srgbClr val="666666"/>
              </a:buClr>
              <a:buFont typeface="Arial" panose="020B0604020202020204" pitchFamily="34" charset="0"/>
              <a:buChar char="−"/>
              <a:tabLst/>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SCUO are working with IT to implement an e-library to provide journal access for ESS scientists </a:t>
            </a:r>
          </a:p>
          <a:p>
            <a:r>
              <a:rPr lang="en-GB" dirty="0"/>
              <a:t>Also on-going is the recruitment of a librarian to drive this work</a:t>
            </a:r>
          </a:p>
          <a:p>
            <a:endParaRPr lang="en-GB" dirty="0"/>
          </a:p>
          <a:p>
            <a:endParaRPr lang="en-GB" dirty="0"/>
          </a:p>
        </p:txBody>
      </p:sp>
      <p:pic>
        <p:nvPicPr>
          <p:cNvPr id="22" name="Picture 21">
            <a:extLst>
              <a:ext uri="{FF2B5EF4-FFF2-40B4-BE49-F238E27FC236}">
                <a16:creationId xmlns:a16="http://schemas.microsoft.com/office/drawing/2014/main" id="{18A02614-8ADC-7AD2-E8BD-196D3FE0EC9F}"/>
              </a:ext>
            </a:extLst>
          </p:cNvPr>
          <p:cNvPicPr>
            <a:picLocks noChangeAspect="1"/>
          </p:cNvPicPr>
          <p:nvPr/>
        </p:nvPicPr>
        <p:blipFill>
          <a:blip r:embed="rId6"/>
          <a:stretch>
            <a:fillRect/>
          </a:stretch>
        </p:blipFill>
        <p:spPr>
          <a:xfrm>
            <a:off x="4730362" y="1858709"/>
            <a:ext cx="975500" cy="891082"/>
          </a:xfrm>
          <a:prstGeom prst="rect">
            <a:avLst/>
          </a:prstGeom>
        </p:spPr>
      </p:pic>
      <p:pic>
        <p:nvPicPr>
          <p:cNvPr id="24" name="Picture 23">
            <a:extLst>
              <a:ext uri="{FF2B5EF4-FFF2-40B4-BE49-F238E27FC236}">
                <a16:creationId xmlns:a16="http://schemas.microsoft.com/office/drawing/2014/main" id="{C2B5EB91-9132-2118-DAE1-E18ED335ED4E}"/>
              </a:ext>
            </a:extLst>
          </p:cNvPr>
          <p:cNvPicPr>
            <a:picLocks noChangeAspect="1"/>
          </p:cNvPicPr>
          <p:nvPr/>
        </p:nvPicPr>
        <p:blipFill>
          <a:blip r:embed="rId7"/>
          <a:stretch>
            <a:fillRect/>
          </a:stretch>
        </p:blipFill>
        <p:spPr>
          <a:xfrm>
            <a:off x="5876185" y="1712790"/>
            <a:ext cx="842915" cy="891081"/>
          </a:xfrm>
          <a:prstGeom prst="rect">
            <a:avLst/>
          </a:prstGeom>
        </p:spPr>
      </p:pic>
      <p:pic>
        <p:nvPicPr>
          <p:cNvPr id="26" name="Picture 25">
            <a:extLst>
              <a:ext uri="{FF2B5EF4-FFF2-40B4-BE49-F238E27FC236}">
                <a16:creationId xmlns:a16="http://schemas.microsoft.com/office/drawing/2014/main" id="{521340E3-F42B-13F2-9AEF-2A4AB2AAD01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77966" y="1868434"/>
            <a:ext cx="624590" cy="891082"/>
          </a:xfrm>
          <a:prstGeom prst="rect">
            <a:avLst/>
          </a:prstGeom>
        </p:spPr>
      </p:pic>
      <p:pic>
        <p:nvPicPr>
          <p:cNvPr id="28" name="Picture 27">
            <a:extLst>
              <a:ext uri="{FF2B5EF4-FFF2-40B4-BE49-F238E27FC236}">
                <a16:creationId xmlns:a16="http://schemas.microsoft.com/office/drawing/2014/main" id="{80855ACD-CAEF-6DB0-DD43-166DDBDBB981}"/>
              </a:ext>
            </a:extLst>
          </p:cNvPr>
          <p:cNvPicPr>
            <a:picLocks noChangeAspect="1"/>
          </p:cNvPicPr>
          <p:nvPr/>
        </p:nvPicPr>
        <p:blipFill>
          <a:blip r:embed="rId9"/>
          <a:stretch>
            <a:fillRect/>
          </a:stretch>
        </p:blipFill>
        <p:spPr>
          <a:xfrm>
            <a:off x="5836613" y="2637563"/>
            <a:ext cx="908218" cy="891082"/>
          </a:xfrm>
          <a:prstGeom prst="rect">
            <a:avLst/>
          </a:prstGeom>
        </p:spPr>
      </p:pic>
      <p:pic>
        <p:nvPicPr>
          <p:cNvPr id="30" name="Picture 29">
            <a:extLst>
              <a:ext uri="{FF2B5EF4-FFF2-40B4-BE49-F238E27FC236}">
                <a16:creationId xmlns:a16="http://schemas.microsoft.com/office/drawing/2014/main" id="{501241FF-D967-13D6-26A0-03265FBAC643}"/>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613548" y="3425731"/>
            <a:ext cx="1200314" cy="891081"/>
          </a:xfrm>
          <a:prstGeom prst="rect">
            <a:avLst/>
          </a:prstGeom>
        </p:spPr>
      </p:pic>
      <p:pic>
        <p:nvPicPr>
          <p:cNvPr id="32" name="Picture 31">
            <a:extLst>
              <a:ext uri="{FF2B5EF4-FFF2-40B4-BE49-F238E27FC236}">
                <a16:creationId xmlns:a16="http://schemas.microsoft.com/office/drawing/2014/main" id="{CAD0FF1D-6BBA-2149-5FC6-F8751515E85F}"/>
              </a:ext>
            </a:extLst>
          </p:cNvPr>
          <p:cNvPicPr>
            <a:picLocks noChangeAspect="1"/>
          </p:cNvPicPr>
          <p:nvPr/>
        </p:nvPicPr>
        <p:blipFill>
          <a:blip r:embed="rId11"/>
          <a:stretch>
            <a:fillRect/>
          </a:stretch>
        </p:blipFill>
        <p:spPr>
          <a:xfrm>
            <a:off x="6835872" y="3464641"/>
            <a:ext cx="1024079" cy="891082"/>
          </a:xfrm>
          <a:prstGeom prst="rect">
            <a:avLst/>
          </a:prstGeom>
        </p:spPr>
      </p:pic>
      <p:pic>
        <p:nvPicPr>
          <p:cNvPr id="34" name="Picture 33">
            <a:extLst>
              <a:ext uri="{FF2B5EF4-FFF2-40B4-BE49-F238E27FC236}">
                <a16:creationId xmlns:a16="http://schemas.microsoft.com/office/drawing/2014/main" id="{109296D6-3AE3-759C-19B5-4F09FB17C906}"/>
              </a:ext>
            </a:extLst>
          </p:cNvPr>
          <p:cNvPicPr>
            <a:picLocks noChangeAspect="1"/>
          </p:cNvPicPr>
          <p:nvPr/>
        </p:nvPicPr>
        <p:blipFill>
          <a:blip r:embed="rId12"/>
          <a:stretch>
            <a:fillRect/>
          </a:stretch>
        </p:blipFill>
        <p:spPr>
          <a:xfrm>
            <a:off x="5829389" y="3717563"/>
            <a:ext cx="920138" cy="891081"/>
          </a:xfrm>
          <a:prstGeom prst="rect">
            <a:avLst/>
          </a:prstGeom>
        </p:spPr>
      </p:pic>
      <p:pic>
        <p:nvPicPr>
          <p:cNvPr id="1026" name="Picture 2" descr="GitHub - revanapriyandi/e-library: A digital library is a library that has  a collection of books mostly in digital format and which can be accessed by  computer.">
            <a:extLst>
              <a:ext uri="{FF2B5EF4-FFF2-40B4-BE49-F238E27FC236}">
                <a16:creationId xmlns:a16="http://schemas.microsoft.com/office/drawing/2014/main" id="{530C2B9B-B9A8-0140-FA25-C0F377065C69}"/>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8347700" y="4406360"/>
            <a:ext cx="3686230" cy="1630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106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6669" y="265373"/>
            <a:ext cx="9857040" cy="657339"/>
          </a:xfrm>
        </p:spPr>
        <p:txBody>
          <a:bodyPr/>
          <a:lstStyle/>
          <a:p>
            <a:r>
              <a:rPr lang="en-US" dirty="0"/>
              <a:t>Chemistry and Life Science Support - CLS</a:t>
            </a:r>
          </a:p>
        </p:txBody>
      </p:sp>
      <p:sp>
        <p:nvSpPr>
          <p:cNvPr id="3" name="Footer Placeholder 2"/>
          <p:cNvSpPr>
            <a:spLocks noGrp="1"/>
          </p:cNvSpPr>
          <p:nvPr>
            <p:ph type="ftr" sz="quarter" idx="11"/>
          </p:nvPr>
        </p:nvSpPr>
        <p:spPr/>
        <p:txBody>
          <a:bodyPr/>
          <a:lstStyle/>
          <a:p>
            <a:r>
              <a:rPr lang="sv-SE"/>
              <a:t>PRESENTATION TITLE/FOOTER</a:t>
            </a:r>
            <a:endParaRPr lang="sv-SE" dirty="0"/>
          </a:p>
        </p:txBody>
      </p:sp>
      <p:sp>
        <p:nvSpPr>
          <p:cNvPr id="4" name="Slide Number Placeholder 3"/>
          <p:cNvSpPr>
            <a:spLocks noGrp="1"/>
          </p:cNvSpPr>
          <p:nvPr>
            <p:ph type="sldNum" sz="quarter" idx="12"/>
          </p:nvPr>
        </p:nvSpPr>
        <p:spPr/>
        <p:txBody>
          <a:bodyPr/>
          <a:lstStyle/>
          <a:p>
            <a:fld id="{F7283078-D760-1647-8B80-66BA8B52336D}" type="slidenum">
              <a:rPr lang="sv-SE" smtClean="0"/>
              <a:t>8</a:t>
            </a:fld>
            <a:endParaRPr lang="sv-SE" dirty="0"/>
          </a:p>
        </p:txBody>
      </p:sp>
      <p:sp>
        <p:nvSpPr>
          <p:cNvPr id="5" name="Text Placeholder 4"/>
          <p:cNvSpPr>
            <a:spLocks noGrp="1"/>
          </p:cNvSpPr>
          <p:nvPr>
            <p:ph type="body" sz="quarter" idx="14"/>
          </p:nvPr>
        </p:nvSpPr>
        <p:spPr>
          <a:xfrm>
            <a:off x="632617" y="896560"/>
            <a:ext cx="9360000" cy="507076"/>
          </a:xfrm>
        </p:spPr>
        <p:txBody>
          <a:bodyPr/>
          <a:lstStyle/>
          <a:p>
            <a:r>
              <a:rPr lang="en-US" dirty="0"/>
              <a:t>Structure of CLS with functional leads</a:t>
            </a:r>
          </a:p>
        </p:txBody>
      </p:sp>
      <p:sp>
        <p:nvSpPr>
          <p:cNvPr id="6" name="Content Placeholder 5"/>
          <p:cNvSpPr>
            <a:spLocks noGrp="1"/>
          </p:cNvSpPr>
          <p:nvPr>
            <p:ph idx="1"/>
          </p:nvPr>
        </p:nvSpPr>
        <p:spPr>
          <a:xfrm>
            <a:off x="6711982" y="5261224"/>
            <a:ext cx="5562738" cy="932633"/>
          </a:xfrm>
        </p:spPr>
        <p:txBody>
          <a:bodyPr/>
          <a:lstStyle/>
          <a:p>
            <a:pPr marL="82550" lvl="1" indent="0">
              <a:buNone/>
            </a:pPr>
            <a:r>
              <a:rPr lang="en-US" dirty="0"/>
              <a:t>Interact with instrument teams on needs for DEMAX, SULF, SCSE</a:t>
            </a:r>
          </a:p>
        </p:txBody>
      </p:sp>
      <p:sp>
        <p:nvSpPr>
          <p:cNvPr id="7" name="Date Placeholder 6"/>
          <p:cNvSpPr>
            <a:spLocks noGrp="1"/>
          </p:cNvSpPr>
          <p:nvPr>
            <p:ph type="dt" sz="half" idx="10"/>
          </p:nvPr>
        </p:nvSpPr>
        <p:spPr/>
        <p:txBody>
          <a:bodyPr/>
          <a:lstStyle/>
          <a:p>
            <a:fld id="{18896B66-0B3A-474C-9C9C-E4F07B1F5DAD}" type="datetime1">
              <a:rPr lang="sv-SE" smtClean="0"/>
              <a:t>2023-04-20</a:t>
            </a:fld>
            <a:endParaRPr lang="sv-SE" dirty="0"/>
          </a:p>
        </p:txBody>
      </p:sp>
      <p:grpSp>
        <p:nvGrpSpPr>
          <p:cNvPr id="8" name="Group 7"/>
          <p:cNvGrpSpPr/>
          <p:nvPr/>
        </p:nvGrpSpPr>
        <p:grpSpPr>
          <a:xfrm rot="16200000">
            <a:off x="-1166672" y="3687043"/>
            <a:ext cx="4235826" cy="637247"/>
            <a:chOff x="2647675" y="3647728"/>
            <a:chExt cx="1187259" cy="868658"/>
          </a:xfrm>
          <a:scene3d>
            <a:camera prst="orthographicFront">
              <a:rot lat="0" lon="0" rev="0"/>
            </a:camera>
            <a:lightRig rig="contrasting" dir="t">
              <a:rot lat="0" lon="0" rev="1200000"/>
            </a:lightRig>
          </a:scene3d>
        </p:grpSpPr>
        <p:sp>
          <p:nvSpPr>
            <p:cNvPr id="21" name="Rounded Rectangle 20"/>
            <p:cNvSpPr/>
            <p:nvPr/>
          </p:nvSpPr>
          <p:spPr>
            <a:xfrm>
              <a:off x="2647675" y="3647728"/>
              <a:ext cx="1187259" cy="868658"/>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2" name="Rounded Rectangle 4"/>
            <p:cNvSpPr txBox="1"/>
            <p:nvPr/>
          </p:nvSpPr>
          <p:spPr>
            <a:xfrm>
              <a:off x="2650955" y="3698612"/>
              <a:ext cx="1136375" cy="8177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Group Leader : Monika Hartl</a:t>
              </a:r>
            </a:p>
          </p:txBody>
        </p:sp>
      </p:grpSp>
      <p:grpSp>
        <p:nvGrpSpPr>
          <p:cNvPr id="10" name="Group 9"/>
          <p:cNvGrpSpPr/>
          <p:nvPr/>
        </p:nvGrpSpPr>
        <p:grpSpPr>
          <a:xfrm>
            <a:off x="1417894" y="4109798"/>
            <a:ext cx="5115471" cy="837234"/>
            <a:chOff x="2806288" y="2524814"/>
            <a:chExt cx="1207463" cy="559987"/>
          </a:xfrm>
          <a:scene3d>
            <a:camera prst="orthographicFront">
              <a:rot lat="0" lon="0" rev="0"/>
            </a:camera>
            <a:lightRig rig="contrasting" dir="t">
              <a:rot lat="0" lon="0" rev="1200000"/>
            </a:lightRig>
          </a:scene3d>
        </p:grpSpPr>
        <p:sp>
          <p:nvSpPr>
            <p:cNvPr id="17" name="Rounded Rectangle 16"/>
            <p:cNvSpPr/>
            <p:nvPr/>
          </p:nvSpPr>
          <p:spPr>
            <a:xfrm>
              <a:off x="2806288" y="2524814"/>
              <a:ext cx="1207463" cy="559987"/>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8" name="Rounded Rectangle 8"/>
            <p:cNvSpPr txBox="1"/>
            <p:nvPr/>
          </p:nvSpPr>
          <p:spPr>
            <a:xfrm flipH="1">
              <a:off x="2879998" y="2546758"/>
              <a:ext cx="1100725" cy="51007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SCSE (</a:t>
              </a:r>
              <a:r>
                <a:rPr lang="en-US" sz="1600" b="1" dirty="0"/>
                <a:t>acting: </a:t>
              </a:r>
              <a:r>
                <a:rPr lang="en-US" sz="1600" b="1" kern="1200" dirty="0"/>
                <a:t>Monika Hartl)</a:t>
              </a:r>
            </a:p>
            <a:p>
              <a:pPr lvl="0" algn="ctr" defTabSz="711200">
                <a:lnSpc>
                  <a:spcPct val="90000"/>
                </a:lnSpc>
                <a:spcBef>
                  <a:spcPct val="0"/>
                </a:spcBef>
              </a:pPr>
              <a:r>
                <a:rPr lang="en-US" sz="1600" dirty="0"/>
                <a:t>Alice Corani, </a:t>
              </a:r>
              <a:r>
                <a:rPr lang="en-US" sz="1600" kern="1200" dirty="0"/>
                <a:t>Harald Schneider, </a:t>
              </a:r>
              <a:r>
                <a:rPr lang="en-US" sz="1600" dirty="0"/>
                <a:t>NN (Q2/23)</a:t>
              </a:r>
              <a:endParaRPr lang="en-US" sz="1600" kern="1200" dirty="0"/>
            </a:p>
          </p:txBody>
        </p:sp>
      </p:grpSp>
      <p:grpSp>
        <p:nvGrpSpPr>
          <p:cNvPr id="11" name="Group 10"/>
          <p:cNvGrpSpPr/>
          <p:nvPr/>
        </p:nvGrpSpPr>
        <p:grpSpPr>
          <a:xfrm>
            <a:off x="1417894" y="1894884"/>
            <a:ext cx="5096076" cy="994852"/>
            <a:chOff x="2821439" y="3534864"/>
            <a:chExt cx="1208639" cy="721798"/>
          </a:xfrm>
          <a:scene3d>
            <a:camera prst="orthographicFront">
              <a:rot lat="0" lon="0" rev="0"/>
            </a:camera>
            <a:lightRig rig="contrasting" dir="t">
              <a:rot lat="0" lon="0" rev="1200000"/>
            </a:lightRig>
          </a:scene3d>
        </p:grpSpPr>
        <p:sp>
          <p:nvSpPr>
            <p:cNvPr id="15" name="Rounded Rectangle 14"/>
            <p:cNvSpPr/>
            <p:nvPr/>
          </p:nvSpPr>
          <p:spPr>
            <a:xfrm>
              <a:off x="2821439" y="3534864"/>
              <a:ext cx="1208639" cy="721798"/>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6" name="Rounded Rectangle 10"/>
            <p:cNvSpPr txBox="1"/>
            <p:nvPr/>
          </p:nvSpPr>
          <p:spPr>
            <a:xfrm>
              <a:off x="2842580" y="3556006"/>
              <a:ext cx="1166357" cy="6430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711200">
                <a:lnSpc>
                  <a:spcPct val="90000"/>
                </a:lnSpc>
                <a:spcBef>
                  <a:spcPct val="0"/>
                </a:spcBef>
                <a:spcAft>
                  <a:spcPct val="35000"/>
                </a:spcAft>
              </a:pPr>
              <a:r>
                <a:rPr lang="en-US" sz="1600" b="1" dirty="0"/>
                <a:t>DEMAX (Zoe Fisher)</a:t>
              </a:r>
            </a:p>
            <a:p>
              <a:pPr algn="ctr" defTabSz="711200">
                <a:lnSpc>
                  <a:spcPct val="90000"/>
                </a:lnSpc>
                <a:spcBef>
                  <a:spcPct val="0"/>
                </a:spcBef>
              </a:pPr>
              <a:r>
                <a:rPr lang="en-US" sz="1600" dirty="0"/>
                <a:t>Zoe Fisher, Anna Leung</a:t>
              </a:r>
            </a:p>
            <a:p>
              <a:pPr algn="ctr" defTabSz="711200">
                <a:lnSpc>
                  <a:spcPct val="90000"/>
                </a:lnSpc>
                <a:spcBef>
                  <a:spcPct val="0"/>
                </a:spcBef>
              </a:pPr>
              <a:r>
                <a:rPr lang="en-US" sz="1600" dirty="0"/>
                <a:t>Jia-Fei Poon, Hanna Wacklin-Knecht</a:t>
              </a:r>
            </a:p>
          </p:txBody>
        </p:sp>
      </p:grpSp>
      <p:grpSp>
        <p:nvGrpSpPr>
          <p:cNvPr id="12" name="Group 11"/>
          <p:cNvGrpSpPr/>
          <p:nvPr/>
        </p:nvGrpSpPr>
        <p:grpSpPr>
          <a:xfrm>
            <a:off x="1408197" y="3006813"/>
            <a:ext cx="5115471" cy="956342"/>
            <a:chOff x="2837837" y="4905563"/>
            <a:chExt cx="1219583" cy="749433"/>
          </a:xfrm>
          <a:scene3d>
            <a:camera prst="orthographicFront">
              <a:rot lat="0" lon="0" rev="0"/>
            </a:camera>
            <a:lightRig rig="contrasting" dir="t">
              <a:rot lat="0" lon="0" rev="1200000"/>
            </a:lightRig>
          </a:scene3d>
        </p:grpSpPr>
        <p:sp>
          <p:nvSpPr>
            <p:cNvPr id="13" name="Rounded Rectangle 12"/>
            <p:cNvSpPr/>
            <p:nvPr/>
          </p:nvSpPr>
          <p:spPr>
            <a:xfrm>
              <a:off x="2837837" y="4926289"/>
              <a:ext cx="1219583" cy="719287"/>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4" name="Rounded Rectangle 12"/>
            <p:cNvSpPr txBox="1"/>
            <p:nvPr/>
          </p:nvSpPr>
          <p:spPr>
            <a:xfrm>
              <a:off x="2864963" y="4905563"/>
              <a:ext cx="1177449" cy="7494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lvl="0" algn="ctr" defTabSz="711200">
                <a:lnSpc>
                  <a:spcPct val="90000"/>
                </a:lnSpc>
                <a:spcBef>
                  <a:spcPct val="0"/>
                </a:spcBef>
                <a:spcAft>
                  <a:spcPct val="35000"/>
                </a:spcAft>
              </a:pPr>
              <a:r>
                <a:rPr lang="en-US" sz="1600" b="1" dirty="0"/>
                <a:t>SULF (Monika Hartl)</a:t>
              </a:r>
            </a:p>
            <a:p>
              <a:pPr lvl="0" algn="ctr" defTabSz="711200">
                <a:lnSpc>
                  <a:spcPct val="90000"/>
                </a:lnSpc>
                <a:spcBef>
                  <a:spcPct val="0"/>
                </a:spcBef>
              </a:pPr>
              <a:r>
                <a:rPr lang="en-US" sz="1600" dirty="0"/>
                <a:t>Monika Hartl, Katrin Michel, Melissa Sharp, NN(Q2/23),   Ghazaleh </a:t>
              </a:r>
              <a:r>
                <a:rPr lang="en-US" sz="1600" dirty="0" err="1"/>
                <a:t>Roosteai</a:t>
              </a:r>
              <a:r>
                <a:rPr lang="en-US" sz="1600" dirty="0"/>
                <a:t> (installation), Damian Martin Rodriguez (Spallation Chemistry)</a:t>
              </a:r>
            </a:p>
          </p:txBody>
        </p:sp>
      </p:grpSp>
      <p:sp>
        <p:nvSpPr>
          <p:cNvPr id="24" name="Content Placeholder 5"/>
          <p:cNvSpPr txBox="1">
            <a:spLocks/>
          </p:cNvSpPr>
          <p:nvPr/>
        </p:nvSpPr>
        <p:spPr>
          <a:xfrm>
            <a:off x="6711982" y="4277170"/>
            <a:ext cx="3370435" cy="426413"/>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Sample Environment</a:t>
            </a:r>
          </a:p>
        </p:txBody>
      </p:sp>
      <p:sp>
        <p:nvSpPr>
          <p:cNvPr id="26" name="Content Placeholder 5"/>
          <p:cNvSpPr txBox="1">
            <a:spLocks/>
          </p:cNvSpPr>
          <p:nvPr/>
        </p:nvSpPr>
        <p:spPr>
          <a:xfrm>
            <a:off x="6711982" y="2120874"/>
            <a:ext cx="2812836" cy="426413"/>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Deuteration</a:t>
            </a:r>
            <a:r>
              <a:rPr lang="en-US" dirty="0"/>
              <a:t> Service</a:t>
            </a:r>
          </a:p>
        </p:txBody>
      </p:sp>
      <p:sp>
        <p:nvSpPr>
          <p:cNvPr id="27" name="Content Placeholder 5"/>
          <p:cNvSpPr txBox="1">
            <a:spLocks/>
          </p:cNvSpPr>
          <p:nvPr/>
        </p:nvSpPr>
        <p:spPr>
          <a:xfrm>
            <a:off x="6711982" y="3215049"/>
            <a:ext cx="5133760" cy="655328"/>
          </a:xfrm>
          <a:prstGeom prst="rect">
            <a:avLst/>
          </a:prstGeom>
        </p:spPr>
        <p:txBody>
          <a:bodyPr vert="horz" lIns="0" tIns="45720" rIns="18000" bIns="45720" rtlCol="0">
            <a:noAutofit/>
          </a:bodyPr>
          <a:lst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t>Support laboratories </a:t>
            </a:r>
          </a:p>
          <a:p>
            <a:pPr>
              <a:spcBef>
                <a:spcPts val="0"/>
              </a:spcBef>
            </a:pPr>
            <a:r>
              <a:rPr lang="en-US" sz="1600" dirty="0"/>
              <a:t>Installation / Spallation Chemistry</a:t>
            </a:r>
          </a:p>
        </p:txBody>
      </p:sp>
      <p:grpSp>
        <p:nvGrpSpPr>
          <p:cNvPr id="31" name="Group 30"/>
          <p:cNvGrpSpPr/>
          <p:nvPr/>
        </p:nvGrpSpPr>
        <p:grpSpPr>
          <a:xfrm>
            <a:off x="1388804" y="5128728"/>
            <a:ext cx="5170813" cy="994852"/>
            <a:chOff x="2821439" y="3534864"/>
            <a:chExt cx="1208639" cy="721798"/>
          </a:xfrm>
          <a:scene3d>
            <a:camera prst="orthographicFront">
              <a:rot lat="0" lon="0" rev="0"/>
            </a:camera>
            <a:lightRig rig="contrasting" dir="t">
              <a:rot lat="0" lon="0" rev="1200000"/>
            </a:lightRig>
          </a:scene3d>
        </p:grpSpPr>
        <p:sp>
          <p:nvSpPr>
            <p:cNvPr id="32" name="Rounded Rectangle 31"/>
            <p:cNvSpPr/>
            <p:nvPr/>
          </p:nvSpPr>
          <p:spPr>
            <a:xfrm>
              <a:off x="2821439" y="3534864"/>
              <a:ext cx="1208639" cy="721798"/>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3" name="Rounded Rectangle 10"/>
            <p:cNvSpPr txBox="1"/>
            <p:nvPr/>
          </p:nvSpPr>
          <p:spPr>
            <a:xfrm>
              <a:off x="2842580" y="3556006"/>
              <a:ext cx="1166357" cy="6430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711200">
                <a:lnSpc>
                  <a:spcPct val="90000"/>
                </a:lnSpc>
                <a:spcBef>
                  <a:spcPct val="0"/>
                </a:spcBef>
                <a:spcAft>
                  <a:spcPct val="35000"/>
                </a:spcAft>
              </a:pPr>
              <a:r>
                <a:rPr lang="en-US" sz="1600" b="1" dirty="0"/>
                <a:t>Interaction to Science (Hanna </a:t>
              </a:r>
              <a:r>
                <a:rPr lang="en-US" sz="1600" b="1" dirty="0" err="1"/>
                <a:t>Wacklin</a:t>
              </a:r>
              <a:r>
                <a:rPr lang="en-US" sz="1600" b="1" dirty="0"/>
                <a:t> Knecht)</a:t>
              </a:r>
            </a:p>
            <a:p>
              <a:pPr algn="ctr" defTabSz="711200">
                <a:lnSpc>
                  <a:spcPct val="90000"/>
                </a:lnSpc>
                <a:spcBef>
                  <a:spcPct val="0"/>
                </a:spcBef>
              </a:pPr>
              <a:r>
                <a:rPr lang="en-US" sz="1600" dirty="0"/>
                <a:t>Hanna Wacklin-Knecht, Melissa Sharp, Alice Corani, Monika Hartl</a:t>
              </a:r>
            </a:p>
          </p:txBody>
        </p:sp>
      </p:grpSp>
    </p:spTree>
    <p:extLst>
      <p:ext uri="{BB962C8B-B14F-4D97-AF65-F5344CB8AC3E}">
        <p14:creationId xmlns:p14="http://schemas.microsoft.com/office/powerpoint/2010/main" val="207969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54083" y="4459018"/>
            <a:ext cx="2688336" cy="2016252"/>
          </a:xfrm>
          <a:prstGeom prst="rect">
            <a:avLst/>
          </a:prstGeom>
        </p:spPr>
      </p:pic>
      <p:sp>
        <p:nvSpPr>
          <p:cNvPr id="6" name="TextBox 5"/>
          <p:cNvSpPr txBox="1"/>
          <p:nvPr/>
        </p:nvSpPr>
        <p:spPr>
          <a:xfrm>
            <a:off x="4099697" y="6364991"/>
            <a:ext cx="3930161" cy="369332"/>
          </a:xfrm>
          <a:prstGeom prst="rect">
            <a:avLst/>
          </a:prstGeom>
          <a:noFill/>
        </p:spPr>
        <p:txBody>
          <a:bodyPr wrap="square" rtlCol="0">
            <a:spAutoFit/>
          </a:bodyPr>
          <a:lstStyle/>
          <a:p>
            <a:pPr algn="l"/>
            <a:r>
              <a:rPr lang="en-US" dirty="0"/>
              <a:t>“goo” on the CW blocks</a:t>
            </a:r>
          </a:p>
        </p:txBody>
      </p:sp>
      <p:grpSp>
        <p:nvGrpSpPr>
          <p:cNvPr id="16" name="Group 15"/>
          <p:cNvGrpSpPr/>
          <p:nvPr/>
        </p:nvGrpSpPr>
        <p:grpSpPr>
          <a:xfrm>
            <a:off x="7806964" y="423344"/>
            <a:ext cx="2627367" cy="2787161"/>
            <a:chOff x="4054787" y="1985947"/>
            <a:chExt cx="3566763" cy="4281856"/>
          </a:xfrm>
        </p:grpSpPr>
        <p:pic>
          <p:nvPicPr>
            <p:cNvPr id="8" name="Picture 3" descr="42f7eed4-5bff-4a41-ab18-9e448e403580@ess"/>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rot="5400000">
              <a:off x="3697241" y="2343493"/>
              <a:ext cx="4281856" cy="35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4066724" y="2048606"/>
              <a:ext cx="2818283" cy="992945"/>
            </a:xfrm>
            <a:prstGeom prst="rect">
              <a:avLst/>
            </a:prstGeom>
            <a:noFill/>
          </p:spPr>
          <p:txBody>
            <a:bodyPr wrap="none" rtlCol="0">
              <a:spAutoFit/>
            </a:bodyPr>
            <a:lstStyle/>
            <a:p>
              <a:pPr algn="l"/>
              <a:r>
                <a:rPr lang="en-US" dirty="0">
                  <a:solidFill>
                    <a:schemeClr val="bg1"/>
                  </a:solidFill>
                </a:rPr>
                <a:t>Shielding material </a:t>
              </a:r>
            </a:p>
            <a:p>
              <a:pPr algn="l"/>
              <a:r>
                <a:rPr lang="en-US" dirty="0">
                  <a:solidFill>
                    <a:schemeClr val="bg1"/>
                  </a:solidFill>
                </a:rPr>
                <a:t>analysis</a:t>
              </a:r>
            </a:p>
          </p:txBody>
        </p:sp>
      </p:grpSp>
      <p:sp>
        <p:nvSpPr>
          <p:cNvPr id="2" name="Title 1"/>
          <p:cNvSpPr>
            <a:spLocks noGrp="1"/>
          </p:cNvSpPr>
          <p:nvPr>
            <p:ph type="title"/>
          </p:nvPr>
        </p:nvSpPr>
        <p:spPr>
          <a:xfrm>
            <a:off x="488567" y="154124"/>
            <a:ext cx="9360000" cy="657339"/>
          </a:xfrm>
        </p:spPr>
        <p:txBody>
          <a:bodyPr/>
          <a:lstStyle/>
          <a:p>
            <a:r>
              <a:rPr lang="en-US"/>
              <a:t>ESS </a:t>
            </a:r>
            <a:r>
              <a:rPr lang="en-US" dirty="0"/>
              <a:t>project support</a:t>
            </a:r>
          </a:p>
        </p:txBody>
      </p:sp>
      <p:sp>
        <p:nvSpPr>
          <p:cNvPr id="3" name="Footer Placeholder 2"/>
          <p:cNvSpPr>
            <a:spLocks noGrp="1"/>
          </p:cNvSpPr>
          <p:nvPr>
            <p:ph type="ftr" sz="quarter" idx="11"/>
          </p:nvPr>
        </p:nvSpPr>
        <p:spPr/>
        <p:txBody>
          <a:bodyPr/>
          <a:lstStyle/>
          <a:p>
            <a:r>
              <a:rPr lang="sv-SE" dirty="0"/>
              <a:t>PRESENTATION TITLE/FOOTER</a:t>
            </a:r>
          </a:p>
        </p:txBody>
      </p:sp>
      <p:sp>
        <p:nvSpPr>
          <p:cNvPr id="4" name="Slide Number Placeholder 3"/>
          <p:cNvSpPr>
            <a:spLocks noGrp="1"/>
          </p:cNvSpPr>
          <p:nvPr>
            <p:ph type="sldNum" sz="quarter" idx="12"/>
          </p:nvPr>
        </p:nvSpPr>
        <p:spPr/>
        <p:txBody>
          <a:bodyPr/>
          <a:lstStyle/>
          <a:p>
            <a:fld id="{F7283078-D760-1647-8B80-66BA8B52336D}" type="slidenum">
              <a:rPr lang="sv-SE" smtClean="0"/>
              <a:t>9</a:t>
            </a:fld>
            <a:endParaRPr lang="sv-SE" dirty="0"/>
          </a:p>
        </p:txBody>
      </p:sp>
      <p:sp>
        <p:nvSpPr>
          <p:cNvPr id="5" name="Text Placeholder 4"/>
          <p:cNvSpPr>
            <a:spLocks noGrp="1"/>
          </p:cNvSpPr>
          <p:nvPr>
            <p:ph type="body" sz="quarter" idx="14"/>
          </p:nvPr>
        </p:nvSpPr>
        <p:spPr/>
        <p:txBody>
          <a:bodyPr/>
          <a:lstStyle/>
          <a:p>
            <a:r>
              <a:rPr lang="en-150" dirty="0"/>
              <a:t>…</a:t>
            </a:r>
            <a:r>
              <a:rPr lang="en-US" dirty="0"/>
              <a:t>frequently turns into science</a:t>
            </a:r>
          </a:p>
        </p:txBody>
      </p:sp>
      <p:sp>
        <p:nvSpPr>
          <p:cNvPr id="7" name="Date Placeholder 6"/>
          <p:cNvSpPr>
            <a:spLocks noGrp="1"/>
          </p:cNvSpPr>
          <p:nvPr>
            <p:ph type="dt" sz="half" idx="10"/>
          </p:nvPr>
        </p:nvSpPr>
        <p:spPr/>
        <p:txBody>
          <a:bodyPr/>
          <a:lstStyle/>
          <a:p>
            <a:fld id="{18896B66-0B3A-474C-9C9C-E4F07B1F5DAD}" type="datetime1">
              <a:rPr lang="sv-SE" smtClean="0"/>
              <a:t>2023-04-20</a:t>
            </a:fld>
            <a:endParaRPr lang="sv-SE" dirty="0"/>
          </a:p>
        </p:txBody>
      </p:sp>
      <p:grpSp>
        <p:nvGrpSpPr>
          <p:cNvPr id="19" name="Group 18"/>
          <p:cNvGrpSpPr/>
          <p:nvPr/>
        </p:nvGrpSpPr>
        <p:grpSpPr>
          <a:xfrm>
            <a:off x="3674615" y="1307647"/>
            <a:ext cx="3461471" cy="2538760"/>
            <a:chOff x="661029" y="3741209"/>
            <a:chExt cx="3461471" cy="2538760"/>
          </a:xfrm>
        </p:grpSpPr>
        <p:pic>
          <p:nvPicPr>
            <p:cNvPr id="10" name="A919EC7C-D68E-4A6A-A7D8-BA7978D03AA1" descr="IMG_7915.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61029" y="3741209"/>
              <a:ext cx="3461471" cy="253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979297" y="3845213"/>
              <a:ext cx="2850717" cy="646331"/>
            </a:xfrm>
            <a:prstGeom prst="rect">
              <a:avLst/>
            </a:prstGeom>
            <a:noFill/>
          </p:spPr>
          <p:txBody>
            <a:bodyPr wrap="none" rtlCol="0">
              <a:spAutoFit/>
            </a:bodyPr>
            <a:lstStyle/>
            <a:p>
              <a:pPr algn="r"/>
              <a:r>
                <a:rPr lang="en-US" dirty="0" err="1"/>
                <a:t>BrightnESS</a:t>
              </a:r>
              <a:r>
                <a:rPr lang="en-US" dirty="0"/>
                <a:t> </a:t>
              </a:r>
              <a:r>
                <a:rPr lang="en-150" dirty="0"/>
                <a:t>–</a:t>
              </a:r>
              <a:r>
                <a:rPr lang="en-US" dirty="0"/>
                <a:t> development</a:t>
              </a:r>
            </a:p>
            <a:p>
              <a:pPr algn="r"/>
              <a:r>
                <a:rPr lang="en-US" dirty="0"/>
                <a:t>reflector materials</a:t>
              </a:r>
            </a:p>
          </p:txBody>
        </p:sp>
      </p:grpSp>
      <p:grpSp>
        <p:nvGrpSpPr>
          <p:cNvPr id="14" name="Group 13"/>
          <p:cNvGrpSpPr/>
          <p:nvPr/>
        </p:nvGrpSpPr>
        <p:grpSpPr>
          <a:xfrm>
            <a:off x="10098357" y="1730123"/>
            <a:ext cx="1767006" cy="2305235"/>
            <a:chOff x="4911327" y="1067520"/>
            <a:chExt cx="2320498" cy="3042341"/>
          </a:xfrm>
        </p:grpSpPr>
        <p:pic>
          <p:nvPicPr>
            <p:cNvPr id="11" name="Picture 1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4625866" y="1394093"/>
              <a:ext cx="2932532" cy="2279386"/>
            </a:xfrm>
            <a:prstGeom prst="rect">
              <a:avLst/>
            </a:prstGeom>
          </p:spPr>
        </p:pic>
        <p:sp>
          <p:nvSpPr>
            <p:cNvPr id="13" name="TextBox 12"/>
            <p:cNvSpPr txBox="1"/>
            <p:nvPr/>
          </p:nvSpPr>
          <p:spPr>
            <a:xfrm>
              <a:off x="4911327" y="3256864"/>
              <a:ext cx="1956923" cy="852997"/>
            </a:xfrm>
            <a:prstGeom prst="rect">
              <a:avLst/>
            </a:prstGeom>
            <a:noFill/>
          </p:spPr>
          <p:txBody>
            <a:bodyPr wrap="none" rtlCol="0">
              <a:spAutoFit/>
            </a:bodyPr>
            <a:lstStyle/>
            <a:p>
              <a:pPr algn="l"/>
              <a:r>
                <a:rPr lang="en-US" dirty="0">
                  <a:solidFill>
                    <a:schemeClr val="bg1"/>
                  </a:solidFill>
                </a:rPr>
                <a:t>Waste water </a:t>
              </a:r>
            </a:p>
            <a:p>
              <a:pPr algn="l"/>
              <a:r>
                <a:rPr lang="en-US" dirty="0">
                  <a:solidFill>
                    <a:schemeClr val="bg1"/>
                  </a:solidFill>
                </a:rPr>
                <a:t>analysis</a:t>
              </a:r>
            </a:p>
          </p:txBody>
        </p:sp>
      </p:grpSp>
      <p:grpSp>
        <p:nvGrpSpPr>
          <p:cNvPr id="25" name="Group 24"/>
          <p:cNvGrpSpPr/>
          <p:nvPr/>
        </p:nvGrpSpPr>
        <p:grpSpPr>
          <a:xfrm>
            <a:off x="340811" y="3781562"/>
            <a:ext cx="3538225" cy="2611402"/>
            <a:chOff x="340517" y="2394651"/>
            <a:chExt cx="3538225" cy="2611402"/>
          </a:xfrm>
        </p:grpSpPr>
        <p:grpSp>
          <p:nvGrpSpPr>
            <p:cNvPr id="24" name="Group 23"/>
            <p:cNvGrpSpPr/>
            <p:nvPr/>
          </p:nvGrpSpPr>
          <p:grpSpPr>
            <a:xfrm>
              <a:off x="393639" y="2394651"/>
              <a:ext cx="3485103" cy="2611402"/>
              <a:chOff x="372243" y="2316112"/>
              <a:chExt cx="3485103" cy="2611402"/>
            </a:xfrm>
          </p:grpSpPr>
          <p:pic>
            <p:nvPicPr>
              <p:cNvPr id="20" name="Picture 1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72243" y="2316112"/>
                <a:ext cx="3481870" cy="2611402"/>
              </a:xfrm>
              <a:prstGeom prst="rect">
                <a:avLst/>
              </a:prstGeom>
            </p:spPr>
          </p:pic>
          <p:pic>
            <p:nvPicPr>
              <p:cNvPr id="22" name="Picture 21"/>
              <p:cNvPicPr>
                <a:picLocks noChangeAspect="1"/>
              </p:cNvPicPr>
              <p:nvPr/>
            </p:nvPicPr>
            <p:blipFill rotWithShape="1">
              <a:blip r:embed="rId7" cstate="print">
                <a:extLst>
                  <a:ext uri="{28A0092B-C50C-407E-A947-70E740481C1C}">
                    <a14:useLocalDpi xmlns:a14="http://schemas.microsoft.com/office/drawing/2010/main"/>
                  </a:ext>
                </a:extLst>
              </a:blip>
              <a:srcRect t="-434"/>
              <a:stretch/>
            </p:blipFill>
            <p:spPr>
              <a:xfrm>
                <a:off x="3092415" y="2892862"/>
                <a:ext cx="764931" cy="2034652"/>
              </a:xfrm>
              <a:prstGeom prst="rect">
                <a:avLst/>
              </a:prstGeom>
            </p:spPr>
          </p:pic>
        </p:grpSp>
        <p:sp>
          <p:nvSpPr>
            <p:cNvPr id="23" name="TextBox 22"/>
            <p:cNvSpPr txBox="1"/>
            <p:nvPr/>
          </p:nvSpPr>
          <p:spPr>
            <a:xfrm>
              <a:off x="340517" y="4344927"/>
              <a:ext cx="2781790" cy="646331"/>
            </a:xfrm>
            <a:prstGeom prst="rect">
              <a:avLst/>
            </a:prstGeom>
            <a:noFill/>
          </p:spPr>
          <p:txBody>
            <a:bodyPr wrap="square" rtlCol="0">
              <a:spAutoFit/>
            </a:bodyPr>
            <a:lstStyle/>
            <a:p>
              <a:r>
                <a:rPr lang="en-US" b="1" dirty="0">
                  <a:solidFill>
                    <a:schemeClr val="bg1"/>
                  </a:solidFill>
                </a:rPr>
                <a:t>Radiation Hardness of Grease (</a:t>
              </a:r>
              <a:r>
                <a:rPr lang="en-US" b="1" dirty="0" err="1">
                  <a:solidFill>
                    <a:schemeClr val="bg1"/>
                  </a:solidFill>
                </a:rPr>
                <a:t>LoQ</a:t>
              </a:r>
              <a:r>
                <a:rPr lang="en-US" b="1" dirty="0">
                  <a:solidFill>
                    <a:schemeClr val="bg1"/>
                  </a:solidFill>
                </a:rPr>
                <a:t>, ISIS)</a:t>
              </a:r>
              <a:endParaRPr lang="en-US" b="1" dirty="0">
                <a:solidFill>
                  <a:srgbClr val="666666"/>
                </a:solidFill>
              </a:endParaRPr>
            </a:p>
          </p:txBody>
        </p:sp>
      </p:grpSp>
      <p:pic>
        <p:nvPicPr>
          <p:cNvPr id="26" name="Picture 2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21516" y="1446274"/>
            <a:ext cx="1800571" cy="1012821"/>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239767" y="1847707"/>
            <a:ext cx="1145318" cy="1068751"/>
          </a:xfrm>
          <a:prstGeom prst="rect">
            <a:avLst/>
          </a:prstGeom>
        </p:spPr>
      </p:pic>
      <p:sp>
        <p:nvSpPr>
          <p:cNvPr id="28" name="Rectangle 27"/>
          <p:cNvSpPr/>
          <p:nvPr/>
        </p:nvSpPr>
        <p:spPr>
          <a:xfrm>
            <a:off x="364250" y="2411323"/>
            <a:ext cx="2627368" cy="923330"/>
          </a:xfrm>
          <a:prstGeom prst="rect">
            <a:avLst/>
          </a:prstGeom>
        </p:spPr>
        <p:txBody>
          <a:bodyPr wrap="square">
            <a:spAutoFit/>
          </a:bodyPr>
          <a:lstStyle/>
          <a:p>
            <a:r>
              <a:rPr lang="en-US" dirty="0"/>
              <a:t>O/p-H2 research</a:t>
            </a:r>
          </a:p>
          <a:p>
            <a:r>
              <a:rPr lang="en-US" dirty="0"/>
              <a:t> for moderator </a:t>
            </a:r>
          </a:p>
          <a:p>
            <a:r>
              <a:rPr lang="en-US" dirty="0"/>
              <a:t>(</a:t>
            </a:r>
            <a:r>
              <a:rPr lang="en-US" dirty="0" err="1"/>
              <a:t>collab</a:t>
            </a:r>
            <a:r>
              <a:rPr lang="en-US" dirty="0"/>
              <a:t>. ESS/JPARC/SNS)</a:t>
            </a:r>
          </a:p>
        </p:txBody>
      </p:sp>
      <p:grpSp>
        <p:nvGrpSpPr>
          <p:cNvPr id="31" name="Group 30"/>
          <p:cNvGrpSpPr/>
          <p:nvPr/>
        </p:nvGrpSpPr>
        <p:grpSpPr>
          <a:xfrm>
            <a:off x="6012014" y="3074582"/>
            <a:ext cx="2744587" cy="2034338"/>
            <a:chOff x="3429350" y="1825183"/>
            <a:chExt cx="2744587" cy="2034338"/>
          </a:xfrm>
        </p:grpSpPr>
        <p:pic>
          <p:nvPicPr>
            <p:cNvPr id="29" name="Picture 28"/>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44549" y="1886455"/>
              <a:ext cx="2629388" cy="1973066"/>
            </a:xfrm>
            <a:prstGeom prst="rect">
              <a:avLst/>
            </a:prstGeom>
          </p:spPr>
        </p:pic>
        <p:sp>
          <p:nvSpPr>
            <p:cNvPr id="30" name="TextBox 29"/>
            <p:cNvSpPr txBox="1"/>
            <p:nvPr/>
          </p:nvSpPr>
          <p:spPr>
            <a:xfrm>
              <a:off x="3429350" y="1825183"/>
              <a:ext cx="2294442" cy="646331"/>
            </a:xfrm>
            <a:prstGeom prst="rect">
              <a:avLst/>
            </a:prstGeom>
            <a:noFill/>
          </p:spPr>
          <p:txBody>
            <a:bodyPr wrap="square" rtlCol="0">
              <a:spAutoFit/>
            </a:bodyPr>
            <a:lstStyle/>
            <a:p>
              <a:pPr algn="ctr"/>
              <a:r>
                <a:rPr lang="en-US" dirty="0">
                  <a:solidFill>
                    <a:schemeClr val="bg1"/>
                  </a:solidFill>
                </a:rPr>
                <a:t>Cooling water issues</a:t>
              </a:r>
            </a:p>
            <a:p>
              <a:pPr algn="ctr"/>
              <a:r>
                <a:rPr lang="en-US" dirty="0">
                  <a:solidFill>
                    <a:schemeClr val="bg1"/>
                  </a:solidFill>
                </a:rPr>
                <a:t>(accelerator)</a:t>
              </a:r>
            </a:p>
          </p:txBody>
        </p:sp>
      </p:grpSp>
      <p:grpSp>
        <p:nvGrpSpPr>
          <p:cNvPr id="18" name="Group 17"/>
          <p:cNvGrpSpPr/>
          <p:nvPr/>
        </p:nvGrpSpPr>
        <p:grpSpPr>
          <a:xfrm>
            <a:off x="7950768" y="4035358"/>
            <a:ext cx="4018086" cy="2335165"/>
            <a:chOff x="8097849" y="3711015"/>
            <a:chExt cx="4018086" cy="2335165"/>
          </a:xfrm>
        </p:grpSpPr>
        <p:pic>
          <p:nvPicPr>
            <p:cNvPr id="9" name="Picture 8"/>
            <p:cNvPicPr>
              <a:picLocks noChangeAspect="1"/>
            </p:cNvPicPr>
            <p:nvPr/>
          </p:nvPicPr>
          <p:blipFill>
            <a:blip r:embed="rId11"/>
            <a:stretch>
              <a:fillRect/>
            </a:stretch>
          </p:blipFill>
          <p:spPr>
            <a:xfrm>
              <a:off x="8097849" y="3785455"/>
              <a:ext cx="4018086" cy="2260725"/>
            </a:xfrm>
            <a:prstGeom prst="rect">
              <a:avLst/>
            </a:prstGeom>
          </p:spPr>
        </p:pic>
        <p:sp>
          <p:nvSpPr>
            <p:cNvPr id="17" name="TextBox 16"/>
            <p:cNvSpPr txBox="1"/>
            <p:nvPr/>
          </p:nvSpPr>
          <p:spPr>
            <a:xfrm>
              <a:off x="8442554" y="3711015"/>
              <a:ext cx="3467616" cy="369332"/>
            </a:xfrm>
            <a:prstGeom prst="rect">
              <a:avLst/>
            </a:prstGeom>
            <a:noFill/>
          </p:spPr>
          <p:txBody>
            <a:bodyPr wrap="none" rtlCol="0">
              <a:spAutoFit/>
            </a:bodyPr>
            <a:lstStyle/>
            <a:p>
              <a:pPr algn="l"/>
              <a:r>
                <a:rPr lang="en-US" dirty="0">
                  <a:solidFill>
                    <a:schemeClr val="bg1"/>
                  </a:solidFill>
                </a:rPr>
                <a:t>Luminescence coating for Target</a:t>
              </a:r>
            </a:p>
          </p:txBody>
        </p:sp>
      </p:grpSp>
    </p:spTree>
    <p:extLst>
      <p:ext uri="{BB962C8B-B14F-4D97-AF65-F5344CB8AC3E}">
        <p14:creationId xmlns:p14="http://schemas.microsoft.com/office/powerpoint/2010/main" val="151170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9956</TotalTime>
  <Words>2507</Words>
  <Application>Microsoft Macintosh PowerPoint</Application>
  <PresentationFormat>Widescreen</PresentationFormat>
  <Paragraphs>326</Paragraphs>
  <Slides>17</Slides>
  <Notes>10</Notes>
  <HiddenSlides>5</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Segoe UI</vt:lpstr>
      <vt:lpstr>Segoe UI Light</vt:lpstr>
      <vt:lpstr>Segoe UI Semibold</vt:lpstr>
      <vt:lpstr>SegoeUI</vt:lpstr>
      <vt:lpstr>SegoeUIHistoric</vt:lpstr>
      <vt:lpstr>SymbolMT</vt:lpstr>
      <vt:lpstr>Wingdings</vt:lpstr>
      <vt:lpstr>Office-tema</vt:lpstr>
      <vt:lpstr>Scientific Activities Division (SAD) providing Sample Environment,  Sample and User Services</vt:lpstr>
      <vt:lpstr>SAD Implementation Strategy</vt:lpstr>
      <vt:lpstr>new SAD 2.0 groups and functions</vt:lpstr>
      <vt:lpstr>Scientific Activities Division</vt:lpstr>
      <vt:lpstr>Scientific Activities Division</vt:lpstr>
      <vt:lpstr>SAD 2.0 – Advantages and Opportunities</vt:lpstr>
      <vt:lpstr>Scientific Coordination and User Office</vt:lpstr>
      <vt:lpstr>Chemistry and Life Science Support - CLS</vt:lpstr>
      <vt:lpstr>ESS project support</vt:lpstr>
      <vt:lpstr>Materials and Physics Support - MPS</vt:lpstr>
      <vt:lpstr>Sample environment systems</vt:lpstr>
      <vt:lpstr>CLS + MPS STAP meeting – April 2023</vt:lpstr>
      <vt:lpstr>CLS + MPS STAP meeting – April 2023</vt:lpstr>
      <vt:lpstr>CLS + MPS STAP meeting – April 2023</vt:lpstr>
      <vt:lpstr>CLS + MPS STAP meeting – April 2023</vt:lpstr>
      <vt:lpstr>CLS + MPS STAP meeting – April 2023</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Arno Hiess</cp:lastModifiedBy>
  <cp:revision>89</cp:revision>
  <cp:lastPrinted>2022-09-19T11:34:40Z</cp:lastPrinted>
  <dcterms:created xsi:type="dcterms:W3CDTF">2020-02-21T09:45:15Z</dcterms:created>
  <dcterms:modified xsi:type="dcterms:W3CDTF">2023-04-20T15:33:49Z</dcterms:modified>
</cp:coreProperties>
</file>