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62" r:id="rId2"/>
    <p:sldId id="267" r:id="rId3"/>
    <p:sldId id="326" r:id="rId4"/>
    <p:sldId id="272" r:id="rId5"/>
    <p:sldId id="279" r:id="rId6"/>
    <p:sldId id="282" r:id="rId7"/>
    <p:sldId id="301" r:id="rId8"/>
    <p:sldId id="302" r:id="rId9"/>
    <p:sldId id="321" r:id="rId10"/>
    <p:sldId id="323" r:id="rId11"/>
    <p:sldId id="324" r:id="rId12"/>
    <p:sldId id="325" r:id="rId13"/>
    <p:sldId id="283" r:id="rId14"/>
    <p:sldId id="320" r:id="rId15"/>
    <p:sldId id="297" r:id="rId16"/>
    <p:sldId id="307" r:id="rId17"/>
    <p:sldId id="308" r:id="rId18"/>
    <p:sldId id="298" r:id="rId19"/>
    <p:sldId id="299" r:id="rId20"/>
    <p:sldId id="319" r:id="rId21"/>
    <p:sldId id="300" r:id="rId22"/>
    <p:sldId id="310" r:id="rId23"/>
    <p:sldId id="268" r:id="rId24"/>
    <p:sldId id="318" r:id="rId25"/>
    <p:sldId id="317" r:id="rId26"/>
    <p:sldId id="327" r:id="rId27"/>
    <p:sldId id="309" r:id="rId28"/>
    <p:sldId id="281" r:id="rId29"/>
    <p:sldId id="277" r:id="rId3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66"/>
    <a:srgbClr val="CCCCCC"/>
    <a:srgbClr val="FECC99"/>
    <a:srgbClr val="FEE6CC"/>
    <a:srgbClr val="CCDFDB"/>
    <a:srgbClr val="E5F0EC"/>
    <a:srgbClr val="D7E59A"/>
    <a:srgbClr val="EBF1CB"/>
    <a:srgbClr val="CDD5E0"/>
    <a:srgbClr val="E6EB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autoAdjust="0"/>
    <p:restoredTop sz="94681" autoAdjust="0"/>
  </p:normalViewPr>
  <p:slideViewPr>
    <p:cSldViewPr snapToGrid="0" snapToObjects="1">
      <p:cViewPr varScale="1">
        <p:scale>
          <a:sx n="120" d="100"/>
          <a:sy n="120" d="100"/>
        </p:scale>
        <p:origin x="200" y="3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16F17-FF12-814E-936A-620B3383A43B}" type="datetimeFigureOut">
              <a:rPr lang="sv-SE" smtClean="0"/>
              <a:t>2023-04-24</a:t>
            </a:fld>
            <a:endParaRPr/>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5A434-646A-2746-9BDC-885B2382B33E}" type="slidenum">
              <a:rPr lang="sv-SE" smtClean="0"/>
              <a:t>‹#›</a:t>
            </a:fld>
            <a:endParaRPr/>
          </a:p>
        </p:txBody>
      </p:sp>
    </p:spTree>
    <p:extLst>
      <p:ext uri="{BB962C8B-B14F-4D97-AF65-F5344CB8AC3E}">
        <p14:creationId xmlns:p14="http://schemas.microsoft.com/office/powerpoint/2010/main" val="2231822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AE5A434-646A-2746-9BDC-885B2382B33E}" type="slidenum">
              <a:rPr lang="sv-SE" smtClean="0"/>
              <a:t>4</a:t>
            </a:fld>
            <a:endParaRPr lang="sv-SE"/>
          </a:p>
        </p:txBody>
      </p:sp>
    </p:spTree>
    <p:extLst>
      <p:ext uri="{BB962C8B-B14F-4D97-AF65-F5344CB8AC3E}">
        <p14:creationId xmlns:p14="http://schemas.microsoft.com/office/powerpoint/2010/main" val="2938297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First slid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105BBA5-0B01-43EB-96EC-725AF28E5A8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ktangel 5">
            <a:extLst>
              <a:ext uri="{FF2B5EF4-FFF2-40B4-BE49-F238E27FC236}">
                <a16:creationId xmlns:a16="http://schemas.microsoft.com/office/drawing/2014/main" id="{BB3141B3-566C-47FF-8C29-67289995D2FA}"/>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Bildobjekt 6">
            <a:extLst>
              <a:ext uri="{FF2B5EF4-FFF2-40B4-BE49-F238E27FC236}">
                <a16:creationId xmlns:a16="http://schemas.microsoft.com/office/drawing/2014/main" id="{B965145F-CDA4-4965-A7C5-ACBA59393460}"/>
              </a:ext>
            </a:extLst>
          </p:cNvPr>
          <p:cNvPicPr>
            <a:picLocks noChangeAspect="1"/>
          </p:cNvPicPr>
          <p:nvPr userDrawn="1"/>
        </p:nvPicPr>
        <p:blipFill>
          <a:blip r:embed="rId2"/>
          <a:stretch>
            <a:fillRect/>
          </a:stretch>
        </p:blipFill>
        <p:spPr>
          <a:xfrm>
            <a:off x="1703069" y="1048935"/>
            <a:ext cx="8872165" cy="4760129"/>
          </a:xfrm>
          <a:prstGeom prst="rect">
            <a:avLst/>
          </a:prstGeom>
        </p:spPr>
      </p:pic>
    </p:spTree>
    <p:extLst>
      <p:ext uri="{BB962C8B-B14F-4D97-AF65-F5344CB8AC3E}">
        <p14:creationId xmlns:p14="http://schemas.microsoft.com/office/powerpoint/2010/main" val="128748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4" name="Platshållare för datum 3">
            <a:extLst>
              <a:ext uri="{FF2B5EF4-FFF2-40B4-BE49-F238E27FC236}">
                <a16:creationId xmlns:a16="http://schemas.microsoft.com/office/drawing/2014/main" id="{996A591D-7BEE-2A48-BD08-DCDF3D90DE3E}"/>
              </a:ext>
            </a:extLst>
          </p:cNvPr>
          <p:cNvSpPr>
            <a:spLocks noGrp="1"/>
          </p:cNvSpPr>
          <p:nvPr>
            <p:ph type="dt" sz="half" idx="10"/>
          </p:nvPr>
        </p:nvSpPr>
        <p:spPr>
          <a:xfrm>
            <a:off x="1195647" y="6475270"/>
            <a:ext cx="832658" cy="365125"/>
          </a:xfrm>
        </p:spPr>
        <p:txBody>
          <a:bodyPr/>
          <a:lstStyle/>
          <a:p>
            <a:fld id="{D37B9440-DCF6-D64C-98D9-CAAC85D09E27}" type="datetime1">
              <a:rPr lang="sv-SE" smtClean="0"/>
              <a:t>2023-04-24</a:t>
            </a:fld>
            <a:endParaRPr lang="sv-SE" dirty="0"/>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MPS General update</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24611" y="417443"/>
            <a:ext cx="826394" cy="800100"/>
          </a:xfrm>
          <a:prstGeom prst="rect">
            <a:avLst/>
          </a:prstGeom>
        </p:spPr>
      </p:pic>
      <p:sp>
        <p:nvSpPr>
          <p:cNvPr id="7" name="Platshållare för diagram 6">
            <a:extLst>
              <a:ext uri="{FF2B5EF4-FFF2-40B4-BE49-F238E27FC236}">
                <a16:creationId xmlns:a16="http://schemas.microsoft.com/office/drawing/2014/main" id="{FA784AEE-BB11-4271-AB33-DE0774105604}"/>
              </a:ext>
            </a:extLst>
          </p:cNvPr>
          <p:cNvSpPr>
            <a:spLocks noGrp="1"/>
          </p:cNvSpPr>
          <p:nvPr>
            <p:ph type="chart" sz="quarter" idx="15"/>
          </p:nvPr>
        </p:nvSpPr>
        <p:spPr>
          <a:xfrm>
            <a:off x="1103313" y="1657350"/>
            <a:ext cx="7767637" cy="4445000"/>
          </a:xfrm>
        </p:spPr>
        <p:txBody>
          <a:bodyPr/>
          <a:lstStyle>
            <a:lvl1pPr algn="ctr">
              <a:defRPr sz="800" cap="all" baseline="0"/>
            </a:lvl1pPr>
          </a:lstStyle>
          <a:p>
            <a:r>
              <a:rPr lang="en-US"/>
              <a:t>Click icon to add chart</a:t>
            </a:r>
            <a:endParaRPr lang="sv-SE"/>
          </a:p>
        </p:txBody>
      </p:sp>
    </p:spTree>
    <p:extLst>
      <p:ext uri="{BB962C8B-B14F-4D97-AF65-F5344CB8AC3E}">
        <p14:creationId xmlns:p14="http://schemas.microsoft.com/office/powerpoint/2010/main" val="131755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MPS General update</a:t>
            </a:r>
            <a:endParaRPr lang="sv-SE" dirty="0"/>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24611" y="417443"/>
            <a:ext cx="826394" cy="800100"/>
          </a:xfrm>
          <a:prstGeom prst="rect">
            <a:avLst/>
          </a:prstGeom>
        </p:spPr>
      </p:pic>
      <p:sp>
        <p:nvSpPr>
          <p:cNvPr id="8" name="Platshållare för tabell 7">
            <a:extLst>
              <a:ext uri="{FF2B5EF4-FFF2-40B4-BE49-F238E27FC236}">
                <a16:creationId xmlns:a16="http://schemas.microsoft.com/office/drawing/2014/main" id="{489D1BD7-202A-4115-BE6C-1B053CFFDE1E}"/>
              </a:ext>
            </a:extLst>
          </p:cNvPr>
          <p:cNvSpPr>
            <a:spLocks noGrp="1"/>
          </p:cNvSpPr>
          <p:nvPr>
            <p:ph type="tbl" sz="quarter" idx="15"/>
          </p:nvPr>
        </p:nvSpPr>
        <p:spPr>
          <a:xfrm>
            <a:off x="1103313" y="1614488"/>
            <a:ext cx="9359900" cy="4406900"/>
          </a:xfrm>
        </p:spPr>
        <p:txBody>
          <a:bodyPr/>
          <a:lstStyle>
            <a:lvl1pPr algn="ctr">
              <a:defRPr sz="800" cap="all" baseline="0"/>
            </a:lvl1pPr>
          </a:lstStyle>
          <a:p>
            <a:r>
              <a:rPr lang="en-US"/>
              <a:t>Click icon to add table</a:t>
            </a:r>
            <a:endParaRPr lang="sv-SE"/>
          </a:p>
        </p:txBody>
      </p:sp>
      <p:sp>
        <p:nvSpPr>
          <p:cNvPr id="12" name="Platshållare för datum 3">
            <a:extLst>
              <a:ext uri="{FF2B5EF4-FFF2-40B4-BE49-F238E27FC236}">
                <a16:creationId xmlns:a16="http://schemas.microsoft.com/office/drawing/2014/main" id="{EF177138-95E5-674B-B010-143A8CD1453A}"/>
              </a:ext>
            </a:extLst>
          </p:cNvPr>
          <p:cNvSpPr>
            <a:spLocks noGrp="1"/>
          </p:cNvSpPr>
          <p:nvPr>
            <p:ph type="dt" sz="half" idx="10"/>
          </p:nvPr>
        </p:nvSpPr>
        <p:spPr>
          <a:xfrm>
            <a:off x="1195647" y="6475270"/>
            <a:ext cx="832658" cy="365125"/>
          </a:xfrm>
        </p:spPr>
        <p:txBody>
          <a:bodyPr/>
          <a:lstStyle/>
          <a:p>
            <a:fld id="{7C4B241A-298C-6B40-B840-590D8EE6ED07}" type="datetime1">
              <a:rPr lang="sv-SE" smtClean="0"/>
              <a:t>2023-04-24</a:t>
            </a:fld>
            <a:endParaRPr lang="sv-SE" dirty="0"/>
          </a:p>
        </p:txBody>
      </p:sp>
    </p:spTree>
    <p:extLst>
      <p:ext uri="{BB962C8B-B14F-4D97-AF65-F5344CB8AC3E}">
        <p14:creationId xmlns:p14="http://schemas.microsoft.com/office/powerpoint/2010/main" val="422518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0" y="388593"/>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4611" y="417443"/>
            <a:ext cx="826395" cy="800100"/>
          </a:xfrm>
          <a:prstGeom prst="rect">
            <a:avLst/>
          </a:prstGeom>
        </p:spPr>
      </p:pic>
    </p:spTree>
    <p:extLst>
      <p:ext uri="{BB962C8B-B14F-4D97-AF65-F5344CB8AC3E}">
        <p14:creationId xmlns:p14="http://schemas.microsoft.com/office/powerpoint/2010/main" val="394979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2"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sv-SE" dirty="0"/>
          </a:p>
        </p:txBody>
      </p:sp>
      <p:sp>
        <p:nvSpPr>
          <p:cNvPr id="3" name="Underrubrik 2">
            <a:extLst>
              <a:ext uri="{FF2B5EF4-FFF2-40B4-BE49-F238E27FC236}">
                <a16:creationId xmlns:a16="http://schemas.microsoft.com/office/drawing/2014/main" id="{81DF3056-F3A8-2949-876C-528413E342C4}"/>
              </a:ext>
            </a:extLst>
          </p:cNvPr>
          <p:cNvSpPr>
            <a:spLocks noGrp="1"/>
          </p:cNvSpPr>
          <p:nvPr>
            <p:ph type="subTitle" idx="1"/>
          </p:nvPr>
        </p:nvSpPr>
        <p:spPr>
          <a:xfrm>
            <a:off x="1930395" y="3883393"/>
            <a:ext cx="8640000" cy="921363"/>
          </a:xfrm>
          <a:prstGeom prst="rect">
            <a:avLst/>
          </a:prstGeom>
        </p:spPr>
        <p:txBody>
          <a:bodyPr lIns="90000">
            <a:noAutofit/>
          </a:bodyPr>
          <a:lstStyle>
            <a:lvl1pPr marL="0" indent="0" algn="l">
              <a:lnSpc>
                <a:spcPct val="100000"/>
              </a:lnSpc>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4611" y="417443"/>
            <a:ext cx="826395" cy="800100"/>
          </a:xfrm>
          <a:prstGeom prst="rect">
            <a:avLst/>
          </a:prstGeom>
        </p:spPr>
      </p:pic>
      <p:sp>
        <p:nvSpPr>
          <p:cNvPr id="15" name="Platshållare för text 14">
            <a:extLst>
              <a:ext uri="{FF2B5EF4-FFF2-40B4-BE49-F238E27FC236}">
                <a16:creationId xmlns:a16="http://schemas.microsoft.com/office/drawing/2014/main" id="{EA5DA2EE-60AD-41D0-96B0-DDF02E0AE545}"/>
              </a:ext>
            </a:extLst>
          </p:cNvPr>
          <p:cNvSpPr>
            <a:spLocks noGrp="1"/>
          </p:cNvSpPr>
          <p:nvPr>
            <p:ph type="body" sz="quarter" idx="10" hasCustomPrompt="1"/>
          </p:nvPr>
        </p:nvSpPr>
        <p:spPr>
          <a:xfrm>
            <a:off x="1930395" y="5605695"/>
            <a:ext cx="6290892" cy="459883"/>
          </a:xfrm>
          <a:prstGeom prst="rect">
            <a:avLst/>
          </a:prstGeom>
        </p:spPr>
        <p:txBody>
          <a:bodyPr lIns="90000" tIns="18000" bIns="36000" anchor="b" anchorCtr="0">
            <a:noAutofit/>
          </a:bodyPr>
          <a:lstStyle>
            <a:lvl1pPr marL="0" indent="0">
              <a:lnSpc>
                <a:spcPct val="100000"/>
              </a:lnSpc>
              <a:spcBef>
                <a:spcPts val="0"/>
              </a:spcBef>
              <a:buFontTx/>
              <a:buNone/>
              <a:defRPr sz="1200" b="1" strike="noStrike" cap="all" spc="120" baseline="0">
                <a:solidFill>
                  <a:schemeClr val="bg1"/>
                </a:solidFill>
              </a:defRPr>
            </a:lvl1pPr>
          </a:lstStyle>
          <a:p>
            <a:pPr lvl="0"/>
            <a:r>
              <a:rPr lang="sv-SE"/>
              <a:t>presented by &lt;name nameson&gt;</a:t>
            </a:r>
          </a:p>
        </p:txBody>
      </p:sp>
      <p:sp>
        <p:nvSpPr>
          <p:cNvPr id="10" name="Platshållare för datum 3">
            <a:extLst>
              <a:ext uri="{FF2B5EF4-FFF2-40B4-BE49-F238E27FC236}">
                <a16:creationId xmlns:a16="http://schemas.microsoft.com/office/drawing/2014/main" id="{5CE429DE-35D4-F144-9881-2C3DD8ABB666}"/>
              </a:ext>
            </a:extLst>
          </p:cNvPr>
          <p:cNvSpPr>
            <a:spLocks noGrp="1"/>
          </p:cNvSpPr>
          <p:nvPr>
            <p:ph type="dt" sz="half" idx="10"/>
          </p:nvPr>
        </p:nvSpPr>
        <p:spPr>
          <a:xfrm>
            <a:off x="1930395" y="6096663"/>
            <a:ext cx="1241068" cy="365125"/>
          </a:xfrm>
        </p:spPr>
        <p:txBody>
          <a:bodyPr/>
          <a:lstStyle>
            <a:lvl1pPr>
              <a:defRPr sz="1200"/>
            </a:lvl1pPr>
          </a:lstStyle>
          <a:p>
            <a:fld id="{0CD6D261-D023-0642-A715-84444EEAD219}" type="datetime1">
              <a:rPr lang="sv-SE" smtClean="0"/>
              <a:t>2023-04-24</a:t>
            </a:fld>
            <a:endParaRPr lang="sv-SE" dirty="0"/>
          </a:p>
        </p:txBody>
      </p:sp>
    </p:spTree>
    <p:extLst>
      <p:ext uri="{BB962C8B-B14F-4D97-AF65-F5344CB8AC3E}">
        <p14:creationId xmlns:p14="http://schemas.microsoft.com/office/powerpoint/2010/main" val="140138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BCCEAFE-E21B-43CF-80C4-FF01C3F9D479}"/>
              </a:ext>
            </a:extLst>
          </p:cNvPr>
          <p:cNvSpPr/>
          <p:nvPr userDrawn="1"/>
        </p:nvSpPr>
        <p:spPr>
          <a:xfrm>
            <a:off x="0" y="16274"/>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lvl1pPr>
              <a:defRPr>
                <a:solidFill>
                  <a:schemeClr val="bg1"/>
                </a:solidFill>
              </a:defRPr>
            </a:lvl1pPr>
          </a:lstStyle>
          <a:p>
            <a:r>
              <a:rPr lang="sv-SE"/>
              <a:t>MPS General update</a:t>
            </a:r>
            <a:endParaRPr lang="sv-SE" dirty="0"/>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lvl1pPr>
              <a:defRPr>
                <a:solidFill>
                  <a:schemeClr val="bg1"/>
                </a:solidFill>
              </a:defRPr>
            </a:lvl1pPr>
          </a:lstStyle>
          <a:p>
            <a:fld id="{F7283078-D760-1647-8B80-66BA8B52336D}" type="slidenum">
              <a:rPr lang="sv-SE" smtClean="0"/>
              <a:pPr/>
              <a:t>‹#›</a:t>
            </a:fld>
            <a:endParaRPr lang="sv-SE"/>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2" name="Bildobjekt 11">
            <a:extLst>
              <a:ext uri="{FF2B5EF4-FFF2-40B4-BE49-F238E27FC236}">
                <a16:creationId xmlns:a16="http://schemas.microsoft.com/office/drawing/2014/main" id="{6426DF26-09C3-4DAE-B43E-0C11D6A635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4611" y="417443"/>
            <a:ext cx="826395" cy="800100"/>
          </a:xfrm>
          <a:prstGeom prst="rect">
            <a:avLst/>
          </a:prstGeom>
        </p:spPr>
      </p:pic>
      <p:sp>
        <p:nvSpPr>
          <p:cNvPr id="11" name="Platshållare för text 10">
            <a:extLst>
              <a:ext uri="{FF2B5EF4-FFF2-40B4-BE49-F238E27FC236}">
                <a16:creationId xmlns:a16="http://schemas.microsoft.com/office/drawing/2014/main" id="{5C48DF05-1B09-4DA6-AC56-07304871CCD2}"/>
              </a:ext>
            </a:extLst>
          </p:cNvPr>
          <p:cNvSpPr>
            <a:spLocks noGrp="1"/>
          </p:cNvSpPr>
          <p:nvPr>
            <p:ph type="body" sz="quarter" idx="13"/>
          </p:nvPr>
        </p:nvSpPr>
        <p:spPr>
          <a:xfrm>
            <a:off x="1195647" y="1640719"/>
            <a:ext cx="10042073" cy="4375520"/>
          </a:xfrm>
        </p:spPr>
        <p:txBody>
          <a:bodyPr>
            <a:noAutofit/>
          </a:bodyPr>
          <a:lstStyle>
            <a:lvl1pPr marL="457200" indent="-457200">
              <a:buClr>
                <a:schemeClr val="bg1"/>
              </a:buClr>
              <a:buFont typeface="+mj-lt"/>
              <a:buAutoNum type="arabicPeriod"/>
              <a:defRPr>
                <a:solidFill>
                  <a:schemeClr val="bg1"/>
                </a:solidFill>
              </a:defRPr>
            </a:lvl1pPr>
            <a:lvl2pPr marL="82550" indent="0">
              <a:buNone/>
              <a:defRPr/>
            </a:lvl2pPr>
          </a:lstStyle>
          <a:p>
            <a:pPr lvl="0"/>
            <a:r>
              <a:rPr lang="en-US"/>
              <a:t>Edit Master text styles</a:t>
            </a:r>
          </a:p>
        </p:txBody>
      </p:sp>
      <p:sp>
        <p:nvSpPr>
          <p:cNvPr id="14" name="Platshållare för datum 3">
            <a:extLst>
              <a:ext uri="{FF2B5EF4-FFF2-40B4-BE49-F238E27FC236}">
                <a16:creationId xmlns:a16="http://schemas.microsoft.com/office/drawing/2014/main" id="{04D3287D-3E21-D845-8766-C307E6765306}"/>
              </a:ext>
            </a:extLst>
          </p:cNvPr>
          <p:cNvSpPr>
            <a:spLocks noGrp="1"/>
          </p:cNvSpPr>
          <p:nvPr>
            <p:ph type="dt" sz="half" idx="10"/>
          </p:nvPr>
        </p:nvSpPr>
        <p:spPr>
          <a:xfrm>
            <a:off x="1195647" y="6475270"/>
            <a:ext cx="832658" cy="365125"/>
          </a:xfrm>
        </p:spPr>
        <p:txBody>
          <a:bodyPr/>
          <a:lstStyle/>
          <a:p>
            <a:fld id="{12BB1362-10C3-C947-B4B4-BEC2D763360F}" type="datetime1">
              <a:rPr lang="sv-SE" smtClean="0"/>
              <a:t>2023-04-24</a:t>
            </a:fld>
            <a:endParaRPr lang="sv-SE" dirty="0"/>
          </a:p>
        </p:txBody>
      </p:sp>
    </p:spTree>
    <p:extLst>
      <p:ext uri="{BB962C8B-B14F-4D97-AF65-F5344CB8AC3E}">
        <p14:creationId xmlns:p14="http://schemas.microsoft.com/office/powerpoint/2010/main" val="153988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breaker slid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50D024A-8F85-4618-9506-0F493B263A92}"/>
              </a:ext>
            </a:extLst>
          </p:cNvPr>
          <p:cNvSpPr/>
          <p:nvPr userDrawn="1"/>
        </p:nvSpPr>
        <p:spPr>
          <a:xfrm>
            <a:off x="0" y="0"/>
            <a:ext cx="64777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ktangel 7">
            <a:extLst>
              <a:ext uri="{FF2B5EF4-FFF2-40B4-BE49-F238E27FC236}">
                <a16:creationId xmlns:a16="http://schemas.microsoft.com/office/drawing/2014/main" id="{628E18C2-A66E-436E-89DA-1C5D481CB4B4}"/>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6477712" y="0"/>
            <a:ext cx="5714288" cy="6858000"/>
          </a:xfrm>
          <a:solidFill>
            <a:srgbClr val="ECECEC"/>
          </a:solidFill>
        </p:spPr>
        <p:txBody>
          <a:bodyPr>
            <a:normAutofit/>
          </a:bodyPr>
          <a:lstStyle>
            <a:lvl1pPr algn="ctr">
              <a:defRPr sz="800"/>
            </a:lvl1pPr>
          </a:lstStyle>
          <a:p>
            <a:r>
              <a:rPr lang="sv-SE"/>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cstate="screen">
              <a:extLst>
                <a:ext uri="{28A0092B-C50C-407E-A947-70E740481C1C}">
                  <a14:useLocalDpi xmlns:a14="http://schemas.microsoft.com/office/drawing/2010/main"/>
                </a:ext>
              </a:extLst>
            </a:blip>
            <a:stretch>
              <a:fillRect/>
            </a:stretch>
          </a:blipFill>
        </p:spPr>
        <p:txBody>
          <a:bodyPr>
            <a:normAutofit/>
          </a:bodyPr>
          <a:lstStyle>
            <a:lvl1pPr marL="0" indent="0">
              <a:buFontTx/>
              <a:buNone/>
              <a:defRPr sz="100">
                <a:noFill/>
              </a:defRPr>
            </a:lvl1pPr>
          </a:lstStyle>
          <a:p>
            <a:pPr lvl="0"/>
            <a:r>
              <a:rPr lang="en-US"/>
              <a:t>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US"/>
              <a:t>Edit Master text styles</a:t>
            </a:r>
          </a:p>
        </p:txBody>
      </p:sp>
      <p:sp>
        <p:nvSpPr>
          <p:cNvPr id="3" name="Platshållare för text 2">
            <a:extLst>
              <a:ext uri="{FF2B5EF4-FFF2-40B4-BE49-F238E27FC236}">
                <a16:creationId xmlns:a16="http://schemas.microsoft.com/office/drawing/2014/main" id="{F55DE042-7DE8-4583-986C-40823753078B}"/>
              </a:ext>
            </a:extLst>
          </p:cNvPr>
          <p:cNvSpPr>
            <a:spLocks noGrp="1"/>
          </p:cNvSpPr>
          <p:nvPr>
            <p:ph type="body" sz="quarter" idx="13" hasCustomPrompt="1"/>
          </p:nvPr>
        </p:nvSpPr>
        <p:spPr>
          <a:xfrm>
            <a:off x="1230491" y="1051132"/>
            <a:ext cx="4255909" cy="829149"/>
          </a:xfrm>
        </p:spPr>
        <p:txBody>
          <a:bodyPr rIns="18000" anchor="b" anchorCtr="0"/>
          <a:lstStyle>
            <a:lvl1pPr marL="0" indent="0">
              <a:buFontTx/>
              <a:buNone/>
              <a:defRPr sz="4800">
                <a:solidFill>
                  <a:schemeClr val="bg1"/>
                </a:solidFill>
                <a:latin typeface="+mn-lt"/>
              </a:defRPr>
            </a:lvl1pPr>
            <a:lvl2pPr marL="82550" indent="0">
              <a:buNone/>
              <a:defRPr/>
            </a:lvl2pPr>
          </a:lstStyle>
          <a:p>
            <a:pPr lvl="0"/>
            <a:r>
              <a:rPr lang="sv-SE"/>
              <a:t># (chapter)</a:t>
            </a:r>
          </a:p>
        </p:txBody>
      </p:sp>
      <p:sp>
        <p:nvSpPr>
          <p:cNvPr id="11" name="Platshållare för text 2">
            <a:extLst>
              <a:ext uri="{FF2B5EF4-FFF2-40B4-BE49-F238E27FC236}">
                <a16:creationId xmlns:a16="http://schemas.microsoft.com/office/drawing/2014/main" id="{1DC53C5B-9DC3-4646-B6B3-DD59404D44D0}"/>
              </a:ext>
            </a:extLst>
          </p:cNvPr>
          <p:cNvSpPr>
            <a:spLocks noGrp="1"/>
          </p:cNvSpPr>
          <p:nvPr>
            <p:ph type="body" sz="quarter" idx="14" hasCustomPrompt="1"/>
          </p:nvPr>
        </p:nvSpPr>
        <p:spPr>
          <a:xfrm>
            <a:off x="1230491" y="2169209"/>
            <a:ext cx="4255909" cy="2462613"/>
          </a:xfrm>
        </p:spPr>
        <p:txBody>
          <a:bodyPr rIns="18000" anchor="t" anchorCtr="0"/>
          <a:lstStyle>
            <a:lvl1pPr marL="0" indent="0">
              <a:spcBef>
                <a:spcPts val="0"/>
              </a:spcBef>
              <a:buFontTx/>
              <a:buNone/>
              <a:defRPr sz="4200">
                <a:solidFill>
                  <a:schemeClr val="bg1"/>
                </a:solidFill>
                <a:latin typeface="Segoe UI Semibold" panose="020B0702040204020203" pitchFamily="34" charset="0"/>
                <a:cs typeface="Segoe UI Semibold" panose="020B0702040204020203" pitchFamily="34" charset="0"/>
              </a:defRPr>
            </a:lvl1pPr>
            <a:lvl2pPr marL="82550" indent="0">
              <a:buNone/>
              <a:defRPr/>
            </a:lvl2pPr>
          </a:lstStyle>
          <a:p>
            <a:pPr lvl="0"/>
            <a:r>
              <a:rPr lang="sv-SE"/>
              <a:t>Headline</a:t>
            </a:r>
          </a:p>
        </p:txBody>
      </p:sp>
    </p:spTree>
    <p:extLst>
      <p:ext uri="{BB962C8B-B14F-4D97-AF65-F5344CB8AC3E}">
        <p14:creationId xmlns:p14="http://schemas.microsoft.com/office/powerpoint/2010/main" val="325464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MPS General update</a:t>
            </a:r>
            <a:endParaRPr lang="sv-SE" dirty="0"/>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24611" y="417443"/>
            <a:ext cx="826394" cy="800100"/>
          </a:xfrm>
          <a:prstGeom prst="rect">
            <a:avLst/>
          </a:prstGeom>
        </p:spPr>
      </p:pic>
      <p:sp>
        <p:nvSpPr>
          <p:cNvPr id="12" name="Platshållare för innehåll 2">
            <a:extLst>
              <a:ext uri="{FF2B5EF4-FFF2-40B4-BE49-F238E27FC236}">
                <a16:creationId xmlns:a16="http://schemas.microsoft.com/office/drawing/2014/main" id="{5917406D-4BE3-3B4C-BCFF-41B4F0FAB441}"/>
              </a:ext>
            </a:extLst>
          </p:cNvPr>
          <p:cNvSpPr>
            <a:spLocks noGrp="1"/>
          </p:cNvSpPr>
          <p:nvPr>
            <p:ph idx="1"/>
          </p:nvPr>
        </p:nvSpPr>
        <p:spPr>
          <a:xfrm>
            <a:off x="1094400" y="1562400"/>
            <a:ext cx="9365782" cy="4768062"/>
          </a:xfrm>
        </p:spPr>
        <p:txBody>
          <a:bodyPr lIns="0" rIns="1800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13" name="Platshållare för datum 3">
            <a:extLst>
              <a:ext uri="{FF2B5EF4-FFF2-40B4-BE49-F238E27FC236}">
                <a16:creationId xmlns:a16="http://schemas.microsoft.com/office/drawing/2014/main" id="{3E8E36C4-8565-B94E-A90D-FF5DD7F86A6D}"/>
              </a:ext>
            </a:extLst>
          </p:cNvPr>
          <p:cNvSpPr>
            <a:spLocks noGrp="1"/>
          </p:cNvSpPr>
          <p:nvPr>
            <p:ph type="dt" sz="half" idx="10"/>
          </p:nvPr>
        </p:nvSpPr>
        <p:spPr>
          <a:xfrm>
            <a:off x="1195647" y="6475270"/>
            <a:ext cx="832658" cy="365125"/>
          </a:xfrm>
        </p:spPr>
        <p:txBody>
          <a:bodyPr/>
          <a:lstStyle/>
          <a:p>
            <a:fld id="{D0817F5E-40D4-1B4D-9C45-B7D0E379137A}" type="datetime1">
              <a:rPr lang="sv-SE" smtClean="0"/>
              <a:t>2023-04-24</a:t>
            </a:fld>
            <a:endParaRPr lang="sv-SE" dirty="0"/>
          </a:p>
        </p:txBody>
      </p:sp>
    </p:spTree>
    <p:extLst>
      <p:ext uri="{BB962C8B-B14F-4D97-AF65-F5344CB8AC3E}">
        <p14:creationId xmlns:p14="http://schemas.microsoft.com/office/powerpoint/2010/main" val="128008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in 2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MPS General update</a:t>
            </a:r>
            <a:endParaRPr lang="sv-SE" dirty="0"/>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58775" indent="-215900">
              <a:lnSpc>
                <a:spcPct val="100000"/>
              </a:lnSpc>
              <a:tabLst/>
              <a:defRPr/>
            </a:lvl2pPr>
            <a:lvl3pPr marL="449263" indent="-196850">
              <a:lnSpc>
                <a:spcPct val="100000"/>
              </a:lnSpc>
              <a:tabLst/>
              <a:defRPr/>
            </a:lvl3pPr>
            <a:lvl4pPr marL="541338" indent="-180000">
              <a:lnSpc>
                <a:spcPct val="100000"/>
              </a:lnSpc>
              <a:tabLst/>
              <a:defRPr/>
            </a:lvl4pPr>
            <a:lvl5pPr marL="630000" indent="-162000">
              <a:lnSpc>
                <a:spcPct val="100000"/>
              </a:lnSpc>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2" name="Platshållare för innehåll 2">
            <a:extLst>
              <a:ext uri="{FF2B5EF4-FFF2-40B4-BE49-F238E27FC236}">
                <a16:creationId xmlns:a16="http://schemas.microsoft.com/office/drawing/2014/main" id="{BA21051E-3C35-41FB-8E6B-797DB8F26971}"/>
              </a:ext>
            </a:extLst>
          </p:cNvPr>
          <p:cNvSpPr>
            <a:spLocks noGrp="1"/>
          </p:cNvSpPr>
          <p:nvPr>
            <p:ph idx="13"/>
          </p:nvPr>
        </p:nvSpPr>
        <p:spPr>
          <a:xfrm>
            <a:off x="6373692"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28650" indent="-162000">
              <a:lnSpc>
                <a:spcPct val="100000"/>
              </a:lnSpc>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24611" y="417443"/>
            <a:ext cx="826394" cy="800100"/>
          </a:xfrm>
          <a:prstGeom prst="rect">
            <a:avLst/>
          </a:prstGeom>
        </p:spPr>
      </p:pic>
      <p:sp>
        <p:nvSpPr>
          <p:cNvPr id="11" name="Platshållare för datum 3">
            <a:extLst>
              <a:ext uri="{FF2B5EF4-FFF2-40B4-BE49-F238E27FC236}">
                <a16:creationId xmlns:a16="http://schemas.microsoft.com/office/drawing/2014/main" id="{154C1432-4F85-1F42-8016-9B83B89CC804}"/>
              </a:ext>
            </a:extLst>
          </p:cNvPr>
          <p:cNvSpPr>
            <a:spLocks noGrp="1"/>
          </p:cNvSpPr>
          <p:nvPr>
            <p:ph type="dt" sz="half" idx="10"/>
          </p:nvPr>
        </p:nvSpPr>
        <p:spPr>
          <a:xfrm>
            <a:off x="1195647" y="6475270"/>
            <a:ext cx="832658" cy="365125"/>
          </a:xfrm>
        </p:spPr>
        <p:txBody>
          <a:bodyPr/>
          <a:lstStyle/>
          <a:p>
            <a:fld id="{B18E2139-FA7F-DF45-843B-923613666AAD}" type="datetime1">
              <a:rPr lang="sv-SE" smtClean="0"/>
              <a:t>2023-04-24</a:t>
            </a:fld>
            <a:endParaRPr lang="sv-SE" dirty="0"/>
          </a:p>
        </p:txBody>
      </p:sp>
    </p:spTree>
    <p:extLst>
      <p:ext uri="{BB962C8B-B14F-4D97-AF65-F5344CB8AC3E}">
        <p14:creationId xmlns:p14="http://schemas.microsoft.com/office/powerpoint/2010/main" val="213510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in 3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MPS General update</a:t>
            </a:r>
            <a:endParaRPr lang="sv-SE" dirty="0"/>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3255409" cy="4768062"/>
          </a:xfrm>
        </p:spPr>
        <p:txBody>
          <a:bodyPr lIns="0" rIns="18000"/>
          <a:lstStyle>
            <a:lvl1pPr>
              <a:lnSpc>
                <a:spcPct val="100000"/>
              </a:lnSpc>
              <a:defRPr/>
            </a:lvl1pPr>
            <a:lvl2pPr marL="360000" indent="-216000">
              <a:lnSpc>
                <a:spcPct val="100000"/>
              </a:lnSpc>
              <a:tabLst/>
              <a:defRPr/>
            </a:lvl2pPr>
            <a:lvl3pPr marL="449263" indent="-196850">
              <a:lnSpc>
                <a:spcPct val="100000"/>
              </a:lnSpc>
              <a:tabLst/>
              <a:defRPr/>
            </a:lvl3pPr>
            <a:lvl4pPr marL="541338" indent="-180975">
              <a:lnSpc>
                <a:spcPct val="100000"/>
              </a:lnSpc>
              <a:tabLst/>
              <a:defRPr/>
            </a:lvl4pPr>
            <a:lvl5pPr marL="630000" indent="-162000">
              <a:lnSpc>
                <a:spcPct val="100000"/>
              </a:lnSpc>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24611" y="417443"/>
            <a:ext cx="826394" cy="800100"/>
          </a:xfrm>
          <a:prstGeom prst="rect">
            <a:avLst/>
          </a:prstGeom>
        </p:spPr>
      </p:pic>
      <p:sp>
        <p:nvSpPr>
          <p:cNvPr id="13" name="Platshållare för innehåll 2">
            <a:extLst>
              <a:ext uri="{FF2B5EF4-FFF2-40B4-BE49-F238E27FC236}">
                <a16:creationId xmlns:a16="http://schemas.microsoft.com/office/drawing/2014/main" id="{B2D0E559-A900-41F3-93C5-387A7764A152}"/>
              </a:ext>
            </a:extLst>
          </p:cNvPr>
          <p:cNvSpPr>
            <a:spLocks noGrp="1"/>
          </p:cNvSpPr>
          <p:nvPr>
            <p:ph idx="15"/>
          </p:nvPr>
        </p:nvSpPr>
        <p:spPr>
          <a:xfrm>
            <a:off x="4605297"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39750" indent="-196850">
              <a:lnSpc>
                <a:spcPct val="100000"/>
              </a:lnSpc>
              <a:tabLst/>
              <a:defRPr/>
            </a:lvl4pPr>
            <a:lvl5pPr marL="630000" indent="-162000">
              <a:lnSpc>
                <a:spcPct val="100000"/>
              </a:lnSpc>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7" name="Platshållare för innehåll 2">
            <a:extLst>
              <a:ext uri="{FF2B5EF4-FFF2-40B4-BE49-F238E27FC236}">
                <a16:creationId xmlns:a16="http://schemas.microsoft.com/office/drawing/2014/main" id="{E4E99B3B-ADB3-4D1A-9A7F-AA1B8528E6C7}"/>
              </a:ext>
            </a:extLst>
          </p:cNvPr>
          <p:cNvSpPr>
            <a:spLocks noGrp="1"/>
          </p:cNvSpPr>
          <p:nvPr>
            <p:ph idx="16"/>
          </p:nvPr>
        </p:nvSpPr>
        <p:spPr>
          <a:xfrm>
            <a:off x="8116194"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2" name="Platshållare för datum 3">
            <a:extLst>
              <a:ext uri="{FF2B5EF4-FFF2-40B4-BE49-F238E27FC236}">
                <a16:creationId xmlns:a16="http://schemas.microsoft.com/office/drawing/2014/main" id="{F91A8E7B-C629-D343-8A83-7EB0ADF6087A}"/>
              </a:ext>
            </a:extLst>
          </p:cNvPr>
          <p:cNvSpPr>
            <a:spLocks noGrp="1"/>
          </p:cNvSpPr>
          <p:nvPr>
            <p:ph type="dt" sz="half" idx="10"/>
          </p:nvPr>
        </p:nvSpPr>
        <p:spPr>
          <a:xfrm>
            <a:off x="1195647" y="6475270"/>
            <a:ext cx="832658" cy="365125"/>
          </a:xfrm>
        </p:spPr>
        <p:txBody>
          <a:bodyPr/>
          <a:lstStyle/>
          <a:p>
            <a:fld id="{2B228730-A161-E044-A846-40B5AFAE19B1}" type="datetime1">
              <a:rPr lang="sv-SE" smtClean="0"/>
              <a:t>2023-04-24</a:t>
            </a:fld>
            <a:endParaRPr lang="sv-SE" dirty="0"/>
          </a:p>
        </p:txBody>
      </p:sp>
    </p:spTree>
    <p:extLst>
      <p:ext uri="{BB962C8B-B14F-4D97-AF65-F5344CB8AC3E}">
        <p14:creationId xmlns:p14="http://schemas.microsoft.com/office/powerpoint/2010/main" val="266766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6B191E2-1C71-4B4C-B562-DD793673C24E}"/>
              </a:ext>
            </a:extLst>
          </p:cNvPr>
          <p:cNvSpPr>
            <a:spLocks noGrp="1"/>
          </p:cNvSpPr>
          <p:nvPr>
            <p:ph type="pic" sz="quarter" idx="15" hasCustomPrompt="1"/>
          </p:nvPr>
        </p:nvSpPr>
        <p:spPr>
          <a:xfrm>
            <a:off x="6373813" y="1562100"/>
            <a:ext cx="4994275" cy="4768850"/>
          </a:xfrm>
          <a:solidFill>
            <a:schemeClr val="bg1">
              <a:lumMod val="85000"/>
            </a:schemeClr>
          </a:solidFill>
        </p:spPr>
        <p:txBody>
          <a:bodyPr>
            <a:normAutofit/>
          </a:bodyPr>
          <a:lstStyle>
            <a:lvl1pPr marL="0" indent="0" algn="ctr">
              <a:buFontTx/>
              <a:buNone/>
              <a:defRPr sz="800">
                <a:solidFill>
                  <a:srgbClr val="666666"/>
                </a:solidFill>
              </a:defRPr>
            </a:lvl1pPr>
          </a:lstStyle>
          <a:p>
            <a:r>
              <a:rPr lang="sv-SE"/>
              <a:t>INSERT IMAGE</a:t>
            </a: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MPS General update</a:t>
            </a:r>
            <a:endParaRPr lang="sv-SE" dirty="0"/>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1" name="Rektangel 10">
            <a:extLst>
              <a:ext uri="{FF2B5EF4-FFF2-40B4-BE49-F238E27FC236}">
                <a16:creationId xmlns:a16="http://schemas.microsoft.com/office/drawing/2014/main" id="{BC4F3A85-66E6-412A-97CD-99D922EFBEE2}"/>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3" name="Bildobjekt 12">
            <a:extLst>
              <a:ext uri="{FF2B5EF4-FFF2-40B4-BE49-F238E27FC236}">
                <a16:creationId xmlns:a16="http://schemas.microsoft.com/office/drawing/2014/main" id="{506E76ED-0FF0-4A03-8EB9-06B57B12EC1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24611" y="417443"/>
            <a:ext cx="826394" cy="800100"/>
          </a:xfrm>
          <a:prstGeom prst="rect">
            <a:avLst/>
          </a:prstGeom>
        </p:spPr>
      </p:pic>
      <p:sp>
        <p:nvSpPr>
          <p:cNvPr id="12" name="Platshållare för datum 3">
            <a:extLst>
              <a:ext uri="{FF2B5EF4-FFF2-40B4-BE49-F238E27FC236}">
                <a16:creationId xmlns:a16="http://schemas.microsoft.com/office/drawing/2014/main" id="{5D496E45-863B-704B-B14F-5E0F58578D86}"/>
              </a:ext>
            </a:extLst>
          </p:cNvPr>
          <p:cNvSpPr>
            <a:spLocks noGrp="1"/>
          </p:cNvSpPr>
          <p:nvPr>
            <p:ph type="dt" sz="half" idx="10"/>
          </p:nvPr>
        </p:nvSpPr>
        <p:spPr>
          <a:xfrm>
            <a:off x="1195647" y="6475270"/>
            <a:ext cx="832658" cy="365125"/>
          </a:xfrm>
        </p:spPr>
        <p:txBody>
          <a:bodyPr/>
          <a:lstStyle/>
          <a:p>
            <a:fld id="{46F4504F-954F-9144-9CBC-032BB58990DE}" type="datetime1">
              <a:rPr lang="sv-SE" smtClean="0"/>
              <a:t>2023-04-24</a:t>
            </a:fld>
            <a:endParaRPr lang="sv-SE" dirty="0"/>
          </a:p>
        </p:txBody>
      </p:sp>
    </p:spTree>
    <p:extLst>
      <p:ext uri="{BB962C8B-B14F-4D97-AF65-F5344CB8AC3E}">
        <p14:creationId xmlns:p14="http://schemas.microsoft.com/office/powerpoint/2010/main" val="106655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Full width">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0" y="0"/>
            <a:ext cx="12192000" cy="6858000"/>
          </a:xfrm>
          <a:solidFill>
            <a:schemeClr val="bg1">
              <a:lumMod val="85000"/>
            </a:schemeClr>
          </a:solidFill>
        </p:spPr>
        <p:txBody>
          <a:bodyPr>
            <a:normAutofit/>
          </a:bodyPr>
          <a:lstStyle>
            <a:lvl1pPr algn="ctr">
              <a:defRPr sz="800"/>
            </a:lvl1pPr>
          </a:lstStyle>
          <a:p>
            <a:r>
              <a:rPr lang="sv-SE" dirty="0"/>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cstate="screen">
              <a:extLst>
                <a:ext uri="{28A0092B-C50C-407E-A947-70E740481C1C}">
                  <a14:useLocalDpi xmlns:a14="http://schemas.microsoft.com/office/drawing/2010/main"/>
                </a:ext>
              </a:extLst>
            </a:blip>
            <a:stretch>
              <a:fillRect/>
            </a:stretch>
          </a:blipFill>
        </p:spPr>
        <p:txBody>
          <a:bodyPr>
            <a:normAutofit/>
          </a:bodyPr>
          <a:lstStyle>
            <a:lvl1pPr marL="0" indent="0">
              <a:buFontTx/>
              <a:buNone/>
              <a:defRPr sz="100">
                <a:noFill/>
              </a:defRPr>
            </a:lvl1pPr>
          </a:lstStyle>
          <a:p>
            <a:pPr lvl="0"/>
            <a:r>
              <a:rPr lang="en-US"/>
              <a:t>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US"/>
              <a:t>Edit Master text styles</a:t>
            </a:r>
          </a:p>
        </p:txBody>
      </p:sp>
      <p:sp>
        <p:nvSpPr>
          <p:cNvPr id="5" name="Rubrik 1">
            <a:extLst>
              <a:ext uri="{FF2B5EF4-FFF2-40B4-BE49-F238E27FC236}">
                <a16:creationId xmlns:a16="http://schemas.microsoft.com/office/drawing/2014/main" id="{8F5BB748-C0D0-CB4F-BA93-7488E4BA7050}"/>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dirty="0"/>
              <a:t>Image </a:t>
            </a:r>
            <a:r>
              <a:rPr lang="sv-SE" dirty="0" err="1"/>
              <a:t>title</a:t>
            </a:r>
            <a:endParaRPr lang="sv-SE" dirty="0"/>
          </a:p>
        </p:txBody>
      </p:sp>
    </p:spTree>
    <p:extLst>
      <p:ext uri="{BB962C8B-B14F-4D97-AF65-F5344CB8AC3E}">
        <p14:creationId xmlns:p14="http://schemas.microsoft.com/office/powerpoint/2010/main" val="53286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1532B06-EA3A-AA45-A1FA-C8E1873FD090}"/>
              </a:ext>
            </a:extLst>
          </p:cNvPr>
          <p:cNvSpPr>
            <a:spLocks noGrp="1"/>
          </p:cNvSpPr>
          <p:nvPr>
            <p:ph type="title"/>
          </p:nvPr>
        </p:nvSpPr>
        <p:spPr>
          <a:xfrm>
            <a:off x="1103709" y="281999"/>
            <a:ext cx="9478393" cy="657340"/>
          </a:xfrm>
          <a:prstGeom prst="rect">
            <a:avLst/>
          </a:prstGeom>
        </p:spPr>
        <p:txBody>
          <a:bodyPr vert="horz" lIns="90000" tIns="45720" rIns="91440" bIns="45720" rtlCol="0" anchor="t" anchorCtr="0">
            <a:noAutofit/>
          </a:bodyPr>
          <a:lstStyle/>
          <a:p>
            <a:r>
              <a:rPr lang="sv-SE"/>
              <a:t>Klicka här för att ändra mall för rubrikformat</a:t>
            </a:r>
          </a:p>
        </p:txBody>
      </p:sp>
      <p:sp>
        <p:nvSpPr>
          <p:cNvPr id="4" name="Platshållare för datum 3">
            <a:extLst>
              <a:ext uri="{FF2B5EF4-FFF2-40B4-BE49-F238E27FC236}">
                <a16:creationId xmlns:a16="http://schemas.microsoft.com/office/drawing/2014/main" id="{66E4D6F2-5CFB-9D4E-AED8-120937FE2576}"/>
              </a:ext>
            </a:extLst>
          </p:cNvPr>
          <p:cNvSpPr>
            <a:spLocks noGrp="1"/>
          </p:cNvSpPr>
          <p:nvPr>
            <p:ph type="dt" sz="half" idx="2"/>
          </p:nvPr>
        </p:nvSpPr>
        <p:spPr>
          <a:xfrm>
            <a:off x="1195647" y="6483583"/>
            <a:ext cx="832658" cy="365125"/>
          </a:xfrm>
          <a:prstGeom prst="rect">
            <a:avLst/>
          </a:prstGeom>
        </p:spPr>
        <p:txBody>
          <a:bodyPr vert="horz" lIns="91440" tIns="45720" rIns="91440" bIns="45720" rtlCol="0" anchor="ctr"/>
          <a:lstStyle>
            <a:lvl1pPr algn="l">
              <a:defRPr sz="800" spc="80" baseline="0">
                <a:solidFill>
                  <a:srgbClr val="CCCCCC"/>
                </a:solidFill>
              </a:defRPr>
            </a:lvl1pPr>
          </a:lstStyle>
          <a:p>
            <a:fld id="{8A1BDCF3-74D0-C34B-895E-4C0A84EFEB51}" type="datetime1">
              <a:rPr lang="sv-SE" smtClean="0"/>
              <a:t>2023-04-24</a:t>
            </a:fld>
            <a:endParaRPr lang="sv-SE"/>
          </a:p>
        </p:txBody>
      </p:sp>
      <p:sp>
        <p:nvSpPr>
          <p:cNvPr id="5" name="Platshållare för sidfot 4">
            <a:extLst>
              <a:ext uri="{FF2B5EF4-FFF2-40B4-BE49-F238E27FC236}">
                <a16:creationId xmlns:a16="http://schemas.microsoft.com/office/drawing/2014/main" id="{515FD9D7-4C35-3343-B008-A413FF500A93}"/>
              </a:ext>
            </a:extLst>
          </p:cNvPr>
          <p:cNvSpPr>
            <a:spLocks noGrp="1"/>
          </p:cNvSpPr>
          <p:nvPr>
            <p:ph type="ftr" sz="quarter" idx="3"/>
          </p:nvPr>
        </p:nvSpPr>
        <p:spPr>
          <a:xfrm>
            <a:off x="2053244" y="6483583"/>
            <a:ext cx="4114800" cy="365125"/>
          </a:xfrm>
          <a:prstGeom prst="rect">
            <a:avLst/>
          </a:prstGeom>
        </p:spPr>
        <p:txBody>
          <a:bodyPr vert="horz" lIns="91440" tIns="45720" rIns="91440" bIns="45720" rtlCol="0" anchor="ctr"/>
          <a:lstStyle>
            <a:lvl1pPr algn="l">
              <a:defRPr sz="800" cap="all" spc="80" baseline="0">
                <a:solidFill>
                  <a:srgbClr val="CCCCCC"/>
                </a:solidFill>
              </a:defRPr>
            </a:lvl1pPr>
          </a:lstStyle>
          <a:p>
            <a:r>
              <a:rPr lang="sv-SE"/>
              <a:t>MPS General update</a:t>
            </a:r>
          </a:p>
        </p:txBody>
      </p:sp>
      <p:sp>
        <p:nvSpPr>
          <p:cNvPr id="6" name="Platshållare för bildnummer 5">
            <a:extLst>
              <a:ext uri="{FF2B5EF4-FFF2-40B4-BE49-F238E27FC236}">
                <a16:creationId xmlns:a16="http://schemas.microsoft.com/office/drawing/2014/main" id="{AF6B396D-270A-E047-8DAD-6D51B53CAD64}"/>
              </a:ext>
            </a:extLst>
          </p:cNvPr>
          <p:cNvSpPr>
            <a:spLocks noGrp="1"/>
          </p:cNvSpPr>
          <p:nvPr>
            <p:ph type="sldNum" sz="quarter" idx="4"/>
          </p:nvPr>
        </p:nvSpPr>
        <p:spPr>
          <a:xfrm>
            <a:off x="8735292" y="6483583"/>
            <a:ext cx="2743200" cy="365125"/>
          </a:xfrm>
          <a:prstGeom prst="rect">
            <a:avLst/>
          </a:prstGeom>
        </p:spPr>
        <p:txBody>
          <a:bodyPr vert="horz" lIns="91440" tIns="45720" rIns="91440" bIns="45720" rtlCol="0" anchor="ctr"/>
          <a:lstStyle>
            <a:lvl1pPr algn="r">
              <a:defRPr sz="800" b="1">
                <a:solidFill>
                  <a:schemeClr val="accent1"/>
                </a:solidFill>
              </a:defRPr>
            </a:lvl1pPr>
          </a:lstStyle>
          <a:p>
            <a:fld id="{F7283078-D760-1647-8B80-66BA8B52336D}" type="slidenum">
              <a:rPr lang="sv-SE" smtClean="0"/>
              <a:pPr/>
              <a:t>‹#›</a:t>
            </a:fld>
            <a:endParaRPr lang="sv-SE"/>
          </a:p>
        </p:txBody>
      </p:sp>
      <p:sp>
        <p:nvSpPr>
          <p:cNvPr id="11" name="Platshållare för text 2">
            <a:extLst>
              <a:ext uri="{FF2B5EF4-FFF2-40B4-BE49-F238E27FC236}">
                <a16:creationId xmlns:a16="http://schemas.microsoft.com/office/drawing/2014/main" id="{CD0A89FF-22DC-4B6A-B9ED-60B2F32ED89E}"/>
              </a:ext>
            </a:extLst>
          </p:cNvPr>
          <p:cNvSpPr>
            <a:spLocks noGrp="1"/>
          </p:cNvSpPr>
          <p:nvPr>
            <p:ph type="body" idx="1"/>
          </p:nvPr>
        </p:nvSpPr>
        <p:spPr>
          <a:xfrm>
            <a:off x="1095894" y="1561865"/>
            <a:ext cx="9561022" cy="4565397"/>
          </a:xfrm>
          <a:prstGeom prst="rect">
            <a:avLst/>
          </a:prstGeom>
        </p:spPr>
        <p:txBody>
          <a:bodyPr vert="horz" lIns="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25848757"/>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65" r:id="rId3"/>
    <p:sldLayoutId id="2147483667" r:id="rId4"/>
    <p:sldLayoutId id="2147483669" r:id="rId5"/>
    <p:sldLayoutId id="2147483650" r:id="rId6"/>
    <p:sldLayoutId id="2147483668" r:id="rId7"/>
    <p:sldLayoutId id="2147483662" r:id="rId8"/>
    <p:sldLayoutId id="2147483664" r:id="rId9"/>
    <p:sldLayoutId id="2147483663" r:id="rId10"/>
    <p:sldLayoutId id="2147483666" r:id="rId11"/>
    <p:sldLayoutId id="214748367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p:titleStyle>
    <p:body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14.png"/><Relationship Id="rId11" Type="http://schemas.openxmlformats.org/officeDocument/2006/relationships/image" Target="../media/image16.png"/><Relationship Id="rId5" Type="http://schemas.openxmlformats.org/officeDocument/2006/relationships/image" Target="../media/image8.png"/><Relationship Id="rId10" Type="http://schemas.openxmlformats.org/officeDocument/2006/relationships/image" Target="../media/image15.png"/><Relationship Id="rId4" Type="http://schemas.openxmlformats.org/officeDocument/2006/relationships/image" Target="../media/image7.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14.png"/><Relationship Id="rId12"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5.pn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14.png"/><Relationship Id="rId12"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6.png"/><Relationship Id="rId5" Type="http://schemas.openxmlformats.org/officeDocument/2006/relationships/image" Target="../media/image7.png"/><Relationship Id="rId10" Type="http://schemas.openxmlformats.org/officeDocument/2006/relationships/image" Target="../media/image15.png"/><Relationship Id="rId4" Type="http://schemas.openxmlformats.org/officeDocument/2006/relationships/image" Target="../media/image6.png"/><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67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9E67D17-5663-8D79-AFFB-6646446AA030}"/>
              </a:ext>
            </a:extLst>
          </p:cNvPr>
          <p:cNvSpPr txBox="1"/>
          <p:nvPr/>
        </p:nvSpPr>
        <p:spPr>
          <a:xfrm>
            <a:off x="8090000" y="2456448"/>
            <a:ext cx="4003240" cy="2862322"/>
          </a:xfrm>
          <a:prstGeom prst="rect">
            <a:avLst/>
          </a:prstGeom>
          <a:noFill/>
        </p:spPr>
        <p:txBody>
          <a:bodyPr wrap="square" rtlCol="0">
            <a:spAutoFit/>
          </a:bodyPr>
          <a:lstStyle/>
          <a:p>
            <a:pPr marL="285750" indent="-285750" algn="l">
              <a:buFontTx/>
              <a:buChar char="-"/>
            </a:pPr>
            <a:r>
              <a:rPr lang="en-GB" dirty="0">
                <a:solidFill>
                  <a:srgbClr val="666666"/>
                </a:solidFill>
              </a:rPr>
              <a:t>2 technicians</a:t>
            </a:r>
          </a:p>
          <a:p>
            <a:pPr marL="285750" indent="-285750" algn="l">
              <a:buFontTx/>
              <a:buChar char="-"/>
            </a:pPr>
            <a:r>
              <a:rPr lang="en-GB" dirty="0">
                <a:solidFill>
                  <a:srgbClr val="666666"/>
                </a:solidFill>
              </a:rPr>
              <a:t>2 control engineers</a:t>
            </a:r>
          </a:p>
          <a:p>
            <a:pPr marL="285750" indent="-285750" algn="l">
              <a:buFontTx/>
              <a:buChar char="-"/>
            </a:pPr>
            <a:r>
              <a:rPr lang="en-GB" dirty="0">
                <a:solidFill>
                  <a:srgbClr val="666666"/>
                </a:solidFill>
              </a:rPr>
              <a:t>1.5 research engineers</a:t>
            </a:r>
          </a:p>
          <a:p>
            <a:pPr marL="285750" indent="-285750" algn="l">
              <a:buFontTx/>
              <a:buChar char="-"/>
            </a:pPr>
            <a:r>
              <a:rPr lang="en-GB" dirty="0">
                <a:solidFill>
                  <a:srgbClr val="666666"/>
                </a:solidFill>
              </a:rPr>
              <a:t>0.5 control integration engineer from ECDC</a:t>
            </a:r>
          </a:p>
          <a:p>
            <a:pPr marL="285750" indent="-285750" algn="l">
              <a:buFontTx/>
              <a:buChar char="-"/>
            </a:pPr>
            <a:r>
              <a:rPr lang="en-GB" dirty="0">
                <a:solidFill>
                  <a:srgbClr val="666666"/>
                </a:solidFill>
              </a:rPr>
              <a:t>0.5 group leader</a:t>
            </a:r>
          </a:p>
          <a:p>
            <a:pPr marL="285750" indent="-285750" algn="l">
              <a:buFontTx/>
              <a:buChar char="-"/>
            </a:pPr>
            <a:r>
              <a:rPr lang="en-GB" dirty="0">
                <a:solidFill>
                  <a:srgbClr val="666666"/>
                </a:solidFill>
              </a:rPr>
              <a:t>0.X cryogenic engineer for He management from Accelerator</a:t>
            </a:r>
          </a:p>
          <a:p>
            <a:pPr marL="285750" indent="-285750" algn="l">
              <a:buFontTx/>
              <a:buChar char="-"/>
            </a:pPr>
            <a:r>
              <a:rPr lang="en-GB" dirty="0">
                <a:solidFill>
                  <a:srgbClr val="666666"/>
                </a:solidFill>
              </a:rPr>
              <a:t>1 scientist and 1 technician for polarization </a:t>
            </a:r>
          </a:p>
        </p:txBody>
      </p:sp>
      <p:pic>
        <p:nvPicPr>
          <p:cNvPr id="9" name="Picture 8">
            <a:extLst>
              <a:ext uri="{FF2B5EF4-FFF2-40B4-BE49-F238E27FC236}">
                <a16:creationId xmlns:a16="http://schemas.microsoft.com/office/drawing/2014/main" id="{BAD2AA18-D7BA-7538-7E09-3A6EAB96478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76946" y="1770260"/>
            <a:ext cx="1559587" cy="1980000"/>
          </a:xfrm>
          <a:prstGeom prst="rect">
            <a:avLst/>
          </a:prstGeom>
        </p:spPr>
      </p:pic>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10</a:t>
            </a:fld>
            <a:endParaRPr lang="sv-SE" dirty="0">
              <a:solidFill>
                <a:srgbClr val="CCCCCC"/>
              </a:solidFill>
            </a:endParaRPr>
          </a:p>
        </p:txBody>
      </p:sp>
      <p:pic>
        <p:nvPicPr>
          <p:cNvPr id="8" name="Picture 7">
            <a:extLst>
              <a:ext uri="{FF2B5EF4-FFF2-40B4-BE49-F238E27FC236}">
                <a16:creationId xmlns:a16="http://schemas.microsoft.com/office/drawing/2014/main" id="{C32D76F3-7284-6BE0-8339-1182D0FB6DA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04759" y="1630610"/>
            <a:ext cx="1419737" cy="1980000"/>
          </a:xfrm>
          <a:prstGeom prst="rect">
            <a:avLst/>
          </a:prstGeom>
        </p:spPr>
      </p:pic>
      <p:pic>
        <p:nvPicPr>
          <p:cNvPr id="11" name="Picture 10">
            <a:extLst>
              <a:ext uri="{FF2B5EF4-FFF2-40B4-BE49-F238E27FC236}">
                <a16:creationId xmlns:a16="http://schemas.microsoft.com/office/drawing/2014/main" id="{3408AB99-CA7E-6FE3-BD5B-2DB6E233961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6597" y="2581875"/>
            <a:ext cx="1411667" cy="1980000"/>
          </a:xfrm>
          <a:prstGeom prst="rect">
            <a:avLst/>
          </a:prstGeom>
        </p:spPr>
      </p:pic>
      <p:pic>
        <p:nvPicPr>
          <p:cNvPr id="12" name="Picture 11">
            <a:extLst>
              <a:ext uri="{FF2B5EF4-FFF2-40B4-BE49-F238E27FC236}">
                <a16:creationId xmlns:a16="http://schemas.microsoft.com/office/drawing/2014/main" id="{BC3F50DA-D731-2581-1A1B-B12ED4FBDC0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492220" y="3866050"/>
            <a:ext cx="1490964" cy="1980000"/>
          </a:xfrm>
          <a:prstGeom prst="rect">
            <a:avLst/>
          </a:prstGeom>
        </p:spPr>
      </p:pic>
      <p:pic>
        <p:nvPicPr>
          <p:cNvPr id="18" name="Picture 17">
            <a:extLst>
              <a:ext uri="{FF2B5EF4-FFF2-40B4-BE49-F238E27FC236}">
                <a16:creationId xmlns:a16="http://schemas.microsoft.com/office/drawing/2014/main" id="{148EC94F-7991-003C-865C-267A37AEE17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33185" y="1634081"/>
            <a:ext cx="2067447" cy="2160000"/>
          </a:xfrm>
          <a:prstGeom prst="rect">
            <a:avLst/>
          </a:prstGeom>
        </p:spPr>
      </p:pic>
      <p:pic>
        <p:nvPicPr>
          <p:cNvPr id="16" name="Picture 15">
            <a:extLst>
              <a:ext uri="{FF2B5EF4-FFF2-40B4-BE49-F238E27FC236}">
                <a16:creationId xmlns:a16="http://schemas.microsoft.com/office/drawing/2014/main" id="{EF522DC7-FC4E-01A5-AA44-C71E1F3592D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826809" y="2874635"/>
            <a:ext cx="1803487" cy="1980000"/>
          </a:xfrm>
          <a:prstGeom prst="rect">
            <a:avLst/>
          </a:prstGeom>
        </p:spPr>
      </p:pic>
      <p:pic>
        <p:nvPicPr>
          <p:cNvPr id="13" name="Picture 12">
            <a:extLst>
              <a:ext uri="{FF2B5EF4-FFF2-40B4-BE49-F238E27FC236}">
                <a16:creationId xmlns:a16="http://schemas.microsoft.com/office/drawing/2014/main" id="{EBB36787-13E4-2B20-E128-4D43F3806CC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620714" y="2737495"/>
            <a:ext cx="1453645" cy="1980000"/>
          </a:xfrm>
          <a:prstGeom prst="rect">
            <a:avLst/>
          </a:prstGeom>
        </p:spPr>
      </p:pic>
      <p:pic>
        <p:nvPicPr>
          <p:cNvPr id="14" name="Picture 13">
            <a:extLst>
              <a:ext uri="{FF2B5EF4-FFF2-40B4-BE49-F238E27FC236}">
                <a16:creationId xmlns:a16="http://schemas.microsoft.com/office/drawing/2014/main" id="{C477CE4E-8C42-F4A9-EC1F-69D00C6F7724}"/>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234306" y="3943643"/>
            <a:ext cx="1582979" cy="1980000"/>
          </a:xfrm>
          <a:prstGeom prst="rect">
            <a:avLst/>
          </a:prstGeom>
        </p:spPr>
      </p:pic>
      <p:sp>
        <p:nvSpPr>
          <p:cNvPr id="21" name="Rubrik 1">
            <a:extLst>
              <a:ext uri="{FF2B5EF4-FFF2-40B4-BE49-F238E27FC236}">
                <a16:creationId xmlns:a16="http://schemas.microsoft.com/office/drawing/2014/main" id="{9E9C368E-D16F-3F3C-957E-5354EB0B9EB9}"/>
              </a:ext>
            </a:extLst>
          </p:cNvPr>
          <p:cNvSpPr>
            <a:spLocks noGrp="1"/>
          </p:cNvSpPr>
          <p:nvPr>
            <p:ph type="title"/>
          </p:nvPr>
        </p:nvSpPr>
        <p:spPr>
          <a:xfrm>
            <a:off x="1048552" y="446692"/>
            <a:ext cx="9360000" cy="657339"/>
          </a:xfrm>
        </p:spPr>
        <p:txBody>
          <a:bodyPr/>
          <a:lstStyle/>
          <a:p>
            <a:r>
              <a:rPr lang="en-GB" dirty="0">
                <a:solidFill>
                  <a:schemeClr val="tx1">
                    <a:lumMod val="75000"/>
                    <a:lumOff val="25000"/>
                  </a:schemeClr>
                </a:solidFill>
              </a:rPr>
              <a:t>Team from 01.04.2023</a:t>
            </a:r>
          </a:p>
        </p:txBody>
      </p:sp>
      <p:pic>
        <p:nvPicPr>
          <p:cNvPr id="2" name="Picture 1">
            <a:extLst>
              <a:ext uri="{FF2B5EF4-FFF2-40B4-BE49-F238E27FC236}">
                <a16:creationId xmlns:a16="http://schemas.microsoft.com/office/drawing/2014/main" id="{EFD106D7-47C8-C4AD-A583-E02F7388F86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700539" y="4518035"/>
            <a:ext cx="1430635" cy="1980000"/>
          </a:xfrm>
          <a:prstGeom prst="rect">
            <a:avLst/>
          </a:prstGeom>
        </p:spPr>
      </p:pic>
      <p:pic>
        <p:nvPicPr>
          <p:cNvPr id="7" name="Picture 6">
            <a:extLst>
              <a:ext uri="{FF2B5EF4-FFF2-40B4-BE49-F238E27FC236}">
                <a16:creationId xmlns:a16="http://schemas.microsoft.com/office/drawing/2014/main" id="{7ADD98E6-4225-2A8F-D57D-41CEE27D018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486819" y="3804114"/>
            <a:ext cx="3077817" cy="2780649"/>
          </a:xfrm>
          <a:prstGeom prst="rect">
            <a:avLst/>
          </a:prstGeom>
        </p:spPr>
      </p:pic>
    </p:spTree>
    <p:extLst>
      <p:ext uri="{BB962C8B-B14F-4D97-AF65-F5344CB8AC3E}">
        <p14:creationId xmlns:p14="http://schemas.microsoft.com/office/powerpoint/2010/main" val="62110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4CCAFE8C-E3F0-98B2-C547-4747373C15E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7120007" y="261146"/>
            <a:ext cx="1490963" cy="2045740"/>
          </a:xfrm>
          <a:prstGeom prst="rect">
            <a:avLst/>
          </a:prstGeom>
        </p:spPr>
      </p:pic>
      <p:pic>
        <p:nvPicPr>
          <p:cNvPr id="19" name="Picture 18">
            <a:extLst>
              <a:ext uri="{FF2B5EF4-FFF2-40B4-BE49-F238E27FC236}">
                <a16:creationId xmlns:a16="http://schemas.microsoft.com/office/drawing/2014/main" id="{7B983909-2D8E-4F9E-F081-AA6D27DE06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243576" y="1198238"/>
            <a:ext cx="1490963" cy="2045740"/>
          </a:xfrm>
          <a:prstGeom prst="rect">
            <a:avLst/>
          </a:prstGeom>
        </p:spPr>
      </p:pic>
      <p:pic>
        <p:nvPicPr>
          <p:cNvPr id="20" name="Picture 19">
            <a:extLst>
              <a:ext uri="{FF2B5EF4-FFF2-40B4-BE49-F238E27FC236}">
                <a16:creationId xmlns:a16="http://schemas.microsoft.com/office/drawing/2014/main" id="{5CE765E5-61C9-B8CD-5F2A-6711902960C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2769671" y="979720"/>
            <a:ext cx="1490963" cy="2045740"/>
          </a:xfrm>
          <a:prstGeom prst="rect">
            <a:avLst/>
          </a:prstGeom>
        </p:spPr>
      </p:pic>
      <p:pic>
        <p:nvPicPr>
          <p:cNvPr id="17" name="Picture 16">
            <a:extLst>
              <a:ext uri="{FF2B5EF4-FFF2-40B4-BE49-F238E27FC236}">
                <a16:creationId xmlns:a16="http://schemas.microsoft.com/office/drawing/2014/main" id="{C589101E-6534-ACD1-50A1-CB3FD98AC6B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5123704" y="1160609"/>
            <a:ext cx="1490963" cy="2045740"/>
          </a:xfrm>
          <a:prstGeom prst="rect">
            <a:avLst/>
          </a:prstGeom>
        </p:spPr>
      </p:pic>
      <p:sp>
        <p:nvSpPr>
          <p:cNvPr id="6" name="TextBox 5">
            <a:extLst>
              <a:ext uri="{FF2B5EF4-FFF2-40B4-BE49-F238E27FC236}">
                <a16:creationId xmlns:a16="http://schemas.microsoft.com/office/drawing/2014/main" id="{09E67D17-5663-8D79-AFFB-6646446AA030}"/>
              </a:ext>
            </a:extLst>
          </p:cNvPr>
          <p:cNvSpPr txBox="1"/>
          <p:nvPr/>
        </p:nvSpPr>
        <p:spPr>
          <a:xfrm>
            <a:off x="8090000" y="2456448"/>
            <a:ext cx="4003240" cy="2585323"/>
          </a:xfrm>
          <a:prstGeom prst="rect">
            <a:avLst/>
          </a:prstGeom>
          <a:noFill/>
        </p:spPr>
        <p:txBody>
          <a:bodyPr wrap="square" rtlCol="0">
            <a:spAutoFit/>
          </a:bodyPr>
          <a:lstStyle/>
          <a:p>
            <a:pPr marL="285750" indent="-285750" algn="l">
              <a:buFontTx/>
              <a:buChar char="-"/>
            </a:pPr>
            <a:r>
              <a:rPr lang="en-GB" dirty="0">
                <a:solidFill>
                  <a:srgbClr val="666666"/>
                </a:solidFill>
              </a:rPr>
              <a:t>3 technicians</a:t>
            </a:r>
          </a:p>
          <a:p>
            <a:pPr marL="285750" indent="-285750" algn="l">
              <a:buFontTx/>
              <a:buChar char="-"/>
            </a:pPr>
            <a:r>
              <a:rPr lang="en-GB" dirty="0">
                <a:solidFill>
                  <a:srgbClr val="666666"/>
                </a:solidFill>
              </a:rPr>
              <a:t>2 control engineers</a:t>
            </a:r>
          </a:p>
          <a:p>
            <a:pPr marL="285750" indent="-285750" algn="l">
              <a:buFontTx/>
              <a:buChar char="-"/>
            </a:pPr>
            <a:r>
              <a:rPr lang="en-GB" dirty="0">
                <a:solidFill>
                  <a:srgbClr val="666666"/>
                </a:solidFill>
              </a:rPr>
              <a:t>1.5 research engineers</a:t>
            </a:r>
          </a:p>
          <a:p>
            <a:pPr marL="285750" indent="-285750" algn="l">
              <a:buFontTx/>
              <a:buChar char="-"/>
            </a:pPr>
            <a:r>
              <a:rPr lang="en-GB" dirty="0">
                <a:solidFill>
                  <a:srgbClr val="666666"/>
                </a:solidFill>
              </a:rPr>
              <a:t>0.5 control integration engineer from ECDC</a:t>
            </a:r>
          </a:p>
          <a:p>
            <a:pPr marL="285750" indent="-285750" algn="l">
              <a:buFontTx/>
              <a:buChar char="-"/>
            </a:pPr>
            <a:r>
              <a:rPr lang="en-GB" dirty="0">
                <a:solidFill>
                  <a:srgbClr val="666666"/>
                </a:solidFill>
              </a:rPr>
              <a:t>0.5 group leader</a:t>
            </a:r>
          </a:p>
          <a:p>
            <a:pPr marL="285750" indent="-285750" algn="l">
              <a:buFontTx/>
              <a:buChar char="-"/>
            </a:pPr>
            <a:r>
              <a:rPr lang="en-GB" dirty="0">
                <a:solidFill>
                  <a:srgbClr val="666666"/>
                </a:solidFill>
              </a:rPr>
              <a:t>0.X cryogenic engineer for He management from Accelerator</a:t>
            </a:r>
          </a:p>
          <a:p>
            <a:pPr marL="285750" indent="-285750" algn="l">
              <a:buFontTx/>
              <a:buChar char="-"/>
            </a:pPr>
            <a:r>
              <a:rPr lang="en-GB" dirty="0">
                <a:solidFill>
                  <a:srgbClr val="666666"/>
                </a:solidFill>
              </a:rPr>
              <a:t>1 scientist</a:t>
            </a:r>
          </a:p>
        </p:txBody>
      </p:sp>
      <p:pic>
        <p:nvPicPr>
          <p:cNvPr id="9" name="Picture 8">
            <a:extLst>
              <a:ext uri="{FF2B5EF4-FFF2-40B4-BE49-F238E27FC236}">
                <a16:creationId xmlns:a16="http://schemas.microsoft.com/office/drawing/2014/main" id="{BAD2AA18-D7BA-7538-7E09-3A6EAB9647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76946" y="1770260"/>
            <a:ext cx="1559587" cy="1980000"/>
          </a:xfrm>
          <a:prstGeom prst="rect">
            <a:avLst/>
          </a:prstGeom>
        </p:spPr>
      </p:pic>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11</a:t>
            </a:fld>
            <a:endParaRPr lang="sv-SE" dirty="0">
              <a:solidFill>
                <a:srgbClr val="CCCCCC"/>
              </a:solidFill>
            </a:endParaRPr>
          </a:p>
        </p:txBody>
      </p:sp>
      <p:pic>
        <p:nvPicPr>
          <p:cNvPr id="8" name="Picture 7">
            <a:extLst>
              <a:ext uri="{FF2B5EF4-FFF2-40B4-BE49-F238E27FC236}">
                <a16:creationId xmlns:a16="http://schemas.microsoft.com/office/drawing/2014/main" id="{C32D76F3-7284-6BE0-8339-1182D0FB6D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04759" y="1630610"/>
            <a:ext cx="1419737" cy="1980000"/>
          </a:xfrm>
          <a:prstGeom prst="rect">
            <a:avLst/>
          </a:prstGeom>
        </p:spPr>
      </p:pic>
      <p:pic>
        <p:nvPicPr>
          <p:cNvPr id="11" name="Picture 10">
            <a:extLst>
              <a:ext uri="{FF2B5EF4-FFF2-40B4-BE49-F238E27FC236}">
                <a16:creationId xmlns:a16="http://schemas.microsoft.com/office/drawing/2014/main" id="{3408AB99-CA7E-6FE3-BD5B-2DB6E233961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6597" y="2581875"/>
            <a:ext cx="1411667" cy="1980000"/>
          </a:xfrm>
          <a:prstGeom prst="rect">
            <a:avLst/>
          </a:prstGeom>
        </p:spPr>
      </p:pic>
      <p:pic>
        <p:nvPicPr>
          <p:cNvPr id="12" name="Picture 11">
            <a:extLst>
              <a:ext uri="{FF2B5EF4-FFF2-40B4-BE49-F238E27FC236}">
                <a16:creationId xmlns:a16="http://schemas.microsoft.com/office/drawing/2014/main" id="{BC3F50DA-D731-2581-1A1B-B12ED4FBDC0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492220" y="3866050"/>
            <a:ext cx="1490964" cy="1980000"/>
          </a:xfrm>
          <a:prstGeom prst="rect">
            <a:avLst/>
          </a:prstGeom>
        </p:spPr>
      </p:pic>
      <p:pic>
        <p:nvPicPr>
          <p:cNvPr id="18" name="Picture 17">
            <a:extLst>
              <a:ext uri="{FF2B5EF4-FFF2-40B4-BE49-F238E27FC236}">
                <a16:creationId xmlns:a16="http://schemas.microsoft.com/office/drawing/2014/main" id="{148EC94F-7991-003C-865C-267A37AEE17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33185" y="1634081"/>
            <a:ext cx="2067447" cy="2160000"/>
          </a:xfrm>
          <a:prstGeom prst="rect">
            <a:avLst/>
          </a:prstGeom>
        </p:spPr>
      </p:pic>
      <p:pic>
        <p:nvPicPr>
          <p:cNvPr id="16" name="Picture 15">
            <a:extLst>
              <a:ext uri="{FF2B5EF4-FFF2-40B4-BE49-F238E27FC236}">
                <a16:creationId xmlns:a16="http://schemas.microsoft.com/office/drawing/2014/main" id="{EF522DC7-FC4E-01A5-AA44-C71E1F3592D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826809" y="2874635"/>
            <a:ext cx="1803487" cy="1980000"/>
          </a:xfrm>
          <a:prstGeom prst="rect">
            <a:avLst/>
          </a:prstGeom>
        </p:spPr>
      </p:pic>
      <p:pic>
        <p:nvPicPr>
          <p:cNvPr id="13" name="Picture 12">
            <a:extLst>
              <a:ext uri="{FF2B5EF4-FFF2-40B4-BE49-F238E27FC236}">
                <a16:creationId xmlns:a16="http://schemas.microsoft.com/office/drawing/2014/main" id="{EBB36787-13E4-2B20-E128-4D43F3806CC9}"/>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620714" y="2737495"/>
            <a:ext cx="1453645" cy="1980000"/>
          </a:xfrm>
          <a:prstGeom prst="rect">
            <a:avLst/>
          </a:prstGeom>
        </p:spPr>
      </p:pic>
      <p:pic>
        <p:nvPicPr>
          <p:cNvPr id="14" name="Picture 13">
            <a:extLst>
              <a:ext uri="{FF2B5EF4-FFF2-40B4-BE49-F238E27FC236}">
                <a16:creationId xmlns:a16="http://schemas.microsoft.com/office/drawing/2014/main" id="{C477CE4E-8C42-F4A9-EC1F-69D00C6F7724}"/>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234306" y="3943643"/>
            <a:ext cx="1582979" cy="1980000"/>
          </a:xfrm>
          <a:prstGeom prst="rect">
            <a:avLst/>
          </a:prstGeom>
        </p:spPr>
      </p:pic>
      <p:sp>
        <p:nvSpPr>
          <p:cNvPr id="21" name="Rubrik 1">
            <a:extLst>
              <a:ext uri="{FF2B5EF4-FFF2-40B4-BE49-F238E27FC236}">
                <a16:creationId xmlns:a16="http://schemas.microsoft.com/office/drawing/2014/main" id="{9E9C368E-D16F-3F3C-957E-5354EB0B9EB9}"/>
              </a:ext>
            </a:extLst>
          </p:cNvPr>
          <p:cNvSpPr>
            <a:spLocks noGrp="1"/>
          </p:cNvSpPr>
          <p:nvPr>
            <p:ph type="title"/>
          </p:nvPr>
        </p:nvSpPr>
        <p:spPr>
          <a:xfrm>
            <a:off x="1048552" y="446692"/>
            <a:ext cx="9360000" cy="657339"/>
          </a:xfrm>
        </p:spPr>
        <p:txBody>
          <a:bodyPr/>
          <a:lstStyle/>
          <a:p>
            <a:r>
              <a:rPr lang="en-GB" dirty="0">
                <a:solidFill>
                  <a:schemeClr val="tx1">
                    <a:lumMod val="75000"/>
                    <a:lumOff val="25000"/>
                  </a:schemeClr>
                </a:solidFill>
              </a:rPr>
              <a:t>Team after 01.05.2023</a:t>
            </a:r>
          </a:p>
        </p:txBody>
      </p:sp>
      <p:pic>
        <p:nvPicPr>
          <p:cNvPr id="2" name="Picture 1">
            <a:extLst>
              <a:ext uri="{FF2B5EF4-FFF2-40B4-BE49-F238E27FC236}">
                <a16:creationId xmlns:a16="http://schemas.microsoft.com/office/drawing/2014/main" id="{EFD106D7-47C8-C4AD-A583-E02F7388F86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700539" y="4518035"/>
            <a:ext cx="1430635" cy="1980000"/>
          </a:xfrm>
          <a:prstGeom prst="rect">
            <a:avLst/>
          </a:prstGeom>
        </p:spPr>
      </p:pic>
      <p:pic>
        <p:nvPicPr>
          <p:cNvPr id="7" name="Picture 6">
            <a:extLst>
              <a:ext uri="{FF2B5EF4-FFF2-40B4-BE49-F238E27FC236}">
                <a16:creationId xmlns:a16="http://schemas.microsoft.com/office/drawing/2014/main" id="{7ADD98E6-4225-2A8F-D57D-41CEE27D018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486819" y="3804114"/>
            <a:ext cx="3077817" cy="2780649"/>
          </a:xfrm>
          <a:prstGeom prst="rect">
            <a:avLst/>
          </a:prstGeom>
        </p:spPr>
      </p:pic>
      <p:sp>
        <p:nvSpPr>
          <p:cNvPr id="3" name="TextBox 2">
            <a:extLst>
              <a:ext uri="{FF2B5EF4-FFF2-40B4-BE49-F238E27FC236}">
                <a16:creationId xmlns:a16="http://schemas.microsoft.com/office/drawing/2014/main" id="{B478BC39-9262-316A-DE65-A24707913751}"/>
              </a:ext>
            </a:extLst>
          </p:cNvPr>
          <p:cNvSpPr txBox="1"/>
          <p:nvPr/>
        </p:nvSpPr>
        <p:spPr>
          <a:xfrm>
            <a:off x="8090000" y="2456448"/>
            <a:ext cx="4003240" cy="2585323"/>
          </a:xfrm>
          <a:prstGeom prst="rect">
            <a:avLst/>
          </a:prstGeom>
          <a:noFill/>
        </p:spPr>
        <p:txBody>
          <a:bodyPr wrap="square" rtlCol="0">
            <a:spAutoFit/>
          </a:bodyPr>
          <a:lstStyle/>
          <a:p>
            <a:pPr marL="285750" indent="-285750" algn="l">
              <a:buFontTx/>
              <a:buChar char="-"/>
            </a:pPr>
            <a:r>
              <a:rPr lang="en-GB" dirty="0">
                <a:solidFill>
                  <a:srgbClr val="666666"/>
                </a:solidFill>
              </a:rPr>
              <a:t>3 technicians</a:t>
            </a:r>
          </a:p>
          <a:p>
            <a:pPr marL="285750" indent="-285750" algn="l">
              <a:buFontTx/>
              <a:buChar char="-"/>
            </a:pPr>
            <a:r>
              <a:rPr lang="en-GB" dirty="0">
                <a:solidFill>
                  <a:srgbClr val="666666"/>
                </a:solidFill>
              </a:rPr>
              <a:t>2 control engineers</a:t>
            </a:r>
          </a:p>
          <a:p>
            <a:pPr marL="285750" indent="-285750" algn="l">
              <a:buFontTx/>
              <a:buChar char="-"/>
            </a:pPr>
            <a:r>
              <a:rPr lang="en-GB" dirty="0">
                <a:solidFill>
                  <a:srgbClr val="666666"/>
                </a:solidFill>
              </a:rPr>
              <a:t>3.5 research engineers</a:t>
            </a:r>
          </a:p>
          <a:p>
            <a:pPr marL="285750" indent="-285750" algn="l">
              <a:buFontTx/>
              <a:buChar char="-"/>
            </a:pPr>
            <a:r>
              <a:rPr lang="en-GB" dirty="0">
                <a:solidFill>
                  <a:srgbClr val="666666"/>
                </a:solidFill>
              </a:rPr>
              <a:t>0.5 control integration engineer from ECDC</a:t>
            </a:r>
          </a:p>
          <a:p>
            <a:pPr marL="285750" indent="-285750" algn="l">
              <a:buFontTx/>
              <a:buChar char="-"/>
            </a:pPr>
            <a:r>
              <a:rPr lang="en-GB" dirty="0">
                <a:solidFill>
                  <a:srgbClr val="666666"/>
                </a:solidFill>
              </a:rPr>
              <a:t>0.5 group leader</a:t>
            </a:r>
          </a:p>
          <a:p>
            <a:pPr marL="285750" indent="-285750" algn="l">
              <a:buFontTx/>
              <a:buChar char="-"/>
            </a:pPr>
            <a:r>
              <a:rPr lang="en-GB" dirty="0">
                <a:solidFill>
                  <a:srgbClr val="666666"/>
                </a:solidFill>
              </a:rPr>
              <a:t>0.X cryogenic engineer for He management from Accelerator</a:t>
            </a:r>
          </a:p>
          <a:p>
            <a:pPr marL="285750" indent="-285750" algn="l">
              <a:buFontTx/>
              <a:buChar char="-"/>
            </a:pPr>
            <a:r>
              <a:rPr lang="en-GB" dirty="0">
                <a:solidFill>
                  <a:srgbClr val="666666"/>
                </a:solidFill>
              </a:rPr>
              <a:t>1 scientist</a:t>
            </a:r>
          </a:p>
        </p:txBody>
      </p:sp>
      <p:pic>
        <p:nvPicPr>
          <p:cNvPr id="15" name="Picture 14">
            <a:extLst>
              <a:ext uri="{FF2B5EF4-FFF2-40B4-BE49-F238E27FC236}">
                <a16:creationId xmlns:a16="http://schemas.microsoft.com/office/drawing/2014/main" id="{61D3FB72-3DC3-8994-445E-EDE78AA9A81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243406" y="4295900"/>
            <a:ext cx="1490963" cy="2045740"/>
          </a:xfrm>
          <a:prstGeom prst="rect">
            <a:avLst/>
          </a:prstGeom>
        </p:spPr>
      </p:pic>
      <p:sp>
        <p:nvSpPr>
          <p:cNvPr id="22" name="TextBox 21">
            <a:extLst>
              <a:ext uri="{FF2B5EF4-FFF2-40B4-BE49-F238E27FC236}">
                <a16:creationId xmlns:a16="http://schemas.microsoft.com/office/drawing/2014/main" id="{9D7D7F77-7277-F417-E53D-A485B9F55AC9}"/>
              </a:ext>
            </a:extLst>
          </p:cNvPr>
          <p:cNvSpPr txBox="1"/>
          <p:nvPr/>
        </p:nvSpPr>
        <p:spPr>
          <a:xfrm>
            <a:off x="8090000" y="2456448"/>
            <a:ext cx="4003240" cy="2585323"/>
          </a:xfrm>
          <a:prstGeom prst="rect">
            <a:avLst/>
          </a:prstGeom>
          <a:noFill/>
        </p:spPr>
        <p:txBody>
          <a:bodyPr wrap="square" rtlCol="0">
            <a:spAutoFit/>
          </a:bodyPr>
          <a:lstStyle/>
          <a:p>
            <a:pPr marL="285750" indent="-285750" algn="l">
              <a:buFontTx/>
              <a:buChar char="-"/>
            </a:pPr>
            <a:r>
              <a:rPr lang="en-GB" dirty="0">
                <a:solidFill>
                  <a:srgbClr val="666666"/>
                </a:solidFill>
              </a:rPr>
              <a:t>3 technicians</a:t>
            </a:r>
          </a:p>
          <a:p>
            <a:pPr marL="285750" indent="-285750" algn="l">
              <a:buFontTx/>
              <a:buChar char="-"/>
            </a:pPr>
            <a:r>
              <a:rPr lang="en-GB" dirty="0">
                <a:solidFill>
                  <a:srgbClr val="666666"/>
                </a:solidFill>
              </a:rPr>
              <a:t>2 control engineers</a:t>
            </a:r>
          </a:p>
          <a:p>
            <a:pPr marL="285750" indent="-285750" algn="l">
              <a:buFontTx/>
              <a:buChar char="-"/>
            </a:pPr>
            <a:r>
              <a:rPr lang="en-GB" dirty="0">
                <a:solidFill>
                  <a:srgbClr val="666666"/>
                </a:solidFill>
              </a:rPr>
              <a:t>4.5 research engineers</a:t>
            </a:r>
          </a:p>
          <a:p>
            <a:pPr marL="285750" indent="-285750" algn="l">
              <a:buFontTx/>
              <a:buChar char="-"/>
            </a:pPr>
            <a:r>
              <a:rPr lang="en-GB" dirty="0">
                <a:solidFill>
                  <a:srgbClr val="666666"/>
                </a:solidFill>
              </a:rPr>
              <a:t>0.5 control integration engineer from ECDC</a:t>
            </a:r>
          </a:p>
          <a:p>
            <a:pPr marL="285750" indent="-285750" algn="l">
              <a:buFontTx/>
              <a:buChar char="-"/>
            </a:pPr>
            <a:r>
              <a:rPr lang="en-GB" dirty="0">
                <a:solidFill>
                  <a:srgbClr val="666666"/>
                </a:solidFill>
              </a:rPr>
              <a:t>0.5 group leader</a:t>
            </a:r>
          </a:p>
          <a:p>
            <a:pPr marL="285750" indent="-285750" algn="l">
              <a:buFontTx/>
              <a:buChar char="-"/>
            </a:pPr>
            <a:r>
              <a:rPr lang="en-GB" dirty="0">
                <a:solidFill>
                  <a:srgbClr val="666666"/>
                </a:solidFill>
              </a:rPr>
              <a:t>0.X cryogenic engineer for He management from Accelerator</a:t>
            </a:r>
          </a:p>
          <a:p>
            <a:pPr marL="285750" indent="-285750" algn="l">
              <a:buFontTx/>
              <a:buChar char="-"/>
            </a:pPr>
            <a:r>
              <a:rPr lang="en-GB" dirty="0">
                <a:solidFill>
                  <a:srgbClr val="666666"/>
                </a:solidFill>
              </a:rPr>
              <a:t>1 scientist</a:t>
            </a:r>
          </a:p>
        </p:txBody>
      </p:sp>
      <p:sp>
        <p:nvSpPr>
          <p:cNvPr id="23" name="TextBox 22">
            <a:extLst>
              <a:ext uri="{FF2B5EF4-FFF2-40B4-BE49-F238E27FC236}">
                <a16:creationId xmlns:a16="http://schemas.microsoft.com/office/drawing/2014/main" id="{1AD4F301-A28A-A424-142C-1F795F462452}"/>
              </a:ext>
            </a:extLst>
          </p:cNvPr>
          <p:cNvSpPr txBox="1"/>
          <p:nvPr/>
        </p:nvSpPr>
        <p:spPr>
          <a:xfrm>
            <a:off x="8090000" y="2456448"/>
            <a:ext cx="4003240" cy="2862322"/>
          </a:xfrm>
          <a:prstGeom prst="rect">
            <a:avLst/>
          </a:prstGeom>
          <a:noFill/>
        </p:spPr>
        <p:txBody>
          <a:bodyPr wrap="square" rtlCol="0">
            <a:spAutoFit/>
          </a:bodyPr>
          <a:lstStyle/>
          <a:p>
            <a:pPr marL="285750" indent="-285750" algn="l">
              <a:buFontTx/>
              <a:buChar char="-"/>
            </a:pPr>
            <a:r>
              <a:rPr lang="en-GB" dirty="0">
                <a:solidFill>
                  <a:srgbClr val="666666"/>
                </a:solidFill>
              </a:rPr>
              <a:t>4 technicians</a:t>
            </a:r>
          </a:p>
          <a:p>
            <a:pPr marL="285750" indent="-285750" algn="l">
              <a:buFontTx/>
              <a:buChar char="-"/>
            </a:pPr>
            <a:r>
              <a:rPr lang="en-GB" dirty="0">
                <a:solidFill>
                  <a:srgbClr val="666666"/>
                </a:solidFill>
              </a:rPr>
              <a:t>2 control engineers</a:t>
            </a:r>
          </a:p>
          <a:p>
            <a:pPr marL="285750" indent="-285750" algn="l">
              <a:buFontTx/>
              <a:buChar char="-"/>
            </a:pPr>
            <a:r>
              <a:rPr lang="en-GB" dirty="0">
                <a:solidFill>
                  <a:srgbClr val="666666"/>
                </a:solidFill>
              </a:rPr>
              <a:t>4.5 research engineers</a:t>
            </a:r>
          </a:p>
          <a:p>
            <a:pPr marL="285750" indent="-285750" algn="l">
              <a:buFontTx/>
              <a:buChar char="-"/>
            </a:pPr>
            <a:r>
              <a:rPr lang="en-GB" dirty="0">
                <a:solidFill>
                  <a:srgbClr val="666666"/>
                </a:solidFill>
              </a:rPr>
              <a:t>0.5 control integration engineer from ECDC</a:t>
            </a:r>
          </a:p>
          <a:p>
            <a:pPr marL="285750" indent="-285750" algn="l">
              <a:buFontTx/>
              <a:buChar char="-"/>
            </a:pPr>
            <a:r>
              <a:rPr lang="en-GB" dirty="0">
                <a:solidFill>
                  <a:srgbClr val="666666"/>
                </a:solidFill>
              </a:rPr>
              <a:t>0.5 group leader</a:t>
            </a:r>
          </a:p>
          <a:p>
            <a:pPr marL="285750" indent="-285750" algn="l">
              <a:buFontTx/>
              <a:buChar char="-"/>
            </a:pPr>
            <a:r>
              <a:rPr lang="en-GB" dirty="0">
                <a:solidFill>
                  <a:srgbClr val="666666"/>
                </a:solidFill>
              </a:rPr>
              <a:t>0.X cryogenic engineer for He management from Accelerator</a:t>
            </a:r>
          </a:p>
          <a:p>
            <a:pPr marL="285750" indent="-285750" algn="l">
              <a:buFontTx/>
              <a:buChar char="-"/>
            </a:pPr>
            <a:r>
              <a:rPr lang="en-GB" dirty="0">
                <a:solidFill>
                  <a:srgbClr val="666666"/>
                </a:solidFill>
              </a:rPr>
              <a:t>1 scientist</a:t>
            </a:r>
          </a:p>
          <a:p>
            <a:pPr marL="285750" indent="-285750" algn="l">
              <a:buFontTx/>
              <a:buChar char="-"/>
            </a:pPr>
            <a:r>
              <a:rPr lang="en-GB" dirty="0">
                <a:solidFill>
                  <a:srgbClr val="666666"/>
                </a:solidFill>
              </a:rPr>
              <a:t>0.X mechanical designer</a:t>
            </a:r>
          </a:p>
        </p:txBody>
      </p:sp>
    </p:spTree>
    <p:extLst>
      <p:ext uri="{BB962C8B-B14F-4D97-AF65-F5344CB8AC3E}">
        <p14:creationId xmlns:p14="http://schemas.microsoft.com/office/powerpoint/2010/main" val="133207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xit"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xEl>
                                              <p:pRg st="3" end="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xEl>
                                              <p:pRg st="4" end="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xEl>
                                              <p:pRg st="5" end="5"/>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3">
                                            <p:txEl>
                                              <p:pRg st="0" end="0"/>
                                            </p:txEl>
                                          </p:spTgt>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3">
                                            <p:txEl>
                                              <p:pRg st="1" end="1"/>
                                            </p:txEl>
                                          </p:spTgt>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3">
                                            <p:txEl>
                                              <p:pRg st="2" end="2"/>
                                            </p:txEl>
                                          </p:spTgt>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3">
                                            <p:txEl>
                                              <p:pRg st="3" end="3"/>
                                            </p:txEl>
                                          </p:spTgt>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3">
                                            <p:txEl>
                                              <p:pRg st="4" end="4"/>
                                            </p:txEl>
                                          </p:spTgt>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3">
                                            <p:txEl>
                                              <p:pRg st="5" end="5"/>
                                            </p:txEl>
                                          </p:spTgt>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3">
                                            <p:txEl>
                                              <p:pRg st="6" end="6"/>
                                            </p:txEl>
                                          </p:spTgt>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3">
                                            <p:txEl>
                                              <p:pRg st="0" end="0"/>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3">
                                            <p:txEl>
                                              <p:pRg st="1" end="1"/>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3">
                                            <p:txEl>
                                              <p:pRg st="2" end="2"/>
                                            </p:tx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3">
                                            <p:txEl>
                                              <p:pRg st="3" end="3"/>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3">
                                            <p:txEl>
                                              <p:pRg st="4" end="4"/>
                                            </p:tx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3">
                                            <p:txEl>
                                              <p:pRg st="5" end="5"/>
                                            </p:tx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3">
                                            <p:txEl>
                                              <p:pRg st="6" end="6"/>
                                            </p:txEl>
                                          </p:spTgt>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3">
                                            <p:txEl>
                                              <p:pRg st="7" end="7"/>
                                            </p:txEl>
                                          </p:spTgt>
                                        </p:tgtEl>
                                        <p:attrNameLst>
                                          <p:attrName>style.visibility</p:attrName>
                                        </p:attrNameLst>
                                      </p:cBhvr>
                                      <p:to>
                                        <p:strVal val="visible"/>
                                      </p:to>
                                    </p:set>
                                  </p:childTnLst>
                                </p:cTn>
                              </p:par>
                              <p:par>
                                <p:cTn id="75" presetID="1" presetClass="exit" presetSubtype="0" fill="hold" grpId="1" nodeType="withEffect">
                                  <p:stCondLst>
                                    <p:cond delay="0"/>
                                  </p:stCondLst>
                                  <p:childTnLst>
                                    <p:set>
                                      <p:cBhvr>
                                        <p:cTn id="76" dur="1" fill="hold">
                                          <p:stCondLst>
                                            <p:cond delay="0"/>
                                          </p:stCondLst>
                                        </p:cTn>
                                        <p:tgtEl>
                                          <p:spTgt spid="22">
                                            <p:txEl>
                                              <p:pRg st="0" end="0"/>
                                            </p:txEl>
                                          </p:spTgt>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22">
                                            <p:txEl>
                                              <p:pRg st="1" end="1"/>
                                            </p:txEl>
                                          </p:spTgt>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22">
                                            <p:txEl>
                                              <p:pRg st="2" end="2"/>
                                            </p:txEl>
                                          </p:spTgt>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22">
                                            <p:txEl>
                                              <p:pRg st="3" end="3"/>
                                            </p:txEl>
                                          </p:spTgt>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22">
                                            <p:txEl>
                                              <p:pRg st="4" end="4"/>
                                            </p:txEl>
                                          </p:spTgt>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22">
                                            <p:txEl>
                                              <p:pRg st="5" end="5"/>
                                            </p:txEl>
                                          </p:spTgt>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22">
                                            <p:txEl>
                                              <p:pRg st="6" end="6"/>
                                            </p:txEl>
                                          </p:spTgt>
                                        </p:tgtEl>
                                        <p:attrNameLst>
                                          <p:attrName>style.visibility</p:attrName>
                                        </p:attrNameLst>
                                      </p:cBhvr>
                                      <p:to>
                                        <p:strVal val="hidden"/>
                                      </p:to>
                                    </p:set>
                                  </p:childTnLst>
                                </p:cTn>
                              </p:par>
                              <p:par>
                                <p:cTn id="89" presetID="1" presetClass="entr" presetSubtype="0" fill="hold" nodeType="withEffect">
                                  <p:stCondLst>
                                    <p:cond delay="0"/>
                                  </p:stCondLst>
                                  <p:childTnLst>
                                    <p:set>
                                      <p:cBhvr>
                                        <p:cTn id="90" dur="1" fill="hold">
                                          <p:stCondLst>
                                            <p:cond delay="0"/>
                                          </p:stCondLst>
                                        </p:cTn>
                                        <p:tgtEl>
                                          <p:spTgt spid="1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24"/>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allAtOnce"/>
      <p:bldP spid="3" grpId="1" build="allAtOnce"/>
      <p:bldP spid="22" grpId="0" build="allAtOnce"/>
      <p:bldP spid="22" grpId="1" build="allAtOnce"/>
      <p:bldP spid="23"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F7BE83-844E-40FA-03FD-85123F1BDE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7120007" y="261146"/>
            <a:ext cx="1490963" cy="2045740"/>
          </a:xfrm>
          <a:prstGeom prst="rect">
            <a:avLst/>
          </a:prstGeom>
        </p:spPr>
      </p:pic>
      <p:pic>
        <p:nvPicPr>
          <p:cNvPr id="24" name="Picture 23">
            <a:extLst>
              <a:ext uri="{FF2B5EF4-FFF2-40B4-BE49-F238E27FC236}">
                <a16:creationId xmlns:a16="http://schemas.microsoft.com/office/drawing/2014/main" id="{1D0D8B9F-0657-00FF-252A-CE94D48A387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9247441" y="175368"/>
            <a:ext cx="1490963" cy="2045740"/>
          </a:xfrm>
          <a:prstGeom prst="rect">
            <a:avLst/>
          </a:prstGeom>
        </p:spPr>
      </p:pic>
      <p:pic>
        <p:nvPicPr>
          <p:cNvPr id="19" name="Picture 18">
            <a:extLst>
              <a:ext uri="{FF2B5EF4-FFF2-40B4-BE49-F238E27FC236}">
                <a16:creationId xmlns:a16="http://schemas.microsoft.com/office/drawing/2014/main" id="{7B983909-2D8E-4F9E-F081-AA6D27DE06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243576" y="1198238"/>
            <a:ext cx="1490963" cy="2045740"/>
          </a:xfrm>
          <a:prstGeom prst="rect">
            <a:avLst/>
          </a:prstGeom>
        </p:spPr>
      </p:pic>
      <p:pic>
        <p:nvPicPr>
          <p:cNvPr id="20" name="Picture 19">
            <a:extLst>
              <a:ext uri="{FF2B5EF4-FFF2-40B4-BE49-F238E27FC236}">
                <a16:creationId xmlns:a16="http://schemas.microsoft.com/office/drawing/2014/main" id="{5CE765E5-61C9-B8CD-5F2A-6711902960C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2769671" y="979720"/>
            <a:ext cx="1490963" cy="2045740"/>
          </a:xfrm>
          <a:prstGeom prst="rect">
            <a:avLst/>
          </a:prstGeom>
        </p:spPr>
      </p:pic>
      <p:pic>
        <p:nvPicPr>
          <p:cNvPr id="17" name="Picture 16">
            <a:extLst>
              <a:ext uri="{FF2B5EF4-FFF2-40B4-BE49-F238E27FC236}">
                <a16:creationId xmlns:a16="http://schemas.microsoft.com/office/drawing/2014/main" id="{C589101E-6534-ACD1-50A1-CB3FD98AC6B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5123704" y="1160609"/>
            <a:ext cx="1490963" cy="2045740"/>
          </a:xfrm>
          <a:prstGeom prst="rect">
            <a:avLst/>
          </a:prstGeom>
        </p:spPr>
      </p:pic>
      <p:sp>
        <p:nvSpPr>
          <p:cNvPr id="6" name="TextBox 5">
            <a:extLst>
              <a:ext uri="{FF2B5EF4-FFF2-40B4-BE49-F238E27FC236}">
                <a16:creationId xmlns:a16="http://schemas.microsoft.com/office/drawing/2014/main" id="{09E67D17-5663-8D79-AFFB-6646446AA030}"/>
              </a:ext>
            </a:extLst>
          </p:cNvPr>
          <p:cNvSpPr txBox="1"/>
          <p:nvPr/>
        </p:nvSpPr>
        <p:spPr>
          <a:xfrm>
            <a:off x="8563063" y="3640981"/>
            <a:ext cx="4003240" cy="2862322"/>
          </a:xfrm>
          <a:prstGeom prst="rect">
            <a:avLst/>
          </a:prstGeom>
          <a:noFill/>
        </p:spPr>
        <p:txBody>
          <a:bodyPr wrap="square" rtlCol="0">
            <a:spAutoFit/>
          </a:bodyPr>
          <a:lstStyle/>
          <a:p>
            <a:pPr marL="285750" indent="-285750" algn="l">
              <a:buFontTx/>
              <a:buChar char="-"/>
            </a:pPr>
            <a:r>
              <a:rPr lang="en-GB" dirty="0">
                <a:solidFill>
                  <a:srgbClr val="666666"/>
                </a:solidFill>
              </a:rPr>
              <a:t>7 technicians</a:t>
            </a:r>
          </a:p>
          <a:p>
            <a:pPr marL="285750" indent="-285750" algn="l">
              <a:buFontTx/>
              <a:buChar char="-"/>
            </a:pPr>
            <a:r>
              <a:rPr lang="en-GB" dirty="0">
                <a:solidFill>
                  <a:srgbClr val="666666"/>
                </a:solidFill>
              </a:rPr>
              <a:t>2 control engineers</a:t>
            </a:r>
          </a:p>
          <a:p>
            <a:pPr marL="285750" indent="-285750" algn="l">
              <a:buFontTx/>
              <a:buChar char="-"/>
            </a:pPr>
            <a:r>
              <a:rPr lang="en-GB" dirty="0">
                <a:solidFill>
                  <a:srgbClr val="666666"/>
                </a:solidFill>
              </a:rPr>
              <a:t>4.5 research engineers</a:t>
            </a:r>
          </a:p>
          <a:p>
            <a:pPr marL="285750" indent="-285750" algn="l">
              <a:buFontTx/>
              <a:buChar char="-"/>
            </a:pPr>
            <a:r>
              <a:rPr lang="en-GB" dirty="0">
                <a:solidFill>
                  <a:srgbClr val="666666"/>
                </a:solidFill>
              </a:rPr>
              <a:t>0.5 control integration engineer from ECDC</a:t>
            </a:r>
          </a:p>
          <a:p>
            <a:pPr marL="285750" indent="-285750" algn="l">
              <a:buFontTx/>
              <a:buChar char="-"/>
            </a:pPr>
            <a:r>
              <a:rPr lang="en-GB" dirty="0">
                <a:solidFill>
                  <a:srgbClr val="666666"/>
                </a:solidFill>
              </a:rPr>
              <a:t>0.5 group leader</a:t>
            </a:r>
          </a:p>
          <a:p>
            <a:pPr marL="285750" indent="-285750" algn="l">
              <a:buFontTx/>
              <a:buChar char="-"/>
            </a:pPr>
            <a:r>
              <a:rPr lang="en-GB" dirty="0">
                <a:solidFill>
                  <a:srgbClr val="666666"/>
                </a:solidFill>
              </a:rPr>
              <a:t>0.X cryogenic engineer for He management from Accelerator</a:t>
            </a:r>
          </a:p>
          <a:p>
            <a:pPr marL="285750" indent="-285750" algn="l">
              <a:buFontTx/>
              <a:buChar char="-"/>
            </a:pPr>
            <a:r>
              <a:rPr lang="en-GB" dirty="0">
                <a:solidFill>
                  <a:srgbClr val="666666"/>
                </a:solidFill>
              </a:rPr>
              <a:t>1 scientist</a:t>
            </a:r>
          </a:p>
          <a:p>
            <a:pPr marL="285750" indent="-285750" algn="l">
              <a:buFontTx/>
              <a:buChar char="-"/>
            </a:pPr>
            <a:r>
              <a:rPr lang="en-GB" dirty="0">
                <a:solidFill>
                  <a:srgbClr val="666666"/>
                </a:solidFill>
              </a:rPr>
              <a:t>0.X mechanical designer</a:t>
            </a:r>
          </a:p>
        </p:txBody>
      </p:sp>
      <p:pic>
        <p:nvPicPr>
          <p:cNvPr id="9" name="Picture 8">
            <a:extLst>
              <a:ext uri="{FF2B5EF4-FFF2-40B4-BE49-F238E27FC236}">
                <a16:creationId xmlns:a16="http://schemas.microsoft.com/office/drawing/2014/main" id="{BAD2AA18-D7BA-7538-7E09-3A6EAB9647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76946" y="1770260"/>
            <a:ext cx="1559587" cy="1980000"/>
          </a:xfrm>
          <a:prstGeom prst="rect">
            <a:avLst/>
          </a:prstGeom>
        </p:spPr>
      </p:pic>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12</a:t>
            </a:fld>
            <a:endParaRPr lang="sv-SE" dirty="0">
              <a:solidFill>
                <a:srgbClr val="CCCCCC"/>
              </a:solidFill>
            </a:endParaRPr>
          </a:p>
        </p:txBody>
      </p:sp>
      <p:pic>
        <p:nvPicPr>
          <p:cNvPr id="8" name="Picture 7">
            <a:extLst>
              <a:ext uri="{FF2B5EF4-FFF2-40B4-BE49-F238E27FC236}">
                <a16:creationId xmlns:a16="http://schemas.microsoft.com/office/drawing/2014/main" id="{C32D76F3-7284-6BE0-8339-1182D0FB6D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04759" y="1630610"/>
            <a:ext cx="1419737" cy="1980000"/>
          </a:xfrm>
          <a:prstGeom prst="rect">
            <a:avLst/>
          </a:prstGeom>
        </p:spPr>
      </p:pic>
      <p:pic>
        <p:nvPicPr>
          <p:cNvPr id="11" name="Picture 10">
            <a:extLst>
              <a:ext uri="{FF2B5EF4-FFF2-40B4-BE49-F238E27FC236}">
                <a16:creationId xmlns:a16="http://schemas.microsoft.com/office/drawing/2014/main" id="{3408AB99-CA7E-6FE3-BD5B-2DB6E233961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6597" y="2581875"/>
            <a:ext cx="1411667" cy="1980000"/>
          </a:xfrm>
          <a:prstGeom prst="rect">
            <a:avLst/>
          </a:prstGeom>
        </p:spPr>
      </p:pic>
      <p:pic>
        <p:nvPicPr>
          <p:cNvPr id="12" name="Picture 11">
            <a:extLst>
              <a:ext uri="{FF2B5EF4-FFF2-40B4-BE49-F238E27FC236}">
                <a16:creationId xmlns:a16="http://schemas.microsoft.com/office/drawing/2014/main" id="{BC3F50DA-D731-2581-1A1B-B12ED4FBDC0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492220" y="3866050"/>
            <a:ext cx="1490964" cy="1980000"/>
          </a:xfrm>
          <a:prstGeom prst="rect">
            <a:avLst/>
          </a:prstGeom>
        </p:spPr>
      </p:pic>
      <p:pic>
        <p:nvPicPr>
          <p:cNvPr id="18" name="Picture 17">
            <a:extLst>
              <a:ext uri="{FF2B5EF4-FFF2-40B4-BE49-F238E27FC236}">
                <a16:creationId xmlns:a16="http://schemas.microsoft.com/office/drawing/2014/main" id="{148EC94F-7991-003C-865C-267A37AEE17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33185" y="1634081"/>
            <a:ext cx="2067447" cy="2160000"/>
          </a:xfrm>
          <a:prstGeom prst="rect">
            <a:avLst/>
          </a:prstGeom>
        </p:spPr>
      </p:pic>
      <p:pic>
        <p:nvPicPr>
          <p:cNvPr id="16" name="Picture 15">
            <a:extLst>
              <a:ext uri="{FF2B5EF4-FFF2-40B4-BE49-F238E27FC236}">
                <a16:creationId xmlns:a16="http://schemas.microsoft.com/office/drawing/2014/main" id="{EF522DC7-FC4E-01A5-AA44-C71E1F3592D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826809" y="2874635"/>
            <a:ext cx="1803487" cy="1980000"/>
          </a:xfrm>
          <a:prstGeom prst="rect">
            <a:avLst/>
          </a:prstGeom>
        </p:spPr>
      </p:pic>
      <p:pic>
        <p:nvPicPr>
          <p:cNvPr id="13" name="Picture 12">
            <a:extLst>
              <a:ext uri="{FF2B5EF4-FFF2-40B4-BE49-F238E27FC236}">
                <a16:creationId xmlns:a16="http://schemas.microsoft.com/office/drawing/2014/main" id="{EBB36787-13E4-2B20-E128-4D43F3806CC9}"/>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620714" y="2737495"/>
            <a:ext cx="1453645" cy="1980000"/>
          </a:xfrm>
          <a:prstGeom prst="rect">
            <a:avLst/>
          </a:prstGeom>
        </p:spPr>
      </p:pic>
      <p:sp>
        <p:nvSpPr>
          <p:cNvPr id="21" name="Rubrik 1">
            <a:extLst>
              <a:ext uri="{FF2B5EF4-FFF2-40B4-BE49-F238E27FC236}">
                <a16:creationId xmlns:a16="http://schemas.microsoft.com/office/drawing/2014/main" id="{9E9C368E-D16F-3F3C-957E-5354EB0B9EB9}"/>
              </a:ext>
            </a:extLst>
          </p:cNvPr>
          <p:cNvSpPr>
            <a:spLocks noGrp="1"/>
          </p:cNvSpPr>
          <p:nvPr>
            <p:ph type="title"/>
          </p:nvPr>
        </p:nvSpPr>
        <p:spPr>
          <a:xfrm>
            <a:off x="1048552" y="446692"/>
            <a:ext cx="9360000" cy="657339"/>
          </a:xfrm>
        </p:spPr>
        <p:txBody>
          <a:bodyPr/>
          <a:lstStyle/>
          <a:p>
            <a:r>
              <a:rPr lang="en-GB" dirty="0">
                <a:solidFill>
                  <a:schemeClr val="tx1">
                    <a:lumMod val="75000"/>
                    <a:lumOff val="25000"/>
                  </a:schemeClr>
                </a:solidFill>
              </a:rPr>
              <a:t>Team in 2027</a:t>
            </a:r>
          </a:p>
        </p:txBody>
      </p:sp>
      <p:pic>
        <p:nvPicPr>
          <p:cNvPr id="2" name="Picture 1">
            <a:extLst>
              <a:ext uri="{FF2B5EF4-FFF2-40B4-BE49-F238E27FC236}">
                <a16:creationId xmlns:a16="http://schemas.microsoft.com/office/drawing/2014/main" id="{EFD106D7-47C8-C4AD-A583-E02F7388F86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700539" y="4518035"/>
            <a:ext cx="1430635" cy="1980000"/>
          </a:xfrm>
          <a:prstGeom prst="rect">
            <a:avLst/>
          </a:prstGeom>
        </p:spPr>
      </p:pic>
      <p:pic>
        <p:nvPicPr>
          <p:cNvPr id="25" name="Picture 24">
            <a:extLst>
              <a:ext uri="{FF2B5EF4-FFF2-40B4-BE49-F238E27FC236}">
                <a16:creationId xmlns:a16="http://schemas.microsoft.com/office/drawing/2014/main" id="{BA9C4E85-1CB4-35EA-8EFC-ACB0281913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7042547" y="2914357"/>
            <a:ext cx="1490963" cy="2045740"/>
          </a:xfrm>
          <a:prstGeom prst="rect">
            <a:avLst/>
          </a:prstGeom>
        </p:spPr>
      </p:pic>
      <p:pic>
        <p:nvPicPr>
          <p:cNvPr id="7" name="Picture 6">
            <a:extLst>
              <a:ext uri="{FF2B5EF4-FFF2-40B4-BE49-F238E27FC236}">
                <a16:creationId xmlns:a16="http://schemas.microsoft.com/office/drawing/2014/main" id="{7ADD98E6-4225-2A8F-D57D-41CEE27D018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486819" y="3804114"/>
            <a:ext cx="3077817" cy="2780649"/>
          </a:xfrm>
          <a:prstGeom prst="rect">
            <a:avLst/>
          </a:prstGeom>
        </p:spPr>
      </p:pic>
      <p:pic>
        <p:nvPicPr>
          <p:cNvPr id="15" name="Picture 14">
            <a:extLst>
              <a:ext uri="{FF2B5EF4-FFF2-40B4-BE49-F238E27FC236}">
                <a16:creationId xmlns:a16="http://schemas.microsoft.com/office/drawing/2014/main" id="{61D3FB72-3DC3-8994-445E-EDE78AA9A81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243406" y="4295900"/>
            <a:ext cx="1490963" cy="2045740"/>
          </a:xfrm>
          <a:prstGeom prst="rect">
            <a:avLst/>
          </a:prstGeom>
        </p:spPr>
      </p:pic>
      <p:pic>
        <p:nvPicPr>
          <p:cNvPr id="14" name="Picture 13">
            <a:extLst>
              <a:ext uri="{FF2B5EF4-FFF2-40B4-BE49-F238E27FC236}">
                <a16:creationId xmlns:a16="http://schemas.microsoft.com/office/drawing/2014/main" id="{C477CE4E-8C42-F4A9-EC1F-69D00C6F7724}"/>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6234306" y="3943643"/>
            <a:ext cx="1582979" cy="1980000"/>
          </a:xfrm>
          <a:prstGeom prst="rect">
            <a:avLst/>
          </a:prstGeom>
        </p:spPr>
      </p:pic>
      <p:pic>
        <p:nvPicPr>
          <p:cNvPr id="26" name="Picture 25">
            <a:extLst>
              <a:ext uri="{FF2B5EF4-FFF2-40B4-BE49-F238E27FC236}">
                <a16:creationId xmlns:a16="http://schemas.microsoft.com/office/drawing/2014/main" id="{2F9EC77F-C8E6-711B-1539-BDBCDE1C937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8382088" y="1419546"/>
            <a:ext cx="1490963" cy="2045740"/>
          </a:xfrm>
          <a:prstGeom prst="rect">
            <a:avLst/>
          </a:prstGeom>
        </p:spPr>
      </p:pic>
    </p:spTree>
    <p:extLst>
      <p:ext uri="{BB962C8B-B14F-4D97-AF65-F5344CB8AC3E}">
        <p14:creationId xmlns:p14="http://schemas.microsoft.com/office/powerpoint/2010/main" val="308452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11">
            <a:extLst>
              <a:ext uri="{FF2B5EF4-FFF2-40B4-BE49-F238E27FC236}">
                <a16:creationId xmlns:a16="http://schemas.microsoft.com/office/drawing/2014/main" id="{9B79EAB6-AA51-1F61-D7DF-AD65CC42C6E3}"/>
              </a:ext>
            </a:extLst>
          </p:cNvPr>
          <p:cNvSpPr txBox="1">
            <a:spLocks/>
          </p:cNvSpPr>
          <p:nvPr/>
        </p:nvSpPr>
        <p:spPr>
          <a:xfrm>
            <a:off x="1230491" y="2169209"/>
            <a:ext cx="6366811" cy="2462613"/>
          </a:xfrm>
          <a:prstGeom prst="rect">
            <a:avLst/>
          </a:prstGeom>
        </p:spPr>
        <p:txBody>
          <a:bodyPr/>
          <a:lst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800" dirty="0">
                <a:solidFill>
                  <a:schemeClr val="bg1"/>
                </a:solidFill>
              </a:rPr>
              <a:t>Updated plan</a:t>
            </a:r>
          </a:p>
        </p:txBody>
      </p:sp>
      <p:sp>
        <p:nvSpPr>
          <p:cNvPr id="6" name="Platshållare för text 13">
            <a:extLst>
              <a:ext uri="{FF2B5EF4-FFF2-40B4-BE49-F238E27FC236}">
                <a16:creationId xmlns:a16="http://schemas.microsoft.com/office/drawing/2014/main" id="{74735C7A-372F-46C4-FE44-6720601A254A}"/>
              </a:ext>
            </a:extLst>
          </p:cNvPr>
          <p:cNvSpPr txBox="1">
            <a:spLocks/>
          </p:cNvSpPr>
          <p:nvPr/>
        </p:nvSpPr>
        <p:spPr>
          <a:xfrm>
            <a:off x="1230491" y="1051132"/>
            <a:ext cx="4255909" cy="829149"/>
          </a:xfrm>
          <a:prstGeom prst="rect">
            <a:avLst/>
          </a:prstGeom>
        </p:spPr>
        <p:txBody>
          <a:bodyPr/>
          <a:lst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4800" dirty="0">
                <a:solidFill>
                  <a:schemeClr val="bg1"/>
                </a:solidFill>
              </a:rPr>
              <a:t>3</a:t>
            </a:r>
          </a:p>
        </p:txBody>
      </p:sp>
    </p:spTree>
    <p:extLst>
      <p:ext uri="{BB962C8B-B14F-4D97-AF65-F5344CB8AC3E}">
        <p14:creationId xmlns:p14="http://schemas.microsoft.com/office/powerpoint/2010/main" val="277956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GB" dirty="0">
                <a:solidFill>
                  <a:schemeClr val="tx1">
                    <a:lumMod val="75000"/>
                    <a:lumOff val="25000"/>
                  </a:schemeClr>
                </a:solidFill>
              </a:rPr>
              <a:t>MPS Sample Environment Systems</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14</a:t>
            </a:fld>
            <a:endParaRPr lang="sv-SE" dirty="0">
              <a:solidFill>
                <a:srgbClr val="CCCCCC"/>
              </a:solidFill>
            </a:endParaRPr>
          </a:p>
        </p:txBody>
      </p:sp>
      <p:sp>
        <p:nvSpPr>
          <p:cNvPr id="6" name="Platshållare för innehåll 5">
            <a:extLst>
              <a:ext uri="{FF2B5EF4-FFF2-40B4-BE49-F238E27FC236}">
                <a16:creationId xmlns:a16="http://schemas.microsoft.com/office/drawing/2014/main" id="{CFEF36EF-EA79-48B1-8977-F8AA6F2C6BC7}"/>
              </a:ext>
            </a:extLst>
          </p:cNvPr>
          <p:cNvSpPr>
            <a:spLocks noGrp="1"/>
          </p:cNvSpPr>
          <p:nvPr>
            <p:ph idx="1"/>
          </p:nvPr>
        </p:nvSpPr>
        <p:spPr>
          <a:xfrm>
            <a:off x="859761" y="2072333"/>
            <a:ext cx="10472478" cy="3854641"/>
          </a:xfrm>
        </p:spPr>
        <p:txBody>
          <a:bodyPr/>
          <a:lstStyle/>
          <a:p>
            <a:pPr lvl="1"/>
            <a:r>
              <a:rPr lang="en-US" sz="1800" dirty="0"/>
              <a:t>8 magnets from 2.5 T to 15 T </a:t>
            </a:r>
          </a:p>
          <a:p>
            <a:pPr lvl="1"/>
            <a:r>
              <a:rPr lang="en-US" sz="1800" dirty="0"/>
              <a:t>Low temperature : 6 </a:t>
            </a:r>
            <a:r>
              <a:rPr lang="en-US" sz="1800" dirty="0" err="1"/>
              <a:t>cryofurnaces</a:t>
            </a:r>
            <a:r>
              <a:rPr lang="en-US" sz="1800" dirty="0"/>
              <a:t> and 10 cryostats (7 wet and 3 dry)</a:t>
            </a:r>
          </a:p>
          <a:p>
            <a:pPr lvl="1"/>
            <a:r>
              <a:rPr lang="en-US" sz="1800" dirty="0"/>
              <a:t>Ultra low temperature: 3 dilution fridges and 1 He3 insert</a:t>
            </a:r>
          </a:p>
          <a:p>
            <a:pPr lvl="1"/>
            <a:r>
              <a:rPr lang="en-US" sz="1800" dirty="0"/>
              <a:t>High temperature: 2 ILL-type furnaces, 1 induction furnace, 1 lamp furnace and 1 hot air blower</a:t>
            </a:r>
          </a:p>
          <a:p>
            <a:pPr lvl="1"/>
            <a:r>
              <a:rPr lang="en-US" sz="1800" dirty="0"/>
              <a:t>High pressure: 10 high pressure cells (5 gas, 4 liquid and 1 clamp), 1 compressor, 3 Paris Edinburgh presses with gas loading</a:t>
            </a:r>
          </a:p>
          <a:p>
            <a:pPr lvl="1"/>
            <a:r>
              <a:rPr lang="en-US" sz="1800" dirty="0"/>
              <a:t>Mechanical processing :  2 stress rigs (uniaxial and torsion/rotation), 1 thermo-mechanical instrument (dilatometer)</a:t>
            </a:r>
          </a:p>
          <a:p>
            <a:pPr lvl="1"/>
            <a:r>
              <a:rPr lang="en-US" sz="1800" dirty="0"/>
              <a:t>Provided by instruments : 1 He3 insert, 1 </a:t>
            </a:r>
            <a:r>
              <a:rPr lang="en-US" sz="1800" dirty="0" err="1"/>
              <a:t>cryofurnace</a:t>
            </a:r>
            <a:r>
              <a:rPr lang="en-US" sz="1800" dirty="0"/>
              <a:t> with sample changer and 4 cryostats</a:t>
            </a:r>
          </a:p>
        </p:txBody>
      </p:sp>
      <p:sp>
        <p:nvSpPr>
          <p:cNvPr id="3" name="Text Placeholder 6">
            <a:extLst>
              <a:ext uri="{FF2B5EF4-FFF2-40B4-BE49-F238E27FC236}">
                <a16:creationId xmlns:a16="http://schemas.microsoft.com/office/drawing/2014/main" id="{DE42F3D8-700F-70B6-0BD3-D456B4E802D5}"/>
              </a:ext>
            </a:extLst>
          </p:cNvPr>
          <p:cNvSpPr>
            <a:spLocks noGrp="1"/>
          </p:cNvSpPr>
          <p:nvPr>
            <p:ph type="body" sz="quarter" idx="14"/>
          </p:nvPr>
        </p:nvSpPr>
        <p:spPr>
          <a:xfrm>
            <a:off x="1103709" y="931026"/>
            <a:ext cx="9360000" cy="507076"/>
          </a:xfrm>
        </p:spPr>
        <p:txBody>
          <a:bodyPr/>
          <a:lstStyle/>
          <a:p>
            <a:r>
              <a:rPr lang="en-GB" dirty="0"/>
              <a:t>Systems to be delivered by MPS before 12.2027</a:t>
            </a:r>
          </a:p>
        </p:txBody>
      </p:sp>
    </p:spTree>
    <p:extLst>
      <p:ext uri="{BB962C8B-B14F-4D97-AF65-F5344CB8AC3E}">
        <p14:creationId xmlns:p14="http://schemas.microsoft.com/office/powerpoint/2010/main" val="400010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GB" dirty="0">
                <a:solidFill>
                  <a:schemeClr val="tx1">
                    <a:lumMod val="75000"/>
                    <a:lumOff val="25000"/>
                  </a:schemeClr>
                </a:solidFill>
              </a:rPr>
              <a:t>Status of SES by end of 2022</a:t>
            </a:r>
          </a:p>
        </p:txBody>
      </p:sp>
      <p:sp>
        <p:nvSpPr>
          <p:cNvPr id="7" name="Text Placeholder 6">
            <a:extLst>
              <a:ext uri="{FF2B5EF4-FFF2-40B4-BE49-F238E27FC236}">
                <a16:creationId xmlns:a16="http://schemas.microsoft.com/office/drawing/2014/main" id="{DA60723F-FF00-AB4D-9F23-43416FFDC4E7}"/>
              </a:ext>
            </a:extLst>
          </p:cNvPr>
          <p:cNvSpPr>
            <a:spLocks noGrp="1"/>
          </p:cNvSpPr>
          <p:nvPr>
            <p:ph type="body" sz="quarter" idx="14"/>
          </p:nvPr>
        </p:nvSpPr>
        <p:spPr/>
        <p:txBody>
          <a:bodyPr/>
          <a:lstStyle/>
          <a:p>
            <a:r>
              <a:rPr lang="en-GB" dirty="0"/>
              <a:t>Planned</a:t>
            </a:r>
          </a:p>
        </p:txBody>
      </p:sp>
      <p:graphicFrame>
        <p:nvGraphicFramePr>
          <p:cNvPr id="4" name="Table 3">
            <a:extLst>
              <a:ext uri="{FF2B5EF4-FFF2-40B4-BE49-F238E27FC236}">
                <a16:creationId xmlns:a16="http://schemas.microsoft.com/office/drawing/2014/main" id="{FA03D35D-FDB9-434F-A625-822A44029D10}"/>
              </a:ext>
            </a:extLst>
          </p:cNvPr>
          <p:cNvGraphicFramePr>
            <a:graphicFrameLocks noGrp="1"/>
          </p:cNvGraphicFramePr>
          <p:nvPr>
            <p:extLst>
              <p:ext uri="{D42A27DB-BD31-4B8C-83A1-F6EECF244321}">
                <p14:modId xmlns:p14="http://schemas.microsoft.com/office/powerpoint/2010/main" val="1684386993"/>
              </p:ext>
            </p:extLst>
          </p:nvPr>
        </p:nvGraphicFramePr>
        <p:xfrm>
          <a:off x="839554" y="1845213"/>
          <a:ext cx="10770061" cy="3655695"/>
        </p:xfrm>
        <a:graphic>
          <a:graphicData uri="http://schemas.openxmlformats.org/drawingml/2006/table">
            <a:tbl>
              <a:tblPr firstRow="1" bandRow="1">
                <a:tableStyleId>{5940675A-B579-460E-94D1-54222C63F5DA}</a:tableStyleId>
              </a:tblPr>
              <a:tblGrid>
                <a:gridCol w="2490086">
                  <a:extLst>
                    <a:ext uri="{9D8B030D-6E8A-4147-A177-3AD203B41FA5}">
                      <a16:colId xmlns:a16="http://schemas.microsoft.com/office/drawing/2014/main" val="1931440742"/>
                    </a:ext>
                  </a:extLst>
                </a:gridCol>
                <a:gridCol w="1527585">
                  <a:extLst>
                    <a:ext uri="{9D8B030D-6E8A-4147-A177-3AD203B41FA5}">
                      <a16:colId xmlns:a16="http://schemas.microsoft.com/office/drawing/2014/main" val="1999150427"/>
                    </a:ext>
                  </a:extLst>
                </a:gridCol>
                <a:gridCol w="1350478">
                  <a:extLst>
                    <a:ext uri="{9D8B030D-6E8A-4147-A177-3AD203B41FA5}">
                      <a16:colId xmlns:a16="http://schemas.microsoft.com/office/drawing/2014/main" val="1538801591"/>
                    </a:ext>
                  </a:extLst>
                </a:gridCol>
                <a:gridCol w="1350478">
                  <a:extLst>
                    <a:ext uri="{9D8B030D-6E8A-4147-A177-3AD203B41FA5}">
                      <a16:colId xmlns:a16="http://schemas.microsoft.com/office/drawing/2014/main" val="3221415311"/>
                    </a:ext>
                  </a:extLst>
                </a:gridCol>
                <a:gridCol w="1350478">
                  <a:extLst>
                    <a:ext uri="{9D8B030D-6E8A-4147-A177-3AD203B41FA5}">
                      <a16:colId xmlns:a16="http://schemas.microsoft.com/office/drawing/2014/main" val="144132661"/>
                    </a:ext>
                  </a:extLst>
                </a:gridCol>
                <a:gridCol w="1350478">
                  <a:extLst>
                    <a:ext uri="{9D8B030D-6E8A-4147-A177-3AD203B41FA5}">
                      <a16:colId xmlns:a16="http://schemas.microsoft.com/office/drawing/2014/main" val="1099829447"/>
                    </a:ext>
                  </a:extLst>
                </a:gridCol>
                <a:gridCol w="1350478">
                  <a:extLst>
                    <a:ext uri="{9D8B030D-6E8A-4147-A177-3AD203B41FA5}">
                      <a16:colId xmlns:a16="http://schemas.microsoft.com/office/drawing/2014/main" val="2056521105"/>
                    </a:ext>
                  </a:extLst>
                </a:gridCol>
              </a:tblGrid>
              <a:tr h="0">
                <a:tc>
                  <a:txBody>
                    <a:bodyPr/>
                    <a:lstStyle/>
                    <a:p>
                      <a:pPr algn="l" fontAlgn="b"/>
                      <a:r>
                        <a:rPr lang="sv-SE" sz="1400" b="0" u="none" strike="noStrike" dirty="0">
                          <a:effectLst/>
                          <a:latin typeface="+mn-lt"/>
                        </a:rPr>
                        <a:t>Magnets</a:t>
                      </a:r>
                      <a:endParaRPr lang="sv-SE" sz="1400" b="0" i="0" u="none" strike="noStrike" dirty="0">
                        <a:solidFill>
                          <a:schemeClr val="tx1"/>
                        </a:solidFill>
                        <a:effectLst/>
                        <a:latin typeface="+mn-lt"/>
                      </a:endParaRP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0" u="none" strike="noStrike" dirty="0">
                          <a:effectLst/>
                          <a:latin typeface="+mn-lt"/>
                        </a:rPr>
                        <a:t>2.5 T WBM</a:t>
                      </a:r>
                      <a:endParaRPr lang="sv-SE" sz="1400" b="0" i="0" u="none" strike="noStrike" dirty="0">
                        <a:solidFill>
                          <a:schemeClr val="tx1"/>
                        </a:solidFill>
                        <a:effectLst/>
                        <a:latin typeface="+mn-lt"/>
                      </a:endParaRPr>
                    </a:p>
                  </a:txBody>
                  <a:tcPr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1400" b="0" u="none" strike="noStrike" dirty="0">
                          <a:effectLst/>
                          <a:latin typeface="+mn-lt"/>
                        </a:rPr>
                        <a:t>8 T magnet</a:t>
                      </a:r>
                      <a:endParaRPr lang="sv-SE" sz="1400" b="0" i="0" u="none" strike="noStrike" dirty="0">
                        <a:solidFill>
                          <a:schemeClr val="tx1"/>
                        </a:solidFill>
                        <a:effectLst/>
                        <a:latin typeface="+mn-lt"/>
                      </a:endParaRPr>
                    </a:p>
                  </a:txBody>
                  <a:tcPr marL="9525" marR="9525" marT="9525" marB="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1400" b="0" u="none" strike="noStrike" dirty="0">
                          <a:effectLst/>
                          <a:latin typeface="+mn-lt"/>
                        </a:rPr>
                        <a:t>15 T magnet</a:t>
                      </a:r>
                      <a:endParaRPr lang="sv-SE" sz="1400" b="0" i="0" u="none" strike="noStrike" dirty="0">
                        <a:solidFill>
                          <a:schemeClr val="tx1"/>
                        </a:solidFill>
                        <a:effectLst/>
                        <a:latin typeface="+mn-lt"/>
                      </a:endParaRPr>
                    </a:p>
                  </a:txBody>
                  <a:tcPr marL="9525" marR="9525" marT="9525" marB="0" anchor="ctr">
                    <a:solidFill>
                      <a:srgbClr val="FF0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1400" b="0" u="none" strike="noStrike" dirty="0" err="1">
                          <a:effectLst/>
                          <a:latin typeface="+mn-lt"/>
                        </a:rPr>
                        <a:t>Spectro</a:t>
                      </a:r>
                      <a:r>
                        <a:rPr lang="sv-SE" sz="1400" b="0" u="none" strike="noStrike" dirty="0">
                          <a:effectLst/>
                          <a:latin typeface="+mn-lt"/>
                        </a:rPr>
                        <a:t> magnet</a:t>
                      </a:r>
                      <a:endParaRPr lang="sv-SE" sz="1400" b="0" i="0" u="none" strike="noStrike" dirty="0">
                        <a:solidFill>
                          <a:schemeClr val="tx1"/>
                        </a:solidFill>
                        <a:effectLst/>
                        <a:latin typeface="+mn-lt"/>
                      </a:endParaRPr>
                    </a:p>
                  </a:txBody>
                  <a:tcPr marL="9525" marR="9525" marT="9525" marB="0" anchor="ctr">
                    <a:solidFill>
                      <a:srgbClr val="FFC000"/>
                    </a:solidFill>
                  </a:tcPr>
                </a:tc>
                <a:tc>
                  <a:txBody>
                    <a:bodyPr/>
                    <a:lstStyle/>
                    <a:p>
                      <a:pPr algn="ctr" fontAlgn="b"/>
                      <a:endParaRPr lang="sv-SE" sz="1400" b="0" i="0" u="none" strike="noStrike" dirty="0">
                        <a:solidFill>
                          <a:srgbClr val="000000"/>
                        </a:solidFill>
                        <a:effectLst/>
                        <a:latin typeface="+mn-lt"/>
                      </a:endParaRPr>
                    </a:p>
                  </a:txBody>
                  <a:tcPr marL="9525" marR="9525" marT="9525" marB="0" anchor="ctr">
                    <a:noFill/>
                  </a:tcPr>
                </a:tc>
                <a:tc>
                  <a:txBody>
                    <a:bodyPr/>
                    <a:lstStyle/>
                    <a:p>
                      <a:pPr algn="ctr" fontAlgn="b"/>
                      <a:endParaRPr lang="sv-SE" sz="1400" b="0" i="0" u="none" strike="noStrike" dirty="0">
                        <a:solidFill>
                          <a:srgbClr val="000000"/>
                        </a:solidFill>
                        <a:effectLst/>
                        <a:latin typeface="+mn-lt"/>
                      </a:endParaRPr>
                    </a:p>
                  </a:txBody>
                  <a:tcPr marL="9525" marR="9525" marT="9525" marB="0" anchor="ctr">
                    <a:noFill/>
                  </a:tcPr>
                </a:tc>
                <a:extLst>
                  <a:ext uri="{0D108BD9-81ED-4DB2-BD59-A6C34878D82A}">
                    <a16:rowId xmlns:a16="http://schemas.microsoft.com/office/drawing/2014/main" val="3577933198"/>
                  </a:ext>
                </a:extLst>
              </a:tr>
              <a:tr h="0">
                <a:tc>
                  <a:txBody>
                    <a:bodyPr/>
                    <a:lstStyle/>
                    <a:p>
                      <a:pPr algn="l" fontAlgn="b"/>
                      <a:r>
                        <a:rPr lang="sv-SE" sz="1400" b="0" i="0" u="none" strike="noStrike" dirty="0" err="1">
                          <a:solidFill>
                            <a:schemeClr val="tx1"/>
                          </a:solidFill>
                          <a:effectLst/>
                          <a:latin typeface="+mn-lt"/>
                        </a:rPr>
                        <a:t>Cryo</a:t>
                      </a:r>
                      <a:r>
                        <a:rPr lang="sv-SE" sz="1400" b="0" i="0" u="none" strike="noStrike" dirty="0">
                          <a:solidFill>
                            <a:schemeClr val="tx1"/>
                          </a:solidFill>
                          <a:effectLst/>
                          <a:latin typeface="+mn-lt"/>
                        </a:rPr>
                        <a:t> Instr. &amp; IK</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b="0" u="none" strike="noStrike" dirty="0" err="1">
                          <a:effectLst/>
                          <a:latin typeface="+mn-lt"/>
                        </a:rPr>
                        <a:t>Fow</a:t>
                      </a:r>
                      <a:r>
                        <a:rPr lang="sv-SE" sz="1400" b="0" u="none" strike="noStrike" dirty="0">
                          <a:effectLst/>
                          <a:latin typeface="+mn-lt"/>
                        </a:rPr>
                        <a:t> </a:t>
                      </a:r>
                      <a:r>
                        <a:rPr lang="sv-SE" sz="1400" b="0" u="none" strike="noStrike" dirty="0" err="1">
                          <a:effectLst/>
                          <a:latin typeface="+mn-lt"/>
                        </a:rPr>
                        <a:t>cryostat</a:t>
                      </a:r>
                      <a:endParaRPr lang="sv-SE" sz="1400" b="0" i="0" u="none" strike="noStrike" dirty="0">
                        <a:solidFill>
                          <a:schemeClr val="tx1"/>
                        </a:solidFill>
                        <a:effectLst/>
                        <a:latin typeface="+mn-lt"/>
                      </a:endParaRPr>
                    </a:p>
                    <a:p>
                      <a:pPr algn="ctr"/>
                      <a:r>
                        <a:rPr lang="en-GB" sz="1400" b="0" dirty="0">
                          <a:solidFill>
                            <a:schemeClr val="tx1"/>
                          </a:solidFill>
                          <a:latin typeface="+mn-lt"/>
                        </a:rPr>
                        <a:t>ESTIA</a:t>
                      </a:r>
                    </a:p>
                  </a:txBody>
                  <a:tcPr anchor="ctr">
                    <a:solidFill>
                      <a:srgbClr val="FF0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1400" b="0" u="none" strike="noStrike" dirty="0" err="1">
                          <a:effectLst/>
                          <a:latin typeface="+mn-lt"/>
                        </a:rPr>
                        <a:t>Wet</a:t>
                      </a:r>
                      <a:r>
                        <a:rPr lang="sv-SE" sz="1400" b="0" u="none" strike="noStrike" dirty="0">
                          <a:effectLst/>
                          <a:latin typeface="+mn-lt"/>
                        </a:rPr>
                        <a:t> </a:t>
                      </a:r>
                      <a:r>
                        <a:rPr lang="sv-SE" sz="1400" b="0" u="none" strike="noStrike" dirty="0" err="1">
                          <a:effectLst/>
                          <a:latin typeface="+mn-lt"/>
                        </a:rPr>
                        <a:t>cryostat</a:t>
                      </a:r>
                      <a:endParaRPr lang="sv-SE" sz="1400" b="0" i="0" u="none" strike="noStrike" dirty="0">
                        <a:solidFill>
                          <a:schemeClr val="tx1"/>
                        </a:solidFill>
                        <a:effectLst/>
                        <a:latin typeface="+mn-lt"/>
                      </a:endParaRPr>
                    </a:p>
                    <a:p>
                      <a:pPr algn="ctr" fontAlgn="b"/>
                      <a:r>
                        <a:rPr lang="sv-SE" sz="1400" b="0" i="0" u="none" strike="noStrike" dirty="0">
                          <a:solidFill>
                            <a:srgbClr val="000000"/>
                          </a:solidFill>
                          <a:effectLst/>
                          <a:latin typeface="+mn-lt"/>
                        </a:rPr>
                        <a:t>BIFROST</a:t>
                      </a:r>
                    </a:p>
                  </a:txBody>
                  <a:tcPr marL="9525" marR="9525" marT="9525" marB="0" anchor="ctr">
                    <a:solidFill>
                      <a:srgbClr val="FF0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1400" b="0" u="none" strike="noStrike" dirty="0" err="1">
                          <a:effectLst/>
                          <a:latin typeface="+mn-lt"/>
                        </a:rPr>
                        <a:t>Cryofurnace</a:t>
                      </a:r>
                      <a:endParaRPr lang="sv-SE" sz="1400" b="0" i="0" u="none" strike="noStrike" dirty="0">
                        <a:solidFill>
                          <a:schemeClr val="tx1"/>
                        </a:solidFill>
                        <a:effectLst/>
                        <a:latin typeface="+mn-lt"/>
                      </a:endParaRPr>
                    </a:p>
                    <a:p>
                      <a:pPr algn="ctr" fontAlgn="b"/>
                      <a:r>
                        <a:rPr lang="sv-SE" sz="1400" b="0" i="0" u="none" strike="noStrike" dirty="0">
                          <a:solidFill>
                            <a:srgbClr val="000000"/>
                          </a:solidFill>
                          <a:effectLst/>
                          <a:latin typeface="+mn-lt"/>
                        </a:rPr>
                        <a:t>CSPEC</a:t>
                      </a:r>
                    </a:p>
                  </a:txBody>
                  <a:tcPr marL="9525" marR="9525" marT="9525" marB="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1400" b="0" u="none" strike="noStrike" dirty="0" err="1">
                          <a:effectLst/>
                          <a:latin typeface="+mn-lt"/>
                        </a:rPr>
                        <a:t>Sample</a:t>
                      </a:r>
                      <a:r>
                        <a:rPr lang="sv-SE" sz="1400" b="0" u="none" strike="noStrike" dirty="0">
                          <a:effectLst/>
                          <a:latin typeface="+mn-lt"/>
                        </a:rPr>
                        <a:t> </a:t>
                      </a:r>
                      <a:r>
                        <a:rPr lang="sv-SE" sz="1400" b="0" u="none" strike="noStrike" dirty="0" err="1">
                          <a:effectLst/>
                          <a:latin typeface="+mn-lt"/>
                        </a:rPr>
                        <a:t>changer</a:t>
                      </a:r>
                      <a:r>
                        <a:rPr lang="sv-SE" sz="1400" b="0" u="none" strike="noStrike" dirty="0">
                          <a:effectLst/>
                          <a:latin typeface="+mn-lt"/>
                        </a:rPr>
                        <a:t> </a:t>
                      </a:r>
                      <a:endParaRPr lang="sv-SE" sz="1400" b="0" i="0" u="none" strike="noStrike" dirty="0">
                        <a:solidFill>
                          <a:schemeClr val="tx1"/>
                        </a:solidFill>
                        <a:effectLst/>
                        <a:latin typeface="+mn-lt"/>
                      </a:endParaRPr>
                    </a:p>
                    <a:p>
                      <a:pPr algn="ctr" fontAlgn="b"/>
                      <a:r>
                        <a:rPr lang="sv-SE" sz="1400" b="0" i="0" u="none" strike="noStrike" dirty="0">
                          <a:solidFill>
                            <a:srgbClr val="000000"/>
                          </a:solidFill>
                          <a:effectLst/>
                          <a:latin typeface="+mn-lt"/>
                        </a:rPr>
                        <a:t>CSPEC</a:t>
                      </a:r>
                    </a:p>
                  </a:txBody>
                  <a:tcPr marL="9525" marR="9525" marT="9525" marB="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1400" b="0" u="none" strike="noStrike" dirty="0">
                          <a:effectLst/>
                          <a:latin typeface="+mn-lt"/>
                        </a:rPr>
                        <a:t>He3 </a:t>
                      </a:r>
                      <a:r>
                        <a:rPr lang="sv-SE" sz="1400" b="0" u="none" strike="noStrike" dirty="0" err="1">
                          <a:effectLst/>
                          <a:latin typeface="+mn-lt"/>
                        </a:rPr>
                        <a:t>insert</a:t>
                      </a:r>
                      <a:endParaRPr lang="sv-SE" sz="1400" b="0" i="0" u="none" strike="noStrike" dirty="0">
                        <a:solidFill>
                          <a:schemeClr val="tx1"/>
                        </a:solidFill>
                        <a:effectLst/>
                        <a:latin typeface="+mn-lt"/>
                      </a:endParaRPr>
                    </a:p>
                    <a:p>
                      <a:pPr algn="ctr" fontAlgn="b"/>
                      <a:r>
                        <a:rPr lang="sv-SE" sz="1400" b="0" i="0" u="none" strike="noStrike" dirty="0">
                          <a:solidFill>
                            <a:srgbClr val="000000"/>
                          </a:solidFill>
                          <a:effectLst/>
                          <a:latin typeface="+mn-lt"/>
                        </a:rPr>
                        <a:t>CSPEC</a:t>
                      </a:r>
                    </a:p>
                  </a:txBody>
                  <a:tcPr marL="9525" marR="9525" marT="9525" marB="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1400" b="0" i="0" u="none" strike="noStrike" dirty="0">
                          <a:solidFill>
                            <a:schemeClr val="tx1"/>
                          </a:solidFill>
                          <a:effectLst/>
                          <a:latin typeface="+mn-lt"/>
                        </a:rPr>
                        <a:t>HP </a:t>
                      </a:r>
                      <a:r>
                        <a:rPr lang="sv-SE" sz="1400" b="0" i="0" u="none" strike="noStrike" dirty="0" err="1">
                          <a:solidFill>
                            <a:schemeClr val="tx1"/>
                          </a:solidFill>
                          <a:effectLst/>
                          <a:latin typeface="+mn-lt"/>
                        </a:rPr>
                        <a:t>cryostat</a:t>
                      </a:r>
                      <a:endParaRPr lang="sv-SE" sz="1400" b="0" i="0" u="none" strike="noStrike" dirty="0">
                        <a:solidFill>
                          <a:schemeClr val="tx1"/>
                        </a:solidFill>
                        <a:effectLst/>
                        <a:latin typeface="+mn-lt"/>
                      </a:endParaRPr>
                    </a:p>
                    <a:p>
                      <a:pPr algn="ctr" fontAlgn="b"/>
                      <a:endParaRPr lang="sv-SE" sz="1400" b="0" i="0" u="none" strike="noStrike" dirty="0">
                        <a:solidFill>
                          <a:srgbClr val="000000"/>
                        </a:solidFill>
                        <a:effectLst/>
                        <a:latin typeface="+mn-lt"/>
                      </a:endParaRPr>
                    </a:p>
                  </a:txBody>
                  <a:tcPr marL="9525" marR="9525" marT="9525" marB="0" anchor="ctr">
                    <a:solidFill>
                      <a:srgbClr val="FFC000"/>
                    </a:solidFill>
                  </a:tcPr>
                </a:tc>
                <a:extLst>
                  <a:ext uri="{0D108BD9-81ED-4DB2-BD59-A6C34878D82A}">
                    <a16:rowId xmlns:a16="http://schemas.microsoft.com/office/drawing/2014/main" val="3776780785"/>
                  </a:ext>
                </a:extLst>
              </a:tr>
              <a:tr h="0">
                <a:tc>
                  <a:txBody>
                    <a:bodyPr/>
                    <a:lstStyle/>
                    <a:p>
                      <a:pPr algn="l" fontAlgn="b"/>
                      <a:r>
                        <a:rPr lang="sv-SE" sz="1400" b="0" i="0" u="none" strike="noStrike" dirty="0" err="1">
                          <a:solidFill>
                            <a:schemeClr val="tx1"/>
                          </a:solidFill>
                          <a:effectLst/>
                          <a:latin typeface="+mn-lt"/>
                        </a:rPr>
                        <a:t>Cryo</a:t>
                      </a:r>
                      <a:r>
                        <a:rPr lang="sv-SE" sz="1400" b="0" i="0" u="none" strike="noStrike" dirty="0">
                          <a:solidFill>
                            <a:schemeClr val="tx1"/>
                          </a:solidFill>
                          <a:effectLst/>
                          <a:latin typeface="+mn-lt"/>
                        </a:rPr>
                        <a:t> pool</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0" u="none" strike="noStrike" dirty="0" err="1">
                          <a:effectLst/>
                          <a:latin typeface="+mn-lt"/>
                        </a:rPr>
                        <a:t>Sample</a:t>
                      </a:r>
                      <a:r>
                        <a:rPr lang="sv-SE" sz="1400" b="0" u="none" strike="noStrike" dirty="0">
                          <a:effectLst/>
                          <a:latin typeface="+mn-lt"/>
                        </a:rPr>
                        <a:t> rot sticks </a:t>
                      </a:r>
                      <a:endParaRPr lang="sv-SE" sz="1400" b="0" i="0" u="none" strike="noStrike" dirty="0">
                        <a:solidFill>
                          <a:schemeClr val="tx1"/>
                        </a:solidFill>
                        <a:effectLst/>
                        <a:latin typeface="+mn-lt"/>
                      </a:endParaRPr>
                    </a:p>
                  </a:txBody>
                  <a:tcPr anchor="ctr">
                    <a:solidFill>
                      <a:srgbClr val="FF0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1400" b="0" i="0" u="none" strike="noStrike" dirty="0" err="1">
                          <a:solidFill>
                            <a:schemeClr val="tx1"/>
                          </a:solidFill>
                          <a:effectLst/>
                          <a:latin typeface="+mn-lt"/>
                        </a:rPr>
                        <a:t>Dry</a:t>
                      </a:r>
                      <a:r>
                        <a:rPr lang="sv-SE" sz="1400" b="0" i="0" u="none" strike="noStrike" dirty="0">
                          <a:solidFill>
                            <a:schemeClr val="tx1"/>
                          </a:solidFill>
                          <a:effectLst/>
                          <a:latin typeface="+mn-lt"/>
                        </a:rPr>
                        <a:t> </a:t>
                      </a:r>
                      <a:r>
                        <a:rPr lang="sv-SE" sz="1400" b="0" i="0" u="none" strike="noStrike" dirty="0" err="1">
                          <a:solidFill>
                            <a:schemeClr val="tx1"/>
                          </a:solidFill>
                          <a:effectLst/>
                          <a:latin typeface="+mn-lt"/>
                        </a:rPr>
                        <a:t>Cryo</a:t>
                      </a:r>
                      <a:r>
                        <a:rPr lang="sv-SE" sz="1400" b="0" i="0" u="none" strike="noStrike" dirty="0">
                          <a:solidFill>
                            <a:schemeClr val="tx1"/>
                          </a:solidFill>
                          <a:effectLst/>
                          <a:latin typeface="+mn-lt"/>
                        </a:rPr>
                        <a:t> DIFF EC</a:t>
                      </a:r>
                    </a:p>
                  </a:txBody>
                  <a:tcPr marL="9525" marR="9525" marT="9525" marB="0" anchor="ctr">
                    <a:solidFill>
                      <a:srgbClr val="FF0000"/>
                    </a:solidFill>
                  </a:tcPr>
                </a:tc>
                <a:tc>
                  <a:txBody>
                    <a:bodyPr/>
                    <a:lstStyle/>
                    <a:p>
                      <a:pPr algn="ctr" fontAlgn="b"/>
                      <a:endParaRPr lang="sv-SE" sz="1400" b="0" i="0" u="none" strike="noStrike" dirty="0">
                        <a:solidFill>
                          <a:srgbClr val="000000"/>
                        </a:solidFill>
                        <a:effectLst/>
                        <a:latin typeface="+mn-lt"/>
                      </a:endParaRPr>
                    </a:p>
                  </a:txBody>
                  <a:tcPr marL="9525" marR="9525" marT="9525" marB="0" anchor="ctr">
                    <a:noFill/>
                  </a:tcPr>
                </a:tc>
                <a:tc>
                  <a:txBody>
                    <a:bodyPr/>
                    <a:lstStyle/>
                    <a:p>
                      <a:pPr algn="ctr" fontAlgn="b"/>
                      <a:endParaRPr lang="sv-SE" sz="1400" b="0" i="0" u="none" strike="noStrike" dirty="0">
                        <a:solidFill>
                          <a:srgbClr val="000000"/>
                        </a:solidFill>
                        <a:effectLst/>
                        <a:latin typeface="+mn-lt"/>
                      </a:endParaRPr>
                    </a:p>
                  </a:txBody>
                  <a:tcPr marL="9525" marR="9525" marT="9525" marB="0" anchor="ctr">
                    <a:noFill/>
                  </a:tcPr>
                </a:tc>
                <a:tc>
                  <a:txBody>
                    <a:bodyPr/>
                    <a:lstStyle/>
                    <a:p>
                      <a:pPr algn="ctr" fontAlgn="b"/>
                      <a:endParaRPr lang="sv-SE" sz="1400" b="0" i="0" u="none" strike="noStrike">
                        <a:solidFill>
                          <a:srgbClr val="000000"/>
                        </a:solidFill>
                        <a:effectLst/>
                        <a:latin typeface="+mn-lt"/>
                      </a:endParaRPr>
                    </a:p>
                  </a:txBody>
                  <a:tcPr marL="9525" marR="9525" marT="9525" marB="0" anchor="ctr">
                    <a:noFill/>
                  </a:tcPr>
                </a:tc>
                <a:tc>
                  <a:txBody>
                    <a:bodyPr/>
                    <a:lstStyle/>
                    <a:p>
                      <a:pPr algn="ctr" fontAlgn="b"/>
                      <a:endParaRPr lang="sv-SE" sz="1400" b="0" i="0" u="none" strike="noStrike">
                        <a:solidFill>
                          <a:srgbClr val="000000"/>
                        </a:solidFill>
                        <a:effectLst/>
                        <a:latin typeface="+mn-lt"/>
                      </a:endParaRPr>
                    </a:p>
                  </a:txBody>
                  <a:tcPr marL="9525" marR="9525" marT="9525" marB="0" anchor="ctr">
                    <a:noFill/>
                  </a:tcPr>
                </a:tc>
                <a:extLst>
                  <a:ext uri="{0D108BD9-81ED-4DB2-BD59-A6C34878D82A}">
                    <a16:rowId xmlns:a16="http://schemas.microsoft.com/office/drawing/2014/main" val="2577451651"/>
                  </a:ext>
                </a:extLst>
              </a:tr>
              <a:tr h="0">
                <a:tc>
                  <a:txBody>
                    <a:bodyPr/>
                    <a:lstStyle/>
                    <a:p>
                      <a:pPr algn="l" fontAlgn="b"/>
                      <a:r>
                        <a:rPr lang="sv-SE" sz="1400" b="0" i="0" u="none" strike="noStrike" dirty="0" err="1">
                          <a:solidFill>
                            <a:schemeClr val="tx1"/>
                          </a:solidFill>
                          <a:effectLst/>
                          <a:latin typeface="+mn-lt"/>
                        </a:rPr>
                        <a:t>High</a:t>
                      </a:r>
                      <a:r>
                        <a:rPr lang="sv-SE" sz="1400" b="0" i="0" u="none" strike="noStrike" dirty="0">
                          <a:solidFill>
                            <a:schemeClr val="tx1"/>
                          </a:solidFill>
                          <a:effectLst/>
                          <a:latin typeface="+mn-lt"/>
                        </a:rPr>
                        <a:t> </a:t>
                      </a:r>
                      <a:r>
                        <a:rPr lang="sv-SE" sz="1400" b="0" i="0" u="none" strike="noStrike" dirty="0" err="1">
                          <a:solidFill>
                            <a:schemeClr val="tx1"/>
                          </a:solidFill>
                          <a:effectLst/>
                          <a:latin typeface="+mn-lt"/>
                        </a:rPr>
                        <a:t>Pressure</a:t>
                      </a:r>
                      <a:endParaRPr lang="sv-SE" sz="1400" b="0" i="0" u="none" strike="noStrike" dirty="0">
                        <a:solidFill>
                          <a:schemeClr val="tx1"/>
                        </a:solidFill>
                        <a:effectLst/>
                        <a:latin typeface="+mn-lt"/>
                      </a:endParaRP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0" u="none" strike="noStrike" dirty="0" err="1">
                          <a:effectLst/>
                          <a:latin typeface="+mn-lt"/>
                        </a:rPr>
                        <a:t>Clamps</a:t>
                      </a:r>
                      <a:endParaRPr lang="sv-SE" sz="1400" b="0" i="0" u="none" strike="noStrike" dirty="0">
                        <a:solidFill>
                          <a:schemeClr val="tx1"/>
                        </a:solidFill>
                        <a:effectLst/>
                        <a:latin typeface="+mn-lt"/>
                      </a:endParaRPr>
                    </a:p>
                  </a:txBody>
                  <a:tcPr anchor="ctr">
                    <a:solidFill>
                      <a:srgbClr val="FF0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1400" b="0" u="none" strike="noStrike" dirty="0">
                          <a:effectLst/>
                          <a:latin typeface="+mn-lt"/>
                        </a:rPr>
                        <a:t>Gas cells</a:t>
                      </a:r>
                      <a:endParaRPr lang="sv-SE" sz="1400" b="0" i="0" u="none" strike="noStrike" dirty="0">
                        <a:solidFill>
                          <a:schemeClr val="tx1"/>
                        </a:solidFill>
                        <a:effectLst/>
                        <a:latin typeface="+mn-lt"/>
                      </a:endParaRPr>
                    </a:p>
                  </a:txBody>
                  <a:tcPr marL="9525" marR="9525" marT="9525" marB="0" anchor="ctr">
                    <a:solidFill>
                      <a:srgbClr val="FF0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1400" b="0" u="none" strike="noStrike" dirty="0">
                          <a:effectLst/>
                          <a:latin typeface="+mn-lt"/>
                        </a:rPr>
                        <a:t>PE</a:t>
                      </a:r>
                      <a:endParaRPr lang="sv-SE" sz="1400" b="0" i="0" u="none" strike="noStrike" dirty="0">
                        <a:solidFill>
                          <a:schemeClr val="tx1"/>
                        </a:solidFill>
                        <a:effectLst/>
                        <a:latin typeface="+mn-lt"/>
                      </a:endParaRPr>
                    </a:p>
                  </a:txBody>
                  <a:tcPr marL="9525" marR="9525" marT="9525" marB="0" anchor="ctr">
                    <a:solidFill>
                      <a:srgbClr val="FF0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1400" b="0" u="none" strike="noStrike" dirty="0">
                          <a:effectLst/>
                          <a:latin typeface="+mn-lt"/>
                        </a:rPr>
                        <a:t>Gas </a:t>
                      </a:r>
                      <a:r>
                        <a:rPr lang="sv-SE" sz="1400" b="0" u="none" strike="noStrike" dirty="0" err="1">
                          <a:effectLst/>
                          <a:latin typeface="+mn-lt"/>
                        </a:rPr>
                        <a:t>loading</a:t>
                      </a:r>
                      <a:r>
                        <a:rPr lang="sv-SE" sz="1400" b="0" u="none" strike="noStrike" dirty="0">
                          <a:effectLst/>
                          <a:latin typeface="+mn-lt"/>
                        </a:rPr>
                        <a:t> for PE</a:t>
                      </a:r>
                      <a:endParaRPr lang="sv-SE" sz="1400" b="0" i="0" u="none" strike="noStrike" dirty="0">
                        <a:solidFill>
                          <a:schemeClr val="tx1"/>
                        </a:solidFill>
                        <a:effectLst/>
                        <a:latin typeface="+mn-lt"/>
                      </a:endParaRPr>
                    </a:p>
                  </a:txBody>
                  <a:tcPr marL="9525" marR="9525" marT="9525" marB="0" anchor="ctr">
                    <a:solidFill>
                      <a:srgbClr val="FF0000"/>
                    </a:solidFill>
                  </a:tcPr>
                </a:tc>
                <a:tc>
                  <a:txBody>
                    <a:bodyPr/>
                    <a:lstStyle/>
                    <a:p>
                      <a:pPr algn="ctr" fontAlgn="b"/>
                      <a:endParaRPr lang="sv-SE" sz="1400" b="0" i="0" u="none" strike="noStrike">
                        <a:solidFill>
                          <a:srgbClr val="000000"/>
                        </a:solidFill>
                        <a:effectLst/>
                        <a:latin typeface="+mn-lt"/>
                      </a:endParaRPr>
                    </a:p>
                  </a:txBody>
                  <a:tcPr marL="9525" marR="9525" marT="9525" marB="0" anchor="ctr">
                    <a:noFill/>
                  </a:tcPr>
                </a:tc>
                <a:tc>
                  <a:txBody>
                    <a:bodyPr/>
                    <a:lstStyle/>
                    <a:p>
                      <a:pPr algn="ctr" fontAlgn="b"/>
                      <a:endParaRPr lang="sv-SE" sz="1400" b="0" i="0" u="none" strike="noStrike">
                        <a:solidFill>
                          <a:srgbClr val="000000"/>
                        </a:solidFill>
                        <a:effectLst/>
                        <a:latin typeface="+mn-lt"/>
                      </a:endParaRPr>
                    </a:p>
                  </a:txBody>
                  <a:tcPr marL="9525" marR="9525" marT="9525" marB="0" anchor="ctr">
                    <a:noFill/>
                  </a:tcPr>
                </a:tc>
                <a:extLst>
                  <a:ext uri="{0D108BD9-81ED-4DB2-BD59-A6C34878D82A}">
                    <a16:rowId xmlns:a16="http://schemas.microsoft.com/office/drawing/2014/main" val="2708993070"/>
                  </a:ext>
                </a:extLst>
              </a:tr>
              <a:tr h="0">
                <a:tc>
                  <a:txBody>
                    <a:bodyPr/>
                    <a:lstStyle/>
                    <a:p>
                      <a:pPr algn="l" fontAlgn="b"/>
                      <a:r>
                        <a:rPr lang="sv-SE" sz="1400" b="0" i="0" u="none" strike="noStrike" dirty="0" err="1">
                          <a:solidFill>
                            <a:schemeClr val="tx1"/>
                          </a:solidFill>
                          <a:effectLst/>
                          <a:latin typeface="+mn-lt"/>
                        </a:rPr>
                        <a:t>Mechanical</a:t>
                      </a:r>
                      <a:r>
                        <a:rPr lang="sv-SE" sz="1400" b="0" i="0" u="none" strike="noStrike" dirty="0">
                          <a:solidFill>
                            <a:schemeClr val="tx1"/>
                          </a:solidFill>
                          <a:effectLst/>
                          <a:latin typeface="+mn-lt"/>
                        </a:rPr>
                        <a:t> </a:t>
                      </a:r>
                      <a:r>
                        <a:rPr lang="sv-SE" sz="1400" b="0" i="0" u="none" strike="noStrike" dirty="0" err="1">
                          <a:solidFill>
                            <a:schemeClr val="tx1"/>
                          </a:solidFill>
                          <a:effectLst/>
                          <a:latin typeface="+mn-lt"/>
                        </a:rPr>
                        <a:t>processing</a:t>
                      </a:r>
                      <a:endParaRPr lang="sv-SE" sz="1400" b="0" i="0" u="none" strike="noStrike" dirty="0">
                        <a:solidFill>
                          <a:schemeClr val="tx1"/>
                        </a:solidFill>
                        <a:effectLst/>
                        <a:latin typeface="+mn-lt"/>
                      </a:endParaRPr>
                    </a:p>
                  </a:txBody>
                  <a:tcPr marL="9525" marR="9525" marT="9525" marB="0" anchor="ctr"/>
                </a:tc>
                <a:tc>
                  <a:txBody>
                    <a:bodyPr/>
                    <a:lstStyle/>
                    <a:p>
                      <a:pPr algn="l" fontAlgn="b"/>
                      <a:r>
                        <a:rPr lang="sv-SE" sz="1400" b="0" u="none" strike="noStrike" dirty="0">
                          <a:effectLst/>
                          <a:latin typeface="+mn-lt"/>
                        </a:rPr>
                        <a:t>Rig 60 kN</a:t>
                      </a:r>
                      <a:endParaRPr lang="sv-SE" sz="1400" b="0" i="0" u="none" strike="noStrike" dirty="0">
                        <a:solidFill>
                          <a:schemeClr val="tx1"/>
                        </a:solidFill>
                        <a:effectLst/>
                        <a:latin typeface="+mn-lt"/>
                      </a:endParaRPr>
                    </a:p>
                  </a:txBody>
                  <a:tcPr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1400" b="0" i="0" u="none" strike="noStrike" dirty="0" err="1">
                          <a:solidFill>
                            <a:schemeClr val="tx1"/>
                          </a:solidFill>
                          <a:effectLst/>
                          <a:latin typeface="+mn-lt"/>
                        </a:rPr>
                        <a:t>Tortion</a:t>
                      </a:r>
                      <a:r>
                        <a:rPr lang="sv-SE" sz="1400" b="0" i="0" u="none" strike="noStrike" dirty="0">
                          <a:solidFill>
                            <a:schemeClr val="tx1"/>
                          </a:solidFill>
                          <a:effectLst/>
                          <a:latin typeface="+mn-lt"/>
                        </a:rPr>
                        <a:t>/rot. </a:t>
                      </a:r>
                      <a:r>
                        <a:rPr lang="sv-SE" sz="1400" b="0" i="0" u="none" strike="noStrike" dirty="0" err="1">
                          <a:solidFill>
                            <a:schemeClr val="tx1"/>
                          </a:solidFill>
                          <a:effectLst/>
                          <a:latin typeface="+mn-lt"/>
                        </a:rPr>
                        <a:t>rig</a:t>
                      </a:r>
                      <a:endParaRPr lang="sv-SE" sz="1400" b="0" i="0" u="none" strike="noStrike" dirty="0">
                        <a:solidFill>
                          <a:schemeClr val="tx1"/>
                        </a:solidFill>
                        <a:effectLst/>
                        <a:latin typeface="+mn-lt"/>
                      </a:endParaRPr>
                    </a:p>
                  </a:txBody>
                  <a:tcPr marL="9525" marR="9525" marT="9525" marB="0" anchor="ctr">
                    <a:solidFill>
                      <a:srgbClr val="FFFF00"/>
                    </a:solidFill>
                  </a:tcPr>
                </a:tc>
                <a:tc>
                  <a:txBody>
                    <a:bodyPr/>
                    <a:lstStyle/>
                    <a:p>
                      <a:pPr algn="ctr" fontAlgn="b"/>
                      <a:r>
                        <a:rPr lang="sv-SE" sz="1400" b="0" i="0" u="none" strike="noStrike" dirty="0" err="1">
                          <a:solidFill>
                            <a:srgbClr val="000000"/>
                          </a:solidFill>
                          <a:effectLst/>
                          <a:latin typeface="+mn-lt"/>
                        </a:rPr>
                        <a:t>Dilatometer</a:t>
                      </a:r>
                      <a:endParaRPr lang="sv-SE" sz="1400" b="0" i="0" u="none" strike="noStrike" dirty="0">
                        <a:solidFill>
                          <a:srgbClr val="000000"/>
                        </a:solidFill>
                        <a:effectLst/>
                        <a:latin typeface="+mn-lt"/>
                      </a:endParaRPr>
                    </a:p>
                  </a:txBody>
                  <a:tcPr marL="9525" marR="9525" marT="9525" marB="0" anchor="ctr">
                    <a:solidFill>
                      <a:srgbClr val="FFC000"/>
                    </a:solidFill>
                  </a:tcPr>
                </a:tc>
                <a:tc>
                  <a:txBody>
                    <a:bodyPr/>
                    <a:lstStyle/>
                    <a:p>
                      <a:pPr algn="ctr" fontAlgn="b"/>
                      <a:endParaRPr lang="sv-SE" sz="1400" b="0" i="0" u="none" strike="noStrike" dirty="0">
                        <a:solidFill>
                          <a:srgbClr val="000000"/>
                        </a:solidFill>
                        <a:effectLst/>
                        <a:latin typeface="+mn-lt"/>
                      </a:endParaRPr>
                    </a:p>
                  </a:txBody>
                  <a:tcPr marL="9525" marR="9525" marT="9525" marB="0" anchor="ctr">
                    <a:noFill/>
                  </a:tcPr>
                </a:tc>
                <a:tc>
                  <a:txBody>
                    <a:bodyPr/>
                    <a:lstStyle/>
                    <a:p>
                      <a:pPr algn="ctr" fontAlgn="b"/>
                      <a:endParaRPr lang="sv-SE" sz="1400" b="0" i="0" u="none" strike="noStrike">
                        <a:solidFill>
                          <a:srgbClr val="000000"/>
                        </a:solidFill>
                        <a:effectLst/>
                        <a:latin typeface="+mn-lt"/>
                      </a:endParaRPr>
                    </a:p>
                  </a:txBody>
                  <a:tcPr marL="9525" marR="9525" marT="9525" marB="0" anchor="ctr">
                    <a:noFill/>
                  </a:tcPr>
                </a:tc>
                <a:tc>
                  <a:txBody>
                    <a:bodyPr/>
                    <a:lstStyle/>
                    <a:p>
                      <a:pPr algn="ctr" fontAlgn="b"/>
                      <a:endParaRPr lang="sv-SE" sz="1400" b="0" i="0" u="none" strike="noStrike">
                        <a:solidFill>
                          <a:srgbClr val="000000"/>
                        </a:solidFill>
                        <a:effectLst/>
                        <a:latin typeface="+mn-lt"/>
                      </a:endParaRPr>
                    </a:p>
                  </a:txBody>
                  <a:tcPr marL="9525" marR="9525" marT="9525" marB="0" anchor="ctr">
                    <a:noFill/>
                  </a:tcPr>
                </a:tc>
                <a:extLst>
                  <a:ext uri="{0D108BD9-81ED-4DB2-BD59-A6C34878D82A}">
                    <a16:rowId xmlns:a16="http://schemas.microsoft.com/office/drawing/2014/main" val="3698253611"/>
                  </a:ext>
                </a:extLst>
              </a:tr>
              <a:tr h="0">
                <a:tc>
                  <a:txBody>
                    <a:bodyPr/>
                    <a:lstStyle/>
                    <a:p>
                      <a:pPr algn="l" fontAlgn="b"/>
                      <a:r>
                        <a:rPr lang="sv-SE" sz="1400" b="0" i="0" u="none" strike="noStrike" dirty="0" err="1">
                          <a:solidFill>
                            <a:schemeClr val="tx1"/>
                          </a:solidFill>
                          <a:effectLst/>
                          <a:latin typeface="+mn-lt"/>
                        </a:rPr>
                        <a:t>High</a:t>
                      </a:r>
                      <a:r>
                        <a:rPr lang="sv-SE" sz="1400" b="0" i="0" u="none" strike="noStrike" dirty="0">
                          <a:solidFill>
                            <a:schemeClr val="tx1"/>
                          </a:solidFill>
                          <a:effectLst/>
                          <a:latin typeface="+mn-lt"/>
                        </a:rPr>
                        <a:t> </a:t>
                      </a:r>
                      <a:r>
                        <a:rPr lang="sv-SE" sz="1400" b="0" i="0" u="none" strike="noStrike" dirty="0" err="1">
                          <a:solidFill>
                            <a:schemeClr val="tx1"/>
                          </a:solidFill>
                          <a:effectLst/>
                          <a:latin typeface="+mn-lt"/>
                        </a:rPr>
                        <a:t>temperature</a:t>
                      </a:r>
                      <a:endParaRPr lang="sv-SE" sz="1400" b="0" i="0" u="none" strike="noStrike" dirty="0">
                        <a:solidFill>
                          <a:schemeClr val="tx1"/>
                        </a:solidFill>
                        <a:effectLst/>
                        <a:latin typeface="+mn-lt"/>
                      </a:endParaRP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0" i="0" u="none" strike="noStrike" dirty="0">
                          <a:solidFill>
                            <a:schemeClr val="tx1"/>
                          </a:solidFill>
                          <a:effectLst/>
                          <a:latin typeface="+mn-lt"/>
                        </a:rPr>
                        <a:t>ILL-</a:t>
                      </a:r>
                      <a:r>
                        <a:rPr lang="sv-SE" sz="1400" b="0" i="0" u="none" strike="noStrike" dirty="0" err="1">
                          <a:solidFill>
                            <a:schemeClr val="tx1"/>
                          </a:solidFill>
                          <a:effectLst/>
                          <a:latin typeface="+mn-lt"/>
                        </a:rPr>
                        <a:t>type</a:t>
                      </a:r>
                      <a:r>
                        <a:rPr lang="sv-SE" sz="1400" b="0" i="0" u="none" strike="noStrike" dirty="0">
                          <a:solidFill>
                            <a:schemeClr val="tx1"/>
                          </a:solidFill>
                          <a:effectLst/>
                          <a:latin typeface="+mn-lt"/>
                        </a:rPr>
                        <a:t> </a:t>
                      </a:r>
                      <a:r>
                        <a:rPr lang="sv-SE" sz="1400" b="0" i="0" u="none" strike="noStrike" dirty="0" err="1">
                          <a:solidFill>
                            <a:schemeClr val="tx1"/>
                          </a:solidFill>
                          <a:effectLst/>
                          <a:latin typeface="+mn-lt"/>
                        </a:rPr>
                        <a:t>furnace</a:t>
                      </a:r>
                      <a:r>
                        <a:rPr lang="sv-SE" sz="1400" b="0" i="0" u="none" strike="noStrike" dirty="0">
                          <a:solidFill>
                            <a:schemeClr val="tx1"/>
                          </a:solidFill>
                          <a:effectLst/>
                          <a:latin typeface="+mn-lt"/>
                        </a:rPr>
                        <a:t> </a:t>
                      </a:r>
                    </a:p>
                  </a:txBody>
                  <a:tcPr anchor="ctr">
                    <a:solidFill>
                      <a:srgbClr val="FF0000"/>
                    </a:solidFill>
                  </a:tcPr>
                </a:tc>
                <a:tc>
                  <a:txBody>
                    <a:bodyPr/>
                    <a:lstStyle/>
                    <a:p>
                      <a:pPr algn="ctr" fontAlgn="b"/>
                      <a:endParaRPr lang="sv-SE" sz="1400" b="0" i="0" u="none" strike="noStrike">
                        <a:solidFill>
                          <a:srgbClr val="000000"/>
                        </a:solidFill>
                        <a:effectLst/>
                        <a:latin typeface="+mn-lt"/>
                      </a:endParaRPr>
                    </a:p>
                  </a:txBody>
                  <a:tcPr marL="9525" marR="9525" marT="9525" marB="0" anchor="ctr">
                    <a:noFill/>
                  </a:tcPr>
                </a:tc>
                <a:tc>
                  <a:txBody>
                    <a:bodyPr/>
                    <a:lstStyle/>
                    <a:p>
                      <a:pPr algn="ctr" fontAlgn="b"/>
                      <a:endParaRPr lang="sv-SE" sz="1400" b="0" i="0" u="none" strike="noStrike" dirty="0">
                        <a:solidFill>
                          <a:srgbClr val="000000"/>
                        </a:solidFill>
                        <a:effectLst/>
                        <a:latin typeface="+mn-lt"/>
                      </a:endParaRPr>
                    </a:p>
                  </a:txBody>
                  <a:tcPr marL="9525" marR="9525" marT="9525" marB="0" anchor="ctr">
                    <a:noFill/>
                  </a:tcPr>
                </a:tc>
                <a:tc>
                  <a:txBody>
                    <a:bodyPr/>
                    <a:lstStyle/>
                    <a:p>
                      <a:pPr algn="ctr" fontAlgn="b"/>
                      <a:endParaRPr lang="sv-SE" sz="1400" b="0" i="0" u="none" strike="noStrike" dirty="0">
                        <a:solidFill>
                          <a:srgbClr val="000000"/>
                        </a:solidFill>
                        <a:effectLst/>
                        <a:latin typeface="+mn-lt"/>
                      </a:endParaRPr>
                    </a:p>
                  </a:txBody>
                  <a:tcPr marL="9525" marR="9525" marT="9525" marB="0" anchor="ctr">
                    <a:noFill/>
                  </a:tcPr>
                </a:tc>
                <a:tc>
                  <a:txBody>
                    <a:bodyPr/>
                    <a:lstStyle/>
                    <a:p>
                      <a:pPr algn="ctr" fontAlgn="b"/>
                      <a:endParaRPr lang="sv-SE" sz="1400" b="0" i="0" u="none" strike="noStrike">
                        <a:solidFill>
                          <a:srgbClr val="000000"/>
                        </a:solidFill>
                        <a:effectLst/>
                        <a:latin typeface="+mn-lt"/>
                      </a:endParaRPr>
                    </a:p>
                  </a:txBody>
                  <a:tcPr marL="9525" marR="9525" marT="9525" marB="0" anchor="ctr">
                    <a:noFill/>
                  </a:tcPr>
                </a:tc>
                <a:tc>
                  <a:txBody>
                    <a:bodyPr/>
                    <a:lstStyle/>
                    <a:p>
                      <a:pPr algn="ctr" fontAlgn="b"/>
                      <a:endParaRPr lang="sv-SE" sz="1400" b="0" i="0" u="none" strike="noStrike">
                        <a:solidFill>
                          <a:srgbClr val="000000"/>
                        </a:solidFill>
                        <a:effectLst/>
                        <a:latin typeface="+mn-lt"/>
                      </a:endParaRPr>
                    </a:p>
                  </a:txBody>
                  <a:tcPr marL="9525" marR="9525" marT="9525" marB="0" anchor="ctr">
                    <a:noFill/>
                  </a:tcPr>
                </a:tc>
                <a:extLst>
                  <a:ext uri="{0D108BD9-81ED-4DB2-BD59-A6C34878D82A}">
                    <a16:rowId xmlns:a16="http://schemas.microsoft.com/office/drawing/2014/main" val="1300918933"/>
                  </a:ext>
                </a:extLst>
              </a:tr>
              <a:tr h="0">
                <a:tc>
                  <a:txBody>
                    <a:bodyPr/>
                    <a:lstStyle/>
                    <a:p>
                      <a:pPr algn="l" fontAlgn="b"/>
                      <a:r>
                        <a:rPr lang="sv-SE" sz="1400" b="0" u="none" strike="noStrike" dirty="0">
                          <a:effectLst/>
                          <a:latin typeface="+mn-lt"/>
                        </a:rPr>
                        <a:t>Soft </a:t>
                      </a:r>
                      <a:r>
                        <a:rPr lang="sv-SE" sz="1400" b="0" u="none" strike="noStrike" dirty="0" err="1">
                          <a:effectLst/>
                          <a:latin typeface="+mn-lt"/>
                        </a:rPr>
                        <a:t>matter</a:t>
                      </a:r>
                      <a:endParaRPr lang="sv-SE" sz="1400" b="0" i="0" u="none" strike="noStrike" dirty="0">
                        <a:solidFill>
                          <a:schemeClr val="tx1"/>
                        </a:solidFill>
                        <a:effectLst/>
                        <a:latin typeface="+mn-lt"/>
                      </a:endParaRP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0" u="none" strike="noStrike" dirty="0">
                          <a:effectLst/>
                          <a:latin typeface="+mn-lt"/>
                        </a:rPr>
                        <a:t>SANS SC </a:t>
                      </a:r>
                      <a:r>
                        <a:rPr lang="sv-SE" sz="1400" b="0" u="none" strike="noStrike" dirty="0" err="1">
                          <a:effectLst/>
                          <a:latin typeface="+mn-lt"/>
                        </a:rPr>
                        <a:t>therm</a:t>
                      </a:r>
                      <a:r>
                        <a:rPr lang="sv-SE" sz="1400" b="0" u="none" strike="noStrike" dirty="0">
                          <a:effectLst/>
                          <a:latin typeface="+mn-lt"/>
                        </a:rPr>
                        <a:t>.</a:t>
                      </a:r>
                      <a:endParaRPr lang="sv-SE" sz="1400" b="0" i="0" u="none" strike="noStrike" dirty="0">
                        <a:solidFill>
                          <a:schemeClr val="tx1"/>
                        </a:solidFill>
                        <a:effectLst/>
                        <a:latin typeface="+mn-lt"/>
                      </a:endParaRPr>
                    </a:p>
                  </a:txBody>
                  <a:tcPr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1400" b="0" i="0" u="none" strike="noStrike" dirty="0">
                          <a:solidFill>
                            <a:schemeClr val="tx1"/>
                          </a:solidFill>
                          <a:effectLst/>
                          <a:latin typeface="+mn-lt"/>
                        </a:rPr>
                        <a:t>SANS SC </a:t>
                      </a:r>
                      <a:r>
                        <a:rPr lang="sv-SE" sz="1400" b="0" i="0" u="none" strike="noStrike" dirty="0" err="1">
                          <a:solidFill>
                            <a:schemeClr val="tx1"/>
                          </a:solidFill>
                          <a:effectLst/>
                          <a:latin typeface="+mn-lt"/>
                        </a:rPr>
                        <a:t>tumbler</a:t>
                      </a:r>
                      <a:r>
                        <a:rPr lang="sv-SE" sz="1400" b="0" i="0" u="none" strike="noStrike" dirty="0">
                          <a:solidFill>
                            <a:schemeClr val="tx1"/>
                          </a:solidFill>
                          <a:effectLst/>
                          <a:latin typeface="+mn-lt"/>
                        </a:rPr>
                        <a:t> </a:t>
                      </a:r>
                    </a:p>
                  </a:txBody>
                  <a:tcPr marL="9525" marR="9525" marT="9525" marB="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1400" b="0" i="0" u="none" strike="noStrike" dirty="0" err="1">
                          <a:solidFill>
                            <a:schemeClr val="tx1"/>
                          </a:solidFill>
                          <a:effectLst/>
                          <a:latin typeface="+mn-lt"/>
                        </a:rPr>
                        <a:t>Stopped</a:t>
                      </a:r>
                      <a:r>
                        <a:rPr lang="sv-SE" sz="1400" b="0" i="0" u="none" strike="noStrike" dirty="0">
                          <a:solidFill>
                            <a:schemeClr val="tx1"/>
                          </a:solidFill>
                          <a:effectLst/>
                          <a:latin typeface="+mn-lt"/>
                        </a:rPr>
                        <a:t> </a:t>
                      </a:r>
                      <a:r>
                        <a:rPr lang="sv-SE" sz="1400" b="0" i="0" u="none" strike="noStrike" dirty="0" err="1">
                          <a:solidFill>
                            <a:schemeClr val="tx1"/>
                          </a:solidFill>
                          <a:effectLst/>
                          <a:latin typeface="+mn-lt"/>
                        </a:rPr>
                        <a:t>flow</a:t>
                      </a:r>
                      <a:r>
                        <a:rPr lang="sv-SE" sz="1400" b="0" i="0" u="none" strike="noStrike" dirty="0">
                          <a:solidFill>
                            <a:schemeClr val="tx1"/>
                          </a:solidFill>
                          <a:effectLst/>
                          <a:latin typeface="+mn-lt"/>
                        </a:rPr>
                        <a:t> cells</a:t>
                      </a:r>
                    </a:p>
                  </a:txBody>
                  <a:tcPr marL="9525" marR="9525" marT="9525" marB="0" anchor="ctr">
                    <a:solidFill>
                      <a:srgbClr val="FF0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1400" b="0" i="0" u="none" strike="noStrike" dirty="0" err="1">
                          <a:solidFill>
                            <a:schemeClr val="tx1"/>
                          </a:solidFill>
                          <a:effectLst/>
                          <a:latin typeface="+mn-lt"/>
                        </a:rPr>
                        <a:t>Rheometer</a:t>
                      </a:r>
                      <a:endParaRPr lang="sv-SE" sz="1400" b="0" i="0" u="none" strike="noStrike" dirty="0">
                        <a:solidFill>
                          <a:schemeClr val="tx1"/>
                        </a:solidFill>
                        <a:effectLst/>
                        <a:latin typeface="+mn-lt"/>
                      </a:endParaRPr>
                    </a:p>
                  </a:txBody>
                  <a:tcPr marL="9525" marR="9525" marT="9525" marB="0" anchor="ctr">
                    <a:solidFill>
                      <a:srgbClr val="FF0000"/>
                    </a:solidFill>
                  </a:tcPr>
                </a:tc>
                <a:tc>
                  <a:txBody>
                    <a:bodyPr/>
                    <a:lstStyle/>
                    <a:p>
                      <a:pPr algn="ctr" fontAlgn="b"/>
                      <a:endParaRPr lang="sv-SE" sz="1400" b="0" i="0" u="none" strike="noStrike" dirty="0">
                        <a:solidFill>
                          <a:srgbClr val="000000"/>
                        </a:solidFill>
                        <a:effectLst/>
                        <a:latin typeface="+mn-lt"/>
                      </a:endParaRPr>
                    </a:p>
                  </a:txBody>
                  <a:tcPr marL="9525" marR="9525" marT="9525" marB="0" anchor="ctr">
                    <a:noFill/>
                  </a:tcPr>
                </a:tc>
                <a:tc>
                  <a:txBody>
                    <a:bodyPr/>
                    <a:lstStyle/>
                    <a:p>
                      <a:pPr algn="ctr" fontAlgn="b"/>
                      <a:endParaRPr lang="sv-SE" sz="1400" b="0" i="0" u="none" strike="noStrike" dirty="0">
                        <a:solidFill>
                          <a:srgbClr val="000000"/>
                        </a:solidFill>
                        <a:effectLst/>
                        <a:latin typeface="+mn-lt"/>
                      </a:endParaRPr>
                    </a:p>
                  </a:txBody>
                  <a:tcPr marL="9525" marR="9525" marT="9525" marB="0" anchor="ctr">
                    <a:noFill/>
                  </a:tcPr>
                </a:tc>
                <a:extLst>
                  <a:ext uri="{0D108BD9-81ED-4DB2-BD59-A6C34878D82A}">
                    <a16:rowId xmlns:a16="http://schemas.microsoft.com/office/drawing/2014/main" val="2855385288"/>
                  </a:ext>
                </a:extLst>
              </a:tr>
              <a:tr h="0">
                <a:tc>
                  <a:txBody>
                    <a:bodyPr/>
                    <a:lstStyle/>
                    <a:p>
                      <a:pPr algn="l" fontAlgn="b"/>
                      <a:r>
                        <a:rPr lang="sv-SE" sz="1400" b="0" u="none" strike="noStrike" dirty="0">
                          <a:effectLst/>
                          <a:latin typeface="+mn-lt"/>
                        </a:rPr>
                        <a:t>Surface interfaces</a:t>
                      </a:r>
                      <a:endParaRPr lang="sv-SE" sz="1400" b="0" i="0" u="none" strike="noStrike" dirty="0">
                        <a:solidFill>
                          <a:schemeClr val="tx1"/>
                        </a:solidFill>
                        <a:effectLst/>
                        <a:latin typeface="+mn-lt"/>
                      </a:endParaRP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0" u="none" strike="noStrike" dirty="0">
                          <a:effectLst/>
                          <a:latin typeface="+mn-lt"/>
                        </a:rPr>
                        <a:t>Solid/</a:t>
                      </a:r>
                      <a:r>
                        <a:rPr lang="sv-SE" sz="1400" b="0" u="none" strike="noStrike" dirty="0" err="1">
                          <a:effectLst/>
                          <a:latin typeface="+mn-lt"/>
                        </a:rPr>
                        <a:t>liquid</a:t>
                      </a:r>
                      <a:r>
                        <a:rPr lang="sv-SE" sz="1400" b="0" u="none" strike="noStrike" dirty="0">
                          <a:effectLst/>
                          <a:latin typeface="+mn-lt"/>
                        </a:rPr>
                        <a:t> cells</a:t>
                      </a:r>
                      <a:endParaRPr lang="sv-SE" sz="1400" b="0" i="0" u="none" strike="noStrike" dirty="0">
                        <a:solidFill>
                          <a:schemeClr val="tx1"/>
                        </a:solidFill>
                        <a:effectLst/>
                        <a:latin typeface="+mn-lt"/>
                      </a:endParaRPr>
                    </a:p>
                  </a:txBody>
                  <a:tcPr anchor="ctr">
                    <a:solidFill>
                      <a:srgbClr val="FFC000"/>
                    </a:solidFill>
                  </a:tcPr>
                </a:tc>
                <a:tc>
                  <a:txBody>
                    <a:bodyPr/>
                    <a:lstStyle/>
                    <a:p>
                      <a:pPr algn="ctr" fontAlgn="b"/>
                      <a:endParaRPr lang="sv-SE" sz="1400" b="0" i="0" u="none" strike="noStrike">
                        <a:solidFill>
                          <a:srgbClr val="000000"/>
                        </a:solidFill>
                        <a:effectLst/>
                        <a:latin typeface="+mn-lt"/>
                      </a:endParaRPr>
                    </a:p>
                  </a:txBody>
                  <a:tcPr marL="9525" marR="9525" marT="9525" marB="0" anchor="ctr">
                    <a:noFill/>
                  </a:tcPr>
                </a:tc>
                <a:tc>
                  <a:txBody>
                    <a:bodyPr/>
                    <a:lstStyle/>
                    <a:p>
                      <a:pPr algn="ctr" fontAlgn="b"/>
                      <a:endParaRPr lang="sv-SE" sz="1400" b="0" i="0" u="none" strike="noStrike">
                        <a:solidFill>
                          <a:srgbClr val="000000"/>
                        </a:solidFill>
                        <a:effectLst/>
                        <a:latin typeface="+mn-lt"/>
                      </a:endParaRPr>
                    </a:p>
                  </a:txBody>
                  <a:tcPr marL="9525" marR="9525" marT="9525" marB="0" anchor="ctr">
                    <a:noFill/>
                  </a:tcPr>
                </a:tc>
                <a:tc>
                  <a:txBody>
                    <a:bodyPr/>
                    <a:lstStyle/>
                    <a:p>
                      <a:pPr algn="ctr" fontAlgn="b"/>
                      <a:endParaRPr lang="sv-SE" sz="1400" b="0" i="0" u="none" strike="noStrike" dirty="0">
                        <a:solidFill>
                          <a:srgbClr val="000000"/>
                        </a:solidFill>
                        <a:effectLst/>
                        <a:latin typeface="+mn-lt"/>
                      </a:endParaRPr>
                    </a:p>
                  </a:txBody>
                  <a:tcPr marL="9525" marR="9525" marT="9525" marB="0" anchor="ctr">
                    <a:noFill/>
                  </a:tcPr>
                </a:tc>
                <a:tc>
                  <a:txBody>
                    <a:bodyPr/>
                    <a:lstStyle/>
                    <a:p>
                      <a:pPr algn="ctr" fontAlgn="b"/>
                      <a:endParaRPr lang="sv-SE" sz="1400" b="0" i="0" u="none" strike="noStrike" dirty="0">
                        <a:solidFill>
                          <a:srgbClr val="000000"/>
                        </a:solidFill>
                        <a:effectLst/>
                        <a:latin typeface="+mn-lt"/>
                      </a:endParaRPr>
                    </a:p>
                  </a:txBody>
                  <a:tcPr marL="9525" marR="9525" marT="9525" marB="0" anchor="ctr">
                    <a:noFill/>
                  </a:tcPr>
                </a:tc>
                <a:tc>
                  <a:txBody>
                    <a:bodyPr/>
                    <a:lstStyle/>
                    <a:p>
                      <a:pPr algn="ctr" fontAlgn="b"/>
                      <a:endParaRPr lang="sv-SE" sz="1400" b="0" i="0" u="none" strike="noStrike" dirty="0">
                        <a:solidFill>
                          <a:srgbClr val="000000"/>
                        </a:solidFill>
                        <a:effectLst/>
                        <a:latin typeface="+mn-lt"/>
                      </a:endParaRPr>
                    </a:p>
                  </a:txBody>
                  <a:tcPr marL="9525" marR="9525" marT="9525" marB="0" anchor="ctr">
                    <a:noFill/>
                  </a:tcPr>
                </a:tc>
                <a:extLst>
                  <a:ext uri="{0D108BD9-81ED-4DB2-BD59-A6C34878D82A}">
                    <a16:rowId xmlns:a16="http://schemas.microsoft.com/office/drawing/2014/main" val="1243406898"/>
                  </a:ext>
                </a:extLst>
              </a:tr>
              <a:tr h="0">
                <a:tc>
                  <a:txBody>
                    <a:bodyPr/>
                    <a:lstStyle/>
                    <a:p>
                      <a:pPr algn="l" fontAlgn="b"/>
                      <a:r>
                        <a:rPr lang="sv-SE" sz="1400" b="0" i="0" u="none" strike="noStrike" dirty="0">
                          <a:solidFill>
                            <a:schemeClr val="tx1"/>
                          </a:solidFill>
                          <a:effectLst/>
                          <a:latin typeface="+mn-lt"/>
                        </a:rPr>
                        <a:t>In situ</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0" i="0" u="none" strike="noStrike" dirty="0">
                          <a:solidFill>
                            <a:schemeClr val="tx1"/>
                          </a:solidFill>
                          <a:effectLst/>
                          <a:latin typeface="+mn-lt"/>
                        </a:rPr>
                        <a:t>Laser P&amp;P</a:t>
                      </a:r>
                    </a:p>
                  </a:txBody>
                  <a:tcPr anchor="ctr">
                    <a:solidFill>
                      <a:srgbClr val="FFC000"/>
                    </a:solidFill>
                  </a:tcPr>
                </a:tc>
                <a:tc>
                  <a:txBody>
                    <a:bodyPr/>
                    <a:lstStyle/>
                    <a:p>
                      <a:pPr algn="ctr" fontAlgn="b"/>
                      <a:endParaRPr lang="sv-SE" sz="1400" b="0" i="0" u="none" strike="noStrike">
                        <a:solidFill>
                          <a:srgbClr val="000000"/>
                        </a:solidFill>
                        <a:effectLst/>
                        <a:latin typeface="+mn-lt"/>
                      </a:endParaRPr>
                    </a:p>
                  </a:txBody>
                  <a:tcPr marL="9525" marR="9525" marT="9525" marB="0" anchor="ctr">
                    <a:noFill/>
                  </a:tcPr>
                </a:tc>
                <a:tc>
                  <a:txBody>
                    <a:bodyPr/>
                    <a:lstStyle/>
                    <a:p>
                      <a:pPr algn="ctr" fontAlgn="b"/>
                      <a:endParaRPr lang="sv-SE" sz="1400" b="0" i="0" u="none" strike="noStrike">
                        <a:solidFill>
                          <a:srgbClr val="000000"/>
                        </a:solidFill>
                        <a:effectLst/>
                        <a:latin typeface="+mn-lt"/>
                      </a:endParaRPr>
                    </a:p>
                  </a:txBody>
                  <a:tcPr marL="9525" marR="9525" marT="9525" marB="0" anchor="ctr">
                    <a:noFill/>
                  </a:tcPr>
                </a:tc>
                <a:tc>
                  <a:txBody>
                    <a:bodyPr/>
                    <a:lstStyle/>
                    <a:p>
                      <a:pPr algn="ctr" fontAlgn="b"/>
                      <a:endParaRPr lang="sv-SE" sz="1400" b="0" i="0" u="none" strike="noStrike" dirty="0">
                        <a:solidFill>
                          <a:srgbClr val="000000"/>
                        </a:solidFill>
                        <a:effectLst/>
                        <a:latin typeface="+mn-lt"/>
                      </a:endParaRPr>
                    </a:p>
                  </a:txBody>
                  <a:tcPr marL="9525" marR="9525" marT="9525" marB="0" anchor="ctr">
                    <a:noFill/>
                  </a:tcPr>
                </a:tc>
                <a:tc>
                  <a:txBody>
                    <a:bodyPr/>
                    <a:lstStyle/>
                    <a:p>
                      <a:pPr algn="ctr" fontAlgn="b"/>
                      <a:endParaRPr lang="sv-SE" sz="1400" b="0" i="0" u="none" strike="noStrike" dirty="0">
                        <a:solidFill>
                          <a:srgbClr val="000000"/>
                        </a:solidFill>
                        <a:effectLst/>
                        <a:latin typeface="+mn-lt"/>
                      </a:endParaRPr>
                    </a:p>
                  </a:txBody>
                  <a:tcPr marL="9525" marR="9525" marT="9525" marB="0" anchor="ctr">
                    <a:noFill/>
                  </a:tcPr>
                </a:tc>
                <a:tc>
                  <a:txBody>
                    <a:bodyPr/>
                    <a:lstStyle/>
                    <a:p>
                      <a:pPr algn="ctr" fontAlgn="b"/>
                      <a:endParaRPr lang="sv-SE" sz="1400" b="0" i="0" u="none" strike="noStrike" dirty="0">
                        <a:solidFill>
                          <a:srgbClr val="000000"/>
                        </a:solidFill>
                        <a:effectLst/>
                        <a:latin typeface="+mn-lt"/>
                      </a:endParaRPr>
                    </a:p>
                  </a:txBody>
                  <a:tcPr marL="9525" marR="9525" marT="9525" marB="0" anchor="ctr">
                    <a:noFill/>
                  </a:tcPr>
                </a:tc>
                <a:extLst>
                  <a:ext uri="{0D108BD9-81ED-4DB2-BD59-A6C34878D82A}">
                    <a16:rowId xmlns:a16="http://schemas.microsoft.com/office/drawing/2014/main" val="909573992"/>
                  </a:ext>
                </a:extLst>
              </a:tr>
              <a:tr h="0">
                <a:tc>
                  <a:txBody>
                    <a:bodyPr/>
                    <a:lstStyle/>
                    <a:p>
                      <a:pPr algn="l" fontAlgn="b"/>
                      <a:r>
                        <a:rPr lang="sv-SE" sz="1400" b="0" i="0" u="none" strike="noStrike" dirty="0" err="1">
                          <a:solidFill>
                            <a:schemeClr val="tx1"/>
                          </a:solidFill>
                          <a:effectLst/>
                          <a:latin typeface="+mn-lt"/>
                        </a:rPr>
                        <a:t>Physical</a:t>
                      </a:r>
                      <a:r>
                        <a:rPr lang="sv-SE" sz="1400" b="0" i="0" u="none" strike="noStrike" dirty="0">
                          <a:solidFill>
                            <a:schemeClr val="tx1"/>
                          </a:solidFill>
                          <a:effectLst/>
                          <a:latin typeface="+mn-lt"/>
                        </a:rPr>
                        <a:t> </a:t>
                      </a:r>
                      <a:r>
                        <a:rPr lang="sv-SE" sz="1400" b="0" i="0" u="none" strike="noStrike" dirty="0" err="1">
                          <a:solidFill>
                            <a:schemeClr val="tx1"/>
                          </a:solidFill>
                          <a:effectLst/>
                          <a:latin typeface="+mn-lt"/>
                        </a:rPr>
                        <a:t>chemistry</a:t>
                      </a:r>
                      <a:endParaRPr lang="sv-SE" sz="1400" b="0" i="0" u="none" strike="noStrike" dirty="0">
                        <a:solidFill>
                          <a:schemeClr val="tx1"/>
                        </a:solidFill>
                        <a:effectLst/>
                        <a:latin typeface="+mn-lt"/>
                      </a:endParaRP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0" i="0" u="none" strike="noStrike" dirty="0" err="1">
                          <a:solidFill>
                            <a:schemeClr val="tx1"/>
                          </a:solidFill>
                          <a:effectLst/>
                          <a:latin typeface="+mn-lt"/>
                        </a:rPr>
                        <a:t>Electrochem</a:t>
                      </a:r>
                      <a:r>
                        <a:rPr lang="sv-SE" sz="1400" b="0" i="0" u="none" strike="noStrike" dirty="0">
                          <a:solidFill>
                            <a:schemeClr val="tx1"/>
                          </a:solidFill>
                          <a:effectLst/>
                          <a:latin typeface="+mn-lt"/>
                        </a:rPr>
                        <a:t>. cell</a:t>
                      </a:r>
                    </a:p>
                  </a:txBody>
                  <a:tcPr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1400" b="0" i="0" u="none" strike="noStrike" dirty="0">
                          <a:solidFill>
                            <a:schemeClr val="tx1"/>
                          </a:solidFill>
                          <a:effectLst/>
                          <a:latin typeface="+mn-lt"/>
                        </a:rPr>
                        <a:t>Gas handling</a:t>
                      </a:r>
                    </a:p>
                  </a:txBody>
                  <a:tcPr marL="9525" marR="9525" marT="9525" marB="0" anchor="ctr">
                    <a:solidFill>
                      <a:srgbClr val="FF0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1400" b="0" i="0" u="none" strike="noStrike" dirty="0" err="1">
                          <a:solidFill>
                            <a:schemeClr val="tx1"/>
                          </a:solidFill>
                          <a:effectLst/>
                          <a:latin typeface="+mn-lt"/>
                        </a:rPr>
                        <a:t>Humidity</a:t>
                      </a:r>
                      <a:endParaRPr lang="sv-SE" sz="1400" b="0" i="0" u="none" strike="noStrike" dirty="0">
                        <a:solidFill>
                          <a:schemeClr val="tx1"/>
                        </a:solidFill>
                        <a:effectLst/>
                        <a:latin typeface="+mn-lt"/>
                      </a:endParaRPr>
                    </a:p>
                  </a:txBody>
                  <a:tcPr marL="9525" marR="9525" marT="9525" marB="0" anchor="ctr">
                    <a:solidFill>
                      <a:srgbClr val="FFFF00"/>
                    </a:solidFill>
                  </a:tcPr>
                </a:tc>
                <a:tc>
                  <a:txBody>
                    <a:bodyPr/>
                    <a:lstStyle/>
                    <a:p>
                      <a:pPr algn="ctr" fontAlgn="b"/>
                      <a:endParaRPr lang="sv-SE" sz="1400" b="0" i="0" u="none" strike="noStrike" dirty="0">
                        <a:solidFill>
                          <a:srgbClr val="000000"/>
                        </a:solidFill>
                        <a:effectLst/>
                        <a:latin typeface="+mn-lt"/>
                      </a:endParaRPr>
                    </a:p>
                  </a:txBody>
                  <a:tcPr marL="9525" marR="9525" marT="9525" marB="0" anchor="ctr">
                    <a:noFill/>
                  </a:tcPr>
                </a:tc>
                <a:tc>
                  <a:txBody>
                    <a:bodyPr/>
                    <a:lstStyle/>
                    <a:p>
                      <a:pPr algn="ctr" fontAlgn="b"/>
                      <a:endParaRPr lang="sv-SE" sz="1400" b="0" i="0" u="none" strike="noStrike" dirty="0">
                        <a:solidFill>
                          <a:srgbClr val="000000"/>
                        </a:solidFill>
                        <a:effectLst/>
                        <a:latin typeface="+mn-lt"/>
                      </a:endParaRPr>
                    </a:p>
                  </a:txBody>
                  <a:tcPr marL="9525" marR="9525" marT="9525" marB="0" anchor="ctr">
                    <a:noFill/>
                  </a:tcPr>
                </a:tc>
                <a:tc>
                  <a:txBody>
                    <a:bodyPr/>
                    <a:lstStyle/>
                    <a:p>
                      <a:pPr algn="ctr" fontAlgn="b"/>
                      <a:endParaRPr lang="sv-SE" sz="1400" b="0" i="0" u="none" strike="noStrike" dirty="0">
                        <a:solidFill>
                          <a:srgbClr val="000000"/>
                        </a:solidFill>
                        <a:effectLst/>
                        <a:latin typeface="+mn-lt"/>
                      </a:endParaRPr>
                    </a:p>
                  </a:txBody>
                  <a:tcPr marL="9525" marR="9525" marT="9525" marB="0" anchor="ctr">
                    <a:noFill/>
                  </a:tcPr>
                </a:tc>
                <a:extLst>
                  <a:ext uri="{0D108BD9-81ED-4DB2-BD59-A6C34878D82A}">
                    <a16:rowId xmlns:a16="http://schemas.microsoft.com/office/drawing/2014/main" val="913474525"/>
                  </a:ext>
                </a:extLst>
              </a:tr>
            </a:tbl>
          </a:graphicData>
        </a:graphic>
      </p:graphicFrame>
      <p:grpSp>
        <p:nvGrpSpPr>
          <p:cNvPr id="17" name="Group 16">
            <a:extLst>
              <a:ext uri="{FF2B5EF4-FFF2-40B4-BE49-F238E27FC236}">
                <a16:creationId xmlns:a16="http://schemas.microsoft.com/office/drawing/2014/main" id="{5F482289-BCC8-F24C-B83A-0B55FEEC1F3F}"/>
              </a:ext>
            </a:extLst>
          </p:cNvPr>
          <p:cNvGrpSpPr/>
          <p:nvPr/>
        </p:nvGrpSpPr>
        <p:grpSpPr>
          <a:xfrm>
            <a:off x="3963603" y="5951937"/>
            <a:ext cx="1557778" cy="646331"/>
            <a:chOff x="840258" y="5949013"/>
            <a:chExt cx="1557778" cy="646331"/>
          </a:xfrm>
        </p:grpSpPr>
        <p:sp>
          <p:nvSpPr>
            <p:cNvPr id="19" name="TextBox 18">
              <a:extLst>
                <a:ext uri="{FF2B5EF4-FFF2-40B4-BE49-F238E27FC236}">
                  <a16:creationId xmlns:a16="http://schemas.microsoft.com/office/drawing/2014/main" id="{EB697654-7C55-4B43-A4DB-0BA6206D7FED}"/>
                </a:ext>
              </a:extLst>
            </p:cNvPr>
            <p:cNvSpPr txBox="1"/>
            <p:nvPr/>
          </p:nvSpPr>
          <p:spPr>
            <a:xfrm>
              <a:off x="840258" y="6092178"/>
              <a:ext cx="360000" cy="360000"/>
            </a:xfrm>
            <a:prstGeom prst="rect">
              <a:avLst/>
            </a:prstGeom>
            <a:solidFill>
              <a:srgbClr val="FFFF00"/>
            </a:solidFill>
          </p:spPr>
          <p:txBody>
            <a:bodyPr wrap="square" rtlCol="0">
              <a:spAutoFit/>
            </a:bodyPr>
            <a:lstStyle/>
            <a:p>
              <a:pPr algn="l"/>
              <a:endParaRPr lang="en-GB" dirty="0">
                <a:solidFill>
                  <a:srgbClr val="666666"/>
                </a:solidFill>
              </a:endParaRPr>
            </a:p>
          </p:txBody>
        </p:sp>
        <p:sp>
          <p:nvSpPr>
            <p:cNvPr id="20" name="TextBox 19">
              <a:extLst>
                <a:ext uri="{FF2B5EF4-FFF2-40B4-BE49-F238E27FC236}">
                  <a16:creationId xmlns:a16="http://schemas.microsoft.com/office/drawing/2014/main" id="{A378045D-DC5C-034D-B098-1E3D67BDAC93}"/>
                </a:ext>
              </a:extLst>
            </p:cNvPr>
            <p:cNvSpPr txBox="1"/>
            <p:nvPr/>
          </p:nvSpPr>
          <p:spPr>
            <a:xfrm>
              <a:off x="1218098" y="5949013"/>
              <a:ext cx="1179938" cy="646331"/>
            </a:xfrm>
            <a:prstGeom prst="rect">
              <a:avLst/>
            </a:prstGeom>
            <a:noFill/>
          </p:spPr>
          <p:txBody>
            <a:bodyPr wrap="none" rtlCol="0">
              <a:spAutoFit/>
            </a:bodyPr>
            <a:lstStyle/>
            <a:p>
              <a:pPr algn="l"/>
              <a:r>
                <a:rPr lang="en-GB" sz="1200" dirty="0">
                  <a:solidFill>
                    <a:srgbClr val="666666"/>
                  </a:solidFill>
                </a:rPr>
                <a:t>Preparation CFT</a:t>
              </a:r>
            </a:p>
            <a:p>
              <a:pPr algn="l"/>
              <a:r>
                <a:rPr lang="en-GB" sz="1200" dirty="0">
                  <a:solidFill>
                    <a:srgbClr val="666666"/>
                  </a:solidFill>
                </a:rPr>
                <a:t>Design</a:t>
              </a:r>
            </a:p>
            <a:p>
              <a:pPr algn="l"/>
              <a:r>
                <a:rPr lang="en-GB" sz="1200" dirty="0">
                  <a:solidFill>
                    <a:srgbClr val="666666"/>
                  </a:solidFill>
                </a:rPr>
                <a:t>CFT</a:t>
              </a:r>
            </a:p>
          </p:txBody>
        </p:sp>
      </p:grpSp>
      <p:grpSp>
        <p:nvGrpSpPr>
          <p:cNvPr id="23" name="Group 22">
            <a:extLst>
              <a:ext uri="{FF2B5EF4-FFF2-40B4-BE49-F238E27FC236}">
                <a16:creationId xmlns:a16="http://schemas.microsoft.com/office/drawing/2014/main" id="{9A49F7C7-03D9-394E-AC9D-DA6EF21CF02B}"/>
              </a:ext>
            </a:extLst>
          </p:cNvPr>
          <p:cNvGrpSpPr/>
          <p:nvPr/>
        </p:nvGrpSpPr>
        <p:grpSpPr>
          <a:xfrm>
            <a:off x="6133112" y="6044270"/>
            <a:ext cx="1361043" cy="461665"/>
            <a:chOff x="2648464" y="6041346"/>
            <a:chExt cx="1361043" cy="461665"/>
          </a:xfrm>
        </p:grpSpPr>
        <p:sp>
          <p:nvSpPr>
            <p:cNvPr id="24" name="TextBox 23">
              <a:extLst>
                <a:ext uri="{FF2B5EF4-FFF2-40B4-BE49-F238E27FC236}">
                  <a16:creationId xmlns:a16="http://schemas.microsoft.com/office/drawing/2014/main" id="{520B04ED-8C81-A949-A0DE-535A31ECD609}"/>
                </a:ext>
              </a:extLst>
            </p:cNvPr>
            <p:cNvSpPr txBox="1"/>
            <p:nvPr/>
          </p:nvSpPr>
          <p:spPr>
            <a:xfrm>
              <a:off x="2648464" y="6092178"/>
              <a:ext cx="360000" cy="360000"/>
            </a:xfrm>
            <a:prstGeom prst="rect">
              <a:avLst/>
            </a:prstGeom>
            <a:solidFill>
              <a:srgbClr val="FFC000"/>
            </a:solidFill>
          </p:spPr>
          <p:txBody>
            <a:bodyPr wrap="square" rtlCol="0">
              <a:spAutoFit/>
            </a:bodyPr>
            <a:lstStyle/>
            <a:p>
              <a:pPr algn="l"/>
              <a:endParaRPr lang="en-GB" dirty="0">
                <a:solidFill>
                  <a:srgbClr val="666666"/>
                </a:solidFill>
              </a:endParaRPr>
            </a:p>
          </p:txBody>
        </p:sp>
        <p:sp>
          <p:nvSpPr>
            <p:cNvPr id="25" name="TextBox 24">
              <a:extLst>
                <a:ext uri="{FF2B5EF4-FFF2-40B4-BE49-F238E27FC236}">
                  <a16:creationId xmlns:a16="http://schemas.microsoft.com/office/drawing/2014/main" id="{933DCB86-BCA4-C54E-A38D-C3467ECEB9CD}"/>
                </a:ext>
              </a:extLst>
            </p:cNvPr>
            <p:cNvSpPr txBox="1"/>
            <p:nvPr/>
          </p:nvSpPr>
          <p:spPr>
            <a:xfrm>
              <a:off x="3008464" y="6041346"/>
              <a:ext cx="1001043" cy="461665"/>
            </a:xfrm>
            <a:prstGeom prst="rect">
              <a:avLst/>
            </a:prstGeom>
            <a:noFill/>
          </p:spPr>
          <p:txBody>
            <a:bodyPr wrap="none" rtlCol="0">
              <a:spAutoFit/>
            </a:bodyPr>
            <a:lstStyle/>
            <a:p>
              <a:pPr algn="l"/>
              <a:r>
                <a:rPr lang="en-GB" sz="1200" dirty="0">
                  <a:solidFill>
                    <a:srgbClr val="666666"/>
                  </a:solidFill>
                </a:rPr>
                <a:t>Construction</a:t>
              </a:r>
            </a:p>
            <a:p>
              <a:pPr algn="l"/>
              <a:r>
                <a:rPr lang="en-GB" sz="1200" dirty="0">
                  <a:solidFill>
                    <a:srgbClr val="666666"/>
                  </a:solidFill>
                </a:rPr>
                <a:t>Procurement</a:t>
              </a:r>
            </a:p>
          </p:txBody>
        </p:sp>
      </p:grpSp>
      <p:grpSp>
        <p:nvGrpSpPr>
          <p:cNvPr id="26" name="Group 25">
            <a:extLst>
              <a:ext uri="{FF2B5EF4-FFF2-40B4-BE49-F238E27FC236}">
                <a16:creationId xmlns:a16="http://schemas.microsoft.com/office/drawing/2014/main" id="{29D32189-200A-534F-9337-B20ADF939872}"/>
              </a:ext>
            </a:extLst>
          </p:cNvPr>
          <p:cNvGrpSpPr/>
          <p:nvPr/>
        </p:nvGrpSpPr>
        <p:grpSpPr>
          <a:xfrm>
            <a:off x="8105886" y="5946296"/>
            <a:ext cx="2019044" cy="646331"/>
            <a:chOff x="5099221" y="5943372"/>
            <a:chExt cx="2019044" cy="646331"/>
          </a:xfrm>
        </p:grpSpPr>
        <p:sp>
          <p:nvSpPr>
            <p:cNvPr id="27" name="TextBox 26">
              <a:extLst>
                <a:ext uri="{FF2B5EF4-FFF2-40B4-BE49-F238E27FC236}">
                  <a16:creationId xmlns:a16="http://schemas.microsoft.com/office/drawing/2014/main" id="{FB7E7569-5F4F-2040-A859-65AFE48B14F3}"/>
                </a:ext>
              </a:extLst>
            </p:cNvPr>
            <p:cNvSpPr txBox="1"/>
            <p:nvPr/>
          </p:nvSpPr>
          <p:spPr>
            <a:xfrm>
              <a:off x="5099221" y="6092178"/>
              <a:ext cx="360000" cy="360000"/>
            </a:xfrm>
            <a:prstGeom prst="rect">
              <a:avLst/>
            </a:prstGeom>
            <a:solidFill>
              <a:srgbClr val="FF0000"/>
            </a:solidFill>
          </p:spPr>
          <p:txBody>
            <a:bodyPr wrap="square" rtlCol="0">
              <a:spAutoFit/>
            </a:bodyPr>
            <a:lstStyle/>
            <a:p>
              <a:pPr algn="l"/>
              <a:endParaRPr lang="en-GB" dirty="0">
                <a:solidFill>
                  <a:srgbClr val="666666"/>
                </a:solidFill>
              </a:endParaRPr>
            </a:p>
          </p:txBody>
        </p:sp>
        <p:sp>
          <p:nvSpPr>
            <p:cNvPr id="28" name="TextBox 27">
              <a:extLst>
                <a:ext uri="{FF2B5EF4-FFF2-40B4-BE49-F238E27FC236}">
                  <a16:creationId xmlns:a16="http://schemas.microsoft.com/office/drawing/2014/main" id="{2FA4A051-8271-E44F-8E90-E92C5533CC5F}"/>
                </a:ext>
              </a:extLst>
            </p:cNvPr>
            <p:cNvSpPr txBox="1"/>
            <p:nvPr/>
          </p:nvSpPr>
          <p:spPr>
            <a:xfrm>
              <a:off x="5459221" y="5943372"/>
              <a:ext cx="1659044" cy="646331"/>
            </a:xfrm>
            <a:prstGeom prst="rect">
              <a:avLst/>
            </a:prstGeom>
            <a:noFill/>
          </p:spPr>
          <p:txBody>
            <a:bodyPr wrap="none" rtlCol="0">
              <a:spAutoFit/>
            </a:bodyPr>
            <a:lstStyle/>
            <a:p>
              <a:pPr algn="l"/>
              <a:r>
                <a:rPr lang="en-GB" sz="1200" dirty="0">
                  <a:solidFill>
                    <a:srgbClr val="666666"/>
                  </a:solidFill>
                </a:rPr>
                <a:t>Tests</a:t>
              </a:r>
            </a:p>
            <a:p>
              <a:pPr algn="l"/>
              <a:r>
                <a:rPr lang="en-GB" sz="1200" dirty="0">
                  <a:solidFill>
                    <a:srgbClr val="666666"/>
                  </a:solidFill>
                </a:rPr>
                <a:t>Control and mechanical</a:t>
              </a:r>
            </a:p>
            <a:p>
              <a:pPr algn="l"/>
              <a:r>
                <a:rPr lang="en-GB" sz="1200" dirty="0">
                  <a:solidFill>
                    <a:srgbClr val="666666"/>
                  </a:solidFill>
                </a:rPr>
                <a:t> integration</a:t>
              </a:r>
            </a:p>
          </p:txBody>
        </p:sp>
      </p:grpSp>
      <p:grpSp>
        <p:nvGrpSpPr>
          <p:cNvPr id="32" name="Group 31">
            <a:extLst>
              <a:ext uri="{FF2B5EF4-FFF2-40B4-BE49-F238E27FC236}">
                <a16:creationId xmlns:a16="http://schemas.microsoft.com/office/drawing/2014/main" id="{93DF4D6D-4078-DE43-AFA4-A58322C89505}"/>
              </a:ext>
            </a:extLst>
          </p:cNvPr>
          <p:cNvGrpSpPr/>
          <p:nvPr/>
        </p:nvGrpSpPr>
        <p:grpSpPr>
          <a:xfrm>
            <a:off x="1932850" y="6045918"/>
            <a:ext cx="1419022" cy="360000"/>
            <a:chOff x="840258" y="6092178"/>
            <a:chExt cx="1419022" cy="360000"/>
          </a:xfrm>
        </p:grpSpPr>
        <p:sp>
          <p:nvSpPr>
            <p:cNvPr id="33" name="TextBox 32">
              <a:extLst>
                <a:ext uri="{FF2B5EF4-FFF2-40B4-BE49-F238E27FC236}">
                  <a16:creationId xmlns:a16="http://schemas.microsoft.com/office/drawing/2014/main" id="{B8CA4703-8424-5149-B487-265F50BC22FB}"/>
                </a:ext>
              </a:extLst>
            </p:cNvPr>
            <p:cNvSpPr txBox="1"/>
            <p:nvPr/>
          </p:nvSpPr>
          <p:spPr>
            <a:xfrm>
              <a:off x="840258" y="6092178"/>
              <a:ext cx="360000" cy="360000"/>
            </a:xfrm>
            <a:prstGeom prst="rect">
              <a:avLst/>
            </a:prstGeom>
            <a:solidFill>
              <a:srgbClr val="00B050"/>
            </a:solidFill>
          </p:spPr>
          <p:txBody>
            <a:bodyPr wrap="square" rtlCol="0">
              <a:spAutoFit/>
            </a:bodyPr>
            <a:lstStyle/>
            <a:p>
              <a:pPr algn="l"/>
              <a:endParaRPr lang="en-GB" dirty="0">
                <a:solidFill>
                  <a:srgbClr val="666666"/>
                </a:solidFill>
              </a:endParaRPr>
            </a:p>
          </p:txBody>
        </p:sp>
        <p:sp>
          <p:nvSpPr>
            <p:cNvPr id="34" name="TextBox 33">
              <a:extLst>
                <a:ext uri="{FF2B5EF4-FFF2-40B4-BE49-F238E27FC236}">
                  <a16:creationId xmlns:a16="http://schemas.microsoft.com/office/drawing/2014/main" id="{36A8C97D-BD05-5B4A-8DCA-E23F8FC0E7BC}"/>
                </a:ext>
              </a:extLst>
            </p:cNvPr>
            <p:cNvSpPr txBox="1"/>
            <p:nvPr/>
          </p:nvSpPr>
          <p:spPr>
            <a:xfrm>
              <a:off x="1218098" y="6144957"/>
              <a:ext cx="1041182" cy="276999"/>
            </a:xfrm>
            <a:prstGeom prst="rect">
              <a:avLst/>
            </a:prstGeom>
            <a:noFill/>
          </p:spPr>
          <p:txBody>
            <a:bodyPr wrap="none" rtlCol="0">
              <a:spAutoFit/>
            </a:bodyPr>
            <a:lstStyle/>
            <a:p>
              <a:pPr algn="l"/>
              <a:r>
                <a:rPr lang="en-GB" sz="1200" dirty="0">
                  <a:solidFill>
                    <a:srgbClr val="666666"/>
                  </a:solidFill>
                </a:rPr>
                <a:t>Specifications</a:t>
              </a:r>
            </a:p>
          </p:txBody>
        </p:sp>
      </p:grpSp>
      <p:sp>
        <p:nvSpPr>
          <p:cNvPr id="5" name="Slide Number Placeholder 4">
            <a:extLst>
              <a:ext uri="{FF2B5EF4-FFF2-40B4-BE49-F238E27FC236}">
                <a16:creationId xmlns:a16="http://schemas.microsoft.com/office/drawing/2014/main" id="{E3B82EEC-9A30-F97A-DE58-FB987D627779}"/>
              </a:ext>
            </a:extLst>
          </p:cNvPr>
          <p:cNvSpPr>
            <a:spLocks noGrp="1"/>
          </p:cNvSpPr>
          <p:nvPr>
            <p:ph type="sldNum" sz="quarter" idx="12"/>
          </p:nvPr>
        </p:nvSpPr>
        <p:spPr/>
        <p:txBody>
          <a:bodyPr/>
          <a:lstStyle/>
          <a:p>
            <a:fld id="{F7283078-D760-1647-8B80-66BA8B52336D}" type="slidenum">
              <a:rPr lang="sv-SE" smtClean="0"/>
              <a:t>15</a:t>
            </a:fld>
            <a:endParaRPr lang="sv-SE"/>
          </a:p>
        </p:txBody>
      </p:sp>
    </p:spTree>
    <p:extLst>
      <p:ext uri="{BB962C8B-B14F-4D97-AF65-F5344CB8AC3E}">
        <p14:creationId xmlns:p14="http://schemas.microsoft.com/office/powerpoint/2010/main" val="18185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GB" dirty="0">
                <a:solidFill>
                  <a:schemeClr val="tx1">
                    <a:lumMod val="75000"/>
                    <a:lumOff val="25000"/>
                  </a:schemeClr>
                </a:solidFill>
              </a:rPr>
              <a:t>Status of SES by end of 2022</a:t>
            </a:r>
          </a:p>
        </p:txBody>
      </p:sp>
      <p:sp>
        <p:nvSpPr>
          <p:cNvPr id="7" name="Text Placeholder 6">
            <a:extLst>
              <a:ext uri="{FF2B5EF4-FFF2-40B4-BE49-F238E27FC236}">
                <a16:creationId xmlns:a16="http://schemas.microsoft.com/office/drawing/2014/main" id="{DA60723F-FF00-AB4D-9F23-43416FFDC4E7}"/>
              </a:ext>
            </a:extLst>
          </p:cNvPr>
          <p:cNvSpPr>
            <a:spLocks noGrp="1"/>
          </p:cNvSpPr>
          <p:nvPr>
            <p:ph type="body" sz="quarter" idx="14"/>
          </p:nvPr>
        </p:nvSpPr>
        <p:spPr/>
        <p:txBody>
          <a:bodyPr/>
          <a:lstStyle/>
          <a:p>
            <a:r>
              <a:rPr lang="en-GB" dirty="0"/>
              <a:t>Reality</a:t>
            </a:r>
          </a:p>
        </p:txBody>
      </p:sp>
      <p:graphicFrame>
        <p:nvGraphicFramePr>
          <p:cNvPr id="4" name="Table 3">
            <a:extLst>
              <a:ext uri="{FF2B5EF4-FFF2-40B4-BE49-F238E27FC236}">
                <a16:creationId xmlns:a16="http://schemas.microsoft.com/office/drawing/2014/main" id="{FA03D35D-FDB9-434F-A625-822A44029D10}"/>
              </a:ext>
            </a:extLst>
          </p:cNvPr>
          <p:cNvGraphicFramePr>
            <a:graphicFrameLocks noGrp="1"/>
          </p:cNvGraphicFramePr>
          <p:nvPr>
            <p:extLst>
              <p:ext uri="{D42A27DB-BD31-4B8C-83A1-F6EECF244321}">
                <p14:modId xmlns:p14="http://schemas.microsoft.com/office/powerpoint/2010/main" val="1219197439"/>
              </p:ext>
            </p:extLst>
          </p:nvPr>
        </p:nvGraphicFramePr>
        <p:xfrm>
          <a:off x="839554" y="1845213"/>
          <a:ext cx="10770061" cy="3655695"/>
        </p:xfrm>
        <a:graphic>
          <a:graphicData uri="http://schemas.openxmlformats.org/drawingml/2006/table">
            <a:tbl>
              <a:tblPr firstRow="1" bandRow="1">
                <a:tableStyleId>{5940675A-B579-460E-94D1-54222C63F5DA}</a:tableStyleId>
              </a:tblPr>
              <a:tblGrid>
                <a:gridCol w="2490086">
                  <a:extLst>
                    <a:ext uri="{9D8B030D-6E8A-4147-A177-3AD203B41FA5}">
                      <a16:colId xmlns:a16="http://schemas.microsoft.com/office/drawing/2014/main" val="1931440742"/>
                    </a:ext>
                  </a:extLst>
                </a:gridCol>
                <a:gridCol w="1527585">
                  <a:extLst>
                    <a:ext uri="{9D8B030D-6E8A-4147-A177-3AD203B41FA5}">
                      <a16:colId xmlns:a16="http://schemas.microsoft.com/office/drawing/2014/main" val="1999150427"/>
                    </a:ext>
                  </a:extLst>
                </a:gridCol>
                <a:gridCol w="1350478">
                  <a:extLst>
                    <a:ext uri="{9D8B030D-6E8A-4147-A177-3AD203B41FA5}">
                      <a16:colId xmlns:a16="http://schemas.microsoft.com/office/drawing/2014/main" val="1538801591"/>
                    </a:ext>
                  </a:extLst>
                </a:gridCol>
                <a:gridCol w="1350478">
                  <a:extLst>
                    <a:ext uri="{9D8B030D-6E8A-4147-A177-3AD203B41FA5}">
                      <a16:colId xmlns:a16="http://schemas.microsoft.com/office/drawing/2014/main" val="3221415311"/>
                    </a:ext>
                  </a:extLst>
                </a:gridCol>
                <a:gridCol w="1350478">
                  <a:extLst>
                    <a:ext uri="{9D8B030D-6E8A-4147-A177-3AD203B41FA5}">
                      <a16:colId xmlns:a16="http://schemas.microsoft.com/office/drawing/2014/main" val="144132661"/>
                    </a:ext>
                  </a:extLst>
                </a:gridCol>
                <a:gridCol w="1350478">
                  <a:extLst>
                    <a:ext uri="{9D8B030D-6E8A-4147-A177-3AD203B41FA5}">
                      <a16:colId xmlns:a16="http://schemas.microsoft.com/office/drawing/2014/main" val="1099829447"/>
                    </a:ext>
                  </a:extLst>
                </a:gridCol>
                <a:gridCol w="1350478">
                  <a:extLst>
                    <a:ext uri="{9D8B030D-6E8A-4147-A177-3AD203B41FA5}">
                      <a16:colId xmlns:a16="http://schemas.microsoft.com/office/drawing/2014/main" val="2056521105"/>
                    </a:ext>
                  </a:extLst>
                </a:gridCol>
              </a:tblGrid>
              <a:tr h="0">
                <a:tc>
                  <a:txBody>
                    <a:bodyPr/>
                    <a:lstStyle/>
                    <a:p>
                      <a:pPr algn="l" fontAlgn="b"/>
                      <a:r>
                        <a:rPr lang="sv-SE" sz="1400" b="0" u="none" strike="noStrike" dirty="0">
                          <a:effectLst/>
                          <a:latin typeface="+mn-lt"/>
                        </a:rPr>
                        <a:t>Magnets</a:t>
                      </a:r>
                      <a:endParaRPr lang="sv-SE" sz="1400" b="0" i="0" u="none" strike="noStrike" dirty="0">
                        <a:solidFill>
                          <a:schemeClr val="tx1"/>
                        </a:solidFill>
                        <a:effectLst/>
                        <a:latin typeface="+mn-lt"/>
                      </a:endParaRP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0" u="none" strike="noStrike" dirty="0">
                          <a:effectLst/>
                          <a:latin typeface="+mn-lt"/>
                        </a:rPr>
                        <a:t>2.5 T WBM</a:t>
                      </a:r>
                      <a:endParaRPr lang="sv-SE" sz="1400" b="0" i="0" u="none" strike="noStrike" dirty="0">
                        <a:solidFill>
                          <a:schemeClr val="tx1"/>
                        </a:solidFill>
                        <a:effectLst/>
                        <a:latin typeface="+mn-lt"/>
                      </a:endParaRPr>
                    </a:p>
                  </a:txBody>
                  <a:tcPr anchor="ctr">
                    <a:solidFill>
                      <a:srgbClr val="FFFF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1400" b="0" u="none" strike="noStrike" dirty="0">
                          <a:effectLst/>
                          <a:latin typeface="+mn-lt"/>
                        </a:rPr>
                        <a:t>8 T magnet</a:t>
                      </a:r>
                      <a:endParaRPr lang="sv-SE" sz="1400" b="0" i="0" u="none" strike="noStrike" dirty="0">
                        <a:solidFill>
                          <a:schemeClr val="tx1"/>
                        </a:solidFill>
                        <a:effectLst/>
                        <a:latin typeface="+mn-lt"/>
                      </a:endParaRPr>
                    </a:p>
                  </a:txBody>
                  <a:tcPr marL="9525" marR="9525" marT="9525" marB="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1400" b="0" u="none" strike="noStrike" dirty="0">
                          <a:effectLst/>
                          <a:latin typeface="+mn-lt"/>
                        </a:rPr>
                        <a:t>15 T magnet</a:t>
                      </a:r>
                      <a:endParaRPr lang="sv-SE" sz="1400" b="0" i="0" u="none" strike="noStrike" dirty="0">
                        <a:solidFill>
                          <a:schemeClr val="tx1"/>
                        </a:solidFill>
                        <a:effectLst/>
                        <a:latin typeface="+mn-lt"/>
                      </a:endParaRPr>
                    </a:p>
                  </a:txBody>
                  <a:tcPr marL="9525" marR="9525" marT="9525" marB="0" anchor="ctr">
                    <a:solidFill>
                      <a:srgbClr val="FF0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1400" b="0" u="none" strike="noStrike" dirty="0" err="1">
                          <a:effectLst/>
                          <a:latin typeface="+mn-lt"/>
                        </a:rPr>
                        <a:t>Spectro</a:t>
                      </a:r>
                      <a:r>
                        <a:rPr lang="sv-SE" sz="1400" b="0" u="none" strike="noStrike" dirty="0">
                          <a:effectLst/>
                          <a:latin typeface="+mn-lt"/>
                        </a:rPr>
                        <a:t> magnet</a:t>
                      </a:r>
                      <a:endParaRPr lang="sv-SE" sz="1400" b="0" i="0" u="none" strike="noStrike" dirty="0">
                        <a:solidFill>
                          <a:schemeClr val="tx1"/>
                        </a:solidFill>
                        <a:effectLst/>
                        <a:latin typeface="+mn-lt"/>
                      </a:endParaRPr>
                    </a:p>
                  </a:txBody>
                  <a:tcPr marL="9525" marR="9525" marT="9525" marB="0" anchor="ctr">
                    <a:solidFill>
                      <a:srgbClr val="00B050"/>
                    </a:solidFill>
                  </a:tcPr>
                </a:tc>
                <a:tc>
                  <a:txBody>
                    <a:bodyPr/>
                    <a:lstStyle/>
                    <a:p>
                      <a:pPr algn="ctr" fontAlgn="b"/>
                      <a:endParaRPr lang="sv-SE" sz="1400" b="0" i="0" u="none" strike="noStrike" dirty="0">
                        <a:solidFill>
                          <a:srgbClr val="000000"/>
                        </a:solidFill>
                        <a:effectLst/>
                        <a:latin typeface="+mn-lt"/>
                      </a:endParaRPr>
                    </a:p>
                  </a:txBody>
                  <a:tcPr marL="9525" marR="9525" marT="9525" marB="0" anchor="ctr">
                    <a:noFill/>
                  </a:tcPr>
                </a:tc>
                <a:tc>
                  <a:txBody>
                    <a:bodyPr/>
                    <a:lstStyle/>
                    <a:p>
                      <a:pPr algn="ctr" fontAlgn="b"/>
                      <a:endParaRPr lang="sv-SE" sz="1400" b="0" i="0" u="none" strike="noStrike" dirty="0">
                        <a:solidFill>
                          <a:srgbClr val="000000"/>
                        </a:solidFill>
                        <a:effectLst/>
                        <a:latin typeface="+mn-lt"/>
                      </a:endParaRPr>
                    </a:p>
                  </a:txBody>
                  <a:tcPr marL="9525" marR="9525" marT="9525" marB="0" anchor="ctr">
                    <a:noFill/>
                  </a:tcPr>
                </a:tc>
                <a:extLst>
                  <a:ext uri="{0D108BD9-81ED-4DB2-BD59-A6C34878D82A}">
                    <a16:rowId xmlns:a16="http://schemas.microsoft.com/office/drawing/2014/main" val="3577933198"/>
                  </a:ext>
                </a:extLst>
              </a:tr>
              <a:tr h="0">
                <a:tc>
                  <a:txBody>
                    <a:bodyPr/>
                    <a:lstStyle/>
                    <a:p>
                      <a:pPr algn="l" fontAlgn="b"/>
                      <a:r>
                        <a:rPr lang="sv-SE" sz="1400" b="0" i="0" u="none" strike="noStrike" dirty="0" err="1">
                          <a:solidFill>
                            <a:schemeClr val="tx1"/>
                          </a:solidFill>
                          <a:effectLst/>
                          <a:latin typeface="+mn-lt"/>
                        </a:rPr>
                        <a:t>Cryo</a:t>
                      </a:r>
                      <a:r>
                        <a:rPr lang="sv-SE" sz="1400" b="0" i="0" u="none" strike="noStrike" dirty="0">
                          <a:solidFill>
                            <a:schemeClr val="tx1"/>
                          </a:solidFill>
                          <a:effectLst/>
                          <a:latin typeface="+mn-lt"/>
                        </a:rPr>
                        <a:t> Instr. &amp; IK</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b="0" u="none" strike="noStrike" dirty="0" err="1">
                          <a:effectLst/>
                          <a:latin typeface="+mn-lt"/>
                        </a:rPr>
                        <a:t>Flow</a:t>
                      </a:r>
                      <a:r>
                        <a:rPr lang="sv-SE" sz="1400" b="0" u="none" strike="noStrike" dirty="0">
                          <a:effectLst/>
                          <a:latin typeface="+mn-lt"/>
                        </a:rPr>
                        <a:t> </a:t>
                      </a:r>
                      <a:r>
                        <a:rPr lang="sv-SE" sz="1400" b="0" u="none" strike="noStrike" dirty="0" err="1">
                          <a:effectLst/>
                          <a:latin typeface="+mn-lt"/>
                        </a:rPr>
                        <a:t>cryostat</a:t>
                      </a:r>
                      <a:endParaRPr lang="sv-SE" sz="1400" b="0" i="0" u="none" strike="noStrike" dirty="0">
                        <a:solidFill>
                          <a:schemeClr val="tx1"/>
                        </a:solidFill>
                        <a:effectLst/>
                        <a:latin typeface="+mn-lt"/>
                      </a:endParaRPr>
                    </a:p>
                    <a:p>
                      <a:pPr algn="ctr"/>
                      <a:r>
                        <a:rPr lang="en-GB" sz="1400" b="0" dirty="0">
                          <a:solidFill>
                            <a:schemeClr val="tx1"/>
                          </a:solidFill>
                          <a:latin typeface="+mn-lt"/>
                        </a:rPr>
                        <a:t>ESTIA</a:t>
                      </a:r>
                    </a:p>
                  </a:txBody>
                  <a:tcPr anchor="ctr">
                    <a:solidFill>
                      <a:srgbClr val="00B05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1400" b="0" u="none" strike="noStrike" dirty="0" err="1">
                          <a:effectLst/>
                          <a:latin typeface="+mn-lt"/>
                        </a:rPr>
                        <a:t>Wet</a:t>
                      </a:r>
                      <a:r>
                        <a:rPr lang="sv-SE" sz="1400" b="0" u="none" strike="noStrike" dirty="0">
                          <a:effectLst/>
                          <a:latin typeface="+mn-lt"/>
                        </a:rPr>
                        <a:t> </a:t>
                      </a:r>
                      <a:r>
                        <a:rPr lang="sv-SE" sz="1400" b="0" u="none" strike="noStrike" dirty="0" err="1">
                          <a:effectLst/>
                          <a:latin typeface="+mn-lt"/>
                        </a:rPr>
                        <a:t>cryostat</a:t>
                      </a:r>
                      <a:endParaRPr lang="sv-SE" sz="1400" b="0" i="0" u="none" strike="noStrike" dirty="0">
                        <a:solidFill>
                          <a:schemeClr val="tx1"/>
                        </a:solidFill>
                        <a:effectLst/>
                        <a:latin typeface="+mn-lt"/>
                      </a:endParaRPr>
                    </a:p>
                    <a:p>
                      <a:pPr algn="ctr" fontAlgn="b"/>
                      <a:r>
                        <a:rPr lang="sv-SE" sz="1400" b="0" i="0" u="none" strike="noStrike" dirty="0">
                          <a:solidFill>
                            <a:srgbClr val="000000"/>
                          </a:solidFill>
                          <a:effectLst/>
                          <a:latin typeface="+mn-lt"/>
                        </a:rPr>
                        <a:t>BIFROST</a:t>
                      </a:r>
                    </a:p>
                  </a:txBody>
                  <a:tcPr marL="9525" marR="9525" marT="9525" marB="0" anchor="ctr">
                    <a:solidFill>
                      <a:srgbClr val="FF0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1400" b="0" u="none" strike="noStrike" dirty="0" err="1">
                          <a:effectLst/>
                          <a:latin typeface="+mn-lt"/>
                        </a:rPr>
                        <a:t>Cryofurnace</a:t>
                      </a:r>
                      <a:endParaRPr lang="sv-SE" sz="1400" b="0" i="0" u="none" strike="noStrike" dirty="0">
                        <a:solidFill>
                          <a:schemeClr val="tx1"/>
                        </a:solidFill>
                        <a:effectLst/>
                        <a:latin typeface="+mn-lt"/>
                      </a:endParaRPr>
                    </a:p>
                    <a:p>
                      <a:pPr algn="ctr" fontAlgn="b"/>
                      <a:r>
                        <a:rPr lang="sv-SE" sz="1400" b="0" i="0" u="none" strike="noStrike" dirty="0">
                          <a:solidFill>
                            <a:srgbClr val="000000"/>
                          </a:solidFill>
                          <a:effectLst/>
                          <a:latin typeface="+mn-lt"/>
                        </a:rPr>
                        <a:t>CSPEC</a:t>
                      </a:r>
                    </a:p>
                  </a:txBody>
                  <a:tcPr marL="9525" marR="9525" marT="9525" marB="0" anchor="ctr">
                    <a:solidFill>
                      <a:srgbClr val="FFFF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1400" b="0" u="none" strike="noStrike" dirty="0" err="1">
                          <a:effectLst/>
                          <a:latin typeface="+mn-lt"/>
                        </a:rPr>
                        <a:t>Sample</a:t>
                      </a:r>
                      <a:r>
                        <a:rPr lang="sv-SE" sz="1400" b="0" u="none" strike="noStrike" dirty="0">
                          <a:effectLst/>
                          <a:latin typeface="+mn-lt"/>
                        </a:rPr>
                        <a:t> </a:t>
                      </a:r>
                      <a:r>
                        <a:rPr lang="sv-SE" sz="1400" b="0" u="none" strike="noStrike" dirty="0" err="1">
                          <a:effectLst/>
                          <a:latin typeface="+mn-lt"/>
                        </a:rPr>
                        <a:t>changer</a:t>
                      </a:r>
                      <a:r>
                        <a:rPr lang="sv-SE" sz="1400" b="0" u="none" strike="noStrike" dirty="0">
                          <a:effectLst/>
                          <a:latin typeface="+mn-lt"/>
                        </a:rPr>
                        <a:t> </a:t>
                      </a:r>
                      <a:endParaRPr lang="sv-SE" sz="1400" b="0" i="0" u="none" strike="noStrike" dirty="0">
                        <a:solidFill>
                          <a:schemeClr val="tx1"/>
                        </a:solidFill>
                        <a:effectLst/>
                        <a:latin typeface="+mn-lt"/>
                      </a:endParaRPr>
                    </a:p>
                    <a:p>
                      <a:pPr algn="ctr" fontAlgn="b"/>
                      <a:r>
                        <a:rPr lang="sv-SE" sz="1400" b="0" i="0" u="none" strike="noStrike" dirty="0">
                          <a:solidFill>
                            <a:srgbClr val="000000"/>
                          </a:solidFill>
                          <a:effectLst/>
                          <a:latin typeface="+mn-lt"/>
                        </a:rPr>
                        <a:t>CSPEC</a:t>
                      </a:r>
                    </a:p>
                  </a:txBody>
                  <a:tcPr marL="9525" marR="9525" marT="9525" marB="0" anchor="c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1400" b="0" u="none" strike="noStrike" dirty="0">
                          <a:effectLst/>
                          <a:latin typeface="+mn-lt"/>
                        </a:rPr>
                        <a:t>He3 </a:t>
                      </a:r>
                      <a:r>
                        <a:rPr lang="sv-SE" sz="1400" b="0" u="none" strike="noStrike" dirty="0" err="1">
                          <a:effectLst/>
                          <a:latin typeface="+mn-lt"/>
                        </a:rPr>
                        <a:t>insert</a:t>
                      </a:r>
                      <a:endParaRPr lang="sv-SE" sz="1400" b="0" i="0" u="none" strike="noStrike" dirty="0">
                        <a:solidFill>
                          <a:schemeClr val="tx1"/>
                        </a:solidFill>
                        <a:effectLst/>
                        <a:latin typeface="+mn-lt"/>
                      </a:endParaRPr>
                    </a:p>
                    <a:p>
                      <a:pPr algn="ctr" fontAlgn="b"/>
                      <a:r>
                        <a:rPr lang="sv-SE" sz="1400" b="0" i="0" u="none" strike="noStrike" dirty="0">
                          <a:solidFill>
                            <a:srgbClr val="000000"/>
                          </a:solidFill>
                          <a:effectLst/>
                          <a:latin typeface="+mn-lt"/>
                        </a:rPr>
                        <a:t>CSPEC</a:t>
                      </a:r>
                    </a:p>
                  </a:txBody>
                  <a:tcPr marL="9525" marR="9525" marT="9525" marB="0" anchor="c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1400" b="0" i="0" u="none" strike="noStrike" dirty="0">
                          <a:solidFill>
                            <a:schemeClr val="tx1"/>
                          </a:solidFill>
                          <a:effectLst/>
                          <a:latin typeface="+mn-lt"/>
                        </a:rPr>
                        <a:t>HP </a:t>
                      </a:r>
                      <a:r>
                        <a:rPr lang="sv-SE" sz="1400" b="0" i="0" u="none" strike="noStrike" dirty="0" err="1">
                          <a:solidFill>
                            <a:schemeClr val="tx1"/>
                          </a:solidFill>
                          <a:effectLst/>
                          <a:latin typeface="+mn-lt"/>
                        </a:rPr>
                        <a:t>cryostat</a:t>
                      </a:r>
                      <a:endParaRPr lang="sv-SE" sz="1400" b="0" i="0" u="none" strike="noStrike" dirty="0">
                        <a:solidFill>
                          <a:schemeClr val="tx1"/>
                        </a:solidFill>
                        <a:effectLst/>
                        <a:latin typeface="+mn-lt"/>
                      </a:endParaRPr>
                    </a:p>
                    <a:p>
                      <a:pPr algn="ctr" fontAlgn="b"/>
                      <a:endParaRPr lang="sv-SE" sz="1400" b="0" i="0" u="none" strike="noStrike" dirty="0">
                        <a:solidFill>
                          <a:srgbClr val="000000"/>
                        </a:solidFill>
                        <a:effectLst/>
                        <a:latin typeface="+mn-lt"/>
                      </a:endParaRPr>
                    </a:p>
                  </a:txBody>
                  <a:tcPr marL="9525" marR="9525" marT="9525" marB="0" anchor="ctr">
                    <a:solidFill>
                      <a:srgbClr val="FFC000"/>
                    </a:solidFill>
                  </a:tcPr>
                </a:tc>
                <a:extLst>
                  <a:ext uri="{0D108BD9-81ED-4DB2-BD59-A6C34878D82A}">
                    <a16:rowId xmlns:a16="http://schemas.microsoft.com/office/drawing/2014/main" val="3776780785"/>
                  </a:ext>
                </a:extLst>
              </a:tr>
              <a:tr h="0">
                <a:tc>
                  <a:txBody>
                    <a:bodyPr/>
                    <a:lstStyle/>
                    <a:p>
                      <a:pPr algn="l" fontAlgn="b"/>
                      <a:r>
                        <a:rPr lang="sv-SE" sz="1400" b="0" i="0" u="none" strike="noStrike" dirty="0" err="1">
                          <a:solidFill>
                            <a:schemeClr val="tx1"/>
                          </a:solidFill>
                          <a:effectLst/>
                          <a:latin typeface="+mn-lt"/>
                        </a:rPr>
                        <a:t>Cryo</a:t>
                      </a:r>
                      <a:r>
                        <a:rPr lang="sv-SE" sz="1400" b="0" i="0" u="none" strike="noStrike" dirty="0">
                          <a:solidFill>
                            <a:schemeClr val="tx1"/>
                          </a:solidFill>
                          <a:effectLst/>
                          <a:latin typeface="+mn-lt"/>
                        </a:rPr>
                        <a:t> pool</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0" u="none" strike="noStrike" dirty="0" err="1">
                          <a:effectLst/>
                          <a:latin typeface="+mn-lt"/>
                        </a:rPr>
                        <a:t>Sample</a:t>
                      </a:r>
                      <a:r>
                        <a:rPr lang="sv-SE" sz="1400" b="0" u="none" strike="noStrike" dirty="0">
                          <a:effectLst/>
                          <a:latin typeface="+mn-lt"/>
                        </a:rPr>
                        <a:t> rot sticks </a:t>
                      </a:r>
                      <a:endParaRPr lang="sv-SE" sz="1400" b="0" i="0" u="none" strike="noStrike" dirty="0">
                        <a:solidFill>
                          <a:schemeClr val="tx1"/>
                        </a:solidFill>
                        <a:effectLst/>
                        <a:latin typeface="+mn-lt"/>
                      </a:endParaRPr>
                    </a:p>
                  </a:txBody>
                  <a:tcPr anchor="ctr">
                    <a:solidFill>
                      <a:srgbClr val="FFFF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1400" b="0" i="0" u="none" strike="noStrike" dirty="0" err="1">
                          <a:solidFill>
                            <a:schemeClr val="tx1"/>
                          </a:solidFill>
                          <a:effectLst/>
                          <a:latin typeface="+mn-lt"/>
                        </a:rPr>
                        <a:t>Dry</a:t>
                      </a:r>
                      <a:r>
                        <a:rPr lang="sv-SE" sz="1400" b="0" i="0" u="none" strike="noStrike" dirty="0">
                          <a:solidFill>
                            <a:schemeClr val="tx1"/>
                          </a:solidFill>
                          <a:effectLst/>
                          <a:latin typeface="+mn-lt"/>
                        </a:rPr>
                        <a:t> </a:t>
                      </a:r>
                      <a:r>
                        <a:rPr lang="sv-SE" sz="1400" b="0" i="0" u="none" strike="noStrike" dirty="0" err="1">
                          <a:solidFill>
                            <a:schemeClr val="tx1"/>
                          </a:solidFill>
                          <a:effectLst/>
                          <a:latin typeface="+mn-lt"/>
                        </a:rPr>
                        <a:t>Cryo</a:t>
                      </a:r>
                      <a:r>
                        <a:rPr lang="sv-SE" sz="1400" b="0" i="0" u="none" strike="noStrike" dirty="0">
                          <a:solidFill>
                            <a:schemeClr val="tx1"/>
                          </a:solidFill>
                          <a:effectLst/>
                          <a:latin typeface="+mn-lt"/>
                        </a:rPr>
                        <a:t> DIFF EC</a:t>
                      </a:r>
                    </a:p>
                  </a:txBody>
                  <a:tcPr marL="9525" marR="9525" marT="9525" marB="0" anchor="ctr">
                    <a:solidFill>
                      <a:srgbClr val="00B050"/>
                    </a:solidFill>
                  </a:tcPr>
                </a:tc>
                <a:tc>
                  <a:txBody>
                    <a:bodyPr/>
                    <a:lstStyle/>
                    <a:p>
                      <a:pPr algn="ctr" fontAlgn="b"/>
                      <a:endParaRPr lang="sv-SE" sz="1400" b="0" i="0" u="none" strike="noStrike" dirty="0">
                        <a:solidFill>
                          <a:srgbClr val="000000"/>
                        </a:solidFill>
                        <a:effectLst/>
                        <a:latin typeface="+mn-lt"/>
                      </a:endParaRPr>
                    </a:p>
                  </a:txBody>
                  <a:tcPr marL="9525" marR="9525" marT="9525" marB="0" anchor="ctr">
                    <a:noFill/>
                  </a:tcPr>
                </a:tc>
                <a:tc>
                  <a:txBody>
                    <a:bodyPr/>
                    <a:lstStyle/>
                    <a:p>
                      <a:pPr algn="ctr" fontAlgn="b"/>
                      <a:endParaRPr lang="sv-SE" sz="1400" b="0" i="0" u="none" strike="noStrike" dirty="0">
                        <a:solidFill>
                          <a:srgbClr val="000000"/>
                        </a:solidFill>
                        <a:effectLst/>
                        <a:latin typeface="+mn-lt"/>
                      </a:endParaRPr>
                    </a:p>
                  </a:txBody>
                  <a:tcPr marL="9525" marR="9525" marT="9525" marB="0" anchor="ctr">
                    <a:noFill/>
                  </a:tcPr>
                </a:tc>
                <a:tc>
                  <a:txBody>
                    <a:bodyPr/>
                    <a:lstStyle/>
                    <a:p>
                      <a:pPr algn="ctr" fontAlgn="b"/>
                      <a:endParaRPr lang="sv-SE" sz="1400" b="0" i="0" u="none" strike="noStrike">
                        <a:solidFill>
                          <a:srgbClr val="000000"/>
                        </a:solidFill>
                        <a:effectLst/>
                        <a:latin typeface="+mn-lt"/>
                      </a:endParaRPr>
                    </a:p>
                  </a:txBody>
                  <a:tcPr marL="9525" marR="9525" marT="9525" marB="0" anchor="ctr">
                    <a:noFill/>
                  </a:tcPr>
                </a:tc>
                <a:tc>
                  <a:txBody>
                    <a:bodyPr/>
                    <a:lstStyle/>
                    <a:p>
                      <a:pPr algn="ctr" fontAlgn="b"/>
                      <a:endParaRPr lang="sv-SE" sz="1400" b="0" i="0" u="none" strike="noStrike">
                        <a:solidFill>
                          <a:srgbClr val="000000"/>
                        </a:solidFill>
                        <a:effectLst/>
                        <a:latin typeface="+mn-lt"/>
                      </a:endParaRPr>
                    </a:p>
                  </a:txBody>
                  <a:tcPr marL="9525" marR="9525" marT="9525" marB="0" anchor="ctr">
                    <a:noFill/>
                  </a:tcPr>
                </a:tc>
                <a:extLst>
                  <a:ext uri="{0D108BD9-81ED-4DB2-BD59-A6C34878D82A}">
                    <a16:rowId xmlns:a16="http://schemas.microsoft.com/office/drawing/2014/main" val="2577451651"/>
                  </a:ext>
                </a:extLst>
              </a:tr>
              <a:tr h="0">
                <a:tc>
                  <a:txBody>
                    <a:bodyPr/>
                    <a:lstStyle/>
                    <a:p>
                      <a:pPr algn="l" fontAlgn="b"/>
                      <a:r>
                        <a:rPr lang="sv-SE" sz="1400" b="0" i="0" u="none" strike="noStrike" dirty="0" err="1">
                          <a:solidFill>
                            <a:schemeClr val="tx1"/>
                          </a:solidFill>
                          <a:effectLst/>
                          <a:latin typeface="+mn-lt"/>
                        </a:rPr>
                        <a:t>High</a:t>
                      </a:r>
                      <a:r>
                        <a:rPr lang="sv-SE" sz="1400" b="0" i="0" u="none" strike="noStrike" dirty="0">
                          <a:solidFill>
                            <a:schemeClr val="tx1"/>
                          </a:solidFill>
                          <a:effectLst/>
                          <a:latin typeface="+mn-lt"/>
                        </a:rPr>
                        <a:t> </a:t>
                      </a:r>
                      <a:r>
                        <a:rPr lang="sv-SE" sz="1400" b="0" i="0" u="none" strike="noStrike" dirty="0" err="1">
                          <a:solidFill>
                            <a:schemeClr val="tx1"/>
                          </a:solidFill>
                          <a:effectLst/>
                          <a:latin typeface="+mn-lt"/>
                        </a:rPr>
                        <a:t>Pressure</a:t>
                      </a:r>
                      <a:endParaRPr lang="sv-SE" sz="1400" b="0" i="0" u="none" strike="noStrike" dirty="0">
                        <a:solidFill>
                          <a:schemeClr val="tx1"/>
                        </a:solidFill>
                        <a:effectLst/>
                        <a:latin typeface="+mn-lt"/>
                      </a:endParaRP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0" u="none" strike="noStrike" dirty="0" err="1">
                          <a:effectLst/>
                          <a:latin typeface="+mn-lt"/>
                        </a:rPr>
                        <a:t>Clamps</a:t>
                      </a:r>
                      <a:endParaRPr lang="sv-SE" sz="1400" b="0" i="0" u="none" strike="noStrike" dirty="0">
                        <a:solidFill>
                          <a:schemeClr val="tx1"/>
                        </a:solidFill>
                        <a:effectLst/>
                        <a:latin typeface="+mn-lt"/>
                      </a:endParaRPr>
                    </a:p>
                  </a:txBody>
                  <a:tcPr anchor="ctr">
                    <a:solidFill>
                      <a:srgbClr val="FF0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1400" b="0" u="none" strike="noStrike" dirty="0">
                          <a:effectLst/>
                          <a:latin typeface="+mn-lt"/>
                        </a:rPr>
                        <a:t>Gas cells</a:t>
                      </a:r>
                      <a:endParaRPr lang="sv-SE" sz="1400" b="0" i="0" u="none" strike="noStrike" dirty="0">
                        <a:solidFill>
                          <a:schemeClr val="tx1"/>
                        </a:solidFill>
                        <a:effectLst/>
                        <a:latin typeface="+mn-lt"/>
                      </a:endParaRPr>
                    </a:p>
                  </a:txBody>
                  <a:tcPr marL="9525" marR="9525" marT="9525" marB="0" anchor="ctr">
                    <a:solidFill>
                      <a:srgbClr val="FF0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1400" b="0" u="none" strike="noStrike" dirty="0">
                          <a:effectLst/>
                          <a:latin typeface="+mn-lt"/>
                        </a:rPr>
                        <a:t>PE</a:t>
                      </a:r>
                      <a:endParaRPr lang="sv-SE" sz="1400" b="0" i="0" u="none" strike="noStrike" dirty="0">
                        <a:solidFill>
                          <a:schemeClr val="tx1"/>
                        </a:solidFill>
                        <a:effectLst/>
                        <a:latin typeface="+mn-lt"/>
                      </a:endParaRPr>
                    </a:p>
                  </a:txBody>
                  <a:tcPr marL="9525" marR="9525" marT="9525" marB="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1400" b="0" u="none" strike="noStrike" dirty="0">
                          <a:effectLst/>
                          <a:latin typeface="+mn-lt"/>
                        </a:rPr>
                        <a:t>Gas </a:t>
                      </a:r>
                      <a:r>
                        <a:rPr lang="sv-SE" sz="1400" b="0" u="none" strike="noStrike" dirty="0" err="1">
                          <a:effectLst/>
                          <a:latin typeface="+mn-lt"/>
                        </a:rPr>
                        <a:t>loading</a:t>
                      </a:r>
                      <a:r>
                        <a:rPr lang="sv-SE" sz="1400" b="0" u="none" strike="noStrike" dirty="0">
                          <a:effectLst/>
                          <a:latin typeface="+mn-lt"/>
                        </a:rPr>
                        <a:t> for PE</a:t>
                      </a:r>
                      <a:endParaRPr lang="sv-SE" sz="1400" b="0" i="0" u="none" strike="noStrike" dirty="0">
                        <a:solidFill>
                          <a:schemeClr val="tx1"/>
                        </a:solidFill>
                        <a:effectLst/>
                        <a:latin typeface="+mn-lt"/>
                      </a:endParaRPr>
                    </a:p>
                  </a:txBody>
                  <a:tcPr marL="9525" marR="9525" marT="9525" marB="0" anchor="ctr">
                    <a:solidFill>
                      <a:srgbClr val="FFC000"/>
                    </a:solidFill>
                  </a:tcPr>
                </a:tc>
                <a:tc>
                  <a:txBody>
                    <a:bodyPr/>
                    <a:lstStyle/>
                    <a:p>
                      <a:pPr algn="ctr" fontAlgn="b"/>
                      <a:endParaRPr lang="sv-SE" sz="1400" b="0" i="0" u="none" strike="noStrike">
                        <a:solidFill>
                          <a:srgbClr val="000000"/>
                        </a:solidFill>
                        <a:effectLst/>
                        <a:latin typeface="+mn-lt"/>
                      </a:endParaRPr>
                    </a:p>
                  </a:txBody>
                  <a:tcPr marL="9525" marR="9525" marT="9525" marB="0" anchor="ctr">
                    <a:noFill/>
                  </a:tcPr>
                </a:tc>
                <a:tc>
                  <a:txBody>
                    <a:bodyPr/>
                    <a:lstStyle/>
                    <a:p>
                      <a:pPr algn="ctr" fontAlgn="b"/>
                      <a:endParaRPr lang="sv-SE" sz="1400" b="0" i="0" u="none" strike="noStrike">
                        <a:solidFill>
                          <a:srgbClr val="000000"/>
                        </a:solidFill>
                        <a:effectLst/>
                        <a:latin typeface="+mn-lt"/>
                      </a:endParaRPr>
                    </a:p>
                  </a:txBody>
                  <a:tcPr marL="9525" marR="9525" marT="9525" marB="0" anchor="ctr">
                    <a:noFill/>
                  </a:tcPr>
                </a:tc>
                <a:extLst>
                  <a:ext uri="{0D108BD9-81ED-4DB2-BD59-A6C34878D82A}">
                    <a16:rowId xmlns:a16="http://schemas.microsoft.com/office/drawing/2014/main" val="2708993070"/>
                  </a:ext>
                </a:extLst>
              </a:tr>
              <a:tr h="0">
                <a:tc>
                  <a:txBody>
                    <a:bodyPr/>
                    <a:lstStyle/>
                    <a:p>
                      <a:pPr algn="l" fontAlgn="b"/>
                      <a:r>
                        <a:rPr lang="sv-SE" sz="1400" b="0" i="0" u="none" strike="noStrike" dirty="0" err="1">
                          <a:solidFill>
                            <a:schemeClr val="tx1"/>
                          </a:solidFill>
                          <a:effectLst/>
                          <a:latin typeface="+mn-lt"/>
                        </a:rPr>
                        <a:t>Mechanical</a:t>
                      </a:r>
                      <a:r>
                        <a:rPr lang="sv-SE" sz="1400" b="0" i="0" u="none" strike="noStrike" dirty="0">
                          <a:solidFill>
                            <a:schemeClr val="tx1"/>
                          </a:solidFill>
                          <a:effectLst/>
                          <a:latin typeface="+mn-lt"/>
                        </a:rPr>
                        <a:t> </a:t>
                      </a:r>
                      <a:r>
                        <a:rPr lang="sv-SE" sz="1400" b="0" i="0" u="none" strike="noStrike" dirty="0" err="1">
                          <a:solidFill>
                            <a:schemeClr val="tx1"/>
                          </a:solidFill>
                          <a:effectLst/>
                          <a:latin typeface="+mn-lt"/>
                        </a:rPr>
                        <a:t>processing</a:t>
                      </a:r>
                      <a:endParaRPr lang="sv-SE" sz="1400" b="0" i="0" u="none" strike="noStrike" dirty="0">
                        <a:solidFill>
                          <a:schemeClr val="tx1"/>
                        </a:solidFill>
                        <a:effectLst/>
                        <a:latin typeface="+mn-lt"/>
                      </a:endParaRPr>
                    </a:p>
                  </a:txBody>
                  <a:tcPr marL="9525" marR="9525" marT="9525" marB="0" anchor="ctr"/>
                </a:tc>
                <a:tc>
                  <a:txBody>
                    <a:bodyPr/>
                    <a:lstStyle/>
                    <a:p>
                      <a:pPr algn="l" fontAlgn="b"/>
                      <a:r>
                        <a:rPr lang="sv-SE" sz="1400" b="0" u="none" strike="noStrike" dirty="0">
                          <a:effectLst/>
                          <a:latin typeface="+mn-lt"/>
                        </a:rPr>
                        <a:t>Rig 60 kN</a:t>
                      </a:r>
                      <a:endParaRPr lang="sv-SE" sz="1400" b="0" i="0" u="none" strike="noStrike" dirty="0">
                        <a:solidFill>
                          <a:schemeClr val="tx1"/>
                        </a:solidFill>
                        <a:effectLst/>
                        <a:latin typeface="+mn-lt"/>
                      </a:endParaRPr>
                    </a:p>
                  </a:txBody>
                  <a:tcPr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1400" b="0" i="0" u="none" strike="noStrike" dirty="0" err="1">
                          <a:solidFill>
                            <a:schemeClr val="tx1"/>
                          </a:solidFill>
                          <a:effectLst/>
                          <a:latin typeface="+mn-lt"/>
                        </a:rPr>
                        <a:t>Tortion</a:t>
                      </a:r>
                      <a:r>
                        <a:rPr lang="sv-SE" sz="1400" b="0" i="0" u="none" strike="noStrike" dirty="0">
                          <a:solidFill>
                            <a:schemeClr val="tx1"/>
                          </a:solidFill>
                          <a:effectLst/>
                          <a:latin typeface="+mn-lt"/>
                        </a:rPr>
                        <a:t>/rot. </a:t>
                      </a:r>
                      <a:r>
                        <a:rPr lang="sv-SE" sz="1400" b="0" i="0" u="none" strike="noStrike" dirty="0" err="1">
                          <a:solidFill>
                            <a:schemeClr val="tx1"/>
                          </a:solidFill>
                          <a:effectLst/>
                          <a:latin typeface="+mn-lt"/>
                        </a:rPr>
                        <a:t>rig</a:t>
                      </a:r>
                      <a:endParaRPr lang="sv-SE" sz="1400" b="0" i="0" u="none" strike="noStrike" dirty="0">
                        <a:solidFill>
                          <a:schemeClr val="tx1"/>
                        </a:solidFill>
                        <a:effectLst/>
                        <a:latin typeface="+mn-lt"/>
                      </a:endParaRPr>
                    </a:p>
                  </a:txBody>
                  <a:tcPr marL="9525" marR="9525" marT="9525" marB="0" anchor="ctr">
                    <a:solidFill>
                      <a:srgbClr val="FFFF00"/>
                    </a:solidFill>
                  </a:tcPr>
                </a:tc>
                <a:tc>
                  <a:txBody>
                    <a:bodyPr/>
                    <a:lstStyle/>
                    <a:p>
                      <a:pPr algn="ctr" fontAlgn="b"/>
                      <a:r>
                        <a:rPr lang="sv-SE" sz="1400" b="0" i="0" u="none" strike="noStrike" dirty="0" err="1">
                          <a:solidFill>
                            <a:srgbClr val="000000"/>
                          </a:solidFill>
                          <a:effectLst/>
                          <a:latin typeface="+mn-lt"/>
                        </a:rPr>
                        <a:t>Dilatometer</a:t>
                      </a:r>
                      <a:endParaRPr lang="sv-SE" sz="1400" b="0" i="0" u="none" strike="noStrike" dirty="0">
                        <a:solidFill>
                          <a:srgbClr val="000000"/>
                        </a:solidFill>
                        <a:effectLst/>
                        <a:latin typeface="+mn-lt"/>
                      </a:endParaRPr>
                    </a:p>
                  </a:txBody>
                  <a:tcPr marL="9525" marR="9525" marT="9525" marB="0" anchor="ctr">
                    <a:noFill/>
                  </a:tcPr>
                </a:tc>
                <a:tc>
                  <a:txBody>
                    <a:bodyPr/>
                    <a:lstStyle/>
                    <a:p>
                      <a:pPr algn="ctr" fontAlgn="b"/>
                      <a:endParaRPr lang="sv-SE" sz="1400" b="0" i="0" u="none" strike="noStrike" dirty="0">
                        <a:solidFill>
                          <a:srgbClr val="000000"/>
                        </a:solidFill>
                        <a:effectLst/>
                        <a:latin typeface="+mn-lt"/>
                      </a:endParaRPr>
                    </a:p>
                  </a:txBody>
                  <a:tcPr marL="9525" marR="9525" marT="9525" marB="0" anchor="ctr">
                    <a:noFill/>
                  </a:tcPr>
                </a:tc>
                <a:tc>
                  <a:txBody>
                    <a:bodyPr/>
                    <a:lstStyle/>
                    <a:p>
                      <a:pPr algn="ctr" fontAlgn="b"/>
                      <a:endParaRPr lang="sv-SE" sz="1400" b="0" i="0" u="none" strike="noStrike">
                        <a:solidFill>
                          <a:srgbClr val="000000"/>
                        </a:solidFill>
                        <a:effectLst/>
                        <a:latin typeface="+mn-lt"/>
                      </a:endParaRPr>
                    </a:p>
                  </a:txBody>
                  <a:tcPr marL="9525" marR="9525" marT="9525" marB="0" anchor="ctr">
                    <a:noFill/>
                  </a:tcPr>
                </a:tc>
                <a:tc>
                  <a:txBody>
                    <a:bodyPr/>
                    <a:lstStyle/>
                    <a:p>
                      <a:pPr algn="ctr" fontAlgn="b"/>
                      <a:endParaRPr lang="sv-SE" sz="1400" b="0" i="0" u="none" strike="noStrike">
                        <a:solidFill>
                          <a:srgbClr val="000000"/>
                        </a:solidFill>
                        <a:effectLst/>
                        <a:latin typeface="+mn-lt"/>
                      </a:endParaRPr>
                    </a:p>
                  </a:txBody>
                  <a:tcPr marL="9525" marR="9525" marT="9525" marB="0" anchor="ctr">
                    <a:noFill/>
                  </a:tcPr>
                </a:tc>
                <a:extLst>
                  <a:ext uri="{0D108BD9-81ED-4DB2-BD59-A6C34878D82A}">
                    <a16:rowId xmlns:a16="http://schemas.microsoft.com/office/drawing/2014/main" val="3698253611"/>
                  </a:ext>
                </a:extLst>
              </a:tr>
              <a:tr h="0">
                <a:tc>
                  <a:txBody>
                    <a:bodyPr/>
                    <a:lstStyle/>
                    <a:p>
                      <a:pPr algn="l" fontAlgn="b"/>
                      <a:r>
                        <a:rPr lang="sv-SE" sz="1400" b="0" i="0" u="none" strike="noStrike" dirty="0" err="1">
                          <a:solidFill>
                            <a:schemeClr val="tx1"/>
                          </a:solidFill>
                          <a:effectLst/>
                          <a:latin typeface="+mn-lt"/>
                        </a:rPr>
                        <a:t>High</a:t>
                      </a:r>
                      <a:r>
                        <a:rPr lang="sv-SE" sz="1400" b="0" i="0" u="none" strike="noStrike" dirty="0">
                          <a:solidFill>
                            <a:schemeClr val="tx1"/>
                          </a:solidFill>
                          <a:effectLst/>
                          <a:latin typeface="+mn-lt"/>
                        </a:rPr>
                        <a:t> </a:t>
                      </a:r>
                      <a:r>
                        <a:rPr lang="sv-SE" sz="1400" b="0" i="0" u="none" strike="noStrike" dirty="0" err="1">
                          <a:solidFill>
                            <a:schemeClr val="tx1"/>
                          </a:solidFill>
                          <a:effectLst/>
                          <a:latin typeface="+mn-lt"/>
                        </a:rPr>
                        <a:t>temperature</a:t>
                      </a:r>
                      <a:endParaRPr lang="sv-SE" sz="1400" b="0" i="0" u="none" strike="noStrike" dirty="0">
                        <a:solidFill>
                          <a:schemeClr val="tx1"/>
                        </a:solidFill>
                        <a:effectLst/>
                        <a:latin typeface="+mn-lt"/>
                      </a:endParaRP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0" i="0" u="none" strike="noStrike" dirty="0">
                          <a:solidFill>
                            <a:schemeClr val="tx1"/>
                          </a:solidFill>
                          <a:effectLst/>
                          <a:latin typeface="+mn-lt"/>
                        </a:rPr>
                        <a:t>ILL-</a:t>
                      </a:r>
                      <a:r>
                        <a:rPr lang="sv-SE" sz="1400" b="0" i="0" u="none" strike="noStrike" dirty="0" err="1">
                          <a:solidFill>
                            <a:schemeClr val="tx1"/>
                          </a:solidFill>
                          <a:effectLst/>
                          <a:latin typeface="+mn-lt"/>
                        </a:rPr>
                        <a:t>type</a:t>
                      </a:r>
                      <a:r>
                        <a:rPr lang="sv-SE" sz="1400" b="0" i="0" u="none" strike="noStrike" dirty="0">
                          <a:solidFill>
                            <a:schemeClr val="tx1"/>
                          </a:solidFill>
                          <a:effectLst/>
                          <a:latin typeface="+mn-lt"/>
                        </a:rPr>
                        <a:t> </a:t>
                      </a:r>
                      <a:r>
                        <a:rPr lang="sv-SE" sz="1400" b="0" i="0" u="none" strike="noStrike" dirty="0" err="1">
                          <a:solidFill>
                            <a:schemeClr val="tx1"/>
                          </a:solidFill>
                          <a:effectLst/>
                          <a:latin typeface="+mn-lt"/>
                        </a:rPr>
                        <a:t>furnace</a:t>
                      </a:r>
                      <a:r>
                        <a:rPr lang="sv-SE" sz="1400" b="0" i="0" u="none" strike="noStrike" dirty="0">
                          <a:solidFill>
                            <a:schemeClr val="tx1"/>
                          </a:solidFill>
                          <a:effectLst/>
                          <a:latin typeface="+mn-lt"/>
                        </a:rPr>
                        <a:t> </a:t>
                      </a:r>
                    </a:p>
                  </a:txBody>
                  <a:tcPr anchor="ctr">
                    <a:noFill/>
                  </a:tcPr>
                </a:tc>
                <a:tc>
                  <a:txBody>
                    <a:bodyPr/>
                    <a:lstStyle/>
                    <a:p>
                      <a:pPr algn="ctr" fontAlgn="b"/>
                      <a:endParaRPr lang="sv-SE" sz="1400" b="0" i="0" u="none" strike="noStrike">
                        <a:solidFill>
                          <a:srgbClr val="000000"/>
                        </a:solidFill>
                        <a:effectLst/>
                        <a:latin typeface="+mn-lt"/>
                      </a:endParaRPr>
                    </a:p>
                  </a:txBody>
                  <a:tcPr marL="9525" marR="9525" marT="9525" marB="0" anchor="ctr">
                    <a:noFill/>
                  </a:tcPr>
                </a:tc>
                <a:tc>
                  <a:txBody>
                    <a:bodyPr/>
                    <a:lstStyle/>
                    <a:p>
                      <a:pPr algn="ctr" fontAlgn="b"/>
                      <a:endParaRPr lang="sv-SE" sz="1400" b="0" i="0" u="none" strike="noStrike" dirty="0">
                        <a:solidFill>
                          <a:srgbClr val="000000"/>
                        </a:solidFill>
                        <a:effectLst/>
                        <a:latin typeface="+mn-lt"/>
                      </a:endParaRPr>
                    </a:p>
                  </a:txBody>
                  <a:tcPr marL="9525" marR="9525" marT="9525" marB="0" anchor="ctr">
                    <a:noFill/>
                  </a:tcPr>
                </a:tc>
                <a:tc>
                  <a:txBody>
                    <a:bodyPr/>
                    <a:lstStyle/>
                    <a:p>
                      <a:pPr algn="ctr" fontAlgn="b"/>
                      <a:endParaRPr lang="sv-SE" sz="1400" b="0" i="0" u="none" strike="noStrike" dirty="0">
                        <a:solidFill>
                          <a:srgbClr val="000000"/>
                        </a:solidFill>
                        <a:effectLst/>
                        <a:latin typeface="+mn-lt"/>
                      </a:endParaRPr>
                    </a:p>
                  </a:txBody>
                  <a:tcPr marL="9525" marR="9525" marT="9525" marB="0" anchor="ctr">
                    <a:noFill/>
                  </a:tcPr>
                </a:tc>
                <a:tc>
                  <a:txBody>
                    <a:bodyPr/>
                    <a:lstStyle/>
                    <a:p>
                      <a:pPr algn="ctr" fontAlgn="b"/>
                      <a:endParaRPr lang="sv-SE" sz="1400" b="0" i="0" u="none" strike="noStrike">
                        <a:solidFill>
                          <a:srgbClr val="000000"/>
                        </a:solidFill>
                        <a:effectLst/>
                        <a:latin typeface="+mn-lt"/>
                      </a:endParaRPr>
                    </a:p>
                  </a:txBody>
                  <a:tcPr marL="9525" marR="9525" marT="9525" marB="0" anchor="ctr">
                    <a:noFill/>
                  </a:tcPr>
                </a:tc>
                <a:tc>
                  <a:txBody>
                    <a:bodyPr/>
                    <a:lstStyle/>
                    <a:p>
                      <a:pPr algn="ctr" fontAlgn="b"/>
                      <a:endParaRPr lang="sv-SE" sz="1400" b="0" i="0" u="none" strike="noStrike">
                        <a:solidFill>
                          <a:srgbClr val="000000"/>
                        </a:solidFill>
                        <a:effectLst/>
                        <a:latin typeface="+mn-lt"/>
                      </a:endParaRPr>
                    </a:p>
                  </a:txBody>
                  <a:tcPr marL="9525" marR="9525" marT="9525" marB="0" anchor="ctr">
                    <a:noFill/>
                  </a:tcPr>
                </a:tc>
                <a:extLst>
                  <a:ext uri="{0D108BD9-81ED-4DB2-BD59-A6C34878D82A}">
                    <a16:rowId xmlns:a16="http://schemas.microsoft.com/office/drawing/2014/main" val="1300918933"/>
                  </a:ext>
                </a:extLst>
              </a:tr>
              <a:tr h="0">
                <a:tc>
                  <a:txBody>
                    <a:bodyPr/>
                    <a:lstStyle/>
                    <a:p>
                      <a:pPr algn="l" fontAlgn="b"/>
                      <a:r>
                        <a:rPr lang="sv-SE" sz="1400" b="0" u="none" strike="noStrike" dirty="0">
                          <a:effectLst/>
                          <a:latin typeface="+mn-lt"/>
                        </a:rPr>
                        <a:t>Soft </a:t>
                      </a:r>
                      <a:r>
                        <a:rPr lang="sv-SE" sz="1400" b="0" u="none" strike="noStrike" dirty="0" err="1">
                          <a:effectLst/>
                          <a:latin typeface="+mn-lt"/>
                        </a:rPr>
                        <a:t>matter</a:t>
                      </a:r>
                      <a:endParaRPr lang="sv-SE" sz="1400" b="0" i="0" u="none" strike="noStrike" dirty="0">
                        <a:solidFill>
                          <a:schemeClr val="tx1"/>
                        </a:solidFill>
                        <a:effectLst/>
                        <a:latin typeface="+mn-lt"/>
                      </a:endParaRP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0" u="none" strike="noStrike" dirty="0">
                          <a:effectLst/>
                          <a:latin typeface="+mn-lt"/>
                        </a:rPr>
                        <a:t>SANS SC </a:t>
                      </a:r>
                      <a:r>
                        <a:rPr lang="sv-SE" sz="1400" b="0" u="none" strike="noStrike" dirty="0" err="1">
                          <a:effectLst/>
                          <a:latin typeface="+mn-lt"/>
                        </a:rPr>
                        <a:t>therm</a:t>
                      </a:r>
                      <a:r>
                        <a:rPr lang="sv-SE" sz="1400" b="0" u="none" strike="noStrike" dirty="0">
                          <a:effectLst/>
                          <a:latin typeface="+mn-lt"/>
                        </a:rPr>
                        <a:t>.</a:t>
                      </a:r>
                      <a:endParaRPr lang="sv-SE" sz="1400" b="0" i="0" u="none" strike="noStrike" dirty="0">
                        <a:solidFill>
                          <a:schemeClr val="tx1"/>
                        </a:solidFill>
                        <a:effectLst/>
                        <a:latin typeface="+mn-lt"/>
                      </a:endParaRPr>
                    </a:p>
                  </a:txBody>
                  <a:tcPr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1400" b="0" i="0" u="none" strike="noStrike" dirty="0">
                          <a:solidFill>
                            <a:schemeClr val="tx1"/>
                          </a:solidFill>
                          <a:effectLst/>
                          <a:latin typeface="+mn-lt"/>
                        </a:rPr>
                        <a:t>SANS SC </a:t>
                      </a:r>
                      <a:r>
                        <a:rPr lang="sv-SE" sz="1400" b="0" i="0" u="none" strike="noStrike" dirty="0" err="1">
                          <a:solidFill>
                            <a:schemeClr val="tx1"/>
                          </a:solidFill>
                          <a:effectLst/>
                          <a:latin typeface="+mn-lt"/>
                        </a:rPr>
                        <a:t>tumbler</a:t>
                      </a:r>
                      <a:r>
                        <a:rPr lang="sv-SE" sz="1400" b="0" i="0" u="none" strike="noStrike" dirty="0">
                          <a:solidFill>
                            <a:schemeClr val="tx1"/>
                          </a:solidFill>
                          <a:effectLst/>
                          <a:latin typeface="+mn-lt"/>
                        </a:rPr>
                        <a:t> </a:t>
                      </a:r>
                    </a:p>
                  </a:txBody>
                  <a:tcPr marL="9525" marR="9525" marT="9525" marB="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1400" b="0" i="0" u="none" strike="noStrike" dirty="0" err="1">
                          <a:solidFill>
                            <a:schemeClr val="tx1"/>
                          </a:solidFill>
                          <a:effectLst/>
                          <a:latin typeface="+mn-lt"/>
                        </a:rPr>
                        <a:t>Stopped</a:t>
                      </a:r>
                      <a:r>
                        <a:rPr lang="sv-SE" sz="1400" b="0" i="0" u="none" strike="noStrike" dirty="0">
                          <a:solidFill>
                            <a:schemeClr val="tx1"/>
                          </a:solidFill>
                          <a:effectLst/>
                          <a:latin typeface="+mn-lt"/>
                        </a:rPr>
                        <a:t> </a:t>
                      </a:r>
                      <a:r>
                        <a:rPr lang="sv-SE" sz="1400" b="0" i="0" u="none" strike="noStrike" dirty="0" err="1">
                          <a:solidFill>
                            <a:schemeClr val="tx1"/>
                          </a:solidFill>
                          <a:effectLst/>
                          <a:latin typeface="+mn-lt"/>
                        </a:rPr>
                        <a:t>flow</a:t>
                      </a:r>
                      <a:r>
                        <a:rPr lang="sv-SE" sz="1400" b="0" i="0" u="none" strike="noStrike" dirty="0">
                          <a:solidFill>
                            <a:schemeClr val="tx1"/>
                          </a:solidFill>
                          <a:effectLst/>
                          <a:latin typeface="+mn-lt"/>
                        </a:rPr>
                        <a:t> cells</a:t>
                      </a:r>
                    </a:p>
                  </a:txBody>
                  <a:tcPr marL="9525" marR="9525" marT="9525" marB="0" anchor="ctr">
                    <a:solidFill>
                      <a:srgbClr val="FF0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1400" b="0" i="0" u="none" strike="noStrike" dirty="0" err="1">
                          <a:solidFill>
                            <a:schemeClr val="tx1"/>
                          </a:solidFill>
                          <a:effectLst/>
                          <a:latin typeface="+mn-lt"/>
                        </a:rPr>
                        <a:t>Rheometer</a:t>
                      </a:r>
                      <a:endParaRPr lang="sv-SE" sz="1400" b="0" i="0" u="none" strike="noStrike" dirty="0">
                        <a:solidFill>
                          <a:schemeClr val="tx1"/>
                        </a:solidFill>
                        <a:effectLst/>
                        <a:latin typeface="+mn-lt"/>
                      </a:endParaRPr>
                    </a:p>
                  </a:txBody>
                  <a:tcPr marL="9525" marR="9525" marT="9525" marB="0" anchor="ctr">
                    <a:solidFill>
                      <a:srgbClr val="FF0000"/>
                    </a:solidFill>
                  </a:tcPr>
                </a:tc>
                <a:tc>
                  <a:txBody>
                    <a:bodyPr/>
                    <a:lstStyle/>
                    <a:p>
                      <a:pPr algn="ctr" fontAlgn="b"/>
                      <a:endParaRPr lang="sv-SE" sz="1400" b="0" i="0" u="none" strike="noStrike" dirty="0">
                        <a:solidFill>
                          <a:srgbClr val="000000"/>
                        </a:solidFill>
                        <a:effectLst/>
                        <a:latin typeface="+mn-lt"/>
                      </a:endParaRPr>
                    </a:p>
                  </a:txBody>
                  <a:tcPr marL="9525" marR="9525" marT="9525" marB="0" anchor="ctr">
                    <a:noFill/>
                  </a:tcPr>
                </a:tc>
                <a:tc>
                  <a:txBody>
                    <a:bodyPr/>
                    <a:lstStyle/>
                    <a:p>
                      <a:pPr algn="ctr" fontAlgn="b"/>
                      <a:endParaRPr lang="sv-SE" sz="1400" b="0" i="0" u="none" strike="noStrike" dirty="0">
                        <a:solidFill>
                          <a:srgbClr val="000000"/>
                        </a:solidFill>
                        <a:effectLst/>
                        <a:latin typeface="+mn-lt"/>
                      </a:endParaRPr>
                    </a:p>
                  </a:txBody>
                  <a:tcPr marL="9525" marR="9525" marT="9525" marB="0" anchor="ctr">
                    <a:noFill/>
                  </a:tcPr>
                </a:tc>
                <a:extLst>
                  <a:ext uri="{0D108BD9-81ED-4DB2-BD59-A6C34878D82A}">
                    <a16:rowId xmlns:a16="http://schemas.microsoft.com/office/drawing/2014/main" val="2855385288"/>
                  </a:ext>
                </a:extLst>
              </a:tr>
              <a:tr h="0">
                <a:tc>
                  <a:txBody>
                    <a:bodyPr/>
                    <a:lstStyle/>
                    <a:p>
                      <a:pPr algn="l" fontAlgn="b"/>
                      <a:r>
                        <a:rPr lang="sv-SE" sz="1400" b="0" u="none" strike="noStrike" dirty="0">
                          <a:effectLst/>
                          <a:latin typeface="+mn-lt"/>
                        </a:rPr>
                        <a:t>Surface interfaces</a:t>
                      </a:r>
                      <a:endParaRPr lang="sv-SE" sz="1400" b="0" i="0" u="none" strike="noStrike" dirty="0">
                        <a:solidFill>
                          <a:schemeClr val="tx1"/>
                        </a:solidFill>
                        <a:effectLst/>
                        <a:latin typeface="+mn-lt"/>
                      </a:endParaRP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0" u="none" strike="noStrike" dirty="0">
                          <a:effectLst/>
                          <a:latin typeface="+mn-lt"/>
                        </a:rPr>
                        <a:t>Solid/</a:t>
                      </a:r>
                      <a:r>
                        <a:rPr lang="sv-SE" sz="1400" b="0" u="none" strike="noStrike" dirty="0" err="1">
                          <a:effectLst/>
                          <a:latin typeface="+mn-lt"/>
                        </a:rPr>
                        <a:t>liquid</a:t>
                      </a:r>
                      <a:r>
                        <a:rPr lang="sv-SE" sz="1400" b="0" u="none" strike="noStrike" dirty="0">
                          <a:effectLst/>
                          <a:latin typeface="+mn-lt"/>
                        </a:rPr>
                        <a:t> cells</a:t>
                      </a:r>
                      <a:endParaRPr lang="sv-SE" sz="1400" b="0" i="0" u="none" strike="noStrike" dirty="0">
                        <a:solidFill>
                          <a:schemeClr val="tx1"/>
                        </a:solidFill>
                        <a:effectLst/>
                        <a:latin typeface="+mn-lt"/>
                      </a:endParaRPr>
                    </a:p>
                  </a:txBody>
                  <a:tcPr anchor="ctr">
                    <a:solidFill>
                      <a:srgbClr val="FFC000"/>
                    </a:solidFill>
                  </a:tcPr>
                </a:tc>
                <a:tc>
                  <a:txBody>
                    <a:bodyPr/>
                    <a:lstStyle/>
                    <a:p>
                      <a:pPr algn="ctr" fontAlgn="b"/>
                      <a:endParaRPr lang="sv-SE" sz="1400" b="0" i="0" u="none" strike="noStrike">
                        <a:solidFill>
                          <a:srgbClr val="000000"/>
                        </a:solidFill>
                        <a:effectLst/>
                        <a:latin typeface="+mn-lt"/>
                      </a:endParaRPr>
                    </a:p>
                  </a:txBody>
                  <a:tcPr marL="9525" marR="9525" marT="9525" marB="0" anchor="ctr">
                    <a:noFill/>
                  </a:tcPr>
                </a:tc>
                <a:tc>
                  <a:txBody>
                    <a:bodyPr/>
                    <a:lstStyle/>
                    <a:p>
                      <a:pPr algn="ctr" fontAlgn="b"/>
                      <a:endParaRPr lang="sv-SE" sz="1400" b="0" i="0" u="none" strike="noStrike">
                        <a:solidFill>
                          <a:srgbClr val="000000"/>
                        </a:solidFill>
                        <a:effectLst/>
                        <a:latin typeface="+mn-lt"/>
                      </a:endParaRPr>
                    </a:p>
                  </a:txBody>
                  <a:tcPr marL="9525" marR="9525" marT="9525" marB="0" anchor="ctr">
                    <a:noFill/>
                  </a:tcPr>
                </a:tc>
                <a:tc>
                  <a:txBody>
                    <a:bodyPr/>
                    <a:lstStyle/>
                    <a:p>
                      <a:pPr algn="ctr" fontAlgn="b"/>
                      <a:endParaRPr lang="sv-SE" sz="1400" b="0" i="0" u="none" strike="noStrike" dirty="0">
                        <a:solidFill>
                          <a:srgbClr val="000000"/>
                        </a:solidFill>
                        <a:effectLst/>
                        <a:latin typeface="+mn-lt"/>
                      </a:endParaRPr>
                    </a:p>
                  </a:txBody>
                  <a:tcPr marL="9525" marR="9525" marT="9525" marB="0" anchor="ctr">
                    <a:noFill/>
                  </a:tcPr>
                </a:tc>
                <a:tc>
                  <a:txBody>
                    <a:bodyPr/>
                    <a:lstStyle/>
                    <a:p>
                      <a:pPr algn="ctr" fontAlgn="b"/>
                      <a:endParaRPr lang="sv-SE" sz="1400" b="0" i="0" u="none" strike="noStrike" dirty="0">
                        <a:solidFill>
                          <a:srgbClr val="000000"/>
                        </a:solidFill>
                        <a:effectLst/>
                        <a:latin typeface="+mn-lt"/>
                      </a:endParaRPr>
                    </a:p>
                  </a:txBody>
                  <a:tcPr marL="9525" marR="9525" marT="9525" marB="0" anchor="ctr">
                    <a:noFill/>
                  </a:tcPr>
                </a:tc>
                <a:tc>
                  <a:txBody>
                    <a:bodyPr/>
                    <a:lstStyle/>
                    <a:p>
                      <a:pPr algn="ctr" fontAlgn="b"/>
                      <a:endParaRPr lang="sv-SE" sz="1400" b="0" i="0" u="none" strike="noStrike" dirty="0">
                        <a:solidFill>
                          <a:srgbClr val="000000"/>
                        </a:solidFill>
                        <a:effectLst/>
                        <a:latin typeface="+mn-lt"/>
                      </a:endParaRPr>
                    </a:p>
                  </a:txBody>
                  <a:tcPr marL="9525" marR="9525" marT="9525" marB="0" anchor="ctr">
                    <a:noFill/>
                  </a:tcPr>
                </a:tc>
                <a:extLst>
                  <a:ext uri="{0D108BD9-81ED-4DB2-BD59-A6C34878D82A}">
                    <a16:rowId xmlns:a16="http://schemas.microsoft.com/office/drawing/2014/main" val="1243406898"/>
                  </a:ext>
                </a:extLst>
              </a:tr>
              <a:tr h="0">
                <a:tc>
                  <a:txBody>
                    <a:bodyPr/>
                    <a:lstStyle/>
                    <a:p>
                      <a:pPr algn="l" fontAlgn="b"/>
                      <a:r>
                        <a:rPr lang="sv-SE" sz="1400" b="0" i="0" u="none" strike="noStrike" dirty="0">
                          <a:solidFill>
                            <a:schemeClr val="tx1"/>
                          </a:solidFill>
                          <a:effectLst/>
                          <a:latin typeface="+mn-lt"/>
                        </a:rPr>
                        <a:t>In situ</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0" i="0" u="none" strike="noStrike" dirty="0">
                          <a:solidFill>
                            <a:schemeClr val="tx1"/>
                          </a:solidFill>
                          <a:effectLst/>
                          <a:latin typeface="+mn-lt"/>
                        </a:rPr>
                        <a:t>Laser P&amp;P</a:t>
                      </a:r>
                    </a:p>
                  </a:txBody>
                  <a:tcPr anchor="ctr">
                    <a:solidFill>
                      <a:srgbClr val="FFC000"/>
                    </a:solidFill>
                  </a:tcPr>
                </a:tc>
                <a:tc>
                  <a:txBody>
                    <a:bodyPr/>
                    <a:lstStyle/>
                    <a:p>
                      <a:pPr algn="ctr" fontAlgn="b"/>
                      <a:endParaRPr lang="sv-SE" sz="1400" b="0" i="0" u="none" strike="noStrike">
                        <a:solidFill>
                          <a:srgbClr val="000000"/>
                        </a:solidFill>
                        <a:effectLst/>
                        <a:latin typeface="+mn-lt"/>
                      </a:endParaRPr>
                    </a:p>
                  </a:txBody>
                  <a:tcPr marL="9525" marR="9525" marT="9525" marB="0" anchor="ctr">
                    <a:noFill/>
                  </a:tcPr>
                </a:tc>
                <a:tc>
                  <a:txBody>
                    <a:bodyPr/>
                    <a:lstStyle/>
                    <a:p>
                      <a:pPr algn="ctr" fontAlgn="b"/>
                      <a:endParaRPr lang="sv-SE" sz="1400" b="0" i="0" u="none" strike="noStrike">
                        <a:solidFill>
                          <a:srgbClr val="000000"/>
                        </a:solidFill>
                        <a:effectLst/>
                        <a:latin typeface="+mn-lt"/>
                      </a:endParaRPr>
                    </a:p>
                  </a:txBody>
                  <a:tcPr marL="9525" marR="9525" marT="9525" marB="0" anchor="ctr">
                    <a:noFill/>
                  </a:tcPr>
                </a:tc>
                <a:tc>
                  <a:txBody>
                    <a:bodyPr/>
                    <a:lstStyle/>
                    <a:p>
                      <a:pPr algn="ctr" fontAlgn="b"/>
                      <a:endParaRPr lang="sv-SE" sz="1400" b="0" i="0" u="none" strike="noStrike" dirty="0">
                        <a:solidFill>
                          <a:srgbClr val="000000"/>
                        </a:solidFill>
                        <a:effectLst/>
                        <a:latin typeface="+mn-lt"/>
                      </a:endParaRPr>
                    </a:p>
                  </a:txBody>
                  <a:tcPr marL="9525" marR="9525" marT="9525" marB="0" anchor="ctr">
                    <a:noFill/>
                  </a:tcPr>
                </a:tc>
                <a:tc>
                  <a:txBody>
                    <a:bodyPr/>
                    <a:lstStyle/>
                    <a:p>
                      <a:pPr algn="ctr" fontAlgn="b"/>
                      <a:endParaRPr lang="sv-SE" sz="1400" b="0" i="0" u="none" strike="noStrike" dirty="0">
                        <a:solidFill>
                          <a:srgbClr val="000000"/>
                        </a:solidFill>
                        <a:effectLst/>
                        <a:latin typeface="+mn-lt"/>
                      </a:endParaRPr>
                    </a:p>
                  </a:txBody>
                  <a:tcPr marL="9525" marR="9525" marT="9525" marB="0" anchor="ctr">
                    <a:noFill/>
                  </a:tcPr>
                </a:tc>
                <a:tc>
                  <a:txBody>
                    <a:bodyPr/>
                    <a:lstStyle/>
                    <a:p>
                      <a:pPr algn="ctr" fontAlgn="b"/>
                      <a:endParaRPr lang="sv-SE" sz="1400" b="0" i="0" u="none" strike="noStrike" dirty="0">
                        <a:solidFill>
                          <a:srgbClr val="000000"/>
                        </a:solidFill>
                        <a:effectLst/>
                        <a:latin typeface="+mn-lt"/>
                      </a:endParaRPr>
                    </a:p>
                  </a:txBody>
                  <a:tcPr marL="9525" marR="9525" marT="9525" marB="0" anchor="ctr">
                    <a:noFill/>
                  </a:tcPr>
                </a:tc>
                <a:extLst>
                  <a:ext uri="{0D108BD9-81ED-4DB2-BD59-A6C34878D82A}">
                    <a16:rowId xmlns:a16="http://schemas.microsoft.com/office/drawing/2014/main" val="909573992"/>
                  </a:ext>
                </a:extLst>
              </a:tr>
              <a:tr h="0">
                <a:tc>
                  <a:txBody>
                    <a:bodyPr/>
                    <a:lstStyle/>
                    <a:p>
                      <a:pPr algn="l" fontAlgn="b"/>
                      <a:r>
                        <a:rPr lang="sv-SE" sz="1400" b="0" i="0" u="none" strike="noStrike" dirty="0" err="1">
                          <a:solidFill>
                            <a:schemeClr val="tx1"/>
                          </a:solidFill>
                          <a:effectLst/>
                          <a:latin typeface="+mn-lt"/>
                        </a:rPr>
                        <a:t>Physical</a:t>
                      </a:r>
                      <a:r>
                        <a:rPr lang="sv-SE" sz="1400" b="0" i="0" u="none" strike="noStrike" dirty="0">
                          <a:solidFill>
                            <a:schemeClr val="tx1"/>
                          </a:solidFill>
                          <a:effectLst/>
                          <a:latin typeface="+mn-lt"/>
                        </a:rPr>
                        <a:t> </a:t>
                      </a:r>
                      <a:r>
                        <a:rPr lang="sv-SE" sz="1400" b="0" i="0" u="none" strike="noStrike" dirty="0" err="1">
                          <a:solidFill>
                            <a:schemeClr val="tx1"/>
                          </a:solidFill>
                          <a:effectLst/>
                          <a:latin typeface="+mn-lt"/>
                        </a:rPr>
                        <a:t>chemistry</a:t>
                      </a:r>
                      <a:endParaRPr lang="sv-SE" sz="1400" b="0" i="0" u="none" strike="noStrike" dirty="0">
                        <a:solidFill>
                          <a:schemeClr val="tx1"/>
                        </a:solidFill>
                        <a:effectLst/>
                        <a:latin typeface="+mn-lt"/>
                      </a:endParaRP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0" i="0" u="none" strike="noStrike" dirty="0" err="1">
                          <a:solidFill>
                            <a:schemeClr val="tx1"/>
                          </a:solidFill>
                          <a:effectLst/>
                          <a:latin typeface="+mn-lt"/>
                        </a:rPr>
                        <a:t>Electrochem</a:t>
                      </a:r>
                      <a:r>
                        <a:rPr lang="sv-SE" sz="1400" b="0" i="0" u="none" strike="noStrike" dirty="0">
                          <a:solidFill>
                            <a:schemeClr val="tx1"/>
                          </a:solidFill>
                          <a:effectLst/>
                          <a:latin typeface="+mn-lt"/>
                        </a:rPr>
                        <a:t>. cell</a:t>
                      </a:r>
                    </a:p>
                  </a:txBody>
                  <a:tcPr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1400" b="0" i="0" u="none" strike="noStrike" dirty="0">
                          <a:solidFill>
                            <a:schemeClr val="tx1"/>
                          </a:solidFill>
                          <a:effectLst/>
                          <a:latin typeface="+mn-lt"/>
                        </a:rPr>
                        <a:t>Gas handling</a:t>
                      </a:r>
                    </a:p>
                  </a:txBody>
                  <a:tcPr marL="9525" marR="9525" marT="9525" marB="0" anchor="ctr">
                    <a:solidFill>
                      <a:srgbClr val="FF0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1400" b="0" i="0" u="none" strike="noStrike" dirty="0" err="1">
                          <a:solidFill>
                            <a:schemeClr val="tx1"/>
                          </a:solidFill>
                          <a:effectLst/>
                          <a:latin typeface="+mn-lt"/>
                        </a:rPr>
                        <a:t>Humidity</a:t>
                      </a:r>
                      <a:endParaRPr lang="sv-SE" sz="1400" b="0" i="0" u="none" strike="noStrike" dirty="0">
                        <a:solidFill>
                          <a:schemeClr val="tx1"/>
                        </a:solidFill>
                        <a:effectLst/>
                        <a:latin typeface="+mn-lt"/>
                      </a:endParaRPr>
                    </a:p>
                  </a:txBody>
                  <a:tcPr marL="9525" marR="9525" marT="9525" marB="0" anchor="ctr">
                    <a:solidFill>
                      <a:srgbClr val="FFFF00"/>
                    </a:solidFill>
                  </a:tcPr>
                </a:tc>
                <a:tc>
                  <a:txBody>
                    <a:bodyPr/>
                    <a:lstStyle/>
                    <a:p>
                      <a:pPr algn="ctr" fontAlgn="b"/>
                      <a:endParaRPr lang="sv-SE" sz="1400" b="0" i="0" u="none" strike="noStrike" dirty="0">
                        <a:solidFill>
                          <a:srgbClr val="000000"/>
                        </a:solidFill>
                        <a:effectLst/>
                        <a:latin typeface="+mn-lt"/>
                      </a:endParaRPr>
                    </a:p>
                  </a:txBody>
                  <a:tcPr marL="9525" marR="9525" marT="9525" marB="0" anchor="ctr">
                    <a:noFill/>
                  </a:tcPr>
                </a:tc>
                <a:tc>
                  <a:txBody>
                    <a:bodyPr/>
                    <a:lstStyle/>
                    <a:p>
                      <a:pPr algn="ctr" fontAlgn="b"/>
                      <a:endParaRPr lang="sv-SE" sz="1400" b="0" i="0" u="none" strike="noStrike" dirty="0">
                        <a:solidFill>
                          <a:srgbClr val="000000"/>
                        </a:solidFill>
                        <a:effectLst/>
                        <a:latin typeface="+mn-lt"/>
                      </a:endParaRPr>
                    </a:p>
                  </a:txBody>
                  <a:tcPr marL="9525" marR="9525" marT="9525" marB="0" anchor="ctr">
                    <a:noFill/>
                  </a:tcPr>
                </a:tc>
                <a:tc>
                  <a:txBody>
                    <a:bodyPr/>
                    <a:lstStyle/>
                    <a:p>
                      <a:pPr algn="ctr" fontAlgn="b"/>
                      <a:endParaRPr lang="sv-SE" sz="1400" b="0" i="0" u="none" strike="noStrike" dirty="0">
                        <a:solidFill>
                          <a:srgbClr val="000000"/>
                        </a:solidFill>
                        <a:effectLst/>
                        <a:latin typeface="+mn-lt"/>
                      </a:endParaRPr>
                    </a:p>
                  </a:txBody>
                  <a:tcPr marL="9525" marR="9525" marT="9525" marB="0" anchor="ctr">
                    <a:noFill/>
                  </a:tcPr>
                </a:tc>
                <a:extLst>
                  <a:ext uri="{0D108BD9-81ED-4DB2-BD59-A6C34878D82A}">
                    <a16:rowId xmlns:a16="http://schemas.microsoft.com/office/drawing/2014/main" val="913474525"/>
                  </a:ext>
                </a:extLst>
              </a:tr>
            </a:tbl>
          </a:graphicData>
        </a:graphic>
      </p:graphicFrame>
      <p:grpSp>
        <p:nvGrpSpPr>
          <p:cNvPr id="17" name="Group 16">
            <a:extLst>
              <a:ext uri="{FF2B5EF4-FFF2-40B4-BE49-F238E27FC236}">
                <a16:creationId xmlns:a16="http://schemas.microsoft.com/office/drawing/2014/main" id="{5F482289-BCC8-F24C-B83A-0B55FEEC1F3F}"/>
              </a:ext>
            </a:extLst>
          </p:cNvPr>
          <p:cNvGrpSpPr/>
          <p:nvPr/>
        </p:nvGrpSpPr>
        <p:grpSpPr>
          <a:xfrm>
            <a:off x="3963603" y="5951937"/>
            <a:ext cx="1557778" cy="646331"/>
            <a:chOff x="840258" y="5949013"/>
            <a:chExt cx="1557778" cy="646331"/>
          </a:xfrm>
        </p:grpSpPr>
        <p:sp>
          <p:nvSpPr>
            <p:cNvPr id="19" name="TextBox 18">
              <a:extLst>
                <a:ext uri="{FF2B5EF4-FFF2-40B4-BE49-F238E27FC236}">
                  <a16:creationId xmlns:a16="http://schemas.microsoft.com/office/drawing/2014/main" id="{EB697654-7C55-4B43-A4DB-0BA6206D7FED}"/>
                </a:ext>
              </a:extLst>
            </p:cNvPr>
            <p:cNvSpPr txBox="1"/>
            <p:nvPr/>
          </p:nvSpPr>
          <p:spPr>
            <a:xfrm>
              <a:off x="840258" y="6092178"/>
              <a:ext cx="360000" cy="360000"/>
            </a:xfrm>
            <a:prstGeom prst="rect">
              <a:avLst/>
            </a:prstGeom>
            <a:solidFill>
              <a:srgbClr val="FFFF00"/>
            </a:solidFill>
          </p:spPr>
          <p:txBody>
            <a:bodyPr wrap="square" rtlCol="0">
              <a:spAutoFit/>
            </a:bodyPr>
            <a:lstStyle/>
            <a:p>
              <a:pPr algn="l"/>
              <a:endParaRPr lang="en-GB" dirty="0">
                <a:solidFill>
                  <a:srgbClr val="666666"/>
                </a:solidFill>
              </a:endParaRPr>
            </a:p>
          </p:txBody>
        </p:sp>
        <p:sp>
          <p:nvSpPr>
            <p:cNvPr id="20" name="TextBox 19">
              <a:extLst>
                <a:ext uri="{FF2B5EF4-FFF2-40B4-BE49-F238E27FC236}">
                  <a16:creationId xmlns:a16="http://schemas.microsoft.com/office/drawing/2014/main" id="{A378045D-DC5C-034D-B098-1E3D67BDAC93}"/>
                </a:ext>
              </a:extLst>
            </p:cNvPr>
            <p:cNvSpPr txBox="1"/>
            <p:nvPr/>
          </p:nvSpPr>
          <p:spPr>
            <a:xfrm>
              <a:off x="1218098" y="5949013"/>
              <a:ext cx="1179938" cy="646331"/>
            </a:xfrm>
            <a:prstGeom prst="rect">
              <a:avLst/>
            </a:prstGeom>
            <a:noFill/>
          </p:spPr>
          <p:txBody>
            <a:bodyPr wrap="none" rtlCol="0">
              <a:spAutoFit/>
            </a:bodyPr>
            <a:lstStyle/>
            <a:p>
              <a:pPr algn="l"/>
              <a:r>
                <a:rPr lang="en-GB" sz="1200" dirty="0">
                  <a:solidFill>
                    <a:srgbClr val="666666"/>
                  </a:solidFill>
                </a:rPr>
                <a:t>Preparation CFT</a:t>
              </a:r>
            </a:p>
            <a:p>
              <a:pPr algn="l"/>
              <a:r>
                <a:rPr lang="en-GB" sz="1200" dirty="0">
                  <a:solidFill>
                    <a:srgbClr val="666666"/>
                  </a:solidFill>
                </a:rPr>
                <a:t>Design</a:t>
              </a:r>
            </a:p>
            <a:p>
              <a:pPr algn="l"/>
              <a:r>
                <a:rPr lang="en-GB" sz="1200" dirty="0">
                  <a:solidFill>
                    <a:srgbClr val="666666"/>
                  </a:solidFill>
                </a:rPr>
                <a:t>CFT</a:t>
              </a:r>
            </a:p>
          </p:txBody>
        </p:sp>
      </p:grpSp>
      <p:grpSp>
        <p:nvGrpSpPr>
          <p:cNvPr id="23" name="Group 22">
            <a:extLst>
              <a:ext uri="{FF2B5EF4-FFF2-40B4-BE49-F238E27FC236}">
                <a16:creationId xmlns:a16="http://schemas.microsoft.com/office/drawing/2014/main" id="{9A49F7C7-03D9-394E-AC9D-DA6EF21CF02B}"/>
              </a:ext>
            </a:extLst>
          </p:cNvPr>
          <p:cNvGrpSpPr/>
          <p:nvPr/>
        </p:nvGrpSpPr>
        <p:grpSpPr>
          <a:xfrm>
            <a:off x="6133112" y="6044270"/>
            <a:ext cx="1361043" cy="461665"/>
            <a:chOff x="2648464" y="6041346"/>
            <a:chExt cx="1361043" cy="461665"/>
          </a:xfrm>
        </p:grpSpPr>
        <p:sp>
          <p:nvSpPr>
            <p:cNvPr id="24" name="TextBox 23">
              <a:extLst>
                <a:ext uri="{FF2B5EF4-FFF2-40B4-BE49-F238E27FC236}">
                  <a16:creationId xmlns:a16="http://schemas.microsoft.com/office/drawing/2014/main" id="{520B04ED-8C81-A949-A0DE-535A31ECD609}"/>
                </a:ext>
              </a:extLst>
            </p:cNvPr>
            <p:cNvSpPr txBox="1"/>
            <p:nvPr/>
          </p:nvSpPr>
          <p:spPr>
            <a:xfrm>
              <a:off x="2648464" y="6092178"/>
              <a:ext cx="360000" cy="360000"/>
            </a:xfrm>
            <a:prstGeom prst="rect">
              <a:avLst/>
            </a:prstGeom>
            <a:solidFill>
              <a:srgbClr val="FFC000"/>
            </a:solidFill>
          </p:spPr>
          <p:txBody>
            <a:bodyPr wrap="square" rtlCol="0">
              <a:spAutoFit/>
            </a:bodyPr>
            <a:lstStyle/>
            <a:p>
              <a:pPr algn="l"/>
              <a:endParaRPr lang="en-GB" dirty="0">
                <a:solidFill>
                  <a:srgbClr val="666666"/>
                </a:solidFill>
              </a:endParaRPr>
            </a:p>
          </p:txBody>
        </p:sp>
        <p:sp>
          <p:nvSpPr>
            <p:cNvPr id="25" name="TextBox 24">
              <a:extLst>
                <a:ext uri="{FF2B5EF4-FFF2-40B4-BE49-F238E27FC236}">
                  <a16:creationId xmlns:a16="http://schemas.microsoft.com/office/drawing/2014/main" id="{933DCB86-BCA4-C54E-A38D-C3467ECEB9CD}"/>
                </a:ext>
              </a:extLst>
            </p:cNvPr>
            <p:cNvSpPr txBox="1"/>
            <p:nvPr/>
          </p:nvSpPr>
          <p:spPr>
            <a:xfrm>
              <a:off x="3008464" y="6041346"/>
              <a:ext cx="1001043" cy="461665"/>
            </a:xfrm>
            <a:prstGeom prst="rect">
              <a:avLst/>
            </a:prstGeom>
            <a:noFill/>
          </p:spPr>
          <p:txBody>
            <a:bodyPr wrap="none" rtlCol="0">
              <a:spAutoFit/>
            </a:bodyPr>
            <a:lstStyle/>
            <a:p>
              <a:pPr algn="l"/>
              <a:r>
                <a:rPr lang="en-GB" sz="1200" dirty="0">
                  <a:solidFill>
                    <a:srgbClr val="666666"/>
                  </a:solidFill>
                </a:rPr>
                <a:t>Construction</a:t>
              </a:r>
            </a:p>
            <a:p>
              <a:pPr algn="l"/>
              <a:r>
                <a:rPr lang="en-GB" sz="1200" dirty="0">
                  <a:solidFill>
                    <a:srgbClr val="666666"/>
                  </a:solidFill>
                </a:rPr>
                <a:t>Procurement</a:t>
              </a:r>
            </a:p>
          </p:txBody>
        </p:sp>
      </p:grpSp>
      <p:grpSp>
        <p:nvGrpSpPr>
          <p:cNvPr id="26" name="Group 25">
            <a:extLst>
              <a:ext uri="{FF2B5EF4-FFF2-40B4-BE49-F238E27FC236}">
                <a16:creationId xmlns:a16="http://schemas.microsoft.com/office/drawing/2014/main" id="{29D32189-200A-534F-9337-B20ADF939872}"/>
              </a:ext>
            </a:extLst>
          </p:cNvPr>
          <p:cNvGrpSpPr/>
          <p:nvPr/>
        </p:nvGrpSpPr>
        <p:grpSpPr>
          <a:xfrm>
            <a:off x="8105886" y="5946296"/>
            <a:ext cx="2019044" cy="646331"/>
            <a:chOff x="5099221" y="5943372"/>
            <a:chExt cx="2019044" cy="646331"/>
          </a:xfrm>
        </p:grpSpPr>
        <p:sp>
          <p:nvSpPr>
            <p:cNvPr id="27" name="TextBox 26">
              <a:extLst>
                <a:ext uri="{FF2B5EF4-FFF2-40B4-BE49-F238E27FC236}">
                  <a16:creationId xmlns:a16="http://schemas.microsoft.com/office/drawing/2014/main" id="{FB7E7569-5F4F-2040-A859-65AFE48B14F3}"/>
                </a:ext>
              </a:extLst>
            </p:cNvPr>
            <p:cNvSpPr txBox="1"/>
            <p:nvPr/>
          </p:nvSpPr>
          <p:spPr>
            <a:xfrm>
              <a:off x="5099221" y="6092178"/>
              <a:ext cx="360000" cy="360000"/>
            </a:xfrm>
            <a:prstGeom prst="rect">
              <a:avLst/>
            </a:prstGeom>
            <a:solidFill>
              <a:srgbClr val="FF0000"/>
            </a:solidFill>
          </p:spPr>
          <p:txBody>
            <a:bodyPr wrap="square" rtlCol="0">
              <a:spAutoFit/>
            </a:bodyPr>
            <a:lstStyle/>
            <a:p>
              <a:pPr algn="l"/>
              <a:endParaRPr lang="en-GB" dirty="0">
                <a:solidFill>
                  <a:srgbClr val="666666"/>
                </a:solidFill>
              </a:endParaRPr>
            </a:p>
          </p:txBody>
        </p:sp>
        <p:sp>
          <p:nvSpPr>
            <p:cNvPr id="28" name="TextBox 27">
              <a:extLst>
                <a:ext uri="{FF2B5EF4-FFF2-40B4-BE49-F238E27FC236}">
                  <a16:creationId xmlns:a16="http://schemas.microsoft.com/office/drawing/2014/main" id="{2FA4A051-8271-E44F-8E90-E92C5533CC5F}"/>
                </a:ext>
              </a:extLst>
            </p:cNvPr>
            <p:cNvSpPr txBox="1"/>
            <p:nvPr/>
          </p:nvSpPr>
          <p:spPr>
            <a:xfrm>
              <a:off x="5459221" y="5943372"/>
              <a:ext cx="1659044" cy="646331"/>
            </a:xfrm>
            <a:prstGeom prst="rect">
              <a:avLst/>
            </a:prstGeom>
            <a:noFill/>
          </p:spPr>
          <p:txBody>
            <a:bodyPr wrap="none" rtlCol="0">
              <a:spAutoFit/>
            </a:bodyPr>
            <a:lstStyle/>
            <a:p>
              <a:pPr algn="l"/>
              <a:r>
                <a:rPr lang="en-GB" sz="1200" dirty="0">
                  <a:solidFill>
                    <a:srgbClr val="666666"/>
                  </a:solidFill>
                </a:rPr>
                <a:t>Tests</a:t>
              </a:r>
            </a:p>
            <a:p>
              <a:pPr algn="l"/>
              <a:r>
                <a:rPr lang="en-GB" sz="1200" dirty="0">
                  <a:solidFill>
                    <a:srgbClr val="666666"/>
                  </a:solidFill>
                </a:rPr>
                <a:t>Control and mechanical</a:t>
              </a:r>
            </a:p>
            <a:p>
              <a:pPr algn="l"/>
              <a:r>
                <a:rPr lang="en-GB" sz="1200" dirty="0">
                  <a:solidFill>
                    <a:srgbClr val="666666"/>
                  </a:solidFill>
                </a:rPr>
                <a:t> integration</a:t>
              </a:r>
            </a:p>
          </p:txBody>
        </p:sp>
      </p:grpSp>
      <p:grpSp>
        <p:nvGrpSpPr>
          <p:cNvPr id="32" name="Group 31">
            <a:extLst>
              <a:ext uri="{FF2B5EF4-FFF2-40B4-BE49-F238E27FC236}">
                <a16:creationId xmlns:a16="http://schemas.microsoft.com/office/drawing/2014/main" id="{93DF4D6D-4078-DE43-AFA4-A58322C89505}"/>
              </a:ext>
            </a:extLst>
          </p:cNvPr>
          <p:cNvGrpSpPr/>
          <p:nvPr/>
        </p:nvGrpSpPr>
        <p:grpSpPr>
          <a:xfrm>
            <a:off x="1932850" y="6045918"/>
            <a:ext cx="1419022" cy="360000"/>
            <a:chOff x="840258" y="6092178"/>
            <a:chExt cx="1419022" cy="360000"/>
          </a:xfrm>
        </p:grpSpPr>
        <p:sp>
          <p:nvSpPr>
            <p:cNvPr id="33" name="TextBox 32">
              <a:extLst>
                <a:ext uri="{FF2B5EF4-FFF2-40B4-BE49-F238E27FC236}">
                  <a16:creationId xmlns:a16="http://schemas.microsoft.com/office/drawing/2014/main" id="{B8CA4703-8424-5149-B487-265F50BC22FB}"/>
                </a:ext>
              </a:extLst>
            </p:cNvPr>
            <p:cNvSpPr txBox="1"/>
            <p:nvPr/>
          </p:nvSpPr>
          <p:spPr>
            <a:xfrm>
              <a:off x="840258" y="6092178"/>
              <a:ext cx="360000" cy="360000"/>
            </a:xfrm>
            <a:prstGeom prst="rect">
              <a:avLst/>
            </a:prstGeom>
            <a:solidFill>
              <a:srgbClr val="00B050"/>
            </a:solidFill>
          </p:spPr>
          <p:txBody>
            <a:bodyPr wrap="square" rtlCol="0">
              <a:spAutoFit/>
            </a:bodyPr>
            <a:lstStyle/>
            <a:p>
              <a:pPr algn="l"/>
              <a:endParaRPr lang="en-GB" dirty="0">
                <a:solidFill>
                  <a:srgbClr val="666666"/>
                </a:solidFill>
              </a:endParaRPr>
            </a:p>
          </p:txBody>
        </p:sp>
        <p:sp>
          <p:nvSpPr>
            <p:cNvPr id="34" name="TextBox 33">
              <a:extLst>
                <a:ext uri="{FF2B5EF4-FFF2-40B4-BE49-F238E27FC236}">
                  <a16:creationId xmlns:a16="http://schemas.microsoft.com/office/drawing/2014/main" id="{36A8C97D-BD05-5B4A-8DCA-E23F8FC0E7BC}"/>
                </a:ext>
              </a:extLst>
            </p:cNvPr>
            <p:cNvSpPr txBox="1"/>
            <p:nvPr/>
          </p:nvSpPr>
          <p:spPr>
            <a:xfrm>
              <a:off x="1218098" y="6144957"/>
              <a:ext cx="1041182" cy="276999"/>
            </a:xfrm>
            <a:prstGeom prst="rect">
              <a:avLst/>
            </a:prstGeom>
            <a:noFill/>
          </p:spPr>
          <p:txBody>
            <a:bodyPr wrap="none" rtlCol="0">
              <a:spAutoFit/>
            </a:bodyPr>
            <a:lstStyle/>
            <a:p>
              <a:pPr algn="l"/>
              <a:r>
                <a:rPr lang="en-GB" sz="1200" dirty="0">
                  <a:solidFill>
                    <a:srgbClr val="666666"/>
                  </a:solidFill>
                </a:rPr>
                <a:t>Specifications</a:t>
              </a:r>
            </a:p>
          </p:txBody>
        </p:sp>
      </p:grpSp>
      <p:sp>
        <p:nvSpPr>
          <p:cNvPr id="5" name="Slide Number Placeholder 4">
            <a:extLst>
              <a:ext uri="{FF2B5EF4-FFF2-40B4-BE49-F238E27FC236}">
                <a16:creationId xmlns:a16="http://schemas.microsoft.com/office/drawing/2014/main" id="{6551AA5B-FEEA-146A-5FEA-CC8608918A6D}"/>
              </a:ext>
            </a:extLst>
          </p:cNvPr>
          <p:cNvSpPr>
            <a:spLocks noGrp="1"/>
          </p:cNvSpPr>
          <p:nvPr>
            <p:ph type="sldNum" sz="quarter" idx="12"/>
          </p:nvPr>
        </p:nvSpPr>
        <p:spPr/>
        <p:txBody>
          <a:bodyPr/>
          <a:lstStyle/>
          <a:p>
            <a:fld id="{F7283078-D760-1647-8B80-66BA8B52336D}" type="slidenum">
              <a:rPr lang="sv-SE" smtClean="0"/>
              <a:t>16</a:t>
            </a:fld>
            <a:endParaRPr lang="sv-SE"/>
          </a:p>
        </p:txBody>
      </p:sp>
    </p:spTree>
    <p:extLst>
      <p:ext uri="{BB962C8B-B14F-4D97-AF65-F5344CB8AC3E}">
        <p14:creationId xmlns:p14="http://schemas.microsoft.com/office/powerpoint/2010/main" val="241364803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GB" dirty="0">
                <a:solidFill>
                  <a:schemeClr val="tx1">
                    <a:lumMod val="75000"/>
                    <a:lumOff val="25000"/>
                  </a:schemeClr>
                </a:solidFill>
              </a:rPr>
              <a:t>Status of SES by end of 2023</a:t>
            </a:r>
          </a:p>
        </p:txBody>
      </p:sp>
      <p:sp>
        <p:nvSpPr>
          <p:cNvPr id="7" name="Text Placeholder 6">
            <a:extLst>
              <a:ext uri="{FF2B5EF4-FFF2-40B4-BE49-F238E27FC236}">
                <a16:creationId xmlns:a16="http://schemas.microsoft.com/office/drawing/2014/main" id="{DA60723F-FF00-AB4D-9F23-43416FFDC4E7}"/>
              </a:ext>
            </a:extLst>
          </p:cNvPr>
          <p:cNvSpPr>
            <a:spLocks noGrp="1"/>
          </p:cNvSpPr>
          <p:nvPr>
            <p:ph type="body" sz="quarter" idx="14"/>
          </p:nvPr>
        </p:nvSpPr>
        <p:spPr/>
        <p:txBody>
          <a:bodyPr/>
          <a:lstStyle/>
          <a:p>
            <a:r>
              <a:rPr lang="en-GB" dirty="0"/>
              <a:t>Expected</a:t>
            </a:r>
          </a:p>
        </p:txBody>
      </p:sp>
      <p:graphicFrame>
        <p:nvGraphicFramePr>
          <p:cNvPr id="4" name="Table 3">
            <a:extLst>
              <a:ext uri="{FF2B5EF4-FFF2-40B4-BE49-F238E27FC236}">
                <a16:creationId xmlns:a16="http://schemas.microsoft.com/office/drawing/2014/main" id="{FA03D35D-FDB9-434F-A625-822A44029D10}"/>
              </a:ext>
            </a:extLst>
          </p:cNvPr>
          <p:cNvGraphicFramePr>
            <a:graphicFrameLocks noGrp="1"/>
          </p:cNvGraphicFramePr>
          <p:nvPr>
            <p:extLst>
              <p:ext uri="{D42A27DB-BD31-4B8C-83A1-F6EECF244321}">
                <p14:modId xmlns:p14="http://schemas.microsoft.com/office/powerpoint/2010/main" val="4245780446"/>
              </p:ext>
            </p:extLst>
          </p:nvPr>
        </p:nvGraphicFramePr>
        <p:xfrm>
          <a:off x="748081" y="2536854"/>
          <a:ext cx="10770061" cy="3036570"/>
        </p:xfrm>
        <a:graphic>
          <a:graphicData uri="http://schemas.openxmlformats.org/drawingml/2006/table">
            <a:tbl>
              <a:tblPr firstRow="1" bandRow="1">
                <a:tableStyleId>{5940675A-B579-460E-94D1-54222C63F5DA}</a:tableStyleId>
              </a:tblPr>
              <a:tblGrid>
                <a:gridCol w="2490086">
                  <a:extLst>
                    <a:ext uri="{9D8B030D-6E8A-4147-A177-3AD203B41FA5}">
                      <a16:colId xmlns:a16="http://schemas.microsoft.com/office/drawing/2014/main" val="1931440742"/>
                    </a:ext>
                  </a:extLst>
                </a:gridCol>
                <a:gridCol w="1527585">
                  <a:extLst>
                    <a:ext uri="{9D8B030D-6E8A-4147-A177-3AD203B41FA5}">
                      <a16:colId xmlns:a16="http://schemas.microsoft.com/office/drawing/2014/main" val="1999150427"/>
                    </a:ext>
                  </a:extLst>
                </a:gridCol>
                <a:gridCol w="1350478">
                  <a:extLst>
                    <a:ext uri="{9D8B030D-6E8A-4147-A177-3AD203B41FA5}">
                      <a16:colId xmlns:a16="http://schemas.microsoft.com/office/drawing/2014/main" val="1538801591"/>
                    </a:ext>
                  </a:extLst>
                </a:gridCol>
                <a:gridCol w="1350478">
                  <a:extLst>
                    <a:ext uri="{9D8B030D-6E8A-4147-A177-3AD203B41FA5}">
                      <a16:colId xmlns:a16="http://schemas.microsoft.com/office/drawing/2014/main" val="3221415311"/>
                    </a:ext>
                  </a:extLst>
                </a:gridCol>
                <a:gridCol w="1350478">
                  <a:extLst>
                    <a:ext uri="{9D8B030D-6E8A-4147-A177-3AD203B41FA5}">
                      <a16:colId xmlns:a16="http://schemas.microsoft.com/office/drawing/2014/main" val="144132661"/>
                    </a:ext>
                  </a:extLst>
                </a:gridCol>
                <a:gridCol w="1350478">
                  <a:extLst>
                    <a:ext uri="{9D8B030D-6E8A-4147-A177-3AD203B41FA5}">
                      <a16:colId xmlns:a16="http://schemas.microsoft.com/office/drawing/2014/main" val="1099829447"/>
                    </a:ext>
                  </a:extLst>
                </a:gridCol>
                <a:gridCol w="1350478">
                  <a:extLst>
                    <a:ext uri="{9D8B030D-6E8A-4147-A177-3AD203B41FA5}">
                      <a16:colId xmlns:a16="http://schemas.microsoft.com/office/drawing/2014/main" val="2056521105"/>
                    </a:ext>
                  </a:extLst>
                </a:gridCol>
              </a:tblGrid>
              <a:tr h="0">
                <a:tc>
                  <a:txBody>
                    <a:bodyPr/>
                    <a:lstStyle/>
                    <a:p>
                      <a:pPr algn="l" fontAlgn="b"/>
                      <a:r>
                        <a:rPr lang="sv-SE" sz="1400" b="0" u="none" strike="noStrike" dirty="0">
                          <a:effectLst/>
                          <a:latin typeface="+mn-lt"/>
                        </a:rPr>
                        <a:t>Magnets</a:t>
                      </a:r>
                      <a:endParaRPr lang="sv-SE" sz="1400" b="0" i="0" u="none" strike="noStrike" dirty="0">
                        <a:solidFill>
                          <a:schemeClr val="tx1"/>
                        </a:solidFill>
                        <a:effectLst/>
                        <a:latin typeface="+mn-lt"/>
                      </a:endParaRP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0" u="none" strike="noStrike" dirty="0">
                          <a:effectLst/>
                          <a:latin typeface="+mn-lt"/>
                        </a:rPr>
                        <a:t>2.5 T WBM</a:t>
                      </a:r>
                      <a:endParaRPr lang="sv-SE" sz="1400" b="0" i="0" u="none" strike="noStrike" dirty="0">
                        <a:solidFill>
                          <a:schemeClr val="tx1"/>
                        </a:solidFill>
                        <a:effectLst/>
                        <a:latin typeface="+mn-lt"/>
                      </a:endParaRPr>
                    </a:p>
                  </a:txBody>
                  <a:tcPr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1400" b="0" u="none" strike="noStrike" dirty="0">
                          <a:effectLst/>
                          <a:latin typeface="+mn-lt"/>
                        </a:rPr>
                        <a:t>8 T magnet</a:t>
                      </a:r>
                      <a:endParaRPr lang="sv-SE" sz="1400" b="0" i="0" u="none" strike="noStrike" dirty="0">
                        <a:solidFill>
                          <a:schemeClr val="tx1"/>
                        </a:solidFill>
                        <a:effectLst/>
                        <a:latin typeface="+mn-lt"/>
                      </a:endParaRPr>
                    </a:p>
                  </a:txBody>
                  <a:tcPr marL="9525" marR="9525" marT="9525" marB="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1400" b="1" u="none" strike="noStrike" dirty="0">
                          <a:solidFill>
                            <a:srgbClr val="FF0000"/>
                          </a:solidFill>
                          <a:effectLst/>
                          <a:latin typeface="+mn-lt"/>
                        </a:rPr>
                        <a:t>15 T magnet</a:t>
                      </a:r>
                      <a:endParaRPr lang="sv-SE" sz="1400" b="1" i="0" u="none" strike="noStrike" dirty="0">
                        <a:solidFill>
                          <a:srgbClr val="FF0000"/>
                        </a:solidFill>
                        <a:effectLst/>
                        <a:latin typeface="+mn-lt"/>
                      </a:endParaRPr>
                    </a:p>
                  </a:txBody>
                  <a:tcPr marL="9525" marR="9525" marT="9525" marB="0" anchor="c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1400" b="0" u="none" strike="noStrike" dirty="0" err="1">
                          <a:effectLst/>
                          <a:latin typeface="+mn-lt"/>
                        </a:rPr>
                        <a:t>Spectro</a:t>
                      </a:r>
                      <a:r>
                        <a:rPr lang="sv-SE" sz="1400" b="0" u="none" strike="noStrike" dirty="0">
                          <a:effectLst/>
                          <a:latin typeface="+mn-lt"/>
                        </a:rPr>
                        <a:t> magnet</a:t>
                      </a:r>
                      <a:endParaRPr lang="sv-SE" sz="1400" b="0" i="0" u="none" strike="noStrike" dirty="0">
                        <a:solidFill>
                          <a:schemeClr val="tx1"/>
                        </a:solidFill>
                        <a:effectLst/>
                        <a:latin typeface="+mn-lt"/>
                      </a:endParaRPr>
                    </a:p>
                  </a:txBody>
                  <a:tcPr marL="9525" marR="9525" marT="9525" marB="0" anchor="ctr">
                    <a:solidFill>
                      <a:srgbClr val="FFC000"/>
                    </a:solidFill>
                  </a:tcPr>
                </a:tc>
                <a:tc>
                  <a:txBody>
                    <a:bodyPr/>
                    <a:lstStyle/>
                    <a:p>
                      <a:pPr algn="ctr" fontAlgn="b"/>
                      <a:r>
                        <a:rPr lang="sv-SE" sz="1400" b="0" i="0" u="none" strike="noStrike" dirty="0">
                          <a:solidFill>
                            <a:srgbClr val="000000"/>
                          </a:solidFill>
                          <a:effectLst/>
                          <a:latin typeface="+mn-lt"/>
                        </a:rPr>
                        <a:t>15T magnet</a:t>
                      </a:r>
                    </a:p>
                  </a:txBody>
                  <a:tcPr marL="9525" marR="9525" marT="9525" marB="0" anchor="ctr">
                    <a:solidFill>
                      <a:srgbClr val="FF0000"/>
                    </a:solidFill>
                  </a:tcPr>
                </a:tc>
                <a:tc>
                  <a:txBody>
                    <a:bodyPr/>
                    <a:lstStyle/>
                    <a:p>
                      <a:pPr algn="ctr" fontAlgn="b"/>
                      <a:r>
                        <a:rPr lang="sv-SE" sz="1400" b="0" i="0" u="none" strike="noStrike" dirty="0">
                          <a:solidFill>
                            <a:srgbClr val="000000"/>
                          </a:solidFill>
                          <a:effectLst/>
                          <a:latin typeface="+mn-lt"/>
                        </a:rPr>
                        <a:t>6.5T magnet</a:t>
                      </a:r>
                    </a:p>
                  </a:txBody>
                  <a:tcPr marL="9525" marR="9525" marT="9525" marB="0" anchor="ctr">
                    <a:solidFill>
                      <a:srgbClr val="FF0000"/>
                    </a:solidFill>
                  </a:tcPr>
                </a:tc>
                <a:extLst>
                  <a:ext uri="{0D108BD9-81ED-4DB2-BD59-A6C34878D82A}">
                    <a16:rowId xmlns:a16="http://schemas.microsoft.com/office/drawing/2014/main" val="3577933198"/>
                  </a:ext>
                </a:extLst>
              </a:tr>
              <a:tr h="0">
                <a:tc>
                  <a:txBody>
                    <a:bodyPr/>
                    <a:lstStyle/>
                    <a:p>
                      <a:pPr algn="l" fontAlgn="b"/>
                      <a:r>
                        <a:rPr lang="sv-SE" sz="1400" b="0" i="0" u="none" strike="noStrike" dirty="0" err="1">
                          <a:solidFill>
                            <a:schemeClr val="tx1"/>
                          </a:solidFill>
                          <a:effectLst/>
                          <a:latin typeface="+mn-lt"/>
                        </a:rPr>
                        <a:t>Cryo</a:t>
                      </a:r>
                      <a:r>
                        <a:rPr lang="sv-SE" sz="1400" b="0" i="0" u="none" strike="noStrike" dirty="0">
                          <a:solidFill>
                            <a:schemeClr val="tx1"/>
                          </a:solidFill>
                          <a:effectLst/>
                          <a:latin typeface="+mn-lt"/>
                        </a:rPr>
                        <a:t> Instr. &amp; IK</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b="0" u="none" strike="noStrike" dirty="0" err="1">
                          <a:effectLst/>
                          <a:latin typeface="+mn-lt"/>
                        </a:rPr>
                        <a:t>Flow</a:t>
                      </a:r>
                      <a:r>
                        <a:rPr lang="sv-SE" sz="1400" b="0" u="none" strike="noStrike" dirty="0">
                          <a:effectLst/>
                          <a:latin typeface="+mn-lt"/>
                        </a:rPr>
                        <a:t> </a:t>
                      </a:r>
                      <a:r>
                        <a:rPr lang="sv-SE" sz="1400" b="0" u="none" strike="noStrike" dirty="0" err="1">
                          <a:effectLst/>
                          <a:latin typeface="+mn-lt"/>
                        </a:rPr>
                        <a:t>cryostat</a:t>
                      </a:r>
                      <a:endParaRPr lang="sv-SE" sz="1400" b="0" i="0" u="none" strike="noStrike" dirty="0">
                        <a:solidFill>
                          <a:schemeClr val="tx1"/>
                        </a:solidFill>
                        <a:effectLst/>
                        <a:latin typeface="+mn-lt"/>
                      </a:endParaRPr>
                    </a:p>
                    <a:p>
                      <a:pPr algn="ctr"/>
                      <a:r>
                        <a:rPr lang="en-GB" sz="1400" b="0" dirty="0">
                          <a:solidFill>
                            <a:schemeClr val="tx1"/>
                          </a:solidFill>
                          <a:latin typeface="+mn-lt"/>
                        </a:rPr>
                        <a:t>ESTIA</a:t>
                      </a:r>
                    </a:p>
                  </a:txBody>
                  <a:tcPr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1400" b="1" u="none" strike="noStrike" dirty="0" err="1">
                          <a:solidFill>
                            <a:srgbClr val="FF0000"/>
                          </a:solidFill>
                          <a:effectLst/>
                          <a:latin typeface="+mn-lt"/>
                        </a:rPr>
                        <a:t>Wet</a:t>
                      </a:r>
                      <a:r>
                        <a:rPr lang="sv-SE" sz="1400" b="1" u="none" strike="noStrike" dirty="0">
                          <a:solidFill>
                            <a:srgbClr val="FF0000"/>
                          </a:solidFill>
                          <a:effectLst/>
                          <a:latin typeface="+mn-lt"/>
                        </a:rPr>
                        <a:t> </a:t>
                      </a:r>
                      <a:r>
                        <a:rPr lang="sv-SE" sz="1400" b="1" u="none" strike="noStrike" dirty="0" err="1">
                          <a:solidFill>
                            <a:srgbClr val="FF0000"/>
                          </a:solidFill>
                          <a:effectLst/>
                          <a:latin typeface="+mn-lt"/>
                        </a:rPr>
                        <a:t>cryostat</a:t>
                      </a:r>
                      <a:endParaRPr lang="sv-SE" sz="1400" b="1" i="0" u="none" strike="noStrike" dirty="0">
                        <a:solidFill>
                          <a:srgbClr val="FF0000"/>
                        </a:solidFill>
                        <a:effectLst/>
                        <a:latin typeface="+mn-lt"/>
                      </a:endParaRPr>
                    </a:p>
                    <a:p>
                      <a:pPr algn="ctr" fontAlgn="b"/>
                      <a:r>
                        <a:rPr lang="sv-SE" sz="1400" b="1" i="0" u="none" strike="noStrike" dirty="0">
                          <a:solidFill>
                            <a:srgbClr val="FF0000"/>
                          </a:solidFill>
                          <a:effectLst/>
                          <a:latin typeface="+mn-lt"/>
                        </a:rPr>
                        <a:t>BIFROST</a:t>
                      </a:r>
                    </a:p>
                  </a:txBody>
                  <a:tcPr marL="9525" marR="9525" marT="9525" marB="0" anchor="c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1400" b="0" u="none" strike="noStrike" dirty="0" err="1">
                          <a:effectLst/>
                          <a:latin typeface="+mn-lt"/>
                        </a:rPr>
                        <a:t>Cryofurnace</a:t>
                      </a:r>
                      <a:endParaRPr lang="sv-SE" sz="1400" b="0" i="0" u="none" strike="noStrike" dirty="0">
                        <a:solidFill>
                          <a:schemeClr val="tx1"/>
                        </a:solidFill>
                        <a:effectLst/>
                        <a:latin typeface="+mn-lt"/>
                      </a:endParaRPr>
                    </a:p>
                    <a:p>
                      <a:pPr algn="ctr" fontAlgn="b"/>
                      <a:r>
                        <a:rPr lang="sv-SE" sz="1400" b="0" i="0" u="none" strike="noStrike" dirty="0">
                          <a:solidFill>
                            <a:srgbClr val="000000"/>
                          </a:solidFill>
                          <a:effectLst/>
                          <a:latin typeface="+mn-lt"/>
                        </a:rPr>
                        <a:t>CSPEC</a:t>
                      </a:r>
                    </a:p>
                  </a:txBody>
                  <a:tcPr marL="9525" marR="9525" marT="9525" marB="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1400" b="0" u="none" strike="noStrike" dirty="0" err="1">
                          <a:solidFill>
                            <a:schemeClr val="tx1"/>
                          </a:solidFill>
                          <a:effectLst/>
                          <a:latin typeface="+mn-lt"/>
                        </a:rPr>
                        <a:t>Sample</a:t>
                      </a:r>
                      <a:r>
                        <a:rPr lang="sv-SE" sz="1400" b="0" u="none" strike="noStrike" dirty="0">
                          <a:solidFill>
                            <a:schemeClr val="tx1"/>
                          </a:solidFill>
                          <a:effectLst/>
                          <a:latin typeface="+mn-lt"/>
                        </a:rPr>
                        <a:t> </a:t>
                      </a:r>
                      <a:r>
                        <a:rPr lang="sv-SE" sz="1400" b="0" u="none" strike="noStrike" dirty="0" err="1">
                          <a:solidFill>
                            <a:schemeClr val="tx1"/>
                          </a:solidFill>
                          <a:effectLst/>
                          <a:latin typeface="+mn-lt"/>
                        </a:rPr>
                        <a:t>changer</a:t>
                      </a:r>
                      <a:r>
                        <a:rPr lang="sv-SE" sz="1400" b="0" u="none" strike="noStrike" dirty="0">
                          <a:solidFill>
                            <a:schemeClr val="tx1"/>
                          </a:solidFill>
                          <a:effectLst/>
                          <a:latin typeface="+mn-lt"/>
                        </a:rPr>
                        <a:t> </a:t>
                      </a:r>
                      <a:endParaRPr lang="sv-SE" sz="1400" b="0" i="0" u="none" strike="noStrike" dirty="0">
                        <a:solidFill>
                          <a:schemeClr val="tx1"/>
                        </a:solidFill>
                        <a:effectLst/>
                        <a:latin typeface="+mn-lt"/>
                      </a:endParaRPr>
                    </a:p>
                    <a:p>
                      <a:pPr algn="ctr" fontAlgn="b"/>
                      <a:r>
                        <a:rPr lang="sv-SE" sz="1400" b="0" i="0" u="none" strike="noStrike" dirty="0">
                          <a:solidFill>
                            <a:schemeClr val="tx1"/>
                          </a:solidFill>
                          <a:effectLst/>
                          <a:latin typeface="+mn-lt"/>
                        </a:rPr>
                        <a:t>CSPEC</a:t>
                      </a:r>
                    </a:p>
                  </a:txBody>
                  <a:tcPr marL="9525" marR="9525" marT="9525" marB="0" anchor="ctr">
                    <a:solidFill>
                      <a:srgbClr val="FFFF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1400" b="0" u="none" strike="noStrike" dirty="0">
                          <a:solidFill>
                            <a:schemeClr val="tx1"/>
                          </a:solidFill>
                          <a:effectLst/>
                          <a:latin typeface="+mn-lt"/>
                        </a:rPr>
                        <a:t>He3 </a:t>
                      </a:r>
                      <a:r>
                        <a:rPr lang="sv-SE" sz="1400" b="0" u="none" strike="noStrike" dirty="0" err="1">
                          <a:solidFill>
                            <a:schemeClr val="tx1"/>
                          </a:solidFill>
                          <a:effectLst/>
                          <a:latin typeface="+mn-lt"/>
                        </a:rPr>
                        <a:t>insert</a:t>
                      </a:r>
                      <a:endParaRPr lang="sv-SE" sz="1400" b="0" i="0" u="none" strike="noStrike" dirty="0">
                        <a:solidFill>
                          <a:schemeClr val="tx1"/>
                        </a:solidFill>
                        <a:effectLst/>
                        <a:latin typeface="+mn-lt"/>
                      </a:endParaRPr>
                    </a:p>
                    <a:p>
                      <a:pPr algn="ctr" fontAlgn="b"/>
                      <a:r>
                        <a:rPr lang="sv-SE" sz="1400" b="0" i="0" u="none" strike="noStrike" dirty="0">
                          <a:solidFill>
                            <a:schemeClr val="tx1"/>
                          </a:solidFill>
                          <a:effectLst/>
                          <a:latin typeface="+mn-lt"/>
                        </a:rPr>
                        <a:t>CSPEC</a:t>
                      </a:r>
                    </a:p>
                  </a:txBody>
                  <a:tcPr marL="9525" marR="9525" marT="9525" marB="0" anchor="ctr">
                    <a:solidFill>
                      <a:srgbClr val="FFFF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1400" b="0" i="0" u="none" strike="noStrike" dirty="0">
                          <a:solidFill>
                            <a:schemeClr val="tx1"/>
                          </a:solidFill>
                          <a:effectLst/>
                          <a:latin typeface="+mn-lt"/>
                        </a:rPr>
                        <a:t>HP </a:t>
                      </a:r>
                      <a:r>
                        <a:rPr lang="sv-SE" sz="1400" b="0" i="0" u="none" strike="noStrike" dirty="0" err="1">
                          <a:solidFill>
                            <a:schemeClr val="tx1"/>
                          </a:solidFill>
                          <a:effectLst/>
                          <a:latin typeface="+mn-lt"/>
                        </a:rPr>
                        <a:t>cryostat</a:t>
                      </a:r>
                      <a:endParaRPr lang="sv-SE" sz="1400" b="0" i="0" u="none" strike="noStrike" dirty="0">
                        <a:solidFill>
                          <a:schemeClr val="tx1"/>
                        </a:solidFill>
                        <a:effectLst/>
                        <a:latin typeface="+mn-lt"/>
                      </a:endParaRPr>
                    </a:p>
                    <a:p>
                      <a:pPr algn="ctr" fontAlgn="b"/>
                      <a:endParaRPr lang="sv-SE" sz="1400" b="0" i="0" u="none" strike="noStrike" dirty="0">
                        <a:solidFill>
                          <a:srgbClr val="000000"/>
                        </a:solidFill>
                        <a:effectLst/>
                        <a:latin typeface="+mn-lt"/>
                      </a:endParaRPr>
                    </a:p>
                  </a:txBody>
                  <a:tcPr marL="9525" marR="9525" marT="9525" marB="0" anchor="ctr">
                    <a:solidFill>
                      <a:srgbClr val="FFC000"/>
                    </a:solidFill>
                  </a:tcPr>
                </a:tc>
                <a:extLst>
                  <a:ext uri="{0D108BD9-81ED-4DB2-BD59-A6C34878D82A}">
                    <a16:rowId xmlns:a16="http://schemas.microsoft.com/office/drawing/2014/main" val="3776780785"/>
                  </a:ext>
                </a:extLst>
              </a:tr>
              <a:tr h="0">
                <a:tc rowSpan="2">
                  <a:txBody>
                    <a:bodyPr/>
                    <a:lstStyle/>
                    <a:p>
                      <a:pPr algn="l" fontAlgn="b"/>
                      <a:r>
                        <a:rPr lang="sv-SE" sz="1400" b="0" i="0" u="none" strike="noStrike" dirty="0" err="1">
                          <a:solidFill>
                            <a:schemeClr val="tx1"/>
                          </a:solidFill>
                          <a:effectLst/>
                          <a:latin typeface="+mn-lt"/>
                        </a:rPr>
                        <a:t>Cryo</a:t>
                      </a:r>
                      <a:r>
                        <a:rPr lang="sv-SE" sz="1400" b="0" i="0" u="none" strike="noStrike" dirty="0">
                          <a:solidFill>
                            <a:schemeClr val="tx1"/>
                          </a:solidFill>
                          <a:effectLst/>
                          <a:latin typeface="+mn-lt"/>
                        </a:rPr>
                        <a:t> pool</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u="none" strike="noStrike" dirty="0" err="1">
                          <a:solidFill>
                            <a:srgbClr val="FF0000"/>
                          </a:solidFill>
                          <a:effectLst/>
                          <a:latin typeface="+mn-lt"/>
                        </a:rPr>
                        <a:t>Sample</a:t>
                      </a:r>
                      <a:r>
                        <a:rPr lang="sv-SE" sz="1400" b="1" u="none" strike="noStrike" dirty="0">
                          <a:solidFill>
                            <a:srgbClr val="FF0000"/>
                          </a:solidFill>
                          <a:effectLst/>
                          <a:latin typeface="+mn-lt"/>
                        </a:rPr>
                        <a:t> rot sticks </a:t>
                      </a:r>
                      <a:endParaRPr lang="sv-SE" sz="1400" b="1" i="0" u="none" strike="noStrike" dirty="0">
                        <a:solidFill>
                          <a:srgbClr val="FF0000"/>
                        </a:solidFill>
                        <a:effectLst/>
                        <a:latin typeface="+mn-lt"/>
                      </a:endParaRPr>
                    </a:p>
                  </a:txBody>
                  <a:tcPr anchor="c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1400" b="0" i="0" u="none" strike="noStrike" dirty="0" err="1">
                          <a:solidFill>
                            <a:schemeClr val="tx1"/>
                          </a:solidFill>
                          <a:effectLst/>
                          <a:latin typeface="+mn-lt"/>
                        </a:rPr>
                        <a:t>Dry</a:t>
                      </a:r>
                      <a:r>
                        <a:rPr lang="sv-SE" sz="1400" b="0" i="0" u="none" strike="noStrike" dirty="0">
                          <a:solidFill>
                            <a:schemeClr val="tx1"/>
                          </a:solidFill>
                          <a:effectLst/>
                          <a:latin typeface="+mn-lt"/>
                        </a:rPr>
                        <a:t> </a:t>
                      </a:r>
                      <a:r>
                        <a:rPr lang="sv-SE" sz="1400" b="0" i="0" u="none" strike="noStrike" dirty="0" err="1">
                          <a:solidFill>
                            <a:schemeClr val="tx1"/>
                          </a:solidFill>
                          <a:effectLst/>
                          <a:latin typeface="+mn-lt"/>
                        </a:rPr>
                        <a:t>Cryo</a:t>
                      </a:r>
                      <a:r>
                        <a:rPr lang="sv-SE" sz="1400" b="0" i="0" u="none" strike="noStrike" dirty="0">
                          <a:solidFill>
                            <a:schemeClr val="tx1"/>
                          </a:solidFill>
                          <a:effectLst/>
                          <a:latin typeface="+mn-lt"/>
                        </a:rPr>
                        <a:t> DIFF EC</a:t>
                      </a:r>
                    </a:p>
                  </a:txBody>
                  <a:tcPr marL="9525" marR="9525" marT="9525" marB="0" anchor="ctr">
                    <a:solidFill>
                      <a:srgbClr val="FFC000"/>
                    </a:solidFill>
                  </a:tcPr>
                </a:tc>
                <a:tc>
                  <a:txBody>
                    <a:bodyPr/>
                    <a:lstStyle/>
                    <a:p>
                      <a:pPr algn="ctr" fontAlgn="b"/>
                      <a:r>
                        <a:rPr lang="sv-SE" sz="1400" b="0" i="0" u="none" strike="noStrike" dirty="0" err="1">
                          <a:solidFill>
                            <a:srgbClr val="000000"/>
                          </a:solidFill>
                          <a:effectLst/>
                          <a:latin typeface="+mn-lt"/>
                        </a:rPr>
                        <a:t>Cryofurnace</a:t>
                      </a:r>
                      <a:r>
                        <a:rPr lang="sv-SE" sz="1400" b="0" i="0" u="none" strike="noStrike" dirty="0">
                          <a:solidFill>
                            <a:srgbClr val="000000"/>
                          </a:solidFill>
                          <a:effectLst/>
                          <a:latin typeface="+mn-lt"/>
                        </a:rPr>
                        <a:t> DIFF 2</a:t>
                      </a:r>
                      <a:r>
                        <a:rPr lang="sv-SE" sz="1400" b="0" i="0" u="none" strike="noStrike" baseline="30000" dirty="0">
                          <a:solidFill>
                            <a:srgbClr val="000000"/>
                          </a:solidFill>
                          <a:effectLst/>
                          <a:latin typeface="+mn-lt"/>
                        </a:rPr>
                        <a:t>nd</a:t>
                      </a:r>
                      <a:r>
                        <a:rPr lang="sv-SE" sz="1400" b="0" i="0" u="none" strike="noStrike" dirty="0">
                          <a:solidFill>
                            <a:srgbClr val="000000"/>
                          </a:solidFill>
                          <a:effectLst/>
                          <a:latin typeface="+mn-lt"/>
                        </a:rPr>
                        <a:t> hand</a:t>
                      </a:r>
                    </a:p>
                  </a:txBody>
                  <a:tcPr marL="9525" marR="9525" marT="9525" marB="0" anchor="ctr">
                    <a:solidFill>
                      <a:srgbClr val="FF0000"/>
                    </a:solidFill>
                  </a:tcPr>
                </a:tc>
                <a:tc>
                  <a:txBody>
                    <a:bodyPr/>
                    <a:lstStyle/>
                    <a:p>
                      <a:pPr algn="ctr" fontAlgn="b"/>
                      <a:r>
                        <a:rPr lang="sv-SE" sz="1400" b="0" i="0" u="none" strike="noStrike" dirty="0" err="1">
                          <a:solidFill>
                            <a:srgbClr val="000000"/>
                          </a:solidFill>
                          <a:effectLst/>
                          <a:latin typeface="+mn-lt"/>
                        </a:rPr>
                        <a:t>Dil</a:t>
                      </a:r>
                      <a:r>
                        <a:rPr lang="sv-SE" sz="1400" b="0" i="0" u="none" strike="noStrike" dirty="0">
                          <a:solidFill>
                            <a:srgbClr val="000000"/>
                          </a:solidFill>
                          <a:effectLst/>
                          <a:latin typeface="+mn-lt"/>
                        </a:rPr>
                        <a:t>. </a:t>
                      </a:r>
                      <a:r>
                        <a:rPr lang="sv-SE" sz="1400" b="0" i="0" u="none" strike="noStrike" dirty="0" err="1">
                          <a:solidFill>
                            <a:srgbClr val="000000"/>
                          </a:solidFill>
                          <a:effectLst/>
                          <a:latin typeface="+mn-lt"/>
                        </a:rPr>
                        <a:t>Fridge</a:t>
                      </a:r>
                      <a:endParaRPr lang="sv-SE" sz="1400" b="0" i="0" u="none" strike="noStrike" dirty="0">
                        <a:solidFill>
                          <a:srgbClr val="000000"/>
                        </a:solidFill>
                        <a:effectLst/>
                        <a:latin typeface="+mn-lt"/>
                      </a:endParaRPr>
                    </a:p>
                    <a:p>
                      <a:pPr algn="ctr" fontAlgn="b"/>
                      <a:r>
                        <a:rPr lang="sv-SE" sz="1400" b="0" i="0" u="none" strike="noStrike" dirty="0">
                          <a:solidFill>
                            <a:srgbClr val="000000"/>
                          </a:solidFill>
                          <a:effectLst/>
                          <a:latin typeface="+mn-lt"/>
                        </a:rPr>
                        <a:t>2</a:t>
                      </a:r>
                      <a:r>
                        <a:rPr lang="sv-SE" sz="1400" b="0" i="0" u="none" strike="noStrike" baseline="30000" dirty="0">
                          <a:solidFill>
                            <a:srgbClr val="000000"/>
                          </a:solidFill>
                          <a:effectLst/>
                          <a:latin typeface="+mn-lt"/>
                        </a:rPr>
                        <a:t>nd</a:t>
                      </a:r>
                      <a:r>
                        <a:rPr lang="sv-SE" sz="1400" b="0" i="0" u="none" strike="noStrike" dirty="0">
                          <a:solidFill>
                            <a:srgbClr val="000000"/>
                          </a:solidFill>
                          <a:effectLst/>
                          <a:latin typeface="+mn-lt"/>
                        </a:rPr>
                        <a:t> hand</a:t>
                      </a:r>
                    </a:p>
                  </a:txBody>
                  <a:tcPr marL="9525" marR="9525" marT="9525" marB="0" anchor="ctr">
                    <a:solidFill>
                      <a:srgbClr val="FF0000"/>
                    </a:solidFill>
                  </a:tcPr>
                </a:tc>
                <a:tc>
                  <a:txBody>
                    <a:bodyPr/>
                    <a:lstStyle/>
                    <a:p>
                      <a:pPr algn="ctr" fontAlgn="b"/>
                      <a:r>
                        <a:rPr lang="sv-SE" sz="1400" b="0" i="0" u="none" strike="noStrike" dirty="0" err="1">
                          <a:solidFill>
                            <a:srgbClr val="000000"/>
                          </a:solidFill>
                          <a:effectLst/>
                          <a:latin typeface="+mn-lt"/>
                        </a:rPr>
                        <a:t>Dil</a:t>
                      </a:r>
                      <a:r>
                        <a:rPr lang="sv-SE" sz="1400" b="0" i="0" u="none" strike="noStrike" dirty="0">
                          <a:solidFill>
                            <a:srgbClr val="000000"/>
                          </a:solidFill>
                          <a:effectLst/>
                          <a:latin typeface="+mn-lt"/>
                        </a:rPr>
                        <a:t>. </a:t>
                      </a:r>
                      <a:r>
                        <a:rPr lang="sv-SE" sz="1400" b="0" i="0" u="none" strike="noStrike" dirty="0" err="1">
                          <a:solidFill>
                            <a:srgbClr val="000000"/>
                          </a:solidFill>
                          <a:effectLst/>
                          <a:latin typeface="+mn-lt"/>
                        </a:rPr>
                        <a:t>Fridge</a:t>
                      </a:r>
                      <a:endParaRPr lang="sv-SE" sz="1400" b="0" i="0" u="none" strike="noStrike" dirty="0">
                        <a:solidFill>
                          <a:srgbClr val="000000"/>
                        </a:solidFill>
                        <a:effectLst/>
                        <a:latin typeface="+mn-lt"/>
                      </a:endParaRPr>
                    </a:p>
                  </a:txBody>
                  <a:tcPr marL="9525" marR="9525" marT="9525" marB="0" anchor="ctr">
                    <a:solidFill>
                      <a:srgbClr val="FF0000"/>
                    </a:solidFill>
                  </a:tcPr>
                </a:tc>
                <a:tc>
                  <a:txBody>
                    <a:bodyPr/>
                    <a:lstStyle/>
                    <a:p>
                      <a:pPr algn="ctr" fontAlgn="b"/>
                      <a:r>
                        <a:rPr lang="sv-SE" sz="1400" b="0" i="0" u="none" strike="noStrike" dirty="0" err="1">
                          <a:solidFill>
                            <a:srgbClr val="000000"/>
                          </a:solidFill>
                          <a:effectLst/>
                          <a:latin typeface="+mn-lt"/>
                        </a:rPr>
                        <a:t>Dry</a:t>
                      </a:r>
                      <a:r>
                        <a:rPr lang="sv-SE" sz="1400" b="0" i="0" u="none" strike="noStrike" dirty="0">
                          <a:solidFill>
                            <a:srgbClr val="000000"/>
                          </a:solidFill>
                          <a:effectLst/>
                          <a:latin typeface="+mn-lt"/>
                        </a:rPr>
                        <a:t> </a:t>
                      </a:r>
                      <a:r>
                        <a:rPr lang="sv-SE" sz="1400" b="0" i="0" u="none" strike="noStrike" dirty="0" err="1">
                          <a:solidFill>
                            <a:srgbClr val="000000"/>
                          </a:solidFill>
                          <a:effectLst/>
                          <a:latin typeface="+mn-lt"/>
                        </a:rPr>
                        <a:t>cryo</a:t>
                      </a:r>
                      <a:r>
                        <a:rPr lang="sv-SE" sz="1400" b="0" i="0" u="none" strike="noStrike" dirty="0">
                          <a:solidFill>
                            <a:srgbClr val="000000"/>
                          </a:solidFill>
                          <a:effectLst/>
                          <a:latin typeface="+mn-lt"/>
                        </a:rPr>
                        <a:t> </a:t>
                      </a:r>
                    </a:p>
                    <a:p>
                      <a:pPr algn="ctr" fontAlgn="b"/>
                      <a:r>
                        <a:rPr lang="sv-SE" sz="1400" b="0" i="0" u="none" strike="noStrike" dirty="0" err="1">
                          <a:solidFill>
                            <a:srgbClr val="000000"/>
                          </a:solidFill>
                          <a:effectLst/>
                          <a:latin typeface="+mn-lt"/>
                        </a:rPr>
                        <a:t>spectro</a:t>
                      </a:r>
                      <a:endParaRPr lang="sv-SE" sz="1400" b="0" i="0" u="none" strike="noStrike" dirty="0">
                        <a:solidFill>
                          <a:srgbClr val="000000"/>
                        </a:solidFill>
                        <a:effectLst/>
                        <a:latin typeface="+mn-lt"/>
                      </a:endParaRPr>
                    </a:p>
                  </a:txBody>
                  <a:tcPr marL="9525" marR="9525" marT="9525" marB="0" anchor="ctr">
                    <a:solidFill>
                      <a:srgbClr val="FFC000"/>
                    </a:solidFill>
                  </a:tcPr>
                </a:tc>
                <a:extLst>
                  <a:ext uri="{0D108BD9-81ED-4DB2-BD59-A6C34878D82A}">
                    <a16:rowId xmlns:a16="http://schemas.microsoft.com/office/drawing/2014/main" val="2577451651"/>
                  </a:ext>
                </a:extLst>
              </a:tr>
              <a:tr h="0">
                <a:tc vMerge="1">
                  <a:txBody>
                    <a:bodyPr/>
                    <a:lstStyle/>
                    <a:p>
                      <a:pPr algn="l" fontAlgn="b"/>
                      <a:endParaRPr lang="sv-SE" sz="1400" b="0" i="0" u="none" strike="noStrike" dirty="0">
                        <a:solidFill>
                          <a:schemeClr val="tx1"/>
                        </a:solidFill>
                        <a:effectLst/>
                        <a:latin typeface="+mn-lt"/>
                      </a:endParaRP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b="0" i="0" u="none" strike="noStrike" dirty="0" err="1">
                          <a:solidFill>
                            <a:schemeClr val="tx1"/>
                          </a:solidFill>
                          <a:effectLst/>
                          <a:latin typeface="+mn-lt"/>
                        </a:rPr>
                        <a:t>Dry</a:t>
                      </a:r>
                      <a:r>
                        <a:rPr lang="sv-SE" sz="1400" b="0" i="0" u="none" strike="noStrike" dirty="0">
                          <a:solidFill>
                            <a:schemeClr val="tx1"/>
                          </a:solidFill>
                          <a:effectLst/>
                          <a:latin typeface="+mn-lt"/>
                        </a:rPr>
                        <a:t> </a:t>
                      </a:r>
                      <a:r>
                        <a:rPr lang="sv-SE" sz="1400" b="0" i="0" u="none" strike="noStrike" dirty="0" err="1">
                          <a:solidFill>
                            <a:schemeClr val="tx1"/>
                          </a:solidFill>
                          <a:effectLst/>
                          <a:latin typeface="+mn-lt"/>
                        </a:rPr>
                        <a:t>Cryo</a:t>
                      </a:r>
                      <a:endParaRPr lang="sv-SE" sz="1400" b="0" i="0" u="none" strike="noStrike" dirty="0">
                        <a:solidFill>
                          <a:schemeClr val="tx1"/>
                        </a:solidFill>
                        <a:effectLst/>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b="0" i="0" u="none" strike="noStrike" dirty="0" err="1">
                          <a:solidFill>
                            <a:schemeClr val="tx1"/>
                          </a:solidFill>
                          <a:effectLst/>
                          <a:latin typeface="+mn-lt"/>
                        </a:rPr>
                        <a:t>Heimdal</a:t>
                      </a:r>
                      <a:endParaRPr lang="sv-SE" sz="1400" b="0" i="0" u="none" strike="noStrike" dirty="0">
                        <a:solidFill>
                          <a:schemeClr val="tx1"/>
                        </a:solidFill>
                        <a:effectLst/>
                        <a:latin typeface="+mn-lt"/>
                      </a:endParaRPr>
                    </a:p>
                  </a:txBody>
                  <a:tcPr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sv-SE" sz="1400" b="0" i="0" u="none" strike="noStrike" dirty="0">
                        <a:solidFill>
                          <a:schemeClr val="tx1"/>
                        </a:solidFill>
                        <a:effectLst/>
                        <a:latin typeface="+mn-lt"/>
                      </a:endParaRPr>
                    </a:p>
                  </a:txBody>
                  <a:tcPr marL="9525" marR="9525" marT="9525" marB="0" anchor="c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sv-SE" sz="1400" b="1" i="0" u="none" strike="noStrike" dirty="0">
                        <a:solidFill>
                          <a:srgbClr val="FF0000"/>
                        </a:solidFill>
                        <a:effectLst/>
                        <a:latin typeface="+mn-lt"/>
                      </a:endParaRPr>
                    </a:p>
                  </a:txBody>
                  <a:tcPr marL="9525" marR="9525" marT="9525" marB="0" anchor="c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sv-SE" sz="1400" b="0" i="0" u="none" strike="noStrike" dirty="0">
                        <a:solidFill>
                          <a:schemeClr val="tx1"/>
                        </a:solidFill>
                        <a:effectLst/>
                        <a:latin typeface="+mn-lt"/>
                      </a:endParaRPr>
                    </a:p>
                  </a:txBody>
                  <a:tcPr marL="9525" marR="9525" marT="9525" marB="0" anchor="ctr">
                    <a:noFill/>
                  </a:tcPr>
                </a:tc>
                <a:tc>
                  <a:txBody>
                    <a:bodyPr/>
                    <a:lstStyle/>
                    <a:p>
                      <a:pPr algn="ctr" fontAlgn="b"/>
                      <a:endParaRPr lang="sv-SE" sz="1400" b="0" i="0" u="none" strike="noStrike">
                        <a:solidFill>
                          <a:srgbClr val="000000"/>
                        </a:solidFill>
                        <a:effectLst/>
                        <a:latin typeface="+mn-lt"/>
                      </a:endParaRPr>
                    </a:p>
                  </a:txBody>
                  <a:tcPr marL="9525" marR="9525" marT="9525" marB="0" anchor="ctr">
                    <a:noFill/>
                  </a:tcPr>
                </a:tc>
                <a:tc>
                  <a:txBody>
                    <a:bodyPr/>
                    <a:lstStyle/>
                    <a:p>
                      <a:pPr algn="ctr" fontAlgn="b"/>
                      <a:endParaRPr lang="sv-SE" sz="1400" b="0" i="0" u="none" strike="noStrike" dirty="0">
                        <a:solidFill>
                          <a:srgbClr val="000000"/>
                        </a:solidFill>
                        <a:effectLst/>
                        <a:latin typeface="+mn-lt"/>
                      </a:endParaRPr>
                    </a:p>
                  </a:txBody>
                  <a:tcPr marL="9525" marR="9525" marT="9525" marB="0" anchor="ctr">
                    <a:noFill/>
                  </a:tcPr>
                </a:tc>
                <a:extLst>
                  <a:ext uri="{0D108BD9-81ED-4DB2-BD59-A6C34878D82A}">
                    <a16:rowId xmlns:a16="http://schemas.microsoft.com/office/drawing/2014/main" val="2042832926"/>
                  </a:ext>
                </a:extLst>
              </a:tr>
              <a:tr h="0">
                <a:tc>
                  <a:txBody>
                    <a:bodyPr/>
                    <a:lstStyle/>
                    <a:p>
                      <a:pPr algn="l" fontAlgn="b"/>
                      <a:r>
                        <a:rPr lang="sv-SE" sz="1400" b="0" i="0" u="none" strike="noStrike" dirty="0" err="1">
                          <a:solidFill>
                            <a:schemeClr val="tx1"/>
                          </a:solidFill>
                          <a:effectLst/>
                          <a:latin typeface="+mn-lt"/>
                        </a:rPr>
                        <a:t>High</a:t>
                      </a:r>
                      <a:r>
                        <a:rPr lang="sv-SE" sz="1400" b="0" i="0" u="none" strike="noStrike" dirty="0">
                          <a:solidFill>
                            <a:schemeClr val="tx1"/>
                          </a:solidFill>
                          <a:effectLst/>
                          <a:latin typeface="+mn-lt"/>
                        </a:rPr>
                        <a:t> </a:t>
                      </a:r>
                      <a:r>
                        <a:rPr lang="sv-SE" sz="1400" b="0" i="0" u="none" strike="noStrike" dirty="0" err="1">
                          <a:solidFill>
                            <a:schemeClr val="tx1"/>
                          </a:solidFill>
                          <a:effectLst/>
                          <a:latin typeface="+mn-lt"/>
                        </a:rPr>
                        <a:t>Pressure</a:t>
                      </a:r>
                      <a:endParaRPr lang="sv-SE" sz="1400" b="0" i="0" u="none" strike="noStrike" dirty="0">
                        <a:solidFill>
                          <a:schemeClr val="tx1"/>
                        </a:solidFill>
                        <a:effectLst/>
                        <a:latin typeface="+mn-lt"/>
                      </a:endParaRP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0" u="none" strike="noStrike" dirty="0" err="1">
                          <a:effectLst/>
                          <a:latin typeface="+mn-lt"/>
                        </a:rPr>
                        <a:t>Clamps</a:t>
                      </a:r>
                      <a:endParaRPr lang="sv-SE" sz="1400" b="0" i="0" u="none" strike="noStrike" dirty="0">
                        <a:solidFill>
                          <a:schemeClr val="tx1"/>
                        </a:solidFill>
                        <a:effectLst/>
                        <a:latin typeface="+mn-lt"/>
                      </a:endParaRPr>
                    </a:p>
                  </a:txBody>
                  <a:tcPr anchor="ctr">
                    <a:solidFill>
                      <a:srgbClr val="FF0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1400" b="0" u="none" strike="noStrike" dirty="0">
                          <a:effectLst/>
                          <a:latin typeface="+mn-lt"/>
                        </a:rPr>
                        <a:t>Gas cells</a:t>
                      </a:r>
                      <a:endParaRPr lang="sv-SE" sz="1400" b="0" i="0" u="none" strike="noStrike" dirty="0">
                        <a:solidFill>
                          <a:schemeClr val="tx1"/>
                        </a:solidFill>
                        <a:effectLst/>
                        <a:latin typeface="+mn-lt"/>
                      </a:endParaRPr>
                    </a:p>
                  </a:txBody>
                  <a:tcPr marL="9525" marR="9525" marT="9525" marB="0" anchor="ctr">
                    <a:solidFill>
                      <a:srgbClr val="FF0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1400" b="1" u="none" strike="noStrike" dirty="0">
                          <a:solidFill>
                            <a:srgbClr val="FF0000"/>
                          </a:solidFill>
                          <a:effectLst/>
                          <a:latin typeface="+mn-lt"/>
                        </a:rPr>
                        <a:t>PE</a:t>
                      </a:r>
                      <a:endParaRPr lang="sv-SE" sz="1400" b="1" i="0" u="none" strike="noStrike" dirty="0">
                        <a:solidFill>
                          <a:srgbClr val="FF0000"/>
                        </a:solidFill>
                        <a:effectLst/>
                        <a:latin typeface="+mn-lt"/>
                      </a:endParaRPr>
                    </a:p>
                  </a:txBody>
                  <a:tcPr marL="9525" marR="9525" marT="9525" marB="0" anchor="c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1400" b="0" u="none" strike="noStrike" dirty="0">
                          <a:effectLst/>
                          <a:latin typeface="+mn-lt"/>
                        </a:rPr>
                        <a:t>Gas </a:t>
                      </a:r>
                      <a:r>
                        <a:rPr lang="sv-SE" sz="1400" b="0" u="none" strike="noStrike" dirty="0" err="1">
                          <a:effectLst/>
                          <a:latin typeface="+mn-lt"/>
                        </a:rPr>
                        <a:t>loading</a:t>
                      </a:r>
                      <a:r>
                        <a:rPr lang="sv-SE" sz="1400" b="0" u="none" strike="noStrike" dirty="0">
                          <a:effectLst/>
                          <a:latin typeface="+mn-lt"/>
                        </a:rPr>
                        <a:t> for PE</a:t>
                      </a:r>
                      <a:endParaRPr lang="sv-SE" sz="1400" b="0" i="0" u="none" strike="noStrike" dirty="0">
                        <a:solidFill>
                          <a:schemeClr val="tx1"/>
                        </a:solidFill>
                        <a:effectLst/>
                        <a:latin typeface="+mn-lt"/>
                      </a:endParaRPr>
                    </a:p>
                  </a:txBody>
                  <a:tcPr marL="9525" marR="9525" marT="9525" marB="0" anchor="ctr">
                    <a:solidFill>
                      <a:srgbClr val="FF0000"/>
                    </a:solidFill>
                  </a:tcPr>
                </a:tc>
                <a:tc>
                  <a:txBody>
                    <a:bodyPr/>
                    <a:lstStyle/>
                    <a:p>
                      <a:pPr algn="ctr" fontAlgn="b"/>
                      <a:endParaRPr lang="sv-SE" sz="1400" b="0" i="0" u="none" strike="noStrike">
                        <a:solidFill>
                          <a:srgbClr val="000000"/>
                        </a:solidFill>
                        <a:effectLst/>
                        <a:latin typeface="+mn-lt"/>
                      </a:endParaRPr>
                    </a:p>
                  </a:txBody>
                  <a:tcPr marL="9525" marR="9525" marT="9525" marB="0" anchor="ctr">
                    <a:noFill/>
                  </a:tcPr>
                </a:tc>
                <a:tc>
                  <a:txBody>
                    <a:bodyPr/>
                    <a:lstStyle/>
                    <a:p>
                      <a:pPr algn="ctr" fontAlgn="b"/>
                      <a:endParaRPr lang="sv-SE" sz="1400" b="0" i="0" u="none" strike="noStrike" dirty="0">
                        <a:solidFill>
                          <a:srgbClr val="000000"/>
                        </a:solidFill>
                        <a:effectLst/>
                        <a:latin typeface="+mn-lt"/>
                      </a:endParaRPr>
                    </a:p>
                  </a:txBody>
                  <a:tcPr marL="9525" marR="9525" marT="9525" marB="0" anchor="ctr">
                    <a:noFill/>
                  </a:tcPr>
                </a:tc>
                <a:extLst>
                  <a:ext uri="{0D108BD9-81ED-4DB2-BD59-A6C34878D82A}">
                    <a16:rowId xmlns:a16="http://schemas.microsoft.com/office/drawing/2014/main" val="2708993070"/>
                  </a:ext>
                </a:extLst>
              </a:tr>
              <a:tr h="0">
                <a:tc>
                  <a:txBody>
                    <a:bodyPr/>
                    <a:lstStyle/>
                    <a:p>
                      <a:pPr algn="l" fontAlgn="b"/>
                      <a:r>
                        <a:rPr lang="sv-SE" sz="1400" b="0" i="0" u="none" strike="noStrike" dirty="0" err="1">
                          <a:solidFill>
                            <a:schemeClr val="tx1"/>
                          </a:solidFill>
                          <a:effectLst/>
                          <a:latin typeface="+mn-lt"/>
                        </a:rPr>
                        <a:t>Mechanical</a:t>
                      </a:r>
                      <a:r>
                        <a:rPr lang="sv-SE" sz="1400" b="0" i="0" u="none" strike="noStrike" dirty="0">
                          <a:solidFill>
                            <a:schemeClr val="tx1"/>
                          </a:solidFill>
                          <a:effectLst/>
                          <a:latin typeface="+mn-lt"/>
                        </a:rPr>
                        <a:t> </a:t>
                      </a:r>
                      <a:r>
                        <a:rPr lang="sv-SE" sz="1400" b="0" i="0" u="none" strike="noStrike" dirty="0" err="1">
                          <a:solidFill>
                            <a:schemeClr val="tx1"/>
                          </a:solidFill>
                          <a:effectLst/>
                          <a:latin typeface="+mn-lt"/>
                        </a:rPr>
                        <a:t>processing</a:t>
                      </a:r>
                      <a:endParaRPr lang="sv-SE" sz="1400" b="0" i="0" u="none" strike="noStrike" dirty="0">
                        <a:solidFill>
                          <a:schemeClr val="tx1"/>
                        </a:solidFill>
                        <a:effectLst/>
                        <a:latin typeface="+mn-lt"/>
                      </a:endParaRPr>
                    </a:p>
                  </a:txBody>
                  <a:tcPr marL="9525" marR="9525" marT="9525" marB="0" anchor="ctr"/>
                </a:tc>
                <a:tc>
                  <a:txBody>
                    <a:bodyPr/>
                    <a:lstStyle/>
                    <a:p>
                      <a:pPr algn="l" fontAlgn="b"/>
                      <a:r>
                        <a:rPr lang="sv-SE" sz="1400" b="1" u="none" strike="noStrike" dirty="0">
                          <a:solidFill>
                            <a:srgbClr val="FF0000"/>
                          </a:solidFill>
                          <a:effectLst/>
                          <a:latin typeface="+mn-lt"/>
                        </a:rPr>
                        <a:t>Rig 60 kN</a:t>
                      </a:r>
                      <a:endParaRPr lang="sv-SE" sz="1400" b="1" i="0" u="none" strike="noStrike" dirty="0">
                        <a:solidFill>
                          <a:srgbClr val="FF0000"/>
                        </a:solidFill>
                        <a:effectLst/>
                        <a:latin typeface="+mn-lt"/>
                      </a:endParaRPr>
                    </a:p>
                  </a:txBody>
                  <a:tcPr anchor="c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1400" b="0" i="0" u="none" strike="noStrike" dirty="0" err="1">
                          <a:solidFill>
                            <a:schemeClr val="tx1"/>
                          </a:solidFill>
                          <a:effectLst/>
                          <a:latin typeface="+mn-lt"/>
                        </a:rPr>
                        <a:t>Tortion</a:t>
                      </a:r>
                      <a:r>
                        <a:rPr lang="sv-SE" sz="1400" b="0" i="0" u="none" strike="noStrike" dirty="0">
                          <a:solidFill>
                            <a:schemeClr val="tx1"/>
                          </a:solidFill>
                          <a:effectLst/>
                          <a:latin typeface="+mn-lt"/>
                        </a:rPr>
                        <a:t>/rot. </a:t>
                      </a:r>
                      <a:r>
                        <a:rPr lang="sv-SE" sz="1400" b="0" i="0" u="none" strike="noStrike" dirty="0" err="1">
                          <a:solidFill>
                            <a:schemeClr val="tx1"/>
                          </a:solidFill>
                          <a:effectLst/>
                          <a:latin typeface="+mn-lt"/>
                        </a:rPr>
                        <a:t>rig</a:t>
                      </a:r>
                      <a:endParaRPr lang="sv-SE" sz="1400" b="0" i="0" u="none" strike="noStrike" dirty="0">
                        <a:solidFill>
                          <a:schemeClr val="tx1"/>
                        </a:solidFill>
                        <a:effectLst/>
                        <a:latin typeface="+mn-lt"/>
                      </a:endParaRPr>
                    </a:p>
                  </a:txBody>
                  <a:tcPr marL="9525" marR="9525" marT="9525" marB="0" anchor="ctr">
                    <a:solidFill>
                      <a:srgbClr val="FF0000"/>
                    </a:solidFill>
                  </a:tcPr>
                </a:tc>
                <a:tc>
                  <a:txBody>
                    <a:bodyPr/>
                    <a:lstStyle/>
                    <a:p>
                      <a:pPr algn="ctr" fontAlgn="b"/>
                      <a:r>
                        <a:rPr lang="sv-SE" sz="1400" b="0" i="0" u="none" strike="noStrike" dirty="0" err="1">
                          <a:solidFill>
                            <a:srgbClr val="000000"/>
                          </a:solidFill>
                          <a:effectLst/>
                          <a:latin typeface="+mn-lt"/>
                        </a:rPr>
                        <a:t>Dilatometer</a:t>
                      </a:r>
                      <a:endParaRPr lang="sv-SE" sz="1400" b="0" i="0" u="none" strike="noStrike" dirty="0">
                        <a:solidFill>
                          <a:srgbClr val="000000"/>
                        </a:solidFill>
                        <a:effectLst/>
                        <a:latin typeface="+mn-lt"/>
                      </a:endParaRPr>
                    </a:p>
                  </a:txBody>
                  <a:tcPr marL="9525" marR="9525" marT="9525" marB="0" anchor="ctr">
                    <a:solidFill>
                      <a:srgbClr val="FF0000"/>
                    </a:solidFill>
                  </a:tcPr>
                </a:tc>
                <a:tc>
                  <a:txBody>
                    <a:bodyPr/>
                    <a:lstStyle/>
                    <a:p>
                      <a:pPr algn="ctr" fontAlgn="b"/>
                      <a:endParaRPr lang="sv-SE" sz="1400" b="0" i="0" u="none" strike="noStrike" dirty="0">
                        <a:solidFill>
                          <a:srgbClr val="000000"/>
                        </a:solidFill>
                        <a:effectLst/>
                        <a:latin typeface="+mn-lt"/>
                      </a:endParaRPr>
                    </a:p>
                  </a:txBody>
                  <a:tcPr marL="9525" marR="9525" marT="9525" marB="0" anchor="ctr">
                    <a:noFill/>
                  </a:tcPr>
                </a:tc>
                <a:tc>
                  <a:txBody>
                    <a:bodyPr/>
                    <a:lstStyle/>
                    <a:p>
                      <a:pPr algn="ctr" fontAlgn="b"/>
                      <a:endParaRPr lang="sv-SE" sz="1400" b="0" i="0" u="none" strike="noStrike">
                        <a:solidFill>
                          <a:srgbClr val="000000"/>
                        </a:solidFill>
                        <a:effectLst/>
                        <a:latin typeface="+mn-lt"/>
                      </a:endParaRPr>
                    </a:p>
                  </a:txBody>
                  <a:tcPr marL="9525" marR="9525" marT="9525" marB="0" anchor="ctr">
                    <a:noFill/>
                  </a:tcPr>
                </a:tc>
                <a:tc>
                  <a:txBody>
                    <a:bodyPr/>
                    <a:lstStyle/>
                    <a:p>
                      <a:pPr algn="ctr" fontAlgn="b"/>
                      <a:endParaRPr lang="sv-SE" sz="1400" b="0" i="0" u="none" strike="noStrike" dirty="0">
                        <a:solidFill>
                          <a:srgbClr val="000000"/>
                        </a:solidFill>
                        <a:effectLst/>
                        <a:latin typeface="+mn-lt"/>
                      </a:endParaRPr>
                    </a:p>
                  </a:txBody>
                  <a:tcPr marL="9525" marR="9525" marT="9525" marB="0" anchor="ctr">
                    <a:noFill/>
                  </a:tcPr>
                </a:tc>
                <a:extLst>
                  <a:ext uri="{0D108BD9-81ED-4DB2-BD59-A6C34878D82A}">
                    <a16:rowId xmlns:a16="http://schemas.microsoft.com/office/drawing/2014/main" val="3698253611"/>
                  </a:ext>
                </a:extLst>
              </a:tr>
              <a:tr h="0">
                <a:tc>
                  <a:txBody>
                    <a:bodyPr/>
                    <a:lstStyle/>
                    <a:p>
                      <a:pPr algn="l" fontAlgn="b"/>
                      <a:r>
                        <a:rPr lang="sv-SE" sz="1400" b="0" i="0" u="none" strike="noStrike" dirty="0" err="1">
                          <a:solidFill>
                            <a:schemeClr val="tx1"/>
                          </a:solidFill>
                          <a:effectLst/>
                          <a:latin typeface="+mn-lt"/>
                        </a:rPr>
                        <a:t>High</a:t>
                      </a:r>
                      <a:r>
                        <a:rPr lang="sv-SE" sz="1400" b="0" i="0" u="none" strike="noStrike" dirty="0">
                          <a:solidFill>
                            <a:schemeClr val="tx1"/>
                          </a:solidFill>
                          <a:effectLst/>
                          <a:latin typeface="+mn-lt"/>
                        </a:rPr>
                        <a:t> </a:t>
                      </a:r>
                      <a:r>
                        <a:rPr lang="sv-SE" sz="1400" b="0" i="0" u="none" strike="noStrike" dirty="0" err="1">
                          <a:solidFill>
                            <a:schemeClr val="tx1"/>
                          </a:solidFill>
                          <a:effectLst/>
                          <a:latin typeface="+mn-lt"/>
                        </a:rPr>
                        <a:t>temperature</a:t>
                      </a:r>
                      <a:endParaRPr lang="sv-SE" sz="1400" b="0" i="0" u="none" strike="noStrike" dirty="0">
                        <a:solidFill>
                          <a:schemeClr val="tx1"/>
                        </a:solidFill>
                        <a:effectLst/>
                        <a:latin typeface="+mn-lt"/>
                      </a:endParaRP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0" i="0" u="none" strike="noStrike" dirty="0">
                          <a:solidFill>
                            <a:schemeClr val="tx1"/>
                          </a:solidFill>
                          <a:effectLst/>
                          <a:latin typeface="+mn-lt"/>
                        </a:rPr>
                        <a:t>ILL-</a:t>
                      </a:r>
                      <a:r>
                        <a:rPr lang="sv-SE" sz="1400" b="0" i="0" u="none" strike="noStrike" dirty="0" err="1">
                          <a:solidFill>
                            <a:schemeClr val="tx1"/>
                          </a:solidFill>
                          <a:effectLst/>
                          <a:latin typeface="+mn-lt"/>
                        </a:rPr>
                        <a:t>type</a:t>
                      </a:r>
                      <a:r>
                        <a:rPr lang="sv-SE" sz="1400" b="0" i="0" u="none" strike="noStrike" dirty="0">
                          <a:solidFill>
                            <a:schemeClr val="tx1"/>
                          </a:solidFill>
                          <a:effectLst/>
                          <a:latin typeface="+mn-lt"/>
                        </a:rPr>
                        <a:t> </a:t>
                      </a:r>
                      <a:r>
                        <a:rPr lang="sv-SE" sz="1400" b="0" i="0" u="none" strike="noStrike" dirty="0" err="1">
                          <a:solidFill>
                            <a:schemeClr val="tx1"/>
                          </a:solidFill>
                          <a:effectLst/>
                          <a:latin typeface="+mn-lt"/>
                        </a:rPr>
                        <a:t>furnace</a:t>
                      </a:r>
                      <a:r>
                        <a:rPr lang="sv-SE" sz="1400" b="0" i="0" u="none" strike="noStrike" dirty="0">
                          <a:solidFill>
                            <a:schemeClr val="tx1"/>
                          </a:solidFill>
                          <a:effectLst/>
                          <a:latin typeface="+mn-lt"/>
                        </a:rPr>
                        <a:t> </a:t>
                      </a:r>
                    </a:p>
                  </a:txBody>
                  <a:tcPr anchor="ctr">
                    <a:solidFill>
                      <a:srgbClr val="FF0000"/>
                    </a:solidFill>
                  </a:tcPr>
                </a:tc>
                <a:tc>
                  <a:txBody>
                    <a:bodyPr/>
                    <a:lstStyle/>
                    <a:p>
                      <a:pPr algn="ctr" fontAlgn="b"/>
                      <a:r>
                        <a:rPr lang="sv-SE" sz="1400" b="0" i="0" u="none" strike="noStrike" dirty="0" err="1">
                          <a:solidFill>
                            <a:srgbClr val="000000"/>
                          </a:solidFill>
                          <a:effectLst/>
                          <a:latin typeface="+mn-lt"/>
                        </a:rPr>
                        <a:t>Induction</a:t>
                      </a:r>
                      <a:r>
                        <a:rPr lang="sv-SE" sz="1400" b="0" i="0" u="none" strike="noStrike" dirty="0">
                          <a:solidFill>
                            <a:srgbClr val="000000"/>
                          </a:solidFill>
                          <a:effectLst/>
                          <a:latin typeface="+mn-lt"/>
                        </a:rPr>
                        <a:t> </a:t>
                      </a:r>
                      <a:r>
                        <a:rPr lang="sv-SE" sz="1400" b="0" i="0" u="none" strike="noStrike" dirty="0" err="1">
                          <a:solidFill>
                            <a:srgbClr val="000000"/>
                          </a:solidFill>
                          <a:effectLst/>
                          <a:latin typeface="+mn-lt"/>
                        </a:rPr>
                        <a:t>furnace</a:t>
                      </a:r>
                      <a:endParaRPr lang="sv-SE" sz="1400" b="0" i="0" u="none" strike="noStrike" dirty="0">
                        <a:solidFill>
                          <a:srgbClr val="000000"/>
                        </a:solidFill>
                        <a:effectLst/>
                        <a:latin typeface="+mn-lt"/>
                      </a:endParaRPr>
                    </a:p>
                  </a:txBody>
                  <a:tcPr marL="9525" marR="9525" marT="9525" marB="0" anchor="ctr">
                    <a:solidFill>
                      <a:srgbClr val="FFC000"/>
                    </a:solidFill>
                  </a:tcPr>
                </a:tc>
                <a:tc>
                  <a:txBody>
                    <a:bodyPr/>
                    <a:lstStyle/>
                    <a:p>
                      <a:pPr algn="ctr" fontAlgn="b"/>
                      <a:r>
                        <a:rPr lang="sv-SE" sz="1400" b="0" i="0" u="none" strike="noStrike" dirty="0" err="1">
                          <a:solidFill>
                            <a:srgbClr val="000000"/>
                          </a:solidFill>
                          <a:effectLst/>
                          <a:latin typeface="+mn-lt"/>
                        </a:rPr>
                        <a:t>Cryostream</a:t>
                      </a:r>
                      <a:r>
                        <a:rPr lang="sv-SE" sz="1400" b="0" i="0" u="none" strike="noStrike" dirty="0">
                          <a:solidFill>
                            <a:srgbClr val="000000"/>
                          </a:solidFill>
                          <a:effectLst/>
                          <a:latin typeface="+mn-lt"/>
                        </a:rPr>
                        <a:t>/gas </a:t>
                      </a:r>
                      <a:r>
                        <a:rPr lang="sv-SE" sz="1400" b="0" i="0" u="none" strike="noStrike" dirty="0" err="1">
                          <a:solidFill>
                            <a:srgbClr val="000000"/>
                          </a:solidFill>
                          <a:effectLst/>
                          <a:latin typeface="+mn-lt"/>
                        </a:rPr>
                        <a:t>blower</a:t>
                      </a:r>
                      <a:endParaRPr lang="sv-SE" sz="1400" b="0" i="0" u="none" strike="noStrike" dirty="0">
                        <a:solidFill>
                          <a:srgbClr val="000000"/>
                        </a:solidFill>
                        <a:effectLst/>
                        <a:latin typeface="+mn-lt"/>
                      </a:endParaRPr>
                    </a:p>
                  </a:txBody>
                  <a:tcPr marL="9525" marR="9525" marT="9525" marB="0" anchor="ctr">
                    <a:solidFill>
                      <a:srgbClr val="FFC000"/>
                    </a:solidFill>
                  </a:tcPr>
                </a:tc>
                <a:tc>
                  <a:txBody>
                    <a:bodyPr/>
                    <a:lstStyle/>
                    <a:p>
                      <a:pPr algn="ctr" fontAlgn="b"/>
                      <a:endParaRPr lang="sv-SE" sz="1400" b="0" i="0" u="none" strike="noStrike" dirty="0">
                        <a:solidFill>
                          <a:srgbClr val="000000"/>
                        </a:solidFill>
                        <a:effectLst/>
                        <a:latin typeface="+mn-lt"/>
                      </a:endParaRPr>
                    </a:p>
                  </a:txBody>
                  <a:tcPr marL="9525" marR="9525" marT="9525" marB="0" anchor="ctr">
                    <a:noFill/>
                  </a:tcPr>
                </a:tc>
                <a:tc>
                  <a:txBody>
                    <a:bodyPr/>
                    <a:lstStyle/>
                    <a:p>
                      <a:pPr algn="ctr" fontAlgn="b"/>
                      <a:endParaRPr lang="sv-SE" sz="1400" b="0" i="0" u="none" strike="noStrike">
                        <a:solidFill>
                          <a:srgbClr val="000000"/>
                        </a:solidFill>
                        <a:effectLst/>
                        <a:latin typeface="+mn-lt"/>
                      </a:endParaRPr>
                    </a:p>
                  </a:txBody>
                  <a:tcPr marL="9525" marR="9525" marT="9525" marB="0" anchor="ctr">
                    <a:noFill/>
                  </a:tcPr>
                </a:tc>
                <a:tc>
                  <a:txBody>
                    <a:bodyPr/>
                    <a:lstStyle/>
                    <a:p>
                      <a:pPr algn="ctr" fontAlgn="b"/>
                      <a:endParaRPr lang="sv-SE" sz="1400" b="0" i="0" u="none" strike="noStrike" dirty="0">
                        <a:solidFill>
                          <a:srgbClr val="000000"/>
                        </a:solidFill>
                        <a:effectLst/>
                        <a:latin typeface="+mn-lt"/>
                      </a:endParaRPr>
                    </a:p>
                  </a:txBody>
                  <a:tcPr marL="9525" marR="9525" marT="9525" marB="0" anchor="ctr">
                    <a:noFill/>
                  </a:tcPr>
                </a:tc>
                <a:extLst>
                  <a:ext uri="{0D108BD9-81ED-4DB2-BD59-A6C34878D82A}">
                    <a16:rowId xmlns:a16="http://schemas.microsoft.com/office/drawing/2014/main" val="1300918933"/>
                  </a:ext>
                </a:extLst>
              </a:tr>
            </a:tbl>
          </a:graphicData>
        </a:graphic>
      </p:graphicFrame>
      <p:grpSp>
        <p:nvGrpSpPr>
          <p:cNvPr id="17" name="Group 16">
            <a:extLst>
              <a:ext uri="{FF2B5EF4-FFF2-40B4-BE49-F238E27FC236}">
                <a16:creationId xmlns:a16="http://schemas.microsoft.com/office/drawing/2014/main" id="{5F482289-BCC8-F24C-B83A-0B55FEEC1F3F}"/>
              </a:ext>
            </a:extLst>
          </p:cNvPr>
          <p:cNvGrpSpPr/>
          <p:nvPr/>
        </p:nvGrpSpPr>
        <p:grpSpPr>
          <a:xfrm>
            <a:off x="3963603" y="5951937"/>
            <a:ext cx="1557778" cy="646331"/>
            <a:chOff x="840258" y="5949013"/>
            <a:chExt cx="1557778" cy="646331"/>
          </a:xfrm>
        </p:grpSpPr>
        <p:sp>
          <p:nvSpPr>
            <p:cNvPr id="19" name="TextBox 18">
              <a:extLst>
                <a:ext uri="{FF2B5EF4-FFF2-40B4-BE49-F238E27FC236}">
                  <a16:creationId xmlns:a16="http://schemas.microsoft.com/office/drawing/2014/main" id="{EB697654-7C55-4B43-A4DB-0BA6206D7FED}"/>
                </a:ext>
              </a:extLst>
            </p:cNvPr>
            <p:cNvSpPr txBox="1"/>
            <p:nvPr/>
          </p:nvSpPr>
          <p:spPr>
            <a:xfrm>
              <a:off x="840258" y="6092178"/>
              <a:ext cx="360000" cy="360000"/>
            </a:xfrm>
            <a:prstGeom prst="rect">
              <a:avLst/>
            </a:prstGeom>
            <a:solidFill>
              <a:srgbClr val="FFFF00"/>
            </a:solidFill>
          </p:spPr>
          <p:txBody>
            <a:bodyPr wrap="square" rtlCol="0">
              <a:spAutoFit/>
            </a:bodyPr>
            <a:lstStyle/>
            <a:p>
              <a:pPr algn="l"/>
              <a:endParaRPr lang="en-GB" dirty="0">
                <a:solidFill>
                  <a:srgbClr val="666666"/>
                </a:solidFill>
              </a:endParaRPr>
            </a:p>
          </p:txBody>
        </p:sp>
        <p:sp>
          <p:nvSpPr>
            <p:cNvPr id="20" name="TextBox 19">
              <a:extLst>
                <a:ext uri="{FF2B5EF4-FFF2-40B4-BE49-F238E27FC236}">
                  <a16:creationId xmlns:a16="http://schemas.microsoft.com/office/drawing/2014/main" id="{A378045D-DC5C-034D-B098-1E3D67BDAC93}"/>
                </a:ext>
              </a:extLst>
            </p:cNvPr>
            <p:cNvSpPr txBox="1"/>
            <p:nvPr/>
          </p:nvSpPr>
          <p:spPr>
            <a:xfrm>
              <a:off x="1218098" y="5949013"/>
              <a:ext cx="1179938" cy="646331"/>
            </a:xfrm>
            <a:prstGeom prst="rect">
              <a:avLst/>
            </a:prstGeom>
            <a:noFill/>
          </p:spPr>
          <p:txBody>
            <a:bodyPr wrap="none" rtlCol="0">
              <a:spAutoFit/>
            </a:bodyPr>
            <a:lstStyle/>
            <a:p>
              <a:pPr algn="l"/>
              <a:r>
                <a:rPr lang="en-GB" sz="1200" dirty="0">
                  <a:solidFill>
                    <a:srgbClr val="666666"/>
                  </a:solidFill>
                </a:rPr>
                <a:t>Preparation CFT</a:t>
              </a:r>
            </a:p>
            <a:p>
              <a:pPr algn="l"/>
              <a:r>
                <a:rPr lang="en-GB" sz="1200" dirty="0">
                  <a:solidFill>
                    <a:srgbClr val="666666"/>
                  </a:solidFill>
                </a:rPr>
                <a:t>Design</a:t>
              </a:r>
            </a:p>
            <a:p>
              <a:pPr algn="l"/>
              <a:r>
                <a:rPr lang="en-GB" sz="1200" dirty="0">
                  <a:solidFill>
                    <a:srgbClr val="666666"/>
                  </a:solidFill>
                </a:rPr>
                <a:t>CFT</a:t>
              </a:r>
            </a:p>
          </p:txBody>
        </p:sp>
      </p:grpSp>
      <p:grpSp>
        <p:nvGrpSpPr>
          <p:cNvPr id="23" name="Group 22">
            <a:extLst>
              <a:ext uri="{FF2B5EF4-FFF2-40B4-BE49-F238E27FC236}">
                <a16:creationId xmlns:a16="http://schemas.microsoft.com/office/drawing/2014/main" id="{9A49F7C7-03D9-394E-AC9D-DA6EF21CF02B}"/>
              </a:ext>
            </a:extLst>
          </p:cNvPr>
          <p:cNvGrpSpPr/>
          <p:nvPr/>
        </p:nvGrpSpPr>
        <p:grpSpPr>
          <a:xfrm>
            <a:off x="6133112" y="6044270"/>
            <a:ext cx="1361043" cy="461665"/>
            <a:chOff x="2648464" y="6041346"/>
            <a:chExt cx="1361043" cy="461665"/>
          </a:xfrm>
        </p:grpSpPr>
        <p:sp>
          <p:nvSpPr>
            <p:cNvPr id="24" name="TextBox 23">
              <a:extLst>
                <a:ext uri="{FF2B5EF4-FFF2-40B4-BE49-F238E27FC236}">
                  <a16:creationId xmlns:a16="http://schemas.microsoft.com/office/drawing/2014/main" id="{520B04ED-8C81-A949-A0DE-535A31ECD609}"/>
                </a:ext>
              </a:extLst>
            </p:cNvPr>
            <p:cNvSpPr txBox="1"/>
            <p:nvPr/>
          </p:nvSpPr>
          <p:spPr>
            <a:xfrm>
              <a:off x="2648464" y="6092178"/>
              <a:ext cx="360000" cy="360000"/>
            </a:xfrm>
            <a:prstGeom prst="rect">
              <a:avLst/>
            </a:prstGeom>
            <a:solidFill>
              <a:srgbClr val="FFC000"/>
            </a:solidFill>
          </p:spPr>
          <p:txBody>
            <a:bodyPr wrap="square" rtlCol="0">
              <a:spAutoFit/>
            </a:bodyPr>
            <a:lstStyle/>
            <a:p>
              <a:pPr algn="l"/>
              <a:endParaRPr lang="en-GB" dirty="0">
                <a:solidFill>
                  <a:srgbClr val="666666"/>
                </a:solidFill>
              </a:endParaRPr>
            </a:p>
          </p:txBody>
        </p:sp>
        <p:sp>
          <p:nvSpPr>
            <p:cNvPr id="25" name="TextBox 24">
              <a:extLst>
                <a:ext uri="{FF2B5EF4-FFF2-40B4-BE49-F238E27FC236}">
                  <a16:creationId xmlns:a16="http://schemas.microsoft.com/office/drawing/2014/main" id="{933DCB86-BCA4-C54E-A38D-C3467ECEB9CD}"/>
                </a:ext>
              </a:extLst>
            </p:cNvPr>
            <p:cNvSpPr txBox="1"/>
            <p:nvPr/>
          </p:nvSpPr>
          <p:spPr>
            <a:xfrm>
              <a:off x="3008464" y="6041346"/>
              <a:ext cx="1001043" cy="461665"/>
            </a:xfrm>
            <a:prstGeom prst="rect">
              <a:avLst/>
            </a:prstGeom>
            <a:noFill/>
          </p:spPr>
          <p:txBody>
            <a:bodyPr wrap="none" rtlCol="0">
              <a:spAutoFit/>
            </a:bodyPr>
            <a:lstStyle/>
            <a:p>
              <a:pPr algn="l"/>
              <a:r>
                <a:rPr lang="en-GB" sz="1200" dirty="0">
                  <a:solidFill>
                    <a:srgbClr val="666666"/>
                  </a:solidFill>
                </a:rPr>
                <a:t>Construction</a:t>
              </a:r>
            </a:p>
            <a:p>
              <a:pPr algn="l"/>
              <a:r>
                <a:rPr lang="en-GB" sz="1200" dirty="0">
                  <a:solidFill>
                    <a:srgbClr val="666666"/>
                  </a:solidFill>
                </a:rPr>
                <a:t>Procurement</a:t>
              </a:r>
            </a:p>
          </p:txBody>
        </p:sp>
      </p:grpSp>
      <p:grpSp>
        <p:nvGrpSpPr>
          <p:cNvPr id="26" name="Group 25">
            <a:extLst>
              <a:ext uri="{FF2B5EF4-FFF2-40B4-BE49-F238E27FC236}">
                <a16:creationId xmlns:a16="http://schemas.microsoft.com/office/drawing/2014/main" id="{29D32189-200A-534F-9337-B20ADF939872}"/>
              </a:ext>
            </a:extLst>
          </p:cNvPr>
          <p:cNvGrpSpPr/>
          <p:nvPr/>
        </p:nvGrpSpPr>
        <p:grpSpPr>
          <a:xfrm>
            <a:off x="8105886" y="5946296"/>
            <a:ext cx="2019044" cy="646331"/>
            <a:chOff x="5099221" y="5943372"/>
            <a:chExt cx="2019044" cy="646331"/>
          </a:xfrm>
        </p:grpSpPr>
        <p:sp>
          <p:nvSpPr>
            <p:cNvPr id="27" name="TextBox 26">
              <a:extLst>
                <a:ext uri="{FF2B5EF4-FFF2-40B4-BE49-F238E27FC236}">
                  <a16:creationId xmlns:a16="http://schemas.microsoft.com/office/drawing/2014/main" id="{FB7E7569-5F4F-2040-A859-65AFE48B14F3}"/>
                </a:ext>
              </a:extLst>
            </p:cNvPr>
            <p:cNvSpPr txBox="1"/>
            <p:nvPr/>
          </p:nvSpPr>
          <p:spPr>
            <a:xfrm>
              <a:off x="5099221" y="6092178"/>
              <a:ext cx="360000" cy="360000"/>
            </a:xfrm>
            <a:prstGeom prst="rect">
              <a:avLst/>
            </a:prstGeom>
            <a:solidFill>
              <a:srgbClr val="FF0000"/>
            </a:solidFill>
          </p:spPr>
          <p:txBody>
            <a:bodyPr wrap="square" rtlCol="0">
              <a:spAutoFit/>
            </a:bodyPr>
            <a:lstStyle/>
            <a:p>
              <a:pPr algn="l"/>
              <a:endParaRPr lang="en-GB" dirty="0">
                <a:solidFill>
                  <a:srgbClr val="666666"/>
                </a:solidFill>
              </a:endParaRPr>
            </a:p>
          </p:txBody>
        </p:sp>
        <p:sp>
          <p:nvSpPr>
            <p:cNvPr id="28" name="TextBox 27">
              <a:extLst>
                <a:ext uri="{FF2B5EF4-FFF2-40B4-BE49-F238E27FC236}">
                  <a16:creationId xmlns:a16="http://schemas.microsoft.com/office/drawing/2014/main" id="{2FA4A051-8271-E44F-8E90-E92C5533CC5F}"/>
                </a:ext>
              </a:extLst>
            </p:cNvPr>
            <p:cNvSpPr txBox="1"/>
            <p:nvPr/>
          </p:nvSpPr>
          <p:spPr>
            <a:xfrm>
              <a:off x="5459221" y="5943372"/>
              <a:ext cx="1659044" cy="646331"/>
            </a:xfrm>
            <a:prstGeom prst="rect">
              <a:avLst/>
            </a:prstGeom>
            <a:noFill/>
          </p:spPr>
          <p:txBody>
            <a:bodyPr wrap="none" rtlCol="0">
              <a:spAutoFit/>
            </a:bodyPr>
            <a:lstStyle/>
            <a:p>
              <a:pPr algn="l"/>
              <a:r>
                <a:rPr lang="en-GB" sz="1200" dirty="0">
                  <a:solidFill>
                    <a:srgbClr val="666666"/>
                  </a:solidFill>
                </a:rPr>
                <a:t>Tests</a:t>
              </a:r>
            </a:p>
            <a:p>
              <a:pPr algn="l"/>
              <a:r>
                <a:rPr lang="en-GB" sz="1200" dirty="0">
                  <a:solidFill>
                    <a:srgbClr val="666666"/>
                  </a:solidFill>
                </a:rPr>
                <a:t>Control and mechanical</a:t>
              </a:r>
            </a:p>
            <a:p>
              <a:pPr algn="l"/>
              <a:r>
                <a:rPr lang="en-GB" sz="1200" dirty="0">
                  <a:solidFill>
                    <a:srgbClr val="666666"/>
                  </a:solidFill>
                </a:rPr>
                <a:t> integration</a:t>
              </a:r>
            </a:p>
          </p:txBody>
        </p:sp>
      </p:grpSp>
      <p:grpSp>
        <p:nvGrpSpPr>
          <p:cNvPr id="32" name="Group 31">
            <a:extLst>
              <a:ext uri="{FF2B5EF4-FFF2-40B4-BE49-F238E27FC236}">
                <a16:creationId xmlns:a16="http://schemas.microsoft.com/office/drawing/2014/main" id="{93DF4D6D-4078-DE43-AFA4-A58322C89505}"/>
              </a:ext>
            </a:extLst>
          </p:cNvPr>
          <p:cNvGrpSpPr/>
          <p:nvPr/>
        </p:nvGrpSpPr>
        <p:grpSpPr>
          <a:xfrm>
            <a:off x="1932850" y="6045918"/>
            <a:ext cx="1419022" cy="360000"/>
            <a:chOff x="840258" y="6092178"/>
            <a:chExt cx="1419022" cy="360000"/>
          </a:xfrm>
        </p:grpSpPr>
        <p:sp>
          <p:nvSpPr>
            <p:cNvPr id="33" name="TextBox 32">
              <a:extLst>
                <a:ext uri="{FF2B5EF4-FFF2-40B4-BE49-F238E27FC236}">
                  <a16:creationId xmlns:a16="http://schemas.microsoft.com/office/drawing/2014/main" id="{B8CA4703-8424-5149-B487-265F50BC22FB}"/>
                </a:ext>
              </a:extLst>
            </p:cNvPr>
            <p:cNvSpPr txBox="1"/>
            <p:nvPr/>
          </p:nvSpPr>
          <p:spPr>
            <a:xfrm>
              <a:off x="840258" y="6092178"/>
              <a:ext cx="360000" cy="360000"/>
            </a:xfrm>
            <a:prstGeom prst="rect">
              <a:avLst/>
            </a:prstGeom>
            <a:solidFill>
              <a:srgbClr val="00B050"/>
            </a:solidFill>
          </p:spPr>
          <p:txBody>
            <a:bodyPr wrap="square" rtlCol="0">
              <a:spAutoFit/>
            </a:bodyPr>
            <a:lstStyle/>
            <a:p>
              <a:pPr algn="l"/>
              <a:endParaRPr lang="en-GB" dirty="0">
                <a:solidFill>
                  <a:srgbClr val="666666"/>
                </a:solidFill>
              </a:endParaRPr>
            </a:p>
          </p:txBody>
        </p:sp>
        <p:sp>
          <p:nvSpPr>
            <p:cNvPr id="34" name="TextBox 33">
              <a:extLst>
                <a:ext uri="{FF2B5EF4-FFF2-40B4-BE49-F238E27FC236}">
                  <a16:creationId xmlns:a16="http://schemas.microsoft.com/office/drawing/2014/main" id="{36A8C97D-BD05-5B4A-8DCA-E23F8FC0E7BC}"/>
                </a:ext>
              </a:extLst>
            </p:cNvPr>
            <p:cNvSpPr txBox="1"/>
            <p:nvPr/>
          </p:nvSpPr>
          <p:spPr>
            <a:xfrm>
              <a:off x="1218098" y="6144957"/>
              <a:ext cx="1041182" cy="276999"/>
            </a:xfrm>
            <a:prstGeom prst="rect">
              <a:avLst/>
            </a:prstGeom>
            <a:noFill/>
          </p:spPr>
          <p:txBody>
            <a:bodyPr wrap="none" rtlCol="0">
              <a:spAutoFit/>
            </a:bodyPr>
            <a:lstStyle/>
            <a:p>
              <a:pPr algn="l"/>
              <a:r>
                <a:rPr lang="en-GB" sz="1200" dirty="0">
                  <a:solidFill>
                    <a:srgbClr val="666666"/>
                  </a:solidFill>
                </a:rPr>
                <a:t>Specifications</a:t>
              </a:r>
            </a:p>
          </p:txBody>
        </p:sp>
      </p:grpSp>
      <p:sp>
        <p:nvSpPr>
          <p:cNvPr id="5" name="Slide Number Placeholder 4">
            <a:extLst>
              <a:ext uri="{FF2B5EF4-FFF2-40B4-BE49-F238E27FC236}">
                <a16:creationId xmlns:a16="http://schemas.microsoft.com/office/drawing/2014/main" id="{028B0438-578C-522D-D4D4-FC8A71DCFB58}"/>
              </a:ext>
            </a:extLst>
          </p:cNvPr>
          <p:cNvSpPr>
            <a:spLocks noGrp="1"/>
          </p:cNvSpPr>
          <p:nvPr>
            <p:ph type="sldNum" sz="quarter" idx="12"/>
          </p:nvPr>
        </p:nvSpPr>
        <p:spPr/>
        <p:txBody>
          <a:bodyPr/>
          <a:lstStyle/>
          <a:p>
            <a:fld id="{F7283078-D760-1647-8B80-66BA8B52336D}" type="slidenum">
              <a:rPr lang="sv-SE" smtClean="0"/>
              <a:t>17</a:t>
            </a:fld>
            <a:endParaRPr lang="sv-SE"/>
          </a:p>
        </p:txBody>
      </p:sp>
    </p:spTree>
    <p:extLst>
      <p:ext uri="{BB962C8B-B14F-4D97-AF65-F5344CB8AC3E}">
        <p14:creationId xmlns:p14="http://schemas.microsoft.com/office/powerpoint/2010/main" val="40870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11">
            <a:extLst>
              <a:ext uri="{FF2B5EF4-FFF2-40B4-BE49-F238E27FC236}">
                <a16:creationId xmlns:a16="http://schemas.microsoft.com/office/drawing/2014/main" id="{9B79EAB6-AA51-1F61-D7DF-AD65CC42C6E3}"/>
              </a:ext>
            </a:extLst>
          </p:cNvPr>
          <p:cNvSpPr txBox="1">
            <a:spLocks/>
          </p:cNvSpPr>
          <p:nvPr/>
        </p:nvSpPr>
        <p:spPr>
          <a:xfrm>
            <a:off x="1230491" y="2169209"/>
            <a:ext cx="9789934" cy="2462613"/>
          </a:xfrm>
          <a:prstGeom prst="rect">
            <a:avLst/>
          </a:prstGeom>
        </p:spPr>
        <p:txBody>
          <a:bodyPr/>
          <a:lst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800" dirty="0">
                <a:solidFill>
                  <a:schemeClr val="bg1"/>
                </a:solidFill>
              </a:rPr>
              <a:t>Way of working and way forward to operations</a:t>
            </a:r>
          </a:p>
        </p:txBody>
      </p:sp>
      <p:sp>
        <p:nvSpPr>
          <p:cNvPr id="6" name="Platshållare för text 13">
            <a:extLst>
              <a:ext uri="{FF2B5EF4-FFF2-40B4-BE49-F238E27FC236}">
                <a16:creationId xmlns:a16="http://schemas.microsoft.com/office/drawing/2014/main" id="{74735C7A-372F-46C4-FE44-6720601A254A}"/>
              </a:ext>
            </a:extLst>
          </p:cNvPr>
          <p:cNvSpPr txBox="1">
            <a:spLocks/>
          </p:cNvSpPr>
          <p:nvPr/>
        </p:nvSpPr>
        <p:spPr>
          <a:xfrm>
            <a:off x="1230491" y="1051132"/>
            <a:ext cx="4255909" cy="829149"/>
          </a:xfrm>
          <a:prstGeom prst="rect">
            <a:avLst/>
          </a:prstGeom>
        </p:spPr>
        <p:txBody>
          <a:bodyPr/>
          <a:lst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4800" dirty="0">
                <a:solidFill>
                  <a:schemeClr val="bg1"/>
                </a:solidFill>
              </a:rPr>
              <a:t>4</a:t>
            </a:r>
          </a:p>
        </p:txBody>
      </p:sp>
    </p:spTree>
    <p:extLst>
      <p:ext uri="{BB962C8B-B14F-4D97-AF65-F5344CB8AC3E}">
        <p14:creationId xmlns:p14="http://schemas.microsoft.com/office/powerpoint/2010/main" val="3711583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GB" dirty="0">
                <a:solidFill>
                  <a:schemeClr val="tx1">
                    <a:lumMod val="75000"/>
                    <a:lumOff val="25000"/>
                  </a:schemeClr>
                </a:solidFill>
              </a:rPr>
              <a:t>Way of working</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19</a:t>
            </a:fld>
            <a:endParaRPr lang="sv-SE" dirty="0">
              <a:solidFill>
                <a:srgbClr val="CCCCCC"/>
              </a:solidFill>
            </a:endParaRPr>
          </a:p>
        </p:txBody>
      </p:sp>
      <p:sp>
        <p:nvSpPr>
          <p:cNvPr id="6" name="Platshållare för innehåll 5">
            <a:extLst>
              <a:ext uri="{FF2B5EF4-FFF2-40B4-BE49-F238E27FC236}">
                <a16:creationId xmlns:a16="http://schemas.microsoft.com/office/drawing/2014/main" id="{CFEF36EF-EA79-48B1-8977-F8AA6F2C6BC7}"/>
              </a:ext>
            </a:extLst>
          </p:cNvPr>
          <p:cNvSpPr>
            <a:spLocks noGrp="1"/>
          </p:cNvSpPr>
          <p:nvPr>
            <p:ph idx="1"/>
          </p:nvPr>
        </p:nvSpPr>
        <p:spPr>
          <a:xfrm>
            <a:off x="681297" y="1557016"/>
            <a:ext cx="10472478" cy="4768062"/>
          </a:xfrm>
        </p:spPr>
        <p:txBody>
          <a:bodyPr/>
          <a:lstStyle/>
          <a:p>
            <a:pPr lvl="1"/>
            <a:r>
              <a:rPr lang="en-US" dirty="0"/>
              <a:t>Project oriented</a:t>
            </a:r>
          </a:p>
          <a:p>
            <a:pPr marL="252413" lvl="2" indent="0">
              <a:buNone/>
            </a:pPr>
            <a:r>
              <a:rPr lang="en-US" dirty="0"/>
              <a:t>	each SES is a project with a customer, a leader, a cross-organization team supporting the leader and a project plan with budget and timeline. </a:t>
            </a:r>
          </a:p>
          <a:p>
            <a:pPr marL="252413" lvl="2" indent="0">
              <a:buNone/>
            </a:pPr>
            <a:endParaRPr lang="en-US" sz="1600" dirty="0"/>
          </a:p>
          <a:p>
            <a:pPr lvl="1"/>
            <a:r>
              <a:rPr lang="en-US" dirty="0"/>
              <a:t>Working together : </a:t>
            </a:r>
          </a:p>
          <a:p>
            <a:pPr lvl="2"/>
            <a:r>
              <a:rPr lang="en-US" dirty="0"/>
              <a:t>Team work = each MPS team member brings his competence to each project - No groups within the group</a:t>
            </a:r>
          </a:p>
          <a:p>
            <a:pPr lvl="2"/>
            <a:r>
              <a:rPr lang="en-US" dirty="0"/>
              <a:t>Cross-functional teams for each project from all parts of ESS</a:t>
            </a:r>
          </a:p>
          <a:p>
            <a:pPr lvl="2"/>
            <a:r>
              <a:rPr lang="en-US" dirty="0"/>
              <a:t>Improved communication with instrument teams by </a:t>
            </a:r>
          </a:p>
          <a:p>
            <a:pPr lvl="3"/>
            <a:r>
              <a:rPr lang="en-US" dirty="0"/>
              <a:t>Offering lab/workshop space and technical support to students and scientists for research projects</a:t>
            </a:r>
          </a:p>
          <a:p>
            <a:pPr lvl="3"/>
            <a:r>
              <a:rPr lang="en-US" dirty="0"/>
              <a:t>Participating to experiments at other large facilities with instrument scientists</a:t>
            </a:r>
          </a:p>
          <a:p>
            <a:pPr lvl="3"/>
            <a:r>
              <a:rPr lang="en-US" dirty="0"/>
              <a:t>Co applying to grants and actively participating in research projects involving sample environment systems</a:t>
            </a:r>
          </a:p>
          <a:p>
            <a:pPr marL="361338" lvl="3" indent="0">
              <a:buNone/>
            </a:pPr>
            <a:endParaRPr lang="en-US" dirty="0"/>
          </a:p>
        </p:txBody>
      </p:sp>
      <p:cxnSp>
        <p:nvCxnSpPr>
          <p:cNvPr id="7" name="Straight Arrow Connector 6">
            <a:extLst>
              <a:ext uri="{FF2B5EF4-FFF2-40B4-BE49-F238E27FC236}">
                <a16:creationId xmlns:a16="http://schemas.microsoft.com/office/drawing/2014/main" id="{45988327-94B8-9862-F51D-0C2BC0802D93}"/>
              </a:ext>
            </a:extLst>
          </p:cNvPr>
          <p:cNvCxnSpPr/>
          <p:nvPr/>
        </p:nvCxnSpPr>
        <p:spPr>
          <a:xfrm>
            <a:off x="981075" y="2209800"/>
            <a:ext cx="447675" cy="0"/>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552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45CF3-C12C-4347-8E68-43E7983404D2}"/>
              </a:ext>
            </a:extLst>
          </p:cNvPr>
          <p:cNvSpPr>
            <a:spLocks noGrp="1"/>
          </p:cNvSpPr>
          <p:nvPr>
            <p:ph type="ctrTitle"/>
          </p:nvPr>
        </p:nvSpPr>
        <p:spPr>
          <a:xfrm>
            <a:off x="1420238" y="1153621"/>
            <a:ext cx="9150157" cy="2387600"/>
          </a:xfrm>
        </p:spPr>
        <p:txBody>
          <a:bodyPr/>
          <a:lstStyle/>
          <a:p>
            <a:r>
              <a:rPr lang="en-GB" dirty="0"/>
              <a:t>Materials and Physics Support Group</a:t>
            </a:r>
            <a:br>
              <a:rPr lang="en-GB" dirty="0"/>
            </a:br>
            <a:r>
              <a:rPr lang="en-GB" dirty="0"/>
              <a:t>General update</a:t>
            </a:r>
          </a:p>
        </p:txBody>
      </p:sp>
      <p:sp>
        <p:nvSpPr>
          <p:cNvPr id="3" name="Underrubrik 2">
            <a:extLst>
              <a:ext uri="{FF2B5EF4-FFF2-40B4-BE49-F238E27FC236}">
                <a16:creationId xmlns:a16="http://schemas.microsoft.com/office/drawing/2014/main" id="{9D51EF2D-F832-4781-89C3-3F5E4843BF42}"/>
              </a:ext>
            </a:extLst>
          </p:cNvPr>
          <p:cNvSpPr>
            <a:spLocks noGrp="1"/>
          </p:cNvSpPr>
          <p:nvPr>
            <p:ph type="subTitle" idx="1"/>
          </p:nvPr>
        </p:nvSpPr>
        <p:spPr/>
        <p:txBody>
          <a:bodyPr/>
          <a:lstStyle/>
          <a:p>
            <a:r>
              <a:rPr lang="en-GB" dirty="0"/>
              <a:t>Organisation</a:t>
            </a:r>
          </a:p>
          <a:p>
            <a:r>
              <a:rPr lang="en-GB" dirty="0"/>
              <a:t>Labs &amp; workshops</a:t>
            </a:r>
          </a:p>
        </p:txBody>
      </p:sp>
      <p:sp>
        <p:nvSpPr>
          <p:cNvPr id="4" name="Platshållare för text 3">
            <a:extLst>
              <a:ext uri="{FF2B5EF4-FFF2-40B4-BE49-F238E27FC236}">
                <a16:creationId xmlns:a16="http://schemas.microsoft.com/office/drawing/2014/main" id="{D26DA0E2-82BB-493E-9B68-2D93A245C5B3}"/>
              </a:ext>
            </a:extLst>
          </p:cNvPr>
          <p:cNvSpPr>
            <a:spLocks noGrp="1"/>
          </p:cNvSpPr>
          <p:nvPr>
            <p:ph type="body" sz="quarter" idx="10"/>
          </p:nvPr>
        </p:nvSpPr>
        <p:spPr/>
        <p:txBody>
          <a:bodyPr/>
          <a:lstStyle/>
          <a:p>
            <a:r>
              <a:rPr lang="en-GB" dirty="0"/>
              <a:t>PRESENTED BY </a:t>
            </a:r>
            <a:r>
              <a:rPr lang="en-GB" dirty="0" err="1"/>
              <a:t>caroline</a:t>
            </a:r>
            <a:r>
              <a:rPr lang="en-GB" dirty="0"/>
              <a:t> </a:t>
            </a:r>
            <a:r>
              <a:rPr lang="en-GB" dirty="0" err="1"/>
              <a:t>curfs</a:t>
            </a:r>
            <a:endParaRPr lang="en-GB" dirty="0"/>
          </a:p>
        </p:txBody>
      </p:sp>
    </p:spTree>
    <p:extLst>
      <p:ext uri="{BB962C8B-B14F-4D97-AF65-F5344CB8AC3E}">
        <p14:creationId xmlns:p14="http://schemas.microsoft.com/office/powerpoint/2010/main" val="214199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E249BBF-3228-3AB9-CDB0-22E6EE5C627D}"/>
              </a:ext>
            </a:extLst>
          </p:cNvPr>
          <p:cNvSpPr/>
          <p:nvPr/>
        </p:nvSpPr>
        <p:spPr>
          <a:xfrm>
            <a:off x="4922207" y="2248588"/>
            <a:ext cx="2684582" cy="1543050"/>
          </a:xfrm>
          <a:prstGeom prst="ellipse">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017031F5-E71C-BCA4-F3BD-F7CF8BE0261B}"/>
              </a:ext>
            </a:extLst>
          </p:cNvPr>
          <p:cNvSpPr>
            <a:spLocks noGrp="1"/>
          </p:cNvSpPr>
          <p:nvPr>
            <p:ph type="title"/>
          </p:nvPr>
        </p:nvSpPr>
        <p:spPr/>
        <p:txBody>
          <a:bodyPr/>
          <a:lstStyle/>
          <a:p>
            <a:r>
              <a:rPr lang="en-GB" dirty="0"/>
              <a:t>Way of working</a:t>
            </a:r>
          </a:p>
        </p:txBody>
      </p:sp>
      <p:sp>
        <p:nvSpPr>
          <p:cNvPr id="4" name="Slide Number Placeholder 3">
            <a:extLst>
              <a:ext uri="{FF2B5EF4-FFF2-40B4-BE49-F238E27FC236}">
                <a16:creationId xmlns:a16="http://schemas.microsoft.com/office/drawing/2014/main" id="{8C36729D-2CBA-39ED-EE33-7A594760D4F7}"/>
              </a:ext>
            </a:extLst>
          </p:cNvPr>
          <p:cNvSpPr>
            <a:spLocks noGrp="1"/>
          </p:cNvSpPr>
          <p:nvPr>
            <p:ph type="sldNum" sz="quarter" idx="12"/>
          </p:nvPr>
        </p:nvSpPr>
        <p:spPr/>
        <p:txBody>
          <a:bodyPr/>
          <a:lstStyle/>
          <a:p>
            <a:fld id="{F7283078-D760-1647-8B80-66BA8B52336D}" type="slidenum">
              <a:rPr lang="sv-SE" smtClean="0"/>
              <a:t>20</a:t>
            </a:fld>
            <a:endParaRPr lang="sv-SE"/>
          </a:p>
        </p:txBody>
      </p:sp>
      <p:sp>
        <p:nvSpPr>
          <p:cNvPr id="7" name="Text Placeholder 6">
            <a:extLst>
              <a:ext uri="{FF2B5EF4-FFF2-40B4-BE49-F238E27FC236}">
                <a16:creationId xmlns:a16="http://schemas.microsoft.com/office/drawing/2014/main" id="{40D80B1D-276F-F9FD-C0A5-FF029A458D5C}"/>
              </a:ext>
            </a:extLst>
          </p:cNvPr>
          <p:cNvSpPr>
            <a:spLocks noGrp="1"/>
          </p:cNvSpPr>
          <p:nvPr>
            <p:ph type="body" sz="quarter" idx="14"/>
          </p:nvPr>
        </p:nvSpPr>
        <p:spPr/>
        <p:txBody>
          <a:bodyPr/>
          <a:lstStyle/>
          <a:p>
            <a:r>
              <a:rPr lang="en-GB" dirty="0"/>
              <a:t>Each SES= project</a:t>
            </a:r>
          </a:p>
        </p:txBody>
      </p:sp>
      <p:sp>
        <p:nvSpPr>
          <p:cNvPr id="12" name="TextBox 11">
            <a:extLst>
              <a:ext uri="{FF2B5EF4-FFF2-40B4-BE49-F238E27FC236}">
                <a16:creationId xmlns:a16="http://schemas.microsoft.com/office/drawing/2014/main" id="{A95E4C58-7D41-F5C0-32E9-A6EAD2D915F5}"/>
              </a:ext>
            </a:extLst>
          </p:cNvPr>
          <p:cNvSpPr txBox="1"/>
          <p:nvPr/>
        </p:nvSpPr>
        <p:spPr>
          <a:xfrm>
            <a:off x="9449850" y="4247953"/>
            <a:ext cx="2498740" cy="1354217"/>
          </a:xfrm>
          <a:prstGeom prst="rect">
            <a:avLst/>
          </a:prstGeom>
          <a:noFill/>
        </p:spPr>
        <p:txBody>
          <a:bodyPr wrap="square" rtlCol="0">
            <a:spAutoFit/>
          </a:bodyPr>
          <a:lstStyle/>
          <a:p>
            <a:pPr algn="l"/>
            <a:r>
              <a:rPr lang="en-GB" b="1" dirty="0">
                <a:solidFill>
                  <a:srgbClr val="666666"/>
                </a:solidFill>
              </a:rPr>
              <a:t>Documentation</a:t>
            </a:r>
          </a:p>
          <a:p>
            <a:pPr algn="l"/>
            <a:r>
              <a:rPr lang="en-GB" sz="1600" dirty="0">
                <a:solidFill>
                  <a:srgbClr val="666666"/>
                </a:solidFill>
              </a:rPr>
              <a:t>Safety &amp; Compliance</a:t>
            </a:r>
          </a:p>
          <a:p>
            <a:pPr marL="285750" indent="-285750" algn="l">
              <a:buFont typeface="Arial" panose="020B0604020202020204" pitchFamily="34" charset="0"/>
              <a:buChar char="•"/>
            </a:pPr>
            <a:r>
              <a:rPr lang="en-GB" sz="1600" dirty="0">
                <a:solidFill>
                  <a:srgbClr val="666666"/>
                </a:solidFill>
              </a:rPr>
              <a:t>EH&amp;S  </a:t>
            </a:r>
          </a:p>
          <a:p>
            <a:pPr marL="285750" indent="-285750" algn="l">
              <a:buFont typeface="Arial" panose="020B0604020202020204" pitchFamily="34" charset="0"/>
              <a:buChar char="•"/>
            </a:pPr>
            <a:r>
              <a:rPr lang="en-GB" sz="1600" dirty="0">
                <a:solidFill>
                  <a:srgbClr val="666666"/>
                </a:solidFill>
              </a:rPr>
              <a:t>Quality : electrical, CE marking</a:t>
            </a:r>
          </a:p>
        </p:txBody>
      </p:sp>
      <p:sp>
        <p:nvSpPr>
          <p:cNvPr id="13" name="TextBox 12">
            <a:extLst>
              <a:ext uri="{FF2B5EF4-FFF2-40B4-BE49-F238E27FC236}">
                <a16:creationId xmlns:a16="http://schemas.microsoft.com/office/drawing/2014/main" id="{0ABA8334-5AB7-8196-D08C-869B9BDABE63}"/>
              </a:ext>
            </a:extLst>
          </p:cNvPr>
          <p:cNvSpPr txBox="1"/>
          <p:nvPr/>
        </p:nvSpPr>
        <p:spPr>
          <a:xfrm>
            <a:off x="4735982" y="1111268"/>
            <a:ext cx="2779244" cy="861774"/>
          </a:xfrm>
          <a:prstGeom prst="rect">
            <a:avLst/>
          </a:prstGeom>
          <a:noFill/>
          <a:ln w="25400" cmpd="thinThick">
            <a:solidFill>
              <a:schemeClr val="accent1"/>
            </a:solidFill>
          </a:ln>
        </p:spPr>
        <p:txBody>
          <a:bodyPr wrap="square" rtlCol="0">
            <a:spAutoFit/>
          </a:bodyPr>
          <a:lstStyle/>
          <a:p>
            <a:pPr algn="ctr"/>
            <a:r>
              <a:rPr lang="en-GB" b="1" dirty="0">
                <a:solidFill>
                  <a:srgbClr val="666666"/>
                </a:solidFill>
              </a:rPr>
              <a:t>Customer</a:t>
            </a:r>
            <a:r>
              <a:rPr lang="en-GB" dirty="0">
                <a:solidFill>
                  <a:srgbClr val="666666"/>
                </a:solidFill>
              </a:rPr>
              <a:t> </a:t>
            </a:r>
          </a:p>
          <a:p>
            <a:pPr algn="ctr"/>
            <a:r>
              <a:rPr lang="en-GB" sz="1600" dirty="0">
                <a:solidFill>
                  <a:srgbClr val="666666"/>
                </a:solidFill>
              </a:rPr>
              <a:t>Instrument or external users</a:t>
            </a:r>
          </a:p>
          <a:p>
            <a:pPr marL="285750" indent="-285750">
              <a:buFont typeface="Arial" panose="020B0604020202020204" pitchFamily="34" charset="0"/>
              <a:buChar char="•"/>
            </a:pPr>
            <a:r>
              <a:rPr lang="en-GB" sz="1600" dirty="0">
                <a:solidFill>
                  <a:srgbClr val="666666"/>
                </a:solidFill>
              </a:rPr>
              <a:t>Requirements</a:t>
            </a:r>
          </a:p>
        </p:txBody>
      </p:sp>
      <p:sp>
        <p:nvSpPr>
          <p:cNvPr id="14" name="TextBox 13">
            <a:extLst>
              <a:ext uri="{FF2B5EF4-FFF2-40B4-BE49-F238E27FC236}">
                <a16:creationId xmlns:a16="http://schemas.microsoft.com/office/drawing/2014/main" id="{79005E06-FFE3-A167-D22D-F4B662663024}"/>
              </a:ext>
            </a:extLst>
          </p:cNvPr>
          <p:cNvSpPr txBox="1"/>
          <p:nvPr/>
        </p:nvSpPr>
        <p:spPr>
          <a:xfrm>
            <a:off x="1156021" y="2298545"/>
            <a:ext cx="2492990" cy="1354217"/>
          </a:xfrm>
          <a:prstGeom prst="rect">
            <a:avLst/>
          </a:prstGeom>
          <a:noFill/>
          <a:ln w="25400">
            <a:solidFill>
              <a:schemeClr val="accent1"/>
            </a:solidFill>
          </a:ln>
        </p:spPr>
        <p:txBody>
          <a:bodyPr wrap="none" rtlCol="0">
            <a:spAutoFit/>
          </a:bodyPr>
          <a:lstStyle/>
          <a:p>
            <a:pPr algn="ctr"/>
            <a:r>
              <a:rPr lang="en-GB" b="1" dirty="0">
                <a:solidFill>
                  <a:srgbClr val="666666"/>
                </a:solidFill>
              </a:rPr>
              <a:t>Project leader</a:t>
            </a:r>
          </a:p>
          <a:p>
            <a:pPr algn="ctr"/>
            <a:r>
              <a:rPr lang="en-GB" sz="1600" dirty="0">
                <a:solidFill>
                  <a:srgbClr val="666666"/>
                </a:solidFill>
              </a:rPr>
              <a:t>MPS expert</a:t>
            </a:r>
          </a:p>
          <a:p>
            <a:pPr marL="285750" indent="-285750">
              <a:buFont typeface="Arial" panose="020B0604020202020204" pitchFamily="34" charset="0"/>
              <a:buChar char="•"/>
            </a:pPr>
            <a:r>
              <a:rPr lang="en-GB" sz="1600" dirty="0">
                <a:solidFill>
                  <a:srgbClr val="666666"/>
                </a:solidFill>
              </a:rPr>
              <a:t>Detailed specifications</a:t>
            </a:r>
          </a:p>
          <a:p>
            <a:pPr marL="285750" indent="-285750">
              <a:buFont typeface="Arial" panose="020B0604020202020204" pitchFamily="34" charset="0"/>
              <a:buChar char="•"/>
            </a:pPr>
            <a:r>
              <a:rPr lang="en-GB" sz="1600" dirty="0">
                <a:solidFill>
                  <a:srgbClr val="666666"/>
                </a:solidFill>
              </a:rPr>
              <a:t>Feasibility</a:t>
            </a:r>
          </a:p>
          <a:p>
            <a:pPr marL="285750" indent="-285750">
              <a:buFont typeface="Arial" panose="020B0604020202020204" pitchFamily="34" charset="0"/>
              <a:buChar char="•"/>
            </a:pPr>
            <a:r>
              <a:rPr lang="en-GB" sz="1600" dirty="0">
                <a:solidFill>
                  <a:srgbClr val="666666"/>
                </a:solidFill>
              </a:rPr>
              <a:t>Coordination</a:t>
            </a:r>
          </a:p>
        </p:txBody>
      </p:sp>
      <p:sp>
        <p:nvSpPr>
          <p:cNvPr id="15" name="TextBox 14">
            <a:extLst>
              <a:ext uri="{FF2B5EF4-FFF2-40B4-BE49-F238E27FC236}">
                <a16:creationId xmlns:a16="http://schemas.microsoft.com/office/drawing/2014/main" id="{5A011E79-19D7-D914-D2A4-A5813AD5E865}"/>
              </a:ext>
            </a:extLst>
          </p:cNvPr>
          <p:cNvSpPr txBox="1"/>
          <p:nvPr/>
        </p:nvSpPr>
        <p:spPr>
          <a:xfrm>
            <a:off x="773533" y="4247953"/>
            <a:ext cx="2103717" cy="1877437"/>
          </a:xfrm>
          <a:prstGeom prst="rect">
            <a:avLst/>
          </a:prstGeom>
          <a:noFill/>
        </p:spPr>
        <p:txBody>
          <a:bodyPr wrap="none" rtlCol="0">
            <a:spAutoFit/>
          </a:bodyPr>
          <a:lstStyle/>
          <a:p>
            <a:pPr algn="l"/>
            <a:r>
              <a:rPr lang="en-GB" dirty="0">
                <a:solidFill>
                  <a:srgbClr val="666666"/>
                </a:solidFill>
              </a:rPr>
              <a:t>T</a:t>
            </a:r>
            <a:r>
              <a:rPr lang="en-GB" b="1" dirty="0">
                <a:solidFill>
                  <a:srgbClr val="666666"/>
                </a:solidFill>
              </a:rPr>
              <a:t>echnical support</a:t>
            </a:r>
          </a:p>
          <a:p>
            <a:pPr marL="285750" indent="-285750" algn="l">
              <a:buFont typeface="Arial" panose="020B0604020202020204" pitchFamily="34" charset="0"/>
              <a:buChar char="•"/>
            </a:pPr>
            <a:r>
              <a:rPr lang="en-GB" sz="1600" dirty="0">
                <a:solidFill>
                  <a:srgbClr val="666666"/>
                </a:solidFill>
              </a:rPr>
              <a:t>MPS</a:t>
            </a:r>
          </a:p>
          <a:p>
            <a:pPr marL="285750" indent="-285750" algn="l">
              <a:buFont typeface="Arial" panose="020B0604020202020204" pitchFamily="34" charset="0"/>
              <a:buChar char="•"/>
            </a:pPr>
            <a:r>
              <a:rPr lang="en-GB" sz="1600" dirty="0">
                <a:solidFill>
                  <a:srgbClr val="666666"/>
                </a:solidFill>
              </a:rPr>
              <a:t>Design : EIS</a:t>
            </a:r>
          </a:p>
          <a:p>
            <a:pPr marL="285750" indent="-285750" algn="l">
              <a:buFont typeface="Arial" panose="020B0604020202020204" pitchFamily="34" charset="0"/>
              <a:buChar char="•"/>
            </a:pPr>
            <a:r>
              <a:rPr lang="en-GB" sz="1600" dirty="0">
                <a:solidFill>
                  <a:srgbClr val="666666"/>
                </a:solidFill>
              </a:rPr>
              <a:t>Motion Control </a:t>
            </a:r>
          </a:p>
          <a:p>
            <a:pPr marL="285750" indent="-285750" algn="l">
              <a:buFont typeface="Arial" panose="020B0604020202020204" pitchFamily="34" charset="0"/>
              <a:buChar char="•"/>
            </a:pPr>
            <a:r>
              <a:rPr lang="en-GB" sz="1600" dirty="0">
                <a:solidFill>
                  <a:srgbClr val="666666"/>
                </a:solidFill>
              </a:rPr>
              <a:t>Vacuum group</a:t>
            </a:r>
          </a:p>
          <a:p>
            <a:pPr marL="285750" indent="-285750" algn="l">
              <a:buFont typeface="Arial" panose="020B0604020202020204" pitchFamily="34" charset="0"/>
              <a:buChar char="•"/>
            </a:pPr>
            <a:r>
              <a:rPr lang="en-GB" sz="1600" dirty="0">
                <a:solidFill>
                  <a:srgbClr val="666666"/>
                </a:solidFill>
              </a:rPr>
              <a:t>Safety EH&amp;S</a:t>
            </a:r>
          </a:p>
          <a:p>
            <a:pPr algn="l"/>
            <a:endParaRPr lang="en-GB" dirty="0">
              <a:solidFill>
                <a:srgbClr val="666666"/>
              </a:solidFill>
            </a:endParaRPr>
          </a:p>
        </p:txBody>
      </p:sp>
      <p:sp>
        <p:nvSpPr>
          <p:cNvPr id="17" name="TextBox 16">
            <a:extLst>
              <a:ext uri="{FF2B5EF4-FFF2-40B4-BE49-F238E27FC236}">
                <a16:creationId xmlns:a16="http://schemas.microsoft.com/office/drawing/2014/main" id="{92E45B7F-58A7-AAFC-CCCF-0BC0F93E56C1}"/>
              </a:ext>
            </a:extLst>
          </p:cNvPr>
          <p:cNvSpPr txBox="1"/>
          <p:nvPr/>
        </p:nvSpPr>
        <p:spPr>
          <a:xfrm>
            <a:off x="6327958" y="4247953"/>
            <a:ext cx="2545890" cy="861774"/>
          </a:xfrm>
          <a:prstGeom prst="rect">
            <a:avLst/>
          </a:prstGeom>
          <a:noFill/>
        </p:spPr>
        <p:txBody>
          <a:bodyPr wrap="none" rtlCol="0">
            <a:spAutoFit/>
          </a:bodyPr>
          <a:lstStyle/>
          <a:p>
            <a:pPr algn="l"/>
            <a:r>
              <a:rPr lang="en-GB" b="1" dirty="0">
                <a:solidFill>
                  <a:srgbClr val="666666"/>
                </a:solidFill>
              </a:rPr>
              <a:t>Integration </a:t>
            </a:r>
          </a:p>
          <a:p>
            <a:pPr marL="285750" indent="-285750" algn="l">
              <a:buFont typeface="Arial" panose="020B0604020202020204" pitchFamily="34" charset="0"/>
              <a:buChar char="•"/>
            </a:pPr>
            <a:r>
              <a:rPr lang="en-GB" sz="1600" dirty="0">
                <a:solidFill>
                  <a:srgbClr val="666666"/>
                </a:solidFill>
              </a:rPr>
              <a:t>Mechanical: MPS &amp; EIS</a:t>
            </a:r>
          </a:p>
          <a:p>
            <a:pPr marL="285750" indent="-285750" algn="l">
              <a:buFont typeface="Arial" panose="020B0604020202020204" pitchFamily="34" charset="0"/>
              <a:buChar char="•"/>
            </a:pPr>
            <a:r>
              <a:rPr lang="en-GB" sz="1600" dirty="0">
                <a:solidFill>
                  <a:srgbClr val="666666"/>
                </a:solidFill>
              </a:rPr>
              <a:t>Control: MPS &amp; ECDC</a:t>
            </a:r>
          </a:p>
        </p:txBody>
      </p:sp>
      <p:sp>
        <p:nvSpPr>
          <p:cNvPr id="18" name="TextBox 17">
            <a:extLst>
              <a:ext uri="{FF2B5EF4-FFF2-40B4-BE49-F238E27FC236}">
                <a16:creationId xmlns:a16="http://schemas.microsoft.com/office/drawing/2014/main" id="{2BF8D578-7B99-C835-7EA2-A93E49982284}"/>
              </a:ext>
            </a:extLst>
          </p:cNvPr>
          <p:cNvSpPr txBox="1"/>
          <p:nvPr/>
        </p:nvSpPr>
        <p:spPr>
          <a:xfrm>
            <a:off x="6715450" y="5851287"/>
            <a:ext cx="1909305" cy="646331"/>
          </a:xfrm>
          <a:prstGeom prst="rect">
            <a:avLst/>
          </a:prstGeom>
          <a:noFill/>
          <a:ln w="25400">
            <a:solidFill>
              <a:srgbClr val="FF0000"/>
            </a:solidFill>
          </a:ln>
        </p:spPr>
        <p:txBody>
          <a:bodyPr wrap="none" rtlCol="0">
            <a:spAutoFit/>
          </a:bodyPr>
          <a:lstStyle/>
          <a:p>
            <a:pPr algn="ctr"/>
            <a:r>
              <a:rPr lang="en-GB" dirty="0">
                <a:solidFill>
                  <a:srgbClr val="666666"/>
                </a:solidFill>
              </a:rPr>
              <a:t>Tests</a:t>
            </a:r>
          </a:p>
          <a:p>
            <a:pPr algn="ctr"/>
            <a:r>
              <a:rPr lang="en-GB" dirty="0">
                <a:solidFill>
                  <a:srgbClr val="666666"/>
                </a:solidFill>
              </a:rPr>
              <a:t>Customer + MPS</a:t>
            </a:r>
          </a:p>
        </p:txBody>
      </p:sp>
      <p:sp>
        <p:nvSpPr>
          <p:cNvPr id="20" name="TextBox 19">
            <a:extLst>
              <a:ext uri="{FF2B5EF4-FFF2-40B4-BE49-F238E27FC236}">
                <a16:creationId xmlns:a16="http://schemas.microsoft.com/office/drawing/2014/main" id="{BCBA3064-B439-B3EC-5B8E-E0AAEFDBAE8A}"/>
              </a:ext>
            </a:extLst>
          </p:cNvPr>
          <p:cNvSpPr txBox="1"/>
          <p:nvPr/>
        </p:nvSpPr>
        <p:spPr>
          <a:xfrm>
            <a:off x="5294582" y="2427018"/>
            <a:ext cx="2158220" cy="1200329"/>
          </a:xfrm>
          <a:prstGeom prst="rect">
            <a:avLst/>
          </a:prstGeom>
          <a:noFill/>
        </p:spPr>
        <p:txBody>
          <a:bodyPr wrap="none" rtlCol="0">
            <a:spAutoFit/>
          </a:bodyPr>
          <a:lstStyle/>
          <a:p>
            <a:pPr algn="l"/>
            <a:r>
              <a:rPr lang="en-GB" b="1" dirty="0">
                <a:solidFill>
                  <a:srgbClr val="666666"/>
                </a:solidFill>
              </a:rPr>
              <a:t>SES = Project plan</a:t>
            </a:r>
          </a:p>
          <a:p>
            <a:pPr marL="285750" indent="-285750" algn="l">
              <a:buFont typeface="Arial" panose="020B0604020202020204" pitchFamily="34" charset="0"/>
              <a:buChar char="•"/>
            </a:pPr>
            <a:r>
              <a:rPr lang="en-GB" dirty="0">
                <a:solidFill>
                  <a:srgbClr val="666666"/>
                </a:solidFill>
              </a:rPr>
              <a:t>Budget </a:t>
            </a:r>
          </a:p>
          <a:p>
            <a:pPr marL="285750" indent="-285750" algn="l">
              <a:buFont typeface="Arial" panose="020B0604020202020204" pitchFamily="34" charset="0"/>
              <a:buChar char="•"/>
            </a:pPr>
            <a:r>
              <a:rPr lang="en-GB" dirty="0">
                <a:solidFill>
                  <a:srgbClr val="666666"/>
                </a:solidFill>
              </a:rPr>
              <a:t>Timeline</a:t>
            </a:r>
          </a:p>
          <a:p>
            <a:pPr marL="285750" indent="-285750" algn="l">
              <a:buFont typeface="Arial" panose="020B0604020202020204" pitchFamily="34" charset="0"/>
              <a:buChar char="•"/>
            </a:pPr>
            <a:r>
              <a:rPr lang="en-GB" dirty="0">
                <a:solidFill>
                  <a:srgbClr val="666666"/>
                </a:solidFill>
              </a:rPr>
              <a:t>Resources</a:t>
            </a:r>
          </a:p>
        </p:txBody>
      </p:sp>
      <p:sp>
        <p:nvSpPr>
          <p:cNvPr id="5" name="TextBox 4">
            <a:extLst>
              <a:ext uri="{FF2B5EF4-FFF2-40B4-BE49-F238E27FC236}">
                <a16:creationId xmlns:a16="http://schemas.microsoft.com/office/drawing/2014/main" id="{4DA93EA5-7535-909B-ACF8-5EAE07AA518C}"/>
              </a:ext>
            </a:extLst>
          </p:cNvPr>
          <p:cNvSpPr txBox="1"/>
          <p:nvPr/>
        </p:nvSpPr>
        <p:spPr>
          <a:xfrm>
            <a:off x="3317252" y="4241815"/>
            <a:ext cx="2434705" cy="1354217"/>
          </a:xfrm>
          <a:prstGeom prst="rect">
            <a:avLst/>
          </a:prstGeom>
          <a:noFill/>
        </p:spPr>
        <p:txBody>
          <a:bodyPr wrap="none" rtlCol="0">
            <a:spAutoFit/>
          </a:bodyPr>
          <a:lstStyle/>
          <a:p>
            <a:pPr algn="l"/>
            <a:r>
              <a:rPr lang="en-GB" b="1" dirty="0">
                <a:solidFill>
                  <a:srgbClr val="666666"/>
                </a:solidFill>
              </a:rPr>
              <a:t>Procurement</a:t>
            </a:r>
          </a:p>
          <a:p>
            <a:pPr marL="285750" indent="-285750" algn="l">
              <a:buFont typeface="Arial" panose="020B0604020202020204" pitchFamily="34" charset="0"/>
              <a:buChar char="•"/>
            </a:pPr>
            <a:r>
              <a:rPr lang="en-GB" sz="1600" dirty="0">
                <a:solidFill>
                  <a:srgbClr val="666666"/>
                </a:solidFill>
              </a:rPr>
              <a:t>Procurement office</a:t>
            </a:r>
          </a:p>
          <a:p>
            <a:pPr marL="285750" indent="-285750" algn="l">
              <a:buFont typeface="Arial" panose="020B0604020202020204" pitchFamily="34" charset="0"/>
              <a:buChar char="•"/>
            </a:pPr>
            <a:r>
              <a:rPr lang="en-GB" sz="1600" dirty="0">
                <a:solidFill>
                  <a:srgbClr val="666666"/>
                </a:solidFill>
              </a:rPr>
              <a:t>In Kind</a:t>
            </a:r>
          </a:p>
          <a:p>
            <a:pPr marL="285750" indent="-285750" algn="l">
              <a:buFont typeface="Arial" panose="020B0604020202020204" pitchFamily="34" charset="0"/>
              <a:buChar char="•"/>
            </a:pPr>
            <a:r>
              <a:rPr lang="en-GB" sz="1600" dirty="0">
                <a:solidFill>
                  <a:srgbClr val="666666"/>
                </a:solidFill>
              </a:rPr>
              <a:t>Manufacturer</a:t>
            </a:r>
          </a:p>
          <a:p>
            <a:pPr marL="285750" indent="-285750" algn="l">
              <a:buFont typeface="Arial" panose="020B0604020202020204" pitchFamily="34" charset="0"/>
              <a:buChar char="•"/>
            </a:pPr>
            <a:r>
              <a:rPr lang="en-GB" sz="1600" dirty="0">
                <a:solidFill>
                  <a:srgbClr val="666666"/>
                </a:solidFill>
              </a:rPr>
              <a:t>Mechanical workshop</a:t>
            </a:r>
          </a:p>
        </p:txBody>
      </p:sp>
      <p:sp>
        <p:nvSpPr>
          <p:cNvPr id="6" name="TextBox 5">
            <a:extLst>
              <a:ext uri="{FF2B5EF4-FFF2-40B4-BE49-F238E27FC236}">
                <a16:creationId xmlns:a16="http://schemas.microsoft.com/office/drawing/2014/main" id="{B6883E03-9C25-56C3-3D25-6117DD071005}"/>
              </a:ext>
            </a:extLst>
          </p:cNvPr>
          <p:cNvSpPr txBox="1"/>
          <p:nvPr/>
        </p:nvSpPr>
        <p:spPr>
          <a:xfrm>
            <a:off x="8621611" y="2054908"/>
            <a:ext cx="2808654" cy="861774"/>
          </a:xfrm>
          <a:prstGeom prst="rect">
            <a:avLst/>
          </a:prstGeom>
          <a:noFill/>
          <a:ln w="25400">
            <a:solidFill>
              <a:schemeClr val="accent1"/>
            </a:solidFill>
          </a:ln>
        </p:spPr>
        <p:txBody>
          <a:bodyPr wrap="none" rtlCol="0">
            <a:spAutoFit/>
          </a:bodyPr>
          <a:lstStyle/>
          <a:p>
            <a:pPr algn="l"/>
            <a:r>
              <a:rPr lang="en-GB" dirty="0">
                <a:solidFill>
                  <a:srgbClr val="666666"/>
                </a:solidFill>
              </a:rPr>
              <a:t>MPS group leader</a:t>
            </a:r>
          </a:p>
          <a:p>
            <a:pPr marL="285750" indent="-285750" algn="l">
              <a:buFont typeface="Arial" panose="020B0604020202020204" pitchFamily="34" charset="0"/>
              <a:buChar char="•"/>
            </a:pPr>
            <a:r>
              <a:rPr lang="en-GB" sz="1600" b="1" dirty="0">
                <a:solidFill>
                  <a:srgbClr val="666666"/>
                </a:solidFill>
              </a:rPr>
              <a:t>Support for project plan</a:t>
            </a:r>
          </a:p>
          <a:p>
            <a:pPr marL="285750" indent="-285750" algn="l">
              <a:buFont typeface="Arial" panose="020B0604020202020204" pitchFamily="34" charset="0"/>
              <a:buChar char="•"/>
            </a:pPr>
            <a:r>
              <a:rPr lang="en-GB" sz="1600" b="1" dirty="0">
                <a:solidFill>
                  <a:srgbClr val="666666"/>
                </a:solidFill>
              </a:rPr>
              <a:t>Prioritisation</a:t>
            </a:r>
          </a:p>
        </p:txBody>
      </p:sp>
      <p:sp>
        <p:nvSpPr>
          <p:cNvPr id="10" name="Left-right Arrow 9">
            <a:extLst>
              <a:ext uri="{FF2B5EF4-FFF2-40B4-BE49-F238E27FC236}">
                <a16:creationId xmlns:a16="http://schemas.microsoft.com/office/drawing/2014/main" id="{DD2D459C-F4B3-C471-54A2-10AD8D8B66D0}"/>
              </a:ext>
            </a:extLst>
          </p:cNvPr>
          <p:cNvSpPr/>
          <p:nvPr/>
        </p:nvSpPr>
        <p:spPr>
          <a:xfrm rot="20717138">
            <a:off x="3030638" y="1836911"/>
            <a:ext cx="1567554" cy="14911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a:extLst>
              <a:ext uri="{FF2B5EF4-FFF2-40B4-BE49-F238E27FC236}">
                <a16:creationId xmlns:a16="http://schemas.microsoft.com/office/drawing/2014/main" id="{792E9830-8839-D2F9-93DE-4B201A2571F7}"/>
              </a:ext>
            </a:extLst>
          </p:cNvPr>
          <p:cNvSpPr/>
          <p:nvPr/>
        </p:nvSpPr>
        <p:spPr>
          <a:xfrm>
            <a:off x="3846610" y="2918076"/>
            <a:ext cx="813043" cy="2182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Arrow 18">
            <a:extLst>
              <a:ext uri="{FF2B5EF4-FFF2-40B4-BE49-F238E27FC236}">
                <a16:creationId xmlns:a16="http://schemas.microsoft.com/office/drawing/2014/main" id="{0A8F8522-0D67-A98E-FC5E-23ACA8936138}"/>
              </a:ext>
            </a:extLst>
          </p:cNvPr>
          <p:cNvSpPr/>
          <p:nvPr/>
        </p:nvSpPr>
        <p:spPr>
          <a:xfrm rot="9702394" flipV="1">
            <a:off x="7794668" y="2559310"/>
            <a:ext cx="666750" cy="985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Arrow Connector 21">
            <a:extLst>
              <a:ext uri="{FF2B5EF4-FFF2-40B4-BE49-F238E27FC236}">
                <a16:creationId xmlns:a16="http://schemas.microsoft.com/office/drawing/2014/main" id="{D7FE0E9A-CF94-4DAB-2EDB-7CAB23EEF401}"/>
              </a:ext>
            </a:extLst>
          </p:cNvPr>
          <p:cNvCxnSpPr>
            <a:cxnSpLocks/>
          </p:cNvCxnSpPr>
          <p:nvPr/>
        </p:nvCxnSpPr>
        <p:spPr>
          <a:xfrm flipH="1">
            <a:off x="2191406" y="3568749"/>
            <a:ext cx="2767626" cy="64790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DD68C4D-ECD2-299D-F9FA-73631FDEE9F8}"/>
              </a:ext>
            </a:extLst>
          </p:cNvPr>
          <p:cNvCxnSpPr>
            <a:cxnSpLocks/>
          </p:cNvCxnSpPr>
          <p:nvPr/>
        </p:nvCxnSpPr>
        <p:spPr>
          <a:xfrm flipH="1">
            <a:off x="4959032" y="3966578"/>
            <a:ext cx="523444" cy="29853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4264DD6-C301-CF7E-B199-BF6EAD4F1EBF}"/>
              </a:ext>
            </a:extLst>
          </p:cNvPr>
          <p:cNvCxnSpPr/>
          <p:nvPr/>
        </p:nvCxnSpPr>
        <p:spPr>
          <a:xfrm>
            <a:off x="6870669" y="3920412"/>
            <a:ext cx="383576" cy="34469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D68B4B4-2968-10B3-7FD2-A8854178021B}"/>
              </a:ext>
            </a:extLst>
          </p:cNvPr>
          <p:cNvCxnSpPr>
            <a:cxnSpLocks/>
          </p:cNvCxnSpPr>
          <p:nvPr/>
        </p:nvCxnSpPr>
        <p:spPr>
          <a:xfrm>
            <a:off x="7569963" y="3574339"/>
            <a:ext cx="2612262" cy="61539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6062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GB" dirty="0">
                <a:solidFill>
                  <a:schemeClr val="tx1">
                    <a:lumMod val="75000"/>
                    <a:lumOff val="25000"/>
                  </a:schemeClr>
                </a:solidFill>
              </a:rPr>
              <a:t>Way forward to operation</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21</a:t>
            </a:fld>
            <a:endParaRPr lang="sv-SE" dirty="0">
              <a:solidFill>
                <a:srgbClr val="CCCCCC"/>
              </a:solidFill>
            </a:endParaRPr>
          </a:p>
        </p:txBody>
      </p:sp>
      <p:sp>
        <p:nvSpPr>
          <p:cNvPr id="6" name="Platshållare för innehåll 5">
            <a:extLst>
              <a:ext uri="{FF2B5EF4-FFF2-40B4-BE49-F238E27FC236}">
                <a16:creationId xmlns:a16="http://schemas.microsoft.com/office/drawing/2014/main" id="{CFEF36EF-EA79-48B1-8977-F8AA6F2C6BC7}"/>
              </a:ext>
            </a:extLst>
          </p:cNvPr>
          <p:cNvSpPr>
            <a:spLocks noGrp="1"/>
          </p:cNvSpPr>
          <p:nvPr>
            <p:ph idx="1"/>
          </p:nvPr>
        </p:nvSpPr>
        <p:spPr>
          <a:xfrm>
            <a:off x="713508" y="1889770"/>
            <a:ext cx="11096624" cy="4768062"/>
          </a:xfrm>
        </p:spPr>
        <p:txBody>
          <a:bodyPr/>
          <a:lstStyle/>
          <a:p>
            <a:pPr lvl="1"/>
            <a:r>
              <a:rPr lang="en-US" dirty="0"/>
              <a:t>Users Operation in 2027 </a:t>
            </a:r>
          </a:p>
          <a:p>
            <a:pPr marL="252413" lvl="2" indent="0">
              <a:buNone/>
            </a:pPr>
            <a:r>
              <a:rPr lang="en-US" dirty="0"/>
              <a:t>MPS group = 15. 5 FTE (1 scientist + 5.5 engineers/scientists + 2 control integration engineers + 6 technicians) to support 15 instruments for low and high temperatures, magnetic and electrical fields, high pressure and </a:t>
            </a:r>
            <a:r>
              <a:rPr lang="en-US" dirty="0" err="1"/>
              <a:t>polarisation</a:t>
            </a:r>
            <a:endParaRPr lang="en-US" dirty="0"/>
          </a:p>
          <a:p>
            <a:pPr marL="252413" lvl="2" indent="0">
              <a:buNone/>
            </a:pPr>
            <a:r>
              <a:rPr lang="en-US" dirty="0"/>
              <a:t> </a:t>
            </a:r>
          </a:p>
          <a:p>
            <a:pPr lvl="1"/>
            <a:r>
              <a:rPr lang="en-US" dirty="0"/>
              <a:t>Preparing for operation: </a:t>
            </a:r>
          </a:p>
          <a:p>
            <a:pPr lvl="2"/>
            <a:r>
              <a:rPr lang="en-US" dirty="0"/>
              <a:t>Continuous support: Increase interchangeability by training each MPS team member on all SES</a:t>
            </a:r>
          </a:p>
          <a:p>
            <a:pPr lvl="2"/>
            <a:r>
              <a:rPr lang="en-US" dirty="0"/>
              <a:t>Increase competences by training at other facilities, participating in workshops and meetings (e.g. ISSE), inviting technicians and scientists at ESS (exchange program through LENS?)</a:t>
            </a:r>
          </a:p>
          <a:p>
            <a:pPr lvl="2"/>
            <a:r>
              <a:rPr lang="en-US" dirty="0"/>
              <a:t>Creating strong links between instruments and MPS : </a:t>
            </a:r>
          </a:p>
          <a:p>
            <a:pPr lvl="3"/>
            <a:r>
              <a:rPr lang="en-US" dirty="0"/>
              <a:t>providing custom made electronics, mechanical components, general help</a:t>
            </a:r>
          </a:p>
          <a:p>
            <a:pPr lvl="3"/>
            <a:r>
              <a:rPr lang="en-US" dirty="0"/>
              <a:t>supporting instruments for the procurement of SES within their scope</a:t>
            </a:r>
          </a:p>
        </p:txBody>
      </p:sp>
    </p:spTree>
    <p:extLst>
      <p:ext uri="{BB962C8B-B14F-4D97-AF65-F5344CB8AC3E}">
        <p14:creationId xmlns:p14="http://schemas.microsoft.com/office/powerpoint/2010/main" val="714910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11">
            <a:extLst>
              <a:ext uri="{FF2B5EF4-FFF2-40B4-BE49-F238E27FC236}">
                <a16:creationId xmlns:a16="http://schemas.microsoft.com/office/drawing/2014/main" id="{9B79EAB6-AA51-1F61-D7DF-AD65CC42C6E3}"/>
              </a:ext>
            </a:extLst>
          </p:cNvPr>
          <p:cNvSpPr txBox="1">
            <a:spLocks/>
          </p:cNvSpPr>
          <p:nvPr/>
        </p:nvSpPr>
        <p:spPr>
          <a:xfrm>
            <a:off x="1230491" y="2169209"/>
            <a:ext cx="9789934" cy="2462613"/>
          </a:xfrm>
          <a:prstGeom prst="rect">
            <a:avLst/>
          </a:prstGeom>
        </p:spPr>
        <p:txBody>
          <a:bodyPr/>
          <a:lst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800" dirty="0">
                <a:solidFill>
                  <a:schemeClr val="bg1"/>
                </a:solidFill>
              </a:rPr>
              <a:t>Labs and workshops</a:t>
            </a:r>
          </a:p>
        </p:txBody>
      </p:sp>
      <p:sp>
        <p:nvSpPr>
          <p:cNvPr id="6" name="Platshållare för text 13">
            <a:extLst>
              <a:ext uri="{FF2B5EF4-FFF2-40B4-BE49-F238E27FC236}">
                <a16:creationId xmlns:a16="http://schemas.microsoft.com/office/drawing/2014/main" id="{74735C7A-372F-46C4-FE44-6720601A254A}"/>
              </a:ext>
            </a:extLst>
          </p:cNvPr>
          <p:cNvSpPr txBox="1">
            <a:spLocks/>
          </p:cNvSpPr>
          <p:nvPr/>
        </p:nvSpPr>
        <p:spPr>
          <a:xfrm>
            <a:off x="1230491" y="1051132"/>
            <a:ext cx="4255909" cy="829149"/>
          </a:xfrm>
          <a:prstGeom prst="rect">
            <a:avLst/>
          </a:prstGeom>
        </p:spPr>
        <p:txBody>
          <a:bodyPr/>
          <a:lst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4800" dirty="0">
                <a:solidFill>
                  <a:schemeClr val="bg1"/>
                </a:solidFill>
              </a:rPr>
              <a:t>5</a:t>
            </a:r>
          </a:p>
        </p:txBody>
      </p:sp>
    </p:spTree>
    <p:extLst>
      <p:ext uri="{BB962C8B-B14F-4D97-AF65-F5344CB8AC3E}">
        <p14:creationId xmlns:p14="http://schemas.microsoft.com/office/powerpoint/2010/main" val="719461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GB" dirty="0">
                <a:solidFill>
                  <a:schemeClr val="tx1">
                    <a:lumMod val="75000"/>
                    <a:lumOff val="25000"/>
                  </a:schemeClr>
                </a:solidFill>
              </a:rPr>
              <a:t>Main workshop used</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23</a:t>
            </a:fld>
            <a:endParaRPr lang="sv-SE" dirty="0">
              <a:solidFill>
                <a:srgbClr val="CCCCCC"/>
              </a:solidFill>
            </a:endParaRPr>
          </a:p>
        </p:txBody>
      </p:sp>
      <p:sp>
        <p:nvSpPr>
          <p:cNvPr id="8" name="Platshållare för text 7">
            <a:extLst>
              <a:ext uri="{FF2B5EF4-FFF2-40B4-BE49-F238E27FC236}">
                <a16:creationId xmlns:a16="http://schemas.microsoft.com/office/drawing/2014/main" id="{F9694C8D-3712-49FB-B071-2180F2DC8118}"/>
              </a:ext>
            </a:extLst>
          </p:cNvPr>
          <p:cNvSpPr>
            <a:spLocks noGrp="1"/>
          </p:cNvSpPr>
          <p:nvPr>
            <p:ph type="body" sz="quarter" idx="14"/>
          </p:nvPr>
        </p:nvSpPr>
        <p:spPr/>
        <p:txBody>
          <a:bodyPr/>
          <a:lstStyle/>
          <a:p>
            <a:r>
              <a:rPr lang="en-GB" dirty="0"/>
              <a:t>E03</a:t>
            </a:r>
          </a:p>
        </p:txBody>
      </p:sp>
      <p:sp>
        <p:nvSpPr>
          <p:cNvPr id="9" name="TextBox 8">
            <a:extLst>
              <a:ext uri="{FF2B5EF4-FFF2-40B4-BE49-F238E27FC236}">
                <a16:creationId xmlns:a16="http://schemas.microsoft.com/office/drawing/2014/main" id="{EDFC37EA-660B-9567-0657-0A53783B85DC}"/>
              </a:ext>
            </a:extLst>
          </p:cNvPr>
          <p:cNvSpPr txBox="1"/>
          <p:nvPr/>
        </p:nvSpPr>
        <p:spPr>
          <a:xfrm>
            <a:off x="734114" y="1710428"/>
            <a:ext cx="6387951" cy="1969770"/>
          </a:xfrm>
          <a:prstGeom prst="rect">
            <a:avLst/>
          </a:prstGeom>
          <a:noFill/>
        </p:spPr>
        <p:txBody>
          <a:bodyPr wrap="square" rtlCol="0">
            <a:spAutoFit/>
          </a:bodyPr>
          <a:lstStyle/>
          <a:p>
            <a:pPr marL="32400" indent="-32400" algn="l" defTabSz="1993206" fontAlgn="auto">
              <a:spcBef>
                <a:spcPts val="0"/>
              </a:spcBef>
              <a:spcAft>
                <a:spcPts val="0"/>
              </a:spcAft>
              <a:buFont typeface="Wingdings" pitchFamily="2" charset="2"/>
              <a:buChar char="§"/>
            </a:pPr>
            <a:r>
              <a:rPr lang="en-GB" sz="1800" kern="0" dirty="0">
                <a:latin typeface="Calibri"/>
                <a:cs typeface="Calibri"/>
                <a:sym typeface="Calibri"/>
              </a:rPr>
              <a:t> </a:t>
            </a:r>
            <a:r>
              <a:rPr lang="en-GB" sz="1800" kern="0" dirty="0">
                <a:solidFill>
                  <a:srgbClr val="666666"/>
                </a:solidFill>
                <a:latin typeface="Calibri"/>
                <a:cs typeface="Calibri"/>
                <a:sym typeface="Calibri"/>
              </a:rPr>
              <a:t>Ground floor:  65 m</a:t>
            </a:r>
            <a:r>
              <a:rPr lang="en-GB" sz="1800" kern="0" baseline="30000" dirty="0">
                <a:solidFill>
                  <a:srgbClr val="666666"/>
                </a:solidFill>
                <a:latin typeface="Calibri"/>
                <a:cs typeface="Calibri"/>
                <a:sym typeface="Calibri"/>
              </a:rPr>
              <a:t>2</a:t>
            </a:r>
            <a:r>
              <a:rPr lang="en-GB" sz="1800" kern="0" dirty="0">
                <a:solidFill>
                  <a:srgbClr val="666666"/>
                </a:solidFill>
                <a:latin typeface="Calibri"/>
                <a:cs typeface="Calibri"/>
                <a:sym typeface="Calibri"/>
              </a:rPr>
              <a:t> (quiet area) + 257 m</a:t>
            </a:r>
            <a:r>
              <a:rPr lang="en-GB" sz="1800" kern="0" baseline="30000" dirty="0">
                <a:solidFill>
                  <a:srgbClr val="666666"/>
                </a:solidFill>
                <a:latin typeface="Calibri"/>
                <a:cs typeface="Calibri"/>
                <a:sym typeface="Calibri"/>
              </a:rPr>
              <a:t>2</a:t>
            </a:r>
            <a:r>
              <a:rPr lang="en-GB" sz="1800" kern="0" dirty="0">
                <a:solidFill>
                  <a:srgbClr val="666666"/>
                </a:solidFill>
                <a:latin typeface="Calibri"/>
                <a:cs typeface="Calibri"/>
                <a:sym typeface="Calibri"/>
              </a:rPr>
              <a:t> (labs and workshops)</a:t>
            </a:r>
          </a:p>
          <a:p>
            <a:pPr marL="32400" indent="-32400" algn="just" defTabSz="1993206" fontAlgn="auto">
              <a:spcBef>
                <a:spcPts val="0"/>
              </a:spcBef>
              <a:spcAft>
                <a:spcPts val="0"/>
              </a:spcAft>
              <a:buFont typeface="Wingdings" pitchFamily="2" charset="2"/>
              <a:buChar char="§"/>
            </a:pPr>
            <a:r>
              <a:rPr lang="en-GB" kern="0" dirty="0">
                <a:solidFill>
                  <a:srgbClr val="666666"/>
                </a:solidFill>
                <a:latin typeface="Calibri"/>
                <a:cs typeface="Calibri"/>
                <a:sym typeface="Calibri"/>
              </a:rPr>
              <a:t> </a:t>
            </a:r>
            <a:r>
              <a:rPr lang="en-GB" sz="1800" kern="0" dirty="0">
                <a:solidFill>
                  <a:srgbClr val="666666"/>
                </a:solidFill>
                <a:latin typeface="Calibri"/>
                <a:cs typeface="Calibri"/>
                <a:sym typeface="Calibri"/>
              </a:rPr>
              <a:t>1</a:t>
            </a:r>
            <a:r>
              <a:rPr lang="en-GB" sz="1800" kern="0" baseline="30000" dirty="0">
                <a:solidFill>
                  <a:srgbClr val="666666"/>
                </a:solidFill>
                <a:latin typeface="Calibri"/>
                <a:cs typeface="Calibri"/>
                <a:sym typeface="Calibri"/>
              </a:rPr>
              <a:t>st</a:t>
            </a:r>
            <a:r>
              <a:rPr lang="en-GB" sz="1800" kern="0" dirty="0">
                <a:solidFill>
                  <a:srgbClr val="666666"/>
                </a:solidFill>
                <a:latin typeface="Calibri"/>
                <a:cs typeface="Calibri"/>
                <a:sym typeface="Calibri"/>
              </a:rPr>
              <a:t> floor: 65 m</a:t>
            </a:r>
            <a:r>
              <a:rPr lang="en-GB" sz="1800" kern="0" baseline="30000" dirty="0">
                <a:solidFill>
                  <a:srgbClr val="666666"/>
                </a:solidFill>
                <a:latin typeface="Calibri"/>
                <a:cs typeface="Calibri"/>
                <a:sym typeface="Calibri"/>
              </a:rPr>
              <a:t>2</a:t>
            </a:r>
            <a:r>
              <a:rPr lang="en-GB" sz="1800" kern="0" dirty="0">
                <a:solidFill>
                  <a:srgbClr val="666666"/>
                </a:solidFill>
                <a:latin typeface="Calibri"/>
                <a:cs typeface="Calibri"/>
                <a:sym typeface="Calibri"/>
              </a:rPr>
              <a:t> (quiet area)  + 267 m</a:t>
            </a:r>
            <a:r>
              <a:rPr lang="en-GB" sz="1800" kern="0" baseline="30000" dirty="0">
                <a:solidFill>
                  <a:srgbClr val="666666"/>
                </a:solidFill>
                <a:latin typeface="Calibri"/>
                <a:cs typeface="Calibri"/>
                <a:sym typeface="Calibri"/>
              </a:rPr>
              <a:t>2 </a:t>
            </a:r>
            <a:r>
              <a:rPr lang="en-GB" sz="1800" kern="0" dirty="0">
                <a:solidFill>
                  <a:srgbClr val="666666"/>
                </a:solidFill>
                <a:latin typeface="Calibri"/>
                <a:cs typeface="Calibri"/>
                <a:sym typeface="Calibri"/>
              </a:rPr>
              <a:t>(labs and workshops)</a:t>
            </a:r>
          </a:p>
          <a:p>
            <a:pPr marL="32400" indent="-32400" algn="just" defTabSz="1993206" fontAlgn="auto">
              <a:spcBef>
                <a:spcPts val="0"/>
              </a:spcBef>
              <a:spcAft>
                <a:spcPts val="0"/>
              </a:spcAft>
              <a:buFont typeface="Wingdings" pitchFamily="2" charset="2"/>
              <a:buChar char="§"/>
            </a:pPr>
            <a:r>
              <a:rPr lang="en-GB" sz="1800" kern="0" dirty="0">
                <a:solidFill>
                  <a:srgbClr val="666666"/>
                </a:solidFill>
                <a:latin typeface="Calibri"/>
                <a:cs typeface="Calibri"/>
                <a:sym typeface="Calibri"/>
              </a:rPr>
              <a:t> Non-magnetic floor</a:t>
            </a:r>
          </a:p>
          <a:p>
            <a:pPr marL="32400" indent="-32400" algn="just" defTabSz="1993206" fontAlgn="auto">
              <a:spcBef>
                <a:spcPts val="0"/>
              </a:spcBef>
              <a:spcAft>
                <a:spcPts val="0"/>
              </a:spcAft>
              <a:buFont typeface="Wingdings" pitchFamily="2" charset="2"/>
              <a:buChar char="§"/>
            </a:pPr>
            <a:r>
              <a:rPr lang="en-GB" sz="1800" kern="0" dirty="0">
                <a:solidFill>
                  <a:srgbClr val="666666"/>
                </a:solidFill>
                <a:latin typeface="Calibri"/>
                <a:cs typeface="Calibri"/>
                <a:sym typeface="Calibri"/>
              </a:rPr>
              <a:t> Dedicated to mechanical and control integration, low/high temperature, magnets, high-pressure  and  mechanical processing</a:t>
            </a:r>
          </a:p>
          <a:p>
            <a:pPr marL="32400" indent="-32400" algn="just" defTabSz="1993206" fontAlgn="auto">
              <a:spcBef>
                <a:spcPts val="0"/>
              </a:spcBef>
              <a:spcAft>
                <a:spcPts val="0"/>
              </a:spcAft>
              <a:buFont typeface="Wingdings" pitchFamily="2" charset="2"/>
              <a:buChar char="§"/>
            </a:pPr>
            <a:r>
              <a:rPr lang="en-GB" sz="1800" kern="0" dirty="0">
                <a:solidFill>
                  <a:srgbClr val="666666"/>
                </a:solidFill>
                <a:latin typeface="Calibri"/>
                <a:cs typeface="Calibri"/>
                <a:sym typeface="Calibri"/>
              </a:rPr>
              <a:t> Includes a mechanical workshop</a:t>
            </a:r>
          </a:p>
          <a:p>
            <a:pPr defTabSz="1993206" fontAlgn="auto">
              <a:spcBef>
                <a:spcPts val="0"/>
              </a:spcBef>
              <a:spcAft>
                <a:spcPts val="0"/>
              </a:spcAft>
            </a:pPr>
            <a:endParaRPr lang="en-GB" sz="1400" kern="0" dirty="0">
              <a:latin typeface="Calibri"/>
              <a:cs typeface="Calibri"/>
              <a:sym typeface="Calibri"/>
            </a:endParaRPr>
          </a:p>
        </p:txBody>
      </p:sp>
      <p:pic>
        <p:nvPicPr>
          <p:cNvPr id="11" name="Picture 10">
            <a:extLst>
              <a:ext uri="{FF2B5EF4-FFF2-40B4-BE49-F238E27FC236}">
                <a16:creationId xmlns:a16="http://schemas.microsoft.com/office/drawing/2014/main" id="{A1E26738-0043-2767-992E-A94B3FB11A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11184" y="3717784"/>
            <a:ext cx="3041189" cy="2280892"/>
          </a:xfrm>
          <a:prstGeom prst="rect">
            <a:avLst/>
          </a:prstGeom>
        </p:spPr>
      </p:pic>
      <p:pic>
        <p:nvPicPr>
          <p:cNvPr id="12" name="Picture 11">
            <a:extLst>
              <a:ext uri="{FF2B5EF4-FFF2-40B4-BE49-F238E27FC236}">
                <a16:creationId xmlns:a16="http://schemas.microsoft.com/office/drawing/2014/main" id="{F0702AF1-71D3-BE4E-B069-94138E6ECA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3925117" y="4807111"/>
            <a:ext cx="2124105" cy="1593079"/>
          </a:xfrm>
          <a:prstGeom prst="rect">
            <a:avLst/>
          </a:prstGeom>
        </p:spPr>
      </p:pic>
      <p:pic>
        <p:nvPicPr>
          <p:cNvPr id="13" name="Picture 12">
            <a:extLst>
              <a:ext uri="{FF2B5EF4-FFF2-40B4-BE49-F238E27FC236}">
                <a16:creationId xmlns:a16="http://schemas.microsoft.com/office/drawing/2014/main" id="{AEBB5F19-99E5-53F0-350C-57104BFFE7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44266" y="4712054"/>
            <a:ext cx="1953118" cy="1464838"/>
          </a:xfrm>
          <a:prstGeom prst="rect">
            <a:avLst/>
          </a:prstGeom>
        </p:spPr>
      </p:pic>
      <p:pic>
        <p:nvPicPr>
          <p:cNvPr id="14" name="Picture 13">
            <a:extLst>
              <a:ext uri="{FF2B5EF4-FFF2-40B4-BE49-F238E27FC236}">
                <a16:creationId xmlns:a16="http://schemas.microsoft.com/office/drawing/2014/main" id="{13663E28-4D57-2B95-FD7B-E378CEFF3DE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22577" y="2062525"/>
            <a:ext cx="2516475" cy="1887356"/>
          </a:xfrm>
          <a:prstGeom prst="rect">
            <a:avLst/>
          </a:prstGeom>
        </p:spPr>
      </p:pic>
      <p:pic>
        <p:nvPicPr>
          <p:cNvPr id="15" name="Picture 14">
            <a:extLst>
              <a:ext uri="{FF2B5EF4-FFF2-40B4-BE49-F238E27FC236}">
                <a16:creationId xmlns:a16="http://schemas.microsoft.com/office/drawing/2014/main" id="{32CB4C09-FE98-AA00-45BE-2B150DB2299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03956" y="4835900"/>
            <a:ext cx="2283178" cy="1712384"/>
          </a:xfrm>
          <a:prstGeom prst="rect">
            <a:avLst/>
          </a:prstGeom>
        </p:spPr>
      </p:pic>
      <p:pic>
        <p:nvPicPr>
          <p:cNvPr id="16" name="Picture 15">
            <a:extLst>
              <a:ext uri="{FF2B5EF4-FFF2-40B4-BE49-F238E27FC236}">
                <a16:creationId xmlns:a16="http://schemas.microsoft.com/office/drawing/2014/main" id="{C2921B28-B34E-0CEA-A580-147A0103980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17331" y="1281128"/>
            <a:ext cx="2283178" cy="1712384"/>
          </a:xfrm>
          <a:prstGeom prst="rect">
            <a:avLst/>
          </a:prstGeom>
        </p:spPr>
      </p:pic>
      <p:pic>
        <p:nvPicPr>
          <p:cNvPr id="17" name="Picture 16">
            <a:extLst>
              <a:ext uri="{FF2B5EF4-FFF2-40B4-BE49-F238E27FC236}">
                <a16:creationId xmlns:a16="http://schemas.microsoft.com/office/drawing/2014/main" id="{42087D8F-7931-63EC-A961-A7D99169716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776743" y="4541598"/>
            <a:ext cx="2208145" cy="1656109"/>
          </a:xfrm>
          <a:prstGeom prst="rect">
            <a:avLst/>
          </a:prstGeom>
        </p:spPr>
      </p:pic>
      <p:pic>
        <p:nvPicPr>
          <p:cNvPr id="18" name="Picture 17">
            <a:extLst>
              <a:ext uri="{FF2B5EF4-FFF2-40B4-BE49-F238E27FC236}">
                <a16:creationId xmlns:a16="http://schemas.microsoft.com/office/drawing/2014/main" id="{A6A1D13D-FE88-B615-F308-9A6F416B543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5400000">
            <a:off x="8379880" y="3627913"/>
            <a:ext cx="1809019" cy="1356764"/>
          </a:xfrm>
          <a:prstGeom prst="rect">
            <a:avLst/>
          </a:prstGeom>
        </p:spPr>
      </p:pic>
      <p:pic>
        <p:nvPicPr>
          <p:cNvPr id="19" name="Picture 18">
            <a:extLst>
              <a:ext uri="{FF2B5EF4-FFF2-40B4-BE49-F238E27FC236}">
                <a16:creationId xmlns:a16="http://schemas.microsoft.com/office/drawing/2014/main" id="{855EBFF3-1C5E-9BE3-3D17-ED9379B032D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381240" y="3401785"/>
            <a:ext cx="2217038" cy="1662778"/>
          </a:xfrm>
          <a:prstGeom prst="rect">
            <a:avLst/>
          </a:prstGeom>
        </p:spPr>
      </p:pic>
    </p:spTree>
    <p:extLst>
      <p:ext uri="{BB962C8B-B14F-4D97-AF65-F5344CB8AC3E}">
        <p14:creationId xmlns:p14="http://schemas.microsoft.com/office/powerpoint/2010/main" val="107453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GB" dirty="0">
                <a:solidFill>
                  <a:schemeClr val="tx1">
                    <a:lumMod val="75000"/>
                    <a:lumOff val="25000"/>
                  </a:schemeClr>
                </a:solidFill>
              </a:rPr>
              <a:t>Labs and workshops</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24</a:t>
            </a:fld>
            <a:endParaRPr lang="sv-SE" dirty="0">
              <a:solidFill>
                <a:srgbClr val="CCCCCC"/>
              </a:solidFill>
            </a:endParaRPr>
          </a:p>
        </p:txBody>
      </p:sp>
      <p:sp>
        <p:nvSpPr>
          <p:cNvPr id="8" name="Platshållare för text 7">
            <a:extLst>
              <a:ext uri="{FF2B5EF4-FFF2-40B4-BE49-F238E27FC236}">
                <a16:creationId xmlns:a16="http://schemas.microsoft.com/office/drawing/2014/main" id="{F9694C8D-3712-49FB-B071-2180F2DC8118}"/>
              </a:ext>
            </a:extLst>
          </p:cNvPr>
          <p:cNvSpPr>
            <a:spLocks noGrp="1"/>
          </p:cNvSpPr>
          <p:nvPr>
            <p:ph type="body" sz="quarter" idx="14"/>
          </p:nvPr>
        </p:nvSpPr>
        <p:spPr/>
        <p:txBody>
          <a:bodyPr/>
          <a:lstStyle/>
          <a:p>
            <a:r>
              <a:rPr lang="en-GB" dirty="0"/>
              <a:t>B02</a:t>
            </a:r>
          </a:p>
        </p:txBody>
      </p:sp>
      <p:sp>
        <p:nvSpPr>
          <p:cNvPr id="3" name="TextBox 2">
            <a:extLst>
              <a:ext uri="{FF2B5EF4-FFF2-40B4-BE49-F238E27FC236}">
                <a16:creationId xmlns:a16="http://schemas.microsoft.com/office/drawing/2014/main" id="{BEDD036B-4136-7603-ABF4-589D89ED1EBC}"/>
              </a:ext>
            </a:extLst>
          </p:cNvPr>
          <p:cNvSpPr txBox="1"/>
          <p:nvPr/>
        </p:nvSpPr>
        <p:spPr>
          <a:xfrm>
            <a:off x="743147" y="1582008"/>
            <a:ext cx="6817777" cy="2031325"/>
          </a:xfrm>
          <a:prstGeom prst="rect">
            <a:avLst/>
          </a:prstGeom>
          <a:noFill/>
        </p:spPr>
        <p:txBody>
          <a:bodyPr wrap="square" rtlCol="0">
            <a:spAutoFit/>
          </a:bodyPr>
          <a:lstStyle/>
          <a:p>
            <a:pPr algn="l" defTabSz="1993206" fontAlgn="auto">
              <a:spcBef>
                <a:spcPts val="0"/>
              </a:spcBef>
              <a:spcAft>
                <a:spcPts val="0"/>
              </a:spcAft>
            </a:pPr>
            <a:r>
              <a:rPr lang="en-GB" sz="1800" b="1" kern="0" dirty="0">
                <a:solidFill>
                  <a:schemeClr val="accent1"/>
                </a:solidFill>
                <a:cs typeface="Calibri"/>
                <a:sym typeface="Calibri"/>
              </a:rPr>
              <a:t>Sample environment</a:t>
            </a:r>
          </a:p>
          <a:p>
            <a:pPr algn="l" defTabSz="1993206" fontAlgn="auto">
              <a:spcBef>
                <a:spcPts val="0"/>
              </a:spcBef>
              <a:spcAft>
                <a:spcPts val="0"/>
              </a:spcAft>
            </a:pPr>
            <a:r>
              <a:rPr lang="en-GB" sz="1800" kern="0" dirty="0">
                <a:solidFill>
                  <a:srgbClr val="666666"/>
                </a:solidFill>
                <a:cs typeface="Calibri"/>
                <a:sym typeface="Calibri"/>
              </a:rPr>
              <a:t>165 m</a:t>
            </a:r>
            <a:r>
              <a:rPr lang="en-GB" sz="1800" kern="0" baseline="30000" dirty="0">
                <a:solidFill>
                  <a:srgbClr val="666666"/>
                </a:solidFill>
                <a:cs typeface="Calibri"/>
                <a:sym typeface="Calibri"/>
              </a:rPr>
              <a:t>2</a:t>
            </a:r>
          </a:p>
          <a:p>
            <a:pPr marL="32400" indent="-32400" algn="l" defTabSz="1993206" fontAlgn="auto">
              <a:spcBef>
                <a:spcPts val="0"/>
              </a:spcBef>
              <a:spcAft>
                <a:spcPts val="0"/>
              </a:spcAft>
              <a:buFont typeface="Wingdings" pitchFamily="2" charset="2"/>
              <a:buChar char="§"/>
            </a:pPr>
            <a:r>
              <a:rPr lang="en-GB" kern="0" dirty="0">
                <a:solidFill>
                  <a:srgbClr val="666666"/>
                </a:solidFill>
                <a:cs typeface="Calibri"/>
                <a:sym typeface="Calibri"/>
              </a:rPr>
              <a:t> </a:t>
            </a:r>
            <a:r>
              <a:rPr lang="en-GB" sz="1800" kern="0" dirty="0">
                <a:solidFill>
                  <a:srgbClr val="666666"/>
                </a:solidFill>
                <a:cs typeface="Calibri"/>
                <a:sym typeface="Calibri"/>
              </a:rPr>
              <a:t>Outside the restricted zone</a:t>
            </a:r>
          </a:p>
          <a:p>
            <a:pPr marL="32400" indent="-32400" algn="l" defTabSz="1993206" fontAlgn="auto">
              <a:spcBef>
                <a:spcPts val="0"/>
              </a:spcBef>
              <a:spcAft>
                <a:spcPts val="0"/>
              </a:spcAft>
              <a:buFont typeface="Wingdings" pitchFamily="2" charset="2"/>
              <a:buChar char="§"/>
            </a:pPr>
            <a:r>
              <a:rPr lang="en-GB" kern="0" dirty="0">
                <a:solidFill>
                  <a:srgbClr val="666666"/>
                </a:solidFill>
                <a:cs typeface="Calibri"/>
                <a:sym typeface="Calibri"/>
              </a:rPr>
              <a:t> After BOT: to test and integrate SES on arrival at ESS </a:t>
            </a:r>
            <a:endParaRPr lang="en-GB" sz="1800" kern="0" dirty="0">
              <a:solidFill>
                <a:srgbClr val="666666"/>
              </a:solidFill>
              <a:cs typeface="Calibri"/>
              <a:sym typeface="Calibri"/>
            </a:endParaRPr>
          </a:p>
          <a:p>
            <a:pPr marL="32400" indent="-32400" algn="l" defTabSz="1993206" fontAlgn="auto">
              <a:spcBef>
                <a:spcPts val="0"/>
              </a:spcBef>
              <a:spcAft>
                <a:spcPts val="0"/>
              </a:spcAft>
              <a:buFont typeface="Wingdings" pitchFamily="2" charset="2"/>
              <a:buChar char="§"/>
            </a:pPr>
            <a:r>
              <a:rPr lang="en-GB" sz="1800" kern="0" dirty="0">
                <a:solidFill>
                  <a:srgbClr val="666666"/>
                </a:solidFill>
                <a:cs typeface="Calibri"/>
                <a:sym typeface="Calibri"/>
              </a:rPr>
              <a:t> Currently shared with ECDC, MCA, Chopper and detectors for collaborative projects (YMIR)</a:t>
            </a:r>
          </a:p>
          <a:p>
            <a:pPr marL="32400" indent="-32400" algn="l" defTabSz="1993206" fontAlgn="auto">
              <a:spcBef>
                <a:spcPts val="0"/>
              </a:spcBef>
              <a:spcAft>
                <a:spcPts val="0"/>
              </a:spcAft>
              <a:buFont typeface="Wingdings" pitchFamily="2" charset="2"/>
              <a:buChar char="§"/>
            </a:pPr>
            <a:r>
              <a:rPr lang="en-GB" sz="1800" kern="0" dirty="0">
                <a:solidFill>
                  <a:srgbClr val="666666"/>
                </a:solidFill>
                <a:cs typeface="Calibri"/>
                <a:sym typeface="Calibri"/>
              </a:rPr>
              <a:t> Non-magnetic floor</a:t>
            </a:r>
          </a:p>
        </p:txBody>
      </p:sp>
      <p:pic>
        <p:nvPicPr>
          <p:cNvPr id="6" name="Picture 5">
            <a:extLst>
              <a:ext uri="{FF2B5EF4-FFF2-40B4-BE49-F238E27FC236}">
                <a16:creationId xmlns:a16="http://schemas.microsoft.com/office/drawing/2014/main" id="{4251E354-C052-FD7C-B230-07482C1AB94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3147" y="3952736"/>
            <a:ext cx="2484317" cy="1863238"/>
          </a:xfrm>
          <a:prstGeom prst="rect">
            <a:avLst/>
          </a:prstGeom>
        </p:spPr>
      </p:pic>
      <p:pic>
        <p:nvPicPr>
          <p:cNvPr id="7" name="Picture 6">
            <a:extLst>
              <a:ext uri="{FF2B5EF4-FFF2-40B4-BE49-F238E27FC236}">
                <a16:creationId xmlns:a16="http://schemas.microsoft.com/office/drawing/2014/main" id="{B3BB5B25-9D20-8F17-6F0D-8CF9000EBE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60614" y="4555771"/>
            <a:ext cx="2628450" cy="1971337"/>
          </a:xfrm>
          <a:prstGeom prst="rect">
            <a:avLst/>
          </a:prstGeom>
        </p:spPr>
      </p:pic>
      <p:sp>
        <p:nvSpPr>
          <p:cNvPr id="9" name="TextBox 8">
            <a:extLst>
              <a:ext uri="{FF2B5EF4-FFF2-40B4-BE49-F238E27FC236}">
                <a16:creationId xmlns:a16="http://schemas.microsoft.com/office/drawing/2014/main" id="{8D8E5394-DBED-544B-DB68-5EF38DD2356D}"/>
              </a:ext>
            </a:extLst>
          </p:cNvPr>
          <p:cNvSpPr txBox="1"/>
          <p:nvPr/>
        </p:nvSpPr>
        <p:spPr>
          <a:xfrm>
            <a:off x="7405473" y="4844454"/>
            <a:ext cx="3831498" cy="1200329"/>
          </a:xfrm>
          <a:prstGeom prst="rect">
            <a:avLst/>
          </a:prstGeom>
          <a:noFill/>
        </p:spPr>
        <p:txBody>
          <a:bodyPr wrap="none" rtlCol="0">
            <a:spAutoFit/>
          </a:bodyPr>
          <a:lstStyle/>
          <a:p>
            <a:pPr algn="l"/>
            <a:r>
              <a:rPr lang="en-GB" b="1" dirty="0">
                <a:solidFill>
                  <a:schemeClr val="accent1"/>
                </a:solidFill>
              </a:rPr>
              <a:t>Polarisation lab</a:t>
            </a:r>
          </a:p>
          <a:p>
            <a:pPr algn="l"/>
            <a:r>
              <a:rPr lang="en-GB" dirty="0">
                <a:solidFill>
                  <a:srgbClr val="666666"/>
                </a:solidFill>
              </a:rPr>
              <a:t>51 m</a:t>
            </a:r>
            <a:r>
              <a:rPr lang="en-GB" baseline="30000" dirty="0">
                <a:solidFill>
                  <a:srgbClr val="666666"/>
                </a:solidFill>
              </a:rPr>
              <a:t>2</a:t>
            </a:r>
            <a:r>
              <a:rPr lang="en-GB" dirty="0">
                <a:solidFill>
                  <a:srgbClr val="666666"/>
                </a:solidFill>
              </a:rPr>
              <a:t> </a:t>
            </a:r>
          </a:p>
          <a:p>
            <a:pPr marL="32400" indent="-32400" algn="l">
              <a:buFont typeface="Wingdings" pitchFamily="2" charset="2"/>
              <a:buChar char="§"/>
            </a:pPr>
            <a:r>
              <a:rPr lang="en-GB" dirty="0">
                <a:solidFill>
                  <a:srgbClr val="666666"/>
                </a:solidFill>
              </a:rPr>
              <a:t> Dedicated to polarisation research</a:t>
            </a:r>
          </a:p>
          <a:p>
            <a:pPr marL="32400" indent="-32400" algn="l">
              <a:buFont typeface="Wingdings" pitchFamily="2" charset="2"/>
              <a:buChar char="§"/>
            </a:pPr>
            <a:r>
              <a:rPr lang="en-GB" dirty="0">
                <a:solidFill>
                  <a:srgbClr val="666666"/>
                </a:solidFill>
              </a:rPr>
              <a:t> Laser curtain installed</a:t>
            </a:r>
          </a:p>
        </p:txBody>
      </p:sp>
      <p:pic>
        <p:nvPicPr>
          <p:cNvPr id="16" name="Picture 15">
            <a:extLst>
              <a:ext uri="{FF2B5EF4-FFF2-40B4-BE49-F238E27FC236}">
                <a16:creationId xmlns:a16="http://schemas.microsoft.com/office/drawing/2014/main" id="{6B0DC1F3-A4D4-9349-0CE1-6C8D791FBA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4787467" y="3641108"/>
            <a:ext cx="2268051" cy="1701038"/>
          </a:xfrm>
          <a:prstGeom prst="rect">
            <a:avLst/>
          </a:prstGeom>
        </p:spPr>
      </p:pic>
      <p:pic>
        <p:nvPicPr>
          <p:cNvPr id="18" name="Picture 17">
            <a:extLst>
              <a:ext uri="{FF2B5EF4-FFF2-40B4-BE49-F238E27FC236}">
                <a16:creationId xmlns:a16="http://schemas.microsoft.com/office/drawing/2014/main" id="{A9B55150-720A-6043-A57F-F1245148FE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60924" y="1962752"/>
            <a:ext cx="2380499" cy="1785374"/>
          </a:xfrm>
          <a:prstGeom prst="rect">
            <a:avLst/>
          </a:prstGeom>
        </p:spPr>
      </p:pic>
      <p:pic>
        <p:nvPicPr>
          <p:cNvPr id="20" name="Picture 19">
            <a:extLst>
              <a:ext uri="{FF2B5EF4-FFF2-40B4-BE49-F238E27FC236}">
                <a16:creationId xmlns:a16="http://schemas.microsoft.com/office/drawing/2014/main" id="{9BD8D64D-F99B-B459-65AB-EDAD5BEACC9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77333" y="3379592"/>
            <a:ext cx="2380498" cy="1785373"/>
          </a:xfrm>
          <a:prstGeom prst="rect">
            <a:avLst/>
          </a:prstGeom>
        </p:spPr>
      </p:pic>
    </p:spTree>
    <p:extLst>
      <p:ext uri="{BB962C8B-B14F-4D97-AF65-F5344CB8AC3E}">
        <p14:creationId xmlns:p14="http://schemas.microsoft.com/office/powerpoint/2010/main" val="345133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GB" dirty="0">
                <a:solidFill>
                  <a:schemeClr val="tx1">
                    <a:lumMod val="75000"/>
                    <a:lumOff val="25000"/>
                  </a:schemeClr>
                </a:solidFill>
              </a:rPr>
              <a:t>Labs &amp; workshops to install</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25</a:t>
            </a:fld>
            <a:endParaRPr lang="sv-SE" dirty="0">
              <a:solidFill>
                <a:srgbClr val="CCCCCC"/>
              </a:solidFill>
            </a:endParaRPr>
          </a:p>
        </p:txBody>
      </p:sp>
      <p:sp>
        <p:nvSpPr>
          <p:cNvPr id="8" name="Platshållare för text 7">
            <a:extLst>
              <a:ext uri="{FF2B5EF4-FFF2-40B4-BE49-F238E27FC236}">
                <a16:creationId xmlns:a16="http://schemas.microsoft.com/office/drawing/2014/main" id="{F9694C8D-3712-49FB-B071-2180F2DC8118}"/>
              </a:ext>
            </a:extLst>
          </p:cNvPr>
          <p:cNvSpPr>
            <a:spLocks noGrp="1"/>
          </p:cNvSpPr>
          <p:nvPr>
            <p:ph type="body" sz="quarter" idx="14"/>
          </p:nvPr>
        </p:nvSpPr>
        <p:spPr/>
        <p:txBody>
          <a:bodyPr/>
          <a:lstStyle/>
          <a:p>
            <a:r>
              <a:rPr lang="en-GB" dirty="0"/>
              <a:t>D08</a:t>
            </a:r>
          </a:p>
        </p:txBody>
      </p:sp>
      <p:pic>
        <p:nvPicPr>
          <p:cNvPr id="3" name="Picture 2">
            <a:extLst>
              <a:ext uri="{FF2B5EF4-FFF2-40B4-BE49-F238E27FC236}">
                <a16:creationId xmlns:a16="http://schemas.microsoft.com/office/drawing/2014/main" id="{24462731-E05F-F418-9F18-5A8A150D78B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37291"/>
          <a:stretch/>
        </p:blipFill>
        <p:spPr>
          <a:xfrm>
            <a:off x="2866522" y="1092489"/>
            <a:ext cx="3786911" cy="4202445"/>
          </a:xfrm>
          <a:prstGeom prst="rect">
            <a:avLst/>
          </a:prstGeom>
        </p:spPr>
      </p:pic>
      <p:pic>
        <p:nvPicPr>
          <p:cNvPr id="6" name="Picture 5">
            <a:extLst>
              <a:ext uri="{FF2B5EF4-FFF2-40B4-BE49-F238E27FC236}">
                <a16:creationId xmlns:a16="http://schemas.microsoft.com/office/drawing/2014/main" id="{9AE8B5DD-9957-272C-E956-585BD0C8D87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32339" b="26570"/>
          <a:stretch/>
        </p:blipFill>
        <p:spPr>
          <a:xfrm>
            <a:off x="7749216" y="2463522"/>
            <a:ext cx="4059204" cy="3776870"/>
          </a:xfrm>
          <a:prstGeom prst="rect">
            <a:avLst/>
          </a:prstGeom>
        </p:spPr>
      </p:pic>
      <p:sp>
        <p:nvSpPr>
          <p:cNvPr id="7" name="TextBox 6">
            <a:extLst>
              <a:ext uri="{FF2B5EF4-FFF2-40B4-BE49-F238E27FC236}">
                <a16:creationId xmlns:a16="http://schemas.microsoft.com/office/drawing/2014/main" id="{1867F758-8FDE-BB81-E1A8-871D281E5058}"/>
              </a:ext>
            </a:extLst>
          </p:cNvPr>
          <p:cNvSpPr txBox="1"/>
          <p:nvPr/>
        </p:nvSpPr>
        <p:spPr>
          <a:xfrm>
            <a:off x="9203179" y="1642270"/>
            <a:ext cx="1246752" cy="369332"/>
          </a:xfrm>
          <a:prstGeom prst="rect">
            <a:avLst/>
          </a:prstGeom>
          <a:noFill/>
        </p:spPr>
        <p:txBody>
          <a:bodyPr wrap="none" rtlCol="0">
            <a:spAutoFit/>
          </a:bodyPr>
          <a:lstStyle/>
          <a:p>
            <a:pPr algn="l"/>
            <a:r>
              <a:rPr lang="en-GB" b="1" dirty="0"/>
              <a:t>First floor</a:t>
            </a:r>
          </a:p>
        </p:txBody>
      </p:sp>
      <p:sp>
        <p:nvSpPr>
          <p:cNvPr id="9" name="Oval 8">
            <a:extLst>
              <a:ext uri="{FF2B5EF4-FFF2-40B4-BE49-F238E27FC236}">
                <a16:creationId xmlns:a16="http://schemas.microsoft.com/office/drawing/2014/main" id="{592AA068-AD02-77F3-0B33-7EB283CC6D27}"/>
              </a:ext>
            </a:extLst>
          </p:cNvPr>
          <p:cNvSpPr/>
          <p:nvPr/>
        </p:nvSpPr>
        <p:spPr>
          <a:xfrm rot="20923554">
            <a:off x="3333063" y="3617566"/>
            <a:ext cx="3178557" cy="776859"/>
          </a:xfrm>
          <a:prstGeom prst="ellipse">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764C8DBE-49FD-D6E3-9A7F-375C5C43333A}"/>
              </a:ext>
            </a:extLst>
          </p:cNvPr>
          <p:cNvSpPr txBox="1"/>
          <p:nvPr/>
        </p:nvSpPr>
        <p:spPr>
          <a:xfrm>
            <a:off x="4176688" y="5710894"/>
            <a:ext cx="1593962" cy="369332"/>
          </a:xfrm>
          <a:prstGeom prst="rect">
            <a:avLst/>
          </a:prstGeom>
          <a:noFill/>
        </p:spPr>
        <p:txBody>
          <a:bodyPr wrap="none" rtlCol="0">
            <a:spAutoFit/>
          </a:bodyPr>
          <a:lstStyle/>
          <a:p>
            <a:pPr algn="l"/>
            <a:r>
              <a:rPr lang="en-GB" b="1" dirty="0"/>
              <a:t>Ground floor</a:t>
            </a:r>
          </a:p>
        </p:txBody>
      </p:sp>
      <p:sp>
        <p:nvSpPr>
          <p:cNvPr id="12" name="Oval 11">
            <a:extLst>
              <a:ext uri="{FF2B5EF4-FFF2-40B4-BE49-F238E27FC236}">
                <a16:creationId xmlns:a16="http://schemas.microsoft.com/office/drawing/2014/main" id="{28F47DF7-3251-66ED-BB90-05D796DE2035}"/>
              </a:ext>
            </a:extLst>
          </p:cNvPr>
          <p:cNvSpPr/>
          <p:nvPr/>
        </p:nvSpPr>
        <p:spPr>
          <a:xfrm>
            <a:off x="3056976" y="2425218"/>
            <a:ext cx="3438335" cy="984383"/>
          </a:xfrm>
          <a:prstGeom prst="ellipse">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A2487CF8-3138-90B9-3F5F-525895CD65D7}"/>
              </a:ext>
            </a:extLst>
          </p:cNvPr>
          <p:cNvSpPr/>
          <p:nvPr/>
        </p:nvSpPr>
        <p:spPr>
          <a:xfrm rot="20923554">
            <a:off x="8770468" y="4868287"/>
            <a:ext cx="1703894" cy="1105114"/>
          </a:xfrm>
          <a:prstGeom prst="ellipse">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F5256B9C-9776-3CBA-1B3C-142FE0062F31}"/>
              </a:ext>
            </a:extLst>
          </p:cNvPr>
          <p:cNvSpPr txBox="1"/>
          <p:nvPr/>
        </p:nvSpPr>
        <p:spPr>
          <a:xfrm>
            <a:off x="558289" y="2011602"/>
            <a:ext cx="2150111" cy="2031325"/>
          </a:xfrm>
          <a:prstGeom prst="rect">
            <a:avLst/>
          </a:prstGeom>
          <a:noFill/>
        </p:spPr>
        <p:txBody>
          <a:bodyPr wrap="square" rtlCol="0">
            <a:spAutoFit/>
          </a:bodyPr>
          <a:lstStyle/>
          <a:p>
            <a:pPr algn="l"/>
            <a:r>
              <a:rPr lang="en-GB" b="1" dirty="0">
                <a:solidFill>
                  <a:schemeClr val="accent1"/>
                </a:solidFill>
              </a:rPr>
              <a:t>Sample environment</a:t>
            </a:r>
          </a:p>
          <a:p>
            <a:pPr algn="l"/>
            <a:r>
              <a:rPr lang="en-GB" dirty="0">
                <a:solidFill>
                  <a:srgbClr val="666666"/>
                </a:solidFill>
              </a:rPr>
              <a:t>Maintenance and storage of </a:t>
            </a:r>
            <a:r>
              <a:rPr lang="en-GB" dirty="0" err="1">
                <a:solidFill>
                  <a:srgbClr val="666666"/>
                </a:solidFill>
              </a:rPr>
              <a:t>cryos</a:t>
            </a:r>
            <a:r>
              <a:rPr lang="en-GB" dirty="0">
                <a:solidFill>
                  <a:srgbClr val="666666"/>
                </a:solidFill>
              </a:rPr>
              <a:t>, magnets, furnaces for ODIN, DREAM, ESTIA,…</a:t>
            </a:r>
          </a:p>
        </p:txBody>
      </p:sp>
      <p:sp>
        <p:nvSpPr>
          <p:cNvPr id="16" name="TextBox 15">
            <a:extLst>
              <a:ext uri="{FF2B5EF4-FFF2-40B4-BE49-F238E27FC236}">
                <a16:creationId xmlns:a16="http://schemas.microsoft.com/office/drawing/2014/main" id="{ED577B47-31B9-9E5D-97E4-2A6903DC92FA}"/>
              </a:ext>
            </a:extLst>
          </p:cNvPr>
          <p:cNvSpPr txBox="1"/>
          <p:nvPr/>
        </p:nvSpPr>
        <p:spPr>
          <a:xfrm>
            <a:off x="562017" y="4289602"/>
            <a:ext cx="1477136" cy="923330"/>
          </a:xfrm>
          <a:prstGeom prst="rect">
            <a:avLst/>
          </a:prstGeom>
          <a:noFill/>
        </p:spPr>
        <p:txBody>
          <a:bodyPr wrap="none" rtlCol="0">
            <a:spAutoFit/>
          </a:bodyPr>
          <a:lstStyle/>
          <a:p>
            <a:pPr algn="l"/>
            <a:r>
              <a:rPr lang="en-GB" b="1" dirty="0">
                <a:solidFill>
                  <a:schemeClr val="accent1"/>
                </a:solidFill>
              </a:rPr>
              <a:t>Polarization</a:t>
            </a:r>
          </a:p>
          <a:p>
            <a:pPr algn="l"/>
            <a:endParaRPr lang="en-GB" b="1" dirty="0">
              <a:solidFill>
                <a:schemeClr val="accent1"/>
              </a:solidFill>
            </a:endParaRPr>
          </a:p>
          <a:p>
            <a:pPr algn="l"/>
            <a:endParaRPr lang="en-GB" dirty="0">
              <a:solidFill>
                <a:srgbClr val="666666"/>
              </a:solidFill>
            </a:endParaRPr>
          </a:p>
        </p:txBody>
      </p:sp>
      <p:sp>
        <p:nvSpPr>
          <p:cNvPr id="17" name="TextBox 16">
            <a:extLst>
              <a:ext uri="{FF2B5EF4-FFF2-40B4-BE49-F238E27FC236}">
                <a16:creationId xmlns:a16="http://schemas.microsoft.com/office/drawing/2014/main" id="{6BB3F439-6009-7467-B1EE-61B419099558}"/>
              </a:ext>
            </a:extLst>
          </p:cNvPr>
          <p:cNvSpPr txBox="1"/>
          <p:nvPr/>
        </p:nvSpPr>
        <p:spPr>
          <a:xfrm>
            <a:off x="6998675" y="5232482"/>
            <a:ext cx="1688091" cy="646331"/>
          </a:xfrm>
          <a:prstGeom prst="rect">
            <a:avLst/>
          </a:prstGeom>
          <a:noFill/>
        </p:spPr>
        <p:txBody>
          <a:bodyPr wrap="none" rtlCol="0">
            <a:spAutoFit/>
          </a:bodyPr>
          <a:lstStyle/>
          <a:p>
            <a:pPr algn="l"/>
            <a:r>
              <a:rPr lang="en-GB" b="1" dirty="0">
                <a:solidFill>
                  <a:schemeClr val="accent1"/>
                </a:solidFill>
              </a:rPr>
              <a:t>High pressure</a:t>
            </a:r>
          </a:p>
          <a:p>
            <a:pPr algn="l"/>
            <a:r>
              <a:rPr lang="en-GB" dirty="0">
                <a:solidFill>
                  <a:srgbClr val="666666"/>
                </a:solidFill>
              </a:rPr>
              <a:t>DAC</a:t>
            </a:r>
          </a:p>
        </p:txBody>
      </p:sp>
    </p:spTree>
    <p:extLst>
      <p:ext uri="{BB962C8B-B14F-4D97-AF65-F5344CB8AC3E}">
        <p14:creationId xmlns:p14="http://schemas.microsoft.com/office/powerpoint/2010/main" val="223989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GB" dirty="0">
                <a:solidFill>
                  <a:schemeClr val="tx1">
                    <a:lumMod val="75000"/>
                    <a:lumOff val="25000"/>
                  </a:schemeClr>
                </a:solidFill>
              </a:rPr>
              <a:t>Labs &amp; workshops to install</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26</a:t>
            </a:fld>
            <a:endParaRPr lang="sv-SE" dirty="0">
              <a:solidFill>
                <a:srgbClr val="CCCCCC"/>
              </a:solidFill>
            </a:endParaRPr>
          </a:p>
        </p:txBody>
      </p:sp>
      <p:sp>
        <p:nvSpPr>
          <p:cNvPr id="8" name="Platshållare för text 7">
            <a:extLst>
              <a:ext uri="{FF2B5EF4-FFF2-40B4-BE49-F238E27FC236}">
                <a16:creationId xmlns:a16="http://schemas.microsoft.com/office/drawing/2014/main" id="{F9694C8D-3712-49FB-B071-2180F2DC8118}"/>
              </a:ext>
            </a:extLst>
          </p:cNvPr>
          <p:cNvSpPr>
            <a:spLocks noGrp="1"/>
          </p:cNvSpPr>
          <p:nvPr>
            <p:ph type="body" sz="quarter" idx="14"/>
          </p:nvPr>
        </p:nvSpPr>
        <p:spPr/>
        <p:txBody>
          <a:bodyPr/>
          <a:lstStyle/>
          <a:p>
            <a:r>
              <a:rPr lang="en-GB" dirty="0"/>
              <a:t>E03 SLIME lab</a:t>
            </a:r>
          </a:p>
        </p:txBody>
      </p:sp>
      <p:pic>
        <p:nvPicPr>
          <p:cNvPr id="18" name="Picture 17">
            <a:extLst>
              <a:ext uri="{FF2B5EF4-FFF2-40B4-BE49-F238E27FC236}">
                <a16:creationId xmlns:a16="http://schemas.microsoft.com/office/drawing/2014/main" id="{8C011BB7-B190-963E-E74B-91DB8C9A2BB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86287" y="1812257"/>
            <a:ext cx="4557394" cy="3773469"/>
          </a:xfrm>
          <a:prstGeom prst="rect">
            <a:avLst/>
          </a:prstGeom>
        </p:spPr>
      </p:pic>
      <p:sp>
        <p:nvSpPr>
          <p:cNvPr id="19" name="TextBox 18">
            <a:extLst>
              <a:ext uri="{FF2B5EF4-FFF2-40B4-BE49-F238E27FC236}">
                <a16:creationId xmlns:a16="http://schemas.microsoft.com/office/drawing/2014/main" id="{7850CA90-94D8-682F-FC20-D18B7BB65C09}"/>
              </a:ext>
            </a:extLst>
          </p:cNvPr>
          <p:cNvSpPr txBox="1"/>
          <p:nvPr/>
        </p:nvSpPr>
        <p:spPr>
          <a:xfrm>
            <a:off x="829815" y="2327646"/>
            <a:ext cx="4557395" cy="3139321"/>
          </a:xfrm>
          <a:prstGeom prst="rect">
            <a:avLst/>
          </a:prstGeom>
          <a:noFill/>
        </p:spPr>
        <p:txBody>
          <a:bodyPr wrap="square" rtlCol="0">
            <a:spAutoFit/>
          </a:bodyPr>
          <a:lstStyle/>
          <a:p>
            <a:pPr marL="32400" indent="-32400" algn="l">
              <a:buFont typeface="Wingdings" pitchFamily="2" charset="2"/>
              <a:buChar char="§"/>
            </a:pPr>
            <a:r>
              <a:rPr lang="en-GB" dirty="0">
                <a:solidFill>
                  <a:schemeClr val="tx1">
                    <a:lumMod val="50000"/>
                    <a:lumOff val="50000"/>
                  </a:schemeClr>
                </a:solidFill>
              </a:rPr>
              <a:t> 210 m</a:t>
            </a:r>
            <a:r>
              <a:rPr lang="en-GB" baseline="30000" dirty="0">
                <a:solidFill>
                  <a:schemeClr val="tx1">
                    <a:lumMod val="50000"/>
                    <a:lumOff val="50000"/>
                  </a:schemeClr>
                </a:solidFill>
              </a:rPr>
              <a:t>2</a:t>
            </a:r>
          </a:p>
          <a:p>
            <a:pPr marL="32400" indent="-32400" algn="l">
              <a:buFont typeface="Wingdings" pitchFamily="2" charset="2"/>
              <a:buChar char="§"/>
            </a:pPr>
            <a:r>
              <a:rPr lang="en-GB" dirty="0">
                <a:solidFill>
                  <a:schemeClr val="tx1">
                    <a:lumMod val="50000"/>
                    <a:lumOff val="50000"/>
                  </a:schemeClr>
                </a:solidFill>
              </a:rPr>
              <a:t> Gate doors to experimental hall and outside</a:t>
            </a:r>
          </a:p>
          <a:p>
            <a:pPr marL="32400" indent="-32400" algn="l">
              <a:buFont typeface="Wingdings" pitchFamily="2" charset="2"/>
              <a:buChar char="§"/>
            </a:pPr>
            <a:r>
              <a:rPr lang="en-GB" dirty="0">
                <a:solidFill>
                  <a:schemeClr val="tx1">
                    <a:lumMod val="50000"/>
                    <a:lumOff val="50000"/>
                  </a:schemeClr>
                </a:solidFill>
              </a:rPr>
              <a:t> Crane, water, gas, electricity installed</a:t>
            </a:r>
          </a:p>
          <a:p>
            <a:pPr marL="32400" indent="-32400" algn="l">
              <a:buFont typeface="Wingdings" pitchFamily="2" charset="2"/>
              <a:buChar char="§"/>
            </a:pPr>
            <a:r>
              <a:rPr lang="en-GB" dirty="0">
                <a:solidFill>
                  <a:schemeClr val="tx1">
                    <a:lumMod val="50000"/>
                    <a:lumOff val="50000"/>
                  </a:schemeClr>
                </a:solidFill>
              </a:rPr>
              <a:t> Primarily planned to support BEER and ODIN users for mechanical engineering </a:t>
            </a:r>
          </a:p>
          <a:p>
            <a:pPr marL="489600" lvl="1" indent="-32400">
              <a:buFont typeface="Wingdings" pitchFamily="2" charset="2"/>
              <a:buChar char="§"/>
            </a:pPr>
            <a:r>
              <a:rPr lang="en-GB" dirty="0">
                <a:solidFill>
                  <a:schemeClr val="tx1">
                    <a:lumMod val="50000"/>
                    <a:lumOff val="50000"/>
                  </a:schemeClr>
                </a:solidFill>
              </a:rPr>
              <a:t> Deformation rigs</a:t>
            </a:r>
          </a:p>
          <a:p>
            <a:pPr marL="489600" lvl="1" indent="-32400">
              <a:buFont typeface="Wingdings" pitchFamily="2" charset="2"/>
              <a:buChar char="§"/>
            </a:pPr>
            <a:r>
              <a:rPr lang="en-GB" dirty="0">
                <a:solidFill>
                  <a:schemeClr val="tx1">
                    <a:lumMod val="50000"/>
                    <a:lumOff val="50000"/>
                  </a:schemeClr>
                </a:solidFill>
              </a:rPr>
              <a:t> Furnaces</a:t>
            </a:r>
          </a:p>
          <a:p>
            <a:pPr marL="489600" lvl="1" indent="-32400">
              <a:buFont typeface="Wingdings" pitchFamily="2" charset="2"/>
              <a:buChar char="§"/>
            </a:pPr>
            <a:r>
              <a:rPr lang="en-GB" dirty="0">
                <a:solidFill>
                  <a:schemeClr val="tx1">
                    <a:lumMod val="50000"/>
                    <a:lumOff val="50000"/>
                  </a:schemeClr>
                </a:solidFill>
              </a:rPr>
              <a:t> And?</a:t>
            </a:r>
          </a:p>
          <a:p>
            <a:pPr marL="32400" indent="-32400" algn="l">
              <a:buFont typeface="Wingdings" pitchFamily="2" charset="2"/>
              <a:buChar char="§"/>
            </a:pPr>
            <a:r>
              <a:rPr lang="en-GB" dirty="0">
                <a:solidFill>
                  <a:schemeClr val="tx1">
                    <a:lumMod val="50000"/>
                    <a:lumOff val="50000"/>
                  </a:schemeClr>
                </a:solidFill>
              </a:rPr>
              <a:t> Potentially: host the MEOP station for polarisation</a:t>
            </a:r>
          </a:p>
        </p:txBody>
      </p:sp>
    </p:spTree>
    <p:extLst>
      <p:ext uri="{BB962C8B-B14F-4D97-AF65-F5344CB8AC3E}">
        <p14:creationId xmlns:p14="http://schemas.microsoft.com/office/powerpoint/2010/main" val="3904364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11">
            <a:extLst>
              <a:ext uri="{FF2B5EF4-FFF2-40B4-BE49-F238E27FC236}">
                <a16:creationId xmlns:a16="http://schemas.microsoft.com/office/drawing/2014/main" id="{9B79EAB6-AA51-1F61-D7DF-AD65CC42C6E3}"/>
              </a:ext>
            </a:extLst>
          </p:cNvPr>
          <p:cNvSpPr txBox="1">
            <a:spLocks/>
          </p:cNvSpPr>
          <p:nvPr/>
        </p:nvSpPr>
        <p:spPr>
          <a:xfrm>
            <a:off x="1230491" y="2169209"/>
            <a:ext cx="9789934" cy="2462613"/>
          </a:xfrm>
          <a:prstGeom prst="rect">
            <a:avLst/>
          </a:prstGeom>
        </p:spPr>
        <p:txBody>
          <a:bodyPr/>
          <a:lst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800" dirty="0">
                <a:solidFill>
                  <a:schemeClr val="bg1"/>
                </a:solidFill>
              </a:rPr>
              <a:t>Conclusions</a:t>
            </a:r>
          </a:p>
        </p:txBody>
      </p:sp>
      <p:sp>
        <p:nvSpPr>
          <p:cNvPr id="6" name="Platshållare för text 13">
            <a:extLst>
              <a:ext uri="{FF2B5EF4-FFF2-40B4-BE49-F238E27FC236}">
                <a16:creationId xmlns:a16="http://schemas.microsoft.com/office/drawing/2014/main" id="{74735C7A-372F-46C4-FE44-6720601A254A}"/>
              </a:ext>
            </a:extLst>
          </p:cNvPr>
          <p:cNvSpPr txBox="1">
            <a:spLocks/>
          </p:cNvSpPr>
          <p:nvPr/>
        </p:nvSpPr>
        <p:spPr>
          <a:xfrm>
            <a:off x="1230491" y="1051132"/>
            <a:ext cx="4255909" cy="829149"/>
          </a:xfrm>
          <a:prstGeom prst="rect">
            <a:avLst/>
          </a:prstGeom>
        </p:spPr>
        <p:txBody>
          <a:bodyPr/>
          <a:lst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4800" dirty="0">
                <a:solidFill>
                  <a:schemeClr val="bg1"/>
                </a:solidFill>
              </a:rPr>
              <a:t>4</a:t>
            </a:r>
          </a:p>
        </p:txBody>
      </p:sp>
    </p:spTree>
    <p:extLst>
      <p:ext uri="{BB962C8B-B14F-4D97-AF65-F5344CB8AC3E}">
        <p14:creationId xmlns:p14="http://schemas.microsoft.com/office/powerpoint/2010/main" val="1679703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GB" dirty="0">
                <a:solidFill>
                  <a:schemeClr val="tx1">
                    <a:lumMod val="75000"/>
                    <a:lumOff val="25000"/>
                  </a:schemeClr>
                </a:solidFill>
              </a:rPr>
              <a:t>Conclusions</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28</a:t>
            </a:fld>
            <a:endParaRPr lang="sv-SE" dirty="0">
              <a:solidFill>
                <a:srgbClr val="CCCCCC"/>
              </a:solidFill>
            </a:endParaRPr>
          </a:p>
        </p:txBody>
      </p:sp>
      <p:sp>
        <p:nvSpPr>
          <p:cNvPr id="8" name="Platshållare för text 7">
            <a:extLst>
              <a:ext uri="{FF2B5EF4-FFF2-40B4-BE49-F238E27FC236}">
                <a16:creationId xmlns:a16="http://schemas.microsoft.com/office/drawing/2014/main" id="{F9694C8D-3712-49FB-B071-2180F2DC8118}"/>
              </a:ext>
            </a:extLst>
          </p:cNvPr>
          <p:cNvSpPr>
            <a:spLocks noGrp="1"/>
          </p:cNvSpPr>
          <p:nvPr>
            <p:ph type="body" sz="quarter" idx="14"/>
          </p:nvPr>
        </p:nvSpPr>
        <p:spPr/>
        <p:txBody>
          <a:bodyPr/>
          <a:lstStyle/>
          <a:p>
            <a:r>
              <a:rPr lang="en-GB" dirty="0"/>
              <a:t>Opportunities &amp; Challenges</a:t>
            </a:r>
          </a:p>
        </p:txBody>
      </p:sp>
      <p:sp>
        <p:nvSpPr>
          <p:cNvPr id="7" name="TextBox 6">
            <a:extLst>
              <a:ext uri="{FF2B5EF4-FFF2-40B4-BE49-F238E27FC236}">
                <a16:creationId xmlns:a16="http://schemas.microsoft.com/office/drawing/2014/main" id="{A6558BA8-ED48-3C73-609E-571683EC7DF2}"/>
              </a:ext>
            </a:extLst>
          </p:cNvPr>
          <p:cNvSpPr txBox="1"/>
          <p:nvPr/>
        </p:nvSpPr>
        <p:spPr>
          <a:xfrm>
            <a:off x="6373692" y="1592735"/>
            <a:ext cx="5486400" cy="4493538"/>
          </a:xfrm>
          <a:prstGeom prst="rect">
            <a:avLst/>
          </a:prstGeom>
          <a:noFill/>
        </p:spPr>
        <p:txBody>
          <a:bodyPr wrap="square" rtlCol="0">
            <a:spAutoFit/>
          </a:bodyPr>
          <a:lstStyle/>
          <a:p>
            <a:pPr algn="l"/>
            <a:r>
              <a:rPr lang="en-GB" b="1" dirty="0">
                <a:solidFill>
                  <a:srgbClr val="666666"/>
                </a:solidFill>
              </a:rPr>
              <a:t>Challenges</a:t>
            </a:r>
          </a:p>
          <a:p>
            <a:pPr algn="l"/>
            <a:endParaRPr lang="en-GB" dirty="0">
              <a:solidFill>
                <a:srgbClr val="666666"/>
              </a:solidFill>
            </a:endParaRPr>
          </a:p>
          <a:p>
            <a:pPr marL="285750" indent="-285750" algn="l">
              <a:buFont typeface="Wingdings" pitchFamily="2" charset="2"/>
              <a:buChar char="§"/>
            </a:pPr>
            <a:r>
              <a:rPr lang="en-GB" sz="1600" dirty="0">
                <a:solidFill>
                  <a:srgbClr val="666666"/>
                </a:solidFill>
              </a:rPr>
              <a:t>Project delays due to :</a:t>
            </a:r>
          </a:p>
          <a:p>
            <a:pPr marL="742950" lvl="1" indent="-285750">
              <a:buFont typeface="Wingdings" pitchFamily="2" charset="2"/>
              <a:buChar char="§"/>
            </a:pPr>
            <a:r>
              <a:rPr lang="en-GB" sz="1400" dirty="0">
                <a:solidFill>
                  <a:srgbClr val="666666"/>
                </a:solidFill>
              </a:rPr>
              <a:t>Lack of resources (experts </a:t>
            </a:r>
            <a:r>
              <a:rPr lang="en-GB" sz="1400">
                <a:solidFill>
                  <a:srgbClr val="666666"/>
                </a:solidFill>
              </a:rPr>
              <a:t>and support)</a:t>
            </a:r>
            <a:endParaRPr lang="en-GB" sz="1400" dirty="0">
              <a:solidFill>
                <a:srgbClr val="666666"/>
              </a:solidFill>
            </a:endParaRPr>
          </a:p>
          <a:p>
            <a:pPr marL="742950" lvl="1" indent="-285750">
              <a:buFont typeface="Wingdings" pitchFamily="2" charset="2"/>
              <a:buChar char="§"/>
            </a:pPr>
            <a:r>
              <a:rPr lang="en-GB" sz="1400" dirty="0">
                <a:solidFill>
                  <a:srgbClr val="666666"/>
                </a:solidFill>
              </a:rPr>
              <a:t>Complexity of ESS requirements (electrical, design, documentation)</a:t>
            </a:r>
          </a:p>
          <a:p>
            <a:pPr marL="742950" lvl="1" indent="-285750">
              <a:buFont typeface="Wingdings" pitchFamily="2" charset="2"/>
              <a:buChar char="§"/>
            </a:pPr>
            <a:r>
              <a:rPr lang="en-GB" sz="1400" dirty="0">
                <a:solidFill>
                  <a:srgbClr val="666666"/>
                </a:solidFill>
              </a:rPr>
              <a:t>Long lead time for raw materials and electronics</a:t>
            </a:r>
          </a:p>
          <a:p>
            <a:pPr marL="742950" lvl="1" indent="-285750">
              <a:buFont typeface="Wingdings" pitchFamily="2" charset="2"/>
              <a:buChar char="§"/>
            </a:pPr>
            <a:endParaRPr lang="en-GB" sz="1400" dirty="0">
              <a:solidFill>
                <a:srgbClr val="666666"/>
              </a:solidFill>
            </a:endParaRPr>
          </a:p>
          <a:p>
            <a:pPr marL="285750" indent="-285750">
              <a:buFont typeface="Wingdings" pitchFamily="2" charset="2"/>
              <a:buChar char="§"/>
            </a:pPr>
            <a:r>
              <a:rPr lang="en-GB" sz="1600" dirty="0">
                <a:solidFill>
                  <a:srgbClr val="666666"/>
                </a:solidFill>
              </a:rPr>
              <a:t>Restructuration</a:t>
            </a:r>
          </a:p>
          <a:p>
            <a:pPr marL="742950" lvl="1" indent="-285750">
              <a:buFont typeface="Wingdings" pitchFamily="2" charset="2"/>
              <a:buChar char="§"/>
            </a:pPr>
            <a:r>
              <a:rPr lang="en-GB" sz="1400" dirty="0">
                <a:solidFill>
                  <a:srgbClr val="666666"/>
                </a:solidFill>
              </a:rPr>
              <a:t>Redistribution of tasks CLS/MPS</a:t>
            </a:r>
          </a:p>
          <a:p>
            <a:pPr marL="742950" lvl="1" indent="-285750">
              <a:buFont typeface="Wingdings" pitchFamily="2" charset="2"/>
              <a:buChar char="§"/>
            </a:pPr>
            <a:r>
              <a:rPr lang="en-GB" sz="1400" dirty="0">
                <a:solidFill>
                  <a:srgbClr val="666666"/>
                </a:solidFill>
              </a:rPr>
              <a:t>Responsibilities, budget and prioritization of cross-organizational projects</a:t>
            </a:r>
          </a:p>
          <a:p>
            <a:pPr marL="742950" lvl="1" indent="-285750">
              <a:buFont typeface="Wingdings" pitchFamily="2" charset="2"/>
              <a:buChar char="§"/>
            </a:pPr>
            <a:endParaRPr lang="en-GB" sz="1600" dirty="0">
              <a:solidFill>
                <a:srgbClr val="666666"/>
              </a:solidFill>
            </a:endParaRPr>
          </a:p>
          <a:p>
            <a:pPr marL="285750" indent="-285750">
              <a:buFont typeface="Wingdings" pitchFamily="2" charset="2"/>
              <a:buChar char="§"/>
            </a:pPr>
            <a:r>
              <a:rPr lang="en-GB" sz="1600" dirty="0">
                <a:solidFill>
                  <a:srgbClr val="666666"/>
                </a:solidFill>
              </a:rPr>
              <a:t>Distractions</a:t>
            </a:r>
          </a:p>
          <a:p>
            <a:pPr marL="742950" lvl="1" indent="-285750">
              <a:buFont typeface="Wingdings" pitchFamily="2" charset="2"/>
              <a:buChar char="§"/>
            </a:pPr>
            <a:r>
              <a:rPr lang="en-GB" sz="1400" dirty="0">
                <a:solidFill>
                  <a:srgbClr val="666666"/>
                </a:solidFill>
              </a:rPr>
              <a:t>Installation of new labs with no additional resources and budget (grant application?)</a:t>
            </a:r>
          </a:p>
          <a:p>
            <a:pPr marL="742950" lvl="1" indent="-285750">
              <a:buFont typeface="Wingdings" pitchFamily="2" charset="2"/>
              <a:buChar char="§"/>
            </a:pPr>
            <a:r>
              <a:rPr lang="en-GB" sz="1400" dirty="0">
                <a:solidFill>
                  <a:srgbClr val="666666"/>
                </a:solidFill>
              </a:rPr>
              <a:t>Management of more new and complex projects</a:t>
            </a:r>
          </a:p>
          <a:p>
            <a:pPr marL="742950" lvl="1" indent="-285750">
              <a:buFont typeface="Wingdings" pitchFamily="2" charset="2"/>
              <a:buChar char="§"/>
            </a:pPr>
            <a:r>
              <a:rPr lang="en-GB" sz="1400" dirty="0">
                <a:solidFill>
                  <a:srgbClr val="666666"/>
                </a:solidFill>
              </a:rPr>
              <a:t>Repeated discussion of past choices </a:t>
            </a:r>
          </a:p>
          <a:p>
            <a:pPr algn="l"/>
            <a:r>
              <a:rPr lang="en-GB" dirty="0">
                <a:solidFill>
                  <a:srgbClr val="666666"/>
                </a:solidFill>
              </a:rPr>
              <a:t>	</a:t>
            </a:r>
          </a:p>
        </p:txBody>
      </p:sp>
      <p:sp>
        <p:nvSpPr>
          <p:cNvPr id="9" name="TextBox 8">
            <a:extLst>
              <a:ext uri="{FF2B5EF4-FFF2-40B4-BE49-F238E27FC236}">
                <a16:creationId xmlns:a16="http://schemas.microsoft.com/office/drawing/2014/main" id="{1CD3194B-C211-5249-9061-6759BD7610A3}"/>
              </a:ext>
            </a:extLst>
          </p:cNvPr>
          <p:cNvSpPr txBox="1"/>
          <p:nvPr/>
        </p:nvSpPr>
        <p:spPr>
          <a:xfrm>
            <a:off x="970574" y="1592735"/>
            <a:ext cx="5125425" cy="4585871"/>
          </a:xfrm>
          <a:prstGeom prst="rect">
            <a:avLst/>
          </a:prstGeom>
          <a:noFill/>
        </p:spPr>
        <p:txBody>
          <a:bodyPr wrap="square" rtlCol="0">
            <a:spAutoFit/>
          </a:bodyPr>
          <a:lstStyle/>
          <a:p>
            <a:pPr algn="l"/>
            <a:r>
              <a:rPr lang="en-GB" b="1" dirty="0">
                <a:solidFill>
                  <a:srgbClr val="666666"/>
                </a:solidFill>
              </a:rPr>
              <a:t>Opportunities</a:t>
            </a:r>
          </a:p>
          <a:p>
            <a:pPr algn="l"/>
            <a:endParaRPr lang="en-GB" dirty="0">
              <a:solidFill>
                <a:srgbClr val="666666"/>
              </a:solidFill>
            </a:endParaRPr>
          </a:p>
          <a:p>
            <a:pPr marL="285750" indent="-285750">
              <a:buFont typeface="Wingdings" pitchFamily="2" charset="2"/>
              <a:buChar char="§"/>
            </a:pPr>
            <a:r>
              <a:rPr lang="en-GB" sz="1600" dirty="0">
                <a:solidFill>
                  <a:srgbClr val="666666"/>
                </a:solidFill>
              </a:rPr>
              <a:t>New tasks and responsibilities</a:t>
            </a:r>
          </a:p>
          <a:p>
            <a:pPr marL="742950" lvl="1" indent="-285750">
              <a:buFont typeface="Wingdings" pitchFamily="2" charset="2"/>
              <a:buChar char="§"/>
            </a:pPr>
            <a:r>
              <a:rPr lang="en-GB" sz="1400" dirty="0">
                <a:solidFill>
                  <a:srgbClr val="666666"/>
                </a:solidFill>
              </a:rPr>
              <a:t>Polarization (hardware, software and labs)</a:t>
            </a:r>
          </a:p>
          <a:p>
            <a:pPr marL="742950" lvl="1" indent="-285750">
              <a:buFont typeface="Wingdings" pitchFamily="2" charset="2"/>
              <a:buChar char="§"/>
            </a:pPr>
            <a:r>
              <a:rPr lang="en-GB" sz="1400" dirty="0">
                <a:solidFill>
                  <a:srgbClr val="666666"/>
                </a:solidFill>
              </a:rPr>
              <a:t>Mechanical engineering lab (SLIME)</a:t>
            </a:r>
          </a:p>
          <a:p>
            <a:pPr marL="285750" indent="-285750" algn="l">
              <a:buFont typeface="Wingdings" pitchFamily="2" charset="2"/>
              <a:buChar char="§"/>
            </a:pPr>
            <a:endParaRPr lang="en-GB" sz="1600" dirty="0">
              <a:solidFill>
                <a:srgbClr val="666666"/>
              </a:solidFill>
            </a:endParaRPr>
          </a:p>
          <a:p>
            <a:pPr marL="285750" indent="-285750" algn="l">
              <a:buFont typeface="Wingdings" pitchFamily="2" charset="2"/>
              <a:buChar char="§"/>
            </a:pPr>
            <a:r>
              <a:rPr lang="en-GB" sz="1600" dirty="0">
                <a:solidFill>
                  <a:srgbClr val="666666"/>
                </a:solidFill>
              </a:rPr>
              <a:t>New people (MPS and collaborators)</a:t>
            </a:r>
          </a:p>
          <a:p>
            <a:pPr marL="742950" lvl="1" indent="-285750">
              <a:buFont typeface="Wingdings" pitchFamily="2" charset="2"/>
              <a:buChar char="§"/>
            </a:pPr>
            <a:r>
              <a:rPr lang="en-GB" sz="1400" dirty="0">
                <a:solidFill>
                  <a:srgbClr val="666666"/>
                </a:solidFill>
              </a:rPr>
              <a:t>End 22: </a:t>
            </a:r>
            <a:r>
              <a:rPr lang="en-GB" sz="1400" dirty="0" err="1">
                <a:solidFill>
                  <a:srgbClr val="666666"/>
                </a:solidFill>
              </a:rPr>
              <a:t>Jaroslaw</a:t>
            </a:r>
            <a:r>
              <a:rPr lang="en-GB" sz="1400" dirty="0">
                <a:solidFill>
                  <a:srgbClr val="666666"/>
                </a:solidFill>
              </a:rPr>
              <a:t> </a:t>
            </a:r>
            <a:r>
              <a:rPr lang="en-GB" sz="1400" dirty="0" err="1">
                <a:solidFill>
                  <a:srgbClr val="666666"/>
                </a:solidFill>
              </a:rPr>
              <a:t>Fydrych</a:t>
            </a:r>
            <a:r>
              <a:rPr lang="en-GB" sz="1400" dirty="0">
                <a:solidFill>
                  <a:srgbClr val="666666"/>
                </a:solidFill>
              </a:rPr>
              <a:t> for He management (Accelerator)</a:t>
            </a:r>
          </a:p>
          <a:p>
            <a:pPr marL="742950" lvl="1" indent="-285750">
              <a:buFont typeface="Wingdings" pitchFamily="2" charset="2"/>
              <a:buChar char="§"/>
            </a:pPr>
            <a:r>
              <a:rPr lang="en-GB" sz="1400" dirty="0">
                <a:solidFill>
                  <a:srgbClr val="666666"/>
                </a:solidFill>
              </a:rPr>
              <a:t>01.04 : Wai Tung Lee for polarization </a:t>
            </a:r>
          </a:p>
          <a:p>
            <a:pPr marL="742950" lvl="1" indent="-285750">
              <a:buFont typeface="Wingdings" pitchFamily="2" charset="2"/>
              <a:buChar char="§"/>
            </a:pPr>
            <a:r>
              <a:rPr lang="en-GB" sz="1400" dirty="0">
                <a:solidFill>
                  <a:srgbClr val="666666"/>
                </a:solidFill>
              </a:rPr>
              <a:t>01.04: Joel Hagman for polarization</a:t>
            </a:r>
          </a:p>
          <a:p>
            <a:pPr marL="742950" lvl="1" indent="-285750">
              <a:buFont typeface="Wingdings" pitchFamily="2" charset="2"/>
              <a:buChar char="§"/>
            </a:pPr>
            <a:r>
              <a:rPr lang="en-GB" sz="1400" dirty="0">
                <a:solidFill>
                  <a:srgbClr val="666666"/>
                </a:solidFill>
              </a:rPr>
              <a:t>02.05 : Damian </a:t>
            </a:r>
            <a:r>
              <a:rPr lang="en-GB" sz="1400" dirty="0" err="1">
                <a:solidFill>
                  <a:srgbClr val="666666"/>
                </a:solidFill>
              </a:rPr>
              <a:t>Paliwoda</a:t>
            </a:r>
            <a:r>
              <a:rPr lang="en-GB" sz="1400" dirty="0">
                <a:solidFill>
                  <a:srgbClr val="666666"/>
                </a:solidFill>
              </a:rPr>
              <a:t> for high pressure</a:t>
            </a:r>
          </a:p>
          <a:p>
            <a:pPr marL="742950" lvl="1" indent="-285750">
              <a:buFont typeface="Wingdings" pitchFamily="2" charset="2"/>
              <a:buChar char="§"/>
            </a:pPr>
            <a:r>
              <a:rPr lang="en-GB" sz="1400" dirty="0">
                <a:solidFill>
                  <a:srgbClr val="666666"/>
                </a:solidFill>
              </a:rPr>
              <a:t>29.05 : Oleksiy </a:t>
            </a:r>
            <a:r>
              <a:rPr lang="en-GB" sz="1400" dirty="0" err="1">
                <a:solidFill>
                  <a:srgbClr val="666666"/>
                </a:solidFill>
              </a:rPr>
              <a:t>Zadorozhko</a:t>
            </a:r>
            <a:r>
              <a:rPr lang="en-GB" sz="1400" dirty="0">
                <a:solidFill>
                  <a:srgbClr val="666666"/>
                </a:solidFill>
              </a:rPr>
              <a:t> for </a:t>
            </a:r>
            <a:r>
              <a:rPr lang="en-GB" sz="1400" dirty="0" err="1">
                <a:solidFill>
                  <a:srgbClr val="666666"/>
                </a:solidFill>
              </a:rPr>
              <a:t>cryo</a:t>
            </a:r>
            <a:endParaRPr lang="en-GB" sz="1400" dirty="0">
              <a:solidFill>
                <a:srgbClr val="666666"/>
              </a:solidFill>
            </a:endParaRPr>
          </a:p>
          <a:p>
            <a:pPr marL="742950" lvl="1" indent="-285750">
              <a:buFont typeface="Wingdings" pitchFamily="2" charset="2"/>
              <a:buChar char="§"/>
            </a:pPr>
            <a:r>
              <a:rPr lang="en-GB" sz="1400" dirty="0">
                <a:solidFill>
                  <a:srgbClr val="666666"/>
                </a:solidFill>
              </a:rPr>
              <a:t>Q3.23: Mechanical design engineer (EIS)</a:t>
            </a:r>
          </a:p>
          <a:p>
            <a:pPr algn="l"/>
            <a:endParaRPr lang="en-GB" sz="1600" dirty="0">
              <a:solidFill>
                <a:srgbClr val="666666"/>
              </a:solidFill>
            </a:endParaRPr>
          </a:p>
          <a:p>
            <a:pPr marL="285750" indent="-285750" algn="l">
              <a:buFont typeface="Wingdings" pitchFamily="2" charset="2"/>
              <a:buChar char="§"/>
            </a:pPr>
            <a:r>
              <a:rPr lang="en-GB" sz="1600" dirty="0">
                <a:solidFill>
                  <a:srgbClr val="666666"/>
                </a:solidFill>
              </a:rPr>
              <a:t>Possibilities to attract future users and scientific collaborators by giving access to available SES outside beam time</a:t>
            </a:r>
          </a:p>
          <a:p>
            <a:pPr algn="l"/>
            <a:endParaRPr lang="en-GB" dirty="0">
              <a:solidFill>
                <a:srgbClr val="666666"/>
              </a:solidFill>
            </a:endParaRPr>
          </a:p>
        </p:txBody>
      </p:sp>
    </p:spTree>
    <p:extLst>
      <p:ext uri="{BB962C8B-B14F-4D97-AF65-F5344CB8AC3E}">
        <p14:creationId xmlns:p14="http://schemas.microsoft.com/office/powerpoint/2010/main" val="283111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45CF3-C12C-4347-8E68-43E7983404D2}"/>
              </a:ext>
            </a:extLst>
          </p:cNvPr>
          <p:cNvSpPr>
            <a:spLocks noGrp="1"/>
          </p:cNvSpPr>
          <p:nvPr>
            <p:ph type="ctrTitle"/>
          </p:nvPr>
        </p:nvSpPr>
        <p:spPr/>
        <p:txBody>
          <a:bodyPr/>
          <a:lstStyle/>
          <a:p>
            <a:r>
              <a:rPr lang="en-GB" dirty="0"/>
              <a:t>Finish presentation</a:t>
            </a:r>
          </a:p>
        </p:txBody>
      </p:sp>
    </p:spTree>
    <p:extLst>
      <p:ext uri="{BB962C8B-B14F-4D97-AF65-F5344CB8AC3E}">
        <p14:creationId xmlns:p14="http://schemas.microsoft.com/office/powerpoint/2010/main" val="120996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GB" dirty="0">
                <a:solidFill>
                  <a:schemeClr val="tx1">
                    <a:lumMod val="75000"/>
                    <a:lumOff val="25000"/>
                  </a:schemeClr>
                </a:solidFill>
              </a:rPr>
              <a:t>MPS specific charges</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3</a:t>
            </a:fld>
            <a:endParaRPr lang="sv-SE" dirty="0">
              <a:solidFill>
                <a:srgbClr val="CCCCCC"/>
              </a:solidFill>
            </a:endParaRPr>
          </a:p>
        </p:txBody>
      </p:sp>
      <p:sp>
        <p:nvSpPr>
          <p:cNvPr id="6" name="Platshållare för innehåll 5">
            <a:extLst>
              <a:ext uri="{FF2B5EF4-FFF2-40B4-BE49-F238E27FC236}">
                <a16:creationId xmlns:a16="http://schemas.microsoft.com/office/drawing/2014/main" id="{CFEF36EF-EA79-48B1-8977-F8AA6F2C6BC7}"/>
              </a:ext>
            </a:extLst>
          </p:cNvPr>
          <p:cNvSpPr>
            <a:spLocks noGrp="1"/>
          </p:cNvSpPr>
          <p:nvPr>
            <p:ph idx="1"/>
          </p:nvPr>
        </p:nvSpPr>
        <p:spPr>
          <a:xfrm>
            <a:off x="447675" y="1562400"/>
            <a:ext cx="11134725" cy="4768062"/>
          </a:xfrm>
        </p:spPr>
        <p:txBody>
          <a:bodyPr/>
          <a:lstStyle/>
          <a:p>
            <a:pPr lvl="1">
              <a:spcBef>
                <a:spcPts val="0"/>
              </a:spcBef>
            </a:pPr>
            <a:r>
              <a:rPr lang="en-US" sz="1600" dirty="0">
                <a:solidFill>
                  <a:schemeClr val="tx1"/>
                </a:solidFill>
              </a:rPr>
              <a:t>SLIME lab : The responsibility of the SLIME lab (Sample Lab for Imaging and Mechanical Engineering) has been transferred from CLS to MPS with limited and inadequate furniture, no budget and no resources, but the same scope. How should the SLIME lab be equipped to help deliver needed equipment to support ODIN and BEER for first science. What are the minimum resources needed to do this?</a:t>
            </a:r>
          </a:p>
          <a:p>
            <a:pPr marL="142875" lvl="1" indent="0">
              <a:spcBef>
                <a:spcPts val="0"/>
              </a:spcBef>
              <a:buNone/>
            </a:pPr>
            <a:endParaRPr lang="en-US" sz="1600" dirty="0">
              <a:solidFill>
                <a:schemeClr val="tx1"/>
              </a:solidFill>
            </a:endParaRPr>
          </a:p>
          <a:p>
            <a:pPr lvl="1">
              <a:spcBef>
                <a:spcPts val="0"/>
              </a:spcBef>
            </a:pPr>
            <a:r>
              <a:rPr lang="en-US" sz="1600" dirty="0">
                <a:solidFill>
                  <a:schemeClr val="tx1"/>
                </a:solidFill>
              </a:rPr>
              <a:t>With the moving of soft-matter and physical-chemistry sample environment scope from MPS to CLS, how can we avoid duplicating pieces of equipment and competences between the 2 teams and maximize the use of resources?</a:t>
            </a:r>
          </a:p>
          <a:p>
            <a:pPr lvl="1">
              <a:spcBef>
                <a:spcPts val="0"/>
              </a:spcBef>
            </a:pPr>
            <a:endParaRPr lang="en-US" sz="1600" dirty="0">
              <a:solidFill>
                <a:schemeClr val="tx1"/>
              </a:solidFill>
            </a:endParaRPr>
          </a:p>
          <a:p>
            <a:pPr lvl="1">
              <a:spcBef>
                <a:spcPts val="0"/>
              </a:spcBef>
            </a:pPr>
            <a:r>
              <a:rPr lang="en-US" sz="1600" dirty="0">
                <a:solidFill>
                  <a:schemeClr val="tx1"/>
                </a:solidFill>
              </a:rPr>
              <a:t>Some sample environment systems require competences from the CLS/SCSE and MPS groups. How should we share budget, responsibilities and priorities?</a:t>
            </a:r>
          </a:p>
          <a:p>
            <a:pPr marL="142875" lvl="1" indent="0">
              <a:spcBef>
                <a:spcPts val="0"/>
              </a:spcBef>
              <a:buNone/>
            </a:pPr>
            <a:endParaRPr lang="en-US" sz="1600" dirty="0">
              <a:solidFill>
                <a:schemeClr val="tx1"/>
              </a:solidFill>
            </a:endParaRPr>
          </a:p>
          <a:p>
            <a:pPr lvl="1">
              <a:spcBef>
                <a:spcPts val="0"/>
              </a:spcBef>
            </a:pPr>
            <a:r>
              <a:rPr lang="en-US" sz="1600" dirty="0">
                <a:solidFill>
                  <a:schemeClr val="tx1"/>
                </a:solidFill>
              </a:rPr>
              <a:t>When using prototypes or old pieces of equipment, which are not CE marked, we must define workable procedures that ensure safety and are accepted by our safety and quality departments if general approvals are not feasible. What experience does the STAP have on how this is done at their facilities, to be allowed to use them in the labs and on the instruments. </a:t>
            </a:r>
          </a:p>
          <a:p>
            <a:pPr marL="142875" lvl="1" indent="0">
              <a:spcBef>
                <a:spcPts val="0"/>
              </a:spcBef>
              <a:buNone/>
            </a:pPr>
            <a:endParaRPr lang="en-US" sz="1600" dirty="0">
              <a:solidFill>
                <a:schemeClr val="tx1"/>
              </a:solidFill>
            </a:endParaRPr>
          </a:p>
          <a:p>
            <a:pPr lvl="1">
              <a:spcBef>
                <a:spcPts val="0"/>
              </a:spcBef>
            </a:pPr>
            <a:r>
              <a:rPr lang="en-US" sz="1600" dirty="0">
                <a:solidFill>
                  <a:schemeClr val="tx1"/>
                </a:solidFill>
              </a:rPr>
              <a:t>One of the scopes of the MPS group is to support users in the fields of materials engineering, quantum materials and high pressure. What should MPS do to start building a community, ready for first science? </a:t>
            </a:r>
          </a:p>
          <a:p>
            <a:pPr lvl="1">
              <a:spcBef>
                <a:spcPts val="0"/>
              </a:spcBef>
            </a:pPr>
            <a:endParaRPr lang="en-US" sz="1600" dirty="0"/>
          </a:p>
        </p:txBody>
      </p:sp>
    </p:spTree>
    <p:extLst>
      <p:ext uri="{BB962C8B-B14F-4D97-AF65-F5344CB8AC3E}">
        <p14:creationId xmlns:p14="http://schemas.microsoft.com/office/powerpoint/2010/main" val="320205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515B4B-3ADD-418D-A61D-2099706C28A1}"/>
              </a:ext>
            </a:extLst>
          </p:cNvPr>
          <p:cNvSpPr>
            <a:spLocks noGrp="1"/>
          </p:cNvSpPr>
          <p:nvPr>
            <p:ph type="title"/>
          </p:nvPr>
        </p:nvSpPr>
        <p:spPr/>
        <p:txBody>
          <a:bodyPr/>
          <a:lstStyle/>
          <a:p>
            <a:r>
              <a:rPr lang="en-GB" dirty="0"/>
              <a:t>Agenda</a:t>
            </a:r>
          </a:p>
        </p:txBody>
      </p:sp>
      <p:sp>
        <p:nvSpPr>
          <p:cNvPr id="5" name="Platshållare för bildnummer 4">
            <a:extLst>
              <a:ext uri="{FF2B5EF4-FFF2-40B4-BE49-F238E27FC236}">
                <a16:creationId xmlns:a16="http://schemas.microsoft.com/office/drawing/2014/main" id="{134CE1B4-62B3-438D-AEBF-F359667A072F}"/>
              </a:ext>
            </a:extLst>
          </p:cNvPr>
          <p:cNvSpPr>
            <a:spLocks noGrp="1"/>
          </p:cNvSpPr>
          <p:nvPr>
            <p:ph type="sldNum" sz="quarter" idx="12"/>
          </p:nvPr>
        </p:nvSpPr>
        <p:spPr/>
        <p:txBody>
          <a:bodyPr/>
          <a:lstStyle/>
          <a:p>
            <a:fld id="{F7283078-D760-1647-8B80-66BA8B52336D}" type="slidenum">
              <a:rPr lang="sv-SE" smtClean="0"/>
              <a:pPr/>
              <a:t>4</a:t>
            </a:fld>
            <a:endParaRPr lang="sv-SE"/>
          </a:p>
        </p:txBody>
      </p:sp>
      <p:graphicFrame>
        <p:nvGraphicFramePr>
          <p:cNvPr id="8" name="Tabell 8">
            <a:extLst>
              <a:ext uri="{FF2B5EF4-FFF2-40B4-BE49-F238E27FC236}">
                <a16:creationId xmlns:a16="http://schemas.microsoft.com/office/drawing/2014/main" id="{6785EE1E-4A1C-4346-83D0-84014F8F230F}"/>
              </a:ext>
            </a:extLst>
          </p:cNvPr>
          <p:cNvGraphicFramePr>
            <a:graphicFrameLocks noGrp="1"/>
          </p:cNvGraphicFramePr>
          <p:nvPr>
            <p:extLst>
              <p:ext uri="{D42A27DB-BD31-4B8C-83A1-F6EECF244321}">
                <p14:modId xmlns:p14="http://schemas.microsoft.com/office/powerpoint/2010/main" val="2413092231"/>
              </p:ext>
            </p:extLst>
          </p:nvPr>
        </p:nvGraphicFramePr>
        <p:xfrm>
          <a:off x="1103709" y="2285201"/>
          <a:ext cx="10134600" cy="2746764"/>
        </p:xfrm>
        <a:graphic>
          <a:graphicData uri="http://schemas.openxmlformats.org/drawingml/2006/table">
            <a:tbl>
              <a:tblPr firstRow="1" bandRow="1">
                <a:tableStyleId>{5C22544A-7EE6-4342-B048-85BDC9FD1C3A}</a:tableStyleId>
              </a:tblPr>
              <a:tblGrid>
                <a:gridCol w="10134600">
                  <a:extLst>
                    <a:ext uri="{9D8B030D-6E8A-4147-A177-3AD203B41FA5}">
                      <a16:colId xmlns:a16="http://schemas.microsoft.com/office/drawing/2014/main" val="1887023439"/>
                    </a:ext>
                  </a:extLst>
                </a:gridCol>
              </a:tblGrid>
              <a:tr h="457794">
                <a:tc>
                  <a:txBody>
                    <a:bodyPr/>
                    <a:lstStyle/>
                    <a:p>
                      <a:pPr>
                        <a:tabLst>
                          <a:tab pos="357188" algn="l"/>
                        </a:tabLst>
                      </a:pPr>
                      <a:r>
                        <a:rPr lang="en-GB" sz="2000" b="0" noProof="0" dirty="0">
                          <a:solidFill>
                            <a:schemeClr val="bg1"/>
                          </a:solidFill>
                        </a:rPr>
                        <a:t>1	Scope</a:t>
                      </a:r>
                    </a:p>
                  </a:txBody>
                  <a:tcPr anchor="ctr">
                    <a:lnL w="12700" cmpd="sng">
                      <a:noFill/>
                    </a:lnL>
                    <a:lnR w="12700" cmpd="sng">
                      <a:noFill/>
                    </a:lnR>
                    <a:lnT w="9525" cap="flat" cmpd="sng" algn="ctr">
                      <a:no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865739561"/>
                  </a:ext>
                </a:extLst>
              </a:tr>
              <a:tr h="457794">
                <a:tc>
                  <a:txBody>
                    <a:bodyPr/>
                    <a:lstStyle/>
                    <a:p>
                      <a:pPr>
                        <a:tabLst>
                          <a:tab pos="357188" algn="l"/>
                        </a:tabLst>
                      </a:pPr>
                      <a:r>
                        <a:rPr lang="en-GB" sz="2000" b="0" noProof="0" dirty="0">
                          <a:solidFill>
                            <a:schemeClr val="bg1"/>
                          </a:solidFill>
                        </a:rPr>
                        <a:t>2	Team</a:t>
                      </a: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022991455"/>
                  </a:ext>
                </a:extLst>
              </a:tr>
              <a:tr h="457794">
                <a:tc>
                  <a:txBody>
                    <a:bodyPr/>
                    <a:lstStyle/>
                    <a:p>
                      <a:pPr>
                        <a:tabLst>
                          <a:tab pos="357188" algn="l"/>
                        </a:tabLst>
                      </a:pPr>
                      <a:r>
                        <a:rPr lang="en-GB" sz="2000" b="0" noProof="0" dirty="0">
                          <a:solidFill>
                            <a:schemeClr val="bg1"/>
                          </a:solidFill>
                        </a:rPr>
                        <a:t>3	Updated plan</a:t>
                      </a: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878378964"/>
                  </a:ext>
                </a:extLst>
              </a:tr>
              <a:tr h="457794">
                <a:tc>
                  <a:txBody>
                    <a:bodyPr/>
                    <a:lstStyle/>
                    <a:p>
                      <a:pPr>
                        <a:tabLst>
                          <a:tab pos="357188" algn="l"/>
                        </a:tabLst>
                      </a:pPr>
                      <a:r>
                        <a:rPr lang="en-GB" sz="2000" b="0" noProof="0" dirty="0">
                          <a:solidFill>
                            <a:schemeClr val="bg1"/>
                          </a:solidFill>
                        </a:rPr>
                        <a:t>5   Way of working and Way forward operation</a:t>
                      </a: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058784443"/>
                  </a:ext>
                </a:extLst>
              </a:tr>
              <a:tr h="457794">
                <a:tc>
                  <a:txBody>
                    <a:bodyPr/>
                    <a:lstStyle/>
                    <a:p>
                      <a:pPr>
                        <a:tabLst>
                          <a:tab pos="357188" algn="l"/>
                        </a:tabLst>
                      </a:pPr>
                      <a:r>
                        <a:rPr lang="en-GB" sz="2000" b="0" noProof="0" dirty="0">
                          <a:solidFill>
                            <a:schemeClr val="bg1"/>
                          </a:solidFill>
                        </a:rPr>
                        <a:t>4	Labs and Workshops</a:t>
                      </a: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795913222"/>
                  </a:ext>
                </a:extLst>
              </a:tr>
              <a:tr h="457794">
                <a:tc>
                  <a:txBody>
                    <a:bodyPr/>
                    <a:lstStyle/>
                    <a:p>
                      <a:pPr>
                        <a:tabLst>
                          <a:tab pos="357188" algn="l"/>
                        </a:tabLst>
                      </a:pPr>
                      <a:r>
                        <a:rPr lang="en-GB" sz="2000" b="0" noProof="0" dirty="0">
                          <a:solidFill>
                            <a:schemeClr val="bg1"/>
                          </a:solidFill>
                        </a:rPr>
                        <a:t>5   Conclusions</a:t>
                      </a: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212610311"/>
                  </a:ext>
                </a:extLst>
              </a:tr>
            </a:tbl>
          </a:graphicData>
        </a:graphic>
      </p:graphicFrame>
    </p:spTree>
    <p:extLst>
      <p:ext uri="{BB962C8B-B14F-4D97-AF65-F5344CB8AC3E}">
        <p14:creationId xmlns:p14="http://schemas.microsoft.com/office/powerpoint/2010/main" val="355043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11">
            <a:extLst>
              <a:ext uri="{FF2B5EF4-FFF2-40B4-BE49-F238E27FC236}">
                <a16:creationId xmlns:a16="http://schemas.microsoft.com/office/drawing/2014/main" id="{9B79EAB6-AA51-1F61-D7DF-AD65CC42C6E3}"/>
              </a:ext>
            </a:extLst>
          </p:cNvPr>
          <p:cNvSpPr txBox="1">
            <a:spLocks/>
          </p:cNvSpPr>
          <p:nvPr/>
        </p:nvSpPr>
        <p:spPr>
          <a:xfrm>
            <a:off x="1230491" y="2169209"/>
            <a:ext cx="6366811" cy="2462613"/>
          </a:xfrm>
          <a:prstGeom prst="rect">
            <a:avLst/>
          </a:prstGeom>
        </p:spPr>
        <p:txBody>
          <a:bodyPr/>
          <a:lst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800" dirty="0">
                <a:solidFill>
                  <a:schemeClr val="bg1"/>
                </a:solidFill>
              </a:rPr>
              <a:t>Scope</a:t>
            </a:r>
          </a:p>
        </p:txBody>
      </p:sp>
      <p:sp>
        <p:nvSpPr>
          <p:cNvPr id="6" name="Platshållare för text 13">
            <a:extLst>
              <a:ext uri="{FF2B5EF4-FFF2-40B4-BE49-F238E27FC236}">
                <a16:creationId xmlns:a16="http://schemas.microsoft.com/office/drawing/2014/main" id="{74735C7A-372F-46C4-FE44-6720601A254A}"/>
              </a:ext>
            </a:extLst>
          </p:cNvPr>
          <p:cNvSpPr txBox="1">
            <a:spLocks/>
          </p:cNvSpPr>
          <p:nvPr/>
        </p:nvSpPr>
        <p:spPr>
          <a:xfrm>
            <a:off x="1230491" y="1051132"/>
            <a:ext cx="4255909" cy="829149"/>
          </a:xfrm>
          <a:prstGeom prst="rect">
            <a:avLst/>
          </a:prstGeom>
        </p:spPr>
        <p:txBody>
          <a:bodyPr/>
          <a:lst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4800" dirty="0">
                <a:solidFill>
                  <a:schemeClr val="bg1"/>
                </a:solidFill>
              </a:rPr>
              <a:t>1</a:t>
            </a:r>
          </a:p>
        </p:txBody>
      </p:sp>
    </p:spTree>
    <p:extLst>
      <p:ext uri="{BB962C8B-B14F-4D97-AF65-F5344CB8AC3E}">
        <p14:creationId xmlns:p14="http://schemas.microsoft.com/office/powerpoint/2010/main" val="219277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GB" dirty="0">
                <a:solidFill>
                  <a:schemeClr val="tx1">
                    <a:lumMod val="75000"/>
                    <a:lumOff val="25000"/>
                  </a:schemeClr>
                </a:solidFill>
              </a:rPr>
              <a:t>Scope</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6</a:t>
            </a:fld>
            <a:endParaRPr lang="sv-SE" dirty="0">
              <a:solidFill>
                <a:srgbClr val="CCCCCC"/>
              </a:solidFill>
            </a:endParaRPr>
          </a:p>
        </p:txBody>
      </p:sp>
      <p:sp>
        <p:nvSpPr>
          <p:cNvPr id="6" name="Platshållare för innehåll 5">
            <a:extLst>
              <a:ext uri="{FF2B5EF4-FFF2-40B4-BE49-F238E27FC236}">
                <a16:creationId xmlns:a16="http://schemas.microsoft.com/office/drawing/2014/main" id="{CFEF36EF-EA79-48B1-8977-F8AA6F2C6BC7}"/>
              </a:ext>
            </a:extLst>
          </p:cNvPr>
          <p:cNvSpPr>
            <a:spLocks noGrp="1"/>
          </p:cNvSpPr>
          <p:nvPr>
            <p:ph idx="1"/>
          </p:nvPr>
        </p:nvSpPr>
        <p:spPr>
          <a:xfrm>
            <a:off x="875325" y="1400475"/>
            <a:ext cx="9588384" cy="4768062"/>
          </a:xfrm>
        </p:spPr>
        <p:txBody>
          <a:bodyPr/>
          <a:lstStyle/>
          <a:p>
            <a:pPr lvl="1"/>
            <a:r>
              <a:rPr lang="en-US" dirty="0"/>
              <a:t>Provide services for materials engineering, quantum materials and physics </a:t>
            </a:r>
          </a:p>
          <a:p>
            <a:pPr lvl="1"/>
            <a:r>
              <a:rPr lang="en-US" dirty="0"/>
              <a:t>Provide and maintain sample environment systems in the fields of:</a:t>
            </a:r>
          </a:p>
          <a:p>
            <a:pPr lvl="2"/>
            <a:r>
              <a:rPr lang="en-US" dirty="0"/>
              <a:t>Low and ultra low temperatures</a:t>
            </a:r>
          </a:p>
          <a:p>
            <a:pPr lvl="2"/>
            <a:r>
              <a:rPr lang="en-US" dirty="0"/>
              <a:t>High temperature</a:t>
            </a:r>
          </a:p>
          <a:p>
            <a:pPr lvl="2"/>
            <a:r>
              <a:rPr lang="en-US" dirty="0"/>
              <a:t>Electrical and magnetic fields</a:t>
            </a:r>
          </a:p>
          <a:p>
            <a:pPr lvl="2"/>
            <a:r>
              <a:rPr lang="en-US" dirty="0"/>
              <a:t>High pressure</a:t>
            </a:r>
          </a:p>
          <a:p>
            <a:pPr lvl="2"/>
            <a:r>
              <a:rPr lang="en-US" dirty="0"/>
              <a:t>Mechanical processing</a:t>
            </a:r>
          </a:p>
          <a:p>
            <a:pPr lvl="1"/>
            <a:r>
              <a:rPr lang="en-US" dirty="0"/>
              <a:t>Provide mechanical integration for all SES (including CLS projects)</a:t>
            </a:r>
          </a:p>
          <a:p>
            <a:pPr lvl="1"/>
            <a:r>
              <a:rPr lang="en-US" dirty="0"/>
              <a:t>Provide control integration for complex SES  (including CLS projects)</a:t>
            </a:r>
          </a:p>
          <a:p>
            <a:pPr lvl="1"/>
            <a:r>
              <a:rPr lang="en-US" dirty="0"/>
              <a:t>Coordinate the He management </a:t>
            </a:r>
          </a:p>
          <a:p>
            <a:pPr lvl="1"/>
            <a:r>
              <a:rPr lang="en-US" dirty="0"/>
              <a:t>Provide hardware and scientific support for polarization</a:t>
            </a:r>
          </a:p>
          <a:p>
            <a:pPr lvl="1"/>
            <a:endParaRPr lang="en-US" dirty="0"/>
          </a:p>
        </p:txBody>
      </p:sp>
    </p:spTree>
    <p:extLst>
      <p:ext uri="{BB962C8B-B14F-4D97-AF65-F5344CB8AC3E}">
        <p14:creationId xmlns:p14="http://schemas.microsoft.com/office/powerpoint/2010/main" val="3669423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11">
            <a:extLst>
              <a:ext uri="{FF2B5EF4-FFF2-40B4-BE49-F238E27FC236}">
                <a16:creationId xmlns:a16="http://schemas.microsoft.com/office/drawing/2014/main" id="{9B79EAB6-AA51-1F61-D7DF-AD65CC42C6E3}"/>
              </a:ext>
            </a:extLst>
          </p:cNvPr>
          <p:cNvSpPr txBox="1">
            <a:spLocks/>
          </p:cNvSpPr>
          <p:nvPr/>
        </p:nvSpPr>
        <p:spPr>
          <a:xfrm>
            <a:off x="1230491" y="2169209"/>
            <a:ext cx="6366811" cy="2462613"/>
          </a:xfrm>
          <a:prstGeom prst="rect">
            <a:avLst/>
          </a:prstGeom>
        </p:spPr>
        <p:txBody>
          <a:bodyPr/>
          <a:lst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800" dirty="0">
                <a:solidFill>
                  <a:schemeClr val="bg1"/>
                </a:solidFill>
              </a:rPr>
              <a:t>Team</a:t>
            </a:r>
          </a:p>
        </p:txBody>
      </p:sp>
      <p:sp>
        <p:nvSpPr>
          <p:cNvPr id="6" name="Platshållare för text 13">
            <a:extLst>
              <a:ext uri="{FF2B5EF4-FFF2-40B4-BE49-F238E27FC236}">
                <a16:creationId xmlns:a16="http://schemas.microsoft.com/office/drawing/2014/main" id="{74735C7A-372F-46C4-FE44-6720601A254A}"/>
              </a:ext>
            </a:extLst>
          </p:cNvPr>
          <p:cNvSpPr txBox="1">
            <a:spLocks/>
          </p:cNvSpPr>
          <p:nvPr/>
        </p:nvSpPr>
        <p:spPr>
          <a:xfrm>
            <a:off x="1230491" y="1051132"/>
            <a:ext cx="4255909" cy="829149"/>
          </a:xfrm>
          <a:prstGeom prst="rect">
            <a:avLst/>
          </a:prstGeom>
        </p:spPr>
        <p:txBody>
          <a:bodyPr/>
          <a:lst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4800" dirty="0">
                <a:solidFill>
                  <a:schemeClr val="bg1"/>
                </a:solidFill>
              </a:rPr>
              <a:t>2</a:t>
            </a:r>
          </a:p>
        </p:txBody>
      </p:sp>
    </p:spTree>
    <p:extLst>
      <p:ext uri="{BB962C8B-B14F-4D97-AF65-F5344CB8AC3E}">
        <p14:creationId xmlns:p14="http://schemas.microsoft.com/office/powerpoint/2010/main" val="3437808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D2AA18-D7BA-7538-7E09-3A6EAB96478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76946" y="1770260"/>
            <a:ext cx="1559587" cy="1980000"/>
          </a:xfrm>
          <a:prstGeom prst="rect">
            <a:avLst/>
          </a:prstGeom>
        </p:spPr>
      </p:pic>
      <p:sp>
        <p:nvSpPr>
          <p:cNvPr id="22" name="Rectangle 21">
            <a:extLst>
              <a:ext uri="{FF2B5EF4-FFF2-40B4-BE49-F238E27FC236}">
                <a16:creationId xmlns:a16="http://schemas.microsoft.com/office/drawing/2014/main" id="{26DE202C-870C-555A-D9C9-7C04E86A384C}"/>
              </a:ext>
            </a:extLst>
          </p:cNvPr>
          <p:cNvSpPr/>
          <p:nvPr/>
        </p:nvSpPr>
        <p:spPr>
          <a:xfrm>
            <a:off x="3724275" y="1630610"/>
            <a:ext cx="904875" cy="2129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8</a:t>
            </a:fld>
            <a:endParaRPr lang="sv-SE" dirty="0">
              <a:solidFill>
                <a:srgbClr val="CCCCCC"/>
              </a:solidFill>
            </a:endParaRPr>
          </a:p>
        </p:txBody>
      </p:sp>
      <p:pic>
        <p:nvPicPr>
          <p:cNvPr id="8" name="Picture 7">
            <a:extLst>
              <a:ext uri="{FF2B5EF4-FFF2-40B4-BE49-F238E27FC236}">
                <a16:creationId xmlns:a16="http://schemas.microsoft.com/office/drawing/2014/main" id="{C32D76F3-7284-6BE0-8339-1182D0FB6DA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04759" y="1630610"/>
            <a:ext cx="1419737" cy="1980000"/>
          </a:xfrm>
          <a:prstGeom prst="rect">
            <a:avLst/>
          </a:prstGeom>
        </p:spPr>
      </p:pic>
      <p:pic>
        <p:nvPicPr>
          <p:cNvPr id="11" name="Picture 10">
            <a:extLst>
              <a:ext uri="{FF2B5EF4-FFF2-40B4-BE49-F238E27FC236}">
                <a16:creationId xmlns:a16="http://schemas.microsoft.com/office/drawing/2014/main" id="{3408AB99-CA7E-6FE3-BD5B-2DB6E233961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6597" y="2581875"/>
            <a:ext cx="1411667" cy="1980000"/>
          </a:xfrm>
          <a:prstGeom prst="rect">
            <a:avLst/>
          </a:prstGeom>
        </p:spPr>
      </p:pic>
      <p:pic>
        <p:nvPicPr>
          <p:cNvPr id="12" name="Picture 11">
            <a:extLst>
              <a:ext uri="{FF2B5EF4-FFF2-40B4-BE49-F238E27FC236}">
                <a16:creationId xmlns:a16="http://schemas.microsoft.com/office/drawing/2014/main" id="{BC3F50DA-D731-2581-1A1B-B12ED4FBDC0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492220" y="3866050"/>
            <a:ext cx="1490964" cy="1980000"/>
          </a:xfrm>
          <a:prstGeom prst="rect">
            <a:avLst/>
          </a:prstGeom>
        </p:spPr>
      </p:pic>
      <p:pic>
        <p:nvPicPr>
          <p:cNvPr id="15" name="Picture 14">
            <a:extLst>
              <a:ext uri="{FF2B5EF4-FFF2-40B4-BE49-F238E27FC236}">
                <a16:creationId xmlns:a16="http://schemas.microsoft.com/office/drawing/2014/main" id="{9EBCD6CD-A129-C6D5-65B0-E32E696B01F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373700" y="1780172"/>
            <a:ext cx="1304192" cy="1980000"/>
          </a:xfrm>
          <a:prstGeom prst="rect">
            <a:avLst/>
          </a:prstGeom>
        </p:spPr>
      </p:pic>
      <p:pic>
        <p:nvPicPr>
          <p:cNvPr id="16" name="Picture 15">
            <a:extLst>
              <a:ext uri="{FF2B5EF4-FFF2-40B4-BE49-F238E27FC236}">
                <a16:creationId xmlns:a16="http://schemas.microsoft.com/office/drawing/2014/main" id="{EF522DC7-FC4E-01A5-AA44-C71E1F3592D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826809" y="2874635"/>
            <a:ext cx="1803487" cy="1980000"/>
          </a:xfrm>
          <a:prstGeom prst="rect">
            <a:avLst/>
          </a:prstGeom>
        </p:spPr>
      </p:pic>
      <p:pic>
        <p:nvPicPr>
          <p:cNvPr id="17" name="Picture 16">
            <a:extLst>
              <a:ext uri="{FF2B5EF4-FFF2-40B4-BE49-F238E27FC236}">
                <a16:creationId xmlns:a16="http://schemas.microsoft.com/office/drawing/2014/main" id="{2A4B2051-2C29-7D90-2DA9-5E894366D3AD}"/>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853656" y="4107290"/>
            <a:ext cx="1378150" cy="1980000"/>
          </a:xfrm>
          <a:prstGeom prst="rect">
            <a:avLst/>
          </a:prstGeom>
        </p:spPr>
      </p:pic>
      <p:pic>
        <p:nvPicPr>
          <p:cNvPr id="13" name="Picture 12">
            <a:extLst>
              <a:ext uri="{FF2B5EF4-FFF2-40B4-BE49-F238E27FC236}">
                <a16:creationId xmlns:a16="http://schemas.microsoft.com/office/drawing/2014/main" id="{EBB36787-13E4-2B20-E128-4D43F3806CC9}"/>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620714" y="2737495"/>
            <a:ext cx="1453645" cy="1980000"/>
          </a:xfrm>
          <a:prstGeom prst="rect">
            <a:avLst/>
          </a:prstGeom>
        </p:spPr>
      </p:pic>
      <p:pic>
        <p:nvPicPr>
          <p:cNvPr id="14" name="Picture 13">
            <a:extLst>
              <a:ext uri="{FF2B5EF4-FFF2-40B4-BE49-F238E27FC236}">
                <a16:creationId xmlns:a16="http://schemas.microsoft.com/office/drawing/2014/main" id="{C477CE4E-8C42-F4A9-EC1F-69D00C6F7724}"/>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234306" y="3943643"/>
            <a:ext cx="1582979" cy="1980000"/>
          </a:xfrm>
          <a:prstGeom prst="rect">
            <a:avLst/>
          </a:prstGeom>
        </p:spPr>
      </p:pic>
      <p:sp>
        <p:nvSpPr>
          <p:cNvPr id="20" name="TextBox 19">
            <a:extLst>
              <a:ext uri="{FF2B5EF4-FFF2-40B4-BE49-F238E27FC236}">
                <a16:creationId xmlns:a16="http://schemas.microsoft.com/office/drawing/2014/main" id="{197D5172-E865-ED4B-E6E4-1A4CDB821704}"/>
              </a:ext>
            </a:extLst>
          </p:cNvPr>
          <p:cNvSpPr txBox="1"/>
          <p:nvPr/>
        </p:nvSpPr>
        <p:spPr>
          <a:xfrm>
            <a:off x="8090000" y="2456448"/>
            <a:ext cx="4003240" cy="2308324"/>
          </a:xfrm>
          <a:prstGeom prst="rect">
            <a:avLst/>
          </a:prstGeom>
          <a:noFill/>
        </p:spPr>
        <p:txBody>
          <a:bodyPr wrap="square" rtlCol="0">
            <a:spAutoFit/>
          </a:bodyPr>
          <a:lstStyle/>
          <a:p>
            <a:pPr marL="285750" indent="-285750" algn="l">
              <a:buFontTx/>
              <a:buChar char="-"/>
            </a:pPr>
            <a:r>
              <a:rPr lang="en-GB" dirty="0">
                <a:solidFill>
                  <a:srgbClr val="666666"/>
                </a:solidFill>
              </a:rPr>
              <a:t>2 technicians</a:t>
            </a:r>
          </a:p>
          <a:p>
            <a:pPr marL="285750" indent="-285750" algn="l">
              <a:buFontTx/>
              <a:buChar char="-"/>
            </a:pPr>
            <a:r>
              <a:rPr lang="en-GB" dirty="0">
                <a:solidFill>
                  <a:srgbClr val="666666"/>
                </a:solidFill>
              </a:rPr>
              <a:t>2 control engineers</a:t>
            </a:r>
          </a:p>
          <a:p>
            <a:pPr marL="285750" indent="-285750" algn="l">
              <a:buFontTx/>
              <a:buChar char="-"/>
            </a:pPr>
            <a:r>
              <a:rPr lang="en-GB" dirty="0">
                <a:solidFill>
                  <a:srgbClr val="666666"/>
                </a:solidFill>
              </a:rPr>
              <a:t>2.5 research engineers</a:t>
            </a:r>
          </a:p>
          <a:p>
            <a:pPr marL="285750" indent="-285750" algn="l">
              <a:buFontTx/>
              <a:buChar char="-"/>
            </a:pPr>
            <a:r>
              <a:rPr lang="en-GB" dirty="0">
                <a:solidFill>
                  <a:srgbClr val="666666"/>
                </a:solidFill>
              </a:rPr>
              <a:t>1 mechanical design engineer form NSS</a:t>
            </a:r>
          </a:p>
          <a:p>
            <a:pPr marL="285750" indent="-285750" algn="l">
              <a:buFontTx/>
              <a:buChar char="-"/>
            </a:pPr>
            <a:r>
              <a:rPr lang="en-GB" dirty="0">
                <a:solidFill>
                  <a:srgbClr val="666666"/>
                </a:solidFill>
              </a:rPr>
              <a:t>0.5 control integration engineer from ECDC</a:t>
            </a:r>
          </a:p>
          <a:p>
            <a:pPr marL="285750" indent="-285750" algn="l">
              <a:buFontTx/>
              <a:buChar char="-"/>
            </a:pPr>
            <a:r>
              <a:rPr lang="en-GB" dirty="0">
                <a:solidFill>
                  <a:srgbClr val="666666"/>
                </a:solidFill>
              </a:rPr>
              <a:t>0.5 group leader</a:t>
            </a:r>
          </a:p>
        </p:txBody>
      </p:sp>
      <p:sp>
        <p:nvSpPr>
          <p:cNvPr id="21" name="Rubrik 1">
            <a:extLst>
              <a:ext uri="{FF2B5EF4-FFF2-40B4-BE49-F238E27FC236}">
                <a16:creationId xmlns:a16="http://schemas.microsoft.com/office/drawing/2014/main" id="{9E9C368E-D16F-3F3C-957E-5354EB0B9EB9}"/>
              </a:ext>
            </a:extLst>
          </p:cNvPr>
          <p:cNvSpPr>
            <a:spLocks noGrp="1"/>
          </p:cNvSpPr>
          <p:nvPr>
            <p:ph type="title"/>
          </p:nvPr>
        </p:nvSpPr>
        <p:spPr>
          <a:xfrm>
            <a:off x="1048552" y="446692"/>
            <a:ext cx="9360000" cy="657339"/>
          </a:xfrm>
        </p:spPr>
        <p:txBody>
          <a:bodyPr/>
          <a:lstStyle/>
          <a:p>
            <a:r>
              <a:rPr lang="en-GB" dirty="0">
                <a:solidFill>
                  <a:schemeClr val="tx1">
                    <a:lumMod val="75000"/>
                    <a:lumOff val="25000"/>
                  </a:schemeClr>
                </a:solidFill>
              </a:rPr>
              <a:t>Team until 31.12.2022</a:t>
            </a:r>
          </a:p>
        </p:txBody>
      </p:sp>
    </p:spTree>
    <p:extLst>
      <p:ext uri="{BB962C8B-B14F-4D97-AF65-F5344CB8AC3E}">
        <p14:creationId xmlns:p14="http://schemas.microsoft.com/office/powerpoint/2010/main" val="3990610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
                                            <p:txEl>
                                              <p:pRg st="4" end="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
                                            <p:txEl>
                                              <p:pRg st="5" end="5"/>
                                            </p:txEl>
                                          </p:spTgt>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D2AA18-D7BA-7538-7E09-3A6EAB96478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76946" y="1770260"/>
            <a:ext cx="1559587" cy="1980000"/>
          </a:xfrm>
          <a:prstGeom prst="rect">
            <a:avLst/>
          </a:prstGeom>
        </p:spPr>
      </p:pic>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9</a:t>
            </a:fld>
            <a:endParaRPr lang="sv-SE" dirty="0">
              <a:solidFill>
                <a:srgbClr val="CCCCCC"/>
              </a:solidFill>
            </a:endParaRPr>
          </a:p>
        </p:txBody>
      </p:sp>
      <p:pic>
        <p:nvPicPr>
          <p:cNvPr id="8" name="Picture 7">
            <a:extLst>
              <a:ext uri="{FF2B5EF4-FFF2-40B4-BE49-F238E27FC236}">
                <a16:creationId xmlns:a16="http://schemas.microsoft.com/office/drawing/2014/main" id="{C32D76F3-7284-6BE0-8339-1182D0FB6DA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04759" y="1630610"/>
            <a:ext cx="1419737" cy="1980000"/>
          </a:xfrm>
          <a:prstGeom prst="rect">
            <a:avLst/>
          </a:prstGeom>
        </p:spPr>
      </p:pic>
      <p:pic>
        <p:nvPicPr>
          <p:cNvPr id="11" name="Picture 10">
            <a:extLst>
              <a:ext uri="{FF2B5EF4-FFF2-40B4-BE49-F238E27FC236}">
                <a16:creationId xmlns:a16="http://schemas.microsoft.com/office/drawing/2014/main" id="{3408AB99-CA7E-6FE3-BD5B-2DB6E233961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6597" y="2581875"/>
            <a:ext cx="1411667" cy="1980000"/>
          </a:xfrm>
          <a:prstGeom prst="rect">
            <a:avLst/>
          </a:prstGeom>
        </p:spPr>
      </p:pic>
      <p:pic>
        <p:nvPicPr>
          <p:cNvPr id="12" name="Picture 11">
            <a:extLst>
              <a:ext uri="{FF2B5EF4-FFF2-40B4-BE49-F238E27FC236}">
                <a16:creationId xmlns:a16="http://schemas.microsoft.com/office/drawing/2014/main" id="{BC3F50DA-D731-2581-1A1B-B12ED4FBDC0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492220" y="3866050"/>
            <a:ext cx="1490964" cy="1980000"/>
          </a:xfrm>
          <a:prstGeom prst="rect">
            <a:avLst/>
          </a:prstGeom>
        </p:spPr>
      </p:pic>
      <p:pic>
        <p:nvPicPr>
          <p:cNvPr id="15" name="Picture 14">
            <a:extLst>
              <a:ext uri="{FF2B5EF4-FFF2-40B4-BE49-F238E27FC236}">
                <a16:creationId xmlns:a16="http://schemas.microsoft.com/office/drawing/2014/main" id="{9EBCD6CD-A129-C6D5-65B0-E32E696B01F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373700" y="1780172"/>
            <a:ext cx="1304192" cy="1980000"/>
          </a:xfrm>
          <a:prstGeom prst="rect">
            <a:avLst/>
          </a:prstGeom>
        </p:spPr>
      </p:pic>
      <p:pic>
        <p:nvPicPr>
          <p:cNvPr id="18" name="Picture 17">
            <a:extLst>
              <a:ext uri="{FF2B5EF4-FFF2-40B4-BE49-F238E27FC236}">
                <a16:creationId xmlns:a16="http://schemas.microsoft.com/office/drawing/2014/main" id="{148EC94F-7991-003C-865C-267A37AEE17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33185" y="1634081"/>
            <a:ext cx="2067447" cy="2160000"/>
          </a:xfrm>
          <a:prstGeom prst="rect">
            <a:avLst/>
          </a:prstGeom>
        </p:spPr>
      </p:pic>
      <p:pic>
        <p:nvPicPr>
          <p:cNvPr id="16" name="Picture 15">
            <a:extLst>
              <a:ext uri="{FF2B5EF4-FFF2-40B4-BE49-F238E27FC236}">
                <a16:creationId xmlns:a16="http://schemas.microsoft.com/office/drawing/2014/main" id="{EF522DC7-FC4E-01A5-AA44-C71E1F3592D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826809" y="2874635"/>
            <a:ext cx="1803487" cy="1980000"/>
          </a:xfrm>
          <a:prstGeom prst="rect">
            <a:avLst/>
          </a:prstGeom>
        </p:spPr>
      </p:pic>
      <p:pic>
        <p:nvPicPr>
          <p:cNvPr id="17" name="Picture 16">
            <a:extLst>
              <a:ext uri="{FF2B5EF4-FFF2-40B4-BE49-F238E27FC236}">
                <a16:creationId xmlns:a16="http://schemas.microsoft.com/office/drawing/2014/main" id="{2A4B2051-2C29-7D90-2DA9-5E894366D3A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853656" y="4107290"/>
            <a:ext cx="1378150" cy="1980000"/>
          </a:xfrm>
          <a:prstGeom prst="rect">
            <a:avLst/>
          </a:prstGeom>
        </p:spPr>
      </p:pic>
      <p:pic>
        <p:nvPicPr>
          <p:cNvPr id="13" name="Picture 12">
            <a:extLst>
              <a:ext uri="{FF2B5EF4-FFF2-40B4-BE49-F238E27FC236}">
                <a16:creationId xmlns:a16="http://schemas.microsoft.com/office/drawing/2014/main" id="{EBB36787-13E4-2B20-E128-4D43F3806CC9}"/>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2620714" y="2737495"/>
            <a:ext cx="1453645" cy="1980000"/>
          </a:xfrm>
          <a:prstGeom prst="rect">
            <a:avLst/>
          </a:prstGeom>
        </p:spPr>
      </p:pic>
      <p:pic>
        <p:nvPicPr>
          <p:cNvPr id="14" name="Picture 13">
            <a:extLst>
              <a:ext uri="{FF2B5EF4-FFF2-40B4-BE49-F238E27FC236}">
                <a16:creationId xmlns:a16="http://schemas.microsoft.com/office/drawing/2014/main" id="{C477CE4E-8C42-F4A9-EC1F-69D00C6F7724}"/>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6234306" y="3943643"/>
            <a:ext cx="1582979" cy="1980000"/>
          </a:xfrm>
          <a:prstGeom prst="rect">
            <a:avLst/>
          </a:prstGeom>
        </p:spPr>
      </p:pic>
      <p:sp>
        <p:nvSpPr>
          <p:cNvPr id="20" name="TextBox 19">
            <a:extLst>
              <a:ext uri="{FF2B5EF4-FFF2-40B4-BE49-F238E27FC236}">
                <a16:creationId xmlns:a16="http://schemas.microsoft.com/office/drawing/2014/main" id="{197D5172-E865-ED4B-E6E4-1A4CDB821704}"/>
              </a:ext>
            </a:extLst>
          </p:cNvPr>
          <p:cNvSpPr txBox="1"/>
          <p:nvPr/>
        </p:nvSpPr>
        <p:spPr>
          <a:xfrm>
            <a:off x="8090000" y="2456448"/>
            <a:ext cx="4003240" cy="2308324"/>
          </a:xfrm>
          <a:prstGeom prst="rect">
            <a:avLst/>
          </a:prstGeom>
          <a:noFill/>
        </p:spPr>
        <p:txBody>
          <a:bodyPr wrap="square" rtlCol="0">
            <a:spAutoFit/>
          </a:bodyPr>
          <a:lstStyle/>
          <a:p>
            <a:pPr marL="285750" indent="-285750" algn="l">
              <a:buFontTx/>
              <a:buChar char="-"/>
            </a:pPr>
            <a:r>
              <a:rPr lang="en-GB" dirty="0">
                <a:solidFill>
                  <a:srgbClr val="666666"/>
                </a:solidFill>
              </a:rPr>
              <a:t>2 technicians</a:t>
            </a:r>
          </a:p>
          <a:p>
            <a:pPr marL="285750" indent="-285750" algn="l">
              <a:buFontTx/>
              <a:buChar char="-"/>
            </a:pPr>
            <a:r>
              <a:rPr lang="en-GB" dirty="0">
                <a:solidFill>
                  <a:srgbClr val="666666"/>
                </a:solidFill>
              </a:rPr>
              <a:t>2 control engineers</a:t>
            </a:r>
          </a:p>
          <a:p>
            <a:pPr marL="285750" indent="-285750" algn="l">
              <a:buFontTx/>
              <a:buChar char="-"/>
            </a:pPr>
            <a:r>
              <a:rPr lang="en-GB" dirty="0">
                <a:solidFill>
                  <a:srgbClr val="666666"/>
                </a:solidFill>
              </a:rPr>
              <a:t>2.5 research engineers</a:t>
            </a:r>
          </a:p>
          <a:p>
            <a:pPr marL="285750" indent="-285750" algn="l">
              <a:buFontTx/>
              <a:buChar char="-"/>
            </a:pPr>
            <a:r>
              <a:rPr lang="en-GB" dirty="0">
                <a:solidFill>
                  <a:srgbClr val="666666"/>
                </a:solidFill>
              </a:rPr>
              <a:t>1 mechanical design engineer form NSS</a:t>
            </a:r>
          </a:p>
          <a:p>
            <a:pPr marL="285750" indent="-285750" algn="l">
              <a:buFontTx/>
              <a:buChar char="-"/>
            </a:pPr>
            <a:r>
              <a:rPr lang="en-GB" dirty="0">
                <a:solidFill>
                  <a:srgbClr val="666666"/>
                </a:solidFill>
              </a:rPr>
              <a:t>0.5 control integration engineer from ECDC</a:t>
            </a:r>
          </a:p>
          <a:p>
            <a:pPr marL="285750" indent="-285750" algn="l">
              <a:buFontTx/>
              <a:buChar char="-"/>
            </a:pPr>
            <a:r>
              <a:rPr lang="en-GB" dirty="0">
                <a:solidFill>
                  <a:srgbClr val="666666"/>
                </a:solidFill>
              </a:rPr>
              <a:t>0.5 group leader</a:t>
            </a:r>
          </a:p>
        </p:txBody>
      </p:sp>
      <p:sp>
        <p:nvSpPr>
          <p:cNvPr id="21" name="Rubrik 1">
            <a:extLst>
              <a:ext uri="{FF2B5EF4-FFF2-40B4-BE49-F238E27FC236}">
                <a16:creationId xmlns:a16="http://schemas.microsoft.com/office/drawing/2014/main" id="{9E9C368E-D16F-3F3C-957E-5354EB0B9EB9}"/>
              </a:ext>
            </a:extLst>
          </p:cNvPr>
          <p:cNvSpPr>
            <a:spLocks noGrp="1"/>
          </p:cNvSpPr>
          <p:nvPr>
            <p:ph type="title"/>
          </p:nvPr>
        </p:nvSpPr>
        <p:spPr>
          <a:xfrm>
            <a:off x="1048552" y="446692"/>
            <a:ext cx="9360000" cy="657339"/>
          </a:xfrm>
        </p:spPr>
        <p:txBody>
          <a:bodyPr/>
          <a:lstStyle/>
          <a:p>
            <a:r>
              <a:rPr lang="en-GB" dirty="0">
                <a:solidFill>
                  <a:schemeClr val="tx1">
                    <a:lumMod val="75000"/>
                    <a:lumOff val="25000"/>
                  </a:schemeClr>
                </a:solidFill>
              </a:rPr>
              <a:t>Team from 01.01.2023</a:t>
            </a:r>
          </a:p>
        </p:txBody>
      </p:sp>
      <p:sp>
        <p:nvSpPr>
          <p:cNvPr id="3" name="TextBox 2">
            <a:extLst>
              <a:ext uri="{FF2B5EF4-FFF2-40B4-BE49-F238E27FC236}">
                <a16:creationId xmlns:a16="http://schemas.microsoft.com/office/drawing/2014/main" id="{A0B74B20-C9B8-1D9B-875F-618A7BC65B6C}"/>
              </a:ext>
            </a:extLst>
          </p:cNvPr>
          <p:cNvSpPr txBox="1"/>
          <p:nvPr/>
        </p:nvSpPr>
        <p:spPr>
          <a:xfrm>
            <a:off x="8090000" y="2456448"/>
            <a:ext cx="4003240" cy="2308324"/>
          </a:xfrm>
          <a:prstGeom prst="rect">
            <a:avLst/>
          </a:prstGeom>
          <a:noFill/>
        </p:spPr>
        <p:txBody>
          <a:bodyPr wrap="square" rtlCol="0">
            <a:spAutoFit/>
          </a:bodyPr>
          <a:lstStyle/>
          <a:p>
            <a:pPr marL="285750" indent="-285750" algn="l">
              <a:buFontTx/>
              <a:buChar char="-"/>
            </a:pPr>
            <a:r>
              <a:rPr lang="en-GB" dirty="0">
                <a:solidFill>
                  <a:srgbClr val="666666"/>
                </a:solidFill>
              </a:rPr>
              <a:t>2 technicians</a:t>
            </a:r>
          </a:p>
          <a:p>
            <a:pPr marL="285750" indent="-285750" algn="l">
              <a:buFontTx/>
              <a:buChar char="-"/>
            </a:pPr>
            <a:r>
              <a:rPr lang="en-GB" dirty="0">
                <a:solidFill>
                  <a:srgbClr val="666666"/>
                </a:solidFill>
              </a:rPr>
              <a:t>2 control engineers</a:t>
            </a:r>
          </a:p>
          <a:p>
            <a:pPr marL="285750" indent="-285750" algn="l">
              <a:buFontTx/>
              <a:buChar char="-"/>
            </a:pPr>
            <a:r>
              <a:rPr lang="en-GB" dirty="0">
                <a:solidFill>
                  <a:srgbClr val="666666"/>
                </a:solidFill>
              </a:rPr>
              <a:t>1.5 research engineers</a:t>
            </a:r>
          </a:p>
          <a:p>
            <a:pPr marL="285750" indent="-285750" algn="l">
              <a:buFontTx/>
              <a:buChar char="-"/>
            </a:pPr>
            <a:r>
              <a:rPr lang="en-GB" dirty="0">
                <a:solidFill>
                  <a:srgbClr val="666666"/>
                </a:solidFill>
              </a:rPr>
              <a:t>1 mechanical design engineer form NSS</a:t>
            </a:r>
          </a:p>
          <a:p>
            <a:pPr marL="285750" indent="-285750" algn="l">
              <a:buFontTx/>
              <a:buChar char="-"/>
            </a:pPr>
            <a:r>
              <a:rPr lang="en-GB" dirty="0">
                <a:solidFill>
                  <a:srgbClr val="666666"/>
                </a:solidFill>
              </a:rPr>
              <a:t>0.5 control integration engineer from ECDC</a:t>
            </a:r>
          </a:p>
          <a:p>
            <a:pPr marL="285750" indent="-285750" algn="l">
              <a:buFontTx/>
              <a:buChar char="-"/>
            </a:pPr>
            <a:r>
              <a:rPr lang="en-GB" dirty="0">
                <a:solidFill>
                  <a:srgbClr val="666666"/>
                </a:solidFill>
              </a:rPr>
              <a:t>0.5 group leader</a:t>
            </a:r>
          </a:p>
        </p:txBody>
      </p:sp>
      <p:sp>
        <p:nvSpPr>
          <p:cNvPr id="6" name="TextBox 5">
            <a:extLst>
              <a:ext uri="{FF2B5EF4-FFF2-40B4-BE49-F238E27FC236}">
                <a16:creationId xmlns:a16="http://schemas.microsoft.com/office/drawing/2014/main" id="{09E67D17-5663-8D79-AFFB-6646446AA030}"/>
              </a:ext>
            </a:extLst>
          </p:cNvPr>
          <p:cNvSpPr txBox="1"/>
          <p:nvPr/>
        </p:nvSpPr>
        <p:spPr>
          <a:xfrm>
            <a:off x="8090000" y="2456448"/>
            <a:ext cx="4003240" cy="2308324"/>
          </a:xfrm>
          <a:prstGeom prst="rect">
            <a:avLst/>
          </a:prstGeom>
          <a:noFill/>
        </p:spPr>
        <p:txBody>
          <a:bodyPr wrap="square" rtlCol="0">
            <a:spAutoFit/>
          </a:bodyPr>
          <a:lstStyle/>
          <a:p>
            <a:pPr marL="285750" indent="-285750" algn="l">
              <a:buFontTx/>
              <a:buChar char="-"/>
            </a:pPr>
            <a:r>
              <a:rPr lang="en-GB" dirty="0">
                <a:solidFill>
                  <a:srgbClr val="666666"/>
                </a:solidFill>
              </a:rPr>
              <a:t>2 technicians</a:t>
            </a:r>
          </a:p>
          <a:p>
            <a:pPr marL="285750" indent="-285750" algn="l">
              <a:buFontTx/>
              <a:buChar char="-"/>
            </a:pPr>
            <a:r>
              <a:rPr lang="en-GB" dirty="0">
                <a:solidFill>
                  <a:srgbClr val="666666"/>
                </a:solidFill>
              </a:rPr>
              <a:t>2 control engineers</a:t>
            </a:r>
          </a:p>
          <a:p>
            <a:pPr marL="285750" indent="-285750" algn="l">
              <a:buFontTx/>
              <a:buChar char="-"/>
            </a:pPr>
            <a:r>
              <a:rPr lang="en-GB" dirty="0">
                <a:solidFill>
                  <a:srgbClr val="666666"/>
                </a:solidFill>
              </a:rPr>
              <a:t>1.5 research engineers</a:t>
            </a:r>
          </a:p>
          <a:p>
            <a:pPr marL="285750" indent="-285750" algn="l">
              <a:buFontTx/>
              <a:buChar char="-"/>
            </a:pPr>
            <a:r>
              <a:rPr lang="en-GB" dirty="0">
                <a:solidFill>
                  <a:srgbClr val="666666"/>
                </a:solidFill>
              </a:rPr>
              <a:t>0.5 control integration engineer from ECDC</a:t>
            </a:r>
          </a:p>
          <a:p>
            <a:pPr marL="285750" indent="-285750" algn="l">
              <a:buFontTx/>
              <a:buChar char="-"/>
            </a:pPr>
            <a:r>
              <a:rPr lang="en-GB" dirty="0">
                <a:solidFill>
                  <a:srgbClr val="666666"/>
                </a:solidFill>
              </a:rPr>
              <a:t>0.5 group leader</a:t>
            </a:r>
          </a:p>
          <a:p>
            <a:pPr marL="285750" indent="-285750" algn="l">
              <a:buFontTx/>
              <a:buChar char="-"/>
            </a:pPr>
            <a:r>
              <a:rPr lang="en-GB" dirty="0">
                <a:solidFill>
                  <a:srgbClr val="666666"/>
                </a:solidFill>
              </a:rPr>
              <a:t>0.X cryogenic engineer for He management from Accelerator </a:t>
            </a:r>
          </a:p>
        </p:txBody>
      </p:sp>
    </p:spTree>
    <p:extLst>
      <p:ext uri="{BB962C8B-B14F-4D97-AF65-F5344CB8AC3E}">
        <p14:creationId xmlns:p14="http://schemas.microsoft.com/office/powerpoint/2010/main" val="355262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26" presetClass="exit" presetSubtype="0" fill="hold" nodeType="withEffect">
                                  <p:stCondLst>
                                    <p:cond delay="0"/>
                                  </p:stCondLst>
                                  <p:childTnLst>
                                    <p:animEffect transition="out" filter="wipe(down)">
                                      <p:cBhvr>
                                        <p:cTn id="10" dur="180" accel="50000">
                                          <p:stCondLst>
                                            <p:cond delay="1820"/>
                                          </p:stCondLst>
                                        </p:cTn>
                                        <p:tgtEl>
                                          <p:spTgt spid="15"/>
                                        </p:tgtEl>
                                      </p:cBhvr>
                                    </p:animEffect>
                                    <p:anim calcmode="lin" valueType="num">
                                      <p:cBhvr>
                                        <p:cTn id="11" dur="1822" tmFilter="0,0; 0.14,0.31; 0.43,0.73; 0.71,0.91; 1.0,1.0">
                                          <p:stCondLst>
                                            <p:cond delay="0"/>
                                          </p:stCondLst>
                                        </p:cTn>
                                        <p:tgtEl>
                                          <p:spTgt spid="15"/>
                                        </p:tgtEl>
                                        <p:attrNameLst>
                                          <p:attrName>ppt_x</p:attrName>
                                        </p:attrNameLst>
                                      </p:cBhvr>
                                      <p:tavLst>
                                        <p:tav tm="0">
                                          <p:val>
                                            <p:strVal val="ppt_x"/>
                                          </p:val>
                                        </p:tav>
                                        <p:tav tm="100000">
                                          <p:val>
                                            <p:strVal val="#ppt_x+0.25"/>
                                          </p:val>
                                        </p:tav>
                                      </p:tavLst>
                                    </p:anim>
                                    <p:anim calcmode="lin" valueType="num">
                                      <p:cBhvr>
                                        <p:cTn id="12" dur="178">
                                          <p:stCondLst>
                                            <p:cond delay="1822"/>
                                          </p:stCondLst>
                                        </p:cTn>
                                        <p:tgtEl>
                                          <p:spTgt spid="15"/>
                                        </p:tgtEl>
                                        <p:attrNameLst>
                                          <p:attrName>ppt_x</p:attrName>
                                        </p:attrNameLst>
                                      </p:cBhvr>
                                      <p:tavLst>
                                        <p:tav tm="0">
                                          <p:val>
                                            <p:strVal val="ppt_x"/>
                                          </p:val>
                                        </p:tav>
                                        <p:tav tm="100000">
                                          <p:val>
                                            <p:strVal val="ppt_x"/>
                                          </p:val>
                                        </p:tav>
                                      </p:tavLst>
                                    </p:anim>
                                    <p:anim calcmode="lin" valueType="num">
                                      <p:cBhvr>
                                        <p:cTn id="13" dur="664" tmFilter="0.0,0.0;0.25,0.07;0.50,0.2;0.75,0.467;1.0,1.0">
                                          <p:stCondLst>
                                            <p:cond delay="0"/>
                                          </p:stCondLst>
                                        </p:cTn>
                                        <p:tgtEl>
                                          <p:spTgt spid="1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4" dur="664" tmFilter="0, 0; 0.125,0.2665; 0.25,0.4; 0.375,0.465; 0.5,0.5;  0.625,0.535; 0.75,0.6; 0.875,0.7335; 1,1">
                                          <p:stCondLst>
                                            <p:cond delay="664"/>
                                          </p:stCondLst>
                                        </p:cTn>
                                        <p:tgtEl>
                                          <p:spTgt spid="1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5" dur="332" tmFilter="0, 0; 0.125,0.2665; 0.25,0.4; 0.375,0.465; 0.5,0.5;  0.625,0.535; 0.75,0.6; 0.875,0.7335; 1,1">
                                          <p:stCondLst>
                                            <p:cond delay="1324"/>
                                          </p:stCondLst>
                                        </p:cTn>
                                        <p:tgtEl>
                                          <p:spTgt spid="1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6" dur="164" tmFilter="0, 0; 0.125,0.2665; 0.25,0.4; 0.375,0.465; 0.5,0.5;  0.625,0.535; 0.75,0.6; 0.875,0.7335; 1,1">
                                          <p:stCondLst>
                                            <p:cond delay="1656"/>
                                          </p:stCondLst>
                                        </p:cTn>
                                        <p:tgtEl>
                                          <p:spTgt spid="1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7" dur="180" accel="50000">
                                          <p:stCondLst>
                                            <p:cond delay="1820"/>
                                          </p:stCondLst>
                                        </p:cTn>
                                        <p:tgtEl>
                                          <p:spTgt spid="15"/>
                                        </p:tgtEl>
                                        <p:attrNameLst>
                                          <p:attrName>ppt_y</p:attrName>
                                        </p:attrNameLst>
                                      </p:cBhvr>
                                      <p:tavLst>
                                        <p:tav tm="0">
                                          <p:val>
                                            <p:strVal val="ppt_y"/>
                                          </p:val>
                                        </p:tav>
                                        <p:tav tm="100000">
                                          <p:val>
                                            <p:strVal val="ppt_y+ppt_h"/>
                                          </p:val>
                                        </p:tav>
                                      </p:tavLst>
                                    </p:anim>
                                    <p:animScale>
                                      <p:cBhvr>
                                        <p:cTn id="18" dur="26">
                                          <p:stCondLst>
                                            <p:cond delay="620"/>
                                          </p:stCondLst>
                                        </p:cTn>
                                        <p:tgtEl>
                                          <p:spTgt spid="15"/>
                                        </p:tgtEl>
                                      </p:cBhvr>
                                      <p:to x="100000" y="60000"/>
                                    </p:animScale>
                                    <p:animScale>
                                      <p:cBhvr>
                                        <p:cTn id="19" dur="166" decel="50000">
                                          <p:stCondLst>
                                            <p:cond delay="646"/>
                                          </p:stCondLst>
                                        </p:cTn>
                                        <p:tgtEl>
                                          <p:spTgt spid="15"/>
                                        </p:tgtEl>
                                      </p:cBhvr>
                                      <p:to x="100000" y="100000"/>
                                    </p:animScale>
                                    <p:animScale>
                                      <p:cBhvr>
                                        <p:cTn id="20" dur="26">
                                          <p:stCondLst>
                                            <p:cond delay="1312"/>
                                          </p:stCondLst>
                                        </p:cTn>
                                        <p:tgtEl>
                                          <p:spTgt spid="15"/>
                                        </p:tgtEl>
                                      </p:cBhvr>
                                      <p:to x="100000" y="80000"/>
                                    </p:animScale>
                                    <p:animScale>
                                      <p:cBhvr>
                                        <p:cTn id="21" dur="166" decel="50000">
                                          <p:stCondLst>
                                            <p:cond delay="1338"/>
                                          </p:stCondLst>
                                        </p:cTn>
                                        <p:tgtEl>
                                          <p:spTgt spid="15"/>
                                        </p:tgtEl>
                                      </p:cBhvr>
                                      <p:to x="100000" y="100000"/>
                                    </p:animScale>
                                    <p:animScale>
                                      <p:cBhvr>
                                        <p:cTn id="22" dur="26">
                                          <p:stCondLst>
                                            <p:cond delay="1642"/>
                                          </p:stCondLst>
                                        </p:cTn>
                                        <p:tgtEl>
                                          <p:spTgt spid="15"/>
                                        </p:tgtEl>
                                      </p:cBhvr>
                                      <p:to x="100000" y="90000"/>
                                    </p:animScale>
                                    <p:animScale>
                                      <p:cBhvr>
                                        <p:cTn id="23" dur="166" decel="50000">
                                          <p:stCondLst>
                                            <p:cond delay="1668"/>
                                          </p:stCondLst>
                                        </p:cTn>
                                        <p:tgtEl>
                                          <p:spTgt spid="15"/>
                                        </p:tgtEl>
                                      </p:cBhvr>
                                      <p:to x="100000" y="100000"/>
                                    </p:animScale>
                                    <p:animScale>
                                      <p:cBhvr>
                                        <p:cTn id="24" dur="26">
                                          <p:stCondLst>
                                            <p:cond delay="1808"/>
                                          </p:stCondLst>
                                        </p:cTn>
                                        <p:tgtEl>
                                          <p:spTgt spid="15"/>
                                        </p:tgtEl>
                                      </p:cBhvr>
                                      <p:to x="100000" y="95000"/>
                                    </p:animScale>
                                    <p:animScale>
                                      <p:cBhvr>
                                        <p:cTn id="25" dur="166" decel="50000">
                                          <p:stCondLst>
                                            <p:cond delay="1834"/>
                                          </p:stCondLst>
                                        </p:cTn>
                                        <p:tgtEl>
                                          <p:spTgt spid="15"/>
                                        </p:tgtEl>
                                      </p:cBhvr>
                                      <p:to x="100000" y="100000"/>
                                    </p:animScale>
                                    <p:set>
                                      <p:cBhvr>
                                        <p:cTn id="26" dur="1" fill="hold">
                                          <p:stCondLst>
                                            <p:cond delay="1999"/>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6" presetClass="exit" presetSubtype="0" fill="hold" nodeType="clickEffect">
                                  <p:stCondLst>
                                    <p:cond delay="0"/>
                                  </p:stCondLst>
                                  <p:childTnLst>
                                    <p:animEffect transition="out" filter="wipe(down)">
                                      <p:cBhvr>
                                        <p:cTn id="30" dur="180" accel="50000">
                                          <p:stCondLst>
                                            <p:cond delay="1820"/>
                                          </p:stCondLst>
                                        </p:cTn>
                                        <p:tgtEl>
                                          <p:spTgt spid="17"/>
                                        </p:tgtEl>
                                      </p:cBhvr>
                                    </p:animEffect>
                                    <p:anim calcmode="lin" valueType="num">
                                      <p:cBhvr>
                                        <p:cTn id="31" dur="1822" tmFilter="0,0; 0.14,0.31; 0.43,0.73; 0.71,0.91; 1.0,1.0">
                                          <p:stCondLst>
                                            <p:cond delay="0"/>
                                          </p:stCondLst>
                                        </p:cTn>
                                        <p:tgtEl>
                                          <p:spTgt spid="17"/>
                                        </p:tgtEl>
                                        <p:attrNameLst>
                                          <p:attrName>ppt_x</p:attrName>
                                        </p:attrNameLst>
                                      </p:cBhvr>
                                      <p:tavLst>
                                        <p:tav tm="0">
                                          <p:val>
                                            <p:strVal val="ppt_x"/>
                                          </p:val>
                                        </p:tav>
                                        <p:tav tm="100000">
                                          <p:val>
                                            <p:strVal val="#ppt_x+0.25"/>
                                          </p:val>
                                        </p:tav>
                                      </p:tavLst>
                                    </p:anim>
                                    <p:anim calcmode="lin" valueType="num">
                                      <p:cBhvr>
                                        <p:cTn id="32" dur="178">
                                          <p:stCondLst>
                                            <p:cond delay="1822"/>
                                          </p:stCondLst>
                                        </p:cTn>
                                        <p:tgtEl>
                                          <p:spTgt spid="17"/>
                                        </p:tgtEl>
                                        <p:attrNameLst>
                                          <p:attrName>ppt_x</p:attrName>
                                        </p:attrNameLst>
                                      </p:cBhvr>
                                      <p:tavLst>
                                        <p:tav tm="0">
                                          <p:val>
                                            <p:strVal val="ppt_x"/>
                                          </p:val>
                                        </p:tav>
                                        <p:tav tm="100000">
                                          <p:val>
                                            <p:strVal val="ppt_x"/>
                                          </p:val>
                                        </p:tav>
                                      </p:tavLst>
                                    </p:anim>
                                    <p:anim calcmode="lin" valueType="num">
                                      <p:cBhvr>
                                        <p:cTn id="33" dur="664" tmFilter="0.0,0.0;0.25,0.07;0.50,0.2;0.75,0.467;1.0,1.0">
                                          <p:stCondLst>
                                            <p:cond delay="0"/>
                                          </p:stCondLst>
                                        </p:cTn>
                                        <p:tgtEl>
                                          <p:spTgt spid="1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4" dur="664" tmFilter="0, 0; 0.125,0.2665; 0.25,0.4; 0.375,0.465; 0.5,0.5;  0.625,0.535; 0.75,0.6; 0.875,0.7335; 1,1">
                                          <p:stCondLst>
                                            <p:cond delay="664"/>
                                          </p:stCondLst>
                                        </p:cTn>
                                        <p:tgtEl>
                                          <p:spTgt spid="1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5" dur="332" tmFilter="0, 0; 0.125,0.2665; 0.25,0.4; 0.375,0.465; 0.5,0.5;  0.625,0.535; 0.75,0.6; 0.875,0.7335; 1,1">
                                          <p:stCondLst>
                                            <p:cond delay="1324"/>
                                          </p:stCondLst>
                                        </p:cTn>
                                        <p:tgtEl>
                                          <p:spTgt spid="1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6" dur="164" tmFilter="0, 0; 0.125,0.2665; 0.25,0.4; 0.375,0.465; 0.5,0.5;  0.625,0.535; 0.75,0.6; 0.875,0.7335; 1,1">
                                          <p:stCondLst>
                                            <p:cond delay="1656"/>
                                          </p:stCondLst>
                                        </p:cTn>
                                        <p:tgtEl>
                                          <p:spTgt spid="1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7" dur="180" accel="50000">
                                          <p:stCondLst>
                                            <p:cond delay="1820"/>
                                          </p:stCondLst>
                                        </p:cTn>
                                        <p:tgtEl>
                                          <p:spTgt spid="17"/>
                                        </p:tgtEl>
                                        <p:attrNameLst>
                                          <p:attrName>ppt_y</p:attrName>
                                        </p:attrNameLst>
                                      </p:cBhvr>
                                      <p:tavLst>
                                        <p:tav tm="0">
                                          <p:val>
                                            <p:strVal val="ppt_y"/>
                                          </p:val>
                                        </p:tav>
                                        <p:tav tm="100000">
                                          <p:val>
                                            <p:strVal val="ppt_y+ppt_h"/>
                                          </p:val>
                                        </p:tav>
                                      </p:tavLst>
                                    </p:anim>
                                    <p:animScale>
                                      <p:cBhvr>
                                        <p:cTn id="38" dur="26">
                                          <p:stCondLst>
                                            <p:cond delay="620"/>
                                          </p:stCondLst>
                                        </p:cTn>
                                        <p:tgtEl>
                                          <p:spTgt spid="17"/>
                                        </p:tgtEl>
                                      </p:cBhvr>
                                      <p:to x="100000" y="60000"/>
                                    </p:animScale>
                                    <p:animScale>
                                      <p:cBhvr>
                                        <p:cTn id="39" dur="166" decel="50000">
                                          <p:stCondLst>
                                            <p:cond delay="646"/>
                                          </p:stCondLst>
                                        </p:cTn>
                                        <p:tgtEl>
                                          <p:spTgt spid="17"/>
                                        </p:tgtEl>
                                      </p:cBhvr>
                                      <p:to x="100000" y="100000"/>
                                    </p:animScale>
                                    <p:animScale>
                                      <p:cBhvr>
                                        <p:cTn id="40" dur="26">
                                          <p:stCondLst>
                                            <p:cond delay="1312"/>
                                          </p:stCondLst>
                                        </p:cTn>
                                        <p:tgtEl>
                                          <p:spTgt spid="17"/>
                                        </p:tgtEl>
                                      </p:cBhvr>
                                      <p:to x="100000" y="80000"/>
                                    </p:animScale>
                                    <p:animScale>
                                      <p:cBhvr>
                                        <p:cTn id="41" dur="166" decel="50000">
                                          <p:stCondLst>
                                            <p:cond delay="1338"/>
                                          </p:stCondLst>
                                        </p:cTn>
                                        <p:tgtEl>
                                          <p:spTgt spid="17"/>
                                        </p:tgtEl>
                                      </p:cBhvr>
                                      <p:to x="100000" y="100000"/>
                                    </p:animScale>
                                    <p:animScale>
                                      <p:cBhvr>
                                        <p:cTn id="42" dur="26">
                                          <p:stCondLst>
                                            <p:cond delay="1642"/>
                                          </p:stCondLst>
                                        </p:cTn>
                                        <p:tgtEl>
                                          <p:spTgt spid="17"/>
                                        </p:tgtEl>
                                      </p:cBhvr>
                                      <p:to x="100000" y="90000"/>
                                    </p:animScale>
                                    <p:animScale>
                                      <p:cBhvr>
                                        <p:cTn id="43" dur="166" decel="50000">
                                          <p:stCondLst>
                                            <p:cond delay="1668"/>
                                          </p:stCondLst>
                                        </p:cTn>
                                        <p:tgtEl>
                                          <p:spTgt spid="17"/>
                                        </p:tgtEl>
                                      </p:cBhvr>
                                      <p:to x="100000" y="100000"/>
                                    </p:animScale>
                                    <p:animScale>
                                      <p:cBhvr>
                                        <p:cTn id="44" dur="26">
                                          <p:stCondLst>
                                            <p:cond delay="1808"/>
                                          </p:stCondLst>
                                        </p:cTn>
                                        <p:tgtEl>
                                          <p:spTgt spid="17"/>
                                        </p:tgtEl>
                                      </p:cBhvr>
                                      <p:to x="100000" y="95000"/>
                                    </p:animScale>
                                    <p:animScale>
                                      <p:cBhvr>
                                        <p:cTn id="45" dur="166" decel="50000">
                                          <p:stCondLst>
                                            <p:cond delay="1834"/>
                                          </p:stCondLst>
                                        </p:cTn>
                                        <p:tgtEl>
                                          <p:spTgt spid="17"/>
                                        </p:tgtEl>
                                      </p:cBhvr>
                                      <p:to x="100000" y="100000"/>
                                    </p:animScale>
                                    <p:set>
                                      <p:cBhvr>
                                        <p:cTn id="46" dur="1" fill="hold">
                                          <p:stCondLst>
                                            <p:cond delay="1999"/>
                                          </p:stCondLst>
                                        </p:cTn>
                                        <p:tgtEl>
                                          <p:spTgt spid="17"/>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3"/>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6">
                                            <p:txEl>
                                              <p:pRg st="0" end="0"/>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
                                            <p:txEl>
                                              <p:pRg st="1" end="1"/>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
                                            <p:txEl>
                                              <p:pRg st="2" end="2"/>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
                                            <p:txEl>
                                              <p:pRg st="3" end="3"/>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 grpId="0"/>
      <p:bldP spid="3" grpId="1"/>
    </p:bldLst>
  </p:timing>
</p:sld>
</file>

<file path=ppt/theme/theme1.xml><?xml version="1.0" encoding="utf-8"?>
<a:theme xmlns:a="http://schemas.openxmlformats.org/drawingml/2006/main" name="Office-tema">
  <a:themeElements>
    <a:clrScheme name="ESS 1">
      <a:dk1>
        <a:srgbClr val="000000"/>
      </a:dk1>
      <a:lt1>
        <a:srgbClr val="FFFFFF"/>
      </a:lt1>
      <a:dk2>
        <a:srgbClr val="000000"/>
      </a:dk2>
      <a:lt2>
        <a:srgbClr val="FFFFFF"/>
      </a:lt2>
      <a:accent1>
        <a:srgbClr val="0099DC"/>
      </a:accent1>
      <a:accent2>
        <a:srgbClr val="003366"/>
      </a:accent2>
      <a:accent3>
        <a:srgbClr val="99BE00"/>
      </a:accent3>
      <a:accent4>
        <a:srgbClr val="006646"/>
      </a:accent4>
      <a:accent5>
        <a:srgbClr val="FF7D00"/>
      </a:accent5>
      <a:accent6>
        <a:srgbClr val="821482"/>
      </a:accent6>
      <a:hlink>
        <a:srgbClr val="0099DC"/>
      </a:hlink>
      <a:folHlink>
        <a:srgbClr val="0099DC"/>
      </a:folHlink>
    </a:clrScheme>
    <a:fontScheme name="ESS">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solidFill>
              <a:srgbClr val="666666"/>
            </a:solidFill>
          </a:defRPr>
        </a:defPPr>
      </a:lstStyle>
    </a:txDef>
  </a:objectDefaults>
  <a:extraClrSchemeLst/>
  <a:extLst>
    <a:ext uri="{05A4C25C-085E-4340-85A3-A5531E510DB2}">
      <thm15:themeFamily xmlns:thm15="http://schemas.microsoft.com/office/thememl/2012/main" name="ESS0013_ESS_191217" id="{25A5AE2A-28F6-4104-8C72-7304B1F48254}" vid="{320E9B42-7F55-4E52-AA64-0C45CA88F26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Office-tema</Template>
  <TotalTime>2888</TotalTime>
  <Words>1896</Words>
  <Application>Microsoft Macintosh PowerPoint</Application>
  <PresentationFormat>Widescreen</PresentationFormat>
  <Paragraphs>442</Paragraphs>
  <Slides>29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Segoe UI</vt:lpstr>
      <vt:lpstr>Segoe UI Light</vt:lpstr>
      <vt:lpstr>Segoe UI Semibold</vt:lpstr>
      <vt:lpstr>Wingdings</vt:lpstr>
      <vt:lpstr>Office-tema</vt:lpstr>
      <vt:lpstr>PowerPoint Presentation</vt:lpstr>
      <vt:lpstr>Materials and Physics Support Group General update</vt:lpstr>
      <vt:lpstr>MPS specific charges</vt:lpstr>
      <vt:lpstr>Agenda</vt:lpstr>
      <vt:lpstr>PowerPoint Presentation</vt:lpstr>
      <vt:lpstr>Scope</vt:lpstr>
      <vt:lpstr>PowerPoint Presentation</vt:lpstr>
      <vt:lpstr>Team until 31.12.2022</vt:lpstr>
      <vt:lpstr>Team from 01.01.2023</vt:lpstr>
      <vt:lpstr>Team from 01.04.2023</vt:lpstr>
      <vt:lpstr>Team after 01.05.2023</vt:lpstr>
      <vt:lpstr>Team in 2027</vt:lpstr>
      <vt:lpstr>PowerPoint Presentation</vt:lpstr>
      <vt:lpstr>MPS Sample Environment Systems</vt:lpstr>
      <vt:lpstr>Status of SES by end of 2022</vt:lpstr>
      <vt:lpstr>Status of SES by end of 2022</vt:lpstr>
      <vt:lpstr>Status of SES by end of 2023</vt:lpstr>
      <vt:lpstr>PowerPoint Presentation</vt:lpstr>
      <vt:lpstr>Way of working</vt:lpstr>
      <vt:lpstr>Way of working</vt:lpstr>
      <vt:lpstr>Way forward to operation</vt:lpstr>
      <vt:lpstr>PowerPoint Presentation</vt:lpstr>
      <vt:lpstr>Main workshop used</vt:lpstr>
      <vt:lpstr>Labs and workshops</vt:lpstr>
      <vt:lpstr>Labs &amp; workshops to install</vt:lpstr>
      <vt:lpstr>Labs &amp; workshops to install</vt:lpstr>
      <vt:lpstr>PowerPoint Presentation</vt:lpstr>
      <vt:lpstr>Conclusions</vt:lpstr>
      <vt:lpstr>Finish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martin.sjostrand@esss.se</dc:creator>
  <cp:lastModifiedBy>Microsoft Office User</cp:lastModifiedBy>
  <cp:revision>124</cp:revision>
  <cp:lastPrinted>2019-03-08T10:27:30Z</cp:lastPrinted>
  <dcterms:created xsi:type="dcterms:W3CDTF">2020-01-21T09:56:49Z</dcterms:created>
  <dcterms:modified xsi:type="dcterms:W3CDTF">2023-04-24T09:32:32Z</dcterms:modified>
</cp:coreProperties>
</file>