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6"/>
  </p:notesMasterIdLst>
  <p:sldIdLst>
    <p:sldId id="262" r:id="rId2"/>
    <p:sldId id="267" r:id="rId3"/>
    <p:sldId id="380" r:id="rId4"/>
    <p:sldId id="381" r:id="rId5"/>
    <p:sldId id="370" r:id="rId6"/>
    <p:sldId id="278" r:id="rId7"/>
    <p:sldId id="313" r:id="rId8"/>
    <p:sldId id="281" r:id="rId9"/>
    <p:sldId id="315" r:id="rId10"/>
    <p:sldId id="314" r:id="rId11"/>
    <p:sldId id="334" r:id="rId12"/>
    <p:sldId id="335" r:id="rId13"/>
    <p:sldId id="336" r:id="rId14"/>
    <p:sldId id="329" r:id="rId15"/>
    <p:sldId id="376" r:id="rId16"/>
    <p:sldId id="371" r:id="rId17"/>
    <p:sldId id="356" r:id="rId18"/>
    <p:sldId id="359" r:id="rId19"/>
    <p:sldId id="323" r:id="rId20"/>
    <p:sldId id="362" r:id="rId21"/>
    <p:sldId id="332" r:id="rId22"/>
    <p:sldId id="377" r:id="rId23"/>
    <p:sldId id="366" r:id="rId24"/>
    <p:sldId id="373" r:id="rId25"/>
    <p:sldId id="346" r:id="rId26"/>
    <p:sldId id="344" r:id="rId27"/>
    <p:sldId id="316" r:id="rId28"/>
    <p:sldId id="378" r:id="rId29"/>
    <p:sldId id="375" r:id="rId30"/>
    <p:sldId id="328" r:id="rId31"/>
    <p:sldId id="379" r:id="rId32"/>
    <p:sldId id="347" r:id="rId33"/>
    <p:sldId id="354" r:id="rId34"/>
    <p:sldId id="355" r:id="rId35"/>
    <p:sldId id="333" r:id="rId36"/>
    <p:sldId id="345" r:id="rId37"/>
    <p:sldId id="348" r:id="rId38"/>
    <p:sldId id="367" r:id="rId39"/>
    <p:sldId id="349" r:id="rId40"/>
    <p:sldId id="350" r:id="rId41"/>
    <p:sldId id="351" r:id="rId42"/>
    <p:sldId id="309" r:id="rId43"/>
    <p:sldId id="310" r:id="rId44"/>
    <p:sldId id="277" r:id="rId4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rteza Mansouri" initials="MM" lastIdx="6" clrIdx="0">
    <p:extLst>
      <p:ext uri="{19B8F6BF-5375-455C-9EA6-DF929625EA0E}">
        <p15:presenceInfo xmlns:p15="http://schemas.microsoft.com/office/powerpoint/2012/main" userId="S-1-5-21-1853637497-491971987-2917381224-60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D00"/>
    <a:srgbClr val="666666"/>
    <a:srgbClr val="CCCCCC"/>
    <a:srgbClr val="FECC99"/>
    <a:srgbClr val="FEE6CC"/>
    <a:srgbClr val="CCDFDB"/>
    <a:srgbClr val="E5F0EC"/>
    <a:srgbClr val="D7E59A"/>
    <a:srgbClr val="EBF1CB"/>
    <a:srgbClr val="CDD5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18" autoAdjust="0"/>
    <p:restoredTop sz="95282" autoAdjust="0"/>
  </p:normalViewPr>
  <p:slideViewPr>
    <p:cSldViewPr snapToGrid="0" snapToObjects="1">
      <p:cViewPr varScale="1">
        <p:scale>
          <a:sx n="109" d="100"/>
          <a:sy n="109" d="100"/>
        </p:scale>
        <p:origin x="708" y="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6-09T10:08:02.761" idx="5">
    <p:pos x="10" y="10"/>
    <p:text>add TS4 PSS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16F17-FF12-814E-936A-620B3383A43B}" type="datetimeFigureOut">
              <a:rPr lang="sv-SE" smtClean="0"/>
              <a:t>2023-06-14</a:t>
            </a:fld>
            <a:endParaRPr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5A434-646A-2746-9BDC-885B2382B33E}" type="slidenum">
              <a:rPr lang="sv-SE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1822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089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5105BBA5-0B01-43EB-96EC-725AF28E5A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B3141B3-566C-47FF-8C29-67289995D2FA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965145F-CDA4-4965-A7C5-ACBA593934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03069" y="1048935"/>
            <a:ext cx="8872165" cy="476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8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A591D-7BEE-2A48-BD08-DCDF3D90DE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2023-06-14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FA784AEE-BB11-4271-AB33-DE077410560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1103313" y="1657350"/>
            <a:ext cx="7767637" cy="44450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US"/>
              <a:t>Click icon to add chart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755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8" name="Platshållare för tabell 7">
            <a:extLst>
              <a:ext uri="{FF2B5EF4-FFF2-40B4-BE49-F238E27FC236}">
                <a16:creationId xmlns:a16="http://schemas.microsoft.com/office/drawing/2014/main" id="{489D1BD7-202A-4115-BE6C-1B053CFFDE1E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1103313" y="1614488"/>
            <a:ext cx="9359900" cy="44069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US"/>
              <a:t>Click icon to add table</a:t>
            </a:r>
            <a:endParaRPr lang="sv-SE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EF177138-95E5-674B-B010-143A8CD145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2023-06-14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2518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0" y="388593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79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-2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1DF3056-F3A8-2949-876C-528413E34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0395" y="3883393"/>
            <a:ext cx="8640000" cy="921363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EA5DA2EE-60AD-41D0-96B0-DDF02E0AE5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0395" y="5605695"/>
            <a:ext cx="6290892" cy="459883"/>
          </a:xfrm>
          <a:prstGeom prst="rect">
            <a:avLst/>
          </a:prstGeom>
        </p:spPr>
        <p:txBody>
          <a:bodyPr lIns="90000" tIns="18000" bIns="36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 strike="noStrike" cap="all" spc="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presented by &lt;name nameson&gt;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5CE429DE-35D4-F144-9881-2C3DD8AB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30395" y="6096663"/>
            <a:ext cx="1241068" cy="365125"/>
          </a:xfrm>
        </p:spPr>
        <p:txBody>
          <a:bodyPr/>
          <a:lstStyle>
            <a:lvl1pPr>
              <a:defRPr sz="1200"/>
            </a:lvl1pPr>
          </a:lstStyle>
          <a:p>
            <a:fld id="{18896B66-0B3A-474C-9C9C-E4F07B1F5DAD}" type="datetime1">
              <a:rPr lang="sv-SE" smtClean="0"/>
              <a:pPr/>
              <a:t>2023-06-14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138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9BCCEAFE-E21B-43CF-80C4-FF01C3F9D479}"/>
              </a:ext>
            </a:extLst>
          </p:cNvPr>
          <p:cNvSpPr/>
          <p:nvPr userDrawn="1"/>
        </p:nvSpPr>
        <p:spPr>
          <a:xfrm>
            <a:off x="0" y="16274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PRESENTATION </a:t>
            </a:r>
            <a:r>
              <a:rPr lang="sv-SE" dirty="0" err="1"/>
              <a:t>TITLe</a:t>
            </a:r>
            <a:r>
              <a:rPr lang="sv-SE" dirty="0"/>
              <a:t>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6426DF26-09C3-4DAE-B43E-0C11D6A635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5C48DF05-1B09-4DA6-AC56-07304871CC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5647" y="1640719"/>
            <a:ext cx="10042073" cy="4375520"/>
          </a:xfrm>
        </p:spPr>
        <p:txBody>
          <a:bodyPr>
            <a:noAutofit/>
          </a:bodyPr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latshållare för datum 3">
            <a:extLst>
              <a:ext uri="{FF2B5EF4-FFF2-40B4-BE49-F238E27FC236}">
                <a16:creationId xmlns:a16="http://schemas.microsoft.com/office/drawing/2014/main" id="{04D3287D-3E21-D845-8766-C307E6765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2023-06-14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988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/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50D024A-8F85-4618-9506-0F493B263A92}"/>
              </a:ext>
            </a:extLst>
          </p:cNvPr>
          <p:cNvSpPr/>
          <p:nvPr userDrawn="1"/>
        </p:nvSpPr>
        <p:spPr>
          <a:xfrm>
            <a:off x="0" y="0"/>
            <a:ext cx="647771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28E18C2-A66E-436E-89DA-1C5D481CB4B4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77712" y="0"/>
            <a:ext cx="5714288" cy="6858000"/>
          </a:xfrm>
          <a:solidFill>
            <a:srgbClr val="ECECEC"/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55DE042-7DE8-4583-986C-4082375307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0491" y="1051132"/>
            <a:ext cx="4255909" cy="829149"/>
          </a:xfrm>
        </p:spPr>
        <p:txBody>
          <a:bodyPr rIns="18000" anchor="b" anchorCtr="0"/>
          <a:lstStyle>
            <a:lvl1pPr marL="0" indent="0">
              <a:buFontTx/>
              <a:buNone/>
              <a:defRPr sz="4800">
                <a:solidFill>
                  <a:schemeClr val="bg1"/>
                </a:solidFill>
                <a:latin typeface="+mn-lt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# (chapter)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1DC53C5B-9DC3-4646-B6B3-DD59404D44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0491" y="2169209"/>
            <a:ext cx="4255909" cy="2462613"/>
          </a:xfrm>
        </p:spPr>
        <p:txBody>
          <a:bodyPr rIns="18000" anchor="t" anchorCtr="0"/>
          <a:lstStyle>
            <a:lvl1pPr marL="0" indent="0">
              <a:spcBef>
                <a:spcPts val="0"/>
              </a:spcBef>
              <a:buFontTx/>
              <a:buNone/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25464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5917406D-4BE3-3B4C-BCFF-41B4F0FAB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9365782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3E8E36C4-8565-B94E-A90D-FF5DD7F86A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2023-06-14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008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58775" indent="-2159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BA21051E-3C35-41FB-8E6B-797DB8F2697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73692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2865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154C1432-4F85-1F42-8016-9B83B89CC8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2023-06-14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3510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975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B2D0E559-A900-41F3-93C5-387A7764A15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05297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39750" indent="-19685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E4E99B3B-ADB3-4D1A-9A7F-AA1B8528E6C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16194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F91A8E7B-C629-D343-8A83-7EB0ADF608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2023-06-14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6766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16B191E2-1C71-4B4C-B562-DD793673C24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73813" y="1562100"/>
            <a:ext cx="4994275" cy="476885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rgbClr val="666666"/>
                </a:solidFill>
              </a:defRPr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 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C4F3A85-66E6-412A-97CD-99D922EFBEE2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506E76ED-0FF0-4A03-8EB9-06B57B12EC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5D496E45-863B-704B-B14F-5E0F5857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2023-06-14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655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.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 dirty="0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8F5BB748-C0D0-CB4F-BA93-7488E4BA7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Image </a:t>
            </a:r>
            <a:r>
              <a:rPr lang="sv-SE" dirty="0" err="1"/>
              <a:t>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286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1532B06-EA3A-AA45-A1FA-C8E1873FD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81999"/>
            <a:ext cx="9478393" cy="657340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6E4D6F2-5CFB-9D4E-AED8-120937FE25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5647" y="6483583"/>
            <a:ext cx="832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spc="80" baseline="0">
                <a:solidFill>
                  <a:srgbClr val="CCCCCC"/>
                </a:solidFill>
              </a:defRPr>
            </a:lvl1pPr>
          </a:lstStyle>
          <a:p>
            <a:fld id="{926FFDD8-E9D5-414B-9D01-E73C6B8A8FCA}" type="datetime1">
              <a:rPr lang="sv-SE" smtClean="0"/>
              <a:t>2023-06-14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15FD9D7-4C35-3343-B008-A413FF500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3244" y="648358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80" baseline="0">
                <a:solidFill>
                  <a:srgbClr val="CCCCCC"/>
                </a:solidFill>
              </a:defRPr>
            </a:lvl1pPr>
          </a:lstStyle>
          <a:p>
            <a:r>
              <a:rPr lang="sv-SE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F6B396D-270A-E047-8DAD-6D51B53CA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5292" y="64835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CD0A89FF-22DC-4B6A-B9ED-60B2F32ED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5894" y="1561865"/>
            <a:ext cx="9561022" cy="456539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2584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65" r:id="rId3"/>
    <p:sldLayoutId id="2147483667" r:id="rId4"/>
    <p:sldLayoutId id="2147483669" r:id="rId5"/>
    <p:sldLayoutId id="2147483650" r:id="rId6"/>
    <p:sldLayoutId id="2147483668" r:id="rId7"/>
    <p:sldLayoutId id="2147483662" r:id="rId8"/>
    <p:sldLayoutId id="2147483664" r:id="rId9"/>
    <p:sldLayoutId id="2147483663" r:id="rId10"/>
    <p:sldLayoutId id="2147483666" r:id="rId11"/>
    <p:sldLayoutId id="214748367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101600" indent="-101600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Segoe UI" panose="020B0502040204020203" pitchFamily="34" charset="0"/>
        <a:buChar char=" "/>
        <a:defRPr sz="2000" kern="1200">
          <a:solidFill>
            <a:srgbClr val="666666"/>
          </a:solidFill>
          <a:latin typeface="+mn-lt"/>
          <a:ea typeface="+mn-ea"/>
          <a:cs typeface="+mn-cs"/>
        </a:defRPr>
      </a:lvl1pPr>
      <a:lvl2pPr marL="315913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Wingdings" panose="05000000000000000000" pitchFamily="2" charset="2"/>
        <a:buChar char=""/>
        <a:defRPr sz="2000" kern="1200">
          <a:solidFill>
            <a:srgbClr val="666666"/>
          </a:solidFill>
          <a:latin typeface="+mn-lt"/>
          <a:ea typeface="+mn-ea"/>
          <a:cs typeface="+mn-cs"/>
        </a:defRPr>
      </a:lvl2pPr>
      <a:lvl3pPr marL="582613" indent="-2508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800" kern="1200">
          <a:solidFill>
            <a:srgbClr val="666666"/>
          </a:solidFill>
          <a:latin typeface="+mn-lt"/>
          <a:ea typeface="+mn-ea"/>
          <a:cs typeface="+mn-cs"/>
        </a:defRPr>
      </a:lvl3pPr>
      <a:lvl4pPr marL="839788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055688" indent="-2000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4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chess.esss.lu.se/enovia/link/ESS-1075652/21308.51166.43008.60031/valid" TargetMode="Externa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chess.esss.lu.se/enovia/link/ESS-4758307/21308.51166.54769.50243/valid" TargetMode="Externa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267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D49FD3C-243D-4C2F-B5A5-77581FFD6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800" dirty="0" smtClean="0"/>
              <a:t>How are the requirements </a:t>
            </a:r>
            <a:r>
              <a:rPr lang="en-GB" sz="3800" dirty="0"/>
              <a:t>to </a:t>
            </a:r>
            <a:r>
              <a:rPr lang="en-GB" sz="3800" dirty="0" smtClean="0"/>
              <a:t>PSS captured?</a:t>
            </a:r>
            <a:endParaRPr lang="sv-SE" sz="38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649860F-884A-42E2-958E-3784CF98807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77063" y="1105748"/>
            <a:ext cx="9360000" cy="4746742"/>
          </a:xfrm>
        </p:spPr>
        <p:txBody>
          <a:bodyPr/>
          <a:lstStyle/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dirty="0"/>
              <a:t>PSS </a:t>
            </a:r>
            <a:r>
              <a:rPr lang="en-GB" dirty="0"/>
              <a:t>mitigates the risk of designated hazards as defined in the </a:t>
            </a:r>
            <a:r>
              <a:rPr lang="en-GB" b="1" dirty="0"/>
              <a:t>parent system risk assessment document</a:t>
            </a:r>
            <a:r>
              <a:rPr lang="en-GB" dirty="0"/>
              <a:t>, including designated Worker Radiation Safety Functions (WRSF), when required</a:t>
            </a:r>
            <a:r>
              <a:rPr lang="en-GB" dirty="0" smtClean="0"/>
              <a:t>.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GB" dirty="0" smtClean="0"/>
              <a:t>Requirements on how the PSS procedures work, how operator, user, etc. is involved, etc. are listed in </a:t>
            </a:r>
            <a:r>
              <a:rPr lang="en-GB" b="1" dirty="0" smtClean="0"/>
              <a:t>the respective PSS </a:t>
            </a:r>
            <a:r>
              <a:rPr lang="en-GB" b="1" dirty="0" err="1" smtClean="0"/>
              <a:t>ConOps</a:t>
            </a:r>
            <a:r>
              <a:rPr lang="en-GB" dirty="0" smtClean="0"/>
              <a:t>. </a:t>
            </a:r>
            <a:r>
              <a:rPr lang="en-GB" b="1" dirty="0" smtClean="0"/>
              <a:t>For example see </a:t>
            </a:r>
            <a:r>
              <a:rPr lang="en-US" b="1" dirty="0"/>
              <a:t>ESS-3540345 </a:t>
            </a:r>
            <a:r>
              <a:rPr lang="en-GB" b="1" dirty="0" smtClean="0"/>
              <a:t>for ODIN PSS </a:t>
            </a:r>
            <a:r>
              <a:rPr lang="en-GB" b="1" dirty="0" err="1" smtClean="0"/>
              <a:t>ConOps</a:t>
            </a:r>
            <a:r>
              <a:rPr lang="en-GB" dirty="0" smtClean="0"/>
              <a:t>.  The designated PSS </a:t>
            </a:r>
            <a:r>
              <a:rPr lang="en-GB" dirty="0" err="1" smtClean="0"/>
              <a:t>ConOps</a:t>
            </a:r>
            <a:r>
              <a:rPr lang="en-GB" dirty="0" smtClean="0"/>
              <a:t> is reviewed and approved by all relevant stakeholders.</a:t>
            </a:r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00184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D49FD3C-243D-4C2F-B5A5-77581FFD6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Risk assessments</a:t>
            </a:r>
            <a:endParaRPr lang="sv-SE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649860F-884A-42E2-958E-3784CF98807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77063" y="1105748"/>
            <a:ext cx="9360000" cy="4746742"/>
          </a:xfrm>
        </p:spPr>
        <p:txBody>
          <a:bodyPr/>
          <a:lstStyle/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dirty="0" smtClean="0"/>
              <a:t>Performing the hazard analysis and risk assessment is in the scope of the parent system owner. 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dirty="0" smtClean="0"/>
              <a:t>The risk assessment document is owned and approved by the parent system owner.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dirty="0" smtClean="0"/>
              <a:t>ES&amp;H (OHS +RP) review the risk assessment to ensure their consistency, an integration into overall ESS saftey concepts and policies.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dirty="0" smtClean="0"/>
              <a:t>PSS team is involved in the risk assessment process (and also one the reviewers of the RA document) in order to:</a:t>
            </a:r>
          </a:p>
          <a:p>
            <a:pPr marL="488588" lvl="1" indent="-230188">
              <a:buFont typeface="Arial" panose="020B0604020202020204" pitchFamily="34" charset="0"/>
              <a:buChar char="•"/>
            </a:pPr>
            <a:r>
              <a:rPr lang="en-US" dirty="0" smtClean="0"/>
              <a:t>Contribute to the overall risk assessment effort</a:t>
            </a:r>
          </a:p>
          <a:p>
            <a:pPr marL="488588" lvl="1" indent="-230188">
              <a:buFont typeface="Arial" panose="020B0604020202020204" pitchFamily="34" charset="0"/>
              <a:buChar char="•"/>
            </a:pPr>
            <a:r>
              <a:rPr lang="en-US" dirty="0" smtClean="0"/>
              <a:t>Ensure the mitigations assigned to PSS can be feasibly realized by PSS.</a:t>
            </a:r>
          </a:p>
        </p:txBody>
      </p:sp>
    </p:spTree>
    <p:extLst>
      <p:ext uri="{BB962C8B-B14F-4D97-AF65-F5344CB8AC3E}">
        <p14:creationId xmlns:p14="http://schemas.microsoft.com/office/powerpoint/2010/main" val="376550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D49FD3C-243D-4C2F-B5A5-77581FFD6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Risk assessments (format)</a:t>
            </a:r>
            <a:endParaRPr lang="sv-S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76" y="1707036"/>
            <a:ext cx="11495004" cy="322926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2649860F-884A-42E2-958E-3784CF98807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77063" y="1105748"/>
            <a:ext cx="9360000" cy="41825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RA documents contain both conventional and radiation hazards.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34791" y="1641231"/>
            <a:ext cx="4926562" cy="3458308"/>
          </a:xfrm>
          <a:prstGeom prst="roundRect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2649860F-884A-42E2-958E-3784CF98807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954250" y="5208495"/>
            <a:ext cx="1887644" cy="418252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Hazard identification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233115" y="1638590"/>
            <a:ext cx="4142705" cy="3458308"/>
          </a:xfrm>
          <a:prstGeom prst="roundRect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2649860F-884A-42E2-958E-3784CF98807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932271" y="5205854"/>
            <a:ext cx="2744392" cy="418252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Risk estimation and mitigation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9218751" y="1641231"/>
            <a:ext cx="2773027" cy="3458308"/>
          </a:xfrm>
          <a:prstGeom prst="roundRect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2649860F-884A-42E2-958E-3784CF98807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353978" y="5205854"/>
            <a:ext cx="2502571" cy="418252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Post implementation review</a:t>
            </a:r>
          </a:p>
        </p:txBody>
      </p:sp>
    </p:spTree>
    <p:extLst>
      <p:ext uri="{BB962C8B-B14F-4D97-AF65-F5344CB8AC3E}">
        <p14:creationId xmlns:p14="http://schemas.microsoft.com/office/powerpoint/2010/main" val="28690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build="p"/>
      <p:bldP spid="10" grpId="0" animBg="1"/>
      <p:bldP spid="11" grpId="0" build="p"/>
      <p:bldP spid="12" grpId="0" animBg="1"/>
      <p:bldP spid="1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D49FD3C-243D-4C2F-B5A5-77581FFD6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Risk assessments (risk matrix)</a:t>
            </a:r>
            <a:endParaRPr lang="sv-S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76" y="1751313"/>
            <a:ext cx="11854324" cy="340452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286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DCCFE6A-D8F4-453D-80DD-E1D3D325B121}"/>
              </a:ext>
            </a:extLst>
          </p:cNvPr>
          <p:cNvSpPr/>
          <p:nvPr/>
        </p:nvSpPr>
        <p:spPr>
          <a:xfrm>
            <a:off x="6460958" y="0"/>
            <a:ext cx="573104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F361A0A-2528-42EB-8E6A-DA01C6577F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F2049D6-33EF-411A-8631-A29E542083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2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D11693FE-8633-4CDA-ABA8-92FAAA0C73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30491" y="2169209"/>
            <a:ext cx="8803846" cy="2462613"/>
          </a:xfrm>
        </p:spPr>
        <p:txBody>
          <a:bodyPr/>
          <a:lstStyle/>
          <a:p>
            <a:r>
              <a:rPr lang="en-GB" sz="4400" b="0" noProof="0" dirty="0" smtClean="0">
                <a:solidFill>
                  <a:schemeClr val="bg1"/>
                </a:solidFill>
              </a:rPr>
              <a:t>ACC PSS, TS PSS &amp; Bunker PSS</a:t>
            </a:r>
            <a:endParaRPr lang="en-GB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EE8596B-CFC4-494E-833A-CBBEC30781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9422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Accelerator PSS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PRESENTATION TITLE/FOOTER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15</a:t>
            </a:fld>
            <a:endParaRPr lang="sv-SE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 err="1" smtClean="0"/>
              <a:t>Overview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2023-06-14</a:t>
            </a:fld>
            <a:endParaRPr lang="sv-SE" dirty="0"/>
          </a:p>
        </p:txBody>
      </p:sp>
      <p:pic>
        <p:nvPicPr>
          <p:cNvPr id="10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1156156" y="1584961"/>
            <a:ext cx="10435071" cy="210312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725470" y="4074161"/>
            <a:ext cx="10894590" cy="18592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81305" y="6213233"/>
            <a:ext cx="3143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i="1" spc="80" dirty="0"/>
              <a:t>Slide courtesy of Vincent Harahap</a:t>
            </a:r>
          </a:p>
        </p:txBody>
      </p:sp>
    </p:spTree>
    <p:extLst>
      <p:ext uri="{BB962C8B-B14F-4D97-AF65-F5344CB8AC3E}">
        <p14:creationId xmlns:p14="http://schemas.microsoft.com/office/powerpoint/2010/main" val="154224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D49FD3C-243D-4C2F-B5A5-77581FFD6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Accelerator </a:t>
            </a:r>
            <a:r>
              <a:rPr lang="en-GB" dirty="0"/>
              <a:t>PSS</a:t>
            </a:r>
            <a:endParaRPr lang="sv-SE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649860F-884A-42E2-958E-3784CF98807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77063" y="1105748"/>
            <a:ext cx="9360000" cy="5142652"/>
          </a:xfrm>
        </p:spPr>
        <p:txBody>
          <a:bodyPr/>
          <a:lstStyle/>
          <a:p>
            <a:pPr lvl="0"/>
            <a:r>
              <a:rPr lang="en-US" dirty="0" smtClean="0"/>
              <a:t>Main hazards to be mitigated by ACC PSS:</a:t>
            </a:r>
          </a:p>
          <a:p>
            <a:pPr lvl="1"/>
            <a:r>
              <a:rPr lang="en-US" dirty="0" smtClean="0"/>
              <a:t>Prompt ionizing radiation from proton beam,</a:t>
            </a:r>
          </a:p>
          <a:p>
            <a:pPr lvl="1"/>
            <a:r>
              <a:rPr lang="en-US" dirty="0"/>
              <a:t>Prompt ionizing </a:t>
            </a:r>
            <a:r>
              <a:rPr lang="en-US" dirty="0" smtClean="0"/>
              <a:t>radiation from RF-powered cavities,</a:t>
            </a:r>
          </a:p>
          <a:p>
            <a:pPr lvl="1"/>
            <a:r>
              <a:rPr lang="en-US" dirty="0" smtClean="0"/>
              <a:t>Ionizing </a:t>
            </a:r>
            <a:r>
              <a:rPr lang="en-US" dirty="0"/>
              <a:t>radiation </a:t>
            </a:r>
            <a:r>
              <a:rPr lang="en-US" dirty="0" smtClean="0"/>
              <a:t>(gamma) from target,</a:t>
            </a:r>
          </a:p>
          <a:p>
            <a:pPr lvl="1"/>
            <a:r>
              <a:rPr lang="en-US" dirty="0" smtClean="0"/>
              <a:t>High voltage from the Ion Source (</a:t>
            </a:r>
            <a:r>
              <a:rPr lang="en-US" dirty="0" err="1" smtClean="0"/>
              <a:t>ISrc</a:t>
            </a:r>
            <a:r>
              <a:rPr lang="en-US" dirty="0" smtClean="0"/>
              <a:t>) platform.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basic </a:t>
            </a:r>
            <a:r>
              <a:rPr lang="en-US" dirty="0"/>
              <a:t>functions </a:t>
            </a:r>
            <a:r>
              <a:rPr lang="en-US" dirty="0" smtClean="0"/>
              <a:t>realized by ACC PSS:</a:t>
            </a:r>
          </a:p>
          <a:p>
            <a:pPr lvl="1"/>
            <a:r>
              <a:rPr lang="en-US" dirty="0" smtClean="0"/>
              <a:t>Ensure no one is in the tunnel and access is prevented when the above-mentioned hazards exist.</a:t>
            </a:r>
          </a:p>
          <a:p>
            <a:pPr lvl="1"/>
            <a:r>
              <a:rPr lang="en-US" dirty="0" smtClean="0"/>
              <a:t>Ensure the above-mentioned hazards are mitigated prior to permitting access to the tunnel.</a:t>
            </a:r>
          </a:p>
        </p:txBody>
      </p:sp>
    </p:spTree>
    <p:extLst>
      <p:ext uri="{BB962C8B-B14F-4D97-AF65-F5344CB8AC3E}">
        <p14:creationId xmlns:p14="http://schemas.microsoft.com/office/powerpoint/2010/main" val="81349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D49FD3C-243D-4C2F-B5A5-77581FFD6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Target station</a:t>
            </a:r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37" y="1227137"/>
            <a:ext cx="10058400" cy="4981141"/>
          </a:xfrm>
          <a:prstGeom prst="rect">
            <a:avLst/>
          </a:prstGeom>
        </p:spPr>
      </p:pic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5CF2C8D0-2448-45AB-9FE2-D6C1EBCEB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99683" y="6370805"/>
            <a:ext cx="4477722" cy="365125"/>
          </a:xfrm>
        </p:spPr>
        <p:txBody>
          <a:bodyPr/>
          <a:lstStyle/>
          <a:p>
            <a:r>
              <a:rPr lang="en-US" sz="1400" i="1" cap="none" dirty="0" smtClean="0">
                <a:solidFill>
                  <a:schemeClr val="tx1"/>
                </a:solidFill>
              </a:rPr>
              <a:t>slide courtesy of Target division</a:t>
            </a:r>
            <a:endParaRPr lang="en-GB" sz="1400" i="1" cap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37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D49FD3C-243D-4C2F-B5A5-77581FFD6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TS </a:t>
            </a:r>
            <a:r>
              <a:rPr lang="en-GB" dirty="0"/>
              <a:t>PSS</a:t>
            </a:r>
            <a:endParaRPr lang="sv-SE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649860F-884A-42E2-958E-3784CF98807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77063" y="1105748"/>
            <a:ext cx="9360000" cy="5142652"/>
          </a:xfrm>
        </p:spPr>
        <p:txBody>
          <a:bodyPr/>
          <a:lstStyle/>
          <a:p>
            <a:pPr lvl="0"/>
            <a:r>
              <a:rPr lang="en-US" dirty="0" smtClean="0"/>
              <a:t>Main hazards to be mitigated by TS PSS:</a:t>
            </a:r>
          </a:p>
          <a:p>
            <a:pPr lvl="1"/>
            <a:r>
              <a:rPr lang="en-US" dirty="0" smtClean="0"/>
              <a:t>Prompt ionizing radiation due to sending proton beam to target,</a:t>
            </a:r>
          </a:p>
          <a:p>
            <a:pPr lvl="1"/>
            <a:r>
              <a:rPr lang="en-US" dirty="0" smtClean="0"/>
              <a:t>Ionizing </a:t>
            </a:r>
            <a:r>
              <a:rPr lang="en-US" dirty="0"/>
              <a:t>radiation </a:t>
            </a:r>
            <a:r>
              <a:rPr lang="en-US" dirty="0" smtClean="0"/>
              <a:t>(gamma) from target monolith.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The </a:t>
            </a:r>
            <a:r>
              <a:rPr lang="en-US" dirty="0" smtClean="0"/>
              <a:t>basic </a:t>
            </a:r>
            <a:r>
              <a:rPr lang="en-US" dirty="0"/>
              <a:t>functions realized by </a:t>
            </a:r>
            <a:r>
              <a:rPr lang="en-US" dirty="0" smtClean="0"/>
              <a:t>TS </a:t>
            </a:r>
            <a:r>
              <a:rPr lang="en-US" dirty="0"/>
              <a:t>PSS:</a:t>
            </a:r>
          </a:p>
          <a:p>
            <a:pPr lvl="1"/>
            <a:r>
              <a:rPr lang="en-US" dirty="0"/>
              <a:t>Ensure no one is in </a:t>
            </a:r>
            <a:r>
              <a:rPr lang="en-US" dirty="0" smtClean="0"/>
              <a:t>designated areas and </a:t>
            </a:r>
            <a:r>
              <a:rPr lang="en-US" dirty="0"/>
              <a:t>access is prevented when the above-mentioned </a:t>
            </a:r>
            <a:r>
              <a:rPr lang="en-US" dirty="0" smtClean="0"/>
              <a:t>hazard </a:t>
            </a:r>
            <a:r>
              <a:rPr lang="en-US" dirty="0"/>
              <a:t>exist.</a:t>
            </a:r>
          </a:p>
          <a:p>
            <a:pPr lvl="1"/>
            <a:r>
              <a:rPr lang="en-US" dirty="0"/>
              <a:t>Ensure the above-mentioned hazards are mitigated prior to permitting access to the </a:t>
            </a:r>
            <a:r>
              <a:rPr lang="en-US" dirty="0" smtClean="0"/>
              <a:t>designated areas.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84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Bunker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TITLE/FOOTER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19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2023-06-14</a:t>
            </a:fld>
            <a:endParaRPr lang="sv-SE" dirty="0"/>
          </a:p>
        </p:txBody>
      </p:sp>
      <p:sp>
        <p:nvSpPr>
          <p:cNvPr id="105" name="Content Placeholder 8">
            <a:extLst>
              <a:ext uri="{FF2B5EF4-FFF2-40B4-BE49-F238E27FC236}">
                <a16:creationId xmlns:a16="http://schemas.microsoft.com/office/drawing/2014/main" id="{2649860F-884A-42E2-958E-3784CF98807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1581" y="3045756"/>
            <a:ext cx="2993447" cy="199614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Plan </a:t>
            </a:r>
            <a:r>
              <a:rPr lang="en-US" dirty="0"/>
              <a:t>view of the NSS buildings, with the Bunker PSS controlled area marked in orange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975" y="152400"/>
            <a:ext cx="7880350" cy="67056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0520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45CF3-C12C-4347-8E68-43E7983404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Introduction and ESS </a:t>
            </a:r>
            <a:r>
              <a:rPr lang="en-US" b="1" dirty="0"/>
              <a:t>PSS </a:t>
            </a:r>
            <a:r>
              <a:rPr lang="en-US" b="1" dirty="0" smtClean="0"/>
              <a:t>overview </a:t>
            </a:r>
            <a:endParaRPr lang="en-GB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D51EF2D-F832-4781-89C3-3F5E4843BF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PDR for TBL PSS, ODIN PSS and BIFROST PSS</a:t>
            </a:r>
          </a:p>
          <a:p>
            <a:r>
              <a:rPr lang="en-GB" dirty="0" smtClean="0"/>
              <a:t> (2023-06-15)</a:t>
            </a:r>
            <a:endParaRPr lang="en-GB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26DA0E2-82BB-493E-9B68-2D93A245C5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PRESENTED BY Morteza </a:t>
            </a:r>
            <a:r>
              <a:rPr lang="en-GB" dirty="0" smtClean="0"/>
              <a:t>Mansouri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930395" y="6401749"/>
            <a:ext cx="1370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18896B66-0B3A-474C-9C9C-E4F07B1F5DAD}" type="datetime1">
              <a:rPr lang="sv-SE">
                <a:solidFill>
                  <a:schemeClr val="bg1"/>
                </a:solidFill>
              </a:rPr>
              <a:pPr/>
              <a:t>2023-06-14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99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D49FD3C-243D-4C2F-B5A5-77581FFD6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Bunker </a:t>
            </a:r>
            <a:r>
              <a:rPr lang="en-GB" dirty="0"/>
              <a:t>PSS</a:t>
            </a:r>
            <a:endParaRPr lang="sv-SE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649860F-884A-42E2-958E-3784CF98807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77063" y="1105748"/>
            <a:ext cx="9360000" cy="5142652"/>
          </a:xfrm>
        </p:spPr>
        <p:txBody>
          <a:bodyPr/>
          <a:lstStyle/>
          <a:p>
            <a:pPr lvl="0"/>
            <a:r>
              <a:rPr lang="en-US" dirty="0" smtClean="0"/>
              <a:t>Main hazards to be mitigated by Bunker PSS:</a:t>
            </a:r>
          </a:p>
          <a:p>
            <a:pPr lvl="1"/>
            <a:r>
              <a:rPr lang="en-US" dirty="0" smtClean="0"/>
              <a:t>Prompt ionizing radiation due sending proton beam to target,</a:t>
            </a:r>
          </a:p>
          <a:p>
            <a:pPr lvl="1"/>
            <a:r>
              <a:rPr lang="en-US" dirty="0"/>
              <a:t>Ionizing radiation (gamma) from target </a:t>
            </a:r>
            <a:r>
              <a:rPr lang="en-US" dirty="0" smtClean="0"/>
              <a:t>monolith.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The </a:t>
            </a:r>
            <a:r>
              <a:rPr lang="en-US" dirty="0" smtClean="0"/>
              <a:t>basic </a:t>
            </a:r>
            <a:r>
              <a:rPr lang="en-US" dirty="0"/>
              <a:t>functions realized by </a:t>
            </a:r>
            <a:r>
              <a:rPr lang="en-US" dirty="0" smtClean="0"/>
              <a:t>Bunker </a:t>
            </a:r>
            <a:r>
              <a:rPr lang="en-US" dirty="0"/>
              <a:t>PSS:</a:t>
            </a:r>
          </a:p>
          <a:p>
            <a:pPr lvl="1"/>
            <a:r>
              <a:rPr lang="en-US" dirty="0"/>
              <a:t>Ensure no one is in </a:t>
            </a:r>
            <a:r>
              <a:rPr lang="en-US" dirty="0" smtClean="0"/>
              <a:t>inside the bunker when </a:t>
            </a:r>
            <a:r>
              <a:rPr lang="en-US" dirty="0"/>
              <a:t>the above-mentioned </a:t>
            </a:r>
            <a:r>
              <a:rPr lang="en-US" dirty="0" smtClean="0"/>
              <a:t>hazards </a:t>
            </a:r>
            <a:r>
              <a:rPr lang="en-US" dirty="0"/>
              <a:t>exist.</a:t>
            </a:r>
          </a:p>
          <a:p>
            <a:pPr lvl="1"/>
            <a:r>
              <a:rPr lang="en-US" dirty="0"/>
              <a:t>Ensure the above-mentioned hazards are mitigated prior to permitting access to </a:t>
            </a:r>
            <a:r>
              <a:rPr lang="en-US" dirty="0" smtClean="0"/>
              <a:t>inside the bunker, and designated parts of neutron guides.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86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DCCFE6A-D8F4-453D-80DD-E1D3D325B121}"/>
              </a:ext>
            </a:extLst>
          </p:cNvPr>
          <p:cNvSpPr/>
          <p:nvPr/>
        </p:nvSpPr>
        <p:spPr>
          <a:xfrm>
            <a:off x="6460958" y="0"/>
            <a:ext cx="573104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F361A0A-2528-42EB-8E6A-DA01C6577F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F2049D6-33EF-411A-8631-A29E542083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 smtClean="0"/>
              <a:t>3</a:t>
            </a:r>
            <a:endParaRPr lang="sv-SE" dirty="0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D11693FE-8633-4CDA-ABA8-92FAAA0C73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30491" y="2169209"/>
            <a:ext cx="8803846" cy="2462613"/>
          </a:xfrm>
        </p:spPr>
        <p:txBody>
          <a:bodyPr/>
          <a:lstStyle/>
          <a:p>
            <a:r>
              <a:rPr lang="en-GB" sz="4400" b="0" noProof="0" dirty="0" smtClean="0">
                <a:solidFill>
                  <a:schemeClr val="bg1"/>
                </a:solidFill>
              </a:rPr>
              <a:t>Instrument PSS</a:t>
            </a:r>
            <a:endParaRPr lang="en-GB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EE8596B-CFC4-494E-833A-CBBEC30781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1181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>
            <a:extLst>
              <a:ext uri="{FF2B5EF4-FFF2-40B4-BE49-F238E27FC236}">
                <a16:creationId xmlns:a16="http://schemas.microsoft.com/office/drawing/2014/main" id="{F1418F35-25F0-F047-989C-3E7D038B9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 smtClean="0"/>
              <a:t>Instruments</a:t>
            </a:r>
            <a:endParaRPr lang="en-GB" dirty="0"/>
          </a:p>
        </p:txBody>
      </p:sp>
      <p:pic>
        <p:nvPicPr>
          <p:cNvPr id="9" name="Content Placeholder 8" descr="A picture containing night">
            <a:extLst>
              <a:ext uri="{FF2B5EF4-FFF2-40B4-BE49-F238E27FC236}">
                <a16:creationId xmlns:a16="http://schemas.microsoft.com/office/drawing/2014/main" id="{BEA1175E-6F5A-A146-AB88-3AC0A5277E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0718" y="1692733"/>
            <a:ext cx="4994275" cy="4727590"/>
          </a:xfrm>
        </p:spPr>
      </p:pic>
      <p:sp>
        <p:nvSpPr>
          <p:cNvPr id="25" name="Content Placeholder 8">
            <a:extLst>
              <a:ext uri="{FF2B5EF4-FFF2-40B4-BE49-F238E27FC236}">
                <a16:creationId xmlns:a16="http://schemas.microsoft.com/office/drawing/2014/main" id="{D5DBA4AF-0718-4DD8-8D35-13FA8E823FE8}"/>
              </a:ext>
            </a:extLst>
          </p:cNvPr>
          <p:cNvSpPr txBox="1">
            <a:spLocks/>
          </p:cNvSpPr>
          <p:nvPr/>
        </p:nvSpPr>
        <p:spPr>
          <a:xfrm>
            <a:off x="1103709" y="1605932"/>
            <a:ext cx="9360000" cy="4746742"/>
          </a:xfrm>
          <a:prstGeom prst="rect">
            <a:avLst/>
          </a:prstGeom>
        </p:spPr>
        <p:txBody>
          <a:bodyPr/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15913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582613" indent="-2508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839788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055688" indent="-2000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4E7CA0B-04CA-A2F9-03D0-05DA34B43D5A}"/>
              </a:ext>
            </a:extLst>
          </p:cNvPr>
          <p:cNvSpPr/>
          <p:nvPr/>
        </p:nvSpPr>
        <p:spPr>
          <a:xfrm>
            <a:off x="3942484" y="2448184"/>
            <a:ext cx="2209320" cy="2364205"/>
          </a:xfrm>
          <a:custGeom>
            <a:avLst/>
            <a:gdLst>
              <a:gd name="connsiteX0" fmla="*/ 222585 w 2243890"/>
              <a:gd name="connsiteY0" fmla="*/ 0 h 2364205"/>
              <a:gd name="connsiteX1" fmla="*/ 0 w 2243890"/>
              <a:gd name="connsiteY1" fmla="*/ 234615 h 2364205"/>
              <a:gd name="connsiteX2" fmla="*/ 2231858 w 2243890"/>
              <a:gd name="connsiteY2" fmla="*/ 2364205 h 2364205"/>
              <a:gd name="connsiteX3" fmla="*/ 2243890 w 2243890"/>
              <a:gd name="connsiteY3" fmla="*/ 2334126 h 2364205"/>
              <a:gd name="connsiteX4" fmla="*/ 222585 w 2243890"/>
              <a:gd name="connsiteY4" fmla="*/ 0 h 236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890" h="2364205">
                <a:moveTo>
                  <a:pt x="222585" y="0"/>
                </a:moveTo>
                <a:lnTo>
                  <a:pt x="0" y="234615"/>
                </a:lnTo>
                <a:lnTo>
                  <a:pt x="2231858" y="2364205"/>
                </a:lnTo>
                <a:lnTo>
                  <a:pt x="2243890" y="2334126"/>
                </a:lnTo>
                <a:lnTo>
                  <a:pt x="222585" y="0"/>
                </a:lnTo>
                <a:close/>
              </a:path>
            </a:pathLst>
          </a:custGeom>
          <a:solidFill>
            <a:srgbClr val="FF7D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0A4D4F-A428-FFDE-12D8-5177E3A024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nip Single Corner Rectangle 2"/>
          <p:cNvSpPr/>
          <p:nvPr/>
        </p:nvSpPr>
        <p:spPr>
          <a:xfrm>
            <a:off x="6196295" y="4468643"/>
            <a:ext cx="102590" cy="191589"/>
          </a:xfrm>
          <a:prstGeom prst="snip1Rect">
            <a:avLst/>
          </a:prstGeom>
          <a:solidFill>
            <a:srgbClr val="FF7D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 rot="3351199">
            <a:off x="5588159" y="4724639"/>
            <a:ext cx="195235" cy="1156835"/>
          </a:xfrm>
          <a:prstGeom prst="triangle">
            <a:avLst/>
          </a:prstGeom>
          <a:solidFill>
            <a:srgbClr val="FF7D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58423" y="2035452"/>
            <a:ext cx="1484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FF7D00"/>
                </a:solidFill>
              </a:rPr>
              <a:t>BIFROST PSS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32068" y="3871862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FF7D00"/>
                </a:solidFill>
              </a:rPr>
              <a:t>TBL PSS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98778" y="5397865"/>
            <a:ext cx="119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rgbClr val="FF7D00"/>
                </a:solidFill>
              </a:rPr>
              <a:t>ODIN PSS</a:t>
            </a:r>
          </a:p>
        </p:txBody>
      </p:sp>
    </p:spTree>
    <p:extLst>
      <p:ext uri="{BB962C8B-B14F-4D97-AF65-F5344CB8AC3E}">
        <p14:creationId xmlns:p14="http://schemas.microsoft.com/office/powerpoint/2010/main" val="402553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1" grpId="2" animBg="1"/>
      <p:bldP spid="3" grpId="0" animBg="1"/>
      <p:bldP spid="3" grpId="1" animBg="1"/>
      <p:bldP spid="3" grpId="2" animBg="1"/>
      <p:bldP spid="5" grpId="0" animBg="1"/>
      <p:bldP spid="5" grpId="1" animBg="1"/>
      <p:bldP spid="6" grpId="0"/>
      <p:bldP spid="16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D49FD3C-243D-4C2F-B5A5-77581FFD6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Instrument </a:t>
            </a:r>
            <a:r>
              <a:rPr lang="en-GB" dirty="0"/>
              <a:t>PSS</a:t>
            </a:r>
            <a:endParaRPr lang="sv-SE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649860F-884A-42E2-958E-3784CF98807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15370" y="5675971"/>
            <a:ext cx="10547361" cy="850477"/>
          </a:xfrm>
        </p:spPr>
        <p:txBody>
          <a:bodyPr/>
          <a:lstStyle/>
          <a:p>
            <a:pPr marL="0" lvl="0" indent="0">
              <a:buNone/>
            </a:pPr>
            <a:r>
              <a:rPr lang="en-US" dirty="0" smtClean="0"/>
              <a:t>Instrument PSS may contribute to mitigating other hazards such as vacuum, laser or motion.</a:t>
            </a:r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2649860F-884A-42E2-958E-3784CF98807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029463" y="1258148"/>
            <a:ext cx="9360000" cy="3333170"/>
          </a:xfrm>
        </p:spPr>
        <p:txBody>
          <a:bodyPr/>
          <a:lstStyle/>
          <a:p>
            <a:pPr lvl="0"/>
            <a:r>
              <a:rPr lang="en-US" dirty="0" smtClean="0"/>
              <a:t>Main hazards to be mitigated by any Instrument PSS:</a:t>
            </a:r>
          </a:p>
          <a:p>
            <a:pPr lvl="1"/>
            <a:r>
              <a:rPr lang="en-US" dirty="0" smtClean="0"/>
              <a:t>Prompt ionizing radiation from Neutron beam,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The </a:t>
            </a:r>
            <a:r>
              <a:rPr lang="en-US" dirty="0" smtClean="0"/>
              <a:t>basic </a:t>
            </a:r>
            <a:r>
              <a:rPr lang="en-US" dirty="0"/>
              <a:t>functions realized by </a:t>
            </a:r>
            <a:r>
              <a:rPr lang="en-US" dirty="0" smtClean="0"/>
              <a:t>Instrument </a:t>
            </a:r>
            <a:r>
              <a:rPr lang="en-US" dirty="0"/>
              <a:t>PSS:</a:t>
            </a:r>
          </a:p>
          <a:p>
            <a:pPr lvl="1"/>
            <a:r>
              <a:rPr lang="en-US" dirty="0"/>
              <a:t>Ensure no one is in </a:t>
            </a:r>
            <a:r>
              <a:rPr lang="en-US" dirty="0" smtClean="0"/>
              <a:t>inside the cave and removal of shielding blocks is prevented </a:t>
            </a:r>
            <a:r>
              <a:rPr lang="en-US" dirty="0"/>
              <a:t>when the above-mentioned </a:t>
            </a:r>
            <a:r>
              <a:rPr lang="en-US" dirty="0" smtClean="0"/>
              <a:t>hazards </a:t>
            </a:r>
            <a:r>
              <a:rPr lang="en-US" dirty="0"/>
              <a:t>exist.</a:t>
            </a:r>
          </a:p>
          <a:p>
            <a:pPr lvl="1"/>
            <a:r>
              <a:rPr lang="en-US" dirty="0"/>
              <a:t>Ensure the above-mentioned hazards are mitigated prior to permitting access to </a:t>
            </a:r>
            <a:r>
              <a:rPr lang="en-US" dirty="0" smtClean="0"/>
              <a:t>the instrument cave.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21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Instrument Hazard Analysis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TITLE/FOOTER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24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2023-06-14</a:t>
            </a:fld>
            <a:endParaRPr lang="sv-SE" dirty="0"/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2649860F-884A-42E2-958E-3784CF98807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029463" y="1258148"/>
            <a:ext cx="9360000" cy="3333170"/>
          </a:xfrm>
        </p:spPr>
        <p:txBody>
          <a:bodyPr/>
          <a:lstStyle/>
          <a:p>
            <a:pPr lvl="0"/>
            <a:r>
              <a:rPr lang="en-US" dirty="0" smtClean="0"/>
              <a:t>See examples from ODIN Instrument Hazard Analysis (</a:t>
            </a:r>
            <a:r>
              <a:rPr lang="en-US" dirty="0" smtClean="0">
                <a:hlinkClick r:id="rId2"/>
              </a:rPr>
              <a:t>ESS-1075652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37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DCCFE6A-D8F4-453D-80DD-E1D3D325B121}"/>
              </a:ext>
            </a:extLst>
          </p:cNvPr>
          <p:cNvSpPr/>
          <p:nvPr/>
        </p:nvSpPr>
        <p:spPr>
          <a:xfrm>
            <a:off x="6460958" y="0"/>
            <a:ext cx="573104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F361A0A-2528-42EB-8E6A-DA01C6577F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F2049D6-33EF-411A-8631-A29E542083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 smtClean="0"/>
              <a:t>4</a:t>
            </a:r>
            <a:endParaRPr lang="sv-SE" dirty="0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D11693FE-8633-4CDA-ABA8-92FAAA0C73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30491" y="2169209"/>
            <a:ext cx="8803846" cy="2462613"/>
          </a:xfrm>
        </p:spPr>
        <p:txBody>
          <a:bodyPr/>
          <a:lstStyle/>
          <a:p>
            <a:r>
              <a:rPr lang="en-GB" sz="4400" b="0" noProof="0" dirty="0" smtClean="0">
                <a:solidFill>
                  <a:schemeClr val="bg1"/>
                </a:solidFill>
              </a:rPr>
              <a:t>PSS main functions and </a:t>
            </a:r>
            <a:r>
              <a:rPr lang="en-GB" sz="4400" dirty="0" smtClean="0"/>
              <a:t>interfaces</a:t>
            </a:r>
            <a:endParaRPr lang="en-GB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EE8596B-CFC4-494E-833A-CBBEC30781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7200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D49FD3C-243D-4C2F-B5A5-77581FFD6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Main Instrument PSS functions</a:t>
            </a:r>
            <a:endParaRPr lang="sv-SE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649860F-884A-42E2-958E-3784CF98807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77063" y="1105748"/>
            <a:ext cx="9360000" cy="5142652"/>
          </a:xfrm>
        </p:spPr>
        <p:txBody>
          <a:bodyPr/>
          <a:lstStyle/>
          <a:p>
            <a:pPr lvl="1"/>
            <a:r>
              <a:rPr lang="en-US" dirty="0" smtClean="0"/>
              <a:t>Prevent access to the Instrument PSS controlled area, if hazardous equipment is </a:t>
            </a:r>
            <a:r>
              <a:rPr lang="en-US" dirty="0" err="1" smtClean="0"/>
              <a:t>energised</a:t>
            </a:r>
            <a:r>
              <a:rPr lang="en-US" dirty="0" smtClean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Prevent energization of hazardous equipment, if the </a:t>
            </a:r>
            <a:r>
              <a:rPr lang="en-US" dirty="0"/>
              <a:t>Instrument PSS </a:t>
            </a:r>
            <a:r>
              <a:rPr lang="en-US" dirty="0" smtClean="0"/>
              <a:t>controlled area is not searched and locked.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Switch OFF the hazardous equipment, if an intrusion to the </a:t>
            </a:r>
            <a:r>
              <a:rPr lang="en-US" dirty="0"/>
              <a:t>Instrument PSS </a:t>
            </a:r>
            <a:r>
              <a:rPr lang="en-US" dirty="0" smtClean="0"/>
              <a:t>controlled area is detected.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Switch OFF hazardous equipment, if an Emergency Switch-OFF Button (ESOB) is pressed in the </a:t>
            </a:r>
            <a:r>
              <a:rPr lang="en-US" dirty="0"/>
              <a:t>Instrument PSS </a:t>
            </a:r>
            <a:r>
              <a:rPr lang="en-US" dirty="0" smtClean="0"/>
              <a:t>controlled area.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Switch OFF proton beam to target, if the </a:t>
            </a:r>
            <a:r>
              <a:rPr lang="en-US" dirty="0"/>
              <a:t>Instrument PSS </a:t>
            </a:r>
            <a:r>
              <a:rPr lang="en-US" dirty="0" smtClean="0"/>
              <a:t>receives a high radiation alarm or fault signal from the radiation monitor downstream the shutter.</a:t>
            </a:r>
          </a:p>
        </p:txBody>
      </p:sp>
    </p:spTree>
    <p:extLst>
      <p:ext uri="{BB962C8B-B14F-4D97-AF65-F5344CB8AC3E}">
        <p14:creationId xmlns:p14="http://schemas.microsoft.com/office/powerpoint/2010/main" val="244675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D49FD3C-243D-4C2F-B5A5-77581FFD6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</a:t>
            </a:r>
            <a:r>
              <a:rPr lang="en-GB" dirty="0" smtClean="0"/>
              <a:t>Instrument PSS </a:t>
            </a:r>
            <a:r>
              <a:rPr lang="en-GB" dirty="0"/>
              <a:t>functions</a:t>
            </a:r>
            <a:endParaRPr lang="sv-SE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649860F-884A-42E2-958E-3784CF98807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77063" y="1105748"/>
            <a:ext cx="9360000" cy="5142652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Provide </a:t>
            </a:r>
            <a:r>
              <a:rPr lang="en-US" dirty="0"/>
              <a:t>procedures and means to </a:t>
            </a:r>
            <a:r>
              <a:rPr lang="en-US" dirty="0" smtClean="0"/>
              <a:t>ensure no one is left </a:t>
            </a:r>
            <a:r>
              <a:rPr lang="en-US" dirty="0"/>
              <a:t>in the Instrument PSS controlled </a:t>
            </a:r>
            <a:r>
              <a:rPr lang="en-US" dirty="0" smtClean="0"/>
              <a:t>area (</a:t>
            </a:r>
            <a:r>
              <a:rPr lang="en-US" dirty="0"/>
              <a:t>e.g</a:t>
            </a:r>
            <a:r>
              <a:rPr lang="en-US" dirty="0" smtClean="0"/>
              <a:t>. formalized search) prior to start of operation.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Provide </a:t>
            </a:r>
            <a:r>
              <a:rPr lang="en-US" dirty="0"/>
              <a:t>personnel and operators with the information of the Instrument PSS controlled area, </a:t>
            </a:r>
            <a:r>
              <a:rPr lang="en-US" dirty="0" smtClean="0"/>
              <a:t>and </a:t>
            </a:r>
            <a:r>
              <a:rPr lang="en-US" dirty="0"/>
              <a:t>PSS permits to EUC, locally and </a:t>
            </a:r>
            <a:r>
              <a:rPr lang="en-US" dirty="0" smtClean="0"/>
              <a:t>remotely.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Provide </a:t>
            </a:r>
            <a:r>
              <a:rPr lang="en-US" dirty="0"/>
              <a:t>intercom system </a:t>
            </a:r>
            <a:r>
              <a:rPr lang="en-US" dirty="0" smtClean="0"/>
              <a:t>(in each instrument hall) to </a:t>
            </a:r>
            <a:r>
              <a:rPr lang="en-US" dirty="0"/>
              <a:t>communicate </a:t>
            </a:r>
            <a:r>
              <a:rPr lang="en-US" dirty="0" smtClean="0"/>
              <a:t>to </a:t>
            </a:r>
            <a:r>
              <a:rPr lang="en-US" dirty="0"/>
              <a:t>Main Control Room (MCR), where </a:t>
            </a:r>
            <a:r>
              <a:rPr lang="en-US" dirty="0" smtClean="0"/>
              <a:t>applicable.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20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Overview </a:t>
            </a:r>
            <a:r>
              <a:rPr lang="en-GB" sz="3200" dirty="0"/>
              <a:t>OPI for ESS </a:t>
            </a:r>
            <a:r>
              <a:rPr lang="en-GB" sz="3200" dirty="0" smtClean="0"/>
              <a:t>PSS </a:t>
            </a:r>
            <a:endParaRPr lang="en-GB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28</a:t>
            </a:fld>
            <a:endParaRPr lang="sv-SE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2023-06-14</a:t>
            </a:fld>
            <a:endParaRPr lang="sv-SE" dirty="0"/>
          </a:p>
        </p:txBody>
      </p:sp>
      <p:sp>
        <p:nvSpPr>
          <p:cNvPr id="14" name="Platshållare för sidfot 4">
            <a:extLst>
              <a:ext uri="{FF2B5EF4-FFF2-40B4-BE49-F238E27FC236}">
                <a16:creationId xmlns:a16="http://schemas.microsoft.com/office/drawing/2014/main" id="{5CF2C8D0-2448-45AB-9FE2-D6C1EBCEB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90095" y="6370805"/>
            <a:ext cx="4477722" cy="365125"/>
          </a:xfrm>
        </p:spPr>
        <p:txBody>
          <a:bodyPr/>
          <a:lstStyle/>
          <a:p>
            <a:r>
              <a:rPr lang="en-US" sz="1400" i="1" cap="none" dirty="0" smtClean="0">
                <a:solidFill>
                  <a:schemeClr val="tx1"/>
                </a:solidFill>
              </a:rPr>
              <a:t>slide courtesy of Artem Petrushenko &amp; Dirk Nordt</a:t>
            </a:r>
            <a:endParaRPr lang="en-GB" sz="1400" i="1" cap="none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85" y="1123307"/>
            <a:ext cx="10775543" cy="498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93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D49FD3C-243D-4C2F-B5A5-77581FFD6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System specific OPI</a:t>
            </a:r>
            <a:endParaRPr lang="sv-S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225" y="1139426"/>
            <a:ext cx="10727836" cy="556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94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3599" y="838662"/>
            <a:ext cx="6908552" cy="5949403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6ECCBE25-DB9C-4825-9ECF-E95CC76D3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b="1" dirty="0" smtClean="0"/>
              <a:t>Welcome!</a:t>
            </a:r>
            <a:endParaRPr lang="en-GB" sz="3500" b="1" i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879504" y="1115570"/>
            <a:ext cx="5086329" cy="1348229"/>
          </a:xfrm>
          <a:prstGeom prst="roundRect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0800000">
            <a:off x="3343286" y="1702273"/>
            <a:ext cx="489397" cy="12020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68295" y="1162209"/>
            <a:ext cx="2884868" cy="120032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/>
              <a:t>Concepts of operations and general overview of how ESS PSS and its sub-systems function.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879504" y="2514600"/>
            <a:ext cx="5086329" cy="2364059"/>
          </a:xfrm>
          <a:prstGeom prst="roundRect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68295" y="3213198"/>
            <a:ext cx="2884868" cy="120032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/>
              <a:t>Concepts of operations </a:t>
            </a:r>
            <a:r>
              <a:rPr lang="en-US" i="1" dirty="0" smtClean="0"/>
              <a:t>and overview of </a:t>
            </a:r>
            <a:r>
              <a:rPr lang="en-US" i="1" dirty="0"/>
              <a:t>PSS </a:t>
            </a:r>
            <a:r>
              <a:rPr lang="en-US" i="1" dirty="0" smtClean="0"/>
              <a:t>for ODIN, BIFRSOT, TBL and their </a:t>
            </a:r>
            <a:r>
              <a:rPr lang="en-US" i="1" dirty="0"/>
              <a:t>sub-systems </a:t>
            </a:r>
            <a:r>
              <a:rPr lang="en-US" i="1" dirty="0" smtClean="0"/>
              <a:t>functions.</a:t>
            </a:r>
            <a:endParaRPr lang="en-US" i="1" dirty="0"/>
          </a:p>
        </p:txBody>
      </p:sp>
      <p:sp>
        <p:nvSpPr>
          <p:cNvPr id="19" name="Right Arrow 18"/>
          <p:cNvSpPr/>
          <p:nvPr/>
        </p:nvSpPr>
        <p:spPr>
          <a:xfrm rot="10800000">
            <a:off x="3342881" y="3753261"/>
            <a:ext cx="489397" cy="12020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3879504" y="4921423"/>
            <a:ext cx="5086329" cy="374477"/>
          </a:xfrm>
          <a:prstGeom prst="roundRect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10800000">
            <a:off x="3358059" y="5048559"/>
            <a:ext cx="489397" cy="12020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68295" y="4646996"/>
            <a:ext cx="2884868" cy="92333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/>
              <a:t>Detailed analysis of safety functions per instrument PSS</a:t>
            </a:r>
            <a:endParaRPr lang="en-US" i="1" dirty="0"/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6C1EC-2C06-4891-899F-6CD5277D7743}" type="datetime1">
              <a:rPr lang="sv-SE" smtClean="0"/>
              <a:t>2023-06-14</a:t>
            </a:fld>
            <a:endParaRPr lang="sv-SE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PRESENTATION TITLE/FOOTER</a:t>
            </a:r>
            <a:endParaRPr lang="sv-SE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3</a:t>
            </a:fld>
            <a:endParaRPr lang="sv-SE" dirty="0"/>
          </a:p>
        </p:txBody>
      </p:sp>
      <p:sp>
        <p:nvSpPr>
          <p:cNvPr id="17" name="Rounded Rectangle 16"/>
          <p:cNvSpPr/>
          <p:nvPr/>
        </p:nvSpPr>
        <p:spPr>
          <a:xfrm>
            <a:off x="3879504" y="5634778"/>
            <a:ext cx="5086329" cy="374477"/>
          </a:xfrm>
          <a:prstGeom prst="roundRect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 rot="10800000">
            <a:off x="3343286" y="5761914"/>
            <a:ext cx="489397" cy="12020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00860" y="5634778"/>
            <a:ext cx="2884868" cy="64633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/>
              <a:t>Visit to instrument halls, if time allows.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82498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17" grpId="0" animBg="1"/>
      <p:bldP spid="26" grpId="0" animBg="1"/>
      <p:bldP spid="2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D49FD3C-243D-4C2F-B5A5-77581FFD6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800" dirty="0" smtClean="0"/>
              <a:t>Nexus PSS</a:t>
            </a:r>
            <a:endParaRPr lang="sv-SE" sz="38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649860F-884A-42E2-958E-3784CF98807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77063" y="1105748"/>
            <a:ext cx="9360000" cy="5142652"/>
          </a:xfrm>
        </p:spPr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 smtClean="0"/>
              <a:t>In </a:t>
            </a:r>
            <a:r>
              <a:rPr lang="en-GB" dirty="0"/>
              <a:t>certain hazardous scenarios, TS PSS, Bunker PSS and each Instrument PSS need to request ACC PSS to prevent proton beam to Target. </a:t>
            </a:r>
            <a:r>
              <a:rPr lang="en-GB" b="1" dirty="0"/>
              <a:t>In order to ensure a robust and reliable interlink between different PSS Systems, a centralised </a:t>
            </a:r>
            <a:r>
              <a:rPr lang="en-GB" b="1" dirty="0" smtClean="0"/>
              <a:t>system </a:t>
            </a:r>
            <a:r>
              <a:rPr lang="en-GB" b="1" dirty="0"/>
              <a:t>called Nexus </a:t>
            </a:r>
            <a:r>
              <a:rPr lang="en-GB" b="1" dirty="0" smtClean="0"/>
              <a:t>PSS, </a:t>
            </a:r>
            <a:r>
              <a:rPr lang="en-GB" b="1" dirty="0"/>
              <a:t>which interfaces all other PSS systems</a:t>
            </a:r>
            <a:r>
              <a:rPr lang="en-GB" dirty="0"/>
              <a:t>, is used for this purpose</a:t>
            </a:r>
            <a:r>
              <a:rPr lang="en-GB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System </a:t>
            </a:r>
            <a:r>
              <a:rPr lang="en-US" dirty="0"/>
              <a:t>Requirements Specification for Nexus Personnel Safety </a:t>
            </a:r>
            <a:r>
              <a:rPr lang="en-US" dirty="0" smtClean="0"/>
              <a:t>System (</a:t>
            </a:r>
            <a:r>
              <a:rPr lang="en-US" dirty="0">
                <a:hlinkClick r:id="rId2"/>
              </a:rPr>
              <a:t>ESS-4758307</a:t>
            </a:r>
            <a:r>
              <a:rPr lang="en-US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745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>
            <a:extLst>
              <a:ext uri="{FF2B5EF4-FFF2-40B4-BE49-F238E27FC236}">
                <a16:creationId xmlns:a16="http://schemas.microsoft.com/office/drawing/2014/main" id="{F1418F35-25F0-F047-989C-3E7D038B9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 smtClean="0"/>
              <a:t>ESS PSS architecture</a:t>
            </a:r>
            <a:endParaRPr lang="en-GB" dirty="0"/>
          </a:p>
        </p:txBody>
      </p:sp>
      <p:sp>
        <p:nvSpPr>
          <p:cNvPr id="25" name="Content Placeholder 8">
            <a:extLst>
              <a:ext uri="{FF2B5EF4-FFF2-40B4-BE49-F238E27FC236}">
                <a16:creationId xmlns:a16="http://schemas.microsoft.com/office/drawing/2014/main" id="{D5DBA4AF-0718-4DD8-8D35-13FA8E823FE8}"/>
              </a:ext>
            </a:extLst>
          </p:cNvPr>
          <p:cNvSpPr txBox="1">
            <a:spLocks/>
          </p:cNvSpPr>
          <p:nvPr/>
        </p:nvSpPr>
        <p:spPr>
          <a:xfrm>
            <a:off x="1103709" y="1605932"/>
            <a:ext cx="9360000" cy="4746742"/>
          </a:xfrm>
          <a:prstGeom prst="rect">
            <a:avLst/>
          </a:prstGeom>
        </p:spPr>
        <p:txBody>
          <a:bodyPr/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15913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582613" indent="-2508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839788" indent="-2333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055688" indent="-20002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2529" y="1133104"/>
            <a:ext cx="9365782" cy="2494445"/>
          </a:xfrm>
        </p:spPr>
        <p:txBody>
          <a:bodyPr/>
          <a:lstStyle/>
          <a:p>
            <a:r>
              <a:rPr lang="en-US" i="1" dirty="0" smtClean="0"/>
              <a:t>Architecture </a:t>
            </a:r>
            <a:r>
              <a:rPr lang="en-US" i="1" dirty="0"/>
              <a:t>Specification for Personnel Safety Systems </a:t>
            </a:r>
            <a:r>
              <a:rPr lang="en-US" i="1" dirty="0" smtClean="0"/>
              <a:t>(</a:t>
            </a:r>
            <a:r>
              <a:rPr lang="en-US" b="1" i="1" dirty="0" smtClean="0"/>
              <a:t>ESS-3739363</a:t>
            </a:r>
            <a:r>
              <a:rPr lang="en-US" i="1" dirty="0" smtClean="0"/>
              <a:t>)</a:t>
            </a:r>
            <a:r>
              <a:rPr lang="en-US" dirty="0" smtClean="0"/>
              <a:t> provides the functional and physical architectures for PSS.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It depicts how various PSS (ACC PSS, TS PSS, Bunker PSS, Instruments PSS) are structured and how they are interlinked.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The PSS architecture is designed in a scalable fashion, and the adopted technologies have the capacity to support full accelerator power and energy, and 22 neutron instruments.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340" y="153060"/>
            <a:ext cx="6806973" cy="656569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" name="Oval 3"/>
          <p:cNvSpPr/>
          <p:nvPr/>
        </p:nvSpPr>
        <p:spPr>
          <a:xfrm>
            <a:off x="7117995" y="647627"/>
            <a:ext cx="509262" cy="55017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672974" y="3979303"/>
            <a:ext cx="509262" cy="55017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065522" y="4701370"/>
            <a:ext cx="509262" cy="55017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192272" y="6069376"/>
            <a:ext cx="509262" cy="55017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3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D49FD3C-243D-4C2F-B5A5-77581FFD6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800" dirty="0" smtClean="0"/>
              <a:t>PSS Interfaces</a:t>
            </a:r>
            <a:endParaRPr lang="sv-SE" sz="3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823609"/>
              </p:ext>
            </p:extLst>
          </p:nvPr>
        </p:nvGraphicFramePr>
        <p:xfrm>
          <a:off x="357189" y="1128181"/>
          <a:ext cx="11782424" cy="546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1261">
                  <a:extLst>
                    <a:ext uri="{9D8B030D-6E8A-4147-A177-3AD203B41FA5}">
                      <a16:colId xmlns:a16="http://schemas.microsoft.com/office/drawing/2014/main" val="63476332"/>
                    </a:ext>
                  </a:extLst>
                </a:gridCol>
                <a:gridCol w="9301163">
                  <a:extLst>
                    <a:ext uri="{9D8B030D-6E8A-4147-A177-3AD203B41FA5}">
                      <a16:colId xmlns:a16="http://schemas.microsoft.com/office/drawing/2014/main" val="16698152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Interfacing 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Purpose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98569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Data archiving service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 record PSS data (e.g. alarms, PLC diagnostics, etc.) during operation to allow for event reconstruction and analysis.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3375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Alarm Service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ESS uses the EPICS alarm service to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realise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the provision of automated notifications for PSS</a:t>
                      </a: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related events (e.g. when PSS SIFs have been triggered, or PSS equipment failure). These</a:t>
                      </a: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alarms can be </a:t>
                      </a:r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categorised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based on their severity and provide operators with an instruction.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1504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Technical Network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routing instance of the Technical Network, the Controls Network (CN), is used for EPICS-based control systems. The CN enables all data transfers between the PSS and EPICS IOC, the data archiving service, and alarm service.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361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Radiation monitors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Radiation monitors are installed at the perimeters of designated PSS controlled areas to</a:t>
                      </a: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maintain the area classification with legal dose limits and dose rates set by the Operational</a:t>
                      </a: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Radiation Protection team, and alarm if those are exceeded. The ESS PSS interface with</a:t>
                      </a: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these radiation monitors through the Radiological &amp; Environmental Monitoring System</a:t>
                      </a: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(REMS) (=ESS.INFR.B01) to mitigate radiation hazards in certain hazardous scenarios. </a:t>
                      </a:r>
                      <a:r>
                        <a:rPr lang="en-US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 case of Instruments, PSS interfaces with radiation monitor downstream the instrument shutter, in order to mitigate the radiation hazard within the cave upon shutter failure.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0946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Electronic Personal Dosimeter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Designated PSS (e.g. ACC PSS) need to interface with the Electronic Personal Dosimeter</a:t>
                      </a: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(EPD) System to ensure personnel carry an EPD upon access to PSS controlled area. The</a:t>
                      </a: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EPDs are used for direct reading of radiation dose and alarming capabilities in areas with</a:t>
                      </a: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higher radiation risk.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61260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25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D49FD3C-243D-4C2F-B5A5-77581FFD6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800" dirty="0" smtClean="0"/>
              <a:t>PSS Interfaces</a:t>
            </a:r>
            <a:endParaRPr lang="sv-SE" sz="3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676771"/>
              </p:ext>
            </p:extLst>
          </p:nvPr>
        </p:nvGraphicFramePr>
        <p:xfrm>
          <a:off x="357189" y="1420281"/>
          <a:ext cx="11782424" cy="274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1261">
                  <a:extLst>
                    <a:ext uri="{9D8B030D-6E8A-4147-A177-3AD203B41FA5}">
                      <a16:colId xmlns:a16="http://schemas.microsoft.com/office/drawing/2014/main" val="63476332"/>
                    </a:ext>
                  </a:extLst>
                </a:gridCol>
                <a:gridCol w="9301163">
                  <a:extLst>
                    <a:ext uri="{9D8B030D-6E8A-4147-A177-3AD203B41FA5}">
                      <a16:colId xmlns:a16="http://schemas.microsoft.com/office/drawing/2014/main" val="16698152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Interfacing 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Purpose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98569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Physical Protection System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Physical Protection System (=ESS.INFR.R01) is a system in place to protect people,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information and facility assets against antagonistic threats, e.g.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unauthorised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intrusion or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sabotage. Designated PSS (e.g. ACC PSS) need to interface with the Physical Protection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System to utilize card readers on the access stations for management of registered access.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3375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Gas detection system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gas detection system monitors oxygen level, release of Hydrogen or toxic gases in designated areas. It creates notifications and triggers evacuation alarms if the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pre-defined thresholds are reached. PSS may need to interface some of the gas detection systems in order to prevent access to the PSS controlled area in case of a gas alarm.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15045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347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D49FD3C-243D-4C2F-B5A5-77581FFD6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800" dirty="0" smtClean="0"/>
              <a:t>PSS Interfaces</a:t>
            </a:r>
            <a:endParaRPr lang="sv-SE" sz="3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546467"/>
              </p:ext>
            </p:extLst>
          </p:nvPr>
        </p:nvGraphicFramePr>
        <p:xfrm>
          <a:off x="357189" y="1420281"/>
          <a:ext cx="11782424" cy="448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1261">
                  <a:extLst>
                    <a:ext uri="{9D8B030D-6E8A-4147-A177-3AD203B41FA5}">
                      <a16:colId xmlns:a16="http://schemas.microsoft.com/office/drawing/2014/main" val="63476332"/>
                    </a:ext>
                  </a:extLst>
                </a:gridCol>
                <a:gridCol w="9301163">
                  <a:extLst>
                    <a:ext uri="{9D8B030D-6E8A-4147-A177-3AD203B41FA5}">
                      <a16:colId xmlns:a16="http://schemas.microsoft.com/office/drawing/2014/main" val="16698152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Interfacing 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Purpose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98569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ISrc</a:t>
                      </a:r>
                      <a:endParaRPr lang="en-US" sz="16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Mitigate prompt ionizing radiation hazard from proton beam</a:t>
                      </a:r>
                      <a:endParaRPr lang="en-US" sz="16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3375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RF systems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Mitigate prompt ionizing radiation hazard from RF-powered equipment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1504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Instrument shutter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Mitigate prompt ionizing radiation hazard from Neutron beam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361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Bending magnets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Prevent proton beam to Target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6126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Gamma blocker</a:t>
                      </a: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Light shutters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Mitigate gamma radiation hazard from target</a:t>
                      </a:r>
                      <a:endParaRPr lang="en-US" sz="1600" dirty="0" smtClean="0"/>
                    </a:p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2052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PBDR isolation valve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Confine the radioactive inventory within monolith in case of failure in the monolith vessel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7038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Access doors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Prevent access to hazardous area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963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ISrc</a:t>
                      </a:r>
                      <a:r>
                        <a:rPr lang="en-US" sz="1600" dirty="0" smtClean="0"/>
                        <a:t> HV PS</a:t>
                      </a:r>
                    </a:p>
                    <a:p>
                      <a:r>
                        <a:rPr lang="en-US" sz="1600" dirty="0" smtClean="0"/>
                        <a:t>Vacuum pumps, protective windows on</a:t>
                      </a:r>
                      <a:r>
                        <a:rPr lang="en-US" sz="1600" baseline="0" dirty="0" smtClean="0"/>
                        <a:t> detector vessels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Mitigate conventional hazards:</a:t>
                      </a:r>
                      <a:r>
                        <a:rPr lang="en-US" sz="1600" baseline="0" dirty="0" smtClean="0"/>
                        <a:t> high voltage, vacuum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31604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495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DCCFE6A-D8F4-453D-80DD-E1D3D325B121}"/>
              </a:ext>
            </a:extLst>
          </p:cNvPr>
          <p:cNvSpPr/>
          <p:nvPr/>
        </p:nvSpPr>
        <p:spPr>
          <a:xfrm>
            <a:off x="6460958" y="0"/>
            <a:ext cx="573104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F361A0A-2528-42EB-8E6A-DA01C6577F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F2049D6-33EF-411A-8631-A29E542083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 smtClean="0"/>
              <a:t>5</a:t>
            </a:r>
            <a:endParaRPr lang="sv-SE" dirty="0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D11693FE-8633-4CDA-ABA8-92FAAA0C73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30491" y="2169209"/>
            <a:ext cx="8803846" cy="2462613"/>
          </a:xfrm>
        </p:spPr>
        <p:txBody>
          <a:bodyPr/>
          <a:lstStyle/>
          <a:p>
            <a:r>
              <a:rPr lang="en-GB" sz="4400" dirty="0" smtClean="0"/>
              <a:t>PSS stakeholders</a:t>
            </a:r>
            <a:endParaRPr lang="en-GB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EE8596B-CFC4-494E-833A-CBBEC30781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3554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D49FD3C-243D-4C2F-B5A5-77581FFD6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PSS stakeholders &amp; interaction roles</a:t>
            </a:r>
            <a:endParaRPr lang="sv-SE" sz="38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649860F-884A-42E2-958E-3784CF98807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19764" y="1105748"/>
            <a:ext cx="10376033" cy="1367945"/>
          </a:xfrm>
        </p:spPr>
        <p:txBody>
          <a:bodyPr/>
          <a:lstStyle/>
          <a:p>
            <a:r>
              <a:rPr lang="en-US" dirty="0" smtClean="0"/>
              <a:t>A stakeholder </a:t>
            </a:r>
            <a:r>
              <a:rPr lang="en-US" dirty="0"/>
              <a:t>is defined as a person, or group of people, linked to the system in </a:t>
            </a:r>
            <a:r>
              <a:rPr lang="en-US" dirty="0" smtClean="0"/>
              <a:t>any fashion. The </a:t>
            </a:r>
            <a:r>
              <a:rPr lang="en-US" dirty="0"/>
              <a:t>concept includes everyone with an interest (or stake) in the system. These </a:t>
            </a:r>
            <a:r>
              <a:rPr lang="en-US" dirty="0" smtClean="0"/>
              <a:t>stakeholders interact </a:t>
            </a:r>
            <a:r>
              <a:rPr lang="en-US" dirty="0"/>
              <a:t>with the PSS in different roles, called system interaction </a:t>
            </a:r>
            <a:r>
              <a:rPr lang="en-US" dirty="0" smtClean="0"/>
              <a:t>roles (owner, provider, </a:t>
            </a:r>
            <a:r>
              <a:rPr lang="en-US" dirty="0"/>
              <a:t>operator (normal and expert), client.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CF2C8D0-2448-45AB-9FE2-D6C1EBCEB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4454" y="6370805"/>
            <a:ext cx="4477722" cy="365125"/>
          </a:xfrm>
        </p:spPr>
        <p:txBody>
          <a:bodyPr/>
          <a:lstStyle/>
          <a:p>
            <a:r>
              <a:rPr lang="en-US" sz="1400" i="1" cap="none" dirty="0" smtClean="0">
                <a:solidFill>
                  <a:schemeClr val="tx1"/>
                </a:solidFill>
              </a:rPr>
              <a:t>Diagram courtesy of Jessica Lastow</a:t>
            </a:r>
            <a:endParaRPr lang="en-GB" sz="1400" i="1" cap="none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800" y="146050"/>
            <a:ext cx="6273800" cy="627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9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D49FD3C-243D-4C2F-B5A5-77581FFD6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PSS training</a:t>
            </a:r>
            <a:endParaRPr lang="sv-SE" sz="38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649860F-884A-42E2-958E-3784CF98807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19765" y="1105748"/>
            <a:ext cx="4043650" cy="3449080"/>
          </a:xfrm>
        </p:spPr>
        <p:txBody>
          <a:bodyPr/>
          <a:lstStyle/>
          <a:p>
            <a:r>
              <a:rPr lang="en-US" sz="1600" dirty="0"/>
              <a:t>Clients and operators receive training on how to interact with the designated PSS in </a:t>
            </a:r>
            <a:r>
              <a:rPr lang="en-US" sz="1600" dirty="0" smtClean="0"/>
              <a:t>the area</a:t>
            </a:r>
            <a:r>
              <a:rPr lang="en-US" sz="1600" dirty="0"/>
              <a:t>. Operators receive additional training on how to manage mode transitions </a:t>
            </a:r>
            <a:r>
              <a:rPr lang="en-US" sz="1600" dirty="0" smtClean="0"/>
              <a:t>and acknowledge </a:t>
            </a:r>
            <a:r>
              <a:rPr lang="en-US" sz="1600" dirty="0"/>
              <a:t>alarms using the </a:t>
            </a:r>
            <a:r>
              <a:rPr lang="en-US" sz="1600" dirty="0" smtClean="0"/>
              <a:t>HMI. </a:t>
            </a:r>
          </a:p>
          <a:p>
            <a:r>
              <a:rPr lang="en-US" sz="1600" dirty="0" smtClean="0"/>
              <a:t>Trainings </a:t>
            </a:r>
            <a:r>
              <a:rPr lang="en-US" sz="1600" dirty="0"/>
              <a:t>are developed by the PSS team in cooperation with the ESS Learning </a:t>
            </a:r>
            <a:r>
              <a:rPr lang="en-US" sz="1600" dirty="0" smtClean="0"/>
              <a:t>Management System </a:t>
            </a:r>
            <a:r>
              <a:rPr lang="en-US" sz="1600" dirty="0"/>
              <a:t>(LMS) team. An operations manual is also provided for each PSS</a:t>
            </a:r>
            <a:r>
              <a:rPr lang="en-US" sz="1600" dirty="0" smtClean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192" y="1227071"/>
            <a:ext cx="3841583" cy="455125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2649860F-884A-42E2-958E-3784CF98807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199432" y="4544359"/>
            <a:ext cx="4157414" cy="139280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</a:rPr>
              <a:t>Hands on training to clients (e.g. how to use access stations), and to operators (e.g. how to perform the formalized search) is also provided by PSS team.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2649860F-884A-42E2-958E-3784CF98807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164429" y="3311814"/>
            <a:ext cx="2234484" cy="526761"/>
          </a:xfrm>
        </p:spPr>
        <p:txBody>
          <a:bodyPr/>
          <a:lstStyle/>
          <a:p>
            <a:r>
              <a:rPr lang="en-US" sz="1400" i="1" dirty="0" smtClean="0">
                <a:solidFill>
                  <a:schemeClr val="tx1"/>
                </a:solidFill>
              </a:rPr>
              <a:t>PSS1 online training course in ESS learning lounge</a:t>
            </a:r>
          </a:p>
        </p:txBody>
      </p:sp>
    </p:spTree>
    <p:extLst>
      <p:ext uri="{BB962C8B-B14F-4D97-AF65-F5344CB8AC3E}">
        <p14:creationId xmlns:p14="http://schemas.microsoft.com/office/powerpoint/2010/main" val="189648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8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DCCFE6A-D8F4-453D-80DD-E1D3D325B121}"/>
              </a:ext>
            </a:extLst>
          </p:cNvPr>
          <p:cNvSpPr/>
          <p:nvPr/>
        </p:nvSpPr>
        <p:spPr>
          <a:xfrm>
            <a:off x="6460958" y="0"/>
            <a:ext cx="573104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F361A0A-2528-42EB-8E6A-DA01C6577F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F2049D6-33EF-411A-8631-A29E542083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 smtClean="0"/>
              <a:t>6</a:t>
            </a:r>
            <a:endParaRPr lang="sv-SE" dirty="0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D11693FE-8633-4CDA-ABA8-92FAAA0C73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30491" y="2169209"/>
            <a:ext cx="8803846" cy="2462613"/>
          </a:xfrm>
        </p:spPr>
        <p:txBody>
          <a:bodyPr/>
          <a:lstStyle/>
          <a:p>
            <a:r>
              <a:rPr lang="en-GB" sz="4400" dirty="0" smtClean="0"/>
              <a:t>Bypass PSS</a:t>
            </a:r>
            <a:endParaRPr lang="en-GB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EE8596B-CFC4-494E-833A-CBBEC30781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1027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D49FD3C-243D-4C2F-B5A5-77581FFD6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PSS bypass</a:t>
            </a:r>
            <a:endParaRPr lang="sv-SE" sz="38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649860F-884A-42E2-958E-3784CF98807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19764" y="1105747"/>
            <a:ext cx="11271183" cy="5680063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ESS PSS are designed to </a:t>
            </a:r>
            <a:r>
              <a:rPr lang="en-US" dirty="0" smtClean="0"/>
              <a:t>minimize </a:t>
            </a:r>
            <a:r>
              <a:rPr lang="en-US" dirty="0"/>
              <a:t>the need to bypass the system while hazards are</a:t>
            </a:r>
          </a:p>
          <a:p>
            <a:r>
              <a:rPr lang="en-US" dirty="0"/>
              <a:t>present. However, in certain circumstances, such as during testing or </a:t>
            </a:r>
            <a:r>
              <a:rPr lang="en-US" dirty="0" smtClean="0"/>
              <a:t>performing maintenance </a:t>
            </a:r>
            <a:r>
              <a:rPr lang="en-US" dirty="0"/>
              <a:t>of the EUC, a SIF (or parts of a SIF) may need to be temporarily disabled </a:t>
            </a:r>
            <a:r>
              <a:rPr lang="en-US" dirty="0" smtClean="0"/>
              <a:t>or bypassed</a:t>
            </a:r>
            <a:r>
              <a:rPr lang="en-US" dirty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Prior to bypassing the designated SIFs, written operational procedures shall be </a:t>
            </a:r>
            <a:r>
              <a:rPr lang="en-US" dirty="0" smtClean="0"/>
              <a:t>developed documenting </a:t>
            </a:r>
            <a:r>
              <a:rPr lang="en-US" dirty="0"/>
              <a:t>how and when a SIF bypass may be used, by whom, and for how long. </a:t>
            </a:r>
            <a:r>
              <a:rPr lang="en-US" dirty="0" smtClean="0"/>
              <a:t>This procedure </a:t>
            </a:r>
            <a:r>
              <a:rPr lang="en-US" dirty="0"/>
              <a:t>shall include a re-verification of the SIF, after the task is completed and </a:t>
            </a:r>
            <a:r>
              <a:rPr lang="en-US" dirty="0" smtClean="0"/>
              <a:t>the bypass </a:t>
            </a:r>
            <a:r>
              <a:rPr lang="en-US" dirty="0"/>
              <a:t>is </a:t>
            </a:r>
            <a:r>
              <a:rPr lang="en-US" dirty="0" smtClean="0"/>
              <a:t>removed.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Moreover</a:t>
            </a:r>
            <a:r>
              <a:rPr lang="en-US" dirty="0"/>
              <a:t>, a risk assessment shall be carried out to evaluate </a:t>
            </a:r>
            <a:r>
              <a:rPr lang="en-US" dirty="0" smtClean="0"/>
              <a:t>and determine </a:t>
            </a:r>
            <a:r>
              <a:rPr lang="en-US" dirty="0"/>
              <a:t>the compensating measures that ensure continued safety, while the SIFs </a:t>
            </a:r>
            <a:r>
              <a:rPr lang="en-US" dirty="0" smtClean="0"/>
              <a:t>are disabled </a:t>
            </a:r>
            <a:r>
              <a:rPr lang="en-US" dirty="0"/>
              <a:t>or degraded due to bypass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44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few notes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PRESENTATION TITLE/FOOTER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4</a:t>
            </a:fld>
            <a:endParaRPr lang="sv-S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03709" y="1284953"/>
            <a:ext cx="9365782" cy="476806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 attendees (other than the committee members) are encouraged to </a:t>
            </a:r>
            <a:r>
              <a:rPr lang="en-US" dirty="0"/>
              <a:t>ask </a:t>
            </a:r>
            <a:r>
              <a:rPr lang="en-US" dirty="0" smtClean="0"/>
              <a:t>questions or provide comments </a:t>
            </a:r>
            <a:r>
              <a:rPr lang="en-US" dirty="0"/>
              <a:t>in the Zoom chat</a:t>
            </a:r>
            <a:r>
              <a:rPr lang="en-US" dirty="0" smtClean="0"/>
              <a:t>.</a:t>
            </a:r>
          </a:p>
          <a:p>
            <a:pPr marL="728663" lvl="1" indent="-514350">
              <a:buFont typeface="+mj-lt"/>
              <a:buAutoNum type="romanUcPeriod"/>
            </a:pPr>
            <a:r>
              <a:rPr lang="en-US" dirty="0"/>
              <a:t>If the questions/comments are not discussed during the sessions, they will be collected (by the Zoom host) and answered at the end of </a:t>
            </a:r>
            <a:r>
              <a:rPr lang="en-US" dirty="0" smtClean="0"/>
              <a:t>day. 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 attendees via Zoom, please keep your microphones muted during presentations.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Looking forward to a critical and constructive review! </a:t>
            </a:r>
          </a:p>
          <a:p>
            <a:pPr marL="82550" lvl="1" indent="0">
              <a:buNone/>
            </a:pPr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6E3B1-0702-4584-9A1D-B2368D705218}" type="datetime1">
              <a:rPr lang="sv-SE" smtClean="0"/>
              <a:t>2023-06-14</a:t>
            </a:fld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044" y="3485294"/>
            <a:ext cx="707084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11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D49FD3C-243D-4C2F-B5A5-77581FFD6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Measures during PSS bypass</a:t>
            </a:r>
            <a:endParaRPr lang="sv-SE" sz="38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649860F-884A-42E2-958E-3784CF98807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19764" y="1105747"/>
            <a:ext cx="11271183" cy="5680063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following measures can be considered for providing bypass means for the ESS </a:t>
            </a:r>
            <a:r>
              <a:rPr lang="en-US" dirty="0" smtClean="0"/>
              <a:t>PSS: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 </a:t>
            </a:r>
            <a:r>
              <a:rPr lang="en-US" dirty="0"/>
              <a:t>means of ensuring the hazard related to the SIF is removed shall </a:t>
            </a:r>
            <a:r>
              <a:rPr lang="en-US" dirty="0" smtClean="0"/>
              <a:t>be implemented </a:t>
            </a:r>
            <a:r>
              <a:rPr lang="en-US" dirty="0"/>
              <a:t>such as a LOTO or Physical barrier </a:t>
            </a:r>
            <a:r>
              <a:rPr lang="en-US" dirty="0" smtClean="0"/>
              <a:t>installed.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When </a:t>
            </a:r>
            <a:r>
              <a:rPr lang="en-US" dirty="0"/>
              <a:t>a bypass function is enabled, alarms and emergency switch-off SIFs shall </a:t>
            </a:r>
            <a:r>
              <a:rPr lang="en-US" dirty="0" smtClean="0"/>
              <a:t>not be disabled.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Bypass </a:t>
            </a:r>
            <a:r>
              <a:rPr lang="en-US" dirty="0"/>
              <a:t>functions shall be removed, and bypass means returned to their </a:t>
            </a:r>
            <a:r>
              <a:rPr lang="en-US" dirty="0" smtClean="0"/>
              <a:t>normal position </a:t>
            </a:r>
            <a:r>
              <a:rPr lang="en-US" dirty="0"/>
              <a:t>prior to the start of normal </a:t>
            </a:r>
            <a:r>
              <a:rPr lang="en-US" dirty="0" smtClean="0"/>
              <a:t>operations.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bypass means are managed by an Expert Operator to prevent </a:t>
            </a:r>
            <a:r>
              <a:rPr lang="en-US" dirty="0" smtClean="0"/>
              <a:t>unauthorized use.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Where </a:t>
            </a:r>
            <a:r>
              <a:rPr lang="en-US" dirty="0"/>
              <a:t>possible, time limits on bypass functions are </a:t>
            </a:r>
            <a:r>
              <a:rPr lang="en-US" dirty="0" smtClean="0"/>
              <a:t>enforced.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Where </a:t>
            </a:r>
            <a:r>
              <a:rPr lang="en-US" dirty="0"/>
              <a:t>possible, limiting the number of bypasses that can be active at the </a:t>
            </a:r>
            <a:r>
              <a:rPr lang="en-US" dirty="0" smtClean="0"/>
              <a:t>same time </a:t>
            </a:r>
            <a:r>
              <a:rPr lang="en-US" dirty="0"/>
              <a:t>is enforced.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8113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D49FD3C-243D-4C2F-B5A5-77581FFD6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PSS bypass</a:t>
            </a:r>
            <a:endParaRPr lang="sv-SE" sz="38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649860F-884A-42E2-958E-3784CF98807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19764" y="1105747"/>
            <a:ext cx="11271183" cy="5680063"/>
          </a:xfrm>
        </p:spPr>
        <p:txBody>
          <a:bodyPr/>
          <a:lstStyle/>
          <a:p>
            <a:r>
              <a:rPr lang="en-US" dirty="0" smtClean="0"/>
              <a:t>Below are a few examples </a:t>
            </a:r>
            <a:r>
              <a:rPr lang="en-US" dirty="0"/>
              <a:t>of required bypass </a:t>
            </a:r>
            <a:r>
              <a:rPr lang="en-US" dirty="0" smtClean="0"/>
              <a:t>functions in PSS: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ACC PSS</a:t>
            </a:r>
            <a:r>
              <a:rPr lang="en-GB" sz="1200" dirty="0"/>
              <a:t> </a:t>
            </a:r>
            <a:r>
              <a:rPr lang="en-US" dirty="0" smtClean="0"/>
              <a:t>: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000" dirty="0"/>
              <a:t>Bypass the PSS interlock on RF power actuators to enable warm coupler conditioning while access to the ACC PSS controlled area is permitted.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000" dirty="0"/>
              <a:t>Bypass the PSS interlock on the gamma blocker to allow access to the ACC PSS controlled area in order to repair a failed (in open position) gamma blocker.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Bunker </a:t>
            </a:r>
            <a:r>
              <a:rPr lang="en-US" b="1" dirty="0" smtClean="0"/>
              <a:t>PSS &amp; TS PSS</a:t>
            </a:r>
            <a:r>
              <a:rPr lang="en-US" dirty="0" smtClean="0"/>
              <a:t>:</a:t>
            </a:r>
            <a:endParaRPr lang="en-US" dirty="0"/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000" dirty="0"/>
              <a:t>Bypass the PSS interlock on a light shutter to allow access to the Bunker PSS controlled area in order to perform maintenance on a neutron beam port</a:t>
            </a:r>
            <a:r>
              <a:rPr lang="en-US" sz="2000" dirty="0" smtClean="0"/>
              <a:t>.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000" dirty="0"/>
              <a:t>Bypass the PSS interlock on a light shutter to allow access to the TS PSS controlled area in order to repair a failed (in open position) light shutter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Instrument PSS</a:t>
            </a:r>
            <a:r>
              <a:rPr lang="en-US" dirty="0"/>
              <a:t>: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000" b="1" dirty="0"/>
              <a:t>Bypass the Instrument PSS interlock on proton beam actuators, when an instrument is offline.</a:t>
            </a:r>
          </a:p>
          <a:p>
            <a:r>
              <a:rPr lang="en-GB" dirty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05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45CF3-C12C-4347-8E68-43E7983404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Thank you!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285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45CF3-C12C-4347-8E68-43E7983404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Back-up slides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01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45CF3-C12C-4347-8E68-43E7983404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Finish presentation</a:t>
            </a:r>
          </a:p>
        </p:txBody>
      </p:sp>
    </p:spTree>
    <p:extLst>
      <p:ext uri="{BB962C8B-B14F-4D97-AF65-F5344CB8AC3E}">
        <p14:creationId xmlns:p14="http://schemas.microsoft.com/office/powerpoint/2010/main" val="120996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515B4B-3ADD-418D-A61D-2099706C2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34CE1B4-62B3-438D-AEBF-F359667A0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pPr/>
              <a:t>5</a:t>
            </a:fld>
            <a:endParaRPr lang="sv-SE"/>
          </a:p>
        </p:txBody>
      </p:sp>
      <p:graphicFrame>
        <p:nvGraphicFramePr>
          <p:cNvPr id="8" name="Tabell 8">
            <a:extLst>
              <a:ext uri="{FF2B5EF4-FFF2-40B4-BE49-F238E27FC236}">
                <a16:creationId xmlns:a16="http://schemas.microsoft.com/office/drawing/2014/main" id="{6785EE1E-4A1C-4346-83D0-84014F8F23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244002"/>
              </p:ext>
            </p:extLst>
          </p:nvPr>
        </p:nvGraphicFramePr>
        <p:xfrm>
          <a:off x="1195647" y="1633448"/>
          <a:ext cx="10134600" cy="2746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34600">
                  <a:extLst>
                    <a:ext uri="{9D8B030D-6E8A-4147-A177-3AD203B41FA5}">
                      <a16:colId xmlns:a16="http://schemas.microsoft.com/office/drawing/2014/main" val="1887023439"/>
                    </a:ext>
                  </a:extLst>
                </a:gridCol>
              </a:tblGrid>
              <a:tr h="457794">
                <a:tc>
                  <a:txBody>
                    <a:bodyPr/>
                    <a:lstStyle/>
                    <a:p>
                      <a:pPr>
                        <a:tabLst>
                          <a:tab pos="357188" algn="l"/>
                        </a:tabLst>
                      </a:pPr>
                      <a:r>
                        <a:rPr lang="en-GB" sz="2000" b="0" noProof="0" dirty="0">
                          <a:solidFill>
                            <a:schemeClr val="bg1"/>
                          </a:solidFill>
                        </a:rPr>
                        <a:t>1	</a:t>
                      </a:r>
                      <a:r>
                        <a:rPr lang="en-GB" sz="2000" b="0" noProof="0" dirty="0" smtClean="0">
                          <a:solidFill>
                            <a:schemeClr val="bg1"/>
                          </a:solidFill>
                        </a:rPr>
                        <a:t>PSS scope and requirements management </a:t>
                      </a:r>
                      <a:endParaRPr lang="en-GB" sz="2000" b="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5739561"/>
                  </a:ext>
                </a:extLst>
              </a:tr>
              <a:tr h="457794">
                <a:tc>
                  <a:txBody>
                    <a:bodyPr/>
                    <a:lstStyle/>
                    <a:p>
                      <a:pPr>
                        <a:tabLst>
                          <a:tab pos="357188" algn="l"/>
                        </a:tabLst>
                      </a:pPr>
                      <a:r>
                        <a:rPr lang="en-GB" sz="2000" b="0" noProof="0" dirty="0">
                          <a:solidFill>
                            <a:schemeClr val="bg1"/>
                          </a:solidFill>
                        </a:rPr>
                        <a:t>2	</a:t>
                      </a:r>
                      <a:r>
                        <a:rPr lang="en-GB" sz="2000" b="0" noProof="0" dirty="0" smtClean="0">
                          <a:solidFill>
                            <a:schemeClr val="bg1"/>
                          </a:solidFill>
                        </a:rPr>
                        <a:t>ACC PSS, TS PSS &amp; Bunker PSS</a:t>
                      </a:r>
                      <a:endParaRPr lang="en-GB" sz="2000" b="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2991455"/>
                  </a:ext>
                </a:extLst>
              </a:tr>
              <a:tr h="457794">
                <a:tc>
                  <a:txBody>
                    <a:bodyPr/>
                    <a:lstStyle/>
                    <a:p>
                      <a:pPr>
                        <a:tabLst>
                          <a:tab pos="357188" algn="l"/>
                        </a:tabLst>
                      </a:pPr>
                      <a:r>
                        <a:rPr lang="en-GB" sz="2000" b="0" noProof="0" dirty="0">
                          <a:solidFill>
                            <a:schemeClr val="bg1"/>
                          </a:solidFill>
                        </a:rPr>
                        <a:t>3	</a:t>
                      </a:r>
                      <a:r>
                        <a:rPr lang="en-GB" sz="2000" b="0" noProof="0" dirty="0" smtClean="0">
                          <a:solidFill>
                            <a:schemeClr val="bg1"/>
                          </a:solidFill>
                        </a:rPr>
                        <a:t>Instrument PSS</a:t>
                      </a:r>
                      <a:endParaRPr lang="en-GB" sz="2000" b="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8378964"/>
                  </a:ext>
                </a:extLst>
              </a:tr>
              <a:tr h="457794">
                <a:tc>
                  <a:txBody>
                    <a:bodyPr/>
                    <a:lstStyle/>
                    <a:p>
                      <a:pPr>
                        <a:tabLst>
                          <a:tab pos="357188" algn="l"/>
                        </a:tabLst>
                      </a:pPr>
                      <a:r>
                        <a:rPr lang="en-GB" sz="2000" b="0" noProof="0" dirty="0">
                          <a:solidFill>
                            <a:schemeClr val="bg1"/>
                          </a:solidFill>
                        </a:rPr>
                        <a:t>4	</a:t>
                      </a:r>
                      <a:r>
                        <a:rPr lang="en-GB" sz="2000" b="0" noProof="0" dirty="0" smtClean="0">
                          <a:solidFill>
                            <a:schemeClr val="bg1"/>
                          </a:solidFill>
                        </a:rPr>
                        <a:t>PSS main functions and interfaces</a:t>
                      </a:r>
                      <a:endParaRPr lang="en-GB" sz="2000" b="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913222"/>
                  </a:ext>
                </a:extLst>
              </a:tr>
              <a:tr h="457794">
                <a:tc>
                  <a:txBody>
                    <a:bodyPr/>
                    <a:lstStyle/>
                    <a:p>
                      <a:pPr>
                        <a:tabLst>
                          <a:tab pos="357188" algn="l"/>
                        </a:tabLst>
                      </a:pPr>
                      <a:r>
                        <a:rPr lang="en-GB" sz="2000" b="0" noProof="0" dirty="0">
                          <a:solidFill>
                            <a:schemeClr val="bg1"/>
                          </a:solidFill>
                        </a:rPr>
                        <a:t>5	</a:t>
                      </a:r>
                      <a:r>
                        <a:rPr lang="en-GB" sz="2000" b="0" noProof="0" dirty="0" smtClean="0">
                          <a:solidFill>
                            <a:schemeClr val="bg1"/>
                          </a:solidFill>
                        </a:rPr>
                        <a:t>PSS stakeholders</a:t>
                      </a:r>
                      <a:endParaRPr lang="en-GB" sz="2000" b="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6532126"/>
                  </a:ext>
                </a:extLst>
              </a:tr>
              <a:tr h="457794">
                <a:tc>
                  <a:txBody>
                    <a:bodyPr/>
                    <a:lstStyle/>
                    <a:p>
                      <a:pPr>
                        <a:tabLst>
                          <a:tab pos="357188" algn="l"/>
                        </a:tabLst>
                      </a:pPr>
                      <a:r>
                        <a:rPr lang="en-GB" sz="2000" b="0" noProof="0" dirty="0">
                          <a:solidFill>
                            <a:schemeClr val="bg1"/>
                          </a:solidFill>
                        </a:rPr>
                        <a:t>6	</a:t>
                      </a:r>
                      <a:r>
                        <a:rPr lang="en-GB" sz="2000" b="0" noProof="0" dirty="0" smtClean="0">
                          <a:solidFill>
                            <a:schemeClr val="bg1"/>
                          </a:solidFill>
                        </a:rPr>
                        <a:t>Bypass PSS</a:t>
                      </a:r>
                      <a:endParaRPr lang="en-GB" sz="2000" b="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0096166"/>
                  </a:ext>
                </a:extLst>
              </a:tr>
            </a:tbl>
          </a:graphicData>
        </a:graphic>
      </p:graphicFrame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A59AED1-4BAA-47FE-A233-9C2F413DB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TITLE/FOOTER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78972905-E434-5D47-AFD2-FA25DA38A1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>
                <a:solidFill>
                  <a:schemeClr val="bg1"/>
                </a:solidFill>
              </a:rPr>
              <a:t>2023-06-14</a:t>
            </a:fld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39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DCCFE6A-D8F4-453D-80DD-E1D3D325B121}"/>
              </a:ext>
            </a:extLst>
          </p:cNvPr>
          <p:cNvSpPr/>
          <p:nvPr/>
        </p:nvSpPr>
        <p:spPr>
          <a:xfrm>
            <a:off x="6460958" y="0"/>
            <a:ext cx="573104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F361A0A-2528-42EB-8E6A-DA01C6577F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F2049D6-33EF-411A-8631-A29E542083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 smtClean="0"/>
              <a:t>1</a:t>
            </a:r>
            <a:endParaRPr lang="sv-SE" dirty="0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D11693FE-8633-4CDA-ABA8-92FAAA0C73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30491" y="2169209"/>
            <a:ext cx="8803846" cy="2462613"/>
          </a:xfrm>
        </p:spPr>
        <p:txBody>
          <a:bodyPr/>
          <a:lstStyle/>
          <a:p>
            <a:r>
              <a:rPr lang="en-GB" sz="4400" b="0" noProof="0" dirty="0" smtClean="0">
                <a:solidFill>
                  <a:schemeClr val="bg1"/>
                </a:solidFill>
              </a:rPr>
              <a:t>PSS Scope and requirements management</a:t>
            </a:r>
            <a:endParaRPr lang="en-GB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EE8596B-CFC4-494E-833A-CBBEC30781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7530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79" y="1351332"/>
            <a:ext cx="10972800" cy="521070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5435253" y="3125513"/>
            <a:ext cx="901657" cy="369332"/>
          </a:xfrm>
          <a:prstGeom prst="rect">
            <a:avLst/>
          </a:prstGeom>
          <a:solidFill>
            <a:srgbClr val="FB9909"/>
          </a:solidFill>
          <a:ln w="25400">
            <a:noFill/>
          </a:ln>
        </p:spPr>
        <p:txBody>
          <a:bodyPr wrap="none" rtlCol="0">
            <a:spAutoFit/>
          </a:bodyPr>
          <a:lstStyle>
            <a:defPPr>
              <a:defRPr lang="sv-SE"/>
            </a:defPPr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TS2 PSS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Personnel Safety Systems at ESS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TITLE/FOOTER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7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2023-06-14</a:t>
            </a:fld>
            <a:endParaRPr lang="sv-SE" dirty="0"/>
          </a:p>
        </p:txBody>
      </p:sp>
      <p:sp>
        <p:nvSpPr>
          <p:cNvPr id="12" name="Rectangle 11"/>
          <p:cNvSpPr/>
          <p:nvPr/>
        </p:nvSpPr>
        <p:spPr>
          <a:xfrm>
            <a:off x="6118361" y="3793922"/>
            <a:ext cx="288032" cy="138101"/>
          </a:xfrm>
          <a:prstGeom prst="rect">
            <a:avLst/>
          </a:prstGeom>
          <a:noFill/>
          <a:ln w="34925">
            <a:solidFill>
              <a:srgbClr val="FB99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ctangle 12"/>
          <p:cNvSpPr/>
          <p:nvPr/>
        </p:nvSpPr>
        <p:spPr>
          <a:xfrm>
            <a:off x="5357630" y="3989644"/>
            <a:ext cx="5904656" cy="144016"/>
          </a:xfrm>
          <a:prstGeom prst="rect">
            <a:avLst/>
          </a:prstGeom>
          <a:noFill/>
          <a:ln w="34925">
            <a:solidFill>
              <a:srgbClr val="FB99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TextBox 14"/>
          <p:cNvSpPr txBox="1"/>
          <p:nvPr/>
        </p:nvSpPr>
        <p:spPr>
          <a:xfrm>
            <a:off x="6612932" y="4693992"/>
            <a:ext cx="1770868" cy="369332"/>
          </a:xfrm>
          <a:prstGeom prst="rect">
            <a:avLst/>
          </a:prstGeom>
          <a:solidFill>
            <a:srgbClr val="FB9909"/>
          </a:solidFill>
          <a:ln>
            <a:solidFill>
              <a:srgbClr val="FB9909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Accelerator PSS</a:t>
            </a:r>
            <a:endParaRPr lang="sv-SE" dirty="0">
              <a:solidFill>
                <a:schemeClr val="bg1"/>
              </a:solidFill>
            </a:endParaRPr>
          </a:p>
        </p:txBody>
      </p:sp>
      <p:cxnSp>
        <p:nvCxnSpPr>
          <p:cNvPr id="23" name="Straight Arrow Connector 22"/>
          <p:cNvCxnSpPr>
            <a:endCxn id="15" idx="0"/>
          </p:cNvCxnSpPr>
          <p:nvPr/>
        </p:nvCxnSpPr>
        <p:spPr>
          <a:xfrm flipH="1">
            <a:off x="7498366" y="4133660"/>
            <a:ext cx="323040" cy="560332"/>
          </a:xfrm>
          <a:prstGeom prst="straightConnector1">
            <a:avLst/>
          </a:prstGeom>
          <a:ln w="15875">
            <a:solidFill>
              <a:srgbClr val="FB990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5886081" y="3494845"/>
            <a:ext cx="232280" cy="368127"/>
          </a:xfrm>
          <a:prstGeom prst="straightConnector1">
            <a:avLst/>
          </a:prstGeom>
          <a:ln w="15875">
            <a:solidFill>
              <a:srgbClr val="FB990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506057" y="3919351"/>
            <a:ext cx="635028" cy="288033"/>
          </a:xfrm>
          <a:prstGeom prst="rect">
            <a:avLst/>
          </a:prstGeom>
          <a:noFill/>
          <a:ln w="34925">
            <a:solidFill>
              <a:srgbClr val="FB99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7" name="TextBox 26"/>
          <p:cNvSpPr txBox="1"/>
          <p:nvPr/>
        </p:nvSpPr>
        <p:spPr>
          <a:xfrm>
            <a:off x="4567177" y="4693992"/>
            <a:ext cx="1147815" cy="369332"/>
          </a:xfrm>
          <a:prstGeom prst="rect">
            <a:avLst/>
          </a:prstGeom>
          <a:solidFill>
            <a:srgbClr val="FB9909"/>
          </a:solidFill>
          <a:ln>
            <a:solidFill>
              <a:srgbClr val="FB9909"/>
            </a:solidFill>
          </a:ln>
        </p:spPr>
        <p:txBody>
          <a:bodyPr wrap="none" rtlCol="0">
            <a:spAutoFit/>
          </a:bodyPr>
          <a:lstStyle>
            <a:defPPr>
              <a:defRPr lang="sv-SE"/>
            </a:defPPr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Target PSS</a:t>
            </a:r>
            <a:endParaRPr lang="sv-SE" dirty="0"/>
          </a:p>
        </p:txBody>
      </p:sp>
      <p:cxnSp>
        <p:nvCxnSpPr>
          <p:cNvPr id="28" name="Straight Arrow Connector 27"/>
          <p:cNvCxnSpPr>
            <a:stCxn id="26" idx="2"/>
            <a:endCxn id="27" idx="0"/>
          </p:cNvCxnSpPr>
          <p:nvPr/>
        </p:nvCxnSpPr>
        <p:spPr>
          <a:xfrm>
            <a:off x="4823571" y="4207384"/>
            <a:ext cx="317514" cy="486608"/>
          </a:xfrm>
          <a:prstGeom prst="straightConnector1">
            <a:avLst/>
          </a:prstGeom>
          <a:ln w="15875">
            <a:solidFill>
              <a:srgbClr val="FB990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845462" y="1988024"/>
            <a:ext cx="576064" cy="295953"/>
          </a:xfrm>
          <a:prstGeom prst="rect">
            <a:avLst/>
          </a:prstGeom>
          <a:noFill/>
          <a:ln w="34925">
            <a:solidFill>
              <a:srgbClr val="FB99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Rectangle 32"/>
          <p:cNvSpPr/>
          <p:nvPr/>
        </p:nvSpPr>
        <p:spPr>
          <a:xfrm>
            <a:off x="3845462" y="2404465"/>
            <a:ext cx="576064" cy="295953"/>
          </a:xfrm>
          <a:prstGeom prst="rect">
            <a:avLst/>
          </a:prstGeom>
          <a:noFill/>
          <a:ln w="34925">
            <a:solidFill>
              <a:srgbClr val="FB99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Rectangle 33"/>
          <p:cNvSpPr/>
          <p:nvPr/>
        </p:nvSpPr>
        <p:spPr>
          <a:xfrm>
            <a:off x="3845462" y="3214370"/>
            <a:ext cx="576064" cy="295953"/>
          </a:xfrm>
          <a:prstGeom prst="rect">
            <a:avLst/>
          </a:prstGeom>
          <a:noFill/>
          <a:ln w="34925">
            <a:solidFill>
              <a:srgbClr val="FB99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35" name="Straight Connector 34"/>
          <p:cNvCxnSpPr>
            <a:stCxn id="34" idx="0"/>
            <a:endCxn id="33" idx="2"/>
          </p:cNvCxnSpPr>
          <p:nvPr/>
        </p:nvCxnSpPr>
        <p:spPr>
          <a:xfrm flipV="1">
            <a:off x="4133494" y="2700418"/>
            <a:ext cx="0" cy="513952"/>
          </a:xfrm>
          <a:prstGeom prst="line">
            <a:avLst/>
          </a:prstGeom>
          <a:solidFill>
            <a:srgbClr val="FB9909"/>
          </a:solidFill>
          <a:ln w="25400">
            <a:solidFill>
              <a:srgbClr val="FB9909"/>
            </a:solidFill>
            <a:prstDash val="dash"/>
          </a:ln>
        </p:spPr>
      </p:cxnSp>
      <p:sp>
        <p:nvSpPr>
          <p:cNvPr id="36" name="TextBox 35"/>
          <p:cNvSpPr txBox="1"/>
          <p:nvPr/>
        </p:nvSpPr>
        <p:spPr>
          <a:xfrm>
            <a:off x="1138845" y="1946880"/>
            <a:ext cx="2029203" cy="369332"/>
          </a:xfrm>
          <a:prstGeom prst="rect">
            <a:avLst/>
          </a:prstGeom>
          <a:solidFill>
            <a:srgbClr val="FB9909"/>
          </a:solidFill>
          <a:ln w="25400">
            <a:noFill/>
            <a:prstDash val="sysDash"/>
          </a:ln>
        </p:spPr>
        <p:txBody>
          <a:bodyPr wrap="square" rtlCol="0">
            <a:spAutoFit/>
          </a:bodyPr>
          <a:lstStyle>
            <a:defPPr>
              <a:defRPr lang="sv-SE"/>
            </a:defPPr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Instrument 1 PSS</a:t>
            </a:r>
            <a:endParaRPr lang="sv-SE" dirty="0"/>
          </a:p>
        </p:txBody>
      </p:sp>
      <p:sp>
        <p:nvSpPr>
          <p:cNvPr id="37" name="TextBox 36"/>
          <p:cNvSpPr txBox="1"/>
          <p:nvPr/>
        </p:nvSpPr>
        <p:spPr>
          <a:xfrm>
            <a:off x="1138845" y="2374902"/>
            <a:ext cx="2029203" cy="369332"/>
          </a:xfrm>
          <a:prstGeom prst="rect">
            <a:avLst/>
          </a:prstGeom>
          <a:solidFill>
            <a:srgbClr val="FB9909"/>
          </a:solidFill>
          <a:ln w="25400">
            <a:noFill/>
            <a:prstDash val="sysDash"/>
          </a:ln>
        </p:spPr>
        <p:txBody>
          <a:bodyPr wrap="square" rtlCol="0">
            <a:spAutoFit/>
          </a:bodyPr>
          <a:lstStyle>
            <a:defPPr>
              <a:defRPr lang="sv-SE"/>
            </a:defPPr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Instrument 2 PSS</a:t>
            </a:r>
            <a:endParaRPr lang="sv-SE" dirty="0"/>
          </a:p>
        </p:txBody>
      </p:sp>
      <p:sp>
        <p:nvSpPr>
          <p:cNvPr id="38" name="TextBox 37"/>
          <p:cNvSpPr txBox="1"/>
          <p:nvPr/>
        </p:nvSpPr>
        <p:spPr>
          <a:xfrm>
            <a:off x="1138845" y="3177680"/>
            <a:ext cx="2029204" cy="369332"/>
          </a:xfrm>
          <a:prstGeom prst="rect">
            <a:avLst/>
          </a:prstGeom>
          <a:solidFill>
            <a:srgbClr val="FB9909"/>
          </a:solidFill>
          <a:ln w="25400">
            <a:noFill/>
            <a:prstDash val="sysDash"/>
          </a:ln>
        </p:spPr>
        <p:txBody>
          <a:bodyPr wrap="square" rtlCol="0">
            <a:spAutoFit/>
          </a:bodyPr>
          <a:lstStyle>
            <a:defPPr>
              <a:defRPr lang="sv-SE"/>
            </a:defPPr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Instrument 16 </a:t>
            </a:r>
            <a:r>
              <a:rPr lang="en-US" dirty="0"/>
              <a:t>PSS</a:t>
            </a:r>
            <a:endParaRPr lang="sv-SE" dirty="0"/>
          </a:p>
        </p:txBody>
      </p:sp>
      <p:cxnSp>
        <p:nvCxnSpPr>
          <p:cNvPr id="39" name="Straight Arrow Connector 38"/>
          <p:cNvCxnSpPr>
            <a:stCxn id="32" idx="1"/>
            <a:endCxn id="36" idx="3"/>
          </p:cNvCxnSpPr>
          <p:nvPr/>
        </p:nvCxnSpPr>
        <p:spPr>
          <a:xfrm flipH="1" flipV="1">
            <a:off x="3168048" y="2131546"/>
            <a:ext cx="677414" cy="4455"/>
          </a:xfrm>
          <a:prstGeom prst="straightConnector1">
            <a:avLst/>
          </a:prstGeom>
          <a:ln w="15875">
            <a:solidFill>
              <a:srgbClr val="FB990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3" idx="1"/>
            <a:endCxn id="37" idx="3"/>
          </p:cNvCxnSpPr>
          <p:nvPr/>
        </p:nvCxnSpPr>
        <p:spPr>
          <a:xfrm flipH="1">
            <a:off x="3168048" y="2552442"/>
            <a:ext cx="677414" cy="7126"/>
          </a:xfrm>
          <a:prstGeom prst="straightConnector1">
            <a:avLst/>
          </a:prstGeom>
          <a:ln w="15875">
            <a:solidFill>
              <a:srgbClr val="FB990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4" idx="1"/>
            <a:endCxn id="38" idx="3"/>
          </p:cNvCxnSpPr>
          <p:nvPr/>
        </p:nvCxnSpPr>
        <p:spPr>
          <a:xfrm flipH="1" flipV="1">
            <a:off x="3168048" y="3362346"/>
            <a:ext cx="677414" cy="1"/>
          </a:xfrm>
          <a:prstGeom prst="straightConnector1">
            <a:avLst/>
          </a:prstGeom>
          <a:ln w="15875">
            <a:solidFill>
              <a:srgbClr val="FB990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4417998" y="3826489"/>
            <a:ext cx="838431" cy="473757"/>
          </a:xfrm>
          <a:prstGeom prst="rect">
            <a:avLst/>
          </a:prstGeom>
          <a:noFill/>
          <a:ln w="34925">
            <a:solidFill>
              <a:srgbClr val="FB99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3" name="TextBox 42"/>
          <p:cNvSpPr txBox="1"/>
          <p:nvPr/>
        </p:nvSpPr>
        <p:spPr>
          <a:xfrm>
            <a:off x="2779859" y="4699758"/>
            <a:ext cx="1327799" cy="369332"/>
          </a:xfrm>
          <a:prstGeom prst="rect">
            <a:avLst/>
          </a:prstGeom>
          <a:solidFill>
            <a:srgbClr val="FB9909"/>
          </a:solidFill>
          <a:ln>
            <a:solidFill>
              <a:srgbClr val="FB9909"/>
            </a:solidFill>
          </a:ln>
        </p:spPr>
        <p:txBody>
          <a:bodyPr wrap="none" rtlCol="0">
            <a:spAutoFit/>
          </a:bodyPr>
          <a:lstStyle>
            <a:defPPr>
              <a:defRPr lang="sv-SE"/>
            </a:defPPr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Bunker </a:t>
            </a:r>
            <a:r>
              <a:rPr lang="en-US" dirty="0"/>
              <a:t>PSS</a:t>
            </a:r>
            <a:endParaRPr lang="sv-SE" dirty="0"/>
          </a:p>
        </p:txBody>
      </p:sp>
      <p:cxnSp>
        <p:nvCxnSpPr>
          <p:cNvPr id="45" name="Straight Arrow Connector 44"/>
          <p:cNvCxnSpPr>
            <a:stCxn id="42" idx="1"/>
            <a:endCxn id="43" idx="0"/>
          </p:cNvCxnSpPr>
          <p:nvPr/>
        </p:nvCxnSpPr>
        <p:spPr>
          <a:xfrm flipH="1">
            <a:off x="3443759" y="4063368"/>
            <a:ext cx="974239" cy="636390"/>
          </a:xfrm>
          <a:prstGeom prst="straightConnector1">
            <a:avLst/>
          </a:prstGeom>
          <a:ln w="15875">
            <a:solidFill>
              <a:srgbClr val="FB990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435253" y="3125513"/>
            <a:ext cx="901657" cy="369332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16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 animBg="1"/>
      <p:bldP spid="13" grpId="0" animBg="1"/>
      <p:bldP spid="15" grpId="0" animBg="1"/>
      <p:bldP spid="26" grpId="0" animBg="1"/>
      <p:bldP spid="27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42" grpId="0" animBg="1"/>
      <p:bldP spid="43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D49FD3C-243D-4C2F-B5A5-77581FFD6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ESS PSS</a:t>
            </a:r>
            <a:endParaRPr lang="sv-SE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649860F-884A-42E2-958E-3784CF98807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77063" y="1105748"/>
            <a:ext cx="9360000" cy="4746742"/>
          </a:xfrm>
        </p:spPr>
        <p:txBody>
          <a:bodyPr/>
          <a:lstStyle/>
          <a:p>
            <a:pPr marL="230188" indent="-230188">
              <a:buFont typeface="Arial" panose="020B0604020202020204" pitchFamily="34" charset="0"/>
              <a:buChar char="•"/>
            </a:pPr>
            <a:r>
              <a:rPr lang="en-GB" dirty="0"/>
              <a:t>Personnel Safety Systems at ESS (ESS PSS) can be considered as an integrated system that is composed of several PSS systems across the </a:t>
            </a:r>
            <a:r>
              <a:rPr lang="en-GB" dirty="0" smtClean="0"/>
              <a:t>facility; ACC PSS, TS PSS, Bunker PSS an PSS systems for instruments.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GB" dirty="0" smtClean="0"/>
              <a:t>The </a:t>
            </a:r>
            <a:r>
              <a:rPr lang="en-GB" dirty="0"/>
              <a:t>purpose of ESS PSS is to contribute to the overall personnel safety at ESS in order to enable safe commissioning and operation of the Linear Accelerator (</a:t>
            </a:r>
            <a:r>
              <a:rPr lang="en-GB" dirty="0" err="1"/>
              <a:t>Linac</a:t>
            </a:r>
            <a:r>
              <a:rPr lang="en-GB" dirty="0"/>
              <a:t>), Target, Bunker and Neutron Instruments</a:t>
            </a:r>
            <a:r>
              <a:rPr lang="en-GB" dirty="0" smtClean="0"/>
              <a:t>.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sv-SE" dirty="0" err="1" smtClean="0"/>
              <a:t>Terminologies</a:t>
            </a:r>
            <a:r>
              <a:rPr lang="sv-SE" dirty="0" smtClean="0"/>
              <a:t>:</a:t>
            </a:r>
          </a:p>
          <a:p>
            <a:pPr marL="488588" lvl="1" indent="-230188">
              <a:buFont typeface="Arial" panose="020B0604020202020204" pitchFamily="34" charset="0"/>
              <a:buChar char="•"/>
            </a:pPr>
            <a:r>
              <a:rPr lang="en-GB" b="1" dirty="0"/>
              <a:t>Parent </a:t>
            </a:r>
            <a:r>
              <a:rPr lang="en-GB" b="1" dirty="0" smtClean="0"/>
              <a:t>system</a:t>
            </a:r>
            <a:r>
              <a:rPr lang="en-GB" dirty="0" smtClean="0"/>
              <a:t>: </a:t>
            </a:r>
            <a:r>
              <a:rPr lang="en-GB" i="1" dirty="0"/>
              <a:t>The system hierarchically above a PSS in the ESS Facility Breakdown Structure (FBS). For examples the Accelerator (=ESS.ACC) as the parent system for Accelerator PSS (=ESS.ACC.F01).</a:t>
            </a:r>
            <a:endParaRPr lang="en-GB" i="1" dirty="0" smtClean="0"/>
          </a:p>
          <a:p>
            <a:pPr marL="488588" lvl="1" indent="-230188">
              <a:buFont typeface="Arial" panose="020B0604020202020204" pitchFamily="34" charset="0"/>
              <a:buChar char="•"/>
            </a:pPr>
            <a:r>
              <a:rPr lang="en-GB" b="1" dirty="0"/>
              <a:t>PSS controlled </a:t>
            </a:r>
            <a:r>
              <a:rPr lang="en-GB" b="1" dirty="0" smtClean="0"/>
              <a:t>area</a:t>
            </a:r>
            <a:r>
              <a:rPr lang="en-GB" dirty="0" smtClean="0"/>
              <a:t>: </a:t>
            </a:r>
            <a:r>
              <a:rPr lang="en-GB" i="1" dirty="0"/>
              <a:t>An area within which a PSS mitigates designated hazards or the PSS contributes to access control.</a:t>
            </a:r>
            <a:endParaRPr lang="en-GB" i="1" dirty="0" smtClean="0"/>
          </a:p>
          <a:p>
            <a:pPr marL="488588" lvl="1" indent="-230188">
              <a:buFont typeface="Arial" panose="020B0604020202020204" pitchFamily="34" charset="0"/>
              <a:buChar char="•"/>
            </a:pPr>
            <a:r>
              <a:rPr lang="en-GB" b="1" dirty="0" smtClean="0"/>
              <a:t>EUC</a:t>
            </a:r>
            <a:r>
              <a:rPr lang="en-GB" i="1" dirty="0" smtClean="0"/>
              <a:t>: </a:t>
            </a:r>
            <a:r>
              <a:rPr lang="en-GB" i="1" dirty="0"/>
              <a:t>Equipment that the PSS interlocks, in order to mitigate designated hazards associated with equipment and/or processes.</a:t>
            </a:r>
            <a:endParaRPr lang="sv-SE" i="1" dirty="0"/>
          </a:p>
        </p:txBody>
      </p:sp>
    </p:spTree>
    <p:extLst>
      <p:ext uri="{BB962C8B-B14F-4D97-AF65-F5344CB8AC3E}">
        <p14:creationId xmlns:p14="http://schemas.microsoft.com/office/powerpoint/2010/main" val="337364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D49FD3C-243D-4C2F-B5A5-77581FFD6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General functionalities of a PSS</a:t>
            </a:r>
            <a:endParaRPr lang="sv-SE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649860F-884A-42E2-958E-3784CF98807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77063" y="1105748"/>
            <a:ext cx="9360000" cy="4746742"/>
          </a:xfrm>
        </p:spPr>
        <p:txBody>
          <a:bodyPr/>
          <a:lstStyle/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b="1" dirty="0" smtClean="0"/>
              <a:t>Safety interlock system</a:t>
            </a:r>
            <a:r>
              <a:rPr lang="en-US" dirty="0" smtClean="0"/>
              <a:t>: This is the core of a PSS and implements the safety instrumented functions, and search, interaction with key exchange system, etc.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b="1" dirty="0" smtClean="0"/>
              <a:t>Access control system</a:t>
            </a:r>
            <a:r>
              <a:rPr lang="en-US" dirty="0" smtClean="0"/>
              <a:t>: </a:t>
            </a:r>
            <a:r>
              <a:rPr lang="en-GB" dirty="0"/>
              <a:t>The </a:t>
            </a:r>
            <a:r>
              <a:rPr lang="en-GB" dirty="0" smtClean="0"/>
              <a:t>access control </a:t>
            </a:r>
            <a:r>
              <a:rPr lang="en-GB" dirty="0"/>
              <a:t>system contributes to ensuring ‘registered access’ to </a:t>
            </a:r>
            <a:r>
              <a:rPr lang="en-GB" dirty="0" smtClean="0"/>
              <a:t>a </a:t>
            </a:r>
            <a:r>
              <a:rPr lang="en-GB" dirty="0"/>
              <a:t>PSS controlled </a:t>
            </a:r>
            <a:r>
              <a:rPr lang="en-GB" dirty="0" smtClean="0"/>
              <a:t>area, in cooperation with physical protection system. For this purpose double-door access stations are installed at entry points to a PSS controlled area.</a:t>
            </a:r>
            <a:endParaRPr lang="en-US" dirty="0" smtClean="0"/>
          </a:p>
          <a:p>
            <a:pPr marL="230188" indent="-230188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Notes</a:t>
            </a:r>
            <a:r>
              <a:rPr lang="en-US" dirty="0" smtClean="0"/>
              <a:t>: 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dirty="0" smtClean="0"/>
              <a:t>So far, ACC PSS includes both functionalities of safety interlock system and access control system. The rest of PSS systems at ESS only include a safety interlock system.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dirty="0" smtClean="0"/>
              <a:t>Both functionalities can be implemented through one PLC-based system.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70351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ESS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9DC"/>
      </a:accent1>
      <a:accent2>
        <a:srgbClr val="003366"/>
      </a:accent2>
      <a:accent3>
        <a:srgbClr val="99BE00"/>
      </a:accent3>
      <a:accent4>
        <a:srgbClr val="006646"/>
      </a:accent4>
      <a:accent5>
        <a:srgbClr val="FF7D00"/>
      </a:accent5>
      <a:accent6>
        <a:srgbClr val="821482"/>
      </a:accent6>
      <a:hlink>
        <a:srgbClr val="0099DC"/>
      </a:hlink>
      <a:folHlink>
        <a:srgbClr val="0099DC"/>
      </a:folHlink>
    </a:clrScheme>
    <a:fontScheme name="ESS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>
            <a:solidFill>
              <a:srgbClr val="66666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SS0013_ESS_191217" id="{25A5AE2A-28F6-4104-8C72-7304B1F48254}" vid="{320E9B42-7F55-4E52-AA64-0C45CA88F265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4792</TotalTime>
  <Words>2603</Words>
  <Application>Microsoft Office PowerPoint</Application>
  <PresentationFormat>Widescreen</PresentationFormat>
  <Paragraphs>252</Paragraphs>
  <Slides>44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Arial</vt:lpstr>
      <vt:lpstr>Calibri</vt:lpstr>
      <vt:lpstr>Segoe UI</vt:lpstr>
      <vt:lpstr>Segoe UI Light</vt:lpstr>
      <vt:lpstr>Segoe UI Semibold</vt:lpstr>
      <vt:lpstr>Wingdings</vt:lpstr>
      <vt:lpstr>Office-tema</vt:lpstr>
      <vt:lpstr>PowerPoint Presentation</vt:lpstr>
      <vt:lpstr>Introduction and ESS PSS overview </vt:lpstr>
      <vt:lpstr>Welcome!</vt:lpstr>
      <vt:lpstr>A few notes </vt:lpstr>
      <vt:lpstr>Agenda</vt:lpstr>
      <vt:lpstr>PowerPoint Presentation</vt:lpstr>
      <vt:lpstr>Personnel Safety Systems at ESS</vt:lpstr>
      <vt:lpstr>ESS PSS</vt:lpstr>
      <vt:lpstr>General functionalities of a PSS</vt:lpstr>
      <vt:lpstr>How are the requirements to PSS captured?</vt:lpstr>
      <vt:lpstr>Risk assessments</vt:lpstr>
      <vt:lpstr>Risk assessments (format)</vt:lpstr>
      <vt:lpstr>Risk assessments (risk matrix)</vt:lpstr>
      <vt:lpstr>PowerPoint Presentation</vt:lpstr>
      <vt:lpstr>Accelerator PSS</vt:lpstr>
      <vt:lpstr>Accelerator PSS</vt:lpstr>
      <vt:lpstr>Target station</vt:lpstr>
      <vt:lpstr>TS PSS</vt:lpstr>
      <vt:lpstr>Bunker</vt:lpstr>
      <vt:lpstr>Bunker PSS</vt:lpstr>
      <vt:lpstr>PowerPoint Presentation</vt:lpstr>
      <vt:lpstr>Instruments</vt:lpstr>
      <vt:lpstr>Instrument PSS</vt:lpstr>
      <vt:lpstr>Instrument Hazard Analysis</vt:lpstr>
      <vt:lpstr>PowerPoint Presentation</vt:lpstr>
      <vt:lpstr>Main Instrument PSS functions</vt:lpstr>
      <vt:lpstr>Other Instrument PSS functions</vt:lpstr>
      <vt:lpstr>Overview OPI for ESS PSS </vt:lpstr>
      <vt:lpstr>System specific OPI</vt:lpstr>
      <vt:lpstr>Nexus PSS</vt:lpstr>
      <vt:lpstr>ESS PSS architecture</vt:lpstr>
      <vt:lpstr>PSS Interfaces</vt:lpstr>
      <vt:lpstr>PSS Interfaces</vt:lpstr>
      <vt:lpstr>PSS Interfaces</vt:lpstr>
      <vt:lpstr>PowerPoint Presentation</vt:lpstr>
      <vt:lpstr>PSS stakeholders &amp; interaction roles</vt:lpstr>
      <vt:lpstr>PSS training</vt:lpstr>
      <vt:lpstr>PowerPoint Presentation</vt:lpstr>
      <vt:lpstr>PSS bypass</vt:lpstr>
      <vt:lpstr>Measures during PSS bypass</vt:lpstr>
      <vt:lpstr>Examples of PSS bypass</vt:lpstr>
      <vt:lpstr>  Thank you!</vt:lpstr>
      <vt:lpstr>  Back-up slides</vt:lpstr>
      <vt:lpstr>Finish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martin.sjostrand@esss.se</dc:creator>
  <cp:lastModifiedBy>Morteza Mansouri</cp:lastModifiedBy>
  <cp:revision>278</cp:revision>
  <cp:lastPrinted>2019-03-08T10:27:30Z</cp:lastPrinted>
  <dcterms:created xsi:type="dcterms:W3CDTF">2020-01-21T09:56:49Z</dcterms:created>
  <dcterms:modified xsi:type="dcterms:W3CDTF">2023-06-14T21:04:43Z</dcterms:modified>
</cp:coreProperties>
</file>