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48" r:id="rId1"/>
  </p:sldMasterIdLst>
  <p:notesMasterIdLst>
    <p:notesMasterId r:id="rId45"/>
  </p:notesMasterIdLst>
  <p:sldIdLst>
    <p:sldId id="262" r:id="rId2"/>
    <p:sldId id="386" r:id="rId3"/>
    <p:sldId id="411" r:id="rId4"/>
    <p:sldId id="373" r:id="rId5"/>
    <p:sldId id="335" r:id="rId6"/>
    <p:sldId id="445" r:id="rId7"/>
    <p:sldId id="424" r:id="rId8"/>
    <p:sldId id="425" r:id="rId9"/>
    <p:sldId id="427" r:id="rId10"/>
    <p:sldId id="442" r:id="rId11"/>
    <p:sldId id="447" r:id="rId12"/>
    <p:sldId id="372" r:id="rId13"/>
    <p:sldId id="443" r:id="rId14"/>
    <p:sldId id="389" r:id="rId15"/>
    <p:sldId id="433" r:id="rId16"/>
    <p:sldId id="446" r:id="rId17"/>
    <p:sldId id="429" r:id="rId18"/>
    <p:sldId id="449" r:id="rId19"/>
    <p:sldId id="435" r:id="rId20"/>
    <p:sldId id="430" r:id="rId21"/>
    <p:sldId id="431" r:id="rId22"/>
    <p:sldId id="416" r:id="rId23"/>
    <p:sldId id="438" r:id="rId24"/>
    <p:sldId id="451" r:id="rId25"/>
    <p:sldId id="392" r:id="rId26"/>
    <p:sldId id="396" r:id="rId27"/>
    <p:sldId id="398" r:id="rId28"/>
    <p:sldId id="383" r:id="rId29"/>
    <p:sldId id="413" r:id="rId30"/>
    <p:sldId id="452" r:id="rId31"/>
    <p:sldId id="369" r:id="rId32"/>
    <p:sldId id="390" r:id="rId33"/>
    <p:sldId id="436" r:id="rId34"/>
    <p:sldId id="437" r:id="rId35"/>
    <p:sldId id="374" r:id="rId36"/>
    <p:sldId id="344" r:id="rId37"/>
    <p:sldId id="454" r:id="rId38"/>
    <p:sldId id="455" r:id="rId39"/>
    <p:sldId id="458" r:id="rId40"/>
    <p:sldId id="395" r:id="rId41"/>
    <p:sldId id="441" r:id="rId42"/>
    <p:sldId id="277" r:id="rId43"/>
    <p:sldId id="453"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99DC"/>
    <a:srgbClr val="7030A0"/>
    <a:srgbClr val="E244E2"/>
    <a:srgbClr val="990000"/>
    <a:srgbClr val="008001"/>
    <a:srgbClr val="006FA1"/>
    <a:srgbClr val="0070C0"/>
    <a:srgbClr val="ECECEC"/>
    <a:srgbClr val="FFB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7" autoAdjust="0"/>
    <p:restoredTop sz="87213" autoAdjust="0"/>
  </p:normalViewPr>
  <p:slideViewPr>
    <p:cSldViewPr snapToGrid="0" snapToObjects="1">
      <p:cViewPr varScale="1">
        <p:scale>
          <a:sx n="139" d="100"/>
          <a:sy n="139" d="100"/>
        </p:scale>
        <p:origin x="1038" y="12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AC75D-3643-4C53-81B2-EC4B1402E23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456B652-0CF7-412E-848A-B4C21D357A88}">
      <dgm:prSet phldrT="[Text]"/>
      <dgm:spPr/>
      <dgm:t>
        <a:bodyPr anchor="ctr"/>
        <a:lstStyle/>
        <a:p>
          <a:r>
            <a:rPr lang="en-US" dirty="0" smtClean="0"/>
            <a:t>Mitigate Prompt Ionizing Radiation Hazards</a:t>
          </a:r>
          <a:endParaRPr lang="en-US" dirty="0"/>
        </a:p>
      </dgm:t>
    </dgm:pt>
    <dgm:pt modelId="{B9B81DD9-C9BE-4103-9008-539569454D16}" type="parTrans" cxnId="{9BFB7E38-6838-44FB-AA4C-B26D4BF1F2CB}">
      <dgm:prSet/>
      <dgm:spPr/>
      <dgm:t>
        <a:bodyPr/>
        <a:lstStyle/>
        <a:p>
          <a:endParaRPr lang="en-US"/>
        </a:p>
      </dgm:t>
    </dgm:pt>
    <dgm:pt modelId="{E62C0335-7C7F-4AC9-824D-05953DD6C4B7}" type="sibTrans" cxnId="{9BFB7E38-6838-44FB-AA4C-B26D4BF1F2CB}">
      <dgm:prSet/>
      <dgm:spPr/>
      <dgm:t>
        <a:bodyPr/>
        <a:lstStyle/>
        <a:p>
          <a:endParaRPr lang="en-US"/>
        </a:p>
      </dgm:t>
    </dgm:pt>
    <dgm:pt modelId="{42012971-E276-481F-B053-F9797F7B7364}">
      <dgm:prSet phldrT="[Text]"/>
      <dgm:spPr/>
      <dgm:t>
        <a:bodyPr/>
        <a:lstStyle/>
        <a:p>
          <a:pPr>
            <a:lnSpc>
              <a:spcPct val="114000"/>
            </a:lnSpc>
          </a:pPr>
          <a:r>
            <a:rPr lang="en-US" dirty="0" smtClean="0"/>
            <a:t>Prevent access to the controlled area when the instrument shutter is open</a:t>
          </a:r>
        </a:p>
      </dgm:t>
    </dgm:pt>
    <dgm:pt modelId="{91A46696-D2FE-469F-822E-A7956553EEDC}" type="parTrans" cxnId="{FF05E256-A93E-4C9F-B5BA-814056DFF9D4}">
      <dgm:prSet/>
      <dgm:spPr/>
      <dgm:t>
        <a:bodyPr/>
        <a:lstStyle/>
        <a:p>
          <a:endParaRPr lang="en-US"/>
        </a:p>
      </dgm:t>
    </dgm:pt>
    <dgm:pt modelId="{9E12F23C-FB34-471B-8714-45DBCA036366}" type="sibTrans" cxnId="{FF05E256-A93E-4C9F-B5BA-814056DFF9D4}">
      <dgm:prSet/>
      <dgm:spPr/>
      <dgm:t>
        <a:bodyPr/>
        <a:lstStyle/>
        <a:p>
          <a:endParaRPr lang="en-US"/>
        </a:p>
      </dgm:t>
    </dgm:pt>
    <dgm:pt modelId="{63C14CCF-9DCA-4A21-9E6E-0D969C46E396}">
      <dgm:prSet phldrT="[Text]"/>
      <dgm:spPr/>
      <dgm:t>
        <a:bodyPr/>
        <a:lstStyle/>
        <a:p>
          <a:pPr>
            <a:lnSpc>
              <a:spcPct val="114000"/>
            </a:lnSpc>
          </a:pPr>
          <a:r>
            <a:rPr lang="en-US" dirty="0" smtClean="0"/>
            <a:t>Prevent inadvertent opening of the instrument shutter when the controlled area is not searched and locked</a:t>
          </a:r>
        </a:p>
      </dgm:t>
    </dgm:pt>
    <dgm:pt modelId="{31D5AF98-9357-4DCD-AEE7-CA745581CA81}" type="parTrans" cxnId="{451A7A69-45A7-4F5D-A5D9-1131F34CC94E}">
      <dgm:prSet/>
      <dgm:spPr/>
      <dgm:t>
        <a:bodyPr/>
        <a:lstStyle/>
        <a:p>
          <a:endParaRPr lang="en-US"/>
        </a:p>
      </dgm:t>
    </dgm:pt>
    <dgm:pt modelId="{C7006361-2CD0-426E-9C5B-F9DA0AF8AFE7}" type="sibTrans" cxnId="{451A7A69-45A7-4F5D-A5D9-1131F34CC94E}">
      <dgm:prSet/>
      <dgm:spPr/>
      <dgm:t>
        <a:bodyPr/>
        <a:lstStyle/>
        <a:p>
          <a:endParaRPr lang="en-US"/>
        </a:p>
      </dgm:t>
    </dgm:pt>
    <dgm:pt modelId="{891FD854-8724-4EBD-9A00-5B8611D207F8}">
      <dgm:prSet phldrT="[Text]"/>
      <dgm:spPr/>
      <dgm:t>
        <a:bodyPr/>
        <a:lstStyle/>
        <a:p>
          <a:pPr>
            <a:lnSpc>
              <a:spcPct val="114000"/>
            </a:lnSpc>
          </a:pPr>
          <a:r>
            <a:rPr lang="en-US" dirty="0" smtClean="0"/>
            <a:t>Interlock the instrument shutter in case of intrusion and request ACC PSS to turn off the beam to Target if the shutter is not closed</a:t>
          </a:r>
          <a:endParaRPr lang="fa-IR" dirty="0" smtClean="0"/>
        </a:p>
      </dgm:t>
    </dgm:pt>
    <dgm:pt modelId="{4DB214B0-6A2B-4B3F-8D52-8BF3042EFABB}" type="parTrans" cxnId="{FB479F16-4470-4B74-BE5F-CA3A2A0EF0C6}">
      <dgm:prSet/>
      <dgm:spPr/>
      <dgm:t>
        <a:bodyPr/>
        <a:lstStyle/>
        <a:p>
          <a:endParaRPr lang="en-US"/>
        </a:p>
      </dgm:t>
    </dgm:pt>
    <dgm:pt modelId="{D923A6D4-D9E2-4B05-AF11-42040AE3ECB6}" type="sibTrans" cxnId="{FB479F16-4470-4B74-BE5F-CA3A2A0EF0C6}">
      <dgm:prSet/>
      <dgm:spPr/>
      <dgm:t>
        <a:bodyPr/>
        <a:lstStyle/>
        <a:p>
          <a:endParaRPr lang="en-US"/>
        </a:p>
      </dgm:t>
    </dgm:pt>
    <dgm:pt modelId="{9DC6F5E6-9102-47DF-9BAE-BFBF5F126142}">
      <dgm:prSet phldrT="[Text]"/>
      <dgm:spPr/>
      <dgm:t>
        <a:bodyPr/>
        <a:lstStyle/>
        <a:p>
          <a:pPr>
            <a:lnSpc>
              <a:spcPct val="114000"/>
            </a:lnSpc>
          </a:pPr>
          <a:r>
            <a:rPr lang="en-US" dirty="0" smtClean="0"/>
            <a:t>Request ACC PSS to switch off the proton beam to Target if an Emergency Switch Off Button (ESOB) is pressed when the instrument shutter is open</a:t>
          </a:r>
          <a:endParaRPr lang="fa-IR" dirty="0" smtClean="0"/>
        </a:p>
      </dgm:t>
    </dgm:pt>
    <dgm:pt modelId="{FB2480AF-DCB9-4EE9-A700-B21CFF832933}" type="parTrans" cxnId="{6EF9BE97-945E-4D9E-A219-EB1E6B8A89E8}">
      <dgm:prSet/>
      <dgm:spPr/>
      <dgm:t>
        <a:bodyPr/>
        <a:lstStyle/>
        <a:p>
          <a:endParaRPr lang="en-US"/>
        </a:p>
      </dgm:t>
    </dgm:pt>
    <dgm:pt modelId="{25BBFD66-D697-47E5-B647-192151BB5B11}" type="sibTrans" cxnId="{6EF9BE97-945E-4D9E-A219-EB1E6B8A89E8}">
      <dgm:prSet/>
      <dgm:spPr/>
      <dgm:t>
        <a:bodyPr/>
        <a:lstStyle/>
        <a:p>
          <a:endParaRPr lang="en-US"/>
        </a:p>
      </dgm:t>
    </dgm:pt>
    <dgm:pt modelId="{D7D974BE-4292-4BBA-B0B2-FDC8D3E17527}">
      <dgm:prSet phldrT="[Text]"/>
      <dgm:spPr/>
      <dgm:t>
        <a:bodyPr/>
        <a:lstStyle/>
        <a:p>
          <a:pPr>
            <a:lnSpc>
              <a:spcPct val="114000"/>
            </a:lnSpc>
          </a:pPr>
          <a:r>
            <a:rPr lang="en-US" dirty="0" smtClean="0"/>
            <a:t>Request ACC PSS to switch off the proton beam to Target if a </a:t>
          </a:r>
          <a:r>
            <a:rPr lang="en-GB" dirty="0" smtClean="0"/>
            <a:t>high radiation alarm from the radiation monitor downstream the instrument shutter is received when the instrument shutter is closed and access to the ODIN PSS controlled area is permitted</a:t>
          </a:r>
          <a:endParaRPr lang="fa-IR" dirty="0" smtClean="0"/>
        </a:p>
      </dgm:t>
    </dgm:pt>
    <dgm:pt modelId="{B59E34F6-B3DB-43FF-BBCB-6D39722635DE}" type="parTrans" cxnId="{F570A467-9DC9-4820-AAD7-ACBA7D6918DD}">
      <dgm:prSet/>
      <dgm:spPr/>
      <dgm:t>
        <a:bodyPr/>
        <a:lstStyle/>
        <a:p>
          <a:endParaRPr lang="en-US"/>
        </a:p>
      </dgm:t>
    </dgm:pt>
    <dgm:pt modelId="{63D08830-6122-4030-9EE8-A9190F5C73CE}" type="sibTrans" cxnId="{F570A467-9DC9-4820-AAD7-ACBA7D6918DD}">
      <dgm:prSet/>
      <dgm:spPr/>
      <dgm:t>
        <a:bodyPr/>
        <a:lstStyle/>
        <a:p>
          <a:endParaRPr lang="en-US"/>
        </a:p>
      </dgm:t>
    </dgm:pt>
    <dgm:pt modelId="{5DA79421-C830-4DAC-98E3-29210CCF9492}" type="pres">
      <dgm:prSet presAssocID="{8A1AC75D-3643-4C53-81B2-EC4B1402E237}" presName="vert0" presStyleCnt="0">
        <dgm:presLayoutVars>
          <dgm:dir/>
          <dgm:animOne val="branch"/>
          <dgm:animLvl val="lvl"/>
        </dgm:presLayoutVars>
      </dgm:prSet>
      <dgm:spPr/>
      <dgm:t>
        <a:bodyPr/>
        <a:lstStyle/>
        <a:p>
          <a:endParaRPr lang="en-US"/>
        </a:p>
      </dgm:t>
    </dgm:pt>
    <dgm:pt modelId="{A9AB0CC0-FD3A-4FA2-84A5-94F9EF4468B1}" type="pres">
      <dgm:prSet presAssocID="{D456B652-0CF7-412E-848A-B4C21D357A88}" presName="thickLine" presStyleLbl="alignNode1" presStyleIdx="0" presStyleCnt="1"/>
      <dgm:spPr/>
    </dgm:pt>
    <dgm:pt modelId="{C872D42C-3C83-4C59-B75A-3F207A399BE6}" type="pres">
      <dgm:prSet presAssocID="{D456B652-0CF7-412E-848A-B4C21D357A88}" presName="horz1" presStyleCnt="0"/>
      <dgm:spPr/>
    </dgm:pt>
    <dgm:pt modelId="{36FFCD2E-E96F-426E-BFCE-1F357BE99CEF}" type="pres">
      <dgm:prSet presAssocID="{D456B652-0CF7-412E-848A-B4C21D357A88}" presName="tx1" presStyleLbl="revTx" presStyleIdx="0" presStyleCnt="6"/>
      <dgm:spPr/>
      <dgm:t>
        <a:bodyPr/>
        <a:lstStyle/>
        <a:p>
          <a:endParaRPr lang="en-US"/>
        </a:p>
      </dgm:t>
    </dgm:pt>
    <dgm:pt modelId="{542902CC-C21D-4C8D-BAA9-41DF2C75AA86}" type="pres">
      <dgm:prSet presAssocID="{D456B652-0CF7-412E-848A-B4C21D357A88}" presName="vert1" presStyleCnt="0"/>
      <dgm:spPr/>
    </dgm:pt>
    <dgm:pt modelId="{FCCFA316-CE38-4CDF-980E-D556E784E61F}" type="pres">
      <dgm:prSet presAssocID="{42012971-E276-481F-B053-F9797F7B7364}" presName="vertSpace2a" presStyleCnt="0"/>
      <dgm:spPr/>
    </dgm:pt>
    <dgm:pt modelId="{84C02AD5-F4DE-4B0B-B583-6947A61AB86E}" type="pres">
      <dgm:prSet presAssocID="{42012971-E276-481F-B053-F9797F7B7364}" presName="horz2" presStyleCnt="0"/>
      <dgm:spPr/>
    </dgm:pt>
    <dgm:pt modelId="{630CD4D1-7E46-48B4-A2F2-23C033A13B43}" type="pres">
      <dgm:prSet presAssocID="{42012971-E276-481F-B053-F9797F7B7364}" presName="horzSpace2" presStyleCnt="0"/>
      <dgm:spPr/>
    </dgm:pt>
    <dgm:pt modelId="{50B21F30-A80F-4667-B509-0A3BE2F1F858}" type="pres">
      <dgm:prSet presAssocID="{42012971-E276-481F-B053-F9797F7B7364}" presName="tx2" presStyleLbl="revTx" presStyleIdx="1" presStyleCnt="6" custScaleY="53982"/>
      <dgm:spPr/>
      <dgm:t>
        <a:bodyPr/>
        <a:lstStyle/>
        <a:p>
          <a:endParaRPr lang="en-US"/>
        </a:p>
      </dgm:t>
    </dgm:pt>
    <dgm:pt modelId="{AAFD54AD-B68E-4F75-91FF-36AA0DD646CA}" type="pres">
      <dgm:prSet presAssocID="{42012971-E276-481F-B053-F9797F7B7364}" presName="vert2" presStyleCnt="0"/>
      <dgm:spPr/>
    </dgm:pt>
    <dgm:pt modelId="{3726709E-2EF9-47B2-8BA1-C41D8B1FA706}" type="pres">
      <dgm:prSet presAssocID="{42012971-E276-481F-B053-F9797F7B7364}" presName="thinLine2b" presStyleLbl="callout" presStyleIdx="0" presStyleCnt="5"/>
      <dgm:spPr/>
    </dgm:pt>
    <dgm:pt modelId="{F9A3C2C4-30C3-433D-9D84-583B44B911D7}" type="pres">
      <dgm:prSet presAssocID="{42012971-E276-481F-B053-F9797F7B7364}" presName="vertSpace2b" presStyleCnt="0"/>
      <dgm:spPr/>
    </dgm:pt>
    <dgm:pt modelId="{91E33DB6-46D1-4DB1-82BD-0914547F0701}" type="pres">
      <dgm:prSet presAssocID="{63C14CCF-9DCA-4A21-9E6E-0D969C46E396}" presName="horz2" presStyleCnt="0"/>
      <dgm:spPr/>
    </dgm:pt>
    <dgm:pt modelId="{3BBD8C4A-1247-44FA-B8A5-D51555215D93}" type="pres">
      <dgm:prSet presAssocID="{63C14CCF-9DCA-4A21-9E6E-0D969C46E396}" presName="horzSpace2" presStyleCnt="0"/>
      <dgm:spPr/>
    </dgm:pt>
    <dgm:pt modelId="{D2424530-5549-4350-BAEC-DEBD57634004}" type="pres">
      <dgm:prSet presAssocID="{63C14CCF-9DCA-4A21-9E6E-0D969C46E396}" presName="tx2" presStyleLbl="revTx" presStyleIdx="2" presStyleCnt="6" custScaleY="76505"/>
      <dgm:spPr/>
      <dgm:t>
        <a:bodyPr/>
        <a:lstStyle/>
        <a:p>
          <a:endParaRPr lang="en-US"/>
        </a:p>
      </dgm:t>
    </dgm:pt>
    <dgm:pt modelId="{C4BB499D-B5E9-4874-9DD2-651263156EB6}" type="pres">
      <dgm:prSet presAssocID="{63C14CCF-9DCA-4A21-9E6E-0D969C46E396}" presName="vert2" presStyleCnt="0"/>
      <dgm:spPr/>
    </dgm:pt>
    <dgm:pt modelId="{7EF16C6E-9522-459C-8669-16A6C1E18AD7}" type="pres">
      <dgm:prSet presAssocID="{63C14CCF-9DCA-4A21-9E6E-0D969C46E396}" presName="thinLine2b" presStyleLbl="callout" presStyleIdx="1" presStyleCnt="5"/>
      <dgm:spPr/>
    </dgm:pt>
    <dgm:pt modelId="{6A776BB2-10B4-465C-B382-6E50D81626E3}" type="pres">
      <dgm:prSet presAssocID="{63C14CCF-9DCA-4A21-9E6E-0D969C46E396}" presName="vertSpace2b" presStyleCnt="0"/>
      <dgm:spPr/>
    </dgm:pt>
    <dgm:pt modelId="{F48A5812-1EED-4B9B-97BD-5B4EC5EA67EC}" type="pres">
      <dgm:prSet presAssocID="{891FD854-8724-4EBD-9A00-5B8611D207F8}" presName="horz2" presStyleCnt="0"/>
      <dgm:spPr/>
    </dgm:pt>
    <dgm:pt modelId="{A44A3A83-E604-45FD-BC8D-1C60A5CA992C}" type="pres">
      <dgm:prSet presAssocID="{891FD854-8724-4EBD-9A00-5B8611D207F8}" presName="horzSpace2" presStyleCnt="0"/>
      <dgm:spPr/>
    </dgm:pt>
    <dgm:pt modelId="{2092D775-1B0D-4968-A09B-48E0A0D3AAEF}" type="pres">
      <dgm:prSet presAssocID="{891FD854-8724-4EBD-9A00-5B8611D207F8}" presName="tx2" presStyleLbl="revTx" presStyleIdx="3" presStyleCnt="6" custScaleY="76448"/>
      <dgm:spPr/>
      <dgm:t>
        <a:bodyPr/>
        <a:lstStyle/>
        <a:p>
          <a:endParaRPr lang="en-US"/>
        </a:p>
      </dgm:t>
    </dgm:pt>
    <dgm:pt modelId="{AC823B93-6C5D-468A-8CEE-B54CA1EFF5A3}" type="pres">
      <dgm:prSet presAssocID="{891FD854-8724-4EBD-9A00-5B8611D207F8}" presName="vert2" presStyleCnt="0"/>
      <dgm:spPr/>
    </dgm:pt>
    <dgm:pt modelId="{DCCAA9EB-348E-49D5-A3DA-D34541A0876B}" type="pres">
      <dgm:prSet presAssocID="{891FD854-8724-4EBD-9A00-5B8611D207F8}" presName="thinLine2b" presStyleLbl="callout" presStyleIdx="2" presStyleCnt="5"/>
      <dgm:spPr/>
    </dgm:pt>
    <dgm:pt modelId="{06DD675C-BBA0-45AE-9320-7FF5E12441FA}" type="pres">
      <dgm:prSet presAssocID="{891FD854-8724-4EBD-9A00-5B8611D207F8}" presName="vertSpace2b" presStyleCnt="0"/>
      <dgm:spPr/>
    </dgm:pt>
    <dgm:pt modelId="{FD757633-BBB9-42ED-809B-8C22B7B6D81A}" type="pres">
      <dgm:prSet presAssocID="{9DC6F5E6-9102-47DF-9BAE-BFBF5F126142}" presName="horz2" presStyleCnt="0"/>
      <dgm:spPr/>
    </dgm:pt>
    <dgm:pt modelId="{FD03D818-BABD-4CA0-BD5D-07BEBF72EEC2}" type="pres">
      <dgm:prSet presAssocID="{9DC6F5E6-9102-47DF-9BAE-BFBF5F126142}" presName="horzSpace2" presStyleCnt="0"/>
      <dgm:spPr/>
    </dgm:pt>
    <dgm:pt modelId="{2EA8A1C0-2692-476B-A5A2-26EAF7988739}" type="pres">
      <dgm:prSet presAssocID="{9DC6F5E6-9102-47DF-9BAE-BFBF5F126142}" presName="tx2" presStyleLbl="revTx" presStyleIdx="4" presStyleCnt="6" custScaleY="73242"/>
      <dgm:spPr/>
      <dgm:t>
        <a:bodyPr/>
        <a:lstStyle/>
        <a:p>
          <a:endParaRPr lang="en-US"/>
        </a:p>
      </dgm:t>
    </dgm:pt>
    <dgm:pt modelId="{D5276B7F-5053-47D6-A5B9-DB815C0ADB25}" type="pres">
      <dgm:prSet presAssocID="{9DC6F5E6-9102-47DF-9BAE-BFBF5F126142}" presName="vert2" presStyleCnt="0"/>
      <dgm:spPr/>
    </dgm:pt>
    <dgm:pt modelId="{B2823C12-467B-423D-A5A9-D25BC570D76C}" type="pres">
      <dgm:prSet presAssocID="{9DC6F5E6-9102-47DF-9BAE-BFBF5F126142}" presName="thinLine2b" presStyleLbl="callout" presStyleIdx="3" presStyleCnt="5"/>
      <dgm:spPr/>
    </dgm:pt>
    <dgm:pt modelId="{7BAB43EA-AACF-4A86-ADD3-5E4952B75A6E}" type="pres">
      <dgm:prSet presAssocID="{9DC6F5E6-9102-47DF-9BAE-BFBF5F126142}" presName="vertSpace2b" presStyleCnt="0"/>
      <dgm:spPr/>
    </dgm:pt>
    <dgm:pt modelId="{9823E1CF-9ABA-4D2E-9234-A66F6597E02A}" type="pres">
      <dgm:prSet presAssocID="{D7D974BE-4292-4BBA-B0B2-FDC8D3E17527}" presName="horz2" presStyleCnt="0"/>
      <dgm:spPr/>
    </dgm:pt>
    <dgm:pt modelId="{5BC7F638-4BC5-497B-A013-EAB149C049B3}" type="pres">
      <dgm:prSet presAssocID="{D7D974BE-4292-4BBA-B0B2-FDC8D3E17527}" presName="horzSpace2" presStyleCnt="0"/>
      <dgm:spPr/>
    </dgm:pt>
    <dgm:pt modelId="{E6C0907D-1095-4A2C-A233-1582C64E087A}" type="pres">
      <dgm:prSet presAssocID="{D7D974BE-4292-4BBA-B0B2-FDC8D3E17527}" presName="tx2" presStyleLbl="revTx" presStyleIdx="5" presStyleCnt="6" custScaleY="141057"/>
      <dgm:spPr/>
      <dgm:t>
        <a:bodyPr/>
        <a:lstStyle/>
        <a:p>
          <a:endParaRPr lang="en-US"/>
        </a:p>
      </dgm:t>
    </dgm:pt>
    <dgm:pt modelId="{4DDD7BA6-1E3F-4D54-8DB4-210B500D3315}" type="pres">
      <dgm:prSet presAssocID="{D7D974BE-4292-4BBA-B0B2-FDC8D3E17527}" presName="vert2" presStyleCnt="0"/>
      <dgm:spPr/>
    </dgm:pt>
    <dgm:pt modelId="{51F62811-BA58-402B-85D9-CE8857A3BDE8}" type="pres">
      <dgm:prSet presAssocID="{D7D974BE-4292-4BBA-B0B2-FDC8D3E17527}" presName="thinLine2b" presStyleLbl="callout" presStyleIdx="4" presStyleCnt="5"/>
      <dgm:spPr/>
    </dgm:pt>
    <dgm:pt modelId="{5D87B085-38D0-4C07-B6C8-F1A1CA2D5EEA}" type="pres">
      <dgm:prSet presAssocID="{D7D974BE-4292-4BBA-B0B2-FDC8D3E17527}" presName="vertSpace2b" presStyleCnt="0"/>
      <dgm:spPr/>
    </dgm:pt>
  </dgm:ptLst>
  <dgm:cxnLst>
    <dgm:cxn modelId="{5185DF64-24E5-418B-AA7A-FA59FDA1DF2F}" type="presOf" srcId="{891FD854-8724-4EBD-9A00-5B8611D207F8}" destId="{2092D775-1B0D-4968-A09B-48E0A0D3AAEF}" srcOrd="0" destOrd="0" presId="urn:microsoft.com/office/officeart/2008/layout/LinedList"/>
    <dgm:cxn modelId="{D78875DB-5744-4711-820E-AB6DF5E6CA49}" type="presOf" srcId="{D7D974BE-4292-4BBA-B0B2-FDC8D3E17527}" destId="{E6C0907D-1095-4A2C-A233-1582C64E087A}" srcOrd="0" destOrd="0" presId="urn:microsoft.com/office/officeart/2008/layout/LinedList"/>
    <dgm:cxn modelId="{9BFB7E38-6838-44FB-AA4C-B26D4BF1F2CB}" srcId="{8A1AC75D-3643-4C53-81B2-EC4B1402E237}" destId="{D456B652-0CF7-412E-848A-B4C21D357A88}" srcOrd="0" destOrd="0" parTransId="{B9B81DD9-C9BE-4103-9008-539569454D16}" sibTransId="{E62C0335-7C7F-4AC9-824D-05953DD6C4B7}"/>
    <dgm:cxn modelId="{9DFEF0D5-3DD1-41C2-8C4F-45177D4A3359}" type="presOf" srcId="{63C14CCF-9DCA-4A21-9E6E-0D969C46E396}" destId="{D2424530-5549-4350-BAEC-DEBD57634004}" srcOrd="0" destOrd="0" presId="urn:microsoft.com/office/officeart/2008/layout/LinedList"/>
    <dgm:cxn modelId="{22DFE9E2-77BE-419D-A0D2-5A4F83F60268}" type="presOf" srcId="{D456B652-0CF7-412E-848A-B4C21D357A88}" destId="{36FFCD2E-E96F-426E-BFCE-1F357BE99CEF}" srcOrd="0" destOrd="0" presId="urn:microsoft.com/office/officeart/2008/layout/LinedList"/>
    <dgm:cxn modelId="{8E5D8A8F-C0D6-4801-BB56-25CA9085DE79}" type="presOf" srcId="{42012971-E276-481F-B053-F9797F7B7364}" destId="{50B21F30-A80F-4667-B509-0A3BE2F1F858}" srcOrd="0" destOrd="0" presId="urn:microsoft.com/office/officeart/2008/layout/LinedList"/>
    <dgm:cxn modelId="{6EF9BE97-945E-4D9E-A219-EB1E6B8A89E8}" srcId="{D456B652-0CF7-412E-848A-B4C21D357A88}" destId="{9DC6F5E6-9102-47DF-9BAE-BFBF5F126142}" srcOrd="3" destOrd="0" parTransId="{FB2480AF-DCB9-4EE9-A700-B21CFF832933}" sibTransId="{25BBFD66-D697-47E5-B647-192151BB5B11}"/>
    <dgm:cxn modelId="{FF05E256-A93E-4C9F-B5BA-814056DFF9D4}" srcId="{D456B652-0CF7-412E-848A-B4C21D357A88}" destId="{42012971-E276-481F-B053-F9797F7B7364}" srcOrd="0" destOrd="0" parTransId="{91A46696-D2FE-469F-822E-A7956553EEDC}" sibTransId="{9E12F23C-FB34-471B-8714-45DBCA036366}"/>
    <dgm:cxn modelId="{FB479F16-4470-4B74-BE5F-CA3A2A0EF0C6}" srcId="{D456B652-0CF7-412E-848A-B4C21D357A88}" destId="{891FD854-8724-4EBD-9A00-5B8611D207F8}" srcOrd="2" destOrd="0" parTransId="{4DB214B0-6A2B-4B3F-8D52-8BF3042EFABB}" sibTransId="{D923A6D4-D9E2-4B05-AF11-42040AE3ECB6}"/>
    <dgm:cxn modelId="{F570A467-9DC9-4820-AAD7-ACBA7D6918DD}" srcId="{D456B652-0CF7-412E-848A-B4C21D357A88}" destId="{D7D974BE-4292-4BBA-B0B2-FDC8D3E17527}" srcOrd="4" destOrd="0" parTransId="{B59E34F6-B3DB-43FF-BBCB-6D39722635DE}" sibTransId="{63D08830-6122-4030-9EE8-A9190F5C73CE}"/>
    <dgm:cxn modelId="{53BF3E9F-CBD0-411B-BA4C-C88C82672C27}" type="presOf" srcId="{8A1AC75D-3643-4C53-81B2-EC4B1402E237}" destId="{5DA79421-C830-4DAC-98E3-29210CCF9492}" srcOrd="0" destOrd="0" presId="urn:microsoft.com/office/officeart/2008/layout/LinedList"/>
    <dgm:cxn modelId="{6566BFA0-95E4-4813-AC07-AD729FFE2919}" type="presOf" srcId="{9DC6F5E6-9102-47DF-9BAE-BFBF5F126142}" destId="{2EA8A1C0-2692-476B-A5A2-26EAF7988739}" srcOrd="0" destOrd="0" presId="urn:microsoft.com/office/officeart/2008/layout/LinedList"/>
    <dgm:cxn modelId="{451A7A69-45A7-4F5D-A5D9-1131F34CC94E}" srcId="{D456B652-0CF7-412E-848A-B4C21D357A88}" destId="{63C14CCF-9DCA-4A21-9E6E-0D969C46E396}" srcOrd="1" destOrd="0" parTransId="{31D5AF98-9357-4DCD-AEE7-CA745581CA81}" sibTransId="{C7006361-2CD0-426E-9C5B-F9DA0AF8AFE7}"/>
    <dgm:cxn modelId="{4FDE116B-B989-4069-8BB4-A7D17143E9F9}" type="presParOf" srcId="{5DA79421-C830-4DAC-98E3-29210CCF9492}" destId="{A9AB0CC0-FD3A-4FA2-84A5-94F9EF4468B1}" srcOrd="0" destOrd="0" presId="urn:microsoft.com/office/officeart/2008/layout/LinedList"/>
    <dgm:cxn modelId="{34673709-43C3-47D3-80DF-AF5C1ACF1D8E}" type="presParOf" srcId="{5DA79421-C830-4DAC-98E3-29210CCF9492}" destId="{C872D42C-3C83-4C59-B75A-3F207A399BE6}" srcOrd="1" destOrd="0" presId="urn:microsoft.com/office/officeart/2008/layout/LinedList"/>
    <dgm:cxn modelId="{6DE2F94B-71F2-4E20-B248-258AC32CC251}" type="presParOf" srcId="{C872D42C-3C83-4C59-B75A-3F207A399BE6}" destId="{36FFCD2E-E96F-426E-BFCE-1F357BE99CEF}" srcOrd="0" destOrd="0" presId="urn:microsoft.com/office/officeart/2008/layout/LinedList"/>
    <dgm:cxn modelId="{EFA2B4A9-B54F-4337-80AD-8FCC29189868}" type="presParOf" srcId="{C872D42C-3C83-4C59-B75A-3F207A399BE6}" destId="{542902CC-C21D-4C8D-BAA9-41DF2C75AA86}" srcOrd="1" destOrd="0" presId="urn:microsoft.com/office/officeart/2008/layout/LinedList"/>
    <dgm:cxn modelId="{C260D92A-A773-42B3-900F-20A0F10CAD35}" type="presParOf" srcId="{542902CC-C21D-4C8D-BAA9-41DF2C75AA86}" destId="{FCCFA316-CE38-4CDF-980E-D556E784E61F}" srcOrd="0" destOrd="0" presId="urn:microsoft.com/office/officeart/2008/layout/LinedList"/>
    <dgm:cxn modelId="{B080C6B0-DF4C-4AB1-A85E-48EAEFF17CB8}" type="presParOf" srcId="{542902CC-C21D-4C8D-BAA9-41DF2C75AA86}" destId="{84C02AD5-F4DE-4B0B-B583-6947A61AB86E}" srcOrd="1" destOrd="0" presId="urn:microsoft.com/office/officeart/2008/layout/LinedList"/>
    <dgm:cxn modelId="{E80D1D7F-7E9D-40CF-810E-1F6F7CC99FEC}" type="presParOf" srcId="{84C02AD5-F4DE-4B0B-B583-6947A61AB86E}" destId="{630CD4D1-7E46-48B4-A2F2-23C033A13B43}" srcOrd="0" destOrd="0" presId="urn:microsoft.com/office/officeart/2008/layout/LinedList"/>
    <dgm:cxn modelId="{FB74366F-9692-495B-8884-F4E01F77D781}" type="presParOf" srcId="{84C02AD5-F4DE-4B0B-B583-6947A61AB86E}" destId="{50B21F30-A80F-4667-B509-0A3BE2F1F858}" srcOrd="1" destOrd="0" presId="urn:microsoft.com/office/officeart/2008/layout/LinedList"/>
    <dgm:cxn modelId="{5185D279-AE95-4F36-8C85-C20DDA97C9F7}" type="presParOf" srcId="{84C02AD5-F4DE-4B0B-B583-6947A61AB86E}" destId="{AAFD54AD-B68E-4F75-91FF-36AA0DD646CA}" srcOrd="2" destOrd="0" presId="urn:microsoft.com/office/officeart/2008/layout/LinedList"/>
    <dgm:cxn modelId="{FE6F20C6-605B-4E70-AB11-77900C6E4A71}" type="presParOf" srcId="{542902CC-C21D-4C8D-BAA9-41DF2C75AA86}" destId="{3726709E-2EF9-47B2-8BA1-C41D8B1FA706}" srcOrd="2" destOrd="0" presId="urn:microsoft.com/office/officeart/2008/layout/LinedList"/>
    <dgm:cxn modelId="{458E30F6-ECE3-453D-AC0F-A70B73CCAAC2}" type="presParOf" srcId="{542902CC-C21D-4C8D-BAA9-41DF2C75AA86}" destId="{F9A3C2C4-30C3-433D-9D84-583B44B911D7}" srcOrd="3" destOrd="0" presId="urn:microsoft.com/office/officeart/2008/layout/LinedList"/>
    <dgm:cxn modelId="{3D254570-492E-4875-AA0F-B85300BB144B}" type="presParOf" srcId="{542902CC-C21D-4C8D-BAA9-41DF2C75AA86}" destId="{91E33DB6-46D1-4DB1-82BD-0914547F0701}" srcOrd="4" destOrd="0" presId="urn:microsoft.com/office/officeart/2008/layout/LinedList"/>
    <dgm:cxn modelId="{B9C156A0-CFED-4E6B-8E4B-19E3E7900CC9}" type="presParOf" srcId="{91E33DB6-46D1-4DB1-82BD-0914547F0701}" destId="{3BBD8C4A-1247-44FA-B8A5-D51555215D93}" srcOrd="0" destOrd="0" presId="urn:microsoft.com/office/officeart/2008/layout/LinedList"/>
    <dgm:cxn modelId="{6BDA6C76-7A25-4B7D-BC78-FD8478B63FC1}" type="presParOf" srcId="{91E33DB6-46D1-4DB1-82BD-0914547F0701}" destId="{D2424530-5549-4350-BAEC-DEBD57634004}" srcOrd="1" destOrd="0" presId="urn:microsoft.com/office/officeart/2008/layout/LinedList"/>
    <dgm:cxn modelId="{EC015632-8980-4978-B70F-76F818D93F17}" type="presParOf" srcId="{91E33DB6-46D1-4DB1-82BD-0914547F0701}" destId="{C4BB499D-B5E9-4874-9DD2-651263156EB6}" srcOrd="2" destOrd="0" presId="urn:microsoft.com/office/officeart/2008/layout/LinedList"/>
    <dgm:cxn modelId="{73845B08-914C-49DC-A487-92B0536C17F1}" type="presParOf" srcId="{542902CC-C21D-4C8D-BAA9-41DF2C75AA86}" destId="{7EF16C6E-9522-459C-8669-16A6C1E18AD7}" srcOrd="5" destOrd="0" presId="urn:microsoft.com/office/officeart/2008/layout/LinedList"/>
    <dgm:cxn modelId="{5C0938D4-E787-4914-A81F-38EFF38E1CCA}" type="presParOf" srcId="{542902CC-C21D-4C8D-BAA9-41DF2C75AA86}" destId="{6A776BB2-10B4-465C-B382-6E50D81626E3}" srcOrd="6" destOrd="0" presId="urn:microsoft.com/office/officeart/2008/layout/LinedList"/>
    <dgm:cxn modelId="{128CA0FC-3E33-4777-AFB6-460B777EC05A}" type="presParOf" srcId="{542902CC-C21D-4C8D-BAA9-41DF2C75AA86}" destId="{F48A5812-1EED-4B9B-97BD-5B4EC5EA67EC}" srcOrd="7" destOrd="0" presId="urn:microsoft.com/office/officeart/2008/layout/LinedList"/>
    <dgm:cxn modelId="{F87AD449-8777-4F6A-8396-1E0A2B4458FF}" type="presParOf" srcId="{F48A5812-1EED-4B9B-97BD-5B4EC5EA67EC}" destId="{A44A3A83-E604-45FD-BC8D-1C60A5CA992C}" srcOrd="0" destOrd="0" presId="urn:microsoft.com/office/officeart/2008/layout/LinedList"/>
    <dgm:cxn modelId="{7F35E1F3-0F2C-4A02-957A-F84568D36007}" type="presParOf" srcId="{F48A5812-1EED-4B9B-97BD-5B4EC5EA67EC}" destId="{2092D775-1B0D-4968-A09B-48E0A0D3AAEF}" srcOrd="1" destOrd="0" presId="urn:microsoft.com/office/officeart/2008/layout/LinedList"/>
    <dgm:cxn modelId="{C82F65B7-DD28-4068-9BEC-785966BEC9BE}" type="presParOf" srcId="{F48A5812-1EED-4B9B-97BD-5B4EC5EA67EC}" destId="{AC823B93-6C5D-468A-8CEE-B54CA1EFF5A3}" srcOrd="2" destOrd="0" presId="urn:microsoft.com/office/officeart/2008/layout/LinedList"/>
    <dgm:cxn modelId="{F3BD0403-A1BA-4039-8960-E104D57C97DF}" type="presParOf" srcId="{542902CC-C21D-4C8D-BAA9-41DF2C75AA86}" destId="{DCCAA9EB-348E-49D5-A3DA-D34541A0876B}" srcOrd="8" destOrd="0" presId="urn:microsoft.com/office/officeart/2008/layout/LinedList"/>
    <dgm:cxn modelId="{E934716D-27DC-4624-B93B-D6D0647AD345}" type="presParOf" srcId="{542902CC-C21D-4C8D-BAA9-41DF2C75AA86}" destId="{06DD675C-BBA0-45AE-9320-7FF5E12441FA}" srcOrd="9" destOrd="0" presId="urn:microsoft.com/office/officeart/2008/layout/LinedList"/>
    <dgm:cxn modelId="{584A8D5C-AA53-4FA6-8CDD-4F40E298D89C}" type="presParOf" srcId="{542902CC-C21D-4C8D-BAA9-41DF2C75AA86}" destId="{FD757633-BBB9-42ED-809B-8C22B7B6D81A}" srcOrd="10" destOrd="0" presId="urn:microsoft.com/office/officeart/2008/layout/LinedList"/>
    <dgm:cxn modelId="{F63CF587-231A-40ED-A1DD-4BB4427CCE76}" type="presParOf" srcId="{FD757633-BBB9-42ED-809B-8C22B7B6D81A}" destId="{FD03D818-BABD-4CA0-BD5D-07BEBF72EEC2}" srcOrd="0" destOrd="0" presId="urn:microsoft.com/office/officeart/2008/layout/LinedList"/>
    <dgm:cxn modelId="{55F52A81-3574-4A8A-96C9-648768E0E64F}" type="presParOf" srcId="{FD757633-BBB9-42ED-809B-8C22B7B6D81A}" destId="{2EA8A1C0-2692-476B-A5A2-26EAF7988739}" srcOrd="1" destOrd="0" presId="urn:microsoft.com/office/officeart/2008/layout/LinedList"/>
    <dgm:cxn modelId="{1299648C-6AEF-45C8-A120-92A690127A3D}" type="presParOf" srcId="{FD757633-BBB9-42ED-809B-8C22B7B6D81A}" destId="{D5276B7F-5053-47D6-A5B9-DB815C0ADB25}" srcOrd="2" destOrd="0" presId="urn:microsoft.com/office/officeart/2008/layout/LinedList"/>
    <dgm:cxn modelId="{B3B4EACE-FB77-431F-8311-8CB974B00A8C}" type="presParOf" srcId="{542902CC-C21D-4C8D-BAA9-41DF2C75AA86}" destId="{B2823C12-467B-423D-A5A9-D25BC570D76C}" srcOrd="11" destOrd="0" presId="urn:microsoft.com/office/officeart/2008/layout/LinedList"/>
    <dgm:cxn modelId="{6C853AD8-DFB9-4532-A849-71B1ABD59489}" type="presParOf" srcId="{542902CC-C21D-4C8D-BAA9-41DF2C75AA86}" destId="{7BAB43EA-AACF-4A86-ADD3-5E4952B75A6E}" srcOrd="12" destOrd="0" presId="urn:microsoft.com/office/officeart/2008/layout/LinedList"/>
    <dgm:cxn modelId="{2A4CFA18-A281-45E2-8B1D-981E8DCA22F4}" type="presParOf" srcId="{542902CC-C21D-4C8D-BAA9-41DF2C75AA86}" destId="{9823E1CF-9ABA-4D2E-9234-A66F6597E02A}" srcOrd="13" destOrd="0" presId="urn:microsoft.com/office/officeart/2008/layout/LinedList"/>
    <dgm:cxn modelId="{11771ACD-C385-4FC7-96C5-651904300D53}" type="presParOf" srcId="{9823E1CF-9ABA-4D2E-9234-A66F6597E02A}" destId="{5BC7F638-4BC5-497B-A013-EAB149C049B3}" srcOrd="0" destOrd="0" presId="urn:microsoft.com/office/officeart/2008/layout/LinedList"/>
    <dgm:cxn modelId="{E052EAA5-506C-4B60-99DC-24E084C2C1E8}" type="presParOf" srcId="{9823E1CF-9ABA-4D2E-9234-A66F6597E02A}" destId="{E6C0907D-1095-4A2C-A233-1582C64E087A}" srcOrd="1" destOrd="0" presId="urn:microsoft.com/office/officeart/2008/layout/LinedList"/>
    <dgm:cxn modelId="{C15B0F5F-F2FB-450E-A8DB-9E621DC3E8AC}" type="presParOf" srcId="{9823E1CF-9ABA-4D2E-9234-A66F6597E02A}" destId="{4DDD7BA6-1E3F-4D54-8DB4-210B500D3315}" srcOrd="2" destOrd="0" presId="urn:microsoft.com/office/officeart/2008/layout/LinedList"/>
    <dgm:cxn modelId="{A03D797F-E83B-4721-8B3D-D5715F1B1ED5}" type="presParOf" srcId="{542902CC-C21D-4C8D-BAA9-41DF2C75AA86}" destId="{51F62811-BA58-402B-85D9-CE8857A3BDE8}" srcOrd="14" destOrd="0" presId="urn:microsoft.com/office/officeart/2008/layout/LinedList"/>
    <dgm:cxn modelId="{973AC4AD-4C9C-4557-ADE5-EF1FA0E229E8}" type="presParOf" srcId="{542902CC-C21D-4C8D-BAA9-41DF2C75AA86}" destId="{5D87B085-38D0-4C07-B6C8-F1A1CA2D5EEA}"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B0CC0-FD3A-4FA2-84A5-94F9EF4468B1}">
      <dsp:nvSpPr>
        <dsp:cNvPr id="0" name=""/>
        <dsp:cNvSpPr/>
      </dsp:nvSpPr>
      <dsp:spPr>
        <a:xfrm>
          <a:off x="0" y="0"/>
          <a:ext cx="812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FCD2E-E96F-426E-BFCE-1F357BE99CEF}">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Mitigate Prompt Ionizing Radiation Hazards</a:t>
          </a:r>
          <a:endParaRPr lang="en-US" sz="2600" kern="1200" dirty="0"/>
        </a:p>
      </dsp:txBody>
      <dsp:txXfrm>
        <a:off x="0" y="0"/>
        <a:ext cx="1625600" cy="5418667"/>
      </dsp:txXfrm>
    </dsp:sp>
    <dsp:sp modelId="{50B21F30-A80F-4667-B509-0A3BE2F1F858}">
      <dsp:nvSpPr>
        <dsp:cNvPr id="0" name=""/>
        <dsp:cNvSpPr/>
      </dsp:nvSpPr>
      <dsp:spPr>
        <a:xfrm>
          <a:off x="1747520" y="59994"/>
          <a:ext cx="6380480" cy="64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114000"/>
            </a:lnSpc>
            <a:spcBef>
              <a:spcPct val="0"/>
            </a:spcBef>
            <a:spcAft>
              <a:spcPct val="35000"/>
            </a:spcAft>
          </a:pPr>
          <a:r>
            <a:rPr lang="en-US" sz="1500" kern="1200" dirty="0" smtClean="0"/>
            <a:t>Prevent access to the controlled area when the instrument shutter is open</a:t>
          </a:r>
        </a:p>
      </dsp:txBody>
      <dsp:txXfrm>
        <a:off x="1747520" y="59994"/>
        <a:ext cx="6380480" cy="647722"/>
      </dsp:txXfrm>
    </dsp:sp>
    <dsp:sp modelId="{3726709E-2EF9-47B2-8BA1-C41D8B1FA706}">
      <dsp:nvSpPr>
        <dsp:cNvPr id="0" name=""/>
        <dsp:cNvSpPr/>
      </dsp:nvSpPr>
      <dsp:spPr>
        <a:xfrm>
          <a:off x="1625599" y="707716"/>
          <a:ext cx="65024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24530-5549-4350-BAEC-DEBD57634004}">
      <dsp:nvSpPr>
        <dsp:cNvPr id="0" name=""/>
        <dsp:cNvSpPr/>
      </dsp:nvSpPr>
      <dsp:spPr>
        <a:xfrm>
          <a:off x="1747520" y="767710"/>
          <a:ext cx="6380480" cy="91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114000"/>
            </a:lnSpc>
            <a:spcBef>
              <a:spcPct val="0"/>
            </a:spcBef>
            <a:spcAft>
              <a:spcPct val="35000"/>
            </a:spcAft>
          </a:pPr>
          <a:r>
            <a:rPr lang="en-US" sz="1500" kern="1200" dirty="0" smtClean="0"/>
            <a:t>Prevent inadvertent opening of the instrument shutter when the controlled area is not searched and locked</a:t>
          </a:r>
        </a:p>
      </dsp:txBody>
      <dsp:txXfrm>
        <a:off x="1747520" y="767710"/>
        <a:ext cx="6380480" cy="917972"/>
      </dsp:txXfrm>
    </dsp:sp>
    <dsp:sp modelId="{7EF16C6E-9522-459C-8669-16A6C1E18AD7}">
      <dsp:nvSpPr>
        <dsp:cNvPr id="0" name=""/>
        <dsp:cNvSpPr/>
      </dsp:nvSpPr>
      <dsp:spPr>
        <a:xfrm>
          <a:off x="1625599" y="1685683"/>
          <a:ext cx="65024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92D775-1B0D-4968-A09B-48E0A0D3AAEF}">
      <dsp:nvSpPr>
        <dsp:cNvPr id="0" name=""/>
        <dsp:cNvSpPr/>
      </dsp:nvSpPr>
      <dsp:spPr>
        <a:xfrm>
          <a:off x="1747520" y="1745677"/>
          <a:ext cx="6380480" cy="917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114000"/>
            </a:lnSpc>
            <a:spcBef>
              <a:spcPct val="0"/>
            </a:spcBef>
            <a:spcAft>
              <a:spcPct val="35000"/>
            </a:spcAft>
          </a:pPr>
          <a:r>
            <a:rPr lang="en-US" sz="1500" kern="1200" dirty="0" smtClean="0"/>
            <a:t>Interlock the instrument shutter in case of intrusion and request ACC PSS to turn off the beam to Target if the shutter is not closed</a:t>
          </a:r>
          <a:endParaRPr lang="fa-IR" sz="1500" kern="1200" dirty="0" smtClean="0"/>
        </a:p>
      </dsp:txBody>
      <dsp:txXfrm>
        <a:off x="1747520" y="1745677"/>
        <a:ext cx="6380480" cy="917288"/>
      </dsp:txXfrm>
    </dsp:sp>
    <dsp:sp modelId="{DCCAA9EB-348E-49D5-A3DA-D34541A0876B}">
      <dsp:nvSpPr>
        <dsp:cNvPr id="0" name=""/>
        <dsp:cNvSpPr/>
      </dsp:nvSpPr>
      <dsp:spPr>
        <a:xfrm>
          <a:off x="1625599" y="2662965"/>
          <a:ext cx="65024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A8A1C0-2692-476B-A5A2-26EAF7988739}">
      <dsp:nvSpPr>
        <dsp:cNvPr id="0" name=""/>
        <dsp:cNvSpPr/>
      </dsp:nvSpPr>
      <dsp:spPr>
        <a:xfrm>
          <a:off x="1747520" y="2722960"/>
          <a:ext cx="6380480" cy="878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114000"/>
            </a:lnSpc>
            <a:spcBef>
              <a:spcPct val="0"/>
            </a:spcBef>
            <a:spcAft>
              <a:spcPct val="35000"/>
            </a:spcAft>
          </a:pPr>
          <a:r>
            <a:rPr lang="en-US" sz="1500" kern="1200" dirty="0" smtClean="0"/>
            <a:t>Request ACC PSS to switch off the proton beam to Target if an Emergency Switch Off Button (ESOB) is pressed when the instrument shutter is open</a:t>
          </a:r>
          <a:endParaRPr lang="fa-IR" sz="1500" kern="1200" dirty="0" smtClean="0"/>
        </a:p>
      </dsp:txBody>
      <dsp:txXfrm>
        <a:off x="1747520" y="2722960"/>
        <a:ext cx="6380480" cy="878820"/>
      </dsp:txXfrm>
    </dsp:sp>
    <dsp:sp modelId="{B2823C12-467B-423D-A5A9-D25BC570D76C}">
      <dsp:nvSpPr>
        <dsp:cNvPr id="0" name=""/>
        <dsp:cNvSpPr/>
      </dsp:nvSpPr>
      <dsp:spPr>
        <a:xfrm>
          <a:off x="1625599" y="3601780"/>
          <a:ext cx="65024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C0907D-1095-4A2C-A233-1582C64E087A}">
      <dsp:nvSpPr>
        <dsp:cNvPr id="0" name=""/>
        <dsp:cNvSpPr/>
      </dsp:nvSpPr>
      <dsp:spPr>
        <a:xfrm>
          <a:off x="1747520" y="3661774"/>
          <a:ext cx="6380480" cy="1692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114000"/>
            </a:lnSpc>
            <a:spcBef>
              <a:spcPct val="0"/>
            </a:spcBef>
            <a:spcAft>
              <a:spcPct val="35000"/>
            </a:spcAft>
          </a:pPr>
          <a:r>
            <a:rPr lang="en-US" sz="1500" kern="1200" dirty="0" smtClean="0"/>
            <a:t>Request ACC PSS to switch off the proton beam to Target if a </a:t>
          </a:r>
          <a:r>
            <a:rPr lang="en-GB" sz="1500" kern="1200" dirty="0" smtClean="0"/>
            <a:t>high radiation alarm from the radiation monitor downstream the instrument shutter is received when the instrument shutter is closed and access to the ODIN PSS controlled area is permitted</a:t>
          </a:r>
          <a:endParaRPr lang="fa-IR" sz="1500" kern="1200" dirty="0" smtClean="0"/>
        </a:p>
      </dsp:txBody>
      <dsp:txXfrm>
        <a:off x="1747520" y="3661774"/>
        <a:ext cx="6380480" cy="1692522"/>
      </dsp:txXfrm>
    </dsp:sp>
    <dsp:sp modelId="{51F62811-BA58-402B-85D9-CE8857A3BDE8}">
      <dsp:nvSpPr>
        <dsp:cNvPr id="0" name=""/>
        <dsp:cNvSpPr/>
      </dsp:nvSpPr>
      <dsp:spPr>
        <a:xfrm>
          <a:off x="1625599" y="5354297"/>
          <a:ext cx="65024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2023-06-14</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105354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a:t>
            </a:r>
            <a:r>
              <a:rPr lang="en-US" baseline="0" dirty="0" smtClean="0"/>
              <a:t>ODIN instrument shutter is a pneumatically actuated shutter which is fail safe. </a:t>
            </a:r>
          </a:p>
          <a:p>
            <a:endParaRPr lang="en-US" baseline="0" dirty="0" smtClean="0"/>
          </a:p>
          <a:p>
            <a:r>
              <a:rPr lang="en-US" dirty="0" smtClean="0"/>
              <a:t>In case of power failure or failure in instrument air, the instrument shutter is pulled by gravity to its normally shut state</a:t>
            </a:r>
          </a:p>
          <a:p>
            <a:r>
              <a:rPr lang="en-GB" sz="1200" kern="1200" dirty="0" smtClean="0">
                <a:solidFill>
                  <a:schemeClr val="tx1"/>
                </a:solidFill>
                <a:effectLst/>
                <a:latin typeface="+mn-lt"/>
                <a:ea typeface="+mn-ea"/>
                <a:cs typeface="+mn-cs"/>
              </a:rPr>
              <a:t>The ODIN PSS interlocks the power to a safety solenoid valve provided by PSS on the instrument shutter. The solenoid valve in turn, interlocks the instrument air to the instrument shutter. The function of the safety solenoid valve is to prevent inadvertent opening of the instrument shutter when access to the ODIN PSS controlled area is permitted. </a:t>
            </a:r>
            <a:endParaRPr lang="en-US" dirty="0" smtClean="0"/>
          </a:p>
        </p:txBody>
      </p:sp>
      <p:sp>
        <p:nvSpPr>
          <p:cNvPr id="4" name="Slide Number Placeholder 3"/>
          <p:cNvSpPr>
            <a:spLocks noGrp="1"/>
          </p:cNvSpPr>
          <p:nvPr>
            <p:ph type="sldNum" sz="quarter" idx="10"/>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15439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Nexus PSS is a </a:t>
            </a:r>
            <a:r>
              <a:rPr lang="en-GB" sz="1200" kern="1200" dirty="0" smtClean="0">
                <a:solidFill>
                  <a:schemeClr val="tx1"/>
                </a:solidFill>
                <a:effectLst/>
                <a:latin typeface="+mn-lt"/>
                <a:ea typeface="+mn-ea"/>
                <a:cs typeface="+mn-cs"/>
              </a:rPr>
              <a:t>centralised interlink system for all PSS across ESS.</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19</a:t>
            </a:fld>
            <a:endParaRPr lang="sv-SE"/>
          </a:p>
        </p:txBody>
      </p:sp>
    </p:spTree>
    <p:extLst>
      <p:ext uri="{BB962C8B-B14F-4D97-AF65-F5344CB8AC3E}">
        <p14:creationId xmlns:p14="http://schemas.microsoft.com/office/powerpoint/2010/main" val="96714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Fortress DM modules</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20</a:t>
            </a:fld>
            <a:endParaRPr lang="sv-SE"/>
          </a:p>
        </p:txBody>
      </p:sp>
    </p:spTree>
    <p:extLst>
      <p:ext uri="{BB962C8B-B14F-4D97-AF65-F5344CB8AC3E}">
        <p14:creationId xmlns:p14="http://schemas.microsoft.com/office/powerpoint/2010/main" val="193200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function</a:t>
            </a:r>
            <a:r>
              <a:rPr lang="en-US" baseline="0" dirty="0" smtClean="0"/>
              <a:t> of ODIN PSS is to facilitate searching the PSS controlled area before enabling the permit to open the shutter which will be described in detail later on.</a:t>
            </a:r>
          </a:p>
          <a:p>
            <a:endParaRPr lang="en-US" baseline="0" dirty="0" smtClean="0"/>
          </a:p>
          <a:p>
            <a:r>
              <a:rPr lang="en-US" baseline="0" dirty="0" smtClean="0"/>
              <a:t>Inside the ODIN’s cave there is an optical cave is separated from the rest of the cave with a door which opens rarely. In order to avoid searching the optical cave while that internal door is kept closed, PSS monitors the door with a set of magnetic switches and also turn on an annunciator light showing the status of the search of the optical cave.</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832548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22</a:t>
            </a:fld>
            <a:endParaRPr lang="sv-SE"/>
          </a:p>
        </p:txBody>
      </p:sp>
    </p:spTree>
    <p:extLst>
      <p:ext uri="{BB962C8B-B14F-4D97-AF65-F5344CB8AC3E}">
        <p14:creationId xmlns:p14="http://schemas.microsoft.com/office/powerpoint/2010/main" val="177045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24</a:t>
            </a:fld>
            <a:endParaRPr lang="sv-SE"/>
          </a:p>
        </p:txBody>
      </p:sp>
    </p:spTree>
    <p:extLst>
      <p:ext uri="{BB962C8B-B14F-4D97-AF65-F5344CB8AC3E}">
        <p14:creationId xmlns:p14="http://schemas.microsoft.com/office/powerpoint/2010/main" val="2942023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ODIN PSS protects workers by ensuring a safe state of ODIN PSS controlled area when it is accessible, as well as ensuring that no one is left inside the ODIN PSS controlled area when it is unsafe</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26</a:t>
            </a:fld>
            <a:endParaRPr lang="sv-SE"/>
          </a:p>
        </p:txBody>
      </p:sp>
    </p:spTree>
    <p:extLst>
      <p:ext uri="{BB962C8B-B14F-4D97-AF65-F5344CB8AC3E}">
        <p14:creationId xmlns:p14="http://schemas.microsoft.com/office/powerpoint/2010/main" val="390319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more details on this slides for each modes, the status of permits and other status</a:t>
            </a:r>
          </a:p>
          <a:p>
            <a:r>
              <a:rPr lang="en-US" baseline="0" dirty="0" smtClean="0"/>
              <a:t>Add message display modes.</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419903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30</a:t>
            </a:fld>
            <a:endParaRPr lang="sv-SE"/>
          </a:p>
        </p:txBody>
      </p:sp>
    </p:spTree>
    <p:extLst>
      <p:ext uri="{BB962C8B-B14F-4D97-AF65-F5344CB8AC3E}">
        <p14:creationId xmlns:p14="http://schemas.microsoft.com/office/powerpoint/2010/main" val="240640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348556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Add the plan view Yaser used.</a:t>
            </a:r>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7999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PSS includes a key exchange which is a mechanically trapped key interlock system</a:t>
            </a:r>
          </a:p>
          <a:p>
            <a:r>
              <a:rPr lang="en-US" sz="1200" b="0" i="0" u="none" strike="noStrike" kern="1200" baseline="0" dirty="0" smtClean="0">
                <a:solidFill>
                  <a:schemeClr val="tx1"/>
                </a:solidFill>
                <a:latin typeface="+mn-lt"/>
                <a:ea typeface="+mn-ea"/>
                <a:cs typeface="+mn-cs"/>
              </a:rPr>
              <a:t>where one key is exchanged for a number of other keys. It is </a:t>
            </a:r>
            <a:r>
              <a:rPr lang="en-GB" sz="1200" kern="1200" dirty="0" smtClean="0">
                <a:solidFill>
                  <a:schemeClr val="tx1"/>
                </a:solidFill>
                <a:effectLst/>
                <a:latin typeface="+mn-lt"/>
                <a:ea typeface="+mn-ea"/>
                <a:cs typeface="+mn-cs"/>
              </a:rPr>
              <a:t>to ensure that operating procedures are performed as a predetermined sequence of events and that procedural steps cannot be circumvented</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dirty="0" smtClean="0"/>
              <a:t>Main</a:t>
            </a:r>
            <a:r>
              <a:rPr lang="en-US" baseline="0" dirty="0" smtClean="0"/>
              <a:t> functions:</a:t>
            </a:r>
          </a:p>
          <a:p>
            <a:endParaRPr lang="en-US" baseline="0" dirty="0" smtClean="0"/>
          </a:p>
          <a:p>
            <a:pPr marL="171450" indent="-171450">
              <a:buFontTx/>
              <a:buChar char="-"/>
            </a:pPr>
            <a:r>
              <a:rPr lang="en-US" baseline="0" dirty="0" smtClean="0"/>
              <a:t>To make sure PSS controlled area is safe to access</a:t>
            </a:r>
          </a:p>
          <a:p>
            <a:pPr marL="171450" indent="-171450">
              <a:buFontTx/>
              <a:buChar char="-"/>
            </a:pPr>
            <a:r>
              <a:rPr lang="en-US" baseline="0" dirty="0" smtClean="0"/>
              <a:t>To make sure that PSS controlled area searched and locked before going to beam ON</a:t>
            </a:r>
          </a:p>
        </p:txBody>
      </p:sp>
      <p:sp>
        <p:nvSpPr>
          <p:cNvPr id="4" name="Slide Number Placeholder 3"/>
          <p:cNvSpPr>
            <a:spLocks noGrp="1"/>
          </p:cNvSpPr>
          <p:nvPr>
            <p:ph type="sldNum" sz="quarter" idx="10"/>
          </p:nvPr>
        </p:nvSpPr>
        <p:spPr/>
        <p:txBody>
          <a:bodyPr/>
          <a:lstStyle/>
          <a:p>
            <a:fld id="{3AE5A434-646A-2746-9BDC-885B2382B33E}" type="slidenum">
              <a:rPr lang="sv-SE" smtClean="0"/>
              <a:t>32</a:t>
            </a:fld>
            <a:endParaRPr lang="sv-SE"/>
          </a:p>
        </p:txBody>
      </p:sp>
    </p:spTree>
    <p:extLst>
      <p:ext uri="{BB962C8B-B14F-4D97-AF65-F5344CB8AC3E}">
        <p14:creationId xmlns:p14="http://schemas.microsoft.com/office/powerpoint/2010/main" val="218885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3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66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356931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a:t>
            </a:r>
            <a:r>
              <a:rPr lang="en-US" baseline="0" dirty="0" smtClean="0"/>
              <a:t> 12m between transmitter and receiver of the light curtain in this option</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37</a:t>
            </a:fld>
            <a:endParaRPr lang="sv-SE"/>
          </a:p>
        </p:txBody>
      </p:sp>
    </p:spTree>
    <p:extLst>
      <p:ext uri="{BB962C8B-B14F-4D97-AF65-F5344CB8AC3E}">
        <p14:creationId xmlns:p14="http://schemas.microsoft.com/office/powerpoint/2010/main" val="217786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 the</a:t>
            </a:r>
            <a:r>
              <a:rPr lang="en-US" baseline="0" dirty="0" smtClean="0"/>
              <a:t> other part of the optical bench if there </a:t>
            </a:r>
            <a:r>
              <a:rPr lang="en-US" baseline="0" smtClean="0"/>
              <a:t>is a way to </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38</a:t>
            </a:fld>
            <a:endParaRPr lang="sv-SE"/>
          </a:p>
        </p:txBody>
      </p:sp>
    </p:spTree>
    <p:extLst>
      <p:ext uri="{BB962C8B-B14F-4D97-AF65-F5344CB8AC3E}">
        <p14:creationId xmlns:p14="http://schemas.microsoft.com/office/powerpoint/2010/main" val="767399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39</a:t>
            </a:fld>
            <a:endParaRPr lang="sv-SE"/>
          </a:p>
        </p:txBody>
      </p:sp>
    </p:spTree>
    <p:extLst>
      <p:ext uri="{BB962C8B-B14F-4D97-AF65-F5344CB8AC3E}">
        <p14:creationId xmlns:p14="http://schemas.microsoft.com/office/powerpoint/2010/main" val="2116747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365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43</a:t>
            </a:fld>
            <a:endParaRPr lang="sv-SE"/>
          </a:p>
        </p:txBody>
      </p:sp>
    </p:spTree>
    <p:extLst>
      <p:ext uri="{BB962C8B-B14F-4D97-AF65-F5344CB8AC3E}">
        <p14:creationId xmlns:p14="http://schemas.microsoft.com/office/powerpoint/2010/main" val="105089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277959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7</a:t>
            </a:fld>
            <a:endParaRPr lang="sv-SE"/>
          </a:p>
        </p:txBody>
      </p:sp>
    </p:spTree>
    <p:extLst>
      <p:ext uri="{BB962C8B-B14F-4D97-AF65-F5344CB8AC3E}">
        <p14:creationId xmlns:p14="http://schemas.microsoft.com/office/powerpoint/2010/main" val="318651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395190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81821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9622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11</a:t>
            </a:fld>
            <a:endParaRPr lang="sv-SE"/>
          </a:p>
        </p:txBody>
      </p:sp>
    </p:spTree>
    <p:extLst>
      <p:ext uri="{BB962C8B-B14F-4D97-AF65-F5344CB8AC3E}">
        <p14:creationId xmlns:p14="http://schemas.microsoft.com/office/powerpoint/2010/main" val="149489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cave</a:t>
            </a:r>
            <a:r>
              <a:rPr lang="en-US" baseline="0" dirty="0" smtClean="0"/>
              <a:t> access door is an ODIN PSS EUC</a:t>
            </a:r>
          </a:p>
          <a:p>
            <a:endParaRPr lang="en-US" baseline="0" dirty="0" smtClean="0"/>
          </a:p>
          <a:p>
            <a:r>
              <a:rPr lang="en-US" baseline="0" dirty="0" smtClean="0"/>
              <a:t>Explain the main function that is related to this interface</a:t>
            </a:r>
            <a:endParaRPr lang="sv-SE" dirty="0"/>
          </a:p>
        </p:txBody>
      </p:sp>
      <p:sp>
        <p:nvSpPr>
          <p:cNvPr id="4" name="Slide Number Placeholder 3"/>
          <p:cNvSpPr>
            <a:spLocks noGrp="1"/>
          </p:cNvSpPr>
          <p:nvPr>
            <p:ph type="sldNum" sz="quarter" idx="10"/>
          </p:nvPr>
        </p:nvSpPr>
        <p:spPr/>
        <p:txBody>
          <a:bodyPr/>
          <a:lstStyle/>
          <a:p>
            <a:fld id="{3AE5A434-646A-2746-9BDC-885B2382B33E}" type="slidenum">
              <a:rPr lang="sv-SE" smtClean="0"/>
              <a:t>15</a:t>
            </a:fld>
            <a:endParaRPr lang="sv-SE"/>
          </a:p>
        </p:txBody>
      </p:sp>
    </p:spTree>
    <p:extLst>
      <p:ext uri="{BB962C8B-B14F-4D97-AF65-F5344CB8AC3E}">
        <p14:creationId xmlns:p14="http://schemas.microsoft.com/office/powerpoint/2010/main" val="331845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2023-06-14</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2023-06-14</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48.jpe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2.jp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52.jp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microsoft.com/office/2007/relationships/hdphoto" Target="../media/hdphoto5.wdp"/><Relationship Id="rId11" Type="http://schemas.openxmlformats.org/officeDocument/2006/relationships/image" Target="../media/image47.png"/><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slide" Target="slide31.xml"/><Relationship Id="rId5" Type="http://schemas.openxmlformats.org/officeDocument/2006/relationships/image" Target="../media/image54.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RP Controlled Locks</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889250" y="1491558"/>
            <a:ext cx="5078730" cy="3874884"/>
          </a:xfrm>
          <a:prstGeom prst="rect">
            <a:avLst/>
          </a:prstGeom>
          <a:noFill/>
          <a:ln>
            <a:noFill/>
          </a:ln>
        </p:spPr>
      </p:pic>
      <p:sp>
        <p:nvSpPr>
          <p:cNvPr id="13" name="Oval 12"/>
          <p:cNvSpPr/>
          <p:nvPr/>
        </p:nvSpPr>
        <p:spPr>
          <a:xfrm>
            <a:off x="6705337" y="4686300"/>
            <a:ext cx="616213" cy="520700"/>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976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11</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Arrangement of PSS Equipment Around the Cave</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3" name="Picture 2"/>
          <p:cNvPicPr>
            <a:picLocks noChangeAspect="1"/>
          </p:cNvPicPr>
          <p:nvPr/>
        </p:nvPicPr>
        <p:blipFill rotWithShape="1">
          <a:blip r:embed="rId3"/>
          <a:srcRect b="9355"/>
          <a:stretch/>
        </p:blipFill>
        <p:spPr>
          <a:xfrm>
            <a:off x="1848228" y="1582911"/>
            <a:ext cx="8495544" cy="4119390"/>
          </a:xfrm>
          <a:prstGeom prst="rect">
            <a:avLst/>
          </a:prstGeom>
        </p:spPr>
      </p:pic>
      <p:cxnSp>
        <p:nvCxnSpPr>
          <p:cNvPr id="14" name="Straight Arrow Connector 13"/>
          <p:cNvCxnSpPr>
            <a:stCxn id="26" idx="1"/>
          </p:cNvCxnSpPr>
          <p:nvPr/>
        </p:nvCxnSpPr>
        <p:spPr>
          <a:xfrm flipH="1">
            <a:off x="9423400" y="2732625"/>
            <a:ext cx="1264406" cy="1422400"/>
          </a:xfrm>
          <a:prstGeom prst="straightConnector1">
            <a:avLst/>
          </a:prstGeom>
          <a:ln w="19050">
            <a:solidFill>
              <a:srgbClr val="FF0000"/>
            </a:solidFill>
            <a:prstDash val="lgDash"/>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1611976" y="2077790"/>
            <a:ext cx="1842424" cy="1627341"/>
          </a:xfrm>
          <a:prstGeom prst="straightConnector1">
            <a:avLst/>
          </a:prstGeom>
          <a:ln w="19050">
            <a:solidFill>
              <a:srgbClr val="FF0000"/>
            </a:solidFill>
            <a:prstDash val="lgDash"/>
            <a:tailEnd type="triangle"/>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540224" y="1446416"/>
            <a:ext cx="825436" cy="995925"/>
            <a:chOff x="278273" y="496408"/>
            <a:chExt cx="825436" cy="995925"/>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73" y="496408"/>
              <a:ext cx="825436" cy="995925"/>
            </a:xfrm>
            <a:prstGeom prst="rect">
              <a:avLst/>
            </a:prstGeom>
          </p:spPr>
        </p:pic>
        <p:sp>
          <p:nvSpPr>
            <p:cNvPr id="24" name="TextBox 23"/>
            <p:cNvSpPr txBox="1"/>
            <p:nvPr/>
          </p:nvSpPr>
          <p:spPr>
            <a:xfrm>
              <a:off x="379467" y="1221185"/>
              <a:ext cx="657407" cy="215444"/>
            </a:xfrm>
            <a:prstGeom prst="rect">
              <a:avLst/>
            </a:prstGeom>
            <a:noFill/>
          </p:spPr>
          <p:txBody>
            <a:bodyPr wrap="square" rtlCol="0">
              <a:spAutoFit/>
            </a:bodyPr>
            <a:lstStyle/>
            <a:p>
              <a:pPr algn="l"/>
              <a:r>
                <a:rPr lang="en-US" sz="800" dirty="0" smtClean="0">
                  <a:solidFill>
                    <a:schemeClr val="bg1"/>
                  </a:solidFill>
                </a:rPr>
                <a:t>Searching</a:t>
              </a:r>
              <a:endParaRPr lang="sv-SE" sz="800" dirty="0" smtClean="0">
                <a:solidFill>
                  <a:schemeClr val="bg1"/>
                </a:solidFill>
              </a:endParaRPr>
            </a:p>
          </p:txBody>
        </p:sp>
      </p:gr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37500" t="7428" r="36616" b="9275"/>
          <a:stretch/>
        </p:blipFill>
        <p:spPr>
          <a:xfrm>
            <a:off x="10687806" y="1700732"/>
            <a:ext cx="1195130" cy="2063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1" name="Straight Arrow Connector 30"/>
          <p:cNvCxnSpPr>
            <a:stCxn id="34" idx="3"/>
          </p:cNvCxnSpPr>
          <p:nvPr/>
        </p:nvCxnSpPr>
        <p:spPr>
          <a:xfrm>
            <a:off x="1676211" y="3243466"/>
            <a:ext cx="1733225" cy="795134"/>
          </a:xfrm>
          <a:prstGeom prst="straightConnector1">
            <a:avLst/>
          </a:prstGeom>
          <a:ln w="19050">
            <a:solidFill>
              <a:srgbClr val="FF0000"/>
            </a:solidFill>
            <a:prstDash val="lgDash"/>
            <a:tailEnd type="triangle"/>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360285" y="2781801"/>
            <a:ext cx="131592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666666"/>
                </a:solidFill>
              </a:rPr>
              <a:t>PSS Key Exchange Unit</a:t>
            </a:r>
            <a:endParaRPr lang="sv-SE" dirty="0" smtClean="0">
              <a:solidFill>
                <a:srgbClr val="666666"/>
              </a:solidFill>
            </a:endParaRPr>
          </a:p>
        </p:txBody>
      </p:sp>
      <p:sp>
        <p:nvSpPr>
          <p:cNvPr id="36" name="Oval 35"/>
          <p:cNvSpPr/>
          <p:nvPr/>
        </p:nvSpPr>
        <p:spPr>
          <a:xfrm>
            <a:off x="2793223" y="4134635"/>
            <a:ext cx="616213" cy="58121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Straight Arrow Connector 36"/>
          <p:cNvCxnSpPr>
            <a:stCxn id="36" idx="5"/>
          </p:cNvCxnSpPr>
          <p:nvPr/>
        </p:nvCxnSpPr>
        <p:spPr>
          <a:xfrm>
            <a:off x="3319194" y="4630730"/>
            <a:ext cx="541606" cy="133827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8" name="Picture 6" descr="Product Details - Industry Mall - Siemens WW"/>
          <p:cNvPicPr>
            <a:picLocks noChangeAspect="1" noChangeArrowheads="1"/>
          </p:cNvPicPr>
          <p:nvPr/>
        </p:nvPicPr>
        <p:blipFill rotWithShape="1">
          <a:blip r:embed="rId6">
            <a:extLst>
              <a:ext uri="{28A0092B-C50C-407E-A947-70E740481C1C}">
                <a14:useLocalDpi xmlns:a14="http://schemas.microsoft.com/office/drawing/2010/main" val="0"/>
              </a:ext>
            </a:extLst>
          </a:blip>
          <a:srcRect t="18225"/>
          <a:stretch/>
        </p:blipFill>
        <p:spPr bwMode="auto">
          <a:xfrm>
            <a:off x="3923007" y="5853211"/>
            <a:ext cx="983938" cy="804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flipV="1">
            <a:off x="1676211" y="4630730"/>
            <a:ext cx="377033" cy="220744"/>
          </a:xfrm>
          <a:prstGeom prst="straightConnector1">
            <a:avLst/>
          </a:prstGeom>
          <a:ln w="19050">
            <a:solidFill>
              <a:srgbClr val="FF0000"/>
            </a:solidFill>
            <a:prstDash val="lgDash"/>
            <a:tailEnd type="triangle"/>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360285" y="4851474"/>
            <a:ext cx="131592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666666"/>
                </a:solidFill>
              </a:rPr>
              <a:t>PSS OPI Inside the Hutch</a:t>
            </a:r>
            <a:endParaRPr lang="sv-SE" dirty="0" smtClean="0">
              <a:solidFill>
                <a:srgbClr val="666666"/>
              </a:solidFill>
            </a:endParaRPr>
          </a:p>
        </p:txBody>
      </p:sp>
    </p:spTree>
    <p:extLst>
      <p:ext uri="{BB962C8B-B14F-4D97-AF65-F5344CB8AC3E}">
        <p14:creationId xmlns:p14="http://schemas.microsoft.com/office/powerpoint/2010/main" val="41986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ODIN </a:t>
            </a:r>
            <a:r>
              <a:rPr lang="en-GB" dirty="0"/>
              <a:t>PSS Main Functions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2.</a:t>
            </a:r>
            <a:endParaRPr lang="sv-SE" dirty="0"/>
          </a:p>
        </p:txBody>
      </p:sp>
    </p:spTree>
    <p:extLst>
      <p:ext uri="{BB962C8B-B14F-4D97-AF65-F5344CB8AC3E}">
        <p14:creationId xmlns:p14="http://schemas.microsoft.com/office/powerpoint/2010/main" val="14998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ODIN PSS Main </a:t>
            </a:r>
            <a:r>
              <a:rPr lang="en-US" dirty="0" smtClean="0"/>
              <a:t>Functions</a:t>
            </a:r>
            <a:endParaRPr lang="en-US"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13</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2023-06-14</a:t>
            </a:fld>
            <a:endParaRPr lang="sv-SE" dirty="0"/>
          </a:p>
        </p:txBody>
      </p:sp>
      <p:sp>
        <p:nvSpPr>
          <p:cNvPr id="6" name="Rectangle 5"/>
          <p:cNvSpPr/>
          <p:nvPr/>
        </p:nvSpPr>
        <p:spPr>
          <a:xfrm>
            <a:off x="1339850" y="1153558"/>
            <a:ext cx="7442200" cy="369332"/>
          </a:xfrm>
          <a:prstGeom prst="rect">
            <a:avLst/>
          </a:prstGeom>
        </p:spPr>
        <p:txBody>
          <a:bodyPr wrap="square">
            <a:spAutoFit/>
          </a:bodyPr>
          <a:lstStyle/>
          <a:p>
            <a:pPr marL="285750" lvl="0" indent="-285750">
              <a:spcAft>
                <a:spcPts val="600"/>
              </a:spcAft>
              <a:buFont typeface="Arial" panose="020B0604020202020204" pitchFamily="34" charset="0"/>
              <a:buChar char="•"/>
            </a:pPr>
            <a:endParaRPr lang="en-US" dirty="0"/>
          </a:p>
        </p:txBody>
      </p:sp>
      <p:graphicFrame>
        <p:nvGraphicFramePr>
          <p:cNvPr id="7" name="Diagram 6"/>
          <p:cNvGraphicFramePr/>
          <p:nvPr>
            <p:extLst>
              <p:ext uri="{D42A27DB-BD31-4B8C-83A1-F6EECF244321}">
                <p14:modId xmlns:p14="http://schemas.microsoft.com/office/powerpoint/2010/main" val="539860951"/>
              </p:ext>
            </p:extLst>
          </p:nvPr>
        </p:nvGraphicFramePr>
        <p:xfrm>
          <a:off x="1611976" y="9854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017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9AB0CC0-FD3A-4FA2-84A5-94F9EF4468B1}"/>
                                            </p:graphicEl>
                                          </p:spTgt>
                                        </p:tgtEl>
                                        <p:attrNameLst>
                                          <p:attrName>style.visibility</p:attrName>
                                        </p:attrNameLst>
                                      </p:cBhvr>
                                      <p:to>
                                        <p:strVal val="visible"/>
                                      </p:to>
                                    </p:set>
                                    <p:animEffect transition="in" filter="fade">
                                      <p:cBhvr>
                                        <p:cTn id="7" dur="500"/>
                                        <p:tgtEl>
                                          <p:spTgt spid="7">
                                            <p:graphicEl>
                                              <a:dgm id="{A9AB0CC0-FD3A-4FA2-84A5-94F9EF4468B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36FFCD2E-E96F-426E-BFCE-1F357BE99CEF}"/>
                                            </p:graphicEl>
                                          </p:spTgt>
                                        </p:tgtEl>
                                        <p:attrNameLst>
                                          <p:attrName>style.visibility</p:attrName>
                                        </p:attrNameLst>
                                      </p:cBhvr>
                                      <p:to>
                                        <p:strVal val="visible"/>
                                      </p:to>
                                    </p:set>
                                    <p:animEffect transition="in" filter="fade">
                                      <p:cBhvr>
                                        <p:cTn id="10" dur="500"/>
                                        <p:tgtEl>
                                          <p:spTgt spid="7">
                                            <p:graphicEl>
                                              <a:dgm id="{36FFCD2E-E96F-426E-BFCE-1F357BE99CE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3726709E-2EF9-47B2-8BA1-C41D8B1FA706}"/>
                                            </p:graphicEl>
                                          </p:spTgt>
                                        </p:tgtEl>
                                        <p:attrNameLst>
                                          <p:attrName>style.visibility</p:attrName>
                                        </p:attrNameLst>
                                      </p:cBhvr>
                                      <p:to>
                                        <p:strVal val="visible"/>
                                      </p:to>
                                    </p:set>
                                    <p:animEffect transition="in" filter="fade">
                                      <p:cBhvr>
                                        <p:cTn id="15" dur="500"/>
                                        <p:tgtEl>
                                          <p:spTgt spid="7">
                                            <p:graphicEl>
                                              <a:dgm id="{3726709E-2EF9-47B2-8BA1-C41D8B1FA70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50B21F30-A80F-4667-B509-0A3BE2F1F858}"/>
                                            </p:graphicEl>
                                          </p:spTgt>
                                        </p:tgtEl>
                                        <p:attrNameLst>
                                          <p:attrName>style.visibility</p:attrName>
                                        </p:attrNameLst>
                                      </p:cBhvr>
                                      <p:to>
                                        <p:strVal val="visible"/>
                                      </p:to>
                                    </p:set>
                                    <p:animEffect transition="in" filter="fade">
                                      <p:cBhvr>
                                        <p:cTn id="18" dur="500"/>
                                        <p:tgtEl>
                                          <p:spTgt spid="7">
                                            <p:graphicEl>
                                              <a:dgm id="{50B21F30-A80F-4667-B509-0A3BE2F1F85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7EF16C6E-9522-459C-8669-16A6C1E18AD7}"/>
                                            </p:graphicEl>
                                          </p:spTgt>
                                        </p:tgtEl>
                                        <p:attrNameLst>
                                          <p:attrName>style.visibility</p:attrName>
                                        </p:attrNameLst>
                                      </p:cBhvr>
                                      <p:to>
                                        <p:strVal val="visible"/>
                                      </p:to>
                                    </p:set>
                                    <p:animEffect transition="in" filter="fade">
                                      <p:cBhvr>
                                        <p:cTn id="23" dur="500"/>
                                        <p:tgtEl>
                                          <p:spTgt spid="7">
                                            <p:graphicEl>
                                              <a:dgm id="{7EF16C6E-9522-459C-8669-16A6C1E18AD7}"/>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D2424530-5549-4350-BAEC-DEBD57634004}"/>
                                            </p:graphicEl>
                                          </p:spTgt>
                                        </p:tgtEl>
                                        <p:attrNameLst>
                                          <p:attrName>style.visibility</p:attrName>
                                        </p:attrNameLst>
                                      </p:cBhvr>
                                      <p:to>
                                        <p:strVal val="visible"/>
                                      </p:to>
                                    </p:set>
                                    <p:animEffect transition="in" filter="fade">
                                      <p:cBhvr>
                                        <p:cTn id="26" dur="500"/>
                                        <p:tgtEl>
                                          <p:spTgt spid="7">
                                            <p:graphicEl>
                                              <a:dgm id="{D2424530-5549-4350-BAEC-DEBD5763400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DCCAA9EB-348E-49D5-A3DA-D34541A0876B}"/>
                                            </p:graphicEl>
                                          </p:spTgt>
                                        </p:tgtEl>
                                        <p:attrNameLst>
                                          <p:attrName>style.visibility</p:attrName>
                                        </p:attrNameLst>
                                      </p:cBhvr>
                                      <p:to>
                                        <p:strVal val="visible"/>
                                      </p:to>
                                    </p:set>
                                    <p:animEffect transition="in" filter="fade">
                                      <p:cBhvr>
                                        <p:cTn id="31" dur="500"/>
                                        <p:tgtEl>
                                          <p:spTgt spid="7">
                                            <p:graphicEl>
                                              <a:dgm id="{DCCAA9EB-348E-49D5-A3DA-D34541A0876B}"/>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2092D775-1B0D-4968-A09B-48E0A0D3AAEF}"/>
                                            </p:graphicEl>
                                          </p:spTgt>
                                        </p:tgtEl>
                                        <p:attrNameLst>
                                          <p:attrName>style.visibility</p:attrName>
                                        </p:attrNameLst>
                                      </p:cBhvr>
                                      <p:to>
                                        <p:strVal val="visible"/>
                                      </p:to>
                                    </p:set>
                                    <p:animEffect transition="in" filter="fade">
                                      <p:cBhvr>
                                        <p:cTn id="34" dur="500"/>
                                        <p:tgtEl>
                                          <p:spTgt spid="7">
                                            <p:graphicEl>
                                              <a:dgm id="{2092D775-1B0D-4968-A09B-48E0A0D3AAEF}"/>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B2823C12-467B-423D-A5A9-D25BC570D76C}"/>
                                            </p:graphicEl>
                                          </p:spTgt>
                                        </p:tgtEl>
                                        <p:attrNameLst>
                                          <p:attrName>style.visibility</p:attrName>
                                        </p:attrNameLst>
                                      </p:cBhvr>
                                      <p:to>
                                        <p:strVal val="visible"/>
                                      </p:to>
                                    </p:set>
                                    <p:animEffect transition="in" filter="fade">
                                      <p:cBhvr>
                                        <p:cTn id="39" dur="500"/>
                                        <p:tgtEl>
                                          <p:spTgt spid="7">
                                            <p:graphicEl>
                                              <a:dgm id="{B2823C12-467B-423D-A5A9-D25BC570D76C}"/>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2EA8A1C0-2692-476B-A5A2-26EAF7988739}"/>
                                            </p:graphicEl>
                                          </p:spTgt>
                                        </p:tgtEl>
                                        <p:attrNameLst>
                                          <p:attrName>style.visibility</p:attrName>
                                        </p:attrNameLst>
                                      </p:cBhvr>
                                      <p:to>
                                        <p:strVal val="visible"/>
                                      </p:to>
                                    </p:set>
                                    <p:animEffect transition="in" filter="fade">
                                      <p:cBhvr>
                                        <p:cTn id="42" dur="500"/>
                                        <p:tgtEl>
                                          <p:spTgt spid="7">
                                            <p:graphicEl>
                                              <a:dgm id="{2EA8A1C0-2692-476B-A5A2-26EAF798873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51F62811-BA58-402B-85D9-CE8857A3BDE8}"/>
                                            </p:graphicEl>
                                          </p:spTgt>
                                        </p:tgtEl>
                                        <p:attrNameLst>
                                          <p:attrName>style.visibility</p:attrName>
                                        </p:attrNameLst>
                                      </p:cBhvr>
                                      <p:to>
                                        <p:strVal val="visible"/>
                                      </p:to>
                                    </p:set>
                                    <p:animEffect transition="in" filter="fade">
                                      <p:cBhvr>
                                        <p:cTn id="47" dur="500"/>
                                        <p:tgtEl>
                                          <p:spTgt spid="7">
                                            <p:graphicEl>
                                              <a:dgm id="{51F62811-BA58-402B-85D9-CE8857A3BDE8}"/>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E6C0907D-1095-4A2C-A233-1582C64E087A}"/>
                                            </p:graphicEl>
                                          </p:spTgt>
                                        </p:tgtEl>
                                        <p:attrNameLst>
                                          <p:attrName>style.visibility</p:attrName>
                                        </p:attrNameLst>
                                      </p:cBhvr>
                                      <p:to>
                                        <p:strVal val="visible"/>
                                      </p:to>
                                    </p:set>
                                    <p:animEffect transition="in" filter="fade">
                                      <p:cBhvr>
                                        <p:cTn id="50" dur="500"/>
                                        <p:tgtEl>
                                          <p:spTgt spid="7">
                                            <p:graphicEl>
                                              <a:dgm id="{E6C0907D-1095-4A2C-A233-1582C64E08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ODIN </a:t>
            </a:r>
            <a:r>
              <a:rPr lang="en-GB" dirty="0"/>
              <a:t>PSS </a:t>
            </a:r>
            <a:r>
              <a:rPr lang="en-GB" dirty="0" smtClean="0"/>
              <a:t>Interfaces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a:t>3</a:t>
            </a:r>
            <a:r>
              <a:rPr lang="en-US" dirty="0" smtClean="0"/>
              <a:t>.</a:t>
            </a:r>
            <a:endParaRPr lang="sv-SE" dirty="0"/>
          </a:p>
        </p:txBody>
      </p:sp>
    </p:spTree>
    <p:extLst>
      <p:ext uri="{BB962C8B-B14F-4D97-AF65-F5344CB8AC3E}">
        <p14:creationId xmlns:p14="http://schemas.microsoft.com/office/powerpoint/2010/main" val="100331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srcRect l="11630" t="22880"/>
          <a:stretch/>
        </p:blipFill>
        <p:spPr>
          <a:xfrm>
            <a:off x="1489710" y="1935871"/>
            <a:ext cx="8867536" cy="3613292"/>
          </a:xfrm>
          <a:prstGeom prst="rect">
            <a:avLst/>
          </a:prstGeom>
        </p:spPr>
      </p:pic>
      <p:sp>
        <p:nvSpPr>
          <p:cNvPr id="2" name="Title 1"/>
          <p:cNvSpPr>
            <a:spLocks noGrp="1"/>
          </p:cNvSpPr>
          <p:nvPr>
            <p:ph type="title"/>
          </p:nvPr>
        </p:nvSpPr>
        <p:spPr/>
        <p:txBody>
          <a:bodyPr/>
          <a:lstStyle/>
          <a:p>
            <a:r>
              <a:rPr lang="en-US" dirty="0" smtClean="0"/>
              <a:t>ODIN 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15</a:t>
            </a:fld>
            <a:endParaRPr lang="sv-SE"/>
          </a:p>
        </p:txBody>
      </p:sp>
      <p:sp>
        <p:nvSpPr>
          <p:cNvPr id="6" name="Text Placeholder 5"/>
          <p:cNvSpPr>
            <a:spLocks noGrp="1"/>
          </p:cNvSpPr>
          <p:nvPr>
            <p:ph type="body" sz="quarter" idx="14"/>
          </p:nvPr>
        </p:nvSpPr>
        <p:spPr/>
        <p:txBody>
          <a:bodyPr/>
          <a:lstStyle/>
          <a:p>
            <a:r>
              <a:rPr lang="en-US" dirty="0" smtClean="0"/>
              <a:t>The Access Door</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pic>
        <p:nvPicPr>
          <p:cNvPr id="24" name="Picture 23"/>
          <p:cNvPicPr/>
          <p:nvPr/>
        </p:nvPicPr>
        <p:blipFill rotWithShape="1">
          <a:blip r:embed="rId4">
            <a:extLst>
              <a:ext uri="{28A0092B-C50C-407E-A947-70E740481C1C}">
                <a14:useLocalDpi xmlns:a14="http://schemas.microsoft.com/office/drawing/2010/main" val="0"/>
              </a:ext>
            </a:extLst>
          </a:blip>
          <a:srcRect t="60704" r="27787"/>
          <a:stretch/>
        </p:blipFill>
        <p:spPr bwMode="auto">
          <a:xfrm>
            <a:off x="6051867" y="2440033"/>
            <a:ext cx="4510902" cy="3012988"/>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9255" y="2164081"/>
            <a:ext cx="4780280" cy="3585210"/>
          </a:xfrm>
          <a:prstGeom prst="rect">
            <a:avLst/>
          </a:prstGeom>
        </p:spPr>
      </p:pic>
      <p:sp>
        <p:nvSpPr>
          <p:cNvPr id="7" name="Oval 6"/>
          <p:cNvSpPr/>
          <p:nvPr/>
        </p:nvSpPr>
        <p:spPr>
          <a:xfrm>
            <a:off x="1333500" y="3870961"/>
            <a:ext cx="1722120" cy="188214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Straight Arrow Connector 31"/>
          <p:cNvCxnSpPr>
            <a:stCxn id="7" idx="7"/>
          </p:cNvCxnSpPr>
          <p:nvPr/>
        </p:nvCxnSpPr>
        <p:spPr>
          <a:xfrm flipV="1">
            <a:off x="2803421" y="2081935"/>
            <a:ext cx="2256259" cy="206465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83864" y="1632045"/>
            <a:ext cx="260953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lang="en-US" dirty="0" smtClean="0">
                <a:solidFill>
                  <a:srgbClr val="666666"/>
                </a:solidFill>
              </a:rPr>
              <a:t>The Access Door PSS ICC</a:t>
            </a:r>
            <a:endParaRPr lang="sv-SE" dirty="0" smtClean="0">
              <a:solidFill>
                <a:srgbClr val="666666"/>
              </a:solidFill>
            </a:endParaRPr>
          </a:p>
        </p:txBody>
      </p:sp>
    </p:spTree>
    <p:extLst>
      <p:ext uri="{BB962C8B-B14F-4D97-AF65-F5344CB8AC3E}">
        <p14:creationId xmlns:p14="http://schemas.microsoft.com/office/powerpoint/2010/main" val="322095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1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3500"/>
                            </p:stCondLst>
                            <p:childTnLst>
                              <p:par>
                                <p:cTn id="24" presetID="10" presetClass="entr" presetSubtype="0" fill="hold" nodeType="afterEffect">
                                  <p:stCondLst>
                                    <p:cond delay="20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16</a:t>
            </a:fld>
            <a:endParaRPr lang="sv-SE"/>
          </a:p>
        </p:txBody>
      </p:sp>
      <p:sp>
        <p:nvSpPr>
          <p:cNvPr id="6" name="Text Placeholder 5"/>
          <p:cNvSpPr>
            <a:spLocks noGrp="1"/>
          </p:cNvSpPr>
          <p:nvPr>
            <p:ph type="body" sz="quarter" idx="14"/>
          </p:nvPr>
        </p:nvSpPr>
        <p:spPr/>
        <p:txBody>
          <a:bodyPr/>
          <a:lstStyle/>
          <a:p>
            <a:r>
              <a:rPr lang="en-US" dirty="0" smtClean="0"/>
              <a:t>The Access Door Motor Mechanical Override</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pic>
        <p:nvPicPr>
          <p:cNvPr id="11" name="Picture 10"/>
          <p:cNvPicPr>
            <a:picLocks noChangeAspect="1"/>
          </p:cNvPicPr>
          <p:nvPr/>
        </p:nvPicPr>
        <p:blipFill rotWithShape="1">
          <a:blip r:embed="rId2"/>
          <a:srcRect l="30722" t="22880" r="33458"/>
          <a:stretch/>
        </p:blipFill>
        <p:spPr>
          <a:xfrm>
            <a:off x="6851464" y="2338892"/>
            <a:ext cx="3960771" cy="3981521"/>
          </a:xfrm>
          <a:prstGeom prst="rect">
            <a:avLst/>
          </a:prstGeom>
        </p:spPr>
      </p:pic>
      <p:sp>
        <p:nvSpPr>
          <p:cNvPr id="31" name="Oval 30"/>
          <p:cNvSpPr/>
          <p:nvPr/>
        </p:nvSpPr>
        <p:spPr>
          <a:xfrm>
            <a:off x="10196022" y="4546600"/>
            <a:ext cx="61621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Straight Arrow Connector 32"/>
          <p:cNvCxnSpPr>
            <a:endCxn id="57" idx="2"/>
          </p:cNvCxnSpPr>
          <p:nvPr/>
        </p:nvCxnSpPr>
        <p:spPr>
          <a:xfrm flipH="1" flipV="1">
            <a:off x="9955634" y="2040595"/>
            <a:ext cx="407567" cy="250600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7" name="Picture 56"/>
          <p:cNvPicPr/>
          <p:nvPr/>
        </p:nvPicPr>
        <p:blipFill>
          <a:blip r:embed="rId3">
            <a:extLst>
              <a:ext uri="{28A0092B-C50C-407E-A947-70E740481C1C}">
                <a14:useLocalDpi xmlns:a14="http://schemas.microsoft.com/office/drawing/2010/main" val="0"/>
              </a:ext>
            </a:extLst>
          </a:blip>
          <a:srcRect/>
          <a:stretch>
            <a:fillRect/>
          </a:stretch>
        </p:blipFill>
        <p:spPr bwMode="auto">
          <a:xfrm>
            <a:off x="9119233" y="565079"/>
            <a:ext cx="1672802" cy="1475516"/>
          </a:xfrm>
          <a:prstGeom prst="rect">
            <a:avLst/>
          </a:prstGeom>
          <a:noFill/>
          <a:ln>
            <a:noFill/>
          </a:ln>
        </p:spPr>
      </p:pic>
      <p:pic>
        <p:nvPicPr>
          <p:cNvPr id="14" name="Picture 13"/>
          <p:cNvPicPr>
            <a:picLocks noChangeAspect="1"/>
          </p:cNvPicPr>
          <p:nvPr/>
        </p:nvPicPr>
        <p:blipFill>
          <a:blip r:embed="rId4"/>
          <a:stretch>
            <a:fillRect/>
          </a:stretch>
        </p:blipFill>
        <p:spPr>
          <a:xfrm>
            <a:off x="582573" y="2907018"/>
            <a:ext cx="5627687" cy="3279163"/>
          </a:xfrm>
          <a:prstGeom prst="rect">
            <a:avLst/>
          </a:prstGeom>
        </p:spPr>
      </p:pic>
      <p:pic>
        <p:nvPicPr>
          <p:cNvPr id="17" name="Picture 16"/>
          <p:cNvPicPr>
            <a:picLocks noChangeAspect="1"/>
          </p:cNvPicPr>
          <p:nvPr/>
        </p:nvPicPr>
        <p:blipFill>
          <a:blip r:embed="rId5"/>
          <a:stretch>
            <a:fillRect/>
          </a:stretch>
        </p:blipFill>
        <p:spPr>
          <a:xfrm>
            <a:off x="2607919" y="1383567"/>
            <a:ext cx="1718656" cy="1371819"/>
          </a:xfrm>
          <a:prstGeom prst="rect">
            <a:avLst/>
          </a:prstGeom>
        </p:spPr>
      </p:pic>
      <p:sp>
        <p:nvSpPr>
          <p:cNvPr id="32" name="Oval 31"/>
          <p:cNvSpPr/>
          <p:nvPr/>
        </p:nvSpPr>
        <p:spPr>
          <a:xfrm>
            <a:off x="795602" y="4702820"/>
            <a:ext cx="61621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4" name="Straight Arrow Connector 33"/>
          <p:cNvCxnSpPr>
            <a:stCxn id="32" idx="7"/>
          </p:cNvCxnSpPr>
          <p:nvPr/>
        </p:nvCxnSpPr>
        <p:spPr>
          <a:xfrm flipV="1">
            <a:off x="1321573" y="2774639"/>
            <a:ext cx="1548627" cy="2004436"/>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66314" y="1526228"/>
            <a:ext cx="1536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666666"/>
                </a:solidFill>
              </a:rPr>
              <a:t>Outside of the cave</a:t>
            </a:r>
            <a:endParaRPr lang="sv-SE" dirty="0" smtClean="0">
              <a:solidFill>
                <a:srgbClr val="666666"/>
              </a:solidFill>
            </a:endParaRPr>
          </a:p>
        </p:txBody>
      </p:sp>
      <p:sp>
        <p:nvSpPr>
          <p:cNvPr id="39" name="TextBox 38"/>
          <p:cNvSpPr txBox="1"/>
          <p:nvPr/>
        </p:nvSpPr>
        <p:spPr>
          <a:xfrm>
            <a:off x="609560" y="1538927"/>
            <a:ext cx="1536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666666"/>
                </a:solidFill>
              </a:rPr>
              <a:t>Inside of the cave</a:t>
            </a:r>
            <a:endParaRPr lang="sv-SE" dirty="0" smtClean="0">
              <a:solidFill>
                <a:srgbClr val="666666"/>
              </a:solidFill>
            </a:endParaRPr>
          </a:p>
        </p:txBody>
      </p:sp>
    </p:spTree>
    <p:extLst>
      <p:ext uri="{BB962C8B-B14F-4D97-AF65-F5344CB8AC3E}">
        <p14:creationId xmlns:p14="http://schemas.microsoft.com/office/powerpoint/2010/main" val="152478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17</a:t>
            </a:fld>
            <a:endParaRPr lang="sv-SE"/>
          </a:p>
        </p:txBody>
      </p:sp>
      <p:sp>
        <p:nvSpPr>
          <p:cNvPr id="6" name="Text Placeholder 5"/>
          <p:cNvSpPr>
            <a:spLocks noGrp="1"/>
          </p:cNvSpPr>
          <p:nvPr>
            <p:ph type="body" sz="quarter" idx="14"/>
          </p:nvPr>
        </p:nvSpPr>
        <p:spPr/>
        <p:txBody>
          <a:bodyPr/>
          <a:lstStyle/>
          <a:p>
            <a:r>
              <a:rPr lang="en-US" dirty="0" smtClean="0"/>
              <a:t>The Access Door</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pic>
        <p:nvPicPr>
          <p:cNvPr id="11" name="Picture 10"/>
          <p:cNvPicPr>
            <a:picLocks noChangeAspect="1"/>
          </p:cNvPicPr>
          <p:nvPr/>
        </p:nvPicPr>
        <p:blipFill rotWithShape="1">
          <a:blip r:embed="rId2"/>
          <a:srcRect l="11630" t="22880"/>
          <a:stretch/>
        </p:blipFill>
        <p:spPr>
          <a:xfrm>
            <a:off x="1662232" y="2393950"/>
            <a:ext cx="8867536" cy="3613292"/>
          </a:xfrm>
          <a:prstGeom prst="rect">
            <a:avLst/>
          </a:prstGeom>
        </p:spPr>
      </p:pic>
      <p:pic>
        <p:nvPicPr>
          <p:cNvPr id="15" name="Picture 6" descr="http://www.automation.siemens.com/bilddb/interfaces/InterfaceImageDB.asmx/GetImageVariant?objectkey=P_NSW0_XX_00125&amp;imagevariantid=16&amp;lang=&amp;interfaceuserid=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375" y="1400901"/>
            <a:ext cx="616478" cy="60028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8" descr="http://www.automation.siemens.com/bilddb/interfaces/InterfaceImageDB.asmx/GetImageVariant?objectkey=P_NSW0_XX_00124&amp;imagevariantid=16&amp;lang=&amp;interfaceuserid=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488" y="1458235"/>
            <a:ext cx="410986" cy="40019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500" y1="13900" x2="20500" y2="13900"/>
                      </a14:backgroundRemoval>
                    </a14:imgEffect>
                  </a14:imgLayer>
                </a14:imgProps>
              </a:ext>
              <a:ext uri="{28A0092B-C50C-407E-A947-70E740481C1C}">
                <a14:useLocalDpi xmlns:a14="http://schemas.microsoft.com/office/drawing/2010/main" val="0"/>
              </a:ext>
            </a:extLst>
          </a:blip>
          <a:stretch>
            <a:fillRect/>
          </a:stretch>
        </p:blipFill>
        <p:spPr>
          <a:xfrm>
            <a:off x="5105180" y="1361782"/>
            <a:ext cx="678529" cy="678529"/>
          </a:xfrm>
          <a:prstGeom prst="rect">
            <a:avLst/>
          </a:prstGeom>
          <a:ln w="19050">
            <a:solidFill>
              <a:schemeClr val="tx1"/>
            </a:solidFill>
          </a:ln>
        </p:spPr>
      </p:pic>
      <p:sp>
        <p:nvSpPr>
          <p:cNvPr id="21" name="Oval 20"/>
          <p:cNvSpPr/>
          <p:nvPr/>
        </p:nvSpPr>
        <p:spPr>
          <a:xfrm>
            <a:off x="4050607" y="2851150"/>
            <a:ext cx="56584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Straight Arrow Connector 22"/>
          <p:cNvCxnSpPr>
            <a:stCxn id="21" idx="0"/>
          </p:cNvCxnSpPr>
          <p:nvPr/>
        </p:nvCxnSpPr>
        <p:spPr>
          <a:xfrm flipV="1">
            <a:off x="4333529" y="2218022"/>
            <a:ext cx="282921" cy="633128"/>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006346" y="1115984"/>
            <a:ext cx="6115050" cy="2076450"/>
          </a:xfrm>
          <a:prstGeom prst="rect">
            <a:avLst/>
          </a:prstGeom>
          <a:noFill/>
          <a:ln>
            <a:noFill/>
          </a:ln>
        </p:spPr>
      </p:pic>
      <p:sp>
        <p:nvSpPr>
          <p:cNvPr id="2" name="Title 1"/>
          <p:cNvSpPr>
            <a:spLocks noGrp="1"/>
          </p:cNvSpPr>
          <p:nvPr>
            <p:ph type="title"/>
          </p:nvPr>
        </p:nvSpPr>
        <p:spPr/>
        <p:txBody>
          <a:bodyPr/>
          <a:lstStyle/>
          <a:p>
            <a:r>
              <a:rPr lang="en-US" dirty="0" smtClean="0"/>
              <a:t>ODIN </a:t>
            </a:r>
            <a:r>
              <a:rPr lang="en-US" dirty="0"/>
              <a:t>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18</a:t>
            </a:fld>
            <a:endParaRPr lang="sv-SE" dirty="0"/>
          </a:p>
        </p:txBody>
      </p:sp>
      <p:sp>
        <p:nvSpPr>
          <p:cNvPr id="5" name="Text Placeholder 4"/>
          <p:cNvSpPr>
            <a:spLocks noGrp="1"/>
          </p:cNvSpPr>
          <p:nvPr>
            <p:ph type="body" sz="quarter" idx="14"/>
          </p:nvPr>
        </p:nvSpPr>
        <p:spPr/>
        <p:txBody>
          <a:bodyPr/>
          <a:lstStyle/>
          <a:p>
            <a:r>
              <a:rPr lang="en-US" dirty="0" smtClean="0"/>
              <a:t>Instrument Shutter</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2023-06-14</a:t>
            </a:fld>
            <a:endParaRPr lang="sv-SE" dirty="0"/>
          </a:p>
        </p:txBody>
      </p:sp>
      <p:pic>
        <p:nvPicPr>
          <p:cNvPr id="8" name="Content Placeholder 10">
            <a:extLst>
              <a:ext uri="{FF2B5EF4-FFF2-40B4-BE49-F238E27FC236}">
                <a16:creationId xmlns:a16="http://schemas.microsoft.com/office/drawing/2014/main" id="{37BB5B8A-1236-A64D-9A1F-1812F94B9329}"/>
              </a:ext>
            </a:extLst>
          </p:cNvPr>
          <p:cNvPicPr/>
          <p:nvPr/>
        </p:nvPicPr>
        <p:blipFill>
          <a:blip r:embed="rId4">
            <a:extLst>
              <a:ext uri="{28A0092B-C50C-407E-A947-70E740481C1C}">
                <a14:useLocalDpi xmlns:a14="http://schemas.microsoft.com/office/drawing/2010/main" val="0"/>
              </a:ext>
            </a:extLst>
          </a:blip>
          <a:stretch>
            <a:fillRect/>
          </a:stretch>
        </p:blipFill>
        <p:spPr>
          <a:xfrm>
            <a:off x="1611976" y="1438206"/>
            <a:ext cx="2231390" cy="2743200"/>
          </a:xfrm>
          <a:prstGeom prst="rect">
            <a:avLst/>
          </a:prstGeom>
        </p:spPr>
      </p:pic>
      <p:sp>
        <p:nvSpPr>
          <p:cNvPr id="10" name="Oval 9"/>
          <p:cNvSpPr/>
          <p:nvPr/>
        </p:nvSpPr>
        <p:spPr>
          <a:xfrm>
            <a:off x="2917227" y="1438206"/>
            <a:ext cx="816573" cy="73402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Arrow Connector 10"/>
          <p:cNvCxnSpPr>
            <a:stCxn id="10" idx="6"/>
          </p:cNvCxnSpPr>
          <p:nvPr/>
        </p:nvCxnSpPr>
        <p:spPr>
          <a:xfrm>
            <a:off x="3733800" y="1805220"/>
            <a:ext cx="1082040" cy="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p:nvPr/>
        </p:nvPicPr>
        <p:blipFill>
          <a:blip r:embed="rId5">
            <a:extLst>
              <a:ext uri="{28A0092B-C50C-407E-A947-70E740481C1C}">
                <a14:useLocalDpi xmlns:a14="http://schemas.microsoft.com/office/drawing/2010/main" val="0"/>
              </a:ext>
            </a:extLst>
          </a:blip>
          <a:srcRect/>
          <a:stretch>
            <a:fillRect/>
          </a:stretch>
        </p:blipFill>
        <p:spPr bwMode="auto">
          <a:xfrm>
            <a:off x="5274475" y="4181406"/>
            <a:ext cx="1422947" cy="2293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1082" y="3192139"/>
            <a:ext cx="3333750" cy="3465693"/>
          </a:xfrm>
          <a:prstGeom prst="rect">
            <a:avLst/>
          </a:prstGeom>
        </p:spPr>
      </p:pic>
      <p:cxnSp>
        <p:nvCxnSpPr>
          <p:cNvPr id="16" name="Straight Arrow Connector 15"/>
          <p:cNvCxnSpPr/>
          <p:nvPr/>
        </p:nvCxnSpPr>
        <p:spPr>
          <a:xfrm flipH="1">
            <a:off x="6877050" y="3617412"/>
            <a:ext cx="1109182" cy="1025724"/>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a:stretch>
            <a:fillRect/>
          </a:stretch>
        </p:blipFill>
        <p:spPr>
          <a:xfrm>
            <a:off x="861368" y="4279900"/>
            <a:ext cx="3519730" cy="2303652"/>
          </a:xfrm>
          <a:prstGeom prst="rect">
            <a:avLst/>
          </a:prstGeom>
        </p:spPr>
      </p:pic>
      <p:cxnSp>
        <p:nvCxnSpPr>
          <p:cNvPr id="24" name="Straight Arrow Connector 23"/>
          <p:cNvCxnSpPr/>
          <p:nvPr/>
        </p:nvCxnSpPr>
        <p:spPr>
          <a:xfrm flipH="1" flipV="1">
            <a:off x="2400300" y="5313577"/>
            <a:ext cx="2874176" cy="1476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195647" y="5529422"/>
            <a:ext cx="439082" cy="35024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8768" y="5192918"/>
            <a:ext cx="7768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dirty="0" smtClean="0">
                <a:solidFill>
                  <a:srgbClr val="666666"/>
                </a:solidFill>
              </a:rPr>
              <a:t>ODIN Cave</a:t>
            </a:r>
            <a:endParaRPr lang="sv-SE" dirty="0" smtClean="0">
              <a:solidFill>
                <a:srgbClr val="666666"/>
              </a:solidFill>
            </a:endParaRPr>
          </a:p>
        </p:txBody>
      </p:sp>
    </p:spTree>
    <p:extLst>
      <p:ext uri="{BB962C8B-B14F-4D97-AF65-F5344CB8AC3E}">
        <p14:creationId xmlns:p14="http://schemas.microsoft.com/office/powerpoint/2010/main" val="171716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750"/>
                                        <p:tgtEl>
                                          <p:spTgt spid="16"/>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750"/>
                                        <p:tgtEl>
                                          <p:spTgt spid="20"/>
                                        </p:tgtEl>
                                      </p:cBhvr>
                                    </p:animEffect>
                                  </p:childTnLst>
                                </p:cTn>
                              </p:par>
                              <p:par>
                                <p:cTn id="11" presetID="22" presetClass="entr" presetSubtype="2"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75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750"/>
                                        <p:tgtEl>
                                          <p:spTgt spid="12"/>
                                        </p:tgtEl>
                                      </p:cBhvr>
                                    </p:animEffect>
                                  </p:childTnLst>
                                </p:cTn>
                              </p:par>
                              <p:par>
                                <p:cTn id="17" presetID="2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539868" y="1185177"/>
            <a:ext cx="6445811" cy="4756330"/>
          </a:xfrm>
          <a:prstGeom prst="rect">
            <a:avLst/>
          </a:prstGeom>
        </p:spPr>
      </p:pic>
      <p:sp>
        <p:nvSpPr>
          <p:cNvPr id="2" name="Title 1"/>
          <p:cNvSpPr>
            <a:spLocks noGrp="1"/>
          </p:cNvSpPr>
          <p:nvPr>
            <p:ph type="title"/>
          </p:nvPr>
        </p:nvSpPr>
        <p:spPr/>
        <p:txBody>
          <a:bodyPr/>
          <a:lstStyle/>
          <a:p>
            <a:r>
              <a:rPr lang="en-US" dirty="0" smtClean="0"/>
              <a:t>ODIN </a:t>
            </a:r>
            <a:r>
              <a:rPr lang="en-US" dirty="0"/>
              <a:t>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19</a:t>
            </a:fld>
            <a:endParaRPr lang="sv-SE" dirty="0"/>
          </a:p>
        </p:txBody>
      </p:sp>
      <p:sp>
        <p:nvSpPr>
          <p:cNvPr id="5" name="Text Placeholder 4"/>
          <p:cNvSpPr>
            <a:spLocks noGrp="1"/>
          </p:cNvSpPr>
          <p:nvPr>
            <p:ph type="body" sz="quarter" idx="14"/>
          </p:nvPr>
        </p:nvSpPr>
        <p:spPr>
          <a:xfrm>
            <a:off x="1103709" y="808194"/>
            <a:ext cx="9360000" cy="507076"/>
          </a:xfrm>
        </p:spPr>
        <p:txBody>
          <a:bodyPr/>
          <a:lstStyle/>
          <a:p>
            <a:r>
              <a:rPr lang="en-US" dirty="0" smtClean="0"/>
              <a:t>Proton Beam Actuator</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2023-06-14</a:t>
            </a:fld>
            <a:endParaRPr lang="sv-SE" dirty="0"/>
          </a:p>
        </p:txBody>
      </p:sp>
      <p:sp>
        <p:nvSpPr>
          <p:cNvPr id="10" name="Rectangle 9"/>
          <p:cNvSpPr/>
          <p:nvPr/>
        </p:nvSpPr>
        <p:spPr>
          <a:xfrm>
            <a:off x="324272" y="1233493"/>
            <a:ext cx="3578028" cy="5262979"/>
          </a:xfrm>
          <a:prstGeom prst="rect">
            <a:avLst/>
          </a:prstGeom>
        </p:spPr>
        <p:txBody>
          <a:bodyPr wrap="square">
            <a:spAutoFit/>
          </a:bodyPr>
          <a:lstStyle/>
          <a:p>
            <a:pPr>
              <a:spcAft>
                <a:spcPts val="1200"/>
              </a:spcAft>
            </a:pPr>
            <a:r>
              <a:rPr lang="en-US" dirty="0" smtClean="0"/>
              <a:t>- </a:t>
            </a:r>
            <a:r>
              <a:rPr lang="en-US" dirty="0"/>
              <a:t>Request ACC PSS to switch off the proton beam to Target if an Emergency Switch Off Button (ESOB) is </a:t>
            </a:r>
            <a:r>
              <a:rPr lang="en-US" dirty="0" smtClean="0"/>
              <a:t>pressed or an intrusion is detected or there is an HW failure in ODIN PSS </a:t>
            </a:r>
            <a:r>
              <a:rPr lang="en-US" b="1" dirty="0"/>
              <a:t>when the instrument shutter is </a:t>
            </a:r>
            <a:r>
              <a:rPr lang="en-US" b="1" dirty="0" smtClean="0"/>
              <a:t>open</a:t>
            </a:r>
            <a:endParaRPr lang="en-US" b="1" dirty="0"/>
          </a:p>
          <a:p>
            <a:pPr>
              <a:spcBef>
                <a:spcPts val="1800"/>
              </a:spcBef>
              <a:spcAft>
                <a:spcPts val="600"/>
              </a:spcAft>
              <a:buFontTx/>
              <a:buChar char="-"/>
            </a:pPr>
            <a:r>
              <a:rPr lang="en-US" dirty="0" smtClean="0"/>
              <a:t>Request </a:t>
            </a:r>
            <a:r>
              <a:rPr lang="en-US" dirty="0"/>
              <a:t>ACC PSS to switch off the proton beam to Target if a </a:t>
            </a:r>
            <a:r>
              <a:rPr lang="en-GB" dirty="0"/>
              <a:t>high radiation alarm from the radiation monitor downstream the instrument shutter </a:t>
            </a:r>
            <a:r>
              <a:rPr lang="en-GB" dirty="0" smtClean="0"/>
              <a:t>is received </a:t>
            </a:r>
            <a:r>
              <a:rPr lang="en-GB" b="1" dirty="0"/>
              <a:t>when the instrument shutter is closed and access to the ODIN PSS controlled area is permitted</a:t>
            </a:r>
            <a:endParaRPr lang="en-US" b="1" dirty="0"/>
          </a:p>
          <a:p>
            <a:pPr marL="285750" lvl="0" indent="-285750">
              <a:spcAft>
                <a:spcPts val="600"/>
              </a:spcAft>
              <a:buFontTx/>
              <a:buChar char="-"/>
            </a:pPr>
            <a:endParaRPr lang="en-US" dirty="0"/>
          </a:p>
        </p:txBody>
      </p:sp>
      <p:sp>
        <p:nvSpPr>
          <p:cNvPr id="14" name="Rectangle 13"/>
          <p:cNvSpPr/>
          <p:nvPr/>
        </p:nvSpPr>
        <p:spPr>
          <a:xfrm>
            <a:off x="8260080" y="1433490"/>
            <a:ext cx="1107496" cy="4516816"/>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6805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ODIN Personal Safety System</a:t>
            </a:r>
            <a:endParaRPr lang="sv-SE" dirty="0"/>
          </a:p>
        </p:txBody>
      </p:sp>
      <p:sp>
        <p:nvSpPr>
          <p:cNvPr id="3" name="Subtitle 2"/>
          <p:cNvSpPr>
            <a:spLocks noGrp="1"/>
          </p:cNvSpPr>
          <p:nvPr>
            <p:ph type="subTitle" idx="1"/>
          </p:nvPr>
        </p:nvSpPr>
        <p:spPr/>
        <p:txBody>
          <a:bodyPr/>
          <a:lstStyle/>
          <a:p>
            <a:endParaRPr lang="sv-SE" dirty="0"/>
          </a:p>
        </p:txBody>
      </p:sp>
      <p:sp>
        <p:nvSpPr>
          <p:cNvPr id="4" name="Text Placeholder 3"/>
          <p:cNvSpPr>
            <a:spLocks noGrp="1"/>
          </p:cNvSpPr>
          <p:nvPr>
            <p:ph type="body" sz="quarter" idx="10"/>
          </p:nvPr>
        </p:nvSpPr>
        <p:spPr>
          <a:xfrm>
            <a:off x="1930395" y="5391920"/>
            <a:ext cx="6290892" cy="459883"/>
          </a:xfrm>
        </p:spPr>
        <p:txBody>
          <a:bodyPr/>
          <a:lstStyle/>
          <a:p>
            <a:r>
              <a:rPr lang="en-US" dirty="0" smtClean="0"/>
              <a:t>Presented by Afshin Farshidfar</a:t>
            </a:r>
            <a:endParaRPr lang="sv-SE" dirty="0"/>
          </a:p>
        </p:txBody>
      </p:sp>
      <p:sp>
        <p:nvSpPr>
          <p:cNvPr id="5" name="Date Placeholder 4"/>
          <p:cNvSpPr>
            <a:spLocks noGrp="1"/>
          </p:cNvSpPr>
          <p:nvPr>
            <p:ph type="dt" sz="half" idx="10"/>
          </p:nvPr>
        </p:nvSpPr>
        <p:spPr/>
        <p:txBody>
          <a:bodyPr/>
          <a:lstStyle/>
          <a:p>
            <a:fld id="{18896B66-0B3A-474C-9C9C-E4F07B1F5DAD}" type="datetime1">
              <a:rPr lang="sv-SE" smtClean="0"/>
              <a:pPr/>
              <a:t>2023-06-14</a:t>
            </a:fld>
            <a:endParaRPr lang="sv-SE" dirty="0"/>
          </a:p>
        </p:txBody>
      </p:sp>
    </p:spTree>
    <p:extLst>
      <p:ext uri="{BB962C8B-B14F-4D97-AF65-F5344CB8AC3E}">
        <p14:creationId xmlns:p14="http://schemas.microsoft.com/office/powerpoint/2010/main" val="67877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83935" y="1473729"/>
            <a:ext cx="6414669" cy="2637655"/>
          </a:xfrm>
          <a:prstGeom prst="rect">
            <a:avLst/>
          </a:prstGeom>
        </p:spPr>
      </p:pic>
      <p:sp>
        <p:nvSpPr>
          <p:cNvPr id="2" name="Title 1"/>
          <p:cNvSpPr>
            <a:spLocks noGrp="1"/>
          </p:cNvSpPr>
          <p:nvPr>
            <p:ph type="title"/>
          </p:nvPr>
        </p:nvSpPr>
        <p:spPr/>
        <p:txBody>
          <a:bodyPr/>
          <a:lstStyle/>
          <a:p>
            <a:r>
              <a:rPr lang="en-US" dirty="0" smtClean="0"/>
              <a:t>ODIN 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20</a:t>
            </a:fld>
            <a:endParaRPr lang="sv-SE"/>
          </a:p>
        </p:txBody>
      </p:sp>
      <p:sp>
        <p:nvSpPr>
          <p:cNvPr id="6" name="Text Placeholder 5"/>
          <p:cNvSpPr>
            <a:spLocks noGrp="1"/>
          </p:cNvSpPr>
          <p:nvPr>
            <p:ph type="body" sz="quarter" idx="14"/>
          </p:nvPr>
        </p:nvSpPr>
        <p:spPr/>
        <p:txBody>
          <a:bodyPr/>
          <a:lstStyle/>
          <a:p>
            <a:r>
              <a:rPr lang="en-US" dirty="0" smtClean="0"/>
              <a:t>The Cave Roof and Beam Guide Shielding</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sp>
        <p:nvSpPr>
          <p:cNvPr id="21" name="Oval 20"/>
          <p:cNvSpPr/>
          <p:nvPr/>
        </p:nvSpPr>
        <p:spPr>
          <a:xfrm>
            <a:off x="8310638" y="2900183"/>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Straight Arrow Connector 22"/>
          <p:cNvCxnSpPr>
            <a:stCxn id="21" idx="6"/>
          </p:cNvCxnSpPr>
          <p:nvPr/>
        </p:nvCxnSpPr>
        <p:spPr>
          <a:xfrm>
            <a:off x="8647188" y="3048779"/>
            <a:ext cx="1110816" cy="31369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p:cNvCxnSpPr>
          <p:nvPr/>
        </p:nvCxnSpPr>
        <p:spPr>
          <a:xfrm flipH="1">
            <a:off x="1942266" y="2600792"/>
            <a:ext cx="1231675" cy="761678"/>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a:srcRect t="17973" b="8675"/>
          <a:stretch/>
        </p:blipFill>
        <p:spPr>
          <a:xfrm>
            <a:off x="3029614" y="4334893"/>
            <a:ext cx="5723310" cy="1977490"/>
          </a:xfrm>
          <a:prstGeom prst="rect">
            <a:avLst/>
          </a:prstGeom>
        </p:spPr>
      </p:pic>
      <p:sp>
        <p:nvSpPr>
          <p:cNvPr id="34" name="Oval 33"/>
          <p:cNvSpPr/>
          <p:nvPr/>
        </p:nvSpPr>
        <p:spPr>
          <a:xfrm>
            <a:off x="3124654" y="2347124"/>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42"/>
          <p:cNvSpPr/>
          <p:nvPr/>
        </p:nvSpPr>
        <p:spPr>
          <a:xfrm>
            <a:off x="3050387" y="4996135"/>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43"/>
          <p:cNvSpPr/>
          <p:nvPr/>
        </p:nvSpPr>
        <p:spPr>
          <a:xfrm>
            <a:off x="8211530" y="4703275"/>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5" name="Picture 54"/>
          <p:cNvPicPr>
            <a:picLocks noChangeAspect="1"/>
          </p:cNvPicPr>
          <p:nvPr/>
        </p:nvPicPr>
        <p:blipFill>
          <a:blip r:embed="rId5">
            <a:extLst>
              <a:ext uri="{BEBA8EAE-BF5A-486C-A8C5-ECC9F3942E4B}">
                <a14:imgProps xmlns:a14="http://schemas.microsoft.com/office/drawing/2010/main">
                  <a14:imgLayer r:embed="rId6">
                    <a14:imgEffect>
                      <a14:backgroundRemoval t="8116" b="93398" l="2504" r="92665">
                        <a14:foregroundMark x1="6082" y1="38652" x2="6082" y2="38652"/>
                        <a14:foregroundMark x1="20751" y1="25172" x2="20751" y2="25172"/>
                        <a14:foregroundMark x1="22719" y1="76616" x2="22719" y2="76616"/>
                        <a14:foregroundMark x1="48301" y1="91472" x2="48301" y2="91472"/>
                        <a14:foregroundMark x1="93381" y1="67950" x2="93381" y2="67950"/>
                        <a14:foregroundMark x1="4472" y1="44979" x2="4472" y2="44979"/>
                        <a14:backgroundMark x1="90698" y1="67538" x2="90698" y2="67538"/>
                      </a14:backgroundRemoval>
                    </a14:imgEffect>
                  </a14:imgLayer>
                </a14:imgProps>
              </a:ext>
            </a:extLst>
          </a:blip>
          <a:stretch>
            <a:fillRect/>
          </a:stretch>
        </p:blipFill>
        <p:spPr>
          <a:xfrm>
            <a:off x="1024136" y="3064762"/>
            <a:ext cx="819022" cy="1065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7112" y="3064762"/>
            <a:ext cx="271988" cy="1270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2" name="Straight Arrow Connector 61"/>
          <p:cNvCxnSpPr>
            <a:stCxn id="43" idx="1"/>
          </p:cNvCxnSpPr>
          <p:nvPr/>
        </p:nvCxnSpPr>
        <p:spPr>
          <a:xfrm flipH="1" flipV="1">
            <a:off x="1942266" y="3801988"/>
            <a:ext cx="1157408" cy="123767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44" idx="7"/>
          </p:cNvCxnSpPr>
          <p:nvPr/>
        </p:nvCxnSpPr>
        <p:spPr>
          <a:xfrm flipV="1">
            <a:off x="8498793" y="3710391"/>
            <a:ext cx="1259211" cy="1036407"/>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part1"/>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242" b="86055" l="12651" r="86747">
                        <a14:foregroundMark x1="46386" y1="62813" x2="46386" y2="62813"/>
                        <a14:foregroundMark x1="51446" y1="61144" x2="51446" y2="61144"/>
                      </a14:backgroundRemoval>
                    </a14:imgEffect>
                  </a14:imgLayer>
                </a14:imgProps>
              </a:ext>
              <a:ext uri="{28A0092B-C50C-407E-A947-70E740481C1C}">
                <a14:useLocalDpi xmlns:a14="http://schemas.microsoft.com/office/drawing/2010/main" val="0"/>
              </a:ext>
            </a:extLst>
          </a:blip>
          <a:srcRect l="9361" t="21085" r="11246" b="15940"/>
          <a:stretch/>
        </p:blipFill>
        <p:spPr bwMode="auto">
          <a:xfrm>
            <a:off x="9248790" y="1353954"/>
            <a:ext cx="1182965" cy="948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Oval 19"/>
          <p:cNvSpPr/>
          <p:nvPr/>
        </p:nvSpPr>
        <p:spPr>
          <a:xfrm>
            <a:off x="7226768" y="2751587"/>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Straight Arrow Connector 21"/>
          <p:cNvCxnSpPr/>
          <p:nvPr/>
        </p:nvCxnSpPr>
        <p:spPr>
          <a:xfrm flipV="1">
            <a:off x="7575072" y="2020610"/>
            <a:ext cx="1627524" cy="843946"/>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869900" y="4840267"/>
            <a:ext cx="336550" cy="29719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75" name="Picture 1" descr="cid:image003.png@01D92B47.41B73B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7830" y="5241277"/>
            <a:ext cx="1939091" cy="107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a:xfrm>
            <a:off x="7226290" y="5055157"/>
            <a:ext cx="1872314" cy="721673"/>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9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589080" y="1965860"/>
            <a:ext cx="4525519" cy="3467218"/>
          </a:xfrm>
          <a:prstGeom prst="rect">
            <a:avLst/>
          </a:prstGeom>
          <a:noFill/>
          <a:ln>
            <a:noFill/>
          </a:ln>
        </p:spPr>
      </p:pic>
      <p:pic>
        <p:nvPicPr>
          <p:cNvPr id="5" name="Picture 4"/>
          <p:cNvPicPr>
            <a:picLocks noChangeAspect="1"/>
          </p:cNvPicPr>
          <p:nvPr/>
        </p:nvPicPr>
        <p:blipFill>
          <a:blip r:embed="rId4"/>
          <a:stretch>
            <a:fillRect/>
          </a:stretch>
        </p:blipFill>
        <p:spPr>
          <a:xfrm>
            <a:off x="6277272" y="1958453"/>
            <a:ext cx="4013012" cy="3473669"/>
          </a:xfrm>
          <a:prstGeom prst="rect">
            <a:avLst/>
          </a:prstGeom>
        </p:spPr>
      </p:pic>
      <p:sp>
        <p:nvSpPr>
          <p:cNvPr id="2" name="Title 1"/>
          <p:cNvSpPr>
            <a:spLocks noGrp="1"/>
          </p:cNvSpPr>
          <p:nvPr>
            <p:ph type="title"/>
          </p:nvPr>
        </p:nvSpPr>
        <p:spPr/>
        <p:txBody>
          <a:bodyPr/>
          <a:lstStyle/>
          <a:p>
            <a:r>
              <a:rPr lang="en-US" dirty="0" smtClean="0"/>
              <a:t>ODIN 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21</a:t>
            </a:fld>
            <a:endParaRPr lang="sv-SE"/>
          </a:p>
        </p:txBody>
      </p:sp>
      <p:sp>
        <p:nvSpPr>
          <p:cNvPr id="6" name="Text Placeholder 5"/>
          <p:cNvSpPr>
            <a:spLocks noGrp="1"/>
          </p:cNvSpPr>
          <p:nvPr>
            <p:ph type="body" sz="quarter" idx="14"/>
          </p:nvPr>
        </p:nvSpPr>
        <p:spPr/>
        <p:txBody>
          <a:bodyPr/>
          <a:lstStyle/>
          <a:p>
            <a:r>
              <a:rPr lang="en-US" dirty="0" smtClean="0"/>
              <a:t>The Internal Door</a:t>
            </a:r>
            <a:endParaRPr lang="sv-SE" dirty="0"/>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pic>
        <p:nvPicPr>
          <p:cNvPr id="15" name="Picture 6" descr="http://www.automation.siemens.com/bilddb/interfaces/InterfaceImageDB.asmx/GetImageVariant?objectkey=P_NSW0_XX_00125&amp;imagevariantid=16&amp;lang=&amp;interfaceuserid=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1664" y="1834191"/>
            <a:ext cx="616478" cy="60028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8" descr="http://www.automation.siemens.com/bilddb/interfaces/InterfaceImageDB.asmx/GetImageVariant?objectkey=P_NSW0_XX_00124&amp;imagevariantid=16&amp;lang=&amp;interfaceuserid=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6165" y="1888099"/>
            <a:ext cx="410986" cy="40019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Oval 20"/>
          <p:cNvSpPr/>
          <p:nvPr/>
        </p:nvSpPr>
        <p:spPr>
          <a:xfrm>
            <a:off x="9800048" y="2332713"/>
            <a:ext cx="56584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Straight Arrow Connector 22"/>
          <p:cNvCxnSpPr/>
          <p:nvPr/>
        </p:nvCxnSpPr>
        <p:spPr>
          <a:xfrm flipV="1">
            <a:off x="10365891" y="2352919"/>
            <a:ext cx="486714" cy="18112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322597" y="2762855"/>
            <a:ext cx="61621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Straight Arrow Connector 25"/>
          <p:cNvCxnSpPr/>
          <p:nvPr/>
        </p:nvCxnSpPr>
        <p:spPr>
          <a:xfrm>
            <a:off x="3938810" y="3106127"/>
            <a:ext cx="2095105" cy="84470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4" name="Content Placeholder 10"/>
          <p:cNvPicPr>
            <a:picLocks noChangeAspect="1"/>
          </p:cNvPicPr>
          <p:nvPr/>
        </p:nvPicPr>
        <p:blipFill>
          <a:blip r:embed="rId7"/>
          <a:stretch>
            <a:fillRect/>
          </a:stretch>
        </p:blipFill>
        <p:spPr>
          <a:xfrm>
            <a:off x="5455979" y="1888099"/>
            <a:ext cx="207314" cy="46482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4" name="Oval 23"/>
          <p:cNvSpPr/>
          <p:nvPr/>
        </p:nvSpPr>
        <p:spPr>
          <a:xfrm>
            <a:off x="6093734" y="2266327"/>
            <a:ext cx="616213" cy="5207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7" name="Straight Arrow Connector 26"/>
          <p:cNvCxnSpPr/>
          <p:nvPr/>
        </p:nvCxnSpPr>
        <p:spPr>
          <a:xfrm flipH="1" flipV="1">
            <a:off x="5761316" y="2191310"/>
            <a:ext cx="388860" cy="193964"/>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9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a:t>
            </a:r>
            <a:r>
              <a:rPr lang="en-US" dirty="0"/>
              <a:t>PSS Interfaces</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22</a:t>
            </a:fld>
            <a:endParaRPr lang="sv-SE" dirty="0"/>
          </a:p>
        </p:txBody>
      </p:sp>
      <p:sp>
        <p:nvSpPr>
          <p:cNvPr id="5" name="Text Placeholder 4"/>
          <p:cNvSpPr>
            <a:spLocks noGrp="1"/>
          </p:cNvSpPr>
          <p:nvPr>
            <p:ph type="body" sz="quarter" idx="14"/>
          </p:nvPr>
        </p:nvSpPr>
        <p:spPr/>
        <p:txBody>
          <a:bodyPr/>
          <a:lstStyle/>
          <a:p>
            <a:r>
              <a:rPr lang="en-US" dirty="0" smtClean="0"/>
              <a:t>Blue Lights</a:t>
            </a:r>
            <a:endParaRPr lang="sv-SE" dirty="0"/>
          </a:p>
        </p:txBody>
      </p:sp>
      <p:sp>
        <p:nvSpPr>
          <p:cNvPr id="7" name="Date Placeholder 6"/>
          <p:cNvSpPr>
            <a:spLocks noGrp="1"/>
          </p:cNvSpPr>
          <p:nvPr>
            <p:ph type="dt" sz="half" idx="10"/>
          </p:nvPr>
        </p:nvSpPr>
        <p:spPr/>
        <p:txBody>
          <a:bodyPr/>
          <a:lstStyle/>
          <a:p>
            <a:fld id="{18896B66-0B3A-474C-9C9C-E4F07B1F5DAD}" type="datetime1">
              <a:rPr lang="sv-SE" smtClean="0"/>
              <a:t>2023-06-14</a:t>
            </a:fld>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209" y="1820558"/>
            <a:ext cx="5042205" cy="3756866"/>
          </a:xfrm>
          <a:prstGeom prst="rect">
            <a:avLst/>
          </a:prstGeom>
        </p:spPr>
      </p:pic>
      <p:sp>
        <p:nvSpPr>
          <p:cNvPr id="8" name="Rectangle 7"/>
          <p:cNvSpPr/>
          <p:nvPr/>
        </p:nvSpPr>
        <p:spPr>
          <a:xfrm>
            <a:off x="421843" y="1689617"/>
            <a:ext cx="5006035" cy="1328569"/>
          </a:xfrm>
          <a:prstGeom prst="rect">
            <a:avLst/>
          </a:prstGeom>
        </p:spPr>
        <p:txBody>
          <a:bodyPr wrap="square">
            <a:spAutoFit/>
          </a:bodyPr>
          <a:lstStyle/>
          <a:p>
            <a:pPr marL="101600" indent="-101600">
              <a:lnSpc>
                <a:spcPct val="150000"/>
              </a:lnSpc>
              <a:spcBef>
                <a:spcPts val="1000"/>
              </a:spcBef>
              <a:buClr>
                <a:srgbClr val="666666"/>
              </a:buClr>
              <a:buFont typeface="Wingdings" panose="05000000000000000000" pitchFamily="2" charset="2"/>
              <a:buChar char="Ø"/>
            </a:pPr>
            <a:r>
              <a:rPr lang="en-GB" sz="1600" dirty="0">
                <a:solidFill>
                  <a:srgbClr val="666666"/>
                </a:solidFill>
                <a:latin typeface="Segoe UI Historic" panose="020B0502040204020203" pitchFamily="34" charset="0"/>
                <a:ea typeface="MS Mincho"/>
              </a:rPr>
              <a:t>Blue lights are to warn personnel that an ionizing radiation hazard is </a:t>
            </a:r>
            <a:r>
              <a:rPr lang="en-GB" sz="1600" dirty="0" smtClean="0">
                <a:solidFill>
                  <a:srgbClr val="666666"/>
                </a:solidFill>
                <a:latin typeface="Segoe UI Historic" panose="020B0502040204020203" pitchFamily="34" charset="0"/>
                <a:ea typeface="MS Mincho"/>
              </a:rPr>
              <a:t>imminent</a:t>
            </a:r>
          </a:p>
          <a:p>
            <a:pPr marL="101600" indent="-101600">
              <a:lnSpc>
                <a:spcPct val="150000"/>
              </a:lnSpc>
              <a:spcBef>
                <a:spcPts val="1000"/>
              </a:spcBef>
              <a:buClr>
                <a:srgbClr val="666666"/>
              </a:buClr>
              <a:buFont typeface="Wingdings" panose="05000000000000000000" pitchFamily="2" charset="2"/>
              <a:buChar char="Ø"/>
            </a:pPr>
            <a:r>
              <a:rPr lang="en-GB" sz="1600" dirty="0" smtClean="0">
                <a:solidFill>
                  <a:srgbClr val="666666"/>
                </a:solidFill>
                <a:latin typeface="Segoe UI Historic" panose="020B0502040204020203" pitchFamily="34" charset="0"/>
                <a:ea typeface="MS Mincho"/>
              </a:rPr>
              <a:t>ODIN blue lights are OFF when the beam is ON</a:t>
            </a:r>
            <a:endParaRPr lang="sv-SE" sz="1600" dirty="0">
              <a:solidFill>
                <a:srgbClr val="666666"/>
              </a:solidFill>
              <a:latin typeface="Segoe UI Historic" panose="020B0502040204020203" pitchFamily="34" charset="0"/>
              <a:ea typeface="MS Mincho"/>
            </a:endParaRPr>
          </a:p>
        </p:txBody>
      </p:sp>
    </p:spTree>
    <p:extLst>
      <p:ext uri="{BB962C8B-B14F-4D97-AF65-F5344CB8AC3E}">
        <p14:creationId xmlns:p14="http://schemas.microsoft.com/office/powerpoint/2010/main" val="455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dirty="0"/>
              <a:t>ODIN PSS Interfaces</a:t>
            </a:r>
            <a:endParaRPr lang="en-GB" dirty="0"/>
          </a:p>
        </p:txBody>
      </p:sp>
      <p:sp>
        <p:nvSpPr>
          <p:cNvPr id="2" name="Content Placeholder 1"/>
          <p:cNvSpPr>
            <a:spLocks noGrp="1"/>
          </p:cNvSpPr>
          <p:nvPr>
            <p:ph idx="1"/>
          </p:nvPr>
        </p:nvSpPr>
        <p:spPr/>
        <p:txBody>
          <a:bodyPr/>
          <a:lstStyle/>
          <a:p>
            <a:pPr>
              <a:buFont typeface="Wingdings" panose="05000000000000000000" pitchFamily="2" charset="2"/>
              <a:buChar char="Ø"/>
            </a:pPr>
            <a:r>
              <a:rPr lang="en-US" sz="1600" dirty="0">
                <a:latin typeface="Segoe UI Historic" panose="020B0502040204020203" pitchFamily="34" charset="0"/>
                <a:ea typeface="MS Mincho"/>
              </a:rPr>
              <a:t>An Oxygen Deficiency Hazard (ODH) detection system is a system that monitors the oxygen level in designated areas, and triggers notifications, and evacuation alarms if the oxygen level in the area drops below pre-defined thresholds. </a:t>
            </a:r>
            <a:endParaRPr lang="en-US" sz="1600" dirty="0" smtClean="0">
              <a:latin typeface="Segoe UI Historic" panose="020B0502040204020203" pitchFamily="34" charset="0"/>
              <a:ea typeface="MS Mincho"/>
            </a:endParaRPr>
          </a:p>
          <a:p>
            <a:pPr>
              <a:buFont typeface="Wingdings" panose="05000000000000000000" pitchFamily="2" charset="2"/>
              <a:buChar char="Ø"/>
            </a:pPr>
            <a:endParaRPr lang="en-US" sz="1600" dirty="0" smtClean="0">
              <a:latin typeface="Segoe UI Historic" panose="020B0502040204020203" pitchFamily="34" charset="0"/>
              <a:ea typeface="MS Mincho"/>
            </a:endParaRPr>
          </a:p>
          <a:p>
            <a:pPr>
              <a:buFont typeface="Wingdings" panose="05000000000000000000" pitchFamily="2" charset="2"/>
              <a:buChar char="Ø"/>
            </a:pPr>
            <a:r>
              <a:rPr lang="en-US" sz="1600" dirty="0" smtClean="0">
                <a:latin typeface="Segoe UI Historic" panose="020B0502040204020203" pitchFamily="34" charset="0"/>
                <a:ea typeface="MS Mincho"/>
              </a:rPr>
              <a:t>The ODIN </a:t>
            </a:r>
            <a:r>
              <a:rPr lang="en-US" sz="1600" dirty="0">
                <a:latin typeface="Segoe UI Historic" panose="020B0502040204020203" pitchFamily="34" charset="0"/>
                <a:ea typeface="MS Mincho"/>
              </a:rPr>
              <a:t>PSS may need to interface with the ODH detection system in D01 to prevent access to the </a:t>
            </a:r>
            <a:r>
              <a:rPr lang="en-US" sz="1600" dirty="0" smtClean="0">
                <a:latin typeface="Segoe UI Historic" panose="020B0502040204020203" pitchFamily="34" charset="0"/>
                <a:ea typeface="MS Mincho"/>
              </a:rPr>
              <a:t>cave </a:t>
            </a:r>
            <a:r>
              <a:rPr lang="en-US" sz="1600" dirty="0">
                <a:latin typeface="Segoe UI Historic" panose="020B0502040204020203" pitchFamily="34" charset="0"/>
                <a:ea typeface="MS Mincho"/>
              </a:rPr>
              <a:t>in case of ODH or display access limitations due to ODH </a:t>
            </a:r>
            <a:r>
              <a:rPr lang="en-US" sz="1600" dirty="0" smtClean="0">
                <a:latin typeface="Segoe UI Historic" panose="020B0502040204020203" pitchFamily="34" charset="0"/>
                <a:ea typeface="MS Mincho"/>
              </a:rPr>
              <a:t>on </a:t>
            </a:r>
            <a:r>
              <a:rPr lang="en-US" sz="1600" dirty="0">
                <a:latin typeface="Segoe UI Historic" panose="020B0502040204020203" pitchFamily="34" charset="0"/>
                <a:ea typeface="MS Mincho"/>
              </a:rPr>
              <a:t>the </a:t>
            </a:r>
            <a:r>
              <a:rPr lang="en-US" sz="1600" dirty="0" smtClean="0">
                <a:latin typeface="Segoe UI Historic" panose="020B0502040204020203" pitchFamily="34" charset="0"/>
                <a:ea typeface="MS Mincho"/>
              </a:rPr>
              <a:t>ODIN </a:t>
            </a:r>
            <a:r>
              <a:rPr lang="en-US" sz="1600" dirty="0">
                <a:latin typeface="Segoe UI Historic" panose="020B0502040204020203" pitchFamily="34" charset="0"/>
                <a:ea typeface="MS Mincho"/>
              </a:rPr>
              <a:t>PSS message </a:t>
            </a:r>
            <a:r>
              <a:rPr lang="en-US" sz="1600" dirty="0" smtClean="0">
                <a:latin typeface="Segoe UI Historic" panose="020B0502040204020203" pitchFamily="34" charset="0"/>
                <a:ea typeface="MS Mincho"/>
              </a:rPr>
              <a:t>display.</a:t>
            </a:r>
            <a:endParaRPr lang="sv-SE" dirty="0"/>
          </a:p>
        </p:txBody>
      </p:sp>
      <p:sp>
        <p:nvSpPr>
          <p:cNvPr id="3" name="Text Placeholder 2"/>
          <p:cNvSpPr>
            <a:spLocks noGrp="1"/>
          </p:cNvSpPr>
          <p:nvPr>
            <p:ph type="body" sz="quarter" idx="14"/>
          </p:nvPr>
        </p:nvSpPr>
        <p:spPr/>
        <p:txBody>
          <a:bodyPr/>
          <a:lstStyle/>
          <a:p>
            <a:r>
              <a:rPr lang="en-US" dirty="0" smtClean="0"/>
              <a:t>ODH Detection System</a:t>
            </a:r>
            <a:endParaRPr lang="sv-SE" dirty="0"/>
          </a:p>
        </p:txBody>
      </p:sp>
    </p:spTree>
    <p:extLst>
      <p:ext uri="{BB962C8B-B14F-4D97-AF65-F5344CB8AC3E}">
        <p14:creationId xmlns:p14="http://schemas.microsoft.com/office/powerpoint/2010/main" val="38015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dirty="0"/>
              <a:t>ODIN PSS Interfaces</a:t>
            </a:r>
            <a:endParaRPr lang="en-GB" dirty="0"/>
          </a:p>
        </p:txBody>
      </p:sp>
      <p:sp>
        <p:nvSpPr>
          <p:cNvPr id="2" name="Content Placeholder 1"/>
          <p:cNvSpPr>
            <a:spLocks noGrp="1"/>
          </p:cNvSpPr>
          <p:nvPr>
            <p:ph idx="1"/>
          </p:nvPr>
        </p:nvSpPr>
        <p:spPr>
          <a:xfrm>
            <a:off x="1094400" y="1562400"/>
            <a:ext cx="3594643" cy="3850848"/>
          </a:xfrm>
        </p:spPr>
        <p:txBody>
          <a:bodyPr/>
          <a:lstStyle/>
          <a:p>
            <a:pPr algn="just">
              <a:lnSpc>
                <a:spcPct val="114000"/>
              </a:lnSpc>
              <a:buFont typeface="Wingdings" panose="05000000000000000000" pitchFamily="2" charset="2"/>
              <a:buChar char="Ø"/>
            </a:pPr>
            <a:r>
              <a:rPr lang="en-US" dirty="0"/>
              <a:t>In case of failure in </a:t>
            </a:r>
            <a:r>
              <a:rPr lang="en-US" dirty="0" smtClean="0"/>
              <a:t>the instrument </a:t>
            </a:r>
            <a:r>
              <a:rPr lang="en-US" dirty="0"/>
              <a:t>shutter, i.e. the instrument shutter is detected closed by PSS but the radiation monitor downstream the shutter detects </a:t>
            </a:r>
            <a:r>
              <a:rPr lang="en-US" dirty="0" smtClean="0"/>
              <a:t>a high </a:t>
            </a:r>
            <a:r>
              <a:rPr lang="en-US" dirty="0"/>
              <a:t>level of radiation, ODIN PSS requests the Accelerator PSS to switch OFF the proton beam to T</a:t>
            </a:r>
            <a:r>
              <a:rPr lang="en-US" dirty="0" smtClean="0"/>
              <a:t>arget</a:t>
            </a:r>
            <a:r>
              <a:rPr lang="en-US" dirty="0"/>
              <a:t>, if access to the ODIN PSS is permitted</a:t>
            </a:r>
            <a:endParaRPr lang="en-US" sz="1600" dirty="0" smtClean="0">
              <a:latin typeface="Segoe UI Historic" panose="020B0502040204020203" pitchFamily="34" charset="0"/>
              <a:ea typeface="MS Mincho"/>
            </a:endParaRPr>
          </a:p>
        </p:txBody>
      </p:sp>
      <p:sp>
        <p:nvSpPr>
          <p:cNvPr id="3" name="Text Placeholder 2"/>
          <p:cNvSpPr>
            <a:spLocks noGrp="1"/>
          </p:cNvSpPr>
          <p:nvPr>
            <p:ph type="body" sz="quarter" idx="14"/>
          </p:nvPr>
        </p:nvSpPr>
        <p:spPr/>
        <p:txBody>
          <a:bodyPr/>
          <a:lstStyle/>
          <a:p>
            <a:r>
              <a:rPr lang="en-US" dirty="0" smtClean="0"/>
              <a:t>Radiation Monitors</a:t>
            </a:r>
            <a:endParaRPr lang="sv-SE"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65"/>
          <a:stretch/>
        </p:blipFill>
        <p:spPr>
          <a:xfrm>
            <a:off x="5545483" y="1438102"/>
            <a:ext cx="5332219" cy="3556477"/>
          </a:xfrm>
          <a:prstGeom prst="rect">
            <a:avLst/>
          </a:prstGeom>
        </p:spPr>
      </p:pic>
    </p:spTree>
    <p:extLst>
      <p:ext uri="{BB962C8B-B14F-4D97-AF65-F5344CB8AC3E}">
        <p14:creationId xmlns:p14="http://schemas.microsoft.com/office/powerpoint/2010/main" val="22158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1"/>
          </p:nvPr>
        </p:nvSpPr>
        <p:spPr/>
        <p:txBody>
          <a:bodyPr/>
          <a:lstStyle/>
          <a:p>
            <a:endParaRPr lang="sv-SE"/>
          </a:p>
        </p:txBody>
      </p:sp>
      <p:sp>
        <p:nvSpPr>
          <p:cNvPr id="4" name="Text Placeholder 3"/>
          <p:cNvSpPr>
            <a:spLocks noGrp="1"/>
          </p:cNvSpPr>
          <p:nvPr>
            <p:ph type="body" sz="quarter" idx="10"/>
          </p:nvPr>
        </p:nvSpPr>
        <p:spPr/>
        <p:txBody>
          <a:bodyPr/>
          <a:lstStyle/>
          <a:p>
            <a:endParaRPr lang="sv-SE"/>
          </a:p>
        </p:txBody>
      </p:sp>
      <p:sp>
        <p:nvSpPr>
          <p:cNvPr id="5" name="Text Placeholder 4"/>
          <p:cNvSpPr>
            <a:spLocks noGrp="1"/>
          </p:cNvSpPr>
          <p:nvPr>
            <p:ph type="body" sz="quarter" idx="13"/>
          </p:nvPr>
        </p:nvSpPr>
        <p:spPr/>
        <p:txBody>
          <a:bodyPr/>
          <a:lstStyle/>
          <a:p>
            <a:r>
              <a:rPr lang="en-US" dirty="0" smtClean="0"/>
              <a:t>4.</a:t>
            </a:r>
            <a:endParaRPr lang="sv-SE" dirty="0"/>
          </a:p>
        </p:txBody>
      </p:sp>
      <p:sp>
        <p:nvSpPr>
          <p:cNvPr id="6" name="Text Placeholder 5"/>
          <p:cNvSpPr>
            <a:spLocks noGrp="1"/>
          </p:cNvSpPr>
          <p:nvPr>
            <p:ph type="body" sz="quarter" idx="14"/>
          </p:nvPr>
        </p:nvSpPr>
        <p:spPr/>
        <p:txBody>
          <a:bodyPr/>
          <a:lstStyle/>
          <a:p>
            <a:r>
              <a:rPr lang="en-US" dirty="0" smtClean="0"/>
              <a:t>ODIN PSS Operational Activities</a:t>
            </a:r>
            <a:endParaRPr lang="sv-SE" dirty="0"/>
          </a:p>
        </p:txBody>
      </p:sp>
    </p:spTree>
    <p:extLst>
      <p:ext uri="{BB962C8B-B14F-4D97-AF65-F5344CB8AC3E}">
        <p14:creationId xmlns:p14="http://schemas.microsoft.com/office/powerpoint/2010/main" val="35541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ODIN PSS Operational Activities</a:t>
            </a:r>
            <a:endParaRPr lang="sv-SE" dirty="0"/>
          </a:p>
        </p:txBody>
      </p:sp>
      <p:sp>
        <p:nvSpPr>
          <p:cNvPr id="9" name="Text Placeholder 8"/>
          <p:cNvSpPr>
            <a:spLocks noGrp="1"/>
          </p:cNvSpPr>
          <p:nvPr>
            <p:ph type="body" sz="quarter" idx="14"/>
          </p:nvPr>
        </p:nvSpPr>
        <p:spPr/>
        <p:txBody>
          <a:bodyPr/>
          <a:lstStyle/>
          <a:p>
            <a:r>
              <a:rPr lang="en-US" dirty="0" smtClean="0"/>
              <a:t>Principles of Operation</a:t>
            </a:r>
            <a:endParaRPr lang="sv-SE" dirty="0"/>
          </a:p>
        </p:txBody>
      </p:sp>
      <p:sp>
        <p:nvSpPr>
          <p:cNvPr id="8" name="Content Placeholder 7"/>
          <p:cNvSpPr>
            <a:spLocks noGrp="1"/>
          </p:cNvSpPr>
          <p:nvPr>
            <p:ph idx="1"/>
          </p:nvPr>
        </p:nvSpPr>
        <p:spPr/>
        <p:txBody>
          <a:bodyPr/>
          <a:lstStyle/>
          <a:p>
            <a:pPr>
              <a:buFont typeface="Wingdings" panose="05000000000000000000" pitchFamily="2" charset="2"/>
              <a:buChar char="§"/>
            </a:pPr>
            <a:r>
              <a:rPr lang="en-GB" dirty="0"/>
              <a:t>Prior to enabling ODIN PSS permit to open the instrument shutter: </a:t>
            </a:r>
          </a:p>
          <a:p>
            <a:pPr marL="0" indent="0">
              <a:buNone/>
            </a:pPr>
            <a:endParaRPr lang="en-GB" dirty="0"/>
          </a:p>
          <a:p>
            <a:pPr lvl="2">
              <a:spcAft>
                <a:spcPts val="1000"/>
              </a:spcAft>
              <a:buFont typeface="Arial" panose="020B0604020202020204" pitchFamily="34" charset="0"/>
              <a:buChar char="•"/>
            </a:pPr>
            <a:r>
              <a:rPr lang="en-GB" dirty="0" smtClean="0"/>
              <a:t>Trained </a:t>
            </a:r>
            <a:r>
              <a:rPr lang="en-GB" dirty="0"/>
              <a:t>operators carry out a formalised search in </a:t>
            </a:r>
            <a:r>
              <a:rPr lang="en-GB" dirty="0" smtClean="0"/>
              <a:t>ODIN </a:t>
            </a:r>
            <a:r>
              <a:rPr lang="en-GB" dirty="0"/>
              <a:t>PSS controlled </a:t>
            </a:r>
            <a:r>
              <a:rPr lang="en-GB" dirty="0" smtClean="0"/>
              <a:t>area,</a:t>
            </a:r>
          </a:p>
          <a:p>
            <a:pPr lvl="2">
              <a:buFont typeface="Arial" panose="020B0604020202020204" pitchFamily="34" charset="0"/>
              <a:buChar char="•"/>
            </a:pPr>
            <a:r>
              <a:rPr lang="en-GB" dirty="0" smtClean="0"/>
              <a:t>ODIN </a:t>
            </a:r>
            <a:r>
              <a:rPr lang="en-GB" dirty="0"/>
              <a:t>PSS locks the access points to </a:t>
            </a:r>
            <a:r>
              <a:rPr lang="en-GB" dirty="0" smtClean="0"/>
              <a:t>ODIN </a:t>
            </a:r>
            <a:r>
              <a:rPr lang="en-GB" dirty="0"/>
              <a:t>PSS controlled area. </a:t>
            </a:r>
          </a:p>
          <a:p>
            <a:endParaRPr lang="en-GB" dirty="0" smtClean="0"/>
          </a:p>
        </p:txBody>
      </p:sp>
    </p:spTree>
    <p:extLst>
      <p:ext uri="{BB962C8B-B14F-4D97-AF65-F5344CB8AC3E}">
        <p14:creationId xmlns:p14="http://schemas.microsoft.com/office/powerpoint/2010/main" val="15661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ODIN PSS Operational Activities</a:t>
            </a:r>
            <a:endParaRPr lang="sv-SE" dirty="0"/>
          </a:p>
        </p:txBody>
      </p:sp>
      <p:sp>
        <p:nvSpPr>
          <p:cNvPr id="9" name="Text Placeholder 8"/>
          <p:cNvSpPr>
            <a:spLocks noGrp="1"/>
          </p:cNvSpPr>
          <p:nvPr>
            <p:ph type="body" sz="quarter" idx="14"/>
          </p:nvPr>
        </p:nvSpPr>
        <p:spPr/>
        <p:txBody>
          <a:bodyPr/>
          <a:lstStyle/>
          <a:p>
            <a:r>
              <a:rPr lang="en-US" dirty="0" smtClean="0"/>
              <a:t>Principles of Operation</a:t>
            </a:r>
            <a:endParaRPr lang="sv-SE" dirty="0"/>
          </a:p>
        </p:txBody>
      </p:sp>
      <p:sp>
        <p:nvSpPr>
          <p:cNvPr id="8" name="Content Placeholder 7"/>
          <p:cNvSpPr>
            <a:spLocks noGrp="1"/>
          </p:cNvSpPr>
          <p:nvPr>
            <p:ph idx="1"/>
          </p:nvPr>
        </p:nvSpPr>
        <p:spPr/>
        <p:txBody>
          <a:bodyPr/>
          <a:lstStyle/>
          <a:p>
            <a:pPr>
              <a:buFont typeface="Wingdings" panose="05000000000000000000" pitchFamily="2" charset="2"/>
              <a:buChar char="§"/>
            </a:pPr>
            <a:r>
              <a:rPr lang="en-GB" dirty="0" smtClean="0"/>
              <a:t>Prior to granting access to ODIN PSS controlled area: </a:t>
            </a:r>
          </a:p>
          <a:p>
            <a:pPr marL="0" indent="0">
              <a:buNone/>
            </a:pPr>
            <a:endParaRPr lang="sv-SE" dirty="0" smtClean="0"/>
          </a:p>
          <a:p>
            <a:pPr lvl="1">
              <a:spcBef>
                <a:spcPts val="1800"/>
              </a:spcBef>
              <a:spcAft>
                <a:spcPts val="1800"/>
              </a:spcAft>
              <a:buFont typeface="Arial" panose="020B0604020202020204" pitchFamily="34" charset="0"/>
              <a:buChar char="•"/>
            </a:pPr>
            <a:r>
              <a:rPr lang="en-GB" dirty="0"/>
              <a:t>The </a:t>
            </a:r>
            <a:r>
              <a:rPr lang="en-GB" sz="1800" dirty="0"/>
              <a:t>operator closes the instrument shutter through the </a:t>
            </a:r>
            <a:r>
              <a:rPr lang="en-US" sz="1800" dirty="0"/>
              <a:t>instrument shutter control system</a:t>
            </a:r>
            <a:r>
              <a:rPr lang="en-GB" sz="1800" dirty="0" smtClean="0"/>
              <a:t>.</a:t>
            </a:r>
            <a:endParaRPr lang="sv-SE" sz="1800" dirty="0"/>
          </a:p>
          <a:p>
            <a:pPr lvl="1">
              <a:spcBef>
                <a:spcPts val="1800"/>
              </a:spcBef>
              <a:spcAft>
                <a:spcPts val="1800"/>
              </a:spcAft>
              <a:buFont typeface="Arial" panose="020B0604020202020204" pitchFamily="34" charset="0"/>
              <a:buChar char="•"/>
            </a:pPr>
            <a:r>
              <a:rPr lang="en-GB" sz="1800" dirty="0" smtClean="0"/>
              <a:t>Upon </a:t>
            </a:r>
            <a:r>
              <a:rPr lang="en-GB" sz="1800" dirty="0"/>
              <a:t>initiating access to the ODIN PSS controlled area, the ODIN PSS interlocks the instrument shutter to prevent its inadvertent </a:t>
            </a:r>
            <a:r>
              <a:rPr lang="en-GB" sz="1800" dirty="0" smtClean="0"/>
              <a:t>opening.</a:t>
            </a:r>
            <a:endParaRPr lang="sv-SE" sz="1800" dirty="0"/>
          </a:p>
          <a:p>
            <a:pPr lvl="1">
              <a:spcBef>
                <a:spcPts val="1800"/>
              </a:spcBef>
              <a:spcAft>
                <a:spcPts val="1800"/>
              </a:spcAft>
              <a:buFont typeface="Arial" panose="020B0604020202020204" pitchFamily="34" charset="0"/>
              <a:buChar char="•"/>
            </a:pPr>
            <a:r>
              <a:rPr lang="en-GB" sz="1800" dirty="0" smtClean="0"/>
              <a:t>The </a:t>
            </a:r>
            <a:r>
              <a:rPr lang="en-GB" sz="1800" dirty="0"/>
              <a:t>instrument shutter is secured against re-energisation until the ODIN PSS controlled area is searched and locked.</a:t>
            </a:r>
            <a:endParaRPr lang="sv-SE" sz="1800" dirty="0"/>
          </a:p>
        </p:txBody>
      </p:sp>
    </p:spTree>
    <p:extLst>
      <p:ext uri="{BB962C8B-B14F-4D97-AF65-F5344CB8AC3E}">
        <p14:creationId xmlns:p14="http://schemas.microsoft.com/office/powerpoint/2010/main" val="19623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ODIN PSS Modes of Operation</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4.1.</a:t>
            </a:r>
            <a:endParaRPr lang="sv-SE" dirty="0"/>
          </a:p>
        </p:txBody>
      </p:sp>
    </p:spTree>
    <p:extLst>
      <p:ext uri="{BB962C8B-B14F-4D97-AF65-F5344CB8AC3E}">
        <p14:creationId xmlns:p14="http://schemas.microsoft.com/office/powerpoint/2010/main" val="6612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8145066" cy="657339"/>
          </a:xfrm>
        </p:spPr>
        <p:txBody>
          <a:bodyPr/>
          <a:lstStyle/>
          <a:p>
            <a:r>
              <a:rPr lang="en-US" dirty="0" smtClean="0"/>
              <a:t>ODIN PSS Modes of Operations</a:t>
            </a:r>
            <a:endParaRPr lang="sv-SE" dirty="0"/>
          </a:p>
        </p:txBody>
      </p:sp>
      <p:grpSp>
        <p:nvGrpSpPr>
          <p:cNvPr id="101" name="Group 100"/>
          <p:cNvGrpSpPr/>
          <p:nvPr/>
        </p:nvGrpSpPr>
        <p:grpSpPr>
          <a:xfrm>
            <a:off x="1806076" y="1518418"/>
            <a:ext cx="1318423" cy="1276350"/>
            <a:chOff x="2909885" y="1695450"/>
            <a:chExt cx="1318423" cy="1276350"/>
          </a:xfrm>
          <a:solidFill>
            <a:srgbClr val="00B050"/>
          </a:solidFill>
        </p:grpSpPr>
        <p:sp>
          <p:nvSpPr>
            <p:cNvPr id="13" name="Oval 12"/>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TextBox 97"/>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102" name="Group 101"/>
          <p:cNvGrpSpPr/>
          <p:nvPr/>
        </p:nvGrpSpPr>
        <p:grpSpPr>
          <a:xfrm>
            <a:off x="9137252" y="1518418"/>
            <a:ext cx="1318423" cy="1276350"/>
            <a:chOff x="8260952" y="1946555"/>
            <a:chExt cx="1318423" cy="1276350"/>
          </a:xfrm>
          <a:solidFill>
            <a:srgbClr val="0070C0"/>
          </a:solidFill>
        </p:grpSpPr>
        <p:sp>
          <p:nvSpPr>
            <p:cNvPr id="99" name="Oval 98"/>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TextBox 99"/>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grpSp>
        <p:nvGrpSpPr>
          <p:cNvPr id="103" name="Group 102"/>
          <p:cNvGrpSpPr/>
          <p:nvPr/>
        </p:nvGrpSpPr>
        <p:grpSpPr>
          <a:xfrm>
            <a:off x="5471665" y="5196673"/>
            <a:ext cx="1318423" cy="1276350"/>
            <a:chOff x="8260952" y="1946555"/>
            <a:chExt cx="1318423" cy="1276350"/>
          </a:xfrm>
          <a:solidFill>
            <a:srgbClr val="990000"/>
          </a:solidFill>
        </p:grpSpPr>
        <p:sp>
          <p:nvSpPr>
            <p:cNvPr id="104" name="Oval 103"/>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5" name="TextBox 104"/>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smtClean="0">
                  <a:solidFill>
                    <a:srgbClr val="FFFFFF"/>
                  </a:solidFill>
                </a:rPr>
                <a:t>Alarm Mode</a:t>
              </a:r>
              <a:endParaRPr lang="sv-SE" dirty="0" smtClean="0">
                <a:solidFill>
                  <a:srgbClr val="FFFFFF"/>
                </a:solidFill>
              </a:endParaRPr>
            </a:p>
          </p:txBody>
        </p:sp>
      </p:grpSp>
      <p:grpSp>
        <p:nvGrpSpPr>
          <p:cNvPr id="106" name="Group 105"/>
          <p:cNvGrpSpPr/>
          <p:nvPr/>
        </p:nvGrpSpPr>
        <p:grpSpPr>
          <a:xfrm>
            <a:off x="5471664" y="1518418"/>
            <a:ext cx="1318423" cy="1276350"/>
            <a:chOff x="8260952" y="1946555"/>
            <a:chExt cx="1318423" cy="1276350"/>
          </a:xfrm>
          <a:solidFill>
            <a:srgbClr val="666666"/>
          </a:solidFill>
        </p:grpSpPr>
        <p:sp>
          <p:nvSpPr>
            <p:cNvPr id="107" name="Oval 106"/>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8" name="TextBox 107"/>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cxnSp>
        <p:nvCxnSpPr>
          <p:cNvPr id="115" name="Curved Connector 114"/>
          <p:cNvCxnSpPr>
            <a:stCxn id="99" idx="4"/>
            <a:endCxn id="104" idx="6"/>
          </p:cNvCxnSpPr>
          <p:nvPr/>
        </p:nvCxnSpPr>
        <p:spPr>
          <a:xfrm rot="5400000">
            <a:off x="6773236" y="2811620"/>
            <a:ext cx="3040080" cy="3006376"/>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99" idx="2"/>
            <a:endCxn id="107" idx="6"/>
          </p:cNvCxnSpPr>
          <p:nvPr/>
        </p:nvCxnSpPr>
        <p:spPr>
          <a:xfrm flipH="1">
            <a:off x="6790087" y="2156593"/>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07" idx="2"/>
            <a:endCxn id="13" idx="6"/>
          </p:cNvCxnSpPr>
          <p:nvPr/>
        </p:nvCxnSpPr>
        <p:spPr>
          <a:xfrm flipH="1">
            <a:off x="3124499" y="2156593"/>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13" idx="7"/>
            <a:endCxn id="107" idx="1"/>
          </p:cNvCxnSpPr>
          <p:nvPr/>
        </p:nvCxnSpPr>
        <p:spPr>
          <a:xfrm rot="5400000" flipH="1" flipV="1">
            <a:off x="4298081" y="338674"/>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107" idx="7"/>
            <a:endCxn id="99" idx="1"/>
          </p:cNvCxnSpPr>
          <p:nvPr/>
        </p:nvCxnSpPr>
        <p:spPr>
          <a:xfrm rot="5400000" flipH="1" flipV="1">
            <a:off x="7963669" y="338674"/>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a:stCxn id="104" idx="1"/>
            <a:endCxn id="13" idx="5"/>
          </p:cNvCxnSpPr>
          <p:nvPr/>
        </p:nvCxnSpPr>
        <p:spPr>
          <a:xfrm rot="16200000" flipV="1">
            <a:off x="2910213" y="2629059"/>
            <a:ext cx="2775739" cy="2733324"/>
          </a:xfrm>
          <a:prstGeom prst="curved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a:stCxn id="13" idx="4"/>
            <a:endCxn id="104" idx="2"/>
          </p:cNvCxnSpPr>
          <p:nvPr/>
        </p:nvCxnSpPr>
        <p:spPr>
          <a:xfrm rot="16200000" flipH="1">
            <a:off x="2448436" y="2811619"/>
            <a:ext cx="3040080" cy="3006377"/>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07" idx="4"/>
            <a:endCxn id="104" idx="0"/>
          </p:cNvCxnSpPr>
          <p:nvPr/>
        </p:nvCxnSpPr>
        <p:spPr>
          <a:xfrm>
            <a:off x="6130876" y="2794768"/>
            <a:ext cx="1" cy="2401905"/>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94281" y="2852043"/>
            <a:ext cx="3545817" cy="22929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1" indent="-285750" algn="just">
              <a:spcBef>
                <a:spcPts val="1200"/>
              </a:spcBef>
              <a:spcAft>
                <a:spcPts val="1200"/>
              </a:spcAft>
              <a:buFont typeface="Courier New" panose="02070309020205020404" pitchFamily="49" charset="0"/>
              <a:buChar char="o"/>
            </a:pPr>
            <a:r>
              <a:rPr lang="en-GB" dirty="0" smtClean="0"/>
              <a:t>The ODIN PSS permit to the access door is </a:t>
            </a:r>
            <a:r>
              <a:rPr lang="en-GB" dirty="0" smtClean="0">
                <a:solidFill>
                  <a:srgbClr val="00B050"/>
                </a:solidFill>
              </a:rPr>
              <a:t>enabled</a:t>
            </a:r>
            <a:r>
              <a:rPr lang="en-GB" dirty="0" smtClean="0"/>
              <a:t>,</a:t>
            </a:r>
          </a:p>
          <a:p>
            <a:pPr marL="91440" lvl="1" indent="-285750" algn="just">
              <a:spcBef>
                <a:spcPts val="1200"/>
              </a:spcBef>
              <a:spcAft>
                <a:spcPts val="1200"/>
              </a:spcAft>
              <a:buFont typeface="Courier New" panose="02070309020205020404" pitchFamily="49" charset="0"/>
              <a:buChar char="o"/>
            </a:pPr>
            <a:r>
              <a:rPr lang="en-GB" dirty="0" smtClean="0"/>
              <a:t>The </a:t>
            </a:r>
            <a:r>
              <a:rPr lang="en-GB" dirty="0"/>
              <a:t>ODIN PSS cave’s search is broken upon first access</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Arial" panose="020B0604020202020204" pitchFamily="34" charset="0"/>
            </a:endParaRPr>
          </a:p>
          <a:p>
            <a:pPr marL="91440" marR="0" lvl="1" indent="-285750" algn="just">
              <a:spcBef>
                <a:spcPts val="600"/>
              </a:spcBef>
              <a:spcAft>
                <a:spcPts val="1200"/>
              </a:spcAft>
              <a:buFont typeface="Courier New" panose="02070309020205020404" pitchFamily="49" charset="0"/>
              <a:buChar char="o"/>
            </a:pPr>
            <a:r>
              <a:rPr lang="en-GB" dirty="0"/>
              <a:t>The ODIN PSS permit to the instrument shutter is </a:t>
            </a:r>
            <a:r>
              <a:rPr lang="en-GB" dirty="0">
                <a:solidFill>
                  <a:srgbClr val="FF0000"/>
                </a:solidFill>
              </a:rPr>
              <a:t>disabled</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Segoe UI Historic" panose="020B0502040204020203" pitchFamily="34" charset="0"/>
            </a:endParaRPr>
          </a:p>
        </p:txBody>
      </p:sp>
      <p:sp>
        <p:nvSpPr>
          <p:cNvPr id="25" name="Rectangle 24"/>
          <p:cNvSpPr/>
          <p:nvPr/>
        </p:nvSpPr>
        <p:spPr>
          <a:xfrm>
            <a:off x="4254972" y="2863151"/>
            <a:ext cx="3498843" cy="22929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1" indent="-285750" algn="just">
              <a:spcBef>
                <a:spcPts val="1200"/>
              </a:spcBef>
              <a:spcAft>
                <a:spcPts val="1200"/>
              </a:spcAft>
              <a:buFont typeface="Courier New" panose="02070309020205020404" pitchFamily="49" charset="0"/>
              <a:buChar char="o"/>
            </a:pPr>
            <a:r>
              <a:rPr lang="en-GB" dirty="0" smtClean="0"/>
              <a:t>The ODIN PSS permit to the access door is </a:t>
            </a:r>
            <a:r>
              <a:rPr lang="en-GB" dirty="0" smtClean="0">
                <a:solidFill>
                  <a:srgbClr val="FF0000"/>
                </a:solidFill>
              </a:rPr>
              <a:t>disabled</a:t>
            </a:r>
            <a:r>
              <a:rPr lang="en-GB" dirty="0" smtClean="0"/>
              <a:t>,</a:t>
            </a:r>
          </a:p>
          <a:p>
            <a:pPr marL="91440" lvl="1" indent="-285750" algn="just">
              <a:spcBef>
                <a:spcPts val="1200"/>
              </a:spcBef>
              <a:spcAft>
                <a:spcPts val="1200"/>
              </a:spcAft>
              <a:buFont typeface="Courier New" panose="02070309020205020404" pitchFamily="49" charset="0"/>
              <a:buChar char="o"/>
            </a:pPr>
            <a:r>
              <a:rPr lang="en-GB" dirty="0" smtClean="0"/>
              <a:t>The </a:t>
            </a:r>
            <a:r>
              <a:rPr lang="en-GB" dirty="0"/>
              <a:t>ODIN PSS cave’s search is </a:t>
            </a:r>
            <a:r>
              <a:rPr lang="en-GB" dirty="0" smtClean="0"/>
              <a:t>complete</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Arial" panose="020B0604020202020204" pitchFamily="34" charset="0"/>
            </a:endParaRPr>
          </a:p>
          <a:p>
            <a:pPr marL="91440" marR="0" lvl="1" indent="-285750" algn="just">
              <a:spcBef>
                <a:spcPts val="600"/>
              </a:spcBef>
              <a:spcAft>
                <a:spcPts val="1200"/>
              </a:spcAft>
              <a:buFont typeface="Courier New" panose="02070309020205020404" pitchFamily="49" charset="0"/>
              <a:buChar char="o"/>
            </a:pPr>
            <a:r>
              <a:rPr lang="en-GB" dirty="0"/>
              <a:t>The ODIN PSS permit to the instrument shutter is </a:t>
            </a:r>
            <a:r>
              <a:rPr lang="en-GB" dirty="0">
                <a:solidFill>
                  <a:srgbClr val="FF0000"/>
                </a:solidFill>
              </a:rPr>
              <a:t>disabled</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Segoe UI Historic" panose="020B0502040204020203" pitchFamily="34" charset="0"/>
            </a:endParaRPr>
          </a:p>
        </p:txBody>
      </p:sp>
      <p:sp>
        <p:nvSpPr>
          <p:cNvPr id="26" name="Rectangle 25"/>
          <p:cNvSpPr/>
          <p:nvPr/>
        </p:nvSpPr>
        <p:spPr>
          <a:xfrm>
            <a:off x="8068690" y="2863151"/>
            <a:ext cx="3379896" cy="22929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1" indent="-285750" algn="just">
              <a:spcBef>
                <a:spcPts val="1200"/>
              </a:spcBef>
              <a:spcAft>
                <a:spcPts val="1200"/>
              </a:spcAft>
              <a:buFont typeface="Courier New" panose="02070309020205020404" pitchFamily="49" charset="0"/>
              <a:buChar char="o"/>
            </a:pPr>
            <a:r>
              <a:rPr lang="en-GB" dirty="0" smtClean="0"/>
              <a:t>The ODIN PSS permit to the access door is </a:t>
            </a:r>
            <a:r>
              <a:rPr lang="en-GB" dirty="0" smtClean="0">
                <a:solidFill>
                  <a:srgbClr val="FF0000"/>
                </a:solidFill>
              </a:rPr>
              <a:t>disabled</a:t>
            </a:r>
            <a:r>
              <a:rPr lang="en-GB" dirty="0" smtClean="0"/>
              <a:t>,</a:t>
            </a:r>
          </a:p>
          <a:p>
            <a:pPr marL="91440" lvl="1" indent="-285750" algn="just">
              <a:spcBef>
                <a:spcPts val="1200"/>
              </a:spcBef>
              <a:spcAft>
                <a:spcPts val="1200"/>
              </a:spcAft>
              <a:buFont typeface="Courier New" panose="02070309020205020404" pitchFamily="49" charset="0"/>
              <a:buChar char="o"/>
            </a:pPr>
            <a:r>
              <a:rPr lang="en-GB" dirty="0" smtClean="0"/>
              <a:t>The </a:t>
            </a:r>
            <a:r>
              <a:rPr lang="en-GB" dirty="0"/>
              <a:t>ODIN PSS cave’s search is </a:t>
            </a:r>
            <a:r>
              <a:rPr lang="en-GB" dirty="0" smtClean="0"/>
              <a:t>complete</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Arial" panose="020B0604020202020204" pitchFamily="34" charset="0"/>
            </a:endParaRPr>
          </a:p>
          <a:p>
            <a:pPr marL="91440" marR="0" lvl="1" indent="-285750" algn="just">
              <a:spcBef>
                <a:spcPts val="600"/>
              </a:spcBef>
              <a:spcAft>
                <a:spcPts val="1200"/>
              </a:spcAft>
              <a:buFont typeface="Courier New" panose="02070309020205020404" pitchFamily="49" charset="0"/>
              <a:buChar char="o"/>
            </a:pPr>
            <a:r>
              <a:rPr lang="en-GB" dirty="0"/>
              <a:t>The ODIN PSS permit to the instrument shutter is </a:t>
            </a:r>
            <a:r>
              <a:rPr lang="en-GB" dirty="0" smtClean="0">
                <a:solidFill>
                  <a:srgbClr val="00B050"/>
                </a:solidFill>
              </a:rPr>
              <a:t>enabled</a:t>
            </a:r>
            <a:r>
              <a:rPr lang="en-GB" sz="1600" dirty="0" smtClean="0">
                <a:latin typeface="Segoe UI Historic" panose="020B0502040204020203" pitchFamily="34" charset="0"/>
                <a:ea typeface="MS Mincho"/>
                <a:cs typeface="Segoe UI Historic" panose="020B0502040204020203" pitchFamily="34" charset="0"/>
              </a:rPr>
              <a:t>,</a:t>
            </a:r>
            <a:endParaRPr lang="sv-SE" sz="1600" dirty="0" smtClean="0">
              <a:latin typeface="Segoe UI Historic" panose="020B0502040204020203" pitchFamily="34" charset="0"/>
              <a:ea typeface="MS Mincho"/>
              <a:cs typeface="Segoe UI Historic" panose="020B0502040204020203" pitchFamily="34" charset="0"/>
            </a:endParaRPr>
          </a:p>
        </p:txBody>
      </p:sp>
    </p:spTree>
    <p:extLst>
      <p:ext uri="{BB962C8B-B14F-4D97-AF65-F5344CB8AC3E}">
        <p14:creationId xmlns:p14="http://schemas.microsoft.com/office/powerpoint/2010/main" val="234312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2678608876"/>
              </p:ext>
            </p:extLst>
          </p:nvPr>
        </p:nvGraphicFramePr>
        <p:xfrm>
          <a:off x="1195647" y="1633448"/>
          <a:ext cx="10134600" cy="3204558"/>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smtClean="0">
                          <a:solidFill>
                            <a:schemeClr val="bg1"/>
                          </a:solidFill>
                        </a:rPr>
                        <a:t>1	ODIN</a:t>
                      </a:r>
                      <a:r>
                        <a:rPr lang="en-GB" sz="2000" b="0" baseline="0" noProof="0" dirty="0" smtClean="0">
                          <a:solidFill>
                            <a:schemeClr val="bg1"/>
                          </a:solidFill>
                        </a:rPr>
                        <a:t> and ODIN PSS Controlled Area</a:t>
                      </a:r>
                      <a:endParaRPr lang="en-GB" sz="2000" b="0" noProof="0" dirty="0">
                        <a:solidFill>
                          <a:schemeClr val="bg1"/>
                        </a:solidFill>
                      </a:endParaRP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a:t>
                      </a:r>
                      <a:r>
                        <a:rPr lang="en-GB" sz="2000" b="0" noProof="0" dirty="0" smtClean="0">
                          <a:solidFill>
                            <a:schemeClr val="bg1"/>
                          </a:solidFill>
                        </a:rPr>
                        <a:t>ODIN PSS Main</a:t>
                      </a:r>
                      <a:r>
                        <a:rPr lang="en-GB" sz="2000" b="0" baseline="0" noProof="0" dirty="0" smtClean="0">
                          <a:solidFill>
                            <a:schemeClr val="bg1"/>
                          </a:solidFill>
                        </a:rPr>
                        <a:t> Functions</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a:t>
                      </a:r>
                      <a:r>
                        <a:rPr lang="en-GB" sz="2000" b="0" noProof="0" dirty="0" smtClean="0">
                          <a:solidFill>
                            <a:schemeClr val="bg1"/>
                          </a:solidFill>
                        </a:rPr>
                        <a:t>ODIN PSS Interfaces</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r>
                        <a:rPr lang="en-GB" sz="2000" b="0" noProof="0" dirty="0" smtClean="0">
                          <a:solidFill>
                            <a:schemeClr val="bg1"/>
                          </a:solidFill>
                        </a:rPr>
                        <a:t>4	ODIN</a:t>
                      </a:r>
                      <a:r>
                        <a:rPr lang="en-GB" sz="2000" b="0" baseline="0" noProof="0" dirty="0" smtClean="0">
                          <a:solidFill>
                            <a:schemeClr val="bg1"/>
                          </a:solidFill>
                        </a:rPr>
                        <a:t> PSS Operational Activities</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marL="0" marR="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smtClean="0">
                          <a:solidFill>
                            <a:schemeClr val="bg1"/>
                          </a:solidFill>
                        </a:rPr>
                        <a:t>      </a:t>
                      </a:r>
                      <a:r>
                        <a:rPr lang="en-GB" sz="2000" b="0" baseline="0" noProof="0" dirty="0" smtClean="0">
                          <a:solidFill>
                            <a:schemeClr val="bg1"/>
                          </a:solidFill>
                        </a:rPr>
                        <a:t>      </a:t>
                      </a:r>
                      <a:r>
                        <a:rPr lang="en-GB" sz="2000" b="0" noProof="0" dirty="0" smtClean="0">
                          <a:solidFill>
                            <a:schemeClr val="bg1"/>
                          </a:solidFill>
                        </a:rPr>
                        <a:t>ODIN PSS Mode</a:t>
                      </a:r>
                      <a:r>
                        <a:rPr lang="en-GB" sz="2000" b="0" baseline="0" noProof="0" dirty="0" smtClean="0">
                          <a:solidFill>
                            <a:schemeClr val="bg1"/>
                          </a:solidFill>
                        </a:rPr>
                        <a:t> of Operations</a:t>
                      </a:r>
                      <a:endParaRPr lang="en-GB" sz="2000" b="0" noProof="0" dirty="0" smtClean="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57794">
                <a:tc>
                  <a:txBody>
                    <a:bodyPr/>
                    <a:lstStyle/>
                    <a:p>
                      <a:pPr lvl="1">
                        <a:tabLst>
                          <a:tab pos="357188" algn="l"/>
                        </a:tabLst>
                      </a:pPr>
                      <a:r>
                        <a:rPr lang="en-GB" sz="2000" b="0" baseline="0" noProof="0" dirty="0" smtClean="0">
                          <a:solidFill>
                            <a:schemeClr val="bg1"/>
                          </a:solidFill>
                        </a:rPr>
                        <a:t>      </a:t>
                      </a:r>
                      <a:r>
                        <a:rPr lang="en-GB" sz="2000" b="0" noProof="0" dirty="0" smtClean="0">
                          <a:solidFill>
                            <a:schemeClr val="bg1"/>
                          </a:solidFill>
                        </a:rPr>
                        <a:t>Key Exchange System</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a:tabLst>
                          <a:tab pos="357188" algn="l"/>
                        </a:tabLst>
                      </a:pPr>
                      <a:r>
                        <a:rPr lang="en-GB" sz="2000" b="0" noProof="0" dirty="0" smtClean="0">
                          <a:solidFill>
                            <a:schemeClr val="bg1"/>
                          </a:solidFill>
                        </a:rPr>
                        <a:t>            </a:t>
                      </a:r>
                      <a:r>
                        <a:rPr lang="en-GB" sz="2000" b="0" baseline="0" noProof="0" dirty="0" smtClean="0">
                          <a:solidFill>
                            <a:schemeClr val="bg1"/>
                          </a:solidFill>
                        </a:rPr>
                        <a:t>Operational Procedures</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2023-06-14</a:t>
            </a:fld>
            <a:endParaRPr lang="sv-SE" dirty="0">
              <a:solidFill>
                <a:schemeClr val="bg1"/>
              </a:solidFill>
            </a:endParaRPr>
          </a:p>
        </p:txBody>
      </p:sp>
    </p:spTree>
    <p:extLst>
      <p:ext uri="{BB962C8B-B14F-4D97-AF65-F5344CB8AC3E}">
        <p14:creationId xmlns:p14="http://schemas.microsoft.com/office/powerpoint/2010/main" val="226526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8145066" cy="657339"/>
          </a:xfrm>
        </p:spPr>
        <p:txBody>
          <a:bodyPr/>
          <a:lstStyle/>
          <a:p>
            <a:r>
              <a:rPr lang="en-US" dirty="0" smtClean="0"/>
              <a:t>ODIN PSS Modes of Operations</a:t>
            </a:r>
            <a:endParaRPr lang="sv-SE" dirty="0"/>
          </a:p>
        </p:txBody>
      </p:sp>
      <p:grpSp>
        <p:nvGrpSpPr>
          <p:cNvPr id="26" name="Group 25"/>
          <p:cNvGrpSpPr/>
          <p:nvPr/>
        </p:nvGrpSpPr>
        <p:grpSpPr>
          <a:xfrm>
            <a:off x="5344653" y="3348197"/>
            <a:ext cx="1318423" cy="1276350"/>
            <a:chOff x="8260952" y="1946555"/>
            <a:chExt cx="1318423" cy="1276350"/>
          </a:xfrm>
          <a:solidFill>
            <a:srgbClr val="990000"/>
          </a:solidFill>
        </p:grpSpPr>
        <p:sp>
          <p:nvSpPr>
            <p:cNvPr id="27" name="Oval 26"/>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Box 32"/>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smtClean="0">
                  <a:solidFill>
                    <a:srgbClr val="FFFFFF"/>
                  </a:solidFill>
                </a:rPr>
                <a:t>Alarm Mode</a:t>
              </a:r>
              <a:endParaRPr lang="sv-SE" dirty="0" smtClean="0">
                <a:solidFill>
                  <a:srgbClr val="FFFFFF"/>
                </a:solidFill>
              </a:endParaRPr>
            </a:p>
          </p:txBody>
        </p:sp>
      </p:grpSp>
      <p:sp>
        <p:nvSpPr>
          <p:cNvPr id="34" name="TextBox 33"/>
          <p:cNvSpPr txBox="1"/>
          <p:nvPr/>
        </p:nvSpPr>
        <p:spPr>
          <a:xfrm>
            <a:off x="2683758" y="4303619"/>
            <a:ext cx="1192590" cy="382723"/>
          </a:xfrm>
          <a:prstGeom prst="rect">
            <a:avLst/>
          </a:prstGeom>
          <a:solidFill>
            <a:srgbClr val="990000"/>
          </a:solidFill>
        </p:spPr>
        <p:txBody>
          <a:bodyPr wrap="square" rtlCol="0">
            <a:spAutoFit/>
          </a:bodyPr>
          <a:lstStyle/>
          <a:p>
            <a:pPr algn="ctr"/>
            <a:r>
              <a:rPr lang="en-US" dirty="0" smtClean="0">
                <a:solidFill>
                  <a:schemeClr val="bg1"/>
                </a:solidFill>
              </a:rPr>
              <a:t>Intrusion</a:t>
            </a:r>
            <a:endParaRPr lang="sv-SE" dirty="0" smtClean="0">
              <a:solidFill>
                <a:schemeClr val="bg1"/>
              </a:solidFill>
            </a:endParaRPr>
          </a:p>
        </p:txBody>
      </p:sp>
      <p:sp>
        <p:nvSpPr>
          <p:cNvPr id="35" name="TextBox 34">
            <a:hlinkClick r:id="rId3" action="ppaction://hlinksldjump"/>
          </p:cNvPr>
          <p:cNvSpPr txBox="1"/>
          <p:nvPr/>
        </p:nvSpPr>
        <p:spPr>
          <a:xfrm>
            <a:off x="2683758" y="2456677"/>
            <a:ext cx="1192590" cy="382723"/>
          </a:xfrm>
          <a:prstGeom prst="rect">
            <a:avLst/>
          </a:prstGeom>
          <a:solidFill>
            <a:srgbClr val="990000"/>
          </a:solidFill>
        </p:spPr>
        <p:txBody>
          <a:bodyPr wrap="square" rtlCol="0">
            <a:spAutoFit/>
          </a:bodyPr>
          <a:lstStyle/>
          <a:p>
            <a:pPr algn="ctr"/>
            <a:r>
              <a:rPr lang="en-US" dirty="0" smtClean="0">
                <a:solidFill>
                  <a:schemeClr val="bg1"/>
                </a:solidFill>
              </a:rPr>
              <a:t>ESOB</a:t>
            </a:r>
            <a:endParaRPr lang="sv-SE" dirty="0" smtClean="0">
              <a:solidFill>
                <a:schemeClr val="bg1"/>
              </a:solidFill>
            </a:endParaRPr>
          </a:p>
        </p:txBody>
      </p:sp>
      <p:sp>
        <p:nvSpPr>
          <p:cNvPr id="36" name="TextBox 35"/>
          <p:cNvSpPr txBox="1"/>
          <p:nvPr/>
        </p:nvSpPr>
        <p:spPr>
          <a:xfrm>
            <a:off x="2683758" y="3002820"/>
            <a:ext cx="1192590" cy="646331"/>
          </a:xfrm>
          <a:prstGeom prst="rect">
            <a:avLst/>
          </a:prstGeom>
          <a:solidFill>
            <a:srgbClr val="990000"/>
          </a:solidFill>
        </p:spPr>
        <p:txBody>
          <a:bodyPr wrap="square" rtlCol="0">
            <a:spAutoFit/>
          </a:bodyPr>
          <a:lstStyle/>
          <a:p>
            <a:pPr algn="ctr"/>
            <a:r>
              <a:rPr lang="en-US" dirty="0" smtClean="0">
                <a:solidFill>
                  <a:schemeClr val="bg1"/>
                </a:solidFill>
              </a:rPr>
              <a:t>HW Failure</a:t>
            </a:r>
            <a:endParaRPr lang="sv-SE" dirty="0" smtClean="0">
              <a:solidFill>
                <a:schemeClr val="bg1"/>
              </a:solidFill>
            </a:endParaRPr>
          </a:p>
        </p:txBody>
      </p:sp>
      <p:sp>
        <p:nvSpPr>
          <p:cNvPr id="37" name="Left Brace 36"/>
          <p:cNvSpPr/>
          <p:nvPr/>
        </p:nvSpPr>
        <p:spPr>
          <a:xfrm>
            <a:off x="2054762" y="2456677"/>
            <a:ext cx="304800" cy="11924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8" name="TextBox 37"/>
          <p:cNvSpPr txBox="1"/>
          <p:nvPr/>
        </p:nvSpPr>
        <p:spPr>
          <a:xfrm>
            <a:off x="961140" y="2508771"/>
            <a:ext cx="974667" cy="1200329"/>
          </a:xfrm>
          <a:prstGeom prst="rect">
            <a:avLst/>
          </a:prstGeom>
          <a:noFill/>
        </p:spPr>
        <p:txBody>
          <a:bodyPr wrap="square" rtlCol="0">
            <a:spAutoFit/>
          </a:bodyPr>
          <a:lstStyle/>
          <a:p>
            <a:pPr algn="ctr"/>
            <a:r>
              <a:rPr lang="en-US" dirty="0" smtClean="0">
                <a:solidFill>
                  <a:srgbClr val="666666"/>
                </a:solidFill>
              </a:rPr>
              <a:t>In any ODIN PSS Mode</a:t>
            </a:r>
            <a:endParaRPr lang="sv-SE" dirty="0" smtClean="0">
              <a:solidFill>
                <a:srgbClr val="666666"/>
              </a:solidFill>
            </a:endParaRPr>
          </a:p>
        </p:txBody>
      </p:sp>
      <p:sp>
        <p:nvSpPr>
          <p:cNvPr id="39" name="Left Brace 38"/>
          <p:cNvSpPr/>
          <p:nvPr/>
        </p:nvSpPr>
        <p:spPr>
          <a:xfrm>
            <a:off x="2036252" y="4241769"/>
            <a:ext cx="304800" cy="4692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0" name="TextBox 39"/>
          <p:cNvSpPr txBox="1"/>
          <p:nvPr/>
        </p:nvSpPr>
        <p:spPr>
          <a:xfrm>
            <a:off x="792559" y="3937004"/>
            <a:ext cx="1241861" cy="1200329"/>
          </a:xfrm>
          <a:prstGeom prst="rect">
            <a:avLst/>
          </a:prstGeom>
          <a:noFill/>
        </p:spPr>
        <p:txBody>
          <a:bodyPr wrap="square" rtlCol="0">
            <a:spAutoFit/>
          </a:bodyPr>
          <a:lstStyle/>
          <a:p>
            <a:pPr algn="ctr"/>
            <a:r>
              <a:rPr lang="en-US" dirty="0" smtClean="0">
                <a:solidFill>
                  <a:srgbClr val="666666"/>
                </a:solidFill>
              </a:rPr>
              <a:t>In Beam ON or Transition Mode</a:t>
            </a:r>
            <a:endParaRPr lang="sv-SE" dirty="0" smtClean="0">
              <a:solidFill>
                <a:srgbClr val="666666"/>
              </a:solidFill>
            </a:endParaRPr>
          </a:p>
        </p:txBody>
      </p:sp>
      <p:sp>
        <p:nvSpPr>
          <p:cNvPr id="41" name="Right Arrow 40"/>
          <p:cNvSpPr/>
          <p:nvPr/>
        </p:nvSpPr>
        <p:spPr>
          <a:xfrm>
            <a:off x="4260658" y="3798035"/>
            <a:ext cx="929640" cy="376673"/>
          </a:xfrm>
          <a:prstGeom prst="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p:cNvSpPr/>
          <p:nvPr/>
        </p:nvSpPr>
        <p:spPr>
          <a:xfrm>
            <a:off x="6974869" y="3301347"/>
            <a:ext cx="5005419" cy="27699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1" indent="-285750" algn="just">
              <a:spcBef>
                <a:spcPts val="1200"/>
              </a:spcBef>
              <a:spcAft>
                <a:spcPts val="1200"/>
              </a:spcAft>
              <a:buFont typeface="Courier New" panose="02070309020205020404" pitchFamily="49" charset="0"/>
              <a:buChar char="o"/>
            </a:pPr>
            <a:r>
              <a:rPr lang="en-GB" sz="1600" dirty="0" smtClean="0">
                <a:latin typeface="Segoe UI Historic" panose="020B0502040204020203" pitchFamily="34" charset="0"/>
                <a:ea typeface="MS Mincho"/>
                <a:cs typeface="Segoe UI Historic" panose="020B0502040204020203" pitchFamily="34" charset="0"/>
              </a:rPr>
              <a:t>Any ESOB inside ODIN PSS controlled area is pressed: The search of the zone where the ESOB is pressed is broken,</a:t>
            </a:r>
            <a:endParaRPr lang="sv-SE" sz="1600" dirty="0" smtClean="0">
              <a:latin typeface="Segoe UI Historic" panose="020B0502040204020203" pitchFamily="34" charset="0"/>
              <a:ea typeface="MS Mincho"/>
              <a:cs typeface="Arial" panose="020B0604020202020204" pitchFamily="34" charset="0"/>
            </a:endParaRPr>
          </a:p>
          <a:p>
            <a:pPr marL="91440" marR="0" lvl="1" indent="-285750" algn="just">
              <a:spcBef>
                <a:spcPts val="600"/>
              </a:spcBef>
              <a:spcAft>
                <a:spcPts val="1200"/>
              </a:spcAft>
              <a:buFont typeface="Courier New" panose="02070309020205020404" pitchFamily="49" charset="0"/>
              <a:buChar char="o"/>
            </a:pPr>
            <a:r>
              <a:rPr lang="en-GB" sz="1600" dirty="0" smtClean="0">
                <a:latin typeface="Segoe UI Historic" panose="020B0502040204020203" pitchFamily="34" charset="0"/>
                <a:ea typeface="MS Mincho"/>
                <a:cs typeface="Segoe UI Historic" panose="020B0502040204020203" pitchFamily="34" charset="0"/>
              </a:rPr>
              <a:t>Intrusion into ODIN PSS controlled area: The search of the zones where the intrusion is detected is broken,</a:t>
            </a:r>
            <a:endParaRPr lang="sv-SE" sz="1600" dirty="0" smtClean="0">
              <a:latin typeface="Segoe UI Historic" panose="020B0502040204020203" pitchFamily="34" charset="0"/>
              <a:ea typeface="MS Mincho"/>
              <a:cs typeface="Segoe UI Historic" panose="020B0502040204020203" pitchFamily="34" charset="0"/>
            </a:endParaRPr>
          </a:p>
          <a:p>
            <a:pPr marL="91440" marR="0" lvl="1" indent="-285750" algn="just">
              <a:spcBef>
                <a:spcPts val="600"/>
              </a:spcBef>
              <a:spcAft>
                <a:spcPts val="1200"/>
              </a:spcAft>
              <a:buFont typeface="Courier New" panose="02070309020205020404" pitchFamily="49" charset="0"/>
              <a:buChar char="o"/>
            </a:pPr>
            <a:r>
              <a:rPr lang="en-GB" sz="1600" dirty="0" smtClean="0">
                <a:latin typeface="Segoe UI Historic" panose="020B0502040204020203" pitchFamily="34" charset="0"/>
                <a:ea typeface="MS Mincho"/>
                <a:cs typeface="Segoe UI Historic" panose="020B0502040204020203" pitchFamily="34" charset="0"/>
              </a:rPr>
              <a:t>Internal error in the </a:t>
            </a:r>
            <a:r>
              <a:rPr lang="en-GB" sz="1600" dirty="0" smtClean="0">
                <a:latin typeface="Segoe UI Historic" panose="020B0502040204020203" pitchFamily="34" charset="0"/>
                <a:ea typeface="MS Mincho"/>
              </a:rPr>
              <a:t>ODIN PSS PLC system: The search of the whole ODIN PSS controlled area is broken.</a:t>
            </a:r>
            <a:endParaRPr lang="sv-SE" sz="2800" dirty="0"/>
          </a:p>
        </p:txBody>
      </p:sp>
      <p:sp>
        <p:nvSpPr>
          <p:cNvPr id="20" name="TextBox 19"/>
          <p:cNvSpPr txBox="1"/>
          <p:nvPr/>
        </p:nvSpPr>
        <p:spPr>
          <a:xfrm>
            <a:off x="2683758" y="5519702"/>
            <a:ext cx="1192590" cy="382723"/>
          </a:xfrm>
          <a:prstGeom prst="rect">
            <a:avLst/>
          </a:prstGeom>
          <a:solidFill>
            <a:srgbClr val="990000"/>
          </a:solidFill>
        </p:spPr>
        <p:txBody>
          <a:bodyPr wrap="square" rtlCol="0">
            <a:spAutoFit/>
          </a:bodyPr>
          <a:lstStyle/>
          <a:p>
            <a:pPr algn="ctr"/>
            <a:r>
              <a:rPr lang="en-US" dirty="0" smtClean="0">
                <a:solidFill>
                  <a:schemeClr val="bg1"/>
                </a:solidFill>
              </a:rPr>
              <a:t>REMS</a:t>
            </a:r>
            <a:endParaRPr lang="sv-SE" dirty="0" smtClean="0">
              <a:solidFill>
                <a:schemeClr val="bg1"/>
              </a:solidFill>
            </a:endParaRPr>
          </a:p>
        </p:txBody>
      </p:sp>
      <p:sp>
        <p:nvSpPr>
          <p:cNvPr id="21" name="Left Brace 20"/>
          <p:cNvSpPr/>
          <p:nvPr/>
        </p:nvSpPr>
        <p:spPr>
          <a:xfrm>
            <a:off x="2054762" y="5444949"/>
            <a:ext cx="304800" cy="4692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4" name="TextBox 23"/>
          <p:cNvSpPr txBox="1"/>
          <p:nvPr/>
        </p:nvSpPr>
        <p:spPr>
          <a:xfrm>
            <a:off x="811069" y="5140184"/>
            <a:ext cx="1241861" cy="1200329"/>
          </a:xfrm>
          <a:prstGeom prst="rect">
            <a:avLst/>
          </a:prstGeom>
          <a:noFill/>
        </p:spPr>
        <p:txBody>
          <a:bodyPr wrap="square" rtlCol="0">
            <a:spAutoFit/>
          </a:bodyPr>
          <a:lstStyle/>
          <a:p>
            <a:pPr algn="ctr"/>
            <a:r>
              <a:rPr lang="en-US" dirty="0" smtClean="0">
                <a:solidFill>
                  <a:srgbClr val="666666"/>
                </a:solidFill>
              </a:rPr>
              <a:t>In ACCESS or Transition Mode</a:t>
            </a:r>
            <a:endParaRPr lang="sv-SE" dirty="0" smtClean="0">
              <a:solidFill>
                <a:srgbClr val="666666"/>
              </a:solidFill>
            </a:endParaRPr>
          </a:p>
        </p:txBody>
      </p:sp>
      <p:sp>
        <p:nvSpPr>
          <p:cNvPr id="44" name="Rectangle 43"/>
          <p:cNvSpPr/>
          <p:nvPr/>
        </p:nvSpPr>
        <p:spPr>
          <a:xfrm>
            <a:off x="6974869" y="1619280"/>
            <a:ext cx="500541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91440" lvl="1" indent="-285750" algn="just">
              <a:spcBef>
                <a:spcPts val="1200"/>
              </a:spcBef>
              <a:spcAft>
                <a:spcPts val="1200"/>
              </a:spcAft>
              <a:buFont typeface="Courier New" panose="02070309020205020404" pitchFamily="49" charset="0"/>
              <a:buChar char="o"/>
            </a:pPr>
            <a:r>
              <a:rPr lang="en-GB" dirty="0"/>
              <a:t>The ODIN PSS permits to the EUC are disabled according to the triggered Safety Instrumented Functions (SIF)</a:t>
            </a:r>
            <a:endParaRPr lang="sv-SE" sz="2800" dirty="0"/>
          </a:p>
        </p:txBody>
      </p:sp>
      <p:sp>
        <p:nvSpPr>
          <p:cNvPr id="45" name="Text Placeholder 8"/>
          <p:cNvSpPr>
            <a:spLocks noGrp="1"/>
          </p:cNvSpPr>
          <p:nvPr>
            <p:ph type="body" sz="quarter" idx="14"/>
          </p:nvPr>
        </p:nvSpPr>
        <p:spPr>
          <a:xfrm>
            <a:off x="1103709" y="931026"/>
            <a:ext cx="9360000" cy="507076"/>
          </a:xfrm>
        </p:spPr>
        <p:txBody>
          <a:bodyPr/>
          <a:lstStyle/>
          <a:p>
            <a:r>
              <a:rPr lang="en-US" dirty="0" smtClean="0"/>
              <a:t>Alarm Mode</a:t>
            </a:r>
            <a:endParaRPr lang="sv-SE" dirty="0"/>
          </a:p>
        </p:txBody>
      </p:sp>
    </p:spTree>
    <p:extLst>
      <p:ext uri="{BB962C8B-B14F-4D97-AF65-F5344CB8AC3E}">
        <p14:creationId xmlns:p14="http://schemas.microsoft.com/office/powerpoint/2010/main" val="26716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4000"/>
                            </p:stCondLst>
                            <p:childTnLst>
                              <p:par>
                                <p:cTn id="25" presetID="10" presetClass="entr" presetSubtype="0"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p:stCondLst>
                              <p:cond delay="7000"/>
                            </p:stCondLst>
                            <p:childTnLst>
                              <p:par>
                                <p:cTn id="35" presetID="10" presetClass="entr" presetSubtype="0"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grpId="0" nodeType="withEffect">
                                  <p:stCondLst>
                                    <p:cond delay="20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10000"/>
                            </p:stCondLst>
                            <p:childTnLst>
                              <p:par>
                                <p:cTn id="45" presetID="22" presetClass="entr" presetSubtype="8" fill="hold" grpId="0" nodeType="afterEffect">
                                  <p:stCondLst>
                                    <p:cond delay="100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1000"/>
                                        <p:tgtEl>
                                          <p:spTgt spid="41"/>
                                        </p:tgtEl>
                                      </p:cBhvr>
                                    </p:animEffect>
                                  </p:childTnLst>
                                </p:cTn>
                              </p:par>
                            </p:childTnLst>
                          </p:cTn>
                        </p:par>
                        <p:par>
                          <p:cTn id="48" fill="hold">
                            <p:stCondLst>
                              <p:cond delay="12000"/>
                            </p:stCondLst>
                            <p:childTnLst>
                              <p:par>
                                <p:cTn id="49" presetID="10" presetClass="entr" presetSubtype="0" fill="hold" grpId="0" nodeType="afterEffect">
                                  <p:stCondLst>
                                    <p:cond delay="20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par>
                          <p:cTn id="52" fill="hold">
                            <p:stCondLst>
                              <p:cond delay="14500"/>
                            </p:stCondLst>
                            <p:childTnLst>
                              <p:par>
                                <p:cTn id="53" presetID="10" presetClass="entr" presetSubtype="0" fill="hold" grpId="0" nodeType="afterEffect">
                                  <p:stCondLst>
                                    <p:cond delay="20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P spid="39" grpId="0" animBg="1"/>
      <p:bldP spid="40" grpId="0"/>
      <p:bldP spid="41" grpId="0" animBg="1"/>
      <p:bldP spid="42" grpId="0" animBg="1"/>
      <p:bldP spid="20" grpId="0" animBg="1"/>
      <p:bldP spid="21" grpId="0" animBg="1"/>
      <p:bldP spid="24" grpId="0"/>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Target PSS Key Exchange System</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4.2.</a:t>
            </a:r>
            <a:endParaRPr lang="sv-SE" dirty="0"/>
          </a:p>
        </p:txBody>
      </p:sp>
      <p:pic>
        <p:nvPicPr>
          <p:cNvPr id="8"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750" r="18750"/>
          <a:stretch>
            <a:fillRect/>
          </a:stretch>
        </p:blipFill>
        <p:spPr>
          <a:xfrm>
            <a:off x="6477712" y="0"/>
            <a:ext cx="5714288" cy="6838406"/>
          </a:xfrm>
          <a:prstGeom prst="rect">
            <a:avLst/>
          </a:prstGeom>
        </p:spPr>
      </p:pic>
    </p:spTree>
    <p:extLst>
      <p:ext uri="{BB962C8B-B14F-4D97-AF65-F5344CB8AC3E}">
        <p14:creationId xmlns:p14="http://schemas.microsoft.com/office/powerpoint/2010/main" val="38133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381" t="15774" r="34329" b="26331"/>
          <a:stretch/>
        </p:blipFill>
        <p:spPr>
          <a:xfrm>
            <a:off x="5803489" y="779491"/>
            <a:ext cx="3310031" cy="2186940"/>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smtClean="0">
                <a:solidFill>
                  <a:schemeClr val="tx1">
                    <a:lumMod val="75000"/>
                    <a:lumOff val="25000"/>
                  </a:schemeClr>
                </a:solidFill>
              </a:rPr>
              <a:t>ODIN PSS </a:t>
            </a:r>
            <a:r>
              <a:rPr lang="en-GB" dirty="0">
                <a:solidFill>
                  <a:schemeClr val="tx1">
                    <a:lumMod val="75000"/>
                    <a:lumOff val="25000"/>
                  </a:schemeClr>
                </a:solidFill>
              </a:rPr>
              <a:t>key exchange system</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32</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6" name="Picture 15"/>
          <p:cNvPicPr>
            <a:picLocks noChangeAspect="1"/>
          </p:cNvPicPr>
          <p:nvPr/>
        </p:nvPicPr>
        <p:blipFill rotWithShape="1">
          <a:blip r:embed="rId4"/>
          <a:srcRect l="11630" t="22880"/>
          <a:stretch/>
        </p:blipFill>
        <p:spPr>
          <a:xfrm>
            <a:off x="1596173" y="2823210"/>
            <a:ext cx="8867536" cy="3613292"/>
          </a:xfrm>
          <a:prstGeom prst="rect">
            <a:avLst/>
          </a:prstGeom>
        </p:spPr>
      </p:pic>
      <p:sp>
        <p:nvSpPr>
          <p:cNvPr id="17" name="Oval 16"/>
          <p:cNvSpPr/>
          <p:nvPr/>
        </p:nvSpPr>
        <p:spPr>
          <a:xfrm>
            <a:off x="3564535" y="4297680"/>
            <a:ext cx="603605" cy="57727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8" name="Straight Arrow Connector 17"/>
          <p:cNvCxnSpPr>
            <a:stCxn id="17" idx="7"/>
          </p:cNvCxnSpPr>
          <p:nvPr/>
        </p:nvCxnSpPr>
        <p:spPr>
          <a:xfrm flipV="1">
            <a:off x="4079744" y="2506980"/>
            <a:ext cx="1703965" cy="187523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82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3"/>
          <a:stretch>
            <a:fillRect/>
          </a:stretch>
        </p:blipFill>
        <p:spPr>
          <a:xfrm>
            <a:off x="8257457" y="5048253"/>
            <a:ext cx="1000836" cy="1204890"/>
          </a:xfrm>
          <a:prstGeom prst="rect">
            <a:avLst/>
          </a:prstGeom>
        </p:spPr>
      </p:pic>
      <p:pic>
        <p:nvPicPr>
          <p:cNvPr id="117" name="Picture 116"/>
          <p:cNvPicPr>
            <a:picLocks noChangeAspect="1"/>
          </p:cNvPicPr>
          <p:nvPr/>
        </p:nvPicPr>
        <p:blipFill>
          <a:blip r:embed="rId4"/>
          <a:stretch>
            <a:fillRect/>
          </a:stretch>
        </p:blipFill>
        <p:spPr>
          <a:xfrm>
            <a:off x="8250747" y="5040294"/>
            <a:ext cx="1013792" cy="1221085"/>
          </a:xfrm>
          <a:prstGeom prst="rect">
            <a:avLst/>
          </a:prstGeom>
        </p:spPr>
      </p:pic>
      <p:grpSp>
        <p:nvGrpSpPr>
          <p:cNvPr id="162" name="Group 161"/>
          <p:cNvGrpSpPr/>
          <p:nvPr/>
        </p:nvGrpSpPr>
        <p:grpSpPr>
          <a:xfrm>
            <a:off x="1125510" y="5063411"/>
            <a:ext cx="1318423" cy="1276350"/>
            <a:chOff x="8260952" y="1946555"/>
            <a:chExt cx="1318423" cy="1276350"/>
          </a:xfrm>
          <a:solidFill>
            <a:srgbClr val="0070C0"/>
          </a:solidFill>
        </p:grpSpPr>
        <p:sp>
          <p:nvSpPr>
            <p:cNvPr id="163" name="Oval 162"/>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4" name="TextBox 163"/>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sp>
        <p:nvSpPr>
          <p:cNvPr id="40" name="Oval 39">
            <a:extLst>
              <a:ext uri="{FF2B5EF4-FFF2-40B4-BE49-F238E27FC236}">
                <a16:creationId xmlns:a16="http://schemas.microsoft.com/office/drawing/2014/main" id="{ABE251DC-CC29-4143-A2FC-AFECC4E43241}"/>
              </a:ext>
            </a:extLst>
          </p:cNvPr>
          <p:cNvSpPr/>
          <p:nvPr/>
        </p:nvSpPr>
        <p:spPr>
          <a:xfrm>
            <a:off x="6993701" y="3952516"/>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053107" y="3694368"/>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a:xfrm>
            <a:off x="8735293" y="7669117"/>
            <a:ext cx="2055193" cy="27361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type="body" sz="quarter" idx="14"/>
          </p:nvPr>
        </p:nvSpPr>
        <p:spPr>
          <a:xfrm>
            <a:off x="1103709" y="2444913"/>
            <a:ext cx="7012470" cy="379996"/>
          </a:xfrm>
        </p:spPr>
        <p:txBody>
          <a:bodyPr/>
          <a:lstStyle/>
          <a:p>
            <a:pPr marL="144000" lvl="1" indent="0">
              <a:buNone/>
            </a:pPr>
            <a:endParaRPr lang="en-US" sz="1400" dirty="0"/>
          </a:p>
          <a:p>
            <a:pPr lvl="1"/>
            <a:endParaRPr lang="sv-SE" sz="1400" dirty="0"/>
          </a:p>
        </p:txBody>
      </p:sp>
      <p:sp>
        <p:nvSpPr>
          <p:cNvPr id="12" name="Speech Bubble: Oval 11">
            <a:extLst>
              <a:ext uri="{FF2B5EF4-FFF2-40B4-BE49-F238E27FC236}">
                <a16:creationId xmlns:a16="http://schemas.microsoft.com/office/drawing/2014/main" id="{38C3B552-874A-4389-82E9-95291ABC74C2}"/>
              </a:ext>
            </a:extLst>
          </p:cNvPr>
          <p:cNvSpPr/>
          <p:nvPr/>
        </p:nvSpPr>
        <p:spPr>
          <a:xfrm>
            <a:off x="799535" y="1728723"/>
            <a:ext cx="1219180" cy="850790"/>
          </a:xfrm>
          <a:prstGeom prst="wedgeEllipseCallout">
            <a:avLst>
              <a:gd name="adj1" fmla="val 110714"/>
              <a:gd name="adj2" fmla="val 34406"/>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BCFB5F8-C7A8-444F-886B-9DEC8F79B20C}"/>
              </a:ext>
            </a:extLst>
          </p:cNvPr>
          <p:cNvSpPr txBox="1"/>
          <p:nvPr/>
        </p:nvSpPr>
        <p:spPr>
          <a:xfrm>
            <a:off x="923094" y="1790553"/>
            <a:ext cx="9744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Shutter opening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 is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disabled.</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422831D-55C0-49B0-B2F6-953B83D479D3}"/>
              </a:ext>
            </a:extLst>
          </p:cNvPr>
          <p:cNvSpPr txBox="1"/>
          <p:nvPr/>
        </p:nvSpPr>
        <p:spPr>
          <a:xfrm rot="16200000">
            <a:off x="5988084" y="3360333"/>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rot="16200000">
            <a:off x="5188330" y="3354325"/>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DF3D0D9F-D385-4427-95CC-24386529834B}"/>
              </a:ext>
            </a:extLst>
          </p:cNvPr>
          <p:cNvGrpSpPr/>
          <p:nvPr/>
        </p:nvGrpSpPr>
        <p:grpSpPr>
          <a:xfrm rot="10800000">
            <a:off x="5681880" y="2433987"/>
            <a:ext cx="466056" cy="1472508"/>
            <a:chOff x="3273863" y="3018637"/>
            <a:chExt cx="147908" cy="687158"/>
          </a:xfrm>
        </p:grpSpPr>
        <p:sp>
          <p:nvSpPr>
            <p:cNvPr id="24" name="Rounded Rectangle 49">
              <a:extLst>
                <a:ext uri="{FF2B5EF4-FFF2-40B4-BE49-F238E27FC236}">
                  <a16:creationId xmlns:a16="http://schemas.microsoft.com/office/drawing/2014/main" id="{98EC79BC-00C0-4657-805F-3BACAB9E8C25}"/>
                </a:ext>
              </a:extLst>
            </p:cNvPr>
            <p:cNvSpPr/>
            <p:nvPr/>
          </p:nvSpPr>
          <p:spPr>
            <a:xfrm rot="5400000">
              <a:off x="3004238" y="3288262"/>
              <a:ext cx="687158"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488F710F-0C29-4A53-8322-366BD88EBECE}"/>
                </a:ext>
              </a:extLst>
            </p:cNvPr>
            <p:cNvSpPr/>
            <p:nvPr/>
          </p:nvSpPr>
          <p:spPr>
            <a:xfrm rot="5400000">
              <a:off x="3272779" y="3133337"/>
              <a:ext cx="15007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FEF712CB-8215-438B-A40A-1444241A8586}"/>
                </a:ext>
              </a:extLst>
            </p:cNvPr>
            <p:cNvSpPr/>
            <p:nvPr/>
          </p:nvSpPr>
          <p:spPr>
            <a:xfrm rot="5400000">
              <a:off x="3272779" y="3332577"/>
              <a:ext cx="15007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0FC97256-8DFE-4B98-B7ED-880D75F7FE5D}"/>
                </a:ext>
              </a:extLst>
            </p:cNvPr>
            <p:cNvSpPr/>
            <p:nvPr/>
          </p:nvSpPr>
          <p:spPr>
            <a:xfrm rot="5400000">
              <a:off x="3271292" y="3523098"/>
              <a:ext cx="153051" cy="12231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Donut 120">
            <a:extLst>
              <a:ext uri="{FF2B5EF4-FFF2-40B4-BE49-F238E27FC236}">
                <a16:creationId xmlns:a16="http://schemas.microsoft.com/office/drawing/2014/main" id="{2F8B7716-B604-4DDD-A7BA-D0F645821D18}"/>
              </a:ext>
            </a:extLst>
          </p:cNvPr>
          <p:cNvSpPr/>
          <p:nvPr/>
        </p:nvSpPr>
        <p:spPr>
          <a:xfrm>
            <a:off x="6800400" y="3784919"/>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770470" y="1318173"/>
            <a:ext cx="9749788" cy="358519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2900784" y="206743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2847131" y="2870565"/>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3846895" y="206828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5743451" y="205362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787B9166-6E47-4BFF-B95E-71CA131E3671}"/>
              </a:ext>
            </a:extLst>
          </p:cNvPr>
          <p:cNvSpPr txBox="1"/>
          <p:nvPr/>
        </p:nvSpPr>
        <p:spPr>
          <a:xfrm>
            <a:off x="4668837" y="208268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3663564" y="2432258"/>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7274775" y="381747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070FF0F4-AF0D-49D3-AA9F-4672912ADFD8}"/>
              </a:ext>
            </a:extLst>
          </p:cNvPr>
          <p:cNvGrpSpPr/>
          <p:nvPr/>
        </p:nvGrpSpPr>
        <p:grpSpPr>
          <a:xfrm>
            <a:off x="2340706" y="2531158"/>
            <a:ext cx="377637" cy="447929"/>
            <a:chOff x="1765406" y="1215762"/>
            <a:chExt cx="504057" cy="597729"/>
          </a:xfrm>
        </p:grpSpPr>
        <p:pic>
          <p:nvPicPr>
            <p:cNvPr id="105" name="Picture 104">
              <a:extLst>
                <a:ext uri="{FF2B5EF4-FFF2-40B4-BE49-F238E27FC236}">
                  <a16:creationId xmlns:a16="http://schemas.microsoft.com/office/drawing/2014/main" id="{32BBAB18-F91A-478E-A09A-A59371B023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106" name="TextBox 105">
              <a:extLst>
                <a:ext uri="{FF2B5EF4-FFF2-40B4-BE49-F238E27FC236}">
                  <a16:creationId xmlns:a16="http://schemas.microsoft.com/office/drawing/2014/main" id="{27292B14-DFE7-40D5-A221-7874C9EABD59}"/>
                </a:ext>
              </a:extLst>
            </p:cNvPr>
            <p:cNvSpPr txBox="1"/>
            <p:nvPr/>
          </p:nvSpPr>
          <p:spPr>
            <a:xfrm>
              <a:off x="1824918" y="1546532"/>
              <a:ext cx="428150"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0000"/>
                  </a:solidFill>
                  <a:effectLst/>
                  <a:uLnTx/>
                  <a:uFillTx/>
                  <a:latin typeface="Calibri" panose="020F0502020204030204"/>
                  <a:ea typeface="+mn-ea"/>
                  <a:cs typeface="+mn-cs"/>
                </a:rPr>
                <a:t>MK</a:t>
              </a:r>
            </a:p>
          </p:txBody>
        </p:sp>
      </p:grpSp>
      <p:sp>
        <p:nvSpPr>
          <p:cNvPr id="107" name="TextBox 106">
            <a:extLst>
              <a:ext uri="{FF2B5EF4-FFF2-40B4-BE49-F238E27FC236}">
                <a16:creationId xmlns:a16="http://schemas.microsoft.com/office/drawing/2014/main" id="{6A64AAFF-A053-4FDB-87DD-606A5B91798F}"/>
              </a:ext>
            </a:extLst>
          </p:cNvPr>
          <p:cNvSpPr txBox="1"/>
          <p:nvPr/>
        </p:nvSpPr>
        <p:spPr>
          <a:xfrm>
            <a:off x="7300747" y="394823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315169" y="344868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112" name="Group 111">
            <a:extLst>
              <a:ext uri="{FF2B5EF4-FFF2-40B4-BE49-F238E27FC236}">
                <a16:creationId xmlns:a16="http://schemas.microsoft.com/office/drawing/2014/main" id="{99E9D086-0AA1-4CAE-A77E-7B95803A5F32}"/>
              </a:ext>
            </a:extLst>
          </p:cNvPr>
          <p:cNvGrpSpPr/>
          <p:nvPr/>
        </p:nvGrpSpPr>
        <p:grpSpPr>
          <a:xfrm>
            <a:off x="5544002" y="1813248"/>
            <a:ext cx="729926" cy="244758"/>
            <a:chOff x="5146043" y="1182449"/>
            <a:chExt cx="974279" cy="326612"/>
          </a:xfrm>
        </p:grpSpPr>
        <p:pic>
          <p:nvPicPr>
            <p:cNvPr id="113" name="Picture 112">
              <a:extLst>
                <a:ext uri="{FF2B5EF4-FFF2-40B4-BE49-F238E27FC236}">
                  <a16:creationId xmlns:a16="http://schemas.microsoft.com/office/drawing/2014/main" id="{8A1FF05A-5523-4905-96DD-60E74311C8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3" y="1182449"/>
              <a:ext cx="504056" cy="303170"/>
            </a:xfrm>
            <a:prstGeom prst="rect">
              <a:avLst/>
            </a:prstGeom>
            <a:solidFill>
              <a:schemeClr val="tx2">
                <a:lumMod val="60000"/>
                <a:lumOff val="40000"/>
              </a:schemeClr>
            </a:solidFill>
            <a:effectLst>
              <a:glow rad="127000">
                <a:srgbClr val="00B0F0"/>
              </a:glow>
            </a:effectLst>
          </p:spPr>
        </p:pic>
        <p:sp>
          <p:nvSpPr>
            <p:cNvPr id="114" name="TextBox 113">
              <a:extLst>
                <a:ext uri="{FF2B5EF4-FFF2-40B4-BE49-F238E27FC236}">
                  <a16:creationId xmlns:a16="http://schemas.microsoft.com/office/drawing/2014/main" id="{59AB62AB-EA2C-4DBF-BCC6-573EEB186051}"/>
                </a:ext>
              </a:extLst>
            </p:cNvPr>
            <p:cNvSpPr txBox="1"/>
            <p:nvPr/>
          </p:nvSpPr>
          <p:spPr>
            <a:xfrm>
              <a:off x="5642487" y="1242102"/>
              <a:ext cx="477835"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00B0F0"/>
                  </a:solidFill>
                  <a:effectLst/>
                  <a:uLnTx/>
                  <a:uFillTx/>
                  <a:latin typeface="Calibri" panose="020F0502020204030204"/>
                  <a:ea typeface="+mn-ea"/>
                  <a:cs typeface="+mn-cs"/>
                </a:rPr>
                <a:t>AK1</a:t>
              </a:r>
              <a:endParaRPr kumimoji="0" lang="en-GB" sz="7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grpSp>
        <p:nvGrpSpPr>
          <p:cNvPr id="141" name="Group 140">
            <a:extLst>
              <a:ext uri="{FF2B5EF4-FFF2-40B4-BE49-F238E27FC236}">
                <a16:creationId xmlns:a16="http://schemas.microsoft.com/office/drawing/2014/main" id="{84D108E4-B878-4E2C-A060-33378E73E0F7}"/>
              </a:ext>
            </a:extLst>
          </p:cNvPr>
          <p:cNvGrpSpPr/>
          <p:nvPr/>
        </p:nvGrpSpPr>
        <p:grpSpPr>
          <a:xfrm>
            <a:off x="3266187" y="3227524"/>
            <a:ext cx="2002821" cy="476852"/>
            <a:chOff x="-2068858" y="4439754"/>
            <a:chExt cx="1422391" cy="862280"/>
          </a:xfrm>
        </p:grpSpPr>
        <p:sp>
          <p:nvSpPr>
            <p:cNvPr id="142" name="Speech Bubble: Oval 141">
              <a:extLst>
                <a:ext uri="{FF2B5EF4-FFF2-40B4-BE49-F238E27FC236}">
                  <a16:creationId xmlns:a16="http://schemas.microsoft.com/office/drawing/2014/main" id="{68787D21-0218-4C27-A836-2E38573032CD}"/>
                </a:ext>
              </a:extLst>
            </p:cNvPr>
            <p:cNvSpPr/>
            <p:nvPr/>
          </p:nvSpPr>
          <p:spPr>
            <a:xfrm>
              <a:off x="-2068858" y="4439754"/>
              <a:ext cx="1422391" cy="862280"/>
            </a:xfrm>
            <a:prstGeom prst="wedgeEllipseCallout">
              <a:avLst>
                <a:gd name="adj1" fmla="val 53833"/>
                <a:gd name="adj2" fmla="val 21052"/>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38647C9D-EEB4-46EF-BBA6-8CD3356E3EBA}"/>
                </a:ext>
              </a:extLst>
            </p:cNvPr>
            <p:cNvSpPr txBox="1"/>
            <p:nvPr/>
          </p:nvSpPr>
          <p:spPr>
            <a:xfrm>
              <a:off x="-1946052" y="4524823"/>
              <a:ext cx="1176779" cy="238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AVK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is trapped in slot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5</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grpSp>
        <p:nvGrpSpPr>
          <p:cNvPr id="144" name="Group 143">
            <a:extLst>
              <a:ext uri="{FF2B5EF4-FFF2-40B4-BE49-F238E27FC236}">
                <a16:creationId xmlns:a16="http://schemas.microsoft.com/office/drawing/2014/main" id="{33939B8B-68DE-4EFB-AE3D-8521F61E57B8}"/>
              </a:ext>
            </a:extLst>
          </p:cNvPr>
          <p:cNvGrpSpPr/>
          <p:nvPr/>
        </p:nvGrpSpPr>
        <p:grpSpPr>
          <a:xfrm>
            <a:off x="7083230" y="1844922"/>
            <a:ext cx="2363696" cy="1042211"/>
            <a:chOff x="-918204" y="1024912"/>
            <a:chExt cx="1422391" cy="893408"/>
          </a:xfrm>
        </p:grpSpPr>
        <p:sp>
          <p:nvSpPr>
            <p:cNvPr id="145" name="Speech Bubble: Oval 144">
              <a:extLst>
                <a:ext uri="{FF2B5EF4-FFF2-40B4-BE49-F238E27FC236}">
                  <a16:creationId xmlns:a16="http://schemas.microsoft.com/office/drawing/2014/main" id="{831BD5E3-46EB-4DB6-BB94-E9391538F71A}"/>
                </a:ext>
              </a:extLst>
            </p:cNvPr>
            <p:cNvSpPr/>
            <p:nvPr/>
          </p:nvSpPr>
          <p:spPr>
            <a:xfrm>
              <a:off x="-918204" y="1024912"/>
              <a:ext cx="1422391" cy="862280"/>
            </a:xfrm>
            <a:prstGeom prst="wedgeEllipseCallout">
              <a:avLst>
                <a:gd name="adj1" fmla="val -37220"/>
                <a:gd name="adj2" fmla="val 90907"/>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03F49E21-230B-4DF7-B83D-D3F34F91914A}"/>
                </a:ext>
              </a:extLst>
            </p:cNvPr>
            <p:cNvSpPr txBox="1"/>
            <p:nvPr/>
          </p:nvSpPr>
          <p:spPr>
            <a:xfrm>
              <a:off x="-783032" y="1047669"/>
              <a:ext cx="1176780" cy="870651"/>
            </a:xfrm>
            <a:prstGeom prst="rect">
              <a:avLst/>
            </a:prstGeom>
            <a:noFill/>
          </p:spPr>
          <p:txBody>
            <a:bodyPr wrap="square" rtlCol="0">
              <a:spAutoFit/>
            </a:bodyPr>
            <a:lstStyle/>
            <a:p>
              <a:pPr lvl="0" algn="ctr">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AK gets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trapped in slot 6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upon </a:t>
              </a:r>
              <a:r>
                <a:rPr lang="en-US" sz="1200" dirty="0">
                  <a:solidFill>
                    <a:srgbClr val="666666"/>
                  </a:solidFill>
                  <a:latin typeface="Calibri" panose="020F0502020204030204"/>
                </a:rPr>
                <a:t>detection of </a:t>
              </a:r>
              <a:r>
                <a:rPr lang="en-US" sz="1200" dirty="0" smtClean="0">
                  <a:solidFill>
                    <a:srgbClr val="666666"/>
                  </a:solidFill>
                  <a:latin typeface="Calibri" panose="020F0502020204030204"/>
                </a:rPr>
                <a:t>opening of the cave  door or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removing </a:t>
              </a:r>
              <a:r>
                <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rPr>
                <a:t>any of the keys in slots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7</a:t>
              </a:r>
              <a:r>
                <a:rPr kumimoji="0" lang="en-US" sz="1200" b="0" i="0" u="none" strike="noStrike" kern="1200" cap="none" spc="0" normalizeH="0" noProof="0" dirty="0" smtClean="0">
                  <a:ln>
                    <a:noFill/>
                  </a:ln>
                  <a:solidFill>
                    <a:srgbClr val="666666"/>
                  </a:solidFill>
                  <a:effectLst/>
                  <a:uLnTx/>
                  <a:uFillTx/>
                  <a:latin typeface="Calibri" panose="020F0502020204030204"/>
                  <a:ea typeface="+mn-ea"/>
                  <a:cs typeface="+mn-cs"/>
                </a:rPr>
                <a:t> and 8</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83600" y="3623894"/>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10543491" y="4038279"/>
            <a:ext cx="14438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a:ea typeface="+mn-ea"/>
                <a:cs typeface="+mn-cs"/>
              </a:rPr>
              <a:t>Cave’s Roof interlock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module</a:t>
            </a:r>
          </a:p>
        </p:txBody>
      </p:sp>
      <p:grpSp>
        <p:nvGrpSpPr>
          <p:cNvPr id="173" name="Group 172">
            <a:extLst>
              <a:ext uri="{FF2B5EF4-FFF2-40B4-BE49-F238E27FC236}">
                <a16:creationId xmlns:a16="http://schemas.microsoft.com/office/drawing/2014/main" id="{B35A52BC-CFDE-47ED-AB76-757E3754F608}"/>
              </a:ext>
            </a:extLst>
          </p:cNvPr>
          <p:cNvGrpSpPr/>
          <p:nvPr/>
        </p:nvGrpSpPr>
        <p:grpSpPr>
          <a:xfrm>
            <a:off x="7889378" y="3887846"/>
            <a:ext cx="919038" cy="244757"/>
            <a:chOff x="5146045" y="1182450"/>
            <a:chExt cx="1226700" cy="326612"/>
          </a:xfrm>
        </p:grpSpPr>
        <p:pic>
          <p:nvPicPr>
            <p:cNvPr id="174" name="Picture 173">
              <a:extLst>
                <a:ext uri="{FF2B5EF4-FFF2-40B4-BE49-F238E27FC236}">
                  <a16:creationId xmlns:a16="http://schemas.microsoft.com/office/drawing/2014/main" id="{F5FCBE23-B816-45F8-AD03-E3F06BB17D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175" name="TextBox 174">
              <a:extLst>
                <a:ext uri="{FF2B5EF4-FFF2-40B4-BE49-F238E27FC236}">
                  <a16:creationId xmlns:a16="http://schemas.microsoft.com/office/drawing/2014/main" id="{71CEAFF7-29B8-45C6-BA8C-6CE3523FBFA5}"/>
                </a:ext>
              </a:extLst>
            </p:cNvPr>
            <p:cNvSpPr txBox="1"/>
            <p:nvPr/>
          </p:nvSpPr>
          <p:spPr>
            <a:xfrm>
              <a:off x="5642487" y="1242102"/>
              <a:ext cx="730258" cy="266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FFC000"/>
                  </a:solidFill>
                  <a:effectLst/>
                  <a:uLnTx/>
                  <a:uFillTx/>
                  <a:latin typeface="Calibri" panose="020F0502020204030204"/>
                  <a:ea typeface="+mn-ea"/>
                  <a:cs typeface="+mn-cs"/>
                </a:rPr>
                <a:t>SCMK1</a:t>
              </a:r>
              <a:endPar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82" name="TextBox 181">
            <a:extLst>
              <a:ext uri="{FF2B5EF4-FFF2-40B4-BE49-F238E27FC236}">
                <a16:creationId xmlns:a16="http://schemas.microsoft.com/office/drawing/2014/main" id="{6F3921FC-FF9F-45C1-BADA-1B5BA9A0F238}"/>
              </a:ext>
            </a:extLst>
          </p:cNvPr>
          <p:cNvSpPr txBox="1"/>
          <p:nvPr/>
        </p:nvSpPr>
        <p:spPr>
          <a:xfrm>
            <a:off x="7253537" y="4289815"/>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7279509" y="4420573"/>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a:t>
            </a:r>
            <a:r>
              <a:rPr kumimoji="0" lang="en-US"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184" name="Group 183">
            <a:extLst>
              <a:ext uri="{FF2B5EF4-FFF2-40B4-BE49-F238E27FC236}">
                <a16:creationId xmlns:a16="http://schemas.microsoft.com/office/drawing/2014/main" id="{B35A52BC-CFDE-47ED-AB76-757E3754F608}"/>
              </a:ext>
            </a:extLst>
          </p:cNvPr>
          <p:cNvGrpSpPr/>
          <p:nvPr/>
        </p:nvGrpSpPr>
        <p:grpSpPr>
          <a:xfrm>
            <a:off x="7868139" y="4360188"/>
            <a:ext cx="940276" cy="244757"/>
            <a:chOff x="5146045" y="1182450"/>
            <a:chExt cx="1143068" cy="326612"/>
          </a:xfrm>
        </p:grpSpPr>
        <p:pic>
          <p:nvPicPr>
            <p:cNvPr id="185" name="Picture 184">
              <a:extLst>
                <a:ext uri="{FF2B5EF4-FFF2-40B4-BE49-F238E27FC236}">
                  <a16:creationId xmlns:a16="http://schemas.microsoft.com/office/drawing/2014/main" id="{F5FCBE23-B816-45F8-AD03-E3F06BB17D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186" name="TextBox 185">
              <a:extLst>
                <a:ext uri="{FF2B5EF4-FFF2-40B4-BE49-F238E27FC236}">
                  <a16:creationId xmlns:a16="http://schemas.microsoft.com/office/drawing/2014/main" id="{71CEAFF7-29B8-45C6-BA8C-6CE3523FBFA5}"/>
                </a:ext>
              </a:extLst>
            </p:cNvPr>
            <p:cNvSpPr txBox="1"/>
            <p:nvPr/>
          </p:nvSpPr>
          <p:spPr>
            <a:xfrm>
              <a:off x="5642487" y="1242102"/>
              <a:ext cx="646626" cy="266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FFC000"/>
                  </a:solidFill>
                  <a:effectLst/>
                  <a:uLnTx/>
                  <a:uFillTx/>
                  <a:latin typeface="Calibri" panose="020F0502020204030204"/>
                  <a:ea typeface="+mn-ea"/>
                  <a:cs typeface="+mn-cs"/>
                </a:rPr>
                <a:t>SCMK2</a:t>
              </a:r>
              <a:endPar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83600" y="4158588"/>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10520258" y="4572973"/>
            <a:ext cx="1504024" cy="400110"/>
          </a:xfrm>
          <a:prstGeom prst="rect">
            <a:avLst/>
          </a:prstGeom>
          <a:noFill/>
        </p:spPr>
        <p:txBody>
          <a:bodyPr wrap="square" rtlCol="0">
            <a:spAutoFit/>
          </a:bodyPr>
          <a:lstStyle/>
          <a:p>
            <a:pPr lvl="0">
              <a:defRPr/>
            </a:pPr>
            <a:r>
              <a:rPr lang="en-US" sz="1000" dirty="0" smtClean="0">
                <a:solidFill>
                  <a:prstClr val="black"/>
                </a:solidFill>
                <a:latin typeface="Calibri" panose="020F0502020204030204"/>
              </a:rPr>
              <a:t>Guide </a:t>
            </a:r>
            <a:r>
              <a:rPr lang="en-US" sz="1000" dirty="0">
                <a:solidFill>
                  <a:prstClr val="black"/>
                </a:solidFill>
                <a:latin typeface="Calibri" panose="020F0502020204030204"/>
              </a:rPr>
              <a:t>shielding interlock module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ABE251DC-CC29-4143-A2FC-AFECC4E43241}"/>
              </a:ext>
            </a:extLst>
          </p:cNvPr>
          <p:cNvSpPr/>
          <p:nvPr/>
        </p:nvSpPr>
        <p:spPr>
          <a:xfrm>
            <a:off x="3066841" y="2582453"/>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a:off x="3126247" y="2324305"/>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2862957" y="2414856"/>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3996975" y="260003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rot="5400000">
            <a:off x="4056381" y="234188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3793091" y="243243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4870291" y="2598534"/>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4929697" y="2340386"/>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4666407" y="2430937"/>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ABE251DC-CC29-4143-A2FC-AFECC4E43241}"/>
              </a:ext>
            </a:extLst>
          </p:cNvPr>
          <p:cNvSpPr/>
          <p:nvPr/>
        </p:nvSpPr>
        <p:spPr>
          <a:xfrm>
            <a:off x="5876209" y="2601585"/>
            <a:ext cx="118821" cy="112198"/>
          </a:xfrm>
          <a:prstGeom prst="ellipse">
            <a:avLst/>
          </a:prstGeom>
          <a:solidFill>
            <a:srgbClr val="0099DC"/>
          </a:solidFill>
          <a:ln>
            <a:solidFill>
              <a:srgbClr val="0099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Donut 120">
            <a:extLst>
              <a:ext uri="{FF2B5EF4-FFF2-40B4-BE49-F238E27FC236}">
                <a16:creationId xmlns:a16="http://schemas.microsoft.com/office/drawing/2014/main" id="{2F8B7716-B604-4DDD-A7BA-D0F645821D18}"/>
              </a:ext>
            </a:extLst>
          </p:cNvPr>
          <p:cNvSpPr/>
          <p:nvPr/>
        </p:nvSpPr>
        <p:spPr>
          <a:xfrm>
            <a:off x="5672325" y="2433988"/>
            <a:ext cx="506347" cy="467262"/>
          </a:xfrm>
          <a:prstGeom prst="donut">
            <a:avLst>
              <a:gd name="adj" fmla="val 17161"/>
            </a:avLst>
          </a:prstGeom>
          <a:solidFill>
            <a:srgbClr val="0099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5935615" y="2343437"/>
            <a:ext cx="0" cy="612000"/>
          </a:xfrm>
          <a:prstGeom prst="line">
            <a:avLst/>
          </a:prstGeom>
          <a:solidFill>
            <a:srgbClr val="0099DC"/>
          </a:solidFill>
          <a:ln w="38100">
            <a:solidFill>
              <a:srgbClr val="0099DC"/>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244" name="Group 243"/>
          <p:cNvGrpSpPr/>
          <p:nvPr/>
        </p:nvGrpSpPr>
        <p:grpSpPr>
          <a:xfrm>
            <a:off x="5655122" y="3203891"/>
            <a:ext cx="506347" cy="612000"/>
            <a:chOff x="2862957" y="810418"/>
            <a:chExt cx="506347" cy="612000"/>
          </a:xfrm>
        </p:grpSpPr>
        <p:sp>
          <p:nvSpPr>
            <p:cNvPr id="245" name="Oval 244">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Oval 248">
            <a:extLst>
              <a:ext uri="{FF2B5EF4-FFF2-40B4-BE49-F238E27FC236}">
                <a16:creationId xmlns:a16="http://schemas.microsoft.com/office/drawing/2014/main" id="{ABE251DC-CC29-4143-A2FC-AFECC4E43241}"/>
              </a:ext>
            </a:extLst>
          </p:cNvPr>
          <p:cNvSpPr/>
          <p:nvPr/>
        </p:nvSpPr>
        <p:spPr>
          <a:xfrm>
            <a:off x="7003817" y="3424947"/>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0" name="Straight Connector 249">
            <a:extLst>
              <a:ext uri="{FF2B5EF4-FFF2-40B4-BE49-F238E27FC236}">
                <a16:creationId xmlns:a16="http://schemas.microsoft.com/office/drawing/2014/main" id="{B99125AB-BB53-4D8B-B230-334E1FAA23F2}"/>
              </a:ext>
            </a:extLst>
          </p:cNvPr>
          <p:cNvCxnSpPr>
            <a:cxnSpLocks/>
          </p:cNvCxnSpPr>
          <p:nvPr/>
        </p:nvCxnSpPr>
        <p:spPr>
          <a:xfrm rot="5400000">
            <a:off x="7063223" y="3166799"/>
            <a:ext cx="0" cy="612000"/>
          </a:xfrm>
          <a:prstGeom prst="line">
            <a:avLst/>
          </a:prstGeom>
          <a:ln w="38100">
            <a:solidFill>
              <a:schemeClr val="accent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1" name="Donut 120">
            <a:extLst>
              <a:ext uri="{FF2B5EF4-FFF2-40B4-BE49-F238E27FC236}">
                <a16:creationId xmlns:a16="http://schemas.microsoft.com/office/drawing/2014/main" id="{2F8B7716-B604-4DDD-A7BA-D0F645821D18}"/>
              </a:ext>
            </a:extLst>
          </p:cNvPr>
          <p:cNvSpPr/>
          <p:nvPr/>
        </p:nvSpPr>
        <p:spPr>
          <a:xfrm>
            <a:off x="6799933" y="3257350"/>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004284" y="4441839"/>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063690" y="4183691"/>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6800400" y="4274242"/>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3782351" y="287108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8747F577-AAF5-4C88-A5E8-4D36FA1DD01F}"/>
              </a:ext>
            </a:extLst>
          </p:cNvPr>
          <p:cNvSpPr txBox="1"/>
          <p:nvPr/>
        </p:nvSpPr>
        <p:spPr>
          <a:xfrm>
            <a:off x="4648919" y="2876714"/>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660496" y="220937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DC"/>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0099DC"/>
                </a:solidFill>
                <a:effectLst/>
                <a:uLnTx/>
                <a:uFillTx/>
                <a:latin typeface="Calibri" panose="020F0502020204030204"/>
                <a:ea typeface="+mn-ea"/>
                <a:cs typeface="+mn-cs"/>
              </a:rPr>
              <a:t>4</a:t>
            </a:r>
            <a:endParaRPr kumimoji="0" lang="en-SE" sz="1200" b="1" i="0" u="none" strike="noStrike" kern="1200" cap="none" spc="0" normalizeH="0" baseline="0" noProof="0" dirty="0">
              <a:ln>
                <a:noFill/>
              </a:ln>
              <a:solidFill>
                <a:srgbClr val="0099DC"/>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3870379" y="239500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9" name="TextBox 268">
            <a:extLst>
              <a:ext uri="{FF2B5EF4-FFF2-40B4-BE49-F238E27FC236}">
                <a16:creationId xmlns:a16="http://schemas.microsoft.com/office/drawing/2014/main" id="{4D89D54A-E752-4EF0-9497-1E63810CBE9C}"/>
              </a:ext>
            </a:extLst>
          </p:cNvPr>
          <p:cNvSpPr txBox="1"/>
          <p:nvPr/>
        </p:nvSpPr>
        <p:spPr>
          <a:xfrm>
            <a:off x="5730847" y="325217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2938218" y="238477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8"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sv-SE" sz="3200" dirty="0"/>
              <a:t>ODIN PSS </a:t>
            </a:r>
            <a:r>
              <a:rPr lang="sv-SE" sz="3200" dirty="0" err="1"/>
              <a:t>Key</a:t>
            </a:r>
            <a:r>
              <a:rPr lang="sv-SE" sz="3200" dirty="0"/>
              <a:t> Exchange System</a:t>
            </a:r>
            <a:endParaRPr lang="en-GB" sz="3000" dirty="0"/>
          </a:p>
        </p:txBody>
      </p:sp>
      <p:sp>
        <p:nvSpPr>
          <p:cNvPr id="3" name="Rectangle 2"/>
          <p:cNvSpPr/>
          <p:nvPr/>
        </p:nvSpPr>
        <p:spPr>
          <a:xfrm>
            <a:off x="1172775" y="1334788"/>
            <a:ext cx="8572804"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666666"/>
                </a:solidFill>
              </a:rPr>
              <a:t>The operator closes the instrument shutter through the Motion Control System.</a:t>
            </a:r>
            <a:endParaRPr lang="sv-SE" dirty="0">
              <a:solidFill>
                <a:srgbClr val="666666"/>
              </a:solidFill>
            </a:endParaRPr>
          </a:p>
        </p:txBody>
      </p:sp>
      <p:sp>
        <p:nvSpPr>
          <p:cNvPr id="130" name="TextBox 129">
            <a:extLst>
              <a:ext uri="{FF2B5EF4-FFF2-40B4-BE49-F238E27FC236}">
                <a16:creationId xmlns:a16="http://schemas.microsoft.com/office/drawing/2014/main" id="{4D89D54A-E752-4EF0-9497-1E63810CBE9C}"/>
              </a:ext>
            </a:extLst>
          </p:cNvPr>
          <p:cNvSpPr txBox="1"/>
          <p:nvPr/>
        </p:nvSpPr>
        <p:spPr>
          <a:xfrm>
            <a:off x="4761661" y="2391464"/>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4D89D54A-E752-4EF0-9497-1E63810CBE9C}"/>
              </a:ext>
            </a:extLst>
          </p:cNvPr>
          <p:cNvSpPr txBox="1"/>
          <p:nvPr/>
        </p:nvSpPr>
        <p:spPr>
          <a:xfrm>
            <a:off x="6897655" y="322167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40" name="Text Placeholder 6"/>
          <p:cNvSpPr txBox="1">
            <a:spLocks/>
          </p:cNvSpPr>
          <p:nvPr/>
        </p:nvSpPr>
        <p:spPr>
          <a:xfrm>
            <a:off x="1069833" y="786218"/>
            <a:ext cx="9360000"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Access Procedure</a:t>
            </a:r>
          </a:p>
          <a:p>
            <a:endParaRPr lang="en-US" dirty="0"/>
          </a:p>
        </p:txBody>
      </p:sp>
      <p:grpSp>
        <p:nvGrpSpPr>
          <p:cNvPr id="127" name="Group 126">
            <a:extLst>
              <a:ext uri="{FF2B5EF4-FFF2-40B4-BE49-F238E27FC236}">
                <a16:creationId xmlns:a16="http://schemas.microsoft.com/office/drawing/2014/main" id="{84D108E4-B878-4E2C-A060-33378E73E0F7}"/>
              </a:ext>
            </a:extLst>
          </p:cNvPr>
          <p:cNvGrpSpPr/>
          <p:nvPr/>
        </p:nvGrpSpPr>
        <p:grpSpPr>
          <a:xfrm>
            <a:off x="808802" y="3136325"/>
            <a:ext cx="2501823" cy="918955"/>
            <a:chOff x="-2068858" y="4439754"/>
            <a:chExt cx="1422391" cy="888771"/>
          </a:xfrm>
        </p:grpSpPr>
        <p:sp>
          <p:nvSpPr>
            <p:cNvPr id="128" name="Speech Bubble: Oval 141">
              <a:extLst>
                <a:ext uri="{FF2B5EF4-FFF2-40B4-BE49-F238E27FC236}">
                  <a16:creationId xmlns:a16="http://schemas.microsoft.com/office/drawing/2014/main" id="{68787D21-0218-4C27-A836-2E38573032CD}"/>
                </a:ext>
              </a:extLst>
            </p:cNvPr>
            <p:cNvSpPr/>
            <p:nvPr/>
          </p:nvSpPr>
          <p:spPr>
            <a:xfrm>
              <a:off x="-2068858" y="4439754"/>
              <a:ext cx="1422391" cy="862280"/>
            </a:xfrm>
            <a:prstGeom prst="wedgeEllipseCallout">
              <a:avLst>
                <a:gd name="adj1" fmla="val 31707"/>
                <a:gd name="adj2" fmla="val -69975"/>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38647C9D-EEB4-46EF-BBA6-8CD3356E3EBA}"/>
                </a:ext>
              </a:extLst>
            </p:cNvPr>
            <p:cNvSpPr txBox="1"/>
            <p:nvPr/>
          </p:nvSpPr>
          <p:spPr>
            <a:xfrm>
              <a:off x="-1946052" y="4524823"/>
              <a:ext cx="1176779" cy="803702"/>
            </a:xfrm>
            <a:prstGeom prst="rect">
              <a:avLst/>
            </a:prstGeom>
            <a:noFill/>
          </p:spPr>
          <p:txBody>
            <a:bodyPr wrap="square" rtlCol="0">
              <a:spAutoFit/>
            </a:bodyPr>
            <a:lstStyle/>
            <a:p>
              <a:pPr lvl="0" algn="ctr">
                <a:defRPr/>
              </a:pPr>
              <a:r>
                <a:rPr lang="en-US" sz="1200" dirty="0" smtClean="0">
                  <a:solidFill>
                    <a:srgbClr val="666666"/>
                  </a:solidFill>
                  <a:latin typeface="Calibri" panose="020F0502020204030204"/>
                </a:rPr>
                <a:t>ODIN </a:t>
              </a:r>
              <a:r>
                <a:rPr lang="en-US" sz="1200" dirty="0">
                  <a:solidFill>
                    <a:srgbClr val="666666"/>
                  </a:solidFill>
                  <a:latin typeface="Calibri" panose="020F0502020204030204"/>
                </a:rPr>
                <a:t>PSS detects the instrument shutter in the closed position, and releases </a:t>
              </a:r>
              <a:r>
                <a:rPr lang="en-US" sz="1200" dirty="0" smtClean="0">
                  <a:solidFill>
                    <a:srgbClr val="666666"/>
                  </a:solidFill>
                  <a:latin typeface="Calibri" panose="020F0502020204030204"/>
                </a:rPr>
                <a:t>MK </a:t>
              </a:r>
              <a:r>
                <a:rPr lang="en-US" sz="1200" dirty="0">
                  <a:solidFill>
                    <a:srgbClr val="666666"/>
                  </a:solidFill>
                  <a:latin typeface="Calibri" panose="020F0502020204030204"/>
                </a:rPr>
                <a:t>from slot 1.</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sp>
        <p:nvSpPr>
          <p:cNvPr id="148" name="TextBox 147">
            <a:extLst>
              <a:ext uri="{FF2B5EF4-FFF2-40B4-BE49-F238E27FC236}">
                <a16:creationId xmlns:a16="http://schemas.microsoft.com/office/drawing/2014/main" id="{F89F11CF-D771-4512-931D-7F009480AF41}"/>
              </a:ext>
            </a:extLst>
          </p:cNvPr>
          <p:cNvSpPr txBox="1"/>
          <p:nvPr/>
        </p:nvSpPr>
        <p:spPr>
          <a:xfrm>
            <a:off x="7376019" y="3243865"/>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149" name="Group 148"/>
          <p:cNvGrpSpPr/>
          <p:nvPr/>
        </p:nvGrpSpPr>
        <p:grpSpPr>
          <a:xfrm>
            <a:off x="5150368" y="5063411"/>
            <a:ext cx="1318423" cy="1276350"/>
            <a:chOff x="2909885" y="1695450"/>
            <a:chExt cx="1318423" cy="1276350"/>
          </a:xfrm>
          <a:solidFill>
            <a:srgbClr val="00B050"/>
          </a:solidFill>
        </p:grpSpPr>
        <p:sp>
          <p:nvSpPr>
            <p:cNvPr id="150" name="Oval 149"/>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1" name="TextBox 150"/>
            <p:cNvSpPr txBox="1"/>
            <p:nvPr/>
          </p:nvSpPr>
          <p:spPr>
            <a:xfrm>
              <a:off x="3137395" y="2000250"/>
              <a:ext cx="863404" cy="646331"/>
            </a:xfrm>
            <a:prstGeom prst="rect">
              <a:avLst/>
            </a:prstGeom>
            <a:grpFill/>
            <a:ln>
              <a:solidFill>
                <a:srgbClr val="00B050"/>
              </a:solid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159" name="Group 158"/>
          <p:cNvGrpSpPr/>
          <p:nvPr/>
        </p:nvGrpSpPr>
        <p:grpSpPr>
          <a:xfrm>
            <a:off x="3137939" y="5057598"/>
            <a:ext cx="1318423" cy="1276350"/>
            <a:chOff x="8260952" y="1946555"/>
            <a:chExt cx="1318423" cy="1276350"/>
          </a:xfrm>
          <a:solidFill>
            <a:srgbClr val="666666"/>
          </a:solidFill>
        </p:grpSpPr>
        <p:sp>
          <p:nvSpPr>
            <p:cNvPr id="160" name="Oval 159"/>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TextBox 160"/>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grpSp>
        <p:nvGrpSpPr>
          <p:cNvPr id="11" name="Group 10"/>
          <p:cNvGrpSpPr/>
          <p:nvPr/>
        </p:nvGrpSpPr>
        <p:grpSpPr>
          <a:xfrm>
            <a:off x="6827916" y="3243866"/>
            <a:ext cx="465937" cy="1618808"/>
            <a:chOff x="6827916" y="3243866"/>
            <a:chExt cx="465937" cy="1618808"/>
          </a:xfrm>
        </p:grpSpPr>
        <p:grpSp>
          <p:nvGrpSpPr>
            <p:cNvPr id="10" name="Group 9"/>
            <p:cNvGrpSpPr/>
            <p:nvPr/>
          </p:nvGrpSpPr>
          <p:grpSpPr>
            <a:xfrm>
              <a:off x="6827916" y="3243866"/>
              <a:ext cx="465937" cy="1618808"/>
              <a:chOff x="6827916" y="2923826"/>
              <a:chExt cx="465937" cy="1618808"/>
            </a:xfrm>
          </p:grpSpPr>
          <p:sp>
            <p:nvSpPr>
              <p:cNvPr id="34" name="Rounded Rectangle 49">
                <a:extLst>
                  <a:ext uri="{FF2B5EF4-FFF2-40B4-BE49-F238E27FC236}">
                    <a16:creationId xmlns:a16="http://schemas.microsoft.com/office/drawing/2014/main" id="{57242B98-AF55-4119-BA5C-38A658730D00}"/>
                  </a:ext>
                </a:extLst>
              </p:cNvPr>
              <p:cNvSpPr/>
              <p:nvPr/>
            </p:nvSpPr>
            <p:spPr>
              <a:xfrm rot="5400000">
                <a:off x="6251481" y="3500261"/>
                <a:ext cx="1618808"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350585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397968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6" name="Hexagon 165">
              <a:extLst>
                <a:ext uri="{FF2B5EF4-FFF2-40B4-BE49-F238E27FC236}">
                  <a16:creationId xmlns:a16="http://schemas.microsoft.com/office/drawing/2014/main" id="{15D9EB00-D9BC-43A1-8B36-80B15A2FB446}"/>
                </a:ext>
              </a:extLst>
            </p:cNvPr>
            <p:cNvSpPr/>
            <p:nvPr/>
          </p:nvSpPr>
          <p:spPr>
            <a:xfrm rot="5400000">
              <a:off x="6903037" y="3303332"/>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10" name="Straight Arrow Connector 109"/>
          <p:cNvCxnSpPr>
            <a:endCxn id="160" idx="2"/>
          </p:cNvCxnSpPr>
          <p:nvPr/>
        </p:nvCxnSpPr>
        <p:spPr>
          <a:xfrm flipV="1">
            <a:off x="2440342" y="5695773"/>
            <a:ext cx="697597" cy="732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4452771" y="5638137"/>
            <a:ext cx="697597" cy="732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15" name="Picture 114"/>
          <p:cNvPicPr>
            <a:picLocks noChangeAspect="1"/>
          </p:cNvPicPr>
          <p:nvPr/>
        </p:nvPicPr>
        <p:blipFill>
          <a:blip r:embed="rId7"/>
          <a:stretch>
            <a:fillRect/>
          </a:stretch>
        </p:blipFill>
        <p:spPr>
          <a:xfrm>
            <a:off x="8240455" y="5052941"/>
            <a:ext cx="989676" cy="1185049"/>
          </a:xfrm>
          <a:prstGeom prst="rect">
            <a:avLst/>
          </a:prstGeom>
        </p:spPr>
      </p:pic>
    </p:spTree>
    <p:extLst>
      <p:ext uri="{BB962C8B-B14F-4D97-AF65-F5344CB8AC3E}">
        <p14:creationId xmlns:p14="http://schemas.microsoft.com/office/powerpoint/2010/main" val="5495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7"/>
                                        </p:tgtEl>
                                        <p:attrNameLst>
                                          <p:attrName>style.visibility</p:attrName>
                                        </p:attrNameLst>
                                      </p:cBhvr>
                                      <p:to>
                                        <p:strVal val="visible"/>
                                      </p:to>
                                    </p:set>
                                  </p:childTnLst>
                                </p:cTn>
                              </p:par>
                            </p:childTnLst>
                          </p:cTn>
                        </p:par>
                        <p:par>
                          <p:cTn id="14" fill="hold">
                            <p:stCondLst>
                              <p:cond delay="0"/>
                            </p:stCondLst>
                            <p:childTnLst>
                              <p:par>
                                <p:cTn id="15" presetID="10" presetClass="exit" presetSubtype="0" fill="hold" grpId="0" nodeType="afterEffect">
                                  <p:stCondLst>
                                    <p:cond delay="1000"/>
                                  </p:stCondLst>
                                  <p:childTnLst>
                                    <p:animEffect transition="out" filter="fade">
                                      <p:cBhvr>
                                        <p:cTn id="16" dur="500"/>
                                        <p:tgtEl>
                                          <p:spTgt spid="157"/>
                                        </p:tgtEl>
                                      </p:cBhvr>
                                    </p:animEffect>
                                    <p:set>
                                      <p:cBhvr>
                                        <p:cTn id="17" dur="1" fill="hold">
                                          <p:stCondLst>
                                            <p:cond delay="499"/>
                                          </p:stCondLst>
                                        </p:cTn>
                                        <p:tgtEl>
                                          <p:spTgt spid="1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7"/>
                                        </p:tgtEl>
                                        <p:attrNameLst>
                                          <p:attrName>style.visibility</p:attrName>
                                        </p:attrNameLst>
                                      </p:cBhvr>
                                      <p:to>
                                        <p:strVal val="hidden"/>
                                      </p:to>
                                    </p:set>
                                  </p:childTnLst>
                                </p:cTn>
                              </p:par>
                              <p:par>
                                <p:cTn id="22" presetID="8" presetClass="emph" presetSubtype="0" fill="hold" nodeType="withEffect">
                                  <p:stCondLst>
                                    <p:cond delay="0"/>
                                  </p:stCondLst>
                                  <p:childTnLst>
                                    <p:animRot by="-5400000">
                                      <p:cBhvr>
                                        <p:cTn id="23" dur="2000" fill="hold"/>
                                        <p:tgtEl>
                                          <p:spTgt spid="227"/>
                                        </p:tgtEl>
                                        <p:attrNameLst>
                                          <p:attrName>r</p:attrName>
                                        </p:attrNameLst>
                                      </p:cBhvr>
                                    </p:animRot>
                                  </p:childTnLst>
                                </p:cTn>
                              </p:par>
                              <p:par>
                                <p:cTn id="24" presetID="22" presetClass="entr" presetSubtype="8" fill="hold" nodeType="with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wipe(left)">
                                      <p:cBhvr>
                                        <p:cTn id="26" dur="500"/>
                                        <p:tgtEl>
                                          <p:spTgt spid="110"/>
                                        </p:tgtEl>
                                      </p:cBhvr>
                                    </p:animEffect>
                                  </p:childTnLst>
                                </p:cTn>
                              </p:par>
                              <p:par>
                                <p:cTn id="27" presetID="22" presetClass="entr" presetSubtype="8" fill="hold" nodeType="withEffect">
                                  <p:stCondLst>
                                    <p:cond delay="0"/>
                                  </p:stCondLst>
                                  <p:childTnLst>
                                    <p:set>
                                      <p:cBhvr>
                                        <p:cTn id="28" dur="1" fill="hold">
                                          <p:stCondLst>
                                            <p:cond delay="0"/>
                                          </p:stCondLst>
                                        </p:cTn>
                                        <p:tgtEl>
                                          <p:spTgt spid="159"/>
                                        </p:tgtEl>
                                        <p:attrNameLst>
                                          <p:attrName>style.visibility</p:attrName>
                                        </p:attrNameLst>
                                      </p:cBhvr>
                                      <p:to>
                                        <p:strVal val="visible"/>
                                      </p:to>
                                    </p:set>
                                    <p:animEffect transition="in" filter="wipe(left)">
                                      <p:cBhvr>
                                        <p:cTn id="29" dur="500"/>
                                        <p:tgtEl>
                                          <p:spTgt spid="159"/>
                                        </p:tgtEl>
                                      </p:cBhvr>
                                    </p:animEffect>
                                  </p:childTnLst>
                                </p:cTn>
                              </p:par>
                              <p:par>
                                <p:cTn id="30" presetID="1" presetClass="exit" presetSubtype="0" fill="hold" nodeType="withEffect">
                                  <p:stCondLst>
                                    <p:cond delay="0"/>
                                  </p:stCondLst>
                                  <p:childTnLst>
                                    <p:set>
                                      <p:cBhvr>
                                        <p:cTn id="31" dur="1" fill="hold">
                                          <p:stCondLst>
                                            <p:cond delay="0"/>
                                          </p:stCondLst>
                                        </p:cTn>
                                        <p:tgtEl>
                                          <p:spTgt spid="115"/>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27"/>
                                        </p:tgtEl>
                                        <p:attrNameLst>
                                          <p:attrName>style.visibility</p:attrName>
                                        </p:attrNameLst>
                                      </p:cBhvr>
                                      <p:to>
                                        <p:strVal val="hidden"/>
                                      </p:to>
                                    </p:se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childTnLst>
                                </p:cTn>
                              </p:par>
                            </p:childTnLst>
                          </p:cTn>
                        </p:par>
                        <p:par>
                          <p:cTn id="44" fill="hold">
                            <p:stCondLst>
                              <p:cond delay="2000"/>
                            </p:stCondLst>
                            <p:childTnLst>
                              <p:par>
                                <p:cTn id="45" presetID="63" presetClass="path" presetSubtype="0" accel="50000" decel="50000" fill="hold" nodeType="afterEffect">
                                  <p:stCondLst>
                                    <p:cond delay="0"/>
                                  </p:stCondLst>
                                  <p:childTnLst>
                                    <p:animMotion origin="layout" path="M -1.875E-6 -0.00093 L 0.12409 -0.00116 " pathEditMode="relative" rAng="0" ptsTypes="AA">
                                      <p:cBhvr>
                                        <p:cTn id="46" dur="2000" fill="hold"/>
                                        <p:tgtEl>
                                          <p:spTgt spid="104"/>
                                        </p:tgtEl>
                                        <p:attrNameLst>
                                          <p:attrName>ppt_x</p:attrName>
                                          <p:attrName>ppt_y</p:attrName>
                                        </p:attrNameLst>
                                      </p:cBhvr>
                                      <p:rCtr x="6198" y="-23"/>
                                    </p:animMotion>
                                  </p:childTnLst>
                                </p:cTn>
                              </p:par>
                            </p:childTnLst>
                          </p:cTn>
                        </p:par>
                        <p:par>
                          <p:cTn id="47" fill="hold">
                            <p:stCondLst>
                              <p:cond delay="4000"/>
                            </p:stCondLst>
                            <p:childTnLst>
                              <p:par>
                                <p:cTn id="48" presetID="1" presetClass="exit" presetSubtype="0" fill="hold" nodeType="afterEffect">
                                  <p:stCondLst>
                                    <p:cond delay="0"/>
                                  </p:stCondLst>
                                  <p:childTnLst>
                                    <p:set>
                                      <p:cBhvr>
                                        <p:cTn id="49" dur="1" fill="hold">
                                          <p:stCondLst>
                                            <p:cond delay="0"/>
                                          </p:stCondLst>
                                        </p:cTn>
                                        <p:tgtEl>
                                          <p:spTgt spid="104"/>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2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5400000">
                                      <p:cBhvr>
                                        <p:cTn id="55" dur="2000" fill="hold"/>
                                        <p:tgtEl>
                                          <p:spTgt spid="234"/>
                                        </p:tgtEl>
                                        <p:attrNameLst>
                                          <p:attrName>r</p:attrName>
                                        </p:attrNameLst>
                                      </p:cBhvr>
                                    </p:animRot>
                                  </p:childTnLst>
                                </p:cTn>
                              </p:par>
                              <p:par>
                                <p:cTn id="56" presetID="63" presetClass="path" presetSubtype="0" accel="50000" decel="50000" fill="hold" nodeType="withEffect">
                                  <p:stCondLst>
                                    <p:cond delay="0"/>
                                  </p:stCondLst>
                                  <p:childTnLst>
                                    <p:animMotion origin="layout" path="M 2.08333E-7 2.59259E-6 L 0.01393 0.00069 " pathEditMode="relative" rAng="0" ptsTypes="AA">
                                      <p:cBhvr>
                                        <p:cTn id="57" dur="2000" fill="hold"/>
                                        <p:tgtEl>
                                          <p:spTgt spid="80"/>
                                        </p:tgtEl>
                                        <p:attrNameLst>
                                          <p:attrName>ppt_x</p:attrName>
                                          <p:attrName>ppt_y</p:attrName>
                                        </p:attrNameLst>
                                      </p:cBhvr>
                                      <p:rCtr x="690" y="23"/>
                                    </p:animMotion>
                                  </p:childTnLst>
                                </p:cTn>
                              </p:par>
                            </p:childTnLst>
                          </p:cTn>
                        </p:par>
                      </p:childTnLst>
                    </p:cTn>
                  </p:par>
                  <p:par>
                    <p:cTn id="58" fill="hold">
                      <p:stCondLst>
                        <p:cond delay="indefinite"/>
                      </p:stCondLst>
                      <p:childTnLst>
                        <p:par>
                          <p:cTn id="59" fill="hold">
                            <p:stCondLst>
                              <p:cond delay="0"/>
                            </p:stCondLst>
                            <p:childTnLst>
                              <p:par>
                                <p:cTn id="60" presetID="8" presetClass="emph" presetSubtype="0" fill="hold" nodeType="clickEffect">
                                  <p:stCondLst>
                                    <p:cond delay="0"/>
                                  </p:stCondLst>
                                  <p:childTnLst>
                                    <p:animRot by="-5400000">
                                      <p:cBhvr>
                                        <p:cTn id="61" dur="2000" fill="hold"/>
                                        <p:tgtEl>
                                          <p:spTgt spid="242"/>
                                        </p:tgtEl>
                                        <p:attrNameLst>
                                          <p:attrName>r</p:attrName>
                                        </p:attrNameLst>
                                      </p:cBhvr>
                                    </p:animRot>
                                  </p:childTnLst>
                                </p:cTn>
                              </p:par>
                              <p:par>
                                <p:cTn id="62" presetID="42" presetClass="path" presetSubtype="0" accel="50000" decel="50000" fill="hold" nodeType="withEffect">
                                  <p:stCondLst>
                                    <p:cond delay="0"/>
                                  </p:stCondLst>
                                  <p:childTnLst>
                                    <p:animMotion origin="layout" path="M 3.75E-6 1.48148E-6 L 0.00013 0.01088 " pathEditMode="relative" rAng="0" ptsTypes="AA">
                                      <p:cBhvr>
                                        <p:cTn id="63" dur="2000" fill="hold"/>
                                        <p:tgtEl>
                                          <p:spTgt spid="23"/>
                                        </p:tgtEl>
                                        <p:attrNameLst>
                                          <p:attrName>ppt_x</p:attrName>
                                          <p:attrName>ppt_y</p:attrName>
                                        </p:attrNameLst>
                                      </p:cBhvr>
                                      <p:rCtr x="0" y="532"/>
                                    </p:animMotion>
                                  </p:childTnLst>
                                </p:cTn>
                              </p:par>
                              <p:par>
                                <p:cTn id="64" presetID="1" presetClass="entr" presetSubtype="0" fill="hold" nodeType="withEffect">
                                  <p:stCondLst>
                                    <p:cond delay="0"/>
                                  </p:stCondLst>
                                  <p:childTnLst>
                                    <p:set>
                                      <p:cBhvr>
                                        <p:cTn id="65" dur="1" fill="hold">
                                          <p:stCondLst>
                                            <p:cond delay="0"/>
                                          </p:stCondLst>
                                        </p:cTn>
                                        <p:tgtEl>
                                          <p:spTgt spid="14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2"/>
                                        </p:tgtEl>
                                        <p:attrNameLst>
                                          <p:attrName>style.visibility</p:attrName>
                                        </p:attrNameLst>
                                      </p:cBhvr>
                                      <p:to>
                                        <p:strVal val="visible"/>
                                      </p:to>
                                    </p:set>
                                  </p:childTnLst>
                                </p:cTn>
                              </p:par>
                            </p:childTnLst>
                          </p:cTn>
                        </p:par>
                        <p:par>
                          <p:cTn id="68" fill="hold">
                            <p:stCondLst>
                              <p:cond delay="2000"/>
                            </p:stCondLst>
                            <p:childTnLst>
                              <p:par>
                                <p:cTn id="69" presetID="50" presetClass="path" presetSubtype="0" accel="50000" decel="50000" fill="hold" nodeType="afterEffect">
                                  <p:stCondLst>
                                    <p:cond delay="0"/>
                                  </p:stCondLst>
                                  <p:childTnLst>
                                    <p:animMotion origin="layout" path="M 4.58333E-6 4.07407E-6 L 0.04882 4.07407E-6 C 0.0707 4.07407E-6 0.09804 0.06319 0.09804 0.11481 L 0.09804 0.23055 " pathEditMode="relative" rAng="0" ptsTypes="AAAA">
                                      <p:cBhvr>
                                        <p:cTn id="70" dur="2000" fill="hold"/>
                                        <p:tgtEl>
                                          <p:spTgt spid="112"/>
                                        </p:tgtEl>
                                        <p:attrNameLst>
                                          <p:attrName>ppt_x</p:attrName>
                                          <p:attrName>ppt_y</p:attrName>
                                        </p:attrNameLst>
                                      </p:cBhvr>
                                      <p:rCtr x="4896" y="11528"/>
                                    </p:animMotion>
                                  </p:childTnLst>
                                </p:cTn>
                              </p:par>
                              <p:par>
                                <p:cTn id="71" presetID="10" presetClass="exit" presetSubtype="0" fill="hold" nodeType="withEffect">
                                  <p:stCondLst>
                                    <p:cond delay="0"/>
                                  </p:stCondLst>
                                  <p:childTnLst>
                                    <p:animEffect transition="out" filter="fade">
                                      <p:cBhvr>
                                        <p:cTn id="72" dur="500"/>
                                        <p:tgtEl>
                                          <p:spTgt spid="242"/>
                                        </p:tgtEl>
                                      </p:cBhvr>
                                    </p:animEffect>
                                    <p:set>
                                      <p:cBhvr>
                                        <p:cTn id="73" dur="1" fill="hold">
                                          <p:stCondLst>
                                            <p:cond delay="499"/>
                                          </p:stCondLst>
                                        </p:cTn>
                                        <p:tgtEl>
                                          <p:spTgt spid="242"/>
                                        </p:tgtEl>
                                        <p:attrNameLst>
                                          <p:attrName>style.visibility</p:attrName>
                                        </p:attrNameLst>
                                      </p:cBhvr>
                                      <p:to>
                                        <p:strVal val="hidden"/>
                                      </p:to>
                                    </p:set>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50"/>
                                        </p:tgtEl>
                                        <p:attrNameLst>
                                          <p:attrName>style.visibility</p:attrName>
                                        </p:attrNameLst>
                                      </p:cBhvr>
                                      <p:to>
                                        <p:strVal val="visible"/>
                                      </p:to>
                                    </p:set>
                                  </p:childTnLst>
                                </p:cTn>
                              </p:par>
                            </p:childTnLst>
                          </p:cTn>
                        </p:par>
                        <p:par>
                          <p:cTn id="79" fill="hold">
                            <p:stCondLst>
                              <p:cond delay="4000"/>
                            </p:stCondLst>
                            <p:childTnLst>
                              <p:par>
                                <p:cTn id="80" presetID="8" presetClass="emph" presetSubtype="0" fill="hold" nodeType="afterEffect">
                                  <p:stCondLst>
                                    <p:cond delay="0"/>
                                  </p:stCondLst>
                                  <p:childTnLst>
                                    <p:animRot by="-5400000">
                                      <p:cBhvr>
                                        <p:cTn id="81" dur="2000" fill="hold"/>
                                        <p:tgtEl>
                                          <p:spTgt spid="250"/>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4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8" presetClass="emph" presetSubtype="0" fill="hold" nodeType="clickEffect">
                                  <p:stCondLst>
                                    <p:cond delay="0"/>
                                  </p:stCondLst>
                                  <p:childTnLst>
                                    <p:animRot by="-5400000">
                                      <p:cBhvr>
                                        <p:cTn id="89" dur="2000" fill="hold"/>
                                        <p:tgtEl>
                                          <p:spTgt spid="41"/>
                                        </p:tgtEl>
                                        <p:attrNameLst>
                                          <p:attrName>r</p:attrName>
                                        </p:attrNameLst>
                                      </p:cBhvr>
                                    </p:animRot>
                                  </p:childTnLst>
                                </p:cTn>
                              </p:par>
                            </p:childTnLst>
                          </p:cTn>
                        </p:par>
                        <p:par>
                          <p:cTn id="90" fill="hold">
                            <p:stCondLst>
                              <p:cond delay="2000"/>
                            </p:stCondLst>
                            <p:childTnLst>
                              <p:par>
                                <p:cTn id="91" presetID="1" presetClass="exit" presetSubtype="0" fill="hold" nodeType="afterEffect">
                                  <p:stCondLst>
                                    <p:cond delay="0"/>
                                  </p:stCondLst>
                                  <p:childTnLst>
                                    <p:set>
                                      <p:cBhvr>
                                        <p:cTn id="92" dur="1" fill="hold">
                                          <p:stCondLst>
                                            <p:cond delay="0"/>
                                          </p:stCondLst>
                                        </p:cTn>
                                        <p:tgtEl>
                                          <p:spTgt spid="41"/>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73"/>
                                        </p:tgtEl>
                                        <p:attrNameLst>
                                          <p:attrName>style.visibility</p:attrName>
                                        </p:attrNameLst>
                                      </p:cBhvr>
                                      <p:to>
                                        <p:strVal val="visible"/>
                                      </p:to>
                                    </p:set>
                                  </p:childTnLst>
                                </p:cTn>
                              </p:par>
                              <p:par>
                                <p:cTn id="95" presetID="10" presetClass="entr" presetSubtype="0"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fade">
                                      <p:cBhvr>
                                        <p:cTn id="97" dur="500"/>
                                        <p:tgtEl>
                                          <p:spTgt spid="13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7"/>
                                        </p:tgtEl>
                                        <p:attrNameLst>
                                          <p:attrName>style.visibility</p:attrName>
                                        </p:attrNameLst>
                                      </p:cBhvr>
                                      <p:to>
                                        <p:strVal val="visible"/>
                                      </p:to>
                                    </p:set>
                                    <p:animEffect transition="in" filter="fade">
                                      <p:cBhvr>
                                        <p:cTn id="100" dur="500"/>
                                        <p:tgtEl>
                                          <p:spTgt spid="147"/>
                                        </p:tgtEl>
                                      </p:cBhvr>
                                    </p:animEffect>
                                  </p:childTnLst>
                                </p:cTn>
                              </p:par>
                              <p:par>
                                <p:cTn id="101" presetID="22" presetClass="entr" presetSubtype="8" fill="hold" nodeType="withEffect">
                                  <p:stCondLst>
                                    <p:cond delay="0"/>
                                  </p:stCondLst>
                                  <p:childTnLst>
                                    <p:set>
                                      <p:cBhvr>
                                        <p:cTn id="102" dur="1" fill="hold">
                                          <p:stCondLst>
                                            <p:cond delay="0"/>
                                          </p:stCondLst>
                                        </p:cTn>
                                        <p:tgtEl>
                                          <p:spTgt spid="111"/>
                                        </p:tgtEl>
                                        <p:attrNameLst>
                                          <p:attrName>style.visibility</p:attrName>
                                        </p:attrNameLst>
                                      </p:cBhvr>
                                      <p:to>
                                        <p:strVal val="visible"/>
                                      </p:to>
                                    </p:set>
                                    <p:animEffect transition="in" filter="wipe(left)">
                                      <p:cBhvr>
                                        <p:cTn id="103" dur="500"/>
                                        <p:tgtEl>
                                          <p:spTgt spid="111"/>
                                        </p:tgtEl>
                                      </p:cBhvr>
                                    </p:animEffect>
                                  </p:childTnLst>
                                </p:cTn>
                              </p:par>
                              <p:par>
                                <p:cTn id="104" presetID="22" presetClass="entr" presetSubtype="8" fill="hold" nodeType="withEffect">
                                  <p:stCondLst>
                                    <p:cond delay="0"/>
                                  </p:stCondLst>
                                  <p:childTnLst>
                                    <p:set>
                                      <p:cBhvr>
                                        <p:cTn id="105" dur="1" fill="hold">
                                          <p:stCondLst>
                                            <p:cond delay="0"/>
                                          </p:stCondLst>
                                        </p:cTn>
                                        <p:tgtEl>
                                          <p:spTgt spid="149"/>
                                        </p:tgtEl>
                                        <p:attrNameLst>
                                          <p:attrName>style.visibility</p:attrName>
                                        </p:attrNameLst>
                                      </p:cBhvr>
                                      <p:to>
                                        <p:strVal val="visible"/>
                                      </p:to>
                                    </p:set>
                                    <p:animEffect transition="in" filter="wipe(left)">
                                      <p:cBhvr>
                                        <p:cTn id="106" dur="500"/>
                                        <p:tgtEl>
                                          <p:spTgt spid="149"/>
                                        </p:tgtEl>
                                      </p:cBhvr>
                                    </p:animEffect>
                                  </p:childTnLst>
                                </p:cTn>
                              </p:par>
                              <p:par>
                                <p:cTn id="107" presetID="1" presetClass="exit" presetSubtype="0" fill="hold" nodeType="withEffect">
                                  <p:stCondLst>
                                    <p:cond delay="0"/>
                                  </p:stCondLst>
                                  <p:childTnLst>
                                    <p:set>
                                      <p:cBhvr>
                                        <p:cTn id="108" dur="1" fill="hold">
                                          <p:stCondLst>
                                            <p:cond delay="0"/>
                                          </p:stCondLst>
                                        </p:cTn>
                                        <p:tgtEl>
                                          <p:spTgt spid="116"/>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117"/>
                                        </p:tgtEl>
                                        <p:attrNameLst>
                                          <p:attrName>style.visibility</p:attrName>
                                        </p:attrNameLst>
                                      </p:cBhvr>
                                      <p:to>
                                        <p:strVal val="visible"/>
                                      </p:to>
                                    </p:set>
                                  </p:childTnLst>
                                </p:cTn>
                              </p:par>
                            </p:childTnLst>
                          </p:cTn>
                        </p:par>
                        <p:par>
                          <p:cTn id="111" fill="hold">
                            <p:stCondLst>
                              <p:cond delay="2500"/>
                            </p:stCondLst>
                            <p:childTnLst>
                              <p:par>
                                <p:cTn id="112" presetID="42" presetClass="path" presetSubtype="0" accel="50000" decel="50000" fill="hold" nodeType="afterEffect">
                                  <p:stCondLst>
                                    <p:cond delay="0"/>
                                  </p:stCondLst>
                                  <p:childTnLst>
                                    <p:animMotion origin="layout" path="M 4.375E-6 -2.22222E-6 L 0.22369 -0.00185 " pathEditMode="relative" rAng="0" ptsTypes="AA">
                                      <p:cBhvr>
                                        <p:cTn id="113" dur="2000" fill="hold"/>
                                        <p:tgtEl>
                                          <p:spTgt spid="173"/>
                                        </p:tgtEl>
                                        <p:attrNameLst>
                                          <p:attrName>ppt_x</p:attrName>
                                          <p:attrName>ppt_y</p:attrName>
                                        </p:attrNameLst>
                                      </p:cBhvr>
                                      <p:rCtr x="11185" y="-93"/>
                                    </p:animMotion>
                                  </p:childTnLst>
                                </p:cTn>
                              </p:par>
                            </p:childTnLst>
                          </p:cTn>
                        </p:par>
                        <p:par>
                          <p:cTn id="114" fill="hold">
                            <p:stCondLst>
                              <p:cond delay="4500"/>
                            </p:stCondLst>
                            <p:childTnLst>
                              <p:par>
                                <p:cTn id="115" presetID="1" presetClass="exit" presetSubtype="0" fill="hold" nodeType="afterEffect">
                                  <p:stCondLst>
                                    <p:cond delay="0"/>
                                  </p:stCondLst>
                                  <p:childTnLst>
                                    <p:set>
                                      <p:cBhvr>
                                        <p:cTn id="116" dur="1" fill="hold">
                                          <p:stCondLst>
                                            <p:cond delay="0"/>
                                          </p:stCondLst>
                                        </p:cTn>
                                        <p:tgtEl>
                                          <p:spTgt spid="173"/>
                                        </p:tgtEl>
                                        <p:attrNameLst>
                                          <p:attrName>style.visibility</p:attrName>
                                        </p:attrNameLst>
                                      </p:cBhvr>
                                      <p:to>
                                        <p:strVal val="hidden"/>
                                      </p:to>
                                    </p:set>
                                  </p:childTnLst>
                                </p:cTn>
                              </p:par>
                            </p:childTnLst>
                          </p:cTn>
                        </p:par>
                        <p:par>
                          <p:cTn id="117" fill="hold">
                            <p:stCondLst>
                              <p:cond delay="4500"/>
                            </p:stCondLst>
                            <p:childTnLst>
                              <p:par>
                                <p:cTn id="118" presetID="8" presetClass="emph" presetSubtype="0" fill="hold" nodeType="afterEffect">
                                  <p:stCondLst>
                                    <p:cond delay="0"/>
                                  </p:stCondLst>
                                  <p:childTnLst>
                                    <p:animRot by="-5400000">
                                      <p:cBhvr>
                                        <p:cTn id="119" dur="2000" fill="hold"/>
                                        <p:tgtEl>
                                          <p:spTgt spid="254"/>
                                        </p:tgtEl>
                                        <p:attrNameLst>
                                          <p:attrName>r</p:attrName>
                                        </p:attrNameLst>
                                      </p:cBhvr>
                                    </p:animRot>
                                  </p:childTnLst>
                                </p:cTn>
                              </p:par>
                            </p:childTnLst>
                          </p:cTn>
                        </p:par>
                        <p:par>
                          <p:cTn id="120" fill="hold">
                            <p:stCondLst>
                              <p:cond delay="6500"/>
                            </p:stCondLst>
                            <p:childTnLst>
                              <p:par>
                                <p:cTn id="121" presetID="1" presetClass="exit" presetSubtype="0" fill="hold" nodeType="afterEffect">
                                  <p:stCondLst>
                                    <p:cond delay="0"/>
                                  </p:stCondLst>
                                  <p:childTnLst>
                                    <p:set>
                                      <p:cBhvr>
                                        <p:cTn id="122" dur="1" fill="hold">
                                          <p:stCondLst>
                                            <p:cond delay="0"/>
                                          </p:stCondLst>
                                        </p:cTn>
                                        <p:tgtEl>
                                          <p:spTgt spid="254"/>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184"/>
                                        </p:tgtEl>
                                        <p:attrNameLst>
                                          <p:attrName>style.visibility</p:attrName>
                                        </p:attrNameLst>
                                      </p:cBhvr>
                                      <p:to>
                                        <p:strVal val="visible"/>
                                      </p:to>
                                    </p:set>
                                  </p:childTnLst>
                                </p:cTn>
                              </p:par>
                            </p:childTnLst>
                          </p:cTn>
                        </p:par>
                        <p:par>
                          <p:cTn id="125" fill="hold">
                            <p:stCondLst>
                              <p:cond delay="6500"/>
                            </p:stCondLst>
                            <p:childTnLst>
                              <p:par>
                                <p:cTn id="126" presetID="42" presetClass="path" presetSubtype="0" accel="50000" decel="50000" fill="hold" nodeType="afterEffect">
                                  <p:stCondLst>
                                    <p:cond delay="0"/>
                                  </p:stCondLst>
                                  <p:childTnLst>
                                    <p:animMotion origin="layout" path="M -4.16667E-6 -3.7037E-6 L 0.22539 0.00533 " pathEditMode="relative" rAng="0" ptsTypes="AA">
                                      <p:cBhvr>
                                        <p:cTn id="127" dur="2000" fill="hold"/>
                                        <p:tgtEl>
                                          <p:spTgt spid="184"/>
                                        </p:tgtEl>
                                        <p:attrNameLst>
                                          <p:attrName>ppt_x</p:attrName>
                                          <p:attrName>ppt_y</p:attrName>
                                        </p:attrNameLst>
                                      </p:cBhvr>
                                      <p:rCtr x="11263" y="255"/>
                                    </p:animMotion>
                                  </p:childTnLst>
                                </p:cTn>
                              </p:par>
                            </p:childTnLst>
                          </p:cTn>
                        </p:par>
                        <p:par>
                          <p:cTn id="128" fill="hold">
                            <p:stCondLst>
                              <p:cond delay="8500"/>
                            </p:stCondLst>
                            <p:childTnLst>
                              <p:par>
                                <p:cTn id="129" presetID="1" presetClass="exit" presetSubtype="0" fill="hold" nodeType="afterEffect">
                                  <p:stCondLst>
                                    <p:cond delay="0"/>
                                  </p:stCondLst>
                                  <p:childTnLst>
                                    <p:set>
                                      <p:cBhvr>
                                        <p:cTn id="130" dur="1" fill="hold">
                                          <p:stCondLst>
                                            <p:cond delay="0"/>
                                          </p:stCondLst>
                                        </p:cTn>
                                        <p:tgtEl>
                                          <p:spTgt spid="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7" grpId="0"/>
      <p:bldP spid="157" grpId="0"/>
      <p:bldP spid="3" grpId="0"/>
      <p:bldP spid="3" grpId="1"/>
      <p:bldP spid="1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Box 268">
            <a:extLst>
              <a:ext uri="{FF2B5EF4-FFF2-40B4-BE49-F238E27FC236}">
                <a16:creationId xmlns:a16="http://schemas.microsoft.com/office/drawing/2014/main" id="{4D89D54A-E752-4EF0-9497-1E63810CBE9C}"/>
              </a:ext>
            </a:extLst>
          </p:cNvPr>
          <p:cNvSpPr txBox="1"/>
          <p:nvPr/>
        </p:nvSpPr>
        <p:spPr>
          <a:xfrm>
            <a:off x="5730847" y="3252173"/>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BE251DC-CC29-4143-A2FC-AFECC4E43241}"/>
              </a:ext>
            </a:extLst>
          </p:cNvPr>
          <p:cNvSpPr/>
          <p:nvPr/>
        </p:nvSpPr>
        <p:spPr>
          <a:xfrm>
            <a:off x="6993701" y="3952516"/>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a:off x="7053107" y="3694368"/>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a:xfrm>
            <a:off x="8735293" y="7669117"/>
            <a:ext cx="2055193" cy="27361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type="body" sz="quarter" idx="14"/>
          </p:nvPr>
        </p:nvSpPr>
        <p:spPr>
          <a:xfrm>
            <a:off x="1103709" y="2444913"/>
            <a:ext cx="7012470" cy="379996"/>
          </a:xfrm>
        </p:spPr>
        <p:txBody>
          <a:bodyPr/>
          <a:lstStyle/>
          <a:p>
            <a:pPr marL="144000" lvl="1" indent="0">
              <a:buNone/>
            </a:pPr>
            <a:endParaRPr lang="en-US" sz="1400" dirty="0"/>
          </a:p>
          <a:p>
            <a:pPr lvl="1"/>
            <a:endParaRPr lang="sv-SE" sz="1400" dirty="0"/>
          </a:p>
        </p:txBody>
      </p:sp>
      <p:sp>
        <p:nvSpPr>
          <p:cNvPr id="16" name="TextBox 15">
            <a:extLst>
              <a:ext uri="{FF2B5EF4-FFF2-40B4-BE49-F238E27FC236}">
                <a16:creationId xmlns:a16="http://schemas.microsoft.com/office/drawing/2014/main" id="{5422831D-55C0-49B0-B2F6-953B83D479D3}"/>
              </a:ext>
            </a:extLst>
          </p:cNvPr>
          <p:cNvSpPr txBox="1"/>
          <p:nvPr/>
        </p:nvSpPr>
        <p:spPr>
          <a:xfrm rot="16200000">
            <a:off x="5988084" y="3360333"/>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255EFA4-78FB-4006-B590-DABC397B9952}"/>
              </a:ext>
            </a:extLst>
          </p:cNvPr>
          <p:cNvSpPr txBox="1"/>
          <p:nvPr/>
        </p:nvSpPr>
        <p:spPr>
          <a:xfrm rot="16200000">
            <a:off x="5188330" y="3354325"/>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7" name="Group 6"/>
          <p:cNvGrpSpPr/>
          <p:nvPr/>
        </p:nvGrpSpPr>
        <p:grpSpPr>
          <a:xfrm>
            <a:off x="5681880" y="2433987"/>
            <a:ext cx="466056" cy="1472508"/>
            <a:chOff x="5681880" y="2433987"/>
            <a:chExt cx="466056" cy="1472508"/>
          </a:xfrm>
        </p:grpSpPr>
        <p:sp>
          <p:nvSpPr>
            <p:cNvPr id="24" name="Rounded Rectangle 49">
              <a:extLst>
                <a:ext uri="{FF2B5EF4-FFF2-40B4-BE49-F238E27FC236}">
                  <a16:creationId xmlns:a16="http://schemas.microsoft.com/office/drawing/2014/main" id="{98EC79BC-00C0-4657-805F-3BACAB9E8C25}"/>
                </a:ext>
              </a:extLst>
            </p:cNvPr>
            <p:cNvSpPr/>
            <p:nvPr/>
          </p:nvSpPr>
          <p:spPr>
            <a:xfrm rot="16200000">
              <a:off x="5178654" y="2937213"/>
              <a:ext cx="1472508" cy="46605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488F710F-0C29-4A53-8322-366BD88EBECE}"/>
                </a:ext>
              </a:extLst>
            </p:cNvPr>
            <p:cNvSpPr/>
            <p:nvPr/>
          </p:nvSpPr>
          <p:spPr>
            <a:xfrm rot="16200000">
              <a:off x="5754107" y="3336952"/>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FEF712CB-8215-438B-A40A-1444241A8586}"/>
                </a:ext>
              </a:extLst>
            </p:cNvPr>
            <p:cNvSpPr/>
            <p:nvPr/>
          </p:nvSpPr>
          <p:spPr>
            <a:xfrm rot="16200000">
              <a:off x="5754107" y="2910002"/>
              <a:ext cx="321599" cy="38540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0FC97256-8DFE-4B98-B7ED-880D75F7FE5D}"/>
                </a:ext>
              </a:extLst>
            </p:cNvPr>
            <p:cNvSpPr/>
            <p:nvPr/>
          </p:nvSpPr>
          <p:spPr>
            <a:xfrm rot="16200000">
              <a:off x="5750920" y="2501732"/>
              <a:ext cx="327972" cy="385407"/>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Donut 120">
            <a:extLst>
              <a:ext uri="{FF2B5EF4-FFF2-40B4-BE49-F238E27FC236}">
                <a16:creationId xmlns:a16="http://schemas.microsoft.com/office/drawing/2014/main" id="{2F8B7716-B604-4DDD-A7BA-D0F645821D18}"/>
              </a:ext>
            </a:extLst>
          </p:cNvPr>
          <p:cNvSpPr/>
          <p:nvPr/>
        </p:nvSpPr>
        <p:spPr>
          <a:xfrm>
            <a:off x="6800400" y="3784919"/>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770470" y="1318173"/>
            <a:ext cx="9749788" cy="49146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2900784" y="206743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2847131" y="2870565"/>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3846895" y="206828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5743451" y="2053629"/>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787B9166-6E47-4BFF-B95E-71CA131E3671}"/>
              </a:ext>
            </a:extLst>
          </p:cNvPr>
          <p:cNvSpPr txBox="1"/>
          <p:nvPr/>
        </p:nvSpPr>
        <p:spPr>
          <a:xfrm>
            <a:off x="4668837" y="208268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OVK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3663564" y="2432258"/>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7274775" y="381747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64AAFF-A053-4FDB-87DD-606A5B91798F}"/>
              </a:ext>
            </a:extLst>
          </p:cNvPr>
          <p:cNvSpPr txBox="1"/>
          <p:nvPr/>
        </p:nvSpPr>
        <p:spPr>
          <a:xfrm>
            <a:off x="7300747" y="394823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315169" y="3448689"/>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33939B8B-68DE-4EFB-AE3D-8521F61E57B8}"/>
              </a:ext>
            </a:extLst>
          </p:cNvPr>
          <p:cNvGrpSpPr/>
          <p:nvPr/>
        </p:nvGrpSpPr>
        <p:grpSpPr>
          <a:xfrm>
            <a:off x="3975012" y="922712"/>
            <a:ext cx="2416702" cy="1101132"/>
            <a:chOff x="-934533" y="986378"/>
            <a:chExt cx="1454288" cy="943916"/>
          </a:xfrm>
        </p:grpSpPr>
        <p:sp>
          <p:nvSpPr>
            <p:cNvPr id="145" name="Speech Bubble: Oval 144">
              <a:extLst>
                <a:ext uri="{FF2B5EF4-FFF2-40B4-BE49-F238E27FC236}">
                  <a16:creationId xmlns:a16="http://schemas.microsoft.com/office/drawing/2014/main" id="{831BD5E3-46EB-4DB6-BB94-E9391538F71A}"/>
                </a:ext>
              </a:extLst>
            </p:cNvPr>
            <p:cNvSpPr/>
            <p:nvPr/>
          </p:nvSpPr>
          <p:spPr>
            <a:xfrm>
              <a:off x="-934533" y="986378"/>
              <a:ext cx="1454288" cy="943916"/>
            </a:xfrm>
            <a:prstGeom prst="wedgeEllipseCallout">
              <a:avLst>
                <a:gd name="adj1" fmla="val 23225"/>
                <a:gd name="adj2" fmla="val 83332"/>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03F49E21-230B-4DF7-B83D-D3F34F91914A}"/>
                </a:ext>
              </a:extLst>
            </p:cNvPr>
            <p:cNvSpPr txBox="1"/>
            <p:nvPr/>
          </p:nvSpPr>
          <p:spPr>
            <a:xfrm>
              <a:off x="-783032" y="1047669"/>
              <a:ext cx="1176780" cy="712350"/>
            </a:xfrm>
            <a:prstGeom prst="rect">
              <a:avLst/>
            </a:prstGeom>
            <a:noFill/>
          </p:spPr>
          <p:txBody>
            <a:bodyPr wrap="square" rtlCol="0">
              <a:spAutoFit/>
            </a:bodyPr>
            <a:lstStyle/>
            <a:p>
              <a:pPr lvl="0" algn="ctr">
                <a:defRPr/>
              </a:pPr>
              <a:r>
                <a:rPr lang="en-US" sz="1200" dirty="0">
                  <a:solidFill>
                    <a:srgbClr val="666666"/>
                  </a:solidFill>
                  <a:latin typeface="Calibri" panose="020F0502020204030204"/>
                </a:rPr>
                <a:t>Access to the cave and guide</a:t>
              </a:r>
            </a:p>
            <a:p>
              <a:pPr lvl="0" algn="ctr">
                <a:defRPr/>
              </a:pPr>
              <a:r>
                <a:rPr lang="en-US" sz="1200" dirty="0">
                  <a:solidFill>
                    <a:srgbClr val="666666"/>
                  </a:solidFill>
                  <a:latin typeface="Calibri" panose="020F0502020204030204"/>
                </a:rPr>
                <a:t> is vetoed by the </a:t>
              </a:r>
              <a:r>
                <a:rPr lang="en-US" sz="1200" dirty="0" smtClean="0">
                  <a:solidFill>
                    <a:srgbClr val="666666"/>
                  </a:solidFill>
                  <a:latin typeface="Calibri" panose="020F0502020204030204"/>
                </a:rPr>
                <a:t>RP.  AK </a:t>
              </a:r>
              <a:r>
                <a:rPr lang="en-US" sz="1200" dirty="0">
                  <a:solidFill>
                    <a:srgbClr val="666666"/>
                  </a:solidFill>
                  <a:latin typeface="Calibri" panose="020F0502020204030204"/>
                </a:rPr>
                <a:t>can’t be </a:t>
              </a:r>
              <a:r>
                <a:rPr lang="en-US" sz="1200" dirty="0" smtClean="0">
                  <a:solidFill>
                    <a:srgbClr val="666666"/>
                  </a:solidFill>
                  <a:latin typeface="Calibri" panose="020F0502020204030204"/>
                </a:rPr>
                <a:t>moved to slot 6</a:t>
              </a:r>
              <a:endParaRPr lang="en-US" sz="1200" dirty="0">
                <a:solidFill>
                  <a:srgbClr val="666666"/>
                </a:solidFill>
                <a:latin typeface="Calibri" panose="020F0502020204030204"/>
              </a:endParaRPr>
            </a:p>
          </p:txBody>
        </p:sp>
      </p:grpSp>
      <p:sp>
        <p:nvSpPr>
          <p:cNvPr id="182" name="TextBox 181">
            <a:extLst>
              <a:ext uri="{FF2B5EF4-FFF2-40B4-BE49-F238E27FC236}">
                <a16:creationId xmlns:a16="http://schemas.microsoft.com/office/drawing/2014/main" id="{6F3921FC-FF9F-45C1-BADA-1B5BA9A0F238}"/>
              </a:ext>
            </a:extLst>
          </p:cNvPr>
          <p:cNvSpPr txBox="1"/>
          <p:nvPr/>
        </p:nvSpPr>
        <p:spPr>
          <a:xfrm>
            <a:off x="7253537" y="4289815"/>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7279509" y="4420573"/>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a:t>
            </a:r>
            <a:r>
              <a:rPr kumimoji="0" lang="en-US"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ABE251DC-CC29-4143-A2FC-AFECC4E43241}"/>
              </a:ext>
            </a:extLst>
          </p:cNvPr>
          <p:cNvSpPr/>
          <p:nvPr/>
        </p:nvSpPr>
        <p:spPr>
          <a:xfrm>
            <a:off x="3066841" y="2582453"/>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a:off x="3126247" y="2324305"/>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2862957" y="2414856"/>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3996975" y="260003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Donut 120">
            <a:extLst>
              <a:ext uri="{FF2B5EF4-FFF2-40B4-BE49-F238E27FC236}">
                <a16:creationId xmlns:a16="http://schemas.microsoft.com/office/drawing/2014/main" id="{2F8B7716-B604-4DDD-A7BA-D0F645821D18}"/>
              </a:ext>
            </a:extLst>
          </p:cNvPr>
          <p:cNvSpPr/>
          <p:nvPr/>
        </p:nvSpPr>
        <p:spPr>
          <a:xfrm>
            <a:off x="3793091" y="243243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4870291" y="2598534"/>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a:off x="4929697" y="2340386"/>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4666407" y="2430937"/>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ABE251DC-CC29-4143-A2FC-AFECC4E43241}"/>
              </a:ext>
            </a:extLst>
          </p:cNvPr>
          <p:cNvSpPr/>
          <p:nvPr/>
        </p:nvSpPr>
        <p:spPr>
          <a:xfrm>
            <a:off x="5876209" y="2601585"/>
            <a:ext cx="118821" cy="112198"/>
          </a:xfrm>
          <a:prstGeom prst="ellipse">
            <a:avLst/>
          </a:prstGeom>
          <a:solidFill>
            <a:srgbClr val="0099DC"/>
          </a:solidFill>
          <a:ln>
            <a:solidFill>
              <a:srgbClr val="0099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Donut 120">
            <a:extLst>
              <a:ext uri="{FF2B5EF4-FFF2-40B4-BE49-F238E27FC236}">
                <a16:creationId xmlns:a16="http://schemas.microsoft.com/office/drawing/2014/main" id="{2F8B7716-B604-4DDD-A7BA-D0F645821D18}"/>
              </a:ext>
            </a:extLst>
          </p:cNvPr>
          <p:cNvSpPr/>
          <p:nvPr/>
        </p:nvSpPr>
        <p:spPr>
          <a:xfrm>
            <a:off x="5672325" y="2433988"/>
            <a:ext cx="506347" cy="467262"/>
          </a:xfrm>
          <a:prstGeom prst="donut">
            <a:avLst>
              <a:gd name="adj" fmla="val 17161"/>
            </a:avLst>
          </a:prstGeom>
          <a:solidFill>
            <a:srgbClr val="0099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5935615" y="2343437"/>
            <a:ext cx="0" cy="612000"/>
          </a:xfrm>
          <a:prstGeom prst="line">
            <a:avLst/>
          </a:prstGeom>
          <a:solidFill>
            <a:srgbClr val="0099DC"/>
          </a:solidFill>
          <a:ln w="38100">
            <a:solidFill>
              <a:srgbClr val="0099DC"/>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5" name="Oval 244">
            <a:extLst>
              <a:ext uri="{FF2B5EF4-FFF2-40B4-BE49-F238E27FC236}">
                <a16:creationId xmlns:a16="http://schemas.microsoft.com/office/drawing/2014/main" id="{ABE251DC-CC29-4143-A2FC-AFECC4E43241}"/>
              </a:ext>
            </a:extLst>
          </p:cNvPr>
          <p:cNvSpPr/>
          <p:nvPr/>
        </p:nvSpPr>
        <p:spPr>
          <a:xfrm>
            <a:off x="5859006" y="3462039"/>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6" name="Straight Connector 245">
            <a:extLst>
              <a:ext uri="{FF2B5EF4-FFF2-40B4-BE49-F238E27FC236}">
                <a16:creationId xmlns:a16="http://schemas.microsoft.com/office/drawing/2014/main" id="{B99125AB-BB53-4D8B-B230-334E1FAA23F2}"/>
              </a:ext>
            </a:extLst>
          </p:cNvPr>
          <p:cNvCxnSpPr>
            <a:cxnSpLocks/>
          </p:cNvCxnSpPr>
          <p:nvPr/>
        </p:nvCxnSpPr>
        <p:spPr>
          <a:xfrm>
            <a:off x="5918412" y="3203891"/>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7" name="Donut 120">
            <a:extLst>
              <a:ext uri="{FF2B5EF4-FFF2-40B4-BE49-F238E27FC236}">
                <a16:creationId xmlns:a16="http://schemas.microsoft.com/office/drawing/2014/main" id="{2F8B7716-B604-4DDD-A7BA-D0F645821D18}"/>
              </a:ext>
            </a:extLst>
          </p:cNvPr>
          <p:cNvSpPr/>
          <p:nvPr/>
        </p:nvSpPr>
        <p:spPr>
          <a:xfrm>
            <a:off x="5655122" y="3294442"/>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ABE251DC-CC29-4143-A2FC-AFECC4E43241}"/>
              </a:ext>
            </a:extLst>
          </p:cNvPr>
          <p:cNvSpPr/>
          <p:nvPr/>
        </p:nvSpPr>
        <p:spPr>
          <a:xfrm>
            <a:off x="7003817" y="3424947"/>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Donut 120">
            <a:extLst>
              <a:ext uri="{FF2B5EF4-FFF2-40B4-BE49-F238E27FC236}">
                <a16:creationId xmlns:a16="http://schemas.microsoft.com/office/drawing/2014/main" id="{2F8B7716-B604-4DDD-A7BA-D0F645821D18}"/>
              </a:ext>
            </a:extLst>
          </p:cNvPr>
          <p:cNvSpPr/>
          <p:nvPr/>
        </p:nvSpPr>
        <p:spPr>
          <a:xfrm>
            <a:off x="6799933" y="3257350"/>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004284" y="4441839"/>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a:off x="7063690" y="4183691"/>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6800400" y="4274242"/>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3782351" y="287108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8747F577-AAF5-4C88-A5E8-4D36FA1DD01F}"/>
              </a:ext>
            </a:extLst>
          </p:cNvPr>
          <p:cNvSpPr txBox="1"/>
          <p:nvPr/>
        </p:nvSpPr>
        <p:spPr>
          <a:xfrm>
            <a:off x="4648919" y="2876714"/>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660496" y="220937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DC"/>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0099DC"/>
                </a:solidFill>
                <a:effectLst/>
                <a:uLnTx/>
                <a:uFillTx/>
                <a:latin typeface="Calibri" panose="020F0502020204030204"/>
                <a:ea typeface="+mn-ea"/>
                <a:cs typeface="+mn-cs"/>
              </a:rPr>
              <a:t>4</a:t>
            </a:r>
            <a:endParaRPr kumimoji="0" lang="en-SE" sz="1200" b="1" i="0" u="none" strike="noStrike" kern="1200" cap="none" spc="0" normalizeH="0" baseline="0" noProof="0" dirty="0">
              <a:ln>
                <a:noFill/>
              </a:ln>
              <a:solidFill>
                <a:srgbClr val="0099DC"/>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2938218" y="238477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8"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sv-SE" sz="3200" dirty="0"/>
              <a:t>ODIN PSS </a:t>
            </a:r>
            <a:r>
              <a:rPr lang="sv-SE" sz="3200" dirty="0" err="1"/>
              <a:t>Key</a:t>
            </a:r>
            <a:r>
              <a:rPr lang="sv-SE" sz="3200" dirty="0"/>
              <a:t> Exchange System</a:t>
            </a:r>
            <a:endParaRPr lang="en-GB" sz="3000" dirty="0"/>
          </a:p>
        </p:txBody>
      </p:sp>
      <p:sp>
        <p:nvSpPr>
          <p:cNvPr id="130" name="TextBox 129">
            <a:extLst>
              <a:ext uri="{FF2B5EF4-FFF2-40B4-BE49-F238E27FC236}">
                <a16:creationId xmlns:a16="http://schemas.microsoft.com/office/drawing/2014/main" id="{4D89D54A-E752-4EF0-9497-1E63810CBE9C}"/>
              </a:ext>
            </a:extLst>
          </p:cNvPr>
          <p:cNvSpPr txBox="1"/>
          <p:nvPr/>
        </p:nvSpPr>
        <p:spPr>
          <a:xfrm>
            <a:off x="4761661" y="2391464"/>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40" name="Text Placeholder 6"/>
          <p:cNvSpPr txBox="1">
            <a:spLocks/>
          </p:cNvSpPr>
          <p:nvPr/>
        </p:nvSpPr>
        <p:spPr>
          <a:xfrm>
            <a:off x="1069833" y="786218"/>
            <a:ext cx="9360000"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Access Veto Procedure</a:t>
            </a:r>
          </a:p>
          <a:p>
            <a:endParaRPr lang="en-US" dirty="0"/>
          </a:p>
        </p:txBody>
      </p:sp>
      <p:sp>
        <p:nvSpPr>
          <p:cNvPr id="148" name="TextBox 147">
            <a:extLst>
              <a:ext uri="{FF2B5EF4-FFF2-40B4-BE49-F238E27FC236}">
                <a16:creationId xmlns:a16="http://schemas.microsoft.com/office/drawing/2014/main" id="{F89F11CF-D771-4512-931D-7F009480AF41}"/>
              </a:ext>
            </a:extLst>
          </p:cNvPr>
          <p:cNvSpPr txBox="1"/>
          <p:nvPr/>
        </p:nvSpPr>
        <p:spPr>
          <a:xfrm>
            <a:off x="7376019" y="3243865"/>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B0F0"/>
                </a:solidFill>
                <a:effectLst/>
                <a:uLnTx/>
                <a:uFillTx/>
                <a:latin typeface="Calibri" panose="020F0502020204030204"/>
                <a:ea typeface="+mn-ea"/>
                <a:cs typeface="+mn-cs"/>
              </a:rPr>
              <a:t>AK</a:t>
            </a:r>
            <a:endParaRPr kumimoji="0" lang="en-SE" sz="1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11" name="Group 10"/>
          <p:cNvGrpSpPr/>
          <p:nvPr/>
        </p:nvGrpSpPr>
        <p:grpSpPr>
          <a:xfrm>
            <a:off x="6827916" y="3243866"/>
            <a:ext cx="465937" cy="1618808"/>
            <a:chOff x="6827916" y="3243866"/>
            <a:chExt cx="465937" cy="1618808"/>
          </a:xfrm>
        </p:grpSpPr>
        <p:grpSp>
          <p:nvGrpSpPr>
            <p:cNvPr id="10" name="Group 9"/>
            <p:cNvGrpSpPr/>
            <p:nvPr/>
          </p:nvGrpSpPr>
          <p:grpSpPr>
            <a:xfrm>
              <a:off x="6827916" y="3243866"/>
              <a:ext cx="465937" cy="1618808"/>
              <a:chOff x="6827916" y="2923826"/>
              <a:chExt cx="465937" cy="1618808"/>
            </a:xfrm>
          </p:grpSpPr>
          <p:sp>
            <p:nvSpPr>
              <p:cNvPr id="34" name="Rounded Rectangle 49">
                <a:extLst>
                  <a:ext uri="{FF2B5EF4-FFF2-40B4-BE49-F238E27FC236}">
                    <a16:creationId xmlns:a16="http://schemas.microsoft.com/office/drawing/2014/main" id="{57242B98-AF55-4119-BA5C-38A658730D00}"/>
                  </a:ext>
                </a:extLst>
              </p:cNvPr>
              <p:cNvSpPr/>
              <p:nvPr/>
            </p:nvSpPr>
            <p:spPr>
              <a:xfrm rot="5400000">
                <a:off x="6251481" y="3500261"/>
                <a:ext cx="1618808"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350585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397968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6" name="Hexagon 165">
              <a:extLst>
                <a:ext uri="{FF2B5EF4-FFF2-40B4-BE49-F238E27FC236}">
                  <a16:creationId xmlns:a16="http://schemas.microsoft.com/office/drawing/2014/main" id="{15D9EB00-D9BC-43A1-8B36-80B15A2FB446}"/>
                </a:ext>
              </a:extLst>
            </p:cNvPr>
            <p:cNvSpPr/>
            <p:nvPr/>
          </p:nvSpPr>
          <p:spPr>
            <a:xfrm rot="5400000">
              <a:off x="6903037" y="3303332"/>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0" name="Group 109">
            <a:extLst>
              <a:ext uri="{FF2B5EF4-FFF2-40B4-BE49-F238E27FC236}">
                <a16:creationId xmlns:a16="http://schemas.microsoft.com/office/drawing/2014/main" id="{1B092810-86CE-4239-B138-8E66B307EE68}"/>
              </a:ext>
            </a:extLst>
          </p:cNvPr>
          <p:cNvGrpSpPr/>
          <p:nvPr/>
        </p:nvGrpSpPr>
        <p:grpSpPr>
          <a:xfrm>
            <a:off x="5145409" y="3876185"/>
            <a:ext cx="730800" cy="248222"/>
            <a:chOff x="5146045" y="1182450"/>
            <a:chExt cx="1143068" cy="307408"/>
          </a:xfrm>
        </p:grpSpPr>
        <p:pic>
          <p:nvPicPr>
            <p:cNvPr id="111" name="Picture 110">
              <a:extLst>
                <a:ext uri="{FF2B5EF4-FFF2-40B4-BE49-F238E27FC236}">
                  <a16:creationId xmlns:a16="http://schemas.microsoft.com/office/drawing/2014/main" id="{30214BD6-7159-4B33-B248-106BFEB8F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7030A0"/>
              </a:glow>
            </a:effectLst>
          </p:spPr>
        </p:pic>
        <p:sp>
          <p:nvSpPr>
            <p:cNvPr id="115" name="TextBox 114">
              <a:extLst>
                <a:ext uri="{FF2B5EF4-FFF2-40B4-BE49-F238E27FC236}">
                  <a16:creationId xmlns:a16="http://schemas.microsoft.com/office/drawing/2014/main" id="{ED19BA34-3910-437E-8A81-5B320CEA2923}"/>
                </a:ext>
              </a:extLst>
            </p:cNvPr>
            <p:cNvSpPr txBox="1"/>
            <p:nvPr/>
          </p:nvSpPr>
          <p:spPr>
            <a:xfrm>
              <a:off x="5642487" y="1242102"/>
              <a:ext cx="646626" cy="247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7030A0"/>
                  </a:solidFill>
                  <a:effectLst/>
                  <a:uLnTx/>
                  <a:uFillTx/>
                  <a:latin typeface="Calibri" panose="020F0502020204030204"/>
                  <a:ea typeface="+mn-ea"/>
                  <a:cs typeface="+mn-cs"/>
                </a:rPr>
                <a:t>AVK</a:t>
              </a:r>
              <a:endParaRPr kumimoji="0" lang="en-GB" sz="7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116" name="Group 115">
            <a:extLst>
              <a:ext uri="{FF2B5EF4-FFF2-40B4-BE49-F238E27FC236}">
                <a16:creationId xmlns:a16="http://schemas.microsoft.com/office/drawing/2014/main" id="{33939B8B-68DE-4EFB-AE3D-8521F61E57B8}"/>
              </a:ext>
            </a:extLst>
          </p:cNvPr>
          <p:cNvGrpSpPr/>
          <p:nvPr/>
        </p:nvGrpSpPr>
        <p:grpSpPr>
          <a:xfrm>
            <a:off x="6526093" y="1395843"/>
            <a:ext cx="2363696" cy="1304261"/>
            <a:chOff x="-777597" y="377235"/>
            <a:chExt cx="1422391" cy="1613645"/>
          </a:xfrm>
        </p:grpSpPr>
        <p:sp>
          <p:nvSpPr>
            <p:cNvPr id="117" name="Speech Bubble: Oval 144">
              <a:extLst>
                <a:ext uri="{FF2B5EF4-FFF2-40B4-BE49-F238E27FC236}">
                  <a16:creationId xmlns:a16="http://schemas.microsoft.com/office/drawing/2014/main" id="{831BD5E3-46EB-4DB6-BB94-E9391538F71A}"/>
                </a:ext>
              </a:extLst>
            </p:cNvPr>
            <p:cNvSpPr/>
            <p:nvPr/>
          </p:nvSpPr>
          <p:spPr>
            <a:xfrm>
              <a:off x="-777597" y="377235"/>
              <a:ext cx="1422391" cy="1522790"/>
            </a:xfrm>
            <a:prstGeom prst="wedgeEllipseCallout">
              <a:avLst>
                <a:gd name="adj1" fmla="val -60861"/>
                <a:gd name="adj2" fmla="val 103896"/>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03F49E21-230B-4DF7-B83D-D3F34F91914A}"/>
                </a:ext>
              </a:extLst>
            </p:cNvPr>
            <p:cNvSpPr txBox="1"/>
            <p:nvPr/>
          </p:nvSpPr>
          <p:spPr>
            <a:xfrm>
              <a:off x="-660278" y="505821"/>
              <a:ext cx="1176780" cy="1485059"/>
            </a:xfrm>
            <a:prstGeom prst="rect">
              <a:avLst/>
            </a:prstGeom>
            <a:noFill/>
          </p:spPr>
          <p:txBody>
            <a:bodyPr wrap="square" rtlCol="0">
              <a:spAutoFit/>
            </a:bodyPr>
            <a:lstStyle/>
            <a:p>
              <a:pPr lvl="0" algn="ctr">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Solenoid</a:t>
              </a:r>
              <a:r>
                <a:rPr kumimoji="0" lang="en-US" sz="1200" b="0" i="0" u="none" strike="noStrike" kern="1200" cap="none" spc="0" normalizeH="0" noProof="0" dirty="0" smtClean="0">
                  <a:ln>
                    <a:noFill/>
                  </a:ln>
                  <a:solidFill>
                    <a:srgbClr val="666666"/>
                  </a:solidFill>
                  <a:effectLst/>
                  <a:uLnTx/>
                  <a:uFillTx/>
                  <a:latin typeface="Calibri" panose="020F0502020204030204"/>
                  <a:ea typeface="+mn-ea"/>
                  <a:cs typeface="+mn-cs"/>
                </a:rPr>
                <a:t> on slot 5 can be released via HMI using RP credential.</a:t>
              </a:r>
            </a:p>
            <a:p>
              <a:pPr algn="ctr">
                <a:defRPr/>
              </a:pPr>
              <a:r>
                <a:rPr lang="en-US" sz="1200" dirty="0">
                  <a:solidFill>
                    <a:srgbClr val="666666"/>
                  </a:solidFill>
                  <a:latin typeface="Calibri" panose="020F0502020204030204"/>
                </a:rPr>
                <a:t>AVK can be removed from slot 5 if AK is in slot 4 </a:t>
              </a:r>
            </a:p>
            <a:p>
              <a:pPr lvl="0" algn="ctr">
                <a:defRPr/>
              </a:pP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sp>
        <p:nvSpPr>
          <p:cNvPr id="8" name="TextBox 7"/>
          <p:cNvSpPr txBox="1"/>
          <p:nvPr/>
        </p:nvSpPr>
        <p:spPr>
          <a:xfrm>
            <a:off x="11143035" y="1625600"/>
            <a:ext cx="731465"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666666"/>
                </a:solidFill>
              </a:rPr>
              <a:t>RP Team</a:t>
            </a:r>
            <a:endParaRPr lang="sv-SE" dirty="0" smtClean="0">
              <a:solidFill>
                <a:srgbClr val="666666"/>
              </a:solidFill>
            </a:endParaRPr>
          </a:p>
        </p:txBody>
      </p:sp>
    </p:spTree>
    <p:extLst>
      <p:ext uri="{BB962C8B-B14F-4D97-AF65-F5344CB8AC3E}">
        <p14:creationId xmlns:p14="http://schemas.microsoft.com/office/powerpoint/2010/main" val="46036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par>
                          <p:cTn id="8" fill="hold">
                            <p:stCondLst>
                              <p:cond delay="500"/>
                            </p:stCondLst>
                            <p:childTnLst>
                              <p:par>
                                <p:cTn id="9" presetID="10" presetClass="exit" presetSubtype="0" fill="hold" grpId="0" nodeType="afterEffect">
                                  <p:stCondLst>
                                    <p:cond delay="2000"/>
                                  </p:stCondLst>
                                  <p:childTnLst>
                                    <p:animEffect transition="out" filter="fade">
                                      <p:cBhvr>
                                        <p:cTn id="10" dur="500"/>
                                        <p:tgtEl>
                                          <p:spTgt spid="269"/>
                                        </p:tgtEl>
                                      </p:cBhvr>
                                    </p:animEffect>
                                    <p:set>
                                      <p:cBhvr>
                                        <p:cTn id="11" dur="1" fill="hold">
                                          <p:stCondLst>
                                            <p:cond delay="499"/>
                                          </p:stCondLst>
                                        </p:cTn>
                                        <p:tgtEl>
                                          <p:spTgt spid="26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6"/>
                                        </p:tgtEl>
                                      </p:cBhvr>
                                    </p:animEffect>
                                    <p:set>
                                      <p:cBhvr>
                                        <p:cTn id="16" dur="1" fill="hold">
                                          <p:stCondLst>
                                            <p:cond delay="499"/>
                                          </p:stCondLst>
                                        </p:cTn>
                                        <p:tgtEl>
                                          <p:spTgt spid="116"/>
                                        </p:tgtEl>
                                        <p:attrNameLst>
                                          <p:attrName>style.visibility</p:attrName>
                                        </p:attrNameLst>
                                      </p:cBhvr>
                                      <p:to>
                                        <p:strVal val="hidden"/>
                                      </p:to>
                                    </p:set>
                                  </p:childTnLst>
                                </p:cTn>
                              </p:par>
                            </p:childTnLst>
                          </p:cTn>
                        </p:par>
                        <p:par>
                          <p:cTn id="17" fill="hold">
                            <p:stCondLst>
                              <p:cond delay="500"/>
                            </p:stCondLst>
                            <p:childTnLst>
                              <p:par>
                                <p:cTn id="18" presetID="8" presetClass="emph" presetSubtype="0" fill="hold" nodeType="afterEffect">
                                  <p:stCondLst>
                                    <p:cond delay="0"/>
                                  </p:stCondLst>
                                  <p:childTnLst>
                                    <p:animRot by="-5400000">
                                      <p:cBhvr>
                                        <p:cTn id="19" dur="2000" fill="hold"/>
                                        <p:tgtEl>
                                          <p:spTgt spid="246"/>
                                        </p:tgtEl>
                                        <p:attrNameLst>
                                          <p:attrName>r</p:attrName>
                                        </p:attrNameLst>
                                      </p:cBhvr>
                                    </p:animRot>
                                  </p:childTnLst>
                                </p:cTn>
                              </p:par>
                              <p:par>
                                <p:cTn id="20" presetID="42" presetClass="path" presetSubtype="0" accel="50000" decel="50000" fill="hold" nodeType="withEffect">
                                  <p:stCondLst>
                                    <p:cond delay="0"/>
                                  </p:stCondLst>
                                  <p:childTnLst>
                                    <p:animMotion origin="layout" path="M 3.75E-6 1.48148E-6 L 0.00026 0.00486 " pathEditMode="relative" rAng="0" ptsTypes="AA">
                                      <p:cBhvr>
                                        <p:cTn id="21" dur="2000" fill="hold"/>
                                        <p:tgtEl>
                                          <p:spTgt spid="7"/>
                                        </p:tgtEl>
                                        <p:attrNameLst>
                                          <p:attrName>ppt_x</p:attrName>
                                          <p:attrName>ppt_y</p:attrName>
                                        </p:attrNameLst>
                                      </p:cBhvr>
                                      <p:rCtr x="13" y="231"/>
                                    </p:animMotion>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246"/>
                                        </p:tgtEl>
                                      </p:cBhvr>
                                    </p:animEffect>
                                    <p:set>
                                      <p:cBhvr>
                                        <p:cTn id="28" dur="1" fill="hold">
                                          <p:stCondLst>
                                            <p:cond delay="499"/>
                                          </p:stCondLst>
                                        </p:cTn>
                                        <p:tgtEl>
                                          <p:spTgt spid="246"/>
                                        </p:tgtEl>
                                        <p:attrNameLst>
                                          <p:attrName>style.visibility</p:attrName>
                                        </p:attrNameLst>
                                      </p:cBhvr>
                                      <p:to>
                                        <p:strVal val="hidden"/>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110"/>
                                        </p:tgtEl>
                                        <p:attrNameLst>
                                          <p:attrName>style.visibility</p:attrName>
                                        </p:attrNameLst>
                                      </p:cBhvr>
                                      <p:to>
                                        <p:strVal val="visible"/>
                                      </p:to>
                                    </p:set>
                                  </p:childTnLst>
                                </p:cTn>
                              </p:par>
                            </p:childTnLst>
                          </p:cTn>
                        </p:par>
                        <p:par>
                          <p:cTn id="32" fill="hold">
                            <p:stCondLst>
                              <p:cond delay="3000"/>
                            </p:stCondLst>
                            <p:childTnLst>
                              <p:par>
                                <p:cTn id="33" presetID="63" presetClass="path" presetSubtype="0" accel="50000" decel="50000" fill="hold" nodeType="afterEffect">
                                  <p:stCondLst>
                                    <p:cond delay="0"/>
                                  </p:stCondLst>
                                  <p:childTnLst>
                                    <p:animMotion origin="layout" path="M -3.125E-6 -3.33333E-6 L 0.47305 -0.23148 " pathEditMode="relative" rAng="0" ptsTypes="AA">
                                      <p:cBhvr>
                                        <p:cTn id="34" dur="2000" fill="hold"/>
                                        <p:tgtEl>
                                          <p:spTgt spid="110"/>
                                        </p:tgtEl>
                                        <p:attrNameLst>
                                          <p:attrName>ppt_x</p:attrName>
                                          <p:attrName>ppt_y</p:attrName>
                                        </p:attrNameLst>
                                      </p:cBhvr>
                                      <p:rCtr x="23646" y="-11574"/>
                                    </p:animMotion>
                                  </p:childTnLst>
                                </p:cTn>
                              </p:par>
                              <p:par>
                                <p:cTn id="35" presetID="10" presetClass="entr" presetSubtype="0" fill="hold"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fade">
                                      <p:cBhvr>
                                        <p:cTn id="3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Formalised Search in ODIN PSS Controlled Area</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4.3.</a:t>
            </a:r>
            <a:endParaRPr lang="sv-SE" dirty="0"/>
          </a:p>
        </p:txBody>
      </p:sp>
    </p:spTree>
    <p:extLst>
      <p:ext uri="{BB962C8B-B14F-4D97-AF65-F5344CB8AC3E}">
        <p14:creationId xmlns:p14="http://schemas.microsoft.com/office/powerpoint/2010/main" val="50386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06" y="2016178"/>
            <a:ext cx="5720804" cy="3217952"/>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36</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ODIN PSS Search Zones</a:t>
            </a:r>
            <a:endParaRPr lang="en-US" dirty="0"/>
          </a:p>
          <a:p>
            <a:endParaRPr lang="en-US" dirty="0"/>
          </a:p>
        </p:txBody>
      </p:sp>
      <p:sp>
        <p:nvSpPr>
          <p:cNvPr id="5" name="Rectangle 4"/>
          <p:cNvSpPr/>
          <p:nvPr/>
        </p:nvSpPr>
        <p:spPr>
          <a:xfrm>
            <a:off x="327284" y="1438102"/>
            <a:ext cx="4589490" cy="5324535"/>
          </a:xfrm>
          <a:prstGeom prst="rect">
            <a:avLst/>
          </a:prstGeom>
        </p:spPr>
        <p:txBody>
          <a:bodyPr wrap="square">
            <a:spAutoFit/>
          </a:bodyPr>
          <a:lstStyle/>
          <a:p>
            <a:pPr marL="342900" indent="-342900">
              <a:buFont typeface="Wingdings" panose="05000000000000000000" pitchFamily="2" charset="2"/>
              <a:buChar char="Ø"/>
            </a:pPr>
            <a:r>
              <a:rPr lang="en-GB" sz="2000" dirty="0">
                <a:solidFill>
                  <a:srgbClr val="666666"/>
                </a:solidFill>
              </a:rPr>
              <a:t>P</a:t>
            </a:r>
            <a:r>
              <a:rPr lang="en-GB" sz="2000" dirty="0" smtClean="0">
                <a:solidFill>
                  <a:srgbClr val="666666"/>
                </a:solidFill>
              </a:rPr>
              <a:t>rior </a:t>
            </a:r>
            <a:r>
              <a:rPr lang="en-GB" sz="2000" dirty="0">
                <a:solidFill>
                  <a:srgbClr val="666666"/>
                </a:solidFill>
              </a:rPr>
              <a:t>to enabling the ODIN PSS permit to open the instrument shutter, a trained operator needs to perform a formalised search in the ODIN </a:t>
            </a:r>
            <a:r>
              <a:rPr lang="en-GB" sz="2000" dirty="0" smtClean="0">
                <a:solidFill>
                  <a:srgbClr val="666666"/>
                </a:solidFill>
              </a:rPr>
              <a:t>cave</a:t>
            </a:r>
          </a:p>
          <a:p>
            <a:endParaRPr lang="en-GB" sz="2000" dirty="0" smtClean="0">
              <a:solidFill>
                <a:srgbClr val="666666"/>
              </a:solidFill>
            </a:endParaRPr>
          </a:p>
          <a:p>
            <a:pPr marL="342900" indent="-342900">
              <a:buFont typeface="Wingdings" panose="05000000000000000000" pitchFamily="2" charset="2"/>
              <a:buChar char="Ø"/>
            </a:pPr>
            <a:r>
              <a:rPr lang="en-GB" sz="2000" dirty="0">
                <a:solidFill>
                  <a:srgbClr val="666666"/>
                </a:solidFill>
              </a:rPr>
              <a:t>A Formalised Search is carried out by pressing search buttons which are distributed in a way that requires the search team to inspect all corners of the search </a:t>
            </a:r>
            <a:r>
              <a:rPr lang="en-GB" sz="2000" dirty="0" smtClean="0">
                <a:solidFill>
                  <a:srgbClr val="666666"/>
                </a:solidFill>
              </a:rPr>
              <a:t>area</a:t>
            </a:r>
            <a:endParaRPr lang="en-GB" sz="2000" dirty="0">
              <a:solidFill>
                <a:srgbClr val="666666"/>
              </a:solidFill>
            </a:endParaRPr>
          </a:p>
          <a:p>
            <a:endParaRPr lang="en-GB" sz="2000" dirty="0"/>
          </a:p>
          <a:p>
            <a:pPr marL="342900" indent="-342900">
              <a:buFont typeface="Wingdings" panose="05000000000000000000" pitchFamily="2" charset="2"/>
              <a:buChar char="Ø"/>
            </a:pPr>
            <a:r>
              <a:rPr lang="en-GB" sz="2000" dirty="0">
                <a:solidFill>
                  <a:srgbClr val="666666"/>
                </a:solidFill>
              </a:rPr>
              <a:t>The search buttons are to be pressed in a predetermined sequence, with a time delay between pressing two buttons.</a:t>
            </a:r>
          </a:p>
          <a:p>
            <a:pPr marL="342900" indent="-342900">
              <a:buFont typeface="Wingdings" panose="05000000000000000000" pitchFamily="2" charset="2"/>
              <a:buChar char="Ø"/>
            </a:pPr>
            <a:endParaRPr lang="sv-SE" sz="2000" dirty="0">
              <a:solidFill>
                <a:srgbClr val="666666"/>
              </a:solidFill>
            </a:endParaRPr>
          </a:p>
        </p:txBody>
      </p:sp>
      <p:sp>
        <p:nvSpPr>
          <p:cNvPr id="11" name="Oval 10"/>
          <p:cNvSpPr/>
          <p:nvPr/>
        </p:nvSpPr>
        <p:spPr>
          <a:xfrm>
            <a:off x="6190887" y="2679242"/>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p:cNvSpPr/>
          <p:nvPr/>
        </p:nvSpPr>
        <p:spPr>
          <a:xfrm>
            <a:off x="6673850" y="4100369"/>
            <a:ext cx="215509"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7116614" y="2709865"/>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p:cNvSpPr/>
          <p:nvPr/>
        </p:nvSpPr>
        <p:spPr>
          <a:xfrm>
            <a:off x="10045337" y="2627984"/>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Oval 15"/>
          <p:cNvSpPr/>
          <p:nvPr/>
        </p:nvSpPr>
        <p:spPr>
          <a:xfrm>
            <a:off x="10521587" y="3845453"/>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p:cNvSpPr/>
          <p:nvPr/>
        </p:nvSpPr>
        <p:spPr>
          <a:xfrm>
            <a:off x="7797437" y="4457242"/>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a:off x="8005561" y="5494381"/>
            <a:ext cx="1161739"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tx1"/>
                </a:solidFill>
              </a:rPr>
              <a:t>Access Door</a:t>
            </a:r>
            <a:endParaRPr lang="sv-SE" sz="1400" dirty="0">
              <a:solidFill>
                <a:schemeClr val="tx1"/>
              </a:solidFill>
            </a:endParaRPr>
          </a:p>
        </p:txBody>
      </p:sp>
      <p:cxnSp>
        <p:nvCxnSpPr>
          <p:cNvPr id="19" name="Straight Arrow Connector 18"/>
          <p:cNvCxnSpPr/>
          <p:nvPr/>
        </p:nvCxnSpPr>
        <p:spPr>
          <a:xfrm flipH="1" flipV="1">
            <a:off x="8585200" y="4991100"/>
            <a:ext cx="75728" cy="46290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02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37</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Light Curtain Setup Alternative I</a:t>
            </a:r>
            <a:endParaRPr lang="en-US" dirty="0"/>
          </a:p>
          <a:p>
            <a:endParaRPr lang="en-US" dirty="0"/>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276984" y="2607674"/>
            <a:ext cx="5869838" cy="2449124"/>
          </a:xfrm>
          <a:prstGeom prst="rect">
            <a:avLst/>
          </a:prstGeom>
        </p:spPr>
      </p:pic>
      <p:sp>
        <p:nvSpPr>
          <p:cNvPr id="12" name="Rectangle 11"/>
          <p:cNvSpPr/>
          <p:nvPr/>
        </p:nvSpPr>
        <p:spPr>
          <a:xfrm rot="60000">
            <a:off x="7011145" y="3455210"/>
            <a:ext cx="3062750"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Straight Arrow Connector 13"/>
          <p:cNvCxnSpPr/>
          <p:nvPr/>
        </p:nvCxnSpPr>
        <p:spPr>
          <a:xfrm>
            <a:off x="7794885" y="2016177"/>
            <a:ext cx="577122" cy="141231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829" r="16604"/>
          <a:stretch/>
        </p:blipFill>
        <p:spPr>
          <a:xfrm>
            <a:off x="6962931" y="742935"/>
            <a:ext cx="831954" cy="124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327284" y="1679464"/>
            <a:ext cx="4589490" cy="3170099"/>
          </a:xfrm>
          <a:prstGeom prst="rect">
            <a:avLst/>
          </a:prstGeom>
        </p:spPr>
        <p:txBody>
          <a:bodyPr wrap="square">
            <a:spAutoFit/>
          </a:bodyPr>
          <a:lstStyle/>
          <a:p>
            <a:pPr marL="342900" indent="-342900">
              <a:buFont typeface="Wingdings" panose="05000000000000000000" pitchFamily="2" charset="2"/>
              <a:buChar char="Ø"/>
            </a:pPr>
            <a:r>
              <a:rPr lang="en-GB" sz="2000" dirty="0" smtClean="0">
                <a:solidFill>
                  <a:srgbClr val="666666"/>
                </a:solidFill>
              </a:rPr>
              <a:t>The light curtain is used to define the other side of the beamline as a separate search zone</a:t>
            </a:r>
            <a:endParaRPr lang="fa-IR" sz="2000" dirty="0" smtClean="0">
              <a:solidFill>
                <a:srgbClr val="666666"/>
              </a:solidFill>
            </a:endParaRPr>
          </a:p>
          <a:p>
            <a:pPr marL="342900" indent="-342900">
              <a:buFont typeface="Wingdings" panose="05000000000000000000" pitchFamily="2" charset="2"/>
              <a:buChar char="Ø"/>
            </a:pPr>
            <a:endParaRPr lang="fa-IR" sz="2000" dirty="0">
              <a:solidFill>
                <a:srgbClr val="666666"/>
              </a:solidFill>
            </a:endParaRPr>
          </a:p>
          <a:p>
            <a:pPr marL="342900" indent="-342900">
              <a:buFont typeface="Wingdings" panose="05000000000000000000" pitchFamily="2" charset="2"/>
              <a:buChar char="Ø"/>
            </a:pPr>
            <a:r>
              <a:rPr lang="en-US" sz="2000" dirty="0" smtClean="0">
                <a:solidFill>
                  <a:srgbClr val="666666"/>
                </a:solidFill>
              </a:rPr>
              <a:t>The first setup alternative covers the whole beam line in the experimental hall (~12m space between the light curtain transmitter and receiver)</a:t>
            </a:r>
            <a:r>
              <a:rPr lang="en-GB" sz="2000" dirty="0" smtClean="0">
                <a:solidFill>
                  <a:srgbClr val="666666"/>
                </a:solidFill>
              </a:rPr>
              <a:t> </a:t>
            </a:r>
          </a:p>
          <a:p>
            <a:endParaRPr lang="en-GB" sz="2000" dirty="0" smtClean="0">
              <a:solidFill>
                <a:srgbClr val="666666"/>
              </a:solidFill>
            </a:endParaRPr>
          </a:p>
        </p:txBody>
      </p:sp>
    </p:spTree>
    <p:extLst>
      <p:ext uri="{BB962C8B-B14F-4D97-AF65-F5344CB8AC3E}">
        <p14:creationId xmlns:p14="http://schemas.microsoft.com/office/powerpoint/2010/main" val="179175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930887" y="2502742"/>
            <a:ext cx="5869838" cy="2449124"/>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38</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smtClean="0"/>
              <a:t>Light Curtain Setup Alternative II</a:t>
            </a:r>
            <a:endParaRPr lang="en-US" dirty="0"/>
          </a:p>
          <a:p>
            <a:endParaRPr lang="en-US" dirty="0"/>
          </a:p>
        </p:txBody>
      </p:sp>
      <p:sp>
        <p:nvSpPr>
          <p:cNvPr id="15" name="TextBox 14"/>
          <p:cNvSpPr txBox="1"/>
          <p:nvPr/>
        </p:nvSpPr>
        <p:spPr>
          <a:xfrm>
            <a:off x="9237461" y="4168252"/>
            <a:ext cx="1161739"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rgbClr val="FF0000"/>
                </a:solidFill>
              </a:rPr>
              <a:t>The passage</a:t>
            </a:r>
            <a:endParaRPr lang="sv-SE" sz="1400" dirty="0">
              <a:solidFill>
                <a:srgbClr val="FF0000"/>
              </a:solidFill>
            </a:endParaRPr>
          </a:p>
        </p:txBody>
      </p:sp>
      <p:cxnSp>
        <p:nvCxnSpPr>
          <p:cNvPr id="16" name="Straight Arrow Connector 15"/>
          <p:cNvCxnSpPr/>
          <p:nvPr/>
        </p:nvCxnSpPr>
        <p:spPr>
          <a:xfrm flipV="1">
            <a:off x="9892828" y="3794749"/>
            <a:ext cx="214064" cy="333122"/>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60000" flipV="1">
            <a:off x="9893211" y="3318576"/>
            <a:ext cx="570116" cy="48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Straight Arrow Connector 18"/>
          <p:cNvCxnSpPr/>
          <p:nvPr/>
        </p:nvCxnSpPr>
        <p:spPr>
          <a:xfrm>
            <a:off x="9529770" y="1904699"/>
            <a:ext cx="577122" cy="141231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829" r="16604"/>
          <a:stretch/>
        </p:blipFill>
        <p:spPr>
          <a:xfrm>
            <a:off x="8636165" y="613569"/>
            <a:ext cx="831954" cy="124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559195" y="1586971"/>
            <a:ext cx="4838305" cy="2554545"/>
          </a:xfrm>
          <a:prstGeom prst="rect">
            <a:avLst/>
          </a:prstGeom>
        </p:spPr>
        <p:txBody>
          <a:bodyPr wrap="square">
            <a:spAutoFit/>
          </a:bodyPr>
          <a:lstStyle/>
          <a:p>
            <a:pPr marL="342900" indent="-342900">
              <a:buFont typeface="Wingdings" panose="05000000000000000000" pitchFamily="2" charset="2"/>
              <a:buChar char="Ø"/>
            </a:pPr>
            <a:r>
              <a:rPr lang="en-US" sz="2000" dirty="0">
                <a:solidFill>
                  <a:srgbClr val="666666"/>
                </a:solidFill>
              </a:rPr>
              <a:t>The </a:t>
            </a:r>
            <a:r>
              <a:rPr lang="en-US" sz="2000" dirty="0" smtClean="0">
                <a:solidFill>
                  <a:srgbClr val="666666"/>
                </a:solidFill>
              </a:rPr>
              <a:t>second alternative </a:t>
            </a:r>
            <a:r>
              <a:rPr lang="en-US" sz="2000" dirty="0">
                <a:solidFill>
                  <a:srgbClr val="666666"/>
                </a:solidFill>
              </a:rPr>
              <a:t>covers </a:t>
            </a:r>
            <a:r>
              <a:rPr lang="en-US" sz="2000" dirty="0" smtClean="0">
                <a:solidFill>
                  <a:srgbClr val="666666"/>
                </a:solidFill>
              </a:rPr>
              <a:t>only the small passage</a:t>
            </a:r>
          </a:p>
          <a:p>
            <a:endParaRPr lang="en-US" sz="2000" dirty="0" smtClean="0">
              <a:solidFill>
                <a:srgbClr val="666666"/>
              </a:solidFill>
            </a:endParaRPr>
          </a:p>
          <a:p>
            <a:pPr marL="342900" indent="-342900">
              <a:buFont typeface="Wingdings" panose="05000000000000000000" pitchFamily="2" charset="2"/>
              <a:buChar char="Ø"/>
            </a:pPr>
            <a:r>
              <a:rPr lang="en-GB" sz="2000" dirty="0">
                <a:solidFill>
                  <a:srgbClr val="666666"/>
                </a:solidFill>
              </a:rPr>
              <a:t>T</a:t>
            </a:r>
            <a:r>
              <a:rPr lang="en-GB" sz="2000" dirty="0" smtClean="0">
                <a:solidFill>
                  <a:srgbClr val="666666"/>
                </a:solidFill>
              </a:rPr>
              <a:t>he </a:t>
            </a:r>
            <a:r>
              <a:rPr lang="en-GB" sz="2000" dirty="0">
                <a:solidFill>
                  <a:srgbClr val="666666"/>
                </a:solidFill>
              </a:rPr>
              <a:t>need to install physical barriers along the beamline (to separate zone 2 and zone 3) will be evaluated after the equipment on and around the beam line is </a:t>
            </a:r>
            <a:r>
              <a:rPr lang="en-GB" sz="2000" dirty="0" smtClean="0">
                <a:solidFill>
                  <a:srgbClr val="666666"/>
                </a:solidFill>
              </a:rPr>
              <a:t>installed</a:t>
            </a:r>
            <a:endParaRPr lang="en-GB" sz="2000" dirty="0">
              <a:solidFill>
                <a:srgbClr val="666666"/>
              </a:solidFill>
            </a:endParaRPr>
          </a:p>
        </p:txBody>
      </p:sp>
    </p:spTree>
    <p:extLst>
      <p:ext uri="{BB962C8B-B14F-4D97-AF65-F5344CB8AC3E}">
        <p14:creationId xmlns:p14="http://schemas.microsoft.com/office/powerpoint/2010/main" val="26992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930887" y="1880442"/>
            <a:ext cx="5869838" cy="2449124"/>
          </a:xfrm>
          <a:prstGeom prst="rect">
            <a:avLst/>
          </a:prstGeom>
        </p:spPr>
      </p:pic>
      <p:pic>
        <p:nvPicPr>
          <p:cNvPr id="34" name="Picture 33"/>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b="1693"/>
          <a:stretch/>
        </p:blipFill>
        <p:spPr>
          <a:xfrm>
            <a:off x="5982779" y="1870535"/>
            <a:ext cx="5766054" cy="2468938"/>
          </a:xfrm>
          <a:prstGeom prst="rect">
            <a:avLst/>
          </a:prstGeom>
        </p:spPr>
      </p:pic>
      <p:sp>
        <p:nvSpPr>
          <p:cNvPr id="10" name="Title 9"/>
          <p:cNvSpPr>
            <a:spLocks noGrp="1"/>
          </p:cNvSpPr>
          <p:nvPr>
            <p:ph type="title"/>
          </p:nvPr>
        </p:nvSpPr>
        <p:spPr/>
        <p:txBody>
          <a:bodyPr/>
          <a:lstStyle/>
          <a:p>
            <a:r>
              <a:rPr lang="sv-SE" dirty="0" err="1"/>
              <a:t>Formalised</a:t>
            </a:r>
            <a:r>
              <a:rPr lang="sv-SE" dirty="0"/>
              <a:t> </a:t>
            </a:r>
            <a:r>
              <a:rPr lang="sv-SE" dirty="0" err="1"/>
              <a:t>Search</a:t>
            </a:r>
            <a:endParaRPr lang="sv-SE" dirty="0"/>
          </a:p>
        </p:txBody>
      </p:sp>
      <p:sp>
        <p:nvSpPr>
          <p:cNvPr id="3" name="Footer Placeholder 2"/>
          <p:cNvSpPr>
            <a:spLocks noGrp="1"/>
          </p:cNvSpPr>
          <p:nvPr>
            <p:ph type="ftr" sz="quarter" idx="11"/>
          </p:nvPr>
        </p:nvSpPr>
        <p:spPr/>
        <p:txBody>
          <a:bodyPr/>
          <a:lstStyle/>
          <a:p>
            <a:r>
              <a:rPr lang="sv-SE" smtClean="0"/>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39</a:t>
            </a:fld>
            <a:endParaRPr lang="sv-SE"/>
          </a:p>
        </p:txBody>
      </p:sp>
      <p:sp>
        <p:nvSpPr>
          <p:cNvPr id="9" name="Date Placeholder 8"/>
          <p:cNvSpPr>
            <a:spLocks noGrp="1"/>
          </p:cNvSpPr>
          <p:nvPr>
            <p:ph type="dt" sz="half" idx="10"/>
          </p:nvPr>
        </p:nvSpPr>
        <p:spPr/>
        <p:txBody>
          <a:bodyPr/>
          <a:lstStyle/>
          <a:p>
            <a:fld id="{18896B66-0B3A-474C-9C9C-E4F07B1F5DAD}" type="datetime1">
              <a:rPr lang="sv-SE" smtClean="0"/>
              <a:t>2023-06-14</a:t>
            </a:fld>
            <a:endParaRPr lang="sv-SE" dirty="0"/>
          </a:p>
        </p:txBody>
      </p:sp>
      <p:sp>
        <p:nvSpPr>
          <p:cNvPr id="13" name="Text Placeholder 6"/>
          <p:cNvSpPr>
            <a:spLocks noGrp="1"/>
          </p:cNvSpPr>
          <p:nvPr>
            <p:ph type="body" sz="quarter" idx="14"/>
          </p:nvPr>
        </p:nvSpPr>
        <p:spPr>
          <a:xfrm>
            <a:off x="1103709" y="931026"/>
            <a:ext cx="9360000" cy="507076"/>
          </a:xfrm>
        </p:spPr>
        <p:txBody>
          <a:bodyPr/>
          <a:lstStyle/>
          <a:p>
            <a:r>
              <a:rPr lang="en-US" dirty="0"/>
              <a:t>ODIN Cave </a:t>
            </a:r>
            <a:r>
              <a:rPr lang="en-US" dirty="0" err="1"/>
              <a:t>Formalised</a:t>
            </a:r>
            <a:r>
              <a:rPr lang="en-US" dirty="0"/>
              <a:t> Search</a:t>
            </a:r>
          </a:p>
          <a:p>
            <a:endParaRPr lang="en-US" dirty="0"/>
          </a:p>
        </p:txBody>
      </p:sp>
      <p:sp>
        <p:nvSpPr>
          <p:cNvPr id="28" name="Rectangle 27"/>
          <p:cNvSpPr/>
          <p:nvPr/>
        </p:nvSpPr>
        <p:spPr>
          <a:xfrm>
            <a:off x="667052" y="1398962"/>
            <a:ext cx="3471507" cy="2554545"/>
          </a:xfrm>
          <a:prstGeom prst="rect">
            <a:avLst/>
          </a:prstGeom>
        </p:spPr>
        <p:txBody>
          <a:bodyPr wrap="square">
            <a:spAutoFit/>
          </a:bodyPr>
          <a:lstStyle/>
          <a:p>
            <a:pPr marL="285750" indent="-285750">
              <a:buFont typeface="Wingdings" panose="05000000000000000000" pitchFamily="2" charset="2"/>
              <a:buChar char="Ø"/>
            </a:pPr>
            <a:r>
              <a:rPr lang="en-GB" sz="2000" dirty="0" smtClean="0">
                <a:solidFill>
                  <a:srgbClr val="666666"/>
                </a:solidFill>
              </a:rPr>
              <a:t>ODIN PSS must be in ACCESS mode</a:t>
            </a:r>
          </a:p>
          <a:p>
            <a:endParaRPr lang="en-GB" sz="2000" dirty="0" smtClean="0">
              <a:solidFill>
                <a:srgbClr val="666666"/>
              </a:solidFill>
            </a:endParaRPr>
          </a:p>
          <a:p>
            <a:pPr marL="285750" indent="-285750">
              <a:buFont typeface="Wingdings" panose="05000000000000000000" pitchFamily="2" charset="2"/>
              <a:buChar char="Ø"/>
            </a:pPr>
            <a:r>
              <a:rPr lang="en-GB" sz="2000" dirty="0" smtClean="0">
                <a:solidFill>
                  <a:srgbClr val="666666"/>
                </a:solidFill>
              </a:rPr>
              <a:t>The </a:t>
            </a:r>
            <a:r>
              <a:rPr lang="en-GB" sz="2000" dirty="0">
                <a:solidFill>
                  <a:srgbClr val="666666"/>
                </a:solidFill>
              </a:rPr>
              <a:t>operator ensures that the roof shielding blocks are in place, and SCMK1 is in Slot 7 of the key </a:t>
            </a:r>
            <a:r>
              <a:rPr lang="en-GB" sz="2000" dirty="0" smtClean="0">
                <a:solidFill>
                  <a:srgbClr val="666666"/>
                </a:solidFill>
              </a:rPr>
              <a:t>exchange</a:t>
            </a:r>
            <a:endParaRPr lang="fa-IR" sz="2000" dirty="0" smtClean="0">
              <a:solidFill>
                <a:srgbClr val="666666"/>
              </a:solidFill>
            </a:endParaRPr>
          </a:p>
        </p:txBody>
      </p:sp>
      <p:grpSp>
        <p:nvGrpSpPr>
          <p:cNvPr id="5" name="Group 4"/>
          <p:cNvGrpSpPr/>
          <p:nvPr/>
        </p:nvGrpSpPr>
        <p:grpSpPr>
          <a:xfrm>
            <a:off x="5116150" y="1739531"/>
            <a:ext cx="1675982" cy="883579"/>
            <a:chOff x="5116150" y="1739531"/>
            <a:chExt cx="1675982" cy="883579"/>
          </a:xfrm>
        </p:grpSpPr>
        <p:sp>
          <p:nvSpPr>
            <p:cNvPr id="14" name="Oval 13"/>
            <p:cNvSpPr/>
            <p:nvPr/>
          </p:nvSpPr>
          <p:spPr>
            <a:xfrm>
              <a:off x="6527437" y="2079088"/>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1" name="Group 20"/>
            <p:cNvGrpSpPr/>
            <p:nvPr/>
          </p:nvGrpSpPr>
          <p:grpSpPr>
            <a:xfrm>
              <a:off x="5116150" y="1739531"/>
              <a:ext cx="1411286" cy="883579"/>
              <a:chOff x="6814008" y="980860"/>
              <a:chExt cx="2147323" cy="1125796"/>
            </a:xfrm>
          </p:grpSpPr>
          <p:pic>
            <p:nvPicPr>
              <p:cNvPr id="22" name="Picture 21"/>
              <p:cNvPicPr>
                <a:picLocks noChangeAspect="1"/>
              </p:cNvPicPr>
              <p:nvPr/>
            </p:nvPicPr>
            <p:blipFill>
              <a:blip r:embed="rId7"/>
              <a:stretch>
                <a:fillRect/>
              </a:stretch>
            </p:blipFill>
            <p:spPr>
              <a:xfrm>
                <a:off x="6814008" y="980860"/>
                <a:ext cx="723265" cy="1125796"/>
              </a:xfrm>
              <a:prstGeom prst="rect">
                <a:avLst/>
              </a:prstGeom>
            </p:spPr>
          </p:pic>
          <p:cxnSp>
            <p:nvCxnSpPr>
              <p:cNvPr id="24" name="Straight Arrow Connector 23"/>
              <p:cNvCxnSpPr/>
              <p:nvPr/>
            </p:nvCxnSpPr>
            <p:spPr>
              <a:xfrm>
                <a:off x="7667210" y="1566797"/>
                <a:ext cx="1294121" cy="1056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25" name="7-Point Star 24"/>
          <p:cNvSpPr/>
          <p:nvPr/>
        </p:nvSpPr>
        <p:spPr>
          <a:xfrm>
            <a:off x="5462454" y="2121582"/>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12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r="53646"/>
          <a:stretch/>
        </p:blipFill>
        <p:spPr>
          <a:xfrm>
            <a:off x="8865806" y="4427220"/>
            <a:ext cx="163894" cy="418461"/>
          </a:xfrm>
          <a:prstGeom prst="rect">
            <a:avLst/>
          </a:prstGeom>
        </p:spPr>
      </p:pic>
      <p:grpSp>
        <p:nvGrpSpPr>
          <p:cNvPr id="27" name="Group 26"/>
          <p:cNvGrpSpPr/>
          <p:nvPr/>
        </p:nvGrpSpPr>
        <p:grpSpPr>
          <a:xfrm>
            <a:off x="5062372" y="3582324"/>
            <a:ext cx="2069144" cy="899541"/>
            <a:chOff x="5085626" y="2199403"/>
            <a:chExt cx="2069144" cy="899541"/>
          </a:xfrm>
        </p:grpSpPr>
        <p:sp>
          <p:nvSpPr>
            <p:cNvPr id="29" name="Oval 28"/>
            <p:cNvSpPr/>
            <p:nvPr/>
          </p:nvSpPr>
          <p:spPr>
            <a:xfrm>
              <a:off x="6890075" y="2199403"/>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0" name="Group 29"/>
            <p:cNvGrpSpPr/>
            <p:nvPr/>
          </p:nvGrpSpPr>
          <p:grpSpPr>
            <a:xfrm>
              <a:off x="5085626" y="2215364"/>
              <a:ext cx="1822065" cy="883580"/>
              <a:chOff x="6767564" y="1587133"/>
              <a:chExt cx="2772337" cy="1125796"/>
            </a:xfrm>
          </p:grpSpPr>
          <p:pic>
            <p:nvPicPr>
              <p:cNvPr id="31" name="Picture 30"/>
              <p:cNvPicPr>
                <a:picLocks noChangeAspect="1"/>
              </p:cNvPicPr>
              <p:nvPr/>
            </p:nvPicPr>
            <p:blipFill>
              <a:blip r:embed="rId7"/>
              <a:stretch>
                <a:fillRect/>
              </a:stretch>
            </p:blipFill>
            <p:spPr>
              <a:xfrm>
                <a:off x="6767564" y="1587133"/>
                <a:ext cx="723265" cy="1125796"/>
              </a:xfrm>
              <a:prstGeom prst="rect">
                <a:avLst/>
              </a:prstGeom>
            </p:spPr>
          </p:pic>
          <p:cxnSp>
            <p:nvCxnSpPr>
              <p:cNvPr id="32" name="Straight Arrow Connector 31"/>
              <p:cNvCxnSpPr>
                <a:stCxn id="33" idx="1"/>
              </p:cNvCxnSpPr>
              <p:nvPr/>
            </p:nvCxnSpPr>
            <p:spPr>
              <a:xfrm flipV="1">
                <a:off x="7490829" y="1877962"/>
                <a:ext cx="2049072" cy="29353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33" name="7-Point Star 32"/>
          <p:cNvSpPr/>
          <p:nvPr/>
        </p:nvSpPr>
        <p:spPr>
          <a:xfrm>
            <a:off x="5413264" y="3981209"/>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374080" y="373069"/>
            <a:ext cx="1474067" cy="1954937"/>
            <a:chOff x="5116148" y="1739531"/>
            <a:chExt cx="1474067" cy="1954937"/>
          </a:xfrm>
        </p:grpSpPr>
        <p:sp>
          <p:nvSpPr>
            <p:cNvPr id="36" name="Oval 35"/>
            <p:cNvSpPr/>
            <p:nvPr/>
          </p:nvSpPr>
          <p:spPr>
            <a:xfrm>
              <a:off x="6325520" y="3453837"/>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7" name="Group 36"/>
            <p:cNvGrpSpPr/>
            <p:nvPr/>
          </p:nvGrpSpPr>
          <p:grpSpPr>
            <a:xfrm>
              <a:off x="5116148" y="1739531"/>
              <a:ext cx="1271319" cy="1706018"/>
              <a:chOff x="6814008" y="980860"/>
              <a:chExt cx="1934359" cy="2173692"/>
            </a:xfrm>
          </p:grpSpPr>
          <p:pic>
            <p:nvPicPr>
              <p:cNvPr id="38" name="Picture 37"/>
              <p:cNvPicPr>
                <a:picLocks noChangeAspect="1"/>
              </p:cNvPicPr>
              <p:nvPr/>
            </p:nvPicPr>
            <p:blipFill>
              <a:blip r:embed="rId7"/>
              <a:stretch>
                <a:fillRect/>
              </a:stretch>
            </p:blipFill>
            <p:spPr>
              <a:xfrm>
                <a:off x="6814008" y="980860"/>
                <a:ext cx="723265" cy="1125796"/>
              </a:xfrm>
              <a:prstGeom prst="rect">
                <a:avLst/>
              </a:prstGeom>
            </p:spPr>
          </p:pic>
          <p:cxnSp>
            <p:nvCxnSpPr>
              <p:cNvPr id="39" name="Straight Arrow Connector 38"/>
              <p:cNvCxnSpPr/>
              <p:nvPr/>
            </p:nvCxnSpPr>
            <p:spPr>
              <a:xfrm>
                <a:off x="7616229" y="2014812"/>
                <a:ext cx="1132138" cy="113974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Group 39"/>
          <p:cNvGrpSpPr/>
          <p:nvPr/>
        </p:nvGrpSpPr>
        <p:grpSpPr>
          <a:xfrm>
            <a:off x="5442042" y="4475833"/>
            <a:ext cx="341667" cy="566148"/>
            <a:chOff x="9272083" y="1907351"/>
            <a:chExt cx="341667" cy="566148"/>
          </a:xfrm>
        </p:grpSpPr>
        <p:sp>
          <p:nvSpPr>
            <p:cNvPr id="41" name="7-Point Star 40"/>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Content Placeholder 10"/>
            <p:cNvPicPr>
              <a:picLocks noChangeAspect="1"/>
            </p:cNvPicPr>
            <p:nvPr/>
          </p:nvPicPr>
          <p:blipFill>
            <a:blip r:embed="rId9"/>
            <a:stretch>
              <a:fillRect/>
            </a:stretch>
          </p:blipFill>
          <p:spPr>
            <a:xfrm>
              <a:off x="9340663" y="2008679"/>
              <a:ext cx="207314" cy="464820"/>
            </a:xfrm>
            <a:prstGeom prst="rect">
              <a:avLst/>
            </a:prstGeom>
          </p:spPr>
        </p:pic>
      </p:grpSp>
      <p:grpSp>
        <p:nvGrpSpPr>
          <p:cNvPr id="46" name="Group 45"/>
          <p:cNvGrpSpPr/>
          <p:nvPr/>
        </p:nvGrpSpPr>
        <p:grpSpPr>
          <a:xfrm>
            <a:off x="5878995" y="3885715"/>
            <a:ext cx="1517216" cy="919571"/>
            <a:chOff x="5878995" y="3885715"/>
            <a:chExt cx="1517216" cy="919571"/>
          </a:xfrm>
        </p:grpSpPr>
        <p:cxnSp>
          <p:nvCxnSpPr>
            <p:cNvPr id="43" name="Straight Arrow Connector 42"/>
            <p:cNvCxnSpPr/>
            <p:nvPr/>
          </p:nvCxnSpPr>
          <p:spPr>
            <a:xfrm flipV="1">
              <a:off x="5878995" y="4126346"/>
              <a:ext cx="1252521" cy="67894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7131516" y="3885715"/>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7" name="7-Point Star 46"/>
          <p:cNvSpPr/>
          <p:nvPr/>
        </p:nvSpPr>
        <p:spPr>
          <a:xfrm>
            <a:off x="6724972" y="739558"/>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53448">
            <a:off x="6607223" y="2286295"/>
            <a:ext cx="528665" cy="1836062"/>
          </a:xfrm>
          <a:prstGeom prst="rect">
            <a:avLst/>
          </a:prstGeom>
          <a:solidFill>
            <a:schemeClr val="accent1">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9" name="Group 48"/>
          <p:cNvGrpSpPr/>
          <p:nvPr/>
        </p:nvGrpSpPr>
        <p:grpSpPr>
          <a:xfrm>
            <a:off x="9308270" y="419155"/>
            <a:ext cx="1474067" cy="1954937"/>
            <a:chOff x="5116148" y="1739531"/>
            <a:chExt cx="1474067" cy="1954937"/>
          </a:xfrm>
        </p:grpSpPr>
        <p:sp>
          <p:nvSpPr>
            <p:cNvPr id="50" name="Oval 49"/>
            <p:cNvSpPr/>
            <p:nvPr/>
          </p:nvSpPr>
          <p:spPr>
            <a:xfrm>
              <a:off x="6325520" y="3453837"/>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1" name="Group 50"/>
            <p:cNvGrpSpPr/>
            <p:nvPr/>
          </p:nvGrpSpPr>
          <p:grpSpPr>
            <a:xfrm>
              <a:off x="5116148" y="1739531"/>
              <a:ext cx="1271319" cy="1706018"/>
              <a:chOff x="6814008" y="980860"/>
              <a:chExt cx="1934359" cy="2173692"/>
            </a:xfrm>
          </p:grpSpPr>
          <p:pic>
            <p:nvPicPr>
              <p:cNvPr id="52" name="Picture 51"/>
              <p:cNvPicPr>
                <a:picLocks noChangeAspect="1"/>
              </p:cNvPicPr>
              <p:nvPr/>
            </p:nvPicPr>
            <p:blipFill>
              <a:blip r:embed="rId7"/>
              <a:stretch>
                <a:fillRect/>
              </a:stretch>
            </p:blipFill>
            <p:spPr>
              <a:xfrm>
                <a:off x="6814008" y="980860"/>
                <a:ext cx="723265" cy="1125796"/>
              </a:xfrm>
              <a:prstGeom prst="rect">
                <a:avLst/>
              </a:prstGeom>
            </p:spPr>
          </p:pic>
          <p:cxnSp>
            <p:nvCxnSpPr>
              <p:cNvPr id="53" name="Straight Arrow Connector 52"/>
              <p:cNvCxnSpPr/>
              <p:nvPr/>
            </p:nvCxnSpPr>
            <p:spPr>
              <a:xfrm>
                <a:off x="7616229" y="2014812"/>
                <a:ext cx="1132138" cy="113974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54" name="7-Point Star 53"/>
          <p:cNvSpPr/>
          <p:nvPr/>
        </p:nvSpPr>
        <p:spPr>
          <a:xfrm>
            <a:off x="9659162" y="789988"/>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10"/>
          <a:stretch>
            <a:fillRect/>
          </a:stretch>
        </p:blipFill>
        <p:spPr>
          <a:xfrm>
            <a:off x="11135186" y="3327398"/>
            <a:ext cx="109399" cy="114297"/>
          </a:xfrm>
          <a:prstGeom prst="rect">
            <a:avLst/>
          </a:prstGeom>
        </p:spPr>
      </p:pic>
      <p:sp>
        <p:nvSpPr>
          <p:cNvPr id="56" name="Rectangle 55"/>
          <p:cNvSpPr/>
          <p:nvPr/>
        </p:nvSpPr>
        <p:spPr>
          <a:xfrm rot="5460000">
            <a:off x="8950613" y="790332"/>
            <a:ext cx="461741" cy="3557539"/>
          </a:xfrm>
          <a:prstGeom prst="rect">
            <a:avLst/>
          </a:prstGeom>
          <a:solidFill>
            <a:schemeClr val="accent1">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7" name="Group 56"/>
          <p:cNvGrpSpPr/>
          <p:nvPr/>
        </p:nvGrpSpPr>
        <p:grpSpPr>
          <a:xfrm>
            <a:off x="10007291" y="3451813"/>
            <a:ext cx="1321388" cy="1988994"/>
            <a:chOff x="5380000" y="659421"/>
            <a:chExt cx="1321388" cy="1988994"/>
          </a:xfrm>
        </p:grpSpPr>
        <p:sp>
          <p:nvSpPr>
            <p:cNvPr id="58" name="Oval 57"/>
            <p:cNvSpPr/>
            <p:nvPr/>
          </p:nvSpPr>
          <p:spPr>
            <a:xfrm>
              <a:off x="6436693" y="659421"/>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9" name="Group 58"/>
            <p:cNvGrpSpPr/>
            <p:nvPr/>
          </p:nvGrpSpPr>
          <p:grpSpPr>
            <a:xfrm>
              <a:off x="5380000" y="864812"/>
              <a:ext cx="1095456" cy="1783603"/>
              <a:chOff x="7215472" y="-133648"/>
              <a:chExt cx="1666778" cy="2272546"/>
            </a:xfrm>
          </p:grpSpPr>
          <p:pic>
            <p:nvPicPr>
              <p:cNvPr id="60" name="Picture 59"/>
              <p:cNvPicPr>
                <a:picLocks noChangeAspect="1"/>
              </p:cNvPicPr>
              <p:nvPr/>
            </p:nvPicPr>
            <p:blipFill>
              <a:blip r:embed="rId7"/>
              <a:stretch>
                <a:fillRect/>
              </a:stretch>
            </p:blipFill>
            <p:spPr>
              <a:xfrm>
                <a:off x="7215472" y="1013102"/>
                <a:ext cx="723264" cy="1125796"/>
              </a:xfrm>
              <a:prstGeom prst="rect">
                <a:avLst/>
              </a:prstGeom>
            </p:spPr>
          </p:pic>
          <p:cxnSp>
            <p:nvCxnSpPr>
              <p:cNvPr id="61" name="Straight Arrow Connector 60"/>
              <p:cNvCxnSpPr>
                <a:endCxn id="58" idx="3"/>
              </p:cNvCxnSpPr>
              <p:nvPr/>
            </p:nvCxnSpPr>
            <p:spPr>
              <a:xfrm flipV="1">
                <a:off x="8032217" y="-133648"/>
                <a:ext cx="850033" cy="1400452"/>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66" name="7-Point Star 65"/>
          <p:cNvSpPr/>
          <p:nvPr/>
        </p:nvSpPr>
        <p:spPr>
          <a:xfrm>
            <a:off x="10358182" y="4927731"/>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11"/>
          <a:stretch>
            <a:fillRect/>
          </a:stretch>
        </p:blipFill>
        <p:spPr>
          <a:xfrm>
            <a:off x="8538517" y="5052587"/>
            <a:ext cx="840503" cy="1012363"/>
          </a:xfrm>
          <a:prstGeom prst="rect">
            <a:avLst/>
          </a:prstGeom>
        </p:spPr>
      </p:pic>
      <p:sp>
        <p:nvSpPr>
          <p:cNvPr id="68" name="TextBox 67"/>
          <p:cNvSpPr txBox="1"/>
          <p:nvPr/>
        </p:nvSpPr>
        <p:spPr>
          <a:xfrm>
            <a:off x="8586711" y="5767389"/>
            <a:ext cx="744114" cy="230832"/>
          </a:xfrm>
          <a:prstGeom prst="rect">
            <a:avLst/>
          </a:prstGeom>
          <a:noFill/>
        </p:spPr>
        <p:txBody>
          <a:bodyPr wrap="none" rtlCol="0">
            <a:spAutoFit/>
          </a:bodyPr>
          <a:lstStyle/>
          <a:p>
            <a:pPr algn="l"/>
            <a:r>
              <a:rPr lang="sv-SE" sz="900" b="1" dirty="0" smtClean="0">
                <a:solidFill>
                  <a:srgbClr val="FFFFFF"/>
                </a:solidFill>
                <a:latin typeface="Calibri" panose="020F0502020204030204" pitchFamily="34" charset="0"/>
                <a:cs typeface="Calibri" panose="020F0502020204030204" pitchFamily="34" charset="0"/>
              </a:rPr>
              <a:t>SEARCHING</a:t>
            </a:r>
            <a:endParaRPr lang="sv-SE" sz="800" b="1" dirty="0" smtClean="0">
              <a:solidFill>
                <a:srgbClr val="FFFFFF"/>
              </a:solidFill>
              <a:latin typeface="Calibri" panose="020F0502020204030204" pitchFamily="34" charset="0"/>
              <a:cs typeface="Calibri" panose="020F0502020204030204" pitchFamily="34" charset="0"/>
            </a:endParaRPr>
          </a:p>
        </p:txBody>
      </p:sp>
      <p:grpSp>
        <p:nvGrpSpPr>
          <p:cNvPr id="69" name="Group 68"/>
          <p:cNvGrpSpPr/>
          <p:nvPr/>
        </p:nvGrpSpPr>
        <p:grpSpPr>
          <a:xfrm>
            <a:off x="10579589" y="860194"/>
            <a:ext cx="341667" cy="566148"/>
            <a:chOff x="9272083" y="1907351"/>
            <a:chExt cx="341667" cy="566148"/>
          </a:xfrm>
        </p:grpSpPr>
        <p:sp>
          <p:nvSpPr>
            <p:cNvPr id="70" name="7-Point Star 69"/>
            <p:cNvSpPr/>
            <p:nvPr/>
          </p:nvSpPr>
          <p:spPr>
            <a:xfrm>
              <a:off x="9272083" y="1907351"/>
              <a:ext cx="341667" cy="341667"/>
            </a:xfrm>
            <a:prstGeom prst="star7">
              <a:avLst/>
            </a:prstGeom>
            <a:solidFill>
              <a:srgbClr val="FFFF00"/>
            </a:solidFill>
            <a:ln>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Content Placeholder 10"/>
            <p:cNvPicPr>
              <a:picLocks noChangeAspect="1"/>
            </p:cNvPicPr>
            <p:nvPr/>
          </p:nvPicPr>
          <p:blipFill>
            <a:blip r:embed="rId9"/>
            <a:stretch>
              <a:fillRect/>
            </a:stretch>
          </p:blipFill>
          <p:spPr>
            <a:xfrm>
              <a:off x="9340663" y="2008679"/>
              <a:ext cx="207314" cy="464820"/>
            </a:xfrm>
            <a:prstGeom prst="rect">
              <a:avLst/>
            </a:prstGeom>
          </p:spPr>
        </p:pic>
      </p:grpSp>
      <p:grpSp>
        <p:nvGrpSpPr>
          <p:cNvPr id="72" name="Group 71"/>
          <p:cNvGrpSpPr/>
          <p:nvPr/>
        </p:nvGrpSpPr>
        <p:grpSpPr>
          <a:xfrm>
            <a:off x="10921256" y="1438102"/>
            <a:ext cx="415046" cy="1237802"/>
            <a:chOff x="6733370" y="2007495"/>
            <a:chExt cx="415046" cy="1237802"/>
          </a:xfrm>
        </p:grpSpPr>
        <p:cxnSp>
          <p:nvCxnSpPr>
            <p:cNvPr id="73" name="Straight Arrow Connector 72"/>
            <p:cNvCxnSpPr>
              <a:endCxn id="74" idx="0"/>
            </p:cNvCxnSpPr>
            <p:nvPr/>
          </p:nvCxnSpPr>
          <p:spPr>
            <a:xfrm>
              <a:off x="6733370" y="2007495"/>
              <a:ext cx="282699" cy="997171"/>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6883721" y="3004666"/>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1" name="Group 80"/>
          <p:cNvGrpSpPr/>
          <p:nvPr/>
        </p:nvGrpSpPr>
        <p:grpSpPr>
          <a:xfrm>
            <a:off x="7035809" y="4006031"/>
            <a:ext cx="1321388" cy="1988994"/>
            <a:chOff x="5380000" y="659421"/>
            <a:chExt cx="1321388" cy="1988994"/>
          </a:xfrm>
        </p:grpSpPr>
        <p:sp>
          <p:nvSpPr>
            <p:cNvPr id="82" name="Oval 81"/>
            <p:cNvSpPr/>
            <p:nvPr/>
          </p:nvSpPr>
          <p:spPr>
            <a:xfrm>
              <a:off x="6436693" y="659421"/>
              <a:ext cx="264695" cy="240631"/>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3" name="Group 82"/>
            <p:cNvGrpSpPr/>
            <p:nvPr/>
          </p:nvGrpSpPr>
          <p:grpSpPr>
            <a:xfrm>
              <a:off x="5380000" y="864812"/>
              <a:ext cx="1095456" cy="1783603"/>
              <a:chOff x="7215472" y="-133648"/>
              <a:chExt cx="1666778" cy="2272546"/>
            </a:xfrm>
          </p:grpSpPr>
          <p:pic>
            <p:nvPicPr>
              <p:cNvPr id="84" name="Picture 83"/>
              <p:cNvPicPr>
                <a:picLocks noChangeAspect="1"/>
              </p:cNvPicPr>
              <p:nvPr/>
            </p:nvPicPr>
            <p:blipFill>
              <a:blip r:embed="rId7"/>
              <a:stretch>
                <a:fillRect/>
              </a:stretch>
            </p:blipFill>
            <p:spPr>
              <a:xfrm>
                <a:off x="7215472" y="1013102"/>
                <a:ext cx="723264" cy="1125796"/>
              </a:xfrm>
              <a:prstGeom prst="rect">
                <a:avLst/>
              </a:prstGeom>
            </p:spPr>
          </p:pic>
          <p:cxnSp>
            <p:nvCxnSpPr>
              <p:cNvPr id="85" name="Straight Arrow Connector 84"/>
              <p:cNvCxnSpPr>
                <a:endCxn id="82" idx="3"/>
              </p:cNvCxnSpPr>
              <p:nvPr/>
            </p:nvCxnSpPr>
            <p:spPr>
              <a:xfrm flipV="1">
                <a:off x="8032217" y="-133648"/>
                <a:ext cx="850033" cy="1400452"/>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86" name="7-Point Star 85"/>
          <p:cNvSpPr/>
          <p:nvPr/>
        </p:nvSpPr>
        <p:spPr>
          <a:xfrm>
            <a:off x="7382450" y="5494369"/>
            <a:ext cx="124460" cy="117732"/>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601344" y="5767389"/>
            <a:ext cx="692818" cy="230832"/>
          </a:xfrm>
          <a:prstGeom prst="rect">
            <a:avLst/>
          </a:prstGeom>
          <a:noFill/>
        </p:spPr>
        <p:txBody>
          <a:bodyPr wrap="none" rtlCol="0">
            <a:spAutoFit/>
          </a:bodyPr>
          <a:lstStyle/>
          <a:p>
            <a:pPr algn="l"/>
            <a:r>
              <a:rPr lang="sv-SE" sz="900" b="1" dirty="0" smtClean="0">
                <a:solidFill>
                  <a:srgbClr val="FFFFFF"/>
                </a:solidFill>
                <a:latin typeface="Calibri" panose="020F0502020204030204" pitchFamily="34" charset="0"/>
                <a:cs typeface="Calibri" panose="020F0502020204030204" pitchFamily="34" charset="0"/>
              </a:rPr>
              <a:t>SEARCHED</a:t>
            </a:r>
            <a:endParaRPr lang="sv-SE" sz="800" b="1" dirty="0" smtClean="0">
              <a:solidFill>
                <a:srgbClr val="FFFFFF"/>
              </a:solidFill>
              <a:latin typeface="Calibri" panose="020F0502020204030204" pitchFamily="34" charset="0"/>
              <a:cs typeface="Calibri" panose="020F0502020204030204" pitchFamily="34" charset="0"/>
            </a:endParaRPr>
          </a:p>
        </p:txBody>
      </p:sp>
      <p:sp>
        <p:nvSpPr>
          <p:cNvPr id="89" name="Rectangle 88"/>
          <p:cNvSpPr/>
          <p:nvPr/>
        </p:nvSpPr>
        <p:spPr>
          <a:xfrm>
            <a:off x="655318" y="4006030"/>
            <a:ext cx="3471507" cy="1015663"/>
          </a:xfrm>
          <a:prstGeom prst="rect">
            <a:avLst/>
          </a:prstGeom>
        </p:spPr>
        <p:txBody>
          <a:bodyPr wrap="square">
            <a:spAutoFit/>
          </a:bodyPr>
          <a:lstStyle/>
          <a:p>
            <a:pPr marL="285750" indent="-285750">
              <a:buFont typeface="Wingdings" panose="05000000000000000000" pitchFamily="2" charset="2"/>
              <a:buChar char="Ø"/>
            </a:pPr>
            <a:r>
              <a:rPr lang="en-US" sz="2000" dirty="0" smtClean="0">
                <a:solidFill>
                  <a:srgbClr val="666666"/>
                </a:solidFill>
              </a:rPr>
              <a:t>If the optical cave search is broken, the search shall always start from there</a:t>
            </a:r>
          </a:p>
        </p:txBody>
      </p:sp>
      <p:sp>
        <p:nvSpPr>
          <p:cNvPr id="90" name="Rectangle 89"/>
          <p:cNvSpPr/>
          <p:nvPr/>
        </p:nvSpPr>
        <p:spPr>
          <a:xfrm>
            <a:off x="667052" y="5173839"/>
            <a:ext cx="3471507" cy="1323439"/>
          </a:xfrm>
          <a:prstGeom prst="rect">
            <a:avLst/>
          </a:prstGeom>
        </p:spPr>
        <p:txBody>
          <a:bodyPr wrap="square">
            <a:spAutoFit/>
          </a:bodyPr>
          <a:lstStyle/>
          <a:p>
            <a:pPr marL="285750" indent="-285750">
              <a:buFont typeface="Wingdings" panose="05000000000000000000" pitchFamily="2" charset="2"/>
              <a:buChar char="Ø"/>
            </a:pPr>
            <a:r>
              <a:rPr lang="en-US" sz="2000" dirty="0" smtClean="0">
                <a:solidFill>
                  <a:srgbClr val="666666"/>
                </a:solidFill>
              </a:rPr>
              <a:t>The access door shall be closed within a certain time limit</a:t>
            </a:r>
            <a:endParaRPr lang="sv-SE" sz="2000" dirty="0" smtClean="0">
              <a:solidFill>
                <a:srgbClr val="666666"/>
              </a:solidFill>
            </a:endParaRPr>
          </a:p>
          <a:p>
            <a:endParaRPr lang="sv-SE" sz="2000" dirty="0">
              <a:solidFill>
                <a:srgbClr val="666666"/>
              </a:solidFill>
            </a:endParaRPr>
          </a:p>
        </p:txBody>
      </p:sp>
      <p:sp>
        <p:nvSpPr>
          <p:cNvPr id="91" name="Rectangle 90"/>
          <p:cNvSpPr/>
          <p:nvPr/>
        </p:nvSpPr>
        <p:spPr>
          <a:xfrm rot="5460000">
            <a:off x="8566912" y="1699283"/>
            <a:ext cx="1293077" cy="3557539"/>
          </a:xfrm>
          <a:prstGeom prst="rect">
            <a:avLst/>
          </a:prstGeom>
          <a:solidFill>
            <a:schemeClr val="accent1">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07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1" presetClass="entr" presetSubtype="0" fill="hold" grpId="3"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1000" tmFilter="0, 0; .2, .5; .8, .5; 1, 0"/>
                                        <p:tgtEl>
                                          <p:spTgt spid="25"/>
                                        </p:tgtEl>
                                      </p:cBhvr>
                                    </p:animEffect>
                                    <p:animScale>
                                      <p:cBhvr>
                                        <p:cTn id="28" dur="500" autoRev="1" fill="hold"/>
                                        <p:tgtEl>
                                          <p:spTgt spid="25"/>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0443 0.0037 L -0.00443 0.0044 C -0.00482 -0.00046 -0.00508 -0.00486 -0.00534 -0.0088 C -0.0056 -0.01042 -0.00612 -0.0118 -0.00612 -0.01296 C -0.00729 -0.06991 -0.00469 -0.06551 -0.00768 -0.09606 C -0.00794 -0.09861 -0.0082 -0.10093 -0.00846 -0.10324 C -0.00898 -0.10625 -0.00937 -0.1088 -0.00989 -0.11157 L -0.01146 -0.11991 C -0.01172 -0.1213 -0.01198 -0.12292 -0.01224 -0.1243 C -0.01328 -0.12778 -0.01393 -0.13125 -0.01523 -0.13403 C -0.01601 -0.13588 -0.0168 -0.13704 -0.01758 -0.13819 C -0.01888 -0.14606 -0.01745 -0.14005 -0.02057 -0.1456 C -0.02226 -0.14815 -0.02344 -0.15185 -0.02526 -0.15393 C -0.03177 -0.16204 -0.02357 -0.15255 -0.02982 -0.15787 C -0.03073 -0.1588 -0.03125 -0.16042 -0.03203 -0.16088 C -0.03359 -0.16227 -0.03515 -0.16273 -0.03659 -0.16343 C -0.03737 -0.16389 -0.03828 -0.16481 -0.03906 -0.16481 L -0.0444 -0.16643 C -0.04922 -0.16968 -0.04518 -0.16759 -0.05404 -0.16944 C -0.05612 -0.16991 -0.05781 -0.17083 -0.0595 -0.17083 C -0.07786 -0.17199 -0.09609 -0.17268 -0.11445 -0.17338 L -0.14414 -0.175 C -0.15182 -0.17986 -0.1401 -0.17245 -0.14948 -0.17778 C -0.15117 -0.1787 -0.15273 -0.17893 -0.15417 -0.18032 C -0.15495 -0.18125 -0.1556 -0.18264 -0.15638 -0.18333 C -0.15716 -0.18403 -0.15807 -0.18426 -0.15872 -0.18472 C -0.15963 -0.18565 -0.16029 -0.18657 -0.16094 -0.18773 C -0.1625 -0.18981 -0.16406 -0.19305 -0.16471 -0.19606 C -0.1651 -0.19722 -0.16523 -0.19884 -0.16549 -0.20023 C -0.16575 -0.22315 -0.16562 -0.24653 -0.16627 -0.26921 C -0.1664 -0.27245 -0.16732 -0.27477 -0.16784 -0.27778 L -0.16862 -0.28171 C -0.16888 -0.28333 -0.16888 -0.28518 -0.16927 -0.28611 C -0.17005 -0.2875 -0.17109 -0.28889 -0.17174 -0.29005 C -0.17604 -0.30069 -0.17279 -0.29745 -0.17708 -0.30023 C -0.18112 -0.31134 -0.17578 -0.29768 -0.18086 -0.30718 C -0.18164 -0.30856 -0.18164 -0.31065 -0.18229 -0.31134 C -0.18372 -0.31296 -0.18672 -0.31389 -0.18672 -0.31366 " pathEditMode="relative" rAng="0" ptsTypes="AAAAAAAAAAAAAAAAAAAAAAAAAAAAAAAAAAAAAA">
                                      <p:cBhvr>
                                        <p:cTn id="37" dur="3000" fill="hold"/>
                                        <p:tgtEl>
                                          <p:spTgt spid="26"/>
                                        </p:tgtEl>
                                        <p:attrNameLst>
                                          <p:attrName>ppt_x</p:attrName>
                                          <p:attrName>ppt_y</p:attrName>
                                        </p:attrNameLst>
                                      </p:cBhvr>
                                      <p:rCtr x="-9115" y="-15856"/>
                                    </p:animMotion>
                                  </p:childTnLst>
                                </p:cTn>
                              </p:par>
                            </p:childTnLst>
                          </p:cTn>
                        </p:par>
                        <p:par>
                          <p:cTn id="38" fill="hold">
                            <p:stCondLst>
                              <p:cond delay="3000"/>
                            </p:stCondLst>
                            <p:childTnLst>
                              <p:par>
                                <p:cTn id="39" presetID="10" presetClass="exit" presetSubtype="0" fill="hold" grpId="2" nodeType="afterEffect">
                                  <p:stCondLst>
                                    <p:cond delay="100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childTnLst>
                          </p:cTn>
                        </p:par>
                        <p:par>
                          <p:cTn id="46" fill="hold">
                            <p:stCondLst>
                              <p:cond delay="5000"/>
                            </p:stCondLst>
                            <p:childTnLst>
                              <p:par>
                                <p:cTn id="47" presetID="26" presetClass="emph" presetSubtype="0" repeatCount="indefinite" fill="hold" grpId="1" nodeType="afterEffect">
                                  <p:stCondLst>
                                    <p:cond delay="0"/>
                                  </p:stCondLst>
                                  <p:childTnLst>
                                    <p:animEffect transition="out" filter="fade">
                                      <p:cBhvr>
                                        <p:cTn id="48" dur="1000" tmFilter="0, 0; .2, .5; .8, .5; 1, 0"/>
                                        <p:tgtEl>
                                          <p:spTgt spid="68"/>
                                        </p:tgtEl>
                                      </p:cBhvr>
                                    </p:animEffect>
                                    <p:animScale>
                                      <p:cBhvr>
                                        <p:cTn id="49" dur="500" autoRev="1" fill="hold"/>
                                        <p:tgtEl>
                                          <p:spTgt spid="68"/>
                                        </p:tgtEl>
                                      </p:cBhvr>
                                      <p:by x="105000" y="105000"/>
                                    </p:animScale>
                                  </p:childTnLst>
                                </p:cTn>
                              </p:par>
                            </p:childTnLst>
                          </p:cTn>
                        </p:par>
                        <p:par>
                          <p:cTn id="50" fill="hold">
                            <p:stCondLst>
                              <p:cond delay="6000"/>
                            </p:stCondLst>
                            <p:childTnLst>
                              <p:par>
                                <p:cTn id="51" presetID="10" presetClass="exit" presetSubtype="0" fill="hold" nodeType="afterEffect">
                                  <p:stCondLst>
                                    <p:cond delay="100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7500"/>
                            </p:stCondLst>
                            <p:childTnLst>
                              <p:par>
                                <p:cTn id="58" presetID="1" presetClass="entr" presetSubtype="0" fill="hold" grpId="3" nodeType="afterEffect">
                                  <p:stCondLst>
                                    <p:cond delay="1000"/>
                                  </p:stCondLst>
                                  <p:childTnLst>
                                    <p:set>
                                      <p:cBhvr>
                                        <p:cTn id="59" dur="1" fill="hold">
                                          <p:stCondLst>
                                            <p:cond delay="0"/>
                                          </p:stCondLst>
                                        </p:cTn>
                                        <p:tgtEl>
                                          <p:spTgt spid="33"/>
                                        </p:tgtEl>
                                        <p:attrNameLst>
                                          <p:attrName>style.visibility</p:attrName>
                                        </p:attrNameLst>
                                      </p:cBhvr>
                                      <p:to>
                                        <p:strVal val="visible"/>
                                      </p:to>
                                    </p:set>
                                  </p:childTnLst>
                                </p:cTn>
                              </p:par>
                            </p:childTnLst>
                          </p:cTn>
                        </p:par>
                        <p:par>
                          <p:cTn id="60" fill="hold">
                            <p:stCondLst>
                              <p:cond delay="85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33"/>
                                        </p:tgtEl>
                                      </p:cBhvr>
                                    </p:animEffect>
                                    <p:animScale>
                                      <p:cBhvr>
                                        <p:cTn id="66" dur="500" autoRev="1" fill="hold"/>
                                        <p:tgtEl>
                                          <p:spTgt spid="3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18671 -0.31366 L -0.18671 -0.31366 C -0.18515 -0.3125 -0.18346 -0.31135 -0.18177 -0.30996 C -0.18112 -0.30949 -0.18046 -0.3088 -0.17994 -0.30811 C -0.17929 -0.30695 -0.17916 -0.30533 -0.17864 -0.30394 C -0.1763 -0.29769 -0.17721 -0.29931 -0.17434 -0.2963 L -0.17304 -0.29028 C -0.17291 -0.28936 -0.17265 -0.28843 -0.17252 -0.2875 C -0.17226 -0.28588 -0.172 -0.28426 -0.17187 -0.28264 C -0.17161 -0.28056 -0.17148 -0.27871 -0.17122 -0.27662 C -0.16979 -0.26505 -0.17161 -0.28334 -0.16992 -0.26598 C -0.17018 -0.25602 -0.17031 -0.24584 -0.17057 -0.23565 C -0.17083 -0.23079 -0.17148 -0.22848 -0.17252 -0.22408 C -0.17265 -0.22292 -0.17278 -0.22199 -0.17304 -0.22084 C -0.17356 -0.22014 -0.17395 -0.21899 -0.17434 -0.21806 C -0.17487 -0.21644 -0.17526 -0.21274 -0.17552 -0.21112 C -0.17578 -0.21042 -0.17604 -0.20926 -0.17617 -0.20834 C -0.17643 -0.20718 -0.17656 -0.20556 -0.17682 -0.2044 C -0.17695 -0.20348 -0.17734 -0.20232 -0.17747 -0.20139 C -0.17786 -0.19885 -0.17812 -0.19607 -0.17864 -0.19352 L -0.17994 -0.18774 L -0.18059 -0.18496 C -0.18151 -0.17362 -0.18177 -0.17338 -0.18059 -0.15834 C -0.18046 -0.15695 -0.17981 -0.15579 -0.17929 -0.15463 C -0.1789 -0.15348 -0.17812 -0.15139 -0.17812 -0.15116 " pathEditMode="relative" rAng="0" ptsTypes="AAAAAAAAAAAAAAAAAAAAAAAAA">
                                      <p:cBhvr>
                                        <p:cTn id="70" dur="2000" fill="hold"/>
                                        <p:tgtEl>
                                          <p:spTgt spid="26"/>
                                        </p:tgtEl>
                                        <p:attrNameLst>
                                          <p:attrName>ppt_x</p:attrName>
                                          <p:attrName>ppt_y</p:attrName>
                                        </p:attrNameLst>
                                      </p:cBhvr>
                                      <p:rCtr x="833" y="8125"/>
                                    </p:animMotion>
                                  </p:childTnLst>
                                </p:cTn>
                              </p:par>
                            </p:childTnLst>
                          </p:cTn>
                        </p:par>
                        <p:par>
                          <p:cTn id="71" fill="hold">
                            <p:stCondLst>
                              <p:cond delay="2000"/>
                            </p:stCondLst>
                            <p:childTnLst>
                              <p:par>
                                <p:cTn id="72" presetID="10" presetClass="exit" presetSubtype="0" fill="hold" grpId="2" nodeType="afterEffect">
                                  <p:stCondLst>
                                    <p:cond delay="100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17813 -0.15115 L -0.17813 -0.15092 C -0.17813 -0.1537 -0.178 -0.15601 -0.17774 -0.15833 C -0.17761 -0.15949 -0.17735 -0.16064 -0.17709 -0.1618 C -0.17683 -0.16273 -0.1767 -0.16365 -0.17644 -0.16458 C -0.17591 -0.16666 -0.17526 -0.16875 -0.17461 -0.17083 C -0.17435 -0.17152 -0.17409 -0.17222 -0.17396 -0.17291 C -0.17357 -0.17476 -0.17344 -0.17662 -0.17214 -0.17777 C -0.16927 -0.18078 -0.16823 -0.18078 -0.16485 -0.18217 L -0.16302 -0.18287 C -0.16237 -0.18287 -0.16172 -0.18333 -0.16107 -0.18333 C -0.16029 -0.18379 -0.15951 -0.18379 -0.15873 -0.18402 C -0.15808 -0.18449 -0.15756 -0.18472 -0.1569 -0.18495 C -0.15599 -0.18518 -0.15521 -0.18518 -0.15443 -0.18564 C -0.15378 -0.18564 -0.15326 -0.18611 -0.15261 -0.18634 C -0.15157 -0.18657 -0.15052 -0.18657 -0.14948 -0.1868 C -0.14883 -0.18726 -0.14831 -0.18773 -0.14766 -0.18773 C -0.13034 -0.18958 -0.12878 -0.18912 -0.10964 -0.18912 " pathEditMode="relative" rAng="0" ptsTypes="AAAAAAAAAAAAAAAAAA">
                                      <p:cBhvr>
                                        <p:cTn id="78" dur="2000" fill="hold"/>
                                        <p:tgtEl>
                                          <p:spTgt spid="26"/>
                                        </p:tgtEl>
                                        <p:attrNameLst>
                                          <p:attrName>ppt_x</p:attrName>
                                          <p:attrName>ppt_y</p:attrName>
                                        </p:attrNameLst>
                                      </p:cBhvr>
                                      <p:rCtr x="3424" y="-1898"/>
                                    </p:animMotion>
                                  </p:childTnLst>
                                </p:cTn>
                              </p:par>
                              <p:par>
                                <p:cTn id="79" presetID="10" presetClass="exit" presetSubtype="0" fill="hold"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nodeType="afterEffect">
                                  <p:stCondLst>
                                    <p:cond delay="2000"/>
                                  </p:stCondLst>
                                  <p:childTnLst>
                                    <p:set>
                                      <p:cBhvr>
                                        <p:cTn id="84" dur="1" fill="hold">
                                          <p:stCondLst>
                                            <p:cond delay="0"/>
                                          </p:stCondLst>
                                        </p:cTn>
                                        <p:tgtEl>
                                          <p:spTgt spid="17"/>
                                        </p:tgtEl>
                                        <p:attrNameLst>
                                          <p:attrName>style.visibility</p:attrName>
                                        </p:attrNameLst>
                                      </p:cBhvr>
                                      <p:to>
                                        <p:strVal val="hidden"/>
                                      </p:to>
                                    </p:set>
                                  </p:childTnLst>
                                </p:cTn>
                              </p:par>
                              <p:par>
                                <p:cTn id="85" presetID="1" presetClass="entr" presetSubtype="0" fill="hold" nodeType="withEffect">
                                  <p:stCondLst>
                                    <p:cond delay="2000"/>
                                  </p:stCondLst>
                                  <p:childTnLst>
                                    <p:set>
                                      <p:cBhvr>
                                        <p:cTn id="86" dur="1" fill="hold">
                                          <p:stCondLst>
                                            <p:cond delay="0"/>
                                          </p:stCondLst>
                                        </p:cTn>
                                        <p:tgtEl>
                                          <p:spTgt spid="34"/>
                                        </p:tgtEl>
                                        <p:attrNameLst>
                                          <p:attrName>style.visibility</p:attrName>
                                        </p:attrNameLst>
                                      </p:cBhvr>
                                      <p:to>
                                        <p:strVal val="visible"/>
                                      </p:to>
                                    </p:set>
                                  </p:childTnLst>
                                </p:cTn>
                              </p:par>
                            </p:childTnLst>
                          </p:cTn>
                        </p:par>
                        <p:par>
                          <p:cTn id="87" fill="hold">
                            <p:stCondLst>
                              <p:cond delay="4000"/>
                            </p:stCondLst>
                            <p:childTnLst>
                              <p:par>
                                <p:cTn id="88" presetID="10" presetClass="entr" presetSubtype="0" fill="hold" nodeType="afterEffect">
                                  <p:stCondLst>
                                    <p:cond delay="100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childTnLst>
                                </p:cTn>
                              </p:par>
                              <p:par>
                                <p:cTn id="91" presetID="1" presetClass="entr" presetSubtype="0" fill="hold" nodeType="withEffect">
                                  <p:stCondLst>
                                    <p:cond delay="1000"/>
                                  </p:stCondLst>
                                  <p:childTnLst>
                                    <p:set>
                                      <p:cBhvr>
                                        <p:cTn id="92" dur="1" fill="hold">
                                          <p:stCondLst>
                                            <p:cond delay="0"/>
                                          </p:stCondLst>
                                        </p:cTn>
                                        <p:tgtEl>
                                          <p:spTgt spid="40"/>
                                        </p:tgtEl>
                                        <p:attrNameLst>
                                          <p:attrName>style.visibility</p:attrName>
                                        </p:attrNameLst>
                                      </p:cBhvr>
                                      <p:to>
                                        <p:strVal val="visible"/>
                                      </p:to>
                                    </p:set>
                                  </p:childTnLst>
                                </p:cTn>
                              </p:par>
                              <p:par>
                                <p:cTn id="93" presetID="10" presetClass="exit" presetSubtype="0" fill="hold" grpId="2" nodeType="withEffect">
                                  <p:stCondLst>
                                    <p:cond delay="1000"/>
                                  </p:stCondLst>
                                  <p:childTnLst>
                                    <p:animEffect transition="out" filter="fade">
                                      <p:cBhvr>
                                        <p:cTn id="94" dur="500"/>
                                        <p:tgtEl>
                                          <p:spTgt spid="68"/>
                                        </p:tgtEl>
                                      </p:cBhvr>
                                    </p:animEffect>
                                    <p:set>
                                      <p:cBhvr>
                                        <p:cTn id="95" dur="1" fill="hold">
                                          <p:stCondLst>
                                            <p:cond delay="499"/>
                                          </p:stCondLst>
                                        </p:cTn>
                                        <p:tgtEl>
                                          <p:spTgt spid="68"/>
                                        </p:tgtEl>
                                        <p:attrNameLst>
                                          <p:attrName>style.visibility</p:attrName>
                                        </p:attrNameLst>
                                      </p:cBhvr>
                                      <p:to>
                                        <p:strVal val="hidden"/>
                                      </p:to>
                                    </p:set>
                                  </p:childTnLst>
                                </p:cTn>
                              </p:par>
                              <p:par>
                                <p:cTn id="96" presetID="10" presetClass="entr" presetSubtype="0" fill="hold" grpId="0" nodeType="withEffect">
                                  <p:stCondLst>
                                    <p:cond delay="100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par>
                          <p:cTn id="104" fill="hold">
                            <p:stCondLst>
                              <p:cond delay="500"/>
                            </p:stCondLst>
                            <p:childTnLst>
                              <p:par>
                                <p:cTn id="105" presetID="1" presetClass="entr" presetSubtype="0" fill="hold" grpId="3" nodeType="after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par>
                                <p:cTn id="111" presetID="26" presetClass="emph" presetSubtype="0" repeatCount="indefinite" fill="hold" grpId="1" nodeType="withEffect">
                                  <p:stCondLst>
                                    <p:cond delay="0"/>
                                  </p:stCondLst>
                                  <p:endCondLst>
                                    <p:cond evt="onNext" delay="0">
                                      <p:tgtEl>
                                        <p:sldTgt/>
                                      </p:tgtEl>
                                    </p:cond>
                                  </p:endCondLst>
                                  <p:childTnLst>
                                    <p:animEffect transition="out" filter="fade">
                                      <p:cBhvr>
                                        <p:cTn id="112" dur="1000" tmFilter="0, 0; .2, .5; .8, .5; 1, 0"/>
                                        <p:tgtEl>
                                          <p:spTgt spid="47"/>
                                        </p:tgtEl>
                                      </p:cBhvr>
                                    </p:animEffect>
                                    <p:animScale>
                                      <p:cBhvr>
                                        <p:cTn id="113" dur="500" autoRev="1" fill="hold"/>
                                        <p:tgtEl>
                                          <p:spTgt spid="47"/>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11015 -0.16482 L -0.11015 -0.16459 C -0.10898 -0.16482 -0.10781 -0.16459 -0.10664 -0.16436 C -0.10586 -0.16412 -0.1052 -0.16366 -0.10429 -0.16343 C -0.10273 -0.1632 -0.10091 -0.1632 -0.09921 -0.16297 C -0.09791 -0.16274 -0.09674 -0.16227 -0.09531 -0.16204 C -0.09309 -0.16181 -0.08658 -0.16088 -0.08437 -0.16065 C -0.05364 -0.15787 -0.00846 -0.15949 0.01172 -0.15926 C 0.01901 -0.15811 0.01211 -0.15926 0.02266 -0.15787 C 0.03529 -0.15649 0.01758 -0.15787 0.04024 -0.15649 L 0.07305 -0.15741 C 0.08008 -0.15764 0.07709 -0.15811 0.08086 -0.15926 C 0.08295 -0.16019 0.08295 -0.15973 0.08477 -0.16065 C 0.08555 -0.16112 0.0862 -0.16181 0.08711 -0.16204 C 0.08763 -0.1625 0.08816 -0.1625 0.08868 -0.16297 C 0.08946 -0.1632 0.09024 -0.16389 0.09102 -0.16436 L 0.09219 -0.16482 C 0.09258 -0.16528 0.09284 -0.16598 0.09336 -0.16621 C 0.0948 -0.1676 0.09414 -0.16621 0.09571 -0.16852 C 0.09649 -0.16968 0.09805 -0.17269 0.09805 -0.17246 C 0.09922 -0.17894 0.09714 -0.16899 0.09961 -0.17732 C 0.09987 -0.17871 0.10013 -0.1801 0.10039 -0.18149 L 0.10079 -0.1838 C 0.10066 -0.18612 0.10053 -0.18843 0.10039 -0.19074 C 0.10026 -0.1919 0.1 -0.19283 0.1 -0.19399 C 0.09909 -0.23774 0.10105 -0.21991 0.09922 -0.23658 C 0.09857 -0.25093 0.09922 -0.2419 0.09844 -0.24908 C 0.09831 -0.24954 0.09792 -0.25348 0.09766 -0.25463 C 0.09727 -0.25533 0.09688 -0.25602 0.09649 -0.25649 C 0.09519 -0.25834 0.09467 -0.25834 0.09297 -0.25926 C 0.09258 -0.25973 0.09206 -0.25973 0.0918 -0.26019 C 0.0905 -0.26158 0.09076 -0.26158 0.08946 -0.26204 C 0.08842 -0.26274 0.08633 -0.26343 0.08633 -0.2632 C 0.08581 -0.26389 0.08529 -0.26459 0.08477 -0.26482 C 0.08373 -0.26551 0.08269 -0.26574 0.08164 -0.26621 C 0.08112 -0.26667 0.08047 -0.26667 0.08008 -0.26713 C 0.07865 -0.26783 0.07878 -0.26783 0.07735 -0.26852 C 0.0767 -0.26875 0.07592 -0.26875 0.07539 -0.26899 C 0.07396 -0.26968 0.07422 -0.27014 0.07266 -0.27037 C 0.07123 -0.27084 0.06967 -0.27084 0.06836 -0.2713 C 0.06745 -0.2713 0.0668 -0.27176 0.06602 -0.27176 L 0.02735 -0.2713 C 0.00951 -0.27037 0.02435 -0.27037 0.0168 -0.26899 C 0.01485 -0.26875 0.01276 -0.26875 0.01094 -0.26852 C 0.00469 -0.2676 0.00964 -0.26806 0.00547 -0.26713 C 0.00404 -0.26667 0.00013 -0.26598 -0.00117 -0.26574 C -0.0052 -0.26389 -0.00156 -0.26528 -0.00976 -0.26436 C -0.01119 -0.26412 -0.01237 -0.26389 -0.01367 -0.26343 C -0.01653 -0.26227 -0.0151 -0.26274 -0.01953 -0.26204 C -0.0263 -0.26112 -0.02461 -0.26158 -0.03203 -0.26065 C -0.03398 -0.26065 -0.03567 -0.26019 -0.0375 -0.26019 C -0.04075 -0.25973 -0.04414 -0.25973 -0.04726 -0.25926 L -0.05507 -0.2588 C -0.06445 -0.25625 -0.05898 -0.25741 -0.07851 -0.2588 C -0.07916 -0.2588 -0.07955 -0.25926 -0.08007 -0.25926 C -0.08099 -0.25973 -0.08203 -0.25973 -0.08281 -0.26019 C -0.0875 -0.26158 -0.0819 -0.25996 -0.08554 -0.26158 C -0.08632 -0.26181 -0.08711 -0.26204 -0.08789 -0.26204 L -0.09023 -0.26343 L -0.0914 -0.26436 C -0.09231 -0.26574 -0.09283 -0.26644 -0.09336 -0.26852 C -0.09362 -0.26899 -0.09362 -0.26991 -0.09375 -0.27037 C -0.09414 -0.27153 -0.09544 -0.27454 -0.0957 -0.27547 C -0.09609 -0.27593 -0.09635 -0.27662 -0.09648 -0.27732 C -0.09817 -0.28311 -0.09544 -0.2757 -0.09765 -0.28149 C -0.09778 -0.28241 -0.09791 -0.28311 -0.09804 -0.2838 C -0.0983 -0.28473 -0.09869 -0.28542 -0.09882 -0.28658 C -0.09908 -0.28774 -0.09921 -0.28912 -0.09921 -0.29074 C -0.1 -0.3007 -0.09961 -0.30024 -0.09961 -0.31412 " pathEditMode="relative" rAng="0" ptsTypes="AAAAAAAAAAAAAAAAAAAAAAAAAAAAAAAAAAAAAAAAAAAAAAAAAAAAAAAAAAAAAAAAAAAAA">
                                      <p:cBhvr>
                                        <p:cTn id="117" dur="3000" fill="hold"/>
                                        <p:tgtEl>
                                          <p:spTgt spid="26"/>
                                        </p:tgtEl>
                                        <p:attrNameLst>
                                          <p:attrName>ppt_x</p:attrName>
                                          <p:attrName>ppt_y</p:attrName>
                                        </p:attrNameLst>
                                      </p:cBhvr>
                                      <p:rCtr x="10547" y="-7060"/>
                                    </p:animMotion>
                                  </p:childTnLst>
                                </p:cTn>
                              </p:par>
                            </p:childTnLst>
                          </p:cTn>
                        </p:par>
                        <p:par>
                          <p:cTn id="118" fill="hold">
                            <p:stCondLst>
                              <p:cond delay="3000"/>
                            </p:stCondLst>
                            <p:childTnLst>
                              <p:par>
                                <p:cTn id="119" presetID="10" presetClass="exit" presetSubtype="0" fill="hold" grpId="2" nodeType="afterEffect">
                                  <p:stCondLst>
                                    <p:cond delay="1000"/>
                                  </p:stCondLst>
                                  <p:childTnLst>
                                    <p:animEffect transition="out" filter="fade">
                                      <p:cBhvr>
                                        <p:cTn id="120" dur="500"/>
                                        <p:tgtEl>
                                          <p:spTgt spid="47"/>
                                        </p:tgtEl>
                                      </p:cBhvr>
                                    </p:animEffect>
                                    <p:set>
                                      <p:cBhvr>
                                        <p:cTn id="121" dur="1" fill="hold">
                                          <p:stCondLst>
                                            <p:cond delay="499"/>
                                          </p:stCondLst>
                                        </p:cTn>
                                        <p:tgtEl>
                                          <p:spTgt spid="47"/>
                                        </p:tgtEl>
                                        <p:attrNameLst>
                                          <p:attrName>style.visibility</p:attrName>
                                        </p:attrNameLst>
                                      </p:cBhvr>
                                      <p:to>
                                        <p:strVal val="hidden"/>
                                      </p:to>
                                    </p:set>
                                  </p:childTnLst>
                                </p:cTn>
                              </p:par>
                            </p:childTnLst>
                          </p:cTn>
                        </p:par>
                        <p:par>
                          <p:cTn id="122" fill="hold">
                            <p:stCondLst>
                              <p:cond delay="4500"/>
                            </p:stCondLst>
                            <p:childTnLst>
                              <p:par>
                                <p:cTn id="123" presetID="10" presetClass="entr" presetSubtype="0" fill="hold" grpId="3" nodeType="afterEffect">
                                  <p:stCondLst>
                                    <p:cond delay="0"/>
                                  </p:stCondLst>
                                  <p:childTnLst>
                                    <p:set>
                                      <p:cBhvr>
                                        <p:cTn id="124" dur="1" fill="hold">
                                          <p:stCondLst>
                                            <p:cond delay="0"/>
                                          </p:stCondLst>
                                        </p:cTn>
                                        <p:tgtEl>
                                          <p:spTgt spid="68"/>
                                        </p:tgtEl>
                                        <p:attrNameLst>
                                          <p:attrName>style.visibility</p:attrName>
                                        </p:attrNameLst>
                                      </p:cBhvr>
                                      <p:to>
                                        <p:strVal val="visible"/>
                                      </p:to>
                                    </p:set>
                                    <p:animEffect transition="in" filter="fade">
                                      <p:cBhvr>
                                        <p:cTn id="125" dur="500"/>
                                        <p:tgtEl>
                                          <p:spTgt spid="68"/>
                                        </p:tgtEl>
                                      </p:cBhvr>
                                    </p:animEffect>
                                  </p:childTnLst>
                                </p:cTn>
                              </p:par>
                            </p:childTnLst>
                          </p:cTn>
                        </p:par>
                        <p:par>
                          <p:cTn id="126" fill="hold">
                            <p:stCondLst>
                              <p:cond delay="5000"/>
                            </p:stCondLst>
                            <p:childTnLst>
                              <p:par>
                                <p:cTn id="127" presetID="26" presetClass="emph" presetSubtype="0" repeatCount="indefinite" fill="hold" grpId="4" nodeType="afterEffect">
                                  <p:stCondLst>
                                    <p:cond delay="0"/>
                                  </p:stCondLst>
                                  <p:childTnLst>
                                    <p:animEffect transition="out" filter="fade">
                                      <p:cBhvr>
                                        <p:cTn id="128" dur="500" tmFilter="0, 0; .2, .5; .8, .5; 1, 0"/>
                                        <p:tgtEl>
                                          <p:spTgt spid="68"/>
                                        </p:tgtEl>
                                      </p:cBhvr>
                                    </p:animEffect>
                                    <p:animScale>
                                      <p:cBhvr>
                                        <p:cTn id="129" dur="250" autoRev="1" fill="hold"/>
                                        <p:tgtEl>
                                          <p:spTgt spid="68"/>
                                        </p:tgtEl>
                                      </p:cBhvr>
                                      <p:by x="105000" y="105000"/>
                                    </p:animScale>
                                  </p:childTnLst>
                                </p:cTn>
                              </p:par>
                            </p:childTnLst>
                          </p:cTn>
                        </p:par>
                        <p:par>
                          <p:cTn id="130" fill="hold">
                            <p:stCondLst>
                              <p:cond delay="5500"/>
                            </p:stCondLst>
                            <p:childTnLst>
                              <p:par>
                                <p:cTn id="131" presetID="10" presetClass="exit" presetSubtype="0" fill="hold" nodeType="afterEffect">
                                  <p:stCondLst>
                                    <p:cond delay="100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par>
                                <p:cTn id="134" presetID="10" presetClass="entr" presetSubtype="0" fill="hold" nodeType="withEffect">
                                  <p:stCondLst>
                                    <p:cond delay="1000"/>
                                  </p:stCondLst>
                                  <p:childTnLst>
                                    <p:set>
                                      <p:cBhvr>
                                        <p:cTn id="135" dur="1" fill="hold">
                                          <p:stCondLst>
                                            <p:cond delay="0"/>
                                          </p:stCondLst>
                                        </p:cTn>
                                        <p:tgtEl>
                                          <p:spTgt spid="49"/>
                                        </p:tgtEl>
                                        <p:attrNameLst>
                                          <p:attrName>style.visibility</p:attrName>
                                        </p:attrNameLst>
                                      </p:cBhvr>
                                      <p:to>
                                        <p:strVal val="visible"/>
                                      </p:to>
                                    </p:set>
                                    <p:animEffect transition="in" filter="fade">
                                      <p:cBhvr>
                                        <p:cTn id="136" dur="500"/>
                                        <p:tgtEl>
                                          <p:spTgt spid="49"/>
                                        </p:tgtEl>
                                      </p:cBhvr>
                                    </p:animEffect>
                                  </p:childTnLst>
                                </p:cTn>
                              </p:par>
                            </p:childTnLst>
                          </p:cTn>
                        </p:par>
                        <p:par>
                          <p:cTn id="137" fill="hold">
                            <p:stCondLst>
                              <p:cond delay="7000"/>
                            </p:stCondLst>
                            <p:childTnLst>
                              <p:par>
                                <p:cTn id="138" presetID="1" presetClass="entr" presetSubtype="0" fill="hold" grpId="3" nodeType="afterEffect">
                                  <p:stCondLst>
                                    <p:cond delay="0"/>
                                  </p:stCondLst>
                                  <p:childTnLst>
                                    <p:set>
                                      <p:cBhvr>
                                        <p:cTn id="139" dur="1" fill="hold">
                                          <p:stCondLst>
                                            <p:cond delay="0"/>
                                          </p:stCondLst>
                                        </p:cTn>
                                        <p:tgtEl>
                                          <p:spTgt spid="54"/>
                                        </p:tgtEl>
                                        <p:attrNameLst>
                                          <p:attrName>style.visibility</p:attrName>
                                        </p:attrNameLst>
                                      </p:cBhvr>
                                      <p:to>
                                        <p:strVal val="visible"/>
                                      </p:to>
                                    </p:set>
                                  </p:childTnLst>
                                </p:cTn>
                              </p:par>
                            </p:childTnLst>
                          </p:cTn>
                        </p:par>
                        <p:par>
                          <p:cTn id="140" fill="hold">
                            <p:stCondLst>
                              <p:cond delay="7000"/>
                            </p:stCondLst>
                            <p:childTnLst>
                              <p:par>
                                <p:cTn id="141" presetID="10" presetClass="entr" presetSubtype="0" fill="hold" grpId="0" nodeType="after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fade">
                                      <p:cBhvr>
                                        <p:cTn id="143" dur="500"/>
                                        <p:tgtEl>
                                          <p:spTgt spid="54"/>
                                        </p:tgtEl>
                                      </p:cBhvr>
                                    </p:animEffect>
                                  </p:childTnLst>
                                </p:cTn>
                              </p:par>
                              <p:par>
                                <p:cTn id="144" presetID="26" presetClass="emph" presetSubtype="0" repeatCount="indefinite" fill="hold" grpId="1" nodeType="withEffect">
                                  <p:stCondLst>
                                    <p:cond delay="0"/>
                                  </p:stCondLst>
                                  <p:endCondLst>
                                    <p:cond evt="onNext" delay="0">
                                      <p:tgtEl>
                                        <p:sldTgt/>
                                      </p:tgtEl>
                                    </p:cond>
                                  </p:endCondLst>
                                  <p:childTnLst>
                                    <p:animEffect transition="out" filter="fade">
                                      <p:cBhvr>
                                        <p:cTn id="145" dur="1000" tmFilter="0, 0; .2, .5; .8, .5; 1, 0"/>
                                        <p:tgtEl>
                                          <p:spTgt spid="54"/>
                                        </p:tgtEl>
                                      </p:cBhvr>
                                    </p:animEffect>
                                    <p:animScale>
                                      <p:cBhvr>
                                        <p:cTn id="146" dur="500" autoRev="1" fill="hold"/>
                                        <p:tgtEl>
                                          <p:spTgt spid="54"/>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0" presetClass="path" presetSubtype="0" accel="50000" decel="50000" fill="hold" nodeType="clickEffect">
                                  <p:stCondLst>
                                    <p:cond delay="0"/>
                                  </p:stCondLst>
                                  <p:childTnLst>
                                    <p:animMotion origin="layout" path="M -0.09961 -0.31412 L -0.09961 -0.31412 L -0.06692 -0.31343 C -0.06224 -0.31296 -0.06471 -0.3125 -0.06054 -0.31134 C -0.05794 -0.31111 -0.05521 -0.31088 -0.0526 -0.31042 C -0.05182 -0.31019 -0.05065 -0.30995 -0.04974 -0.30949 C -0.04778 -0.30903 -0.04323 -0.3081 -0.04114 -0.30764 C -0.03828 -0.30741 -0.03515 -0.30718 -0.03203 -0.30671 C 0.02344 -0.3088 0.00143 -0.30833 0.09571 -0.30671 C 0.09805 -0.30671 0.10052 -0.30625 0.10326 -0.30579 C 0.11927 -0.30417 0.10834 -0.30579 0.11979 -0.3037 C 0.13998 -0.30509 0.13294 -0.30486 0.14141 -0.30486 " pathEditMode="relative" rAng="0" ptsTypes="AAAAAAAAAAAA">
                                      <p:cBhvr>
                                        <p:cTn id="150" dur="2000" fill="hold"/>
                                        <p:tgtEl>
                                          <p:spTgt spid="26"/>
                                        </p:tgtEl>
                                        <p:attrNameLst>
                                          <p:attrName>ppt_x</p:attrName>
                                          <p:attrName>ppt_y</p:attrName>
                                        </p:attrNameLst>
                                      </p:cBhvr>
                                      <p:rCtr x="12044" y="509"/>
                                    </p:animMotion>
                                  </p:childTnLst>
                                </p:cTn>
                              </p:par>
                            </p:childTnLst>
                          </p:cTn>
                        </p:par>
                        <p:par>
                          <p:cTn id="151" fill="hold">
                            <p:stCondLst>
                              <p:cond delay="2000"/>
                            </p:stCondLst>
                            <p:childTnLst>
                              <p:par>
                                <p:cTn id="152" presetID="10" presetClass="exit" presetSubtype="0" fill="hold" grpId="2" nodeType="afterEffect">
                                  <p:stCondLst>
                                    <p:cond delay="1000"/>
                                  </p:stCondLst>
                                  <p:childTnLst>
                                    <p:animEffect transition="out" filter="fade">
                                      <p:cBhvr>
                                        <p:cTn id="153" dur="500"/>
                                        <p:tgtEl>
                                          <p:spTgt spid="54"/>
                                        </p:tgtEl>
                                      </p:cBhvr>
                                    </p:animEffect>
                                    <p:set>
                                      <p:cBhvr>
                                        <p:cTn id="154" dur="1" fill="hold">
                                          <p:stCondLst>
                                            <p:cond delay="499"/>
                                          </p:stCondLst>
                                        </p:cTn>
                                        <p:tgtEl>
                                          <p:spTgt spid="54"/>
                                        </p:tgtEl>
                                        <p:attrNameLst>
                                          <p:attrName>style.visibility</p:attrName>
                                        </p:attrNameLst>
                                      </p:cBhvr>
                                      <p:to>
                                        <p:strVal val="hidden"/>
                                      </p:to>
                                    </p:set>
                                  </p:childTnLst>
                                </p:cTn>
                              </p:par>
                            </p:childTnLst>
                          </p:cTn>
                        </p:par>
                        <p:par>
                          <p:cTn id="155" fill="hold">
                            <p:stCondLst>
                              <p:cond delay="3500"/>
                            </p:stCondLst>
                            <p:childTnLst>
                              <p:par>
                                <p:cTn id="156" presetID="10" presetClass="exit" presetSubtype="0" fill="hold" nodeType="afterEffect">
                                  <p:stCondLst>
                                    <p:cond delay="1000"/>
                                  </p:stCondLst>
                                  <p:childTnLst>
                                    <p:animEffect transition="out" filter="fade">
                                      <p:cBhvr>
                                        <p:cTn id="157" dur="500"/>
                                        <p:tgtEl>
                                          <p:spTgt spid="49"/>
                                        </p:tgtEl>
                                      </p:cBhvr>
                                    </p:animEffect>
                                    <p:set>
                                      <p:cBhvr>
                                        <p:cTn id="158" dur="1" fill="hold">
                                          <p:stCondLst>
                                            <p:cond delay="499"/>
                                          </p:stCondLst>
                                        </p:cTn>
                                        <p:tgtEl>
                                          <p:spTgt spid="4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0" presetClass="path" presetSubtype="0" accel="50000" decel="50000" fill="hold" nodeType="clickEffect">
                                  <p:stCondLst>
                                    <p:cond delay="0"/>
                                  </p:stCondLst>
                                  <p:childTnLst>
                                    <p:animMotion origin="layout" path="M 0.14011 -0.3051 L 0.14011 -0.3051 L 0.12448 -0.30232 L 0.11407 -0.30139 C 0.11276 -0.3007 0.11185 -0.30047 0.11094 -0.29861 C 0.11042 -0.29792 0.11016 -0.29699 0.1099 -0.29584 C 0.10964 -0.29514 0.10964 -0.29398 0.10938 -0.29306 C 0.10899 -0.29213 0.1086 -0.29144 0.10834 -0.29028 C 0.10782 -0.28866 0.10756 -0.28658 0.1073 -0.28473 L 0.10677 -0.28195 C 0.10651 -0.28102 0.10625 -0.28033 0.10625 -0.27917 C 0.1056 -0.27361 0.10599 -0.27616 0.10521 -0.27176 C 0.10391 -0.24885 0.10417 -0.25579 0.10417 -0.21528 C 0.10417 -0.21412 0.10391 -0.20232 0.10521 -0.19769 C 0.10547 -0.19676 0.10573 -0.19584 0.10625 -0.19491 C 0.10664 -0.19422 0.1073 -0.19375 0.10782 -0.19306 C 0.11081 -0.18519 0.10677 -0.19445 0.11042 -0.18935 C 0.11081 -0.18866 0.11094 -0.18727 0.11146 -0.18658 C 0.11237 -0.18565 0.11368 -0.18588 0.11459 -0.18473 C 0.11706 -0.18172 0.1155 -0.18334 0.11927 -0.18102 C 0.1198 -0.18079 0.12032 -0.18056 0.12084 -0.1801 C 0.12136 -0.1794 0.12175 -0.17871 0.1224 -0.17824 C 0.12357 -0.17709 0.12526 -0.17709 0.12657 -0.17639 C 0.12904 -0.17523 0.13008 -0.17361 0.13282 -0.17361 C 0.14349 -0.17338 0.1543 -0.17361 0.16511 -0.17361 " pathEditMode="relative" ptsTypes="AAAAAAAAAAAAAAAAAAAAAAAAA">
                                      <p:cBhvr>
                                        <p:cTn id="162" dur="2000" fill="hold"/>
                                        <p:tgtEl>
                                          <p:spTgt spid="26"/>
                                        </p:tgtEl>
                                        <p:attrNameLst>
                                          <p:attrName>ppt_x</p:attrName>
                                          <p:attrName>ppt_y</p:attrName>
                                        </p:attrNameLst>
                                      </p:cBhvr>
                                    </p:animMotion>
                                  </p:childTnLst>
                                </p:cTn>
                              </p:par>
                              <p:par>
                                <p:cTn id="163" presetID="35" presetClass="emph" presetSubtype="0" repeatCount="2000" nodeType="withEffect">
                                  <p:stCondLst>
                                    <p:cond delay="0"/>
                                  </p:stCondLst>
                                  <p:childTnLst>
                                    <p:anim calcmode="discrete" valueType="str">
                                      <p:cBhvr>
                                        <p:cTn id="164" dur="500" fill="hold"/>
                                        <p:tgtEl>
                                          <p:spTgt spid="55"/>
                                        </p:tgtEl>
                                        <p:attrNameLst>
                                          <p:attrName>style.visibility</p:attrName>
                                        </p:attrNameLst>
                                      </p:cBhvr>
                                      <p:tavLst>
                                        <p:tav tm="0">
                                          <p:val>
                                            <p:strVal val="hidden"/>
                                          </p:val>
                                        </p:tav>
                                        <p:tav tm="50000">
                                          <p:val>
                                            <p:strVal val="visible"/>
                                          </p:val>
                                        </p:tav>
                                      </p:tavLst>
                                    </p:anim>
                                  </p:childTnLst>
                                </p:cTn>
                              </p:par>
                            </p:childTnLst>
                          </p:cTn>
                        </p:par>
                        <p:par>
                          <p:cTn id="165" fill="hold">
                            <p:stCondLst>
                              <p:cond delay="2000"/>
                            </p:stCondLst>
                            <p:childTnLst>
                              <p:par>
                                <p:cTn id="166" presetID="10" presetClass="entr" presetSubtype="0" fill="hold" nodeType="afterEffect">
                                  <p:stCondLst>
                                    <p:cond delay="1000"/>
                                  </p:stCondLst>
                                  <p:childTnLst>
                                    <p:set>
                                      <p:cBhvr>
                                        <p:cTn id="167" dur="1" fill="hold">
                                          <p:stCondLst>
                                            <p:cond delay="0"/>
                                          </p:stCondLst>
                                        </p:cTn>
                                        <p:tgtEl>
                                          <p:spTgt spid="72"/>
                                        </p:tgtEl>
                                        <p:attrNameLst>
                                          <p:attrName>style.visibility</p:attrName>
                                        </p:attrNameLst>
                                      </p:cBhvr>
                                      <p:to>
                                        <p:strVal val="visible"/>
                                      </p:to>
                                    </p:set>
                                    <p:animEffect transition="in" filter="fade">
                                      <p:cBhvr>
                                        <p:cTn id="168" dur="500"/>
                                        <p:tgtEl>
                                          <p:spTgt spid="72"/>
                                        </p:tgtEl>
                                      </p:cBhvr>
                                    </p:animEffect>
                                  </p:childTnLst>
                                </p:cTn>
                              </p:par>
                              <p:par>
                                <p:cTn id="169" presetID="1" presetClass="entr" presetSubtype="0" fill="hold" nodeType="withEffect">
                                  <p:stCondLst>
                                    <p:cond delay="1000"/>
                                  </p:stCondLst>
                                  <p:childTnLst>
                                    <p:set>
                                      <p:cBhvr>
                                        <p:cTn id="170" dur="1" fill="hold">
                                          <p:stCondLst>
                                            <p:cond delay="0"/>
                                          </p:stCondLst>
                                        </p:cTn>
                                        <p:tgtEl>
                                          <p:spTgt spid="69"/>
                                        </p:tgtEl>
                                        <p:attrNameLst>
                                          <p:attrName>style.visibility</p:attrName>
                                        </p:attrNameLst>
                                      </p:cBhvr>
                                      <p:to>
                                        <p:strVal val="visible"/>
                                      </p:to>
                                    </p:set>
                                  </p:childTnLst>
                                </p:cTn>
                              </p:par>
                            </p:childTnLst>
                          </p:cTn>
                        </p:par>
                        <p:par>
                          <p:cTn id="171" fill="hold">
                            <p:stCondLst>
                              <p:cond delay="3500"/>
                            </p:stCondLst>
                            <p:childTnLst>
                              <p:par>
                                <p:cTn id="172" presetID="10" presetClass="entr" presetSubtype="0" fill="hold" grpId="0" nodeType="afterEffect">
                                  <p:stCondLst>
                                    <p:cond delay="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500"/>
                                        <p:tgtEl>
                                          <p:spTgt spid="56"/>
                                        </p:tgtEl>
                                      </p:cBhvr>
                                    </p:animEffect>
                                  </p:childTnLst>
                                </p:cTn>
                              </p:par>
                              <p:par>
                                <p:cTn id="175" presetID="1" presetClass="exit" presetSubtype="0" fill="hold" grpId="5"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childTnLst>
                          </p:cTn>
                        </p:par>
                        <p:par>
                          <p:cTn id="177" fill="hold">
                            <p:stCondLst>
                              <p:cond delay="4000"/>
                            </p:stCondLst>
                            <p:childTnLst>
                              <p:par>
                                <p:cTn id="178" presetID="10" presetClass="entr" presetSubtype="0" fill="hold" nodeType="afterEffect">
                                  <p:stCondLst>
                                    <p:cond delay="1000"/>
                                  </p:stCondLst>
                                  <p:childTnLst>
                                    <p:set>
                                      <p:cBhvr>
                                        <p:cTn id="179" dur="1" fill="hold">
                                          <p:stCondLst>
                                            <p:cond delay="0"/>
                                          </p:stCondLst>
                                        </p:cTn>
                                        <p:tgtEl>
                                          <p:spTgt spid="57"/>
                                        </p:tgtEl>
                                        <p:attrNameLst>
                                          <p:attrName>style.visibility</p:attrName>
                                        </p:attrNameLst>
                                      </p:cBhvr>
                                      <p:to>
                                        <p:strVal val="visible"/>
                                      </p:to>
                                    </p:set>
                                    <p:animEffect transition="in" filter="fade">
                                      <p:cBhvr>
                                        <p:cTn id="180" dur="500"/>
                                        <p:tgtEl>
                                          <p:spTgt spid="57"/>
                                        </p:tgtEl>
                                      </p:cBhvr>
                                    </p:animEffect>
                                  </p:childTnLst>
                                </p:cTn>
                              </p:par>
                            </p:childTnLst>
                          </p:cTn>
                        </p:par>
                        <p:par>
                          <p:cTn id="181" fill="hold">
                            <p:stCondLst>
                              <p:cond delay="5500"/>
                            </p:stCondLst>
                            <p:childTnLst>
                              <p:par>
                                <p:cTn id="182" presetID="1" presetClass="entr" presetSubtype="0" fill="hold" grpId="3" nodeType="afterEffect">
                                  <p:stCondLst>
                                    <p:cond delay="0"/>
                                  </p:stCondLst>
                                  <p:childTnLst>
                                    <p:set>
                                      <p:cBhvr>
                                        <p:cTn id="183" dur="1" fill="hold">
                                          <p:stCondLst>
                                            <p:cond delay="0"/>
                                          </p:stCondLst>
                                        </p:cTn>
                                        <p:tgtEl>
                                          <p:spTgt spid="66"/>
                                        </p:tgtEl>
                                        <p:attrNameLst>
                                          <p:attrName>style.visibility</p:attrName>
                                        </p:attrNameLst>
                                      </p:cBhvr>
                                      <p:to>
                                        <p:strVal val="visible"/>
                                      </p:to>
                                    </p:set>
                                  </p:childTnLst>
                                </p:cTn>
                              </p:par>
                            </p:childTnLst>
                          </p:cTn>
                        </p:par>
                        <p:par>
                          <p:cTn id="184" fill="hold">
                            <p:stCondLst>
                              <p:cond delay="5500"/>
                            </p:stCondLst>
                            <p:childTnLst>
                              <p:par>
                                <p:cTn id="185" presetID="10" presetClass="entr" presetSubtype="0" fill="hold" grpId="0" nodeType="afterEffect">
                                  <p:stCondLst>
                                    <p:cond delay="0"/>
                                  </p:stCondLst>
                                  <p:childTnLst>
                                    <p:set>
                                      <p:cBhvr>
                                        <p:cTn id="186" dur="1" fill="hold">
                                          <p:stCondLst>
                                            <p:cond delay="0"/>
                                          </p:stCondLst>
                                        </p:cTn>
                                        <p:tgtEl>
                                          <p:spTgt spid="66"/>
                                        </p:tgtEl>
                                        <p:attrNameLst>
                                          <p:attrName>style.visibility</p:attrName>
                                        </p:attrNameLst>
                                      </p:cBhvr>
                                      <p:to>
                                        <p:strVal val="visible"/>
                                      </p:to>
                                    </p:set>
                                    <p:animEffect transition="in" filter="fade">
                                      <p:cBhvr>
                                        <p:cTn id="187" dur="500"/>
                                        <p:tgtEl>
                                          <p:spTgt spid="66"/>
                                        </p:tgtEl>
                                      </p:cBhvr>
                                    </p:animEffect>
                                  </p:childTnLst>
                                </p:cTn>
                              </p:par>
                              <p:par>
                                <p:cTn id="188" presetID="26" presetClass="emph" presetSubtype="0" repeatCount="indefinite" fill="hold" grpId="1" nodeType="withEffect">
                                  <p:stCondLst>
                                    <p:cond delay="0"/>
                                  </p:stCondLst>
                                  <p:endCondLst>
                                    <p:cond evt="onNext" delay="0">
                                      <p:tgtEl>
                                        <p:sldTgt/>
                                      </p:tgtEl>
                                    </p:cond>
                                  </p:endCondLst>
                                  <p:childTnLst>
                                    <p:animEffect transition="out" filter="fade">
                                      <p:cBhvr>
                                        <p:cTn id="189" dur="1000" tmFilter="0, 0; .2, .5; .8, .5; 1, 0"/>
                                        <p:tgtEl>
                                          <p:spTgt spid="66"/>
                                        </p:tgtEl>
                                      </p:cBhvr>
                                    </p:animEffect>
                                    <p:animScale>
                                      <p:cBhvr>
                                        <p:cTn id="190" dur="500" autoRev="1" fill="hold"/>
                                        <p:tgtEl>
                                          <p:spTgt spid="66"/>
                                        </p:tgtEl>
                                      </p:cBhvr>
                                      <p:by x="105000" y="105000"/>
                                    </p:animScale>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2" nodeType="clickEffect">
                                  <p:stCondLst>
                                    <p:cond delay="0"/>
                                  </p:stCondLst>
                                  <p:childTnLst>
                                    <p:animEffect transition="out" filter="fade">
                                      <p:cBhvr>
                                        <p:cTn id="194" dur="500"/>
                                        <p:tgtEl>
                                          <p:spTgt spid="66"/>
                                        </p:tgtEl>
                                      </p:cBhvr>
                                    </p:animEffect>
                                    <p:set>
                                      <p:cBhvr>
                                        <p:cTn id="195" dur="1" fill="hold">
                                          <p:stCondLst>
                                            <p:cond delay="499"/>
                                          </p:stCondLst>
                                        </p:cTn>
                                        <p:tgtEl>
                                          <p:spTgt spid="66"/>
                                        </p:tgtEl>
                                        <p:attrNameLst>
                                          <p:attrName>style.visibility</p:attrName>
                                        </p:attrNameLst>
                                      </p:cBhvr>
                                      <p:to>
                                        <p:strVal val="hidden"/>
                                      </p:to>
                                    </p:set>
                                  </p:childTnLst>
                                </p:cTn>
                              </p:par>
                            </p:childTnLst>
                          </p:cTn>
                        </p:par>
                        <p:par>
                          <p:cTn id="196" fill="hold">
                            <p:stCondLst>
                              <p:cond delay="500"/>
                            </p:stCondLst>
                            <p:childTnLst>
                              <p:par>
                                <p:cTn id="197" presetID="10" presetClass="entr" presetSubtype="0" fill="hold" grpId="9" nodeType="afterEffect">
                                  <p:stCondLst>
                                    <p:cond delay="0"/>
                                  </p:stCondLst>
                                  <p:childTnLst>
                                    <p:set>
                                      <p:cBhvr>
                                        <p:cTn id="198" dur="1" fill="hold">
                                          <p:stCondLst>
                                            <p:cond delay="0"/>
                                          </p:stCondLst>
                                        </p:cTn>
                                        <p:tgtEl>
                                          <p:spTgt spid="68"/>
                                        </p:tgtEl>
                                        <p:attrNameLst>
                                          <p:attrName>style.visibility</p:attrName>
                                        </p:attrNameLst>
                                      </p:cBhvr>
                                      <p:to>
                                        <p:strVal val="visible"/>
                                      </p:to>
                                    </p:set>
                                    <p:animEffect transition="in" filter="fade">
                                      <p:cBhvr>
                                        <p:cTn id="199" dur="500"/>
                                        <p:tgtEl>
                                          <p:spTgt spid="68"/>
                                        </p:tgtEl>
                                      </p:cBhvr>
                                    </p:animEffect>
                                  </p:childTnLst>
                                </p:cTn>
                              </p:par>
                            </p:childTnLst>
                          </p:cTn>
                        </p:par>
                        <p:par>
                          <p:cTn id="200" fill="hold">
                            <p:stCondLst>
                              <p:cond delay="1000"/>
                            </p:stCondLst>
                            <p:childTnLst>
                              <p:par>
                                <p:cTn id="201" presetID="26" presetClass="emph" presetSubtype="0" repeatCount="indefinite" fill="hold" grpId="8" nodeType="afterEffect">
                                  <p:stCondLst>
                                    <p:cond delay="0"/>
                                  </p:stCondLst>
                                  <p:childTnLst>
                                    <p:animEffect transition="out" filter="fade">
                                      <p:cBhvr>
                                        <p:cTn id="202" dur="1000" tmFilter="0, 0; .2, .5; .8, .5; 1, 0"/>
                                        <p:tgtEl>
                                          <p:spTgt spid="68"/>
                                        </p:tgtEl>
                                      </p:cBhvr>
                                    </p:animEffect>
                                    <p:animScale>
                                      <p:cBhvr>
                                        <p:cTn id="203" dur="500" autoRev="1" fill="hold"/>
                                        <p:tgtEl>
                                          <p:spTgt spid="68"/>
                                        </p:tgtEl>
                                      </p:cBhvr>
                                      <p:by x="105000" y="105000"/>
                                    </p:animScale>
                                  </p:childTnLst>
                                </p:cTn>
                              </p:par>
                            </p:childTnLst>
                          </p:cTn>
                        </p:par>
                        <p:par>
                          <p:cTn id="204" fill="hold">
                            <p:stCondLst>
                              <p:cond delay="2000"/>
                            </p:stCondLst>
                            <p:childTnLst>
                              <p:par>
                                <p:cTn id="205" presetID="10" presetClass="exit" presetSubtype="0" fill="hold" nodeType="afterEffect">
                                  <p:stCondLst>
                                    <p:cond delay="1000"/>
                                  </p:stCondLst>
                                  <p:childTnLst>
                                    <p:animEffect transition="out" filter="fade">
                                      <p:cBhvr>
                                        <p:cTn id="206" dur="500"/>
                                        <p:tgtEl>
                                          <p:spTgt spid="57"/>
                                        </p:tgtEl>
                                      </p:cBhvr>
                                    </p:animEffect>
                                    <p:set>
                                      <p:cBhvr>
                                        <p:cTn id="207" dur="1" fill="hold">
                                          <p:stCondLst>
                                            <p:cond delay="499"/>
                                          </p:stCondLst>
                                        </p:cTn>
                                        <p:tgtEl>
                                          <p:spTgt spid="57"/>
                                        </p:tgtEl>
                                        <p:attrNameLst>
                                          <p:attrName>style.visibility</p:attrName>
                                        </p:attrNameLst>
                                      </p:cBhvr>
                                      <p:to>
                                        <p:strVal val="hidden"/>
                                      </p:to>
                                    </p:set>
                                  </p:childTnLst>
                                </p:cTn>
                              </p:par>
                            </p:childTnLst>
                          </p:cTn>
                        </p:par>
                        <p:par>
                          <p:cTn id="208" fill="hold">
                            <p:stCondLst>
                              <p:cond delay="3500"/>
                            </p:stCondLst>
                            <p:childTnLst>
                              <p:par>
                                <p:cTn id="209" presetID="10" presetClass="entr" presetSubtype="0" fill="hold" nodeType="afterEffect">
                                  <p:stCondLst>
                                    <p:cond delay="0"/>
                                  </p:stCondLst>
                                  <p:childTnLst>
                                    <p:set>
                                      <p:cBhvr>
                                        <p:cTn id="210" dur="1" fill="hold">
                                          <p:stCondLst>
                                            <p:cond delay="0"/>
                                          </p:stCondLst>
                                        </p:cTn>
                                        <p:tgtEl>
                                          <p:spTgt spid="81"/>
                                        </p:tgtEl>
                                        <p:attrNameLst>
                                          <p:attrName>style.visibility</p:attrName>
                                        </p:attrNameLst>
                                      </p:cBhvr>
                                      <p:to>
                                        <p:strVal val="visible"/>
                                      </p:to>
                                    </p:set>
                                    <p:animEffect transition="in" filter="fade">
                                      <p:cBhvr>
                                        <p:cTn id="211" dur="500"/>
                                        <p:tgtEl>
                                          <p:spTgt spid="81"/>
                                        </p:tgtEl>
                                      </p:cBhvr>
                                    </p:animEffect>
                                  </p:childTnLst>
                                </p:cTn>
                              </p:par>
                            </p:childTnLst>
                          </p:cTn>
                        </p:par>
                        <p:par>
                          <p:cTn id="212" fill="hold">
                            <p:stCondLst>
                              <p:cond delay="4000"/>
                            </p:stCondLst>
                            <p:childTnLst>
                              <p:par>
                                <p:cTn id="213" presetID="1" presetClass="entr" presetSubtype="0" fill="hold" grpId="3" nodeType="afterEffect">
                                  <p:stCondLst>
                                    <p:cond delay="0"/>
                                  </p:stCondLst>
                                  <p:childTnLst>
                                    <p:set>
                                      <p:cBhvr>
                                        <p:cTn id="214" dur="1" fill="hold">
                                          <p:stCondLst>
                                            <p:cond delay="0"/>
                                          </p:stCondLst>
                                        </p:cTn>
                                        <p:tgtEl>
                                          <p:spTgt spid="86"/>
                                        </p:tgtEl>
                                        <p:attrNameLst>
                                          <p:attrName>style.visibility</p:attrName>
                                        </p:attrNameLst>
                                      </p:cBhvr>
                                      <p:to>
                                        <p:strVal val="visible"/>
                                      </p:to>
                                    </p:set>
                                  </p:childTnLst>
                                </p:cTn>
                              </p:par>
                            </p:childTnLst>
                          </p:cTn>
                        </p:par>
                        <p:par>
                          <p:cTn id="215" fill="hold">
                            <p:stCondLst>
                              <p:cond delay="4000"/>
                            </p:stCondLst>
                            <p:childTnLst>
                              <p:par>
                                <p:cTn id="216" presetID="10" presetClass="entr" presetSubtype="0" fill="hold" grpId="0" nodeType="afterEffect">
                                  <p:stCondLst>
                                    <p:cond delay="0"/>
                                  </p:stCondLst>
                                  <p:childTnLst>
                                    <p:set>
                                      <p:cBhvr>
                                        <p:cTn id="217" dur="1" fill="hold">
                                          <p:stCondLst>
                                            <p:cond delay="0"/>
                                          </p:stCondLst>
                                        </p:cTn>
                                        <p:tgtEl>
                                          <p:spTgt spid="86"/>
                                        </p:tgtEl>
                                        <p:attrNameLst>
                                          <p:attrName>style.visibility</p:attrName>
                                        </p:attrNameLst>
                                      </p:cBhvr>
                                      <p:to>
                                        <p:strVal val="visible"/>
                                      </p:to>
                                    </p:set>
                                    <p:animEffect transition="in" filter="fade">
                                      <p:cBhvr>
                                        <p:cTn id="218" dur="500"/>
                                        <p:tgtEl>
                                          <p:spTgt spid="86"/>
                                        </p:tgtEl>
                                      </p:cBhvr>
                                    </p:animEffect>
                                  </p:childTnLst>
                                </p:cTn>
                              </p:par>
                              <p:par>
                                <p:cTn id="219" presetID="26" presetClass="emph" presetSubtype="0" repeatCount="indefinite" fill="hold" grpId="1" nodeType="withEffect">
                                  <p:stCondLst>
                                    <p:cond delay="0"/>
                                  </p:stCondLst>
                                  <p:endCondLst>
                                    <p:cond evt="onNext" delay="0">
                                      <p:tgtEl>
                                        <p:sldTgt/>
                                      </p:tgtEl>
                                    </p:cond>
                                  </p:endCondLst>
                                  <p:childTnLst>
                                    <p:animEffect transition="out" filter="fade">
                                      <p:cBhvr>
                                        <p:cTn id="220" dur="1000" tmFilter="0, 0; .2, .5; .8, .5; 1, 0"/>
                                        <p:tgtEl>
                                          <p:spTgt spid="86"/>
                                        </p:tgtEl>
                                      </p:cBhvr>
                                    </p:animEffect>
                                    <p:animScale>
                                      <p:cBhvr>
                                        <p:cTn id="221" dur="500" autoRev="1" fill="hold"/>
                                        <p:tgtEl>
                                          <p:spTgt spid="86"/>
                                        </p:tgtEl>
                                      </p:cBhvr>
                                      <p:by x="105000" y="105000"/>
                                    </p:animScale>
                                  </p:childTnLst>
                                </p:cTn>
                              </p:par>
                            </p:childTnLst>
                          </p:cTn>
                        </p:par>
                      </p:childTnLst>
                    </p:cTn>
                  </p:par>
                  <p:par>
                    <p:cTn id="222" fill="hold">
                      <p:stCondLst>
                        <p:cond delay="indefinite"/>
                      </p:stCondLst>
                      <p:childTnLst>
                        <p:par>
                          <p:cTn id="223" fill="hold">
                            <p:stCondLst>
                              <p:cond delay="0"/>
                            </p:stCondLst>
                            <p:childTnLst>
                              <p:par>
                                <p:cTn id="224" presetID="0" presetClass="path" presetSubtype="0" accel="50000" decel="50000" fill="hold" nodeType="clickEffect">
                                  <p:stCondLst>
                                    <p:cond delay="0"/>
                                  </p:stCondLst>
                                  <p:childTnLst>
                                    <p:animMotion origin="layout" path="M 0.1651 -0.17362 L 0.1651 -0.17362 C 0.16029 -0.17408 0.14701 -0.17431 0.14037 -0.1757 C 0.13958 -0.17593 0.13893 -0.17663 0.13815 -0.17663 C 0.13542 -0.17709 0.13255 -0.17732 0.12982 -0.17755 L 0.05482 -0.17663 C 0.04128 -0.1764 0.04258 -0.1757 0.03125 -0.17478 L 0.01732 -0.17362 C 0.01563 -0.17339 0.01393 -0.17292 0.01224 -0.17269 L -0.00182 -0.17061 C -0.00247 -0.17038 -0.00325 -0.17015 -0.00404 -0.16968 C -0.00456 -0.16945 -0.00508 -0.16899 -0.00573 -0.16876 C -0.00703 -0.16829 -0.00833 -0.16806 -0.00963 -0.16783 C -0.01341 -0.16552 -0.00872 -0.16806 -0.01523 -0.16575 C -0.01667 -0.16528 -0.01823 -0.16436 -0.01966 -0.16366 C -0.02057 -0.16343 -0.02161 -0.1632 -0.02253 -0.16274 C -0.02448 -0.16181 -0.02812 -0.1595 -0.03034 -0.15788 C -0.03112 -0.15718 -0.03177 -0.15626 -0.03255 -0.15579 C -0.03333 -0.15533 -0.03411 -0.1551 -0.03477 -0.15487 C -0.03542 -0.1544 -0.03594 -0.15417 -0.03646 -0.15371 C -0.03893 -0.15255 -0.03828 -0.15325 -0.04036 -0.15186 C -0.04141 -0.15116 -0.04232 -0.15047 -0.04323 -0.14978 C -0.04375 -0.14954 -0.0444 -0.14931 -0.04492 -0.14885 C -0.04609 -0.14769 -0.04818 -0.14491 -0.04818 -0.14491 L -0.05052 -0.1389 C -0.05091 -0.13797 -0.05143 -0.13704 -0.05156 -0.13589 L -0.05273 -0.12987 L -0.05325 -0.12686 C -0.05352 -0.12593 -0.05365 -0.12501 -0.05378 -0.12385 C -0.05404 -0.12269 -0.05417 -0.1213 -0.05443 -0.11991 C -0.05456 -0.11829 -0.05495 -0.11667 -0.05495 -0.11505 C -0.05508 -0.11135 -0.05495 -0.10765 -0.05495 -0.10394 " pathEditMode="relative" ptsTypes="AAAAAAAAAAAAAAAAAAAAAAAAAAAAAAAA">
                                      <p:cBhvr>
                                        <p:cTn id="225" dur="2000" fill="hold"/>
                                        <p:tgtEl>
                                          <p:spTgt spid="26"/>
                                        </p:tgtEl>
                                        <p:attrNameLst>
                                          <p:attrName>ppt_x</p:attrName>
                                          <p:attrName>ppt_y</p:attrName>
                                        </p:attrNameLst>
                                      </p:cBhvr>
                                    </p:animMotion>
                                  </p:childTnLst>
                                </p:cTn>
                              </p:par>
                            </p:childTnLst>
                          </p:cTn>
                        </p:par>
                        <p:par>
                          <p:cTn id="226" fill="hold">
                            <p:stCondLst>
                              <p:cond delay="2000"/>
                            </p:stCondLst>
                            <p:childTnLst>
                              <p:par>
                                <p:cTn id="227" presetID="10" presetClass="exit" presetSubtype="0" fill="hold" grpId="2" nodeType="afterEffect">
                                  <p:stCondLst>
                                    <p:cond delay="1000"/>
                                  </p:stCondLst>
                                  <p:childTnLst>
                                    <p:animEffect transition="out" filter="fade">
                                      <p:cBhvr>
                                        <p:cTn id="228" dur="500"/>
                                        <p:tgtEl>
                                          <p:spTgt spid="86"/>
                                        </p:tgtEl>
                                      </p:cBhvr>
                                    </p:animEffect>
                                    <p:set>
                                      <p:cBhvr>
                                        <p:cTn id="229" dur="1" fill="hold">
                                          <p:stCondLst>
                                            <p:cond delay="499"/>
                                          </p:stCondLst>
                                        </p:cTn>
                                        <p:tgtEl>
                                          <p:spTgt spid="86"/>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nodeType="clickEffect">
                                  <p:stCondLst>
                                    <p:cond delay="0"/>
                                  </p:stCondLst>
                                  <p:childTnLst>
                                    <p:animEffect transition="out" filter="fade">
                                      <p:cBhvr>
                                        <p:cTn id="233" dur="500"/>
                                        <p:tgtEl>
                                          <p:spTgt spid="81"/>
                                        </p:tgtEl>
                                      </p:cBhvr>
                                    </p:animEffect>
                                    <p:set>
                                      <p:cBhvr>
                                        <p:cTn id="234" dur="1" fill="hold">
                                          <p:stCondLst>
                                            <p:cond delay="499"/>
                                          </p:stCondLst>
                                        </p:cTn>
                                        <p:tgtEl>
                                          <p:spTgt spid="81"/>
                                        </p:tgtEl>
                                        <p:attrNameLst>
                                          <p:attrName>style.visibility</p:attrName>
                                        </p:attrNameLst>
                                      </p:cBhvr>
                                      <p:to>
                                        <p:strVal val="hidden"/>
                                      </p:to>
                                    </p:set>
                                  </p:childTnLst>
                                </p:cTn>
                              </p:par>
                            </p:childTnLst>
                          </p:cTn>
                        </p:par>
                        <p:par>
                          <p:cTn id="235" fill="hold">
                            <p:stCondLst>
                              <p:cond delay="500"/>
                            </p:stCondLst>
                            <p:childTnLst>
                              <p:par>
                                <p:cTn id="236" presetID="0" presetClass="path" presetSubtype="0" accel="50000" decel="50000" fill="hold" nodeType="afterEffect">
                                  <p:stCondLst>
                                    <p:cond delay="0"/>
                                  </p:stCondLst>
                                  <p:childTnLst>
                                    <p:animMotion origin="layout" path="M -0.05494 -0.10394 L -0.05494 -0.10394 L -0.03762 -0.10301 C -0.03398 -0.10278 -0.03163 -0.10185 -0.02812 -0.10116 C -0.02291 -0.09977 -0.02343 -0.1 -0.01757 -0.09908 C -0.01653 -0.09884 -0.01562 -0.09838 -0.01471 -0.09815 C -0.0095 -0.09676 -0.01067 -0.09769 -0.00637 -0.09607 C -0.00559 -0.09584 -0.00481 -0.0956 -0.00403 -0.09514 C -0.00299 -0.09445 -0.00078 -0.09306 -0.00078 -0.09306 C -0.00012 -0.09236 0.0004 -0.09167 0.00092 -0.09121 C 0.00144 -0.09074 0.00209 -0.09074 0.00261 -0.09005 C 0.00378 -0.08889 0.006 -0.08611 0.006 -0.08611 L 0.00821 -0.08009 L 0.00938 -0.07732 C 0.01068 -0.06968 0.00873 -0.07871 0.01159 -0.07222 C 0.01186 -0.07153 0.01264 -0.06551 0.01264 -0.06528 C 0.01316 -0.06227 0.01381 -0.05926 0.01433 -0.05625 C 0.01459 -0.05533 0.01485 -0.0544 0.01498 -0.05324 C 0.01563 -0.0463 0.01511 -0.04931 0.01602 -0.04445 C 0.01758 -0.02338 0.01537 -0.05509 0.01719 -0.01459 C 0.01719 -0.0132 0.01771 -0.01204 0.01771 -0.01065 C 0.01784 -0.00787 0.01771 -0.00533 0.01771 -0.00255 " pathEditMode="relative" ptsTypes="AAAAAAAAAAAAAAAAAAAAAA">
                                      <p:cBhvr>
                                        <p:cTn id="237" dur="2000" fill="hold"/>
                                        <p:tgtEl>
                                          <p:spTgt spid="26"/>
                                        </p:tgtEl>
                                        <p:attrNameLst>
                                          <p:attrName>ppt_x</p:attrName>
                                          <p:attrName>ppt_y</p:attrName>
                                        </p:attrNameLst>
                                      </p:cBhvr>
                                    </p:animMotion>
                                  </p:childTnLst>
                                </p:cTn>
                              </p:par>
                            </p:childTnLst>
                          </p:cTn>
                        </p:par>
                        <p:par>
                          <p:cTn id="238" fill="hold">
                            <p:stCondLst>
                              <p:cond delay="2500"/>
                            </p:stCondLst>
                            <p:childTnLst>
                              <p:par>
                                <p:cTn id="239" presetID="10" presetClass="entr" presetSubtype="0" fill="hold" grpId="0" nodeType="afterEffect">
                                  <p:stCondLst>
                                    <p:cond delay="2000"/>
                                  </p:stCondLst>
                                  <p:childTnLst>
                                    <p:set>
                                      <p:cBhvr>
                                        <p:cTn id="240" dur="1" fill="hold">
                                          <p:stCondLst>
                                            <p:cond delay="0"/>
                                          </p:stCondLst>
                                        </p:cTn>
                                        <p:tgtEl>
                                          <p:spTgt spid="90"/>
                                        </p:tgtEl>
                                        <p:attrNameLst>
                                          <p:attrName>style.visibility</p:attrName>
                                        </p:attrNameLst>
                                      </p:cBhvr>
                                      <p:to>
                                        <p:strVal val="visible"/>
                                      </p:to>
                                    </p:set>
                                    <p:animEffect transition="in" filter="fade">
                                      <p:cBhvr>
                                        <p:cTn id="241" dur="500"/>
                                        <p:tgtEl>
                                          <p:spTgt spid="90"/>
                                        </p:tgtEl>
                                      </p:cBhvr>
                                    </p:animEffect>
                                  </p:childTnLst>
                                </p:cTn>
                              </p:par>
                            </p:childTnLst>
                          </p:cTn>
                        </p:par>
                        <p:par>
                          <p:cTn id="242" fill="hold">
                            <p:stCondLst>
                              <p:cond delay="5000"/>
                            </p:stCondLst>
                            <p:childTnLst>
                              <p:par>
                                <p:cTn id="243" presetID="1" presetClass="exit" presetSubtype="0" fill="hold" grpId="7" nodeType="afterEffect">
                                  <p:stCondLst>
                                    <p:cond delay="1000"/>
                                  </p:stCondLst>
                                  <p:childTnLst>
                                    <p:set>
                                      <p:cBhvr>
                                        <p:cTn id="244" dur="1" fill="hold">
                                          <p:stCondLst>
                                            <p:cond delay="0"/>
                                          </p:stCondLst>
                                        </p:cTn>
                                        <p:tgtEl>
                                          <p:spTgt spid="68"/>
                                        </p:tgtEl>
                                        <p:attrNameLst>
                                          <p:attrName>style.visibility</p:attrName>
                                        </p:attrNameLst>
                                      </p:cBhvr>
                                      <p:to>
                                        <p:strVal val="hidden"/>
                                      </p:to>
                                    </p:set>
                                  </p:childTnLst>
                                </p:cTn>
                              </p:par>
                            </p:childTnLst>
                          </p:cTn>
                        </p:par>
                        <p:par>
                          <p:cTn id="245" fill="hold">
                            <p:stCondLst>
                              <p:cond delay="6000"/>
                            </p:stCondLst>
                            <p:childTnLst>
                              <p:par>
                                <p:cTn id="246" presetID="1" presetClass="entr" presetSubtype="0" fill="hold" grpId="0" nodeType="afterEffect">
                                  <p:stCondLst>
                                    <p:cond delay="0"/>
                                  </p:stCondLst>
                                  <p:childTnLst>
                                    <p:set>
                                      <p:cBhvr>
                                        <p:cTn id="247" dur="1" fill="hold">
                                          <p:stCondLst>
                                            <p:cond delay="0"/>
                                          </p:stCondLst>
                                        </p:cTn>
                                        <p:tgtEl>
                                          <p:spTgt spid="88"/>
                                        </p:tgtEl>
                                        <p:attrNameLst>
                                          <p:attrName>style.visibility</p:attrName>
                                        </p:attrNameLst>
                                      </p:cBhvr>
                                      <p:to>
                                        <p:strVal val="visible"/>
                                      </p:to>
                                    </p:set>
                                  </p:childTnLst>
                                </p:cTn>
                              </p:par>
                            </p:childTnLst>
                          </p:cTn>
                        </p:par>
                        <p:par>
                          <p:cTn id="248" fill="hold">
                            <p:stCondLst>
                              <p:cond delay="6000"/>
                            </p:stCondLst>
                            <p:childTnLst>
                              <p:par>
                                <p:cTn id="249" presetID="10" presetClass="entr" presetSubtype="0" fill="hold" grpId="0" nodeType="afterEffect">
                                  <p:stCondLst>
                                    <p:cond delay="0"/>
                                  </p:stCondLst>
                                  <p:childTnLst>
                                    <p:set>
                                      <p:cBhvr>
                                        <p:cTn id="250" dur="1" fill="hold">
                                          <p:stCondLst>
                                            <p:cond delay="0"/>
                                          </p:stCondLst>
                                        </p:cTn>
                                        <p:tgtEl>
                                          <p:spTgt spid="91"/>
                                        </p:tgtEl>
                                        <p:attrNameLst>
                                          <p:attrName>style.visibility</p:attrName>
                                        </p:attrNameLst>
                                      </p:cBhvr>
                                      <p:to>
                                        <p:strVal val="visible"/>
                                      </p:to>
                                    </p:set>
                                    <p:animEffect transition="in" filter="fade">
                                      <p:cBhvr>
                                        <p:cTn id="25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animBg="1"/>
      <p:bldP spid="25" grpId="1" animBg="1"/>
      <p:bldP spid="25" grpId="2" animBg="1"/>
      <p:bldP spid="25" grpId="3" animBg="1"/>
      <p:bldP spid="33" grpId="0" animBg="1"/>
      <p:bldP spid="33" grpId="1" animBg="1"/>
      <p:bldP spid="33" grpId="2" animBg="1"/>
      <p:bldP spid="33" grpId="3" animBg="1"/>
      <p:bldP spid="47" grpId="0" animBg="1"/>
      <p:bldP spid="47" grpId="1" animBg="1"/>
      <p:bldP spid="47" grpId="2" animBg="1"/>
      <p:bldP spid="47" grpId="3" animBg="1"/>
      <p:bldP spid="48" grpId="0" animBg="1"/>
      <p:bldP spid="54" grpId="0" animBg="1"/>
      <p:bldP spid="54" grpId="1" animBg="1"/>
      <p:bldP spid="54" grpId="2" animBg="1"/>
      <p:bldP spid="54" grpId="3" animBg="1"/>
      <p:bldP spid="56" grpId="0" animBg="1"/>
      <p:bldP spid="66" grpId="0" animBg="1"/>
      <p:bldP spid="66" grpId="1" animBg="1"/>
      <p:bldP spid="66" grpId="2" animBg="1"/>
      <p:bldP spid="66" grpId="3" animBg="1"/>
      <p:bldP spid="68" grpId="0"/>
      <p:bldP spid="68" grpId="1"/>
      <p:bldP spid="68" grpId="2"/>
      <p:bldP spid="68" grpId="3"/>
      <p:bldP spid="68" grpId="4"/>
      <p:bldP spid="68" grpId="5"/>
      <p:bldP spid="68" grpId="7"/>
      <p:bldP spid="68" grpId="8"/>
      <p:bldP spid="68" grpId="9"/>
      <p:bldP spid="86" grpId="0" animBg="1"/>
      <p:bldP spid="86" grpId="1" animBg="1"/>
      <p:bldP spid="86" grpId="2" animBg="1"/>
      <p:bldP spid="86" grpId="3" animBg="1"/>
      <p:bldP spid="88" grpId="0"/>
      <p:bldP spid="89" grpId="0"/>
      <p:bldP spid="90" grpId="0"/>
      <p:bldP spid="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ODIN and ODIN </a:t>
            </a:r>
            <a:r>
              <a:rPr lang="en-GB" dirty="0"/>
              <a:t>PSS Controlled Areas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1.</a:t>
            </a:r>
            <a:endParaRPr lang="sv-SE" dirty="0"/>
          </a:p>
        </p:txBody>
      </p:sp>
    </p:spTree>
    <p:extLst>
      <p:ext uri="{BB962C8B-B14F-4D97-AF65-F5344CB8AC3E}">
        <p14:creationId xmlns:p14="http://schemas.microsoft.com/office/powerpoint/2010/main" val="17982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smtClean="0"/>
              <a:t>Enabling the Permit to Open the Instrument Shutter</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en-US" dirty="0" smtClean="0"/>
              <a:t>4.4.</a:t>
            </a:r>
            <a:endParaRPr lang="sv-SE" dirty="0"/>
          </a:p>
        </p:txBody>
      </p:sp>
    </p:spTree>
    <p:extLst>
      <p:ext uri="{BB962C8B-B14F-4D97-AF65-F5344CB8AC3E}">
        <p14:creationId xmlns:p14="http://schemas.microsoft.com/office/powerpoint/2010/main" val="83843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ABE251DC-CC29-4143-A2FC-AFECC4E43241}"/>
              </a:ext>
            </a:extLst>
          </p:cNvPr>
          <p:cNvSpPr/>
          <p:nvPr/>
        </p:nvSpPr>
        <p:spPr>
          <a:xfrm>
            <a:off x="6993701" y="3632476"/>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99125AB-BB53-4D8B-B230-334E1FAA23F2}"/>
              </a:ext>
            </a:extLst>
          </p:cNvPr>
          <p:cNvCxnSpPr>
            <a:cxnSpLocks/>
          </p:cNvCxnSpPr>
          <p:nvPr/>
        </p:nvCxnSpPr>
        <p:spPr>
          <a:xfrm rot="5400000">
            <a:off x="7053107" y="3374328"/>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a:xfrm>
            <a:off x="8735293" y="7669117"/>
            <a:ext cx="2055193" cy="27361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type="body" sz="quarter" idx="14"/>
          </p:nvPr>
        </p:nvSpPr>
        <p:spPr>
          <a:xfrm>
            <a:off x="1103709" y="2124873"/>
            <a:ext cx="7012470" cy="379996"/>
          </a:xfrm>
        </p:spPr>
        <p:txBody>
          <a:bodyPr/>
          <a:lstStyle/>
          <a:p>
            <a:pPr marL="144000" lvl="1" indent="0">
              <a:buNone/>
            </a:pPr>
            <a:endParaRPr lang="en-US" sz="1400" dirty="0"/>
          </a:p>
          <a:p>
            <a:pPr lvl="1"/>
            <a:endParaRPr lang="sv-SE" sz="1400" dirty="0"/>
          </a:p>
        </p:txBody>
      </p:sp>
      <p:sp>
        <p:nvSpPr>
          <p:cNvPr id="13" name="TextBox 12">
            <a:extLst>
              <a:ext uri="{FF2B5EF4-FFF2-40B4-BE49-F238E27FC236}">
                <a16:creationId xmlns:a16="http://schemas.microsoft.com/office/drawing/2014/main" id="{CBCFB5F8-C7A8-444F-886B-9DEC8F79B20C}"/>
              </a:ext>
            </a:extLst>
          </p:cNvPr>
          <p:cNvSpPr txBox="1"/>
          <p:nvPr/>
        </p:nvSpPr>
        <p:spPr>
          <a:xfrm>
            <a:off x="4434651" y="5130079"/>
            <a:ext cx="18197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Blue lights and</a:t>
            </a:r>
            <a:r>
              <a:rPr kumimoji="0" lang="en-US" sz="1200" b="0" i="0" u="none" strike="noStrike" kern="1200" cap="none" spc="0" normalizeH="0" noProof="0" dirty="0" smtClean="0">
                <a:ln>
                  <a:noFill/>
                </a:ln>
                <a:solidFill>
                  <a:srgbClr val="666666"/>
                </a:solidFill>
                <a:effectLst/>
                <a:uLnTx/>
                <a:uFillTx/>
                <a:latin typeface="Calibri" panose="020F0502020204030204"/>
                <a:ea typeface="+mn-ea"/>
                <a:cs typeface="+mn-cs"/>
              </a:rPr>
              <a:t> the sounders </a:t>
            </a: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turn on and the shutter opening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 gets enabled after 60s</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sp>
        <p:nvSpPr>
          <p:cNvPr id="38" name="Donut 120">
            <a:extLst>
              <a:ext uri="{FF2B5EF4-FFF2-40B4-BE49-F238E27FC236}">
                <a16:creationId xmlns:a16="http://schemas.microsoft.com/office/drawing/2014/main" id="{2F8B7716-B604-4DDD-A7BA-D0F645821D18}"/>
              </a:ext>
            </a:extLst>
          </p:cNvPr>
          <p:cNvSpPr/>
          <p:nvPr/>
        </p:nvSpPr>
        <p:spPr>
          <a:xfrm>
            <a:off x="6800400" y="3464879"/>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E8F166F-AAB5-4001-905E-AF0B48A056C5}"/>
              </a:ext>
            </a:extLst>
          </p:cNvPr>
          <p:cNvSpPr/>
          <p:nvPr/>
        </p:nvSpPr>
        <p:spPr>
          <a:xfrm>
            <a:off x="770470" y="998133"/>
            <a:ext cx="9749788" cy="402471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25BE0A-9B83-4511-8200-974716CB609B}"/>
              </a:ext>
            </a:extLst>
          </p:cNvPr>
          <p:cNvSpPr txBox="1"/>
          <p:nvPr/>
        </p:nvSpPr>
        <p:spPr>
          <a:xfrm>
            <a:off x="2948409" y="174739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747F577-AAF5-4C88-A5E8-4D36FA1DD01F}"/>
              </a:ext>
            </a:extLst>
          </p:cNvPr>
          <p:cNvSpPr txBox="1"/>
          <p:nvPr/>
        </p:nvSpPr>
        <p:spPr>
          <a:xfrm>
            <a:off x="2847131" y="2550525"/>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1</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0CBEF05-1282-4E62-949A-2E26C6D3F480}"/>
              </a:ext>
            </a:extLst>
          </p:cNvPr>
          <p:cNvSpPr txBox="1"/>
          <p:nvPr/>
        </p:nvSpPr>
        <p:spPr>
          <a:xfrm>
            <a:off x="3846895" y="174824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MK</a:t>
            </a:r>
            <a:endParaRPr kumimoji="0" lang="en-SE"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89F11CF-D771-4512-931D-7F009480AF41}"/>
              </a:ext>
            </a:extLst>
          </p:cNvPr>
          <p:cNvSpPr txBox="1"/>
          <p:nvPr/>
        </p:nvSpPr>
        <p:spPr>
          <a:xfrm>
            <a:off x="4758494" y="1748247"/>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OVK</a:t>
            </a:r>
            <a:endParaRPr kumimoji="0" lang="en-SE" sz="1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787B9166-6E47-4BFF-B95E-71CA131E3671}"/>
              </a:ext>
            </a:extLst>
          </p:cNvPr>
          <p:cNvSpPr txBox="1"/>
          <p:nvPr/>
        </p:nvSpPr>
        <p:spPr>
          <a:xfrm>
            <a:off x="5565017" y="1652932"/>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99DC"/>
                </a:solidFill>
                <a:effectLst/>
                <a:uLnTx/>
                <a:uFillTx/>
                <a:latin typeface="Calibri" panose="020F0502020204030204"/>
                <a:ea typeface="+mn-ea"/>
                <a:cs typeface="+mn-cs"/>
              </a:rPr>
              <a:t>AK</a:t>
            </a:r>
            <a:endParaRPr kumimoji="0" lang="en-SE" sz="1200" b="1" i="0" u="none" strike="noStrike" kern="1200" cap="none" spc="0" normalizeH="0" baseline="0" noProof="0" dirty="0">
              <a:ln>
                <a:noFill/>
              </a:ln>
              <a:solidFill>
                <a:srgbClr val="0099DC"/>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9F2C637-042B-4EEF-AFE1-C7F3151491D5}"/>
              </a:ext>
            </a:extLst>
          </p:cNvPr>
          <p:cNvGrpSpPr/>
          <p:nvPr/>
        </p:nvGrpSpPr>
        <p:grpSpPr>
          <a:xfrm>
            <a:off x="3784214" y="2112218"/>
            <a:ext cx="2728151" cy="466055"/>
            <a:chOff x="3663564" y="1914421"/>
            <a:chExt cx="3641441" cy="621916"/>
          </a:xfrm>
        </p:grpSpPr>
        <p:sp>
          <p:nvSpPr>
            <p:cNvPr id="81" name="Rounded Rectangle 49">
              <a:extLst>
                <a:ext uri="{FF2B5EF4-FFF2-40B4-BE49-F238E27FC236}">
                  <a16:creationId xmlns:a16="http://schemas.microsoft.com/office/drawing/2014/main" id="{55C155F2-3875-4C06-9B96-9D84785FE48F}"/>
                </a:ext>
              </a:extLst>
            </p:cNvPr>
            <p:cNvSpPr/>
            <p:nvPr/>
          </p:nvSpPr>
          <p:spPr>
            <a:xfrm>
              <a:off x="3663564" y="1914421"/>
              <a:ext cx="3641441" cy="621916"/>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Hexagon 81">
              <a:extLst>
                <a:ext uri="{FF2B5EF4-FFF2-40B4-BE49-F238E27FC236}">
                  <a16:creationId xmlns:a16="http://schemas.microsoft.com/office/drawing/2014/main" id="{AC46F8FA-8391-467C-8D8D-82654285591B}"/>
                </a:ext>
              </a:extLst>
            </p:cNvPr>
            <p:cNvSpPr/>
            <p:nvPr/>
          </p:nvSpPr>
          <p:spPr>
            <a:xfrm>
              <a:off x="4000132"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xagon 82">
              <a:extLst>
                <a:ext uri="{FF2B5EF4-FFF2-40B4-BE49-F238E27FC236}">
                  <a16:creationId xmlns:a16="http://schemas.microsoft.com/office/drawing/2014/main" id="{28C347B1-F8ED-4FD3-9012-EE268611065F}"/>
                </a:ext>
              </a:extLst>
            </p:cNvPr>
            <p:cNvSpPr/>
            <p:nvPr/>
          </p:nvSpPr>
          <p:spPr>
            <a:xfrm>
              <a:off x="4564699"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Hexagon 83">
              <a:extLst>
                <a:ext uri="{FF2B5EF4-FFF2-40B4-BE49-F238E27FC236}">
                  <a16:creationId xmlns:a16="http://schemas.microsoft.com/office/drawing/2014/main" id="{16CA0D6D-6C3A-4B25-B02E-65EF21BCFF5B}"/>
                </a:ext>
              </a:extLst>
            </p:cNvPr>
            <p:cNvSpPr/>
            <p:nvPr/>
          </p:nvSpPr>
          <p:spPr>
            <a:xfrm>
              <a:off x="512926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Hexagon 84">
              <a:extLst>
                <a:ext uri="{FF2B5EF4-FFF2-40B4-BE49-F238E27FC236}">
                  <a16:creationId xmlns:a16="http://schemas.microsoft.com/office/drawing/2014/main" id="{CB54137D-B936-4746-A07F-13038327D039}"/>
                </a:ext>
              </a:extLst>
            </p:cNvPr>
            <p:cNvSpPr/>
            <p:nvPr/>
          </p:nvSpPr>
          <p:spPr>
            <a:xfrm>
              <a:off x="5699145"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Hexagon 85">
              <a:extLst>
                <a:ext uri="{FF2B5EF4-FFF2-40B4-BE49-F238E27FC236}">
                  <a16:creationId xmlns:a16="http://schemas.microsoft.com/office/drawing/2014/main" id="{386251BF-E6CD-4BA1-80F4-F0C1FDA99118}"/>
                </a:ext>
              </a:extLst>
            </p:cNvPr>
            <p:cNvSpPr/>
            <p:nvPr/>
          </p:nvSpPr>
          <p:spPr>
            <a:xfrm>
              <a:off x="6239833" y="1960021"/>
              <a:ext cx="437766" cy="51429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Hexagon 86">
              <a:extLst>
                <a:ext uri="{FF2B5EF4-FFF2-40B4-BE49-F238E27FC236}">
                  <a16:creationId xmlns:a16="http://schemas.microsoft.com/office/drawing/2014/main" id="{359F60F1-7460-4FC3-96B8-1820FC127AFF}"/>
                </a:ext>
              </a:extLst>
            </p:cNvPr>
            <p:cNvSpPr/>
            <p:nvPr/>
          </p:nvSpPr>
          <p:spPr>
            <a:xfrm>
              <a:off x="6828806" y="1960023"/>
              <a:ext cx="429260" cy="514291"/>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 name="TextBox 101">
            <a:extLst>
              <a:ext uri="{FF2B5EF4-FFF2-40B4-BE49-F238E27FC236}">
                <a16:creationId xmlns:a16="http://schemas.microsoft.com/office/drawing/2014/main" id="{6F3921FC-FF9F-45C1-BADA-1B5BA9A0F238}"/>
              </a:ext>
            </a:extLst>
          </p:cNvPr>
          <p:cNvSpPr txBox="1"/>
          <p:nvPr/>
        </p:nvSpPr>
        <p:spPr>
          <a:xfrm>
            <a:off x="7274775" y="3497433"/>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CMK1</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070FF0F4-AF0D-49D3-AA9F-4672912ADFD8}"/>
              </a:ext>
            </a:extLst>
          </p:cNvPr>
          <p:cNvGrpSpPr/>
          <p:nvPr/>
        </p:nvGrpSpPr>
        <p:grpSpPr>
          <a:xfrm>
            <a:off x="3852275" y="2222563"/>
            <a:ext cx="377637" cy="447929"/>
            <a:chOff x="1765406" y="1215762"/>
            <a:chExt cx="504057" cy="597729"/>
          </a:xfrm>
        </p:grpSpPr>
        <p:pic>
          <p:nvPicPr>
            <p:cNvPr id="105" name="Picture 104">
              <a:extLst>
                <a:ext uri="{FF2B5EF4-FFF2-40B4-BE49-F238E27FC236}">
                  <a16:creationId xmlns:a16="http://schemas.microsoft.com/office/drawing/2014/main" id="{32BBAB18-F91A-478E-A09A-A59371B02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106" name="TextBox 105">
              <a:extLst>
                <a:ext uri="{FF2B5EF4-FFF2-40B4-BE49-F238E27FC236}">
                  <a16:creationId xmlns:a16="http://schemas.microsoft.com/office/drawing/2014/main" id="{27292B14-DFE7-40D5-A221-7874C9EABD59}"/>
                </a:ext>
              </a:extLst>
            </p:cNvPr>
            <p:cNvSpPr txBox="1"/>
            <p:nvPr/>
          </p:nvSpPr>
          <p:spPr>
            <a:xfrm>
              <a:off x="1824918" y="1546532"/>
              <a:ext cx="428150"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FF0000"/>
                  </a:solidFill>
                  <a:effectLst/>
                  <a:uLnTx/>
                  <a:uFillTx/>
                  <a:latin typeface="Calibri" panose="020F0502020204030204"/>
                  <a:ea typeface="+mn-ea"/>
                  <a:cs typeface="+mn-cs"/>
                </a:rPr>
                <a:t>MK</a:t>
              </a:r>
            </a:p>
          </p:txBody>
        </p:sp>
      </p:grpSp>
      <p:sp>
        <p:nvSpPr>
          <p:cNvPr id="107" name="TextBox 106">
            <a:extLst>
              <a:ext uri="{FF2B5EF4-FFF2-40B4-BE49-F238E27FC236}">
                <a16:creationId xmlns:a16="http://schemas.microsoft.com/office/drawing/2014/main" id="{6A64AAFF-A053-4FDB-87DD-606A5B91798F}"/>
              </a:ext>
            </a:extLst>
          </p:cNvPr>
          <p:cNvSpPr txBox="1"/>
          <p:nvPr/>
        </p:nvSpPr>
        <p:spPr>
          <a:xfrm>
            <a:off x="7300747" y="3628191"/>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7</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D28ACE17-2361-4C33-8473-4CD00DC43516}"/>
              </a:ext>
            </a:extLst>
          </p:cNvPr>
          <p:cNvSpPr txBox="1"/>
          <p:nvPr/>
        </p:nvSpPr>
        <p:spPr>
          <a:xfrm>
            <a:off x="7295112" y="313824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Slot 6</a:t>
            </a:r>
            <a:endParaRPr kumimoji="0" lang="en-SE"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nvGrpSpPr>
          <p:cNvPr id="112" name="Group 111">
            <a:extLst>
              <a:ext uri="{FF2B5EF4-FFF2-40B4-BE49-F238E27FC236}">
                <a16:creationId xmlns:a16="http://schemas.microsoft.com/office/drawing/2014/main" id="{99E9D086-0AA1-4CAE-A77E-7B95803A5F32}"/>
              </a:ext>
            </a:extLst>
          </p:cNvPr>
          <p:cNvGrpSpPr/>
          <p:nvPr/>
        </p:nvGrpSpPr>
        <p:grpSpPr>
          <a:xfrm>
            <a:off x="7420298" y="2624987"/>
            <a:ext cx="729926" cy="244758"/>
            <a:chOff x="5146043" y="1182449"/>
            <a:chExt cx="974279" cy="326612"/>
          </a:xfrm>
        </p:grpSpPr>
        <p:pic>
          <p:nvPicPr>
            <p:cNvPr id="113" name="Picture 112">
              <a:extLst>
                <a:ext uri="{FF2B5EF4-FFF2-40B4-BE49-F238E27FC236}">
                  <a16:creationId xmlns:a16="http://schemas.microsoft.com/office/drawing/2014/main" id="{8A1FF05A-5523-4905-96DD-60E74311C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043" y="1182449"/>
              <a:ext cx="504056" cy="303170"/>
            </a:xfrm>
            <a:prstGeom prst="rect">
              <a:avLst/>
            </a:prstGeom>
            <a:solidFill>
              <a:schemeClr val="tx2">
                <a:lumMod val="60000"/>
                <a:lumOff val="40000"/>
              </a:schemeClr>
            </a:solidFill>
            <a:effectLst>
              <a:glow rad="127000">
                <a:srgbClr val="00B0F0"/>
              </a:glow>
            </a:effectLst>
          </p:spPr>
        </p:pic>
        <p:sp>
          <p:nvSpPr>
            <p:cNvPr id="114" name="TextBox 113">
              <a:extLst>
                <a:ext uri="{FF2B5EF4-FFF2-40B4-BE49-F238E27FC236}">
                  <a16:creationId xmlns:a16="http://schemas.microsoft.com/office/drawing/2014/main" id="{59AB62AB-EA2C-4DBF-BCC6-573EEB186051}"/>
                </a:ext>
              </a:extLst>
            </p:cNvPr>
            <p:cNvSpPr txBox="1"/>
            <p:nvPr/>
          </p:nvSpPr>
          <p:spPr>
            <a:xfrm>
              <a:off x="5642487" y="1242102"/>
              <a:ext cx="477835" cy="266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00B0F0"/>
                  </a:solidFill>
                  <a:effectLst/>
                  <a:uLnTx/>
                  <a:uFillTx/>
                  <a:latin typeface="Calibri" panose="020F0502020204030204"/>
                  <a:ea typeface="+mn-ea"/>
                  <a:cs typeface="+mn-cs"/>
                </a:rPr>
                <a:t>AK</a:t>
              </a:r>
              <a:endParaRPr kumimoji="0" lang="en-GB" sz="7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grpSp>
      <p:pic>
        <p:nvPicPr>
          <p:cNvPr id="155" name="Picture 154"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983600" y="3303854"/>
            <a:ext cx="154013" cy="719213"/>
          </a:xfrm>
          <a:prstGeom prst="rect">
            <a:avLst/>
          </a:prstGeom>
        </p:spPr>
      </p:pic>
      <p:sp>
        <p:nvSpPr>
          <p:cNvPr id="156" name="TextBox 155">
            <a:extLst>
              <a:ext uri="{FF2B5EF4-FFF2-40B4-BE49-F238E27FC236}">
                <a16:creationId xmlns:a16="http://schemas.microsoft.com/office/drawing/2014/main" id="{3F5293CB-EFA4-40BA-9E2A-05B1198DB2D6}"/>
              </a:ext>
            </a:extLst>
          </p:cNvPr>
          <p:cNvSpPr txBox="1"/>
          <p:nvPr/>
        </p:nvSpPr>
        <p:spPr>
          <a:xfrm>
            <a:off x="10543491" y="3718239"/>
            <a:ext cx="14438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a:ea typeface="+mn-ea"/>
                <a:cs typeface="+mn-cs"/>
              </a:rPr>
              <a:t>Cave’s Roof interlock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module</a:t>
            </a:r>
          </a:p>
        </p:txBody>
      </p:sp>
      <p:grpSp>
        <p:nvGrpSpPr>
          <p:cNvPr id="173" name="Group 172">
            <a:extLst>
              <a:ext uri="{FF2B5EF4-FFF2-40B4-BE49-F238E27FC236}">
                <a16:creationId xmlns:a16="http://schemas.microsoft.com/office/drawing/2014/main" id="{B35A52BC-CFDE-47ED-AB76-757E3754F608}"/>
              </a:ext>
            </a:extLst>
          </p:cNvPr>
          <p:cNvGrpSpPr/>
          <p:nvPr/>
        </p:nvGrpSpPr>
        <p:grpSpPr>
          <a:xfrm>
            <a:off x="10094635" y="3531507"/>
            <a:ext cx="949360" cy="227190"/>
            <a:chOff x="4382929" y="1182450"/>
            <a:chExt cx="1267173" cy="303170"/>
          </a:xfrm>
        </p:grpSpPr>
        <p:pic>
          <p:nvPicPr>
            <p:cNvPr id="174" name="Picture 173">
              <a:extLst>
                <a:ext uri="{FF2B5EF4-FFF2-40B4-BE49-F238E27FC236}">
                  <a16:creationId xmlns:a16="http://schemas.microsoft.com/office/drawing/2014/main" id="{F5FCBE23-B816-45F8-AD03-E3F06BB17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175" name="TextBox 174">
              <a:extLst>
                <a:ext uri="{FF2B5EF4-FFF2-40B4-BE49-F238E27FC236}">
                  <a16:creationId xmlns:a16="http://schemas.microsoft.com/office/drawing/2014/main" id="{71CEAFF7-29B8-45C6-BA8C-6CE3523FBFA5}"/>
                </a:ext>
              </a:extLst>
            </p:cNvPr>
            <p:cNvSpPr txBox="1"/>
            <p:nvPr/>
          </p:nvSpPr>
          <p:spPr>
            <a:xfrm>
              <a:off x="4382929" y="1216533"/>
              <a:ext cx="730258" cy="266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FFC000"/>
                  </a:solidFill>
                  <a:effectLst/>
                  <a:uLnTx/>
                  <a:uFillTx/>
                  <a:latin typeface="Calibri" panose="020F0502020204030204"/>
                  <a:ea typeface="+mn-ea"/>
                  <a:cs typeface="+mn-cs"/>
                </a:rPr>
                <a:t>SCMK1</a:t>
              </a:r>
              <a:endPar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82" name="TextBox 181">
            <a:extLst>
              <a:ext uri="{FF2B5EF4-FFF2-40B4-BE49-F238E27FC236}">
                <a16:creationId xmlns:a16="http://schemas.microsoft.com/office/drawing/2014/main" id="{6F3921FC-FF9F-45C1-BADA-1B5BA9A0F238}"/>
              </a:ext>
            </a:extLst>
          </p:cNvPr>
          <p:cNvSpPr txBox="1"/>
          <p:nvPr/>
        </p:nvSpPr>
        <p:spPr>
          <a:xfrm>
            <a:off x="7253537" y="3969775"/>
            <a:ext cx="9248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a:t>
            </a:r>
            <a:r>
              <a:rPr kumimoji="0" lang="sv-SE"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CMK2</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83" name="TextBox 182">
            <a:extLst>
              <a:ext uri="{FF2B5EF4-FFF2-40B4-BE49-F238E27FC236}">
                <a16:creationId xmlns:a16="http://schemas.microsoft.com/office/drawing/2014/main" id="{6A64AAFF-A053-4FDB-87DD-606A5B91798F}"/>
              </a:ext>
            </a:extLst>
          </p:cNvPr>
          <p:cNvSpPr txBox="1"/>
          <p:nvPr/>
        </p:nvSpPr>
        <p:spPr>
          <a:xfrm>
            <a:off x="7279509" y="4100533"/>
            <a:ext cx="6105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alibri" panose="020F0502020204030204"/>
                <a:ea typeface="+mn-ea"/>
                <a:cs typeface="+mn-cs"/>
              </a:rPr>
              <a:t>Slot </a:t>
            </a:r>
            <a:r>
              <a:rPr kumimoji="0" lang="en-US" sz="1000" b="1" i="0" u="none" strike="noStrike" kern="1200" cap="none" spc="0" normalizeH="0" baseline="0" noProof="0" dirty="0" smtClean="0">
                <a:ln>
                  <a:noFill/>
                </a:ln>
                <a:solidFill>
                  <a:srgbClr val="FFC000"/>
                </a:solidFill>
                <a:effectLst/>
                <a:uLnTx/>
                <a:uFillTx/>
                <a:latin typeface="Calibri" panose="020F0502020204030204"/>
                <a:ea typeface="+mn-ea"/>
                <a:cs typeface="+mn-cs"/>
              </a:rPr>
              <a:t>8</a:t>
            </a:r>
            <a:endParaRPr kumimoji="0" lang="en-SE" sz="1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09" name="Picture 208" descr="A close-up of a beer bottle&#10;&#10;Description automatically generated with low confidence">
            <a:extLst>
              <a:ext uri="{FF2B5EF4-FFF2-40B4-BE49-F238E27FC236}">
                <a16:creationId xmlns:a16="http://schemas.microsoft.com/office/drawing/2014/main" id="{81B1A0B4-0961-4334-BC1E-5F47697BB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983600" y="3838548"/>
            <a:ext cx="154013" cy="719213"/>
          </a:xfrm>
          <a:prstGeom prst="rect">
            <a:avLst/>
          </a:prstGeom>
        </p:spPr>
      </p:pic>
      <p:sp>
        <p:nvSpPr>
          <p:cNvPr id="210" name="TextBox 209">
            <a:extLst>
              <a:ext uri="{FF2B5EF4-FFF2-40B4-BE49-F238E27FC236}">
                <a16:creationId xmlns:a16="http://schemas.microsoft.com/office/drawing/2014/main" id="{3F5293CB-EFA4-40BA-9E2A-05B1198DB2D6}"/>
              </a:ext>
            </a:extLst>
          </p:cNvPr>
          <p:cNvSpPr txBox="1"/>
          <p:nvPr/>
        </p:nvSpPr>
        <p:spPr>
          <a:xfrm>
            <a:off x="10520258" y="4252933"/>
            <a:ext cx="1504024" cy="400110"/>
          </a:xfrm>
          <a:prstGeom prst="rect">
            <a:avLst/>
          </a:prstGeom>
          <a:noFill/>
        </p:spPr>
        <p:txBody>
          <a:bodyPr wrap="square" rtlCol="0">
            <a:spAutoFit/>
          </a:bodyPr>
          <a:lstStyle/>
          <a:p>
            <a:pPr lvl="0">
              <a:defRPr/>
            </a:pPr>
            <a:r>
              <a:rPr lang="en-US" sz="1000" dirty="0">
                <a:solidFill>
                  <a:prstClr val="black"/>
                </a:solidFill>
                <a:latin typeface="Calibri" panose="020F0502020204030204"/>
              </a:rPr>
              <a:t>Guide shielding interlock module</a:t>
            </a:r>
          </a:p>
        </p:txBody>
      </p:sp>
      <p:sp>
        <p:nvSpPr>
          <p:cNvPr id="34" name="Rounded Rectangle 49">
            <a:extLst>
              <a:ext uri="{FF2B5EF4-FFF2-40B4-BE49-F238E27FC236}">
                <a16:creationId xmlns:a16="http://schemas.microsoft.com/office/drawing/2014/main" id="{57242B98-AF55-4119-BA5C-38A658730D00}"/>
              </a:ext>
            </a:extLst>
          </p:cNvPr>
          <p:cNvSpPr/>
          <p:nvPr/>
        </p:nvSpPr>
        <p:spPr>
          <a:xfrm rot="5400000">
            <a:off x="6251481" y="3500261"/>
            <a:ext cx="1618808" cy="465937"/>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Hexagon 220">
            <a:extLst>
              <a:ext uri="{FF2B5EF4-FFF2-40B4-BE49-F238E27FC236}">
                <a16:creationId xmlns:a16="http://schemas.microsoft.com/office/drawing/2014/main" id="{15D9EB00-D9BC-43A1-8B36-80B15A2FB446}"/>
              </a:ext>
            </a:extLst>
          </p:cNvPr>
          <p:cNvSpPr/>
          <p:nvPr/>
        </p:nvSpPr>
        <p:spPr>
          <a:xfrm rot="5400000">
            <a:off x="6904790" y="350585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Hexagon 221">
            <a:extLst>
              <a:ext uri="{FF2B5EF4-FFF2-40B4-BE49-F238E27FC236}">
                <a16:creationId xmlns:a16="http://schemas.microsoft.com/office/drawing/2014/main" id="{15D9EB00-D9BC-43A1-8B36-80B15A2FB446}"/>
              </a:ext>
            </a:extLst>
          </p:cNvPr>
          <p:cNvSpPr/>
          <p:nvPr/>
        </p:nvSpPr>
        <p:spPr>
          <a:xfrm rot="5400000">
            <a:off x="6903037" y="3979687"/>
            <a:ext cx="288945" cy="385305"/>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a:extLst>
              <a:ext uri="{FF2B5EF4-FFF2-40B4-BE49-F238E27FC236}">
                <a16:creationId xmlns:a16="http://schemas.microsoft.com/office/drawing/2014/main" id="{ABE251DC-CC29-4143-A2FC-AFECC4E43241}"/>
              </a:ext>
            </a:extLst>
          </p:cNvPr>
          <p:cNvSpPr/>
          <p:nvPr/>
        </p:nvSpPr>
        <p:spPr>
          <a:xfrm>
            <a:off x="3066841" y="2262413"/>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7" name="Straight Connector 226">
            <a:extLst>
              <a:ext uri="{FF2B5EF4-FFF2-40B4-BE49-F238E27FC236}">
                <a16:creationId xmlns:a16="http://schemas.microsoft.com/office/drawing/2014/main" id="{B99125AB-BB53-4D8B-B230-334E1FAA23F2}"/>
              </a:ext>
            </a:extLst>
          </p:cNvPr>
          <p:cNvCxnSpPr>
            <a:cxnSpLocks/>
          </p:cNvCxnSpPr>
          <p:nvPr/>
        </p:nvCxnSpPr>
        <p:spPr>
          <a:xfrm rot="5400000">
            <a:off x="3126247" y="2004265"/>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8" name="Donut 120">
            <a:extLst>
              <a:ext uri="{FF2B5EF4-FFF2-40B4-BE49-F238E27FC236}">
                <a16:creationId xmlns:a16="http://schemas.microsoft.com/office/drawing/2014/main" id="{2F8B7716-B604-4DDD-A7BA-D0F645821D18}"/>
              </a:ext>
            </a:extLst>
          </p:cNvPr>
          <p:cNvSpPr/>
          <p:nvPr/>
        </p:nvSpPr>
        <p:spPr>
          <a:xfrm>
            <a:off x="2862957" y="2094816"/>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ABE251DC-CC29-4143-A2FC-AFECC4E43241}"/>
              </a:ext>
            </a:extLst>
          </p:cNvPr>
          <p:cNvSpPr/>
          <p:nvPr/>
        </p:nvSpPr>
        <p:spPr>
          <a:xfrm>
            <a:off x="3996975" y="2279995"/>
            <a:ext cx="118821" cy="11219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B99125AB-BB53-4D8B-B230-334E1FAA23F2}"/>
              </a:ext>
            </a:extLst>
          </p:cNvPr>
          <p:cNvCxnSpPr>
            <a:cxnSpLocks/>
          </p:cNvCxnSpPr>
          <p:nvPr/>
        </p:nvCxnSpPr>
        <p:spPr>
          <a:xfrm>
            <a:off x="4056381" y="2021847"/>
            <a:ext cx="0" cy="612000"/>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Donut 120">
            <a:extLst>
              <a:ext uri="{FF2B5EF4-FFF2-40B4-BE49-F238E27FC236}">
                <a16:creationId xmlns:a16="http://schemas.microsoft.com/office/drawing/2014/main" id="{2F8B7716-B604-4DDD-A7BA-D0F645821D18}"/>
              </a:ext>
            </a:extLst>
          </p:cNvPr>
          <p:cNvSpPr/>
          <p:nvPr/>
        </p:nvSpPr>
        <p:spPr>
          <a:xfrm>
            <a:off x="3793091" y="2112398"/>
            <a:ext cx="506347" cy="467262"/>
          </a:xfrm>
          <a:prstGeom prst="donut">
            <a:avLst>
              <a:gd name="adj" fmla="val 1716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ABE251DC-CC29-4143-A2FC-AFECC4E43241}"/>
              </a:ext>
            </a:extLst>
          </p:cNvPr>
          <p:cNvSpPr/>
          <p:nvPr/>
        </p:nvSpPr>
        <p:spPr>
          <a:xfrm>
            <a:off x="4870291" y="2278494"/>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Connector 237">
            <a:extLst>
              <a:ext uri="{FF2B5EF4-FFF2-40B4-BE49-F238E27FC236}">
                <a16:creationId xmlns:a16="http://schemas.microsoft.com/office/drawing/2014/main" id="{B99125AB-BB53-4D8B-B230-334E1FAA23F2}"/>
              </a:ext>
            </a:extLst>
          </p:cNvPr>
          <p:cNvCxnSpPr>
            <a:cxnSpLocks/>
          </p:cNvCxnSpPr>
          <p:nvPr/>
        </p:nvCxnSpPr>
        <p:spPr>
          <a:xfrm rot="5400000">
            <a:off x="4929697" y="2020346"/>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9" name="Donut 120">
            <a:extLst>
              <a:ext uri="{FF2B5EF4-FFF2-40B4-BE49-F238E27FC236}">
                <a16:creationId xmlns:a16="http://schemas.microsoft.com/office/drawing/2014/main" id="{2F8B7716-B604-4DDD-A7BA-D0F645821D18}"/>
              </a:ext>
            </a:extLst>
          </p:cNvPr>
          <p:cNvSpPr/>
          <p:nvPr/>
        </p:nvSpPr>
        <p:spPr>
          <a:xfrm>
            <a:off x="4666407" y="2110897"/>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ABE251DC-CC29-4143-A2FC-AFECC4E43241}"/>
              </a:ext>
            </a:extLst>
          </p:cNvPr>
          <p:cNvSpPr/>
          <p:nvPr/>
        </p:nvSpPr>
        <p:spPr>
          <a:xfrm>
            <a:off x="5709508" y="2281545"/>
            <a:ext cx="118821" cy="112198"/>
          </a:xfrm>
          <a:prstGeom prst="ellipse">
            <a:avLst/>
          </a:prstGeom>
          <a:solidFill>
            <a:srgbClr val="0099DC"/>
          </a:solidFill>
          <a:ln>
            <a:solidFill>
              <a:srgbClr val="0099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2" name="Straight Connector 241">
            <a:extLst>
              <a:ext uri="{FF2B5EF4-FFF2-40B4-BE49-F238E27FC236}">
                <a16:creationId xmlns:a16="http://schemas.microsoft.com/office/drawing/2014/main" id="{B99125AB-BB53-4D8B-B230-334E1FAA23F2}"/>
              </a:ext>
            </a:extLst>
          </p:cNvPr>
          <p:cNvCxnSpPr>
            <a:cxnSpLocks/>
          </p:cNvCxnSpPr>
          <p:nvPr/>
        </p:nvCxnSpPr>
        <p:spPr>
          <a:xfrm>
            <a:off x="5768914" y="2023397"/>
            <a:ext cx="0" cy="612000"/>
          </a:xfrm>
          <a:prstGeom prst="line">
            <a:avLst/>
          </a:prstGeom>
          <a:ln w="38100">
            <a:solidFill>
              <a:srgbClr val="0099DC"/>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3" name="Donut 120">
            <a:extLst>
              <a:ext uri="{FF2B5EF4-FFF2-40B4-BE49-F238E27FC236}">
                <a16:creationId xmlns:a16="http://schemas.microsoft.com/office/drawing/2014/main" id="{2F8B7716-B604-4DDD-A7BA-D0F645821D18}"/>
              </a:ext>
            </a:extLst>
          </p:cNvPr>
          <p:cNvSpPr/>
          <p:nvPr/>
        </p:nvSpPr>
        <p:spPr>
          <a:xfrm>
            <a:off x="5505624" y="2113948"/>
            <a:ext cx="506347" cy="467262"/>
          </a:xfrm>
          <a:prstGeom prst="donut">
            <a:avLst>
              <a:gd name="adj" fmla="val 17161"/>
            </a:avLst>
          </a:prstGeom>
          <a:solidFill>
            <a:srgbClr val="0099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ABE251DC-CC29-4143-A2FC-AFECC4E43241}"/>
              </a:ext>
            </a:extLst>
          </p:cNvPr>
          <p:cNvSpPr/>
          <p:nvPr/>
        </p:nvSpPr>
        <p:spPr>
          <a:xfrm>
            <a:off x="7003817" y="3104907"/>
            <a:ext cx="118821" cy="112198"/>
          </a:xfrm>
          <a:prstGeom prst="ellipse">
            <a:avLst/>
          </a:prstGeom>
          <a:solidFill>
            <a:schemeClr val="accent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0" name="Straight Connector 249">
            <a:extLst>
              <a:ext uri="{FF2B5EF4-FFF2-40B4-BE49-F238E27FC236}">
                <a16:creationId xmlns:a16="http://schemas.microsoft.com/office/drawing/2014/main" id="{B99125AB-BB53-4D8B-B230-334E1FAA23F2}"/>
              </a:ext>
            </a:extLst>
          </p:cNvPr>
          <p:cNvCxnSpPr>
            <a:cxnSpLocks/>
          </p:cNvCxnSpPr>
          <p:nvPr/>
        </p:nvCxnSpPr>
        <p:spPr>
          <a:xfrm>
            <a:off x="7063223" y="2846759"/>
            <a:ext cx="0" cy="612000"/>
          </a:xfrm>
          <a:prstGeom prst="line">
            <a:avLst/>
          </a:prstGeom>
          <a:ln w="38100">
            <a:solidFill>
              <a:schemeClr val="accent1"/>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1" name="Donut 120">
            <a:extLst>
              <a:ext uri="{FF2B5EF4-FFF2-40B4-BE49-F238E27FC236}">
                <a16:creationId xmlns:a16="http://schemas.microsoft.com/office/drawing/2014/main" id="{2F8B7716-B604-4DDD-A7BA-D0F645821D18}"/>
              </a:ext>
            </a:extLst>
          </p:cNvPr>
          <p:cNvSpPr/>
          <p:nvPr/>
        </p:nvSpPr>
        <p:spPr>
          <a:xfrm>
            <a:off x="6799933" y="2937310"/>
            <a:ext cx="506347" cy="467262"/>
          </a:xfrm>
          <a:prstGeom prst="donut">
            <a:avLst>
              <a:gd name="adj" fmla="val 1716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ABE251DC-CC29-4143-A2FC-AFECC4E43241}"/>
              </a:ext>
            </a:extLst>
          </p:cNvPr>
          <p:cNvSpPr/>
          <p:nvPr/>
        </p:nvSpPr>
        <p:spPr>
          <a:xfrm>
            <a:off x="7004284" y="4121799"/>
            <a:ext cx="118821" cy="112198"/>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B99125AB-BB53-4D8B-B230-334E1FAA23F2}"/>
              </a:ext>
            </a:extLst>
          </p:cNvPr>
          <p:cNvCxnSpPr>
            <a:cxnSpLocks/>
          </p:cNvCxnSpPr>
          <p:nvPr/>
        </p:nvCxnSpPr>
        <p:spPr>
          <a:xfrm rot="5400000">
            <a:off x="7063690" y="3863651"/>
            <a:ext cx="0" cy="612000"/>
          </a:xfrm>
          <a:prstGeom prst="line">
            <a:avLst/>
          </a:prstGeom>
          <a:ln w="38100">
            <a:solidFill>
              <a:srgbClr val="FFC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5" name="Donut 120">
            <a:extLst>
              <a:ext uri="{FF2B5EF4-FFF2-40B4-BE49-F238E27FC236}">
                <a16:creationId xmlns:a16="http://schemas.microsoft.com/office/drawing/2014/main" id="{2F8B7716-B604-4DDD-A7BA-D0F645821D18}"/>
              </a:ext>
            </a:extLst>
          </p:cNvPr>
          <p:cNvSpPr/>
          <p:nvPr/>
        </p:nvSpPr>
        <p:spPr>
          <a:xfrm>
            <a:off x="6800400" y="3954202"/>
            <a:ext cx="506347" cy="467262"/>
          </a:xfrm>
          <a:prstGeom prst="donut">
            <a:avLst>
              <a:gd name="adj" fmla="val 1716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8747F577-AAF5-4C88-A5E8-4D36FA1DD01F}"/>
              </a:ext>
            </a:extLst>
          </p:cNvPr>
          <p:cNvSpPr txBox="1"/>
          <p:nvPr/>
        </p:nvSpPr>
        <p:spPr>
          <a:xfrm>
            <a:off x="3782351" y="255104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FF0000"/>
                </a:solidFill>
                <a:effectLst/>
                <a:uLnTx/>
                <a:uFillTx/>
                <a:latin typeface="Calibri" panose="020F0502020204030204"/>
                <a:ea typeface="+mn-ea"/>
                <a:cs typeface="+mn-cs"/>
              </a:rPr>
              <a:t>2</a:t>
            </a:r>
            <a:endParaRPr kumimoji="0" lang="en-SE"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1" name="TextBox 270">
            <a:extLst>
              <a:ext uri="{FF2B5EF4-FFF2-40B4-BE49-F238E27FC236}">
                <a16:creationId xmlns:a16="http://schemas.microsoft.com/office/drawing/2014/main" id="{8747F577-AAF5-4C88-A5E8-4D36FA1DD01F}"/>
              </a:ext>
            </a:extLst>
          </p:cNvPr>
          <p:cNvSpPr txBox="1"/>
          <p:nvPr/>
        </p:nvSpPr>
        <p:spPr>
          <a:xfrm>
            <a:off x="4677514" y="2551047"/>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3</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8747F577-AAF5-4C88-A5E8-4D36FA1DD01F}"/>
              </a:ext>
            </a:extLst>
          </p:cNvPr>
          <p:cNvSpPr txBox="1"/>
          <p:nvPr/>
        </p:nvSpPr>
        <p:spPr>
          <a:xfrm>
            <a:off x="5491148" y="1768590"/>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DC"/>
                </a:solidFill>
                <a:effectLst/>
                <a:uLnTx/>
                <a:uFillTx/>
                <a:latin typeface="Calibri" panose="020F0502020204030204"/>
                <a:ea typeface="+mn-ea"/>
                <a:cs typeface="+mn-cs"/>
              </a:rPr>
              <a:t>Slot </a:t>
            </a:r>
            <a:r>
              <a:rPr kumimoji="0" lang="en-US" sz="1200" b="1" i="0" u="none" strike="noStrike" kern="1200" cap="none" spc="0" normalizeH="0" baseline="0" noProof="0" dirty="0" smtClean="0">
                <a:ln>
                  <a:noFill/>
                </a:ln>
                <a:solidFill>
                  <a:srgbClr val="0099DC"/>
                </a:solidFill>
                <a:effectLst/>
                <a:uLnTx/>
                <a:uFillTx/>
                <a:latin typeface="Calibri" panose="020F0502020204030204"/>
                <a:ea typeface="+mn-ea"/>
                <a:cs typeface="+mn-cs"/>
              </a:rPr>
              <a:t>4</a:t>
            </a:r>
            <a:endParaRPr kumimoji="0" lang="en-SE" sz="1200" b="1" i="0" u="none" strike="noStrike" kern="1200" cap="none" spc="0" normalizeH="0" baseline="0" noProof="0" dirty="0">
              <a:ln>
                <a:noFill/>
              </a:ln>
              <a:solidFill>
                <a:srgbClr val="0099DC"/>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4D89D54A-E752-4EF0-9497-1E63810CBE9C}"/>
              </a:ext>
            </a:extLst>
          </p:cNvPr>
          <p:cNvSpPr txBox="1"/>
          <p:nvPr/>
        </p:nvSpPr>
        <p:spPr>
          <a:xfrm>
            <a:off x="3870379" y="207496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4D89D54A-E752-4EF0-9497-1E63810CBE9C}"/>
              </a:ext>
            </a:extLst>
          </p:cNvPr>
          <p:cNvSpPr txBox="1"/>
          <p:nvPr/>
        </p:nvSpPr>
        <p:spPr>
          <a:xfrm>
            <a:off x="4757264" y="2071160"/>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4D89D54A-E752-4EF0-9497-1E63810CBE9C}"/>
              </a:ext>
            </a:extLst>
          </p:cNvPr>
          <p:cNvSpPr txBox="1"/>
          <p:nvPr/>
        </p:nvSpPr>
        <p:spPr>
          <a:xfrm>
            <a:off x="2938218" y="206473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58"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GB" sz="3000" dirty="0"/>
              <a:t>Steps to </a:t>
            </a:r>
            <a:r>
              <a:rPr lang="en-US" sz="3000" dirty="0" smtClean="0"/>
              <a:t>Enable </a:t>
            </a:r>
            <a:r>
              <a:rPr lang="en-US" sz="3000" dirty="0"/>
              <a:t>the Instrument Shutter to Open</a:t>
            </a:r>
            <a:endParaRPr lang="en-GB" sz="3000" dirty="0"/>
          </a:p>
        </p:txBody>
      </p:sp>
      <p:grpSp>
        <p:nvGrpSpPr>
          <p:cNvPr id="127" name="Group 126">
            <a:extLst>
              <a:ext uri="{FF2B5EF4-FFF2-40B4-BE49-F238E27FC236}">
                <a16:creationId xmlns:a16="http://schemas.microsoft.com/office/drawing/2014/main" id="{84D108E4-B878-4E2C-A060-33378E73E0F7}"/>
              </a:ext>
            </a:extLst>
          </p:cNvPr>
          <p:cNvGrpSpPr/>
          <p:nvPr/>
        </p:nvGrpSpPr>
        <p:grpSpPr>
          <a:xfrm>
            <a:off x="3477373" y="661400"/>
            <a:ext cx="2568576" cy="1127127"/>
            <a:chOff x="-2068858" y="4211929"/>
            <a:chExt cx="1460343" cy="1090105"/>
          </a:xfrm>
        </p:grpSpPr>
        <p:sp>
          <p:nvSpPr>
            <p:cNvPr id="128" name="Speech Bubble: Oval 141">
              <a:extLst>
                <a:ext uri="{FF2B5EF4-FFF2-40B4-BE49-F238E27FC236}">
                  <a16:creationId xmlns:a16="http://schemas.microsoft.com/office/drawing/2014/main" id="{68787D21-0218-4C27-A836-2E38573032CD}"/>
                </a:ext>
              </a:extLst>
            </p:cNvPr>
            <p:cNvSpPr/>
            <p:nvPr/>
          </p:nvSpPr>
          <p:spPr>
            <a:xfrm>
              <a:off x="-2068858" y="4211929"/>
              <a:ext cx="1460343" cy="1090105"/>
            </a:xfrm>
            <a:prstGeom prst="wedgeEllipseCallout">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38647C9D-EEB4-46EF-BBA6-8CD3356E3EBA}"/>
                </a:ext>
              </a:extLst>
            </p:cNvPr>
            <p:cNvSpPr txBox="1"/>
            <p:nvPr/>
          </p:nvSpPr>
          <p:spPr>
            <a:xfrm>
              <a:off x="-1926969" y="4291161"/>
              <a:ext cx="1176779" cy="982302"/>
            </a:xfrm>
            <a:prstGeom prst="rect">
              <a:avLst/>
            </a:prstGeom>
            <a:noFill/>
          </p:spPr>
          <p:txBody>
            <a:bodyPr wrap="square" rtlCol="0">
              <a:spAutoFit/>
            </a:bodyPr>
            <a:lstStyle/>
            <a:p>
              <a:pPr lvl="0" algn="ctr">
                <a:defRPr/>
              </a:pPr>
              <a:r>
                <a:rPr lang="en-US" sz="1200" dirty="0" smtClean="0">
                  <a:solidFill>
                    <a:srgbClr val="666666"/>
                  </a:solidFill>
                  <a:latin typeface="Calibri" panose="020F0502020204030204"/>
                </a:rPr>
                <a:t>The </a:t>
              </a:r>
              <a:r>
                <a:rPr lang="en-US" sz="1200" dirty="0">
                  <a:solidFill>
                    <a:srgbClr val="666666"/>
                  </a:solidFill>
                  <a:latin typeface="Calibri" panose="020F0502020204030204"/>
                </a:rPr>
                <a:t>solenoid releases the </a:t>
              </a:r>
              <a:r>
                <a:rPr lang="en-US" sz="1200" dirty="0" smtClean="0">
                  <a:solidFill>
                    <a:srgbClr val="666666"/>
                  </a:solidFill>
                  <a:latin typeface="Calibri" panose="020F0502020204030204"/>
                </a:rPr>
                <a:t>MK </a:t>
              </a:r>
              <a:r>
                <a:rPr lang="en-US" sz="1200" dirty="0">
                  <a:solidFill>
                    <a:srgbClr val="666666"/>
                  </a:solidFill>
                  <a:latin typeface="Calibri" panose="020F0502020204030204"/>
                </a:rPr>
                <a:t>from slot 2 if the PSS controlled area is searched, and </a:t>
              </a:r>
              <a:r>
                <a:rPr lang="en-US" sz="1200" dirty="0" smtClean="0">
                  <a:solidFill>
                    <a:srgbClr val="666666"/>
                  </a:solidFill>
                  <a:latin typeface="Calibri" panose="020F0502020204030204"/>
                </a:rPr>
                <a:t>locked and all SIFs are cleared.</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grpSp>
        <p:nvGrpSpPr>
          <p:cNvPr id="125" name="Group 124">
            <a:extLst>
              <a:ext uri="{FF2B5EF4-FFF2-40B4-BE49-F238E27FC236}">
                <a16:creationId xmlns:a16="http://schemas.microsoft.com/office/drawing/2014/main" id="{B35A52BC-CFDE-47ED-AB76-757E3754F608}"/>
              </a:ext>
            </a:extLst>
          </p:cNvPr>
          <p:cNvGrpSpPr/>
          <p:nvPr/>
        </p:nvGrpSpPr>
        <p:grpSpPr>
          <a:xfrm>
            <a:off x="10096931" y="4102401"/>
            <a:ext cx="949360" cy="227190"/>
            <a:chOff x="4382929" y="1182450"/>
            <a:chExt cx="1267173" cy="303170"/>
          </a:xfrm>
        </p:grpSpPr>
        <p:pic>
          <p:nvPicPr>
            <p:cNvPr id="126" name="Picture 125">
              <a:extLst>
                <a:ext uri="{FF2B5EF4-FFF2-40B4-BE49-F238E27FC236}">
                  <a16:creationId xmlns:a16="http://schemas.microsoft.com/office/drawing/2014/main" id="{F5FCBE23-B816-45F8-AD03-E3F06BB17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045" y="1182450"/>
              <a:ext cx="504057" cy="303170"/>
            </a:xfrm>
            <a:prstGeom prst="rect">
              <a:avLst/>
            </a:prstGeom>
            <a:solidFill>
              <a:schemeClr val="tx2">
                <a:lumMod val="60000"/>
                <a:lumOff val="40000"/>
              </a:schemeClr>
            </a:solidFill>
            <a:effectLst>
              <a:glow rad="127000">
                <a:srgbClr val="FFC000"/>
              </a:glow>
            </a:effectLst>
          </p:spPr>
        </p:pic>
        <p:sp>
          <p:nvSpPr>
            <p:cNvPr id="130" name="TextBox 129">
              <a:extLst>
                <a:ext uri="{FF2B5EF4-FFF2-40B4-BE49-F238E27FC236}">
                  <a16:creationId xmlns:a16="http://schemas.microsoft.com/office/drawing/2014/main" id="{71CEAFF7-29B8-45C6-BA8C-6CE3523FBFA5}"/>
                </a:ext>
              </a:extLst>
            </p:cNvPr>
            <p:cNvSpPr txBox="1"/>
            <p:nvPr/>
          </p:nvSpPr>
          <p:spPr>
            <a:xfrm>
              <a:off x="4382929" y="1216533"/>
              <a:ext cx="730258" cy="266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smtClean="0">
                  <a:ln>
                    <a:noFill/>
                  </a:ln>
                  <a:solidFill>
                    <a:srgbClr val="FFC000"/>
                  </a:solidFill>
                  <a:effectLst/>
                  <a:uLnTx/>
                  <a:uFillTx/>
                  <a:latin typeface="Calibri" panose="020F0502020204030204"/>
                  <a:ea typeface="+mn-ea"/>
                  <a:cs typeface="+mn-cs"/>
                </a:rPr>
                <a:t>SCMK2</a:t>
              </a:r>
              <a:endParaRPr kumimoji="0" lang="en-GB" sz="7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
        <p:nvSpPr>
          <p:cNvPr id="168" name="TextBox 167">
            <a:extLst>
              <a:ext uri="{FF2B5EF4-FFF2-40B4-BE49-F238E27FC236}">
                <a16:creationId xmlns:a16="http://schemas.microsoft.com/office/drawing/2014/main" id="{4D89D54A-E752-4EF0-9497-1E63810CBE9C}"/>
              </a:ext>
            </a:extLst>
          </p:cNvPr>
          <p:cNvSpPr txBox="1"/>
          <p:nvPr/>
        </p:nvSpPr>
        <p:spPr>
          <a:xfrm>
            <a:off x="6883214" y="290529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5422831D-55C0-49B0-B2F6-953B83D479D3}"/>
              </a:ext>
            </a:extLst>
          </p:cNvPr>
          <p:cNvSpPr txBox="1"/>
          <p:nvPr/>
        </p:nvSpPr>
        <p:spPr>
          <a:xfrm rot="16200000">
            <a:off x="5833691" y="3010326"/>
            <a:ext cx="6105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panose="020F0502020204030204"/>
                <a:ea typeface="+mn-ea"/>
                <a:cs typeface="+mn-cs"/>
              </a:rPr>
              <a:t>Slot 5</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1255EFA4-78FB-4006-B590-DABC397B9952}"/>
              </a:ext>
            </a:extLst>
          </p:cNvPr>
          <p:cNvSpPr txBox="1"/>
          <p:nvPr/>
        </p:nvSpPr>
        <p:spPr>
          <a:xfrm rot="16200000">
            <a:off x="5065687" y="2997968"/>
            <a:ext cx="537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7030A0"/>
                </a:solidFill>
                <a:effectLst/>
                <a:uLnTx/>
                <a:uFillTx/>
                <a:latin typeface="Calibri" panose="020F0502020204030204"/>
                <a:ea typeface="+mn-ea"/>
                <a:cs typeface="+mn-cs"/>
              </a:rPr>
              <a:t>AVK</a:t>
            </a:r>
            <a:endParaRPr kumimoji="0" lang="en-SE" sz="1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nvGrpSpPr>
          <p:cNvPr id="171" name="Group 170">
            <a:extLst>
              <a:ext uri="{FF2B5EF4-FFF2-40B4-BE49-F238E27FC236}">
                <a16:creationId xmlns:a16="http://schemas.microsoft.com/office/drawing/2014/main" id="{DF3D0D9F-D385-4427-95CC-24386529834B}"/>
              </a:ext>
            </a:extLst>
          </p:cNvPr>
          <p:cNvGrpSpPr/>
          <p:nvPr/>
        </p:nvGrpSpPr>
        <p:grpSpPr>
          <a:xfrm rot="10800000">
            <a:off x="5527487" y="1995080"/>
            <a:ext cx="466056" cy="1472508"/>
            <a:chOff x="3273863" y="3018637"/>
            <a:chExt cx="147908" cy="687158"/>
          </a:xfrm>
        </p:grpSpPr>
        <p:sp>
          <p:nvSpPr>
            <p:cNvPr id="172" name="Rounded Rectangle 49">
              <a:extLst>
                <a:ext uri="{FF2B5EF4-FFF2-40B4-BE49-F238E27FC236}">
                  <a16:creationId xmlns:a16="http://schemas.microsoft.com/office/drawing/2014/main" id="{98EC79BC-00C0-4657-805F-3BACAB9E8C25}"/>
                </a:ext>
              </a:extLst>
            </p:cNvPr>
            <p:cNvSpPr/>
            <p:nvPr/>
          </p:nvSpPr>
          <p:spPr>
            <a:xfrm rot="5400000">
              <a:off x="3004238" y="3288262"/>
              <a:ext cx="687158"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6" name="Hexagon 175">
              <a:extLst>
                <a:ext uri="{FF2B5EF4-FFF2-40B4-BE49-F238E27FC236}">
                  <a16:creationId xmlns:a16="http://schemas.microsoft.com/office/drawing/2014/main" id="{488F710F-0C29-4A53-8322-366BD88EBECE}"/>
                </a:ext>
              </a:extLst>
            </p:cNvPr>
            <p:cNvSpPr/>
            <p:nvPr/>
          </p:nvSpPr>
          <p:spPr>
            <a:xfrm rot="5400000">
              <a:off x="3272779" y="3133337"/>
              <a:ext cx="15007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7" name="Hexagon 176">
              <a:extLst>
                <a:ext uri="{FF2B5EF4-FFF2-40B4-BE49-F238E27FC236}">
                  <a16:creationId xmlns:a16="http://schemas.microsoft.com/office/drawing/2014/main" id="{FEF712CB-8215-438B-A40A-1444241A8586}"/>
                </a:ext>
              </a:extLst>
            </p:cNvPr>
            <p:cNvSpPr/>
            <p:nvPr/>
          </p:nvSpPr>
          <p:spPr>
            <a:xfrm rot="5400000">
              <a:off x="3272779" y="3332577"/>
              <a:ext cx="15007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Hexagon 177">
              <a:extLst>
                <a:ext uri="{FF2B5EF4-FFF2-40B4-BE49-F238E27FC236}">
                  <a16:creationId xmlns:a16="http://schemas.microsoft.com/office/drawing/2014/main" id="{0FC97256-8DFE-4B98-B7ED-880D75F7FE5D}"/>
                </a:ext>
              </a:extLst>
            </p:cNvPr>
            <p:cNvSpPr/>
            <p:nvPr/>
          </p:nvSpPr>
          <p:spPr>
            <a:xfrm rot="5400000">
              <a:off x="3271292" y="3523098"/>
              <a:ext cx="153051" cy="122313"/>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9" name="Group 178"/>
          <p:cNvGrpSpPr/>
          <p:nvPr/>
        </p:nvGrpSpPr>
        <p:grpSpPr>
          <a:xfrm>
            <a:off x="5500729" y="2853884"/>
            <a:ext cx="506347" cy="612000"/>
            <a:chOff x="2862957" y="810418"/>
            <a:chExt cx="506347" cy="612000"/>
          </a:xfrm>
        </p:grpSpPr>
        <p:sp>
          <p:nvSpPr>
            <p:cNvPr id="180" name="Oval 179">
              <a:extLst>
                <a:ext uri="{FF2B5EF4-FFF2-40B4-BE49-F238E27FC236}">
                  <a16:creationId xmlns:a16="http://schemas.microsoft.com/office/drawing/2014/main" id="{ABE251DC-CC29-4143-A2FC-AFECC4E43241}"/>
                </a:ext>
              </a:extLst>
            </p:cNvPr>
            <p:cNvSpPr/>
            <p:nvPr/>
          </p:nvSpPr>
          <p:spPr>
            <a:xfrm>
              <a:off x="3066841" y="1068566"/>
              <a:ext cx="118821" cy="112198"/>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1" name="Straight Connector 180">
              <a:extLst>
                <a:ext uri="{FF2B5EF4-FFF2-40B4-BE49-F238E27FC236}">
                  <a16:creationId xmlns:a16="http://schemas.microsoft.com/office/drawing/2014/main" id="{B99125AB-BB53-4D8B-B230-334E1FAA23F2}"/>
                </a:ext>
              </a:extLst>
            </p:cNvPr>
            <p:cNvCxnSpPr>
              <a:cxnSpLocks/>
            </p:cNvCxnSpPr>
            <p:nvPr/>
          </p:nvCxnSpPr>
          <p:spPr>
            <a:xfrm>
              <a:off x="3126247" y="810418"/>
              <a:ext cx="0" cy="612000"/>
            </a:xfrm>
            <a:prstGeom prst="line">
              <a:avLst/>
            </a:prstGeom>
            <a:ln w="38100">
              <a:solidFill>
                <a:srgbClr val="7030A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84" name="Donut 120">
              <a:extLst>
                <a:ext uri="{FF2B5EF4-FFF2-40B4-BE49-F238E27FC236}">
                  <a16:creationId xmlns:a16="http://schemas.microsoft.com/office/drawing/2014/main" id="{2F8B7716-B604-4DDD-A7BA-D0F645821D18}"/>
                </a:ext>
              </a:extLst>
            </p:cNvPr>
            <p:cNvSpPr/>
            <p:nvPr/>
          </p:nvSpPr>
          <p:spPr>
            <a:xfrm>
              <a:off x="2862957" y="900969"/>
              <a:ext cx="506347" cy="467262"/>
            </a:xfrm>
            <a:prstGeom prst="donut">
              <a:avLst>
                <a:gd name="adj" fmla="val 17161"/>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5" name="TextBox 184">
            <a:extLst>
              <a:ext uri="{FF2B5EF4-FFF2-40B4-BE49-F238E27FC236}">
                <a16:creationId xmlns:a16="http://schemas.microsoft.com/office/drawing/2014/main" id="{4D89D54A-E752-4EF0-9497-1E63810CBE9C}"/>
              </a:ext>
            </a:extLst>
          </p:cNvPr>
          <p:cNvSpPr txBox="1"/>
          <p:nvPr/>
        </p:nvSpPr>
        <p:spPr>
          <a:xfrm>
            <a:off x="5576454" y="2902166"/>
            <a:ext cx="2760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anose="020F0502020204030204"/>
                <a:ea typeface="+mn-ea"/>
                <a:cs typeface="+mn-cs"/>
              </a:rPr>
              <a:t>S</a:t>
            </a:r>
            <a:endParaRPr kumimoji="0" lang="en-SE" sz="16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86" name="TextBox 185">
            <a:extLst>
              <a:ext uri="{FF2B5EF4-FFF2-40B4-BE49-F238E27FC236}">
                <a16:creationId xmlns:a16="http://schemas.microsoft.com/office/drawing/2014/main" id="{787B9166-6E47-4BFF-B95E-71CA131E3671}"/>
              </a:ext>
            </a:extLst>
          </p:cNvPr>
          <p:cNvSpPr txBox="1"/>
          <p:nvPr/>
        </p:nvSpPr>
        <p:spPr>
          <a:xfrm>
            <a:off x="7364416" y="2980930"/>
            <a:ext cx="9248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99DC"/>
                </a:solidFill>
                <a:effectLst/>
                <a:uLnTx/>
                <a:uFillTx/>
                <a:latin typeface="Calibri" panose="020F0502020204030204"/>
                <a:ea typeface="+mn-ea"/>
                <a:cs typeface="+mn-cs"/>
              </a:rPr>
              <a:t>AK</a:t>
            </a:r>
            <a:endParaRPr kumimoji="0" lang="en-SE" sz="1200" b="1" i="0" u="none" strike="noStrike" kern="1200" cap="none" spc="0" normalizeH="0" baseline="0" noProof="0" dirty="0">
              <a:ln>
                <a:noFill/>
              </a:ln>
              <a:solidFill>
                <a:srgbClr val="0099DC"/>
              </a:solidFill>
              <a:effectLst/>
              <a:uLnTx/>
              <a:uFillTx/>
              <a:latin typeface="Calibri" panose="020F0502020204030204"/>
              <a:ea typeface="+mn-ea"/>
              <a:cs typeface="+mn-cs"/>
            </a:endParaRPr>
          </a:p>
        </p:txBody>
      </p:sp>
      <p:grpSp>
        <p:nvGrpSpPr>
          <p:cNvPr id="190" name="Group 189"/>
          <p:cNvGrpSpPr/>
          <p:nvPr/>
        </p:nvGrpSpPr>
        <p:grpSpPr>
          <a:xfrm>
            <a:off x="874731" y="5280647"/>
            <a:ext cx="1318423" cy="1276350"/>
            <a:chOff x="2909885" y="1695450"/>
            <a:chExt cx="1318423" cy="1276350"/>
          </a:xfrm>
          <a:solidFill>
            <a:srgbClr val="00B050"/>
          </a:solidFill>
        </p:grpSpPr>
        <p:sp>
          <p:nvSpPr>
            <p:cNvPr id="191" name="Oval 190"/>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2" name="TextBox 191"/>
            <p:cNvSpPr txBox="1"/>
            <p:nvPr/>
          </p:nvSpPr>
          <p:spPr>
            <a:xfrm>
              <a:off x="3137395" y="2000250"/>
              <a:ext cx="863404" cy="646331"/>
            </a:xfrm>
            <a:prstGeom prst="rect">
              <a:avLst/>
            </a:prstGeom>
            <a:noFill/>
            <a:ln>
              <a:noFill/>
            </a:ln>
          </p:spPr>
          <p:txBody>
            <a:bodyPr wrap="square" rtlCol="0">
              <a:spAutoFit/>
            </a:bodyPr>
            <a:lstStyle/>
            <a:p>
              <a:pPr algn="ctr"/>
              <a:r>
                <a:rPr lang="en-US" dirty="0" smtClean="0">
                  <a:solidFill>
                    <a:srgbClr val="FFFFFF"/>
                  </a:solidFill>
                </a:rPr>
                <a:t>Access</a:t>
              </a:r>
            </a:p>
            <a:p>
              <a:pPr algn="ctr"/>
              <a:r>
                <a:rPr lang="en-US" dirty="0" smtClean="0">
                  <a:solidFill>
                    <a:srgbClr val="FFFFFF"/>
                  </a:solidFill>
                </a:rPr>
                <a:t>Mode</a:t>
              </a:r>
              <a:endParaRPr lang="sv-SE" dirty="0" smtClean="0">
                <a:solidFill>
                  <a:srgbClr val="FFFFFF"/>
                </a:solidFill>
              </a:endParaRPr>
            </a:p>
          </p:txBody>
        </p:sp>
      </p:grpSp>
      <p:grpSp>
        <p:nvGrpSpPr>
          <p:cNvPr id="201" name="Group 200">
            <a:extLst>
              <a:ext uri="{FF2B5EF4-FFF2-40B4-BE49-F238E27FC236}">
                <a16:creationId xmlns:a16="http://schemas.microsoft.com/office/drawing/2014/main" id="{84D108E4-B878-4E2C-A060-33378E73E0F7}"/>
              </a:ext>
            </a:extLst>
          </p:cNvPr>
          <p:cNvGrpSpPr/>
          <p:nvPr/>
        </p:nvGrpSpPr>
        <p:grpSpPr>
          <a:xfrm>
            <a:off x="8006674" y="2393743"/>
            <a:ext cx="2239367" cy="1001032"/>
            <a:chOff x="-2068858" y="4439754"/>
            <a:chExt cx="1422391" cy="862280"/>
          </a:xfrm>
        </p:grpSpPr>
        <p:sp>
          <p:nvSpPr>
            <p:cNvPr id="204" name="Speech Bubble: Oval 141">
              <a:extLst>
                <a:ext uri="{FF2B5EF4-FFF2-40B4-BE49-F238E27FC236}">
                  <a16:creationId xmlns:a16="http://schemas.microsoft.com/office/drawing/2014/main" id="{68787D21-0218-4C27-A836-2E38573032CD}"/>
                </a:ext>
              </a:extLst>
            </p:cNvPr>
            <p:cNvSpPr/>
            <p:nvPr/>
          </p:nvSpPr>
          <p:spPr>
            <a:xfrm>
              <a:off x="-2068858" y="4439754"/>
              <a:ext cx="1422391" cy="862280"/>
            </a:xfrm>
            <a:prstGeom prst="wedgeEllipseCallout">
              <a:avLst>
                <a:gd name="adj1" fmla="val -61099"/>
                <a:gd name="adj2" fmla="val 15558"/>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38647C9D-EEB4-46EF-BBA6-8CD3356E3EBA}"/>
                </a:ext>
              </a:extLst>
            </p:cNvPr>
            <p:cNvSpPr txBox="1"/>
            <p:nvPr/>
          </p:nvSpPr>
          <p:spPr>
            <a:xfrm>
              <a:off x="-1946052" y="4524823"/>
              <a:ext cx="1235360" cy="556744"/>
            </a:xfrm>
            <a:prstGeom prst="rect">
              <a:avLst/>
            </a:prstGeom>
            <a:noFill/>
          </p:spPr>
          <p:txBody>
            <a:bodyPr wrap="square" rtlCol="0">
              <a:spAutoFit/>
            </a:bodyPr>
            <a:lstStyle/>
            <a:p>
              <a:pPr algn="ctr"/>
              <a:r>
                <a:rPr lang="en-GB" sz="1200" dirty="0">
                  <a:solidFill>
                    <a:srgbClr val="666666"/>
                  </a:solidFill>
                  <a:latin typeface="Calibri" panose="020F0502020204030204"/>
                </a:rPr>
                <a:t>ODIN PSS controlled area is searched and locked. AK can be released from slot 6</a:t>
              </a:r>
            </a:p>
          </p:txBody>
        </p:sp>
      </p:grpSp>
      <p:grpSp>
        <p:nvGrpSpPr>
          <p:cNvPr id="206" name="Group 205">
            <a:extLst>
              <a:ext uri="{FF2B5EF4-FFF2-40B4-BE49-F238E27FC236}">
                <a16:creationId xmlns:a16="http://schemas.microsoft.com/office/drawing/2014/main" id="{33939B8B-68DE-4EFB-AE3D-8521F61E57B8}"/>
              </a:ext>
            </a:extLst>
          </p:cNvPr>
          <p:cNvGrpSpPr/>
          <p:nvPr/>
        </p:nvGrpSpPr>
        <p:grpSpPr>
          <a:xfrm>
            <a:off x="2861512" y="2908904"/>
            <a:ext cx="2363696" cy="1118963"/>
            <a:chOff x="-1800905" y="3397941"/>
            <a:chExt cx="1422391" cy="1384393"/>
          </a:xfrm>
        </p:grpSpPr>
        <p:sp>
          <p:nvSpPr>
            <p:cNvPr id="207" name="Speech Bubble: Oval 144">
              <a:extLst>
                <a:ext uri="{FF2B5EF4-FFF2-40B4-BE49-F238E27FC236}">
                  <a16:creationId xmlns:a16="http://schemas.microsoft.com/office/drawing/2014/main" id="{831BD5E3-46EB-4DB6-BB94-E9391538F71A}"/>
                </a:ext>
              </a:extLst>
            </p:cNvPr>
            <p:cNvSpPr/>
            <p:nvPr/>
          </p:nvSpPr>
          <p:spPr>
            <a:xfrm>
              <a:off x="-1800905" y="3397941"/>
              <a:ext cx="1422391" cy="1384393"/>
            </a:xfrm>
            <a:prstGeom prst="wedgeEllipseCallout">
              <a:avLst>
                <a:gd name="adj1" fmla="val 29136"/>
                <a:gd name="adj2" fmla="val -76899"/>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03F49E21-230B-4DF7-B83D-D3F34F91914A}"/>
                </a:ext>
              </a:extLst>
            </p:cNvPr>
            <p:cNvSpPr txBox="1"/>
            <p:nvPr/>
          </p:nvSpPr>
          <p:spPr>
            <a:xfrm>
              <a:off x="-1684845" y="3460080"/>
              <a:ext cx="1176780" cy="1256589"/>
            </a:xfrm>
            <a:prstGeom prst="rect">
              <a:avLst/>
            </a:prstGeom>
            <a:noFill/>
          </p:spPr>
          <p:txBody>
            <a:bodyPr wrap="square" rtlCol="0">
              <a:spAutoFit/>
            </a:bodyPr>
            <a:lstStyle/>
            <a:p>
              <a:pPr lvl="0" algn="ctr">
                <a:defRPr/>
              </a:pPr>
              <a:r>
                <a:rPr kumimoji="0" lang="en-US" sz="1200" b="0" i="0" u="none" strike="noStrike" kern="1200" cap="none" spc="0" normalizeH="0" baseline="0" noProof="0" dirty="0" smtClean="0">
                  <a:ln>
                    <a:noFill/>
                  </a:ln>
                  <a:solidFill>
                    <a:srgbClr val="666666"/>
                  </a:solidFill>
                  <a:effectLst/>
                  <a:uLnTx/>
                  <a:uFillTx/>
                  <a:latin typeface="Calibri" panose="020F0502020204030204"/>
                  <a:ea typeface="+mn-ea"/>
                  <a:cs typeface="+mn-cs"/>
                </a:rPr>
                <a:t>Solenoid</a:t>
              </a:r>
              <a:r>
                <a:rPr kumimoji="0" lang="en-US" sz="1200" b="0" i="0" u="none" strike="noStrike" kern="1200" cap="none" spc="0" normalizeH="0" noProof="0" dirty="0" smtClean="0">
                  <a:ln>
                    <a:noFill/>
                  </a:ln>
                  <a:solidFill>
                    <a:srgbClr val="666666"/>
                  </a:solidFill>
                  <a:effectLst/>
                  <a:uLnTx/>
                  <a:uFillTx/>
                  <a:latin typeface="Calibri" panose="020F0502020204030204"/>
                  <a:ea typeface="+mn-ea"/>
                  <a:cs typeface="+mn-cs"/>
                </a:rPr>
                <a:t> on slot 3 can be released via HMI using RP credential.</a:t>
              </a:r>
            </a:p>
            <a:p>
              <a:pPr lvl="0" algn="ctr">
                <a:defRPr/>
              </a:pPr>
              <a:r>
                <a:rPr lang="en-US" sz="1200" baseline="0" dirty="0" smtClean="0">
                  <a:solidFill>
                    <a:srgbClr val="666666"/>
                  </a:solidFill>
                  <a:latin typeface="Calibri" panose="020F0502020204030204"/>
                </a:rPr>
                <a:t>MK</a:t>
              </a:r>
              <a:r>
                <a:rPr lang="en-US" sz="1200" dirty="0">
                  <a:solidFill>
                    <a:srgbClr val="666666"/>
                  </a:solidFill>
                  <a:latin typeface="Calibri" panose="020F0502020204030204"/>
                </a:rPr>
                <a:t> </a:t>
              </a:r>
              <a:r>
                <a:rPr lang="en-US" sz="1200" dirty="0" smtClean="0">
                  <a:solidFill>
                    <a:srgbClr val="666666"/>
                  </a:solidFill>
                  <a:latin typeface="Calibri" panose="020F0502020204030204"/>
                </a:rPr>
                <a:t>gets trapped in slot 2 if OVK is removed</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grpSp>
      <p:grpSp>
        <p:nvGrpSpPr>
          <p:cNvPr id="213" name="Group 212"/>
          <p:cNvGrpSpPr/>
          <p:nvPr/>
        </p:nvGrpSpPr>
        <p:grpSpPr>
          <a:xfrm>
            <a:off x="6198479" y="5273070"/>
            <a:ext cx="1318423" cy="1276350"/>
            <a:chOff x="8260952" y="1946555"/>
            <a:chExt cx="1318423" cy="1276350"/>
          </a:xfrm>
          <a:solidFill>
            <a:srgbClr val="0070C0"/>
          </a:solidFill>
        </p:grpSpPr>
        <p:sp>
          <p:nvSpPr>
            <p:cNvPr id="214" name="Oval 213"/>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5" name="TextBox 214"/>
            <p:cNvSpPr txBox="1"/>
            <p:nvPr/>
          </p:nvSpPr>
          <p:spPr>
            <a:xfrm>
              <a:off x="8488462" y="2123065"/>
              <a:ext cx="863404" cy="923330"/>
            </a:xfrm>
            <a:prstGeom prst="rect">
              <a:avLst/>
            </a:prstGeom>
            <a:grpFill/>
            <a:ln>
              <a:solidFill>
                <a:srgbClr val="0070C0"/>
              </a:solidFill>
            </a:ln>
          </p:spPr>
          <p:txBody>
            <a:bodyPr wrap="square" rtlCol="0">
              <a:spAutoFit/>
            </a:bodyPr>
            <a:lstStyle/>
            <a:p>
              <a:pPr algn="ctr"/>
              <a:r>
                <a:rPr lang="en-US" dirty="0" smtClean="0">
                  <a:solidFill>
                    <a:srgbClr val="FFFFFF"/>
                  </a:solidFill>
                </a:rPr>
                <a:t>Beam ON Mode</a:t>
              </a:r>
              <a:endParaRPr lang="sv-SE" dirty="0" smtClean="0">
                <a:solidFill>
                  <a:srgbClr val="FFFFFF"/>
                </a:solidFill>
              </a:endParaRPr>
            </a:p>
          </p:txBody>
        </p:sp>
      </p:grpSp>
      <p:grpSp>
        <p:nvGrpSpPr>
          <p:cNvPr id="216" name="Group 215"/>
          <p:cNvGrpSpPr/>
          <p:nvPr/>
        </p:nvGrpSpPr>
        <p:grpSpPr>
          <a:xfrm>
            <a:off x="3214081" y="5276023"/>
            <a:ext cx="1318423" cy="1276350"/>
            <a:chOff x="8260952" y="1946555"/>
            <a:chExt cx="1318423" cy="1276350"/>
          </a:xfrm>
          <a:solidFill>
            <a:srgbClr val="666666"/>
          </a:solidFill>
        </p:grpSpPr>
        <p:sp>
          <p:nvSpPr>
            <p:cNvPr id="217" name="Oval 216"/>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9" name="TextBox 218"/>
            <p:cNvSpPr txBox="1"/>
            <p:nvPr/>
          </p:nvSpPr>
          <p:spPr>
            <a:xfrm>
              <a:off x="8326536" y="2265940"/>
              <a:ext cx="1167113" cy="646331"/>
            </a:xfrm>
            <a:prstGeom prst="rect">
              <a:avLst/>
            </a:prstGeom>
            <a:noFill/>
            <a:ln>
              <a:noFill/>
            </a:ln>
          </p:spPr>
          <p:txBody>
            <a:bodyPr wrap="square" rtlCol="0">
              <a:spAutoFit/>
            </a:bodyPr>
            <a:lstStyle/>
            <a:p>
              <a:pPr algn="ctr"/>
              <a:r>
                <a:rPr lang="en-US" dirty="0" smtClean="0">
                  <a:solidFill>
                    <a:srgbClr val="FFFFFF"/>
                  </a:solidFill>
                </a:rPr>
                <a:t>Transition</a:t>
              </a:r>
            </a:p>
            <a:p>
              <a:pPr algn="ctr"/>
              <a:r>
                <a:rPr lang="en-US" dirty="0" smtClean="0">
                  <a:solidFill>
                    <a:srgbClr val="FFFFFF"/>
                  </a:solidFill>
                </a:rPr>
                <a:t>Mode </a:t>
              </a:r>
              <a:endParaRPr lang="sv-SE" dirty="0" smtClean="0">
                <a:solidFill>
                  <a:srgbClr val="FFFFFF"/>
                </a:solidFill>
              </a:endParaRPr>
            </a:p>
          </p:txBody>
        </p:sp>
      </p:grpSp>
      <p:cxnSp>
        <p:nvCxnSpPr>
          <p:cNvPr id="220" name="Straight Arrow Connector 219"/>
          <p:cNvCxnSpPr>
            <a:endCxn id="217" idx="2"/>
          </p:cNvCxnSpPr>
          <p:nvPr/>
        </p:nvCxnSpPr>
        <p:spPr>
          <a:xfrm flipV="1">
            <a:off x="2189456" y="5914198"/>
            <a:ext cx="1024625" cy="295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a:stCxn id="217" idx="6"/>
            <a:endCxn id="214" idx="2"/>
          </p:cNvCxnSpPr>
          <p:nvPr/>
        </p:nvCxnSpPr>
        <p:spPr>
          <a:xfrm flipV="1">
            <a:off x="4532504" y="5911245"/>
            <a:ext cx="1665975" cy="295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5" name="Speech Bubble: Oval 141">
            <a:extLst>
              <a:ext uri="{FF2B5EF4-FFF2-40B4-BE49-F238E27FC236}">
                <a16:creationId xmlns:a16="http://schemas.microsoft.com/office/drawing/2014/main" id="{68787D21-0218-4C27-A836-2E38573032CD}"/>
              </a:ext>
            </a:extLst>
          </p:cNvPr>
          <p:cNvSpPr/>
          <p:nvPr/>
        </p:nvSpPr>
        <p:spPr>
          <a:xfrm>
            <a:off x="832266" y="1033024"/>
            <a:ext cx="2294051" cy="874065"/>
          </a:xfrm>
          <a:prstGeom prst="wedgeEllipseCallout">
            <a:avLst>
              <a:gd name="adj1" fmla="val 37296"/>
              <a:gd name="adj2" fmla="val 60320"/>
            </a:avLst>
          </a:prstGeom>
          <a:ln>
            <a:solidFill>
              <a:srgbClr val="6666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TextBox 228">
            <a:extLst>
              <a:ext uri="{FF2B5EF4-FFF2-40B4-BE49-F238E27FC236}">
                <a16:creationId xmlns:a16="http://schemas.microsoft.com/office/drawing/2014/main" id="{38647C9D-EEB4-46EF-BBA6-8CD3356E3EBA}"/>
              </a:ext>
            </a:extLst>
          </p:cNvPr>
          <p:cNvSpPr txBox="1"/>
          <p:nvPr/>
        </p:nvSpPr>
        <p:spPr>
          <a:xfrm>
            <a:off x="949836" y="1137806"/>
            <a:ext cx="2069819" cy="646331"/>
          </a:xfrm>
          <a:prstGeom prst="rect">
            <a:avLst/>
          </a:prstGeom>
          <a:noFill/>
        </p:spPr>
        <p:txBody>
          <a:bodyPr wrap="square" rtlCol="0">
            <a:spAutoFit/>
          </a:bodyPr>
          <a:lstStyle/>
          <a:p>
            <a:pPr lvl="0" algn="ctr">
              <a:defRPr/>
            </a:pPr>
            <a:r>
              <a:rPr lang="en-US" sz="1200" dirty="0" smtClean="0">
                <a:solidFill>
                  <a:srgbClr val="666666"/>
                </a:solidFill>
                <a:latin typeface="Calibri" panose="020F0502020204030204"/>
              </a:rPr>
              <a:t>The solenoid locks the MK in slot 1 upon detection of the shutter opening </a:t>
            </a:r>
            <a:endParaRPr kumimoji="0" lang="en-US" sz="12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pic>
        <p:nvPicPr>
          <p:cNvPr id="108" name="Picture 107"/>
          <p:cNvPicPr>
            <a:picLocks noChangeAspect="1"/>
          </p:cNvPicPr>
          <p:nvPr/>
        </p:nvPicPr>
        <p:blipFill>
          <a:blip r:embed="rId5"/>
          <a:stretch>
            <a:fillRect/>
          </a:stretch>
        </p:blipFill>
        <p:spPr>
          <a:xfrm>
            <a:off x="8974647" y="5273070"/>
            <a:ext cx="1013792" cy="1221085"/>
          </a:xfrm>
          <a:prstGeom prst="rect">
            <a:avLst/>
          </a:prstGeom>
        </p:spPr>
      </p:pic>
      <p:pic>
        <p:nvPicPr>
          <p:cNvPr id="110" name="Picture 109"/>
          <p:cNvPicPr>
            <a:picLocks noChangeAspect="1"/>
          </p:cNvPicPr>
          <p:nvPr/>
        </p:nvPicPr>
        <p:blipFill>
          <a:blip r:embed="rId6"/>
          <a:stretch>
            <a:fillRect/>
          </a:stretch>
        </p:blipFill>
        <p:spPr>
          <a:xfrm>
            <a:off x="8974647" y="5281167"/>
            <a:ext cx="1000836" cy="1204890"/>
          </a:xfrm>
          <a:prstGeom prst="rect">
            <a:avLst/>
          </a:prstGeom>
        </p:spPr>
      </p:pic>
      <p:pic>
        <p:nvPicPr>
          <p:cNvPr id="111" name="Picture 110"/>
          <p:cNvPicPr>
            <a:picLocks noChangeAspect="1"/>
          </p:cNvPicPr>
          <p:nvPr/>
        </p:nvPicPr>
        <p:blipFill>
          <a:blip r:embed="rId7"/>
          <a:stretch>
            <a:fillRect/>
          </a:stretch>
        </p:blipFill>
        <p:spPr>
          <a:xfrm>
            <a:off x="8974647" y="5301008"/>
            <a:ext cx="989676" cy="1185049"/>
          </a:xfrm>
          <a:prstGeom prst="rect">
            <a:avLst/>
          </a:prstGeom>
        </p:spPr>
      </p:pic>
    </p:spTree>
    <p:extLst>
      <p:ext uri="{BB962C8B-B14F-4D97-AF65-F5344CB8AC3E}">
        <p14:creationId xmlns:p14="http://schemas.microsoft.com/office/powerpoint/2010/main" val="35035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91667E-6 -1.48148E-6 L -0.30925 0.0007 " pathEditMode="relative" rAng="0" ptsTypes="AA">
                                      <p:cBhvr>
                                        <p:cTn id="13" dur="2000" fill="hold"/>
                                        <p:tgtEl>
                                          <p:spTgt spid="173"/>
                                        </p:tgtEl>
                                        <p:attrNameLst>
                                          <p:attrName>ppt_x</p:attrName>
                                          <p:attrName>ppt_y</p:attrName>
                                        </p:attrNameLst>
                                      </p:cBhvr>
                                      <p:rCtr x="-15469" y="23"/>
                                    </p:animMotion>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2000"/>
                            </p:stCondLst>
                            <p:childTnLst>
                              <p:par>
                                <p:cTn id="20" presetID="8" presetClass="emph" presetSubtype="0" fill="hold" nodeType="afterEffect">
                                  <p:stCondLst>
                                    <p:cond delay="0"/>
                                  </p:stCondLst>
                                  <p:childTnLst>
                                    <p:animRot by="5400000">
                                      <p:cBhvr>
                                        <p:cTn id="21" dur="2000" fill="hold"/>
                                        <p:tgtEl>
                                          <p:spTgt spid="41"/>
                                        </p:tgtEl>
                                        <p:attrNameLst>
                                          <p:attrName>r</p:attrName>
                                        </p:attrNameLst>
                                      </p:cBhvr>
                                    </p:animRot>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2.70833E-6 -3.33333E-6 L -0.31094 -0.0074 " pathEditMode="relative" rAng="0" ptsTypes="AA">
                                      <p:cBhvr>
                                        <p:cTn id="26" dur="2000" fill="hold"/>
                                        <p:tgtEl>
                                          <p:spTgt spid="125"/>
                                        </p:tgtEl>
                                        <p:attrNameLst>
                                          <p:attrName>ppt_x</p:attrName>
                                          <p:attrName>ppt_y</p:attrName>
                                        </p:attrNameLst>
                                      </p:cBhvr>
                                      <p:rCtr x="-15547" y="-370"/>
                                    </p:animMotion>
                                  </p:childTnLst>
                                </p:cTn>
                              </p:par>
                            </p:childTnLst>
                          </p:cTn>
                        </p:par>
                        <p:par>
                          <p:cTn id="27" fill="hold">
                            <p:stCondLst>
                              <p:cond delay="6000"/>
                            </p:stCondLst>
                            <p:childTnLst>
                              <p:par>
                                <p:cTn id="28" presetID="1" presetClass="exit" presetSubtype="0" fill="hold" nodeType="afterEffect">
                                  <p:stCondLst>
                                    <p:cond delay="0"/>
                                  </p:stCondLst>
                                  <p:childTnLst>
                                    <p:set>
                                      <p:cBhvr>
                                        <p:cTn id="29" dur="1" fill="hold">
                                          <p:stCondLst>
                                            <p:cond delay="0"/>
                                          </p:stCondLst>
                                        </p:cTn>
                                        <p:tgtEl>
                                          <p:spTgt spid="125"/>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54"/>
                                        </p:tgtEl>
                                        <p:attrNameLst>
                                          <p:attrName>style.visibility</p:attrName>
                                        </p:attrNameLst>
                                      </p:cBhvr>
                                      <p:to>
                                        <p:strVal val="visible"/>
                                      </p:to>
                                    </p:set>
                                  </p:childTnLst>
                                </p:cTn>
                              </p:par>
                            </p:childTnLst>
                          </p:cTn>
                        </p:par>
                        <p:par>
                          <p:cTn id="32" fill="hold">
                            <p:stCondLst>
                              <p:cond delay="6000"/>
                            </p:stCondLst>
                            <p:childTnLst>
                              <p:par>
                                <p:cTn id="33" presetID="8" presetClass="emph" presetSubtype="0" fill="hold" nodeType="afterEffect">
                                  <p:stCondLst>
                                    <p:cond delay="0"/>
                                  </p:stCondLst>
                                  <p:childTnLst>
                                    <p:animRot by="5400000">
                                      <p:cBhvr>
                                        <p:cTn id="34" dur="2000" fill="hold"/>
                                        <p:tgtEl>
                                          <p:spTgt spid="25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1"/>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0" nodeType="afterEffect">
                                  <p:stCondLst>
                                    <p:cond delay="2000"/>
                                  </p:stCondLst>
                                  <p:childTnLst>
                                    <p:animEffect transition="out" filter="fade">
                                      <p:cBhvr>
                                        <p:cTn id="41" dur="500"/>
                                        <p:tgtEl>
                                          <p:spTgt spid="168"/>
                                        </p:tgtEl>
                                      </p:cBhvr>
                                    </p:animEffect>
                                    <p:set>
                                      <p:cBhvr>
                                        <p:cTn id="42" dur="1" fill="hold">
                                          <p:stCondLst>
                                            <p:cond delay="499"/>
                                          </p:stCondLst>
                                        </p:cTn>
                                        <p:tgtEl>
                                          <p:spTgt spid="1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01"/>
                                        </p:tgtEl>
                                      </p:cBhvr>
                                    </p:animEffect>
                                    <p:set>
                                      <p:cBhvr>
                                        <p:cTn id="47" dur="1" fill="hold">
                                          <p:stCondLst>
                                            <p:cond delay="499"/>
                                          </p:stCondLst>
                                        </p:cTn>
                                        <p:tgtEl>
                                          <p:spTgt spid="201"/>
                                        </p:tgtEl>
                                        <p:attrNameLst>
                                          <p:attrName>style.visibility</p:attrName>
                                        </p:attrNameLst>
                                      </p:cBhvr>
                                      <p:to>
                                        <p:strVal val="hidden"/>
                                      </p:to>
                                    </p:set>
                                  </p:childTnLst>
                                </p:cTn>
                              </p:par>
                              <p:par>
                                <p:cTn id="48" presetID="8" presetClass="emph" presetSubtype="0" fill="hold" nodeType="withEffect">
                                  <p:stCondLst>
                                    <p:cond delay="0"/>
                                  </p:stCondLst>
                                  <p:childTnLst>
                                    <p:animRot by="5400000">
                                      <p:cBhvr>
                                        <p:cTn id="49" dur="2000" fill="hold"/>
                                        <p:tgtEl>
                                          <p:spTgt spid="250"/>
                                        </p:tgtEl>
                                        <p:attrNameLst>
                                          <p:attrName>r</p:attrName>
                                        </p:attrNameLst>
                                      </p:cBhvr>
                                    </p:animRo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25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50" presetClass="path" presetSubtype="0" accel="50000" decel="50000" fill="hold" nodeType="withEffect">
                                  <p:stCondLst>
                                    <p:cond delay="0"/>
                                  </p:stCondLst>
                                  <p:childTnLst>
                                    <p:animMotion origin="layout" path="M -1.66667E-6 -4.44444E-6 L -0.08125 -4.44444E-6 C -0.11771 -4.44444E-6 -0.1625 -0.0162 -0.1625 -0.02916 L -0.1625 -0.0581 " pathEditMode="relative" rAng="0" ptsTypes="AAAA">
                                      <p:cBhvr>
                                        <p:cTn id="56" dur="2000" fill="hold"/>
                                        <p:tgtEl>
                                          <p:spTgt spid="112"/>
                                        </p:tgtEl>
                                        <p:attrNameLst>
                                          <p:attrName>ppt_x</p:attrName>
                                          <p:attrName>ppt_y</p:attrName>
                                        </p:attrNameLst>
                                      </p:cBhvr>
                                      <p:rCtr x="-8125" y="-2917"/>
                                    </p:animMotion>
                                  </p:childTnLst>
                                </p:cTn>
                              </p:par>
                            </p:childTnLst>
                          </p:cTn>
                        </p:par>
                        <p:par>
                          <p:cTn id="57" fill="hold">
                            <p:stCondLst>
                              <p:cond delay="4000"/>
                            </p:stCondLst>
                            <p:childTnLst>
                              <p:par>
                                <p:cTn id="58" presetID="1" presetClass="exit" presetSubtype="0" fill="hold" nodeType="afterEffect">
                                  <p:stCondLst>
                                    <p:cond delay="0"/>
                                  </p:stCondLst>
                                  <p:childTnLst>
                                    <p:set>
                                      <p:cBhvr>
                                        <p:cTn id="59" dur="1" fill="hold">
                                          <p:stCondLst>
                                            <p:cond delay="0"/>
                                          </p:stCondLst>
                                        </p:cTn>
                                        <p:tgtEl>
                                          <p:spTgt spid="112"/>
                                        </p:tgtEl>
                                        <p:attrNameLst>
                                          <p:attrName>style.visibility</p:attrName>
                                        </p:attrNameLst>
                                      </p:cBhvr>
                                      <p:to>
                                        <p:strVal val="hidden"/>
                                      </p:to>
                                    </p:se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42"/>
                                        </p:tgtEl>
                                        <p:attrNameLst>
                                          <p:attrName>style.visibility</p:attrName>
                                        </p:attrNameLst>
                                      </p:cBhvr>
                                      <p:to>
                                        <p:strVal val="visible"/>
                                      </p:to>
                                    </p:set>
                                    <p:animEffect transition="in" filter="fade">
                                      <p:cBhvr>
                                        <p:cTn id="63" dur="500"/>
                                        <p:tgtEl>
                                          <p:spTgt spid="24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mph" presetSubtype="0" fill="hold" nodeType="clickEffect">
                                  <p:stCondLst>
                                    <p:cond delay="0"/>
                                  </p:stCondLst>
                                  <p:childTnLst>
                                    <p:animRot by="5400000">
                                      <p:cBhvr>
                                        <p:cTn id="67" dur="2000" fill="hold"/>
                                        <p:tgtEl>
                                          <p:spTgt spid="242"/>
                                        </p:tgtEl>
                                        <p:attrNameLst>
                                          <p:attrName>r</p:attrName>
                                        </p:attrNameLst>
                                      </p:cBhvr>
                                    </p:animRot>
                                  </p:childTnLst>
                                </p:cTn>
                              </p:par>
                              <p:par>
                                <p:cTn id="68" presetID="42" presetClass="path" presetSubtype="0" accel="50000" decel="50000" fill="hold" nodeType="withEffect">
                                  <p:stCondLst>
                                    <p:cond delay="0"/>
                                  </p:stCondLst>
                                  <p:childTnLst>
                                    <p:animMotion origin="layout" path="M 4.16667E-6 1.85185E-6 L 0.00039 0.01829 " pathEditMode="relative" rAng="0" ptsTypes="AA">
                                      <p:cBhvr>
                                        <p:cTn id="69" dur="2000" fill="hold"/>
                                        <p:tgtEl>
                                          <p:spTgt spid="171"/>
                                        </p:tgtEl>
                                        <p:attrNameLst>
                                          <p:attrName>ppt_x</p:attrName>
                                          <p:attrName>ppt_y</p:attrName>
                                        </p:attrNameLst>
                                      </p:cBhvr>
                                      <p:rCtr x="13" y="903"/>
                                    </p:animMotion>
                                  </p:childTnLst>
                                </p:cTn>
                              </p:par>
                            </p:childTnLst>
                          </p:cTn>
                        </p:par>
                        <p:par>
                          <p:cTn id="70" fill="hold">
                            <p:stCondLst>
                              <p:cond delay="2000"/>
                            </p:stCondLst>
                            <p:childTnLst>
                              <p:par>
                                <p:cTn id="71" presetID="1" presetClass="exit" presetSubtype="0" fill="hold" nodeType="afterEffect">
                                  <p:stCondLst>
                                    <p:cond delay="0"/>
                                  </p:stCondLst>
                                  <p:childTnLst>
                                    <p:set>
                                      <p:cBhvr>
                                        <p:cTn id="72" dur="1" fill="hold">
                                          <p:stCondLst>
                                            <p:cond delay="0"/>
                                          </p:stCondLst>
                                        </p:cTn>
                                        <p:tgtEl>
                                          <p:spTgt spid="10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10"/>
                                        </p:tgtEl>
                                        <p:attrNameLst>
                                          <p:attrName>style.visibility</p:attrName>
                                        </p:attrNameLst>
                                      </p:cBhvr>
                                      <p:to>
                                        <p:strVal val="visible"/>
                                      </p:to>
                                    </p:se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220"/>
                                        </p:tgtEl>
                                        <p:attrNameLst>
                                          <p:attrName>style.visibility</p:attrName>
                                        </p:attrNameLst>
                                      </p:cBhvr>
                                      <p:to>
                                        <p:strVal val="visible"/>
                                      </p:to>
                                    </p:set>
                                    <p:animEffect transition="in" filter="wipe(left)">
                                      <p:cBhvr>
                                        <p:cTn id="78" dur="500"/>
                                        <p:tgtEl>
                                          <p:spTgt spid="220"/>
                                        </p:tgtEl>
                                      </p:cBhvr>
                                    </p:animEffect>
                                  </p:childTnLst>
                                </p:cTn>
                              </p:par>
                            </p:childTnLst>
                          </p:cTn>
                        </p:par>
                        <p:par>
                          <p:cTn id="79" fill="hold">
                            <p:stCondLst>
                              <p:cond delay="2500"/>
                            </p:stCondLst>
                            <p:childTnLst>
                              <p:par>
                                <p:cTn id="80" presetID="22" presetClass="entr" presetSubtype="8" fill="hold" nodeType="afterEffect">
                                  <p:stCondLst>
                                    <p:cond delay="0"/>
                                  </p:stCondLst>
                                  <p:childTnLst>
                                    <p:set>
                                      <p:cBhvr>
                                        <p:cTn id="81" dur="1" fill="hold">
                                          <p:stCondLst>
                                            <p:cond delay="0"/>
                                          </p:stCondLst>
                                        </p:cTn>
                                        <p:tgtEl>
                                          <p:spTgt spid="216"/>
                                        </p:tgtEl>
                                        <p:attrNameLst>
                                          <p:attrName>style.visibility</p:attrName>
                                        </p:attrNameLst>
                                      </p:cBhvr>
                                      <p:to>
                                        <p:strVal val="visible"/>
                                      </p:to>
                                    </p:set>
                                    <p:animEffect transition="in" filter="wipe(left)">
                                      <p:cBhvr>
                                        <p:cTn id="82" dur="500"/>
                                        <p:tgtEl>
                                          <p:spTgt spid="2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6"/>
                                        </p:tgtEl>
                                        <p:attrNameLst>
                                          <p:attrName>style.visibility</p:attrName>
                                        </p:attrNameLst>
                                      </p:cBhvr>
                                      <p:to>
                                        <p:strVal val="visible"/>
                                      </p:to>
                                    </p:set>
                                    <p:animEffect transition="in" filter="fade">
                                      <p:cBhvr>
                                        <p:cTn id="87" dur="500"/>
                                        <p:tgtEl>
                                          <p:spTgt spid="20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6"/>
                                        </p:tgtEl>
                                      </p:cBhvr>
                                    </p:animEffect>
                                    <p:set>
                                      <p:cBhvr>
                                        <p:cTn id="92" dur="1" fill="hold">
                                          <p:stCondLst>
                                            <p:cond delay="499"/>
                                          </p:stCondLst>
                                        </p:cTn>
                                        <p:tgtEl>
                                          <p:spTgt spid="206"/>
                                        </p:tgtEl>
                                        <p:attrNameLst>
                                          <p:attrName>style.visibility</p:attrName>
                                        </p:attrNameLst>
                                      </p:cBhvr>
                                      <p:to>
                                        <p:strVal val="hidden"/>
                                      </p:to>
                                    </p:set>
                                  </p:childTnLst>
                                </p:cTn>
                              </p:par>
                            </p:childTnLst>
                          </p:cTn>
                        </p:par>
                        <p:par>
                          <p:cTn id="93" fill="hold">
                            <p:stCondLst>
                              <p:cond delay="500"/>
                            </p:stCondLst>
                            <p:childTnLst>
                              <p:par>
                                <p:cTn id="94" presetID="1" presetClass="entr" presetSubtype="0" fill="hold" nodeType="afterEffect">
                                  <p:stCondLst>
                                    <p:cond delay="0"/>
                                  </p:stCondLst>
                                  <p:childTnLst>
                                    <p:set>
                                      <p:cBhvr>
                                        <p:cTn id="95" dur="1" fill="hold">
                                          <p:stCondLst>
                                            <p:cond delay="0"/>
                                          </p:stCondLst>
                                        </p:cTn>
                                        <p:tgtEl>
                                          <p:spTgt spid="12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147"/>
                                        </p:tgtEl>
                                      </p:cBhvr>
                                    </p:animEffect>
                                    <p:set>
                                      <p:cBhvr>
                                        <p:cTn id="100" dur="1" fill="hold">
                                          <p:stCondLst>
                                            <p:cond delay="499"/>
                                          </p:stCondLst>
                                        </p:cTn>
                                        <p:tgtEl>
                                          <p:spTgt spid="147"/>
                                        </p:tgtEl>
                                        <p:attrNameLst>
                                          <p:attrName>style.visibility</p:attrName>
                                        </p:attrNameLst>
                                      </p:cBhvr>
                                      <p:to>
                                        <p:strVal val="hidden"/>
                                      </p:to>
                                    </p:set>
                                  </p:childTnLst>
                                </p:cTn>
                              </p:par>
                            </p:childTnLst>
                          </p:cTn>
                        </p:par>
                        <p:par>
                          <p:cTn id="101" fill="hold">
                            <p:stCondLst>
                              <p:cond delay="500"/>
                            </p:stCondLst>
                            <p:childTnLst>
                              <p:par>
                                <p:cTn id="102" presetID="8" presetClass="emph" presetSubtype="0" fill="hold" nodeType="afterEffect">
                                  <p:stCondLst>
                                    <p:cond delay="0"/>
                                  </p:stCondLst>
                                  <p:childTnLst>
                                    <p:animRot by="5400000">
                                      <p:cBhvr>
                                        <p:cTn id="103" dur="2000" fill="hold"/>
                                        <p:tgtEl>
                                          <p:spTgt spid="234"/>
                                        </p:tgtEl>
                                        <p:attrNameLst>
                                          <p:attrName>r</p:attrName>
                                        </p:attrNameLst>
                                      </p:cBhvr>
                                    </p:animRot>
                                  </p:childTnLst>
                                </p:cTn>
                              </p:par>
                              <p:par>
                                <p:cTn id="104" presetID="42" presetClass="path" presetSubtype="0" accel="50000" decel="50000" fill="hold" nodeType="withEffect">
                                  <p:stCondLst>
                                    <p:cond delay="0"/>
                                  </p:stCondLst>
                                  <p:childTnLst>
                                    <p:animMotion origin="layout" path="M 4.375E-6 1.85185E-6 L -0.01133 -0.00116 " pathEditMode="relative" rAng="0" ptsTypes="AA">
                                      <p:cBhvr>
                                        <p:cTn id="105" dur="2000" fill="hold"/>
                                        <p:tgtEl>
                                          <p:spTgt spid="80"/>
                                        </p:tgtEl>
                                        <p:attrNameLst>
                                          <p:attrName>ppt_x</p:attrName>
                                          <p:attrName>ppt_y</p:attrName>
                                        </p:attrNameLst>
                                      </p:cBhvr>
                                      <p:rCtr x="-573" y="-69"/>
                                    </p:animMotion>
                                  </p:childTnLst>
                                </p:cTn>
                              </p:par>
                              <p:par>
                                <p:cTn id="106" presetID="1" presetClass="exit" presetSubtype="0" fill="hold" nodeType="withEffect">
                                  <p:stCondLst>
                                    <p:cond delay="0"/>
                                  </p:stCondLst>
                                  <p:childTnLst>
                                    <p:set>
                                      <p:cBhvr>
                                        <p:cTn id="107" dur="1" fill="hold">
                                          <p:stCondLst>
                                            <p:cond delay="0"/>
                                          </p:stCondLst>
                                        </p:cTn>
                                        <p:tgtEl>
                                          <p:spTgt spid="127"/>
                                        </p:tgtEl>
                                        <p:attrNameLst>
                                          <p:attrName>style.visibility</p:attrName>
                                        </p:attrNameLst>
                                      </p:cBhvr>
                                      <p:to>
                                        <p:strVal val="hidden"/>
                                      </p:to>
                                    </p:set>
                                  </p:childTnLst>
                                </p:cTn>
                              </p:par>
                            </p:childTnLst>
                          </p:cTn>
                        </p:par>
                        <p:par>
                          <p:cTn id="108" fill="hold">
                            <p:stCondLst>
                              <p:cond delay="2500"/>
                            </p:stCondLst>
                            <p:childTnLst>
                              <p:par>
                                <p:cTn id="109" presetID="1" presetClass="exit" presetSubtype="0" fill="hold" nodeType="afterEffect">
                                  <p:stCondLst>
                                    <p:cond delay="0"/>
                                  </p:stCondLst>
                                  <p:childTnLst>
                                    <p:set>
                                      <p:cBhvr>
                                        <p:cTn id="110" dur="1" fill="hold">
                                          <p:stCondLst>
                                            <p:cond delay="0"/>
                                          </p:stCondLst>
                                        </p:cTn>
                                        <p:tgtEl>
                                          <p:spTgt spid="234"/>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4.16667E-7 -2.96296E-6 L -0.07643 -0.00254 " pathEditMode="relative" rAng="0" ptsTypes="AA">
                                      <p:cBhvr>
                                        <p:cTn id="114" dur="2000" fill="hold"/>
                                        <p:tgtEl>
                                          <p:spTgt spid="104"/>
                                        </p:tgtEl>
                                        <p:attrNameLst>
                                          <p:attrName>ppt_x</p:attrName>
                                          <p:attrName>ppt_y</p:attrName>
                                        </p:attrNameLst>
                                      </p:cBhvr>
                                      <p:rCtr x="-3828" y="-139"/>
                                    </p:animMotion>
                                  </p:childTnLst>
                                </p:cTn>
                              </p:par>
                            </p:childTnLst>
                          </p:cTn>
                        </p:par>
                        <p:par>
                          <p:cTn id="115" fill="hold">
                            <p:stCondLst>
                              <p:cond delay="4500"/>
                            </p:stCondLst>
                            <p:childTnLst>
                              <p:par>
                                <p:cTn id="116" presetID="1" presetClass="exit" presetSubtype="0" fill="hold" nodeType="afterEffect">
                                  <p:stCondLst>
                                    <p:cond delay="0"/>
                                  </p:stCondLst>
                                  <p:childTnLst>
                                    <p:set>
                                      <p:cBhvr>
                                        <p:cTn id="117" dur="1" fill="hold">
                                          <p:stCondLst>
                                            <p:cond delay="0"/>
                                          </p:stCondLst>
                                        </p:cTn>
                                        <p:tgtEl>
                                          <p:spTgt spid="104"/>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227"/>
                                        </p:tgtEl>
                                        <p:attrNameLst>
                                          <p:attrName>style.visibility</p:attrName>
                                        </p:attrNameLst>
                                      </p:cBhvr>
                                      <p:to>
                                        <p:strVal val="visible"/>
                                      </p:to>
                                    </p:set>
                                  </p:childTnLst>
                                </p:cTn>
                              </p:par>
                            </p:childTnLst>
                          </p:cTn>
                        </p:par>
                        <p:par>
                          <p:cTn id="120" fill="hold">
                            <p:stCondLst>
                              <p:cond delay="4500"/>
                            </p:stCondLst>
                            <p:childTnLst>
                              <p:par>
                                <p:cTn id="121" presetID="8" presetClass="emph" presetSubtype="0" fill="hold" nodeType="afterEffect">
                                  <p:stCondLst>
                                    <p:cond delay="0"/>
                                  </p:stCondLst>
                                  <p:childTnLst>
                                    <p:animRot by="5400000">
                                      <p:cBhvr>
                                        <p:cTn id="122" dur="2000" fill="hold"/>
                                        <p:tgtEl>
                                          <p:spTgt spid="227"/>
                                        </p:tgtEl>
                                        <p:attrNameLst>
                                          <p:attrName>r</p:attrName>
                                        </p:attrNameLst>
                                      </p:cBhvr>
                                    </p:animRot>
                                  </p:childTnLst>
                                </p:cTn>
                              </p:par>
                              <p:par>
                                <p:cTn id="123" presetID="1" presetClass="entr" presetSubtype="0" fill="hold" grpId="0" nodeType="withEffect">
                                  <p:stCondLst>
                                    <p:cond delay="0"/>
                                  </p:stCondLst>
                                  <p:childTnLst>
                                    <p:set>
                                      <p:cBhvr>
                                        <p:cTn id="124" dur="1" fill="hold">
                                          <p:stCondLst>
                                            <p:cond delay="0"/>
                                          </p:stCondLst>
                                        </p:cTn>
                                        <p:tgtEl>
                                          <p:spTgt spid="13"/>
                                        </p:tgtEl>
                                        <p:attrNameLst>
                                          <p:attrName>style.visibility</p:attrName>
                                        </p:attrNameLst>
                                      </p:cBhvr>
                                      <p:to>
                                        <p:strVal val="visible"/>
                                      </p:to>
                                    </p:set>
                                  </p:childTnLst>
                                </p:cTn>
                              </p:par>
                            </p:childTnLst>
                          </p:cTn>
                        </p:par>
                        <p:par>
                          <p:cTn id="125" fill="hold">
                            <p:stCondLst>
                              <p:cond delay="6500"/>
                            </p:stCondLst>
                            <p:childTnLst>
                              <p:par>
                                <p:cTn id="126" presetID="22" presetClass="entr" presetSubtype="8" fill="hold" nodeType="afterEffect">
                                  <p:stCondLst>
                                    <p:cond delay="0"/>
                                  </p:stCondLst>
                                  <p:childTnLst>
                                    <p:set>
                                      <p:cBhvr>
                                        <p:cTn id="127" dur="1" fill="hold">
                                          <p:stCondLst>
                                            <p:cond delay="0"/>
                                          </p:stCondLst>
                                        </p:cTn>
                                        <p:tgtEl>
                                          <p:spTgt spid="224"/>
                                        </p:tgtEl>
                                        <p:attrNameLst>
                                          <p:attrName>style.visibility</p:attrName>
                                        </p:attrNameLst>
                                      </p:cBhvr>
                                      <p:to>
                                        <p:strVal val="visible"/>
                                      </p:to>
                                    </p:set>
                                    <p:animEffect transition="in" filter="wipe(left)">
                                      <p:cBhvr>
                                        <p:cTn id="128" dur="500"/>
                                        <p:tgtEl>
                                          <p:spTgt spid="224"/>
                                        </p:tgtEl>
                                      </p:cBhvr>
                                    </p:animEffect>
                                  </p:childTnLst>
                                </p:cTn>
                              </p:par>
                            </p:childTnLst>
                          </p:cTn>
                        </p:par>
                        <p:par>
                          <p:cTn id="129" fill="hold">
                            <p:stCondLst>
                              <p:cond delay="7000"/>
                            </p:stCondLst>
                            <p:childTnLst>
                              <p:par>
                                <p:cTn id="130" presetID="22" presetClass="entr" presetSubtype="8" fill="hold" nodeType="afterEffect">
                                  <p:stCondLst>
                                    <p:cond delay="2000"/>
                                  </p:stCondLst>
                                  <p:childTnLst>
                                    <p:set>
                                      <p:cBhvr>
                                        <p:cTn id="131" dur="1" fill="hold">
                                          <p:stCondLst>
                                            <p:cond delay="0"/>
                                          </p:stCondLst>
                                        </p:cTn>
                                        <p:tgtEl>
                                          <p:spTgt spid="213"/>
                                        </p:tgtEl>
                                        <p:attrNameLst>
                                          <p:attrName>style.visibility</p:attrName>
                                        </p:attrNameLst>
                                      </p:cBhvr>
                                      <p:to>
                                        <p:strVal val="visible"/>
                                      </p:to>
                                    </p:set>
                                    <p:animEffect transition="in" filter="wipe(left)">
                                      <p:cBhvr>
                                        <p:cTn id="132" dur="500"/>
                                        <p:tgtEl>
                                          <p:spTgt spid="213"/>
                                        </p:tgtEl>
                                      </p:cBhvr>
                                    </p:animEffect>
                                  </p:childTnLst>
                                </p:cTn>
                              </p:par>
                              <p:par>
                                <p:cTn id="133" presetID="1" presetClass="exit" presetSubtype="0" fill="hold" nodeType="withEffect">
                                  <p:stCondLst>
                                    <p:cond delay="2000"/>
                                  </p:stCondLst>
                                  <p:childTnLst>
                                    <p:set>
                                      <p:cBhvr>
                                        <p:cTn id="134" dur="1" fill="hold">
                                          <p:stCondLst>
                                            <p:cond delay="0"/>
                                          </p:stCondLst>
                                        </p:cTn>
                                        <p:tgtEl>
                                          <p:spTgt spid="110"/>
                                        </p:tgtEl>
                                        <p:attrNameLst>
                                          <p:attrName>style.visibility</p:attrName>
                                        </p:attrNameLst>
                                      </p:cBhvr>
                                      <p:to>
                                        <p:strVal val="hidden"/>
                                      </p:to>
                                    </p:set>
                                  </p:childTnLst>
                                </p:cTn>
                              </p:par>
                              <p:par>
                                <p:cTn id="135" presetID="1" presetClass="entr" presetSubtype="0" fill="hold" nodeType="withEffect">
                                  <p:stCondLst>
                                    <p:cond delay="2000"/>
                                  </p:stCondLst>
                                  <p:childTnLst>
                                    <p:set>
                                      <p:cBhvr>
                                        <p:cTn id="136" dur="1" fill="hold">
                                          <p:stCondLst>
                                            <p:cond delay="0"/>
                                          </p:stCondLst>
                                        </p:cTn>
                                        <p:tgtEl>
                                          <p:spTgt spid="111"/>
                                        </p:tgtEl>
                                        <p:attrNameLst>
                                          <p:attrName>style.visibility</p:attrName>
                                        </p:attrNameLst>
                                      </p:cBhvr>
                                      <p:to>
                                        <p:strVal val="visible"/>
                                      </p:to>
                                    </p:set>
                                  </p:childTnLst>
                                </p:cTn>
                              </p:par>
                            </p:childTnLst>
                          </p:cTn>
                        </p:par>
                        <p:par>
                          <p:cTn id="137" fill="hold">
                            <p:stCondLst>
                              <p:cond delay="9500"/>
                            </p:stCondLst>
                            <p:childTnLst>
                              <p:par>
                                <p:cTn id="138" presetID="10" presetClass="entr" presetSubtype="0" fill="hold" grpId="0" nodeType="afterEffect">
                                  <p:stCondLst>
                                    <p:cond delay="0"/>
                                  </p:stCondLst>
                                  <p:childTnLst>
                                    <p:set>
                                      <p:cBhvr>
                                        <p:cTn id="139" dur="1" fill="hold">
                                          <p:stCondLst>
                                            <p:cond delay="0"/>
                                          </p:stCondLst>
                                        </p:cTn>
                                        <p:tgtEl>
                                          <p:spTgt spid="157"/>
                                        </p:tgtEl>
                                        <p:attrNameLst>
                                          <p:attrName>style.visibility</p:attrName>
                                        </p:attrNameLst>
                                      </p:cBhvr>
                                      <p:to>
                                        <p:strVal val="visible"/>
                                      </p:to>
                                    </p:set>
                                    <p:animEffect transition="in" filter="fade">
                                      <p:cBhvr>
                                        <p:cTn id="140" dur="500"/>
                                        <p:tgtEl>
                                          <p:spTgt spid="157"/>
                                        </p:tgtEl>
                                      </p:cBhvr>
                                    </p:animEffect>
                                  </p:childTnLst>
                                </p:cTn>
                              </p:par>
                            </p:childTnLst>
                          </p:cTn>
                        </p:par>
                        <p:par>
                          <p:cTn id="141" fill="hold">
                            <p:stCondLst>
                              <p:cond delay="10000"/>
                            </p:stCondLst>
                            <p:childTnLst>
                              <p:par>
                                <p:cTn id="142" presetID="10" presetClass="entr" presetSubtype="0" fill="hold" grpId="0" nodeType="afterEffect">
                                  <p:stCondLst>
                                    <p:cond delay="0"/>
                                  </p:stCondLst>
                                  <p:childTnLst>
                                    <p:set>
                                      <p:cBhvr>
                                        <p:cTn id="143" dur="1" fill="hold">
                                          <p:stCondLst>
                                            <p:cond delay="0"/>
                                          </p:stCondLst>
                                        </p:cTn>
                                        <p:tgtEl>
                                          <p:spTgt spid="225"/>
                                        </p:tgtEl>
                                        <p:attrNameLst>
                                          <p:attrName>style.visibility</p:attrName>
                                        </p:attrNameLst>
                                      </p:cBhvr>
                                      <p:to>
                                        <p:strVal val="visible"/>
                                      </p:to>
                                    </p:set>
                                    <p:animEffect transition="in" filter="fade">
                                      <p:cBhvr>
                                        <p:cTn id="144" dur="500"/>
                                        <p:tgtEl>
                                          <p:spTgt spid="22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9"/>
                                        </p:tgtEl>
                                        <p:attrNameLst>
                                          <p:attrName>style.visibility</p:attrName>
                                        </p:attrNameLst>
                                      </p:cBhvr>
                                      <p:to>
                                        <p:strVal val="visible"/>
                                      </p:to>
                                    </p:set>
                                    <p:animEffect transition="in" filter="fade">
                                      <p:cBhvr>
                                        <p:cTn id="147"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7" grpId="0"/>
      <p:bldP spid="157" grpId="0"/>
      <p:bldP spid="168" grpId="0"/>
      <p:bldP spid="225" grpId="0" animBg="1"/>
      <p:bldP spid="2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smtClean="0"/>
              <a:t>THANKS FOR YOUR TIME!</a:t>
            </a:r>
            <a:endParaRPr lang="en-GB" dirty="0"/>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3709" y="265373"/>
            <a:ext cx="9535716" cy="657339"/>
          </a:xfrm>
        </p:spPr>
        <p:txBody>
          <a:bodyPr/>
          <a:lstStyle/>
          <a:p>
            <a:r>
              <a:rPr lang="sv-SE" dirty="0" smtClean="0"/>
              <a:t>ODIN PSS ESOB</a:t>
            </a:r>
            <a:endParaRPr lang="sv-SE" dirty="0"/>
          </a:p>
        </p:txBody>
      </p:sp>
      <p:sp>
        <p:nvSpPr>
          <p:cNvPr id="22" name="Text Placeholder 6"/>
          <p:cNvSpPr>
            <a:spLocks noGrp="1"/>
          </p:cNvSpPr>
          <p:nvPr>
            <p:ph type="body" sz="quarter" idx="14"/>
          </p:nvPr>
        </p:nvSpPr>
        <p:spPr>
          <a:xfrm>
            <a:off x="1103709" y="931026"/>
            <a:ext cx="9360000" cy="507076"/>
          </a:xfrm>
        </p:spPr>
        <p:txBody>
          <a:bodyPr/>
          <a:lstStyle/>
          <a:p>
            <a:r>
              <a:rPr lang="en-US" dirty="0" smtClean="0"/>
              <a:t>Emergency Switch OFF Stations</a:t>
            </a:r>
            <a:endParaRPr lang="en-US" dirty="0"/>
          </a:p>
          <a:p>
            <a:endParaRPr lang="en-US" dirty="0"/>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978562" y="1781946"/>
            <a:ext cx="7485147" cy="3450318"/>
          </a:xfrm>
          <a:prstGeom prst="rect">
            <a:avLst/>
          </a:prstGeom>
        </p:spPr>
      </p:pic>
      <p:sp>
        <p:nvSpPr>
          <p:cNvPr id="31" name="Oval 30"/>
          <p:cNvSpPr/>
          <p:nvPr/>
        </p:nvSpPr>
        <p:spPr>
          <a:xfrm>
            <a:off x="3814256" y="2227112"/>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p:cNvSpPr/>
          <p:nvPr/>
        </p:nvSpPr>
        <p:spPr>
          <a:xfrm>
            <a:off x="4465967" y="4122030"/>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Oval 41"/>
          <p:cNvSpPr/>
          <p:nvPr/>
        </p:nvSpPr>
        <p:spPr>
          <a:xfrm>
            <a:off x="5043483" y="2210523"/>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42"/>
          <p:cNvSpPr/>
          <p:nvPr/>
        </p:nvSpPr>
        <p:spPr>
          <a:xfrm>
            <a:off x="8887572" y="2169871"/>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43"/>
          <p:cNvSpPr/>
          <p:nvPr/>
        </p:nvSpPr>
        <p:spPr>
          <a:xfrm>
            <a:off x="5933820" y="4639399"/>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44"/>
          <p:cNvSpPr/>
          <p:nvPr/>
        </p:nvSpPr>
        <p:spPr>
          <a:xfrm>
            <a:off x="9525246" y="3737951"/>
            <a:ext cx="264695" cy="240631"/>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p:cNvSpPr txBox="1"/>
          <p:nvPr/>
        </p:nvSpPr>
        <p:spPr>
          <a:xfrm>
            <a:off x="6262681" y="5640708"/>
            <a:ext cx="154067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Access Door</a:t>
            </a:r>
            <a:endParaRPr lang="sv-SE" dirty="0"/>
          </a:p>
        </p:txBody>
      </p:sp>
      <p:cxnSp>
        <p:nvCxnSpPr>
          <p:cNvPr id="47" name="Straight Arrow Connector 46"/>
          <p:cNvCxnSpPr>
            <a:endCxn id="23" idx="2"/>
          </p:cNvCxnSpPr>
          <p:nvPr/>
        </p:nvCxnSpPr>
        <p:spPr>
          <a:xfrm flipH="1" flipV="1">
            <a:off x="6721136" y="5232264"/>
            <a:ext cx="137109" cy="366333"/>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5"/>
          <a:stretch>
            <a:fillRect/>
          </a:stretch>
        </p:blipFill>
        <p:spPr>
          <a:xfrm>
            <a:off x="631257" y="1460096"/>
            <a:ext cx="1281664" cy="1994970"/>
          </a:xfrm>
          <a:prstGeom prst="rect">
            <a:avLst/>
          </a:prstGeom>
        </p:spPr>
      </p:pic>
      <p:cxnSp>
        <p:nvCxnSpPr>
          <p:cNvPr id="49" name="Straight Arrow Connector 48"/>
          <p:cNvCxnSpPr>
            <a:endCxn id="31" idx="2"/>
          </p:cNvCxnSpPr>
          <p:nvPr/>
        </p:nvCxnSpPr>
        <p:spPr>
          <a:xfrm>
            <a:off x="1984917" y="2276351"/>
            <a:ext cx="1829339" cy="71077"/>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TextBox 49">
            <a:hlinkClick r:id="rId6" action="ppaction://hlinksldjump"/>
          </p:cNvPr>
          <p:cNvSpPr txBox="1"/>
          <p:nvPr/>
        </p:nvSpPr>
        <p:spPr>
          <a:xfrm>
            <a:off x="695124" y="5958287"/>
            <a:ext cx="1881802"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Back to Mode definition Slide</a:t>
            </a:r>
            <a:endParaRPr lang="sv-SE" sz="1600" dirty="0" smtClean="0"/>
          </a:p>
        </p:txBody>
      </p:sp>
    </p:spTree>
    <p:extLst>
      <p:ext uri="{BB962C8B-B14F-4D97-AF65-F5344CB8AC3E}">
        <p14:creationId xmlns:p14="http://schemas.microsoft.com/office/powerpoint/2010/main" val="1013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right)">
                                      <p:cBhvr>
                                        <p:cTn id="27" dur="500"/>
                                        <p:tgtEl>
                                          <p:spTgt spid="49"/>
                                        </p:tgtEl>
                                      </p:cBhvr>
                                    </p:animEffect>
                                  </p:childTnLst>
                                </p:cTn>
                              </p:par>
                              <p:par>
                                <p:cTn id="28" presetID="22" presetClass="entr" presetSubtype="2"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right)">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The Instrument</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165" y="1336497"/>
            <a:ext cx="5161671" cy="4886047"/>
          </a:xfrm>
          <a:prstGeom prst="rect">
            <a:avLst/>
          </a:prstGeom>
        </p:spPr>
      </p:pic>
      <p:pic>
        <p:nvPicPr>
          <p:cNvPr id="1028" name="Picture 4" descr="What Is a North Arrow On a Map?"/>
          <p:cNvPicPr>
            <a:picLocks noChangeAspect="1" noChangeArrowheads="1"/>
          </p:cNvPicPr>
          <p:nvPr/>
        </p:nvPicPr>
        <p:blipFill rotWithShape="1">
          <a:blip r:embed="rId4">
            <a:extLst>
              <a:ext uri="{28A0092B-C50C-407E-A947-70E740481C1C}">
                <a14:useLocalDpi xmlns:a14="http://schemas.microsoft.com/office/drawing/2010/main" val="0"/>
              </a:ext>
            </a:extLst>
          </a:blip>
          <a:srcRect l="27156" t="18552" r="23523" b="17717"/>
          <a:stretch/>
        </p:blipFill>
        <p:spPr bwMode="auto">
          <a:xfrm>
            <a:off x="6959600" y="2138896"/>
            <a:ext cx="390086" cy="5040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19394745">
            <a:off x="5641777" y="5034284"/>
            <a:ext cx="792571" cy="301267"/>
          </a:xfrm>
          <a:prstGeom prst="rect">
            <a:avLst/>
          </a:prstGeom>
          <a:noFill/>
          <a:ln w="28575">
            <a:solidFill>
              <a:srgbClr val="FF0000"/>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9174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The Instrument</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6" name="Picture 15"/>
          <p:cNvPicPr/>
          <p:nvPr/>
        </p:nvPicPr>
        <p:blipFill>
          <a:blip r:embed="rId3"/>
          <a:stretch>
            <a:fillRect/>
          </a:stretch>
        </p:blipFill>
        <p:spPr>
          <a:xfrm>
            <a:off x="6015587" y="1746686"/>
            <a:ext cx="5566410" cy="1859915"/>
          </a:xfrm>
          <a:prstGeom prst="rect">
            <a:avLst/>
          </a:prstGeom>
        </p:spPr>
      </p:pic>
      <p:pic>
        <p:nvPicPr>
          <p:cNvPr id="3" name="Picture 2"/>
          <p:cNvPicPr>
            <a:picLocks noChangeAspect="1"/>
          </p:cNvPicPr>
          <p:nvPr/>
        </p:nvPicPr>
        <p:blipFill>
          <a:blip r:embed="rId4"/>
          <a:stretch>
            <a:fillRect/>
          </a:stretch>
        </p:blipFill>
        <p:spPr>
          <a:xfrm>
            <a:off x="536633" y="1746686"/>
            <a:ext cx="5247076" cy="4536623"/>
          </a:xfrm>
          <a:prstGeom prst="rect">
            <a:avLst/>
          </a:prstGeom>
        </p:spPr>
      </p:pic>
      <p:pic>
        <p:nvPicPr>
          <p:cNvPr id="20" name="Picture 19"/>
          <p:cNvPicPr/>
          <p:nvPr/>
        </p:nvPicPr>
        <p:blipFill>
          <a:blip r:embed="rId5"/>
          <a:stretch>
            <a:fillRect/>
          </a:stretch>
        </p:blipFill>
        <p:spPr>
          <a:xfrm>
            <a:off x="6015587" y="5011404"/>
            <a:ext cx="5566410" cy="1271905"/>
          </a:xfrm>
          <a:prstGeom prst="rect">
            <a:avLst/>
          </a:prstGeom>
        </p:spPr>
      </p:pic>
      <p:sp>
        <p:nvSpPr>
          <p:cNvPr id="8" name="TextBox 7"/>
          <p:cNvSpPr txBox="1"/>
          <p:nvPr/>
        </p:nvSpPr>
        <p:spPr>
          <a:xfrm>
            <a:off x="3651250" y="3194336"/>
            <a:ext cx="812800" cy="369332"/>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dirty="0" smtClean="0"/>
              <a:t>ODIN</a:t>
            </a:r>
            <a:endParaRPr lang="sv-SE" dirty="0" smtClean="0"/>
          </a:p>
        </p:txBody>
      </p:sp>
      <p:sp>
        <p:nvSpPr>
          <p:cNvPr id="21" name="TextBox 20"/>
          <p:cNvSpPr txBox="1"/>
          <p:nvPr/>
        </p:nvSpPr>
        <p:spPr>
          <a:xfrm>
            <a:off x="4405323" y="3730899"/>
            <a:ext cx="984250" cy="369332"/>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dirty="0" smtClean="0"/>
              <a:t>DREAM</a:t>
            </a:r>
            <a:endParaRPr lang="sv-SE" dirty="0" smtClean="0"/>
          </a:p>
        </p:txBody>
      </p:sp>
      <p:cxnSp>
        <p:nvCxnSpPr>
          <p:cNvPr id="22" name="Straight Arrow Connector 21"/>
          <p:cNvCxnSpPr/>
          <p:nvPr/>
        </p:nvCxnSpPr>
        <p:spPr>
          <a:xfrm flipH="1">
            <a:off x="3651250" y="3563668"/>
            <a:ext cx="406400" cy="868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21" idx="2"/>
          </p:cNvCxnSpPr>
          <p:nvPr/>
        </p:nvCxnSpPr>
        <p:spPr>
          <a:xfrm>
            <a:off x="4897448" y="4100231"/>
            <a:ext cx="49202" cy="586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848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a:t>The Instrument</a:t>
            </a:r>
            <a:endParaRPr lang="sv-SE" dirty="0"/>
          </a:p>
          <a:p>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3076575" y="1747590"/>
            <a:ext cx="6038850" cy="4303960"/>
          </a:xfrm>
          <a:prstGeom prst="rect">
            <a:avLst/>
          </a:prstGeom>
          <a:noFill/>
          <a:ln>
            <a:noFill/>
          </a:ln>
        </p:spPr>
      </p:pic>
    </p:spTree>
    <p:extLst>
      <p:ext uri="{BB962C8B-B14F-4D97-AF65-F5344CB8AC3E}">
        <p14:creationId xmlns:p14="http://schemas.microsoft.com/office/powerpoint/2010/main" val="36787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PSS Controlled Area</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9" name="Picture 8"/>
          <p:cNvPicPr/>
          <p:nvPr/>
        </p:nvPicPr>
        <p:blipFill rotWithShape="1">
          <a:blip r:embed="rId3">
            <a:extLst>
              <a:ext uri="{28A0092B-C50C-407E-A947-70E740481C1C}">
                <a14:useLocalDpi xmlns:a14="http://schemas.microsoft.com/office/drawing/2010/main" val="0"/>
              </a:ext>
            </a:extLst>
          </a:blip>
          <a:srcRect t="22572" r="14518" b="4725"/>
          <a:stretch/>
        </p:blipFill>
        <p:spPr bwMode="auto">
          <a:xfrm>
            <a:off x="2097732" y="1726406"/>
            <a:ext cx="7996537" cy="44973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556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US" dirty="0" smtClean="0"/>
              <a:t>ODIN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10034708" cy="4768062"/>
          </a:xfrm>
        </p:spPr>
        <p:txBody>
          <a:bodyPr/>
          <a:lstStyle/>
          <a:p>
            <a:pPr marL="144000" lvl="1" indent="0">
              <a:buNone/>
            </a:pPr>
            <a:endParaRPr lang="en-US" sz="1400" dirty="0"/>
          </a:p>
          <a:p>
            <a:pPr lvl="1"/>
            <a:endParaRPr lang="sv-SE" sz="1400"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US" dirty="0" smtClean="0"/>
              <a:t>RP Controlled Locks</a:t>
            </a:r>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2023-06-14</a:t>
            </a:fld>
            <a:endParaRPr lang="sv-SE" dirty="0"/>
          </a:p>
        </p:txBody>
      </p:sp>
      <p:pic>
        <p:nvPicPr>
          <p:cNvPr id="16" name="Picture 15"/>
          <p:cNvPicPr/>
          <p:nvPr/>
        </p:nvPicPr>
        <p:blipFill>
          <a:blip r:embed="rId3"/>
          <a:stretch>
            <a:fillRect/>
          </a:stretch>
        </p:blipFill>
        <p:spPr>
          <a:xfrm>
            <a:off x="3541990" y="1740434"/>
            <a:ext cx="5108021" cy="3377133"/>
          </a:xfrm>
          <a:prstGeom prst="rect">
            <a:avLst/>
          </a:prstGeom>
        </p:spPr>
      </p:pic>
      <p:pic>
        <p:nvPicPr>
          <p:cNvPr id="20" name="Picture 19"/>
          <p:cNvPicPr/>
          <p:nvPr/>
        </p:nvPicPr>
        <p:blipFill>
          <a:blip r:embed="rId4"/>
          <a:stretch>
            <a:fillRect/>
          </a:stretch>
        </p:blipFill>
        <p:spPr>
          <a:xfrm>
            <a:off x="552450" y="1609594"/>
            <a:ext cx="1895503" cy="1763378"/>
          </a:xfrm>
          <a:prstGeom prst="rect">
            <a:avLst/>
          </a:prstGeom>
        </p:spPr>
      </p:pic>
      <p:cxnSp>
        <p:nvCxnSpPr>
          <p:cNvPr id="8" name="Straight Arrow Connector 7"/>
          <p:cNvCxnSpPr>
            <a:stCxn id="20" idx="3"/>
          </p:cNvCxnSpPr>
          <p:nvPr/>
        </p:nvCxnSpPr>
        <p:spPr>
          <a:xfrm>
            <a:off x="2447953" y="2491283"/>
            <a:ext cx="1584297" cy="417017"/>
          </a:xfrm>
          <a:prstGeom prst="straightConnector1">
            <a:avLst/>
          </a:prstGeom>
          <a:ln w="19050">
            <a:solidFill>
              <a:srgbClr val="FF0000"/>
            </a:solidFill>
            <a:prstDash val="lg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ESS-0060907 - Chess Core Powerpoint</Template>
  <TotalTime>47813</TotalTime>
  <Words>2085</Words>
  <Application>Microsoft Office PowerPoint</Application>
  <PresentationFormat>Widescreen</PresentationFormat>
  <Paragraphs>392</Paragraphs>
  <Slides>43</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Courier New</vt:lpstr>
      <vt:lpstr>MS Mincho</vt:lpstr>
      <vt:lpstr>Segoe UI</vt:lpstr>
      <vt:lpstr>Segoe UI Historic</vt:lpstr>
      <vt:lpstr>Segoe UI Light</vt:lpstr>
      <vt:lpstr>Segoe UI Semibold</vt:lpstr>
      <vt:lpstr>Wingdings</vt:lpstr>
      <vt:lpstr>Office-tema</vt:lpstr>
      <vt:lpstr>PowerPoint Presentation</vt:lpstr>
      <vt:lpstr>ODIN Personal Safety System</vt:lpstr>
      <vt:lpstr>Agenda</vt:lpstr>
      <vt:lpstr>PowerPoint Presentation</vt:lpstr>
      <vt:lpstr>ODIN</vt:lpstr>
      <vt:lpstr>ODIN</vt:lpstr>
      <vt:lpstr>ODIN</vt:lpstr>
      <vt:lpstr>ODIN</vt:lpstr>
      <vt:lpstr>ODIN</vt:lpstr>
      <vt:lpstr>ODIN</vt:lpstr>
      <vt:lpstr>ODIN</vt:lpstr>
      <vt:lpstr>PowerPoint Presentation</vt:lpstr>
      <vt:lpstr>ODIN PSS Main Functions</vt:lpstr>
      <vt:lpstr>PowerPoint Presentation</vt:lpstr>
      <vt:lpstr>ODIN PSS Interfaces</vt:lpstr>
      <vt:lpstr>ODIN PSS Interfaces</vt:lpstr>
      <vt:lpstr>ODIN PSS Interfaces</vt:lpstr>
      <vt:lpstr>ODIN PSS Interfaces</vt:lpstr>
      <vt:lpstr>ODIN PSS Interfaces</vt:lpstr>
      <vt:lpstr>ODIN PSS Interfaces</vt:lpstr>
      <vt:lpstr>ODIN PSS Interfaces</vt:lpstr>
      <vt:lpstr>ODIN PSS Interfaces</vt:lpstr>
      <vt:lpstr>ODIN PSS Interfaces</vt:lpstr>
      <vt:lpstr>ODIN PSS Interfaces</vt:lpstr>
      <vt:lpstr>PowerPoint Presentation</vt:lpstr>
      <vt:lpstr>ODIN PSS Operational Activities</vt:lpstr>
      <vt:lpstr>ODIN PSS Operational Activities</vt:lpstr>
      <vt:lpstr>PowerPoint Presentation</vt:lpstr>
      <vt:lpstr>ODIN PSS Modes of Operations</vt:lpstr>
      <vt:lpstr>ODIN PSS Modes of Operations</vt:lpstr>
      <vt:lpstr>PowerPoint Presentation</vt:lpstr>
      <vt:lpstr>ODIN PSS key exchange system</vt:lpstr>
      <vt:lpstr>ODIN PSS Key Exchange System</vt:lpstr>
      <vt:lpstr>ODIN PSS Key Exchange System</vt:lpstr>
      <vt:lpstr>PowerPoint Presentation</vt:lpstr>
      <vt:lpstr>Formalised Search</vt:lpstr>
      <vt:lpstr>Formalised Search</vt:lpstr>
      <vt:lpstr>Formalised Search</vt:lpstr>
      <vt:lpstr>Formalised Search</vt:lpstr>
      <vt:lpstr>PowerPoint Presentation</vt:lpstr>
      <vt:lpstr>Steps to Enable the Instrument Shutter to Open</vt:lpstr>
      <vt:lpstr>THANKS FOR YOUR TIME!</vt:lpstr>
      <vt:lpstr>ODIN PSS ESOB</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Morteza Mansouri</dc:creator>
  <cp:lastModifiedBy>Afshin Farshidfar</cp:lastModifiedBy>
  <cp:revision>1337</cp:revision>
  <cp:lastPrinted>2019-03-08T10:27:30Z</cp:lastPrinted>
  <dcterms:created xsi:type="dcterms:W3CDTF">2021-10-04T20:11:20Z</dcterms:created>
  <dcterms:modified xsi:type="dcterms:W3CDTF">2023-06-14T15:21:24Z</dcterms:modified>
</cp:coreProperties>
</file>