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Lst>
  <p:notesMasterIdLst>
    <p:notesMasterId r:id="rId45"/>
  </p:notesMasterIdLst>
  <p:sldIdLst>
    <p:sldId id="262" r:id="rId3"/>
    <p:sldId id="267" r:id="rId4"/>
    <p:sldId id="272" r:id="rId5"/>
    <p:sldId id="278" r:id="rId6"/>
    <p:sldId id="388" r:id="rId7"/>
    <p:sldId id="385" r:id="rId8"/>
    <p:sldId id="387" r:id="rId9"/>
    <p:sldId id="281" r:id="rId10"/>
    <p:sldId id="402" r:id="rId11"/>
    <p:sldId id="400" r:id="rId12"/>
    <p:sldId id="340" r:id="rId13"/>
    <p:sldId id="339" r:id="rId14"/>
    <p:sldId id="313" r:id="rId15"/>
    <p:sldId id="291" r:id="rId16"/>
    <p:sldId id="288" r:id="rId17"/>
    <p:sldId id="389" r:id="rId18"/>
    <p:sldId id="331" r:id="rId19"/>
    <p:sldId id="287" r:id="rId20"/>
    <p:sldId id="401" r:id="rId21"/>
    <p:sldId id="335" r:id="rId22"/>
    <p:sldId id="350" r:id="rId23"/>
    <p:sldId id="377" r:id="rId24"/>
    <p:sldId id="355" r:id="rId25"/>
    <p:sldId id="395" r:id="rId26"/>
    <p:sldId id="282" r:id="rId27"/>
    <p:sldId id="383" r:id="rId28"/>
    <p:sldId id="404" r:id="rId29"/>
    <p:sldId id="344" r:id="rId30"/>
    <p:sldId id="369" r:id="rId31"/>
    <p:sldId id="390" r:id="rId32"/>
    <p:sldId id="396" r:id="rId33"/>
    <p:sldId id="397" r:id="rId34"/>
    <p:sldId id="374" r:id="rId35"/>
    <p:sldId id="398" r:id="rId36"/>
    <p:sldId id="405" r:id="rId37"/>
    <p:sldId id="399" r:id="rId38"/>
    <p:sldId id="403" r:id="rId39"/>
    <p:sldId id="394" r:id="rId40"/>
    <p:sldId id="392" r:id="rId41"/>
    <p:sldId id="406" r:id="rId42"/>
    <p:sldId id="407" r:id="rId43"/>
    <p:sldId id="309" r:id="rId4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teza Mansouri" initials="MM" lastIdx="1" clrIdx="0">
    <p:extLst>
      <p:ext uri="{19B8F6BF-5375-455C-9EA6-DF929625EA0E}">
        <p15:presenceInfo xmlns:p15="http://schemas.microsoft.com/office/powerpoint/2012/main" userId="S-1-5-21-1853637497-491971987-2917381224-60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D00"/>
    <a:srgbClr val="666666"/>
    <a:srgbClr val="821482"/>
    <a:srgbClr val="E244E2"/>
    <a:srgbClr val="BC5A00"/>
    <a:srgbClr val="E6E6E6"/>
    <a:srgbClr val="DEDEDE"/>
    <a:srgbClr val="DDDDDD"/>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02" autoAdjust="0"/>
    <p:restoredTop sz="94681" autoAdjust="0"/>
  </p:normalViewPr>
  <p:slideViewPr>
    <p:cSldViewPr snapToGrid="0" snapToObjects="1">
      <p:cViewPr varScale="1">
        <p:scale>
          <a:sx n="159" d="100"/>
          <a:sy n="159" d="100"/>
        </p:scale>
        <p:origin x="252" y="13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2023-06-14</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E5A434-646A-2746-9BDC-885B2382B33E}" type="slidenum">
              <a:rPr lang="sv-SE" smtClean="0"/>
              <a:t>3</a:t>
            </a:fld>
            <a:endParaRPr lang="sv-SE" dirty="0"/>
          </a:p>
        </p:txBody>
      </p:sp>
    </p:spTree>
    <p:extLst>
      <p:ext uri="{BB962C8B-B14F-4D97-AF65-F5344CB8AC3E}">
        <p14:creationId xmlns:p14="http://schemas.microsoft.com/office/powerpoint/2010/main" val="293829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Each PSS includes a key exchange which is a mechanically trapped key interlock system</a:t>
            </a:r>
          </a:p>
          <a:p>
            <a:r>
              <a:rPr lang="en-US" sz="1200" b="0" i="0" u="none" strike="noStrike" kern="1200" baseline="0" dirty="0">
                <a:solidFill>
                  <a:schemeClr val="tx1"/>
                </a:solidFill>
                <a:latin typeface="+mn-lt"/>
                <a:ea typeface="+mn-ea"/>
                <a:cs typeface="+mn-cs"/>
              </a:rPr>
              <a:t>where one key is exchanged for a number of other keys.</a:t>
            </a:r>
          </a:p>
          <a:p>
            <a:endParaRPr lang="en-US" sz="1200" b="0" i="0" u="none" strike="noStrike" kern="1200" baseline="0" dirty="0">
              <a:solidFill>
                <a:schemeClr val="tx1"/>
              </a:solidFill>
              <a:latin typeface="+mn-lt"/>
              <a:ea typeface="+mn-ea"/>
              <a:cs typeface="+mn-cs"/>
            </a:endParaRPr>
          </a:p>
          <a:p>
            <a:r>
              <a:rPr lang="en-US" dirty="0"/>
              <a:t>Main</a:t>
            </a:r>
            <a:r>
              <a:rPr lang="en-US" baseline="0" dirty="0"/>
              <a:t> functions:</a:t>
            </a:r>
          </a:p>
          <a:p>
            <a:endParaRPr lang="en-US" baseline="0" dirty="0"/>
          </a:p>
          <a:p>
            <a:pPr marL="171450" indent="-171450">
              <a:buFontTx/>
              <a:buChar char="-"/>
            </a:pPr>
            <a:r>
              <a:rPr lang="en-US" baseline="0" dirty="0"/>
              <a:t>To make sure PSS controlled area is safe to access</a:t>
            </a:r>
          </a:p>
          <a:p>
            <a:pPr marL="171450" indent="-171450">
              <a:buFontTx/>
              <a:buChar char="-"/>
            </a:pPr>
            <a:r>
              <a:rPr lang="en-US" baseline="0" dirty="0"/>
              <a:t>To make sure that PSS controlled area searched and locked before we go to beam on Target</a:t>
            </a:r>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3AE5A434-646A-2746-9BDC-885B2382B33E}" type="slidenum">
              <a:rPr lang="sv-SE" smtClean="0"/>
              <a:t>29</a:t>
            </a:fld>
            <a:endParaRPr lang="sv-SE"/>
          </a:p>
        </p:txBody>
      </p:sp>
    </p:spTree>
    <p:extLst>
      <p:ext uri="{BB962C8B-B14F-4D97-AF65-F5344CB8AC3E}">
        <p14:creationId xmlns:p14="http://schemas.microsoft.com/office/powerpoint/2010/main" val="3485561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70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518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36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894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855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86840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2023-06-14</a:t>
            </a:fld>
            <a:endParaRPr lang="sv-SE" dirty="0"/>
          </a:p>
        </p:txBody>
      </p:sp>
    </p:spTree>
    <p:extLst>
      <p:ext uri="{BB962C8B-B14F-4D97-AF65-F5344CB8AC3E}">
        <p14:creationId xmlns:p14="http://schemas.microsoft.com/office/powerpoint/2010/main" val="367286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140992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229307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246705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221538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404430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2023-06-14</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9713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88357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626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408256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985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2023-06-14</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2023-06-14</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98496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JP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52.jpe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52.jpe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52.jpe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8.pn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7.png"/><Relationship Id="rId5" Type="http://schemas.microsoft.com/office/2007/relationships/hdphoto" Target="../media/hdphoto2.wdp"/><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9.png"/><Relationship Id="rId7"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52.jpe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52.jpe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en/radiation-nuclear-caution-toxic-40263/" TargetMode="External"/><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CCFE6A-D8F4-453D-80DD-E1D3D325B121}"/>
              </a:ext>
            </a:extLst>
          </p:cNvPr>
          <p:cNvSpPr/>
          <p:nvPr/>
        </p:nvSpPr>
        <p:spPr>
          <a:xfrm>
            <a:off x="6460958" y="0"/>
            <a:ext cx="573104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Picture Placeholder 6"/>
          <p:cNvSpPr>
            <a:spLocks noGrp="1"/>
          </p:cNvSpPr>
          <p:nvPr>
            <p:ph type="pic" sz="quarter" idx="12"/>
          </p:nvPr>
        </p:nvSpPr>
        <p:spPr/>
      </p:sp>
      <p:sp>
        <p:nvSpPr>
          <p:cNvPr id="6" name="Text Placeholder 5"/>
          <p:cNvSpPr>
            <a:spLocks noGrp="1"/>
          </p:cNvSpPr>
          <p:nvPr>
            <p:ph type="body" sz="quarter" idx="11"/>
          </p:nvPr>
        </p:nvSpPr>
        <p:spPr/>
        <p:txBody>
          <a:bodyPr/>
          <a:lstStyle/>
          <a:p>
            <a:endParaRPr lang="sv-SE"/>
          </a:p>
        </p:txBody>
      </p:sp>
      <p:sp>
        <p:nvSpPr>
          <p:cNvPr id="2" name="Text Placeholder 1"/>
          <p:cNvSpPr>
            <a:spLocks noGrp="1"/>
          </p:cNvSpPr>
          <p:nvPr>
            <p:ph type="body" sz="quarter" idx="10"/>
          </p:nvPr>
        </p:nvSpPr>
        <p:spPr/>
        <p:txBody>
          <a:bodyPr/>
          <a:lstStyle/>
          <a:p>
            <a:endParaRPr lang="sv-SE"/>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2</a:t>
            </a:r>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sz="4400" b="0" noProof="0" dirty="0">
                <a:solidFill>
                  <a:schemeClr val="bg1"/>
                </a:solidFill>
              </a:rPr>
              <a:t>BIFROST PSS Main Functions</a:t>
            </a:r>
            <a:endParaRPr lang="en-GB" dirty="0"/>
          </a:p>
        </p:txBody>
      </p:sp>
    </p:spTree>
    <p:extLst>
      <p:ext uri="{BB962C8B-B14F-4D97-AF65-F5344CB8AC3E}">
        <p14:creationId xmlns:p14="http://schemas.microsoft.com/office/powerpoint/2010/main" val="198854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49FD3C-243D-4C2F-B5A5-77581FFD6361}"/>
              </a:ext>
            </a:extLst>
          </p:cNvPr>
          <p:cNvSpPr>
            <a:spLocks noGrp="1"/>
          </p:cNvSpPr>
          <p:nvPr>
            <p:ph type="title"/>
          </p:nvPr>
        </p:nvSpPr>
        <p:spPr/>
        <p:txBody>
          <a:bodyPr/>
          <a:lstStyle/>
          <a:p>
            <a:r>
              <a:rPr lang="sv-SE" dirty="0"/>
              <a:t>BIFROST PSS Main Functions </a:t>
            </a:r>
          </a:p>
        </p:txBody>
      </p:sp>
      <p:sp>
        <p:nvSpPr>
          <p:cNvPr id="9" name="Content Placeholder 8">
            <a:extLst>
              <a:ext uri="{FF2B5EF4-FFF2-40B4-BE49-F238E27FC236}">
                <a16:creationId xmlns:a16="http://schemas.microsoft.com/office/drawing/2014/main" id="{2649860F-884A-42E2-958E-3784CF988073}"/>
              </a:ext>
            </a:extLst>
          </p:cNvPr>
          <p:cNvSpPr>
            <a:spLocks noGrp="1"/>
          </p:cNvSpPr>
          <p:nvPr>
            <p:ph idx="13"/>
          </p:nvPr>
        </p:nvSpPr>
        <p:spPr>
          <a:xfrm>
            <a:off x="887808" y="1055629"/>
            <a:ext cx="10885091" cy="5706118"/>
          </a:xfrm>
        </p:spPr>
        <p:txBody>
          <a:bodyPr/>
          <a:lstStyle/>
          <a:p>
            <a:pPr marL="457200" indent="-457200">
              <a:buFont typeface="+mj-lt"/>
              <a:buAutoNum type="arabicPeriod"/>
            </a:pPr>
            <a:r>
              <a:rPr lang="en-US" dirty="0"/>
              <a:t>The BIFROST PSS prevents access to the BIFROST PSS controlled area by locking the access doors and interlocking the cave roof hatch drive system in the closed position, if the instrument shutter is open. </a:t>
            </a:r>
          </a:p>
          <a:p>
            <a:pPr marL="457200" indent="-457200">
              <a:buFont typeface="+mj-lt"/>
              <a:buAutoNum type="arabicPeriod"/>
            </a:pPr>
            <a:r>
              <a:rPr lang="en-US" dirty="0"/>
              <a:t>The BIFROST PSS prevents inadvertent opening of the instrument shutter by interlocking the instrument shutter drive system, if the BIFROST PSS controlled area is not searched and locked. </a:t>
            </a:r>
          </a:p>
          <a:p>
            <a:pPr marL="457200" indent="-457200">
              <a:buFont typeface="+mj-lt"/>
              <a:buAutoNum type="arabicPeriod"/>
            </a:pPr>
            <a:r>
              <a:rPr lang="en-US" dirty="0"/>
              <a:t>If an intrusion into the BIFROST PSS controlled area is detected by the safety position monitoring switches at any of the access points, the BIFROST PSS interlocks the instrument shutter. If the shutter is not closed after a certain amount of time, the BIFROST PSS also requests the ACC PSS (=ESS.ACC.F01) to switch off the proton beam to target, </a:t>
            </a:r>
          </a:p>
        </p:txBody>
      </p:sp>
    </p:spTree>
    <p:extLst>
      <p:ext uri="{BB962C8B-B14F-4D97-AF65-F5344CB8AC3E}">
        <p14:creationId xmlns:p14="http://schemas.microsoft.com/office/powerpoint/2010/main" val="159815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49FD3C-243D-4C2F-B5A5-77581FFD6361}"/>
              </a:ext>
            </a:extLst>
          </p:cNvPr>
          <p:cNvSpPr>
            <a:spLocks noGrp="1"/>
          </p:cNvSpPr>
          <p:nvPr>
            <p:ph type="title"/>
          </p:nvPr>
        </p:nvSpPr>
        <p:spPr/>
        <p:txBody>
          <a:bodyPr/>
          <a:lstStyle/>
          <a:p>
            <a:r>
              <a:rPr lang="sv-SE" dirty="0"/>
              <a:t>BIFROST PSS Main Functions </a:t>
            </a:r>
          </a:p>
        </p:txBody>
      </p:sp>
      <p:sp>
        <p:nvSpPr>
          <p:cNvPr id="9" name="Content Placeholder 8">
            <a:extLst>
              <a:ext uri="{FF2B5EF4-FFF2-40B4-BE49-F238E27FC236}">
                <a16:creationId xmlns:a16="http://schemas.microsoft.com/office/drawing/2014/main" id="{2649860F-884A-42E2-958E-3784CF988073}"/>
              </a:ext>
            </a:extLst>
          </p:cNvPr>
          <p:cNvSpPr>
            <a:spLocks noGrp="1"/>
          </p:cNvSpPr>
          <p:nvPr>
            <p:ph idx="13"/>
          </p:nvPr>
        </p:nvSpPr>
        <p:spPr>
          <a:xfrm>
            <a:off x="1103709" y="1166780"/>
            <a:ext cx="9360000" cy="4746742"/>
          </a:xfrm>
        </p:spPr>
        <p:txBody>
          <a:bodyPr/>
          <a:lstStyle/>
          <a:p>
            <a:pPr marL="457200" indent="-457200">
              <a:buFont typeface="+mj-lt"/>
              <a:buAutoNum type="arabicPeriod" startAt="4"/>
            </a:pPr>
            <a:r>
              <a:rPr lang="en-US" dirty="0"/>
              <a:t>If any Emergency Switch-OFF Button (ESOB) in the BIFROST PSS controlled area is pressed, the BIFROST PSS interlocks the instrument shutter. The BIFROST PSS also requests the ACC PSS to switch off the proton beam to target, if the shutter is not detected closed upon pressing the ESOB.</a:t>
            </a:r>
          </a:p>
          <a:p>
            <a:pPr marL="457200" indent="-457200">
              <a:buFont typeface="+mj-lt"/>
              <a:buAutoNum type="arabicPeriod" startAt="4"/>
            </a:pPr>
            <a:r>
              <a:rPr lang="en-US" dirty="0"/>
              <a:t>If the BIFROST PSS receives a high radiation alarm from the radiation monitor downstream the instrument shutter when the instrument shutter is closed, and access to the BIFROST PSS controlled area is permitted, it requests the Accelerator PSS to switch OFF the proton beam to target.</a:t>
            </a:r>
          </a:p>
          <a:p>
            <a:pPr marL="457200" indent="-457200">
              <a:buFont typeface="+mj-lt"/>
              <a:buAutoNum type="arabicPeriod" startAt="4"/>
            </a:pPr>
            <a:r>
              <a:rPr lang="en-US" dirty="0"/>
              <a:t>Complementary indications:</a:t>
            </a:r>
          </a:p>
          <a:p>
            <a:pPr marL="804863" lvl="2" indent="-287338">
              <a:buFont typeface="Courier New" panose="02070309020205020404" pitchFamily="49" charset="0"/>
              <a:buChar char="o"/>
              <a:tabLst>
                <a:tab pos="914400" algn="l"/>
              </a:tabLst>
            </a:pPr>
            <a:r>
              <a:rPr lang="en-US" dirty="0"/>
              <a:t>Message display</a:t>
            </a:r>
          </a:p>
          <a:p>
            <a:pPr marL="804863" lvl="2" indent="-287338">
              <a:buFont typeface="Courier New" panose="02070309020205020404" pitchFamily="49" charset="0"/>
              <a:buChar char="o"/>
              <a:tabLst>
                <a:tab pos="914400" algn="l"/>
              </a:tabLst>
            </a:pPr>
            <a:r>
              <a:rPr lang="en-US" dirty="0"/>
              <a:t>Blue light</a:t>
            </a:r>
          </a:p>
          <a:p>
            <a:pPr marL="804863" lvl="2" indent="-287338">
              <a:buFont typeface="Courier New" panose="02070309020205020404" pitchFamily="49" charset="0"/>
              <a:buChar char="o"/>
              <a:tabLst>
                <a:tab pos="914400" algn="l"/>
              </a:tabLst>
            </a:pPr>
            <a:r>
              <a:rPr lang="en-US" dirty="0"/>
              <a:t>Sounder on ESOS</a:t>
            </a:r>
          </a:p>
          <a:p>
            <a:pPr marL="804863" lvl="2" indent="-287338">
              <a:buFont typeface="Courier New" panose="02070309020205020404" pitchFamily="49" charset="0"/>
              <a:buChar char="o"/>
              <a:tabLst>
                <a:tab pos="914400" algn="l"/>
              </a:tabLst>
            </a:pPr>
            <a:endParaRPr lang="en-US" dirty="0"/>
          </a:p>
        </p:txBody>
      </p:sp>
    </p:spTree>
    <p:extLst>
      <p:ext uri="{BB962C8B-B14F-4D97-AF65-F5344CB8AC3E}">
        <p14:creationId xmlns:p14="http://schemas.microsoft.com/office/powerpoint/2010/main" val="172989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calcmode="lin" valueType="num">
                                      <p:cBhvr additive="base">
                                        <p:cTn id="2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CCFE6A-D8F4-453D-80DD-E1D3D325B121}"/>
              </a:ext>
            </a:extLst>
          </p:cNvPr>
          <p:cNvSpPr/>
          <p:nvPr/>
        </p:nvSpPr>
        <p:spPr>
          <a:xfrm>
            <a:off x="6460958" y="0"/>
            <a:ext cx="573104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Picture Placeholder 6"/>
          <p:cNvSpPr>
            <a:spLocks noGrp="1"/>
          </p:cNvSpPr>
          <p:nvPr>
            <p:ph type="pic" sz="quarter" idx="12"/>
          </p:nvPr>
        </p:nvSpPr>
        <p:spPr/>
      </p:sp>
      <p:sp>
        <p:nvSpPr>
          <p:cNvPr id="6" name="Text Placeholder 5"/>
          <p:cNvSpPr>
            <a:spLocks noGrp="1"/>
          </p:cNvSpPr>
          <p:nvPr>
            <p:ph type="body" sz="quarter" idx="11"/>
          </p:nvPr>
        </p:nvSpPr>
        <p:spPr/>
        <p:txBody>
          <a:bodyPr/>
          <a:lstStyle/>
          <a:p>
            <a:endParaRPr lang="sv-SE"/>
          </a:p>
        </p:txBody>
      </p:sp>
      <p:sp>
        <p:nvSpPr>
          <p:cNvPr id="2" name="Text Placeholder 1"/>
          <p:cNvSpPr>
            <a:spLocks noGrp="1"/>
          </p:cNvSpPr>
          <p:nvPr>
            <p:ph type="body" sz="quarter" idx="10"/>
          </p:nvPr>
        </p:nvSpPr>
        <p:spPr/>
        <p:txBody>
          <a:bodyPr/>
          <a:lstStyle/>
          <a:p>
            <a:endParaRPr lang="sv-SE"/>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3</a:t>
            </a:r>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sz="4400" b="0" noProof="0" dirty="0">
                <a:solidFill>
                  <a:schemeClr val="bg1"/>
                </a:solidFill>
              </a:rPr>
              <a:t>BIFROST PSS Interfaces</a:t>
            </a:r>
            <a:endParaRPr lang="en-GB" dirty="0"/>
          </a:p>
        </p:txBody>
      </p:sp>
    </p:spTree>
    <p:extLst>
      <p:ext uri="{BB962C8B-B14F-4D97-AF65-F5344CB8AC3E}">
        <p14:creationId xmlns:p14="http://schemas.microsoft.com/office/powerpoint/2010/main" val="30911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2BD1-13C4-4C89-BD0C-36FB835FAE65}"/>
              </a:ext>
            </a:extLst>
          </p:cNvPr>
          <p:cNvSpPr>
            <a:spLocks noGrp="1"/>
          </p:cNvSpPr>
          <p:nvPr>
            <p:ph type="title"/>
          </p:nvPr>
        </p:nvSpPr>
        <p:spPr/>
        <p:txBody>
          <a:bodyPr/>
          <a:lstStyle/>
          <a:p>
            <a:r>
              <a:rPr lang="sv-SE" dirty="0"/>
              <a:t>Interfaces: Motion Control System</a:t>
            </a:r>
          </a:p>
        </p:txBody>
      </p:sp>
      <p:sp>
        <p:nvSpPr>
          <p:cNvPr id="4" name="Slide Number Placeholder 3">
            <a:extLst>
              <a:ext uri="{FF2B5EF4-FFF2-40B4-BE49-F238E27FC236}">
                <a16:creationId xmlns:a16="http://schemas.microsoft.com/office/drawing/2014/main" id="{6BF7DD9F-814D-46E3-A239-F06978D6B6D4}"/>
              </a:ext>
            </a:extLst>
          </p:cNvPr>
          <p:cNvSpPr>
            <a:spLocks noGrp="1"/>
          </p:cNvSpPr>
          <p:nvPr>
            <p:ph type="sldNum" sz="quarter" idx="12"/>
          </p:nvPr>
        </p:nvSpPr>
        <p:spPr/>
        <p:txBody>
          <a:bodyPr/>
          <a:lstStyle/>
          <a:p>
            <a:fld id="{F7283078-D760-1647-8B80-66BA8B52336D}" type="slidenum">
              <a:rPr lang="sv-SE" smtClean="0"/>
              <a:t>14</a:t>
            </a:fld>
            <a:endParaRPr lang="sv-SE" dirty="0"/>
          </a:p>
        </p:txBody>
      </p:sp>
      <p:sp>
        <p:nvSpPr>
          <p:cNvPr id="5" name="Text Placeholder 4">
            <a:extLst>
              <a:ext uri="{FF2B5EF4-FFF2-40B4-BE49-F238E27FC236}">
                <a16:creationId xmlns:a16="http://schemas.microsoft.com/office/drawing/2014/main" id="{5F33911E-C0C1-4612-BA6F-CF687E674F31}"/>
              </a:ext>
            </a:extLst>
          </p:cNvPr>
          <p:cNvSpPr>
            <a:spLocks noGrp="1"/>
          </p:cNvSpPr>
          <p:nvPr>
            <p:ph type="body" sz="quarter" idx="14"/>
          </p:nvPr>
        </p:nvSpPr>
        <p:spPr>
          <a:xfrm>
            <a:off x="1103709" y="931026"/>
            <a:ext cx="5838512" cy="507076"/>
          </a:xfrm>
        </p:spPr>
        <p:txBody>
          <a:bodyPr/>
          <a:lstStyle/>
          <a:p>
            <a:r>
              <a:rPr lang="sv-SE" dirty="0"/>
              <a:t>Interface diagram for the instrument </a:t>
            </a:r>
            <a:r>
              <a:rPr lang="sv-SE" dirty="0" err="1"/>
              <a:t>shutter</a:t>
            </a:r>
            <a:endParaRPr lang="sv-SE" dirty="0"/>
          </a:p>
        </p:txBody>
      </p:sp>
      <p:pic>
        <p:nvPicPr>
          <p:cNvPr id="6" name="Picture 5">
            <a:extLst>
              <a:ext uri="{FF2B5EF4-FFF2-40B4-BE49-F238E27FC236}">
                <a16:creationId xmlns:a16="http://schemas.microsoft.com/office/drawing/2014/main" id="{66833440-6DAF-001C-E8F2-CEB1DF574FB8}"/>
              </a:ext>
            </a:extLst>
          </p:cNvPr>
          <p:cNvPicPr>
            <a:picLocks noChangeAspect="1"/>
          </p:cNvPicPr>
          <p:nvPr/>
        </p:nvPicPr>
        <p:blipFill>
          <a:blip r:embed="rId2"/>
          <a:stretch>
            <a:fillRect/>
          </a:stretch>
        </p:blipFill>
        <p:spPr>
          <a:xfrm>
            <a:off x="4427895" y="1695176"/>
            <a:ext cx="4784174" cy="3501909"/>
          </a:xfrm>
          <a:prstGeom prst="rect">
            <a:avLst/>
          </a:prstGeom>
        </p:spPr>
      </p:pic>
      <p:pic>
        <p:nvPicPr>
          <p:cNvPr id="8" name="Picture 7">
            <a:extLst>
              <a:ext uri="{FF2B5EF4-FFF2-40B4-BE49-F238E27FC236}">
                <a16:creationId xmlns:a16="http://schemas.microsoft.com/office/drawing/2014/main" id="{D462B231-D3D6-189A-C27B-A4765891947D}"/>
              </a:ext>
            </a:extLst>
          </p:cNvPr>
          <p:cNvPicPr>
            <a:picLocks noChangeAspect="1"/>
          </p:cNvPicPr>
          <p:nvPr/>
        </p:nvPicPr>
        <p:blipFill>
          <a:blip r:embed="rId3"/>
          <a:stretch>
            <a:fillRect/>
          </a:stretch>
        </p:blipFill>
        <p:spPr>
          <a:xfrm>
            <a:off x="9060993" y="2014159"/>
            <a:ext cx="1181526" cy="3025115"/>
          </a:xfrm>
          <a:prstGeom prst="rect">
            <a:avLst/>
          </a:prstGeom>
        </p:spPr>
      </p:pic>
      <p:sp>
        <p:nvSpPr>
          <p:cNvPr id="10" name="AutoShape 2">
            <a:extLst>
              <a:ext uri="{FF2B5EF4-FFF2-40B4-BE49-F238E27FC236}">
                <a16:creationId xmlns:a16="http://schemas.microsoft.com/office/drawing/2014/main" id="{6D58E1EE-7E5D-5463-29BC-AA00E4A7F4E7}"/>
              </a:ext>
            </a:extLst>
          </p:cNvPr>
          <p:cNvSpPr>
            <a:spLocks noChangeAspect="1" noChangeArrowheads="1"/>
          </p:cNvSpPr>
          <p:nvPr/>
        </p:nvSpPr>
        <p:spPr bwMode="auto">
          <a:xfrm>
            <a:off x="9419714" y="3833434"/>
            <a:ext cx="256641" cy="2566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01712802-8CD0-9CAA-7C3B-75EF3A9EAF0F}"/>
              </a:ext>
            </a:extLst>
          </p:cNvPr>
          <p:cNvPicPr>
            <a:picLocks noChangeAspect="1"/>
          </p:cNvPicPr>
          <p:nvPr/>
        </p:nvPicPr>
        <p:blipFill>
          <a:blip r:embed="rId4"/>
          <a:stretch>
            <a:fillRect/>
          </a:stretch>
        </p:blipFill>
        <p:spPr>
          <a:xfrm>
            <a:off x="10010214" y="1134756"/>
            <a:ext cx="1555241" cy="815369"/>
          </a:xfrm>
          <a:prstGeom prst="rect">
            <a:avLst/>
          </a:prstGeom>
          <a:ln w="19050">
            <a:solidFill>
              <a:schemeClr val="tx1"/>
            </a:solidFill>
            <a:prstDash val="dash"/>
          </a:ln>
        </p:spPr>
      </p:pic>
      <p:sp>
        <p:nvSpPr>
          <p:cNvPr id="12" name="Rounded Rectangle 14">
            <a:extLst>
              <a:ext uri="{FF2B5EF4-FFF2-40B4-BE49-F238E27FC236}">
                <a16:creationId xmlns:a16="http://schemas.microsoft.com/office/drawing/2014/main" id="{AD239D8C-5FD1-790E-A91A-8C9696337844}"/>
              </a:ext>
            </a:extLst>
          </p:cNvPr>
          <p:cNvSpPr/>
          <p:nvPr/>
        </p:nvSpPr>
        <p:spPr>
          <a:xfrm>
            <a:off x="9510596" y="2367486"/>
            <a:ext cx="326107" cy="220367"/>
          </a:xfrm>
          <a:prstGeom prst="roundRect">
            <a:avLst/>
          </a:prstGeom>
          <a:noFill/>
          <a:ln w="25400">
            <a:solidFill>
              <a:schemeClr val="tx1"/>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3" name="Rounded Rectangle 14">
            <a:extLst>
              <a:ext uri="{FF2B5EF4-FFF2-40B4-BE49-F238E27FC236}">
                <a16:creationId xmlns:a16="http://schemas.microsoft.com/office/drawing/2014/main" id="{5656D7F6-0B1A-6A9F-3176-CD253D3FDC38}"/>
              </a:ext>
            </a:extLst>
          </p:cNvPr>
          <p:cNvSpPr/>
          <p:nvPr/>
        </p:nvSpPr>
        <p:spPr>
          <a:xfrm>
            <a:off x="9686748" y="2941318"/>
            <a:ext cx="247235" cy="220367"/>
          </a:xfrm>
          <a:prstGeom prst="roundRect">
            <a:avLst/>
          </a:prstGeom>
          <a:noFill/>
          <a:ln w="25400">
            <a:solidFill>
              <a:schemeClr val="tx1"/>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cxnSp>
        <p:nvCxnSpPr>
          <p:cNvPr id="15" name="Straight Connector 14">
            <a:extLst>
              <a:ext uri="{FF2B5EF4-FFF2-40B4-BE49-F238E27FC236}">
                <a16:creationId xmlns:a16="http://schemas.microsoft.com/office/drawing/2014/main" id="{64F39DDA-E611-CC4C-55B2-293F96991193}"/>
              </a:ext>
            </a:extLst>
          </p:cNvPr>
          <p:cNvCxnSpPr>
            <a:cxnSpLocks/>
            <a:stCxn id="12" idx="3"/>
            <a:endCxn id="11" idx="1"/>
          </p:cNvCxnSpPr>
          <p:nvPr/>
        </p:nvCxnSpPr>
        <p:spPr>
          <a:xfrm flipV="1">
            <a:off x="9836703" y="1542441"/>
            <a:ext cx="173511" cy="93522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4CC7D48-69AA-9733-7754-94EA045A3B15}"/>
              </a:ext>
            </a:extLst>
          </p:cNvPr>
          <p:cNvCxnSpPr>
            <a:cxnSpLocks/>
            <a:stCxn id="13" idx="3"/>
            <a:endCxn id="25" idx="1"/>
          </p:cNvCxnSpPr>
          <p:nvPr/>
        </p:nvCxnSpPr>
        <p:spPr>
          <a:xfrm>
            <a:off x="9933983" y="3051502"/>
            <a:ext cx="464358" cy="19975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36C2C57-E979-8A53-D6F2-E1BC3AF1AA2B}"/>
              </a:ext>
            </a:extLst>
          </p:cNvPr>
          <p:cNvPicPr>
            <a:picLocks noChangeAspect="1"/>
          </p:cNvPicPr>
          <p:nvPr/>
        </p:nvPicPr>
        <p:blipFill>
          <a:blip r:embed="rId5"/>
          <a:stretch>
            <a:fillRect/>
          </a:stretch>
        </p:blipFill>
        <p:spPr>
          <a:xfrm>
            <a:off x="10398341" y="2763328"/>
            <a:ext cx="1514463" cy="975859"/>
          </a:xfrm>
          <a:prstGeom prst="rect">
            <a:avLst/>
          </a:prstGeom>
          <a:ln w="19050">
            <a:solidFill>
              <a:schemeClr val="tx1"/>
            </a:solidFill>
            <a:prstDash val="dash"/>
          </a:ln>
        </p:spPr>
      </p:pic>
      <p:pic>
        <p:nvPicPr>
          <p:cNvPr id="3" name="Picture 2">
            <a:extLst>
              <a:ext uri="{FF2B5EF4-FFF2-40B4-BE49-F238E27FC236}">
                <a16:creationId xmlns:a16="http://schemas.microsoft.com/office/drawing/2014/main" id="{AE1BF3FD-E36A-1120-ACF2-FF7632E1304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501917" y="1184564"/>
            <a:ext cx="2104901" cy="3501909"/>
          </a:xfrm>
          <a:prstGeom prst="rect">
            <a:avLst/>
          </a:prstGeom>
          <a:noFill/>
          <a:ln>
            <a:noFill/>
          </a:ln>
        </p:spPr>
      </p:pic>
      <p:cxnSp>
        <p:nvCxnSpPr>
          <p:cNvPr id="7" name="Straight Connector 6">
            <a:extLst>
              <a:ext uri="{FF2B5EF4-FFF2-40B4-BE49-F238E27FC236}">
                <a16:creationId xmlns:a16="http://schemas.microsoft.com/office/drawing/2014/main" id="{5BE8A583-2C8F-E65F-BDB1-8E2A3074B26B}"/>
              </a:ext>
            </a:extLst>
          </p:cNvPr>
          <p:cNvCxnSpPr>
            <a:cxnSpLocks/>
          </p:cNvCxnSpPr>
          <p:nvPr/>
        </p:nvCxnSpPr>
        <p:spPr>
          <a:xfrm flipH="1">
            <a:off x="2979931" y="2546942"/>
            <a:ext cx="2268142" cy="119955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8" name="Content Placeholder 51" descr="A picture containing indoor, wall, shelf&#10;&#10;Description automatically generated">
            <a:extLst>
              <a:ext uri="{FF2B5EF4-FFF2-40B4-BE49-F238E27FC236}">
                <a16:creationId xmlns:a16="http://schemas.microsoft.com/office/drawing/2014/main" id="{F837165C-B70B-F2FB-22D9-A0BC4513CC75}"/>
              </a:ext>
            </a:extLst>
          </p:cNvPr>
          <p:cNvPicPr>
            <a:picLocks noGrp="1" noChangeAspect="1"/>
          </p:cNvPicPr>
          <p:nvPr>
            <p:ph idx="1"/>
          </p:nvPr>
        </p:nvPicPr>
        <p:blipFill>
          <a:blip r:embed="rId7"/>
          <a:stretch>
            <a:fillRect/>
          </a:stretch>
        </p:blipFill>
        <p:spPr>
          <a:xfrm>
            <a:off x="1501917" y="4597111"/>
            <a:ext cx="2870200" cy="2152650"/>
          </a:xfrm>
        </p:spPr>
      </p:pic>
      <p:sp>
        <p:nvSpPr>
          <p:cNvPr id="19" name="Rectangle 18">
            <a:extLst>
              <a:ext uri="{FF2B5EF4-FFF2-40B4-BE49-F238E27FC236}">
                <a16:creationId xmlns:a16="http://schemas.microsoft.com/office/drawing/2014/main" id="{0AA1E40E-17E6-BC28-D490-8D2D722CD715}"/>
              </a:ext>
            </a:extLst>
          </p:cNvPr>
          <p:cNvSpPr/>
          <p:nvPr/>
        </p:nvSpPr>
        <p:spPr>
          <a:xfrm>
            <a:off x="1948577" y="5181690"/>
            <a:ext cx="1117100" cy="1443611"/>
          </a:xfrm>
          <a:prstGeom prst="rect">
            <a:avLst/>
          </a:prstGeom>
          <a:solidFill>
            <a:schemeClr val="accent5">
              <a:alpha val="6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3CFD17B-C55F-0971-66AB-40B989B406F0}"/>
              </a:ext>
            </a:extLst>
          </p:cNvPr>
          <p:cNvCxnSpPr>
            <a:cxnSpLocks/>
            <a:endCxn id="18" idx="3"/>
          </p:cNvCxnSpPr>
          <p:nvPr/>
        </p:nvCxnSpPr>
        <p:spPr>
          <a:xfrm flipH="1">
            <a:off x="4372117" y="4241717"/>
            <a:ext cx="2695433" cy="143171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B7B6710-8D1B-B110-8012-657F4E260EA1}"/>
              </a:ext>
            </a:extLst>
          </p:cNvPr>
          <p:cNvSpPr txBox="1"/>
          <p:nvPr/>
        </p:nvSpPr>
        <p:spPr>
          <a:xfrm>
            <a:off x="8211190" y="5127378"/>
            <a:ext cx="3901438" cy="1600438"/>
          </a:xfrm>
          <a:prstGeom prst="rect">
            <a:avLst/>
          </a:prstGeom>
          <a:noFill/>
        </p:spPr>
        <p:txBody>
          <a:bodyPr wrap="square">
            <a:spAutoFit/>
          </a:bodyPr>
          <a:lstStyle/>
          <a:p>
            <a:pPr marL="285750" indent="-228600">
              <a:buFont typeface="Wingdings" panose="05000000000000000000" pitchFamily="2" charset="2"/>
              <a:buChar char="Ø"/>
            </a:pPr>
            <a:r>
              <a:rPr lang="en-US" sz="1400" dirty="0"/>
              <a:t>Two sets of mechanical and magnetic position monitoring switches are installed on the instrument shutter</a:t>
            </a:r>
          </a:p>
          <a:p>
            <a:pPr marL="285750" indent="-228600">
              <a:buFont typeface="Wingdings" panose="05000000000000000000" pitchFamily="2" charset="2"/>
              <a:buChar char="Ø"/>
            </a:pPr>
            <a:r>
              <a:rPr lang="en-US" sz="1400" dirty="0"/>
              <a:t>Mechanical switch has two sets of NC safety contacts and the magnetic switch has one NC safety contact, which are closed when the shutter is closed.</a:t>
            </a:r>
          </a:p>
        </p:txBody>
      </p:sp>
    </p:spTree>
    <p:extLst>
      <p:ext uri="{BB962C8B-B14F-4D97-AF65-F5344CB8AC3E}">
        <p14:creationId xmlns:p14="http://schemas.microsoft.com/office/powerpoint/2010/main" val="362622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par>
                          <p:cTn id="24" fill="hold">
                            <p:stCondLst>
                              <p:cond delay="0"/>
                            </p:stCondLst>
                            <p:childTnLst>
                              <p:par>
                                <p:cTn id="25" presetID="2" presetClass="entr" presetSubtype="4" fill="hold" nodeType="after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additive="base">
                                        <p:cTn id="2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 calcmode="lin" valueType="num">
                                      <p:cBhvr additive="base">
                                        <p:cTn id="32"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7A223F7-3956-4B12-E5A1-B722B03680AB}"/>
              </a:ext>
            </a:extLst>
          </p:cNvPr>
          <p:cNvPicPr>
            <a:picLocks noChangeAspect="1"/>
          </p:cNvPicPr>
          <p:nvPr/>
        </p:nvPicPr>
        <p:blipFill>
          <a:blip r:embed="rId2"/>
          <a:stretch>
            <a:fillRect/>
          </a:stretch>
        </p:blipFill>
        <p:spPr>
          <a:xfrm>
            <a:off x="6456153" y="4124728"/>
            <a:ext cx="682484" cy="1560171"/>
          </a:xfrm>
          <a:prstGeom prst="rect">
            <a:avLst/>
          </a:prstGeom>
        </p:spPr>
      </p:pic>
      <p:pic>
        <p:nvPicPr>
          <p:cNvPr id="4" name="Picture 3">
            <a:extLst>
              <a:ext uri="{FF2B5EF4-FFF2-40B4-BE49-F238E27FC236}">
                <a16:creationId xmlns:a16="http://schemas.microsoft.com/office/drawing/2014/main" id="{1675630B-F214-7F4F-528B-199B1DDF946D}"/>
              </a:ext>
            </a:extLst>
          </p:cNvPr>
          <p:cNvPicPr>
            <a:picLocks noChangeAspect="1"/>
          </p:cNvPicPr>
          <p:nvPr/>
        </p:nvPicPr>
        <p:blipFill>
          <a:blip r:embed="rId3"/>
          <a:stretch>
            <a:fillRect/>
          </a:stretch>
        </p:blipFill>
        <p:spPr>
          <a:xfrm>
            <a:off x="7591898" y="1559355"/>
            <a:ext cx="3817621" cy="3034519"/>
          </a:xfrm>
          <a:prstGeom prst="rect">
            <a:avLst/>
          </a:prstGeom>
        </p:spPr>
      </p:pic>
      <p:pic>
        <p:nvPicPr>
          <p:cNvPr id="36" name="Picture 35"/>
          <p:cNvPicPr>
            <a:picLocks noChangeAspect="1"/>
          </p:cNvPicPr>
          <p:nvPr/>
        </p:nvPicPr>
        <p:blipFill>
          <a:blip r:embed="rId4"/>
          <a:stretch>
            <a:fillRect/>
          </a:stretch>
        </p:blipFill>
        <p:spPr>
          <a:xfrm>
            <a:off x="8418570" y="4663692"/>
            <a:ext cx="660102" cy="669954"/>
          </a:xfrm>
          <a:prstGeom prst="rect">
            <a:avLst/>
          </a:prstGeom>
        </p:spPr>
      </p:pic>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sv-SE" dirty="0"/>
              <a:t>Interfaces: </a:t>
            </a:r>
            <a:r>
              <a:rPr lang="en-GB" dirty="0"/>
              <a:t>Access Doors</a:t>
            </a:r>
          </a:p>
        </p:txBody>
      </p:sp>
      <p:sp>
        <p:nvSpPr>
          <p:cNvPr id="2" name="Content Placeholder 1"/>
          <p:cNvSpPr>
            <a:spLocks noGrp="1"/>
          </p:cNvSpPr>
          <p:nvPr>
            <p:ph idx="1"/>
          </p:nvPr>
        </p:nvSpPr>
        <p:spPr>
          <a:xfrm>
            <a:off x="488624" y="1268193"/>
            <a:ext cx="5607375" cy="5108543"/>
          </a:xfrm>
        </p:spPr>
        <p:txBody>
          <a:bodyPr/>
          <a:lstStyle/>
          <a:p>
            <a:pPr marL="285750" indent="-228600">
              <a:buFont typeface="Wingdings" panose="05000000000000000000" pitchFamily="2" charset="2"/>
              <a:buChar char="Ø"/>
            </a:pPr>
            <a:r>
              <a:rPr lang="en-US" sz="1600" dirty="0"/>
              <a:t>The access doors are equipped with a solenoid controlled (</a:t>
            </a:r>
            <a:r>
              <a:rPr lang="en-US" sz="1600" dirty="0" err="1"/>
              <a:t>energise</a:t>
            </a:r>
            <a:r>
              <a:rPr lang="en-US" sz="1600" dirty="0"/>
              <a:t> to unlock) safety lock.</a:t>
            </a:r>
          </a:p>
          <a:p>
            <a:pPr marL="285750" indent="-228600">
              <a:buFont typeface="Wingdings" panose="05000000000000000000" pitchFamily="2" charset="2"/>
              <a:buChar char="Ø"/>
            </a:pPr>
            <a:r>
              <a:rPr lang="en-US" sz="1600" dirty="0"/>
              <a:t>The access doors are locked by BIFROST PSS when the instrument shutter operation is permitted.</a:t>
            </a:r>
          </a:p>
          <a:p>
            <a:pPr marL="285750" indent="-228600">
              <a:buFont typeface="Wingdings" panose="05000000000000000000" pitchFamily="2" charset="2"/>
              <a:buChar char="Ø"/>
            </a:pPr>
            <a:r>
              <a:rPr lang="en-US" sz="1600" dirty="0"/>
              <a:t> The locks have two NC safety circuits connected to the BIFROST PSS, which are closed when the door is closed and locked.</a:t>
            </a:r>
          </a:p>
          <a:p>
            <a:pPr marL="285750" indent="-228600">
              <a:buFont typeface="Wingdings" panose="05000000000000000000" pitchFamily="2" charset="2"/>
              <a:buChar char="Ø"/>
            </a:pPr>
            <a:r>
              <a:rPr lang="en-US" sz="1600" dirty="0"/>
              <a:t>The lock has an escape release button from inside </a:t>
            </a:r>
          </a:p>
          <a:p>
            <a:pPr marL="285750" indent="-228600">
              <a:buFont typeface="Wingdings" panose="05000000000000000000" pitchFamily="2" charset="2"/>
              <a:buChar char="Ø"/>
            </a:pPr>
            <a:r>
              <a:rPr lang="en-US" sz="1600" dirty="0"/>
              <a:t>Two sets of mechanical and magnetic position monitoring switches are also installed on each door.</a:t>
            </a:r>
          </a:p>
          <a:p>
            <a:pPr marL="285750" indent="-228600">
              <a:buFont typeface="Wingdings" panose="05000000000000000000" pitchFamily="2" charset="2"/>
              <a:buChar char="Ø"/>
            </a:pPr>
            <a:r>
              <a:rPr lang="en-US" sz="1600" dirty="0"/>
              <a:t>Both switches have two sets of NC safety contacts which are closed when the door is closed.</a:t>
            </a:r>
          </a:p>
          <a:p>
            <a:pPr marL="285750" indent="-228600">
              <a:buFont typeface="Wingdings" panose="05000000000000000000" pitchFamily="2" charset="2"/>
              <a:buChar char="Ø"/>
            </a:pPr>
            <a:r>
              <a:rPr lang="en-US" sz="1600" dirty="0"/>
              <a:t>The break glass unit contains a key that can override the access doors locking mechanism and open the door in case of an emergency.</a:t>
            </a:r>
          </a:p>
          <a:p>
            <a:pPr marL="285750" indent="-228600">
              <a:buFont typeface="Wingdings" panose="05000000000000000000" pitchFamily="2" charset="2"/>
              <a:buChar char="Ø"/>
            </a:pPr>
            <a:r>
              <a:rPr lang="en-US" sz="1600" dirty="0"/>
              <a:t> Beside each access door, there is a message display unit which shows the PSS statues</a:t>
            </a:r>
          </a:p>
          <a:p>
            <a:pPr marL="285750" indent="-228600">
              <a:buFont typeface="Wingdings" panose="05000000000000000000" pitchFamily="2" charset="2"/>
              <a:buChar char="Ø"/>
            </a:pPr>
            <a:r>
              <a:rPr lang="en-US" sz="1600" dirty="0"/>
              <a:t>HMI and Key exchange are beside the Elevated access door</a:t>
            </a:r>
          </a:p>
          <a:p>
            <a:pPr>
              <a:buFont typeface="Wingdings" panose="05000000000000000000" pitchFamily="2" charset="2"/>
              <a:buChar char="Ø"/>
            </a:pPr>
            <a:endParaRPr lang="en-US" sz="1600" dirty="0"/>
          </a:p>
          <a:p>
            <a:endParaRPr lang="sv-SE" dirty="0"/>
          </a:p>
        </p:txBody>
      </p:sp>
      <p:sp>
        <p:nvSpPr>
          <p:cNvPr id="8" name="Text Placeholder 7"/>
          <p:cNvSpPr>
            <a:spLocks noGrp="1"/>
          </p:cNvSpPr>
          <p:nvPr>
            <p:ph type="body" sz="quarter" idx="14"/>
          </p:nvPr>
        </p:nvSpPr>
        <p:spPr/>
        <p:txBody>
          <a:bodyPr/>
          <a:lstStyle/>
          <a:p>
            <a:r>
              <a:rPr lang="sv-SE" dirty="0"/>
              <a:t>Ground and Elevated Access doors</a:t>
            </a:r>
          </a:p>
        </p:txBody>
      </p:sp>
      <p:sp>
        <p:nvSpPr>
          <p:cNvPr id="10" name="Oval 9"/>
          <p:cNvSpPr/>
          <p:nvPr/>
        </p:nvSpPr>
        <p:spPr>
          <a:xfrm>
            <a:off x="10624812" y="3076614"/>
            <a:ext cx="255183" cy="575611"/>
          </a:xfrm>
          <a:prstGeom prst="ellipse">
            <a:avLst/>
          </a:prstGeom>
          <a:noFill/>
          <a:ln w="25400">
            <a:prstDash val="sys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12" name="Straight Arrow Connector 11"/>
          <p:cNvCxnSpPr>
            <a:cxnSpLocks/>
            <a:stCxn id="10" idx="4"/>
            <a:endCxn id="14" idx="6"/>
          </p:cNvCxnSpPr>
          <p:nvPr/>
        </p:nvCxnSpPr>
        <p:spPr>
          <a:xfrm flipH="1">
            <a:off x="7418403" y="3652225"/>
            <a:ext cx="3334001" cy="1158407"/>
          </a:xfrm>
          <a:prstGeom prst="straightConnector1">
            <a:avLst/>
          </a:prstGeom>
          <a:ln w="254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237138" y="3983461"/>
            <a:ext cx="1181265" cy="1654342"/>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Oval 16"/>
          <p:cNvSpPr/>
          <p:nvPr/>
        </p:nvSpPr>
        <p:spPr>
          <a:xfrm>
            <a:off x="10444467" y="2110734"/>
            <a:ext cx="370390" cy="416688"/>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Straight Arrow Connector 18"/>
          <p:cNvCxnSpPr>
            <a:cxnSpLocks/>
            <a:stCxn id="17" idx="2"/>
            <a:endCxn id="22" idx="6"/>
          </p:cNvCxnSpPr>
          <p:nvPr/>
        </p:nvCxnSpPr>
        <p:spPr>
          <a:xfrm flipH="1">
            <a:off x="7555152" y="2319078"/>
            <a:ext cx="2889315" cy="208344"/>
          </a:xfrm>
          <a:prstGeom prst="straightConnector1">
            <a:avLst/>
          </a:prstGeom>
          <a:ln w="254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5"/>
          <a:stretch>
            <a:fillRect/>
          </a:stretch>
        </p:blipFill>
        <p:spPr>
          <a:xfrm>
            <a:off x="6827771" y="1652168"/>
            <a:ext cx="342948" cy="809738"/>
          </a:xfrm>
          <a:prstGeom prst="rect">
            <a:avLst/>
          </a:prstGeom>
        </p:spPr>
      </p:pic>
      <p:pic>
        <p:nvPicPr>
          <p:cNvPr id="21" name="Picture 20"/>
          <p:cNvPicPr>
            <a:picLocks noChangeAspect="1"/>
          </p:cNvPicPr>
          <p:nvPr/>
        </p:nvPicPr>
        <p:blipFill>
          <a:blip r:embed="rId6"/>
          <a:stretch>
            <a:fillRect/>
          </a:stretch>
        </p:blipFill>
        <p:spPr>
          <a:xfrm>
            <a:off x="6408613" y="2527422"/>
            <a:ext cx="1181265" cy="1000265"/>
          </a:xfrm>
          <a:prstGeom prst="rect">
            <a:avLst/>
          </a:prstGeom>
        </p:spPr>
      </p:pic>
      <p:sp>
        <p:nvSpPr>
          <p:cNvPr id="22" name="Oval 21"/>
          <p:cNvSpPr/>
          <p:nvPr/>
        </p:nvSpPr>
        <p:spPr>
          <a:xfrm>
            <a:off x="6202143" y="1300505"/>
            <a:ext cx="1353009" cy="2453833"/>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Oval 30"/>
          <p:cNvSpPr/>
          <p:nvPr/>
        </p:nvSpPr>
        <p:spPr>
          <a:xfrm>
            <a:off x="10814857" y="3268561"/>
            <a:ext cx="364856" cy="304800"/>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4" name="Straight Arrow Connector 33"/>
          <p:cNvCxnSpPr>
            <a:cxnSpLocks/>
            <a:stCxn id="31" idx="4"/>
            <a:endCxn id="35" idx="0"/>
          </p:cNvCxnSpPr>
          <p:nvPr/>
        </p:nvCxnSpPr>
        <p:spPr>
          <a:xfrm flipH="1">
            <a:off x="8715007" y="3573361"/>
            <a:ext cx="2282278" cy="1020513"/>
          </a:xfrm>
          <a:prstGeom prst="straightConnector1">
            <a:avLst/>
          </a:prstGeom>
          <a:ln w="254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8330959" y="4593874"/>
            <a:ext cx="768096" cy="936314"/>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0" name="Picture 39">
            <a:extLst>
              <a:ext uri="{FF2B5EF4-FFF2-40B4-BE49-F238E27FC236}">
                <a16:creationId xmlns:a16="http://schemas.microsoft.com/office/drawing/2014/main" id="{659F7BE1-1BB6-4757-99E7-598D9C5576C7}"/>
              </a:ext>
            </a:extLst>
          </p:cNvPr>
          <p:cNvPicPr>
            <a:picLocks noChangeAspect="1"/>
          </p:cNvPicPr>
          <p:nvPr/>
        </p:nvPicPr>
        <p:blipFill>
          <a:blip r:embed="rId7"/>
          <a:stretch>
            <a:fillRect/>
          </a:stretch>
        </p:blipFill>
        <p:spPr>
          <a:xfrm>
            <a:off x="10752403" y="5213843"/>
            <a:ext cx="1085826" cy="1448456"/>
          </a:xfrm>
          <a:prstGeom prst="rect">
            <a:avLst/>
          </a:prstGeom>
        </p:spPr>
      </p:pic>
      <p:pic>
        <p:nvPicPr>
          <p:cNvPr id="41" name="Picture 40">
            <a:extLst>
              <a:ext uri="{FF2B5EF4-FFF2-40B4-BE49-F238E27FC236}">
                <a16:creationId xmlns:a16="http://schemas.microsoft.com/office/drawing/2014/main" id="{82D2D1C4-02B8-C1C9-DB95-AA4067A9C263}"/>
              </a:ext>
            </a:extLst>
          </p:cNvPr>
          <p:cNvPicPr>
            <a:picLocks/>
          </p:cNvPicPr>
          <p:nvPr/>
        </p:nvPicPr>
        <p:blipFill>
          <a:blip r:embed="rId8"/>
          <a:stretch>
            <a:fillRect/>
          </a:stretch>
        </p:blipFill>
        <p:spPr>
          <a:xfrm>
            <a:off x="9666577" y="5215643"/>
            <a:ext cx="1085826" cy="1439584"/>
          </a:xfrm>
          <a:prstGeom prst="rect">
            <a:avLst/>
          </a:prstGeom>
        </p:spPr>
      </p:pic>
      <p:sp>
        <p:nvSpPr>
          <p:cNvPr id="42" name="Oval 41">
            <a:extLst>
              <a:ext uri="{FF2B5EF4-FFF2-40B4-BE49-F238E27FC236}">
                <a16:creationId xmlns:a16="http://schemas.microsoft.com/office/drawing/2014/main" id="{26F8A93D-C87E-28B9-5EBE-5634F8137B5D}"/>
              </a:ext>
            </a:extLst>
          </p:cNvPr>
          <p:cNvSpPr/>
          <p:nvPr/>
        </p:nvSpPr>
        <p:spPr>
          <a:xfrm>
            <a:off x="10765391" y="2179324"/>
            <a:ext cx="768095" cy="1001611"/>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Oval 45">
            <a:extLst>
              <a:ext uri="{FF2B5EF4-FFF2-40B4-BE49-F238E27FC236}">
                <a16:creationId xmlns:a16="http://schemas.microsoft.com/office/drawing/2014/main" id="{73971232-A0CB-4176-6632-783B534F1A84}"/>
              </a:ext>
            </a:extLst>
          </p:cNvPr>
          <p:cNvSpPr/>
          <p:nvPr/>
        </p:nvSpPr>
        <p:spPr>
          <a:xfrm>
            <a:off x="9322992" y="4935170"/>
            <a:ext cx="2786458" cy="1922830"/>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7" name="Straight Arrow Connector 46">
            <a:extLst>
              <a:ext uri="{FF2B5EF4-FFF2-40B4-BE49-F238E27FC236}">
                <a16:creationId xmlns:a16="http://schemas.microsoft.com/office/drawing/2014/main" id="{78D55E62-32BC-013B-12A4-7A176FCF4088}"/>
              </a:ext>
            </a:extLst>
          </p:cNvPr>
          <p:cNvCxnSpPr>
            <a:cxnSpLocks/>
            <a:stCxn id="42" idx="5"/>
            <a:endCxn id="46" idx="0"/>
          </p:cNvCxnSpPr>
          <p:nvPr/>
        </p:nvCxnSpPr>
        <p:spPr>
          <a:xfrm flipH="1">
            <a:off x="10716221" y="3034252"/>
            <a:ext cx="704780" cy="1900918"/>
          </a:xfrm>
          <a:prstGeom prst="straightConnector1">
            <a:avLst/>
          </a:prstGeom>
          <a:ln w="254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0EB54D1-3ED4-A591-FD52-DC272F969594}"/>
              </a:ext>
            </a:extLst>
          </p:cNvPr>
          <p:cNvSpPr txBox="1"/>
          <p:nvPr/>
        </p:nvSpPr>
        <p:spPr>
          <a:xfrm>
            <a:off x="10879995" y="6261834"/>
            <a:ext cx="1425198" cy="261610"/>
          </a:xfrm>
          <a:prstGeom prst="rect">
            <a:avLst/>
          </a:prstGeom>
          <a:noFill/>
        </p:spPr>
        <p:txBody>
          <a:bodyPr wrap="square" rtlCol="0">
            <a:spAutoFit/>
          </a:bodyPr>
          <a:lstStyle/>
          <a:p>
            <a:pPr algn="l"/>
            <a:r>
              <a:rPr lang="sv-SE" sz="1100" b="1" dirty="0">
                <a:solidFill>
                  <a:srgbClr val="FFFFFF"/>
                </a:solidFill>
                <a:latin typeface="Calibri" panose="020F0502020204030204" pitchFamily="34" charset="0"/>
                <a:cs typeface="Calibri" panose="020F0502020204030204" pitchFamily="34" charset="0"/>
              </a:rPr>
              <a:t>SEARCHING</a:t>
            </a:r>
            <a:endParaRPr lang="sv-SE" sz="1050" b="1"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116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childTnLst>
                                </p:cTn>
                              </p:par>
                            </p:childTnLst>
                          </p:cTn>
                        </p:par>
                        <p:par>
                          <p:cTn id="14" fill="hold">
                            <p:stCondLst>
                              <p:cond delay="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
                                            <p:txEl>
                                              <p:pRg st="6" end="6"/>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
                                            <p:txEl>
                                              <p:pRg st="7" end="7"/>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7"/>
                                        </p:tgtEl>
                                        <p:attrNameLst>
                                          <p:attrName>style.visibility</p:attrName>
                                        </p:attrNameLst>
                                      </p:cBhvr>
                                      <p:to>
                                        <p:strVal val="visible"/>
                                      </p:to>
                                    </p:set>
                                  </p:childTnLst>
                                </p:cTn>
                              </p:par>
                              <p:par>
                                <p:cTn id="77" presetID="2" presetClass="entr" presetSubtype="4" fill="hold" nodeType="withEffect">
                                  <p:stCondLst>
                                    <p:cond delay="0"/>
                                  </p:stCondLst>
                                  <p:childTnLst>
                                    <p:set>
                                      <p:cBhvr>
                                        <p:cTn id="78" dur="1" fill="hold">
                                          <p:stCondLst>
                                            <p:cond delay="0"/>
                                          </p:stCondLst>
                                        </p:cTn>
                                        <p:tgtEl>
                                          <p:spTgt spid="40"/>
                                        </p:tgtEl>
                                        <p:attrNameLst>
                                          <p:attrName>style.visibility</p:attrName>
                                        </p:attrNameLst>
                                      </p:cBhvr>
                                      <p:to>
                                        <p:strVal val="visible"/>
                                      </p:to>
                                    </p:set>
                                    <p:anim calcmode="lin" valueType="num">
                                      <p:cBhvr additive="base">
                                        <p:cTn id="79" dur="500" fill="hold"/>
                                        <p:tgtEl>
                                          <p:spTgt spid="40"/>
                                        </p:tgtEl>
                                        <p:attrNameLst>
                                          <p:attrName>ppt_x</p:attrName>
                                        </p:attrNameLst>
                                      </p:cBhvr>
                                      <p:tavLst>
                                        <p:tav tm="0">
                                          <p:val>
                                            <p:strVal val="#ppt_x"/>
                                          </p:val>
                                        </p:tav>
                                        <p:tav tm="100000">
                                          <p:val>
                                            <p:strVal val="#ppt_x"/>
                                          </p:val>
                                        </p:tav>
                                      </p:tavLst>
                                    </p:anim>
                                    <p:anim calcmode="lin" valueType="num">
                                      <p:cBhvr additive="base">
                                        <p:cTn id="8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41"/>
                                        </p:tgtEl>
                                        <p:attrNameLst>
                                          <p:attrName>style.visibility</p:attrName>
                                        </p:attrNameLst>
                                      </p:cBhvr>
                                      <p:to>
                                        <p:strVal val="visible"/>
                                      </p:to>
                                    </p:set>
                                    <p:anim calcmode="lin" valueType="num">
                                      <p:cBhvr additive="base">
                                        <p:cTn id="89" dur="500" fill="hold"/>
                                        <p:tgtEl>
                                          <p:spTgt spid="41"/>
                                        </p:tgtEl>
                                        <p:attrNameLst>
                                          <p:attrName>ppt_x</p:attrName>
                                        </p:attrNameLst>
                                      </p:cBhvr>
                                      <p:tavLst>
                                        <p:tav tm="0">
                                          <p:val>
                                            <p:strVal val="#ppt_x"/>
                                          </p:val>
                                        </p:tav>
                                        <p:tav tm="100000">
                                          <p:val>
                                            <p:strVal val="#ppt_x"/>
                                          </p:val>
                                        </p:tav>
                                      </p:tavLst>
                                    </p:anim>
                                    <p:anim calcmode="lin" valueType="num">
                                      <p:cBhvr additive="base">
                                        <p:cTn id="90" dur="500" fill="hold"/>
                                        <p:tgtEl>
                                          <p:spTgt spid="41"/>
                                        </p:tgtEl>
                                        <p:attrNameLst>
                                          <p:attrName>ppt_y</p:attrName>
                                        </p:attrNameLst>
                                      </p:cBhvr>
                                      <p:tavLst>
                                        <p:tav tm="0">
                                          <p:val>
                                            <p:strVal val="1+#ppt_h/2"/>
                                          </p:val>
                                        </p:tav>
                                        <p:tav tm="100000">
                                          <p:val>
                                            <p:strVal val="#ppt_y"/>
                                          </p:val>
                                        </p:tav>
                                      </p:tavLst>
                                    </p:anim>
                                  </p:childTnLst>
                                </p:cTn>
                              </p:par>
                              <p:par>
                                <p:cTn id="91" presetID="1" presetClass="exit" presetSubtype="0" fill="hold" nodeType="withEffect">
                                  <p:stCondLst>
                                    <p:cond delay="0"/>
                                  </p:stCondLst>
                                  <p:childTnLst>
                                    <p:set>
                                      <p:cBhvr>
                                        <p:cTn id="92" dur="1" fill="hold">
                                          <p:stCondLst>
                                            <p:cond delay="0"/>
                                          </p:stCondLst>
                                        </p:cTn>
                                        <p:tgtEl>
                                          <p:spTgt spid="40"/>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5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0" grpId="0" uiExpand="1" animBg="1"/>
      <p:bldP spid="14" grpId="0" uiExpand="1" animBg="1"/>
      <p:bldP spid="17" grpId="0" uiExpand="1" animBg="1"/>
      <p:bldP spid="22" grpId="0" uiExpand="1" animBg="1"/>
      <p:bldP spid="31" grpId="0" animBg="1"/>
      <p:bldP spid="35" grpId="0" animBg="1"/>
      <p:bldP spid="42" grpId="0" animBg="1"/>
      <p:bldP spid="46" grpId="0" animBg="1"/>
      <p:bldP spid="50" grpId="0"/>
      <p:bldP spid="5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089E47-4BDE-B036-3C01-40B9451A82BA}"/>
              </a:ext>
            </a:extLst>
          </p:cNvPr>
          <p:cNvPicPr>
            <a:picLocks noChangeAspect="1"/>
          </p:cNvPicPr>
          <p:nvPr/>
        </p:nvPicPr>
        <p:blipFill>
          <a:blip r:embed="rId2"/>
          <a:stretch>
            <a:fillRect/>
          </a:stretch>
        </p:blipFill>
        <p:spPr>
          <a:xfrm>
            <a:off x="430158" y="3883771"/>
            <a:ext cx="4298335" cy="3021102"/>
          </a:xfrm>
          <a:prstGeom prst="rect">
            <a:avLst/>
          </a:prstGeom>
        </p:spPr>
      </p:pic>
      <p:pic>
        <p:nvPicPr>
          <p:cNvPr id="18" name="Picture 17">
            <a:extLst>
              <a:ext uri="{FF2B5EF4-FFF2-40B4-BE49-F238E27FC236}">
                <a16:creationId xmlns:a16="http://schemas.microsoft.com/office/drawing/2014/main" id="{6A3B10F6-D186-37A2-EC21-2E54EC87E12F}"/>
              </a:ext>
            </a:extLst>
          </p:cNvPr>
          <p:cNvPicPr>
            <a:picLocks noChangeAspect="1"/>
          </p:cNvPicPr>
          <p:nvPr/>
        </p:nvPicPr>
        <p:blipFill>
          <a:blip r:embed="rId3"/>
          <a:stretch>
            <a:fillRect/>
          </a:stretch>
        </p:blipFill>
        <p:spPr>
          <a:xfrm>
            <a:off x="6491007" y="3221647"/>
            <a:ext cx="1572085" cy="2103120"/>
          </a:xfrm>
          <a:prstGeom prst="rect">
            <a:avLst/>
          </a:prstGeom>
        </p:spPr>
      </p:pic>
      <p:pic>
        <p:nvPicPr>
          <p:cNvPr id="5" name="Picture 4">
            <a:extLst>
              <a:ext uri="{FF2B5EF4-FFF2-40B4-BE49-F238E27FC236}">
                <a16:creationId xmlns:a16="http://schemas.microsoft.com/office/drawing/2014/main" id="{27ECA446-930E-9C44-61AE-CA2B6FB93D3E}"/>
              </a:ext>
            </a:extLst>
          </p:cNvPr>
          <p:cNvPicPr>
            <a:picLocks noChangeAspect="1"/>
          </p:cNvPicPr>
          <p:nvPr/>
        </p:nvPicPr>
        <p:blipFill>
          <a:blip r:embed="rId4"/>
          <a:stretch>
            <a:fillRect/>
          </a:stretch>
        </p:blipFill>
        <p:spPr>
          <a:xfrm>
            <a:off x="8317258" y="1287166"/>
            <a:ext cx="3380756" cy="5266988"/>
          </a:xfrm>
          <a:prstGeom prst="rect">
            <a:avLst/>
          </a:prstGeom>
        </p:spPr>
      </p:pic>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sv-SE" dirty="0"/>
              <a:t>Interfaces: </a:t>
            </a:r>
            <a:r>
              <a:rPr lang="en-GB" dirty="0"/>
              <a:t>Access Doors</a:t>
            </a:r>
          </a:p>
        </p:txBody>
      </p:sp>
      <p:sp>
        <p:nvSpPr>
          <p:cNvPr id="2" name="Content Placeholder 1"/>
          <p:cNvSpPr>
            <a:spLocks noGrp="1"/>
          </p:cNvSpPr>
          <p:nvPr>
            <p:ph idx="1"/>
          </p:nvPr>
        </p:nvSpPr>
        <p:spPr>
          <a:xfrm>
            <a:off x="375875" y="1415825"/>
            <a:ext cx="6137868" cy="3367740"/>
          </a:xfrm>
        </p:spPr>
        <p:txBody>
          <a:bodyPr/>
          <a:lstStyle/>
          <a:p>
            <a:pPr marL="285750" indent="-228600">
              <a:buFont typeface="Wingdings" panose="05000000000000000000" pitchFamily="2" charset="2"/>
              <a:buChar char="Ø"/>
            </a:pPr>
            <a:r>
              <a:rPr lang="en-US" sz="1600" dirty="0"/>
              <a:t>The power of the roof hatch’s motor is interlocked by the BIFROST PSS through two series contactors. when the roof hatch is closed, and instrument shutter operation is permitted.</a:t>
            </a:r>
          </a:p>
          <a:p>
            <a:pPr marL="285750" indent="-228600">
              <a:buFont typeface="Wingdings" panose="05000000000000000000" pitchFamily="2" charset="2"/>
              <a:buChar char="Ø"/>
            </a:pPr>
            <a:r>
              <a:rPr lang="en-US" sz="1600" dirty="0"/>
              <a:t>Two sets of mechanical and magnetic position monitoring switches are also installed on the roof hatch.  </a:t>
            </a:r>
          </a:p>
          <a:p>
            <a:pPr marL="285750" indent="-228600">
              <a:buFont typeface="Wingdings" panose="05000000000000000000" pitchFamily="2" charset="2"/>
              <a:buChar char="Ø"/>
            </a:pPr>
            <a:r>
              <a:rPr lang="en-US" sz="1600" dirty="0"/>
              <a:t>Both switches have two sets of NC safety contacts which are closed when the roof hatch is closed.</a:t>
            </a:r>
          </a:p>
          <a:p>
            <a:pPr marL="285750" indent="-228600">
              <a:buFont typeface="Wingdings" panose="05000000000000000000" pitchFamily="2" charset="2"/>
              <a:buChar char="Ø"/>
            </a:pPr>
            <a:r>
              <a:rPr lang="en-US" sz="1600" dirty="0"/>
              <a:t> The roof hatch drive system includes a manual handle for maintenance operations, which is typically dismounted during normal use of the roof hatch.</a:t>
            </a:r>
          </a:p>
          <a:p>
            <a:endParaRPr lang="sv-SE" dirty="0"/>
          </a:p>
        </p:txBody>
      </p:sp>
      <p:sp>
        <p:nvSpPr>
          <p:cNvPr id="8" name="Text Placeholder 7"/>
          <p:cNvSpPr>
            <a:spLocks noGrp="1"/>
          </p:cNvSpPr>
          <p:nvPr>
            <p:ph type="body" sz="quarter" idx="14"/>
          </p:nvPr>
        </p:nvSpPr>
        <p:spPr/>
        <p:txBody>
          <a:bodyPr/>
          <a:lstStyle/>
          <a:p>
            <a:r>
              <a:rPr lang="sv-SE"/>
              <a:t>The </a:t>
            </a:r>
            <a:r>
              <a:rPr lang="sv-SE" dirty="0"/>
              <a:t>roof hatch</a:t>
            </a:r>
          </a:p>
        </p:txBody>
      </p:sp>
      <p:sp>
        <p:nvSpPr>
          <p:cNvPr id="14" name="Oval 13"/>
          <p:cNvSpPr/>
          <p:nvPr/>
        </p:nvSpPr>
        <p:spPr>
          <a:xfrm>
            <a:off x="6263640" y="2867605"/>
            <a:ext cx="2053618" cy="2574570"/>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Oval 16"/>
          <p:cNvSpPr/>
          <p:nvPr/>
        </p:nvSpPr>
        <p:spPr>
          <a:xfrm>
            <a:off x="9637246" y="2319077"/>
            <a:ext cx="513652" cy="507075"/>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Straight Arrow Connector 18"/>
          <p:cNvCxnSpPr>
            <a:cxnSpLocks/>
            <a:stCxn id="17" idx="2"/>
            <a:endCxn id="22" idx="6"/>
          </p:cNvCxnSpPr>
          <p:nvPr/>
        </p:nvCxnSpPr>
        <p:spPr>
          <a:xfrm flipH="1" flipV="1">
            <a:off x="8370055" y="1778286"/>
            <a:ext cx="1267191" cy="794329"/>
          </a:xfrm>
          <a:prstGeom prst="straightConnector1">
            <a:avLst/>
          </a:prstGeom>
          <a:ln w="254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5"/>
          <a:stretch>
            <a:fillRect/>
          </a:stretch>
        </p:blipFill>
        <p:spPr>
          <a:xfrm>
            <a:off x="7538685" y="720535"/>
            <a:ext cx="342948" cy="809738"/>
          </a:xfrm>
          <a:prstGeom prst="rect">
            <a:avLst/>
          </a:prstGeom>
        </p:spPr>
      </p:pic>
      <p:pic>
        <p:nvPicPr>
          <p:cNvPr id="21" name="Picture 20"/>
          <p:cNvPicPr>
            <a:picLocks noChangeAspect="1"/>
          </p:cNvPicPr>
          <p:nvPr/>
        </p:nvPicPr>
        <p:blipFill>
          <a:blip r:embed="rId6"/>
          <a:stretch>
            <a:fillRect/>
          </a:stretch>
        </p:blipFill>
        <p:spPr>
          <a:xfrm>
            <a:off x="7215243" y="1652721"/>
            <a:ext cx="1181265" cy="1000265"/>
          </a:xfrm>
          <a:prstGeom prst="rect">
            <a:avLst/>
          </a:prstGeom>
        </p:spPr>
      </p:pic>
      <p:sp>
        <p:nvSpPr>
          <p:cNvPr id="22" name="Oval 21"/>
          <p:cNvSpPr/>
          <p:nvPr/>
        </p:nvSpPr>
        <p:spPr>
          <a:xfrm>
            <a:off x="7017046" y="551369"/>
            <a:ext cx="1353009" cy="2453833"/>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Oval 23">
            <a:extLst>
              <a:ext uri="{FF2B5EF4-FFF2-40B4-BE49-F238E27FC236}">
                <a16:creationId xmlns:a16="http://schemas.microsoft.com/office/drawing/2014/main" id="{012BC099-5758-CE59-09AC-9A126285EF48}"/>
              </a:ext>
            </a:extLst>
          </p:cNvPr>
          <p:cNvSpPr/>
          <p:nvPr/>
        </p:nvSpPr>
        <p:spPr>
          <a:xfrm>
            <a:off x="10599790" y="3752734"/>
            <a:ext cx="370390" cy="416688"/>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Straight Arrow Connector 24">
            <a:extLst>
              <a:ext uri="{FF2B5EF4-FFF2-40B4-BE49-F238E27FC236}">
                <a16:creationId xmlns:a16="http://schemas.microsoft.com/office/drawing/2014/main" id="{C761A09E-42DC-1AD9-00EE-8507F6536DC9}"/>
              </a:ext>
            </a:extLst>
          </p:cNvPr>
          <p:cNvCxnSpPr>
            <a:cxnSpLocks/>
            <a:stCxn id="24" idx="2"/>
            <a:endCxn id="14" idx="7"/>
          </p:cNvCxnSpPr>
          <p:nvPr/>
        </p:nvCxnSpPr>
        <p:spPr>
          <a:xfrm flipH="1" flipV="1">
            <a:off x="8016513" y="3244642"/>
            <a:ext cx="2583277" cy="716436"/>
          </a:xfrm>
          <a:prstGeom prst="straightConnector1">
            <a:avLst/>
          </a:prstGeom>
          <a:ln w="254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0C7E36C-FBF3-FC93-9031-DE8F73AF6FAB}"/>
              </a:ext>
            </a:extLst>
          </p:cNvPr>
          <p:cNvSpPr/>
          <p:nvPr/>
        </p:nvSpPr>
        <p:spPr>
          <a:xfrm>
            <a:off x="10739261" y="2514706"/>
            <a:ext cx="370390" cy="416688"/>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Picture 11">
            <a:extLst>
              <a:ext uri="{FF2B5EF4-FFF2-40B4-BE49-F238E27FC236}">
                <a16:creationId xmlns:a16="http://schemas.microsoft.com/office/drawing/2014/main" id="{724BD7FE-0BA7-C82B-77B3-0FD0D7ACEFA6}"/>
              </a:ext>
            </a:extLst>
          </p:cNvPr>
          <p:cNvPicPr>
            <a:picLocks noChangeAspect="1"/>
          </p:cNvPicPr>
          <p:nvPr/>
        </p:nvPicPr>
        <p:blipFill>
          <a:blip r:embed="rId7"/>
          <a:stretch>
            <a:fillRect/>
          </a:stretch>
        </p:blipFill>
        <p:spPr>
          <a:xfrm>
            <a:off x="5894052" y="5332113"/>
            <a:ext cx="2205394" cy="1408928"/>
          </a:xfrm>
          <a:prstGeom prst="rect">
            <a:avLst/>
          </a:prstGeom>
        </p:spPr>
      </p:pic>
      <p:sp>
        <p:nvSpPr>
          <p:cNvPr id="13" name="Oval 12">
            <a:extLst>
              <a:ext uri="{FF2B5EF4-FFF2-40B4-BE49-F238E27FC236}">
                <a16:creationId xmlns:a16="http://schemas.microsoft.com/office/drawing/2014/main" id="{B4126C09-7E5D-80DF-D7E7-4E5A34506503}"/>
              </a:ext>
            </a:extLst>
          </p:cNvPr>
          <p:cNvSpPr/>
          <p:nvPr/>
        </p:nvSpPr>
        <p:spPr>
          <a:xfrm>
            <a:off x="10640773" y="4736756"/>
            <a:ext cx="370390" cy="416688"/>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5" name="Straight Arrow Connector 14">
            <a:extLst>
              <a:ext uri="{FF2B5EF4-FFF2-40B4-BE49-F238E27FC236}">
                <a16:creationId xmlns:a16="http://schemas.microsoft.com/office/drawing/2014/main" id="{B5D0F889-75D6-5B8B-50B3-F29907D3EB4C}"/>
              </a:ext>
            </a:extLst>
          </p:cNvPr>
          <p:cNvCxnSpPr>
            <a:cxnSpLocks/>
            <a:stCxn id="13" idx="3"/>
            <a:endCxn id="26" idx="6"/>
          </p:cNvCxnSpPr>
          <p:nvPr/>
        </p:nvCxnSpPr>
        <p:spPr>
          <a:xfrm flipH="1">
            <a:off x="8558663" y="5092421"/>
            <a:ext cx="2136352" cy="970433"/>
          </a:xfrm>
          <a:prstGeom prst="straightConnector1">
            <a:avLst/>
          </a:prstGeom>
          <a:ln w="254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12BE1C4-7BF0-F7E2-6633-1C96F705F394}"/>
              </a:ext>
            </a:extLst>
          </p:cNvPr>
          <p:cNvSpPr/>
          <p:nvPr/>
        </p:nvSpPr>
        <p:spPr>
          <a:xfrm>
            <a:off x="5177908" y="5332113"/>
            <a:ext cx="3380755" cy="1461481"/>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2085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txEl>
                                              <p:pRg st="3" end="3"/>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4" grpId="0" animBg="1"/>
      <p:bldP spid="17" grpId="0" uiExpand="1" animBg="1"/>
      <p:bldP spid="22" grpId="0" uiExpand="1" animBg="1"/>
      <p:bldP spid="24" grpId="0" uiExpand="1" animBg="1"/>
      <p:bldP spid="29" grpId="0" uiExpand="1" animBg="1"/>
      <p:bldP spid="13" grpId="0" uiExpand="1"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sv-SE" sz="3600" dirty="0"/>
              <a:t>Interfaces: </a:t>
            </a:r>
            <a:r>
              <a:rPr lang="en-US" sz="3600" dirty="0"/>
              <a:t>Actuators to Interlock Proton Beam</a:t>
            </a:r>
            <a:endParaRPr lang="en-GB" sz="3600" dirty="0"/>
          </a:p>
        </p:txBody>
      </p:sp>
      <p:sp>
        <p:nvSpPr>
          <p:cNvPr id="2" name="Content Placeholder 1"/>
          <p:cNvSpPr>
            <a:spLocks noGrp="1"/>
          </p:cNvSpPr>
          <p:nvPr>
            <p:ph idx="1"/>
          </p:nvPr>
        </p:nvSpPr>
        <p:spPr>
          <a:xfrm>
            <a:off x="1094401" y="1562400"/>
            <a:ext cx="4346280" cy="4768062"/>
          </a:xfrm>
        </p:spPr>
        <p:txBody>
          <a:bodyPr/>
          <a:lstStyle/>
          <a:p>
            <a:pPr>
              <a:buFont typeface="Wingdings" panose="05000000000000000000" pitchFamily="2" charset="2"/>
              <a:buChar char="Ø"/>
            </a:pPr>
            <a:r>
              <a:rPr lang="en-US" sz="1600" dirty="0"/>
              <a:t>The BIFROST PSS sends “Ready for </a:t>
            </a:r>
            <a:r>
              <a:rPr lang="en-US" sz="1600" dirty="0" err="1"/>
              <a:t>BoT</a:t>
            </a:r>
            <a:r>
              <a:rPr lang="en-US" sz="1600" dirty="0"/>
              <a:t>” to ACC PSS.</a:t>
            </a:r>
          </a:p>
          <a:p>
            <a:pPr>
              <a:buFont typeface="Wingdings" panose="05000000000000000000" pitchFamily="2" charset="2"/>
              <a:buChar char="Ø"/>
            </a:pPr>
            <a:endParaRPr lang="en-US" sz="1600" dirty="0"/>
          </a:p>
          <a:p>
            <a:pPr>
              <a:buFont typeface="Wingdings" panose="05000000000000000000" pitchFamily="2" charset="2"/>
              <a:buChar char="Ø"/>
            </a:pPr>
            <a:r>
              <a:rPr lang="en-US" sz="1600" dirty="0"/>
              <a:t>The ACC PSS trips the Proton Beam Actuators if the BIFROST PSS is not “Ready for </a:t>
            </a:r>
            <a:r>
              <a:rPr lang="en-US" sz="1600" dirty="0" err="1"/>
              <a:t>BoT</a:t>
            </a:r>
            <a:r>
              <a:rPr lang="en-US" sz="1600" dirty="0"/>
              <a:t>” and the </a:t>
            </a:r>
            <a:r>
              <a:rPr lang="en-US" sz="1600" dirty="0" err="1"/>
              <a:t>BoT</a:t>
            </a:r>
            <a:r>
              <a:rPr lang="en-US" sz="1600" dirty="0"/>
              <a:t> is Allowed.</a:t>
            </a:r>
          </a:p>
          <a:p>
            <a:pPr>
              <a:buFont typeface="Wingdings" panose="05000000000000000000" pitchFamily="2" charset="2"/>
              <a:buChar char="Ø"/>
            </a:pPr>
            <a:endParaRPr lang="en-US" sz="1600" dirty="0"/>
          </a:p>
          <a:p>
            <a:pPr>
              <a:buFont typeface="Wingdings" panose="05000000000000000000" pitchFamily="2" charset="2"/>
              <a:buChar char="Ø"/>
            </a:pPr>
            <a:r>
              <a:rPr lang="en-US" sz="1600" dirty="0"/>
              <a:t>The BIFROST PSS also receives the Proton Beam on Target Allowed status from the Accelerator PSS.</a:t>
            </a:r>
          </a:p>
          <a:p>
            <a:pPr>
              <a:buFont typeface="Wingdings" panose="05000000000000000000" pitchFamily="2" charset="2"/>
              <a:buChar char="Ø"/>
            </a:pPr>
            <a:endParaRPr lang="en-US" sz="1600" dirty="0"/>
          </a:p>
          <a:p>
            <a:pPr>
              <a:buFont typeface="Wingdings" panose="05000000000000000000" pitchFamily="2" charset="2"/>
              <a:buChar char="Ø"/>
            </a:pPr>
            <a:r>
              <a:rPr lang="en-US" sz="1600" dirty="0"/>
              <a:t> The communication between Accelerator PSS, and BIFROST PSS is made through the Nexus PSS.</a:t>
            </a:r>
            <a:endParaRPr lang="sv-SE" sz="1600" dirty="0"/>
          </a:p>
        </p:txBody>
      </p:sp>
      <p:sp>
        <p:nvSpPr>
          <p:cNvPr id="5" name="Text Placeholder 4"/>
          <p:cNvSpPr>
            <a:spLocks noGrp="1"/>
          </p:cNvSpPr>
          <p:nvPr>
            <p:ph type="body" sz="quarter" idx="14"/>
          </p:nvPr>
        </p:nvSpPr>
        <p:spPr/>
        <p:txBody>
          <a:bodyPr/>
          <a:lstStyle/>
          <a:p>
            <a:endParaRPr lang="sv-SE"/>
          </a:p>
        </p:txBody>
      </p:sp>
      <p:pic>
        <p:nvPicPr>
          <p:cNvPr id="6" name="Picture 5">
            <a:extLst>
              <a:ext uri="{FF2B5EF4-FFF2-40B4-BE49-F238E27FC236}">
                <a16:creationId xmlns:a16="http://schemas.microsoft.com/office/drawing/2014/main" id="{1C36A71B-0E97-7752-3B90-9C33322B256C}"/>
              </a:ext>
            </a:extLst>
          </p:cNvPr>
          <p:cNvPicPr>
            <a:picLocks noChangeAspect="1"/>
          </p:cNvPicPr>
          <p:nvPr/>
        </p:nvPicPr>
        <p:blipFill>
          <a:blip r:embed="rId2"/>
          <a:stretch>
            <a:fillRect/>
          </a:stretch>
        </p:blipFill>
        <p:spPr>
          <a:xfrm>
            <a:off x="5634636" y="1629294"/>
            <a:ext cx="6323558" cy="4297680"/>
          </a:xfrm>
          <a:prstGeom prst="rect">
            <a:avLst/>
          </a:prstGeom>
        </p:spPr>
      </p:pic>
    </p:spTree>
    <p:extLst>
      <p:ext uri="{BB962C8B-B14F-4D97-AF65-F5344CB8AC3E}">
        <p14:creationId xmlns:p14="http://schemas.microsoft.com/office/powerpoint/2010/main" val="192836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9FA5A0F-46DD-4E35-9914-E26CDF576C1B}"/>
              </a:ext>
            </a:extLst>
          </p:cNvPr>
          <p:cNvPicPr>
            <a:picLocks noChangeAspect="1"/>
          </p:cNvPicPr>
          <p:nvPr/>
        </p:nvPicPr>
        <p:blipFill>
          <a:blip r:embed="rId2"/>
          <a:stretch>
            <a:fillRect/>
          </a:stretch>
        </p:blipFill>
        <p:spPr>
          <a:xfrm>
            <a:off x="883609" y="3444598"/>
            <a:ext cx="11056620" cy="2164661"/>
          </a:xfrm>
          <a:prstGeom prst="rect">
            <a:avLst/>
          </a:prstGeom>
        </p:spPr>
      </p:pic>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sv-SE" dirty="0"/>
              <a:t>Interfaces: </a:t>
            </a:r>
            <a:r>
              <a:rPr lang="en-GB" dirty="0"/>
              <a:t>Removable shielding blocks</a:t>
            </a:r>
          </a:p>
        </p:txBody>
      </p:sp>
      <p:pic>
        <p:nvPicPr>
          <p:cNvPr id="8" name="Content Placeholder 7"/>
          <p:cNvPicPr>
            <a:picLocks noGrp="1" noChangeAspect="1"/>
          </p:cNvPicPr>
          <p:nvPr>
            <p:ph idx="1"/>
          </p:nvPr>
        </p:nvPicPr>
        <p:blipFill>
          <a:blip r:embed="rId3"/>
          <a:stretch>
            <a:fillRect/>
          </a:stretch>
        </p:blipFill>
        <p:spPr>
          <a:xfrm flipH="1">
            <a:off x="7292469" y="5443738"/>
            <a:ext cx="1805016" cy="635844"/>
          </a:xfrm>
          <a:prstGeom prst="rect">
            <a:avLst/>
          </a:prstGeom>
        </p:spPr>
      </p:pic>
      <p:pic>
        <p:nvPicPr>
          <p:cNvPr id="10" name="Picture 9"/>
          <p:cNvPicPr>
            <a:picLocks noChangeAspect="1"/>
          </p:cNvPicPr>
          <p:nvPr/>
        </p:nvPicPr>
        <p:blipFill>
          <a:blip r:embed="rId4"/>
          <a:stretch>
            <a:fillRect/>
          </a:stretch>
        </p:blipFill>
        <p:spPr>
          <a:xfrm>
            <a:off x="10682124" y="2401785"/>
            <a:ext cx="529187" cy="918201"/>
          </a:xfrm>
          <a:prstGeom prst="rect">
            <a:avLst/>
          </a:prstGeom>
          <a:ln w="12700">
            <a:solidFill>
              <a:schemeClr val="tx1"/>
            </a:solidFill>
            <a:prstDash val="dash"/>
          </a:ln>
        </p:spPr>
      </p:pic>
      <p:sp>
        <p:nvSpPr>
          <p:cNvPr id="11" name="Oval 10"/>
          <p:cNvSpPr/>
          <p:nvPr/>
        </p:nvSpPr>
        <p:spPr>
          <a:xfrm>
            <a:off x="11651773" y="3438563"/>
            <a:ext cx="361950" cy="701127"/>
          </a:xfrm>
          <a:prstGeom prst="ellipse">
            <a:avLst/>
          </a:prstGeom>
          <a:noFill/>
          <a:ln w="25400">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cxnSp>
        <p:nvCxnSpPr>
          <p:cNvPr id="14" name="Straight Arrow Connector 13"/>
          <p:cNvCxnSpPr>
            <a:cxnSpLocks/>
            <a:stCxn id="11" idx="2"/>
            <a:endCxn id="10" idx="2"/>
          </p:cNvCxnSpPr>
          <p:nvPr/>
        </p:nvCxnSpPr>
        <p:spPr>
          <a:xfrm flipH="1" flipV="1">
            <a:off x="10946718" y="3319986"/>
            <a:ext cx="705055" cy="469141"/>
          </a:xfrm>
          <a:prstGeom prst="straightConnector1">
            <a:avLst/>
          </a:prstGeom>
          <a:ln w="25400">
            <a:solidFill>
              <a:srgbClr val="BC5A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7849870" y="4039542"/>
            <a:ext cx="198120" cy="304801"/>
          </a:xfrm>
          <a:prstGeom prst="ellipse">
            <a:avLst/>
          </a:prstGeom>
          <a:noFill/>
          <a:ln w="25400">
            <a:solidFill>
              <a:srgbClr val="BC5A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1" name="Straight Arrow Connector 20"/>
          <p:cNvCxnSpPr>
            <a:cxnSpLocks/>
            <a:stCxn id="18" idx="4"/>
            <a:endCxn id="8" idx="0"/>
          </p:cNvCxnSpPr>
          <p:nvPr/>
        </p:nvCxnSpPr>
        <p:spPr>
          <a:xfrm>
            <a:off x="7948930" y="4344343"/>
            <a:ext cx="246047" cy="1099395"/>
          </a:xfrm>
          <a:prstGeom prst="straightConnector1">
            <a:avLst/>
          </a:prstGeom>
          <a:ln w="25400">
            <a:solidFill>
              <a:srgbClr val="BC5A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9379546" y="4191943"/>
            <a:ext cx="45719" cy="53340"/>
          </a:xfrm>
          <a:prstGeom prst="ellipse">
            <a:avLst/>
          </a:prstGeom>
          <a:noFill/>
          <a:ln w="25400">
            <a:solidFill>
              <a:srgbClr val="BC5A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4" name="Straight Arrow Connector 23"/>
          <p:cNvCxnSpPr>
            <a:cxnSpLocks/>
            <a:stCxn id="22" idx="0"/>
            <a:endCxn id="30" idx="2"/>
          </p:cNvCxnSpPr>
          <p:nvPr/>
        </p:nvCxnSpPr>
        <p:spPr>
          <a:xfrm flipH="1" flipV="1">
            <a:off x="9144827" y="3860878"/>
            <a:ext cx="257579" cy="331065"/>
          </a:xfrm>
          <a:prstGeom prst="straightConnector1">
            <a:avLst/>
          </a:prstGeom>
          <a:ln w="25400">
            <a:solidFill>
              <a:srgbClr val="BC5A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095287" y="1438102"/>
            <a:ext cx="9601200" cy="1569660"/>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solidFill>
                  <a:srgbClr val="666666"/>
                </a:solidFill>
              </a:rPr>
              <a:t>The BIFROST PSS interfaces with removable shielding blocks surrounding the chopper pit and the neutron guides, from the chopper pit to the cave.</a:t>
            </a:r>
          </a:p>
          <a:p>
            <a:pPr marL="285750" indent="-285750">
              <a:buFont typeface="Wingdings" panose="05000000000000000000" pitchFamily="2" charset="2"/>
              <a:buChar char="Ø"/>
            </a:pPr>
            <a:r>
              <a:rPr lang="en-GB" sz="1600" dirty="0">
                <a:solidFill>
                  <a:srgbClr val="666666"/>
                </a:solidFill>
              </a:rPr>
              <a:t>The PSS mechanical interlock modules ensure that the shielding bocks are closed prior to allowing the instrument shutter to open.</a:t>
            </a:r>
          </a:p>
          <a:p>
            <a:pPr marL="742950" lvl="1" indent="-285750">
              <a:buFont typeface="Wingdings" panose="05000000000000000000" pitchFamily="2" charset="2"/>
              <a:buChar char="Ø"/>
            </a:pPr>
            <a:r>
              <a:rPr lang="en-GB" sz="1600" dirty="0">
                <a:solidFill>
                  <a:srgbClr val="666666"/>
                </a:solidFill>
              </a:rPr>
              <a:t>One interlock module for the chopper pit’s shielding</a:t>
            </a:r>
          </a:p>
          <a:p>
            <a:pPr marL="742950" lvl="1" indent="-285750">
              <a:buFont typeface="Wingdings" panose="05000000000000000000" pitchFamily="2" charset="2"/>
              <a:buChar char="Ø"/>
            </a:pPr>
            <a:r>
              <a:rPr lang="en-GB" sz="1600" dirty="0">
                <a:solidFill>
                  <a:srgbClr val="666666"/>
                </a:solidFill>
              </a:rPr>
              <a:t>Two interlock modules for the beamline’s shielding from the chopper pit to the cave</a:t>
            </a:r>
          </a:p>
        </p:txBody>
      </p:sp>
      <p:sp>
        <p:nvSpPr>
          <p:cNvPr id="26" name="Text Placeholder 25"/>
          <p:cNvSpPr>
            <a:spLocks noGrp="1"/>
          </p:cNvSpPr>
          <p:nvPr>
            <p:ph type="body" sz="quarter" idx="14"/>
          </p:nvPr>
        </p:nvSpPr>
        <p:spPr/>
        <p:txBody>
          <a:bodyPr/>
          <a:lstStyle/>
          <a:p>
            <a:endParaRPr lang="sv-SE" dirty="0"/>
          </a:p>
        </p:txBody>
      </p:sp>
      <p:pic>
        <p:nvPicPr>
          <p:cNvPr id="15" name="Picture 14">
            <a:extLst>
              <a:ext uri="{FF2B5EF4-FFF2-40B4-BE49-F238E27FC236}">
                <a16:creationId xmlns:a16="http://schemas.microsoft.com/office/drawing/2014/main" id="{02AEDEA3-D093-2B4D-0A5A-119B65919BA1}"/>
              </a:ext>
            </a:extLst>
          </p:cNvPr>
          <p:cNvPicPr>
            <a:picLocks noChangeAspect="1"/>
          </p:cNvPicPr>
          <p:nvPr/>
        </p:nvPicPr>
        <p:blipFill>
          <a:blip r:embed="rId5"/>
          <a:stretch>
            <a:fillRect/>
          </a:stretch>
        </p:blipFill>
        <p:spPr>
          <a:xfrm>
            <a:off x="2857301" y="4827357"/>
            <a:ext cx="1805016" cy="2030643"/>
          </a:xfrm>
          <a:prstGeom prst="rect">
            <a:avLst/>
          </a:prstGeom>
        </p:spPr>
      </p:pic>
      <p:pic>
        <p:nvPicPr>
          <p:cNvPr id="30" name="Picture 29">
            <a:extLst>
              <a:ext uri="{FF2B5EF4-FFF2-40B4-BE49-F238E27FC236}">
                <a16:creationId xmlns:a16="http://schemas.microsoft.com/office/drawing/2014/main" id="{FACD8406-A000-BEDD-2E79-F67A1BF858BA}"/>
              </a:ext>
            </a:extLst>
          </p:cNvPr>
          <p:cNvPicPr>
            <a:picLocks noChangeAspect="1"/>
          </p:cNvPicPr>
          <p:nvPr/>
        </p:nvPicPr>
        <p:blipFill>
          <a:blip r:embed="rId6"/>
          <a:stretch>
            <a:fillRect/>
          </a:stretch>
        </p:blipFill>
        <p:spPr>
          <a:xfrm>
            <a:off x="7866413" y="2976210"/>
            <a:ext cx="2556827" cy="884668"/>
          </a:xfrm>
          <a:prstGeom prst="rect">
            <a:avLst/>
          </a:prstGeom>
        </p:spPr>
      </p:pic>
    </p:spTree>
    <p:extLst>
      <p:ext uri="{BB962C8B-B14F-4D97-AF65-F5344CB8AC3E}">
        <p14:creationId xmlns:p14="http://schemas.microsoft.com/office/powerpoint/2010/main" val="133290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en-GB" sz="3200" dirty="0"/>
              <a:t>Removable shielding blocks-Not Interfaced with PSS</a:t>
            </a:r>
          </a:p>
        </p:txBody>
      </p:sp>
      <p:pic>
        <p:nvPicPr>
          <p:cNvPr id="5" name="Picture 4">
            <a:extLst>
              <a:ext uri="{FF2B5EF4-FFF2-40B4-BE49-F238E27FC236}">
                <a16:creationId xmlns:a16="http://schemas.microsoft.com/office/drawing/2014/main" id="{866A3932-3AF8-713B-D1E8-E5F6074F8482}"/>
              </a:ext>
            </a:extLst>
          </p:cNvPr>
          <p:cNvPicPr>
            <a:picLocks noChangeAspect="1"/>
          </p:cNvPicPr>
          <p:nvPr/>
        </p:nvPicPr>
        <p:blipFill>
          <a:blip r:embed="rId2"/>
          <a:stretch>
            <a:fillRect/>
          </a:stretch>
        </p:blipFill>
        <p:spPr>
          <a:xfrm>
            <a:off x="284748" y="922712"/>
            <a:ext cx="3771900" cy="3418449"/>
          </a:xfrm>
          <a:prstGeom prst="rect">
            <a:avLst/>
          </a:prstGeom>
        </p:spPr>
      </p:pic>
      <p:pic>
        <p:nvPicPr>
          <p:cNvPr id="9" name="Picture 8">
            <a:extLst>
              <a:ext uri="{FF2B5EF4-FFF2-40B4-BE49-F238E27FC236}">
                <a16:creationId xmlns:a16="http://schemas.microsoft.com/office/drawing/2014/main" id="{410BC6DA-C5A0-9FDE-1E42-FA500C12276E}"/>
              </a:ext>
            </a:extLst>
          </p:cNvPr>
          <p:cNvPicPr>
            <a:picLocks noChangeAspect="1"/>
          </p:cNvPicPr>
          <p:nvPr/>
        </p:nvPicPr>
        <p:blipFill>
          <a:blip r:embed="rId3"/>
          <a:stretch>
            <a:fillRect/>
          </a:stretch>
        </p:blipFill>
        <p:spPr>
          <a:xfrm>
            <a:off x="4323996" y="1349387"/>
            <a:ext cx="3544008" cy="2801929"/>
          </a:xfrm>
          <a:prstGeom prst="rect">
            <a:avLst/>
          </a:prstGeom>
        </p:spPr>
      </p:pic>
      <p:pic>
        <p:nvPicPr>
          <p:cNvPr id="27" name="Picture 26" descr="A picture containing composite material, concrete, gas, ground&#10;&#10;Description automatically generated">
            <a:extLst>
              <a:ext uri="{FF2B5EF4-FFF2-40B4-BE49-F238E27FC236}">
                <a16:creationId xmlns:a16="http://schemas.microsoft.com/office/drawing/2014/main" id="{CCF7C7B8-A444-A770-5BEA-3F400E826522}"/>
              </a:ext>
            </a:extLst>
          </p:cNvPr>
          <p:cNvPicPr>
            <a:picLocks noChangeAspect="1"/>
          </p:cNvPicPr>
          <p:nvPr/>
        </p:nvPicPr>
        <p:blipFill>
          <a:blip r:embed="rId4"/>
          <a:stretch>
            <a:fillRect/>
          </a:stretch>
        </p:blipFill>
        <p:spPr>
          <a:xfrm>
            <a:off x="4847439" y="4341161"/>
            <a:ext cx="3181530" cy="2386148"/>
          </a:xfrm>
          <a:prstGeom prst="rect">
            <a:avLst/>
          </a:prstGeom>
        </p:spPr>
      </p:pic>
      <p:pic>
        <p:nvPicPr>
          <p:cNvPr id="29" name="Picture 28">
            <a:extLst>
              <a:ext uri="{FF2B5EF4-FFF2-40B4-BE49-F238E27FC236}">
                <a16:creationId xmlns:a16="http://schemas.microsoft.com/office/drawing/2014/main" id="{D1D625B0-4FBA-173F-CB66-E46544F97A93}"/>
              </a:ext>
            </a:extLst>
          </p:cNvPr>
          <p:cNvPicPr>
            <a:picLocks noChangeAspect="1"/>
          </p:cNvPicPr>
          <p:nvPr/>
        </p:nvPicPr>
        <p:blipFill>
          <a:blip r:embed="rId5"/>
          <a:stretch>
            <a:fillRect/>
          </a:stretch>
        </p:blipFill>
        <p:spPr>
          <a:xfrm>
            <a:off x="8028969" y="1231262"/>
            <a:ext cx="3741280" cy="3299460"/>
          </a:xfrm>
          <a:prstGeom prst="rect">
            <a:avLst/>
          </a:prstGeom>
        </p:spPr>
      </p:pic>
      <p:pic>
        <p:nvPicPr>
          <p:cNvPr id="3" name="Picture 2">
            <a:extLst>
              <a:ext uri="{FF2B5EF4-FFF2-40B4-BE49-F238E27FC236}">
                <a16:creationId xmlns:a16="http://schemas.microsoft.com/office/drawing/2014/main" id="{FB45B125-A684-82A2-44DA-DFBC757BB141}"/>
              </a:ext>
            </a:extLst>
          </p:cNvPr>
          <p:cNvPicPr>
            <a:picLocks noChangeAspect="1"/>
          </p:cNvPicPr>
          <p:nvPr/>
        </p:nvPicPr>
        <p:blipFill>
          <a:blip r:embed="rId6"/>
          <a:stretch>
            <a:fillRect/>
          </a:stretch>
        </p:blipFill>
        <p:spPr>
          <a:xfrm>
            <a:off x="1747377" y="4030934"/>
            <a:ext cx="2863621" cy="2768564"/>
          </a:xfrm>
          <a:prstGeom prst="rect">
            <a:avLst/>
          </a:prstGeom>
        </p:spPr>
      </p:pic>
    </p:spTree>
    <p:extLst>
      <p:ext uri="{BB962C8B-B14F-4D97-AF65-F5344CB8AC3E}">
        <p14:creationId xmlns:p14="http://schemas.microsoft.com/office/powerpoint/2010/main" val="352938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US" b="1" dirty="0"/>
              <a:t>BIFROST PSS Overview and Concepts of Operations</a:t>
            </a:r>
            <a:endParaRPr lang="en-GB" dirty="0"/>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p:txBody>
          <a:bodyPr/>
          <a:lstStyle/>
          <a:p>
            <a:r>
              <a:rPr lang="en-GB" dirty="0"/>
              <a:t>BIFROST PSS PDR</a:t>
            </a:r>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PRESENTED BY YASER TAKZARE</a:t>
            </a:r>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fld id="{BF309796-7D06-45BE-8837-DBF41796291F}" type="datetime1">
              <a:rPr lang="sv-SE" sz="1200" b="1" smtClean="0">
                <a:solidFill>
                  <a:schemeClr val="bg1"/>
                </a:solidFill>
              </a:rPr>
              <a:t>2023-06-14</a:t>
            </a:fld>
            <a:endParaRPr lang="en-GB" sz="1200" b="1" dirty="0">
              <a:solidFill>
                <a:schemeClr val="bg1"/>
              </a:solidFill>
            </a:endParaRP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sv-SE" dirty="0"/>
              <a:t>Interfaces: </a:t>
            </a:r>
            <a:r>
              <a:rPr lang="en-GB" dirty="0"/>
              <a:t>Blue lighting system</a:t>
            </a:r>
          </a:p>
        </p:txBody>
      </p:sp>
      <p:sp>
        <p:nvSpPr>
          <p:cNvPr id="2" name="Content Placeholder 1"/>
          <p:cNvSpPr>
            <a:spLocks noGrp="1"/>
          </p:cNvSpPr>
          <p:nvPr>
            <p:ph idx="1"/>
          </p:nvPr>
        </p:nvSpPr>
        <p:spPr/>
        <p:txBody>
          <a:bodyPr/>
          <a:lstStyle/>
          <a:p>
            <a:pPr marL="228600" indent="-228600">
              <a:buFont typeface="Wingdings" panose="05000000000000000000" pitchFamily="2" charset="2"/>
              <a:buChar char="Ø"/>
            </a:pPr>
            <a:r>
              <a:rPr lang="en-GB" sz="1600" dirty="0">
                <a:latin typeface="Segoe UI Historic" panose="020B0502040204020203" pitchFamily="34" charset="0"/>
                <a:ea typeface="MS Mincho"/>
              </a:rPr>
              <a:t>BIFROST cave is equipped with blue lights that turn on to warn personnel that an ionizing radiation hazard is imminent or exists. </a:t>
            </a:r>
          </a:p>
          <a:p>
            <a:pPr marL="228600" indent="-228600">
              <a:buFont typeface="Wingdings" panose="05000000000000000000" pitchFamily="2" charset="2"/>
              <a:buChar char="Ø"/>
            </a:pPr>
            <a:r>
              <a:rPr lang="en-GB" sz="1600" dirty="0">
                <a:latin typeface="Segoe UI Historic" panose="020B0502040204020203" pitchFamily="34" charset="0"/>
                <a:ea typeface="MS Mincho"/>
              </a:rPr>
              <a:t>The blue lights are turned on 60s before the drive system of the instrument shutter is enabled by the BIFROST PSS.</a:t>
            </a:r>
          </a:p>
          <a:p>
            <a:pPr marL="228600" indent="-228600">
              <a:buFont typeface="Wingdings" panose="05000000000000000000" pitchFamily="2" charset="2"/>
              <a:buChar char="Ø"/>
            </a:pPr>
            <a:r>
              <a:rPr lang="en-US" sz="1600" dirty="0">
                <a:latin typeface="Segoe UI Historic" panose="020B0502040204020203" pitchFamily="34" charset="0"/>
                <a:ea typeface="MS Mincho"/>
              </a:rPr>
              <a:t>In order to blue lights to be more distinguishable PSS turns off a part of the white light via a contactor relay which will be installed inside NSS CEP lighting panel. </a:t>
            </a:r>
            <a:endParaRPr lang="sv-SE" sz="1600" dirty="0">
              <a:latin typeface="Segoe UI Historic" panose="020B0502040204020203" pitchFamily="34" charset="0"/>
              <a:ea typeface="MS Mincho"/>
            </a:endParaRPr>
          </a:p>
        </p:txBody>
      </p:sp>
      <p:pic>
        <p:nvPicPr>
          <p:cNvPr id="6" name="Content Placeholder 5">
            <a:extLst>
              <a:ext uri="{FF2B5EF4-FFF2-40B4-BE49-F238E27FC236}">
                <a16:creationId xmlns:a16="http://schemas.microsoft.com/office/drawing/2014/main" id="{89B23874-3313-4D65-90EE-D1219A5CD601}"/>
              </a:ext>
            </a:extLst>
          </p:cNvPr>
          <p:cNvPicPr>
            <a:picLocks noGrp="1" noChangeAspect="1"/>
          </p:cNvPicPr>
          <p:nvPr>
            <p:ph idx="13"/>
          </p:nvPr>
        </p:nvPicPr>
        <p:blipFill>
          <a:blip r:embed="rId2"/>
          <a:stretch>
            <a:fillRect/>
          </a:stretch>
        </p:blipFill>
        <p:spPr>
          <a:xfrm>
            <a:off x="6305233" y="1446416"/>
            <a:ext cx="4994275" cy="2670735"/>
          </a:xfrm>
          <a:prstGeom prst="rect">
            <a:avLst/>
          </a:prstGeom>
        </p:spPr>
      </p:pic>
      <p:sp>
        <p:nvSpPr>
          <p:cNvPr id="4" name="Text Placeholder 3"/>
          <p:cNvSpPr>
            <a:spLocks noGrp="1"/>
          </p:cNvSpPr>
          <p:nvPr>
            <p:ph type="body" sz="quarter" idx="14"/>
          </p:nvPr>
        </p:nvSpPr>
        <p:spPr/>
        <p:txBody>
          <a:bodyPr/>
          <a:lstStyle/>
          <a:p>
            <a:endParaRPr lang="sv-SE"/>
          </a:p>
        </p:txBody>
      </p:sp>
    </p:spTree>
    <p:extLst>
      <p:ext uri="{BB962C8B-B14F-4D97-AF65-F5344CB8AC3E}">
        <p14:creationId xmlns:p14="http://schemas.microsoft.com/office/powerpoint/2010/main" val="206292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sv-SE" dirty="0"/>
              <a:t>Interfaces: </a:t>
            </a:r>
            <a:r>
              <a:rPr lang="sv-SE" dirty="0" err="1"/>
              <a:t>Radiation</a:t>
            </a:r>
            <a:r>
              <a:rPr lang="sv-SE" dirty="0"/>
              <a:t> monitors</a:t>
            </a:r>
            <a:endParaRPr lang="en-GB" dirty="0"/>
          </a:p>
        </p:txBody>
      </p:sp>
      <p:sp>
        <p:nvSpPr>
          <p:cNvPr id="2" name="Content Placeholder 1"/>
          <p:cNvSpPr>
            <a:spLocks noGrp="1"/>
          </p:cNvSpPr>
          <p:nvPr>
            <p:ph idx="1"/>
          </p:nvPr>
        </p:nvSpPr>
        <p:spPr/>
        <p:txBody>
          <a:bodyPr/>
          <a:lstStyle/>
          <a:p>
            <a:pPr marL="287338" indent="-287338">
              <a:spcAft>
                <a:spcPts val="1200"/>
              </a:spcAft>
              <a:buFont typeface="Wingdings" panose="05000000000000000000" pitchFamily="2" charset="2"/>
              <a:buChar char="Ø"/>
            </a:pPr>
            <a:r>
              <a:rPr lang="en-US" sz="1600" dirty="0">
                <a:latin typeface="Segoe UI Historic" panose="020B0502040204020203" pitchFamily="34" charset="0"/>
                <a:ea typeface="MS Mincho"/>
              </a:rPr>
              <a:t>A group of radiation monitors is installed downstream of the instrument shutter to verify that the radiation has ceased when the instrument shutter is closed. In case of failure in instrument shutter, i.e. the instrument shutter is detected closed by PSS but the radiation monitor downstream the shutter detects high level of radiation, BIFROST PSS requests the Accelerator PSS to switch OFF the proton beam to target, if access to the BIFROST PSS is permitted</a:t>
            </a:r>
            <a:r>
              <a:rPr lang="en-SE" sz="1600" dirty="0">
                <a:latin typeface="Segoe UI Historic" panose="020B0502040204020203" pitchFamily="34" charset="0"/>
                <a:ea typeface="MS Mincho"/>
              </a:rPr>
              <a:t>. </a:t>
            </a:r>
          </a:p>
        </p:txBody>
      </p:sp>
      <p:sp>
        <p:nvSpPr>
          <p:cNvPr id="3" name="Text Placeholder 2"/>
          <p:cNvSpPr>
            <a:spLocks noGrp="1"/>
          </p:cNvSpPr>
          <p:nvPr>
            <p:ph type="body" sz="quarter" idx="14"/>
          </p:nvPr>
        </p:nvSpPr>
        <p:spPr/>
        <p:txBody>
          <a:bodyPr/>
          <a:lstStyle/>
          <a:p>
            <a:endParaRPr lang="sv-SE" dirty="0"/>
          </a:p>
        </p:txBody>
      </p:sp>
    </p:spTree>
    <p:extLst>
      <p:ext uri="{BB962C8B-B14F-4D97-AF65-F5344CB8AC3E}">
        <p14:creationId xmlns:p14="http://schemas.microsoft.com/office/powerpoint/2010/main" val="244200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sv-SE" dirty="0"/>
              <a:t>Interfaces: ODH </a:t>
            </a:r>
            <a:r>
              <a:rPr lang="sv-SE" dirty="0" err="1"/>
              <a:t>Detection</a:t>
            </a:r>
            <a:r>
              <a:rPr lang="sv-SE" dirty="0"/>
              <a:t> System</a:t>
            </a:r>
            <a:endParaRPr lang="en-GB" dirty="0"/>
          </a:p>
        </p:txBody>
      </p:sp>
      <p:sp>
        <p:nvSpPr>
          <p:cNvPr id="2" name="Content Placeholder 1"/>
          <p:cNvSpPr>
            <a:spLocks noGrp="1"/>
          </p:cNvSpPr>
          <p:nvPr>
            <p:ph idx="1"/>
          </p:nvPr>
        </p:nvSpPr>
        <p:spPr/>
        <p:txBody>
          <a:bodyPr/>
          <a:lstStyle/>
          <a:p>
            <a:pPr>
              <a:buFont typeface="Wingdings" panose="05000000000000000000" pitchFamily="2" charset="2"/>
              <a:buChar char="Ø"/>
            </a:pPr>
            <a:r>
              <a:rPr lang="en-US" sz="1600" dirty="0">
                <a:latin typeface="Segoe UI Historic" panose="020B0502040204020203" pitchFamily="34" charset="0"/>
                <a:ea typeface="MS Mincho"/>
              </a:rPr>
              <a:t>An Oxygen Deficiency Hazard (ODH) detection system is a system that monitors the oxygen level in designated areas, and triggers notifications, and evacuation alarms if the oxygen level in the area drops below pre-defined thresholds. </a:t>
            </a:r>
          </a:p>
          <a:p>
            <a:pPr>
              <a:buFont typeface="Wingdings" panose="05000000000000000000" pitchFamily="2" charset="2"/>
              <a:buChar char="Ø"/>
            </a:pPr>
            <a:endParaRPr lang="en-US" sz="1600" dirty="0">
              <a:latin typeface="Segoe UI Historic" panose="020B0502040204020203" pitchFamily="34" charset="0"/>
              <a:ea typeface="MS Mincho"/>
            </a:endParaRPr>
          </a:p>
          <a:p>
            <a:pPr>
              <a:buFont typeface="Wingdings" panose="05000000000000000000" pitchFamily="2" charset="2"/>
              <a:buChar char="Ø"/>
            </a:pPr>
            <a:r>
              <a:rPr lang="en-US" sz="1600" dirty="0">
                <a:latin typeface="Segoe UI Historic" panose="020B0502040204020203" pitchFamily="34" charset="0"/>
                <a:ea typeface="MS Mincho"/>
              </a:rPr>
              <a:t>The </a:t>
            </a:r>
            <a:r>
              <a:rPr lang="en-SE" sz="1600" dirty="0">
                <a:latin typeface="Segoe UI Historic" panose="020B0502040204020203" pitchFamily="34" charset="0"/>
                <a:ea typeface="MS Mincho"/>
              </a:rPr>
              <a:t>BIFROST</a:t>
            </a:r>
            <a:r>
              <a:rPr lang="en-US" sz="1600" dirty="0">
                <a:latin typeface="Segoe UI Historic" panose="020B0502040204020203" pitchFamily="34" charset="0"/>
                <a:ea typeface="MS Mincho"/>
              </a:rPr>
              <a:t> PSS may need to interface with the ODH detection system in </a:t>
            </a:r>
            <a:r>
              <a:rPr lang="en-SE" sz="1600" dirty="0">
                <a:latin typeface="Segoe UI Historic" panose="020B0502040204020203" pitchFamily="34" charset="0"/>
                <a:ea typeface="MS Mincho"/>
              </a:rPr>
              <a:t>E</a:t>
            </a:r>
            <a:r>
              <a:rPr lang="en-US" sz="1600" dirty="0">
                <a:latin typeface="Segoe UI Historic" panose="020B0502040204020203" pitchFamily="34" charset="0"/>
                <a:ea typeface="MS Mincho"/>
              </a:rPr>
              <a:t>01 to prevent access to the </a:t>
            </a:r>
            <a:r>
              <a:rPr lang="en-SE" sz="1600" dirty="0">
                <a:latin typeface="Segoe UI Historic" panose="020B0502040204020203" pitchFamily="34" charset="0"/>
                <a:ea typeface="MS Mincho"/>
              </a:rPr>
              <a:t>BIFROST</a:t>
            </a:r>
            <a:r>
              <a:rPr lang="en-US" sz="1600" dirty="0">
                <a:latin typeface="Segoe UI Historic" panose="020B0502040204020203" pitchFamily="34" charset="0"/>
                <a:ea typeface="MS Mincho"/>
              </a:rPr>
              <a:t> cave in case of ODH or display access limitations due to ODH in the </a:t>
            </a:r>
            <a:r>
              <a:rPr lang="en-SE" sz="1600" dirty="0">
                <a:latin typeface="Segoe UI Historic" panose="020B0502040204020203" pitchFamily="34" charset="0"/>
                <a:ea typeface="MS Mincho"/>
              </a:rPr>
              <a:t>BIFROST</a:t>
            </a:r>
            <a:r>
              <a:rPr lang="en-US" sz="1600" dirty="0">
                <a:latin typeface="Segoe UI Historic" panose="020B0502040204020203" pitchFamily="34" charset="0"/>
                <a:ea typeface="MS Mincho"/>
              </a:rPr>
              <a:t> sample area on the </a:t>
            </a:r>
            <a:r>
              <a:rPr lang="en-SE" sz="1600" dirty="0">
                <a:latin typeface="Segoe UI Historic" panose="020B0502040204020203" pitchFamily="34" charset="0"/>
                <a:ea typeface="MS Mincho"/>
              </a:rPr>
              <a:t>BFROST</a:t>
            </a:r>
            <a:r>
              <a:rPr lang="en-US" sz="1600" dirty="0">
                <a:latin typeface="Segoe UI Historic" panose="020B0502040204020203" pitchFamily="34" charset="0"/>
                <a:ea typeface="MS Mincho"/>
              </a:rPr>
              <a:t> PSS message display.</a:t>
            </a:r>
            <a:endParaRPr lang="sv-SE" dirty="0"/>
          </a:p>
        </p:txBody>
      </p:sp>
      <p:sp>
        <p:nvSpPr>
          <p:cNvPr id="3" name="Text Placeholder 2"/>
          <p:cNvSpPr>
            <a:spLocks noGrp="1"/>
          </p:cNvSpPr>
          <p:nvPr>
            <p:ph type="body" sz="quarter" idx="14"/>
          </p:nvPr>
        </p:nvSpPr>
        <p:spPr/>
        <p:txBody>
          <a:bodyPr/>
          <a:lstStyle/>
          <a:p>
            <a:endParaRPr lang="sv-SE"/>
          </a:p>
        </p:txBody>
      </p:sp>
    </p:spTree>
    <p:extLst>
      <p:ext uri="{BB962C8B-B14F-4D97-AF65-F5344CB8AC3E}">
        <p14:creationId xmlns:p14="http://schemas.microsoft.com/office/powerpoint/2010/main" val="322347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a:xfrm>
            <a:off x="1103709" y="265373"/>
            <a:ext cx="10496888" cy="657339"/>
          </a:xfrm>
        </p:spPr>
        <p:txBody>
          <a:bodyPr/>
          <a:lstStyle/>
          <a:p>
            <a:r>
              <a:rPr lang="sv-SE" dirty="0"/>
              <a:t>Interfaces: </a:t>
            </a:r>
            <a:r>
              <a:rPr lang="en-US" dirty="0"/>
              <a:t>Motion Safety of Vacuum Vessel</a:t>
            </a:r>
            <a:endParaRPr lang="en-GB" dirty="0"/>
          </a:p>
        </p:txBody>
      </p:sp>
      <p:sp>
        <p:nvSpPr>
          <p:cNvPr id="2" name="Content Placeholder 1"/>
          <p:cNvSpPr>
            <a:spLocks noGrp="1"/>
          </p:cNvSpPr>
          <p:nvPr>
            <p:ph idx="1"/>
          </p:nvPr>
        </p:nvSpPr>
        <p:spPr/>
        <p:txBody>
          <a:bodyPr/>
          <a:lstStyle/>
          <a:p>
            <a:pPr marL="231775" indent="-231775">
              <a:buFont typeface="Wingdings" panose="05000000000000000000" pitchFamily="2" charset="2"/>
              <a:buChar char="Ø"/>
            </a:pPr>
            <a:r>
              <a:rPr lang="en-US" sz="1600" dirty="0">
                <a:latin typeface="Segoe UI Historic" panose="020B0502040204020203" pitchFamily="34" charset="0"/>
                <a:ea typeface="MS Mincho"/>
              </a:rPr>
              <a:t>BIFROST PSS contributes to motion control system of the vacuum vessel by providing the motion safety system with an area accessibility status signal (accessible vs. searched &amp; locked). The motion safety system can use this signal to inhibit motion of the vacuum vessel when BIFROST PSS controlled area is accessible.</a:t>
            </a:r>
            <a:endParaRPr lang="sv-SE" dirty="0"/>
          </a:p>
        </p:txBody>
      </p:sp>
      <p:sp>
        <p:nvSpPr>
          <p:cNvPr id="3" name="Text Placeholder 2"/>
          <p:cNvSpPr>
            <a:spLocks noGrp="1"/>
          </p:cNvSpPr>
          <p:nvPr>
            <p:ph type="body" sz="quarter" idx="14"/>
          </p:nvPr>
        </p:nvSpPr>
        <p:spPr/>
        <p:txBody>
          <a:bodyPr/>
          <a:lstStyle/>
          <a:p>
            <a:endParaRPr lang="sv-SE"/>
          </a:p>
        </p:txBody>
      </p:sp>
      <p:pic>
        <p:nvPicPr>
          <p:cNvPr id="5" name="Picture 4">
            <a:extLst>
              <a:ext uri="{FF2B5EF4-FFF2-40B4-BE49-F238E27FC236}">
                <a16:creationId xmlns:a16="http://schemas.microsoft.com/office/drawing/2014/main" id="{2698CB37-3524-066A-5D61-E9887240F8E6}"/>
              </a:ext>
            </a:extLst>
          </p:cNvPr>
          <p:cNvPicPr>
            <a:picLocks noChangeAspect="1"/>
          </p:cNvPicPr>
          <p:nvPr/>
        </p:nvPicPr>
        <p:blipFill>
          <a:blip r:embed="rId2"/>
          <a:stretch>
            <a:fillRect/>
          </a:stretch>
        </p:blipFill>
        <p:spPr>
          <a:xfrm>
            <a:off x="5617029" y="2636811"/>
            <a:ext cx="5150303" cy="3693651"/>
          </a:xfrm>
          <a:prstGeom prst="rect">
            <a:avLst/>
          </a:prstGeom>
        </p:spPr>
      </p:pic>
      <p:pic>
        <p:nvPicPr>
          <p:cNvPr id="6" name="Picture 5">
            <a:extLst>
              <a:ext uri="{FF2B5EF4-FFF2-40B4-BE49-F238E27FC236}">
                <a16:creationId xmlns:a16="http://schemas.microsoft.com/office/drawing/2014/main" id="{BC9F2F83-8D15-A34D-9241-82F999A99D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7644" y="3565078"/>
            <a:ext cx="3969385" cy="2178685"/>
          </a:xfrm>
          <a:prstGeom prst="rect">
            <a:avLst/>
          </a:prstGeom>
          <a:noFill/>
          <a:ln>
            <a:noFill/>
          </a:ln>
        </p:spPr>
      </p:pic>
    </p:spTree>
    <p:extLst>
      <p:ext uri="{BB962C8B-B14F-4D97-AF65-F5344CB8AC3E}">
        <p14:creationId xmlns:p14="http://schemas.microsoft.com/office/powerpoint/2010/main" val="409331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CCFE6A-D8F4-453D-80DD-E1D3D325B121}"/>
              </a:ext>
            </a:extLst>
          </p:cNvPr>
          <p:cNvSpPr/>
          <p:nvPr/>
        </p:nvSpPr>
        <p:spPr>
          <a:xfrm>
            <a:off x="6460958" y="0"/>
            <a:ext cx="573104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Picture Placeholder 6"/>
          <p:cNvSpPr>
            <a:spLocks noGrp="1"/>
          </p:cNvSpPr>
          <p:nvPr>
            <p:ph type="pic" sz="quarter" idx="12"/>
          </p:nvPr>
        </p:nvSpPr>
        <p:spPr/>
      </p:sp>
      <p:sp>
        <p:nvSpPr>
          <p:cNvPr id="6" name="Text Placeholder 5"/>
          <p:cNvSpPr>
            <a:spLocks noGrp="1"/>
          </p:cNvSpPr>
          <p:nvPr>
            <p:ph type="body" sz="quarter" idx="11"/>
          </p:nvPr>
        </p:nvSpPr>
        <p:spPr/>
        <p:txBody>
          <a:bodyPr/>
          <a:lstStyle/>
          <a:p>
            <a:endParaRPr lang="sv-SE"/>
          </a:p>
        </p:txBody>
      </p:sp>
      <p:sp>
        <p:nvSpPr>
          <p:cNvPr id="2" name="Text Placeholder 1"/>
          <p:cNvSpPr>
            <a:spLocks noGrp="1"/>
          </p:cNvSpPr>
          <p:nvPr>
            <p:ph type="body" sz="quarter" idx="10"/>
          </p:nvPr>
        </p:nvSpPr>
        <p:spPr/>
        <p:txBody>
          <a:bodyPr/>
          <a:lstStyle/>
          <a:p>
            <a:endParaRPr lang="sv-SE"/>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4</a:t>
            </a:r>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sz="4400" b="0" noProof="0" dirty="0">
                <a:solidFill>
                  <a:schemeClr val="bg1"/>
                </a:solidFill>
              </a:rPr>
              <a:t>BIFROST PSS Operational Activities</a:t>
            </a:r>
          </a:p>
          <a:p>
            <a:endParaRPr lang="en-GB" dirty="0"/>
          </a:p>
        </p:txBody>
      </p:sp>
    </p:spTree>
    <p:extLst>
      <p:ext uri="{BB962C8B-B14F-4D97-AF65-F5344CB8AC3E}">
        <p14:creationId xmlns:p14="http://schemas.microsoft.com/office/powerpoint/2010/main" val="356112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en-GB" dirty="0"/>
              <a:t>Principles of operation</a:t>
            </a:r>
          </a:p>
        </p:txBody>
      </p:sp>
      <p:sp>
        <p:nvSpPr>
          <p:cNvPr id="8" name="Content Placeholder 7">
            <a:extLst>
              <a:ext uri="{FF2B5EF4-FFF2-40B4-BE49-F238E27FC236}">
                <a16:creationId xmlns:a16="http://schemas.microsoft.com/office/drawing/2014/main" id="{223F0696-DDF6-40FD-8D6D-D9ACFA446257}"/>
              </a:ext>
            </a:extLst>
          </p:cNvPr>
          <p:cNvSpPr>
            <a:spLocks noGrp="1"/>
          </p:cNvSpPr>
          <p:nvPr>
            <p:ph idx="1"/>
          </p:nvPr>
        </p:nvSpPr>
        <p:spPr>
          <a:xfrm>
            <a:off x="1094400" y="1322914"/>
            <a:ext cx="9365782" cy="5069177"/>
          </a:xfrm>
        </p:spPr>
        <p:txBody>
          <a:bodyPr/>
          <a:lstStyle/>
          <a:p>
            <a:pPr marL="0" marR="0" indent="0">
              <a:spcAft>
                <a:spcPts val="600"/>
              </a:spcAft>
              <a:buNone/>
            </a:pPr>
            <a:r>
              <a:rPr lang="en-GB" dirty="0">
                <a:latin typeface="Segoe UI Historic" panose="020B0502040204020203" pitchFamily="34" charset="0"/>
                <a:ea typeface="MS Mincho"/>
                <a:cs typeface="Arial" panose="020B0604020202020204" pitchFamily="34" charset="0"/>
              </a:rPr>
              <a:t>Prior to enabling the </a:t>
            </a:r>
            <a:r>
              <a:rPr lang="en-US" dirty="0">
                <a:latin typeface="Segoe UI Historic" panose="020B0502040204020203" pitchFamily="34" charset="0"/>
                <a:ea typeface="MS Mincho"/>
                <a:cs typeface="Arial" panose="020B0604020202020204" pitchFamily="34" charset="0"/>
              </a:rPr>
              <a:t>BIFROST</a:t>
            </a:r>
            <a:r>
              <a:rPr lang="en-GB" dirty="0">
                <a:latin typeface="Segoe UI Historic" panose="020B0502040204020203" pitchFamily="34" charset="0"/>
                <a:ea typeface="MS Mincho"/>
                <a:cs typeface="Arial" panose="020B0604020202020204" pitchFamily="34" charset="0"/>
              </a:rPr>
              <a:t> PSS permit to open the instrument shutter: </a:t>
            </a:r>
            <a:endParaRPr lang="en-US" dirty="0">
              <a:latin typeface="Segoe UI Historic" panose="020B0502040204020203" pitchFamily="34" charset="0"/>
              <a:ea typeface="MS Mincho"/>
              <a:cs typeface="Arial" panose="020B0604020202020204" pitchFamily="34" charset="0"/>
            </a:endParaRPr>
          </a:p>
          <a:p>
            <a:pPr marR="0" lvl="2">
              <a:spcAft>
                <a:spcPts val="600"/>
              </a:spcAft>
              <a:buFont typeface="Wingdings" panose="05000000000000000000" pitchFamily="2" charset="2"/>
              <a:buChar char="Ø"/>
            </a:pPr>
            <a:r>
              <a:rPr lang="en-GB" dirty="0">
                <a:latin typeface="Segoe UI Historic" panose="020B0502040204020203" pitchFamily="34" charset="0"/>
                <a:ea typeface="MS Mincho"/>
                <a:cs typeface="Arial" panose="020B0604020202020204" pitchFamily="34" charset="0"/>
              </a:rPr>
              <a:t>The trained operators carry out a formalised search in the </a:t>
            </a:r>
            <a:r>
              <a:rPr lang="en-US" dirty="0">
                <a:latin typeface="Segoe UI Historic" panose="020B0502040204020203" pitchFamily="34" charset="0"/>
                <a:ea typeface="MS Mincho"/>
                <a:cs typeface="Arial" panose="020B0604020202020204" pitchFamily="34" charset="0"/>
              </a:rPr>
              <a:t>BIFROST </a:t>
            </a:r>
            <a:r>
              <a:rPr lang="en-GB" dirty="0">
                <a:latin typeface="Segoe UI Historic" panose="020B0502040204020203" pitchFamily="34" charset="0"/>
                <a:ea typeface="MS Mincho"/>
                <a:cs typeface="Arial" panose="020B0604020202020204" pitchFamily="34" charset="0"/>
              </a:rPr>
              <a:t>cave.</a:t>
            </a:r>
            <a:endParaRPr lang="en-US" dirty="0">
              <a:latin typeface="Segoe UI Historic" panose="020B0502040204020203" pitchFamily="34" charset="0"/>
              <a:ea typeface="MS Mincho"/>
              <a:cs typeface="Arial" panose="020B0604020202020204" pitchFamily="34" charset="0"/>
            </a:endParaRPr>
          </a:p>
          <a:p>
            <a:pPr marR="0" lvl="2">
              <a:spcAft>
                <a:spcPts val="600"/>
              </a:spcAft>
              <a:buFont typeface="Wingdings" panose="05000000000000000000" pitchFamily="2" charset="2"/>
              <a:buChar char="Ø"/>
            </a:pPr>
            <a:r>
              <a:rPr lang="en-GB" dirty="0">
                <a:latin typeface="Segoe UI Historic" panose="020B0502040204020203" pitchFamily="34" charset="0"/>
                <a:ea typeface="MS Mincho"/>
                <a:cs typeface="Arial" panose="020B0604020202020204" pitchFamily="34" charset="0"/>
              </a:rPr>
              <a:t>The </a:t>
            </a:r>
            <a:r>
              <a:rPr lang="en-US" dirty="0">
                <a:latin typeface="Segoe UI Historic" panose="020B0502040204020203" pitchFamily="34" charset="0"/>
                <a:ea typeface="MS Mincho"/>
                <a:cs typeface="Arial" panose="020B0604020202020204" pitchFamily="34" charset="0"/>
              </a:rPr>
              <a:t>BIFROST</a:t>
            </a:r>
            <a:r>
              <a:rPr lang="en-GB" dirty="0">
                <a:latin typeface="Segoe UI Historic" panose="020B0502040204020203" pitchFamily="34" charset="0"/>
                <a:ea typeface="MS Mincho"/>
                <a:cs typeface="Arial" panose="020B0604020202020204" pitchFamily="34" charset="0"/>
              </a:rPr>
              <a:t> PSS locks the access points to the </a:t>
            </a:r>
            <a:r>
              <a:rPr lang="en-US" dirty="0">
                <a:latin typeface="Segoe UI Historic" panose="020B0502040204020203" pitchFamily="34" charset="0"/>
                <a:ea typeface="MS Mincho"/>
                <a:cs typeface="Arial" panose="020B0604020202020204" pitchFamily="34" charset="0"/>
              </a:rPr>
              <a:t>BIFROST</a:t>
            </a:r>
            <a:r>
              <a:rPr lang="en-GB" dirty="0">
                <a:latin typeface="Segoe UI Historic" panose="020B0502040204020203" pitchFamily="34" charset="0"/>
                <a:ea typeface="MS Mincho"/>
                <a:cs typeface="Arial" panose="020B0604020202020204" pitchFamily="34" charset="0"/>
              </a:rPr>
              <a:t> PSS controlled area. </a:t>
            </a:r>
            <a:endParaRPr lang="en-US" dirty="0">
              <a:latin typeface="Segoe UI Historic" panose="020B0502040204020203" pitchFamily="34" charset="0"/>
              <a:ea typeface="MS Mincho"/>
              <a:cs typeface="Arial" panose="020B0604020202020204" pitchFamily="34" charset="0"/>
            </a:endParaRPr>
          </a:p>
          <a:p>
            <a:pPr marL="457200">
              <a:spcAft>
                <a:spcPts val="600"/>
              </a:spcAft>
            </a:pPr>
            <a:endParaRPr lang="sv-SE" dirty="0">
              <a:latin typeface="Segoe UI Historic" panose="020B0502040204020203" pitchFamily="34" charset="0"/>
              <a:ea typeface="MS Mincho"/>
              <a:cs typeface="Arial" panose="020B0604020202020204" pitchFamily="34" charset="0"/>
            </a:endParaRPr>
          </a:p>
          <a:p>
            <a:pPr>
              <a:spcAft>
                <a:spcPts val="600"/>
              </a:spcAft>
            </a:pPr>
            <a:r>
              <a:rPr lang="en-US" dirty="0">
                <a:latin typeface="Segoe UI Historic" panose="020B0502040204020203" pitchFamily="34" charset="0"/>
                <a:ea typeface="MS Mincho"/>
                <a:cs typeface="Arial" panose="020B0604020202020204" pitchFamily="34" charset="0"/>
              </a:rPr>
              <a:t>Prior to granting access to the BIFROST PSS controlled area: </a:t>
            </a:r>
          </a:p>
          <a:p>
            <a:pPr lvl="2">
              <a:spcAft>
                <a:spcPts val="600"/>
              </a:spcAft>
              <a:buFont typeface="Wingdings" panose="05000000000000000000" pitchFamily="2" charset="2"/>
              <a:buChar char="Ø"/>
            </a:pPr>
            <a:r>
              <a:rPr lang="en-GB" dirty="0">
                <a:latin typeface="Segoe UI Historic" panose="020B0502040204020203" pitchFamily="34" charset="0"/>
                <a:ea typeface="MS Mincho"/>
                <a:cs typeface="Arial" panose="020B0604020202020204" pitchFamily="34" charset="0"/>
              </a:rPr>
              <a:t>The operator closes the instrument shutter through the Motion Control System.</a:t>
            </a:r>
            <a:endParaRPr lang="en-US" dirty="0">
              <a:latin typeface="Segoe UI Historic" panose="020B0502040204020203" pitchFamily="34" charset="0"/>
              <a:ea typeface="MS Mincho"/>
              <a:cs typeface="Arial" panose="020B0604020202020204" pitchFamily="34" charset="0"/>
            </a:endParaRPr>
          </a:p>
          <a:p>
            <a:pPr lvl="2">
              <a:spcAft>
                <a:spcPts val="600"/>
              </a:spcAft>
              <a:buFont typeface="Wingdings" panose="05000000000000000000" pitchFamily="2" charset="2"/>
              <a:buChar char="Ø"/>
            </a:pPr>
            <a:r>
              <a:rPr lang="en-GB" dirty="0">
                <a:latin typeface="Segoe UI Historic" panose="020B0502040204020203" pitchFamily="34" charset="0"/>
                <a:ea typeface="MS Mincho"/>
                <a:cs typeface="Arial" panose="020B0604020202020204" pitchFamily="34" charset="0"/>
              </a:rPr>
              <a:t>Upon initiating access to the </a:t>
            </a:r>
            <a:r>
              <a:rPr lang="en-US" dirty="0">
                <a:latin typeface="Segoe UI Historic" panose="020B0502040204020203" pitchFamily="34" charset="0"/>
                <a:ea typeface="MS Mincho"/>
                <a:cs typeface="Arial" panose="020B0604020202020204" pitchFamily="34" charset="0"/>
              </a:rPr>
              <a:t>BIFROST</a:t>
            </a:r>
            <a:r>
              <a:rPr lang="en-GB" dirty="0">
                <a:latin typeface="Segoe UI Historic" panose="020B0502040204020203" pitchFamily="34" charset="0"/>
                <a:ea typeface="MS Mincho"/>
                <a:cs typeface="Arial" panose="020B0604020202020204" pitchFamily="34" charset="0"/>
              </a:rPr>
              <a:t> PSS controlled area, the </a:t>
            </a:r>
            <a:r>
              <a:rPr lang="en-US" dirty="0">
                <a:latin typeface="Segoe UI Historic" panose="020B0502040204020203" pitchFamily="34" charset="0"/>
                <a:ea typeface="MS Mincho"/>
                <a:cs typeface="Arial" panose="020B0604020202020204" pitchFamily="34" charset="0"/>
              </a:rPr>
              <a:t>BIFROST</a:t>
            </a:r>
            <a:r>
              <a:rPr lang="en-GB" dirty="0">
                <a:latin typeface="Segoe UI Historic" panose="020B0502040204020203" pitchFamily="34" charset="0"/>
                <a:ea typeface="MS Mincho"/>
                <a:cs typeface="Arial" panose="020B0604020202020204" pitchFamily="34" charset="0"/>
              </a:rPr>
              <a:t> PSS interlocks the instrument shutter in order to prevent its inadvertent opening.</a:t>
            </a:r>
            <a:endParaRPr lang="en-US" dirty="0">
              <a:latin typeface="Segoe UI Historic" panose="020B0502040204020203" pitchFamily="34" charset="0"/>
              <a:ea typeface="MS Mincho"/>
              <a:cs typeface="Arial" panose="020B0604020202020204" pitchFamily="34" charset="0"/>
            </a:endParaRPr>
          </a:p>
          <a:p>
            <a:pPr lvl="2">
              <a:spcAft>
                <a:spcPts val="600"/>
              </a:spcAft>
              <a:buFont typeface="Wingdings" panose="05000000000000000000" pitchFamily="2" charset="2"/>
              <a:buChar char="Ø"/>
            </a:pPr>
            <a:r>
              <a:rPr lang="en-GB" dirty="0">
                <a:latin typeface="Segoe UI Historic" panose="020B0502040204020203" pitchFamily="34" charset="0"/>
                <a:ea typeface="MS Mincho"/>
                <a:cs typeface="Arial" panose="020B0604020202020204" pitchFamily="34" charset="0"/>
              </a:rPr>
              <a:t>The instrument shutter is secured against re-energisation until the </a:t>
            </a:r>
            <a:r>
              <a:rPr lang="en-US" dirty="0">
                <a:latin typeface="Segoe UI Historic" panose="020B0502040204020203" pitchFamily="34" charset="0"/>
                <a:ea typeface="MS Mincho"/>
                <a:cs typeface="Arial" panose="020B0604020202020204" pitchFamily="34" charset="0"/>
              </a:rPr>
              <a:t>BIFROST</a:t>
            </a:r>
            <a:r>
              <a:rPr lang="en-GB" dirty="0">
                <a:latin typeface="Segoe UI Historic" panose="020B0502040204020203" pitchFamily="34" charset="0"/>
                <a:ea typeface="MS Mincho"/>
                <a:cs typeface="Arial" panose="020B0604020202020204" pitchFamily="34" charset="0"/>
              </a:rPr>
              <a:t> PSS controlled area is searched, and locked.</a:t>
            </a:r>
            <a:endParaRPr lang="en-US" dirty="0">
              <a:latin typeface="Segoe UI Historic" panose="020B0502040204020203" pitchFamily="34" charset="0"/>
              <a:ea typeface="MS Mincho"/>
              <a:cs typeface="Arial" panose="020B0604020202020204" pitchFamily="34" charset="0"/>
            </a:endParaRPr>
          </a:p>
        </p:txBody>
      </p:sp>
    </p:spTree>
    <p:extLst>
      <p:ext uri="{BB962C8B-B14F-4D97-AF65-F5344CB8AC3E}">
        <p14:creationId xmlns:p14="http://schemas.microsoft.com/office/powerpoint/2010/main" val="173963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1000"/>
                                        <p:tgtEl>
                                          <p:spTgt spid="8">
                                            <p:txEl>
                                              <p:pRg st="2" end="2"/>
                                            </p:txEl>
                                          </p:spTgt>
                                        </p:tgtEl>
                                      </p:cBhvr>
                                    </p:animEffect>
                                    <p:anim calcmode="lin" valueType="num">
                                      <p:cBhvr>
                                        <p:cTn id="2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fade">
                                      <p:cBhvr>
                                        <p:cTn id="33" dur="1000"/>
                                        <p:tgtEl>
                                          <p:spTgt spid="8">
                                            <p:txEl>
                                              <p:pRg st="5" end="5"/>
                                            </p:txEl>
                                          </p:spTgt>
                                        </p:tgtEl>
                                      </p:cBhvr>
                                    </p:animEffect>
                                    <p:anim calcmode="lin" valueType="num">
                                      <p:cBhvr>
                                        <p:cTn id="34"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xEl>
                                              <p:pRg st="6" end="6"/>
                                            </p:txEl>
                                          </p:spTgt>
                                        </p:tgtEl>
                                        <p:attrNameLst>
                                          <p:attrName>style.visibility</p:attrName>
                                        </p:attrNameLst>
                                      </p:cBhvr>
                                      <p:to>
                                        <p:strVal val="visible"/>
                                      </p:to>
                                    </p:set>
                                    <p:animEffect transition="in" filter="fade">
                                      <p:cBhvr>
                                        <p:cTn id="40" dur="1000"/>
                                        <p:tgtEl>
                                          <p:spTgt spid="8">
                                            <p:txEl>
                                              <p:pRg st="6" end="6"/>
                                            </p:txEl>
                                          </p:spTgt>
                                        </p:tgtEl>
                                      </p:cBhvr>
                                    </p:animEffect>
                                    <p:anim calcmode="lin" valueType="num">
                                      <p:cBhvr>
                                        <p:cTn id="41"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8">
                                            <p:txEl>
                                              <p:pRg st="7" end="7"/>
                                            </p:txEl>
                                          </p:spTgt>
                                        </p:tgtEl>
                                        <p:attrNameLst>
                                          <p:attrName>style.visibility</p:attrName>
                                        </p:attrNameLst>
                                      </p:cBhvr>
                                      <p:to>
                                        <p:strVal val="visible"/>
                                      </p:to>
                                    </p:set>
                                    <p:animEffect transition="in" filter="fade">
                                      <p:cBhvr>
                                        <p:cTn id="47" dur="1000"/>
                                        <p:tgtEl>
                                          <p:spTgt spid="8">
                                            <p:txEl>
                                              <p:pRg st="7" end="7"/>
                                            </p:txEl>
                                          </p:spTgt>
                                        </p:tgtEl>
                                      </p:cBhvr>
                                    </p:animEffect>
                                    <p:anim calcmode="lin" valueType="num">
                                      <p:cBhvr>
                                        <p:cTn id="48"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0" name="Platshållare för bild 9">
            <a:extLst>
              <a:ext uri="{FF2B5EF4-FFF2-40B4-BE49-F238E27FC236}">
                <a16:creationId xmlns:a16="http://schemas.microsoft.com/office/drawing/2014/main" id="{1CCB1AEE-A06D-4938-95DD-62DEE574A394}"/>
              </a:ext>
            </a:extLst>
          </p:cNvPr>
          <p:cNvSpPr>
            <a:spLocks noGrp="1"/>
          </p:cNvSpPr>
          <p:nvPr>
            <p:ph type="pic" sz="quarter" idx="12"/>
          </p:nvPr>
        </p:nvSpPr>
        <p:spPr/>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BIFROST PSS Modes of Operation</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en-US" dirty="0"/>
              <a:t>4.1.</a:t>
            </a:r>
            <a:endParaRPr lang="sv-SE" dirty="0"/>
          </a:p>
        </p:txBody>
      </p:sp>
    </p:spTree>
    <p:extLst>
      <p:ext uri="{BB962C8B-B14F-4D97-AF65-F5344CB8AC3E}">
        <p14:creationId xmlns:p14="http://schemas.microsoft.com/office/powerpoint/2010/main" val="66127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1C957-2AF3-4087-A588-DC99817CE225}"/>
              </a:ext>
            </a:extLst>
          </p:cNvPr>
          <p:cNvSpPr>
            <a:spLocks noGrp="1"/>
          </p:cNvSpPr>
          <p:nvPr>
            <p:ph type="title"/>
          </p:nvPr>
        </p:nvSpPr>
        <p:spPr>
          <a:xfrm>
            <a:off x="1103709" y="265373"/>
            <a:ext cx="9496112" cy="657339"/>
          </a:xfrm>
        </p:spPr>
        <p:txBody>
          <a:bodyPr/>
          <a:lstStyle/>
          <a:p>
            <a:r>
              <a:rPr lang="en-GB" dirty="0"/>
              <a:t>BIFROST PSS Modes of Operation</a:t>
            </a:r>
          </a:p>
        </p:txBody>
      </p:sp>
      <p:sp>
        <p:nvSpPr>
          <p:cNvPr id="4" name="Slide Number Placeholder 3">
            <a:extLst>
              <a:ext uri="{FF2B5EF4-FFF2-40B4-BE49-F238E27FC236}">
                <a16:creationId xmlns:a16="http://schemas.microsoft.com/office/drawing/2014/main" id="{3E55EE7A-63DE-41DD-910B-4E797155AF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en-GB" sz="800" b="1" i="0" u="none" strike="noStrike" kern="1200" cap="none" spc="0" normalizeH="0" baseline="0" noProof="0" smtClean="0">
                <a:ln>
                  <a:noFill/>
                </a:ln>
                <a:solidFill>
                  <a:srgbClr val="0099D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800" b="1" i="0" u="none" strike="noStrike" kern="1200" cap="none" spc="0" normalizeH="0" baseline="0" noProof="0">
              <a:ln>
                <a:noFill/>
              </a:ln>
              <a:solidFill>
                <a:srgbClr val="0099DC"/>
              </a:solidFill>
              <a:effectLst/>
              <a:uLnTx/>
              <a:uFillTx/>
              <a:latin typeface="Segoe UI"/>
              <a:ea typeface="+mn-ea"/>
              <a:cs typeface="+mn-cs"/>
            </a:endParaRPr>
          </a:p>
        </p:txBody>
      </p:sp>
      <p:sp>
        <p:nvSpPr>
          <p:cNvPr id="6" name="TextBox 5">
            <a:extLst>
              <a:ext uri="{FF2B5EF4-FFF2-40B4-BE49-F238E27FC236}">
                <a16:creationId xmlns:a16="http://schemas.microsoft.com/office/drawing/2014/main" id="{E3371F95-7A09-F60F-6ECC-53781DBC99D6}"/>
              </a:ext>
            </a:extLst>
          </p:cNvPr>
          <p:cNvSpPr txBox="1"/>
          <p:nvPr/>
        </p:nvSpPr>
        <p:spPr>
          <a:xfrm>
            <a:off x="624255" y="958274"/>
            <a:ext cx="4938297" cy="1631216"/>
          </a:xfrm>
          <a:prstGeom prst="rect">
            <a:avLst/>
          </a:prstGeom>
          <a:noFill/>
        </p:spPr>
        <p:txBody>
          <a:bodyPr wrap="square">
            <a:spAutoFit/>
          </a:bodyPr>
          <a:lstStyle/>
          <a:p>
            <a:pPr marL="0" marR="0">
              <a:spcBef>
                <a:spcPts val="0"/>
              </a:spcBef>
              <a:spcAft>
                <a:spcPts val="600"/>
              </a:spcAft>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The BIFROST PSS operates in four operational modes in order to: </a:t>
            </a:r>
            <a:endParaRPr lang="en-US" dirty="0">
              <a:latin typeface="Segoe UI Historic" panose="020B0502040204020203" pitchFamily="34" charset="0"/>
              <a:ea typeface="MS Mincho" panose="02020609040205080304" pitchFamily="49" charset="-128"/>
              <a:cs typeface="Arial" panose="020B0604020202020204" pitchFamily="34" charset="0"/>
            </a:endParaRPr>
          </a:p>
          <a:p>
            <a:pPr marL="285750" marR="0" indent="-285750">
              <a:spcBef>
                <a:spcPts val="0"/>
              </a:spcBef>
              <a:spcAft>
                <a:spcPts val="600"/>
              </a:spcAft>
              <a:buFont typeface="Wingdings" panose="05000000000000000000" pitchFamily="2" charset="2"/>
              <a:buChar char="v"/>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Ensure safe access to the BIFROST PSS controlled area.</a:t>
            </a:r>
            <a:endParaRPr lang="en-US" dirty="0">
              <a:latin typeface="Segoe UI Historic" panose="020B0502040204020203" pitchFamily="34" charset="0"/>
              <a:ea typeface="MS Mincho" panose="02020609040205080304" pitchFamily="49" charset="-128"/>
              <a:cs typeface="Arial" panose="020B0604020202020204" pitchFamily="34" charset="0"/>
            </a:endParaRPr>
          </a:p>
          <a:p>
            <a:pPr marL="285750" marR="0" indent="-285750">
              <a:spcBef>
                <a:spcPts val="0"/>
              </a:spcBef>
              <a:spcAft>
                <a:spcPts val="600"/>
              </a:spcAft>
              <a:buFont typeface="Wingdings" panose="05000000000000000000" pitchFamily="2" charset="2"/>
              <a:buChar char="v"/>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Ensure safe energisation of the EUC.</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p:txBody>
      </p:sp>
      <p:grpSp>
        <p:nvGrpSpPr>
          <p:cNvPr id="5" name="Group 4">
            <a:extLst>
              <a:ext uri="{FF2B5EF4-FFF2-40B4-BE49-F238E27FC236}">
                <a16:creationId xmlns:a16="http://schemas.microsoft.com/office/drawing/2014/main" id="{2B66A664-E5CF-BD2B-9CEE-2E523C099C69}"/>
              </a:ext>
            </a:extLst>
          </p:cNvPr>
          <p:cNvGrpSpPr/>
          <p:nvPr/>
        </p:nvGrpSpPr>
        <p:grpSpPr>
          <a:xfrm>
            <a:off x="2878996" y="3221355"/>
            <a:ext cx="1318423" cy="1276350"/>
            <a:chOff x="2909885" y="1695450"/>
            <a:chExt cx="1318423" cy="1276350"/>
          </a:xfrm>
          <a:solidFill>
            <a:srgbClr val="00B050"/>
          </a:solidFill>
        </p:grpSpPr>
        <p:sp>
          <p:nvSpPr>
            <p:cNvPr id="7" name="Oval 6">
              <a:extLst>
                <a:ext uri="{FF2B5EF4-FFF2-40B4-BE49-F238E27FC236}">
                  <a16:creationId xmlns:a16="http://schemas.microsoft.com/office/drawing/2014/main" id="{58501010-0CD3-DCB0-8DD1-FF0D0A09E268}"/>
                </a:ext>
              </a:extLst>
            </p:cNvPr>
            <p:cNvSpPr/>
            <p:nvPr/>
          </p:nvSpPr>
          <p:spPr>
            <a:xfrm>
              <a:off x="2909885" y="1695450"/>
              <a:ext cx="1318423" cy="1276350"/>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Box 7">
              <a:extLst>
                <a:ext uri="{FF2B5EF4-FFF2-40B4-BE49-F238E27FC236}">
                  <a16:creationId xmlns:a16="http://schemas.microsoft.com/office/drawing/2014/main" id="{D2543CB3-8FF7-72AC-137D-EF847F539BF3}"/>
                </a:ext>
              </a:extLst>
            </p:cNvPr>
            <p:cNvSpPr txBox="1"/>
            <p:nvPr/>
          </p:nvSpPr>
          <p:spPr>
            <a:xfrm>
              <a:off x="3137395" y="2000250"/>
              <a:ext cx="863404" cy="646331"/>
            </a:xfrm>
            <a:prstGeom prst="rect">
              <a:avLst/>
            </a:prstGeom>
            <a:grpFill/>
            <a:ln>
              <a:solidFill>
                <a:srgbClr val="00B050"/>
              </a:solidFill>
            </a:ln>
          </p:spPr>
          <p:txBody>
            <a:bodyPr wrap="square" rtlCol="0">
              <a:spAutoFit/>
            </a:bodyPr>
            <a:lstStyle/>
            <a:p>
              <a:pPr algn="ctr"/>
              <a:r>
                <a:rPr lang="en-US" dirty="0">
                  <a:solidFill>
                    <a:srgbClr val="FFFFFF"/>
                  </a:solidFill>
                </a:rPr>
                <a:t>Access</a:t>
              </a:r>
            </a:p>
            <a:p>
              <a:pPr algn="ctr"/>
              <a:r>
                <a:rPr lang="en-US" dirty="0">
                  <a:solidFill>
                    <a:srgbClr val="FFFFFF"/>
                  </a:solidFill>
                </a:rPr>
                <a:t>Mode</a:t>
              </a:r>
              <a:endParaRPr lang="sv-SE" dirty="0">
                <a:solidFill>
                  <a:srgbClr val="FFFFFF"/>
                </a:solidFill>
              </a:endParaRPr>
            </a:p>
          </p:txBody>
        </p:sp>
      </p:grpSp>
      <p:grpSp>
        <p:nvGrpSpPr>
          <p:cNvPr id="9" name="Group 8">
            <a:extLst>
              <a:ext uri="{FF2B5EF4-FFF2-40B4-BE49-F238E27FC236}">
                <a16:creationId xmlns:a16="http://schemas.microsoft.com/office/drawing/2014/main" id="{E966C769-0C62-7497-72EE-05BFFE11C0ED}"/>
              </a:ext>
            </a:extLst>
          </p:cNvPr>
          <p:cNvGrpSpPr/>
          <p:nvPr/>
        </p:nvGrpSpPr>
        <p:grpSpPr>
          <a:xfrm>
            <a:off x="8080889" y="3228240"/>
            <a:ext cx="1318423" cy="1276350"/>
            <a:chOff x="8260952" y="1946555"/>
            <a:chExt cx="1318423" cy="1276350"/>
          </a:xfrm>
          <a:solidFill>
            <a:srgbClr val="0070C0"/>
          </a:solidFill>
        </p:grpSpPr>
        <p:sp>
          <p:nvSpPr>
            <p:cNvPr id="10" name="Oval 9">
              <a:extLst>
                <a:ext uri="{FF2B5EF4-FFF2-40B4-BE49-F238E27FC236}">
                  <a16:creationId xmlns:a16="http://schemas.microsoft.com/office/drawing/2014/main" id="{65AFF27E-F462-679A-567C-49F8226EFDDE}"/>
                </a:ext>
              </a:extLst>
            </p:cNvPr>
            <p:cNvSpPr/>
            <p:nvPr/>
          </p:nvSpPr>
          <p:spPr>
            <a:xfrm>
              <a:off x="8260952" y="1946555"/>
              <a:ext cx="1318423" cy="1276350"/>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Box 10">
              <a:extLst>
                <a:ext uri="{FF2B5EF4-FFF2-40B4-BE49-F238E27FC236}">
                  <a16:creationId xmlns:a16="http://schemas.microsoft.com/office/drawing/2014/main" id="{774E3DBE-C11C-29FB-0CD0-7C63EE5414E1}"/>
                </a:ext>
              </a:extLst>
            </p:cNvPr>
            <p:cNvSpPr txBox="1"/>
            <p:nvPr/>
          </p:nvSpPr>
          <p:spPr>
            <a:xfrm>
              <a:off x="8488462" y="2123065"/>
              <a:ext cx="863404" cy="923330"/>
            </a:xfrm>
            <a:prstGeom prst="rect">
              <a:avLst/>
            </a:prstGeom>
            <a:grpFill/>
            <a:ln>
              <a:solidFill>
                <a:srgbClr val="0070C0"/>
              </a:solidFill>
            </a:ln>
          </p:spPr>
          <p:txBody>
            <a:bodyPr wrap="square" rtlCol="0">
              <a:spAutoFit/>
            </a:bodyPr>
            <a:lstStyle/>
            <a:p>
              <a:pPr algn="ctr"/>
              <a:r>
                <a:rPr lang="en-US" dirty="0">
                  <a:solidFill>
                    <a:srgbClr val="FFFFFF"/>
                  </a:solidFill>
                </a:rPr>
                <a:t>Beam ON Mode</a:t>
              </a:r>
              <a:endParaRPr lang="sv-SE" dirty="0">
                <a:solidFill>
                  <a:srgbClr val="FFFFFF"/>
                </a:solidFill>
              </a:endParaRPr>
            </a:p>
          </p:txBody>
        </p:sp>
      </p:grpSp>
      <p:grpSp>
        <p:nvGrpSpPr>
          <p:cNvPr id="12" name="Group 11">
            <a:extLst>
              <a:ext uri="{FF2B5EF4-FFF2-40B4-BE49-F238E27FC236}">
                <a16:creationId xmlns:a16="http://schemas.microsoft.com/office/drawing/2014/main" id="{07F3D0A5-492F-EF88-47FB-2EA5B77ADA4D}"/>
              </a:ext>
            </a:extLst>
          </p:cNvPr>
          <p:cNvGrpSpPr/>
          <p:nvPr/>
        </p:nvGrpSpPr>
        <p:grpSpPr>
          <a:xfrm>
            <a:off x="5676913" y="5442172"/>
            <a:ext cx="1318423" cy="1276350"/>
            <a:chOff x="8260952" y="1946555"/>
            <a:chExt cx="1318423" cy="1276350"/>
          </a:xfrm>
          <a:solidFill>
            <a:srgbClr val="990000"/>
          </a:solidFill>
        </p:grpSpPr>
        <p:sp>
          <p:nvSpPr>
            <p:cNvPr id="13" name="Oval 12">
              <a:extLst>
                <a:ext uri="{FF2B5EF4-FFF2-40B4-BE49-F238E27FC236}">
                  <a16:creationId xmlns:a16="http://schemas.microsoft.com/office/drawing/2014/main" id="{A70E1CB3-6576-C799-3E88-4F7FACF46AA7}"/>
                </a:ext>
              </a:extLst>
            </p:cNvPr>
            <p:cNvSpPr/>
            <p:nvPr/>
          </p:nvSpPr>
          <p:spPr>
            <a:xfrm>
              <a:off x="8260952" y="1946555"/>
              <a:ext cx="1318423" cy="1276350"/>
            </a:xfrm>
            <a:prstGeom prst="ellipse">
              <a:avLst/>
            </a:prstGeom>
            <a:grp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Box 13">
              <a:extLst>
                <a:ext uri="{FF2B5EF4-FFF2-40B4-BE49-F238E27FC236}">
                  <a16:creationId xmlns:a16="http://schemas.microsoft.com/office/drawing/2014/main" id="{114FD3E8-9EED-93C1-226F-17CB84D44ED4}"/>
                </a:ext>
              </a:extLst>
            </p:cNvPr>
            <p:cNvSpPr txBox="1"/>
            <p:nvPr/>
          </p:nvSpPr>
          <p:spPr>
            <a:xfrm>
              <a:off x="8488462" y="2265940"/>
              <a:ext cx="863404" cy="646331"/>
            </a:xfrm>
            <a:prstGeom prst="rect">
              <a:avLst/>
            </a:prstGeom>
            <a:grpFill/>
            <a:ln>
              <a:solidFill>
                <a:srgbClr val="990000"/>
              </a:solidFill>
            </a:ln>
          </p:spPr>
          <p:txBody>
            <a:bodyPr wrap="square" rtlCol="0">
              <a:spAutoFit/>
            </a:bodyPr>
            <a:lstStyle/>
            <a:p>
              <a:pPr algn="ctr"/>
              <a:r>
                <a:rPr lang="en-US" dirty="0">
                  <a:solidFill>
                    <a:srgbClr val="FFFFFF"/>
                  </a:solidFill>
                </a:rPr>
                <a:t>Alarm Mode</a:t>
              </a:r>
              <a:endParaRPr lang="sv-SE" dirty="0">
                <a:solidFill>
                  <a:srgbClr val="FFFFFF"/>
                </a:solidFill>
              </a:endParaRPr>
            </a:p>
          </p:txBody>
        </p:sp>
      </p:grpSp>
      <p:grpSp>
        <p:nvGrpSpPr>
          <p:cNvPr id="15" name="Group 14">
            <a:extLst>
              <a:ext uri="{FF2B5EF4-FFF2-40B4-BE49-F238E27FC236}">
                <a16:creationId xmlns:a16="http://schemas.microsoft.com/office/drawing/2014/main" id="{DAA49464-1EDF-F309-48FB-66EFCAFF73BC}"/>
              </a:ext>
            </a:extLst>
          </p:cNvPr>
          <p:cNvGrpSpPr/>
          <p:nvPr/>
        </p:nvGrpSpPr>
        <p:grpSpPr>
          <a:xfrm>
            <a:off x="5676912" y="3221355"/>
            <a:ext cx="1318423" cy="1276350"/>
            <a:chOff x="8260952" y="1946555"/>
            <a:chExt cx="1318423" cy="1276350"/>
          </a:xfrm>
          <a:solidFill>
            <a:srgbClr val="666666"/>
          </a:solidFill>
        </p:grpSpPr>
        <p:sp>
          <p:nvSpPr>
            <p:cNvPr id="16" name="Oval 15">
              <a:extLst>
                <a:ext uri="{FF2B5EF4-FFF2-40B4-BE49-F238E27FC236}">
                  <a16:creationId xmlns:a16="http://schemas.microsoft.com/office/drawing/2014/main" id="{366345C4-6284-9F4A-FAC7-AA20EAEC273C}"/>
                </a:ext>
              </a:extLst>
            </p:cNvPr>
            <p:cNvSpPr/>
            <p:nvPr/>
          </p:nvSpPr>
          <p:spPr>
            <a:xfrm>
              <a:off x="8260952" y="1946555"/>
              <a:ext cx="1318423" cy="1276350"/>
            </a:xfrm>
            <a:prstGeom prst="ellipse">
              <a:avLst/>
            </a:prstGeom>
            <a:grp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Box 16">
              <a:extLst>
                <a:ext uri="{FF2B5EF4-FFF2-40B4-BE49-F238E27FC236}">
                  <a16:creationId xmlns:a16="http://schemas.microsoft.com/office/drawing/2014/main" id="{EABD6DFF-1DD6-60D7-4387-CCDDC8AA103E}"/>
                </a:ext>
              </a:extLst>
            </p:cNvPr>
            <p:cNvSpPr txBox="1"/>
            <p:nvPr/>
          </p:nvSpPr>
          <p:spPr>
            <a:xfrm>
              <a:off x="8326536" y="2265940"/>
              <a:ext cx="1167113" cy="646331"/>
            </a:xfrm>
            <a:prstGeom prst="rect">
              <a:avLst/>
            </a:prstGeom>
            <a:noFill/>
            <a:ln>
              <a:noFill/>
            </a:ln>
          </p:spPr>
          <p:txBody>
            <a:bodyPr wrap="square" rtlCol="0">
              <a:spAutoFit/>
            </a:bodyPr>
            <a:lstStyle/>
            <a:p>
              <a:pPr algn="ctr"/>
              <a:r>
                <a:rPr lang="en-US" dirty="0">
                  <a:solidFill>
                    <a:srgbClr val="FFFFFF"/>
                  </a:solidFill>
                </a:rPr>
                <a:t>Transition</a:t>
              </a:r>
            </a:p>
            <a:p>
              <a:pPr algn="ctr"/>
              <a:r>
                <a:rPr lang="en-US" dirty="0">
                  <a:solidFill>
                    <a:srgbClr val="FFFFFF"/>
                  </a:solidFill>
                </a:rPr>
                <a:t>Mode </a:t>
              </a:r>
              <a:endParaRPr lang="sv-SE" dirty="0">
                <a:solidFill>
                  <a:srgbClr val="FFFFFF"/>
                </a:solidFill>
              </a:endParaRPr>
            </a:p>
          </p:txBody>
        </p:sp>
      </p:grpSp>
      <p:cxnSp>
        <p:nvCxnSpPr>
          <p:cNvPr id="18" name="Curved Connector 114">
            <a:extLst>
              <a:ext uri="{FF2B5EF4-FFF2-40B4-BE49-F238E27FC236}">
                <a16:creationId xmlns:a16="http://schemas.microsoft.com/office/drawing/2014/main" id="{F7F9EE01-AB9C-0805-2950-66A77630F13F}"/>
              </a:ext>
            </a:extLst>
          </p:cNvPr>
          <p:cNvCxnSpPr>
            <a:stCxn id="10" idx="4"/>
            <a:endCxn id="13" idx="6"/>
          </p:cNvCxnSpPr>
          <p:nvPr/>
        </p:nvCxnSpPr>
        <p:spPr>
          <a:xfrm rot="5400000">
            <a:off x="7079841" y="4420086"/>
            <a:ext cx="1575757" cy="1744765"/>
          </a:xfrm>
          <a:prstGeom prst="curvedConnector2">
            <a:avLst/>
          </a:prstGeom>
          <a:ln w="12700">
            <a:solidFill>
              <a:srgbClr val="99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E164512-C6D1-E886-326A-8071491B3148}"/>
              </a:ext>
            </a:extLst>
          </p:cNvPr>
          <p:cNvCxnSpPr>
            <a:cxnSpLocks/>
            <a:stCxn id="10" idx="2"/>
            <a:endCxn id="16" idx="6"/>
          </p:cNvCxnSpPr>
          <p:nvPr/>
        </p:nvCxnSpPr>
        <p:spPr>
          <a:xfrm flipH="1" flipV="1">
            <a:off x="6995335" y="3859530"/>
            <a:ext cx="1085554" cy="6885"/>
          </a:xfrm>
          <a:prstGeom prst="straightConnector1">
            <a:avLst/>
          </a:prstGeom>
          <a:ln w="127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7726984-CA61-649C-03C5-260736CB43FF}"/>
              </a:ext>
            </a:extLst>
          </p:cNvPr>
          <p:cNvCxnSpPr>
            <a:stCxn id="16" idx="2"/>
            <a:endCxn id="7" idx="6"/>
          </p:cNvCxnSpPr>
          <p:nvPr/>
        </p:nvCxnSpPr>
        <p:spPr>
          <a:xfrm flipH="1">
            <a:off x="4197419" y="3859530"/>
            <a:ext cx="1479493" cy="0"/>
          </a:xfrm>
          <a:prstGeom prst="straightConnector1">
            <a:avLst/>
          </a:prstGeom>
          <a:ln w="127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urved Connector 124">
            <a:extLst>
              <a:ext uri="{FF2B5EF4-FFF2-40B4-BE49-F238E27FC236}">
                <a16:creationId xmlns:a16="http://schemas.microsoft.com/office/drawing/2014/main" id="{B94BD7B0-1480-D2DA-F8DA-E531BA06E727}"/>
              </a:ext>
            </a:extLst>
          </p:cNvPr>
          <p:cNvCxnSpPr>
            <a:stCxn id="7" idx="7"/>
            <a:endCxn id="16" idx="1"/>
          </p:cNvCxnSpPr>
          <p:nvPr/>
        </p:nvCxnSpPr>
        <p:spPr>
          <a:xfrm rot="5400000" flipH="1" flipV="1">
            <a:off x="4937165" y="2475447"/>
            <a:ext cx="12700" cy="1865651"/>
          </a:xfrm>
          <a:prstGeom prst="curvedConnector3">
            <a:avLst>
              <a:gd name="adj1" fmla="val 3271787"/>
            </a:avLst>
          </a:prstGeom>
          <a:ln w="127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Curved Connector 126">
            <a:extLst>
              <a:ext uri="{FF2B5EF4-FFF2-40B4-BE49-F238E27FC236}">
                <a16:creationId xmlns:a16="http://schemas.microsoft.com/office/drawing/2014/main" id="{ABDBC945-E64C-F1D3-2CE3-539EF07A740D}"/>
              </a:ext>
            </a:extLst>
          </p:cNvPr>
          <p:cNvCxnSpPr>
            <a:cxnSpLocks/>
            <a:stCxn id="16" idx="7"/>
            <a:endCxn id="10" idx="1"/>
          </p:cNvCxnSpPr>
          <p:nvPr/>
        </p:nvCxnSpPr>
        <p:spPr>
          <a:xfrm rot="16200000" flipH="1">
            <a:off x="7534669" y="2675858"/>
            <a:ext cx="6885" cy="1471712"/>
          </a:xfrm>
          <a:prstGeom prst="curvedConnector3">
            <a:avLst>
              <a:gd name="adj1" fmla="val -6035105"/>
            </a:avLst>
          </a:prstGeom>
          <a:ln w="127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Curved Connector 128">
            <a:extLst>
              <a:ext uri="{FF2B5EF4-FFF2-40B4-BE49-F238E27FC236}">
                <a16:creationId xmlns:a16="http://schemas.microsoft.com/office/drawing/2014/main" id="{FFB70FEC-1139-6C11-4E84-6AAA073C9941}"/>
              </a:ext>
            </a:extLst>
          </p:cNvPr>
          <p:cNvCxnSpPr>
            <a:stCxn id="13" idx="1"/>
            <a:endCxn id="7" idx="5"/>
          </p:cNvCxnSpPr>
          <p:nvPr/>
        </p:nvCxnSpPr>
        <p:spPr>
          <a:xfrm rot="16200000" flipV="1">
            <a:off x="4278016" y="4037113"/>
            <a:ext cx="1318301" cy="1865652"/>
          </a:xfrm>
          <a:prstGeom prst="curvedConnector3">
            <a:avLst>
              <a:gd name="adj1" fmla="val 50000"/>
            </a:avLst>
          </a:prstGeom>
          <a:ln w="127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Curved Connector 130">
            <a:extLst>
              <a:ext uri="{FF2B5EF4-FFF2-40B4-BE49-F238E27FC236}">
                <a16:creationId xmlns:a16="http://schemas.microsoft.com/office/drawing/2014/main" id="{F99AB712-D22F-7CEA-8624-A13A38820474}"/>
              </a:ext>
            </a:extLst>
          </p:cNvPr>
          <p:cNvCxnSpPr>
            <a:stCxn id="7" idx="4"/>
            <a:endCxn id="13" idx="2"/>
          </p:cNvCxnSpPr>
          <p:nvPr/>
        </p:nvCxnSpPr>
        <p:spPr>
          <a:xfrm rot="16200000" flipH="1">
            <a:off x="3816239" y="4219673"/>
            <a:ext cx="1582642" cy="2138705"/>
          </a:xfrm>
          <a:prstGeom prst="curvedConnector2">
            <a:avLst/>
          </a:prstGeom>
          <a:ln w="12700">
            <a:solidFill>
              <a:srgbClr val="99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DCD2829-C2CF-B253-DDC2-05A7A47DEF7B}"/>
              </a:ext>
            </a:extLst>
          </p:cNvPr>
          <p:cNvCxnSpPr>
            <a:cxnSpLocks/>
            <a:stCxn id="16" idx="4"/>
            <a:endCxn id="13" idx="0"/>
          </p:cNvCxnSpPr>
          <p:nvPr/>
        </p:nvCxnSpPr>
        <p:spPr>
          <a:xfrm>
            <a:off x="6336124" y="4497705"/>
            <a:ext cx="1" cy="944467"/>
          </a:xfrm>
          <a:prstGeom prst="straightConnector1">
            <a:avLst/>
          </a:prstGeom>
          <a:ln w="12700">
            <a:solidFill>
              <a:srgbClr val="99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F21FBB0-D24F-896D-6111-7449234C304B}"/>
              </a:ext>
            </a:extLst>
          </p:cNvPr>
          <p:cNvSpPr txBox="1"/>
          <p:nvPr/>
        </p:nvSpPr>
        <p:spPr>
          <a:xfrm>
            <a:off x="273488" y="2505280"/>
            <a:ext cx="3122570" cy="3170099"/>
          </a:xfrm>
          <a:prstGeom prst="rect">
            <a:avLst/>
          </a:prstGeom>
          <a:noFill/>
        </p:spPr>
        <p:txBody>
          <a:bodyPr wrap="square" rtlCol="0">
            <a:spAutoFit/>
          </a:bodyPr>
          <a:lstStyle/>
          <a:p>
            <a:r>
              <a:rPr lang="en-US" sz="2000" b="1" dirty="0">
                <a:solidFill>
                  <a:srgbClr val="00B050"/>
                </a:solidFill>
              </a:rPr>
              <a:t>Access Mode:</a:t>
            </a:r>
          </a:p>
          <a:p>
            <a:pPr marL="285750" indent="-285750">
              <a:buFont typeface="Arial" panose="020B0604020202020204" pitchFamily="34" charset="0"/>
              <a:buChar char="•"/>
            </a:pPr>
            <a:r>
              <a:rPr lang="en-US" dirty="0"/>
              <a:t>Shutter Permit Disabled</a:t>
            </a:r>
          </a:p>
          <a:p>
            <a:pPr marL="285750" indent="-285750">
              <a:buFont typeface="Arial" panose="020B0604020202020204" pitchFamily="34" charset="0"/>
              <a:buChar char="•"/>
            </a:pPr>
            <a:r>
              <a:rPr lang="en-US" dirty="0"/>
              <a:t>Blue Lights OFF</a:t>
            </a:r>
          </a:p>
          <a:p>
            <a:pPr marL="285750" indent="-285750">
              <a:buFont typeface="Arial" panose="020B0604020202020204" pitchFamily="34" charset="0"/>
              <a:buChar char="•"/>
            </a:pPr>
            <a:r>
              <a:rPr lang="en-US" dirty="0"/>
              <a:t>Search is Broken upon Access</a:t>
            </a:r>
          </a:p>
          <a:p>
            <a:pPr marL="285750" indent="-285750">
              <a:buFont typeface="Arial" panose="020B0604020202020204" pitchFamily="34" charset="0"/>
              <a:buChar char="•"/>
            </a:pPr>
            <a:r>
              <a:rPr lang="sv-SE" dirty="0"/>
              <a:t>BIFROST BoT READY</a:t>
            </a:r>
          </a:p>
          <a:p>
            <a:pPr marL="285750" indent="-285750">
              <a:buFont typeface="Arial" panose="020B0604020202020204" pitchFamily="34" charset="0"/>
              <a:buChar char="•"/>
            </a:pPr>
            <a:endParaRPr lang="sv-SE" dirty="0"/>
          </a:p>
          <a:p>
            <a:endParaRPr lang="en-US"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sv-SE" dirty="0"/>
          </a:p>
        </p:txBody>
      </p:sp>
      <p:pic>
        <p:nvPicPr>
          <p:cNvPr id="44" name="Picture 43">
            <a:extLst>
              <a:ext uri="{FF2B5EF4-FFF2-40B4-BE49-F238E27FC236}">
                <a16:creationId xmlns:a16="http://schemas.microsoft.com/office/drawing/2014/main" id="{32567361-F813-E231-FCDA-034314CBA0D8}"/>
              </a:ext>
            </a:extLst>
          </p:cNvPr>
          <p:cNvPicPr>
            <a:picLocks noChangeAspect="1"/>
          </p:cNvPicPr>
          <p:nvPr/>
        </p:nvPicPr>
        <p:blipFill>
          <a:blip r:embed="rId2"/>
          <a:stretch>
            <a:fillRect/>
          </a:stretch>
        </p:blipFill>
        <p:spPr>
          <a:xfrm>
            <a:off x="746619" y="4274336"/>
            <a:ext cx="1825468" cy="2198727"/>
          </a:xfrm>
          <a:prstGeom prst="rect">
            <a:avLst/>
          </a:prstGeom>
        </p:spPr>
      </p:pic>
      <p:sp>
        <p:nvSpPr>
          <p:cNvPr id="45" name="TextBox 44">
            <a:extLst>
              <a:ext uri="{FF2B5EF4-FFF2-40B4-BE49-F238E27FC236}">
                <a16:creationId xmlns:a16="http://schemas.microsoft.com/office/drawing/2014/main" id="{AA8E0876-BCFB-8D78-D55A-10287CB68F43}"/>
              </a:ext>
            </a:extLst>
          </p:cNvPr>
          <p:cNvSpPr txBox="1"/>
          <p:nvPr/>
        </p:nvSpPr>
        <p:spPr>
          <a:xfrm>
            <a:off x="948297" y="5831115"/>
            <a:ext cx="1425198" cy="400110"/>
          </a:xfrm>
          <a:prstGeom prst="rect">
            <a:avLst/>
          </a:prstGeom>
          <a:noFill/>
        </p:spPr>
        <p:txBody>
          <a:bodyPr wrap="none" rtlCol="0">
            <a:spAutoFit/>
          </a:bodyPr>
          <a:lstStyle/>
          <a:p>
            <a:pPr algn="l"/>
            <a:r>
              <a:rPr lang="sv-SE" sz="2000" b="1" dirty="0">
                <a:solidFill>
                  <a:srgbClr val="FFFFFF"/>
                </a:solidFill>
                <a:latin typeface="Calibri" panose="020F0502020204030204" pitchFamily="34" charset="0"/>
                <a:cs typeface="Calibri" panose="020F0502020204030204" pitchFamily="34" charset="0"/>
              </a:rPr>
              <a:t>SEARCHING</a:t>
            </a:r>
            <a:endParaRPr lang="sv-SE" b="1" dirty="0">
              <a:solidFill>
                <a:srgbClr val="FFFFFF"/>
              </a:solidFill>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74D84229-F8EA-7035-C9FD-ABE7E89BA7EE}"/>
              </a:ext>
            </a:extLst>
          </p:cNvPr>
          <p:cNvSpPr txBox="1"/>
          <p:nvPr/>
        </p:nvSpPr>
        <p:spPr>
          <a:xfrm>
            <a:off x="1011260" y="5836196"/>
            <a:ext cx="1311385" cy="400110"/>
          </a:xfrm>
          <a:prstGeom prst="rect">
            <a:avLst/>
          </a:prstGeom>
          <a:noFill/>
        </p:spPr>
        <p:txBody>
          <a:bodyPr wrap="none" rtlCol="0">
            <a:spAutoFit/>
          </a:bodyPr>
          <a:lstStyle/>
          <a:p>
            <a:pPr algn="l"/>
            <a:r>
              <a:rPr lang="sv-SE" sz="2000" b="1" dirty="0">
                <a:solidFill>
                  <a:srgbClr val="FFFFFF"/>
                </a:solidFill>
                <a:latin typeface="Calibri" panose="020F0502020204030204" pitchFamily="34" charset="0"/>
                <a:cs typeface="Calibri" panose="020F0502020204030204" pitchFamily="34" charset="0"/>
              </a:rPr>
              <a:t>SEARCHED</a:t>
            </a:r>
            <a:endParaRPr lang="sv-SE" b="1" dirty="0">
              <a:solidFill>
                <a:srgbClr val="FFFFFF"/>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202AD5B5-0B53-BBF0-1FF5-52F662EDEA94}"/>
              </a:ext>
            </a:extLst>
          </p:cNvPr>
          <p:cNvSpPr txBox="1"/>
          <p:nvPr/>
        </p:nvSpPr>
        <p:spPr>
          <a:xfrm>
            <a:off x="9495950" y="2118926"/>
            <a:ext cx="2696050" cy="3170099"/>
          </a:xfrm>
          <a:prstGeom prst="rect">
            <a:avLst/>
          </a:prstGeom>
          <a:noFill/>
        </p:spPr>
        <p:txBody>
          <a:bodyPr wrap="square" rtlCol="0">
            <a:spAutoFit/>
          </a:bodyPr>
          <a:lstStyle/>
          <a:p>
            <a:r>
              <a:rPr lang="en-US" sz="2000" b="1" dirty="0">
                <a:solidFill>
                  <a:schemeClr val="accent1"/>
                </a:solidFill>
              </a:rPr>
              <a:t>Beam ON Mode:</a:t>
            </a:r>
          </a:p>
          <a:p>
            <a:pPr marL="285750" indent="-285750">
              <a:buFont typeface="Arial" panose="020B0604020202020204" pitchFamily="34" charset="0"/>
              <a:buChar char="•"/>
            </a:pPr>
            <a:r>
              <a:rPr lang="en-US" dirty="0"/>
              <a:t>Shutter Permit Enabled After 60s</a:t>
            </a:r>
          </a:p>
          <a:p>
            <a:pPr marL="285750" indent="-285750">
              <a:buFont typeface="Arial" panose="020B0604020202020204" pitchFamily="34" charset="0"/>
              <a:buChar char="•"/>
            </a:pPr>
            <a:r>
              <a:rPr lang="en-US" dirty="0"/>
              <a:t>Area Searched and Locked</a:t>
            </a:r>
            <a:endParaRPr lang="sv-SE" dirty="0"/>
          </a:p>
          <a:p>
            <a:pPr marL="285750" indent="-285750">
              <a:buFont typeface="Arial" panose="020B0604020202020204" pitchFamily="34" charset="0"/>
              <a:buChar char="•"/>
            </a:pPr>
            <a:r>
              <a:rPr lang="en-US" dirty="0"/>
              <a:t>Blue Lights ON</a:t>
            </a:r>
          </a:p>
          <a:p>
            <a:pPr marL="285750" indent="-285750">
              <a:buFont typeface="Arial" panose="020B0604020202020204" pitchFamily="34" charset="0"/>
              <a:buChar char="•"/>
            </a:pPr>
            <a:r>
              <a:rPr lang="sv-SE" dirty="0"/>
              <a:t>BIFROST BoT READY</a:t>
            </a:r>
          </a:p>
          <a:p>
            <a:endParaRPr lang="en-US"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sv-SE" dirty="0"/>
          </a:p>
        </p:txBody>
      </p:sp>
      <p:pic>
        <p:nvPicPr>
          <p:cNvPr id="52" name="Picture 51">
            <a:extLst>
              <a:ext uri="{FF2B5EF4-FFF2-40B4-BE49-F238E27FC236}">
                <a16:creationId xmlns:a16="http://schemas.microsoft.com/office/drawing/2014/main" id="{70AF4362-C125-9F14-3BE6-91B5DCF47650}"/>
              </a:ext>
            </a:extLst>
          </p:cNvPr>
          <p:cNvPicPr>
            <a:picLocks/>
          </p:cNvPicPr>
          <p:nvPr/>
        </p:nvPicPr>
        <p:blipFill>
          <a:blip r:embed="rId3"/>
          <a:stretch>
            <a:fillRect/>
          </a:stretch>
        </p:blipFill>
        <p:spPr>
          <a:xfrm>
            <a:off x="9859842" y="4254823"/>
            <a:ext cx="1704970" cy="1904459"/>
          </a:xfrm>
          <a:prstGeom prst="rect">
            <a:avLst/>
          </a:prstGeom>
        </p:spPr>
      </p:pic>
      <p:sp>
        <p:nvSpPr>
          <p:cNvPr id="53" name="TextBox 52">
            <a:extLst>
              <a:ext uri="{FF2B5EF4-FFF2-40B4-BE49-F238E27FC236}">
                <a16:creationId xmlns:a16="http://schemas.microsoft.com/office/drawing/2014/main" id="{6E07DA5D-67B3-E0A1-882B-B019557D8FA6}"/>
              </a:ext>
            </a:extLst>
          </p:cNvPr>
          <p:cNvSpPr txBox="1"/>
          <p:nvPr/>
        </p:nvSpPr>
        <p:spPr>
          <a:xfrm>
            <a:off x="5438503" y="895633"/>
            <a:ext cx="3122570" cy="3170099"/>
          </a:xfrm>
          <a:prstGeom prst="rect">
            <a:avLst/>
          </a:prstGeom>
          <a:noFill/>
        </p:spPr>
        <p:txBody>
          <a:bodyPr wrap="square" rtlCol="0">
            <a:spAutoFit/>
          </a:bodyPr>
          <a:lstStyle/>
          <a:p>
            <a:r>
              <a:rPr lang="en-US" sz="2000" b="1" dirty="0">
                <a:solidFill>
                  <a:schemeClr val="bg1">
                    <a:lumMod val="65000"/>
                  </a:schemeClr>
                </a:solidFill>
              </a:rPr>
              <a:t>Transition Mode:</a:t>
            </a:r>
          </a:p>
          <a:p>
            <a:pPr marL="285750" indent="-285750">
              <a:buFont typeface="Arial" panose="020B0604020202020204" pitchFamily="34" charset="0"/>
              <a:buChar char="•"/>
            </a:pPr>
            <a:r>
              <a:rPr lang="en-US" dirty="0"/>
              <a:t>Shutter Permit Disabled</a:t>
            </a:r>
          </a:p>
          <a:p>
            <a:pPr marL="285750" indent="-285750">
              <a:buFont typeface="Arial" panose="020B0604020202020204" pitchFamily="34" charset="0"/>
              <a:buChar char="•"/>
            </a:pPr>
            <a:r>
              <a:rPr lang="en-US" dirty="0"/>
              <a:t>Area Searched and Locked</a:t>
            </a:r>
            <a:endParaRPr lang="sv-SE" dirty="0"/>
          </a:p>
          <a:p>
            <a:pPr marL="285750" indent="-285750">
              <a:buFont typeface="Arial" panose="020B0604020202020204" pitchFamily="34" charset="0"/>
              <a:buChar char="•"/>
            </a:pPr>
            <a:r>
              <a:rPr lang="en-US" dirty="0"/>
              <a:t>Blue Lights OFF</a:t>
            </a:r>
          </a:p>
          <a:p>
            <a:pPr marL="285750" indent="-285750">
              <a:buFont typeface="Arial" panose="020B0604020202020204" pitchFamily="34" charset="0"/>
              <a:buChar char="•"/>
            </a:pPr>
            <a:r>
              <a:rPr lang="sv-SE" dirty="0"/>
              <a:t>BIFROST BoT READY</a:t>
            </a:r>
          </a:p>
          <a:p>
            <a:endParaRPr lang="sv-SE" dirty="0"/>
          </a:p>
          <a:p>
            <a:endParaRPr lang="en-US"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sv-SE" dirty="0"/>
          </a:p>
        </p:txBody>
      </p:sp>
      <p:pic>
        <p:nvPicPr>
          <p:cNvPr id="54" name="Picture 53">
            <a:extLst>
              <a:ext uri="{FF2B5EF4-FFF2-40B4-BE49-F238E27FC236}">
                <a16:creationId xmlns:a16="http://schemas.microsoft.com/office/drawing/2014/main" id="{AA0DD0AF-98FA-51F9-1E36-4B9D1BD2D943}"/>
              </a:ext>
            </a:extLst>
          </p:cNvPr>
          <p:cNvPicPr>
            <a:picLocks noChangeAspect="1"/>
          </p:cNvPicPr>
          <p:nvPr/>
        </p:nvPicPr>
        <p:blipFill>
          <a:blip r:embed="rId4"/>
          <a:stretch>
            <a:fillRect/>
          </a:stretch>
        </p:blipFill>
        <p:spPr>
          <a:xfrm>
            <a:off x="8080888" y="1515428"/>
            <a:ext cx="1318424" cy="1587229"/>
          </a:xfrm>
          <a:prstGeom prst="rect">
            <a:avLst/>
          </a:prstGeom>
        </p:spPr>
      </p:pic>
    </p:spTree>
    <p:extLst>
      <p:ext uri="{BB962C8B-B14F-4D97-AF65-F5344CB8AC3E}">
        <p14:creationId xmlns:p14="http://schemas.microsoft.com/office/powerpoint/2010/main" val="384237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35" presetClass="emph" presetSubtype="0" repeatCount="indefinite" fill="hold" grpId="1" nodeType="withEffect">
                                  <p:stCondLst>
                                    <p:cond delay="0"/>
                                  </p:stCondLst>
                                  <p:endCondLst>
                                    <p:cond evt="onNext" delay="0">
                                      <p:tgtEl>
                                        <p:sldTgt/>
                                      </p:tgtEl>
                                    </p:cond>
                                  </p:endCondLst>
                                  <p:childTnLst>
                                    <p:anim calcmode="discrete" valueType="str">
                                      <p:cBhvr>
                                        <p:cTn id="18" dur="1000" fill="hold"/>
                                        <p:tgtEl>
                                          <p:spTgt spid="45"/>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2" nodeType="clickEffect">
                                  <p:stCondLst>
                                    <p:cond delay="0"/>
                                  </p:stCondLst>
                                  <p:childTnLst>
                                    <p:set>
                                      <p:cBhvr>
                                        <p:cTn id="22" dur="1" fill="hold">
                                          <p:stCondLst>
                                            <p:cond delay="0"/>
                                          </p:stCondLst>
                                        </p:cTn>
                                        <p:tgtEl>
                                          <p:spTgt spid="45"/>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43"/>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44"/>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45"/>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46"/>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51"/>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52"/>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3" grpId="0"/>
      <p:bldP spid="43" grpId="1"/>
      <p:bldP spid="45" grpId="0"/>
      <p:bldP spid="45" grpId="1"/>
      <p:bldP spid="45" grpId="2"/>
      <p:bldP spid="45" grpId="3"/>
      <p:bldP spid="46" grpId="0"/>
      <p:bldP spid="46" grpId="1"/>
      <p:bldP spid="51" grpId="0"/>
      <p:bldP spid="51" grpId="1"/>
      <p:bldP spid="5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1C957-2AF3-4087-A588-DC99817CE225}"/>
              </a:ext>
            </a:extLst>
          </p:cNvPr>
          <p:cNvSpPr>
            <a:spLocks noGrp="1"/>
          </p:cNvSpPr>
          <p:nvPr>
            <p:ph type="title"/>
          </p:nvPr>
        </p:nvSpPr>
        <p:spPr>
          <a:xfrm>
            <a:off x="1103709" y="265373"/>
            <a:ext cx="9496112" cy="657339"/>
          </a:xfrm>
        </p:spPr>
        <p:txBody>
          <a:bodyPr/>
          <a:lstStyle/>
          <a:p>
            <a:r>
              <a:rPr lang="en-GB" dirty="0"/>
              <a:t>BIFROST PSS Modes of Operation</a:t>
            </a:r>
          </a:p>
        </p:txBody>
      </p:sp>
      <p:sp>
        <p:nvSpPr>
          <p:cNvPr id="4" name="Slide Number Placeholder 3">
            <a:extLst>
              <a:ext uri="{FF2B5EF4-FFF2-40B4-BE49-F238E27FC236}">
                <a16:creationId xmlns:a16="http://schemas.microsoft.com/office/drawing/2014/main" id="{3E55EE7A-63DE-41DD-910B-4E797155AF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en-GB" sz="800" b="1" i="0" u="none" strike="noStrike" kern="1200" cap="none" spc="0" normalizeH="0" baseline="0" noProof="0" smtClean="0">
                <a:ln>
                  <a:noFill/>
                </a:ln>
                <a:solidFill>
                  <a:srgbClr val="0099D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800" b="1" i="0" u="none" strike="noStrike" kern="1200" cap="none" spc="0" normalizeH="0" baseline="0" noProof="0">
              <a:ln>
                <a:noFill/>
              </a:ln>
              <a:solidFill>
                <a:srgbClr val="0099DC"/>
              </a:solidFill>
              <a:effectLst/>
              <a:uLnTx/>
              <a:uFillTx/>
              <a:latin typeface="Segoe UI"/>
              <a:ea typeface="+mn-ea"/>
              <a:cs typeface="+mn-cs"/>
            </a:endParaRPr>
          </a:p>
        </p:txBody>
      </p:sp>
      <p:grpSp>
        <p:nvGrpSpPr>
          <p:cNvPr id="5" name="Group 4">
            <a:extLst>
              <a:ext uri="{FF2B5EF4-FFF2-40B4-BE49-F238E27FC236}">
                <a16:creationId xmlns:a16="http://schemas.microsoft.com/office/drawing/2014/main" id="{2B66A664-E5CF-BD2B-9CEE-2E523C099C69}"/>
              </a:ext>
            </a:extLst>
          </p:cNvPr>
          <p:cNvGrpSpPr/>
          <p:nvPr/>
        </p:nvGrpSpPr>
        <p:grpSpPr>
          <a:xfrm>
            <a:off x="5949759" y="1481455"/>
            <a:ext cx="1318423" cy="1276350"/>
            <a:chOff x="2909885" y="1695450"/>
            <a:chExt cx="1318423" cy="1276350"/>
          </a:xfrm>
          <a:solidFill>
            <a:srgbClr val="00B050"/>
          </a:solidFill>
        </p:grpSpPr>
        <p:sp>
          <p:nvSpPr>
            <p:cNvPr id="7" name="Oval 6">
              <a:extLst>
                <a:ext uri="{FF2B5EF4-FFF2-40B4-BE49-F238E27FC236}">
                  <a16:creationId xmlns:a16="http://schemas.microsoft.com/office/drawing/2014/main" id="{58501010-0CD3-DCB0-8DD1-FF0D0A09E268}"/>
                </a:ext>
              </a:extLst>
            </p:cNvPr>
            <p:cNvSpPr/>
            <p:nvPr/>
          </p:nvSpPr>
          <p:spPr>
            <a:xfrm>
              <a:off x="2909885" y="1695450"/>
              <a:ext cx="1318423" cy="1276350"/>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Box 7">
              <a:extLst>
                <a:ext uri="{FF2B5EF4-FFF2-40B4-BE49-F238E27FC236}">
                  <a16:creationId xmlns:a16="http://schemas.microsoft.com/office/drawing/2014/main" id="{D2543CB3-8FF7-72AC-137D-EF847F539BF3}"/>
                </a:ext>
              </a:extLst>
            </p:cNvPr>
            <p:cNvSpPr txBox="1"/>
            <p:nvPr/>
          </p:nvSpPr>
          <p:spPr>
            <a:xfrm>
              <a:off x="3137395" y="2000250"/>
              <a:ext cx="863404" cy="646331"/>
            </a:xfrm>
            <a:prstGeom prst="rect">
              <a:avLst/>
            </a:prstGeom>
            <a:grpFill/>
            <a:ln>
              <a:solidFill>
                <a:srgbClr val="00B050"/>
              </a:solidFill>
            </a:ln>
          </p:spPr>
          <p:txBody>
            <a:bodyPr wrap="square" rtlCol="0">
              <a:spAutoFit/>
            </a:bodyPr>
            <a:lstStyle/>
            <a:p>
              <a:pPr algn="ctr"/>
              <a:r>
                <a:rPr lang="en-US" dirty="0">
                  <a:solidFill>
                    <a:srgbClr val="FFFFFF"/>
                  </a:solidFill>
                </a:rPr>
                <a:t>Access</a:t>
              </a:r>
            </a:p>
            <a:p>
              <a:pPr algn="ctr"/>
              <a:r>
                <a:rPr lang="en-US" dirty="0">
                  <a:solidFill>
                    <a:srgbClr val="FFFFFF"/>
                  </a:solidFill>
                </a:rPr>
                <a:t>Mode</a:t>
              </a:r>
              <a:endParaRPr lang="sv-SE" dirty="0">
                <a:solidFill>
                  <a:srgbClr val="FFFFFF"/>
                </a:solidFill>
              </a:endParaRPr>
            </a:p>
          </p:txBody>
        </p:sp>
      </p:grpSp>
      <p:grpSp>
        <p:nvGrpSpPr>
          <p:cNvPr id="9" name="Group 8">
            <a:extLst>
              <a:ext uri="{FF2B5EF4-FFF2-40B4-BE49-F238E27FC236}">
                <a16:creationId xmlns:a16="http://schemas.microsoft.com/office/drawing/2014/main" id="{E966C769-0C62-7497-72EE-05BFFE11C0ED}"/>
              </a:ext>
            </a:extLst>
          </p:cNvPr>
          <p:cNvGrpSpPr/>
          <p:nvPr/>
        </p:nvGrpSpPr>
        <p:grpSpPr>
          <a:xfrm>
            <a:off x="10412154" y="1471245"/>
            <a:ext cx="1318423" cy="1276350"/>
            <a:chOff x="8260952" y="1946555"/>
            <a:chExt cx="1318423" cy="1276350"/>
          </a:xfrm>
          <a:solidFill>
            <a:srgbClr val="0070C0"/>
          </a:solidFill>
        </p:grpSpPr>
        <p:sp>
          <p:nvSpPr>
            <p:cNvPr id="10" name="Oval 9">
              <a:extLst>
                <a:ext uri="{FF2B5EF4-FFF2-40B4-BE49-F238E27FC236}">
                  <a16:creationId xmlns:a16="http://schemas.microsoft.com/office/drawing/2014/main" id="{65AFF27E-F462-679A-567C-49F8226EFDDE}"/>
                </a:ext>
              </a:extLst>
            </p:cNvPr>
            <p:cNvSpPr/>
            <p:nvPr/>
          </p:nvSpPr>
          <p:spPr>
            <a:xfrm>
              <a:off x="8260952" y="1946555"/>
              <a:ext cx="1318423" cy="1276350"/>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Box 10">
              <a:extLst>
                <a:ext uri="{FF2B5EF4-FFF2-40B4-BE49-F238E27FC236}">
                  <a16:creationId xmlns:a16="http://schemas.microsoft.com/office/drawing/2014/main" id="{774E3DBE-C11C-29FB-0CD0-7C63EE5414E1}"/>
                </a:ext>
              </a:extLst>
            </p:cNvPr>
            <p:cNvSpPr txBox="1"/>
            <p:nvPr/>
          </p:nvSpPr>
          <p:spPr>
            <a:xfrm>
              <a:off x="8488462" y="2123065"/>
              <a:ext cx="863404" cy="923330"/>
            </a:xfrm>
            <a:prstGeom prst="rect">
              <a:avLst/>
            </a:prstGeom>
            <a:grpFill/>
            <a:ln>
              <a:solidFill>
                <a:srgbClr val="0070C0"/>
              </a:solidFill>
            </a:ln>
          </p:spPr>
          <p:txBody>
            <a:bodyPr wrap="square" rtlCol="0">
              <a:spAutoFit/>
            </a:bodyPr>
            <a:lstStyle/>
            <a:p>
              <a:pPr algn="ctr"/>
              <a:r>
                <a:rPr lang="en-US" dirty="0">
                  <a:solidFill>
                    <a:srgbClr val="FFFFFF"/>
                  </a:solidFill>
                </a:rPr>
                <a:t>Beam ON Mode</a:t>
              </a:r>
              <a:endParaRPr lang="sv-SE" dirty="0">
                <a:solidFill>
                  <a:srgbClr val="FFFFFF"/>
                </a:solidFill>
              </a:endParaRPr>
            </a:p>
          </p:txBody>
        </p:sp>
      </p:grpSp>
      <p:grpSp>
        <p:nvGrpSpPr>
          <p:cNvPr id="12" name="Group 11">
            <a:extLst>
              <a:ext uri="{FF2B5EF4-FFF2-40B4-BE49-F238E27FC236}">
                <a16:creationId xmlns:a16="http://schemas.microsoft.com/office/drawing/2014/main" id="{07F3D0A5-492F-EF88-47FB-2EA5B77ADA4D}"/>
              </a:ext>
            </a:extLst>
          </p:cNvPr>
          <p:cNvGrpSpPr/>
          <p:nvPr/>
        </p:nvGrpSpPr>
        <p:grpSpPr>
          <a:xfrm>
            <a:off x="8255629" y="3391638"/>
            <a:ext cx="1318423" cy="1276350"/>
            <a:chOff x="8260952" y="1946555"/>
            <a:chExt cx="1318423" cy="1276350"/>
          </a:xfrm>
          <a:solidFill>
            <a:srgbClr val="990000"/>
          </a:solidFill>
        </p:grpSpPr>
        <p:sp>
          <p:nvSpPr>
            <p:cNvPr id="13" name="Oval 12">
              <a:extLst>
                <a:ext uri="{FF2B5EF4-FFF2-40B4-BE49-F238E27FC236}">
                  <a16:creationId xmlns:a16="http://schemas.microsoft.com/office/drawing/2014/main" id="{A70E1CB3-6576-C799-3E88-4F7FACF46AA7}"/>
                </a:ext>
              </a:extLst>
            </p:cNvPr>
            <p:cNvSpPr/>
            <p:nvPr/>
          </p:nvSpPr>
          <p:spPr>
            <a:xfrm>
              <a:off x="8260952" y="1946555"/>
              <a:ext cx="1318423" cy="1276350"/>
            </a:xfrm>
            <a:prstGeom prst="ellipse">
              <a:avLst/>
            </a:prstGeom>
            <a:grp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Box 13">
              <a:extLst>
                <a:ext uri="{FF2B5EF4-FFF2-40B4-BE49-F238E27FC236}">
                  <a16:creationId xmlns:a16="http://schemas.microsoft.com/office/drawing/2014/main" id="{114FD3E8-9EED-93C1-226F-17CB84D44ED4}"/>
                </a:ext>
              </a:extLst>
            </p:cNvPr>
            <p:cNvSpPr txBox="1"/>
            <p:nvPr/>
          </p:nvSpPr>
          <p:spPr>
            <a:xfrm>
              <a:off x="8488462" y="2265940"/>
              <a:ext cx="863404" cy="646331"/>
            </a:xfrm>
            <a:prstGeom prst="rect">
              <a:avLst/>
            </a:prstGeom>
            <a:grpFill/>
            <a:ln>
              <a:solidFill>
                <a:srgbClr val="990000"/>
              </a:solidFill>
            </a:ln>
          </p:spPr>
          <p:txBody>
            <a:bodyPr wrap="square" rtlCol="0">
              <a:spAutoFit/>
            </a:bodyPr>
            <a:lstStyle/>
            <a:p>
              <a:pPr algn="ctr"/>
              <a:r>
                <a:rPr lang="en-US" dirty="0">
                  <a:solidFill>
                    <a:srgbClr val="FFFFFF"/>
                  </a:solidFill>
                </a:rPr>
                <a:t>Alarm Mode</a:t>
              </a:r>
              <a:endParaRPr lang="sv-SE" dirty="0">
                <a:solidFill>
                  <a:srgbClr val="FFFFFF"/>
                </a:solidFill>
              </a:endParaRPr>
            </a:p>
          </p:txBody>
        </p:sp>
      </p:grpSp>
      <p:grpSp>
        <p:nvGrpSpPr>
          <p:cNvPr id="15" name="Group 14">
            <a:extLst>
              <a:ext uri="{FF2B5EF4-FFF2-40B4-BE49-F238E27FC236}">
                <a16:creationId xmlns:a16="http://schemas.microsoft.com/office/drawing/2014/main" id="{DAA49464-1EDF-F309-48FB-66EFCAFF73BC}"/>
              </a:ext>
            </a:extLst>
          </p:cNvPr>
          <p:cNvGrpSpPr/>
          <p:nvPr/>
        </p:nvGrpSpPr>
        <p:grpSpPr>
          <a:xfrm>
            <a:off x="8191415" y="1481455"/>
            <a:ext cx="1318423" cy="1276350"/>
            <a:chOff x="8260952" y="1946555"/>
            <a:chExt cx="1318423" cy="1276350"/>
          </a:xfrm>
          <a:solidFill>
            <a:srgbClr val="666666"/>
          </a:solidFill>
        </p:grpSpPr>
        <p:sp>
          <p:nvSpPr>
            <p:cNvPr id="16" name="Oval 15">
              <a:extLst>
                <a:ext uri="{FF2B5EF4-FFF2-40B4-BE49-F238E27FC236}">
                  <a16:creationId xmlns:a16="http://schemas.microsoft.com/office/drawing/2014/main" id="{366345C4-6284-9F4A-FAC7-AA20EAEC273C}"/>
                </a:ext>
              </a:extLst>
            </p:cNvPr>
            <p:cNvSpPr/>
            <p:nvPr/>
          </p:nvSpPr>
          <p:spPr>
            <a:xfrm>
              <a:off x="8260952" y="1946555"/>
              <a:ext cx="1318423" cy="1276350"/>
            </a:xfrm>
            <a:prstGeom prst="ellipse">
              <a:avLst/>
            </a:prstGeom>
            <a:grp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Box 16">
              <a:extLst>
                <a:ext uri="{FF2B5EF4-FFF2-40B4-BE49-F238E27FC236}">
                  <a16:creationId xmlns:a16="http://schemas.microsoft.com/office/drawing/2014/main" id="{EABD6DFF-1DD6-60D7-4387-CCDDC8AA103E}"/>
                </a:ext>
              </a:extLst>
            </p:cNvPr>
            <p:cNvSpPr txBox="1"/>
            <p:nvPr/>
          </p:nvSpPr>
          <p:spPr>
            <a:xfrm>
              <a:off x="8326536" y="2265940"/>
              <a:ext cx="1167113" cy="646331"/>
            </a:xfrm>
            <a:prstGeom prst="rect">
              <a:avLst/>
            </a:prstGeom>
            <a:noFill/>
            <a:ln>
              <a:noFill/>
            </a:ln>
          </p:spPr>
          <p:txBody>
            <a:bodyPr wrap="square" rtlCol="0">
              <a:spAutoFit/>
            </a:bodyPr>
            <a:lstStyle/>
            <a:p>
              <a:pPr algn="ctr"/>
              <a:r>
                <a:rPr lang="en-US" dirty="0">
                  <a:solidFill>
                    <a:srgbClr val="FFFFFF"/>
                  </a:solidFill>
                </a:rPr>
                <a:t>Transition</a:t>
              </a:r>
            </a:p>
            <a:p>
              <a:pPr algn="ctr"/>
              <a:r>
                <a:rPr lang="en-US" dirty="0">
                  <a:solidFill>
                    <a:srgbClr val="FFFFFF"/>
                  </a:solidFill>
                </a:rPr>
                <a:t>Mode </a:t>
              </a:r>
              <a:endParaRPr lang="sv-SE" dirty="0">
                <a:solidFill>
                  <a:srgbClr val="FFFFFF"/>
                </a:solidFill>
              </a:endParaRPr>
            </a:p>
          </p:txBody>
        </p:sp>
      </p:grpSp>
      <p:cxnSp>
        <p:nvCxnSpPr>
          <p:cNvPr id="18" name="Curved Connector 114">
            <a:extLst>
              <a:ext uri="{FF2B5EF4-FFF2-40B4-BE49-F238E27FC236}">
                <a16:creationId xmlns:a16="http://schemas.microsoft.com/office/drawing/2014/main" id="{F7F9EE01-AB9C-0805-2950-66A77630F13F}"/>
              </a:ext>
            </a:extLst>
          </p:cNvPr>
          <p:cNvCxnSpPr>
            <a:stCxn id="10" idx="4"/>
            <a:endCxn id="13" idx="6"/>
          </p:cNvCxnSpPr>
          <p:nvPr/>
        </p:nvCxnSpPr>
        <p:spPr>
          <a:xfrm rot="5400000">
            <a:off x="9681600" y="2640047"/>
            <a:ext cx="1282218" cy="1497314"/>
          </a:xfrm>
          <a:prstGeom prst="curvedConnector2">
            <a:avLst/>
          </a:prstGeom>
          <a:ln w="12700">
            <a:solidFill>
              <a:srgbClr val="99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E164512-C6D1-E886-326A-8071491B3148}"/>
              </a:ext>
            </a:extLst>
          </p:cNvPr>
          <p:cNvCxnSpPr>
            <a:cxnSpLocks/>
            <a:stCxn id="10" idx="2"/>
            <a:endCxn id="16" idx="6"/>
          </p:cNvCxnSpPr>
          <p:nvPr/>
        </p:nvCxnSpPr>
        <p:spPr>
          <a:xfrm flipH="1">
            <a:off x="9509838" y="2109420"/>
            <a:ext cx="902316" cy="10210"/>
          </a:xfrm>
          <a:prstGeom prst="straightConnector1">
            <a:avLst/>
          </a:prstGeom>
          <a:ln w="127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7726984-CA61-649C-03C5-260736CB43FF}"/>
              </a:ext>
            </a:extLst>
          </p:cNvPr>
          <p:cNvCxnSpPr>
            <a:stCxn id="16" idx="2"/>
            <a:endCxn id="7" idx="6"/>
          </p:cNvCxnSpPr>
          <p:nvPr/>
        </p:nvCxnSpPr>
        <p:spPr>
          <a:xfrm flipH="1">
            <a:off x="7268182" y="2119630"/>
            <a:ext cx="923233" cy="0"/>
          </a:xfrm>
          <a:prstGeom prst="straightConnector1">
            <a:avLst/>
          </a:prstGeom>
          <a:ln w="127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urved Connector 124">
            <a:extLst>
              <a:ext uri="{FF2B5EF4-FFF2-40B4-BE49-F238E27FC236}">
                <a16:creationId xmlns:a16="http://schemas.microsoft.com/office/drawing/2014/main" id="{B94BD7B0-1480-D2DA-F8DA-E531BA06E727}"/>
              </a:ext>
            </a:extLst>
          </p:cNvPr>
          <p:cNvCxnSpPr>
            <a:stCxn id="7" idx="7"/>
            <a:endCxn id="16" idx="1"/>
          </p:cNvCxnSpPr>
          <p:nvPr/>
        </p:nvCxnSpPr>
        <p:spPr>
          <a:xfrm rot="5400000" flipH="1" flipV="1">
            <a:off x="7729798" y="1013677"/>
            <a:ext cx="12700" cy="1309391"/>
          </a:xfrm>
          <a:prstGeom prst="curvedConnector3">
            <a:avLst>
              <a:gd name="adj1" fmla="val 3271787"/>
            </a:avLst>
          </a:prstGeom>
          <a:ln w="127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Curved Connector 126">
            <a:extLst>
              <a:ext uri="{FF2B5EF4-FFF2-40B4-BE49-F238E27FC236}">
                <a16:creationId xmlns:a16="http://schemas.microsoft.com/office/drawing/2014/main" id="{ABDBC945-E64C-F1D3-2CE3-539EF07A740D}"/>
              </a:ext>
            </a:extLst>
          </p:cNvPr>
          <p:cNvCxnSpPr>
            <a:cxnSpLocks/>
            <a:stCxn id="16" idx="7"/>
            <a:endCxn id="10" idx="1"/>
          </p:cNvCxnSpPr>
          <p:nvPr/>
        </p:nvCxnSpPr>
        <p:spPr>
          <a:xfrm rot="5400000" flipH="1" flipV="1">
            <a:off x="9955891" y="1019030"/>
            <a:ext cx="10210" cy="1288474"/>
          </a:xfrm>
          <a:prstGeom prst="curvedConnector3">
            <a:avLst>
              <a:gd name="adj1" fmla="val 4169706"/>
            </a:avLst>
          </a:prstGeom>
          <a:ln w="127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Curved Connector 128">
            <a:extLst>
              <a:ext uri="{FF2B5EF4-FFF2-40B4-BE49-F238E27FC236}">
                <a16:creationId xmlns:a16="http://schemas.microsoft.com/office/drawing/2014/main" id="{FFB70FEC-1139-6C11-4E84-6AAA073C9941}"/>
              </a:ext>
            </a:extLst>
          </p:cNvPr>
          <p:cNvCxnSpPr>
            <a:stCxn id="13" idx="1"/>
            <a:endCxn id="7" idx="5"/>
          </p:cNvCxnSpPr>
          <p:nvPr/>
        </p:nvCxnSpPr>
        <p:spPr>
          <a:xfrm rot="16200000" flipV="1">
            <a:off x="7258073" y="2387919"/>
            <a:ext cx="1007667" cy="1373605"/>
          </a:xfrm>
          <a:prstGeom prst="curvedConnector3">
            <a:avLst>
              <a:gd name="adj1" fmla="val 50000"/>
            </a:avLst>
          </a:prstGeom>
          <a:ln w="127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Curved Connector 130">
            <a:extLst>
              <a:ext uri="{FF2B5EF4-FFF2-40B4-BE49-F238E27FC236}">
                <a16:creationId xmlns:a16="http://schemas.microsoft.com/office/drawing/2014/main" id="{F99AB712-D22F-7CEA-8624-A13A38820474}"/>
              </a:ext>
            </a:extLst>
          </p:cNvPr>
          <p:cNvCxnSpPr>
            <a:stCxn id="7" idx="4"/>
            <a:endCxn id="13" idx="2"/>
          </p:cNvCxnSpPr>
          <p:nvPr/>
        </p:nvCxnSpPr>
        <p:spPr>
          <a:xfrm rot="16200000" flipH="1">
            <a:off x="6796296" y="2570480"/>
            <a:ext cx="1272008" cy="1646658"/>
          </a:xfrm>
          <a:prstGeom prst="curvedConnector2">
            <a:avLst/>
          </a:prstGeom>
          <a:ln w="12700">
            <a:solidFill>
              <a:srgbClr val="99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DCD2829-C2CF-B253-DDC2-05A7A47DEF7B}"/>
              </a:ext>
            </a:extLst>
          </p:cNvPr>
          <p:cNvCxnSpPr>
            <a:cxnSpLocks/>
            <a:stCxn id="16" idx="4"/>
            <a:endCxn id="13" idx="0"/>
          </p:cNvCxnSpPr>
          <p:nvPr/>
        </p:nvCxnSpPr>
        <p:spPr>
          <a:xfrm>
            <a:off x="8850627" y="2757805"/>
            <a:ext cx="64214" cy="633833"/>
          </a:xfrm>
          <a:prstGeom prst="straightConnector1">
            <a:avLst/>
          </a:prstGeom>
          <a:ln w="12700">
            <a:solidFill>
              <a:srgbClr val="99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F21FBB0-D24F-896D-6111-7449234C304B}"/>
              </a:ext>
            </a:extLst>
          </p:cNvPr>
          <p:cNvSpPr txBox="1"/>
          <p:nvPr/>
        </p:nvSpPr>
        <p:spPr>
          <a:xfrm>
            <a:off x="298303" y="870700"/>
            <a:ext cx="6043637" cy="9417963"/>
          </a:xfrm>
          <a:prstGeom prst="rect">
            <a:avLst/>
          </a:prstGeom>
          <a:noFill/>
        </p:spPr>
        <p:txBody>
          <a:bodyPr wrap="square" rtlCol="0">
            <a:spAutoFit/>
          </a:bodyPr>
          <a:lstStyle/>
          <a:p>
            <a:r>
              <a:rPr lang="en-US" sz="2000" b="1" dirty="0">
                <a:solidFill>
                  <a:srgbClr val="FF0000"/>
                </a:solidFill>
              </a:rPr>
              <a:t>Alarm Mode</a:t>
            </a:r>
          </a:p>
          <a:p>
            <a:r>
              <a:rPr lang="en-US" sz="2000" dirty="0">
                <a:solidFill>
                  <a:srgbClr val="000000"/>
                </a:solidFill>
              </a:rPr>
              <a:t>Shutter Permit Disabled</a:t>
            </a:r>
            <a:endParaRPr lang="sv-SE" sz="2000" dirty="0">
              <a:solidFill>
                <a:srgbClr val="000000"/>
              </a:solidFill>
            </a:endParaRPr>
          </a:p>
          <a:p>
            <a:pPr marL="285750" indent="-285750">
              <a:buFont typeface="Wingdings" panose="05000000000000000000" pitchFamily="2" charset="2"/>
              <a:buChar char="Ø"/>
            </a:pPr>
            <a:r>
              <a:rPr lang="en-GB" dirty="0">
                <a:latin typeface="Segoe UI Historic" panose="020B0502040204020203" pitchFamily="34" charset="0"/>
                <a:ea typeface="MS Mincho"/>
                <a:cs typeface="Arial" panose="020B0604020202020204" pitchFamily="34" charset="0"/>
              </a:rPr>
              <a:t>ESOB pressed </a:t>
            </a:r>
          </a:p>
          <a:p>
            <a:pPr marL="520700" lvl="2" indent="-292100">
              <a:spcBef>
                <a:spcPts val="0"/>
              </a:spcBef>
              <a:spcAft>
                <a:spcPts val="600"/>
              </a:spcAft>
              <a:buClrTx/>
              <a:buFont typeface="Arial" panose="020B0604020202020204" pitchFamily="34" charset="0"/>
              <a:buChar char="•"/>
              <a:tabLst>
                <a:tab pos="914400" algn="l"/>
              </a:tabLst>
            </a:pPr>
            <a:r>
              <a:rPr lang="en-US" dirty="0">
                <a:latin typeface="Segoe UI Historic" panose="020B0502040204020203" pitchFamily="34" charset="0"/>
                <a:ea typeface="MS Mincho"/>
                <a:cs typeface="Arial" panose="020B0604020202020204" pitchFamily="34" charset="0"/>
              </a:rPr>
              <a:t>The search of the zone where the ESOB was pressed is broken</a:t>
            </a:r>
          </a:p>
          <a:p>
            <a:pPr marL="520700" lvl="2" indent="-292100">
              <a:spcBef>
                <a:spcPts val="0"/>
              </a:spcBef>
              <a:spcAft>
                <a:spcPts val="600"/>
              </a:spcAft>
              <a:buClrTx/>
              <a:buFont typeface="Arial" panose="020B0604020202020204" pitchFamily="34" charset="0"/>
              <a:buChar char="•"/>
              <a:tabLst>
                <a:tab pos="914400" algn="l"/>
              </a:tabLst>
            </a:pPr>
            <a:r>
              <a:rPr lang="en-US" dirty="0">
                <a:latin typeface="Segoe UI Historic" panose="020B0502040204020203" pitchFamily="34" charset="0"/>
                <a:ea typeface="MS Mincho"/>
                <a:cs typeface="Arial" panose="020B0604020202020204" pitchFamily="34" charset="0"/>
              </a:rPr>
              <a:t>BIFROST </a:t>
            </a:r>
            <a:r>
              <a:rPr lang="en-US" dirty="0" err="1">
                <a:latin typeface="Segoe UI Historic" panose="020B0502040204020203" pitchFamily="34" charset="0"/>
                <a:ea typeface="MS Mincho"/>
                <a:cs typeface="Arial" panose="020B0604020202020204" pitchFamily="34" charset="0"/>
              </a:rPr>
              <a:t>BoT</a:t>
            </a:r>
            <a:r>
              <a:rPr lang="en-US" dirty="0">
                <a:latin typeface="Segoe UI Historic" panose="020B0502040204020203" pitchFamily="34" charset="0"/>
                <a:ea typeface="MS Mincho"/>
                <a:cs typeface="Arial" panose="020B0604020202020204" pitchFamily="34" charset="0"/>
              </a:rPr>
              <a:t> Not READY if the shutter is detected open</a:t>
            </a:r>
          </a:p>
          <a:p>
            <a:pPr marL="285750" lvl="2" indent="-285750">
              <a:spcAft>
                <a:spcPts val="600"/>
              </a:spcAft>
              <a:buFont typeface="Wingdings" panose="05000000000000000000" pitchFamily="2" charset="2"/>
              <a:buChar char="Ø"/>
              <a:tabLst>
                <a:tab pos="914400" algn="l"/>
              </a:tabLst>
            </a:pPr>
            <a:r>
              <a:rPr lang="en-GB" dirty="0">
                <a:latin typeface="Segoe UI Historic" panose="020B0502040204020203" pitchFamily="34" charset="0"/>
                <a:ea typeface="MS Mincho"/>
                <a:cs typeface="Arial" panose="020B0604020202020204" pitchFamily="34" charset="0"/>
              </a:rPr>
              <a:t>Intrusion (during Beam ON, and Transition modes).</a:t>
            </a:r>
          </a:p>
          <a:p>
            <a:pPr marL="520700" lvl="2" indent="-292100">
              <a:spcAft>
                <a:spcPts val="600"/>
              </a:spcAft>
              <a:buFont typeface="Arial" panose="020B0604020202020204" pitchFamily="34" charset="0"/>
              <a:buChar char="•"/>
              <a:tabLst>
                <a:tab pos="914400" algn="l"/>
              </a:tabLst>
            </a:pPr>
            <a:r>
              <a:rPr lang="en-US" dirty="0">
                <a:latin typeface="Segoe UI Historic" panose="020B0502040204020203" pitchFamily="34" charset="0"/>
                <a:ea typeface="MS Mincho"/>
                <a:cs typeface="Arial" panose="020B0604020202020204" pitchFamily="34" charset="0"/>
              </a:rPr>
              <a:t>The search of the zones where the intrusion is detected is broken</a:t>
            </a:r>
          </a:p>
          <a:p>
            <a:pPr marL="520700" lvl="2" indent="-292100">
              <a:spcAft>
                <a:spcPts val="600"/>
              </a:spcAft>
              <a:buFont typeface="Arial" panose="020B0604020202020204" pitchFamily="34" charset="0"/>
              <a:buChar char="•"/>
              <a:tabLst>
                <a:tab pos="914400" algn="l"/>
              </a:tabLst>
            </a:pPr>
            <a:r>
              <a:rPr lang="en-US" dirty="0">
                <a:latin typeface="Segoe UI Historic" panose="020B0502040204020203" pitchFamily="34" charset="0"/>
                <a:ea typeface="MS Mincho"/>
                <a:cs typeface="Arial" panose="020B0604020202020204" pitchFamily="34" charset="0"/>
              </a:rPr>
              <a:t>BIFROST </a:t>
            </a:r>
            <a:r>
              <a:rPr lang="en-US" dirty="0" err="1">
                <a:latin typeface="Segoe UI Historic" panose="020B0502040204020203" pitchFamily="34" charset="0"/>
                <a:ea typeface="MS Mincho"/>
                <a:cs typeface="Arial" panose="020B0604020202020204" pitchFamily="34" charset="0"/>
              </a:rPr>
              <a:t>BoT</a:t>
            </a:r>
            <a:r>
              <a:rPr lang="en-US" dirty="0">
                <a:latin typeface="Segoe UI Historic" panose="020B0502040204020203" pitchFamily="34" charset="0"/>
                <a:ea typeface="MS Mincho"/>
                <a:cs typeface="Arial" panose="020B0604020202020204" pitchFamily="34" charset="0"/>
              </a:rPr>
              <a:t> Not READY if the shutter is detected open (after a delay).</a:t>
            </a:r>
          </a:p>
          <a:p>
            <a:pPr marL="285750" lvl="2" indent="-285750">
              <a:spcAft>
                <a:spcPts val="600"/>
              </a:spcAft>
              <a:buFont typeface="Wingdings" panose="05000000000000000000" pitchFamily="2" charset="2"/>
              <a:buChar char="Ø"/>
              <a:tabLst>
                <a:tab pos="914400" algn="l"/>
              </a:tabLst>
            </a:pPr>
            <a:r>
              <a:rPr lang="en-US" dirty="0">
                <a:latin typeface="Segoe UI Historic" panose="020B0502040204020203" pitchFamily="34" charset="0"/>
                <a:ea typeface="MS Mincho"/>
                <a:cs typeface="Arial" panose="020B0604020202020204" pitchFamily="34" charset="0"/>
              </a:rPr>
              <a:t>Internal error in the BIFROST PSS PLC system </a:t>
            </a:r>
          </a:p>
          <a:p>
            <a:pPr marL="520700" lvl="2" indent="-292100">
              <a:spcAft>
                <a:spcPts val="600"/>
              </a:spcAft>
              <a:buFont typeface="Arial" panose="020B0604020202020204" pitchFamily="34" charset="0"/>
              <a:buChar char="•"/>
              <a:tabLst>
                <a:tab pos="914400" algn="l"/>
              </a:tabLst>
            </a:pPr>
            <a:r>
              <a:rPr lang="en-US" dirty="0">
                <a:latin typeface="Segoe UI Historic" panose="020B0502040204020203" pitchFamily="34" charset="0"/>
                <a:ea typeface="MS Mincho"/>
                <a:cs typeface="Arial" panose="020B0604020202020204" pitchFamily="34" charset="0"/>
              </a:rPr>
              <a:t>The search of all the zones is broken</a:t>
            </a:r>
          </a:p>
          <a:p>
            <a:pPr marL="520700" lvl="2" indent="-292100">
              <a:spcAft>
                <a:spcPts val="600"/>
              </a:spcAft>
              <a:buFont typeface="Arial" panose="020B0604020202020204" pitchFamily="34" charset="0"/>
              <a:buChar char="•"/>
              <a:tabLst>
                <a:tab pos="914400" algn="l"/>
              </a:tabLst>
            </a:pPr>
            <a:r>
              <a:rPr lang="en-US" dirty="0">
                <a:latin typeface="Segoe UI Historic" panose="020B0502040204020203" pitchFamily="34" charset="0"/>
                <a:ea typeface="MS Mincho"/>
                <a:cs typeface="Arial" panose="020B0604020202020204" pitchFamily="34" charset="0"/>
              </a:rPr>
              <a:t>BIFROST </a:t>
            </a:r>
            <a:r>
              <a:rPr lang="en-US" dirty="0" err="1">
                <a:latin typeface="Segoe UI Historic" panose="020B0502040204020203" pitchFamily="34" charset="0"/>
                <a:ea typeface="MS Mincho"/>
                <a:cs typeface="Arial" panose="020B0604020202020204" pitchFamily="34" charset="0"/>
              </a:rPr>
              <a:t>BoT</a:t>
            </a:r>
            <a:r>
              <a:rPr lang="en-US" dirty="0">
                <a:latin typeface="Segoe UI Historic" panose="020B0502040204020203" pitchFamily="34" charset="0"/>
                <a:ea typeface="MS Mincho"/>
                <a:cs typeface="Arial" panose="020B0604020202020204" pitchFamily="34" charset="0"/>
              </a:rPr>
              <a:t> Not READY if the shutter is detected open (after a delay).</a:t>
            </a:r>
          </a:p>
          <a:p>
            <a:pPr marL="285750" lvl="2" indent="-285750">
              <a:spcAft>
                <a:spcPts val="600"/>
              </a:spcAft>
              <a:buFont typeface="Wingdings" panose="05000000000000000000" pitchFamily="2" charset="2"/>
              <a:buChar char="Ø"/>
              <a:tabLst>
                <a:tab pos="914400" algn="l"/>
              </a:tabLst>
            </a:pPr>
            <a:r>
              <a:rPr lang="en-GB" dirty="0">
                <a:latin typeface="Segoe UI Historic" panose="020B0502040204020203" pitchFamily="34" charset="0"/>
                <a:ea typeface="MS Mincho"/>
                <a:cs typeface="Arial" panose="020B0604020202020204" pitchFamily="34" charset="0"/>
              </a:rPr>
              <a:t>High radiation alarm during the Access mode</a:t>
            </a:r>
          </a:p>
          <a:p>
            <a:pPr marL="520700" lvl="2" indent="-292100">
              <a:spcAft>
                <a:spcPts val="600"/>
              </a:spcAft>
              <a:buFont typeface="Arial" panose="020B0604020202020204" pitchFamily="34" charset="0"/>
              <a:buChar char="•"/>
              <a:tabLst>
                <a:tab pos="914400" algn="l"/>
              </a:tabLst>
            </a:pPr>
            <a:r>
              <a:rPr lang="en-US" dirty="0">
                <a:latin typeface="Segoe UI Historic" panose="020B0502040204020203" pitchFamily="34" charset="0"/>
                <a:ea typeface="MS Mincho"/>
                <a:cs typeface="Arial" panose="020B0604020202020204" pitchFamily="34" charset="0"/>
              </a:rPr>
              <a:t>BIFROST </a:t>
            </a:r>
            <a:r>
              <a:rPr lang="en-US" dirty="0" err="1">
                <a:latin typeface="Segoe UI Historic" panose="020B0502040204020203" pitchFamily="34" charset="0"/>
                <a:ea typeface="MS Mincho"/>
                <a:cs typeface="Arial" panose="020B0604020202020204" pitchFamily="34" charset="0"/>
              </a:rPr>
              <a:t>BoT</a:t>
            </a:r>
            <a:r>
              <a:rPr lang="en-US" dirty="0">
                <a:latin typeface="Segoe UI Historic" panose="020B0502040204020203" pitchFamily="34" charset="0"/>
                <a:ea typeface="MS Mincho"/>
                <a:cs typeface="Arial" panose="020B0604020202020204" pitchFamily="34" charset="0"/>
              </a:rPr>
              <a:t> Not READY</a:t>
            </a:r>
          </a:p>
          <a:p>
            <a:pPr marL="520700" lvl="2" indent="-292100">
              <a:spcAft>
                <a:spcPts val="600"/>
              </a:spcAft>
              <a:buFont typeface="Arial" panose="020B0604020202020204" pitchFamily="34" charset="0"/>
              <a:buChar char="•"/>
              <a:tabLst>
                <a:tab pos="914400" algn="l"/>
              </a:tabLst>
            </a:pPr>
            <a:endParaRPr lang="en-US" dirty="0">
              <a:latin typeface="Segoe UI Historic" panose="020B0502040204020203" pitchFamily="34" charset="0"/>
              <a:ea typeface="MS Mincho"/>
              <a:cs typeface="Arial" panose="020B0604020202020204" pitchFamily="34" charset="0"/>
            </a:endParaRPr>
          </a:p>
          <a:p>
            <a:pPr marL="520700" lvl="2" indent="-292100">
              <a:spcAft>
                <a:spcPts val="600"/>
              </a:spcAft>
              <a:buFont typeface="Arial" panose="020B0604020202020204" pitchFamily="34" charset="0"/>
              <a:buChar char="•"/>
              <a:tabLst>
                <a:tab pos="914400" algn="l"/>
              </a:tabLst>
            </a:pPr>
            <a:endParaRPr lang="en-US" dirty="0">
              <a:latin typeface="Segoe UI Historic" panose="020B0502040204020203" pitchFamily="34" charset="0"/>
              <a:ea typeface="MS Mincho"/>
              <a:cs typeface="Arial" panose="020B0604020202020204" pitchFamily="34" charset="0"/>
            </a:endParaRPr>
          </a:p>
          <a:p>
            <a:pPr marL="742950" lvl="3" indent="-285750">
              <a:spcAft>
                <a:spcPts val="600"/>
              </a:spcAft>
              <a:buFont typeface="Wingdings" panose="05000000000000000000" pitchFamily="2" charset="2"/>
              <a:buChar char="Ø"/>
              <a:tabLst>
                <a:tab pos="914400" algn="l"/>
              </a:tabLst>
            </a:pPr>
            <a:endParaRPr lang="en-US" dirty="0">
              <a:latin typeface="Segoe UI Historic" panose="020B0502040204020203" pitchFamily="34" charset="0"/>
              <a:ea typeface="MS Mincho"/>
              <a:cs typeface="Arial" panose="020B0604020202020204" pitchFamily="34" charset="0"/>
            </a:endParaRPr>
          </a:p>
          <a:p>
            <a:pPr marL="977900" lvl="3" indent="-292100">
              <a:spcAft>
                <a:spcPts val="600"/>
              </a:spcAft>
              <a:buFont typeface="Arial" panose="020B0604020202020204" pitchFamily="34" charset="0"/>
              <a:buChar char="•"/>
              <a:tabLst>
                <a:tab pos="914400" algn="l"/>
              </a:tabLst>
            </a:pPr>
            <a:endParaRPr lang="en-GB" dirty="0">
              <a:latin typeface="Segoe UI Historic" panose="020B0502040204020203" pitchFamily="34" charset="0"/>
              <a:ea typeface="MS Mincho"/>
              <a:cs typeface="Arial" panose="020B0604020202020204" pitchFamily="34" charset="0"/>
            </a:endParaRPr>
          </a:p>
          <a:p>
            <a:pPr marL="977900" lvl="3" indent="-292100">
              <a:spcAft>
                <a:spcPts val="600"/>
              </a:spcAft>
              <a:buFont typeface="Arial" panose="020B0604020202020204" pitchFamily="34" charset="0"/>
              <a:buChar char="•"/>
              <a:tabLst>
                <a:tab pos="914400" algn="l"/>
              </a:tabLst>
            </a:pPr>
            <a:endParaRPr lang="en-GB" dirty="0">
              <a:latin typeface="Segoe UI Historic" panose="020B0502040204020203" pitchFamily="34" charset="0"/>
              <a:ea typeface="MS Mincho"/>
              <a:cs typeface="Arial" panose="020B0604020202020204" pitchFamily="34" charset="0"/>
            </a:endParaRPr>
          </a:p>
          <a:p>
            <a:pPr marL="520700" lvl="2" indent="-292100">
              <a:spcBef>
                <a:spcPts val="0"/>
              </a:spcBef>
              <a:spcAft>
                <a:spcPts val="600"/>
              </a:spcAft>
              <a:buClrTx/>
              <a:buFont typeface="Arial" panose="020B0604020202020204" pitchFamily="34" charset="0"/>
              <a:buChar char="•"/>
              <a:tabLst>
                <a:tab pos="914400" algn="l"/>
              </a:tabLst>
            </a:pPr>
            <a:endParaRPr lang="sv-SE" dirty="0"/>
          </a:p>
          <a:p>
            <a:endParaRPr lang="en-US"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sv-SE" dirty="0"/>
          </a:p>
        </p:txBody>
      </p:sp>
      <p:pic>
        <p:nvPicPr>
          <p:cNvPr id="3" name="Picture 2">
            <a:extLst>
              <a:ext uri="{FF2B5EF4-FFF2-40B4-BE49-F238E27FC236}">
                <a16:creationId xmlns:a16="http://schemas.microsoft.com/office/drawing/2014/main" id="{37807418-AB98-BFEB-CE66-4014C57FA592}"/>
              </a:ext>
            </a:extLst>
          </p:cNvPr>
          <p:cNvPicPr>
            <a:picLocks noChangeAspect="1"/>
          </p:cNvPicPr>
          <p:nvPr/>
        </p:nvPicPr>
        <p:blipFill>
          <a:blip r:embed="rId2"/>
          <a:stretch>
            <a:fillRect/>
          </a:stretch>
        </p:blipFill>
        <p:spPr>
          <a:xfrm>
            <a:off x="6096000" y="4360234"/>
            <a:ext cx="1975109" cy="2377801"/>
          </a:xfrm>
          <a:prstGeom prst="rect">
            <a:avLst/>
          </a:prstGeom>
        </p:spPr>
      </p:pic>
    </p:spTree>
    <p:extLst>
      <p:ext uri="{BB962C8B-B14F-4D97-AF65-F5344CB8AC3E}">
        <p14:creationId xmlns:p14="http://schemas.microsoft.com/office/powerpoint/2010/main" val="229118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3">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BIFROST PSS Key Exchange System</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en-US" dirty="0"/>
              <a:t>4.2.</a:t>
            </a:r>
            <a:endParaRPr lang="sv-SE" dirty="0"/>
          </a:p>
        </p:txBody>
      </p:sp>
      <p:pic>
        <p:nvPicPr>
          <p:cNvPr id="8" name="Picture Placeholder 10"/>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8750" r="18750"/>
          <a:stretch>
            <a:fillRect/>
          </a:stretch>
        </p:blipFill>
        <p:spPr>
          <a:xfrm>
            <a:off x="6477712" y="0"/>
            <a:ext cx="5714288" cy="6838406"/>
          </a:xfrm>
          <a:prstGeom prst="rect">
            <a:avLst/>
          </a:prstGeom>
        </p:spPr>
      </p:pic>
    </p:spTree>
    <p:extLst>
      <p:ext uri="{BB962C8B-B14F-4D97-AF65-F5344CB8AC3E}">
        <p14:creationId xmlns:p14="http://schemas.microsoft.com/office/powerpoint/2010/main" val="381333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fld id="{F7283078-D760-1647-8B80-66BA8B52336D}" type="slidenum">
              <a:rPr lang="sv-SE" smtClean="0"/>
              <a:pPr/>
              <a:t>3</a:t>
            </a:fld>
            <a:endParaRPr lang="sv-SE" dirty="0"/>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ext uri="{D42A27DB-BD31-4B8C-83A1-F6EECF244321}">
                <p14:modId xmlns:p14="http://schemas.microsoft.com/office/powerpoint/2010/main" val="1681975206"/>
              </p:ext>
            </p:extLst>
          </p:nvPr>
        </p:nvGraphicFramePr>
        <p:xfrm>
          <a:off x="1195647" y="1633448"/>
          <a:ext cx="10134600" cy="4120146"/>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887023439"/>
                    </a:ext>
                  </a:extLst>
                </a:gridCol>
              </a:tblGrid>
              <a:tr h="45779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57188" algn="l"/>
                        </a:tabLst>
                        <a:defRPr/>
                      </a:pPr>
                      <a:r>
                        <a:rPr lang="en-GB" sz="2000" b="0" noProof="0" dirty="0">
                          <a:solidFill>
                            <a:schemeClr val="bg1"/>
                          </a:solidFill>
                        </a:rPr>
                        <a:t>1	BIFROST Instrument and BIFROST PSS Controlled Area</a:t>
                      </a:r>
                      <a:endParaRPr lang="en-GB" sz="2000" dirty="0"/>
                    </a:p>
                  </a:txBody>
                  <a:tcPr anchor="ctr">
                    <a:lnL w="12700" cmpd="sng">
                      <a:noFill/>
                    </a:lnL>
                    <a:lnR w="12700" cmpd="sng">
                      <a:noFill/>
                    </a:lnR>
                    <a:lnT w="9525" cap="flat" cmpd="sng" algn="ctr">
                      <a:no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65739561"/>
                  </a:ext>
                </a:extLst>
              </a:tr>
              <a:tr h="4577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Segoe UI"/>
                          <a:ea typeface="+mn-ea"/>
                          <a:cs typeface="+mn-cs"/>
                        </a:rPr>
                        <a:t>2   BIFROST PSS Main Functions</a:t>
                      </a:r>
                      <a:endParaRPr kumimoji="0" lang="en-GB" sz="2000" b="0" i="0" u="none" strike="noStrike" kern="1200" cap="none" spc="0" normalizeH="0" baseline="0" noProof="0" dirty="0">
                        <a:ln>
                          <a:noFill/>
                        </a:ln>
                        <a:solidFill>
                          <a:srgbClr val="000000"/>
                        </a:solidFill>
                        <a:effectLst/>
                        <a:uLnTx/>
                        <a:uFillTx/>
                        <a:latin typeface="Segoe UI"/>
                        <a:ea typeface="+mn-ea"/>
                        <a:cs typeface="+mn-cs"/>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22991455"/>
                  </a:ext>
                </a:extLst>
              </a:tr>
              <a:tr h="4577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Segoe UI"/>
                          <a:ea typeface="+mn-ea"/>
                          <a:cs typeface="+mn-cs"/>
                        </a:rPr>
                        <a:t>3   BIFROST PSS Interfaces</a:t>
                      </a:r>
                      <a:endParaRPr kumimoji="0" lang="en-GB" sz="2000" b="0" i="0" u="none" strike="noStrike" kern="1200" cap="none" spc="0" normalizeH="0" baseline="0" noProof="0" dirty="0">
                        <a:ln>
                          <a:noFill/>
                        </a:ln>
                        <a:solidFill>
                          <a:srgbClr val="000000"/>
                        </a:solidFill>
                        <a:effectLst/>
                        <a:uLnTx/>
                        <a:uFillTx/>
                        <a:latin typeface="Segoe UI"/>
                        <a:ea typeface="+mn-ea"/>
                        <a:cs typeface="+mn-cs"/>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780096166"/>
                  </a:ext>
                </a:extLst>
              </a:tr>
              <a:tr h="4577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mn-lt"/>
                          <a:ea typeface="+mn-ea"/>
                          <a:cs typeface="+mn-cs"/>
                        </a:rPr>
                        <a:t>4   BIFROST PSS Operational Activities</a:t>
                      </a:r>
                      <a:endParaRPr kumimoji="0" lang="en-GB" sz="2000" b="0" i="0" u="none" strike="noStrike" kern="1200" cap="none" spc="0" normalizeH="0" baseline="0" noProof="0" dirty="0">
                        <a:ln>
                          <a:noFill/>
                        </a:ln>
                        <a:solidFill>
                          <a:srgbClr val="000000"/>
                        </a:solidFill>
                        <a:effectLst/>
                        <a:uLnTx/>
                        <a:uFillTx/>
                        <a:latin typeface="+mn-lt"/>
                        <a:ea typeface="+mn-ea"/>
                        <a:cs typeface="+mn-cs"/>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39522269"/>
                  </a:ext>
                </a:extLst>
              </a:tr>
              <a:tr h="457794">
                <a:tc>
                  <a:txBody>
                    <a:bodyPr/>
                    <a:lstStyle/>
                    <a:p>
                      <a:pPr marL="290513" marR="0" lvl="0" indent="-290513" algn="l" defTabSz="914400" rtl="0" eaLnBrk="1" fontAlgn="auto" latinLnBrk="0" hangingPunct="1">
                        <a:lnSpc>
                          <a:spcPct val="100000"/>
                        </a:lnSpc>
                        <a:spcBef>
                          <a:spcPts val="0"/>
                        </a:spcBef>
                        <a:spcAft>
                          <a:spcPts val="0"/>
                        </a:spcAft>
                        <a:buClrTx/>
                        <a:buSzTx/>
                        <a:buFontTx/>
                        <a:buNone/>
                        <a:tabLst/>
                        <a:defRPr/>
                      </a:pPr>
                      <a:r>
                        <a:rPr lang="en-US" sz="2000" b="0" kern="1200" noProof="0" dirty="0">
                          <a:solidFill>
                            <a:schemeClr val="bg1"/>
                          </a:solidFill>
                          <a:latin typeface="+mn-lt"/>
                          <a:ea typeface="+mn-ea"/>
                          <a:cs typeface="+mn-cs"/>
                        </a:rPr>
                        <a:t>    4.1   BIFROST PSS Modes of Operation</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674518820"/>
                  </a:ext>
                </a:extLst>
              </a:tr>
              <a:tr h="457794">
                <a:tc>
                  <a:txBody>
                    <a:bodyPr/>
                    <a:lstStyle/>
                    <a:p>
                      <a:pPr>
                        <a:tabLst>
                          <a:tab pos="357188" algn="l"/>
                        </a:tabLst>
                      </a:pPr>
                      <a:r>
                        <a:rPr lang="en-US" sz="2000" b="0" noProof="0" dirty="0">
                          <a:solidFill>
                            <a:schemeClr val="bg1"/>
                          </a:solidFill>
                        </a:rPr>
                        <a:t>    4.2   Key Exchange System</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213579047"/>
                  </a:ext>
                </a:extLst>
              </a:tr>
              <a:tr h="457794">
                <a:tc>
                  <a:txBody>
                    <a:bodyPr/>
                    <a:lstStyle/>
                    <a:p>
                      <a:pPr>
                        <a:tabLst>
                          <a:tab pos="357188" algn="l"/>
                        </a:tabLst>
                      </a:pPr>
                      <a:r>
                        <a:rPr lang="en-US" sz="2000" b="0" noProof="0" dirty="0">
                          <a:solidFill>
                            <a:schemeClr val="bg1"/>
                          </a:solidFill>
                        </a:rPr>
                        <a:t>    4.3   </a:t>
                      </a:r>
                      <a:r>
                        <a:rPr lang="en-US" sz="2000" b="0" noProof="0" dirty="0" err="1">
                          <a:solidFill>
                            <a:schemeClr val="bg1"/>
                          </a:solidFill>
                        </a:rPr>
                        <a:t>Formalised</a:t>
                      </a:r>
                      <a:r>
                        <a:rPr lang="en-US" sz="2000" b="0" noProof="0" dirty="0">
                          <a:solidFill>
                            <a:schemeClr val="bg1"/>
                          </a:solidFill>
                        </a:rPr>
                        <a:t> Search in BIFROST PSS Controlled Area</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227344352"/>
                  </a:ext>
                </a:extLst>
              </a:tr>
              <a:tr h="457794">
                <a:tc>
                  <a:txBody>
                    <a:bodyPr/>
                    <a:lstStyle/>
                    <a:p>
                      <a:pPr>
                        <a:tabLst>
                          <a:tab pos="357188" algn="l"/>
                        </a:tabLst>
                      </a:pPr>
                      <a:r>
                        <a:rPr lang="en-US" sz="2000" b="0" noProof="0" dirty="0">
                          <a:solidFill>
                            <a:schemeClr val="bg1"/>
                          </a:solidFill>
                        </a:rPr>
                        <a:t>    4.4   Enabling the Instrument Shutter to Open</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75214782"/>
                  </a:ext>
                </a:extLst>
              </a:tr>
              <a:tr h="457794">
                <a:tc>
                  <a:txBody>
                    <a:bodyPr/>
                    <a:lstStyle/>
                    <a:p>
                      <a:pPr>
                        <a:tabLst>
                          <a:tab pos="357188" algn="l"/>
                        </a:tabLst>
                      </a:pPr>
                      <a:r>
                        <a:rPr lang="en-US" sz="2000" b="0" noProof="0" dirty="0">
                          <a:solidFill>
                            <a:schemeClr val="bg1"/>
                          </a:solidFill>
                        </a:rPr>
                        <a:t>5  Questions to the committee</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61596539"/>
                  </a:ext>
                </a:extLst>
              </a:tr>
            </a:tbl>
          </a:graphicData>
        </a:graphic>
      </p:graphicFrame>
      <p:sp>
        <p:nvSpPr>
          <p:cNvPr id="6" name="Platshållare för sidfot 5">
            <a:extLst>
              <a:ext uri="{FF2B5EF4-FFF2-40B4-BE49-F238E27FC236}">
                <a16:creationId xmlns:a16="http://schemas.microsoft.com/office/drawing/2014/main" id="{8A59AED1-4BAA-47FE-A233-9C2F413DB688}"/>
              </a:ext>
            </a:extLst>
          </p:cNvPr>
          <p:cNvSpPr>
            <a:spLocks noGrp="1"/>
          </p:cNvSpPr>
          <p:nvPr>
            <p:ph type="ftr" sz="quarter" idx="11"/>
          </p:nvPr>
        </p:nvSpPr>
        <p:spPr/>
        <p:txBody>
          <a:bodyPr/>
          <a:lstStyle/>
          <a:p>
            <a:r>
              <a:rPr lang="en-GB" dirty="0"/>
              <a:t>PRESENTATION TITLE/FOOTER</a:t>
            </a:r>
          </a:p>
        </p:txBody>
      </p:sp>
      <p:sp>
        <p:nvSpPr>
          <p:cNvPr id="7" name="Platshållare för datum 3">
            <a:extLst>
              <a:ext uri="{FF2B5EF4-FFF2-40B4-BE49-F238E27FC236}">
                <a16:creationId xmlns:a16="http://schemas.microsoft.com/office/drawing/2014/main" id="{78972905-E434-5D47-AFD2-FA25DA38A1E7}"/>
              </a:ext>
            </a:extLst>
          </p:cNvPr>
          <p:cNvSpPr>
            <a:spLocks noGrp="1"/>
          </p:cNvSpPr>
          <p:nvPr>
            <p:ph type="dt" sz="half" idx="10"/>
          </p:nvPr>
        </p:nvSpPr>
        <p:spPr>
          <a:xfrm>
            <a:off x="1195647" y="6475270"/>
            <a:ext cx="832658" cy="365125"/>
          </a:xfrm>
        </p:spPr>
        <p:txBody>
          <a:bodyPr/>
          <a:lstStyle/>
          <a:p>
            <a:fld id="{18896B66-0B3A-474C-9C9C-E4F07B1F5DAD}" type="datetime1">
              <a:rPr lang="sv-SE" smtClean="0">
                <a:solidFill>
                  <a:schemeClr val="bg1"/>
                </a:solidFill>
              </a:rPr>
              <a:t>2023-06-14</a:t>
            </a:fld>
            <a:endParaRPr lang="sv-SE" dirty="0">
              <a:solidFill>
                <a:schemeClr val="bg1"/>
              </a:solidFill>
            </a:endParaRPr>
          </a:p>
        </p:txBody>
      </p:sp>
    </p:spTree>
    <p:extLst>
      <p:ext uri="{BB962C8B-B14F-4D97-AF65-F5344CB8AC3E}">
        <p14:creationId xmlns:p14="http://schemas.microsoft.com/office/powerpoint/2010/main" val="35504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74">
            <a:extLst>
              <a:ext uri="{FF2B5EF4-FFF2-40B4-BE49-F238E27FC236}">
                <a16:creationId xmlns:a16="http://schemas.microsoft.com/office/drawing/2014/main" id="{787B9166-6E47-4BFF-B95E-71CA131E3671}"/>
              </a:ext>
            </a:extLst>
          </p:cNvPr>
          <p:cNvSpPr txBox="1"/>
          <p:nvPr/>
        </p:nvSpPr>
        <p:spPr>
          <a:xfrm>
            <a:off x="5436305" y="174194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OVK</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ABE251DC-CC29-4143-A2FC-AFECC4E43241}"/>
              </a:ext>
            </a:extLst>
          </p:cNvPr>
          <p:cNvSpPr/>
          <p:nvPr/>
        </p:nvSpPr>
        <p:spPr>
          <a:xfrm>
            <a:off x="7747516" y="3835194"/>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B99125AB-BB53-4D8B-B230-334E1FAA23F2}"/>
              </a:ext>
            </a:extLst>
          </p:cNvPr>
          <p:cNvCxnSpPr>
            <a:cxnSpLocks/>
          </p:cNvCxnSpPr>
          <p:nvPr/>
        </p:nvCxnSpPr>
        <p:spPr>
          <a:xfrm>
            <a:off x="7806922" y="3577046"/>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1" name="Title 10">
            <a:extLst>
              <a:ext uri="{FF2B5EF4-FFF2-40B4-BE49-F238E27FC236}">
                <a16:creationId xmlns:a16="http://schemas.microsoft.com/office/drawing/2014/main" id="{45F7E67C-9CD1-7012-79CB-5B9A63DD491A}"/>
              </a:ext>
            </a:extLst>
          </p:cNvPr>
          <p:cNvSpPr>
            <a:spLocks noGrp="1"/>
          </p:cNvSpPr>
          <p:nvPr>
            <p:ph type="title"/>
          </p:nvPr>
        </p:nvSpPr>
        <p:spPr/>
        <p:txBody>
          <a:bodyPr/>
          <a:lstStyle/>
          <a:p>
            <a:r>
              <a:rPr lang="en-GB" sz="3200" dirty="0"/>
              <a:t>Steps to Access the BIFROST PSS Controlled Area</a:t>
            </a:r>
            <a:endParaRPr lang="en-US" sz="3200" dirty="0"/>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all" spc="80" normalizeH="0" baseline="0" noProof="0" dirty="0">
                <a:ln>
                  <a:noFill/>
                </a:ln>
                <a:solidFill>
                  <a:srgbClr val="CCCCCC"/>
                </a:solidFill>
                <a:effectLst/>
                <a:uLnTx/>
                <a:uFillTx/>
                <a:latin typeface="Segoe UI"/>
                <a:ea typeface="+mn-ea"/>
                <a:cs typeface="+mn-cs"/>
              </a:rPr>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CCCCC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800" b="1" i="0" u="none" strike="noStrike" kern="1200" cap="none" spc="0" normalizeH="0" baseline="0" noProof="0" dirty="0">
              <a:ln>
                <a:noFill/>
              </a:ln>
              <a:solidFill>
                <a:srgbClr val="CCCCCC"/>
              </a:solidFill>
              <a:effectLst/>
              <a:uLnTx/>
              <a:uFillTx/>
              <a:latin typeface="Segoe UI"/>
              <a:ea typeface="+mn-ea"/>
              <a:cs typeface="+mn-cs"/>
            </a:endParaRPr>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896B66-0B3A-474C-9C9C-E4F07B1F5DAD}" type="datetime1">
              <a:rPr kumimoji="0" lang="sv-SE" sz="800" b="0" i="0" u="none" strike="noStrike" kern="1200" cap="none" spc="80" normalizeH="0" baseline="0" noProof="0" smtClean="0">
                <a:ln>
                  <a:noFill/>
                </a:ln>
                <a:solidFill>
                  <a:srgbClr val="CCCCCC"/>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2023-06-14</a:t>
            </a:fld>
            <a:endParaRPr kumimoji="0" lang="sv-SE" sz="800" b="0" i="0" u="none" strike="noStrike" kern="1200" cap="none" spc="80" normalizeH="0" baseline="0" noProof="0" dirty="0">
              <a:ln>
                <a:noFill/>
              </a:ln>
              <a:solidFill>
                <a:srgbClr val="CCCCCC"/>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92D3BB94-4ECF-438F-8E3A-010DF72A9A91}"/>
              </a:ext>
            </a:extLst>
          </p:cNvPr>
          <p:cNvSpPr txBox="1"/>
          <p:nvPr/>
        </p:nvSpPr>
        <p:spPr>
          <a:xfrm>
            <a:off x="7592134" y="2660406"/>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AK</a:t>
            </a:r>
            <a:endParaRPr kumimoji="0" lang="en-SE" sz="1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38" name="Donut 120">
            <a:extLst>
              <a:ext uri="{FF2B5EF4-FFF2-40B4-BE49-F238E27FC236}">
                <a16:creationId xmlns:a16="http://schemas.microsoft.com/office/drawing/2014/main" id="{2F8B7716-B604-4DDD-A7BA-D0F645821D18}"/>
              </a:ext>
            </a:extLst>
          </p:cNvPr>
          <p:cNvSpPr/>
          <p:nvPr/>
        </p:nvSpPr>
        <p:spPr>
          <a:xfrm>
            <a:off x="7554215" y="3667597"/>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E8F166F-AAB5-4001-905E-AF0B48A056C5}"/>
              </a:ext>
            </a:extLst>
          </p:cNvPr>
          <p:cNvSpPr/>
          <p:nvPr/>
        </p:nvSpPr>
        <p:spPr>
          <a:xfrm>
            <a:off x="1332411" y="792303"/>
            <a:ext cx="8402015" cy="596554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C25BE0A-9B83-4511-8200-974716CB609B}"/>
              </a:ext>
            </a:extLst>
          </p:cNvPr>
          <p:cNvSpPr txBox="1"/>
          <p:nvPr/>
        </p:nvSpPr>
        <p:spPr>
          <a:xfrm>
            <a:off x="3692988" y="174109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MK</a:t>
            </a:r>
            <a:endParaRPr kumimoji="0" lang="en-SE"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8747F577-AAF5-4C88-A5E8-4D36FA1DD01F}"/>
              </a:ext>
            </a:extLst>
          </p:cNvPr>
          <p:cNvSpPr txBox="1"/>
          <p:nvPr/>
        </p:nvSpPr>
        <p:spPr>
          <a:xfrm>
            <a:off x="3600946" y="2544227"/>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Slot 1</a:t>
            </a:r>
            <a:endParaRPr kumimoji="0" lang="en-SE"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50CBEF05-1282-4E62-949A-2E26C6D3F480}"/>
              </a:ext>
            </a:extLst>
          </p:cNvPr>
          <p:cNvSpPr txBox="1"/>
          <p:nvPr/>
        </p:nvSpPr>
        <p:spPr>
          <a:xfrm>
            <a:off x="4591474" y="174194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MK</a:t>
            </a:r>
            <a:endParaRPr kumimoji="0" lang="en-SE"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F89F11CF-D771-4512-931D-7F009480AF41}"/>
              </a:ext>
            </a:extLst>
          </p:cNvPr>
          <p:cNvSpPr txBox="1"/>
          <p:nvPr/>
        </p:nvSpPr>
        <p:spPr>
          <a:xfrm>
            <a:off x="6353021" y="174194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AK</a:t>
            </a:r>
            <a:endParaRPr kumimoji="0" lang="en-SE" sz="14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E9F2C637-042B-4EEF-AFE1-C7F3151491D5}"/>
              </a:ext>
            </a:extLst>
          </p:cNvPr>
          <p:cNvGrpSpPr/>
          <p:nvPr/>
        </p:nvGrpSpPr>
        <p:grpSpPr>
          <a:xfrm>
            <a:off x="4417379" y="2105920"/>
            <a:ext cx="2728151" cy="466055"/>
            <a:chOff x="3663564" y="1914421"/>
            <a:chExt cx="3641441" cy="621916"/>
          </a:xfrm>
        </p:grpSpPr>
        <p:sp>
          <p:nvSpPr>
            <p:cNvPr id="81" name="Rounded Rectangle 49">
              <a:extLst>
                <a:ext uri="{FF2B5EF4-FFF2-40B4-BE49-F238E27FC236}">
                  <a16:creationId xmlns:a16="http://schemas.microsoft.com/office/drawing/2014/main" id="{55C155F2-3875-4C06-9B96-9D84785FE48F}"/>
                </a:ext>
              </a:extLst>
            </p:cNvPr>
            <p:cNvSpPr/>
            <p:nvPr/>
          </p:nvSpPr>
          <p:spPr>
            <a:xfrm>
              <a:off x="3663564" y="1914421"/>
              <a:ext cx="3641441" cy="621916"/>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Hexagon 81">
              <a:extLst>
                <a:ext uri="{FF2B5EF4-FFF2-40B4-BE49-F238E27FC236}">
                  <a16:creationId xmlns:a16="http://schemas.microsoft.com/office/drawing/2014/main" id="{AC46F8FA-8391-467C-8D8D-82654285591B}"/>
                </a:ext>
              </a:extLst>
            </p:cNvPr>
            <p:cNvSpPr/>
            <p:nvPr/>
          </p:nvSpPr>
          <p:spPr>
            <a:xfrm>
              <a:off x="4000132"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Hexagon 82">
              <a:extLst>
                <a:ext uri="{FF2B5EF4-FFF2-40B4-BE49-F238E27FC236}">
                  <a16:creationId xmlns:a16="http://schemas.microsoft.com/office/drawing/2014/main" id="{28C347B1-F8ED-4FD3-9012-EE268611065F}"/>
                </a:ext>
              </a:extLst>
            </p:cNvPr>
            <p:cNvSpPr/>
            <p:nvPr/>
          </p:nvSpPr>
          <p:spPr>
            <a:xfrm>
              <a:off x="4564699"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Hexagon 83">
              <a:extLst>
                <a:ext uri="{FF2B5EF4-FFF2-40B4-BE49-F238E27FC236}">
                  <a16:creationId xmlns:a16="http://schemas.microsoft.com/office/drawing/2014/main" id="{16CA0D6D-6C3A-4B25-B02E-65EF21BCFF5B}"/>
                </a:ext>
              </a:extLst>
            </p:cNvPr>
            <p:cNvSpPr/>
            <p:nvPr/>
          </p:nvSpPr>
          <p:spPr>
            <a:xfrm>
              <a:off x="5129266"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Hexagon 84">
              <a:extLst>
                <a:ext uri="{FF2B5EF4-FFF2-40B4-BE49-F238E27FC236}">
                  <a16:creationId xmlns:a16="http://schemas.microsoft.com/office/drawing/2014/main" id="{CB54137D-B936-4746-A07F-13038327D039}"/>
                </a:ext>
              </a:extLst>
            </p:cNvPr>
            <p:cNvSpPr/>
            <p:nvPr/>
          </p:nvSpPr>
          <p:spPr>
            <a:xfrm>
              <a:off x="5699145"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Hexagon 85">
              <a:extLst>
                <a:ext uri="{FF2B5EF4-FFF2-40B4-BE49-F238E27FC236}">
                  <a16:creationId xmlns:a16="http://schemas.microsoft.com/office/drawing/2014/main" id="{386251BF-E6CD-4BA1-80F4-F0C1FDA99118}"/>
                </a:ext>
              </a:extLst>
            </p:cNvPr>
            <p:cNvSpPr/>
            <p:nvPr/>
          </p:nvSpPr>
          <p:spPr>
            <a:xfrm>
              <a:off x="6239833" y="1960021"/>
              <a:ext cx="437766" cy="51429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Hexagon 86">
              <a:extLst>
                <a:ext uri="{FF2B5EF4-FFF2-40B4-BE49-F238E27FC236}">
                  <a16:creationId xmlns:a16="http://schemas.microsoft.com/office/drawing/2014/main" id="{359F60F1-7460-4FC3-96B8-1820FC127AFF}"/>
                </a:ext>
              </a:extLst>
            </p:cNvPr>
            <p:cNvSpPr/>
            <p:nvPr/>
          </p:nvSpPr>
          <p:spPr>
            <a:xfrm>
              <a:off x="6828806"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2" name="TextBox 101">
            <a:extLst>
              <a:ext uri="{FF2B5EF4-FFF2-40B4-BE49-F238E27FC236}">
                <a16:creationId xmlns:a16="http://schemas.microsoft.com/office/drawing/2014/main" id="{6F3921FC-FF9F-45C1-BADA-1B5BA9A0F238}"/>
              </a:ext>
            </a:extLst>
          </p:cNvPr>
          <p:cNvSpPr txBox="1"/>
          <p:nvPr/>
        </p:nvSpPr>
        <p:spPr>
          <a:xfrm>
            <a:off x="8028590" y="3700151"/>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a:ln>
                  <a:noFill/>
                </a:ln>
                <a:solidFill>
                  <a:srgbClr val="FFC000"/>
                </a:solidFill>
                <a:effectLst/>
                <a:uLnTx/>
                <a:uFillTx/>
                <a:latin typeface="Calibri" panose="020F0502020204030204"/>
                <a:ea typeface="+mn-ea"/>
                <a:cs typeface="+mn-cs"/>
              </a:rPr>
              <a:t>CMK1</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6A64AAFF-A053-4FDB-87DD-606A5B91798F}"/>
              </a:ext>
            </a:extLst>
          </p:cNvPr>
          <p:cNvSpPr txBox="1"/>
          <p:nvPr/>
        </p:nvSpPr>
        <p:spPr>
          <a:xfrm>
            <a:off x="8054562" y="3830909"/>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 7</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D28ACE17-2361-4C33-8473-4CD00DC43516}"/>
              </a:ext>
            </a:extLst>
          </p:cNvPr>
          <p:cNvSpPr txBox="1"/>
          <p:nvPr/>
        </p:nvSpPr>
        <p:spPr>
          <a:xfrm>
            <a:off x="7488207" y="2858116"/>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Slot 6</a:t>
            </a:r>
            <a:endParaRPr kumimoji="0" lang="en-SE" sz="12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pic>
        <p:nvPicPr>
          <p:cNvPr id="135" name="Picture 134">
            <a:extLst>
              <a:ext uri="{FF2B5EF4-FFF2-40B4-BE49-F238E27FC236}">
                <a16:creationId xmlns:a16="http://schemas.microsoft.com/office/drawing/2014/main" id="{96580D9A-FAA5-4C1C-9C1F-8F24DD795202}"/>
              </a:ext>
            </a:extLst>
          </p:cNvPr>
          <p:cNvPicPr>
            <a:picLocks noChangeAspect="1"/>
          </p:cNvPicPr>
          <p:nvPr/>
        </p:nvPicPr>
        <p:blipFill>
          <a:blip r:embed="rId3"/>
          <a:stretch>
            <a:fillRect/>
          </a:stretch>
        </p:blipFill>
        <p:spPr>
          <a:xfrm>
            <a:off x="9821325" y="4930157"/>
            <a:ext cx="356647" cy="575737"/>
          </a:xfrm>
          <a:prstGeom prst="rect">
            <a:avLst/>
          </a:prstGeom>
        </p:spPr>
      </p:pic>
      <p:pic>
        <p:nvPicPr>
          <p:cNvPr id="155" name="Picture 154"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95097" y="3416332"/>
            <a:ext cx="154013" cy="719213"/>
          </a:xfrm>
          <a:prstGeom prst="rect">
            <a:avLst/>
          </a:prstGeom>
        </p:spPr>
      </p:pic>
      <p:sp>
        <p:nvSpPr>
          <p:cNvPr id="156" name="TextBox 155">
            <a:extLst>
              <a:ext uri="{FF2B5EF4-FFF2-40B4-BE49-F238E27FC236}">
                <a16:creationId xmlns:a16="http://schemas.microsoft.com/office/drawing/2014/main" id="{3F5293CB-EFA4-40BA-9E2A-05B1198DB2D6}"/>
              </a:ext>
            </a:extLst>
          </p:cNvPr>
          <p:cNvSpPr txBox="1"/>
          <p:nvPr/>
        </p:nvSpPr>
        <p:spPr>
          <a:xfrm>
            <a:off x="9781323" y="3421394"/>
            <a:ext cx="23123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First interlock module-Chopper Pit</a:t>
            </a:r>
          </a:p>
        </p:txBody>
      </p:sp>
      <p:sp>
        <p:nvSpPr>
          <p:cNvPr id="182" name="TextBox 181">
            <a:extLst>
              <a:ext uri="{FF2B5EF4-FFF2-40B4-BE49-F238E27FC236}">
                <a16:creationId xmlns:a16="http://schemas.microsoft.com/office/drawing/2014/main" id="{6F3921FC-FF9F-45C1-BADA-1B5BA9A0F238}"/>
              </a:ext>
            </a:extLst>
          </p:cNvPr>
          <p:cNvSpPr txBox="1"/>
          <p:nvPr/>
        </p:nvSpPr>
        <p:spPr>
          <a:xfrm>
            <a:off x="8007352" y="4172493"/>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a:ln>
                  <a:noFill/>
                </a:ln>
                <a:solidFill>
                  <a:srgbClr val="FFC000"/>
                </a:solidFill>
                <a:effectLst/>
                <a:uLnTx/>
                <a:uFillTx/>
                <a:latin typeface="Calibri" panose="020F0502020204030204"/>
                <a:ea typeface="+mn-ea"/>
                <a:cs typeface="+mn-cs"/>
              </a:rPr>
              <a:t>CMK2</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3" name="TextBox 182">
            <a:extLst>
              <a:ext uri="{FF2B5EF4-FFF2-40B4-BE49-F238E27FC236}">
                <a16:creationId xmlns:a16="http://schemas.microsoft.com/office/drawing/2014/main" id="{6A64AAFF-A053-4FDB-87DD-606A5B91798F}"/>
              </a:ext>
            </a:extLst>
          </p:cNvPr>
          <p:cNvSpPr txBox="1"/>
          <p:nvPr/>
        </p:nvSpPr>
        <p:spPr>
          <a:xfrm>
            <a:off x="8033324" y="4303251"/>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 8</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7" name="TextBox 186">
            <a:extLst>
              <a:ext uri="{FF2B5EF4-FFF2-40B4-BE49-F238E27FC236}">
                <a16:creationId xmlns:a16="http://schemas.microsoft.com/office/drawing/2014/main" id="{6F3921FC-FF9F-45C1-BADA-1B5BA9A0F238}"/>
              </a:ext>
            </a:extLst>
          </p:cNvPr>
          <p:cNvSpPr txBox="1"/>
          <p:nvPr/>
        </p:nvSpPr>
        <p:spPr>
          <a:xfrm>
            <a:off x="8041372" y="4664816"/>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a:ln>
                  <a:noFill/>
                </a:ln>
                <a:solidFill>
                  <a:srgbClr val="FFC000"/>
                </a:solidFill>
                <a:effectLst/>
                <a:uLnTx/>
                <a:uFillTx/>
                <a:latin typeface="Calibri" panose="020F0502020204030204"/>
                <a:ea typeface="+mn-ea"/>
                <a:cs typeface="+mn-cs"/>
              </a:rPr>
              <a:t>CMK3</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8" name="TextBox 187">
            <a:extLst>
              <a:ext uri="{FF2B5EF4-FFF2-40B4-BE49-F238E27FC236}">
                <a16:creationId xmlns:a16="http://schemas.microsoft.com/office/drawing/2014/main" id="{6A64AAFF-A053-4FDB-87DD-606A5B91798F}"/>
              </a:ext>
            </a:extLst>
          </p:cNvPr>
          <p:cNvSpPr txBox="1"/>
          <p:nvPr/>
        </p:nvSpPr>
        <p:spPr>
          <a:xfrm>
            <a:off x="8067344" y="4795574"/>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a:t>
            </a:r>
            <a:r>
              <a:rPr kumimoji="0" lang="en-US" sz="1000" b="1" i="0" u="none" strike="noStrike" kern="1200" cap="none" spc="0" normalizeH="0" noProof="0" dirty="0">
                <a:ln>
                  <a:noFill/>
                </a:ln>
                <a:solidFill>
                  <a:srgbClr val="FFC000"/>
                </a:solidFill>
                <a:effectLst/>
                <a:uLnTx/>
                <a:uFillTx/>
                <a:latin typeface="Calibri" panose="020F0502020204030204"/>
                <a:ea typeface="+mn-ea"/>
                <a:cs typeface="+mn-cs"/>
              </a:rPr>
              <a:t> 9</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pic>
        <p:nvPicPr>
          <p:cNvPr id="209" name="Picture 208"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95097" y="3798626"/>
            <a:ext cx="154013" cy="719213"/>
          </a:xfrm>
          <a:prstGeom prst="rect">
            <a:avLst/>
          </a:prstGeom>
        </p:spPr>
      </p:pic>
      <p:sp>
        <p:nvSpPr>
          <p:cNvPr id="210" name="TextBox 209">
            <a:extLst>
              <a:ext uri="{FF2B5EF4-FFF2-40B4-BE49-F238E27FC236}">
                <a16:creationId xmlns:a16="http://schemas.microsoft.com/office/drawing/2014/main" id="{3F5293CB-EFA4-40BA-9E2A-05B1198DB2D6}"/>
              </a:ext>
            </a:extLst>
          </p:cNvPr>
          <p:cNvSpPr txBox="1"/>
          <p:nvPr/>
        </p:nvSpPr>
        <p:spPr>
          <a:xfrm>
            <a:off x="9776139" y="3851816"/>
            <a:ext cx="300324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Second interlock module-Beam Line</a:t>
            </a:r>
          </a:p>
        </p:txBody>
      </p:sp>
      <p:pic>
        <p:nvPicPr>
          <p:cNvPr id="211" name="Picture 210"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95097" y="4248698"/>
            <a:ext cx="154013" cy="719213"/>
          </a:xfrm>
          <a:prstGeom prst="rect">
            <a:avLst/>
          </a:prstGeom>
        </p:spPr>
      </p:pic>
      <p:sp>
        <p:nvSpPr>
          <p:cNvPr id="212" name="TextBox 211">
            <a:extLst>
              <a:ext uri="{FF2B5EF4-FFF2-40B4-BE49-F238E27FC236}">
                <a16:creationId xmlns:a16="http://schemas.microsoft.com/office/drawing/2014/main" id="{3F5293CB-EFA4-40BA-9E2A-05B1198DB2D6}"/>
              </a:ext>
            </a:extLst>
          </p:cNvPr>
          <p:cNvSpPr txBox="1"/>
          <p:nvPr/>
        </p:nvSpPr>
        <p:spPr>
          <a:xfrm>
            <a:off x="9782107" y="4277824"/>
            <a:ext cx="270250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Third interlock module-Beam Line</a:t>
            </a:r>
          </a:p>
        </p:txBody>
      </p:sp>
      <p:pic>
        <p:nvPicPr>
          <p:cNvPr id="217" name="Picture 216">
            <a:extLst>
              <a:ext uri="{FF2B5EF4-FFF2-40B4-BE49-F238E27FC236}">
                <a16:creationId xmlns:a16="http://schemas.microsoft.com/office/drawing/2014/main" id="{96580D9A-FAA5-4C1C-9C1F-8F24DD795202}"/>
              </a:ext>
            </a:extLst>
          </p:cNvPr>
          <p:cNvPicPr>
            <a:picLocks noChangeAspect="1"/>
          </p:cNvPicPr>
          <p:nvPr/>
        </p:nvPicPr>
        <p:blipFill>
          <a:blip r:embed="rId3"/>
          <a:stretch>
            <a:fillRect/>
          </a:stretch>
        </p:blipFill>
        <p:spPr>
          <a:xfrm>
            <a:off x="9821325" y="5665875"/>
            <a:ext cx="356647" cy="575737"/>
          </a:xfrm>
          <a:prstGeom prst="rect">
            <a:avLst/>
          </a:prstGeom>
        </p:spPr>
      </p:pic>
      <p:sp>
        <p:nvSpPr>
          <p:cNvPr id="218" name="TextBox 217">
            <a:extLst>
              <a:ext uri="{FF2B5EF4-FFF2-40B4-BE49-F238E27FC236}">
                <a16:creationId xmlns:a16="http://schemas.microsoft.com/office/drawing/2014/main" id="{3F5293CB-EFA4-40BA-9E2A-05B1198DB2D6}"/>
              </a:ext>
            </a:extLst>
          </p:cNvPr>
          <p:cNvSpPr txBox="1"/>
          <p:nvPr/>
        </p:nvSpPr>
        <p:spPr>
          <a:xfrm>
            <a:off x="9734426" y="5450067"/>
            <a:ext cx="21606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First access door-Ground Level</a:t>
            </a:r>
          </a:p>
        </p:txBody>
      </p:sp>
      <p:sp>
        <p:nvSpPr>
          <p:cNvPr id="219" name="TextBox 218">
            <a:extLst>
              <a:ext uri="{FF2B5EF4-FFF2-40B4-BE49-F238E27FC236}">
                <a16:creationId xmlns:a16="http://schemas.microsoft.com/office/drawing/2014/main" id="{3F5293CB-EFA4-40BA-9E2A-05B1198DB2D6}"/>
              </a:ext>
            </a:extLst>
          </p:cNvPr>
          <p:cNvSpPr txBox="1"/>
          <p:nvPr/>
        </p:nvSpPr>
        <p:spPr>
          <a:xfrm>
            <a:off x="9734426" y="6185380"/>
            <a:ext cx="232270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Second access door-Elevated Level</a:t>
            </a:r>
          </a:p>
        </p:txBody>
      </p:sp>
      <p:grpSp>
        <p:nvGrpSpPr>
          <p:cNvPr id="7" name="Group 6"/>
          <p:cNvGrpSpPr/>
          <p:nvPr/>
        </p:nvGrpSpPr>
        <p:grpSpPr>
          <a:xfrm>
            <a:off x="7581732" y="3126543"/>
            <a:ext cx="465937" cy="3046559"/>
            <a:chOff x="6827917" y="1729978"/>
            <a:chExt cx="465937" cy="3046559"/>
          </a:xfrm>
        </p:grpSpPr>
        <p:sp>
          <p:nvSpPr>
            <p:cNvPr id="121" name="Hexagon 120">
              <a:extLst>
                <a:ext uri="{FF2B5EF4-FFF2-40B4-BE49-F238E27FC236}">
                  <a16:creationId xmlns:a16="http://schemas.microsoft.com/office/drawing/2014/main" id="{15D9EB00-D9BC-43A1-8B36-80B15A2FB446}"/>
                </a:ext>
              </a:extLst>
            </p:cNvPr>
            <p:cNvSpPr/>
            <p:nvPr/>
          </p:nvSpPr>
          <p:spPr>
            <a:xfrm rot="5400000">
              <a:off x="6916412" y="3752315"/>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ounded Rectangle 49">
              <a:extLst>
                <a:ext uri="{FF2B5EF4-FFF2-40B4-BE49-F238E27FC236}">
                  <a16:creationId xmlns:a16="http://schemas.microsoft.com/office/drawing/2014/main" id="{57242B98-AF55-4119-BA5C-38A658730D00}"/>
                </a:ext>
              </a:extLst>
            </p:cNvPr>
            <p:cNvSpPr/>
            <p:nvPr/>
          </p:nvSpPr>
          <p:spPr>
            <a:xfrm rot="5400000">
              <a:off x="5537606" y="3020289"/>
              <a:ext cx="3046559" cy="465937"/>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0" name="Hexagon 219">
              <a:extLst>
                <a:ext uri="{FF2B5EF4-FFF2-40B4-BE49-F238E27FC236}">
                  <a16:creationId xmlns:a16="http://schemas.microsoft.com/office/drawing/2014/main" id="{15D9EB00-D9BC-43A1-8B36-80B15A2FB446}"/>
                </a:ext>
              </a:extLst>
            </p:cNvPr>
            <p:cNvSpPr/>
            <p:nvPr/>
          </p:nvSpPr>
          <p:spPr>
            <a:xfrm rot="5400000">
              <a:off x="6920496" y="4228591"/>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1" name="Hexagon 220">
              <a:extLst>
                <a:ext uri="{FF2B5EF4-FFF2-40B4-BE49-F238E27FC236}">
                  <a16:creationId xmlns:a16="http://schemas.microsoft.com/office/drawing/2014/main" id="{15D9EB00-D9BC-43A1-8B36-80B15A2FB446}"/>
                </a:ext>
              </a:extLst>
            </p:cNvPr>
            <p:cNvSpPr/>
            <p:nvPr/>
          </p:nvSpPr>
          <p:spPr>
            <a:xfrm rot="5400000">
              <a:off x="6904790" y="2312010"/>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2" name="Hexagon 221">
              <a:extLst>
                <a:ext uri="{FF2B5EF4-FFF2-40B4-BE49-F238E27FC236}">
                  <a16:creationId xmlns:a16="http://schemas.microsoft.com/office/drawing/2014/main" id="{15D9EB00-D9BC-43A1-8B36-80B15A2FB446}"/>
                </a:ext>
              </a:extLst>
            </p:cNvPr>
            <p:cNvSpPr/>
            <p:nvPr/>
          </p:nvSpPr>
          <p:spPr>
            <a:xfrm rot="5400000">
              <a:off x="6903037" y="2785840"/>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Hexagon 222">
              <a:extLst>
                <a:ext uri="{FF2B5EF4-FFF2-40B4-BE49-F238E27FC236}">
                  <a16:creationId xmlns:a16="http://schemas.microsoft.com/office/drawing/2014/main" id="{15D9EB00-D9BC-43A1-8B36-80B15A2FB446}"/>
                </a:ext>
              </a:extLst>
            </p:cNvPr>
            <p:cNvSpPr/>
            <p:nvPr/>
          </p:nvSpPr>
          <p:spPr>
            <a:xfrm rot="5400000">
              <a:off x="6908256" y="3270753"/>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6" name="Oval 225">
            <a:extLst>
              <a:ext uri="{FF2B5EF4-FFF2-40B4-BE49-F238E27FC236}">
                <a16:creationId xmlns:a16="http://schemas.microsoft.com/office/drawing/2014/main" id="{ABE251DC-CC29-4143-A2FC-AFECC4E43241}"/>
              </a:ext>
            </a:extLst>
          </p:cNvPr>
          <p:cNvSpPr/>
          <p:nvPr/>
        </p:nvSpPr>
        <p:spPr>
          <a:xfrm>
            <a:off x="3820656" y="2256115"/>
            <a:ext cx="118821" cy="11219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7" name="Straight Connector 226">
            <a:extLst>
              <a:ext uri="{FF2B5EF4-FFF2-40B4-BE49-F238E27FC236}">
                <a16:creationId xmlns:a16="http://schemas.microsoft.com/office/drawing/2014/main" id="{B99125AB-BB53-4D8B-B230-334E1FAA23F2}"/>
              </a:ext>
            </a:extLst>
          </p:cNvPr>
          <p:cNvCxnSpPr>
            <a:cxnSpLocks/>
          </p:cNvCxnSpPr>
          <p:nvPr/>
        </p:nvCxnSpPr>
        <p:spPr>
          <a:xfrm>
            <a:off x="3880062" y="1997967"/>
            <a:ext cx="0" cy="612000"/>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28" name="Donut 120">
            <a:extLst>
              <a:ext uri="{FF2B5EF4-FFF2-40B4-BE49-F238E27FC236}">
                <a16:creationId xmlns:a16="http://schemas.microsoft.com/office/drawing/2014/main" id="{2F8B7716-B604-4DDD-A7BA-D0F645821D18}"/>
              </a:ext>
            </a:extLst>
          </p:cNvPr>
          <p:cNvSpPr/>
          <p:nvPr/>
        </p:nvSpPr>
        <p:spPr>
          <a:xfrm>
            <a:off x="3616772" y="2088518"/>
            <a:ext cx="506347" cy="467262"/>
          </a:xfrm>
          <a:prstGeom prst="donut">
            <a:avLst>
              <a:gd name="adj" fmla="val 1716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Oval 232">
            <a:extLst>
              <a:ext uri="{FF2B5EF4-FFF2-40B4-BE49-F238E27FC236}">
                <a16:creationId xmlns:a16="http://schemas.microsoft.com/office/drawing/2014/main" id="{ABE251DC-CC29-4143-A2FC-AFECC4E43241}"/>
              </a:ext>
            </a:extLst>
          </p:cNvPr>
          <p:cNvSpPr/>
          <p:nvPr/>
        </p:nvSpPr>
        <p:spPr>
          <a:xfrm>
            <a:off x="4750790" y="2273697"/>
            <a:ext cx="118821" cy="11219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4" name="Straight Connector 233">
            <a:extLst>
              <a:ext uri="{FF2B5EF4-FFF2-40B4-BE49-F238E27FC236}">
                <a16:creationId xmlns:a16="http://schemas.microsoft.com/office/drawing/2014/main" id="{B99125AB-BB53-4D8B-B230-334E1FAA23F2}"/>
              </a:ext>
            </a:extLst>
          </p:cNvPr>
          <p:cNvCxnSpPr>
            <a:cxnSpLocks/>
          </p:cNvCxnSpPr>
          <p:nvPr/>
        </p:nvCxnSpPr>
        <p:spPr>
          <a:xfrm rot="5400000">
            <a:off x="4810196" y="2015549"/>
            <a:ext cx="0" cy="612000"/>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5" name="Donut 120">
            <a:extLst>
              <a:ext uri="{FF2B5EF4-FFF2-40B4-BE49-F238E27FC236}">
                <a16:creationId xmlns:a16="http://schemas.microsoft.com/office/drawing/2014/main" id="{2F8B7716-B604-4DDD-A7BA-D0F645821D18}"/>
              </a:ext>
            </a:extLst>
          </p:cNvPr>
          <p:cNvSpPr/>
          <p:nvPr/>
        </p:nvSpPr>
        <p:spPr>
          <a:xfrm>
            <a:off x="4546906" y="2106100"/>
            <a:ext cx="506347" cy="467262"/>
          </a:xfrm>
          <a:prstGeom prst="donut">
            <a:avLst>
              <a:gd name="adj" fmla="val 1716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Oval 236">
            <a:extLst>
              <a:ext uri="{FF2B5EF4-FFF2-40B4-BE49-F238E27FC236}">
                <a16:creationId xmlns:a16="http://schemas.microsoft.com/office/drawing/2014/main" id="{ABE251DC-CC29-4143-A2FC-AFECC4E43241}"/>
              </a:ext>
            </a:extLst>
          </p:cNvPr>
          <p:cNvSpPr/>
          <p:nvPr/>
        </p:nvSpPr>
        <p:spPr>
          <a:xfrm>
            <a:off x="6471836" y="2272196"/>
            <a:ext cx="118821" cy="112198"/>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8" name="Straight Connector 237">
            <a:extLst>
              <a:ext uri="{FF2B5EF4-FFF2-40B4-BE49-F238E27FC236}">
                <a16:creationId xmlns:a16="http://schemas.microsoft.com/office/drawing/2014/main" id="{B99125AB-BB53-4D8B-B230-334E1FAA23F2}"/>
              </a:ext>
            </a:extLst>
          </p:cNvPr>
          <p:cNvCxnSpPr>
            <a:cxnSpLocks/>
          </p:cNvCxnSpPr>
          <p:nvPr/>
        </p:nvCxnSpPr>
        <p:spPr>
          <a:xfrm>
            <a:off x="6531242" y="2014048"/>
            <a:ext cx="0" cy="612000"/>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9" name="Donut 120">
            <a:extLst>
              <a:ext uri="{FF2B5EF4-FFF2-40B4-BE49-F238E27FC236}">
                <a16:creationId xmlns:a16="http://schemas.microsoft.com/office/drawing/2014/main" id="{2F8B7716-B604-4DDD-A7BA-D0F645821D18}"/>
              </a:ext>
            </a:extLst>
          </p:cNvPr>
          <p:cNvSpPr/>
          <p:nvPr/>
        </p:nvSpPr>
        <p:spPr>
          <a:xfrm>
            <a:off x="6267952" y="2104599"/>
            <a:ext cx="506347" cy="467262"/>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0" name="Group 239"/>
          <p:cNvGrpSpPr/>
          <p:nvPr/>
        </p:nvGrpSpPr>
        <p:grpSpPr>
          <a:xfrm>
            <a:off x="5439519" y="2026689"/>
            <a:ext cx="506347" cy="612000"/>
            <a:chOff x="2862957" y="810418"/>
            <a:chExt cx="506347" cy="612000"/>
          </a:xfrm>
        </p:grpSpPr>
        <p:sp>
          <p:nvSpPr>
            <p:cNvPr id="241" name="Oval 240">
              <a:extLst>
                <a:ext uri="{FF2B5EF4-FFF2-40B4-BE49-F238E27FC236}">
                  <a16:creationId xmlns:a16="http://schemas.microsoft.com/office/drawing/2014/main" id="{ABE251DC-CC29-4143-A2FC-AFECC4E43241}"/>
                </a:ext>
              </a:extLst>
            </p:cNvPr>
            <p:cNvSpPr/>
            <p:nvPr/>
          </p:nvSpPr>
          <p:spPr>
            <a:xfrm>
              <a:off x="3066841" y="1068566"/>
              <a:ext cx="118821" cy="112198"/>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2" name="Straight Connector 241">
              <a:extLst>
                <a:ext uri="{FF2B5EF4-FFF2-40B4-BE49-F238E27FC236}">
                  <a16:creationId xmlns:a16="http://schemas.microsoft.com/office/drawing/2014/main" id="{B99125AB-BB53-4D8B-B230-334E1FAA23F2}"/>
                </a:ext>
              </a:extLst>
            </p:cNvPr>
            <p:cNvCxnSpPr>
              <a:cxnSpLocks/>
            </p:cNvCxnSpPr>
            <p:nvPr/>
          </p:nvCxnSpPr>
          <p:spPr>
            <a:xfrm>
              <a:off x="3126247" y="810418"/>
              <a:ext cx="0" cy="612000"/>
            </a:xfrm>
            <a:prstGeom prst="line">
              <a:avLst/>
            </a:prstGeom>
            <a:ln w="38100">
              <a:solidFill>
                <a:srgbClr val="7030A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43" name="Donut 120">
              <a:extLst>
                <a:ext uri="{FF2B5EF4-FFF2-40B4-BE49-F238E27FC236}">
                  <a16:creationId xmlns:a16="http://schemas.microsoft.com/office/drawing/2014/main" id="{2F8B7716-B604-4DDD-A7BA-D0F645821D18}"/>
                </a:ext>
              </a:extLst>
            </p:cNvPr>
            <p:cNvSpPr/>
            <p:nvPr/>
          </p:nvSpPr>
          <p:spPr>
            <a:xfrm>
              <a:off x="2862957" y="900969"/>
              <a:ext cx="506347" cy="467262"/>
            </a:xfrm>
            <a:prstGeom prst="donut">
              <a:avLst>
                <a:gd name="adj" fmla="val 17161"/>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9" name="Oval 248">
            <a:extLst>
              <a:ext uri="{FF2B5EF4-FFF2-40B4-BE49-F238E27FC236}">
                <a16:creationId xmlns:a16="http://schemas.microsoft.com/office/drawing/2014/main" id="{ABE251DC-CC29-4143-A2FC-AFECC4E43241}"/>
              </a:ext>
            </a:extLst>
          </p:cNvPr>
          <p:cNvSpPr/>
          <p:nvPr/>
        </p:nvSpPr>
        <p:spPr>
          <a:xfrm>
            <a:off x="7757632" y="3307625"/>
            <a:ext cx="118821" cy="112198"/>
          </a:xfrm>
          <a:prstGeom prst="ellipse">
            <a:avLst/>
          </a:prstGeom>
          <a:solidFill>
            <a:schemeClr val="accent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0" name="Straight Connector 249">
            <a:extLst>
              <a:ext uri="{FF2B5EF4-FFF2-40B4-BE49-F238E27FC236}">
                <a16:creationId xmlns:a16="http://schemas.microsoft.com/office/drawing/2014/main" id="{B99125AB-BB53-4D8B-B230-334E1FAA23F2}"/>
              </a:ext>
            </a:extLst>
          </p:cNvPr>
          <p:cNvCxnSpPr>
            <a:cxnSpLocks/>
          </p:cNvCxnSpPr>
          <p:nvPr/>
        </p:nvCxnSpPr>
        <p:spPr>
          <a:xfrm rot="5400000">
            <a:off x="7817038" y="3049477"/>
            <a:ext cx="0" cy="612000"/>
          </a:xfrm>
          <a:prstGeom prst="line">
            <a:avLst/>
          </a:prstGeom>
          <a:ln w="38100">
            <a:solidFill>
              <a:schemeClr val="accent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1" name="Donut 120">
            <a:extLst>
              <a:ext uri="{FF2B5EF4-FFF2-40B4-BE49-F238E27FC236}">
                <a16:creationId xmlns:a16="http://schemas.microsoft.com/office/drawing/2014/main" id="{2F8B7716-B604-4DDD-A7BA-D0F645821D18}"/>
              </a:ext>
            </a:extLst>
          </p:cNvPr>
          <p:cNvSpPr/>
          <p:nvPr/>
        </p:nvSpPr>
        <p:spPr>
          <a:xfrm>
            <a:off x="7553748" y="3140028"/>
            <a:ext cx="506347" cy="467262"/>
          </a:xfrm>
          <a:prstGeom prst="donut">
            <a:avLst>
              <a:gd name="adj" fmla="val 1716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Oval 252">
            <a:extLst>
              <a:ext uri="{FF2B5EF4-FFF2-40B4-BE49-F238E27FC236}">
                <a16:creationId xmlns:a16="http://schemas.microsoft.com/office/drawing/2014/main" id="{ABE251DC-CC29-4143-A2FC-AFECC4E43241}"/>
              </a:ext>
            </a:extLst>
          </p:cNvPr>
          <p:cNvSpPr/>
          <p:nvPr/>
        </p:nvSpPr>
        <p:spPr>
          <a:xfrm>
            <a:off x="7758099" y="4324517"/>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4" name="Straight Connector 253">
            <a:extLst>
              <a:ext uri="{FF2B5EF4-FFF2-40B4-BE49-F238E27FC236}">
                <a16:creationId xmlns:a16="http://schemas.microsoft.com/office/drawing/2014/main" id="{B99125AB-BB53-4D8B-B230-334E1FAA23F2}"/>
              </a:ext>
            </a:extLst>
          </p:cNvPr>
          <p:cNvCxnSpPr>
            <a:cxnSpLocks/>
          </p:cNvCxnSpPr>
          <p:nvPr/>
        </p:nvCxnSpPr>
        <p:spPr>
          <a:xfrm>
            <a:off x="7817505" y="4066369"/>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5" name="Donut 120">
            <a:extLst>
              <a:ext uri="{FF2B5EF4-FFF2-40B4-BE49-F238E27FC236}">
                <a16:creationId xmlns:a16="http://schemas.microsoft.com/office/drawing/2014/main" id="{2F8B7716-B604-4DDD-A7BA-D0F645821D18}"/>
              </a:ext>
            </a:extLst>
          </p:cNvPr>
          <p:cNvSpPr/>
          <p:nvPr/>
        </p:nvSpPr>
        <p:spPr>
          <a:xfrm>
            <a:off x="7554215" y="4156920"/>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Oval 256">
            <a:extLst>
              <a:ext uri="{FF2B5EF4-FFF2-40B4-BE49-F238E27FC236}">
                <a16:creationId xmlns:a16="http://schemas.microsoft.com/office/drawing/2014/main" id="{ABE251DC-CC29-4143-A2FC-AFECC4E43241}"/>
              </a:ext>
            </a:extLst>
          </p:cNvPr>
          <p:cNvSpPr/>
          <p:nvPr/>
        </p:nvSpPr>
        <p:spPr>
          <a:xfrm>
            <a:off x="7757632" y="4801544"/>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8" name="Straight Connector 257">
            <a:extLst>
              <a:ext uri="{FF2B5EF4-FFF2-40B4-BE49-F238E27FC236}">
                <a16:creationId xmlns:a16="http://schemas.microsoft.com/office/drawing/2014/main" id="{B99125AB-BB53-4D8B-B230-334E1FAA23F2}"/>
              </a:ext>
            </a:extLst>
          </p:cNvPr>
          <p:cNvCxnSpPr>
            <a:cxnSpLocks/>
          </p:cNvCxnSpPr>
          <p:nvPr/>
        </p:nvCxnSpPr>
        <p:spPr>
          <a:xfrm>
            <a:off x="7817038" y="4543396"/>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9" name="Donut 120">
            <a:extLst>
              <a:ext uri="{FF2B5EF4-FFF2-40B4-BE49-F238E27FC236}">
                <a16:creationId xmlns:a16="http://schemas.microsoft.com/office/drawing/2014/main" id="{2F8B7716-B604-4DDD-A7BA-D0F645821D18}"/>
              </a:ext>
            </a:extLst>
          </p:cNvPr>
          <p:cNvSpPr/>
          <p:nvPr/>
        </p:nvSpPr>
        <p:spPr>
          <a:xfrm>
            <a:off x="7553748" y="4633947"/>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TextBox 269">
            <a:extLst>
              <a:ext uri="{FF2B5EF4-FFF2-40B4-BE49-F238E27FC236}">
                <a16:creationId xmlns:a16="http://schemas.microsoft.com/office/drawing/2014/main" id="{8747F577-AAF5-4C88-A5E8-4D36FA1DD01F}"/>
              </a:ext>
            </a:extLst>
          </p:cNvPr>
          <p:cNvSpPr txBox="1"/>
          <p:nvPr/>
        </p:nvSpPr>
        <p:spPr>
          <a:xfrm>
            <a:off x="4536166" y="2544749"/>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Slot 2</a:t>
            </a:r>
            <a:endParaRPr kumimoji="0" lang="en-SE"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2" name="TextBox 271">
            <a:extLst>
              <a:ext uri="{FF2B5EF4-FFF2-40B4-BE49-F238E27FC236}">
                <a16:creationId xmlns:a16="http://schemas.microsoft.com/office/drawing/2014/main" id="{8747F577-AAF5-4C88-A5E8-4D36FA1DD01F}"/>
              </a:ext>
            </a:extLst>
          </p:cNvPr>
          <p:cNvSpPr txBox="1"/>
          <p:nvPr/>
        </p:nvSpPr>
        <p:spPr>
          <a:xfrm>
            <a:off x="5426852" y="2544749"/>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Slot 3</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47" name="TextBox 146">
            <a:extLst>
              <a:ext uri="{FF2B5EF4-FFF2-40B4-BE49-F238E27FC236}">
                <a16:creationId xmlns:a16="http://schemas.microsoft.com/office/drawing/2014/main" id="{4D89D54A-E752-4EF0-9497-1E63810CBE9C}"/>
              </a:ext>
            </a:extLst>
          </p:cNvPr>
          <p:cNvSpPr txBox="1"/>
          <p:nvPr/>
        </p:nvSpPr>
        <p:spPr>
          <a:xfrm>
            <a:off x="4624194" y="2068668"/>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268" name="TextBox 267">
            <a:extLst>
              <a:ext uri="{FF2B5EF4-FFF2-40B4-BE49-F238E27FC236}">
                <a16:creationId xmlns:a16="http://schemas.microsoft.com/office/drawing/2014/main" id="{4D89D54A-E752-4EF0-9497-1E63810CBE9C}"/>
              </a:ext>
            </a:extLst>
          </p:cNvPr>
          <p:cNvSpPr txBox="1"/>
          <p:nvPr/>
        </p:nvSpPr>
        <p:spPr>
          <a:xfrm>
            <a:off x="5519696" y="2076275"/>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4D89D54A-E752-4EF0-9497-1E63810CBE9C}"/>
              </a:ext>
            </a:extLst>
          </p:cNvPr>
          <p:cNvSpPr txBox="1"/>
          <p:nvPr/>
        </p:nvSpPr>
        <p:spPr>
          <a:xfrm>
            <a:off x="3692033" y="2058438"/>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grpSp>
        <p:nvGrpSpPr>
          <p:cNvPr id="2" name="Group 1"/>
          <p:cNvGrpSpPr/>
          <p:nvPr/>
        </p:nvGrpSpPr>
        <p:grpSpPr>
          <a:xfrm>
            <a:off x="5622467" y="2066684"/>
            <a:ext cx="1752789" cy="1424451"/>
            <a:chOff x="4020922" y="879135"/>
            <a:chExt cx="1752789" cy="1424451"/>
          </a:xfrm>
        </p:grpSpPr>
        <p:sp>
          <p:nvSpPr>
            <p:cNvPr id="16" name="TextBox 15">
              <a:extLst>
                <a:ext uri="{FF2B5EF4-FFF2-40B4-BE49-F238E27FC236}">
                  <a16:creationId xmlns:a16="http://schemas.microsoft.com/office/drawing/2014/main" id="{5422831D-55C0-49B0-B2F6-953B83D479D3}"/>
                </a:ext>
              </a:extLst>
            </p:cNvPr>
            <p:cNvSpPr txBox="1"/>
            <p:nvPr/>
          </p:nvSpPr>
          <p:spPr>
            <a:xfrm>
              <a:off x="4020922" y="1920242"/>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Slot 5</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255EFA4-78FB-4006-B590-DABC397B9952}"/>
                </a:ext>
              </a:extLst>
            </p:cNvPr>
            <p:cNvSpPr txBox="1"/>
            <p:nvPr/>
          </p:nvSpPr>
          <p:spPr>
            <a:xfrm>
              <a:off x="4099969" y="1738663"/>
              <a:ext cx="5377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AVK</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nvGrpSpPr>
            <p:cNvPr id="244" name="Group 243"/>
            <p:cNvGrpSpPr/>
            <p:nvPr/>
          </p:nvGrpSpPr>
          <p:grpSpPr>
            <a:xfrm>
              <a:off x="4660710" y="1673771"/>
              <a:ext cx="506347" cy="612000"/>
              <a:chOff x="2862957" y="810418"/>
              <a:chExt cx="506347" cy="612000"/>
            </a:xfrm>
          </p:grpSpPr>
          <p:sp>
            <p:nvSpPr>
              <p:cNvPr id="245" name="Oval 244">
                <a:extLst>
                  <a:ext uri="{FF2B5EF4-FFF2-40B4-BE49-F238E27FC236}">
                    <a16:creationId xmlns:a16="http://schemas.microsoft.com/office/drawing/2014/main" id="{ABE251DC-CC29-4143-A2FC-AFECC4E43241}"/>
                  </a:ext>
                </a:extLst>
              </p:cNvPr>
              <p:cNvSpPr/>
              <p:nvPr/>
            </p:nvSpPr>
            <p:spPr>
              <a:xfrm>
                <a:off x="3066841" y="1068566"/>
                <a:ext cx="118821" cy="112198"/>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6" name="Straight Connector 245">
                <a:extLst>
                  <a:ext uri="{FF2B5EF4-FFF2-40B4-BE49-F238E27FC236}">
                    <a16:creationId xmlns:a16="http://schemas.microsoft.com/office/drawing/2014/main" id="{B99125AB-BB53-4D8B-B230-334E1FAA23F2}"/>
                  </a:ext>
                </a:extLst>
              </p:cNvPr>
              <p:cNvCxnSpPr>
                <a:cxnSpLocks/>
              </p:cNvCxnSpPr>
              <p:nvPr/>
            </p:nvCxnSpPr>
            <p:spPr>
              <a:xfrm>
                <a:off x="3126247" y="810418"/>
                <a:ext cx="0" cy="612000"/>
              </a:xfrm>
              <a:prstGeom prst="line">
                <a:avLst/>
              </a:prstGeom>
              <a:ln w="38100">
                <a:solidFill>
                  <a:srgbClr val="7030A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47" name="Donut 120">
                <a:extLst>
                  <a:ext uri="{FF2B5EF4-FFF2-40B4-BE49-F238E27FC236}">
                    <a16:creationId xmlns:a16="http://schemas.microsoft.com/office/drawing/2014/main" id="{2F8B7716-B604-4DDD-A7BA-D0F645821D18}"/>
                  </a:ext>
                </a:extLst>
              </p:cNvPr>
              <p:cNvSpPr/>
              <p:nvPr/>
            </p:nvSpPr>
            <p:spPr>
              <a:xfrm>
                <a:off x="2862957" y="900969"/>
                <a:ext cx="506347" cy="467262"/>
              </a:xfrm>
              <a:prstGeom prst="donut">
                <a:avLst>
                  <a:gd name="adj" fmla="val 17161"/>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1" name="TextBox 270">
              <a:extLst>
                <a:ext uri="{FF2B5EF4-FFF2-40B4-BE49-F238E27FC236}">
                  <a16:creationId xmlns:a16="http://schemas.microsoft.com/office/drawing/2014/main" id="{8747F577-AAF5-4C88-A5E8-4D36FA1DD01F}"/>
                </a:ext>
              </a:extLst>
            </p:cNvPr>
            <p:cNvSpPr txBox="1"/>
            <p:nvPr/>
          </p:nvSpPr>
          <p:spPr>
            <a:xfrm>
              <a:off x="5163156" y="1357200"/>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Slot 4</a:t>
              </a:r>
              <a:endParaRPr kumimoji="0" lang="en-SE" sz="12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269" name="TextBox 268">
              <a:extLst>
                <a:ext uri="{FF2B5EF4-FFF2-40B4-BE49-F238E27FC236}">
                  <a16:creationId xmlns:a16="http://schemas.microsoft.com/office/drawing/2014/main" id="{4D89D54A-E752-4EF0-9497-1E63810CBE9C}"/>
                </a:ext>
              </a:extLst>
            </p:cNvPr>
            <p:cNvSpPr txBox="1"/>
            <p:nvPr/>
          </p:nvSpPr>
          <p:spPr>
            <a:xfrm>
              <a:off x="4736435" y="1722053"/>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59" name="Rounded Rectangle 49">
              <a:extLst>
                <a:ext uri="{FF2B5EF4-FFF2-40B4-BE49-F238E27FC236}">
                  <a16:creationId xmlns:a16="http://schemas.microsoft.com/office/drawing/2014/main" id="{98EC79BC-00C0-4657-805F-3BACAB9E8C25}"/>
                </a:ext>
              </a:extLst>
            </p:cNvPr>
            <p:cNvSpPr/>
            <p:nvPr/>
          </p:nvSpPr>
          <p:spPr>
            <a:xfrm rot="16200000">
              <a:off x="4213146" y="1358333"/>
              <a:ext cx="1424451" cy="466056"/>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2" name="Hexagon 161">
              <a:extLst>
                <a:ext uri="{FF2B5EF4-FFF2-40B4-BE49-F238E27FC236}">
                  <a16:creationId xmlns:a16="http://schemas.microsoft.com/office/drawing/2014/main" id="{488F710F-0C29-4A53-8322-366BD88EBECE}"/>
                </a:ext>
              </a:extLst>
            </p:cNvPr>
            <p:cNvSpPr/>
            <p:nvPr/>
          </p:nvSpPr>
          <p:spPr>
            <a:xfrm rot="16200000">
              <a:off x="4764572" y="1782099"/>
              <a:ext cx="321599" cy="385403"/>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3" name="Hexagon 162">
              <a:extLst>
                <a:ext uri="{FF2B5EF4-FFF2-40B4-BE49-F238E27FC236}">
                  <a16:creationId xmlns:a16="http://schemas.microsoft.com/office/drawing/2014/main" id="{FEF712CB-8215-438B-A40A-1444241A8586}"/>
                </a:ext>
              </a:extLst>
            </p:cNvPr>
            <p:cNvSpPr/>
            <p:nvPr/>
          </p:nvSpPr>
          <p:spPr>
            <a:xfrm rot="16200000">
              <a:off x="4764572" y="1355149"/>
              <a:ext cx="321599" cy="385403"/>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Hexagon 163">
              <a:extLst>
                <a:ext uri="{FF2B5EF4-FFF2-40B4-BE49-F238E27FC236}">
                  <a16:creationId xmlns:a16="http://schemas.microsoft.com/office/drawing/2014/main" id="{0FC97256-8DFE-4B98-B7ED-880D75F7FE5D}"/>
                </a:ext>
              </a:extLst>
            </p:cNvPr>
            <p:cNvSpPr/>
            <p:nvPr/>
          </p:nvSpPr>
          <p:spPr>
            <a:xfrm rot="16200000">
              <a:off x="4761385" y="946879"/>
              <a:ext cx="327972" cy="385407"/>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5" name="Hexagon 164">
            <a:extLst>
              <a:ext uri="{FF2B5EF4-FFF2-40B4-BE49-F238E27FC236}">
                <a16:creationId xmlns:a16="http://schemas.microsoft.com/office/drawing/2014/main" id="{15D9EB00-D9BC-43A1-8B36-80B15A2FB446}"/>
              </a:ext>
            </a:extLst>
          </p:cNvPr>
          <p:cNvSpPr/>
          <p:nvPr/>
        </p:nvSpPr>
        <p:spPr>
          <a:xfrm rot="5400000">
            <a:off x="7658615" y="3169158"/>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12F8C2B0-1DB6-542C-E6EF-DCEED2204AD3}"/>
              </a:ext>
            </a:extLst>
          </p:cNvPr>
          <p:cNvGrpSpPr/>
          <p:nvPr/>
        </p:nvGrpSpPr>
        <p:grpSpPr>
          <a:xfrm>
            <a:off x="8638697" y="5218725"/>
            <a:ext cx="856381" cy="227191"/>
            <a:chOff x="5146045" y="1182450"/>
            <a:chExt cx="1143068" cy="303170"/>
          </a:xfrm>
        </p:grpSpPr>
        <p:pic>
          <p:nvPicPr>
            <p:cNvPr id="8" name="Picture 7">
              <a:extLst>
                <a:ext uri="{FF2B5EF4-FFF2-40B4-BE49-F238E27FC236}">
                  <a16:creationId xmlns:a16="http://schemas.microsoft.com/office/drawing/2014/main" id="{1EC3FE57-8EDD-BACB-A6A6-F8022EE9ED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chemeClr val="tx1"/>
              </a:glow>
            </a:effectLst>
          </p:spPr>
        </p:pic>
        <p:sp>
          <p:nvSpPr>
            <p:cNvPr id="9" name="TextBox 8">
              <a:extLst>
                <a:ext uri="{FF2B5EF4-FFF2-40B4-BE49-F238E27FC236}">
                  <a16:creationId xmlns:a16="http://schemas.microsoft.com/office/drawing/2014/main" id="{1E653D5E-CCA8-E9A1-03B9-12BF51E918A0}"/>
                </a:ext>
              </a:extLst>
            </p:cNvPr>
            <p:cNvSpPr txBox="1"/>
            <p:nvPr/>
          </p:nvSpPr>
          <p:spPr>
            <a:xfrm>
              <a:off x="5642487" y="1242102"/>
              <a:ext cx="64662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panose="020F0502020204030204"/>
                  <a:ea typeface="+mn-ea"/>
                  <a:cs typeface="+mn-cs"/>
                </a:rPr>
                <a:t>EK1</a:t>
              </a:r>
            </a:p>
          </p:txBody>
        </p:sp>
      </p:grpSp>
      <p:sp>
        <p:nvSpPr>
          <p:cNvPr id="14" name="TextBox 13">
            <a:extLst>
              <a:ext uri="{FF2B5EF4-FFF2-40B4-BE49-F238E27FC236}">
                <a16:creationId xmlns:a16="http://schemas.microsoft.com/office/drawing/2014/main" id="{F8AECDFA-4923-9E20-5B67-53A6B3FAB802}"/>
              </a:ext>
            </a:extLst>
          </p:cNvPr>
          <p:cNvSpPr txBox="1"/>
          <p:nvPr/>
        </p:nvSpPr>
        <p:spPr>
          <a:xfrm>
            <a:off x="8062917" y="5142586"/>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effectLst/>
                <a:uLnTx/>
                <a:uFillTx/>
                <a:latin typeface="Calibri" panose="020F0502020204030204"/>
                <a:ea typeface="+mn-ea"/>
                <a:cs typeface="+mn-cs"/>
              </a:rPr>
              <a:t>EK1</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5576BF5-8C01-95B0-8DD5-A8A23B092C7E}"/>
              </a:ext>
            </a:extLst>
          </p:cNvPr>
          <p:cNvSpPr txBox="1"/>
          <p:nvPr/>
        </p:nvSpPr>
        <p:spPr>
          <a:xfrm>
            <a:off x="8063445" y="5273344"/>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Calibri" panose="020F0502020204030204"/>
                <a:ea typeface="+mn-ea"/>
                <a:cs typeface="+mn-cs"/>
              </a:rPr>
              <a:t>Slot 10</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2CEDF27E-6D2C-49C7-3EE9-79A35A19E05D}"/>
              </a:ext>
            </a:extLst>
          </p:cNvPr>
          <p:cNvGrpSpPr/>
          <p:nvPr/>
        </p:nvGrpSpPr>
        <p:grpSpPr>
          <a:xfrm>
            <a:off x="8661021" y="5720057"/>
            <a:ext cx="856381" cy="244757"/>
            <a:chOff x="5146045" y="1182450"/>
            <a:chExt cx="1143068" cy="326611"/>
          </a:xfrm>
        </p:grpSpPr>
        <p:pic>
          <p:nvPicPr>
            <p:cNvPr id="18" name="Picture 17">
              <a:extLst>
                <a:ext uri="{FF2B5EF4-FFF2-40B4-BE49-F238E27FC236}">
                  <a16:creationId xmlns:a16="http://schemas.microsoft.com/office/drawing/2014/main" id="{261EBC49-4B0C-4D7F-70D0-093EE16B73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chemeClr val="tx1"/>
              </a:glow>
            </a:effectLst>
          </p:spPr>
        </p:pic>
        <p:sp>
          <p:nvSpPr>
            <p:cNvPr id="19" name="TextBox 18">
              <a:extLst>
                <a:ext uri="{FF2B5EF4-FFF2-40B4-BE49-F238E27FC236}">
                  <a16:creationId xmlns:a16="http://schemas.microsoft.com/office/drawing/2014/main" id="{77D4BED1-3633-FBF2-D675-4E65800479B2}"/>
                </a:ext>
              </a:extLst>
            </p:cNvPr>
            <p:cNvSpPr txBox="1"/>
            <p:nvPr/>
          </p:nvSpPr>
          <p:spPr>
            <a:xfrm>
              <a:off x="5642487" y="1242102"/>
              <a:ext cx="646626"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panose="020F0502020204030204"/>
                  <a:ea typeface="+mn-ea"/>
                  <a:cs typeface="+mn-cs"/>
                </a:rPr>
                <a:t>EK2</a:t>
              </a:r>
            </a:p>
          </p:txBody>
        </p:sp>
      </p:grpSp>
      <p:sp>
        <p:nvSpPr>
          <p:cNvPr id="20" name="TextBox 19">
            <a:extLst>
              <a:ext uri="{FF2B5EF4-FFF2-40B4-BE49-F238E27FC236}">
                <a16:creationId xmlns:a16="http://schemas.microsoft.com/office/drawing/2014/main" id="{DACCECA5-F851-30B2-2458-3C3EF344EB1C}"/>
              </a:ext>
            </a:extLst>
          </p:cNvPr>
          <p:cNvSpPr txBox="1"/>
          <p:nvPr/>
        </p:nvSpPr>
        <p:spPr>
          <a:xfrm>
            <a:off x="8085241" y="5643919"/>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effectLst/>
                <a:uLnTx/>
                <a:uFillTx/>
                <a:latin typeface="Calibri" panose="020F0502020204030204"/>
                <a:ea typeface="+mn-ea"/>
                <a:cs typeface="+mn-cs"/>
              </a:rPr>
              <a:t>EK2</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812E26E-3DD9-C960-EFCB-2289808C0C8F}"/>
              </a:ext>
            </a:extLst>
          </p:cNvPr>
          <p:cNvSpPr txBox="1"/>
          <p:nvPr/>
        </p:nvSpPr>
        <p:spPr>
          <a:xfrm>
            <a:off x="8085769" y="5774677"/>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Calibri" panose="020F0502020204030204"/>
                <a:ea typeface="+mn-ea"/>
                <a:cs typeface="+mn-cs"/>
              </a:rPr>
              <a:t>Slot 11</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28A25338-7140-6A03-945F-98D5CE7B41BB}"/>
              </a:ext>
            </a:extLst>
          </p:cNvPr>
          <p:cNvSpPr/>
          <p:nvPr/>
        </p:nvSpPr>
        <p:spPr>
          <a:xfrm>
            <a:off x="7757253" y="5284448"/>
            <a:ext cx="118821" cy="112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4EDD1202-F73E-D62C-B80D-5585766017BE}"/>
              </a:ext>
            </a:extLst>
          </p:cNvPr>
          <p:cNvCxnSpPr>
            <a:cxnSpLocks/>
          </p:cNvCxnSpPr>
          <p:nvPr/>
        </p:nvCxnSpPr>
        <p:spPr>
          <a:xfrm>
            <a:off x="7816659" y="5026300"/>
            <a:ext cx="0" cy="612000"/>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6" name="Donut 120">
            <a:extLst>
              <a:ext uri="{FF2B5EF4-FFF2-40B4-BE49-F238E27FC236}">
                <a16:creationId xmlns:a16="http://schemas.microsoft.com/office/drawing/2014/main" id="{B25DBE6C-09E2-2C72-473F-79CF8F79D619}"/>
              </a:ext>
            </a:extLst>
          </p:cNvPr>
          <p:cNvSpPr/>
          <p:nvPr/>
        </p:nvSpPr>
        <p:spPr>
          <a:xfrm>
            <a:off x="7553369" y="5116851"/>
            <a:ext cx="506347" cy="467262"/>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BDACDCCD-B0D3-4AEA-CE0C-721D82034F4A}"/>
              </a:ext>
            </a:extLst>
          </p:cNvPr>
          <p:cNvSpPr/>
          <p:nvPr/>
        </p:nvSpPr>
        <p:spPr>
          <a:xfrm>
            <a:off x="7758099" y="5766032"/>
            <a:ext cx="118821" cy="112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61054562-A561-C107-45B9-661CB23C7CED}"/>
              </a:ext>
            </a:extLst>
          </p:cNvPr>
          <p:cNvCxnSpPr>
            <a:cxnSpLocks/>
          </p:cNvCxnSpPr>
          <p:nvPr/>
        </p:nvCxnSpPr>
        <p:spPr>
          <a:xfrm>
            <a:off x="7817505" y="5507884"/>
            <a:ext cx="0" cy="612000"/>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9" name="Donut 120">
            <a:extLst>
              <a:ext uri="{FF2B5EF4-FFF2-40B4-BE49-F238E27FC236}">
                <a16:creationId xmlns:a16="http://schemas.microsoft.com/office/drawing/2014/main" id="{7DD50CF8-3F3C-5B6C-8EE8-553AB7A2F1C6}"/>
              </a:ext>
            </a:extLst>
          </p:cNvPr>
          <p:cNvSpPr/>
          <p:nvPr/>
        </p:nvSpPr>
        <p:spPr>
          <a:xfrm>
            <a:off x="7554215" y="5598435"/>
            <a:ext cx="506347" cy="467262"/>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AA3396AA-19BD-AC2E-0EEA-5F39044647EB}"/>
              </a:ext>
            </a:extLst>
          </p:cNvPr>
          <p:cNvGrpSpPr/>
          <p:nvPr/>
        </p:nvGrpSpPr>
        <p:grpSpPr>
          <a:xfrm>
            <a:off x="8643192" y="3770527"/>
            <a:ext cx="856381" cy="244757"/>
            <a:chOff x="5146045" y="1182450"/>
            <a:chExt cx="1143068" cy="326611"/>
          </a:xfrm>
        </p:grpSpPr>
        <p:pic>
          <p:nvPicPr>
            <p:cNvPr id="31" name="Picture 30">
              <a:extLst>
                <a:ext uri="{FF2B5EF4-FFF2-40B4-BE49-F238E27FC236}">
                  <a16:creationId xmlns:a16="http://schemas.microsoft.com/office/drawing/2014/main" id="{25AAA441-D8E5-DDBB-9C22-0AFA202566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rgbClr val="FFC000"/>
              </a:glow>
            </a:effectLst>
          </p:spPr>
        </p:pic>
        <p:sp>
          <p:nvSpPr>
            <p:cNvPr id="32" name="TextBox 31">
              <a:extLst>
                <a:ext uri="{FF2B5EF4-FFF2-40B4-BE49-F238E27FC236}">
                  <a16:creationId xmlns:a16="http://schemas.microsoft.com/office/drawing/2014/main" id="{0428745D-C7F4-728D-CE21-18B47FEE9A59}"/>
                </a:ext>
              </a:extLst>
            </p:cNvPr>
            <p:cNvSpPr txBox="1"/>
            <p:nvPr/>
          </p:nvSpPr>
          <p:spPr>
            <a:xfrm>
              <a:off x="5642487" y="1242102"/>
              <a:ext cx="646626"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FFC000"/>
                  </a:solidFill>
                  <a:effectLst/>
                  <a:uLnTx/>
                  <a:uFillTx/>
                  <a:latin typeface="Calibri" panose="020F0502020204030204"/>
                  <a:ea typeface="+mn-ea"/>
                  <a:cs typeface="+mn-cs"/>
                </a:rPr>
                <a:t>SCMK1</a:t>
              </a:r>
            </a:p>
          </p:txBody>
        </p:sp>
      </p:grpSp>
      <p:grpSp>
        <p:nvGrpSpPr>
          <p:cNvPr id="33" name="Group 32">
            <a:extLst>
              <a:ext uri="{FF2B5EF4-FFF2-40B4-BE49-F238E27FC236}">
                <a16:creationId xmlns:a16="http://schemas.microsoft.com/office/drawing/2014/main" id="{6A61DEC5-5624-F2FA-31B2-C4DC85F87CF4}"/>
              </a:ext>
            </a:extLst>
          </p:cNvPr>
          <p:cNvGrpSpPr/>
          <p:nvPr/>
        </p:nvGrpSpPr>
        <p:grpSpPr>
          <a:xfrm>
            <a:off x="8621954" y="4242869"/>
            <a:ext cx="856381" cy="244757"/>
            <a:chOff x="5146045" y="1182450"/>
            <a:chExt cx="1143068" cy="326611"/>
          </a:xfrm>
        </p:grpSpPr>
        <p:pic>
          <p:nvPicPr>
            <p:cNvPr id="35" name="Picture 34">
              <a:extLst>
                <a:ext uri="{FF2B5EF4-FFF2-40B4-BE49-F238E27FC236}">
                  <a16:creationId xmlns:a16="http://schemas.microsoft.com/office/drawing/2014/main" id="{68B37045-5B73-5335-ECF9-79483B6523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rgbClr val="FFC000"/>
              </a:glow>
            </a:effectLst>
          </p:spPr>
        </p:pic>
        <p:sp>
          <p:nvSpPr>
            <p:cNvPr id="36" name="TextBox 35">
              <a:extLst>
                <a:ext uri="{FF2B5EF4-FFF2-40B4-BE49-F238E27FC236}">
                  <a16:creationId xmlns:a16="http://schemas.microsoft.com/office/drawing/2014/main" id="{3E8A0C62-A9E0-1E95-08A1-1A3DE339C62D}"/>
                </a:ext>
              </a:extLst>
            </p:cNvPr>
            <p:cNvSpPr txBox="1"/>
            <p:nvPr/>
          </p:nvSpPr>
          <p:spPr>
            <a:xfrm>
              <a:off x="5642487" y="1242102"/>
              <a:ext cx="646626"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FFC000"/>
                  </a:solidFill>
                  <a:effectLst/>
                  <a:uLnTx/>
                  <a:uFillTx/>
                  <a:latin typeface="Calibri" panose="020F0502020204030204"/>
                  <a:ea typeface="+mn-ea"/>
                  <a:cs typeface="+mn-cs"/>
                </a:rPr>
                <a:t>SCMK2</a:t>
              </a:r>
            </a:p>
          </p:txBody>
        </p:sp>
      </p:grpSp>
      <p:grpSp>
        <p:nvGrpSpPr>
          <p:cNvPr id="37" name="Group 36">
            <a:extLst>
              <a:ext uri="{FF2B5EF4-FFF2-40B4-BE49-F238E27FC236}">
                <a16:creationId xmlns:a16="http://schemas.microsoft.com/office/drawing/2014/main" id="{E24FAFBA-ECB7-D1E9-3184-2BCB04DDF02C}"/>
              </a:ext>
            </a:extLst>
          </p:cNvPr>
          <p:cNvGrpSpPr/>
          <p:nvPr/>
        </p:nvGrpSpPr>
        <p:grpSpPr>
          <a:xfrm>
            <a:off x="8643942" y="4735192"/>
            <a:ext cx="856381" cy="244757"/>
            <a:chOff x="5146045" y="1182450"/>
            <a:chExt cx="1143068" cy="326611"/>
          </a:xfrm>
        </p:grpSpPr>
        <p:pic>
          <p:nvPicPr>
            <p:cNvPr id="39" name="Picture 38">
              <a:extLst>
                <a:ext uri="{FF2B5EF4-FFF2-40B4-BE49-F238E27FC236}">
                  <a16:creationId xmlns:a16="http://schemas.microsoft.com/office/drawing/2014/main" id="{0CF4487D-BD7C-1DDD-F97F-73F6A25ABE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rgbClr val="FFC000"/>
              </a:glow>
            </a:effectLst>
          </p:spPr>
        </p:pic>
        <p:sp>
          <p:nvSpPr>
            <p:cNvPr id="42" name="TextBox 41">
              <a:extLst>
                <a:ext uri="{FF2B5EF4-FFF2-40B4-BE49-F238E27FC236}">
                  <a16:creationId xmlns:a16="http://schemas.microsoft.com/office/drawing/2014/main" id="{28B0A708-BFE9-913F-7B41-3005C5022BA5}"/>
                </a:ext>
              </a:extLst>
            </p:cNvPr>
            <p:cNvSpPr txBox="1"/>
            <p:nvPr/>
          </p:nvSpPr>
          <p:spPr>
            <a:xfrm>
              <a:off x="5642487" y="1242102"/>
              <a:ext cx="646626"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FFC000"/>
                  </a:solidFill>
                  <a:effectLst/>
                  <a:uLnTx/>
                  <a:uFillTx/>
                  <a:latin typeface="Calibri" panose="020F0502020204030204"/>
                  <a:ea typeface="+mn-ea"/>
                  <a:cs typeface="+mn-cs"/>
                </a:rPr>
                <a:t>SCMK3</a:t>
              </a:r>
            </a:p>
          </p:txBody>
        </p:sp>
      </p:grpSp>
      <p:sp>
        <p:nvSpPr>
          <p:cNvPr id="43" name="TextBox 42">
            <a:extLst>
              <a:ext uri="{FF2B5EF4-FFF2-40B4-BE49-F238E27FC236}">
                <a16:creationId xmlns:a16="http://schemas.microsoft.com/office/drawing/2014/main" id="{09F4D8D6-0CDA-D0EE-5FC5-74EAC9AF76B8}"/>
              </a:ext>
            </a:extLst>
          </p:cNvPr>
          <p:cNvSpPr txBox="1"/>
          <p:nvPr/>
        </p:nvSpPr>
        <p:spPr>
          <a:xfrm>
            <a:off x="7646236" y="3101583"/>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6820528-0AA5-138E-B716-21888B37A795}"/>
              </a:ext>
            </a:extLst>
          </p:cNvPr>
          <p:cNvSpPr/>
          <p:nvPr/>
        </p:nvSpPr>
        <p:spPr>
          <a:xfrm>
            <a:off x="1229928" y="773277"/>
            <a:ext cx="8572804" cy="369332"/>
          </a:xfrm>
          <a:prstGeom prst="rect">
            <a:avLst/>
          </a:prstGeom>
        </p:spPr>
        <p:txBody>
          <a:bodyPr wrap="square">
            <a:spAutoFit/>
          </a:bodyPr>
          <a:lstStyle/>
          <a:p>
            <a:pPr marL="285750" indent="-285750">
              <a:buFont typeface="Wingdings" panose="05000000000000000000" pitchFamily="2" charset="2"/>
              <a:buChar char="Ø"/>
            </a:pPr>
            <a:r>
              <a:rPr lang="en-US" dirty="0">
                <a:solidFill>
                  <a:srgbClr val="666666"/>
                </a:solidFill>
              </a:rPr>
              <a:t>The operator closes the instrument shutter through the Motion Control System.</a:t>
            </a:r>
            <a:endParaRPr lang="sv-SE" dirty="0">
              <a:solidFill>
                <a:srgbClr val="666666"/>
              </a:solidFill>
            </a:endParaRPr>
          </a:p>
        </p:txBody>
      </p:sp>
      <p:grpSp>
        <p:nvGrpSpPr>
          <p:cNvPr id="52" name="Group 51">
            <a:extLst>
              <a:ext uri="{FF2B5EF4-FFF2-40B4-BE49-F238E27FC236}">
                <a16:creationId xmlns:a16="http://schemas.microsoft.com/office/drawing/2014/main" id="{E270BFAC-C3D8-54D7-F01D-EABDE99043F9}"/>
              </a:ext>
            </a:extLst>
          </p:cNvPr>
          <p:cNvGrpSpPr/>
          <p:nvPr/>
        </p:nvGrpSpPr>
        <p:grpSpPr>
          <a:xfrm>
            <a:off x="3063724" y="2185471"/>
            <a:ext cx="377637" cy="447929"/>
            <a:chOff x="1765406" y="1215762"/>
            <a:chExt cx="504057" cy="597729"/>
          </a:xfrm>
        </p:grpSpPr>
        <p:pic>
          <p:nvPicPr>
            <p:cNvPr id="53" name="Picture 52">
              <a:extLst>
                <a:ext uri="{FF2B5EF4-FFF2-40B4-BE49-F238E27FC236}">
                  <a16:creationId xmlns:a16="http://schemas.microsoft.com/office/drawing/2014/main" id="{186CF853-8B84-959E-D87B-8D207012AB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FF0000"/>
              </a:glow>
            </a:effectLst>
          </p:spPr>
        </p:pic>
        <p:sp>
          <p:nvSpPr>
            <p:cNvPr id="54" name="TextBox 53">
              <a:extLst>
                <a:ext uri="{FF2B5EF4-FFF2-40B4-BE49-F238E27FC236}">
                  <a16:creationId xmlns:a16="http://schemas.microsoft.com/office/drawing/2014/main" id="{16CD0191-4E5A-DB0B-78BA-2D42534A04B0}"/>
                </a:ext>
              </a:extLst>
            </p:cNvPr>
            <p:cNvSpPr txBox="1"/>
            <p:nvPr/>
          </p:nvSpPr>
          <p:spPr>
            <a:xfrm>
              <a:off x="1824918" y="1546532"/>
              <a:ext cx="428150"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FF0000"/>
                  </a:solidFill>
                  <a:effectLst/>
                  <a:uLnTx/>
                  <a:uFillTx/>
                  <a:latin typeface="Calibri" panose="020F0502020204030204"/>
                  <a:ea typeface="+mn-ea"/>
                  <a:cs typeface="+mn-cs"/>
                </a:rPr>
                <a:t>MK</a:t>
              </a:r>
            </a:p>
          </p:txBody>
        </p:sp>
      </p:grpSp>
      <p:grpSp>
        <p:nvGrpSpPr>
          <p:cNvPr id="55" name="Group 54">
            <a:extLst>
              <a:ext uri="{FF2B5EF4-FFF2-40B4-BE49-F238E27FC236}">
                <a16:creationId xmlns:a16="http://schemas.microsoft.com/office/drawing/2014/main" id="{4599BFBD-7CA5-9CA0-CE4E-04E3E4378DCC}"/>
              </a:ext>
            </a:extLst>
          </p:cNvPr>
          <p:cNvGrpSpPr/>
          <p:nvPr/>
        </p:nvGrpSpPr>
        <p:grpSpPr>
          <a:xfrm>
            <a:off x="3108310" y="1052640"/>
            <a:ext cx="2501823" cy="918955"/>
            <a:chOff x="-2068858" y="4439754"/>
            <a:chExt cx="1422391" cy="888771"/>
          </a:xfrm>
        </p:grpSpPr>
        <p:sp>
          <p:nvSpPr>
            <p:cNvPr id="56" name="Speech Bubble: Oval 141">
              <a:extLst>
                <a:ext uri="{FF2B5EF4-FFF2-40B4-BE49-F238E27FC236}">
                  <a16:creationId xmlns:a16="http://schemas.microsoft.com/office/drawing/2014/main" id="{3FCC3ABC-B364-D68B-4B23-5820DF44AE98}"/>
                </a:ext>
              </a:extLst>
            </p:cNvPr>
            <p:cNvSpPr/>
            <p:nvPr/>
          </p:nvSpPr>
          <p:spPr>
            <a:xfrm>
              <a:off x="-2068858" y="4439754"/>
              <a:ext cx="1422391" cy="862280"/>
            </a:xfrm>
            <a:prstGeom prst="wedgeEllipseCallout">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C2E5C363-195D-72EA-780F-C12FA3D5470A}"/>
                </a:ext>
              </a:extLst>
            </p:cNvPr>
            <p:cNvSpPr txBox="1"/>
            <p:nvPr/>
          </p:nvSpPr>
          <p:spPr>
            <a:xfrm>
              <a:off x="-1946052" y="4524823"/>
              <a:ext cx="1176779" cy="803702"/>
            </a:xfrm>
            <a:prstGeom prst="rect">
              <a:avLst/>
            </a:prstGeom>
            <a:noFill/>
          </p:spPr>
          <p:txBody>
            <a:bodyPr wrap="square" rtlCol="0">
              <a:spAutoFit/>
            </a:bodyPr>
            <a:lstStyle/>
            <a:p>
              <a:pPr lvl="0" algn="ctr">
                <a:defRPr/>
              </a:pPr>
              <a:r>
                <a:rPr lang="en-US" sz="1200" dirty="0">
                  <a:solidFill>
                    <a:srgbClr val="666666"/>
                  </a:solidFill>
                  <a:latin typeface="Calibri" panose="020F0502020204030204"/>
                </a:rPr>
                <a:t>BIFROST PSS detects the instrument shutter in the closed position, and releases MK from slot 1.</a:t>
              </a:r>
              <a:endPar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endParaRPr>
            </a:p>
          </p:txBody>
        </p:sp>
      </p:grpSp>
      <p:sp>
        <p:nvSpPr>
          <p:cNvPr id="59" name="Speech Bubble: Oval 58">
            <a:extLst>
              <a:ext uri="{FF2B5EF4-FFF2-40B4-BE49-F238E27FC236}">
                <a16:creationId xmlns:a16="http://schemas.microsoft.com/office/drawing/2014/main" id="{8C5373A5-8095-4754-C893-71C73CB76573}"/>
              </a:ext>
            </a:extLst>
          </p:cNvPr>
          <p:cNvSpPr/>
          <p:nvPr/>
        </p:nvSpPr>
        <p:spPr>
          <a:xfrm>
            <a:off x="1391085" y="1052640"/>
            <a:ext cx="1501224" cy="972081"/>
          </a:xfrm>
          <a:prstGeom prst="wedgeEllipseCallout">
            <a:avLst>
              <a:gd name="adj1" fmla="val 89008"/>
              <a:gd name="adj2" fmla="val 51239"/>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66666"/>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A32C2C28-EFE1-6104-4D7E-0D6C16C41909}"/>
              </a:ext>
            </a:extLst>
          </p:cNvPr>
          <p:cNvSpPr txBox="1"/>
          <p:nvPr/>
        </p:nvSpPr>
        <p:spPr>
          <a:xfrm>
            <a:off x="1514644" y="1235761"/>
            <a:ext cx="1261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By</a:t>
            </a:r>
            <a:r>
              <a:rPr kumimoji="0" lang="en-US" sz="1200" b="0" i="0" u="none" strike="noStrike" kern="1200" cap="none" spc="0" normalizeH="0" noProof="0" dirty="0">
                <a:ln>
                  <a:noFill/>
                </a:ln>
                <a:solidFill>
                  <a:srgbClr val="666666"/>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turning</a:t>
            </a:r>
            <a:r>
              <a:rPr kumimoji="0" lang="en-US" sz="1200" b="0" i="0" u="none" strike="noStrike" kern="1200" cap="none" spc="0" normalizeH="0" noProof="0" dirty="0">
                <a:ln>
                  <a:noFill/>
                </a:ln>
                <a:solidFill>
                  <a:srgbClr val="666666"/>
                </a:solidFill>
                <a:effectLst/>
                <a:uLnTx/>
                <a:uFillTx/>
                <a:latin typeface="Calibri" panose="020F0502020204030204"/>
                <a:ea typeface="+mn-ea"/>
                <a:cs typeface="+mn-cs"/>
              </a:rPr>
              <a:t> off</a:t>
            </a: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 MK,</a:t>
            </a:r>
            <a:r>
              <a:rPr kumimoji="0" lang="en-US" sz="1200" b="0" i="0" u="none" strike="noStrike" kern="1200" cap="none" spc="0" normalizeH="0" noProof="0" dirty="0">
                <a:ln>
                  <a:noFill/>
                </a:ln>
                <a:solidFill>
                  <a:srgbClr val="666666"/>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Shutter opening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 is disabled.</a:t>
            </a:r>
          </a:p>
        </p:txBody>
      </p:sp>
      <p:sp>
        <p:nvSpPr>
          <p:cNvPr id="64" name="Speech Bubble: Oval 141">
            <a:extLst>
              <a:ext uri="{FF2B5EF4-FFF2-40B4-BE49-F238E27FC236}">
                <a16:creationId xmlns:a16="http://schemas.microsoft.com/office/drawing/2014/main" id="{909245D0-6EF5-7C27-7442-8CE79ACC5D70}"/>
              </a:ext>
            </a:extLst>
          </p:cNvPr>
          <p:cNvSpPr/>
          <p:nvPr/>
        </p:nvSpPr>
        <p:spPr>
          <a:xfrm>
            <a:off x="6746702" y="1086890"/>
            <a:ext cx="2185505" cy="1019210"/>
          </a:xfrm>
          <a:prstGeom prst="wedgeEllipseCallout">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2FD720C5-EBE2-82BF-122D-45AEEC3AC5CC}"/>
              </a:ext>
            </a:extLst>
          </p:cNvPr>
          <p:cNvSpPr txBox="1"/>
          <p:nvPr/>
        </p:nvSpPr>
        <p:spPr>
          <a:xfrm>
            <a:off x="6870196" y="1192316"/>
            <a:ext cx="18650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OVK and AK are released from slots 3 &amp; 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666666"/>
                </a:solidFill>
                <a:latin typeface="Calibri" panose="020F0502020204030204"/>
              </a:rPr>
              <a:t>If A</a:t>
            </a:r>
            <a:r>
              <a:rPr lang="en-SE" sz="1200" dirty="0">
                <a:solidFill>
                  <a:srgbClr val="666666"/>
                </a:solidFill>
                <a:latin typeface="Calibri" panose="020F0502020204030204"/>
              </a:rPr>
              <a:t>V</a:t>
            </a:r>
            <a:r>
              <a:rPr lang="en-US" sz="1200" dirty="0">
                <a:solidFill>
                  <a:srgbClr val="666666"/>
                </a:solidFill>
                <a:latin typeface="Calibri" panose="020F0502020204030204"/>
              </a:rPr>
              <a:t>K is in slot 5, AK could be released. </a:t>
            </a:r>
            <a:endPar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D230B8C3-9B74-686A-8A23-3BF17A333B5D}"/>
              </a:ext>
            </a:extLst>
          </p:cNvPr>
          <p:cNvGrpSpPr/>
          <p:nvPr/>
        </p:nvGrpSpPr>
        <p:grpSpPr>
          <a:xfrm>
            <a:off x="6314221" y="1546419"/>
            <a:ext cx="729926" cy="244758"/>
            <a:chOff x="5146043" y="1182449"/>
            <a:chExt cx="974279" cy="326612"/>
          </a:xfrm>
        </p:grpSpPr>
        <p:pic>
          <p:nvPicPr>
            <p:cNvPr id="67" name="Picture 66">
              <a:extLst>
                <a:ext uri="{FF2B5EF4-FFF2-40B4-BE49-F238E27FC236}">
                  <a16:creationId xmlns:a16="http://schemas.microsoft.com/office/drawing/2014/main" id="{2139637B-B43A-573F-D13A-23FCD5CED1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3" y="1182449"/>
              <a:ext cx="504056" cy="303170"/>
            </a:xfrm>
            <a:prstGeom prst="rect">
              <a:avLst/>
            </a:prstGeom>
            <a:solidFill>
              <a:schemeClr val="tx2">
                <a:lumMod val="60000"/>
                <a:lumOff val="40000"/>
              </a:schemeClr>
            </a:solidFill>
            <a:effectLst>
              <a:glow rad="127000">
                <a:srgbClr val="00B0F0"/>
              </a:glow>
            </a:effectLst>
          </p:spPr>
        </p:pic>
        <p:sp>
          <p:nvSpPr>
            <p:cNvPr id="70" name="TextBox 69">
              <a:extLst>
                <a:ext uri="{FF2B5EF4-FFF2-40B4-BE49-F238E27FC236}">
                  <a16:creationId xmlns:a16="http://schemas.microsoft.com/office/drawing/2014/main" id="{88B198A7-D1B0-66C7-7FE8-97D0BB8EDC57}"/>
                </a:ext>
              </a:extLst>
            </p:cNvPr>
            <p:cNvSpPr txBox="1"/>
            <p:nvPr/>
          </p:nvSpPr>
          <p:spPr>
            <a:xfrm>
              <a:off x="5642487" y="1242102"/>
              <a:ext cx="477835"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B0F0"/>
                  </a:solidFill>
                  <a:effectLst/>
                  <a:uLnTx/>
                  <a:uFillTx/>
                  <a:latin typeface="Calibri" panose="020F0502020204030204"/>
                  <a:ea typeface="+mn-ea"/>
                  <a:cs typeface="+mn-cs"/>
                </a:rPr>
                <a:t>AK</a:t>
              </a:r>
            </a:p>
          </p:txBody>
        </p:sp>
      </p:grpSp>
      <p:grpSp>
        <p:nvGrpSpPr>
          <p:cNvPr id="72" name="Group 71">
            <a:extLst>
              <a:ext uri="{FF2B5EF4-FFF2-40B4-BE49-F238E27FC236}">
                <a16:creationId xmlns:a16="http://schemas.microsoft.com/office/drawing/2014/main" id="{CFA0BD81-F53D-BBCB-5BEC-DBAFBDF58C12}"/>
              </a:ext>
            </a:extLst>
          </p:cNvPr>
          <p:cNvGrpSpPr/>
          <p:nvPr/>
        </p:nvGrpSpPr>
        <p:grpSpPr>
          <a:xfrm>
            <a:off x="7967913" y="2000004"/>
            <a:ext cx="1692556" cy="1355473"/>
            <a:chOff x="-858744" y="981315"/>
            <a:chExt cx="1095830" cy="1213761"/>
          </a:xfrm>
        </p:grpSpPr>
        <p:sp>
          <p:nvSpPr>
            <p:cNvPr id="73" name="Speech Bubble: Oval 72">
              <a:extLst>
                <a:ext uri="{FF2B5EF4-FFF2-40B4-BE49-F238E27FC236}">
                  <a16:creationId xmlns:a16="http://schemas.microsoft.com/office/drawing/2014/main" id="{9AEE6766-DCA2-554C-F579-A9D1B7FC6CE3}"/>
                </a:ext>
              </a:extLst>
            </p:cNvPr>
            <p:cNvSpPr/>
            <p:nvPr/>
          </p:nvSpPr>
          <p:spPr>
            <a:xfrm>
              <a:off x="-858744" y="981315"/>
              <a:ext cx="1095830" cy="1213761"/>
            </a:xfrm>
            <a:prstGeom prst="wedgeEllipseCallout">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AC64C3AF-84DD-2A1F-6CBE-3D68BD53CA2A}"/>
                </a:ext>
              </a:extLst>
            </p:cNvPr>
            <p:cNvSpPr txBox="1"/>
            <p:nvPr/>
          </p:nvSpPr>
          <p:spPr>
            <a:xfrm>
              <a:off x="-742856" y="1072025"/>
              <a:ext cx="852451" cy="10748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AK is trapped in slot 6 by removing any of the keys in slots 7~11 or opening roof hatch</a:t>
              </a:r>
            </a:p>
          </p:txBody>
        </p:sp>
      </p:grpSp>
      <p:sp>
        <p:nvSpPr>
          <p:cNvPr id="76" name="Speech Bubble: Oval 75">
            <a:extLst>
              <a:ext uri="{FF2B5EF4-FFF2-40B4-BE49-F238E27FC236}">
                <a16:creationId xmlns:a16="http://schemas.microsoft.com/office/drawing/2014/main" id="{9CC543B8-FDDC-45A4-E48C-C68BCF656150}"/>
              </a:ext>
            </a:extLst>
          </p:cNvPr>
          <p:cNvSpPr/>
          <p:nvPr/>
        </p:nvSpPr>
        <p:spPr>
          <a:xfrm>
            <a:off x="5387552" y="3859331"/>
            <a:ext cx="1252027" cy="1001032"/>
          </a:xfrm>
          <a:prstGeom prst="wedgeEllipseCallout">
            <a:avLst>
              <a:gd name="adj1" fmla="val 26611"/>
              <a:gd name="adj2" fmla="val -86263"/>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17B0D42E-21F8-084C-0663-B4C66E77B586}"/>
              </a:ext>
            </a:extLst>
          </p:cNvPr>
          <p:cNvSpPr txBox="1"/>
          <p:nvPr/>
        </p:nvSpPr>
        <p:spPr>
          <a:xfrm>
            <a:off x="5492701" y="3983972"/>
            <a:ext cx="989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AVK is trapped in slot 5</a:t>
            </a:r>
          </a:p>
        </p:txBody>
      </p:sp>
      <p:sp>
        <p:nvSpPr>
          <p:cNvPr id="6" name="Flowchart: Connector 5">
            <a:extLst>
              <a:ext uri="{FF2B5EF4-FFF2-40B4-BE49-F238E27FC236}">
                <a16:creationId xmlns:a16="http://schemas.microsoft.com/office/drawing/2014/main" id="{87DABBFB-C412-FDD1-A509-F6726FE8B8B9}"/>
              </a:ext>
            </a:extLst>
          </p:cNvPr>
          <p:cNvSpPr/>
          <p:nvPr/>
        </p:nvSpPr>
        <p:spPr>
          <a:xfrm>
            <a:off x="1698965" y="5259921"/>
            <a:ext cx="996998" cy="966818"/>
          </a:xfrm>
          <a:prstGeom prst="flowChartConnector">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ACCESS </a:t>
            </a:r>
          </a:p>
          <a:p>
            <a:pPr algn="ctr"/>
            <a:r>
              <a:rPr lang="en-US" sz="1200" dirty="0"/>
              <a:t>Mode</a:t>
            </a:r>
          </a:p>
        </p:txBody>
      </p:sp>
      <p:sp>
        <p:nvSpPr>
          <p:cNvPr id="12" name="Flowchart: Connector 11">
            <a:extLst>
              <a:ext uri="{FF2B5EF4-FFF2-40B4-BE49-F238E27FC236}">
                <a16:creationId xmlns:a16="http://schemas.microsoft.com/office/drawing/2014/main" id="{C4ECC58C-B928-5A1D-5746-C1B90A4ED394}"/>
              </a:ext>
            </a:extLst>
          </p:cNvPr>
          <p:cNvSpPr/>
          <p:nvPr/>
        </p:nvSpPr>
        <p:spPr>
          <a:xfrm>
            <a:off x="3486792" y="5243006"/>
            <a:ext cx="996998" cy="966818"/>
          </a:xfrm>
          <a:prstGeom prst="flowChartConnecto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Transition Mode</a:t>
            </a:r>
          </a:p>
          <a:p>
            <a:pPr algn="ctr"/>
            <a:endParaRPr lang="en-US" sz="1200" dirty="0"/>
          </a:p>
        </p:txBody>
      </p:sp>
      <p:sp>
        <p:nvSpPr>
          <p:cNvPr id="46" name="Flowchart: Connector 45">
            <a:extLst>
              <a:ext uri="{FF2B5EF4-FFF2-40B4-BE49-F238E27FC236}">
                <a16:creationId xmlns:a16="http://schemas.microsoft.com/office/drawing/2014/main" id="{E9D6E5EF-CE0C-3F9F-C8C9-E0CB0A35D78A}"/>
              </a:ext>
            </a:extLst>
          </p:cNvPr>
          <p:cNvSpPr/>
          <p:nvPr/>
        </p:nvSpPr>
        <p:spPr>
          <a:xfrm>
            <a:off x="5123968" y="5236648"/>
            <a:ext cx="996998" cy="96681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200" dirty="0"/>
              <a:t>Beam On Mode</a:t>
            </a:r>
            <a:endParaRPr lang="en-US" sz="1200" dirty="0"/>
          </a:p>
        </p:txBody>
      </p:sp>
      <p:cxnSp>
        <p:nvCxnSpPr>
          <p:cNvPr id="47" name="Straight Arrow Connector 46">
            <a:extLst>
              <a:ext uri="{FF2B5EF4-FFF2-40B4-BE49-F238E27FC236}">
                <a16:creationId xmlns:a16="http://schemas.microsoft.com/office/drawing/2014/main" id="{ACE79F94-7AFF-64C5-83DC-AA7A6FC2AA96}"/>
              </a:ext>
            </a:extLst>
          </p:cNvPr>
          <p:cNvCxnSpPr>
            <a:cxnSpLocks/>
            <a:stCxn id="46" idx="2"/>
            <a:endCxn id="12" idx="6"/>
          </p:cNvCxnSpPr>
          <p:nvPr/>
        </p:nvCxnSpPr>
        <p:spPr>
          <a:xfrm flipH="1">
            <a:off x="4483790" y="5720057"/>
            <a:ext cx="640178" cy="6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16E2BF97-8DD0-F0B4-66CB-5D18ADC0268B}"/>
              </a:ext>
            </a:extLst>
          </p:cNvPr>
          <p:cNvCxnSpPr>
            <a:cxnSpLocks/>
            <a:stCxn id="12" idx="2"/>
            <a:endCxn id="6" idx="6"/>
          </p:cNvCxnSpPr>
          <p:nvPr/>
        </p:nvCxnSpPr>
        <p:spPr>
          <a:xfrm flipH="1">
            <a:off x="2695963" y="5726415"/>
            <a:ext cx="790829" cy="16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EAD6E7-0B8A-69A9-B7E6-F3E6D88ADA1A}"/>
              </a:ext>
            </a:extLst>
          </p:cNvPr>
          <p:cNvSpPr txBox="1"/>
          <p:nvPr/>
        </p:nvSpPr>
        <p:spPr>
          <a:xfrm>
            <a:off x="9869905" y="2137823"/>
            <a:ext cx="1316647" cy="646331"/>
          </a:xfrm>
          <a:prstGeom prst="rect">
            <a:avLst/>
          </a:prstGeom>
          <a:no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PSS contactors for the roof hatch are closed. </a:t>
            </a:r>
          </a:p>
        </p:txBody>
      </p:sp>
    </p:spTree>
    <p:extLst>
      <p:ext uri="{BB962C8B-B14F-4D97-AF65-F5344CB8AC3E}">
        <p14:creationId xmlns:p14="http://schemas.microsoft.com/office/powerpoint/2010/main" val="10997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48"/>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5400000">
                                      <p:cBhvr>
                                        <p:cTn id="30" dur="2000" fill="hold"/>
                                        <p:tgtEl>
                                          <p:spTgt spid="227"/>
                                        </p:tgtEl>
                                        <p:attrNameLst>
                                          <p:attrName>r</p:attrName>
                                        </p:attrNameLst>
                                      </p:cBhvr>
                                    </p:animRo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0"/>
                                          </p:stCondLst>
                                        </p:cTn>
                                        <p:tgtEl>
                                          <p:spTgt spid="6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childTnLst>
                                </p:cTn>
                              </p:par>
                            </p:childTnLst>
                          </p:cTn>
                        </p:par>
                        <p:par>
                          <p:cTn id="42" fill="hold">
                            <p:stCondLst>
                              <p:cond delay="2000"/>
                            </p:stCondLst>
                            <p:childTnLst>
                              <p:par>
                                <p:cTn id="43" presetID="1" presetClass="exit" presetSubtype="0" fill="hold" nodeType="afterEffect">
                                  <p:stCondLst>
                                    <p:cond delay="0"/>
                                  </p:stCondLst>
                                  <p:childTnLst>
                                    <p:set>
                                      <p:cBhvr>
                                        <p:cTn id="44" dur="1" fill="hold">
                                          <p:stCondLst>
                                            <p:cond delay="0"/>
                                          </p:stCondLst>
                                        </p:cTn>
                                        <p:tgtEl>
                                          <p:spTgt spid="227"/>
                                        </p:tgtEl>
                                        <p:attrNameLst>
                                          <p:attrName>style.visibility</p:attrName>
                                        </p:attrNameLst>
                                      </p:cBhvr>
                                      <p:to>
                                        <p:strVal val="hidden"/>
                                      </p:to>
                                    </p:set>
                                  </p:childTnLst>
                                </p:cTn>
                              </p:par>
                            </p:childTnLst>
                          </p:cTn>
                        </p:par>
                        <p:par>
                          <p:cTn id="45" fill="hold">
                            <p:stCondLst>
                              <p:cond delay="2000"/>
                            </p:stCondLst>
                            <p:childTnLst>
                              <p:par>
                                <p:cTn id="46" presetID="1" presetClass="entr" presetSubtype="0" fill="hold" nodeType="afterEffect">
                                  <p:stCondLst>
                                    <p:cond delay="0"/>
                                  </p:stCondLst>
                                  <p:childTnLst>
                                    <p:set>
                                      <p:cBhvr>
                                        <p:cTn id="47" dur="1" fill="hold">
                                          <p:stCondLst>
                                            <p:cond delay="0"/>
                                          </p:stCondLst>
                                        </p:cTn>
                                        <p:tgtEl>
                                          <p:spTgt spid="52"/>
                                        </p:tgtEl>
                                        <p:attrNameLst>
                                          <p:attrName>style.visibility</p:attrName>
                                        </p:attrNameLst>
                                      </p:cBhvr>
                                      <p:to>
                                        <p:strVal val="visible"/>
                                      </p:to>
                                    </p:set>
                                  </p:childTnLst>
                                </p:cTn>
                              </p:par>
                            </p:childTnLst>
                          </p:cTn>
                        </p:par>
                        <p:par>
                          <p:cTn id="48" fill="hold">
                            <p:stCondLst>
                              <p:cond delay="2000"/>
                            </p:stCondLst>
                            <p:childTnLst>
                              <p:par>
                                <p:cTn id="49" presetID="63" presetClass="path" presetSubtype="0" accel="50000" decel="50000" fill="hold" nodeType="afterEffect">
                                  <p:stCondLst>
                                    <p:cond delay="0"/>
                                  </p:stCondLst>
                                  <p:childTnLst>
                                    <p:animMotion origin="layout" path="M 3.125E-6 -0.00093 L 0.12409 -0.00116 " pathEditMode="relative" rAng="0" ptsTypes="AA">
                                      <p:cBhvr>
                                        <p:cTn id="50" dur="2000" fill="hold"/>
                                        <p:tgtEl>
                                          <p:spTgt spid="52"/>
                                        </p:tgtEl>
                                        <p:attrNameLst>
                                          <p:attrName>ppt_x</p:attrName>
                                          <p:attrName>ppt_y</p:attrName>
                                        </p:attrNameLst>
                                      </p:cBhvr>
                                      <p:rCtr x="6198" y="-23"/>
                                    </p:animMotion>
                                  </p:childTnLst>
                                </p:cTn>
                              </p:par>
                            </p:childTnLst>
                          </p:cTn>
                        </p:par>
                        <p:par>
                          <p:cTn id="51" fill="hold">
                            <p:stCondLst>
                              <p:cond delay="4000"/>
                            </p:stCondLst>
                            <p:childTnLst>
                              <p:par>
                                <p:cTn id="52" presetID="1" presetClass="exit" presetSubtype="0" fill="hold" nodeType="afterEffect">
                                  <p:stCondLst>
                                    <p:cond delay="0"/>
                                  </p:stCondLst>
                                  <p:childTnLst>
                                    <p:set>
                                      <p:cBhvr>
                                        <p:cTn id="53" dur="1" fill="hold">
                                          <p:stCondLst>
                                            <p:cond delay="0"/>
                                          </p:stCondLst>
                                        </p:cTn>
                                        <p:tgtEl>
                                          <p:spTgt spid="52"/>
                                        </p:tgtEl>
                                        <p:attrNameLst>
                                          <p:attrName>style.visibility</p:attrName>
                                        </p:attrNameLst>
                                      </p:cBhvr>
                                      <p:to>
                                        <p:strVal val="hidden"/>
                                      </p:to>
                                    </p:set>
                                  </p:childTnLst>
                                </p:cTn>
                              </p:par>
                            </p:childTnLst>
                          </p:cTn>
                        </p:par>
                        <p:par>
                          <p:cTn id="54" fill="hold">
                            <p:stCondLst>
                              <p:cond delay="4000"/>
                            </p:stCondLst>
                            <p:childTnLst>
                              <p:par>
                                <p:cTn id="55" presetID="1" presetClass="entr" presetSubtype="0" fill="hold" nodeType="afterEffect">
                                  <p:stCondLst>
                                    <p:cond delay="0"/>
                                  </p:stCondLst>
                                  <p:childTnLst>
                                    <p:set>
                                      <p:cBhvr>
                                        <p:cTn id="56" dur="1" fill="hold">
                                          <p:stCondLst>
                                            <p:cond delay="0"/>
                                          </p:stCondLst>
                                        </p:cTn>
                                        <p:tgtEl>
                                          <p:spTgt spid="234"/>
                                        </p:tgtEl>
                                        <p:attrNameLst>
                                          <p:attrName>style.visibility</p:attrName>
                                        </p:attrNameLst>
                                      </p:cBhvr>
                                      <p:to>
                                        <p:strVal val="visible"/>
                                      </p:to>
                                    </p:set>
                                  </p:childTnLst>
                                </p:cTn>
                              </p:par>
                            </p:childTnLst>
                          </p:cTn>
                        </p:par>
                        <p:par>
                          <p:cTn id="57" fill="hold">
                            <p:stCondLst>
                              <p:cond delay="4000"/>
                            </p:stCondLst>
                            <p:childTnLst>
                              <p:par>
                                <p:cTn id="58" presetID="8" presetClass="emph" presetSubtype="0" fill="hold" nodeType="afterEffect">
                                  <p:stCondLst>
                                    <p:cond delay="0"/>
                                  </p:stCondLst>
                                  <p:childTnLst>
                                    <p:animRot by="5400000">
                                      <p:cBhvr>
                                        <p:cTn id="59" dur="2000" fill="hold"/>
                                        <p:tgtEl>
                                          <p:spTgt spid="234"/>
                                        </p:tgtEl>
                                        <p:attrNameLst>
                                          <p:attrName>r</p:attrName>
                                        </p:attrNameLst>
                                      </p:cBhvr>
                                    </p:animRot>
                                  </p:childTnLst>
                                </p:cTn>
                              </p:par>
                              <p:par>
                                <p:cTn id="60" presetID="63" presetClass="path" presetSubtype="0" accel="50000" decel="50000" fill="hold" nodeType="withEffect">
                                  <p:stCondLst>
                                    <p:cond delay="0"/>
                                  </p:stCondLst>
                                  <p:childTnLst>
                                    <p:animMotion origin="layout" path="M 1.25E-6 -2.22222E-6 L 0.01393 0.0007 " pathEditMode="relative" rAng="0" ptsTypes="AA">
                                      <p:cBhvr>
                                        <p:cTn id="61" dur="2000" fill="hold"/>
                                        <p:tgtEl>
                                          <p:spTgt spid="80"/>
                                        </p:tgtEl>
                                        <p:attrNameLst>
                                          <p:attrName>ppt_x</p:attrName>
                                          <p:attrName>ppt_y</p:attrName>
                                        </p:attrNameLst>
                                      </p:cBhvr>
                                      <p:rCtr x="690" y="23"/>
                                    </p:animMotion>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6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8" presetClass="emph" presetSubtype="0" fill="hold" nodeType="clickEffect">
                                  <p:stCondLst>
                                    <p:cond delay="0"/>
                                  </p:stCondLst>
                                  <p:childTnLst>
                                    <p:animRot by="-5400000">
                                      <p:cBhvr>
                                        <p:cTn id="71" dur="2000" fill="hold"/>
                                        <p:tgtEl>
                                          <p:spTgt spid="238"/>
                                        </p:tgtEl>
                                        <p:attrNameLst>
                                          <p:attrName>r</p:attrName>
                                        </p:attrNameLst>
                                      </p:cBhvr>
                                    </p:animRot>
                                  </p:childTnLst>
                                </p:cTn>
                              </p:par>
                            </p:childTnLst>
                          </p:cTn>
                        </p:par>
                        <p:par>
                          <p:cTn id="72" fill="hold">
                            <p:stCondLst>
                              <p:cond delay="2000"/>
                            </p:stCondLst>
                            <p:childTnLst>
                              <p:par>
                                <p:cTn id="73" presetID="22" presetClass="entr" presetSubtype="4" fill="hold" grpId="0" nodeType="after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wipe(down)">
                                      <p:cBhvr>
                                        <p:cTn id="75" dur="500"/>
                                        <p:tgtEl>
                                          <p:spTgt spid="6"/>
                                        </p:tgtEl>
                                      </p:cBhvr>
                                    </p:animEffect>
                                  </p:childTnLst>
                                </p:cTn>
                              </p:par>
                            </p:childTnLst>
                          </p:cTn>
                        </p:par>
                        <p:par>
                          <p:cTn id="76" fill="hold">
                            <p:stCondLst>
                              <p:cond delay="2500"/>
                            </p:stCondLst>
                            <p:childTnLst>
                              <p:par>
                                <p:cTn id="77" presetID="22" presetClass="entr" presetSubtype="4" fill="hold" nodeType="afterEffect">
                                  <p:stCondLst>
                                    <p:cond delay="0"/>
                                  </p:stCondLst>
                                  <p:childTnLst>
                                    <p:set>
                                      <p:cBhvr>
                                        <p:cTn id="78" dur="1" fill="hold">
                                          <p:stCondLst>
                                            <p:cond delay="0"/>
                                          </p:stCondLst>
                                        </p:cTn>
                                        <p:tgtEl>
                                          <p:spTgt spid="90"/>
                                        </p:tgtEl>
                                        <p:attrNameLst>
                                          <p:attrName>style.visibility</p:attrName>
                                        </p:attrNameLst>
                                      </p:cBhvr>
                                      <p:to>
                                        <p:strVal val="visible"/>
                                      </p:to>
                                    </p:set>
                                    <p:animEffect transition="in" filter="wipe(down)">
                                      <p:cBhvr>
                                        <p:cTn id="79" dur="500"/>
                                        <p:tgtEl>
                                          <p:spTgt spid="90"/>
                                        </p:tgtEl>
                                      </p:cBhvr>
                                    </p:animEffect>
                                  </p:childTnLst>
                                </p:cTn>
                              </p:par>
                            </p:childTnLst>
                          </p:cTn>
                        </p:par>
                        <p:par>
                          <p:cTn id="80" fill="hold">
                            <p:stCondLst>
                              <p:cond delay="3000"/>
                            </p:stCondLst>
                            <p:childTnLst>
                              <p:par>
                                <p:cTn id="81" presetID="1" presetClass="exit" presetSubtype="0" fill="hold" nodeType="afterEffect">
                                  <p:stCondLst>
                                    <p:cond delay="0"/>
                                  </p:stCondLst>
                                  <p:childTnLst>
                                    <p:set>
                                      <p:cBhvr>
                                        <p:cTn id="82" dur="1" fill="hold">
                                          <p:stCondLst>
                                            <p:cond delay="0"/>
                                          </p:stCondLst>
                                        </p:cTn>
                                        <p:tgtEl>
                                          <p:spTgt spid="238"/>
                                        </p:tgtEl>
                                        <p:attrNameLst>
                                          <p:attrName>style.visibility</p:attrName>
                                        </p:attrNameLst>
                                      </p:cBhvr>
                                      <p:to>
                                        <p:strVal val="hidden"/>
                                      </p:to>
                                    </p:set>
                                  </p:childTnLst>
                                </p:cTn>
                              </p:par>
                            </p:childTnLst>
                          </p:cTn>
                        </p:par>
                        <p:par>
                          <p:cTn id="83" fill="hold">
                            <p:stCondLst>
                              <p:cond delay="3000"/>
                            </p:stCondLst>
                            <p:childTnLst>
                              <p:par>
                                <p:cTn id="84" presetID="1" presetClass="entr" presetSubtype="0" fill="hold" nodeType="afterEffect">
                                  <p:stCondLst>
                                    <p:cond delay="0"/>
                                  </p:stCondLst>
                                  <p:childTnLst>
                                    <p:set>
                                      <p:cBhvr>
                                        <p:cTn id="85" dur="1" fill="hold">
                                          <p:stCondLst>
                                            <p:cond delay="0"/>
                                          </p:stCondLst>
                                        </p:cTn>
                                        <p:tgtEl>
                                          <p:spTgt spid="66"/>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76"/>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77"/>
                                        </p:tgtEl>
                                        <p:attrNameLst>
                                          <p:attrName>style.visibility</p:attrName>
                                        </p:attrNameLst>
                                      </p:cBhvr>
                                      <p:to>
                                        <p:strVal val="visible"/>
                                      </p:to>
                                    </p:set>
                                  </p:childTnLst>
                                </p:cTn>
                              </p:par>
                            </p:childTnLst>
                          </p:cTn>
                        </p:par>
                        <p:par>
                          <p:cTn id="90" fill="hold">
                            <p:stCondLst>
                              <p:cond delay="3000"/>
                            </p:stCondLst>
                            <p:childTnLst>
                              <p:par>
                                <p:cTn id="91" presetID="50" presetClass="path" presetSubtype="0" accel="50000" decel="50000" fill="hold" nodeType="afterEffect">
                                  <p:stCondLst>
                                    <p:cond delay="0"/>
                                  </p:stCondLst>
                                  <p:childTnLst>
                                    <p:animMotion origin="layout" path="M 3.54167E-6 2.96296E-6 L 0.0556 2.96296E-6 C 0.0806 2.96296E-6 0.11172 0.06319 0.11172 0.11481 L 0.11172 0.23055 " pathEditMode="relative" rAng="0" ptsTypes="AAAA">
                                      <p:cBhvr>
                                        <p:cTn id="92" dur="2000" fill="hold"/>
                                        <p:tgtEl>
                                          <p:spTgt spid="66"/>
                                        </p:tgtEl>
                                        <p:attrNameLst>
                                          <p:attrName>ppt_x</p:attrName>
                                          <p:attrName>ppt_y</p:attrName>
                                        </p:attrNameLst>
                                      </p:cBhvr>
                                      <p:rCtr x="5586" y="11528"/>
                                    </p:animMotion>
                                  </p:childTnLst>
                                </p:cTn>
                              </p:par>
                            </p:childTnLst>
                          </p:cTn>
                        </p:par>
                        <p:par>
                          <p:cTn id="93" fill="hold">
                            <p:stCondLst>
                              <p:cond delay="5000"/>
                            </p:stCondLst>
                            <p:childTnLst>
                              <p:par>
                                <p:cTn id="94" presetID="1" presetClass="exit" presetSubtype="0" fill="hold" nodeType="afterEffect">
                                  <p:stCondLst>
                                    <p:cond delay="0"/>
                                  </p:stCondLst>
                                  <p:childTnLst>
                                    <p:set>
                                      <p:cBhvr>
                                        <p:cTn id="95" dur="1" fill="hold">
                                          <p:stCondLst>
                                            <p:cond delay="0"/>
                                          </p:stCondLst>
                                        </p:cTn>
                                        <p:tgtEl>
                                          <p:spTgt spid="66"/>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250"/>
                                        </p:tgtEl>
                                        <p:attrNameLst>
                                          <p:attrName>style.visibility</p:attrName>
                                        </p:attrNameLst>
                                      </p:cBhvr>
                                      <p:to>
                                        <p:strVal val="visible"/>
                                      </p:to>
                                    </p:set>
                                  </p:childTnLst>
                                </p:cTn>
                              </p:par>
                            </p:childTnLst>
                          </p:cTn>
                        </p:par>
                        <p:par>
                          <p:cTn id="98" fill="hold">
                            <p:stCondLst>
                              <p:cond delay="5000"/>
                            </p:stCondLst>
                            <p:childTnLst>
                              <p:par>
                                <p:cTn id="99" presetID="8" presetClass="emph" presetSubtype="0" fill="hold" nodeType="afterEffect">
                                  <p:stCondLst>
                                    <p:cond delay="0"/>
                                  </p:stCondLst>
                                  <p:childTnLst>
                                    <p:animRot by="-5400000">
                                      <p:cBhvr>
                                        <p:cTn id="100" dur="2000" fill="hold"/>
                                        <p:tgtEl>
                                          <p:spTgt spid="250"/>
                                        </p:tgtEl>
                                        <p:attrNameLst>
                                          <p:attrName>r</p:attrName>
                                        </p:attrNameLst>
                                      </p:cBhvr>
                                    </p:animRot>
                                  </p:childTnLst>
                                </p:cTn>
                              </p:par>
                              <p:par>
                                <p:cTn id="101" presetID="42" presetClass="path" presetSubtype="0" accel="50000" decel="50000" fill="hold" nodeType="withEffect">
                                  <p:stCondLst>
                                    <p:cond delay="0"/>
                                  </p:stCondLst>
                                  <p:childTnLst>
                                    <p:animMotion origin="layout" path="M 4.58333E-6 7.40741E-7 L 0.00013 0.02685 " pathEditMode="relative" rAng="0" ptsTypes="AA">
                                      <p:cBhvr>
                                        <p:cTn id="102" dur="2000" fill="hold"/>
                                        <p:tgtEl>
                                          <p:spTgt spid="7"/>
                                        </p:tgtEl>
                                        <p:attrNameLst>
                                          <p:attrName>ppt_x</p:attrName>
                                          <p:attrName>ppt_y</p:attrName>
                                        </p:attrNameLst>
                                      </p:cBhvr>
                                      <p:rCtr x="0" y="1343"/>
                                    </p:animMotion>
                                  </p:childTnLst>
                                </p:cTn>
                              </p:par>
                            </p:childTnLst>
                          </p:cTn>
                        </p:par>
                        <p:par>
                          <p:cTn id="103" fill="hold">
                            <p:stCondLst>
                              <p:cond delay="7000"/>
                            </p:stCondLst>
                            <p:childTnLst>
                              <p:par>
                                <p:cTn id="104" presetID="1" presetClass="entr" presetSubtype="0" fill="hold" grpId="0" nodeType="after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72"/>
                                        </p:tgtEl>
                                        <p:attrNameLst>
                                          <p:attrName>style.visibility</p:attrName>
                                        </p:attrNameLst>
                                      </p:cBhvr>
                                      <p:to>
                                        <p:strVal val="visible"/>
                                      </p:to>
                                    </p:set>
                                  </p:childTnLst>
                                </p:cTn>
                              </p:par>
                            </p:childTnLst>
                          </p:cTn>
                        </p:par>
                        <p:par>
                          <p:cTn id="110" fill="hold">
                            <p:stCondLst>
                              <p:cond delay="0"/>
                            </p:stCondLst>
                            <p:childTnLst>
                              <p:par>
                                <p:cTn id="111" presetID="1" presetClass="entr" presetSubtype="0" fill="hold" grpId="0" nodeType="afterEffect">
                                  <p:stCondLst>
                                    <p:cond delay="0"/>
                                  </p:stCondLst>
                                  <p:childTnLst>
                                    <p:set>
                                      <p:cBhvr>
                                        <p:cTn id="112" dur="1" fill="hold">
                                          <p:stCondLst>
                                            <p:cond delay="0"/>
                                          </p:stCondLst>
                                        </p:cTn>
                                        <p:tgtEl>
                                          <p:spTgt spid="4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4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5400000">
                                      <p:cBhvr>
                                        <p:cTn id="118" dur="2000" fill="hold"/>
                                        <p:tgtEl>
                                          <p:spTgt spid="41"/>
                                        </p:tgtEl>
                                        <p:attrNameLst>
                                          <p:attrName>r</p:attrName>
                                        </p:attrNameLst>
                                      </p:cBhvr>
                                    </p:animRot>
                                  </p:childTnLst>
                                </p:cTn>
                              </p:par>
                            </p:childTnLst>
                          </p:cTn>
                        </p:par>
                        <p:par>
                          <p:cTn id="119" fill="hold">
                            <p:stCondLst>
                              <p:cond delay="2000"/>
                            </p:stCondLst>
                            <p:childTnLst>
                              <p:par>
                                <p:cTn id="120" presetID="1" presetClass="exit" presetSubtype="0" fill="hold" nodeType="afterEffect">
                                  <p:stCondLst>
                                    <p:cond delay="0"/>
                                  </p:stCondLst>
                                  <p:childTnLst>
                                    <p:set>
                                      <p:cBhvr>
                                        <p:cTn id="121" dur="1" fill="hold">
                                          <p:stCondLst>
                                            <p:cond delay="0"/>
                                          </p:stCondLst>
                                        </p:cTn>
                                        <p:tgtEl>
                                          <p:spTgt spid="41"/>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30"/>
                                        </p:tgtEl>
                                        <p:attrNameLst>
                                          <p:attrName>style.visibility</p:attrName>
                                        </p:attrNameLst>
                                      </p:cBhvr>
                                      <p:to>
                                        <p:strVal val="visible"/>
                                      </p:to>
                                    </p:set>
                                  </p:childTnLst>
                                </p:cTn>
                              </p:par>
                            </p:childTnLst>
                          </p:cTn>
                        </p:par>
                        <p:par>
                          <p:cTn id="124" fill="hold">
                            <p:stCondLst>
                              <p:cond delay="2000"/>
                            </p:stCondLst>
                            <p:childTnLst>
                              <p:par>
                                <p:cTn id="125" presetID="42" presetClass="path" presetSubtype="0" accel="50000" decel="50000" fill="hold" nodeType="afterEffect">
                                  <p:stCondLst>
                                    <p:cond delay="0"/>
                                  </p:stCondLst>
                                  <p:childTnLst>
                                    <p:animMotion origin="layout" path="M -4.16667E-7 -2.59259E-6 L 0.12578 -0.00463 " pathEditMode="relative" rAng="0" ptsTypes="AA">
                                      <p:cBhvr>
                                        <p:cTn id="126" dur="2000" fill="hold"/>
                                        <p:tgtEl>
                                          <p:spTgt spid="30"/>
                                        </p:tgtEl>
                                        <p:attrNameLst>
                                          <p:attrName>ppt_x</p:attrName>
                                          <p:attrName>ppt_y</p:attrName>
                                        </p:attrNameLst>
                                      </p:cBhvr>
                                      <p:rCtr x="6289" y="-231"/>
                                    </p:animMotion>
                                  </p:childTnLst>
                                </p:cTn>
                              </p:par>
                            </p:childTnLst>
                          </p:cTn>
                        </p:par>
                        <p:par>
                          <p:cTn id="127" fill="hold">
                            <p:stCondLst>
                              <p:cond delay="4000"/>
                            </p:stCondLst>
                            <p:childTnLst>
                              <p:par>
                                <p:cTn id="128" presetID="1" presetClass="exit" presetSubtype="0" fill="hold" nodeType="afterEffect">
                                  <p:stCondLst>
                                    <p:cond delay="0"/>
                                  </p:stCondLst>
                                  <p:childTnLst>
                                    <p:set>
                                      <p:cBhvr>
                                        <p:cTn id="129" dur="1" fill="hold">
                                          <p:stCondLst>
                                            <p:cond delay="0"/>
                                          </p:stCondLst>
                                        </p:cTn>
                                        <p:tgtEl>
                                          <p:spTgt spid="30"/>
                                        </p:tgtEl>
                                        <p:attrNameLst>
                                          <p:attrName>style.visibility</p:attrName>
                                        </p:attrNameLst>
                                      </p:cBhvr>
                                      <p:to>
                                        <p:strVal val="hidden"/>
                                      </p:to>
                                    </p:set>
                                  </p:childTnLst>
                                </p:cTn>
                              </p:par>
                            </p:childTnLst>
                          </p:cTn>
                        </p:par>
                        <p:par>
                          <p:cTn id="130" fill="hold">
                            <p:stCondLst>
                              <p:cond delay="4000"/>
                            </p:stCondLst>
                            <p:childTnLst>
                              <p:par>
                                <p:cTn id="131" presetID="8" presetClass="emph" presetSubtype="0" fill="hold" nodeType="afterEffect">
                                  <p:stCondLst>
                                    <p:cond delay="0"/>
                                  </p:stCondLst>
                                  <p:childTnLst>
                                    <p:animRot by="-5400000">
                                      <p:cBhvr>
                                        <p:cTn id="132" dur="2000" fill="hold"/>
                                        <p:tgtEl>
                                          <p:spTgt spid="254"/>
                                        </p:tgtEl>
                                        <p:attrNameLst>
                                          <p:attrName>r</p:attrName>
                                        </p:attrNameLst>
                                      </p:cBhvr>
                                    </p:animRot>
                                  </p:childTnLst>
                                </p:cTn>
                              </p:par>
                            </p:childTnLst>
                          </p:cTn>
                        </p:par>
                        <p:par>
                          <p:cTn id="133" fill="hold">
                            <p:stCondLst>
                              <p:cond delay="6000"/>
                            </p:stCondLst>
                            <p:childTnLst>
                              <p:par>
                                <p:cTn id="134" presetID="1" presetClass="exit" presetSubtype="0" fill="hold" nodeType="afterEffect">
                                  <p:stCondLst>
                                    <p:cond delay="0"/>
                                  </p:stCondLst>
                                  <p:childTnLst>
                                    <p:set>
                                      <p:cBhvr>
                                        <p:cTn id="135" dur="1" fill="hold">
                                          <p:stCondLst>
                                            <p:cond delay="0"/>
                                          </p:stCondLst>
                                        </p:cTn>
                                        <p:tgtEl>
                                          <p:spTgt spid="254"/>
                                        </p:tgtEl>
                                        <p:attrNameLst>
                                          <p:attrName>style.visibility</p:attrName>
                                        </p:attrNameLst>
                                      </p:cBhvr>
                                      <p:to>
                                        <p:strVal val="hidden"/>
                                      </p:to>
                                    </p:set>
                                  </p:childTnLst>
                                </p:cTn>
                              </p:par>
                              <p:par>
                                <p:cTn id="136" presetID="1" presetClass="entr" presetSubtype="0" fill="hold" nodeType="withEffect">
                                  <p:stCondLst>
                                    <p:cond delay="0"/>
                                  </p:stCondLst>
                                  <p:childTnLst>
                                    <p:set>
                                      <p:cBhvr>
                                        <p:cTn id="137" dur="1" fill="hold">
                                          <p:stCondLst>
                                            <p:cond delay="0"/>
                                          </p:stCondLst>
                                        </p:cTn>
                                        <p:tgtEl>
                                          <p:spTgt spid="33"/>
                                        </p:tgtEl>
                                        <p:attrNameLst>
                                          <p:attrName>style.visibility</p:attrName>
                                        </p:attrNameLst>
                                      </p:cBhvr>
                                      <p:to>
                                        <p:strVal val="visible"/>
                                      </p:to>
                                    </p:set>
                                  </p:childTnLst>
                                </p:cTn>
                              </p:par>
                            </p:childTnLst>
                          </p:cTn>
                        </p:par>
                        <p:par>
                          <p:cTn id="138" fill="hold">
                            <p:stCondLst>
                              <p:cond delay="6000"/>
                            </p:stCondLst>
                            <p:childTnLst>
                              <p:par>
                                <p:cTn id="139" presetID="42" presetClass="path" presetSubtype="0" accel="50000" decel="50000" fill="hold" nodeType="afterEffect">
                                  <p:stCondLst>
                                    <p:cond delay="0"/>
                                  </p:stCondLst>
                                  <p:childTnLst>
                                    <p:animMotion origin="layout" path="M 2.29167E-6 -4.07407E-6 L 0.12747 -0.01412 " pathEditMode="relative" rAng="0" ptsTypes="AA">
                                      <p:cBhvr>
                                        <p:cTn id="140" dur="2000" fill="hold"/>
                                        <p:tgtEl>
                                          <p:spTgt spid="33"/>
                                        </p:tgtEl>
                                        <p:attrNameLst>
                                          <p:attrName>ppt_x</p:attrName>
                                          <p:attrName>ppt_y</p:attrName>
                                        </p:attrNameLst>
                                      </p:cBhvr>
                                      <p:rCtr x="6367" y="-718"/>
                                    </p:animMotion>
                                  </p:childTnLst>
                                </p:cTn>
                              </p:par>
                            </p:childTnLst>
                          </p:cTn>
                        </p:par>
                        <p:par>
                          <p:cTn id="141" fill="hold">
                            <p:stCondLst>
                              <p:cond delay="8000"/>
                            </p:stCondLst>
                            <p:childTnLst>
                              <p:par>
                                <p:cTn id="142" presetID="1" presetClass="exit" presetSubtype="0" fill="hold" nodeType="afterEffect">
                                  <p:stCondLst>
                                    <p:cond delay="0"/>
                                  </p:stCondLst>
                                  <p:childTnLst>
                                    <p:set>
                                      <p:cBhvr>
                                        <p:cTn id="143" dur="1" fill="hold">
                                          <p:stCondLst>
                                            <p:cond delay="0"/>
                                          </p:stCondLst>
                                        </p:cTn>
                                        <p:tgtEl>
                                          <p:spTgt spid="33"/>
                                        </p:tgtEl>
                                        <p:attrNameLst>
                                          <p:attrName>style.visibility</p:attrName>
                                        </p:attrNameLst>
                                      </p:cBhvr>
                                      <p:to>
                                        <p:strVal val="hidden"/>
                                      </p:to>
                                    </p:set>
                                  </p:childTnLst>
                                </p:cTn>
                              </p:par>
                            </p:childTnLst>
                          </p:cTn>
                        </p:par>
                        <p:par>
                          <p:cTn id="144" fill="hold">
                            <p:stCondLst>
                              <p:cond delay="8000"/>
                            </p:stCondLst>
                            <p:childTnLst>
                              <p:par>
                                <p:cTn id="145" presetID="8" presetClass="emph" presetSubtype="0" fill="hold" nodeType="afterEffect">
                                  <p:stCondLst>
                                    <p:cond delay="0"/>
                                  </p:stCondLst>
                                  <p:childTnLst>
                                    <p:animRot by="-5400000">
                                      <p:cBhvr>
                                        <p:cTn id="146" dur="2000" fill="hold"/>
                                        <p:tgtEl>
                                          <p:spTgt spid="258"/>
                                        </p:tgtEl>
                                        <p:attrNameLst>
                                          <p:attrName>r</p:attrName>
                                        </p:attrNameLst>
                                      </p:cBhvr>
                                    </p:animRot>
                                  </p:childTnLst>
                                </p:cTn>
                              </p:par>
                            </p:childTnLst>
                          </p:cTn>
                        </p:par>
                        <p:par>
                          <p:cTn id="147" fill="hold">
                            <p:stCondLst>
                              <p:cond delay="10000"/>
                            </p:stCondLst>
                            <p:childTnLst>
                              <p:par>
                                <p:cTn id="148" presetID="1" presetClass="exit" presetSubtype="0" fill="hold" nodeType="afterEffect">
                                  <p:stCondLst>
                                    <p:cond delay="0"/>
                                  </p:stCondLst>
                                  <p:childTnLst>
                                    <p:set>
                                      <p:cBhvr>
                                        <p:cTn id="149" dur="1" fill="hold">
                                          <p:stCondLst>
                                            <p:cond delay="0"/>
                                          </p:stCondLst>
                                        </p:cTn>
                                        <p:tgtEl>
                                          <p:spTgt spid="258"/>
                                        </p:tgtEl>
                                        <p:attrNameLst>
                                          <p:attrName>style.visibility</p:attrName>
                                        </p:attrNameLst>
                                      </p:cBhvr>
                                      <p:to>
                                        <p:strVal val="hidden"/>
                                      </p:to>
                                    </p:set>
                                  </p:childTnLst>
                                </p:cTn>
                              </p:par>
                              <p:par>
                                <p:cTn id="150" presetID="1" presetClass="entr" presetSubtype="0" fill="hold" nodeType="withEffect">
                                  <p:stCondLst>
                                    <p:cond delay="0"/>
                                  </p:stCondLst>
                                  <p:childTnLst>
                                    <p:set>
                                      <p:cBhvr>
                                        <p:cTn id="151" dur="1" fill="hold">
                                          <p:stCondLst>
                                            <p:cond delay="0"/>
                                          </p:stCondLst>
                                        </p:cTn>
                                        <p:tgtEl>
                                          <p:spTgt spid="37"/>
                                        </p:tgtEl>
                                        <p:attrNameLst>
                                          <p:attrName>style.visibility</p:attrName>
                                        </p:attrNameLst>
                                      </p:cBhvr>
                                      <p:to>
                                        <p:strVal val="visible"/>
                                      </p:to>
                                    </p:set>
                                  </p:childTnLst>
                                </p:cTn>
                              </p:par>
                            </p:childTnLst>
                          </p:cTn>
                        </p:par>
                        <p:par>
                          <p:cTn id="152" fill="hold">
                            <p:stCondLst>
                              <p:cond delay="10000"/>
                            </p:stCondLst>
                            <p:childTnLst>
                              <p:par>
                                <p:cTn id="153" presetID="42" presetClass="path" presetSubtype="0" accel="50000" decel="50000" fill="hold" nodeType="afterEffect">
                                  <p:stCondLst>
                                    <p:cond delay="0"/>
                                  </p:stCondLst>
                                  <p:childTnLst>
                                    <p:animMotion origin="layout" path="M -4.16667E-7 -3.33333E-6 L 0.11979 -0.01828 " pathEditMode="relative" rAng="0" ptsTypes="AA">
                                      <p:cBhvr>
                                        <p:cTn id="154" dur="2000" fill="hold"/>
                                        <p:tgtEl>
                                          <p:spTgt spid="37"/>
                                        </p:tgtEl>
                                        <p:attrNameLst>
                                          <p:attrName>ppt_x</p:attrName>
                                          <p:attrName>ppt_y</p:attrName>
                                        </p:attrNameLst>
                                      </p:cBhvr>
                                      <p:rCtr x="5990" y="-926"/>
                                    </p:animMotion>
                                  </p:childTnLst>
                                </p:cTn>
                              </p:par>
                            </p:childTnLst>
                          </p:cTn>
                        </p:par>
                        <p:par>
                          <p:cTn id="155" fill="hold">
                            <p:stCondLst>
                              <p:cond delay="12000"/>
                            </p:stCondLst>
                            <p:childTnLst>
                              <p:par>
                                <p:cTn id="156" presetID="1" presetClass="exit" presetSubtype="0" fill="hold" nodeType="afterEffect">
                                  <p:stCondLst>
                                    <p:cond delay="0"/>
                                  </p:stCondLst>
                                  <p:childTnLst>
                                    <p:set>
                                      <p:cBhvr>
                                        <p:cTn id="157" dur="1" fill="hold">
                                          <p:stCondLst>
                                            <p:cond delay="0"/>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8" presetClass="emph" presetSubtype="0" fill="hold" nodeType="clickEffect">
                                  <p:stCondLst>
                                    <p:cond delay="0"/>
                                  </p:stCondLst>
                                  <p:childTnLst>
                                    <p:animRot by="-5400000">
                                      <p:cBhvr>
                                        <p:cTn id="161" dur="2000" fill="hold"/>
                                        <p:tgtEl>
                                          <p:spTgt spid="25"/>
                                        </p:tgtEl>
                                        <p:attrNameLst>
                                          <p:attrName>r</p:attrName>
                                        </p:attrNameLst>
                                      </p:cBhvr>
                                    </p:animRot>
                                  </p:childTnLst>
                                </p:cTn>
                              </p:par>
                            </p:childTnLst>
                          </p:cTn>
                        </p:par>
                        <p:par>
                          <p:cTn id="162" fill="hold">
                            <p:stCondLst>
                              <p:cond delay="2000"/>
                            </p:stCondLst>
                            <p:childTnLst>
                              <p:par>
                                <p:cTn id="163" presetID="1" presetClass="exit" presetSubtype="0" fill="hold" nodeType="afterEffect">
                                  <p:stCondLst>
                                    <p:cond delay="0"/>
                                  </p:stCondLst>
                                  <p:childTnLst>
                                    <p:set>
                                      <p:cBhvr>
                                        <p:cTn id="164" dur="1" fill="hold">
                                          <p:stCondLst>
                                            <p:cond delay="0"/>
                                          </p:stCondLst>
                                        </p:cTn>
                                        <p:tgtEl>
                                          <p:spTgt spid="25"/>
                                        </p:tgtEl>
                                        <p:attrNameLst>
                                          <p:attrName>style.visibility</p:attrName>
                                        </p:attrNameLst>
                                      </p:cBhvr>
                                      <p:to>
                                        <p:strVal val="hidden"/>
                                      </p:to>
                                    </p:set>
                                  </p:childTnLst>
                                </p:cTn>
                              </p:par>
                              <p:par>
                                <p:cTn id="165" presetID="1" presetClass="entr" presetSubtype="0" fill="hold" nodeType="withEffect">
                                  <p:stCondLst>
                                    <p:cond delay="0"/>
                                  </p:stCondLst>
                                  <p:childTnLst>
                                    <p:set>
                                      <p:cBhvr>
                                        <p:cTn id="166" dur="1" fill="hold">
                                          <p:stCondLst>
                                            <p:cond delay="0"/>
                                          </p:stCondLst>
                                        </p:cTn>
                                        <p:tgtEl>
                                          <p:spTgt spid="3"/>
                                        </p:tgtEl>
                                        <p:attrNameLst>
                                          <p:attrName>style.visibility</p:attrName>
                                        </p:attrNameLst>
                                      </p:cBhvr>
                                      <p:to>
                                        <p:strVal val="visible"/>
                                      </p:to>
                                    </p:set>
                                  </p:childTnLst>
                                </p:cTn>
                              </p:par>
                            </p:childTnLst>
                          </p:cTn>
                        </p:par>
                        <p:par>
                          <p:cTn id="167" fill="hold">
                            <p:stCondLst>
                              <p:cond delay="2000"/>
                            </p:stCondLst>
                            <p:childTnLst>
                              <p:par>
                                <p:cTn id="168" presetID="42" presetClass="path" presetSubtype="0" accel="50000" decel="50000" fill="hold" nodeType="afterEffect">
                                  <p:stCondLst>
                                    <p:cond delay="0"/>
                                  </p:stCondLst>
                                  <p:childTnLst>
                                    <p:animMotion origin="layout" path="M 2.08333E-7 -4.81481E-6 L 0.11458 -0.0162 " pathEditMode="relative" rAng="0" ptsTypes="AA">
                                      <p:cBhvr>
                                        <p:cTn id="169" dur="2000" fill="hold"/>
                                        <p:tgtEl>
                                          <p:spTgt spid="3"/>
                                        </p:tgtEl>
                                        <p:attrNameLst>
                                          <p:attrName>ppt_x</p:attrName>
                                          <p:attrName>ppt_y</p:attrName>
                                        </p:attrNameLst>
                                      </p:cBhvr>
                                      <p:rCtr x="5729" y="-810"/>
                                    </p:animMotion>
                                  </p:childTnLst>
                                </p:cTn>
                              </p:par>
                            </p:childTnLst>
                          </p:cTn>
                        </p:par>
                        <p:par>
                          <p:cTn id="170" fill="hold">
                            <p:stCondLst>
                              <p:cond delay="4000"/>
                            </p:stCondLst>
                            <p:childTnLst>
                              <p:par>
                                <p:cTn id="171" presetID="1" presetClass="exit" presetSubtype="0" fill="hold" nodeType="afterEffect">
                                  <p:stCondLst>
                                    <p:cond delay="0"/>
                                  </p:stCondLst>
                                  <p:childTnLst>
                                    <p:set>
                                      <p:cBhvr>
                                        <p:cTn id="172" dur="1" fill="hold">
                                          <p:stCondLst>
                                            <p:cond delay="0"/>
                                          </p:stCondLst>
                                        </p:cTn>
                                        <p:tgtEl>
                                          <p:spTgt spid="3"/>
                                        </p:tgtEl>
                                        <p:attrNameLst>
                                          <p:attrName>style.visibility</p:attrName>
                                        </p:attrNameLst>
                                      </p:cBhvr>
                                      <p:to>
                                        <p:strVal val="hidden"/>
                                      </p:to>
                                    </p:set>
                                  </p:childTnLst>
                                </p:cTn>
                              </p:par>
                            </p:childTnLst>
                          </p:cTn>
                        </p:par>
                        <p:par>
                          <p:cTn id="173" fill="hold">
                            <p:stCondLst>
                              <p:cond delay="4000"/>
                            </p:stCondLst>
                            <p:childTnLst>
                              <p:par>
                                <p:cTn id="174" presetID="8" presetClass="emph" presetSubtype="0" fill="hold" nodeType="afterEffect">
                                  <p:stCondLst>
                                    <p:cond delay="0"/>
                                  </p:stCondLst>
                                  <p:childTnLst>
                                    <p:animRot by="-5400000">
                                      <p:cBhvr>
                                        <p:cTn id="175" dur="2000" fill="hold"/>
                                        <p:tgtEl>
                                          <p:spTgt spid="28"/>
                                        </p:tgtEl>
                                        <p:attrNameLst>
                                          <p:attrName>r</p:attrName>
                                        </p:attrNameLst>
                                      </p:cBhvr>
                                    </p:animRot>
                                  </p:childTnLst>
                                </p:cTn>
                              </p:par>
                            </p:childTnLst>
                          </p:cTn>
                        </p:par>
                        <p:par>
                          <p:cTn id="176" fill="hold">
                            <p:stCondLst>
                              <p:cond delay="6000"/>
                            </p:stCondLst>
                            <p:childTnLst>
                              <p:par>
                                <p:cTn id="177" presetID="1" presetClass="exit" presetSubtype="0" fill="hold" nodeType="afterEffect">
                                  <p:stCondLst>
                                    <p:cond delay="0"/>
                                  </p:stCondLst>
                                  <p:childTnLst>
                                    <p:set>
                                      <p:cBhvr>
                                        <p:cTn id="178" dur="1" fill="hold">
                                          <p:stCondLst>
                                            <p:cond delay="0"/>
                                          </p:stCondLst>
                                        </p:cTn>
                                        <p:tgtEl>
                                          <p:spTgt spid="28"/>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17"/>
                                        </p:tgtEl>
                                        <p:attrNameLst>
                                          <p:attrName>style.visibility</p:attrName>
                                        </p:attrNameLst>
                                      </p:cBhvr>
                                      <p:to>
                                        <p:strVal val="visible"/>
                                      </p:to>
                                    </p:set>
                                  </p:childTnLst>
                                </p:cTn>
                              </p:par>
                            </p:childTnLst>
                          </p:cTn>
                        </p:par>
                        <p:par>
                          <p:cTn id="181" fill="hold">
                            <p:stCondLst>
                              <p:cond delay="6000"/>
                            </p:stCondLst>
                            <p:childTnLst>
                              <p:par>
                                <p:cTn id="182" presetID="42" presetClass="path" presetSubtype="0" accel="50000" decel="50000" fill="hold" nodeType="afterEffect">
                                  <p:stCondLst>
                                    <p:cond delay="0"/>
                                  </p:stCondLst>
                                  <p:childTnLst>
                                    <p:animMotion origin="layout" path="M -2.70833E-6 -1.85185E-6 L 0.11276 -0.00023 " pathEditMode="relative" rAng="0" ptsTypes="AA">
                                      <p:cBhvr>
                                        <p:cTn id="183" dur="2000" fill="hold"/>
                                        <p:tgtEl>
                                          <p:spTgt spid="17"/>
                                        </p:tgtEl>
                                        <p:attrNameLst>
                                          <p:attrName>ppt_x</p:attrName>
                                          <p:attrName>ppt_y</p:attrName>
                                        </p:attrNameLst>
                                      </p:cBhvr>
                                      <p:rCtr x="5638" y="-23"/>
                                    </p:animMotion>
                                  </p:childTnLst>
                                </p:cTn>
                              </p:par>
                            </p:childTnLst>
                          </p:cTn>
                        </p:par>
                        <p:par>
                          <p:cTn id="184" fill="hold">
                            <p:stCondLst>
                              <p:cond delay="8000"/>
                            </p:stCondLst>
                            <p:childTnLst>
                              <p:par>
                                <p:cTn id="185" presetID="1" presetClass="exit" presetSubtype="0" fill="hold" nodeType="afterEffect">
                                  <p:stCondLst>
                                    <p:cond delay="0"/>
                                  </p:stCondLst>
                                  <p:childTnLst>
                                    <p:set>
                                      <p:cBhvr>
                                        <p:cTn id="18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157" grpId="0"/>
      <p:bldP spid="43" grpId="0"/>
      <p:bldP spid="48" grpId="0"/>
      <p:bldP spid="48" grpId="1"/>
      <p:bldP spid="59" grpId="0" animBg="1"/>
      <p:bldP spid="60" grpId="0"/>
      <p:bldP spid="64" grpId="0" animBg="1"/>
      <p:bldP spid="65" grpId="0"/>
      <p:bldP spid="76" grpId="0" animBg="1"/>
      <p:bldP spid="77" grpId="0"/>
      <p:bldP spid="6" grpId="0" animBg="1"/>
      <p:bldP spid="12" grpId="0" animBg="1"/>
      <p:bldP spid="46"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74">
            <a:extLst>
              <a:ext uri="{FF2B5EF4-FFF2-40B4-BE49-F238E27FC236}">
                <a16:creationId xmlns:a16="http://schemas.microsoft.com/office/drawing/2014/main" id="{787B9166-6E47-4BFF-B95E-71CA131E3671}"/>
              </a:ext>
            </a:extLst>
          </p:cNvPr>
          <p:cNvSpPr txBox="1"/>
          <p:nvPr/>
        </p:nvSpPr>
        <p:spPr>
          <a:xfrm>
            <a:off x="5436305" y="174194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OVK</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ABE251DC-CC29-4143-A2FC-AFECC4E43241}"/>
              </a:ext>
            </a:extLst>
          </p:cNvPr>
          <p:cNvSpPr/>
          <p:nvPr/>
        </p:nvSpPr>
        <p:spPr>
          <a:xfrm>
            <a:off x="7747516" y="3835194"/>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B99125AB-BB53-4D8B-B230-334E1FAA23F2}"/>
              </a:ext>
            </a:extLst>
          </p:cNvPr>
          <p:cNvCxnSpPr>
            <a:cxnSpLocks/>
          </p:cNvCxnSpPr>
          <p:nvPr/>
        </p:nvCxnSpPr>
        <p:spPr>
          <a:xfrm>
            <a:off x="7806922" y="3577046"/>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1" name="Title 10">
            <a:extLst>
              <a:ext uri="{FF2B5EF4-FFF2-40B4-BE49-F238E27FC236}">
                <a16:creationId xmlns:a16="http://schemas.microsoft.com/office/drawing/2014/main" id="{45F7E67C-9CD1-7012-79CB-5B9A63DD491A}"/>
              </a:ext>
            </a:extLst>
          </p:cNvPr>
          <p:cNvSpPr>
            <a:spLocks noGrp="1"/>
          </p:cNvSpPr>
          <p:nvPr>
            <p:ph type="title"/>
          </p:nvPr>
        </p:nvSpPr>
        <p:spPr/>
        <p:txBody>
          <a:bodyPr/>
          <a:lstStyle/>
          <a:p>
            <a:r>
              <a:rPr lang="en-GB" sz="3200" dirty="0"/>
              <a:t>Veto Access to the BIFROST PSS Controlled Area</a:t>
            </a:r>
            <a:endParaRPr lang="en-US" sz="3200" dirty="0"/>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all" spc="80" normalizeH="0" baseline="0" noProof="0" dirty="0">
                <a:ln>
                  <a:noFill/>
                </a:ln>
                <a:solidFill>
                  <a:srgbClr val="CCCCCC"/>
                </a:solidFill>
                <a:effectLst/>
                <a:uLnTx/>
                <a:uFillTx/>
                <a:latin typeface="Segoe UI"/>
                <a:ea typeface="+mn-ea"/>
                <a:cs typeface="+mn-cs"/>
              </a:rPr>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CCCCC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800" b="1" i="0" u="none" strike="noStrike" kern="1200" cap="none" spc="0" normalizeH="0" baseline="0" noProof="0" dirty="0">
              <a:ln>
                <a:noFill/>
              </a:ln>
              <a:solidFill>
                <a:srgbClr val="CCCCCC"/>
              </a:solidFill>
              <a:effectLst/>
              <a:uLnTx/>
              <a:uFillTx/>
              <a:latin typeface="Segoe UI"/>
              <a:ea typeface="+mn-ea"/>
              <a:cs typeface="+mn-cs"/>
            </a:endParaRPr>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896B66-0B3A-474C-9C9C-E4F07B1F5DAD}" type="datetime1">
              <a:rPr kumimoji="0" lang="sv-SE" sz="800" b="0" i="0" u="none" strike="noStrike" kern="1200" cap="none" spc="80" normalizeH="0" baseline="0" noProof="0" smtClean="0">
                <a:ln>
                  <a:noFill/>
                </a:ln>
                <a:solidFill>
                  <a:srgbClr val="CCCCCC"/>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2023-06-14</a:t>
            </a:fld>
            <a:endParaRPr kumimoji="0" lang="sv-SE" sz="800" b="0" i="0" u="none" strike="noStrike" kern="1200" cap="none" spc="80" normalizeH="0" baseline="0" noProof="0" dirty="0">
              <a:ln>
                <a:noFill/>
              </a:ln>
              <a:solidFill>
                <a:srgbClr val="CCCCCC"/>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92D3BB94-4ECF-438F-8E3A-010DF72A9A91}"/>
              </a:ext>
            </a:extLst>
          </p:cNvPr>
          <p:cNvSpPr txBox="1"/>
          <p:nvPr/>
        </p:nvSpPr>
        <p:spPr>
          <a:xfrm>
            <a:off x="7592134" y="2660406"/>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AK</a:t>
            </a:r>
            <a:endParaRPr kumimoji="0" lang="en-SE" sz="1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38" name="Donut 120">
            <a:extLst>
              <a:ext uri="{FF2B5EF4-FFF2-40B4-BE49-F238E27FC236}">
                <a16:creationId xmlns:a16="http://schemas.microsoft.com/office/drawing/2014/main" id="{2F8B7716-B604-4DDD-A7BA-D0F645821D18}"/>
              </a:ext>
            </a:extLst>
          </p:cNvPr>
          <p:cNvSpPr/>
          <p:nvPr/>
        </p:nvSpPr>
        <p:spPr>
          <a:xfrm>
            <a:off x="7554215" y="3667597"/>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E8F166F-AAB5-4001-905E-AF0B48A056C5}"/>
              </a:ext>
            </a:extLst>
          </p:cNvPr>
          <p:cNvSpPr/>
          <p:nvPr/>
        </p:nvSpPr>
        <p:spPr>
          <a:xfrm>
            <a:off x="1332411" y="792303"/>
            <a:ext cx="8402015" cy="596554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C25BE0A-9B83-4511-8200-974716CB609B}"/>
              </a:ext>
            </a:extLst>
          </p:cNvPr>
          <p:cNvSpPr txBox="1"/>
          <p:nvPr/>
        </p:nvSpPr>
        <p:spPr>
          <a:xfrm>
            <a:off x="3692988" y="174109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MK</a:t>
            </a:r>
            <a:endParaRPr kumimoji="0" lang="en-SE"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8747F577-AAF5-4C88-A5E8-4D36FA1DD01F}"/>
              </a:ext>
            </a:extLst>
          </p:cNvPr>
          <p:cNvSpPr txBox="1"/>
          <p:nvPr/>
        </p:nvSpPr>
        <p:spPr>
          <a:xfrm>
            <a:off x="3600946" y="2544227"/>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Slot 1</a:t>
            </a:r>
            <a:endParaRPr kumimoji="0" lang="en-SE"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50CBEF05-1282-4E62-949A-2E26C6D3F480}"/>
              </a:ext>
            </a:extLst>
          </p:cNvPr>
          <p:cNvSpPr txBox="1"/>
          <p:nvPr/>
        </p:nvSpPr>
        <p:spPr>
          <a:xfrm>
            <a:off x="4591474" y="174194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MK</a:t>
            </a:r>
            <a:endParaRPr kumimoji="0" lang="en-SE"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F89F11CF-D771-4512-931D-7F009480AF41}"/>
              </a:ext>
            </a:extLst>
          </p:cNvPr>
          <p:cNvSpPr txBox="1"/>
          <p:nvPr/>
        </p:nvSpPr>
        <p:spPr>
          <a:xfrm>
            <a:off x="6353021" y="174194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AK</a:t>
            </a:r>
            <a:endParaRPr kumimoji="0" lang="en-SE" sz="14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E9F2C637-042B-4EEF-AFE1-C7F3151491D5}"/>
              </a:ext>
            </a:extLst>
          </p:cNvPr>
          <p:cNvGrpSpPr/>
          <p:nvPr/>
        </p:nvGrpSpPr>
        <p:grpSpPr>
          <a:xfrm>
            <a:off x="4417379" y="2105920"/>
            <a:ext cx="2728151" cy="466055"/>
            <a:chOff x="3663564" y="1914421"/>
            <a:chExt cx="3641441" cy="621916"/>
          </a:xfrm>
        </p:grpSpPr>
        <p:sp>
          <p:nvSpPr>
            <p:cNvPr id="81" name="Rounded Rectangle 49">
              <a:extLst>
                <a:ext uri="{FF2B5EF4-FFF2-40B4-BE49-F238E27FC236}">
                  <a16:creationId xmlns:a16="http://schemas.microsoft.com/office/drawing/2014/main" id="{55C155F2-3875-4C06-9B96-9D84785FE48F}"/>
                </a:ext>
              </a:extLst>
            </p:cNvPr>
            <p:cNvSpPr/>
            <p:nvPr/>
          </p:nvSpPr>
          <p:spPr>
            <a:xfrm>
              <a:off x="3663564" y="1914421"/>
              <a:ext cx="3641441" cy="621916"/>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Hexagon 81">
              <a:extLst>
                <a:ext uri="{FF2B5EF4-FFF2-40B4-BE49-F238E27FC236}">
                  <a16:creationId xmlns:a16="http://schemas.microsoft.com/office/drawing/2014/main" id="{AC46F8FA-8391-467C-8D8D-82654285591B}"/>
                </a:ext>
              </a:extLst>
            </p:cNvPr>
            <p:cNvSpPr/>
            <p:nvPr/>
          </p:nvSpPr>
          <p:spPr>
            <a:xfrm>
              <a:off x="4000132"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Hexagon 82">
              <a:extLst>
                <a:ext uri="{FF2B5EF4-FFF2-40B4-BE49-F238E27FC236}">
                  <a16:creationId xmlns:a16="http://schemas.microsoft.com/office/drawing/2014/main" id="{28C347B1-F8ED-4FD3-9012-EE268611065F}"/>
                </a:ext>
              </a:extLst>
            </p:cNvPr>
            <p:cNvSpPr/>
            <p:nvPr/>
          </p:nvSpPr>
          <p:spPr>
            <a:xfrm>
              <a:off x="4564699"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Hexagon 83">
              <a:extLst>
                <a:ext uri="{FF2B5EF4-FFF2-40B4-BE49-F238E27FC236}">
                  <a16:creationId xmlns:a16="http://schemas.microsoft.com/office/drawing/2014/main" id="{16CA0D6D-6C3A-4B25-B02E-65EF21BCFF5B}"/>
                </a:ext>
              </a:extLst>
            </p:cNvPr>
            <p:cNvSpPr/>
            <p:nvPr/>
          </p:nvSpPr>
          <p:spPr>
            <a:xfrm>
              <a:off x="5129266"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Hexagon 84">
              <a:extLst>
                <a:ext uri="{FF2B5EF4-FFF2-40B4-BE49-F238E27FC236}">
                  <a16:creationId xmlns:a16="http://schemas.microsoft.com/office/drawing/2014/main" id="{CB54137D-B936-4746-A07F-13038327D039}"/>
                </a:ext>
              </a:extLst>
            </p:cNvPr>
            <p:cNvSpPr/>
            <p:nvPr/>
          </p:nvSpPr>
          <p:spPr>
            <a:xfrm>
              <a:off x="5699145"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Hexagon 85">
              <a:extLst>
                <a:ext uri="{FF2B5EF4-FFF2-40B4-BE49-F238E27FC236}">
                  <a16:creationId xmlns:a16="http://schemas.microsoft.com/office/drawing/2014/main" id="{386251BF-E6CD-4BA1-80F4-F0C1FDA99118}"/>
                </a:ext>
              </a:extLst>
            </p:cNvPr>
            <p:cNvSpPr/>
            <p:nvPr/>
          </p:nvSpPr>
          <p:spPr>
            <a:xfrm>
              <a:off x="6239833" y="1960021"/>
              <a:ext cx="437766" cy="51429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Hexagon 86">
              <a:extLst>
                <a:ext uri="{FF2B5EF4-FFF2-40B4-BE49-F238E27FC236}">
                  <a16:creationId xmlns:a16="http://schemas.microsoft.com/office/drawing/2014/main" id="{359F60F1-7460-4FC3-96B8-1820FC127AFF}"/>
                </a:ext>
              </a:extLst>
            </p:cNvPr>
            <p:cNvSpPr/>
            <p:nvPr/>
          </p:nvSpPr>
          <p:spPr>
            <a:xfrm>
              <a:off x="6828806"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2" name="TextBox 101">
            <a:extLst>
              <a:ext uri="{FF2B5EF4-FFF2-40B4-BE49-F238E27FC236}">
                <a16:creationId xmlns:a16="http://schemas.microsoft.com/office/drawing/2014/main" id="{6F3921FC-FF9F-45C1-BADA-1B5BA9A0F238}"/>
              </a:ext>
            </a:extLst>
          </p:cNvPr>
          <p:cNvSpPr txBox="1"/>
          <p:nvPr/>
        </p:nvSpPr>
        <p:spPr>
          <a:xfrm>
            <a:off x="8028590" y="3700151"/>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a:ln>
                  <a:noFill/>
                </a:ln>
                <a:solidFill>
                  <a:srgbClr val="FFC000"/>
                </a:solidFill>
                <a:effectLst/>
                <a:uLnTx/>
                <a:uFillTx/>
                <a:latin typeface="Calibri" panose="020F0502020204030204"/>
                <a:ea typeface="+mn-ea"/>
                <a:cs typeface="+mn-cs"/>
              </a:rPr>
              <a:t>CMK1</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6A64AAFF-A053-4FDB-87DD-606A5B91798F}"/>
              </a:ext>
            </a:extLst>
          </p:cNvPr>
          <p:cNvSpPr txBox="1"/>
          <p:nvPr/>
        </p:nvSpPr>
        <p:spPr>
          <a:xfrm>
            <a:off x="8054562" y="3830909"/>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 7</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D28ACE17-2361-4C33-8473-4CD00DC43516}"/>
              </a:ext>
            </a:extLst>
          </p:cNvPr>
          <p:cNvSpPr txBox="1"/>
          <p:nvPr/>
        </p:nvSpPr>
        <p:spPr>
          <a:xfrm>
            <a:off x="7488207" y="2858116"/>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Slot 6</a:t>
            </a:r>
            <a:endParaRPr kumimoji="0" lang="en-SE" sz="12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pic>
        <p:nvPicPr>
          <p:cNvPr id="135" name="Picture 134">
            <a:extLst>
              <a:ext uri="{FF2B5EF4-FFF2-40B4-BE49-F238E27FC236}">
                <a16:creationId xmlns:a16="http://schemas.microsoft.com/office/drawing/2014/main" id="{96580D9A-FAA5-4C1C-9C1F-8F24DD795202}"/>
              </a:ext>
            </a:extLst>
          </p:cNvPr>
          <p:cNvPicPr>
            <a:picLocks noChangeAspect="1"/>
          </p:cNvPicPr>
          <p:nvPr/>
        </p:nvPicPr>
        <p:blipFill>
          <a:blip r:embed="rId3"/>
          <a:stretch>
            <a:fillRect/>
          </a:stretch>
        </p:blipFill>
        <p:spPr>
          <a:xfrm>
            <a:off x="9821325" y="4930157"/>
            <a:ext cx="356647" cy="575737"/>
          </a:xfrm>
          <a:prstGeom prst="rect">
            <a:avLst/>
          </a:prstGeom>
        </p:spPr>
      </p:pic>
      <p:pic>
        <p:nvPicPr>
          <p:cNvPr id="155" name="Picture 154"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95097" y="3416332"/>
            <a:ext cx="154013" cy="719213"/>
          </a:xfrm>
          <a:prstGeom prst="rect">
            <a:avLst/>
          </a:prstGeom>
        </p:spPr>
      </p:pic>
      <p:sp>
        <p:nvSpPr>
          <p:cNvPr id="156" name="TextBox 155">
            <a:extLst>
              <a:ext uri="{FF2B5EF4-FFF2-40B4-BE49-F238E27FC236}">
                <a16:creationId xmlns:a16="http://schemas.microsoft.com/office/drawing/2014/main" id="{3F5293CB-EFA4-40BA-9E2A-05B1198DB2D6}"/>
              </a:ext>
            </a:extLst>
          </p:cNvPr>
          <p:cNvSpPr txBox="1"/>
          <p:nvPr/>
        </p:nvSpPr>
        <p:spPr>
          <a:xfrm>
            <a:off x="9781323" y="3421394"/>
            <a:ext cx="23123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First interlock module-Chopper Pit</a:t>
            </a:r>
          </a:p>
        </p:txBody>
      </p:sp>
      <p:sp>
        <p:nvSpPr>
          <p:cNvPr id="182" name="TextBox 181">
            <a:extLst>
              <a:ext uri="{FF2B5EF4-FFF2-40B4-BE49-F238E27FC236}">
                <a16:creationId xmlns:a16="http://schemas.microsoft.com/office/drawing/2014/main" id="{6F3921FC-FF9F-45C1-BADA-1B5BA9A0F238}"/>
              </a:ext>
            </a:extLst>
          </p:cNvPr>
          <p:cNvSpPr txBox="1"/>
          <p:nvPr/>
        </p:nvSpPr>
        <p:spPr>
          <a:xfrm>
            <a:off x="8007352" y="4172493"/>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a:ln>
                  <a:noFill/>
                </a:ln>
                <a:solidFill>
                  <a:srgbClr val="FFC000"/>
                </a:solidFill>
                <a:effectLst/>
                <a:uLnTx/>
                <a:uFillTx/>
                <a:latin typeface="Calibri" panose="020F0502020204030204"/>
                <a:ea typeface="+mn-ea"/>
                <a:cs typeface="+mn-cs"/>
              </a:rPr>
              <a:t>CMK2</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3" name="TextBox 182">
            <a:extLst>
              <a:ext uri="{FF2B5EF4-FFF2-40B4-BE49-F238E27FC236}">
                <a16:creationId xmlns:a16="http://schemas.microsoft.com/office/drawing/2014/main" id="{6A64AAFF-A053-4FDB-87DD-606A5B91798F}"/>
              </a:ext>
            </a:extLst>
          </p:cNvPr>
          <p:cNvSpPr txBox="1"/>
          <p:nvPr/>
        </p:nvSpPr>
        <p:spPr>
          <a:xfrm>
            <a:off x="8033324" y="4303251"/>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 8</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7" name="TextBox 186">
            <a:extLst>
              <a:ext uri="{FF2B5EF4-FFF2-40B4-BE49-F238E27FC236}">
                <a16:creationId xmlns:a16="http://schemas.microsoft.com/office/drawing/2014/main" id="{6F3921FC-FF9F-45C1-BADA-1B5BA9A0F238}"/>
              </a:ext>
            </a:extLst>
          </p:cNvPr>
          <p:cNvSpPr txBox="1"/>
          <p:nvPr/>
        </p:nvSpPr>
        <p:spPr>
          <a:xfrm>
            <a:off x="8041372" y="4664816"/>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a:ln>
                  <a:noFill/>
                </a:ln>
                <a:solidFill>
                  <a:srgbClr val="FFC000"/>
                </a:solidFill>
                <a:effectLst/>
                <a:uLnTx/>
                <a:uFillTx/>
                <a:latin typeface="Calibri" panose="020F0502020204030204"/>
                <a:ea typeface="+mn-ea"/>
                <a:cs typeface="+mn-cs"/>
              </a:rPr>
              <a:t>CMK3</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8" name="TextBox 187">
            <a:extLst>
              <a:ext uri="{FF2B5EF4-FFF2-40B4-BE49-F238E27FC236}">
                <a16:creationId xmlns:a16="http://schemas.microsoft.com/office/drawing/2014/main" id="{6A64AAFF-A053-4FDB-87DD-606A5B91798F}"/>
              </a:ext>
            </a:extLst>
          </p:cNvPr>
          <p:cNvSpPr txBox="1"/>
          <p:nvPr/>
        </p:nvSpPr>
        <p:spPr>
          <a:xfrm>
            <a:off x="8067344" y="4795574"/>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a:t>
            </a:r>
            <a:r>
              <a:rPr kumimoji="0" lang="en-US" sz="1000" b="1" i="0" u="none" strike="noStrike" kern="1200" cap="none" spc="0" normalizeH="0" noProof="0" dirty="0">
                <a:ln>
                  <a:noFill/>
                </a:ln>
                <a:solidFill>
                  <a:srgbClr val="FFC000"/>
                </a:solidFill>
                <a:effectLst/>
                <a:uLnTx/>
                <a:uFillTx/>
                <a:latin typeface="Calibri" panose="020F0502020204030204"/>
                <a:ea typeface="+mn-ea"/>
                <a:cs typeface="+mn-cs"/>
              </a:rPr>
              <a:t> 9</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pic>
        <p:nvPicPr>
          <p:cNvPr id="209" name="Picture 208"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95097" y="3798626"/>
            <a:ext cx="154013" cy="719213"/>
          </a:xfrm>
          <a:prstGeom prst="rect">
            <a:avLst/>
          </a:prstGeom>
        </p:spPr>
      </p:pic>
      <p:sp>
        <p:nvSpPr>
          <p:cNvPr id="210" name="TextBox 209">
            <a:extLst>
              <a:ext uri="{FF2B5EF4-FFF2-40B4-BE49-F238E27FC236}">
                <a16:creationId xmlns:a16="http://schemas.microsoft.com/office/drawing/2014/main" id="{3F5293CB-EFA4-40BA-9E2A-05B1198DB2D6}"/>
              </a:ext>
            </a:extLst>
          </p:cNvPr>
          <p:cNvSpPr txBox="1"/>
          <p:nvPr/>
        </p:nvSpPr>
        <p:spPr>
          <a:xfrm>
            <a:off x="9776139" y="3851816"/>
            <a:ext cx="300324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Second interlock module-Beam Line</a:t>
            </a:r>
          </a:p>
        </p:txBody>
      </p:sp>
      <p:pic>
        <p:nvPicPr>
          <p:cNvPr id="211" name="Picture 210"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95097" y="4248698"/>
            <a:ext cx="154013" cy="719213"/>
          </a:xfrm>
          <a:prstGeom prst="rect">
            <a:avLst/>
          </a:prstGeom>
        </p:spPr>
      </p:pic>
      <p:sp>
        <p:nvSpPr>
          <p:cNvPr id="212" name="TextBox 211">
            <a:extLst>
              <a:ext uri="{FF2B5EF4-FFF2-40B4-BE49-F238E27FC236}">
                <a16:creationId xmlns:a16="http://schemas.microsoft.com/office/drawing/2014/main" id="{3F5293CB-EFA4-40BA-9E2A-05B1198DB2D6}"/>
              </a:ext>
            </a:extLst>
          </p:cNvPr>
          <p:cNvSpPr txBox="1"/>
          <p:nvPr/>
        </p:nvSpPr>
        <p:spPr>
          <a:xfrm>
            <a:off x="9782107" y="4277824"/>
            <a:ext cx="270250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Third interlock module-Beam Line</a:t>
            </a:r>
          </a:p>
        </p:txBody>
      </p:sp>
      <p:pic>
        <p:nvPicPr>
          <p:cNvPr id="217" name="Picture 216">
            <a:extLst>
              <a:ext uri="{FF2B5EF4-FFF2-40B4-BE49-F238E27FC236}">
                <a16:creationId xmlns:a16="http://schemas.microsoft.com/office/drawing/2014/main" id="{96580D9A-FAA5-4C1C-9C1F-8F24DD795202}"/>
              </a:ext>
            </a:extLst>
          </p:cNvPr>
          <p:cNvPicPr>
            <a:picLocks noChangeAspect="1"/>
          </p:cNvPicPr>
          <p:nvPr/>
        </p:nvPicPr>
        <p:blipFill>
          <a:blip r:embed="rId3"/>
          <a:stretch>
            <a:fillRect/>
          </a:stretch>
        </p:blipFill>
        <p:spPr>
          <a:xfrm>
            <a:off x="9821325" y="5665875"/>
            <a:ext cx="356647" cy="575737"/>
          </a:xfrm>
          <a:prstGeom prst="rect">
            <a:avLst/>
          </a:prstGeom>
        </p:spPr>
      </p:pic>
      <p:sp>
        <p:nvSpPr>
          <p:cNvPr id="218" name="TextBox 217">
            <a:extLst>
              <a:ext uri="{FF2B5EF4-FFF2-40B4-BE49-F238E27FC236}">
                <a16:creationId xmlns:a16="http://schemas.microsoft.com/office/drawing/2014/main" id="{3F5293CB-EFA4-40BA-9E2A-05B1198DB2D6}"/>
              </a:ext>
            </a:extLst>
          </p:cNvPr>
          <p:cNvSpPr txBox="1"/>
          <p:nvPr/>
        </p:nvSpPr>
        <p:spPr>
          <a:xfrm>
            <a:off x="9734426" y="5450067"/>
            <a:ext cx="21606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First access door-Ground Level</a:t>
            </a:r>
          </a:p>
        </p:txBody>
      </p:sp>
      <p:sp>
        <p:nvSpPr>
          <p:cNvPr id="219" name="TextBox 218">
            <a:extLst>
              <a:ext uri="{FF2B5EF4-FFF2-40B4-BE49-F238E27FC236}">
                <a16:creationId xmlns:a16="http://schemas.microsoft.com/office/drawing/2014/main" id="{3F5293CB-EFA4-40BA-9E2A-05B1198DB2D6}"/>
              </a:ext>
            </a:extLst>
          </p:cNvPr>
          <p:cNvSpPr txBox="1"/>
          <p:nvPr/>
        </p:nvSpPr>
        <p:spPr>
          <a:xfrm>
            <a:off x="9734426" y="6185380"/>
            <a:ext cx="232270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Second access door-Elevated Level</a:t>
            </a:r>
          </a:p>
        </p:txBody>
      </p:sp>
      <p:grpSp>
        <p:nvGrpSpPr>
          <p:cNvPr id="7" name="Group 6"/>
          <p:cNvGrpSpPr/>
          <p:nvPr/>
        </p:nvGrpSpPr>
        <p:grpSpPr>
          <a:xfrm>
            <a:off x="7581732" y="3126543"/>
            <a:ext cx="465937" cy="3046559"/>
            <a:chOff x="6827917" y="1729978"/>
            <a:chExt cx="465937" cy="3046559"/>
          </a:xfrm>
        </p:grpSpPr>
        <p:sp>
          <p:nvSpPr>
            <p:cNvPr id="121" name="Hexagon 120">
              <a:extLst>
                <a:ext uri="{FF2B5EF4-FFF2-40B4-BE49-F238E27FC236}">
                  <a16:creationId xmlns:a16="http://schemas.microsoft.com/office/drawing/2014/main" id="{15D9EB00-D9BC-43A1-8B36-80B15A2FB446}"/>
                </a:ext>
              </a:extLst>
            </p:cNvPr>
            <p:cNvSpPr/>
            <p:nvPr/>
          </p:nvSpPr>
          <p:spPr>
            <a:xfrm rot="5400000">
              <a:off x="6916412" y="3752315"/>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ounded Rectangle 49">
              <a:extLst>
                <a:ext uri="{FF2B5EF4-FFF2-40B4-BE49-F238E27FC236}">
                  <a16:creationId xmlns:a16="http://schemas.microsoft.com/office/drawing/2014/main" id="{57242B98-AF55-4119-BA5C-38A658730D00}"/>
                </a:ext>
              </a:extLst>
            </p:cNvPr>
            <p:cNvSpPr/>
            <p:nvPr/>
          </p:nvSpPr>
          <p:spPr>
            <a:xfrm rot="5400000">
              <a:off x="5537606" y="3020289"/>
              <a:ext cx="3046559" cy="465937"/>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0" name="Hexagon 219">
              <a:extLst>
                <a:ext uri="{FF2B5EF4-FFF2-40B4-BE49-F238E27FC236}">
                  <a16:creationId xmlns:a16="http://schemas.microsoft.com/office/drawing/2014/main" id="{15D9EB00-D9BC-43A1-8B36-80B15A2FB446}"/>
                </a:ext>
              </a:extLst>
            </p:cNvPr>
            <p:cNvSpPr/>
            <p:nvPr/>
          </p:nvSpPr>
          <p:spPr>
            <a:xfrm rot="5400000">
              <a:off x="6920496" y="4228591"/>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1" name="Hexagon 220">
              <a:extLst>
                <a:ext uri="{FF2B5EF4-FFF2-40B4-BE49-F238E27FC236}">
                  <a16:creationId xmlns:a16="http://schemas.microsoft.com/office/drawing/2014/main" id="{15D9EB00-D9BC-43A1-8B36-80B15A2FB446}"/>
                </a:ext>
              </a:extLst>
            </p:cNvPr>
            <p:cNvSpPr/>
            <p:nvPr/>
          </p:nvSpPr>
          <p:spPr>
            <a:xfrm rot="5400000">
              <a:off x="6904790" y="2312010"/>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2" name="Hexagon 221">
              <a:extLst>
                <a:ext uri="{FF2B5EF4-FFF2-40B4-BE49-F238E27FC236}">
                  <a16:creationId xmlns:a16="http://schemas.microsoft.com/office/drawing/2014/main" id="{15D9EB00-D9BC-43A1-8B36-80B15A2FB446}"/>
                </a:ext>
              </a:extLst>
            </p:cNvPr>
            <p:cNvSpPr/>
            <p:nvPr/>
          </p:nvSpPr>
          <p:spPr>
            <a:xfrm rot="5400000">
              <a:off x="6903037" y="2785840"/>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Hexagon 222">
              <a:extLst>
                <a:ext uri="{FF2B5EF4-FFF2-40B4-BE49-F238E27FC236}">
                  <a16:creationId xmlns:a16="http://schemas.microsoft.com/office/drawing/2014/main" id="{15D9EB00-D9BC-43A1-8B36-80B15A2FB446}"/>
                </a:ext>
              </a:extLst>
            </p:cNvPr>
            <p:cNvSpPr/>
            <p:nvPr/>
          </p:nvSpPr>
          <p:spPr>
            <a:xfrm rot="5400000">
              <a:off x="6908256" y="3270753"/>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6" name="Oval 225">
            <a:extLst>
              <a:ext uri="{FF2B5EF4-FFF2-40B4-BE49-F238E27FC236}">
                <a16:creationId xmlns:a16="http://schemas.microsoft.com/office/drawing/2014/main" id="{ABE251DC-CC29-4143-A2FC-AFECC4E43241}"/>
              </a:ext>
            </a:extLst>
          </p:cNvPr>
          <p:cNvSpPr/>
          <p:nvPr/>
        </p:nvSpPr>
        <p:spPr>
          <a:xfrm>
            <a:off x="3820656" y="2256115"/>
            <a:ext cx="118821" cy="11219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7" name="Straight Connector 226">
            <a:extLst>
              <a:ext uri="{FF2B5EF4-FFF2-40B4-BE49-F238E27FC236}">
                <a16:creationId xmlns:a16="http://schemas.microsoft.com/office/drawing/2014/main" id="{B99125AB-BB53-4D8B-B230-334E1FAA23F2}"/>
              </a:ext>
            </a:extLst>
          </p:cNvPr>
          <p:cNvCxnSpPr>
            <a:cxnSpLocks/>
          </p:cNvCxnSpPr>
          <p:nvPr/>
        </p:nvCxnSpPr>
        <p:spPr>
          <a:xfrm>
            <a:off x="3880062" y="1997967"/>
            <a:ext cx="0" cy="612000"/>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28" name="Donut 120">
            <a:extLst>
              <a:ext uri="{FF2B5EF4-FFF2-40B4-BE49-F238E27FC236}">
                <a16:creationId xmlns:a16="http://schemas.microsoft.com/office/drawing/2014/main" id="{2F8B7716-B604-4DDD-A7BA-D0F645821D18}"/>
              </a:ext>
            </a:extLst>
          </p:cNvPr>
          <p:cNvSpPr/>
          <p:nvPr/>
        </p:nvSpPr>
        <p:spPr>
          <a:xfrm>
            <a:off x="3616772" y="2088518"/>
            <a:ext cx="506347" cy="467262"/>
          </a:xfrm>
          <a:prstGeom prst="donut">
            <a:avLst>
              <a:gd name="adj" fmla="val 1716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Oval 232">
            <a:extLst>
              <a:ext uri="{FF2B5EF4-FFF2-40B4-BE49-F238E27FC236}">
                <a16:creationId xmlns:a16="http://schemas.microsoft.com/office/drawing/2014/main" id="{ABE251DC-CC29-4143-A2FC-AFECC4E43241}"/>
              </a:ext>
            </a:extLst>
          </p:cNvPr>
          <p:cNvSpPr/>
          <p:nvPr/>
        </p:nvSpPr>
        <p:spPr>
          <a:xfrm>
            <a:off x="4750790" y="2273697"/>
            <a:ext cx="118821" cy="11219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4" name="Straight Connector 233">
            <a:extLst>
              <a:ext uri="{FF2B5EF4-FFF2-40B4-BE49-F238E27FC236}">
                <a16:creationId xmlns:a16="http://schemas.microsoft.com/office/drawing/2014/main" id="{B99125AB-BB53-4D8B-B230-334E1FAA23F2}"/>
              </a:ext>
            </a:extLst>
          </p:cNvPr>
          <p:cNvCxnSpPr>
            <a:cxnSpLocks/>
          </p:cNvCxnSpPr>
          <p:nvPr/>
        </p:nvCxnSpPr>
        <p:spPr>
          <a:xfrm rot="5400000">
            <a:off x="4810196" y="2015549"/>
            <a:ext cx="0" cy="612000"/>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5" name="Donut 120">
            <a:extLst>
              <a:ext uri="{FF2B5EF4-FFF2-40B4-BE49-F238E27FC236}">
                <a16:creationId xmlns:a16="http://schemas.microsoft.com/office/drawing/2014/main" id="{2F8B7716-B604-4DDD-A7BA-D0F645821D18}"/>
              </a:ext>
            </a:extLst>
          </p:cNvPr>
          <p:cNvSpPr/>
          <p:nvPr/>
        </p:nvSpPr>
        <p:spPr>
          <a:xfrm>
            <a:off x="4546906" y="2106100"/>
            <a:ext cx="506347" cy="467262"/>
          </a:xfrm>
          <a:prstGeom prst="donut">
            <a:avLst>
              <a:gd name="adj" fmla="val 1716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Oval 236">
            <a:extLst>
              <a:ext uri="{FF2B5EF4-FFF2-40B4-BE49-F238E27FC236}">
                <a16:creationId xmlns:a16="http://schemas.microsoft.com/office/drawing/2014/main" id="{ABE251DC-CC29-4143-A2FC-AFECC4E43241}"/>
              </a:ext>
            </a:extLst>
          </p:cNvPr>
          <p:cNvSpPr/>
          <p:nvPr/>
        </p:nvSpPr>
        <p:spPr>
          <a:xfrm>
            <a:off x="6471836" y="2272196"/>
            <a:ext cx="118821" cy="112198"/>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8" name="Straight Connector 237">
            <a:extLst>
              <a:ext uri="{FF2B5EF4-FFF2-40B4-BE49-F238E27FC236}">
                <a16:creationId xmlns:a16="http://schemas.microsoft.com/office/drawing/2014/main" id="{B99125AB-BB53-4D8B-B230-334E1FAA23F2}"/>
              </a:ext>
            </a:extLst>
          </p:cNvPr>
          <p:cNvCxnSpPr>
            <a:cxnSpLocks/>
          </p:cNvCxnSpPr>
          <p:nvPr/>
        </p:nvCxnSpPr>
        <p:spPr>
          <a:xfrm>
            <a:off x="6531242" y="2014048"/>
            <a:ext cx="0" cy="612000"/>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9" name="Donut 120">
            <a:extLst>
              <a:ext uri="{FF2B5EF4-FFF2-40B4-BE49-F238E27FC236}">
                <a16:creationId xmlns:a16="http://schemas.microsoft.com/office/drawing/2014/main" id="{2F8B7716-B604-4DDD-A7BA-D0F645821D18}"/>
              </a:ext>
            </a:extLst>
          </p:cNvPr>
          <p:cNvSpPr/>
          <p:nvPr/>
        </p:nvSpPr>
        <p:spPr>
          <a:xfrm>
            <a:off x="6267952" y="2104599"/>
            <a:ext cx="506347" cy="467262"/>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0" name="Group 239"/>
          <p:cNvGrpSpPr/>
          <p:nvPr/>
        </p:nvGrpSpPr>
        <p:grpSpPr>
          <a:xfrm>
            <a:off x="5439519" y="2026689"/>
            <a:ext cx="506347" cy="612000"/>
            <a:chOff x="2862957" y="810418"/>
            <a:chExt cx="506347" cy="612000"/>
          </a:xfrm>
        </p:grpSpPr>
        <p:sp>
          <p:nvSpPr>
            <p:cNvPr id="241" name="Oval 240">
              <a:extLst>
                <a:ext uri="{FF2B5EF4-FFF2-40B4-BE49-F238E27FC236}">
                  <a16:creationId xmlns:a16="http://schemas.microsoft.com/office/drawing/2014/main" id="{ABE251DC-CC29-4143-A2FC-AFECC4E43241}"/>
                </a:ext>
              </a:extLst>
            </p:cNvPr>
            <p:cNvSpPr/>
            <p:nvPr/>
          </p:nvSpPr>
          <p:spPr>
            <a:xfrm>
              <a:off x="3066841" y="1068566"/>
              <a:ext cx="118821" cy="112198"/>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2" name="Straight Connector 241">
              <a:extLst>
                <a:ext uri="{FF2B5EF4-FFF2-40B4-BE49-F238E27FC236}">
                  <a16:creationId xmlns:a16="http://schemas.microsoft.com/office/drawing/2014/main" id="{B99125AB-BB53-4D8B-B230-334E1FAA23F2}"/>
                </a:ext>
              </a:extLst>
            </p:cNvPr>
            <p:cNvCxnSpPr>
              <a:cxnSpLocks/>
            </p:cNvCxnSpPr>
            <p:nvPr/>
          </p:nvCxnSpPr>
          <p:spPr>
            <a:xfrm>
              <a:off x="3126247" y="810418"/>
              <a:ext cx="0" cy="612000"/>
            </a:xfrm>
            <a:prstGeom prst="line">
              <a:avLst/>
            </a:prstGeom>
            <a:ln w="38100">
              <a:solidFill>
                <a:srgbClr val="7030A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43" name="Donut 120">
              <a:extLst>
                <a:ext uri="{FF2B5EF4-FFF2-40B4-BE49-F238E27FC236}">
                  <a16:creationId xmlns:a16="http://schemas.microsoft.com/office/drawing/2014/main" id="{2F8B7716-B604-4DDD-A7BA-D0F645821D18}"/>
                </a:ext>
              </a:extLst>
            </p:cNvPr>
            <p:cNvSpPr/>
            <p:nvPr/>
          </p:nvSpPr>
          <p:spPr>
            <a:xfrm>
              <a:off x="2862957" y="900969"/>
              <a:ext cx="506347" cy="467262"/>
            </a:xfrm>
            <a:prstGeom prst="donut">
              <a:avLst>
                <a:gd name="adj" fmla="val 17161"/>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9" name="Oval 248">
            <a:extLst>
              <a:ext uri="{FF2B5EF4-FFF2-40B4-BE49-F238E27FC236}">
                <a16:creationId xmlns:a16="http://schemas.microsoft.com/office/drawing/2014/main" id="{ABE251DC-CC29-4143-A2FC-AFECC4E43241}"/>
              </a:ext>
            </a:extLst>
          </p:cNvPr>
          <p:cNvSpPr/>
          <p:nvPr/>
        </p:nvSpPr>
        <p:spPr>
          <a:xfrm>
            <a:off x="7757632" y="3307625"/>
            <a:ext cx="118821" cy="112198"/>
          </a:xfrm>
          <a:prstGeom prst="ellipse">
            <a:avLst/>
          </a:prstGeom>
          <a:solidFill>
            <a:schemeClr val="accent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Donut 120">
            <a:extLst>
              <a:ext uri="{FF2B5EF4-FFF2-40B4-BE49-F238E27FC236}">
                <a16:creationId xmlns:a16="http://schemas.microsoft.com/office/drawing/2014/main" id="{2F8B7716-B604-4DDD-A7BA-D0F645821D18}"/>
              </a:ext>
            </a:extLst>
          </p:cNvPr>
          <p:cNvSpPr/>
          <p:nvPr/>
        </p:nvSpPr>
        <p:spPr>
          <a:xfrm>
            <a:off x="7553748" y="3140028"/>
            <a:ext cx="506347" cy="467262"/>
          </a:xfrm>
          <a:prstGeom prst="donut">
            <a:avLst>
              <a:gd name="adj" fmla="val 1716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Oval 252">
            <a:extLst>
              <a:ext uri="{FF2B5EF4-FFF2-40B4-BE49-F238E27FC236}">
                <a16:creationId xmlns:a16="http://schemas.microsoft.com/office/drawing/2014/main" id="{ABE251DC-CC29-4143-A2FC-AFECC4E43241}"/>
              </a:ext>
            </a:extLst>
          </p:cNvPr>
          <p:cNvSpPr/>
          <p:nvPr/>
        </p:nvSpPr>
        <p:spPr>
          <a:xfrm>
            <a:off x="7758099" y="4324517"/>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4" name="Straight Connector 253">
            <a:extLst>
              <a:ext uri="{FF2B5EF4-FFF2-40B4-BE49-F238E27FC236}">
                <a16:creationId xmlns:a16="http://schemas.microsoft.com/office/drawing/2014/main" id="{B99125AB-BB53-4D8B-B230-334E1FAA23F2}"/>
              </a:ext>
            </a:extLst>
          </p:cNvPr>
          <p:cNvCxnSpPr>
            <a:cxnSpLocks/>
          </p:cNvCxnSpPr>
          <p:nvPr/>
        </p:nvCxnSpPr>
        <p:spPr>
          <a:xfrm>
            <a:off x="7817505" y="4066369"/>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5" name="Donut 120">
            <a:extLst>
              <a:ext uri="{FF2B5EF4-FFF2-40B4-BE49-F238E27FC236}">
                <a16:creationId xmlns:a16="http://schemas.microsoft.com/office/drawing/2014/main" id="{2F8B7716-B604-4DDD-A7BA-D0F645821D18}"/>
              </a:ext>
            </a:extLst>
          </p:cNvPr>
          <p:cNvSpPr/>
          <p:nvPr/>
        </p:nvSpPr>
        <p:spPr>
          <a:xfrm>
            <a:off x="7554215" y="4156920"/>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Oval 256">
            <a:extLst>
              <a:ext uri="{FF2B5EF4-FFF2-40B4-BE49-F238E27FC236}">
                <a16:creationId xmlns:a16="http://schemas.microsoft.com/office/drawing/2014/main" id="{ABE251DC-CC29-4143-A2FC-AFECC4E43241}"/>
              </a:ext>
            </a:extLst>
          </p:cNvPr>
          <p:cNvSpPr/>
          <p:nvPr/>
        </p:nvSpPr>
        <p:spPr>
          <a:xfrm>
            <a:off x="7757632" y="4801544"/>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8" name="Straight Connector 257">
            <a:extLst>
              <a:ext uri="{FF2B5EF4-FFF2-40B4-BE49-F238E27FC236}">
                <a16:creationId xmlns:a16="http://schemas.microsoft.com/office/drawing/2014/main" id="{B99125AB-BB53-4D8B-B230-334E1FAA23F2}"/>
              </a:ext>
            </a:extLst>
          </p:cNvPr>
          <p:cNvCxnSpPr>
            <a:cxnSpLocks/>
          </p:cNvCxnSpPr>
          <p:nvPr/>
        </p:nvCxnSpPr>
        <p:spPr>
          <a:xfrm>
            <a:off x="7817038" y="4543396"/>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9" name="Donut 120">
            <a:extLst>
              <a:ext uri="{FF2B5EF4-FFF2-40B4-BE49-F238E27FC236}">
                <a16:creationId xmlns:a16="http://schemas.microsoft.com/office/drawing/2014/main" id="{2F8B7716-B604-4DDD-A7BA-D0F645821D18}"/>
              </a:ext>
            </a:extLst>
          </p:cNvPr>
          <p:cNvSpPr/>
          <p:nvPr/>
        </p:nvSpPr>
        <p:spPr>
          <a:xfrm>
            <a:off x="7553748" y="4633947"/>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TextBox 269">
            <a:extLst>
              <a:ext uri="{FF2B5EF4-FFF2-40B4-BE49-F238E27FC236}">
                <a16:creationId xmlns:a16="http://schemas.microsoft.com/office/drawing/2014/main" id="{8747F577-AAF5-4C88-A5E8-4D36FA1DD01F}"/>
              </a:ext>
            </a:extLst>
          </p:cNvPr>
          <p:cNvSpPr txBox="1"/>
          <p:nvPr/>
        </p:nvSpPr>
        <p:spPr>
          <a:xfrm>
            <a:off x="4536166" y="2544749"/>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Slot 2</a:t>
            </a:r>
            <a:endParaRPr kumimoji="0" lang="en-SE"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2" name="TextBox 271">
            <a:extLst>
              <a:ext uri="{FF2B5EF4-FFF2-40B4-BE49-F238E27FC236}">
                <a16:creationId xmlns:a16="http://schemas.microsoft.com/office/drawing/2014/main" id="{8747F577-AAF5-4C88-A5E8-4D36FA1DD01F}"/>
              </a:ext>
            </a:extLst>
          </p:cNvPr>
          <p:cNvSpPr txBox="1"/>
          <p:nvPr/>
        </p:nvSpPr>
        <p:spPr>
          <a:xfrm>
            <a:off x="5426852" y="2544749"/>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Slot 3</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47" name="TextBox 146">
            <a:extLst>
              <a:ext uri="{FF2B5EF4-FFF2-40B4-BE49-F238E27FC236}">
                <a16:creationId xmlns:a16="http://schemas.microsoft.com/office/drawing/2014/main" id="{4D89D54A-E752-4EF0-9497-1E63810CBE9C}"/>
              </a:ext>
            </a:extLst>
          </p:cNvPr>
          <p:cNvSpPr txBox="1"/>
          <p:nvPr/>
        </p:nvSpPr>
        <p:spPr>
          <a:xfrm>
            <a:off x="4624194" y="2068668"/>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268" name="TextBox 267">
            <a:extLst>
              <a:ext uri="{FF2B5EF4-FFF2-40B4-BE49-F238E27FC236}">
                <a16:creationId xmlns:a16="http://schemas.microsoft.com/office/drawing/2014/main" id="{4D89D54A-E752-4EF0-9497-1E63810CBE9C}"/>
              </a:ext>
            </a:extLst>
          </p:cNvPr>
          <p:cNvSpPr txBox="1"/>
          <p:nvPr/>
        </p:nvSpPr>
        <p:spPr>
          <a:xfrm>
            <a:off x="5519696" y="2076275"/>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4D89D54A-E752-4EF0-9497-1E63810CBE9C}"/>
              </a:ext>
            </a:extLst>
          </p:cNvPr>
          <p:cNvSpPr txBox="1"/>
          <p:nvPr/>
        </p:nvSpPr>
        <p:spPr>
          <a:xfrm>
            <a:off x="3692033" y="2058438"/>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422831D-55C0-49B0-B2F6-953B83D479D3}"/>
              </a:ext>
            </a:extLst>
          </p:cNvPr>
          <p:cNvSpPr txBox="1"/>
          <p:nvPr/>
        </p:nvSpPr>
        <p:spPr>
          <a:xfrm>
            <a:off x="5622467" y="3107791"/>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Slot 5</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255EFA4-78FB-4006-B590-DABC397B9952}"/>
              </a:ext>
            </a:extLst>
          </p:cNvPr>
          <p:cNvSpPr txBox="1"/>
          <p:nvPr/>
        </p:nvSpPr>
        <p:spPr>
          <a:xfrm>
            <a:off x="5701514" y="2926212"/>
            <a:ext cx="5377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AVK</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45" name="Oval 244">
            <a:extLst>
              <a:ext uri="{FF2B5EF4-FFF2-40B4-BE49-F238E27FC236}">
                <a16:creationId xmlns:a16="http://schemas.microsoft.com/office/drawing/2014/main" id="{ABE251DC-CC29-4143-A2FC-AFECC4E43241}"/>
              </a:ext>
            </a:extLst>
          </p:cNvPr>
          <p:cNvSpPr/>
          <p:nvPr/>
        </p:nvSpPr>
        <p:spPr>
          <a:xfrm>
            <a:off x="6466139" y="3119468"/>
            <a:ext cx="118821" cy="112198"/>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6" name="Straight Connector 245">
            <a:extLst>
              <a:ext uri="{FF2B5EF4-FFF2-40B4-BE49-F238E27FC236}">
                <a16:creationId xmlns:a16="http://schemas.microsoft.com/office/drawing/2014/main" id="{B99125AB-BB53-4D8B-B230-334E1FAA23F2}"/>
              </a:ext>
            </a:extLst>
          </p:cNvPr>
          <p:cNvCxnSpPr>
            <a:cxnSpLocks/>
          </p:cNvCxnSpPr>
          <p:nvPr/>
        </p:nvCxnSpPr>
        <p:spPr>
          <a:xfrm>
            <a:off x="6525545" y="2861320"/>
            <a:ext cx="0" cy="612000"/>
          </a:xfrm>
          <a:prstGeom prst="line">
            <a:avLst/>
          </a:prstGeom>
          <a:ln w="38100">
            <a:solidFill>
              <a:srgbClr val="7030A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47" name="Donut 120">
            <a:extLst>
              <a:ext uri="{FF2B5EF4-FFF2-40B4-BE49-F238E27FC236}">
                <a16:creationId xmlns:a16="http://schemas.microsoft.com/office/drawing/2014/main" id="{2F8B7716-B604-4DDD-A7BA-D0F645821D18}"/>
              </a:ext>
            </a:extLst>
          </p:cNvPr>
          <p:cNvSpPr/>
          <p:nvPr/>
        </p:nvSpPr>
        <p:spPr>
          <a:xfrm>
            <a:off x="6262255" y="2951871"/>
            <a:ext cx="506347" cy="467262"/>
          </a:xfrm>
          <a:prstGeom prst="donut">
            <a:avLst>
              <a:gd name="adj" fmla="val 17161"/>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TextBox 270">
            <a:extLst>
              <a:ext uri="{FF2B5EF4-FFF2-40B4-BE49-F238E27FC236}">
                <a16:creationId xmlns:a16="http://schemas.microsoft.com/office/drawing/2014/main" id="{8747F577-AAF5-4C88-A5E8-4D36FA1DD01F}"/>
              </a:ext>
            </a:extLst>
          </p:cNvPr>
          <p:cNvSpPr txBox="1"/>
          <p:nvPr/>
        </p:nvSpPr>
        <p:spPr>
          <a:xfrm>
            <a:off x="6764701" y="2544749"/>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Slot 4</a:t>
            </a:r>
            <a:endParaRPr kumimoji="0" lang="en-SE" sz="12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269" name="TextBox 268">
            <a:extLst>
              <a:ext uri="{FF2B5EF4-FFF2-40B4-BE49-F238E27FC236}">
                <a16:creationId xmlns:a16="http://schemas.microsoft.com/office/drawing/2014/main" id="{4D89D54A-E752-4EF0-9497-1E63810CBE9C}"/>
              </a:ext>
            </a:extLst>
          </p:cNvPr>
          <p:cNvSpPr txBox="1"/>
          <p:nvPr/>
        </p:nvSpPr>
        <p:spPr>
          <a:xfrm>
            <a:off x="6337980" y="2909602"/>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4CD82209-3205-020B-5E30-7D3FB7B65A6E}"/>
              </a:ext>
            </a:extLst>
          </p:cNvPr>
          <p:cNvGrpSpPr/>
          <p:nvPr/>
        </p:nvGrpSpPr>
        <p:grpSpPr>
          <a:xfrm>
            <a:off x="6293889" y="2066684"/>
            <a:ext cx="466056" cy="1424451"/>
            <a:chOff x="6293889" y="2066684"/>
            <a:chExt cx="466056" cy="1424451"/>
          </a:xfrm>
        </p:grpSpPr>
        <p:sp>
          <p:nvSpPr>
            <p:cNvPr id="163" name="Hexagon 162">
              <a:extLst>
                <a:ext uri="{FF2B5EF4-FFF2-40B4-BE49-F238E27FC236}">
                  <a16:creationId xmlns:a16="http://schemas.microsoft.com/office/drawing/2014/main" id="{FEF712CB-8215-438B-A40A-1444241A8586}"/>
                </a:ext>
              </a:extLst>
            </p:cNvPr>
            <p:cNvSpPr/>
            <p:nvPr/>
          </p:nvSpPr>
          <p:spPr>
            <a:xfrm rot="16200000">
              <a:off x="6366117" y="2542698"/>
              <a:ext cx="321599" cy="385403"/>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57">
              <a:extLst>
                <a:ext uri="{FF2B5EF4-FFF2-40B4-BE49-F238E27FC236}">
                  <a16:creationId xmlns:a16="http://schemas.microsoft.com/office/drawing/2014/main" id="{EACEB642-DAC6-6243-E561-39844C33AC13}"/>
                </a:ext>
              </a:extLst>
            </p:cNvPr>
            <p:cNvGrpSpPr/>
            <p:nvPr/>
          </p:nvGrpSpPr>
          <p:grpSpPr>
            <a:xfrm>
              <a:off x="6293889" y="2066684"/>
              <a:ext cx="466056" cy="1424451"/>
              <a:chOff x="6293889" y="2066684"/>
              <a:chExt cx="466056" cy="1424451"/>
            </a:xfrm>
          </p:grpSpPr>
          <p:sp>
            <p:nvSpPr>
              <p:cNvPr id="159" name="Rounded Rectangle 49">
                <a:extLst>
                  <a:ext uri="{FF2B5EF4-FFF2-40B4-BE49-F238E27FC236}">
                    <a16:creationId xmlns:a16="http://schemas.microsoft.com/office/drawing/2014/main" id="{98EC79BC-00C0-4657-805F-3BACAB9E8C25}"/>
                  </a:ext>
                </a:extLst>
              </p:cNvPr>
              <p:cNvSpPr/>
              <p:nvPr/>
            </p:nvSpPr>
            <p:spPr>
              <a:xfrm rot="16200000">
                <a:off x="5814691" y="2545882"/>
                <a:ext cx="1424451" cy="466056"/>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2" name="Hexagon 161">
                <a:extLst>
                  <a:ext uri="{FF2B5EF4-FFF2-40B4-BE49-F238E27FC236}">
                    <a16:creationId xmlns:a16="http://schemas.microsoft.com/office/drawing/2014/main" id="{488F710F-0C29-4A53-8322-366BD88EBECE}"/>
                  </a:ext>
                </a:extLst>
              </p:cNvPr>
              <p:cNvSpPr/>
              <p:nvPr/>
            </p:nvSpPr>
            <p:spPr>
              <a:xfrm rot="16200000">
                <a:off x="6366117" y="2969648"/>
                <a:ext cx="321599" cy="385403"/>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4" name="Hexagon 163">
                <a:extLst>
                  <a:ext uri="{FF2B5EF4-FFF2-40B4-BE49-F238E27FC236}">
                    <a16:creationId xmlns:a16="http://schemas.microsoft.com/office/drawing/2014/main" id="{0FC97256-8DFE-4B98-B7ED-880D75F7FE5D}"/>
                  </a:ext>
                </a:extLst>
              </p:cNvPr>
              <p:cNvSpPr/>
              <p:nvPr/>
            </p:nvSpPr>
            <p:spPr>
              <a:xfrm rot="16200000">
                <a:off x="6362930" y="2134428"/>
                <a:ext cx="327972" cy="385407"/>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65" name="Hexagon 164">
            <a:extLst>
              <a:ext uri="{FF2B5EF4-FFF2-40B4-BE49-F238E27FC236}">
                <a16:creationId xmlns:a16="http://schemas.microsoft.com/office/drawing/2014/main" id="{15D9EB00-D9BC-43A1-8B36-80B15A2FB446}"/>
              </a:ext>
            </a:extLst>
          </p:cNvPr>
          <p:cNvSpPr/>
          <p:nvPr/>
        </p:nvSpPr>
        <p:spPr>
          <a:xfrm rot="5400000">
            <a:off x="7658615" y="3169158"/>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F8AECDFA-4923-9E20-5B67-53A6B3FAB802}"/>
              </a:ext>
            </a:extLst>
          </p:cNvPr>
          <p:cNvSpPr txBox="1"/>
          <p:nvPr/>
        </p:nvSpPr>
        <p:spPr>
          <a:xfrm>
            <a:off x="8062917" y="5142586"/>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effectLst/>
                <a:uLnTx/>
                <a:uFillTx/>
                <a:latin typeface="Calibri" panose="020F0502020204030204"/>
                <a:ea typeface="+mn-ea"/>
                <a:cs typeface="+mn-cs"/>
              </a:rPr>
              <a:t>EK1</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5576BF5-8C01-95B0-8DD5-A8A23B092C7E}"/>
              </a:ext>
            </a:extLst>
          </p:cNvPr>
          <p:cNvSpPr txBox="1"/>
          <p:nvPr/>
        </p:nvSpPr>
        <p:spPr>
          <a:xfrm>
            <a:off x="8063445" y="5273344"/>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Calibri" panose="020F0502020204030204"/>
                <a:ea typeface="+mn-ea"/>
                <a:cs typeface="+mn-cs"/>
              </a:rPr>
              <a:t>Slot 10</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ACCECA5-F851-30B2-2458-3C3EF344EB1C}"/>
              </a:ext>
            </a:extLst>
          </p:cNvPr>
          <p:cNvSpPr txBox="1"/>
          <p:nvPr/>
        </p:nvSpPr>
        <p:spPr>
          <a:xfrm>
            <a:off x="8085241" y="5643919"/>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effectLst/>
                <a:uLnTx/>
                <a:uFillTx/>
                <a:latin typeface="Calibri" panose="020F0502020204030204"/>
                <a:ea typeface="+mn-ea"/>
                <a:cs typeface="+mn-cs"/>
              </a:rPr>
              <a:t>EK2</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812E26E-3DD9-C960-EFCB-2289808C0C8F}"/>
              </a:ext>
            </a:extLst>
          </p:cNvPr>
          <p:cNvSpPr txBox="1"/>
          <p:nvPr/>
        </p:nvSpPr>
        <p:spPr>
          <a:xfrm>
            <a:off x="8085769" y="5774677"/>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Calibri" panose="020F0502020204030204"/>
                <a:ea typeface="+mn-ea"/>
                <a:cs typeface="+mn-cs"/>
              </a:rPr>
              <a:t>Slot 11</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28A25338-7140-6A03-945F-98D5CE7B41BB}"/>
              </a:ext>
            </a:extLst>
          </p:cNvPr>
          <p:cNvSpPr/>
          <p:nvPr/>
        </p:nvSpPr>
        <p:spPr>
          <a:xfrm>
            <a:off x="7757253" y="5284448"/>
            <a:ext cx="118821" cy="112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4EDD1202-F73E-D62C-B80D-5585766017BE}"/>
              </a:ext>
            </a:extLst>
          </p:cNvPr>
          <p:cNvCxnSpPr>
            <a:cxnSpLocks/>
          </p:cNvCxnSpPr>
          <p:nvPr/>
        </p:nvCxnSpPr>
        <p:spPr>
          <a:xfrm>
            <a:off x="7816659" y="5026300"/>
            <a:ext cx="0" cy="612000"/>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6" name="Donut 120">
            <a:extLst>
              <a:ext uri="{FF2B5EF4-FFF2-40B4-BE49-F238E27FC236}">
                <a16:creationId xmlns:a16="http://schemas.microsoft.com/office/drawing/2014/main" id="{B25DBE6C-09E2-2C72-473F-79CF8F79D619}"/>
              </a:ext>
            </a:extLst>
          </p:cNvPr>
          <p:cNvSpPr/>
          <p:nvPr/>
        </p:nvSpPr>
        <p:spPr>
          <a:xfrm>
            <a:off x="7553369" y="5116851"/>
            <a:ext cx="506347" cy="467262"/>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BDACDCCD-B0D3-4AEA-CE0C-721D82034F4A}"/>
              </a:ext>
            </a:extLst>
          </p:cNvPr>
          <p:cNvSpPr/>
          <p:nvPr/>
        </p:nvSpPr>
        <p:spPr>
          <a:xfrm>
            <a:off x="7758099" y="5766032"/>
            <a:ext cx="118821" cy="112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61054562-A561-C107-45B9-661CB23C7CED}"/>
              </a:ext>
            </a:extLst>
          </p:cNvPr>
          <p:cNvCxnSpPr>
            <a:cxnSpLocks/>
          </p:cNvCxnSpPr>
          <p:nvPr/>
        </p:nvCxnSpPr>
        <p:spPr>
          <a:xfrm>
            <a:off x="7817505" y="5507884"/>
            <a:ext cx="0" cy="612000"/>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9" name="Donut 120">
            <a:extLst>
              <a:ext uri="{FF2B5EF4-FFF2-40B4-BE49-F238E27FC236}">
                <a16:creationId xmlns:a16="http://schemas.microsoft.com/office/drawing/2014/main" id="{7DD50CF8-3F3C-5B6C-8EE8-553AB7A2F1C6}"/>
              </a:ext>
            </a:extLst>
          </p:cNvPr>
          <p:cNvSpPr/>
          <p:nvPr/>
        </p:nvSpPr>
        <p:spPr>
          <a:xfrm>
            <a:off x="7554215" y="5598435"/>
            <a:ext cx="506347" cy="467262"/>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Speech Bubble: Oval 75">
            <a:extLst>
              <a:ext uri="{FF2B5EF4-FFF2-40B4-BE49-F238E27FC236}">
                <a16:creationId xmlns:a16="http://schemas.microsoft.com/office/drawing/2014/main" id="{9CC543B8-FDDC-45A4-E48C-C68BCF656150}"/>
              </a:ext>
            </a:extLst>
          </p:cNvPr>
          <p:cNvSpPr/>
          <p:nvPr/>
        </p:nvSpPr>
        <p:spPr>
          <a:xfrm>
            <a:off x="5387552" y="3859331"/>
            <a:ext cx="1589245" cy="1001032"/>
          </a:xfrm>
          <a:prstGeom prst="wedgeEllipseCallout">
            <a:avLst>
              <a:gd name="adj1" fmla="val 26611"/>
              <a:gd name="adj2" fmla="val -86263"/>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17B0D42E-21F8-084C-0663-B4C66E77B586}"/>
              </a:ext>
            </a:extLst>
          </p:cNvPr>
          <p:cNvSpPr txBox="1"/>
          <p:nvPr/>
        </p:nvSpPr>
        <p:spPr>
          <a:xfrm>
            <a:off x="5608827" y="3965117"/>
            <a:ext cx="1094969" cy="830997"/>
          </a:xfrm>
          <a:prstGeom prst="rect">
            <a:avLst/>
          </a:prstGeom>
          <a:noFill/>
        </p:spPr>
        <p:txBody>
          <a:bodyPr wrap="square" rtlCol="0">
            <a:spAutoFit/>
          </a:bodyPr>
          <a:lstStyle/>
          <a:p>
            <a:pPr lvl="0" algn="ctr">
              <a:defRPr/>
            </a:pPr>
            <a:r>
              <a:rPr lang="en-US" sz="1200" dirty="0">
                <a:solidFill>
                  <a:srgbClr val="666666"/>
                </a:solidFill>
                <a:latin typeface="Calibri" panose="020F0502020204030204"/>
              </a:rPr>
              <a:t>The operator unlocks the AVK via the HMI.</a:t>
            </a:r>
          </a:p>
        </p:txBody>
      </p:sp>
      <p:sp>
        <p:nvSpPr>
          <p:cNvPr id="46" name="Flowchart: Connector 45">
            <a:extLst>
              <a:ext uri="{FF2B5EF4-FFF2-40B4-BE49-F238E27FC236}">
                <a16:creationId xmlns:a16="http://schemas.microsoft.com/office/drawing/2014/main" id="{E9D6E5EF-CE0C-3F9F-C8C9-E0CB0A35D78A}"/>
              </a:ext>
            </a:extLst>
          </p:cNvPr>
          <p:cNvSpPr/>
          <p:nvPr/>
        </p:nvSpPr>
        <p:spPr>
          <a:xfrm>
            <a:off x="4120617" y="4187629"/>
            <a:ext cx="996998" cy="96681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200" dirty="0"/>
              <a:t>Beam On Mode</a:t>
            </a:r>
            <a:endParaRPr lang="en-US" sz="1200" dirty="0"/>
          </a:p>
        </p:txBody>
      </p:sp>
      <p:sp>
        <p:nvSpPr>
          <p:cNvPr id="13" name="Rectangle 12">
            <a:extLst>
              <a:ext uri="{FF2B5EF4-FFF2-40B4-BE49-F238E27FC236}">
                <a16:creationId xmlns:a16="http://schemas.microsoft.com/office/drawing/2014/main" id="{EA3A343F-715C-6358-5EC7-22D8C129539A}"/>
              </a:ext>
            </a:extLst>
          </p:cNvPr>
          <p:cNvSpPr/>
          <p:nvPr/>
        </p:nvSpPr>
        <p:spPr>
          <a:xfrm>
            <a:off x="1303578" y="811522"/>
            <a:ext cx="8572804" cy="369332"/>
          </a:xfrm>
          <a:prstGeom prst="rect">
            <a:avLst/>
          </a:prstGeom>
        </p:spPr>
        <p:txBody>
          <a:bodyPr wrap="square">
            <a:spAutoFit/>
          </a:bodyPr>
          <a:lstStyle/>
          <a:p>
            <a:pPr marL="285750" indent="-285750">
              <a:buFont typeface="Wingdings" panose="05000000000000000000" pitchFamily="2" charset="2"/>
              <a:buChar char="Ø"/>
            </a:pPr>
            <a:r>
              <a:rPr lang="en-US" dirty="0">
                <a:solidFill>
                  <a:srgbClr val="666666"/>
                </a:solidFill>
              </a:rPr>
              <a:t>The AK is in slot 4 and ON</a:t>
            </a:r>
            <a:endParaRPr lang="sv-SE" dirty="0">
              <a:solidFill>
                <a:srgbClr val="666666"/>
              </a:solidFill>
            </a:endParaRPr>
          </a:p>
        </p:txBody>
      </p:sp>
      <p:grpSp>
        <p:nvGrpSpPr>
          <p:cNvPr id="49" name="Group 48">
            <a:extLst>
              <a:ext uri="{FF2B5EF4-FFF2-40B4-BE49-F238E27FC236}">
                <a16:creationId xmlns:a16="http://schemas.microsoft.com/office/drawing/2014/main" id="{D71A20FA-B19A-23A1-8517-75FB43A69D52}"/>
              </a:ext>
            </a:extLst>
          </p:cNvPr>
          <p:cNvGrpSpPr/>
          <p:nvPr/>
        </p:nvGrpSpPr>
        <p:grpSpPr>
          <a:xfrm>
            <a:off x="6895123" y="3004887"/>
            <a:ext cx="759375" cy="248222"/>
            <a:chOff x="5146045" y="1182450"/>
            <a:chExt cx="1187762" cy="307408"/>
          </a:xfrm>
        </p:grpSpPr>
        <p:pic>
          <p:nvPicPr>
            <p:cNvPr id="50" name="Picture 49">
              <a:extLst>
                <a:ext uri="{FF2B5EF4-FFF2-40B4-BE49-F238E27FC236}">
                  <a16:creationId xmlns:a16="http://schemas.microsoft.com/office/drawing/2014/main" id="{35A6D897-AE0B-B33B-C316-1A4D38FF92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rgbClr val="7030A0"/>
              </a:glow>
            </a:effectLst>
          </p:spPr>
        </p:pic>
        <p:sp>
          <p:nvSpPr>
            <p:cNvPr id="51" name="TextBox 50">
              <a:extLst>
                <a:ext uri="{FF2B5EF4-FFF2-40B4-BE49-F238E27FC236}">
                  <a16:creationId xmlns:a16="http://schemas.microsoft.com/office/drawing/2014/main" id="{B2D51DC1-D73D-C13A-F02A-2332F17C27D8}"/>
                </a:ext>
              </a:extLst>
            </p:cNvPr>
            <p:cNvSpPr txBox="1"/>
            <p:nvPr/>
          </p:nvSpPr>
          <p:spPr>
            <a:xfrm>
              <a:off x="5687181" y="1242102"/>
              <a:ext cx="646626" cy="2477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7030A0"/>
                  </a:solidFill>
                  <a:effectLst/>
                  <a:uLnTx/>
                  <a:uFillTx/>
                  <a:latin typeface="Calibri" panose="020F0502020204030204"/>
                  <a:ea typeface="+mn-ea"/>
                  <a:cs typeface="+mn-cs"/>
                </a:rPr>
                <a:t>AVK</a:t>
              </a:r>
            </a:p>
          </p:txBody>
        </p:sp>
      </p:grpSp>
      <p:sp>
        <p:nvSpPr>
          <p:cNvPr id="62" name="Speech Bubble: Oval 264">
            <a:extLst>
              <a:ext uri="{FF2B5EF4-FFF2-40B4-BE49-F238E27FC236}">
                <a16:creationId xmlns:a16="http://schemas.microsoft.com/office/drawing/2014/main" id="{1FD4CA57-00B8-3ECF-4DFF-DB67F097309E}"/>
              </a:ext>
            </a:extLst>
          </p:cNvPr>
          <p:cNvSpPr/>
          <p:nvPr/>
        </p:nvSpPr>
        <p:spPr>
          <a:xfrm>
            <a:off x="6938167" y="1000021"/>
            <a:ext cx="2617506" cy="1002483"/>
          </a:xfrm>
          <a:prstGeom prst="wedgeEllipseCallout">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6F938480-D4B4-B8C1-349F-40AAA46AC16C}"/>
              </a:ext>
            </a:extLst>
          </p:cNvPr>
          <p:cNvSpPr txBox="1"/>
          <p:nvPr/>
        </p:nvSpPr>
        <p:spPr>
          <a:xfrm>
            <a:off x="7155874" y="1112793"/>
            <a:ext cx="23520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Access to the cave and guide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 is vetoed by the RP,  AK can’t be released from slot 4.</a:t>
            </a:r>
          </a:p>
        </p:txBody>
      </p:sp>
    </p:spTree>
    <p:extLst>
      <p:ext uri="{BB962C8B-B14F-4D97-AF65-F5344CB8AC3E}">
        <p14:creationId xmlns:p14="http://schemas.microsoft.com/office/powerpoint/2010/main" val="205948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6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8" presetClass="emph" presetSubtype="0" fill="hold" nodeType="clickEffect">
                                  <p:stCondLst>
                                    <p:cond delay="0"/>
                                  </p:stCondLst>
                                  <p:childTnLst>
                                    <p:animRot by="-5400000">
                                      <p:cBhvr>
                                        <p:cTn id="25" dur="2000" fill="hold"/>
                                        <p:tgtEl>
                                          <p:spTgt spid="246"/>
                                        </p:tgtEl>
                                        <p:attrNameLst>
                                          <p:attrName>r</p:attrName>
                                        </p:attrNameLst>
                                      </p:cBhvr>
                                    </p:animRot>
                                  </p:childTnLst>
                                </p:cTn>
                              </p:par>
                              <p:par>
                                <p:cTn id="26" presetID="42" presetClass="path" presetSubtype="0" accel="50000" decel="50000" fill="hold" nodeType="withEffect">
                                  <p:stCondLst>
                                    <p:cond delay="0"/>
                                  </p:stCondLst>
                                  <p:childTnLst>
                                    <p:animMotion origin="layout" path="M 3.54167E-6 -2.59259E-6 L 3.54167E-6 -0.01458 " pathEditMode="relative" rAng="0" ptsTypes="AA">
                                      <p:cBhvr>
                                        <p:cTn id="27" dur="2000" fill="hold"/>
                                        <p:tgtEl>
                                          <p:spTgt spid="61"/>
                                        </p:tgtEl>
                                        <p:attrNameLst>
                                          <p:attrName>ppt_x</p:attrName>
                                          <p:attrName>ppt_y</p:attrName>
                                        </p:attrNameLst>
                                      </p:cBhvr>
                                      <p:rCtr x="0" y="-741"/>
                                    </p:animMotion>
                                  </p:childTnLst>
                                </p:cTn>
                              </p:par>
                            </p:childTnLst>
                          </p:cTn>
                        </p:par>
                        <p:par>
                          <p:cTn id="28" fill="hold">
                            <p:stCondLst>
                              <p:cond delay="2000"/>
                            </p:stCondLst>
                            <p:childTnLst>
                              <p:par>
                                <p:cTn id="29" presetID="1" presetClass="exit" presetSubtype="0" fill="hold" nodeType="afterEffect">
                                  <p:stCondLst>
                                    <p:cond delay="0"/>
                                  </p:stCondLst>
                                  <p:childTnLst>
                                    <p:set>
                                      <p:cBhvr>
                                        <p:cTn id="30" dur="1" fill="hold">
                                          <p:stCondLst>
                                            <p:cond delay="0"/>
                                          </p:stCondLst>
                                        </p:cTn>
                                        <p:tgtEl>
                                          <p:spTgt spid="24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par>
                          <p:cTn id="33" fill="hold">
                            <p:stCondLst>
                              <p:cond delay="2000"/>
                            </p:stCondLst>
                            <p:childTnLst>
                              <p:par>
                                <p:cTn id="34" presetID="63" presetClass="path" presetSubtype="0" accel="50000" decel="50000" fill="hold" nodeType="afterEffect">
                                  <p:stCondLst>
                                    <p:cond delay="0"/>
                                  </p:stCondLst>
                                  <p:childTnLst>
                                    <p:animMotion origin="layout" path="M -4.58333E-6 -5.55112E-17 L 0.21745 -0.22917 " pathEditMode="relative" rAng="0" ptsTypes="AA">
                                      <p:cBhvr>
                                        <p:cTn id="35" dur="2000" fill="hold"/>
                                        <p:tgtEl>
                                          <p:spTgt spid="49"/>
                                        </p:tgtEl>
                                        <p:attrNameLst>
                                          <p:attrName>ppt_x</p:attrName>
                                          <p:attrName>ppt_y</p:attrName>
                                        </p:attrNameLst>
                                      </p:cBhvr>
                                      <p:rCtr x="10872" y="-11458"/>
                                    </p:animMotion>
                                  </p:childTnLst>
                                </p:cTn>
                              </p:par>
                            </p:childTnLst>
                          </p:cTn>
                        </p:par>
                        <p:par>
                          <p:cTn id="36" fill="hold">
                            <p:stCondLst>
                              <p:cond delay="4000"/>
                            </p:stCondLst>
                            <p:childTnLst>
                              <p:par>
                                <p:cTn id="37" presetID="1" presetClass="exit" presetSubtype="0" fill="hold" nodeType="after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par>
                          <p:cTn id="39" fill="hold">
                            <p:stCondLst>
                              <p:cond delay="4000"/>
                            </p:stCondLst>
                            <p:childTnLst>
                              <p:par>
                                <p:cTn id="40" presetID="1" presetClass="entr" presetSubtype="0"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p:bldP spid="76" grpId="0" animBg="1"/>
      <p:bldP spid="77" grpId="0"/>
      <p:bldP spid="46" grpId="0" animBg="1"/>
      <p:bldP spid="13" grpId="0"/>
      <p:bldP spid="62" grpId="0" animBg="1"/>
      <p:bldP spid="6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74">
            <a:extLst>
              <a:ext uri="{FF2B5EF4-FFF2-40B4-BE49-F238E27FC236}">
                <a16:creationId xmlns:a16="http://schemas.microsoft.com/office/drawing/2014/main" id="{787B9166-6E47-4BFF-B95E-71CA131E3671}"/>
              </a:ext>
            </a:extLst>
          </p:cNvPr>
          <p:cNvSpPr txBox="1"/>
          <p:nvPr/>
        </p:nvSpPr>
        <p:spPr>
          <a:xfrm>
            <a:off x="5436305" y="174194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OVK</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ABE251DC-CC29-4143-A2FC-AFECC4E43241}"/>
              </a:ext>
            </a:extLst>
          </p:cNvPr>
          <p:cNvSpPr/>
          <p:nvPr/>
        </p:nvSpPr>
        <p:spPr>
          <a:xfrm>
            <a:off x="7747516" y="3835194"/>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B99125AB-BB53-4D8B-B230-334E1FAA23F2}"/>
              </a:ext>
            </a:extLst>
          </p:cNvPr>
          <p:cNvCxnSpPr>
            <a:cxnSpLocks/>
          </p:cNvCxnSpPr>
          <p:nvPr/>
        </p:nvCxnSpPr>
        <p:spPr>
          <a:xfrm>
            <a:off x="7806922" y="3577046"/>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1" name="Title 10">
            <a:extLst>
              <a:ext uri="{FF2B5EF4-FFF2-40B4-BE49-F238E27FC236}">
                <a16:creationId xmlns:a16="http://schemas.microsoft.com/office/drawing/2014/main" id="{45F7E67C-9CD1-7012-79CB-5B9A63DD491A}"/>
              </a:ext>
            </a:extLst>
          </p:cNvPr>
          <p:cNvSpPr>
            <a:spLocks noGrp="1"/>
          </p:cNvSpPr>
          <p:nvPr>
            <p:ph type="title"/>
          </p:nvPr>
        </p:nvSpPr>
        <p:spPr/>
        <p:txBody>
          <a:bodyPr/>
          <a:lstStyle/>
          <a:p>
            <a:r>
              <a:rPr lang="en-GB" sz="3200" dirty="0"/>
              <a:t>Veto Access to the BIFROST PSS Controlled Area</a:t>
            </a:r>
            <a:endParaRPr lang="en-US" sz="3200" dirty="0"/>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all" spc="80" normalizeH="0" baseline="0" noProof="0" dirty="0">
                <a:ln>
                  <a:noFill/>
                </a:ln>
                <a:solidFill>
                  <a:srgbClr val="CCCCCC"/>
                </a:solidFill>
                <a:effectLst/>
                <a:uLnTx/>
                <a:uFillTx/>
                <a:latin typeface="Segoe UI"/>
                <a:ea typeface="+mn-ea"/>
                <a:cs typeface="+mn-cs"/>
              </a:rPr>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CCCCC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800" b="1" i="0" u="none" strike="noStrike" kern="1200" cap="none" spc="0" normalizeH="0" baseline="0" noProof="0" dirty="0">
              <a:ln>
                <a:noFill/>
              </a:ln>
              <a:solidFill>
                <a:srgbClr val="CCCCCC"/>
              </a:solidFill>
              <a:effectLst/>
              <a:uLnTx/>
              <a:uFillTx/>
              <a:latin typeface="Segoe UI"/>
              <a:ea typeface="+mn-ea"/>
              <a:cs typeface="+mn-cs"/>
            </a:endParaRPr>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896B66-0B3A-474C-9C9C-E4F07B1F5DAD}" type="datetime1">
              <a:rPr kumimoji="0" lang="sv-SE" sz="800" b="0" i="0" u="none" strike="noStrike" kern="1200" cap="none" spc="80" normalizeH="0" baseline="0" noProof="0" smtClean="0">
                <a:ln>
                  <a:noFill/>
                </a:ln>
                <a:solidFill>
                  <a:srgbClr val="CCCCCC"/>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2023-06-14</a:t>
            </a:fld>
            <a:endParaRPr kumimoji="0" lang="sv-SE" sz="800" b="0" i="0" u="none" strike="noStrike" kern="1200" cap="none" spc="80" normalizeH="0" baseline="0" noProof="0" dirty="0">
              <a:ln>
                <a:noFill/>
              </a:ln>
              <a:solidFill>
                <a:srgbClr val="CCCCCC"/>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92D3BB94-4ECF-438F-8E3A-010DF72A9A91}"/>
              </a:ext>
            </a:extLst>
          </p:cNvPr>
          <p:cNvSpPr txBox="1"/>
          <p:nvPr/>
        </p:nvSpPr>
        <p:spPr>
          <a:xfrm>
            <a:off x="7592134" y="2660406"/>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AK</a:t>
            </a:r>
            <a:endParaRPr kumimoji="0" lang="en-SE" sz="1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38" name="Donut 120">
            <a:extLst>
              <a:ext uri="{FF2B5EF4-FFF2-40B4-BE49-F238E27FC236}">
                <a16:creationId xmlns:a16="http://schemas.microsoft.com/office/drawing/2014/main" id="{2F8B7716-B604-4DDD-A7BA-D0F645821D18}"/>
              </a:ext>
            </a:extLst>
          </p:cNvPr>
          <p:cNvSpPr/>
          <p:nvPr/>
        </p:nvSpPr>
        <p:spPr>
          <a:xfrm>
            <a:off x="7554215" y="3667597"/>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E8F166F-AAB5-4001-905E-AF0B48A056C5}"/>
              </a:ext>
            </a:extLst>
          </p:cNvPr>
          <p:cNvSpPr/>
          <p:nvPr/>
        </p:nvSpPr>
        <p:spPr>
          <a:xfrm>
            <a:off x="1332411" y="792303"/>
            <a:ext cx="8402015" cy="596554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C25BE0A-9B83-4511-8200-974716CB609B}"/>
              </a:ext>
            </a:extLst>
          </p:cNvPr>
          <p:cNvSpPr txBox="1"/>
          <p:nvPr/>
        </p:nvSpPr>
        <p:spPr>
          <a:xfrm>
            <a:off x="3692988" y="174109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MK</a:t>
            </a:r>
            <a:endParaRPr kumimoji="0" lang="en-SE"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8747F577-AAF5-4C88-A5E8-4D36FA1DD01F}"/>
              </a:ext>
            </a:extLst>
          </p:cNvPr>
          <p:cNvSpPr txBox="1"/>
          <p:nvPr/>
        </p:nvSpPr>
        <p:spPr>
          <a:xfrm>
            <a:off x="3600946" y="2544227"/>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Slot 1</a:t>
            </a:r>
            <a:endParaRPr kumimoji="0" lang="en-SE"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50CBEF05-1282-4E62-949A-2E26C6D3F480}"/>
              </a:ext>
            </a:extLst>
          </p:cNvPr>
          <p:cNvSpPr txBox="1"/>
          <p:nvPr/>
        </p:nvSpPr>
        <p:spPr>
          <a:xfrm>
            <a:off x="4591474" y="174194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MK</a:t>
            </a:r>
            <a:endParaRPr kumimoji="0" lang="en-SE"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F89F11CF-D771-4512-931D-7F009480AF41}"/>
              </a:ext>
            </a:extLst>
          </p:cNvPr>
          <p:cNvSpPr txBox="1"/>
          <p:nvPr/>
        </p:nvSpPr>
        <p:spPr>
          <a:xfrm>
            <a:off x="6353021" y="174194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AK</a:t>
            </a:r>
            <a:endParaRPr kumimoji="0" lang="en-SE" sz="14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E9F2C637-042B-4EEF-AFE1-C7F3151491D5}"/>
              </a:ext>
            </a:extLst>
          </p:cNvPr>
          <p:cNvGrpSpPr/>
          <p:nvPr/>
        </p:nvGrpSpPr>
        <p:grpSpPr>
          <a:xfrm>
            <a:off x="4417379" y="2105920"/>
            <a:ext cx="2728151" cy="466055"/>
            <a:chOff x="3663564" y="1914421"/>
            <a:chExt cx="3641441" cy="621916"/>
          </a:xfrm>
        </p:grpSpPr>
        <p:sp>
          <p:nvSpPr>
            <p:cNvPr id="81" name="Rounded Rectangle 49">
              <a:extLst>
                <a:ext uri="{FF2B5EF4-FFF2-40B4-BE49-F238E27FC236}">
                  <a16:creationId xmlns:a16="http://schemas.microsoft.com/office/drawing/2014/main" id="{55C155F2-3875-4C06-9B96-9D84785FE48F}"/>
                </a:ext>
              </a:extLst>
            </p:cNvPr>
            <p:cNvSpPr/>
            <p:nvPr/>
          </p:nvSpPr>
          <p:spPr>
            <a:xfrm>
              <a:off x="3663564" y="1914421"/>
              <a:ext cx="3641441" cy="621916"/>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Hexagon 81">
              <a:extLst>
                <a:ext uri="{FF2B5EF4-FFF2-40B4-BE49-F238E27FC236}">
                  <a16:creationId xmlns:a16="http://schemas.microsoft.com/office/drawing/2014/main" id="{AC46F8FA-8391-467C-8D8D-82654285591B}"/>
                </a:ext>
              </a:extLst>
            </p:cNvPr>
            <p:cNvSpPr/>
            <p:nvPr/>
          </p:nvSpPr>
          <p:spPr>
            <a:xfrm>
              <a:off x="4000132"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Hexagon 82">
              <a:extLst>
                <a:ext uri="{FF2B5EF4-FFF2-40B4-BE49-F238E27FC236}">
                  <a16:creationId xmlns:a16="http://schemas.microsoft.com/office/drawing/2014/main" id="{28C347B1-F8ED-4FD3-9012-EE268611065F}"/>
                </a:ext>
              </a:extLst>
            </p:cNvPr>
            <p:cNvSpPr/>
            <p:nvPr/>
          </p:nvSpPr>
          <p:spPr>
            <a:xfrm>
              <a:off x="4564699"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Hexagon 83">
              <a:extLst>
                <a:ext uri="{FF2B5EF4-FFF2-40B4-BE49-F238E27FC236}">
                  <a16:creationId xmlns:a16="http://schemas.microsoft.com/office/drawing/2014/main" id="{16CA0D6D-6C3A-4B25-B02E-65EF21BCFF5B}"/>
                </a:ext>
              </a:extLst>
            </p:cNvPr>
            <p:cNvSpPr/>
            <p:nvPr/>
          </p:nvSpPr>
          <p:spPr>
            <a:xfrm>
              <a:off x="5129266"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Hexagon 84">
              <a:extLst>
                <a:ext uri="{FF2B5EF4-FFF2-40B4-BE49-F238E27FC236}">
                  <a16:creationId xmlns:a16="http://schemas.microsoft.com/office/drawing/2014/main" id="{CB54137D-B936-4746-A07F-13038327D039}"/>
                </a:ext>
              </a:extLst>
            </p:cNvPr>
            <p:cNvSpPr/>
            <p:nvPr/>
          </p:nvSpPr>
          <p:spPr>
            <a:xfrm>
              <a:off x="5699145"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Hexagon 85">
              <a:extLst>
                <a:ext uri="{FF2B5EF4-FFF2-40B4-BE49-F238E27FC236}">
                  <a16:creationId xmlns:a16="http://schemas.microsoft.com/office/drawing/2014/main" id="{386251BF-E6CD-4BA1-80F4-F0C1FDA99118}"/>
                </a:ext>
              </a:extLst>
            </p:cNvPr>
            <p:cNvSpPr/>
            <p:nvPr/>
          </p:nvSpPr>
          <p:spPr>
            <a:xfrm>
              <a:off x="6239833" y="1960021"/>
              <a:ext cx="437766" cy="51429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Hexagon 86">
              <a:extLst>
                <a:ext uri="{FF2B5EF4-FFF2-40B4-BE49-F238E27FC236}">
                  <a16:creationId xmlns:a16="http://schemas.microsoft.com/office/drawing/2014/main" id="{359F60F1-7460-4FC3-96B8-1820FC127AFF}"/>
                </a:ext>
              </a:extLst>
            </p:cNvPr>
            <p:cNvSpPr/>
            <p:nvPr/>
          </p:nvSpPr>
          <p:spPr>
            <a:xfrm>
              <a:off x="6828806"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2" name="TextBox 101">
            <a:extLst>
              <a:ext uri="{FF2B5EF4-FFF2-40B4-BE49-F238E27FC236}">
                <a16:creationId xmlns:a16="http://schemas.microsoft.com/office/drawing/2014/main" id="{6F3921FC-FF9F-45C1-BADA-1B5BA9A0F238}"/>
              </a:ext>
            </a:extLst>
          </p:cNvPr>
          <p:cNvSpPr txBox="1"/>
          <p:nvPr/>
        </p:nvSpPr>
        <p:spPr>
          <a:xfrm>
            <a:off x="8028590" y="3700151"/>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a:ln>
                  <a:noFill/>
                </a:ln>
                <a:solidFill>
                  <a:srgbClr val="FFC000"/>
                </a:solidFill>
                <a:effectLst/>
                <a:uLnTx/>
                <a:uFillTx/>
                <a:latin typeface="Calibri" panose="020F0502020204030204"/>
                <a:ea typeface="+mn-ea"/>
                <a:cs typeface="+mn-cs"/>
              </a:rPr>
              <a:t>CMK1</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6A64AAFF-A053-4FDB-87DD-606A5B91798F}"/>
              </a:ext>
            </a:extLst>
          </p:cNvPr>
          <p:cNvSpPr txBox="1"/>
          <p:nvPr/>
        </p:nvSpPr>
        <p:spPr>
          <a:xfrm>
            <a:off x="8054562" y="3830909"/>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 7</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D28ACE17-2361-4C33-8473-4CD00DC43516}"/>
              </a:ext>
            </a:extLst>
          </p:cNvPr>
          <p:cNvSpPr txBox="1"/>
          <p:nvPr/>
        </p:nvSpPr>
        <p:spPr>
          <a:xfrm>
            <a:off x="7488207" y="2858116"/>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Slot 6</a:t>
            </a:r>
            <a:endParaRPr kumimoji="0" lang="en-SE" sz="12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pic>
        <p:nvPicPr>
          <p:cNvPr id="135" name="Picture 134">
            <a:extLst>
              <a:ext uri="{FF2B5EF4-FFF2-40B4-BE49-F238E27FC236}">
                <a16:creationId xmlns:a16="http://schemas.microsoft.com/office/drawing/2014/main" id="{96580D9A-FAA5-4C1C-9C1F-8F24DD795202}"/>
              </a:ext>
            </a:extLst>
          </p:cNvPr>
          <p:cNvPicPr>
            <a:picLocks noChangeAspect="1"/>
          </p:cNvPicPr>
          <p:nvPr/>
        </p:nvPicPr>
        <p:blipFill>
          <a:blip r:embed="rId3"/>
          <a:stretch>
            <a:fillRect/>
          </a:stretch>
        </p:blipFill>
        <p:spPr>
          <a:xfrm>
            <a:off x="9821325" y="4930157"/>
            <a:ext cx="356647" cy="575737"/>
          </a:xfrm>
          <a:prstGeom prst="rect">
            <a:avLst/>
          </a:prstGeom>
        </p:spPr>
      </p:pic>
      <p:pic>
        <p:nvPicPr>
          <p:cNvPr id="155" name="Picture 154"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95097" y="3416332"/>
            <a:ext cx="154013" cy="719213"/>
          </a:xfrm>
          <a:prstGeom prst="rect">
            <a:avLst/>
          </a:prstGeom>
        </p:spPr>
      </p:pic>
      <p:sp>
        <p:nvSpPr>
          <p:cNvPr id="156" name="TextBox 155">
            <a:extLst>
              <a:ext uri="{FF2B5EF4-FFF2-40B4-BE49-F238E27FC236}">
                <a16:creationId xmlns:a16="http://schemas.microsoft.com/office/drawing/2014/main" id="{3F5293CB-EFA4-40BA-9E2A-05B1198DB2D6}"/>
              </a:ext>
            </a:extLst>
          </p:cNvPr>
          <p:cNvSpPr txBox="1"/>
          <p:nvPr/>
        </p:nvSpPr>
        <p:spPr>
          <a:xfrm>
            <a:off x="9781323" y="3421394"/>
            <a:ext cx="23123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First interlock module-Chopper Pit</a:t>
            </a:r>
          </a:p>
        </p:txBody>
      </p:sp>
      <p:sp>
        <p:nvSpPr>
          <p:cNvPr id="182" name="TextBox 181">
            <a:extLst>
              <a:ext uri="{FF2B5EF4-FFF2-40B4-BE49-F238E27FC236}">
                <a16:creationId xmlns:a16="http://schemas.microsoft.com/office/drawing/2014/main" id="{6F3921FC-FF9F-45C1-BADA-1B5BA9A0F238}"/>
              </a:ext>
            </a:extLst>
          </p:cNvPr>
          <p:cNvSpPr txBox="1"/>
          <p:nvPr/>
        </p:nvSpPr>
        <p:spPr>
          <a:xfrm>
            <a:off x="8007352" y="4172493"/>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a:ln>
                  <a:noFill/>
                </a:ln>
                <a:solidFill>
                  <a:srgbClr val="FFC000"/>
                </a:solidFill>
                <a:effectLst/>
                <a:uLnTx/>
                <a:uFillTx/>
                <a:latin typeface="Calibri" panose="020F0502020204030204"/>
                <a:ea typeface="+mn-ea"/>
                <a:cs typeface="+mn-cs"/>
              </a:rPr>
              <a:t>CMK2</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3" name="TextBox 182">
            <a:extLst>
              <a:ext uri="{FF2B5EF4-FFF2-40B4-BE49-F238E27FC236}">
                <a16:creationId xmlns:a16="http://schemas.microsoft.com/office/drawing/2014/main" id="{6A64AAFF-A053-4FDB-87DD-606A5B91798F}"/>
              </a:ext>
            </a:extLst>
          </p:cNvPr>
          <p:cNvSpPr txBox="1"/>
          <p:nvPr/>
        </p:nvSpPr>
        <p:spPr>
          <a:xfrm>
            <a:off x="8033324" y="4303251"/>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 8</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7" name="TextBox 186">
            <a:extLst>
              <a:ext uri="{FF2B5EF4-FFF2-40B4-BE49-F238E27FC236}">
                <a16:creationId xmlns:a16="http://schemas.microsoft.com/office/drawing/2014/main" id="{6F3921FC-FF9F-45C1-BADA-1B5BA9A0F238}"/>
              </a:ext>
            </a:extLst>
          </p:cNvPr>
          <p:cNvSpPr txBox="1"/>
          <p:nvPr/>
        </p:nvSpPr>
        <p:spPr>
          <a:xfrm>
            <a:off x="8041372" y="4664816"/>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a:ln>
                  <a:noFill/>
                </a:ln>
                <a:solidFill>
                  <a:srgbClr val="FFC000"/>
                </a:solidFill>
                <a:effectLst/>
                <a:uLnTx/>
                <a:uFillTx/>
                <a:latin typeface="Calibri" panose="020F0502020204030204"/>
                <a:ea typeface="+mn-ea"/>
                <a:cs typeface="+mn-cs"/>
              </a:rPr>
              <a:t>CMK3</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8" name="TextBox 187">
            <a:extLst>
              <a:ext uri="{FF2B5EF4-FFF2-40B4-BE49-F238E27FC236}">
                <a16:creationId xmlns:a16="http://schemas.microsoft.com/office/drawing/2014/main" id="{6A64AAFF-A053-4FDB-87DD-606A5B91798F}"/>
              </a:ext>
            </a:extLst>
          </p:cNvPr>
          <p:cNvSpPr txBox="1"/>
          <p:nvPr/>
        </p:nvSpPr>
        <p:spPr>
          <a:xfrm>
            <a:off x="8067344" y="4795574"/>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a:t>
            </a:r>
            <a:r>
              <a:rPr kumimoji="0" lang="en-US" sz="1000" b="1" i="0" u="none" strike="noStrike" kern="1200" cap="none" spc="0" normalizeH="0" noProof="0" dirty="0">
                <a:ln>
                  <a:noFill/>
                </a:ln>
                <a:solidFill>
                  <a:srgbClr val="FFC000"/>
                </a:solidFill>
                <a:effectLst/>
                <a:uLnTx/>
                <a:uFillTx/>
                <a:latin typeface="Calibri" panose="020F0502020204030204"/>
                <a:ea typeface="+mn-ea"/>
                <a:cs typeface="+mn-cs"/>
              </a:rPr>
              <a:t> 9</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pic>
        <p:nvPicPr>
          <p:cNvPr id="209" name="Picture 208"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95097" y="3798626"/>
            <a:ext cx="154013" cy="719213"/>
          </a:xfrm>
          <a:prstGeom prst="rect">
            <a:avLst/>
          </a:prstGeom>
        </p:spPr>
      </p:pic>
      <p:sp>
        <p:nvSpPr>
          <p:cNvPr id="210" name="TextBox 209">
            <a:extLst>
              <a:ext uri="{FF2B5EF4-FFF2-40B4-BE49-F238E27FC236}">
                <a16:creationId xmlns:a16="http://schemas.microsoft.com/office/drawing/2014/main" id="{3F5293CB-EFA4-40BA-9E2A-05B1198DB2D6}"/>
              </a:ext>
            </a:extLst>
          </p:cNvPr>
          <p:cNvSpPr txBox="1"/>
          <p:nvPr/>
        </p:nvSpPr>
        <p:spPr>
          <a:xfrm>
            <a:off x="9776139" y="3851816"/>
            <a:ext cx="300324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Second interlock module-Beam Line</a:t>
            </a:r>
          </a:p>
        </p:txBody>
      </p:sp>
      <p:pic>
        <p:nvPicPr>
          <p:cNvPr id="211" name="Picture 210"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95097" y="4248698"/>
            <a:ext cx="154013" cy="719213"/>
          </a:xfrm>
          <a:prstGeom prst="rect">
            <a:avLst/>
          </a:prstGeom>
        </p:spPr>
      </p:pic>
      <p:sp>
        <p:nvSpPr>
          <p:cNvPr id="212" name="TextBox 211">
            <a:extLst>
              <a:ext uri="{FF2B5EF4-FFF2-40B4-BE49-F238E27FC236}">
                <a16:creationId xmlns:a16="http://schemas.microsoft.com/office/drawing/2014/main" id="{3F5293CB-EFA4-40BA-9E2A-05B1198DB2D6}"/>
              </a:ext>
            </a:extLst>
          </p:cNvPr>
          <p:cNvSpPr txBox="1"/>
          <p:nvPr/>
        </p:nvSpPr>
        <p:spPr>
          <a:xfrm>
            <a:off x="9782107" y="4277824"/>
            <a:ext cx="270250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Third interlock module-Beam Line</a:t>
            </a:r>
          </a:p>
        </p:txBody>
      </p:sp>
      <p:pic>
        <p:nvPicPr>
          <p:cNvPr id="217" name="Picture 216">
            <a:extLst>
              <a:ext uri="{FF2B5EF4-FFF2-40B4-BE49-F238E27FC236}">
                <a16:creationId xmlns:a16="http://schemas.microsoft.com/office/drawing/2014/main" id="{96580D9A-FAA5-4C1C-9C1F-8F24DD795202}"/>
              </a:ext>
            </a:extLst>
          </p:cNvPr>
          <p:cNvPicPr>
            <a:picLocks noChangeAspect="1"/>
          </p:cNvPicPr>
          <p:nvPr/>
        </p:nvPicPr>
        <p:blipFill>
          <a:blip r:embed="rId3"/>
          <a:stretch>
            <a:fillRect/>
          </a:stretch>
        </p:blipFill>
        <p:spPr>
          <a:xfrm>
            <a:off x="9821325" y="5665875"/>
            <a:ext cx="356647" cy="575737"/>
          </a:xfrm>
          <a:prstGeom prst="rect">
            <a:avLst/>
          </a:prstGeom>
        </p:spPr>
      </p:pic>
      <p:sp>
        <p:nvSpPr>
          <p:cNvPr id="218" name="TextBox 217">
            <a:extLst>
              <a:ext uri="{FF2B5EF4-FFF2-40B4-BE49-F238E27FC236}">
                <a16:creationId xmlns:a16="http://schemas.microsoft.com/office/drawing/2014/main" id="{3F5293CB-EFA4-40BA-9E2A-05B1198DB2D6}"/>
              </a:ext>
            </a:extLst>
          </p:cNvPr>
          <p:cNvSpPr txBox="1"/>
          <p:nvPr/>
        </p:nvSpPr>
        <p:spPr>
          <a:xfrm>
            <a:off x="9734426" y="5450067"/>
            <a:ext cx="21606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First access door-Ground Level</a:t>
            </a:r>
          </a:p>
        </p:txBody>
      </p:sp>
      <p:sp>
        <p:nvSpPr>
          <p:cNvPr id="219" name="TextBox 218">
            <a:extLst>
              <a:ext uri="{FF2B5EF4-FFF2-40B4-BE49-F238E27FC236}">
                <a16:creationId xmlns:a16="http://schemas.microsoft.com/office/drawing/2014/main" id="{3F5293CB-EFA4-40BA-9E2A-05B1198DB2D6}"/>
              </a:ext>
            </a:extLst>
          </p:cNvPr>
          <p:cNvSpPr txBox="1"/>
          <p:nvPr/>
        </p:nvSpPr>
        <p:spPr>
          <a:xfrm>
            <a:off x="9734426" y="6185380"/>
            <a:ext cx="232270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Second access door-Elevated Level</a:t>
            </a:r>
          </a:p>
        </p:txBody>
      </p:sp>
      <p:grpSp>
        <p:nvGrpSpPr>
          <p:cNvPr id="7" name="Group 6"/>
          <p:cNvGrpSpPr/>
          <p:nvPr/>
        </p:nvGrpSpPr>
        <p:grpSpPr>
          <a:xfrm>
            <a:off x="7581732" y="3126543"/>
            <a:ext cx="465937" cy="3046559"/>
            <a:chOff x="6827917" y="1729978"/>
            <a:chExt cx="465937" cy="3046559"/>
          </a:xfrm>
        </p:grpSpPr>
        <p:sp>
          <p:nvSpPr>
            <p:cNvPr id="121" name="Hexagon 120">
              <a:extLst>
                <a:ext uri="{FF2B5EF4-FFF2-40B4-BE49-F238E27FC236}">
                  <a16:creationId xmlns:a16="http://schemas.microsoft.com/office/drawing/2014/main" id="{15D9EB00-D9BC-43A1-8B36-80B15A2FB446}"/>
                </a:ext>
              </a:extLst>
            </p:cNvPr>
            <p:cNvSpPr/>
            <p:nvPr/>
          </p:nvSpPr>
          <p:spPr>
            <a:xfrm rot="5400000">
              <a:off x="6916412" y="3752315"/>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ounded Rectangle 49">
              <a:extLst>
                <a:ext uri="{FF2B5EF4-FFF2-40B4-BE49-F238E27FC236}">
                  <a16:creationId xmlns:a16="http://schemas.microsoft.com/office/drawing/2014/main" id="{57242B98-AF55-4119-BA5C-38A658730D00}"/>
                </a:ext>
              </a:extLst>
            </p:cNvPr>
            <p:cNvSpPr/>
            <p:nvPr/>
          </p:nvSpPr>
          <p:spPr>
            <a:xfrm rot="5400000">
              <a:off x="5537606" y="3020289"/>
              <a:ext cx="3046559" cy="465937"/>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0" name="Hexagon 219">
              <a:extLst>
                <a:ext uri="{FF2B5EF4-FFF2-40B4-BE49-F238E27FC236}">
                  <a16:creationId xmlns:a16="http://schemas.microsoft.com/office/drawing/2014/main" id="{15D9EB00-D9BC-43A1-8B36-80B15A2FB446}"/>
                </a:ext>
              </a:extLst>
            </p:cNvPr>
            <p:cNvSpPr/>
            <p:nvPr/>
          </p:nvSpPr>
          <p:spPr>
            <a:xfrm rot="5400000">
              <a:off x="6920496" y="4228591"/>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1" name="Hexagon 220">
              <a:extLst>
                <a:ext uri="{FF2B5EF4-FFF2-40B4-BE49-F238E27FC236}">
                  <a16:creationId xmlns:a16="http://schemas.microsoft.com/office/drawing/2014/main" id="{15D9EB00-D9BC-43A1-8B36-80B15A2FB446}"/>
                </a:ext>
              </a:extLst>
            </p:cNvPr>
            <p:cNvSpPr/>
            <p:nvPr/>
          </p:nvSpPr>
          <p:spPr>
            <a:xfrm rot="5400000">
              <a:off x="6904790" y="2312010"/>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2" name="Hexagon 221">
              <a:extLst>
                <a:ext uri="{FF2B5EF4-FFF2-40B4-BE49-F238E27FC236}">
                  <a16:creationId xmlns:a16="http://schemas.microsoft.com/office/drawing/2014/main" id="{15D9EB00-D9BC-43A1-8B36-80B15A2FB446}"/>
                </a:ext>
              </a:extLst>
            </p:cNvPr>
            <p:cNvSpPr/>
            <p:nvPr/>
          </p:nvSpPr>
          <p:spPr>
            <a:xfrm rot="5400000">
              <a:off x="6903037" y="2785840"/>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Hexagon 222">
              <a:extLst>
                <a:ext uri="{FF2B5EF4-FFF2-40B4-BE49-F238E27FC236}">
                  <a16:creationId xmlns:a16="http://schemas.microsoft.com/office/drawing/2014/main" id="{15D9EB00-D9BC-43A1-8B36-80B15A2FB446}"/>
                </a:ext>
              </a:extLst>
            </p:cNvPr>
            <p:cNvSpPr/>
            <p:nvPr/>
          </p:nvSpPr>
          <p:spPr>
            <a:xfrm rot="5400000">
              <a:off x="6908256" y="3270753"/>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6" name="Oval 225">
            <a:extLst>
              <a:ext uri="{FF2B5EF4-FFF2-40B4-BE49-F238E27FC236}">
                <a16:creationId xmlns:a16="http://schemas.microsoft.com/office/drawing/2014/main" id="{ABE251DC-CC29-4143-A2FC-AFECC4E43241}"/>
              </a:ext>
            </a:extLst>
          </p:cNvPr>
          <p:cNvSpPr/>
          <p:nvPr/>
        </p:nvSpPr>
        <p:spPr>
          <a:xfrm>
            <a:off x="3820656" y="2256115"/>
            <a:ext cx="118821" cy="11219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7" name="Straight Connector 226">
            <a:extLst>
              <a:ext uri="{FF2B5EF4-FFF2-40B4-BE49-F238E27FC236}">
                <a16:creationId xmlns:a16="http://schemas.microsoft.com/office/drawing/2014/main" id="{B99125AB-BB53-4D8B-B230-334E1FAA23F2}"/>
              </a:ext>
            </a:extLst>
          </p:cNvPr>
          <p:cNvCxnSpPr>
            <a:cxnSpLocks/>
          </p:cNvCxnSpPr>
          <p:nvPr/>
        </p:nvCxnSpPr>
        <p:spPr>
          <a:xfrm>
            <a:off x="3880062" y="1997967"/>
            <a:ext cx="0" cy="612000"/>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28" name="Donut 120">
            <a:extLst>
              <a:ext uri="{FF2B5EF4-FFF2-40B4-BE49-F238E27FC236}">
                <a16:creationId xmlns:a16="http://schemas.microsoft.com/office/drawing/2014/main" id="{2F8B7716-B604-4DDD-A7BA-D0F645821D18}"/>
              </a:ext>
            </a:extLst>
          </p:cNvPr>
          <p:cNvSpPr/>
          <p:nvPr/>
        </p:nvSpPr>
        <p:spPr>
          <a:xfrm>
            <a:off x="3616772" y="2088518"/>
            <a:ext cx="506347" cy="467262"/>
          </a:xfrm>
          <a:prstGeom prst="donut">
            <a:avLst>
              <a:gd name="adj" fmla="val 1716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Oval 232">
            <a:extLst>
              <a:ext uri="{FF2B5EF4-FFF2-40B4-BE49-F238E27FC236}">
                <a16:creationId xmlns:a16="http://schemas.microsoft.com/office/drawing/2014/main" id="{ABE251DC-CC29-4143-A2FC-AFECC4E43241}"/>
              </a:ext>
            </a:extLst>
          </p:cNvPr>
          <p:cNvSpPr/>
          <p:nvPr/>
        </p:nvSpPr>
        <p:spPr>
          <a:xfrm>
            <a:off x="4750790" y="2273697"/>
            <a:ext cx="118821" cy="11219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4" name="Straight Connector 233">
            <a:extLst>
              <a:ext uri="{FF2B5EF4-FFF2-40B4-BE49-F238E27FC236}">
                <a16:creationId xmlns:a16="http://schemas.microsoft.com/office/drawing/2014/main" id="{B99125AB-BB53-4D8B-B230-334E1FAA23F2}"/>
              </a:ext>
            </a:extLst>
          </p:cNvPr>
          <p:cNvCxnSpPr>
            <a:cxnSpLocks/>
          </p:cNvCxnSpPr>
          <p:nvPr/>
        </p:nvCxnSpPr>
        <p:spPr>
          <a:xfrm rot="5400000">
            <a:off x="4810196" y="2015549"/>
            <a:ext cx="0" cy="612000"/>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5" name="Donut 120">
            <a:extLst>
              <a:ext uri="{FF2B5EF4-FFF2-40B4-BE49-F238E27FC236}">
                <a16:creationId xmlns:a16="http://schemas.microsoft.com/office/drawing/2014/main" id="{2F8B7716-B604-4DDD-A7BA-D0F645821D18}"/>
              </a:ext>
            </a:extLst>
          </p:cNvPr>
          <p:cNvSpPr/>
          <p:nvPr/>
        </p:nvSpPr>
        <p:spPr>
          <a:xfrm>
            <a:off x="4546906" y="2106100"/>
            <a:ext cx="506347" cy="467262"/>
          </a:xfrm>
          <a:prstGeom prst="donut">
            <a:avLst>
              <a:gd name="adj" fmla="val 1716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Oval 236">
            <a:extLst>
              <a:ext uri="{FF2B5EF4-FFF2-40B4-BE49-F238E27FC236}">
                <a16:creationId xmlns:a16="http://schemas.microsoft.com/office/drawing/2014/main" id="{ABE251DC-CC29-4143-A2FC-AFECC4E43241}"/>
              </a:ext>
            </a:extLst>
          </p:cNvPr>
          <p:cNvSpPr/>
          <p:nvPr/>
        </p:nvSpPr>
        <p:spPr>
          <a:xfrm>
            <a:off x="6471836" y="2272196"/>
            <a:ext cx="118821" cy="112198"/>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8" name="Straight Connector 237">
            <a:extLst>
              <a:ext uri="{FF2B5EF4-FFF2-40B4-BE49-F238E27FC236}">
                <a16:creationId xmlns:a16="http://schemas.microsoft.com/office/drawing/2014/main" id="{B99125AB-BB53-4D8B-B230-334E1FAA23F2}"/>
              </a:ext>
            </a:extLst>
          </p:cNvPr>
          <p:cNvCxnSpPr>
            <a:cxnSpLocks/>
          </p:cNvCxnSpPr>
          <p:nvPr/>
        </p:nvCxnSpPr>
        <p:spPr>
          <a:xfrm>
            <a:off x="6531242" y="2014048"/>
            <a:ext cx="0" cy="612000"/>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9" name="Donut 120">
            <a:extLst>
              <a:ext uri="{FF2B5EF4-FFF2-40B4-BE49-F238E27FC236}">
                <a16:creationId xmlns:a16="http://schemas.microsoft.com/office/drawing/2014/main" id="{2F8B7716-B604-4DDD-A7BA-D0F645821D18}"/>
              </a:ext>
            </a:extLst>
          </p:cNvPr>
          <p:cNvSpPr/>
          <p:nvPr/>
        </p:nvSpPr>
        <p:spPr>
          <a:xfrm>
            <a:off x="6267952" y="2104599"/>
            <a:ext cx="506347" cy="467262"/>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0" name="Group 239"/>
          <p:cNvGrpSpPr/>
          <p:nvPr/>
        </p:nvGrpSpPr>
        <p:grpSpPr>
          <a:xfrm>
            <a:off x="5439519" y="2026689"/>
            <a:ext cx="506347" cy="612000"/>
            <a:chOff x="2862957" y="810418"/>
            <a:chExt cx="506347" cy="612000"/>
          </a:xfrm>
        </p:grpSpPr>
        <p:sp>
          <p:nvSpPr>
            <p:cNvPr id="241" name="Oval 240">
              <a:extLst>
                <a:ext uri="{FF2B5EF4-FFF2-40B4-BE49-F238E27FC236}">
                  <a16:creationId xmlns:a16="http://schemas.microsoft.com/office/drawing/2014/main" id="{ABE251DC-CC29-4143-A2FC-AFECC4E43241}"/>
                </a:ext>
              </a:extLst>
            </p:cNvPr>
            <p:cNvSpPr/>
            <p:nvPr/>
          </p:nvSpPr>
          <p:spPr>
            <a:xfrm>
              <a:off x="3066841" y="1068566"/>
              <a:ext cx="118821" cy="112198"/>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2" name="Straight Connector 241">
              <a:extLst>
                <a:ext uri="{FF2B5EF4-FFF2-40B4-BE49-F238E27FC236}">
                  <a16:creationId xmlns:a16="http://schemas.microsoft.com/office/drawing/2014/main" id="{B99125AB-BB53-4D8B-B230-334E1FAA23F2}"/>
                </a:ext>
              </a:extLst>
            </p:cNvPr>
            <p:cNvCxnSpPr>
              <a:cxnSpLocks/>
            </p:cNvCxnSpPr>
            <p:nvPr/>
          </p:nvCxnSpPr>
          <p:spPr>
            <a:xfrm>
              <a:off x="3126247" y="810418"/>
              <a:ext cx="0" cy="612000"/>
            </a:xfrm>
            <a:prstGeom prst="line">
              <a:avLst/>
            </a:prstGeom>
            <a:ln w="38100">
              <a:solidFill>
                <a:srgbClr val="7030A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43" name="Donut 120">
              <a:extLst>
                <a:ext uri="{FF2B5EF4-FFF2-40B4-BE49-F238E27FC236}">
                  <a16:creationId xmlns:a16="http://schemas.microsoft.com/office/drawing/2014/main" id="{2F8B7716-B604-4DDD-A7BA-D0F645821D18}"/>
                </a:ext>
              </a:extLst>
            </p:cNvPr>
            <p:cNvSpPr/>
            <p:nvPr/>
          </p:nvSpPr>
          <p:spPr>
            <a:xfrm>
              <a:off x="2862957" y="900969"/>
              <a:ext cx="506347" cy="467262"/>
            </a:xfrm>
            <a:prstGeom prst="donut">
              <a:avLst>
                <a:gd name="adj" fmla="val 17161"/>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9" name="Oval 248">
            <a:extLst>
              <a:ext uri="{FF2B5EF4-FFF2-40B4-BE49-F238E27FC236}">
                <a16:creationId xmlns:a16="http://schemas.microsoft.com/office/drawing/2014/main" id="{ABE251DC-CC29-4143-A2FC-AFECC4E43241}"/>
              </a:ext>
            </a:extLst>
          </p:cNvPr>
          <p:cNvSpPr/>
          <p:nvPr/>
        </p:nvSpPr>
        <p:spPr>
          <a:xfrm>
            <a:off x="7757632" y="3307625"/>
            <a:ext cx="118821" cy="112198"/>
          </a:xfrm>
          <a:prstGeom prst="ellipse">
            <a:avLst/>
          </a:prstGeom>
          <a:solidFill>
            <a:schemeClr val="accent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Donut 120">
            <a:extLst>
              <a:ext uri="{FF2B5EF4-FFF2-40B4-BE49-F238E27FC236}">
                <a16:creationId xmlns:a16="http://schemas.microsoft.com/office/drawing/2014/main" id="{2F8B7716-B604-4DDD-A7BA-D0F645821D18}"/>
              </a:ext>
            </a:extLst>
          </p:cNvPr>
          <p:cNvSpPr/>
          <p:nvPr/>
        </p:nvSpPr>
        <p:spPr>
          <a:xfrm>
            <a:off x="7553748" y="3140028"/>
            <a:ext cx="506347" cy="467262"/>
          </a:xfrm>
          <a:prstGeom prst="donut">
            <a:avLst>
              <a:gd name="adj" fmla="val 1716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Oval 252">
            <a:extLst>
              <a:ext uri="{FF2B5EF4-FFF2-40B4-BE49-F238E27FC236}">
                <a16:creationId xmlns:a16="http://schemas.microsoft.com/office/drawing/2014/main" id="{ABE251DC-CC29-4143-A2FC-AFECC4E43241}"/>
              </a:ext>
            </a:extLst>
          </p:cNvPr>
          <p:cNvSpPr/>
          <p:nvPr/>
        </p:nvSpPr>
        <p:spPr>
          <a:xfrm>
            <a:off x="7758099" y="4324517"/>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4" name="Straight Connector 253">
            <a:extLst>
              <a:ext uri="{FF2B5EF4-FFF2-40B4-BE49-F238E27FC236}">
                <a16:creationId xmlns:a16="http://schemas.microsoft.com/office/drawing/2014/main" id="{B99125AB-BB53-4D8B-B230-334E1FAA23F2}"/>
              </a:ext>
            </a:extLst>
          </p:cNvPr>
          <p:cNvCxnSpPr>
            <a:cxnSpLocks/>
          </p:cNvCxnSpPr>
          <p:nvPr/>
        </p:nvCxnSpPr>
        <p:spPr>
          <a:xfrm>
            <a:off x="7817505" y="4066369"/>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5" name="Donut 120">
            <a:extLst>
              <a:ext uri="{FF2B5EF4-FFF2-40B4-BE49-F238E27FC236}">
                <a16:creationId xmlns:a16="http://schemas.microsoft.com/office/drawing/2014/main" id="{2F8B7716-B604-4DDD-A7BA-D0F645821D18}"/>
              </a:ext>
            </a:extLst>
          </p:cNvPr>
          <p:cNvSpPr/>
          <p:nvPr/>
        </p:nvSpPr>
        <p:spPr>
          <a:xfrm>
            <a:off x="7554215" y="4156920"/>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Oval 256">
            <a:extLst>
              <a:ext uri="{FF2B5EF4-FFF2-40B4-BE49-F238E27FC236}">
                <a16:creationId xmlns:a16="http://schemas.microsoft.com/office/drawing/2014/main" id="{ABE251DC-CC29-4143-A2FC-AFECC4E43241}"/>
              </a:ext>
            </a:extLst>
          </p:cNvPr>
          <p:cNvSpPr/>
          <p:nvPr/>
        </p:nvSpPr>
        <p:spPr>
          <a:xfrm>
            <a:off x="7757632" y="4801544"/>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8" name="Straight Connector 257">
            <a:extLst>
              <a:ext uri="{FF2B5EF4-FFF2-40B4-BE49-F238E27FC236}">
                <a16:creationId xmlns:a16="http://schemas.microsoft.com/office/drawing/2014/main" id="{B99125AB-BB53-4D8B-B230-334E1FAA23F2}"/>
              </a:ext>
            </a:extLst>
          </p:cNvPr>
          <p:cNvCxnSpPr>
            <a:cxnSpLocks/>
          </p:cNvCxnSpPr>
          <p:nvPr/>
        </p:nvCxnSpPr>
        <p:spPr>
          <a:xfrm>
            <a:off x="7817038" y="4543396"/>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9" name="Donut 120">
            <a:extLst>
              <a:ext uri="{FF2B5EF4-FFF2-40B4-BE49-F238E27FC236}">
                <a16:creationId xmlns:a16="http://schemas.microsoft.com/office/drawing/2014/main" id="{2F8B7716-B604-4DDD-A7BA-D0F645821D18}"/>
              </a:ext>
            </a:extLst>
          </p:cNvPr>
          <p:cNvSpPr/>
          <p:nvPr/>
        </p:nvSpPr>
        <p:spPr>
          <a:xfrm>
            <a:off x="7553748" y="4633947"/>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TextBox 269">
            <a:extLst>
              <a:ext uri="{FF2B5EF4-FFF2-40B4-BE49-F238E27FC236}">
                <a16:creationId xmlns:a16="http://schemas.microsoft.com/office/drawing/2014/main" id="{8747F577-AAF5-4C88-A5E8-4D36FA1DD01F}"/>
              </a:ext>
            </a:extLst>
          </p:cNvPr>
          <p:cNvSpPr txBox="1"/>
          <p:nvPr/>
        </p:nvSpPr>
        <p:spPr>
          <a:xfrm>
            <a:off x="4536166" y="2544749"/>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Slot 2</a:t>
            </a:r>
            <a:endParaRPr kumimoji="0" lang="en-SE"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2" name="TextBox 271">
            <a:extLst>
              <a:ext uri="{FF2B5EF4-FFF2-40B4-BE49-F238E27FC236}">
                <a16:creationId xmlns:a16="http://schemas.microsoft.com/office/drawing/2014/main" id="{8747F577-AAF5-4C88-A5E8-4D36FA1DD01F}"/>
              </a:ext>
            </a:extLst>
          </p:cNvPr>
          <p:cNvSpPr txBox="1"/>
          <p:nvPr/>
        </p:nvSpPr>
        <p:spPr>
          <a:xfrm>
            <a:off x="5426852" y="2544749"/>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Slot 3</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68" name="TextBox 267">
            <a:extLst>
              <a:ext uri="{FF2B5EF4-FFF2-40B4-BE49-F238E27FC236}">
                <a16:creationId xmlns:a16="http://schemas.microsoft.com/office/drawing/2014/main" id="{4D89D54A-E752-4EF0-9497-1E63810CBE9C}"/>
              </a:ext>
            </a:extLst>
          </p:cNvPr>
          <p:cNvSpPr txBox="1"/>
          <p:nvPr/>
        </p:nvSpPr>
        <p:spPr>
          <a:xfrm>
            <a:off x="5519696" y="2076275"/>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4D89D54A-E752-4EF0-9497-1E63810CBE9C}"/>
              </a:ext>
            </a:extLst>
          </p:cNvPr>
          <p:cNvSpPr txBox="1"/>
          <p:nvPr/>
        </p:nvSpPr>
        <p:spPr>
          <a:xfrm>
            <a:off x="3692033" y="2058438"/>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422831D-55C0-49B0-B2F6-953B83D479D3}"/>
              </a:ext>
            </a:extLst>
          </p:cNvPr>
          <p:cNvSpPr txBox="1"/>
          <p:nvPr/>
        </p:nvSpPr>
        <p:spPr>
          <a:xfrm>
            <a:off x="5622467" y="3107791"/>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Slot 5</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255EFA4-78FB-4006-B590-DABC397B9952}"/>
              </a:ext>
            </a:extLst>
          </p:cNvPr>
          <p:cNvSpPr txBox="1"/>
          <p:nvPr/>
        </p:nvSpPr>
        <p:spPr>
          <a:xfrm>
            <a:off x="5701514" y="2926212"/>
            <a:ext cx="5377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AVK</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45" name="Oval 244">
            <a:extLst>
              <a:ext uri="{FF2B5EF4-FFF2-40B4-BE49-F238E27FC236}">
                <a16:creationId xmlns:a16="http://schemas.microsoft.com/office/drawing/2014/main" id="{ABE251DC-CC29-4143-A2FC-AFECC4E43241}"/>
              </a:ext>
            </a:extLst>
          </p:cNvPr>
          <p:cNvSpPr/>
          <p:nvPr/>
        </p:nvSpPr>
        <p:spPr>
          <a:xfrm>
            <a:off x="6466139" y="3119468"/>
            <a:ext cx="118821" cy="112198"/>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6" name="Straight Connector 245">
            <a:extLst>
              <a:ext uri="{FF2B5EF4-FFF2-40B4-BE49-F238E27FC236}">
                <a16:creationId xmlns:a16="http://schemas.microsoft.com/office/drawing/2014/main" id="{B99125AB-BB53-4D8B-B230-334E1FAA23F2}"/>
              </a:ext>
            </a:extLst>
          </p:cNvPr>
          <p:cNvCxnSpPr>
            <a:cxnSpLocks/>
          </p:cNvCxnSpPr>
          <p:nvPr/>
        </p:nvCxnSpPr>
        <p:spPr>
          <a:xfrm>
            <a:off x="6525545" y="2861320"/>
            <a:ext cx="0" cy="612000"/>
          </a:xfrm>
          <a:prstGeom prst="line">
            <a:avLst/>
          </a:prstGeom>
          <a:ln w="38100">
            <a:solidFill>
              <a:srgbClr val="7030A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47" name="Donut 120">
            <a:extLst>
              <a:ext uri="{FF2B5EF4-FFF2-40B4-BE49-F238E27FC236}">
                <a16:creationId xmlns:a16="http://schemas.microsoft.com/office/drawing/2014/main" id="{2F8B7716-B604-4DDD-A7BA-D0F645821D18}"/>
              </a:ext>
            </a:extLst>
          </p:cNvPr>
          <p:cNvSpPr/>
          <p:nvPr/>
        </p:nvSpPr>
        <p:spPr>
          <a:xfrm>
            <a:off x="6262255" y="2951871"/>
            <a:ext cx="506347" cy="467262"/>
          </a:xfrm>
          <a:prstGeom prst="donut">
            <a:avLst>
              <a:gd name="adj" fmla="val 17161"/>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TextBox 270">
            <a:extLst>
              <a:ext uri="{FF2B5EF4-FFF2-40B4-BE49-F238E27FC236}">
                <a16:creationId xmlns:a16="http://schemas.microsoft.com/office/drawing/2014/main" id="{8747F577-AAF5-4C88-A5E8-4D36FA1DD01F}"/>
              </a:ext>
            </a:extLst>
          </p:cNvPr>
          <p:cNvSpPr txBox="1"/>
          <p:nvPr/>
        </p:nvSpPr>
        <p:spPr>
          <a:xfrm>
            <a:off x="6764701" y="2544749"/>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Slot 4</a:t>
            </a:r>
            <a:endParaRPr kumimoji="0" lang="en-SE" sz="12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269" name="TextBox 268">
            <a:extLst>
              <a:ext uri="{FF2B5EF4-FFF2-40B4-BE49-F238E27FC236}">
                <a16:creationId xmlns:a16="http://schemas.microsoft.com/office/drawing/2014/main" id="{4D89D54A-E752-4EF0-9497-1E63810CBE9C}"/>
              </a:ext>
            </a:extLst>
          </p:cNvPr>
          <p:cNvSpPr txBox="1"/>
          <p:nvPr/>
        </p:nvSpPr>
        <p:spPr>
          <a:xfrm>
            <a:off x="6337980" y="2909602"/>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4CD82209-3205-020B-5E30-7D3FB7B65A6E}"/>
              </a:ext>
            </a:extLst>
          </p:cNvPr>
          <p:cNvGrpSpPr/>
          <p:nvPr/>
        </p:nvGrpSpPr>
        <p:grpSpPr>
          <a:xfrm>
            <a:off x="6293889" y="2066684"/>
            <a:ext cx="466056" cy="1424451"/>
            <a:chOff x="6293889" y="2066684"/>
            <a:chExt cx="466056" cy="1424451"/>
          </a:xfrm>
        </p:grpSpPr>
        <p:sp>
          <p:nvSpPr>
            <p:cNvPr id="163" name="Hexagon 162">
              <a:extLst>
                <a:ext uri="{FF2B5EF4-FFF2-40B4-BE49-F238E27FC236}">
                  <a16:creationId xmlns:a16="http://schemas.microsoft.com/office/drawing/2014/main" id="{FEF712CB-8215-438B-A40A-1444241A8586}"/>
                </a:ext>
              </a:extLst>
            </p:cNvPr>
            <p:cNvSpPr/>
            <p:nvPr/>
          </p:nvSpPr>
          <p:spPr>
            <a:xfrm rot="16200000">
              <a:off x="6366117" y="2542698"/>
              <a:ext cx="321599" cy="385403"/>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57">
              <a:extLst>
                <a:ext uri="{FF2B5EF4-FFF2-40B4-BE49-F238E27FC236}">
                  <a16:creationId xmlns:a16="http://schemas.microsoft.com/office/drawing/2014/main" id="{EACEB642-DAC6-6243-E561-39844C33AC13}"/>
                </a:ext>
              </a:extLst>
            </p:cNvPr>
            <p:cNvGrpSpPr/>
            <p:nvPr/>
          </p:nvGrpSpPr>
          <p:grpSpPr>
            <a:xfrm>
              <a:off x="6293889" y="2066684"/>
              <a:ext cx="466056" cy="1424451"/>
              <a:chOff x="6293889" y="2066684"/>
              <a:chExt cx="466056" cy="1424451"/>
            </a:xfrm>
          </p:grpSpPr>
          <p:sp>
            <p:nvSpPr>
              <p:cNvPr id="159" name="Rounded Rectangle 49">
                <a:extLst>
                  <a:ext uri="{FF2B5EF4-FFF2-40B4-BE49-F238E27FC236}">
                    <a16:creationId xmlns:a16="http://schemas.microsoft.com/office/drawing/2014/main" id="{98EC79BC-00C0-4657-805F-3BACAB9E8C25}"/>
                  </a:ext>
                </a:extLst>
              </p:cNvPr>
              <p:cNvSpPr/>
              <p:nvPr/>
            </p:nvSpPr>
            <p:spPr>
              <a:xfrm rot="16200000">
                <a:off x="5814691" y="2545882"/>
                <a:ext cx="1424451" cy="466056"/>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2" name="Hexagon 161">
                <a:extLst>
                  <a:ext uri="{FF2B5EF4-FFF2-40B4-BE49-F238E27FC236}">
                    <a16:creationId xmlns:a16="http://schemas.microsoft.com/office/drawing/2014/main" id="{488F710F-0C29-4A53-8322-366BD88EBECE}"/>
                  </a:ext>
                </a:extLst>
              </p:cNvPr>
              <p:cNvSpPr/>
              <p:nvPr/>
            </p:nvSpPr>
            <p:spPr>
              <a:xfrm rot="16200000">
                <a:off x="6366117" y="2969648"/>
                <a:ext cx="321599" cy="385403"/>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4" name="Hexagon 163">
                <a:extLst>
                  <a:ext uri="{FF2B5EF4-FFF2-40B4-BE49-F238E27FC236}">
                    <a16:creationId xmlns:a16="http://schemas.microsoft.com/office/drawing/2014/main" id="{0FC97256-8DFE-4B98-B7ED-880D75F7FE5D}"/>
                  </a:ext>
                </a:extLst>
              </p:cNvPr>
              <p:cNvSpPr/>
              <p:nvPr/>
            </p:nvSpPr>
            <p:spPr>
              <a:xfrm rot="16200000">
                <a:off x="6362930" y="2134428"/>
                <a:ext cx="327972" cy="385407"/>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65" name="Hexagon 164">
            <a:extLst>
              <a:ext uri="{FF2B5EF4-FFF2-40B4-BE49-F238E27FC236}">
                <a16:creationId xmlns:a16="http://schemas.microsoft.com/office/drawing/2014/main" id="{15D9EB00-D9BC-43A1-8B36-80B15A2FB446}"/>
              </a:ext>
            </a:extLst>
          </p:cNvPr>
          <p:cNvSpPr/>
          <p:nvPr/>
        </p:nvSpPr>
        <p:spPr>
          <a:xfrm rot="5400000">
            <a:off x="7658615" y="3169158"/>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F8AECDFA-4923-9E20-5B67-53A6B3FAB802}"/>
              </a:ext>
            </a:extLst>
          </p:cNvPr>
          <p:cNvSpPr txBox="1"/>
          <p:nvPr/>
        </p:nvSpPr>
        <p:spPr>
          <a:xfrm>
            <a:off x="8062917" y="5142586"/>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effectLst/>
                <a:uLnTx/>
                <a:uFillTx/>
                <a:latin typeface="Calibri" panose="020F0502020204030204"/>
                <a:ea typeface="+mn-ea"/>
                <a:cs typeface="+mn-cs"/>
              </a:rPr>
              <a:t>EK1</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5576BF5-8C01-95B0-8DD5-A8A23B092C7E}"/>
              </a:ext>
            </a:extLst>
          </p:cNvPr>
          <p:cNvSpPr txBox="1"/>
          <p:nvPr/>
        </p:nvSpPr>
        <p:spPr>
          <a:xfrm>
            <a:off x="8063445" y="5273344"/>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Calibri" panose="020F0502020204030204"/>
                <a:ea typeface="+mn-ea"/>
                <a:cs typeface="+mn-cs"/>
              </a:rPr>
              <a:t>Slot 10</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ACCECA5-F851-30B2-2458-3C3EF344EB1C}"/>
              </a:ext>
            </a:extLst>
          </p:cNvPr>
          <p:cNvSpPr txBox="1"/>
          <p:nvPr/>
        </p:nvSpPr>
        <p:spPr>
          <a:xfrm>
            <a:off x="8085241" y="5643919"/>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effectLst/>
                <a:uLnTx/>
                <a:uFillTx/>
                <a:latin typeface="Calibri" panose="020F0502020204030204"/>
                <a:ea typeface="+mn-ea"/>
                <a:cs typeface="+mn-cs"/>
              </a:rPr>
              <a:t>EK2</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812E26E-3DD9-C960-EFCB-2289808C0C8F}"/>
              </a:ext>
            </a:extLst>
          </p:cNvPr>
          <p:cNvSpPr txBox="1"/>
          <p:nvPr/>
        </p:nvSpPr>
        <p:spPr>
          <a:xfrm>
            <a:off x="8085769" y="5774677"/>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Calibri" panose="020F0502020204030204"/>
                <a:ea typeface="+mn-ea"/>
                <a:cs typeface="+mn-cs"/>
              </a:rPr>
              <a:t>Slot 11</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28A25338-7140-6A03-945F-98D5CE7B41BB}"/>
              </a:ext>
            </a:extLst>
          </p:cNvPr>
          <p:cNvSpPr/>
          <p:nvPr/>
        </p:nvSpPr>
        <p:spPr>
          <a:xfrm>
            <a:off x="7757253" y="5284448"/>
            <a:ext cx="118821" cy="112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4EDD1202-F73E-D62C-B80D-5585766017BE}"/>
              </a:ext>
            </a:extLst>
          </p:cNvPr>
          <p:cNvCxnSpPr>
            <a:cxnSpLocks/>
          </p:cNvCxnSpPr>
          <p:nvPr/>
        </p:nvCxnSpPr>
        <p:spPr>
          <a:xfrm>
            <a:off x="7816659" y="5026300"/>
            <a:ext cx="0" cy="612000"/>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6" name="Donut 120">
            <a:extLst>
              <a:ext uri="{FF2B5EF4-FFF2-40B4-BE49-F238E27FC236}">
                <a16:creationId xmlns:a16="http://schemas.microsoft.com/office/drawing/2014/main" id="{B25DBE6C-09E2-2C72-473F-79CF8F79D619}"/>
              </a:ext>
            </a:extLst>
          </p:cNvPr>
          <p:cNvSpPr/>
          <p:nvPr/>
        </p:nvSpPr>
        <p:spPr>
          <a:xfrm>
            <a:off x="7553369" y="5116851"/>
            <a:ext cx="506347" cy="467262"/>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BDACDCCD-B0D3-4AEA-CE0C-721D82034F4A}"/>
              </a:ext>
            </a:extLst>
          </p:cNvPr>
          <p:cNvSpPr/>
          <p:nvPr/>
        </p:nvSpPr>
        <p:spPr>
          <a:xfrm>
            <a:off x="7758099" y="5766032"/>
            <a:ext cx="118821" cy="112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61054562-A561-C107-45B9-661CB23C7CED}"/>
              </a:ext>
            </a:extLst>
          </p:cNvPr>
          <p:cNvCxnSpPr>
            <a:cxnSpLocks/>
          </p:cNvCxnSpPr>
          <p:nvPr/>
        </p:nvCxnSpPr>
        <p:spPr>
          <a:xfrm>
            <a:off x="7817505" y="5507884"/>
            <a:ext cx="0" cy="612000"/>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9" name="Donut 120">
            <a:extLst>
              <a:ext uri="{FF2B5EF4-FFF2-40B4-BE49-F238E27FC236}">
                <a16:creationId xmlns:a16="http://schemas.microsoft.com/office/drawing/2014/main" id="{7DD50CF8-3F3C-5B6C-8EE8-553AB7A2F1C6}"/>
              </a:ext>
            </a:extLst>
          </p:cNvPr>
          <p:cNvSpPr/>
          <p:nvPr/>
        </p:nvSpPr>
        <p:spPr>
          <a:xfrm>
            <a:off x="7554215" y="5598435"/>
            <a:ext cx="506347" cy="467262"/>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2" name="Group 51">
            <a:extLst>
              <a:ext uri="{FF2B5EF4-FFF2-40B4-BE49-F238E27FC236}">
                <a16:creationId xmlns:a16="http://schemas.microsoft.com/office/drawing/2014/main" id="{E270BFAC-C3D8-54D7-F01D-EABDE99043F9}"/>
              </a:ext>
            </a:extLst>
          </p:cNvPr>
          <p:cNvGrpSpPr/>
          <p:nvPr/>
        </p:nvGrpSpPr>
        <p:grpSpPr>
          <a:xfrm>
            <a:off x="3063724" y="2185471"/>
            <a:ext cx="377637" cy="447929"/>
            <a:chOff x="1765406" y="1215762"/>
            <a:chExt cx="504057" cy="597729"/>
          </a:xfrm>
        </p:grpSpPr>
        <p:pic>
          <p:nvPicPr>
            <p:cNvPr id="53" name="Picture 52">
              <a:extLst>
                <a:ext uri="{FF2B5EF4-FFF2-40B4-BE49-F238E27FC236}">
                  <a16:creationId xmlns:a16="http://schemas.microsoft.com/office/drawing/2014/main" id="{186CF853-8B84-959E-D87B-8D207012AB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FF0000"/>
              </a:glow>
            </a:effectLst>
          </p:spPr>
        </p:pic>
        <p:sp>
          <p:nvSpPr>
            <p:cNvPr id="54" name="TextBox 53">
              <a:extLst>
                <a:ext uri="{FF2B5EF4-FFF2-40B4-BE49-F238E27FC236}">
                  <a16:creationId xmlns:a16="http://schemas.microsoft.com/office/drawing/2014/main" id="{16CD0191-4E5A-DB0B-78BA-2D42534A04B0}"/>
                </a:ext>
              </a:extLst>
            </p:cNvPr>
            <p:cNvSpPr txBox="1"/>
            <p:nvPr/>
          </p:nvSpPr>
          <p:spPr>
            <a:xfrm>
              <a:off x="1824918" y="1546532"/>
              <a:ext cx="428150"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FF0000"/>
                  </a:solidFill>
                  <a:effectLst/>
                  <a:uLnTx/>
                  <a:uFillTx/>
                  <a:latin typeface="Calibri" panose="020F0502020204030204"/>
                  <a:ea typeface="+mn-ea"/>
                  <a:cs typeface="+mn-cs"/>
                </a:rPr>
                <a:t>MK</a:t>
              </a:r>
            </a:p>
          </p:txBody>
        </p:sp>
      </p:grpSp>
      <p:sp>
        <p:nvSpPr>
          <p:cNvPr id="76" name="Speech Bubble: Oval 75">
            <a:extLst>
              <a:ext uri="{FF2B5EF4-FFF2-40B4-BE49-F238E27FC236}">
                <a16:creationId xmlns:a16="http://schemas.microsoft.com/office/drawing/2014/main" id="{9CC543B8-FDDC-45A4-E48C-C68BCF656150}"/>
              </a:ext>
            </a:extLst>
          </p:cNvPr>
          <p:cNvSpPr/>
          <p:nvPr/>
        </p:nvSpPr>
        <p:spPr>
          <a:xfrm>
            <a:off x="5387552" y="3859331"/>
            <a:ext cx="1589245" cy="1001032"/>
          </a:xfrm>
          <a:prstGeom prst="wedgeEllipseCallout">
            <a:avLst>
              <a:gd name="adj1" fmla="val 26611"/>
              <a:gd name="adj2" fmla="val -86263"/>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17B0D42E-21F8-084C-0663-B4C66E77B586}"/>
              </a:ext>
            </a:extLst>
          </p:cNvPr>
          <p:cNvSpPr txBox="1"/>
          <p:nvPr/>
        </p:nvSpPr>
        <p:spPr>
          <a:xfrm>
            <a:off x="5608827" y="3965117"/>
            <a:ext cx="1094969" cy="830997"/>
          </a:xfrm>
          <a:prstGeom prst="rect">
            <a:avLst/>
          </a:prstGeom>
          <a:noFill/>
        </p:spPr>
        <p:txBody>
          <a:bodyPr wrap="square" rtlCol="0">
            <a:spAutoFit/>
          </a:bodyPr>
          <a:lstStyle/>
          <a:p>
            <a:pPr lvl="0" algn="ctr">
              <a:defRPr/>
            </a:pPr>
            <a:r>
              <a:rPr lang="en-US" sz="1200" dirty="0">
                <a:solidFill>
                  <a:srgbClr val="666666"/>
                </a:solidFill>
                <a:latin typeface="Calibri" panose="020F0502020204030204"/>
              </a:rPr>
              <a:t>The operator unlocks the AVK via the HMI.</a:t>
            </a:r>
          </a:p>
        </p:txBody>
      </p:sp>
      <p:sp>
        <p:nvSpPr>
          <p:cNvPr id="12" name="Flowchart: Connector 11">
            <a:extLst>
              <a:ext uri="{FF2B5EF4-FFF2-40B4-BE49-F238E27FC236}">
                <a16:creationId xmlns:a16="http://schemas.microsoft.com/office/drawing/2014/main" id="{C4ECC58C-B928-5A1D-5746-C1B90A4ED394}"/>
              </a:ext>
            </a:extLst>
          </p:cNvPr>
          <p:cNvSpPr/>
          <p:nvPr/>
        </p:nvSpPr>
        <p:spPr>
          <a:xfrm>
            <a:off x="2483441" y="4193987"/>
            <a:ext cx="996998" cy="966818"/>
          </a:xfrm>
          <a:prstGeom prst="flowChartConnecto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Transition Mode</a:t>
            </a:r>
          </a:p>
          <a:p>
            <a:pPr algn="ctr"/>
            <a:endParaRPr lang="en-US" sz="1200" dirty="0"/>
          </a:p>
        </p:txBody>
      </p:sp>
      <p:sp>
        <p:nvSpPr>
          <p:cNvPr id="46" name="Flowchart: Connector 45">
            <a:extLst>
              <a:ext uri="{FF2B5EF4-FFF2-40B4-BE49-F238E27FC236}">
                <a16:creationId xmlns:a16="http://schemas.microsoft.com/office/drawing/2014/main" id="{E9D6E5EF-CE0C-3F9F-C8C9-E0CB0A35D78A}"/>
              </a:ext>
            </a:extLst>
          </p:cNvPr>
          <p:cNvSpPr/>
          <p:nvPr/>
        </p:nvSpPr>
        <p:spPr>
          <a:xfrm>
            <a:off x="4120617" y="4187629"/>
            <a:ext cx="996998" cy="96681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200" dirty="0"/>
              <a:t>Beam On Mode</a:t>
            </a:r>
            <a:endParaRPr lang="en-US" sz="1200" dirty="0"/>
          </a:p>
        </p:txBody>
      </p:sp>
      <p:cxnSp>
        <p:nvCxnSpPr>
          <p:cNvPr id="47" name="Straight Arrow Connector 46">
            <a:extLst>
              <a:ext uri="{FF2B5EF4-FFF2-40B4-BE49-F238E27FC236}">
                <a16:creationId xmlns:a16="http://schemas.microsoft.com/office/drawing/2014/main" id="{ACE79F94-7AFF-64C5-83DC-AA7A6FC2AA96}"/>
              </a:ext>
            </a:extLst>
          </p:cNvPr>
          <p:cNvCxnSpPr>
            <a:cxnSpLocks/>
            <a:stCxn id="46" idx="2"/>
            <a:endCxn id="12" idx="6"/>
          </p:cNvCxnSpPr>
          <p:nvPr/>
        </p:nvCxnSpPr>
        <p:spPr>
          <a:xfrm flipH="1">
            <a:off x="3480439" y="4671038"/>
            <a:ext cx="640178" cy="6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A3A343F-715C-6358-5EC7-22D8C129539A}"/>
              </a:ext>
            </a:extLst>
          </p:cNvPr>
          <p:cNvSpPr/>
          <p:nvPr/>
        </p:nvSpPr>
        <p:spPr>
          <a:xfrm>
            <a:off x="1303578" y="811522"/>
            <a:ext cx="8572804" cy="369332"/>
          </a:xfrm>
          <a:prstGeom prst="rect">
            <a:avLst/>
          </a:prstGeom>
        </p:spPr>
        <p:txBody>
          <a:bodyPr wrap="square">
            <a:spAutoFit/>
          </a:bodyPr>
          <a:lstStyle/>
          <a:p>
            <a:pPr marL="285750" indent="-285750">
              <a:buFont typeface="Wingdings" panose="05000000000000000000" pitchFamily="2" charset="2"/>
              <a:buChar char="Ø"/>
            </a:pPr>
            <a:r>
              <a:rPr lang="en-US" dirty="0">
                <a:solidFill>
                  <a:srgbClr val="666666"/>
                </a:solidFill>
              </a:rPr>
              <a:t>The AK is in slot 4 and ON</a:t>
            </a:r>
            <a:endParaRPr lang="sv-SE" dirty="0">
              <a:solidFill>
                <a:srgbClr val="666666"/>
              </a:solidFill>
            </a:endParaRPr>
          </a:p>
        </p:txBody>
      </p:sp>
      <p:grpSp>
        <p:nvGrpSpPr>
          <p:cNvPr id="49" name="Group 48">
            <a:extLst>
              <a:ext uri="{FF2B5EF4-FFF2-40B4-BE49-F238E27FC236}">
                <a16:creationId xmlns:a16="http://schemas.microsoft.com/office/drawing/2014/main" id="{D71A20FA-B19A-23A1-8517-75FB43A69D52}"/>
              </a:ext>
            </a:extLst>
          </p:cNvPr>
          <p:cNvGrpSpPr/>
          <p:nvPr/>
        </p:nvGrpSpPr>
        <p:grpSpPr>
          <a:xfrm>
            <a:off x="6895123" y="3004887"/>
            <a:ext cx="759375" cy="248222"/>
            <a:chOff x="5146045" y="1182450"/>
            <a:chExt cx="1187762" cy="307408"/>
          </a:xfrm>
        </p:grpSpPr>
        <p:pic>
          <p:nvPicPr>
            <p:cNvPr id="50" name="Picture 49">
              <a:extLst>
                <a:ext uri="{FF2B5EF4-FFF2-40B4-BE49-F238E27FC236}">
                  <a16:creationId xmlns:a16="http://schemas.microsoft.com/office/drawing/2014/main" id="{35A6D897-AE0B-B33B-C316-1A4D38FF92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rgbClr val="7030A0"/>
              </a:glow>
            </a:effectLst>
          </p:spPr>
        </p:pic>
        <p:sp>
          <p:nvSpPr>
            <p:cNvPr id="51" name="TextBox 50">
              <a:extLst>
                <a:ext uri="{FF2B5EF4-FFF2-40B4-BE49-F238E27FC236}">
                  <a16:creationId xmlns:a16="http://schemas.microsoft.com/office/drawing/2014/main" id="{B2D51DC1-D73D-C13A-F02A-2332F17C27D8}"/>
                </a:ext>
              </a:extLst>
            </p:cNvPr>
            <p:cNvSpPr txBox="1"/>
            <p:nvPr/>
          </p:nvSpPr>
          <p:spPr>
            <a:xfrm>
              <a:off x="5687181" y="1242102"/>
              <a:ext cx="646626" cy="2477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7030A0"/>
                  </a:solidFill>
                  <a:effectLst/>
                  <a:uLnTx/>
                  <a:uFillTx/>
                  <a:latin typeface="Calibri" panose="020F0502020204030204"/>
                  <a:ea typeface="+mn-ea"/>
                  <a:cs typeface="+mn-cs"/>
                </a:rPr>
                <a:t>AVK</a:t>
              </a:r>
            </a:p>
          </p:txBody>
        </p:sp>
      </p:grpSp>
      <p:sp>
        <p:nvSpPr>
          <p:cNvPr id="2" name="Speech Bubble: Oval 264">
            <a:extLst>
              <a:ext uri="{FF2B5EF4-FFF2-40B4-BE49-F238E27FC236}">
                <a16:creationId xmlns:a16="http://schemas.microsoft.com/office/drawing/2014/main" id="{450EA841-6EDE-D454-821F-F85A2DBD7389}"/>
              </a:ext>
            </a:extLst>
          </p:cNvPr>
          <p:cNvSpPr/>
          <p:nvPr/>
        </p:nvSpPr>
        <p:spPr>
          <a:xfrm>
            <a:off x="6938167" y="1000021"/>
            <a:ext cx="2617506" cy="1002483"/>
          </a:xfrm>
          <a:prstGeom prst="wedgeEllipseCallout">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62AE293-E102-B6B7-B57A-8AF48C3DEBD2}"/>
              </a:ext>
            </a:extLst>
          </p:cNvPr>
          <p:cNvSpPr txBox="1"/>
          <p:nvPr/>
        </p:nvSpPr>
        <p:spPr>
          <a:xfrm>
            <a:off x="7155874" y="1112793"/>
            <a:ext cx="23520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Access to the cave and guide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 is vetoed by the RP,  AK can’t be released from slot 4.</a:t>
            </a:r>
          </a:p>
        </p:txBody>
      </p:sp>
      <p:sp>
        <p:nvSpPr>
          <p:cNvPr id="6" name="Flowchart: Connector 5">
            <a:extLst>
              <a:ext uri="{FF2B5EF4-FFF2-40B4-BE49-F238E27FC236}">
                <a16:creationId xmlns:a16="http://schemas.microsoft.com/office/drawing/2014/main" id="{8698A68C-2533-63EB-5EE4-88AAAF1CCF43}"/>
              </a:ext>
            </a:extLst>
          </p:cNvPr>
          <p:cNvSpPr/>
          <p:nvPr/>
        </p:nvSpPr>
        <p:spPr>
          <a:xfrm>
            <a:off x="2472377" y="5667991"/>
            <a:ext cx="996998" cy="966818"/>
          </a:xfrm>
          <a:prstGeom prst="flowChartConnector">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Alarm</a:t>
            </a:r>
          </a:p>
        </p:txBody>
      </p:sp>
      <p:cxnSp>
        <p:nvCxnSpPr>
          <p:cNvPr id="8" name="Straight Arrow Connector 7">
            <a:extLst>
              <a:ext uri="{FF2B5EF4-FFF2-40B4-BE49-F238E27FC236}">
                <a16:creationId xmlns:a16="http://schemas.microsoft.com/office/drawing/2014/main" id="{4B61B846-4FEB-B149-1E20-261D502A7424}"/>
              </a:ext>
            </a:extLst>
          </p:cNvPr>
          <p:cNvCxnSpPr>
            <a:cxnSpLocks/>
            <a:stCxn id="12" idx="4"/>
            <a:endCxn id="6" idx="0"/>
          </p:cNvCxnSpPr>
          <p:nvPr/>
        </p:nvCxnSpPr>
        <p:spPr>
          <a:xfrm flipH="1">
            <a:off x="2970876" y="5160805"/>
            <a:ext cx="11064" cy="5071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B85E922-15BE-2EFE-B024-725A5B6A8171}"/>
              </a:ext>
            </a:extLst>
          </p:cNvPr>
          <p:cNvCxnSpPr>
            <a:cxnSpLocks/>
            <a:stCxn id="46" idx="3"/>
            <a:endCxn id="6" idx="7"/>
          </p:cNvCxnSpPr>
          <p:nvPr/>
        </p:nvCxnSpPr>
        <p:spPr>
          <a:xfrm flipH="1">
            <a:off x="3323368" y="5012860"/>
            <a:ext cx="943256" cy="7967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Speech Bubble: Oval 18">
            <a:extLst>
              <a:ext uri="{FF2B5EF4-FFF2-40B4-BE49-F238E27FC236}">
                <a16:creationId xmlns:a16="http://schemas.microsoft.com/office/drawing/2014/main" id="{346F5941-B678-F96F-42BD-D3E09253FB5F}"/>
              </a:ext>
            </a:extLst>
          </p:cNvPr>
          <p:cNvSpPr/>
          <p:nvPr/>
        </p:nvSpPr>
        <p:spPr>
          <a:xfrm>
            <a:off x="3798486" y="5469612"/>
            <a:ext cx="1810341" cy="1258121"/>
          </a:xfrm>
          <a:prstGeom prst="wedgeEllipseCallout">
            <a:avLst>
              <a:gd name="adj1" fmla="val -61977"/>
              <a:gd name="adj2" fmla="val -717"/>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AEB657F8-C72D-44F7-F87E-8E62A5B6F2CD}"/>
              </a:ext>
            </a:extLst>
          </p:cNvPr>
          <p:cNvSpPr txBox="1"/>
          <p:nvPr/>
        </p:nvSpPr>
        <p:spPr>
          <a:xfrm>
            <a:off x="3915360" y="5673336"/>
            <a:ext cx="1524159" cy="1015663"/>
          </a:xfrm>
          <a:prstGeom prst="rect">
            <a:avLst/>
          </a:prstGeom>
          <a:noFill/>
        </p:spPr>
        <p:txBody>
          <a:bodyPr wrap="square" rtlCol="0">
            <a:spAutoFit/>
          </a:bodyPr>
          <a:lstStyle/>
          <a:p>
            <a:pPr lvl="0" algn="ctr">
              <a:defRPr/>
            </a:pPr>
            <a:r>
              <a:rPr lang="en-SE" sz="1200" dirty="0">
                <a:solidFill>
                  <a:srgbClr val="666666"/>
                </a:solidFill>
                <a:latin typeface="Calibri" panose="020F0502020204030204"/>
              </a:rPr>
              <a:t>It is possible to Veto Access in Alarm Mode also which is triggered before Access</a:t>
            </a:r>
            <a:endParaRPr lang="en-US" sz="1200" dirty="0">
              <a:solidFill>
                <a:srgbClr val="666666"/>
              </a:solidFill>
              <a:latin typeface="Calibri" panose="020F0502020204030204"/>
            </a:endParaRPr>
          </a:p>
        </p:txBody>
      </p:sp>
    </p:spTree>
    <p:extLst>
      <p:ext uri="{BB962C8B-B14F-4D97-AF65-F5344CB8AC3E}">
        <p14:creationId xmlns:p14="http://schemas.microsoft.com/office/powerpoint/2010/main" val="385058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5400000">
                                      <p:cBhvr>
                                        <p:cTn id="10" dur="2000" fill="hold"/>
                                        <p:tgtEl>
                                          <p:spTgt spid="227"/>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227"/>
                                        </p:tgtEl>
                                        <p:attrNameLst>
                                          <p:attrName>style.visibility</p:attrName>
                                        </p:attrNameLst>
                                      </p:cBhvr>
                                      <p:to>
                                        <p:strVal val="hidden"/>
                                      </p:to>
                                    </p:set>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par>
                          <p:cTn id="23" fill="hold">
                            <p:stCondLst>
                              <p:cond delay="2000"/>
                            </p:stCondLst>
                            <p:childTnLst>
                              <p:par>
                                <p:cTn id="24" presetID="63" presetClass="path" presetSubtype="0" accel="50000" decel="50000" fill="hold" nodeType="afterEffect">
                                  <p:stCondLst>
                                    <p:cond delay="0"/>
                                  </p:stCondLst>
                                  <p:childTnLst>
                                    <p:animMotion origin="layout" path="M 3.125E-6 -0.00093 L 0.12409 -0.00116 " pathEditMode="relative" rAng="0" ptsTypes="AA">
                                      <p:cBhvr>
                                        <p:cTn id="25" dur="2000" fill="hold"/>
                                        <p:tgtEl>
                                          <p:spTgt spid="52"/>
                                        </p:tgtEl>
                                        <p:attrNameLst>
                                          <p:attrName>ppt_x</p:attrName>
                                          <p:attrName>ppt_y</p:attrName>
                                        </p:attrNameLst>
                                      </p:cBhvr>
                                      <p:rCtr x="6198" y="-23"/>
                                    </p:animMotion>
                                  </p:childTnLst>
                                </p:cTn>
                              </p:par>
                            </p:childTnLst>
                          </p:cTn>
                        </p:par>
                        <p:par>
                          <p:cTn id="26" fill="hold">
                            <p:stCondLst>
                              <p:cond delay="4000"/>
                            </p:stCondLst>
                            <p:childTnLst>
                              <p:par>
                                <p:cTn id="27" presetID="1" presetClass="exit" presetSubtype="0" fill="hold" nodeType="afterEffect">
                                  <p:stCondLst>
                                    <p:cond delay="0"/>
                                  </p:stCondLst>
                                  <p:childTnLst>
                                    <p:set>
                                      <p:cBhvr>
                                        <p:cTn id="28" dur="1" fill="hold">
                                          <p:stCondLst>
                                            <p:cond delay="0"/>
                                          </p:stCondLst>
                                        </p:cTn>
                                        <p:tgtEl>
                                          <p:spTgt spid="52"/>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234"/>
                                        </p:tgtEl>
                                        <p:attrNameLst>
                                          <p:attrName>style.visibility</p:attrName>
                                        </p:attrNameLst>
                                      </p:cBhvr>
                                      <p:to>
                                        <p:strVal val="visible"/>
                                      </p:to>
                                    </p:set>
                                  </p:childTnLst>
                                </p:cTn>
                              </p:par>
                            </p:childTnLst>
                          </p:cTn>
                        </p:par>
                        <p:par>
                          <p:cTn id="32" fill="hold">
                            <p:stCondLst>
                              <p:cond delay="4000"/>
                            </p:stCondLst>
                            <p:childTnLst>
                              <p:par>
                                <p:cTn id="33" presetID="8" presetClass="emph" presetSubtype="0" fill="hold" nodeType="afterEffect">
                                  <p:stCondLst>
                                    <p:cond delay="0"/>
                                  </p:stCondLst>
                                  <p:childTnLst>
                                    <p:animRot by="5400000">
                                      <p:cBhvr>
                                        <p:cTn id="34" dur="2000" fill="hold"/>
                                        <p:tgtEl>
                                          <p:spTgt spid="234"/>
                                        </p:tgtEl>
                                        <p:attrNameLst>
                                          <p:attrName>r</p:attrName>
                                        </p:attrNameLst>
                                      </p:cBhvr>
                                    </p:animRot>
                                  </p:childTnLst>
                                </p:cTn>
                              </p:par>
                              <p:par>
                                <p:cTn id="35" presetID="63" presetClass="path" presetSubtype="0" accel="50000" decel="50000" fill="hold" nodeType="withEffect">
                                  <p:stCondLst>
                                    <p:cond delay="0"/>
                                  </p:stCondLst>
                                  <p:childTnLst>
                                    <p:animMotion origin="layout" path="M 1.25E-6 -2.22222E-6 L 0.01393 0.0007 " pathEditMode="relative" rAng="0" ptsTypes="AA">
                                      <p:cBhvr>
                                        <p:cTn id="36" dur="2000" fill="hold"/>
                                        <p:tgtEl>
                                          <p:spTgt spid="80"/>
                                        </p:tgtEl>
                                        <p:attrNameLst>
                                          <p:attrName>ppt_x</p:attrName>
                                          <p:attrName>ppt_y</p:attrName>
                                        </p:attrNameLst>
                                      </p:cBhvr>
                                      <p:rCtr x="690" y="23"/>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5400000">
                                      <p:cBhvr>
                                        <p:cTn id="50" dur="2000" fill="hold"/>
                                        <p:tgtEl>
                                          <p:spTgt spid="246"/>
                                        </p:tgtEl>
                                        <p:attrNameLst>
                                          <p:attrName>r</p:attrName>
                                        </p:attrNameLst>
                                      </p:cBhvr>
                                    </p:animRot>
                                  </p:childTnLst>
                                </p:cTn>
                              </p:par>
                              <p:par>
                                <p:cTn id="51" presetID="42" presetClass="path" presetSubtype="0" accel="50000" decel="50000" fill="hold" nodeType="withEffect">
                                  <p:stCondLst>
                                    <p:cond delay="0"/>
                                  </p:stCondLst>
                                  <p:childTnLst>
                                    <p:animMotion origin="layout" path="M 3.54167E-6 -2.59259E-6 L 3.54167E-6 -0.01458 " pathEditMode="relative" rAng="0" ptsTypes="AA">
                                      <p:cBhvr>
                                        <p:cTn id="52" dur="2000" fill="hold"/>
                                        <p:tgtEl>
                                          <p:spTgt spid="61"/>
                                        </p:tgtEl>
                                        <p:attrNameLst>
                                          <p:attrName>ppt_x</p:attrName>
                                          <p:attrName>ppt_y</p:attrName>
                                        </p:attrNameLst>
                                      </p:cBhvr>
                                      <p:rCtr x="0" y="-741"/>
                                    </p:animMotion>
                                  </p:childTnLst>
                                </p:cTn>
                              </p:par>
                            </p:childTnLst>
                          </p:cTn>
                        </p:par>
                        <p:par>
                          <p:cTn id="53" fill="hold">
                            <p:stCondLst>
                              <p:cond delay="2000"/>
                            </p:stCondLst>
                            <p:childTnLst>
                              <p:par>
                                <p:cTn id="54" presetID="1" presetClass="exit" presetSubtype="0" fill="hold" nodeType="afterEffect">
                                  <p:stCondLst>
                                    <p:cond delay="0"/>
                                  </p:stCondLst>
                                  <p:childTnLst>
                                    <p:set>
                                      <p:cBhvr>
                                        <p:cTn id="55" dur="1" fill="hold">
                                          <p:stCondLst>
                                            <p:cond delay="0"/>
                                          </p:stCondLst>
                                        </p:cTn>
                                        <p:tgtEl>
                                          <p:spTgt spid="246"/>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49"/>
                                        </p:tgtEl>
                                        <p:attrNameLst>
                                          <p:attrName>style.visibility</p:attrName>
                                        </p:attrNameLst>
                                      </p:cBhvr>
                                      <p:to>
                                        <p:strVal val="visible"/>
                                      </p:to>
                                    </p:set>
                                  </p:childTnLst>
                                </p:cTn>
                              </p:par>
                            </p:childTnLst>
                          </p:cTn>
                        </p:par>
                        <p:par>
                          <p:cTn id="58" fill="hold">
                            <p:stCondLst>
                              <p:cond delay="2000"/>
                            </p:stCondLst>
                            <p:childTnLst>
                              <p:par>
                                <p:cTn id="59" presetID="63" presetClass="path" presetSubtype="0" accel="50000" decel="50000" fill="hold" nodeType="afterEffect">
                                  <p:stCondLst>
                                    <p:cond delay="0"/>
                                  </p:stCondLst>
                                  <p:childTnLst>
                                    <p:animMotion origin="layout" path="M -4.58333E-6 -5.55112E-17 L 0.21745 -0.22917 " pathEditMode="relative" rAng="0" ptsTypes="AA">
                                      <p:cBhvr>
                                        <p:cTn id="60" dur="2000" fill="hold"/>
                                        <p:tgtEl>
                                          <p:spTgt spid="49"/>
                                        </p:tgtEl>
                                        <p:attrNameLst>
                                          <p:attrName>ppt_x</p:attrName>
                                          <p:attrName>ppt_y</p:attrName>
                                        </p:attrNameLst>
                                      </p:cBhvr>
                                      <p:rCtr x="10872" y="-11458"/>
                                    </p:animMotion>
                                  </p:childTnLst>
                                </p:cTn>
                              </p:par>
                            </p:childTnLst>
                          </p:cTn>
                        </p:par>
                        <p:par>
                          <p:cTn id="61" fill="hold">
                            <p:stCondLst>
                              <p:cond delay="4000"/>
                            </p:stCondLst>
                            <p:childTnLst>
                              <p:par>
                                <p:cTn id="62" presetID="1" presetClass="exit" presetSubtype="0" fill="hold" nodeType="afterEffect">
                                  <p:stCondLst>
                                    <p:cond delay="0"/>
                                  </p:stCondLst>
                                  <p:childTnLst>
                                    <p:set>
                                      <p:cBhvr>
                                        <p:cTn id="63" dur="1" fill="hold">
                                          <p:stCondLst>
                                            <p:cond delay="0"/>
                                          </p:stCondLst>
                                        </p:cTn>
                                        <p:tgtEl>
                                          <p:spTgt spid="49"/>
                                        </p:tgtEl>
                                        <p:attrNameLst>
                                          <p:attrName>style.visibility</p:attrName>
                                        </p:attrNameLst>
                                      </p:cBhvr>
                                      <p:to>
                                        <p:strVal val="hidden"/>
                                      </p:to>
                                    </p:set>
                                  </p:childTnLst>
                                </p:cTn>
                              </p:par>
                            </p:childTnLst>
                          </p:cTn>
                        </p:par>
                        <p:par>
                          <p:cTn id="64" fill="hold">
                            <p:stCondLst>
                              <p:cond delay="4000"/>
                            </p:stCondLst>
                            <p:childTnLst>
                              <p:par>
                                <p:cTn id="65" presetID="1" presetClass="entr" presetSubtype="0" fill="hold" grpId="0" nodeType="afterEffect">
                                  <p:stCondLst>
                                    <p:cond delay="0"/>
                                  </p:stCondLst>
                                  <p:childTnLst>
                                    <p:set>
                                      <p:cBhvr>
                                        <p:cTn id="66" dur="1" fill="hold">
                                          <p:stCondLst>
                                            <p:cond delay="0"/>
                                          </p:stCondLst>
                                        </p:cTn>
                                        <p:tgtEl>
                                          <p:spTgt spid="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269" grpId="0"/>
      <p:bldP spid="76" grpId="0" animBg="1"/>
      <p:bldP spid="77" grpId="0"/>
      <p:bldP spid="12" grpId="0" animBg="1"/>
      <p:bldP spid="2" grpId="0" animBg="1"/>
      <p:bldP spid="3" grpId="0"/>
      <p:bldP spid="6" grpId="0" animBg="1"/>
      <p:bldP spid="19" grpId="0" animBg="1"/>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0" name="Platshållare för bild 9">
            <a:extLst>
              <a:ext uri="{FF2B5EF4-FFF2-40B4-BE49-F238E27FC236}">
                <a16:creationId xmlns:a16="http://schemas.microsoft.com/office/drawing/2014/main" id="{1CCB1AEE-A06D-4938-95DD-62DEE574A394}"/>
              </a:ext>
            </a:extLst>
          </p:cNvPr>
          <p:cNvSpPr>
            <a:spLocks noGrp="1"/>
          </p:cNvSpPr>
          <p:nvPr>
            <p:ph type="pic" sz="quarter" idx="12"/>
          </p:nvPr>
        </p:nvSpPr>
        <p:spPr/>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Formalised Search in BIFROST PSS Controlled Area</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en-US" dirty="0"/>
              <a:t>4.3.</a:t>
            </a:r>
            <a:endParaRPr lang="sv-SE" dirty="0"/>
          </a:p>
        </p:txBody>
      </p:sp>
    </p:spTree>
    <p:extLst>
      <p:ext uri="{BB962C8B-B14F-4D97-AF65-F5344CB8AC3E}">
        <p14:creationId xmlns:p14="http://schemas.microsoft.com/office/powerpoint/2010/main" val="50386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1C957-2AF3-4087-A588-DC99817CE225}"/>
              </a:ext>
            </a:extLst>
          </p:cNvPr>
          <p:cNvSpPr>
            <a:spLocks noGrp="1"/>
          </p:cNvSpPr>
          <p:nvPr>
            <p:ph type="title"/>
          </p:nvPr>
        </p:nvSpPr>
        <p:spPr/>
        <p:txBody>
          <a:bodyPr/>
          <a:lstStyle/>
          <a:p>
            <a:r>
              <a:rPr lang="en-GB" dirty="0"/>
              <a:t>Formalised Search in the Cave</a:t>
            </a:r>
          </a:p>
        </p:txBody>
      </p:sp>
      <p:sp>
        <p:nvSpPr>
          <p:cNvPr id="4" name="Slide Number Placeholder 3">
            <a:extLst>
              <a:ext uri="{FF2B5EF4-FFF2-40B4-BE49-F238E27FC236}">
                <a16:creationId xmlns:a16="http://schemas.microsoft.com/office/drawing/2014/main" id="{3E55EE7A-63DE-41DD-910B-4E797155AFB1}"/>
              </a:ext>
            </a:extLst>
          </p:cNvPr>
          <p:cNvSpPr>
            <a:spLocks noGrp="1"/>
          </p:cNvSpPr>
          <p:nvPr>
            <p:ph type="sldNum" sz="quarter" idx="12"/>
          </p:nvPr>
        </p:nvSpPr>
        <p:spPr/>
        <p:txBody>
          <a:bodyPr/>
          <a:lstStyle/>
          <a:p>
            <a:fld id="{F7283078-D760-1647-8B80-66BA8B52336D}" type="slidenum">
              <a:rPr lang="en-GB" smtClean="0"/>
              <a:t>34</a:t>
            </a:fld>
            <a:endParaRPr lang="en-GB"/>
          </a:p>
        </p:txBody>
      </p:sp>
      <p:sp>
        <p:nvSpPr>
          <p:cNvPr id="13" name="Text Placeholder 12">
            <a:extLst>
              <a:ext uri="{FF2B5EF4-FFF2-40B4-BE49-F238E27FC236}">
                <a16:creationId xmlns:a16="http://schemas.microsoft.com/office/drawing/2014/main" id="{FEC608FA-9F05-9A0F-059F-8192064FF257}"/>
              </a:ext>
            </a:extLst>
          </p:cNvPr>
          <p:cNvSpPr>
            <a:spLocks noGrp="1"/>
          </p:cNvSpPr>
          <p:nvPr>
            <p:ph type="body" sz="quarter" idx="14"/>
          </p:nvPr>
        </p:nvSpPr>
        <p:spPr/>
        <p:txBody>
          <a:bodyPr/>
          <a:lstStyle/>
          <a:p>
            <a:endParaRPr lang="en-US"/>
          </a:p>
        </p:txBody>
      </p:sp>
      <p:pic>
        <p:nvPicPr>
          <p:cNvPr id="16" name="Picture 15" descr="A picture containing LEGO, building, house&#10;&#10;Description automatically generated">
            <a:extLst>
              <a:ext uri="{FF2B5EF4-FFF2-40B4-BE49-F238E27FC236}">
                <a16:creationId xmlns:a16="http://schemas.microsoft.com/office/drawing/2014/main" id="{C5948627-EC2C-16F5-8254-03E4A4836663}"/>
              </a:ext>
            </a:extLst>
          </p:cNvPr>
          <p:cNvPicPr>
            <a:picLocks noChangeAspect="1"/>
          </p:cNvPicPr>
          <p:nvPr/>
        </p:nvPicPr>
        <p:blipFill>
          <a:blip r:embed="rId2"/>
          <a:stretch>
            <a:fillRect/>
          </a:stretch>
        </p:blipFill>
        <p:spPr>
          <a:xfrm>
            <a:off x="333995" y="1446416"/>
            <a:ext cx="5328725" cy="5182012"/>
          </a:xfrm>
          <a:prstGeom prst="rect">
            <a:avLst/>
          </a:prstGeom>
        </p:spPr>
      </p:pic>
      <p:sp>
        <p:nvSpPr>
          <p:cNvPr id="8" name="TextBox 7">
            <a:extLst>
              <a:ext uri="{FF2B5EF4-FFF2-40B4-BE49-F238E27FC236}">
                <a16:creationId xmlns:a16="http://schemas.microsoft.com/office/drawing/2014/main" id="{DC72F756-6E39-70B6-D286-D663BE13D6CD}"/>
              </a:ext>
            </a:extLst>
          </p:cNvPr>
          <p:cNvSpPr txBox="1"/>
          <p:nvPr/>
        </p:nvSpPr>
        <p:spPr>
          <a:xfrm>
            <a:off x="5926202" y="1422143"/>
            <a:ext cx="6265798" cy="5416868"/>
          </a:xfrm>
          <a:prstGeom prst="rect">
            <a:avLst/>
          </a:prstGeom>
          <a:noFill/>
        </p:spPr>
        <p:txBody>
          <a:bodyPr wrap="square">
            <a:spAutoFit/>
          </a:bodyPr>
          <a:lstStyle/>
          <a:p>
            <a:pPr marL="0" marR="0" algn="just">
              <a:spcBef>
                <a:spcPts val="0"/>
              </a:spcBef>
              <a:spcAft>
                <a:spcPts val="600"/>
              </a:spcAft>
            </a:pPr>
            <a:r>
              <a:rPr lang="en-US" sz="1800" dirty="0">
                <a:effectLst/>
                <a:latin typeface="Segoe UI Historic" panose="020B0502040204020203" pitchFamily="34" charset="0"/>
                <a:ea typeface="MS Mincho" panose="02020609040205080304" pitchFamily="49" charset="-128"/>
                <a:cs typeface="Segoe UI Historic" panose="020B0502040204020203" pitchFamily="34" charset="0"/>
              </a:rPr>
              <a:t>There are two independent search zones in </a:t>
            </a:r>
            <a:r>
              <a:rPr lang="en-GB" sz="1800" dirty="0">
                <a:effectLst/>
                <a:latin typeface="Segoe UI Historic" panose="020B0502040204020203" pitchFamily="34" charset="0"/>
                <a:ea typeface="MS Mincho" panose="02020609040205080304" pitchFamily="49" charset="-128"/>
                <a:cs typeface="Segoe UI Historic" panose="020B0502040204020203" pitchFamily="34" charset="0"/>
              </a:rPr>
              <a:t>BIFROST </a:t>
            </a:r>
            <a:r>
              <a:rPr lang="en-US" sz="1800" dirty="0">
                <a:effectLst/>
                <a:latin typeface="Segoe UI Historic" panose="020B0502040204020203" pitchFamily="34" charset="0"/>
                <a:ea typeface="MS Mincho" panose="02020609040205080304" pitchFamily="49" charset="-128"/>
                <a:cs typeface="Segoe UI Historic" panose="020B0502040204020203" pitchFamily="34" charset="0"/>
              </a:rPr>
              <a:t>cave: </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285750" marR="0" indent="-285750" algn="just">
              <a:spcBef>
                <a:spcPts val="0"/>
              </a:spcBef>
              <a:spcAft>
                <a:spcPts val="600"/>
              </a:spcAft>
              <a:buFont typeface="Arial" panose="020B0604020202020204" pitchFamily="34" charset="0"/>
              <a:buChar char="•"/>
            </a:pPr>
            <a:r>
              <a:rPr lang="en-US" sz="1800" b="1" dirty="0">
                <a:effectLst/>
                <a:latin typeface="Segoe UI Historic" panose="020B0502040204020203" pitchFamily="34" charset="0"/>
                <a:ea typeface="MS Mincho" panose="02020609040205080304" pitchFamily="49" charset="-128"/>
                <a:cs typeface="Segoe UI Historic" panose="020B0502040204020203" pitchFamily="34" charset="0"/>
              </a:rPr>
              <a:t>Zone 1- Ground access area</a:t>
            </a:r>
            <a:endParaRPr lang="en-US" sz="1800" b="1" dirty="0">
              <a:effectLst/>
              <a:latin typeface="Segoe UI Historic" panose="020B0502040204020203" pitchFamily="34" charset="0"/>
              <a:ea typeface="MS Mincho" panose="02020609040205080304" pitchFamily="49" charset="-128"/>
              <a:cs typeface="Arial" panose="020B0604020202020204" pitchFamily="34" charset="0"/>
            </a:endParaRPr>
          </a:p>
          <a:p>
            <a:pPr marL="285750" marR="0" indent="-285750" algn="just">
              <a:spcBef>
                <a:spcPts val="0"/>
              </a:spcBef>
              <a:spcAft>
                <a:spcPts val="600"/>
              </a:spcAft>
              <a:buFont typeface="Arial" panose="020B0604020202020204" pitchFamily="34" charset="0"/>
              <a:buChar char="•"/>
            </a:pPr>
            <a:r>
              <a:rPr lang="en-US" sz="1800" b="1" dirty="0">
                <a:effectLst/>
                <a:latin typeface="Segoe UI Historic" panose="020B0502040204020203" pitchFamily="34" charset="0"/>
                <a:ea typeface="MS Mincho" panose="02020609040205080304" pitchFamily="49" charset="-128"/>
                <a:cs typeface="Segoe UI Historic" panose="020B0502040204020203" pitchFamily="34" charset="0"/>
              </a:rPr>
              <a:t>Zone 2- Elevated access area</a:t>
            </a:r>
          </a:p>
          <a:p>
            <a:pPr algn="just">
              <a:spcAft>
                <a:spcPts val="600"/>
              </a:spcAft>
            </a:pPr>
            <a:r>
              <a:rPr lang="en-US" altLang="en-US" dirty="0">
                <a:latin typeface="Segoe UI Historic" panose="020B0502040204020203" pitchFamily="34" charset="0"/>
                <a:ea typeface="MS Mincho" panose="02020609040205080304" pitchFamily="49" charset="-128"/>
                <a:cs typeface="Segoe UI Historic" panose="020B0502040204020203" pitchFamily="34" charset="0"/>
              </a:rPr>
              <a:t>There are 3 search buttons in the ground level area Zone 1.</a:t>
            </a:r>
          </a:p>
          <a:p>
            <a:pPr marL="0" marR="0">
              <a:spcBef>
                <a:spcPts val="0"/>
              </a:spcBef>
              <a:spcAft>
                <a:spcPts val="600"/>
              </a:spcAft>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The search in zone 1 is considered broken if any of the following conditions are true:</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Any ESOB in this zone has been pressed.</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BIFROST PSS goes to Alarm mode due to a PLC error.</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The ground access door is detected open.</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algn="just">
              <a:spcAft>
                <a:spcPts val="600"/>
              </a:spcAft>
            </a:pPr>
            <a:endParaRPr lang="en-US" sz="1800" dirty="0">
              <a:effectLst/>
              <a:latin typeface="Segoe UI Historic" panose="020B0502040204020203" pitchFamily="34" charset="0"/>
              <a:ea typeface="MS Mincho" panose="02020609040205080304" pitchFamily="49" charset="-128"/>
            </a:endParaRPr>
          </a:p>
          <a:p>
            <a:pPr algn="just">
              <a:spcAft>
                <a:spcPts val="600"/>
              </a:spcAft>
            </a:pPr>
            <a:r>
              <a:rPr lang="en-US" sz="1800" dirty="0">
                <a:effectLst/>
                <a:latin typeface="Segoe UI Historic" panose="020B0502040204020203" pitchFamily="34" charset="0"/>
                <a:ea typeface="MS Mincho" panose="02020609040205080304" pitchFamily="49" charset="-128"/>
              </a:rPr>
              <a:t>There is one search button in the elevated level area Zone 2</a:t>
            </a:r>
            <a:r>
              <a:rPr lang="en-US" sz="1800" dirty="0">
                <a:effectLst/>
                <a:latin typeface="Segoe UI Historic" panose="020B0502040204020203" pitchFamily="34" charset="0"/>
                <a:ea typeface="MS Mincho" panose="02020609040205080304" pitchFamily="49" charset="-128"/>
                <a:cs typeface="Segoe UI Historic" panose="020B0502040204020203" pitchFamily="34" charset="0"/>
              </a:rPr>
              <a:t>.</a:t>
            </a:r>
          </a:p>
          <a:p>
            <a:pPr marL="0" marR="0">
              <a:spcBef>
                <a:spcPts val="0"/>
              </a:spcBef>
              <a:spcAft>
                <a:spcPts val="600"/>
              </a:spcAft>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The search in zone 2 is considered broken if any of the following conditions are true:</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ESOB in this zone has been pressed.</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BIFROST PSS goes to Alarm mode due to a PLC error.</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The elevated access door is detected open.</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The roof hatch is detected open.</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350972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fade">
                                      <p:cBhvr>
                                        <p:cTn id="30" dur="500"/>
                                        <p:tgtEl>
                                          <p:spTgt spid="8">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Effect transition="in" filter="fade">
                                      <p:cBhvr>
                                        <p:cTn id="33" dur="500"/>
                                        <p:tgtEl>
                                          <p:spTgt spid="8">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xEl>
                                              <p:pRg st="7" end="7"/>
                                            </p:txEl>
                                          </p:spTgt>
                                        </p:tgtEl>
                                        <p:attrNameLst>
                                          <p:attrName>style.visibility</p:attrName>
                                        </p:attrNameLst>
                                      </p:cBhvr>
                                      <p:to>
                                        <p:strVal val="visible"/>
                                      </p:to>
                                    </p:set>
                                    <p:animEffect transition="in" filter="fade">
                                      <p:cBhvr>
                                        <p:cTn id="36" dur="500"/>
                                        <p:tgtEl>
                                          <p:spTgt spid="8">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xEl>
                                              <p:pRg st="9" end="9"/>
                                            </p:txEl>
                                          </p:spTgt>
                                        </p:tgtEl>
                                        <p:attrNameLst>
                                          <p:attrName>style.visibility</p:attrName>
                                        </p:attrNameLst>
                                      </p:cBhvr>
                                      <p:to>
                                        <p:strVal val="visible"/>
                                      </p:to>
                                    </p:set>
                                    <p:anim calcmode="lin" valueType="num">
                                      <p:cBhvr additive="base">
                                        <p:cTn id="41"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animEffect transition="in" filter="fade">
                                      <p:cBhvr>
                                        <p:cTn id="47" dur="500"/>
                                        <p:tgtEl>
                                          <p:spTgt spid="8">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8">
                                            <p:txEl>
                                              <p:pRg st="11" end="11"/>
                                            </p:txEl>
                                          </p:spTgt>
                                        </p:tgtEl>
                                        <p:attrNameLst>
                                          <p:attrName>style.visibility</p:attrName>
                                        </p:attrNameLst>
                                      </p:cBhvr>
                                      <p:to>
                                        <p:strVal val="visible"/>
                                      </p:to>
                                    </p:set>
                                    <p:animEffect transition="in" filter="fade">
                                      <p:cBhvr>
                                        <p:cTn id="50" dur="500"/>
                                        <p:tgtEl>
                                          <p:spTgt spid="8">
                                            <p:txEl>
                                              <p:pRg st="11" end="1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8">
                                            <p:txEl>
                                              <p:pRg st="12" end="12"/>
                                            </p:txEl>
                                          </p:spTgt>
                                        </p:tgtEl>
                                        <p:attrNameLst>
                                          <p:attrName>style.visibility</p:attrName>
                                        </p:attrNameLst>
                                      </p:cBhvr>
                                      <p:to>
                                        <p:strVal val="visible"/>
                                      </p:to>
                                    </p:set>
                                    <p:animEffect transition="in" filter="fade">
                                      <p:cBhvr>
                                        <p:cTn id="53" dur="500"/>
                                        <p:tgtEl>
                                          <p:spTgt spid="8">
                                            <p:txEl>
                                              <p:pRg st="12" end="1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8">
                                            <p:txEl>
                                              <p:pRg st="13" end="13"/>
                                            </p:txEl>
                                          </p:spTgt>
                                        </p:tgtEl>
                                        <p:attrNameLst>
                                          <p:attrName>style.visibility</p:attrName>
                                        </p:attrNameLst>
                                      </p:cBhvr>
                                      <p:to>
                                        <p:strVal val="visible"/>
                                      </p:to>
                                    </p:set>
                                    <p:animEffect transition="in" filter="fade">
                                      <p:cBhvr>
                                        <p:cTn id="56" dur="500"/>
                                        <p:tgtEl>
                                          <p:spTgt spid="8">
                                            <p:txEl>
                                              <p:pRg st="13" end="13"/>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8">
                                            <p:txEl>
                                              <p:pRg st="14" end="14"/>
                                            </p:txEl>
                                          </p:spTgt>
                                        </p:tgtEl>
                                        <p:attrNameLst>
                                          <p:attrName>style.visibility</p:attrName>
                                        </p:attrNameLst>
                                      </p:cBhvr>
                                      <p:to>
                                        <p:strVal val="visible"/>
                                      </p:to>
                                    </p:set>
                                    <p:animEffect transition="in" filter="fade">
                                      <p:cBhvr>
                                        <p:cTn id="59" dur="500"/>
                                        <p:tgtEl>
                                          <p:spTgt spid="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1C957-2AF3-4087-A588-DC99817CE225}"/>
              </a:ext>
            </a:extLst>
          </p:cNvPr>
          <p:cNvSpPr>
            <a:spLocks noGrp="1"/>
          </p:cNvSpPr>
          <p:nvPr>
            <p:ph type="title"/>
          </p:nvPr>
        </p:nvSpPr>
        <p:spPr/>
        <p:txBody>
          <a:bodyPr/>
          <a:lstStyle/>
          <a:p>
            <a:r>
              <a:rPr lang="en-GB" dirty="0"/>
              <a:t>Formalised Search in the Cave</a:t>
            </a:r>
          </a:p>
        </p:txBody>
      </p:sp>
      <p:sp>
        <p:nvSpPr>
          <p:cNvPr id="4" name="Slide Number Placeholder 3">
            <a:extLst>
              <a:ext uri="{FF2B5EF4-FFF2-40B4-BE49-F238E27FC236}">
                <a16:creationId xmlns:a16="http://schemas.microsoft.com/office/drawing/2014/main" id="{3E55EE7A-63DE-41DD-910B-4E797155AFB1}"/>
              </a:ext>
            </a:extLst>
          </p:cNvPr>
          <p:cNvSpPr>
            <a:spLocks noGrp="1"/>
          </p:cNvSpPr>
          <p:nvPr>
            <p:ph type="sldNum" sz="quarter" idx="12"/>
          </p:nvPr>
        </p:nvSpPr>
        <p:spPr/>
        <p:txBody>
          <a:bodyPr/>
          <a:lstStyle/>
          <a:p>
            <a:fld id="{F7283078-D760-1647-8B80-66BA8B52336D}" type="slidenum">
              <a:rPr lang="en-GB" smtClean="0"/>
              <a:t>35</a:t>
            </a:fld>
            <a:endParaRPr lang="en-GB"/>
          </a:p>
        </p:txBody>
      </p:sp>
      <p:sp>
        <p:nvSpPr>
          <p:cNvPr id="5" name="Text Placeholder 4">
            <a:extLst>
              <a:ext uri="{FF2B5EF4-FFF2-40B4-BE49-F238E27FC236}">
                <a16:creationId xmlns:a16="http://schemas.microsoft.com/office/drawing/2014/main" id="{003441D8-AFA3-A75F-19A8-6A3BCDF6FD66}"/>
              </a:ext>
            </a:extLst>
          </p:cNvPr>
          <p:cNvSpPr>
            <a:spLocks noGrp="1"/>
          </p:cNvSpPr>
          <p:nvPr>
            <p:ph type="body" sz="quarter" idx="14"/>
          </p:nvPr>
        </p:nvSpPr>
        <p:spPr>
          <a:xfrm>
            <a:off x="1203257" y="922712"/>
            <a:ext cx="9360000" cy="507076"/>
          </a:xfrm>
        </p:spPr>
        <p:txBody>
          <a:bodyPr/>
          <a:lstStyle/>
          <a:p>
            <a:r>
              <a:rPr lang="en-US" dirty="0"/>
              <a:t>Zone 1: Ground Level </a:t>
            </a:r>
          </a:p>
        </p:txBody>
      </p:sp>
      <p:pic>
        <p:nvPicPr>
          <p:cNvPr id="6" name="Content Placeholder 5" descr="A picture containing indoor, text, sink, wall&#10;&#10;Description automatically generated">
            <a:extLst>
              <a:ext uri="{FF2B5EF4-FFF2-40B4-BE49-F238E27FC236}">
                <a16:creationId xmlns:a16="http://schemas.microsoft.com/office/drawing/2014/main" id="{DCE76216-98E1-32DC-20E8-E68F3F3CF6BF}"/>
              </a:ext>
            </a:extLst>
          </p:cNvPr>
          <p:cNvPicPr>
            <a:picLocks noGrp="1" noChangeAspect="1"/>
          </p:cNvPicPr>
          <p:nvPr>
            <p:ph idx="1"/>
          </p:nvPr>
        </p:nvPicPr>
        <p:blipFill>
          <a:blip r:embed="rId2"/>
          <a:stretch>
            <a:fillRect/>
          </a:stretch>
        </p:blipFill>
        <p:spPr>
          <a:xfrm>
            <a:off x="1203257" y="1568898"/>
            <a:ext cx="4301188" cy="4767262"/>
          </a:xfrm>
          <a:prstGeom prst="rect">
            <a:avLst/>
          </a:prstGeom>
        </p:spPr>
      </p:pic>
      <p:cxnSp>
        <p:nvCxnSpPr>
          <p:cNvPr id="8" name="Straight Connector 7">
            <a:extLst>
              <a:ext uri="{FF2B5EF4-FFF2-40B4-BE49-F238E27FC236}">
                <a16:creationId xmlns:a16="http://schemas.microsoft.com/office/drawing/2014/main" id="{B235A553-A86D-8A49-6168-97B24DBA6BB9}"/>
              </a:ext>
            </a:extLst>
          </p:cNvPr>
          <p:cNvCxnSpPr>
            <a:cxnSpLocks/>
          </p:cNvCxnSpPr>
          <p:nvPr/>
        </p:nvCxnSpPr>
        <p:spPr>
          <a:xfrm flipH="1">
            <a:off x="4068147" y="6165056"/>
            <a:ext cx="556241" cy="3047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E0B83C2-4615-670C-52EF-422D51B819DF}"/>
              </a:ext>
            </a:extLst>
          </p:cNvPr>
          <p:cNvPicPr>
            <a:picLocks noChangeAspect="1"/>
          </p:cNvPicPr>
          <p:nvPr/>
        </p:nvPicPr>
        <p:blipFill>
          <a:blip r:embed="rId3"/>
          <a:stretch>
            <a:fillRect/>
          </a:stretch>
        </p:blipFill>
        <p:spPr>
          <a:xfrm>
            <a:off x="4538651" y="6236133"/>
            <a:ext cx="171474" cy="200053"/>
          </a:xfrm>
          <a:prstGeom prst="rect">
            <a:avLst/>
          </a:prstGeom>
        </p:spPr>
      </p:pic>
      <p:pic>
        <p:nvPicPr>
          <p:cNvPr id="12" name="Picture 11">
            <a:extLst>
              <a:ext uri="{FF2B5EF4-FFF2-40B4-BE49-F238E27FC236}">
                <a16:creationId xmlns:a16="http://schemas.microsoft.com/office/drawing/2014/main" id="{6E88B0C1-0520-1D64-E773-557A1C70A52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197" b="90164" l="7143" r="89286">
                        <a14:foregroundMark x1="92857" y1="52459" x2="92857" y2="52459"/>
                        <a14:foregroundMark x1="64286" y1="90164" x2="64286" y2="90164"/>
                      </a14:backgroundRemoval>
                    </a14:imgEffect>
                  </a14:imgLayer>
                </a14:imgProps>
              </a:ext>
            </a:extLst>
          </a:blip>
          <a:stretch>
            <a:fillRect/>
          </a:stretch>
        </p:blipFill>
        <p:spPr>
          <a:xfrm>
            <a:off x="4212917" y="6251213"/>
            <a:ext cx="266700" cy="581025"/>
          </a:xfrm>
          <a:prstGeom prst="rect">
            <a:avLst/>
          </a:prstGeom>
        </p:spPr>
      </p:pic>
      <p:sp>
        <p:nvSpPr>
          <p:cNvPr id="26" name="Oval 25">
            <a:extLst>
              <a:ext uri="{FF2B5EF4-FFF2-40B4-BE49-F238E27FC236}">
                <a16:creationId xmlns:a16="http://schemas.microsoft.com/office/drawing/2014/main" id="{64867795-A637-1404-E840-72F2CC807B49}"/>
              </a:ext>
            </a:extLst>
          </p:cNvPr>
          <p:cNvSpPr/>
          <p:nvPr/>
        </p:nvSpPr>
        <p:spPr>
          <a:xfrm rot="5400000">
            <a:off x="4362777" y="3331316"/>
            <a:ext cx="233680" cy="195368"/>
          </a:xfrm>
          <a:prstGeom prst="ellipse">
            <a:avLst/>
          </a:prstGeom>
          <a:solidFill>
            <a:srgbClr val="00B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1" name="Picture 30">
            <a:extLst>
              <a:ext uri="{FF2B5EF4-FFF2-40B4-BE49-F238E27FC236}">
                <a16:creationId xmlns:a16="http://schemas.microsoft.com/office/drawing/2014/main" id="{B0BA3E6E-3498-5AE1-E7AA-A5215F9D8988}"/>
              </a:ext>
            </a:extLst>
          </p:cNvPr>
          <p:cNvPicPr>
            <a:picLocks noChangeAspect="1"/>
          </p:cNvPicPr>
          <p:nvPr/>
        </p:nvPicPr>
        <p:blipFill>
          <a:blip r:embed="rId6">
            <a:extLst>
              <a:ext uri="{BEBA8EAE-BF5A-486C-A8C5-ECC9F3942E4B}">
                <a14:imgProps xmlns:a14="http://schemas.microsoft.com/office/drawing/2010/main">
                  <a14:imgLayer r:embed="rId5">
                    <a14:imgEffect>
                      <a14:backgroundRemoval t="8197" b="91803" l="7143" r="89286">
                        <a14:foregroundMark x1="92857" y1="45902" x2="92857" y2="45902"/>
                        <a14:foregroundMark x1="57143" y1="91803" x2="57143" y2="91803"/>
                      </a14:backgroundRemoval>
                    </a14:imgEffect>
                  </a14:imgLayer>
                </a14:imgProps>
              </a:ext>
            </a:extLst>
          </a:blip>
          <a:stretch>
            <a:fillRect/>
          </a:stretch>
        </p:blipFill>
        <p:spPr>
          <a:xfrm>
            <a:off x="2222192" y="4527188"/>
            <a:ext cx="266700" cy="581025"/>
          </a:xfrm>
          <a:prstGeom prst="rect">
            <a:avLst/>
          </a:prstGeom>
        </p:spPr>
      </p:pic>
      <p:sp>
        <p:nvSpPr>
          <p:cNvPr id="33" name="Oval 32">
            <a:extLst>
              <a:ext uri="{FF2B5EF4-FFF2-40B4-BE49-F238E27FC236}">
                <a16:creationId xmlns:a16="http://schemas.microsoft.com/office/drawing/2014/main" id="{4086E364-09AC-067E-622C-5EAEC1FDAF0D}"/>
              </a:ext>
            </a:extLst>
          </p:cNvPr>
          <p:cNvSpPr/>
          <p:nvPr/>
        </p:nvSpPr>
        <p:spPr>
          <a:xfrm rot="5400000">
            <a:off x="4409864" y="4524084"/>
            <a:ext cx="233680" cy="195368"/>
          </a:xfrm>
          <a:prstGeom prst="ellipse">
            <a:avLst/>
          </a:prstGeom>
          <a:solidFill>
            <a:srgbClr val="00B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Oval 35">
            <a:extLst>
              <a:ext uri="{FF2B5EF4-FFF2-40B4-BE49-F238E27FC236}">
                <a16:creationId xmlns:a16="http://schemas.microsoft.com/office/drawing/2014/main" id="{A6CFD36F-49C1-FE87-57DB-C115E5373D08}"/>
              </a:ext>
            </a:extLst>
          </p:cNvPr>
          <p:cNvSpPr/>
          <p:nvPr/>
        </p:nvSpPr>
        <p:spPr>
          <a:xfrm rot="5400000">
            <a:off x="4421811" y="5521788"/>
            <a:ext cx="233680" cy="195368"/>
          </a:xfrm>
          <a:prstGeom prst="ellipse">
            <a:avLst/>
          </a:prstGeom>
          <a:solidFill>
            <a:srgbClr val="00B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9" name="Picture 38">
            <a:extLst>
              <a:ext uri="{FF2B5EF4-FFF2-40B4-BE49-F238E27FC236}">
                <a16:creationId xmlns:a16="http://schemas.microsoft.com/office/drawing/2014/main" id="{0BE25594-5102-ED1A-8D2A-DA59A71F64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197" b="90164" l="7143" r="89286">
                        <a14:foregroundMark x1="92857" y1="52459" x2="92857" y2="52459"/>
                        <a14:foregroundMark x1="64286" y1="90164" x2="64286" y2="90164"/>
                      </a14:backgroundRemoval>
                    </a14:imgEffect>
                  </a14:imgLayer>
                </a14:imgProps>
              </a:ext>
            </a:extLst>
          </a:blip>
          <a:stretch>
            <a:fillRect/>
          </a:stretch>
        </p:blipFill>
        <p:spPr>
          <a:xfrm>
            <a:off x="2184092" y="5502632"/>
            <a:ext cx="266700" cy="581025"/>
          </a:xfrm>
          <a:prstGeom prst="rect">
            <a:avLst/>
          </a:prstGeom>
        </p:spPr>
      </p:pic>
      <p:sp>
        <p:nvSpPr>
          <p:cNvPr id="80" name="Rectangle 79">
            <a:extLst>
              <a:ext uri="{FF2B5EF4-FFF2-40B4-BE49-F238E27FC236}">
                <a16:creationId xmlns:a16="http://schemas.microsoft.com/office/drawing/2014/main" id="{9E76AF6A-2A9D-225B-0A79-EF2C4DAB7FC6}"/>
              </a:ext>
            </a:extLst>
          </p:cNvPr>
          <p:cNvSpPr/>
          <p:nvPr/>
        </p:nvSpPr>
        <p:spPr>
          <a:xfrm rot="21422602">
            <a:off x="2105011" y="3165151"/>
            <a:ext cx="2433626" cy="1944350"/>
          </a:xfrm>
          <a:prstGeom prst="rect">
            <a:avLst/>
          </a:prstGeom>
          <a:solidFill>
            <a:schemeClr val="accent1">
              <a:lumMod val="20000"/>
              <a:lumOff val="80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2C1F1A3-1515-644A-BFBF-87570B5DC8EB}"/>
              </a:ext>
            </a:extLst>
          </p:cNvPr>
          <p:cNvSpPr/>
          <p:nvPr/>
        </p:nvSpPr>
        <p:spPr>
          <a:xfrm rot="21422602">
            <a:off x="2190907" y="5510650"/>
            <a:ext cx="2433626" cy="507077"/>
          </a:xfrm>
          <a:prstGeom prst="rect">
            <a:avLst/>
          </a:prstGeom>
          <a:solidFill>
            <a:schemeClr val="accent1">
              <a:lumMod val="20000"/>
              <a:lumOff val="80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2DD29F5-5F1F-6827-9E0E-27435C3A2562}"/>
              </a:ext>
            </a:extLst>
          </p:cNvPr>
          <p:cNvSpPr/>
          <p:nvPr/>
        </p:nvSpPr>
        <p:spPr>
          <a:xfrm rot="21422602">
            <a:off x="4117633" y="5969519"/>
            <a:ext cx="518879" cy="182825"/>
          </a:xfrm>
          <a:prstGeom prst="rect">
            <a:avLst/>
          </a:prstGeom>
          <a:solidFill>
            <a:schemeClr val="accent1">
              <a:lumMod val="20000"/>
              <a:lumOff val="80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BFD79F-C2EC-E3FE-2B36-59AEEAA6E2B2}"/>
              </a:ext>
            </a:extLst>
          </p:cNvPr>
          <p:cNvSpPr txBox="1"/>
          <p:nvPr/>
        </p:nvSpPr>
        <p:spPr>
          <a:xfrm>
            <a:off x="5553223" y="2077659"/>
            <a:ext cx="5697369"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666666"/>
                </a:solidFill>
              </a:rPr>
              <a:t>The BIFROST PSS registers a successful search of the ground level (Zone 1) if the button has been pressed and the door is closed, within the correct time limit.</a:t>
            </a:r>
            <a:endParaRPr lang="sv-SE" dirty="0">
              <a:solidFill>
                <a:srgbClr val="666666"/>
              </a:solidFill>
            </a:endParaRPr>
          </a:p>
        </p:txBody>
      </p:sp>
      <p:pic>
        <p:nvPicPr>
          <p:cNvPr id="10" name="Picture 9">
            <a:extLst>
              <a:ext uri="{FF2B5EF4-FFF2-40B4-BE49-F238E27FC236}">
                <a16:creationId xmlns:a16="http://schemas.microsoft.com/office/drawing/2014/main" id="{28E8EA33-72D5-8C51-6399-FD6B1A86C612}"/>
              </a:ext>
            </a:extLst>
          </p:cNvPr>
          <p:cNvPicPr>
            <a:picLocks noChangeAspect="1"/>
          </p:cNvPicPr>
          <p:nvPr/>
        </p:nvPicPr>
        <p:blipFill>
          <a:blip r:embed="rId7"/>
          <a:stretch>
            <a:fillRect/>
          </a:stretch>
        </p:blipFill>
        <p:spPr>
          <a:xfrm>
            <a:off x="5626585" y="4587157"/>
            <a:ext cx="1825468" cy="2198727"/>
          </a:xfrm>
          <a:prstGeom prst="rect">
            <a:avLst/>
          </a:prstGeom>
        </p:spPr>
      </p:pic>
      <p:sp>
        <p:nvSpPr>
          <p:cNvPr id="13" name="TextBox 12">
            <a:extLst>
              <a:ext uri="{FF2B5EF4-FFF2-40B4-BE49-F238E27FC236}">
                <a16:creationId xmlns:a16="http://schemas.microsoft.com/office/drawing/2014/main" id="{1BCCE939-D2FD-C573-71FB-36836A04189C}"/>
              </a:ext>
            </a:extLst>
          </p:cNvPr>
          <p:cNvSpPr txBox="1"/>
          <p:nvPr/>
        </p:nvSpPr>
        <p:spPr>
          <a:xfrm>
            <a:off x="5828263" y="6143936"/>
            <a:ext cx="1425198" cy="400110"/>
          </a:xfrm>
          <a:prstGeom prst="rect">
            <a:avLst/>
          </a:prstGeom>
          <a:noFill/>
        </p:spPr>
        <p:txBody>
          <a:bodyPr wrap="none" rtlCol="0">
            <a:spAutoFit/>
          </a:bodyPr>
          <a:lstStyle/>
          <a:p>
            <a:pPr algn="l"/>
            <a:r>
              <a:rPr lang="sv-SE" sz="2000" b="1" dirty="0">
                <a:solidFill>
                  <a:srgbClr val="FFFFFF"/>
                </a:solidFill>
                <a:latin typeface="Calibri" panose="020F0502020204030204" pitchFamily="34" charset="0"/>
                <a:cs typeface="Calibri" panose="020F0502020204030204" pitchFamily="34" charset="0"/>
              </a:rPr>
              <a:t>SEARCHING</a:t>
            </a:r>
            <a:endParaRPr lang="sv-SE" b="1"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807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16667E-7 2.59259E-6 L -0.04557 0.0037 " pathEditMode="relative" rAng="0" ptsTypes="AA">
                                      <p:cBhvr>
                                        <p:cTn id="10" dur="2000" fill="hold"/>
                                        <p:tgtEl>
                                          <p:spTgt spid="8"/>
                                        </p:tgtEl>
                                        <p:attrNameLst>
                                          <p:attrName>ppt_x</p:attrName>
                                          <p:attrName>ppt_y</p:attrName>
                                        </p:attrNameLst>
                                      </p:cBhvr>
                                      <p:rCtr x="-2279" y="185"/>
                                    </p:animMotion>
                                  </p:childTnLst>
                                </p:cTn>
                              </p:par>
                              <p:par>
                                <p:cTn id="11" presetID="1" presetClass="exit" presetSubtype="0" fill="hold"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35" presetClass="emph" presetSubtype="0" repeatCount="indefinite" fill="hold" grpId="1" nodeType="withEffect">
                                  <p:stCondLst>
                                    <p:cond delay="0"/>
                                  </p:stCondLst>
                                  <p:endCondLst>
                                    <p:cond evt="onNext" delay="0">
                                      <p:tgtEl>
                                        <p:sldTgt/>
                                      </p:tgtEl>
                                    </p:cond>
                                  </p:endCondLst>
                                  <p:childTnLst>
                                    <p:anim calcmode="discrete" valueType="str">
                                      <p:cBhvr>
                                        <p:cTn id="17" dur="1000" fill="hold"/>
                                        <p:tgtEl>
                                          <p:spTgt spid="26"/>
                                        </p:tgtEl>
                                        <p:attrNameLst>
                                          <p:attrName>style.visibility</p:attrName>
                                        </p:attrNameLst>
                                      </p:cBhvr>
                                      <p:tavLst>
                                        <p:tav tm="0">
                                          <p:val>
                                            <p:strVal val="hidden"/>
                                          </p:val>
                                        </p:tav>
                                        <p:tav tm="50000">
                                          <p:val>
                                            <p:strVal val="visible"/>
                                          </p:val>
                                        </p:tav>
                                      </p:tavLst>
                                    </p:anim>
                                  </p:childTnLst>
                                </p:cTn>
                              </p:par>
                            </p:childTnLst>
                          </p:cTn>
                        </p:par>
                        <p:par>
                          <p:cTn id="18" fill="hold">
                            <p:stCondLst>
                              <p:cond delay="3000"/>
                            </p:stCondLst>
                            <p:childTnLst>
                              <p:par>
                                <p:cTn id="19" presetID="42" presetClass="path" presetSubtype="0" accel="50000" decel="50000" fill="hold" nodeType="afterEffect">
                                  <p:stCondLst>
                                    <p:cond delay="0"/>
                                  </p:stCondLst>
                                  <p:childTnLst>
                                    <p:animMotion origin="layout" path="M -4.16667E-7 4.81481E-6 L -0.00338 -0.11899 " pathEditMode="relative" rAng="0" ptsTypes="AA">
                                      <p:cBhvr>
                                        <p:cTn id="20" dur="2000" fill="hold"/>
                                        <p:tgtEl>
                                          <p:spTgt spid="12"/>
                                        </p:tgtEl>
                                        <p:attrNameLst>
                                          <p:attrName>ppt_x</p:attrName>
                                          <p:attrName>ppt_y</p:attrName>
                                        </p:attrNameLst>
                                      </p:cBhvr>
                                      <p:rCtr x="-169" y="-5949"/>
                                    </p:animMotion>
                                  </p:childTnLst>
                                </p:cTn>
                              </p:par>
                            </p:childTnLst>
                          </p:cTn>
                        </p:par>
                        <p:par>
                          <p:cTn id="21" fill="hold">
                            <p:stCondLst>
                              <p:cond delay="5000"/>
                            </p:stCondLst>
                            <p:childTnLst>
                              <p:par>
                                <p:cTn id="22" presetID="0" presetClass="path" presetSubtype="0" accel="50000" decel="50000" fill="hold" nodeType="afterEffect">
                                  <p:stCondLst>
                                    <p:cond delay="0"/>
                                  </p:stCondLst>
                                  <p:childTnLst>
                                    <p:animMotion origin="layout" path="M -0.00495 -0.12061 L -0.00495 -0.12061 L -0.09088 -0.11922 C -0.09779 -0.11922 -0.10456 -0.11899 -0.1112 -0.11783 C -0.1181 -0.11667 -0.12474 -0.11366 -0.13151 -0.11227 C -0.13385 -0.11181 -0.1362 -0.11112 -0.13854 -0.11088 C -0.14818 -0.11065 -0.15781 -0.11088 -0.16745 -0.11088 " pathEditMode="relative" ptsTypes="AAAAAAA">
                                      <p:cBhvr>
                                        <p:cTn id="23" dur="2000" fill="hold"/>
                                        <p:tgtEl>
                                          <p:spTgt spid="12"/>
                                        </p:tgtEl>
                                        <p:attrNameLst>
                                          <p:attrName>ppt_x</p:attrName>
                                          <p:attrName>ppt_y</p:attrName>
                                        </p:attrNameLst>
                                      </p:cBhvr>
                                    </p:animMotion>
                                  </p:childTnLst>
                                </p:cTn>
                              </p:par>
                            </p:childTnLst>
                          </p:cTn>
                        </p:par>
                        <p:par>
                          <p:cTn id="24" fill="hold">
                            <p:stCondLst>
                              <p:cond delay="7000"/>
                            </p:stCondLst>
                            <p:childTnLst>
                              <p:par>
                                <p:cTn id="25" presetID="1" presetClass="exit" presetSubtype="0" fill="hold" nodeType="after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par>
                          <p:cTn id="27" fill="hold">
                            <p:stCondLst>
                              <p:cond delay="7000"/>
                            </p:stCondLst>
                            <p:childTnLst>
                              <p:par>
                                <p:cTn id="28" presetID="1"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par>
                          <p:cTn id="30" fill="hold">
                            <p:stCondLst>
                              <p:cond delay="7000"/>
                            </p:stCondLst>
                            <p:childTnLst>
                              <p:par>
                                <p:cTn id="31" presetID="0" presetClass="path" presetSubtype="0" accel="50000" decel="50000" fill="hold" nodeType="afterEffect">
                                  <p:stCondLst>
                                    <p:cond delay="0"/>
                                  </p:stCondLst>
                                  <p:childTnLst>
                                    <p:animMotion origin="layout" path="M -0.00052 -0.00024 L -0.00052 0.00046 C -0.00091 -0.03218 -0.00078 -0.05602 -0.00195 -0.08588 C -0.00208 -0.09005 -0.00247 -0.09445 -0.0026 -0.09861 C -0.00365 -0.11783 -0.00274 -0.10764 -0.00456 -0.12408 C -0.00456 -0.13704 -0.00456 -0.14977 -0.00404 -0.16227 C -0.00365 -0.17408 -0.00326 -0.18588 -0.00195 -0.19699 C -0.00182 -0.19885 -0.00052 -0.19838 0.00013 -0.19885 C 0.00221 -0.19977 0.0043 -0.20024 0.00638 -0.20047 C 0.02135 -0.20139 0.03659 -0.20186 0.05156 -0.20232 L 0.12747 -0.20047 C 0.13971 -0.2 0.13672 -0.20209 0.14271 -0.19699 C 0.14453 -0.2044 0.1431 -0.20232 0.147 -0.20232 " pathEditMode="relative" rAng="0" ptsTypes="AAAAAAAAAAAAA">
                                      <p:cBhvr>
                                        <p:cTn id="32" dur="3000" fill="hold"/>
                                        <p:tgtEl>
                                          <p:spTgt spid="31"/>
                                        </p:tgtEl>
                                        <p:attrNameLst>
                                          <p:attrName>ppt_x</p:attrName>
                                          <p:attrName>ppt_y</p:attrName>
                                        </p:attrNameLst>
                                      </p:cBhvr>
                                      <p:rCtr x="7174" y="-10093"/>
                                    </p:animMotion>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35" presetClass="emph" presetSubtype="0" repeatCount="indefinite" fill="hold" grpId="1" nodeType="withEffect">
                                  <p:stCondLst>
                                    <p:cond delay="0"/>
                                  </p:stCondLst>
                                  <p:endCondLst>
                                    <p:cond evt="onNext" delay="0">
                                      <p:tgtEl>
                                        <p:sldTgt/>
                                      </p:tgtEl>
                                    </p:cond>
                                  </p:endCondLst>
                                  <p:childTnLst>
                                    <p:anim calcmode="discrete" valueType="str">
                                      <p:cBhvr>
                                        <p:cTn id="40" dur="1000" fill="hold"/>
                                        <p:tgtEl>
                                          <p:spTgt spid="13"/>
                                        </p:tgtEl>
                                        <p:attrNameLst>
                                          <p:attrName>style.visibility</p:attrName>
                                        </p:attrNameLst>
                                      </p:cBhvr>
                                      <p:tavLst>
                                        <p:tav tm="0">
                                          <p:val>
                                            <p:strVal val="hidden"/>
                                          </p:val>
                                        </p:tav>
                                        <p:tav tm="50000">
                                          <p:val>
                                            <p:strVal val="visible"/>
                                          </p:val>
                                        </p:tav>
                                      </p:tavLst>
                                    </p:anim>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35" presetClass="emph" presetSubtype="0" repeatCount="indefinite" fill="hold" grpId="1" nodeType="withEffect">
                                  <p:stCondLst>
                                    <p:cond delay="0"/>
                                  </p:stCondLst>
                                  <p:endCondLst>
                                    <p:cond evt="onNext" delay="0">
                                      <p:tgtEl>
                                        <p:sldTgt/>
                                      </p:tgtEl>
                                    </p:cond>
                                  </p:endCondLst>
                                  <p:childTnLst>
                                    <p:anim calcmode="discrete" valueType="str">
                                      <p:cBhvr>
                                        <p:cTn id="44" dur="1000" fill="hold"/>
                                        <p:tgtEl>
                                          <p:spTgt spid="33"/>
                                        </p:tgtEl>
                                        <p:attrNameLst>
                                          <p:attrName>style.visibility</p:attrName>
                                        </p:attrNameLst>
                                      </p:cBhvr>
                                      <p:tavLst>
                                        <p:tav tm="0">
                                          <p:val>
                                            <p:strVal val="hidden"/>
                                          </p:val>
                                        </p:tav>
                                        <p:tav tm="50000">
                                          <p:val>
                                            <p:strVal val="visible"/>
                                          </p:val>
                                        </p:tav>
                                      </p:tavLst>
                                    </p:anim>
                                  </p:childTnLst>
                                </p:cTn>
                              </p:par>
                              <p:par>
                                <p:cTn id="45" presetID="0" presetClass="path" presetSubtype="0" accel="50000" decel="50000" fill="hold" nodeType="withEffect">
                                  <p:stCondLst>
                                    <p:cond delay="0"/>
                                  </p:stCondLst>
                                  <p:childTnLst>
                                    <p:animMotion origin="layout" path="M 0.16406 -0.20602 L 0.16406 -0.20602 C 0.16107 -0.2051 0.1582 -0.20371 0.15508 -0.20324 L 0.13711 -0.20186 L 0.12344 -0.20116 C 0.10898 -0.19931 0.1263 -0.20139 0.09375 -0.20186 C 0.08476 -0.20209 0.08346 -0.20093 0.07539 -0.20047 L 0.03281 -0.19908 C 0.02695 -0.19676 0.03151 -0.19838 0.02383 -0.19699 C 0.02279 -0.19699 0.02174 -0.19653 0.0207 -0.1963 C 0.01849 -0.19607 0.01628 -0.19584 0.01406 -0.19561 C 0.01302 -0.19537 0.01198 -0.19514 0.01094 -0.19491 L -0.00625 -0.19352 C -0.00664 -0.19306 -0.00729 -0.19306 -0.00742 -0.19213 C -0.00807 -0.18473 -0.00716 -0.18681 -0.00664 -0.18241 C -0.00638 -0.18125 -0.00638 -0.17963 -0.00625 -0.17824 C -0.00586 -0.17454 -0.0056 -0.17361 -0.00508 -0.16922 C -0.00482 -0.1551 -0.00495 -0.14861 -0.0043 -0.13658 C -0.00404 -0.13264 -0.00378 -0.12871 -0.00352 -0.12477 C -0.00339 -0.12338 -0.00326 -0.12199 -0.00313 -0.12061 C -0.00287 -0.11945 -0.0026 -0.11829 -0.00234 -0.11713 C -0.00143 -0.10764 -0.00247 -0.11945 -0.00156 -0.10602 C -0.00143 -0.10463 -0.0013 -0.10324 -0.00117 -0.10186 C -0.00104 -0.10024 -0.00091 -0.09861 -0.00078 -0.09699 C 0.00052 -0.05834 -0.00221 -0.0713 0.00117 -0.05602 C 0.0013 -0.0544 0.00143 -0.05278 0.00156 -0.05116 C 0.00169 -0.05047 0.00182 -0.04977 0.00195 -0.04908 C 0.00299 -0.04306 0.00182 -0.04931 0.00273 -0.04422 C 0.00286 -0.03542 0.00286 -0.02662 0.00312 -0.01783 C 0.00325 -0.01482 0.00378 -0.01204 0.00391 -0.0088 C 0.00508 0.01713 0.00351 0.00254 0.00469 0.01342 C 0.00534 0.01319 0.00599 0.01296 0.00664 0.01273 C 0.00729 0.01226 0.00794 0.01157 0.00859 0.01134 C 0.00911 0.01088 0.00963 0.01088 0.01016 0.01064 C 0.01406 0.01226 0.01797 0.01435 0.02187 0.01551 C 0.02279 0.01574 0.0237 0.01458 0.02461 0.01481 C 0.02891 0.01481 0.0332 0.01597 0.0375 0.0162 C 0.04753 0.01666 0.05755 0.01666 0.06758 0.01689 C 0.08359 0.01944 0.07161 0.01759 0.10742 0.01689 L 0.12734 0.0162 C 0.13503 0.01504 0.13255 0.01527 0.14258 0.01481 L 0.16914 0.01342 C 0.17266 0.01203 0.17148 0.01365 0.1707 0.0037 C 0.1707 0.00254 0.17044 0.00185 0.17031 0.00092 C 0.17005 -0.0007 0.16979 -0.00232 0.16953 -0.00394 C 0.1694 -0.00486 0.16927 -0.00579 0.16914 -0.00672 C 0.16888 -0.00834 0.16862 -0.00996 0.16836 -0.01158 C 0.16797 -0.01482 0.16732 -0.02686 0.16719 -0.02686 L 0.1668 -0.02894 L 0.16641 -0.03449 " pathEditMode="relative" ptsTypes="AAAAAAAAAAAAAAAAAAAAAAAAAAAAAAAAAAAAAAAAAAAAAAAAAA">
                                      <p:cBhvr>
                                        <p:cTn id="46" dur="5000" fill="hold"/>
                                        <p:tgtEl>
                                          <p:spTgt spid="31"/>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2" nodeType="clickEffect">
                                  <p:stCondLst>
                                    <p:cond delay="0"/>
                                  </p:stCondLst>
                                  <p:childTnLst>
                                    <p:set>
                                      <p:cBhvr>
                                        <p:cTn id="50" dur="1" fill="hold">
                                          <p:stCondLst>
                                            <p:cond delay="0"/>
                                          </p:stCondLst>
                                        </p:cTn>
                                        <p:tgtEl>
                                          <p:spTgt spid="33"/>
                                        </p:tgtEl>
                                        <p:attrNameLst>
                                          <p:attrName>style.visibility</p:attrName>
                                        </p:attrNameLst>
                                      </p:cBhvr>
                                      <p:to>
                                        <p:strVal val="hidden"/>
                                      </p:to>
                                    </p:set>
                                  </p:childTnLst>
                                </p:cTn>
                              </p:par>
                            </p:childTnLst>
                          </p:cTn>
                        </p:par>
                        <p:par>
                          <p:cTn id="51" fill="hold">
                            <p:stCondLst>
                              <p:cond delay="0"/>
                            </p:stCondLst>
                            <p:childTnLst>
                              <p:par>
                                <p:cTn id="52" presetID="1" presetClass="entr" presetSubtype="0" fill="hold" grpId="4" nodeType="after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par>
                                <p:cTn id="54" presetID="35" presetClass="emph" presetSubtype="0" repeatCount="indefinite" fill="hold" grpId="5" nodeType="withEffect">
                                  <p:stCondLst>
                                    <p:cond delay="0"/>
                                  </p:stCondLst>
                                  <p:endCondLst>
                                    <p:cond evt="onNext" delay="0">
                                      <p:tgtEl>
                                        <p:sldTgt/>
                                      </p:tgtEl>
                                    </p:cond>
                                  </p:endCondLst>
                                  <p:childTnLst>
                                    <p:anim calcmode="discrete" valueType="str">
                                      <p:cBhvr>
                                        <p:cTn id="55" dur="1000" fill="hold"/>
                                        <p:tgtEl>
                                          <p:spTgt spid="13"/>
                                        </p:tgtEl>
                                        <p:attrNameLst>
                                          <p:attrName>style.visibility</p:attrName>
                                        </p:attrNameLst>
                                      </p:cBhvr>
                                      <p:tavLst>
                                        <p:tav tm="0">
                                          <p:val>
                                            <p:strVal val="hidden"/>
                                          </p:val>
                                        </p:tav>
                                        <p:tav tm="50000">
                                          <p:val>
                                            <p:strVal val="visible"/>
                                          </p:val>
                                        </p:tav>
                                      </p:tavLst>
                                    </p:anim>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35" presetClass="emph" presetSubtype="0" repeatCount="indefinite" fill="hold" grpId="1" nodeType="withEffect">
                                  <p:stCondLst>
                                    <p:cond delay="0"/>
                                  </p:stCondLst>
                                  <p:endCondLst>
                                    <p:cond evt="onNext" delay="0">
                                      <p:tgtEl>
                                        <p:sldTgt/>
                                      </p:tgtEl>
                                    </p:cond>
                                  </p:endCondLst>
                                  <p:childTnLst>
                                    <p:anim calcmode="discrete" valueType="str">
                                      <p:cBhvr>
                                        <p:cTn id="59" dur="1000" fill="hold"/>
                                        <p:tgtEl>
                                          <p:spTgt spid="36"/>
                                        </p:tgtEl>
                                        <p:attrNameLst>
                                          <p:attrName>style.visibility</p:attrName>
                                        </p:attrNameLst>
                                      </p:cBhvr>
                                      <p:tavLst>
                                        <p:tav tm="0">
                                          <p:val>
                                            <p:strVal val="hidden"/>
                                          </p:val>
                                        </p:tav>
                                        <p:tav tm="50000">
                                          <p:val>
                                            <p:strVal val="visible"/>
                                          </p:val>
                                        </p:tav>
                                      </p:tavLst>
                                    </p:anim>
                                  </p:childTnLst>
                                </p:cTn>
                              </p:par>
                              <p:par>
                                <p:cTn id="60" presetID="0" presetClass="path" presetSubtype="0" accel="50000" decel="50000" fill="hold" nodeType="withEffect">
                                  <p:stCondLst>
                                    <p:cond delay="0"/>
                                  </p:stCondLst>
                                  <p:childTnLst>
                                    <p:animMotion origin="layout" path="M 0.16641 -0.03449 L 0.16641 -0.03426 C 0.16354 -0.03449 0.16094 -0.03426 0.15807 -0.03357 C 0.1543 -0.03357 0.14609 -0.03218 0.14609 -0.03149 C 0.14049 -0.03287 0.13516 -0.03218 0.12969 -0.03357 C 0.12773 -0.03357 0.12578 -0.03426 0.1237 -0.03449 L 0.09401 -0.03357 C 0.09101 -0.03357 0.08099 -0.03149 0.07734 -0.03149 L -0.00625 -0.03079 L -0.00612 0.00277 " pathEditMode="relative" rAng="0" ptsTypes="AAAAAAAAAA">
                                      <p:cBhvr>
                                        <p:cTn id="61" dur="2000" fill="hold"/>
                                        <p:tgtEl>
                                          <p:spTgt spid="31"/>
                                        </p:tgtEl>
                                        <p:attrNameLst>
                                          <p:attrName>ppt_x</p:attrName>
                                          <p:attrName>ppt_y</p:attrName>
                                        </p:attrNameLst>
                                      </p:cBhvr>
                                      <p:rCtr x="-8633" y="1852"/>
                                    </p:animMotion>
                                  </p:childTnLst>
                                </p:cTn>
                              </p:par>
                            </p:childTnLst>
                          </p:cTn>
                        </p:par>
                        <p:par>
                          <p:cTn id="62" fill="hold">
                            <p:stCondLst>
                              <p:cond delay="2000"/>
                            </p:stCondLst>
                            <p:childTnLst>
                              <p:par>
                                <p:cTn id="63" presetID="1" presetClass="exit" presetSubtype="0" fill="hold" nodeType="afterEffect">
                                  <p:stCondLst>
                                    <p:cond delay="0"/>
                                  </p:stCondLst>
                                  <p:childTnLst>
                                    <p:set>
                                      <p:cBhvr>
                                        <p:cTn id="64" dur="1" fill="hold">
                                          <p:stCondLst>
                                            <p:cond delay="0"/>
                                          </p:stCondLst>
                                        </p:cTn>
                                        <p:tgtEl>
                                          <p:spTgt spid="31"/>
                                        </p:tgtEl>
                                        <p:attrNameLst>
                                          <p:attrName>style.visibility</p:attrName>
                                        </p:attrNameLst>
                                      </p:cBhvr>
                                      <p:to>
                                        <p:strVal val="hidden"/>
                                      </p:to>
                                    </p:set>
                                  </p:childTnLst>
                                </p:cTn>
                              </p:par>
                            </p:childTnLst>
                          </p:cTn>
                        </p:par>
                        <p:par>
                          <p:cTn id="65" fill="hold">
                            <p:stCondLst>
                              <p:cond delay="2000"/>
                            </p:stCondLst>
                            <p:childTnLst>
                              <p:par>
                                <p:cTn id="66" presetID="1" presetClass="entr" presetSubtype="0" fill="hold" nodeType="afterEffect">
                                  <p:stCondLst>
                                    <p:cond delay="0"/>
                                  </p:stCondLst>
                                  <p:childTnLst>
                                    <p:set>
                                      <p:cBhvr>
                                        <p:cTn id="67" dur="1" fill="hold">
                                          <p:stCondLst>
                                            <p:cond delay="0"/>
                                          </p:stCondLst>
                                        </p:cTn>
                                        <p:tgtEl>
                                          <p:spTgt spid="39"/>
                                        </p:tgtEl>
                                        <p:attrNameLst>
                                          <p:attrName>style.visibility</p:attrName>
                                        </p:attrNameLst>
                                      </p:cBhvr>
                                      <p:to>
                                        <p:strVal val="visible"/>
                                      </p:to>
                                    </p:set>
                                  </p:childTnLst>
                                </p:cTn>
                              </p:par>
                            </p:childTnLst>
                          </p:cTn>
                        </p:par>
                        <p:par>
                          <p:cTn id="68" fill="hold">
                            <p:stCondLst>
                              <p:cond delay="2000"/>
                            </p:stCondLst>
                            <p:childTnLst>
                              <p:par>
                                <p:cTn id="69" presetID="63" presetClass="path" presetSubtype="0" accel="50000" decel="50000" fill="hold" nodeType="afterEffect">
                                  <p:stCondLst>
                                    <p:cond delay="0"/>
                                  </p:stCondLst>
                                  <p:childTnLst>
                                    <p:animMotion origin="layout" path="M -4.16667E-6 4.07407E-6 L 0.16146 -0.01134 " pathEditMode="relative" rAng="0" ptsTypes="AA">
                                      <p:cBhvr>
                                        <p:cTn id="70" dur="2000" fill="hold"/>
                                        <p:tgtEl>
                                          <p:spTgt spid="39"/>
                                        </p:tgtEl>
                                        <p:attrNameLst>
                                          <p:attrName>ppt_x</p:attrName>
                                          <p:attrName>ppt_y</p:attrName>
                                        </p:attrNameLst>
                                      </p:cBhvr>
                                      <p:rCtr x="8268" y="-278"/>
                                    </p:animMotion>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2" nodeType="clickEffect">
                                  <p:stCondLst>
                                    <p:cond delay="0"/>
                                  </p:stCondLst>
                                  <p:childTnLst>
                                    <p:set>
                                      <p:cBhvr>
                                        <p:cTn id="74" dur="1" fill="hold">
                                          <p:stCondLst>
                                            <p:cond delay="0"/>
                                          </p:stCondLst>
                                        </p:cTn>
                                        <p:tgtEl>
                                          <p:spTgt spid="36"/>
                                        </p:tgtEl>
                                        <p:attrNameLst>
                                          <p:attrName>style.visibility</p:attrName>
                                        </p:attrNameLst>
                                      </p:cBhvr>
                                      <p:to>
                                        <p:strVal val="hidden"/>
                                      </p:to>
                                    </p:set>
                                  </p:childTnLst>
                                </p:cTn>
                              </p:par>
                            </p:childTnLst>
                          </p:cTn>
                        </p:par>
                        <p:par>
                          <p:cTn id="75" fill="hold">
                            <p:stCondLst>
                              <p:cond delay="0"/>
                            </p:stCondLst>
                            <p:childTnLst>
                              <p:par>
                                <p:cTn id="76" presetID="42" presetClass="path" presetSubtype="0" accel="50000" decel="50000" fill="hold" nodeType="afterEffect">
                                  <p:stCondLst>
                                    <p:cond delay="0"/>
                                  </p:stCondLst>
                                  <p:childTnLst>
                                    <p:animMotion origin="layout" path="M 0.16302 -0.00972 L 0.16641 0.10926 " pathEditMode="relative" rAng="0" ptsTypes="AA">
                                      <p:cBhvr>
                                        <p:cTn id="77" dur="2000" fill="hold"/>
                                        <p:tgtEl>
                                          <p:spTgt spid="39"/>
                                        </p:tgtEl>
                                        <p:attrNameLst>
                                          <p:attrName>ppt_x</p:attrName>
                                          <p:attrName>ppt_y</p:attrName>
                                        </p:attrNameLst>
                                      </p:cBhvr>
                                      <p:rCtr x="91" y="5903"/>
                                    </p:animMotion>
                                  </p:childTnLst>
                                </p:cTn>
                              </p:par>
                              <p:par>
                                <p:cTn id="78" presetID="35" presetClass="emph" presetSubtype="0" repeatCount="indefinite" fill="hold" grpId="6" nodeType="withEffect">
                                  <p:stCondLst>
                                    <p:cond delay="0"/>
                                  </p:stCondLst>
                                  <p:endCondLst>
                                    <p:cond evt="onNext" delay="0">
                                      <p:tgtEl>
                                        <p:sldTgt/>
                                      </p:tgtEl>
                                    </p:cond>
                                  </p:endCondLst>
                                  <p:childTnLst>
                                    <p:anim calcmode="discrete" valueType="str">
                                      <p:cBhvr>
                                        <p:cTn id="79" dur="1000" fill="hold"/>
                                        <p:tgtEl>
                                          <p:spTgt spid="13"/>
                                        </p:tgtEl>
                                        <p:attrNameLst>
                                          <p:attrName>style.visibility</p:attrName>
                                        </p:attrNameLst>
                                      </p:cBhvr>
                                      <p:tavLst>
                                        <p:tav tm="0">
                                          <p:val>
                                            <p:strVal val="hidden"/>
                                          </p:val>
                                        </p:tav>
                                        <p:tav tm="50000">
                                          <p:val>
                                            <p:strVal val="visible"/>
                                          </p:val>
                                        </p:tav>
                                      </p:tavLst>
                                    </p:anim>
                                  </p:childTnLst>
                                </p:cTn>
                              </p:par>
                            </p:childTnLst>
                          </p:cTn>
                        </p:par>
                        <p:par>
                          <p:cTn id="80" fill="hold">
                            <p:stCondLst>
                              <p:cond delay="2000"/>
                            </p:stCondLst>
                            <p:childTnLst>
                              <p:par>
                                <p:cTn id="81" presetID="63" presetClass="path" presetSubtype="0" accel="50000" decel="50000" fill="hold" nodeType="afterEffect">
                                  <p:stCondLst>
                                    <p:cond delay="0"/>
                                  </p:stCondLst>
                                  <p:childTnLst>
                                    <p:animMotion origin="layout" path="M -0.04557 0.0037 L -4.16667E-7 -2.59259E-6 " pathEditMode="relative" rAng="0" ptsTypes="AA">
                                      <p:cBhvr>
                                        <p:cTn id="82" dur="2000" fill="hold"/>
                                        <p:tgtEl>
                                          <p:spTgt spid="8"/>
                                        </p:tgtEl>
                                        <p:attrNameLst>
                                          <p:attrName>ppt_x</p:attrName>
                                          <p:attrName>ppt_y</p:attrName>
                                        </p:attrNameLst>
                                      </p:cBhvr>
                                      <p:rCtr x="2279" y="-301"/>
                                    </p:animMotion>
                                  </p:childTnLst>
                                </p:cTn>
                              </p:par>
                            </p:childTnLst>
                          </p:cTn>
                        </p:par>
                        <p:par>
                          <p:cTn id="83" fill="hold">
                            <p:stCondLst>
                              <p:cond delay="4000"/>
                            </p:stCondLst>
                            <p:childTnLst>
                              <p:par>
                                <p:cTn id="84" presetID="1" presetClass="entr" presetSubtype="0" fill="hold" nodeType="after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4000"/>
                            </p:stCondLst>
                            <p:childTnLst>
                              <p:par>
                                <p:cTn id="87" presetID="1" presetClass="entr" presetSubtype="0" fill="hold" grpId="0" nodeType="afterEffect">
                                  <p:stCondLst>
                                    <p:cond delay="500"/>
                                  </p:stCondLst>
                                  <p:childTnLst>
                                    <p:set>
                                      <p:cBhvr>
                                        <p:cTn id="88" dur="1" fill="hold">
                                          <p:stCondLst>
                                            <p:cond delay="0"/>
                                          </p:stCondLst>
                                        </p:cTn>
                                        <p:tgtEl>
                                          <p:spTgt spid="80"/>
                                        </p:tgtEl>
                                        <p:attrNameLst>
                                          <p:attrName>style.visibility</p:attrName>
                                        </p:attrNameLst>
                                      </p:cBhvr>
                                      <p:to>
                                        <p:strVal val="visible"/>
                                      </p:to>
                                    </p:set>
                                  </p:childTnLst>
                                </p:cTn>
                              </p:par>
                              <p:par>
                                <p:cTn id="89" presetID="1" presetClass="entr" presetSubtype="0" fill="hold" grpId="0" nodeType="withEffect">
                                  <p:stCondLst>
                                    <p:cond delay="500"/>
                                  </p:stCondLst>
                                  <p:childTnLst>
                                    <p:set>
                                      <p:cBhvr>
                                        <p:cTn id="90" dur="1" fill="hold">
                                          <p:stCondLst>
                                            <p:cond delay="0"/>
                                          </p:stCondLst>
                                        </p:cTn>
                                        <p:tgtEl>
                                          <p:spTgt spid="3"/>
                                        </p:tgtEl>
                                        <p:attrNameLst>
                                          <p:attrName>style.visibility</p:attrName>
                                        </p:attrNameLst>
                                      </p:cBhvr>
                                      <p:to>
                                        <p:strVal val="visible"/>
                                      </p:to>
                                    </p:set>
                                  </p:childTnLst>
                                </p:cTn>
                              </p:par>
                              <p:par>
                                <p:cTn id="91" presetID="1" presetClass="entr" presetSubtype="0" fill="hold" grpId="0" nodeType="withEffect">
                                  <p:stCondLst>
                                    <p:cond delay="500"/>
                                  </p:stCondLst>
                                  <p:childTnLst>
                                    <p:set>
                                      <p:cBhvr>
                                        <p:cTn id="92" dur="1" fill="hold">
                                          <p:stCondLst>
                                            <p:cond delay="0"/>
                                          </p:stCondLst>
                                        </p:cTn>
                                        <p:tgtEl>
                                          <p:spTgt spid="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6" grpId="2" animBg="1"/>
      <p:bldP spid="33" grpId="0" animBg="1"/>
      <p:bldP spid="33" grpId="1" animBg="1"/>
      <p:bldP spid="33" grpId="2" animBg="1"/>
      <p:bldP spid="36" grpId="0" animBg="1"/>
      <p:bldP spid="36" grpId="1" animBg="1"/>
      <p:bldP spid="36" grpId="2" animBg="1"/>
      <p:bldP spid="80" grpId="0" animBg="1"/>
      <p:bldP spid="3" grpId="0" animBg="1"/>
      <p:bldP spid="7" grpId="0" animBg="1"/>
      <p:bldP spid="9" grpId="0"/>
      <p:bldP spid="13" grpId="0"/>
      <p:bldP spid="13" grpId="1"/>
      <p:bldP spid="13" grpId="4"/>
      <p:bldP spid="13" grpId="5"/>
      <p:bldP spid="13" grpId="6"/>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machine, LEGO, design&#10;&#10;Description automatically generated">
            <a:extLst>
              <a:ext uri="{FF2B5EF4-FFF2-40B4-BE49-F238E27FC236}">
                <a16:creationId xmlns:a16="http://schemas.microsoft.com/office/drawing/2014/main" id="{7A18D15E-7C71-DCED-9D17-F198F0AB7F52}"/>
              </a:ext>
            </a:extLst>
          </p:cNvPr>
          <p:cNvPicPr>
            <a:picLocks noChangeAspect="1"/>
          </p:cNvPicPr>
          <p:nvPr/>
        </p:nvPicPr>
        <p:blipFill>
          <a:blip r:embed="rId2"/>
          <a:stretch>
            <a:fillRect/>
          </a:stretch>
        </p:blipFill>
        <p:spPr>
          <a:xfrm>
            <a:off x="763648" y="1748947"/>
            <a:ext cx="4210331" cy="4843680"/>
          </a:xfrm>
          <a:prstGeom prst="rect">
            <a:avLst/>
          </a:prstGeom>
        </p:spPr>
      </p:pic>
      <p:pic>
        <p:nvPicPr>
          <p:cNvPr id="15" name="Picture 14" descr="A picture containing machine, rectangle&#10;&#10;Description automatically generated">
            <a:extLst>
              <a:ext uri="{FF2B5EF4-FFF2-40B4-BE49-F238E27FC236}">
                <a16:creationId xmlns:a16="http://schemas.microsoft.com/office/drawing/2014/main" id="{6108108F-8633-5F2C-5A0E-F4D3FFE2A127}"/>
              </a:ext>
            </a:extLst>
          </p:cNvPr>
          <p:cNvPicPr>
            <a:picLocks noChangeAspect="1"/>
          </p:cNvPicPr>
          <p:nvPr/>
        </p:nvPicPr>
        <p:blipFill>
          <a:blip r:embed="rId3"/>
          <a:stretch>
            <a:fillRect/>
          </a:stretch>
        </p:blipFill>
        <p:spPr>
          <a:xfrm>
            <a:off x="824439" y="1918194"/>
            <a:ext cx="4207162" cy="4846320"/>
          </a:xfrm>
          <a:prstGeom prst="rect">
            <a:avLst/>
          </a:prstGeom>
        </p:spPr>
      </p:pic>
      <p:sp>
        <p:nvSpPr>
          <p:cNvPr id="13" name="Rectangle 12"/>
          <p:cNvSpPr/>
          <p:nvPr/>
        </p:nvSpPr>
        <p:spPr>
          <a:xfrm>
            <a:off x="861339" y="1262114"/>
            <a:ext cx="10127404" cy="369332"/>
          </a:xfrm>
          <a:prstGeom prst="rect">
            <a:avLst/>
          </a:prstGeom>
        </p:spPr>
        <p:txBody>
          <a:bodyPr wrap="square">
            <a:spAutoFit/>
          </a:bodyPr>
          <a:lstStyle/>
          <a:p>
            <a:pPr marL="285750" indent="-285750">
              <a:buFont typeface="Wingdings" panose="05000000000000000000" pitchFamily="2" charset="2"/>
              <a:buChar char="Ø"/>
            </a:pPr>
            <a:r>
              <a:rPr lang="en-GB" dirty="0">
                <a:solidFill>
                  <a:srgbClr val="666666"/>
                </a:solidFill>
              </a:rPr>
              <a:t>The operator ensures that the roof hatch is closed.</a:t>
            </a:r>
            <a:endParaRPr lang="sv-SE" dirty="0">
              <a:solidFill>
                <a:srgbClr val="666666"/>
              </a:solidFill>
            </a:endParaRPr>
          </a:p>
        </p:txBody>
      </p:sp>
      <p:sp>
        <p:nvSpPr>
          <p:cNvPr id="2" name="Title 1">
            <a:extLst>
              <a:ext uri="{FF2B5EF4-FFF2-40B4-BE49-F238E27FC236}">
                <a16:creationId xmlns:a16="http://schemas.microsoft.com/office/drawing/2014/main" id="{B281C957-2AF3-4087-A588-DC99817CE225}"/>
              </a:ext>
            </a:extLst>
          </p:cNvPr>
          <p:cNvSpPr>
            <a:spLocks noGrp="1"/>
          </p:cNvSpPr>
          <p:nvPr>
            <p:ph type="title"/>
          </p:nvPr>
        </p:nvSpPr>
        <p:spPr/>
        <p:txBody>
          <a:bodyPr/>
          <a:lstStyle/>
          <a:p>
            <a:r>
              <a:rPr lang="en-GB" dirty="0"/>
              <a:t>Formalised Search in the Cave</a:t>
            </a:r>
          </a:p>
        </p:txBody>
      </p:sp>
      <p:sp>
        <p:nvSpPr>
          <p:cNvPr id="4" name="Slide Number Placeholder 3">
            <a:extLst>
              <a:ext uri="{FF2B5EF4-FFF2-40B4-BE49-F238E27FC236}">
                <a16:creationId xmlns:a16="http://schemas.microsoft.com/office/drawing/2014/main" id="{3E55EE7A-63DE-41DD-910B-4E797155AFB1}"/>
              </a:ext>
            </a:extLst>
          </p:cNvPr>
          <p:cNvSpPr>
            <a:spLocks noGrp="1"/>
          </p:cNvSpPr>
          <p:nvPr>
            <p:ph type="sldNum" sz="quarter" idx="12"/>
          </p:nvPr>
        </p:nvSpPr>
        <p:spPr/>
        <p:txBody>
          <a:bodyPr/>
          <a:lstStyle/>
          <a:p>
            <a:fld id="{F7283078-D760-1647-8B80-66BA8B52336D}" type="slidenum">
              <a:rPr lang="en-GB" smtClean="0"/>
              <a:t>36</a:t>
            </a:fld>
            <a:endParaRPr lang="en-GB"/>
          </a:p>
        </p:txBody>
      </p:sp>
      <p:sp>
        <p:nvSpPr>
          <p:cNvPr id="5" name="Text Placeholder 4">
            <a:extLst>
              <a:ext uri="{FF2B5EF4-FFF2-40B4-BE49-F238E27FC236}">
                <a16:creationId xmlns:a16="http://schemas.microsoft.com/office/drawing/2014/main" id="{003441D8-AFA3-A75F-19A8-6A3BCDF6FD66}"/>
              </a:ext>
            </a:extLst>
          </p:cNvPr>
          <p:cNvSpPr>
            <a:spLocks noGrp="1"/>
          </p:cNvSpPr>
          <p:nvPr>
            <p:ph type="body" sz="quarter" idx="14"/>
          </p:nvPr>
        </p:nvSpPr>
        <p:spPr>
          <a:xfrm>
            <a:off x="1203257" y="888147"/>
            <a:ext cx="9360000" cy="507076"/>
          </a:xfrm>
        </p:spPr>
        <p:txBody>
          <a:bodyPr/>
          <a:lstStyle/>
          <a:p>
            <a:r>
              <a:rPr lang="en-US" dirty="0"/>
              <a:t>Zone 2: Elevated Level </a:t>
            </a:r>
          </a:p>
        </p:txBody>
      </p:sp>
      <p:pic>
        <p:nvPicPr>
          <p:cNvPr id="16" name="Picture 15" descr="A picture containing machine, design, LEGO&#10;&#10;Description automatically generated">
            <a:extLst>
              <a:ext uri="{FF2B5EF4-FFF2-40B4-BE49-F238E27FC236}">
                <a16:creationId xmlns:a16="http://schemas.microsoft.com/office/drawing/2014/main" id="{8A025F95-5602-4CAA-5418-7FAF2495F1EB}"/>
              </a:ext>
            </a:extLst>
          </p:cNvPr>
          <p:cNvPicPr>
            <a:picLocks noChangeAspect="1"/>
          </p:cNvPicPr>
          <p:nvPr/>
        </p:nvPicPr>
        <p:blipFill>
          <a:blip r:embed="rId4"/>
          <a:stretch>
            <a:fillRect/>
          </a:stretch>
        </p:blipFill>
        <p:spPr>
          <a:xfrm>
            <a:off x="5485196" y="1648664"/>
            <a:ext cx="4155892" cy="4846320"/>
          </a:xfrm>
          <a:prstGeom prst="rect">
            <a:avLst/>
          </a:prstGeom>
        </p:spPr>
      </p:pic>
      <p:cxnSp>
        <p:nvCxnSpPr>
          <p:cNvPr id="17" name="Straight Connector 16">
            <a:extLst>
              <a:ext uri="{FF2B5EF4-FFF2-40B4-BE49-F238E27FC236}">
                <a16:creationId xmlns:a16="http://schemas.microsoft.com/office/drawing/2014/main" id="{87E0D55E-F4D7-1433-65B5-E35629D947D2}"/>
              </a:ext>
            </a:extLst>
          </p:cNvPr>
          <p:cNvCxnSpPr>
            <a:cxnSpLocks/>
          </p:cNvCxnSpPr>
          <p:nvPr/>
        </p:nvCxnSpPr>
        <p:spPr>
          <a:xfrm rot="5400000" flipH="1">
            <a:off x="8726772" y="2774395"/>
            <a:ext cx="556241" cy="3047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2F3D3D4-E9FC-9904-6212-F6881AEB7271}"/>
              </a:ext>
            </a:extLst>
          </p:cNvPr>
          <p:cNvPicPr>
            <a:picLocks noChangeAspect="1"/>
          </p:cNvPicPr>
          <p:nvPr/>
        </p:nvPicPr>
        <p:blipFill>
          <a:blip r:embed="rId5"/>
          <a:stretch>
            <a:fillRect/>
          </a:stretch>
        </p:blipFill>
        <p:spPr>
          <a:xfrm>
            <a:off x="9073397" y="2511510"/>
            <a:ext cx="171474" cy="200053"/>
          </a:xfrm>
          <a:prstGeom prst="rect">
            <a:avLst/>
          </a:prstGeom>
        </p:spPr>
      </p:pic>
      <p:pic>
        <p:nvPicPr>
          <p:cNvPr id="21" name="Picture 20">
            <a:extLst>
              <a:ext uri="{FF2B5EF4-FFF2-40B4-BE49-F238E27FC236}">
                <a16:creationId xmlns:a16="http://schemas.microsoft.com/office/drawing/2014/main" id="{4A876FF1-EF39-F750-9CC2-213CC9D980D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197" b="90164" l="7143" r="89286">
                        <a14:foregroundMark x1="92857" y1="52459" x2="92857" y2="52459"/>
                        <a14:foregroundMark x1="64286" y1="90164" x2="64286" y2="90164"/>
                      </a14:backgroundRemoval>
                    </a14:imgEffect>
                  </a14:imgLayer>
                </a14:imgProps>
              </a:ext>
            </a:extLst>
          </a:blip>
          <a:stretch>
            <a:fillRect/>
          </a:stretch>
        </p:blipFill>
        <p:spPr>
          <a:xfrm>
            <a:off x="9176279" y="2511510"/>
            <a:ext cx="266700" cy="581025"/>
          </a:xfrm>
          <a:prstGeom prst="rect">
            <a:avLst/>
          </a:prstGeom>
        </p:spPr>
      </p:pic>
      <p:sp>
        <p:nvSpPr>
          <p:cNvPr id="22" name="Oval 21">
            <a:extLst>
              <a:ext uri="{FF2B5EF4-FFF2-40B4-BE49-F238E27FC236}">
                <a16:creationId xmlns:a16="http://schemas.microsoft.com/office/drawing/2014/main" id="{45B4FAB2-227C-3DDE-3B66-A2951CFE40CD}"/>
              </a:ext>
            </a:extLst>
          </p:cNvPr>
          <p:cNvSpPr/>
          <p:nvPr/>
        </p:nvSpPr>
        <p:spPr>
          <a:xfrm rot="5400000">
            <a:off x="7259416" y="3131348"/>
            <a:ext cx="233680" cy="195368"/>
          </a:xfrm>
          <a:prstGeom prst="ellipse">
            <a:avLst/>
          </a:prstGeom>
          <a:solidFill>
            <a:srgbClr val="00B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Rectangle 39">
            <a:extLst>
              <a:ext uri="{FF2B5EF4-FFF2-40B4-BE49-F238E27FC236}">
                <a16:creationId xmlns:a16="http://schemas.microsoft.com/office/drawing/2014/main" id="{1D3A68DC-7B20-645C-B55D-038806C26927}"/>
              </a:ext>
            </a:extLst>
          </p:cNvPr>
          <p:cNvSpPr/>
          <p:nvPr/>
        </p:nvSpPr>
        <p:spPr>
          <a:xfrm rot="21422602">
            <a:off x="7341957" y="2621721"/>
            <a:ext cx="546672" cy="1827555"/>
          </a:xfrm>
          <a:prstGeom prst="rect">
            <a:avLst/>
          </a:prstGeom>
          <a:solidFill>
            <a:schemeClr val="accent1">
              <a:lumMod val="20000"/>
              <a:lumOff val="80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79728CC-82A5-DD82-A063-4CE11A32D07D}"/>
              </a:ext>
            </a:extLst>
          </p:cNvPr>
          <p:cNvSpPr/>
          <p:nvPr/>
        </p:nvSpPr>
        <p:spPr>
          <a:xfrm rot="21422602">
            <a:off x="7840515" y="2571360"/>
            <a:ext cx="1152562" cy="475753"/>
          </a:xfrm>
          <a:prstGeom prst="rect">
            <a:avLst/>
          </a:prstGeom>
          <a:solidFill>
            <a:schemeClr val="accent1">
              <a:lumMod val="20000"/>
              <a:lumOff val="80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6B4BF4D-4F1C-4D0D-BD60-C816EBB40DA3}"/>
              </a:ext>
            </a:extLst>
          </p:cNvPr>
          <p:cNvSpPr txBox="1"/>
          <p:nvPr/>
        </p:nvSpPr>
        <p:spPr>
          <a:xfrm>
            <a:off x="9745390" y="3721519"/>
            <a:ext cx="2369653" cy="2585323"/>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666666"/>
                </a:solidFill>
              </a:rPr>
              <a:t>The BIFROST PSS registers a successful search of the elevated area if the button has been pressed and the door is closed, within the correct time limit.</a:t>
            </a:r>
            <a:endParaRPr lang="sv-SE" dirty="0">
              <a:solidFill>
                <a:srgbClr val="666666"/>
              </a:solidFill>
            </a:endParaRPr>
          </a:p>
        </p:txBody>
      </p:sp>
      <p:pic>
        <p:nvPicPr>
          <p:cNvPr id="3" name="Picture 2">
            <a:extLst>
              <a:ext uri="{FF2B5EF4-FFF2-40B4-BE49-F238E27FC236}">
                <a16:creationId xmlns:a16="http://schemas.microsoft.com/office/drawing/2014/main" id="{F5CCA17D-6644-A181-611F-592CDD1D452E}"/>
              </a:ext>
            </a:extLst>
          </p:cNvPr>
          <p:cNvPicPr>
            <a:picLocks noChangeAspect="1"/>
          </p:cNvPicPr>
          <p:nvPr/>
        </p:nvPicPr>
        <p:blipFill>
          <a:blip r:embed="rId5"/>
          <a:stretch>
            <a:fillRect/>
          </a:stretch>
        </p:blipFill>
        <p:spPr>
          <a:xfrm>
            <a:off x="4172891" y="6510075"/>
            <a:ext cx="171474" cy="200053"/>
          </a:xfrm>
          <a:prstGeom prst="rect">
            <a:avLst/>
          </a:prstGeom>
        </p:spPr>
      </p:pic>
      <p:pic>
        <p:nvPicPr>
          <p:cNvPr id="7" name="Picture 6">
            <a:extLst>
              <a:ext uri="{FF2B5EF4-FFF2-40B4-BE49-F238E27FC236}">
                <a16:creationId xmlns:a16="http://schemas.microsoft.com/office/drawing/2014/main" id="{F43C1C41-CB32-28AB-7B6F-5373AC83CC23}"/>
              </a:ext>
            </a:extLst>
          </p:cNvPr>
          <p:cNvPicPr>
            <a:picLocks noChangeAspect="1"/>
          </p:cNvPicPr>
          <p:nvPr/>
        </p:nvPicPr>
        <p:blipFill>
          <a:blip r:embed="rId8"/>
          <a:stretch>
            <a:fillRect/>
          </a:stretch>
        </p:blipFill>
        <p:spPr>
          <a:xfrm>
            <a:off x="9969235" y="1412146"/>
            <a:ext cx="1825468" cy="2198727"/>
          </a:xfrm>
          <a:prstGeom prst="rect">
            <a:avLst/>
          </a:prstGeom>
        </p:spPr>
      </p:pic>
      <p:sp>
        <p:nvSpPr>
          <p:cNvPr id="8" name="TextBox 7">
            <a:extLst>
              <a:ext uri="{FF2B5EF4-FFF2-40B4-BE49-F238E27FC236}">
                <a16:creationId xmlns:a16="http://schemas.microsoft.com/office/drawing/2014/main" id="{8387F7A5-F4B8-EE05-AE0E-C7FC5ED6A4A9}"/>
              </a:ext>
            </a:extLst>
          </p:cNvPr>
          <p:cNvSpPr txBox="1"/>
          <p:nvPr/>
        </p:nvSpPr>
        <p:spPr>
          <a:xfrm>
            <a:off x="10217617" y="2999367"/>
            <a:ext cx="1425198" cy="400110"/>
          </a:xfrm>
          <a:prstGeom prst="rect">
            <a:avLst/>
          </a:prstGeom>
          <a:noFill/>
        </p:spPr>
        <p:txBody>
          <a:bodyPr wrap="none" rtlCol="0">
            <a:spAutoFit/>
          </a:bodyPr>
          <a:lstStyle/>
          <a:p>
            <a:pPr algn="l"/>
            <a:r>
              <a:rPr lang="sv-SE" sz="2000" b="1" dirty="0">
                <a:solidFill>
                  <a:srgbClr val="FFFFFF"/>
                </a:solidFill>
                <a:latin typeface="Calibri" panose="020F0502020204030204" pitchFamily="34" charset="0"/>
                <a:cs typeface="Calibri" panose="020F0502020204030204" pitchFamily="34" charset="0"/>
              </a:rPr>
              <a:t>SEARCHING</a:t>
            </a:r>
            <a:endParaRPr lang="sv-SE" b="1" dirty="0">
              <a:solidFill>
                <a:srgbClr val="FFFFFF"/>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0CF433E-1B84-AC69-9C11-52177742882A}"/>
              </a:ext>
            </a:extLst>
          </p:cNvPr>
          <p:cNvPicPr>
            <a:picLocks noChangeAspect="1"/>
          </p:cNvPicPr>
          <p:nvPr/>
        </p:nvPicPr>
        <p:blipFill>
          <a:blip r:embed="rId5"/>
          <a:stretch>
            <a:fillRect/>
          </a:stretch>
        </p:blipFill>
        <p:spPr>
          <a:xfrm>
            <a:off x="8649555" y="6392574"/>
            <a:ext cx="171474" cy="200053"/>
          </a:xfrm>
          <a:prstGeom prst="rect">
            <a:avLst/>
          </a:prstGeom>
        </p:spPr>
      </p:pic>
      <p:sp>
        <p:nvSpPr>
          <p:cNvPr id="11" name="TextBox 10">
            <a:extLst>
              <a:ext uri="{FF2B5EF4-FFF2-40B4-BE49-F238E27FC236}">
                <a16:creationId xmlns:a16="http://schemas.microsoft.com/office/drawing/2014/main" id="{F7A3C872-F837-B365-0B74-37C79DC5F6DE}"/>
              </a:ext>
            </a:extLst>
          </p:cNvPr>
          <p:cNvSpPr txBox="1"/>
          <p:nvPr/>
        </p:nvSpPr>
        <p:spPr>
          <a:xfrm>
            <a:off x="10245461" y="2999367"/>
            <a:ext cx="1311385" cy="400110"/>
          </a:xfrm>
          <a:prstGeom prst="rect">
            <a:avLst/>
          </a:prstGeom>
          <a:noFill/>
        </p:spPr>
        <p:txBody>
          <a:bodyPr wrap="none" rtlCol="0">
            <a:spAutoFit/>
          </a:bodyPr>
          <a:lstStyle/>
          <a:p>
            <a:pPr algn="l"/>
            <a:r>
              <a:rPr lang="sv-SE" sz="2000" b="1" dirty="0">
                <a:solidFill>
                  <a:srgbClr val="FFFFFF"/>
                </a:solidFill>
                <a:latin typeface="Calibri" panose="020F0502020204030204" pitchFamily="34" charset="0"/>
                <a:cs typeface="Calibri" panose="020F0502020204030204" pitchFamily="34" charset="0"/>
              </a:rPr>
              <a:t>SEARCHED</a:t>
            </a:r>
            <a:endParaRPr lang="sv-SE" b="1"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190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35" presetClass="emph" presetSubtype="0" repeatCount="indefinite" fill="hold" grpId="1" nodeType="withEffect">
                                  <p:stCondLst>
                                    <p:cond delay="0"/>
                                  </p:stCondLst>
                                  <p:endCondLst>
                                    <p:cond evt="onNext" delay="0">
                                      <p:tgtEl>
                                        <p:sldTgt/>
                                      </p:tgtEl>
                                    </p:cond>
                                  </p:endCondLst>
                                  <p:childTnLst>
                                    <p:anim calcmode="discrete" valueType="str">
                                      <p:cBhvr>
                                        <p:cTn id="28" dur="1000" fill="hold"/>
                                        <p:tgtEl>
                                          <p:spTgt spid="8"/>
                                        </p:tgtEl>
                                        <p:attrNameLst>
                                          <p:attrName>style.visibility</p:attrName>
                                        </p:attrNameLst>
                                      </p:cBhvr>
                                      <p:tavLst>
                                        <p:tav tm="0">
                                          <p:val>
                                            <p:strVal val="hidden"/>
                                          </p:val>
                                        </p:tav>
                                        <p:tav tm="50000">
                                          <p:val>
                                            <p:strVal val="visible"/>
                                          </p:val>
                                        </p:tav>
                                      </p:tavLst>
                                    </p:anim>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par>
                          <p:cTn id="39" fill="hold">
                            <p:stCondLst>
                              <p:cond delay="0"/>
                            </p:stCondLst>
                            <p:childTnLst>
                              <p:par>
                                <p:cTn id="40" presetID="35" presetClass="emph" presetSubtype="0" repeatCount="indefinite" fill="hold" grpId="2" nodeType="afterEffect">
                                  <p:stCondLst>
                                    <p:cond delay="0"/>
                                  </p:stCondLst>
                                  <p:endCondLst>
                                    <p:cond evt="onNext" delay="0">
                                      <p:tgtEl>
                                        <p:sldTgt/>
                                      </p:tgtEl>
                                    </p:cond>
                                  </p:endCondLst>
                                  <p:childTnLst>
                                    <p:anim calcmode="discrete" valueType="str">
                                      <p:cBhvr>
                                        <p:cTn id="41" dur="1000" fill="hold"/>
                                        <p:tgtEl>
                                          <p:spTgt spid="8"/>
                                        </p:tgtEl>
                                        <p:attrNameLst>
                                          <p:attrName>style.visibility</p:attrName>
                                        </p:attrNameLst>
                                      </p:cBhvr>
                                      <p:tavLst>
                                        <p:tav tm="0">
                                          <p:val>
                                            <p:strVal val="hidden"/>
                                          </p:val>
                                        </p:tav>
                                        <p:tav tm="50000">
                                          <p:val>
                                            <p:strVal val="visible"/>
                                          </p:val>
                                        </p:tav>
                                      </p:tavLst>
                                    </p:anim>
                                  </p:childTnLst>
                                </p:cTn>
                              </p:par>
                            </p:childTnLst>
                          </p:cTn>
                        </p:par>
                        <p:par>
                          <p:cTn id="42" fill="hold">
                            <p:stCondLst>
                              <p:cond delay="1000"/>
                            </p:stCondLst>
                            <p:childTnLst>
                              <p:par>
                                <p:cTn id="43" presetID="42" presetClass="path" presetSubtype="0" accel="50000" decel="50000" fill="hold" nodeType="afterEffect">
                                  <p:stCondLst>
                                    <p:cond delay="0"/>
                                  </p:stCondLst>
                                  <p:childTnLst>
                                    <p:animMotion origin="layout" path="M -1.66667E-6 -2.96296E-6 L 0.0013 0.07037 " pathEditMode="relative" rAng="0" ptsTypes="AA">
                                      <p:cBhvr>
                                        <p:cTn id="44" dur="2000" fill="hold"/>
                                        <p:tgtEl>
                                          <p:spTgt spid="17"/>
                                        </p:tgtEl>
                                        <p:attrNameLst>
                                          <p:attrName>ppt_x</p:attrName>
                                          <p:attrName>ppt_y</p:attrName>
                                        </p:attrNameLst>
                                      </p:cBhvr>
                                      <p:rCtr x="65" y="3519"/>
                                    </p:animMotion>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35" presetClass="emph" presetSubtype="0" repeatCount="indefinite" fill="hold" grpId="1" nodeType="withEffect">
                                  <p:stCondLst>
                                    <p:cond delay="0"/>
                                  </p:stCondLst>
                                  <p:endCondLst>
                                    <p:cond evt="onNext" delay="0">
                                      <p:tgtEl>
                                        <p:sldTgt/>
                                      </p:tgtEl>
                                    </p:cond>
                                  </p:endCondLst>
                                  <p:childTnLst>
                                    <p:anim calcmode="discrete" valueType="str">
                                      <p:cBhvr>
                                        <p:cTn id="48" dur="1000" fill="hold"/>
                                        <p:tgtEl>
                                          <p:spTgt spid="22"/>
                                        </p:tgtEl>
                                        <p:attrNameLst>
                                          <p:attrName>style.visibility</p:attrName>
                                        </p:attrNameLst>
                                      </p:cBhvr>
                                      <p:tavLst>
                                        <p:tav tm="0">
                                          <p:val>
                                            <p:strVal val="hidden"/>
                                          </p:val>
                                        </p:tav>
                                        <p:tav tm="50000">
                                          <p:val>
                                            <p:strVal val="visible"/>
                                          </p:val>
                                        </p:tav>
                                      </p:tavLst>
                                    </p:anim>
                                  </p:childTnLst>
                                </p:cTn>
                              </p:par>
                              <p:par>
                                <p:cTn id="49" presetID="35" presetClass="path" presetSubtype="0" accel="50000" decel="50000" fill="hold" nodeType="withEffect">
                                  <p:stCondLst>
                                    <p:cond delay="0"/>
                                  </p:stCondLst>
                                  <p:childTnLst>
                                    <p:animMotion origin="layout" path="M -1.66667E-6 -4.81481E-6 L -0.14427 0.0125 " pathEditMode="relative" rAng="0" ptsTypes="AA">
                                      <p:cBhvr>
                                        <p:cTn id="50" dur="2000" fill="hold"/>
                                        <p:tgtEl>
                                          <p:spTgt spid="21"/>
                                        </p:tgtEl>
                                        <p:attrNameLst>
                                          <p:attrName>ppt_x</p:attrName>
                                          <p:attrName>ppt_y</p:attrName>
                                        </p:attrNameLst>
                                      </p:cBhvr>
                                      <p:rCtr x="-7214" y="625"/>
                                    </p:animMotion>
                                  </p:childTnLst>
                                </p:cTn>
                              </p:par>
                            </p:childTnLst>
                          </p:cTn>
                        </p:par>
                        <p:par>
                          <p:cTn id="51" fill="hold">
                            <p:stCondLst>
                              <p:cond delay="3000"/>
                            </p:stCondLst>
                            <p:childTnLst>
                              <p:par>
                                <p:cTn id="52" presetID="42" presetClass="path" presetSubtype="0" accel="50000" decel="50000" fill="hold" nodeType="afterEffect">
                                  <p:stCondLst>
                                    <p:cond delay="0"/>
                                  </p:stCondLst>
                                  <p:childTnLst>
                                    <p:animMotion origin="layout" path="M -0.14427 0.0125 L -0.14219 0.0595 " pathEditMode="relative" rAng="0" ptsTypes="AA">
                                      <p:cBhvr>
                                        <p:cTn id="53" dur="2000" fill="hold"/>
                                        <p:tgtEl>
                                          <p:spTgt spid="21"/>
                                        </p:tgtEl>
                                        <p:attrNameLst>
                                          <p:attrName>ppt_x</p:attrName>
                                          <p:attrName>ppt_y</p:attrName>
                                        </p:attrNameLst>
                                      </p:cBhvr>
                                      <p:rCtr x="104" y="2338"/>
                                    </p:animMotion>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2" nodeType="clickEffect">
                                  <p:stCondLst>
                                    <p:cond delay="0"/>
                                  </p:stCondLst>
                                  <p:childTnLst>
                                    <p:set>
                                      <p:cBhvr>
                                        <p:cTn id="57" dur="1" fill="hold">
                                          <p:stCondLst>
                                            <p:cond delay="0"/>
                                          </p:stCondLst>
                                        </p:cTn>
                                        <p:tgtEl>
                                          <p:spTgt spid="22"/>
                                        </p:tgtEl>
                                        <p:attrNameLst>
                                          <p:attrName>style.visibility</p:attrName>
                                        </p:attrNameLst>
                                      </p:cBhvr>
                                      <p:to>
                                        <p:strVal val="hidden"/>
                                      </p:to>
                                    </p:set>
                                  </p:childTnLst>
                                </p:cTn>
                              </p:par>
                              <p:par>
                                <p:cTn id="58" presetID="35" presetClass="emph" presetSubtype="0" repeatCount="indefinite" fill="hold" grpId="3" nodeType="withEffect">
                                  <p:stCondLst>
                                    <p:cond delay="0"/>
                                  </p:stCondLst>
                                  <p:endCondLst>
                                    <p:cond evt="onNext" delay="0">
                                      <p:tgtEl>
                                        <p:sldTgt/>
                                      </p:tgtEl>
                                    </p:cond>
                                  </p:endCondLst>
                                  <p:childTnLst>
                                    <p:anim calcmode="discrete" valueType="str">
                                      <p:cBhvr>
                                        <p:cTn id="59" dur="1000" fill="hold"/>
                                        <p:tgtEl>
                                          <p:spTgt spid="8"/>
                                        </p:tgtEl>
                                        <p:attrNameLst>
                                          <p:attrName>style.visibility</p:attrName>
                                        </p:attrNameLst>
                                      </p:cBhvr>
                                      <p:tavLst>
                                        <p:tav tm="0">
                                          <p:val>
                                            <p:strVal val="hidden"/>
                                          </p:val>
                                        </p:tav>
                                        <p:tav tm="50000">
                                          <p:val>
                                            <p:strVal val="visible"/>
                                          </p:val>
                                        </p:tav>
                                      </p:tavLst>
                                    </p:anim>
                                  </p:childTnLst>
                                </p:cTn>
                              </p:par>
                            </p:childTnLst>
                          </p:cTn>
                        </p:par>
                        <p:par>
                          <p:cTn id="60" fill="hold">
                            <p:stCondLst>
                              <p:cond delay="1000"/>
                            </p:stCondLst>
                            <p:childTnLst>
                              <p:par>
                                <p:cTn id="61" presetID="42" presetClass="path" presetSubtype="0" accel="50000" decel="50000" fill="hold" nodeType="afterEffect">
                                  <p:stCondLst>
                                    <p:cond delay="0"/>
                                  </p:stCondLst>
                                  <p:childTnLst>
                                    <p:animMotion origin="layout" path="M -0.14219 0.0595 L -0.14427 0.0125 " pathEditMode="relative" rAng="0" ptsTypes="AA">
                                      <p:cBhvr>
                                        <p:cTn id="62" dur="2000" fill="hold"/>
                                        <p:tgtEl>
                                          <p:spTgt spid="21"/>
                                        </p:tgtEl>
                                        <p:attrNameLst>
                                          <p:attrName>ppt_x</p:attrName>
                                          <p:attrName>ppt_y</p:attrName>
                                        </p:attrNameLst>
                                      </p:cBhvr>
                                      <p:rCtr x="-104" y="-2361"/>
                                    </p:animMotion>
                                  </p:childTnLst>
                                </p:cTn>
                              </p:par>
                            </p:childTnLst>
                          </p:cTn>
                        </p:par>
                        <p:par>
                          <p:cTn id="63" fill="hold">
                            <p:stCondLst>
                              <p:cond delay="3000"/>
                            </p:stCondLst>
                            <p:childTnLst>
                              <p:par>
                                <p:cTn id="64" presetID="42" presetClass="path" presetSubtype="0" accel="50000" decel="50000" fill="hold" nodeType="afterEffect">
                                  <p:stCondLst>
                                    <p:cond delay="0"/>
                                  </p:stCondLst>
                                  <p:childTnLst>
                                    <p:animMotion origin="layout" path="M -0.14427 0.0125 L -1.66667E-6 -4.81481E-6 " pathEditMode="relative" rAng="0" ptsTypes="AA">
                                      <p:cBhvr>
                                        <p:cTn id="65" dur="2000" fill="hold"/>
                                        <p:tgtEl>
                                          <p:spTgt spid="21"/>
                                        </p:tgtEl>
                                        <p:attrNameLst>
                                          <p:attrName>ppt_x</p:attrName>
                                          <p:attrName>ppt_y</p:attrName>
                                        </p:attrNameLst>
                                      </p:cBhvr>
                                      <p:rCtr x="7214" y="-625"/>
                                    </p:animMotion>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0.0013 0.07037 L -1.66667E-6 -2.96296E-6 " pathEditMode="relative" rAng="0" ptsTypes="AA">
                                      <p:cBhvr>
                                        <p:cTn id="69" dur="2000" fill="hold"/>
                                        <p:tgtEl>
                                          <p:spTgt spid="17"/>
                                        </p:tgtEl>
                                        <p:attrNameLst>
                                          <p:attrName>ppt_x</p:attrName>
                                          <p:attrName>ppt_y</p:attrName>
                                        </p:attrNameLst>
                                      </p:cBhvr>
                                      <p:rCtr x="-65" y="-3519"/>
                                    </p:animMotion>
                                  </p:childTnLst>
                                </p:cTn>
                              </p:par>
                            </p:childTnLst>
                          </p:cTn>
                        </p:par>
                        <p:par>
                          <p:cTn id="70" fill="hold">
                            <p:stCondLst>
                              <p:cond delay="2000"/>
                            </p:stCondLst>
                            <p:childTnLst>
                              <p:par>
                                <p:cTn id="71" presetID="1" presetClass="entr" presetSubtype="0" fill="hold" grpId="0" nodeType="after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grpId="0" nodeType="withEffect">
                                  <p:stCondLst>
                                    <p:cond delay="50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grpId="0" nodeType="withEffect">
                                  <p:stCondLst>
                                    <p:cond delay="50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grpId="0" nodeType="withEffect">
                                  <p:stCondLst>
                                    <p:cond delay="500"/>
                                  </p:stCondLst>
                                  <p:childTnLst>
                                    <p:set>
                                      <p:cBhvr>
                                        <p:cTn id="78" dur="1" fill="hold">
                                          <p:stCondLst>
                                            <p:cond delay="0"/>
                                          </p:stCondLst>
                                        </p:cTn>
                                        <p:tgtEl>
                                          <p:spTgt spid="11"/>
                                        </p:tgtEl>
                                        <p:attrNameLst>
                                          <p:attrName>style.visibility</p:attrName>
                                        </p:attrNameLst>
                                      </p:cBhvr>
                                      <p:to>
                                        <p:strVal val="visible"/>
                                      </p:to>
                                    </p:set>
                                  </p:childTnLst>
                                </p:cTn>
                              </p:par>
                              <p:par>
                                <p:cTn id="79" presetID="1" presetClass="exit" presetSubtype="0" fill="hold" grpId="4" nodeType="withEffect">
                                  <p:stCondLst>
                                    <p:cond delay="0"/>
                                  </p:stCondLst>
                                  <p:childTnLst>
                                    <p:set>
                                      <p:cBhvr>
                                        <p:cTn id="80" dur="1" fill="hold">
                                          <p:stCondLst>
                                            <p:cond delay="0"/>
                                          </p:stCondLst>
                                        </p:cTn>
                                        <p:tgtEl>
                                          <p:spTgt spid="8"/>
                                        </p:tgtEl>
                                        <p:attrNameLst>
                                          <p:attrName>style.visibility</p:attrName>
                                        </p:attrNameLst>
                                      </p:cBhvr>
                                      <p:to>
                                        <p:strVal val="hidden"/>
                                      </p:to>
                                    </p:set>
                                  </p:childTnLst>
                                </p:cTn>
                              </p:par>
                            </p:childTnLst>
                          </p:cTn>
                        </p:par>
                        <p:par>
                          <p:cTn id="81" fill="hold">
                            <p:stCondLst>
                              <p:cond delay="2500"/>
                            </p:stCondLst>
                            <p:childTnLst>
                              <p:par>
                                <p:cTn id="82" presetID="1" presetClass="entr" presetSubtype="0" fill="hold" nodeType="afterEffect">
                                  <p:stCondLst>
                                    <p:cond delay="0"/>
                                  </p:stCondLst>
                                  <p:childTnLst>
                                    <p:set>
                                      <p:cBhvr>
                                        <p:cTn id="8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22" grpId="1" animBg="1"/>
      <p:bldP spid="22" grpId="2" animBg="1"/>
      <p:bldP spid="40" grpId="0" animBg="1"/>
      <p:bldP spid="41" grpId="0" animBg="1"/>
      <p:bldP spid="42" grpId="0"/>
      <p:bldP spid="8" grpId="0"/>
      <p:bldP spid="8" grpId="1"/>
      <p:bldP spid="8" grpId="2"/>
      <p:bldP spid="8" grpId="3"/>
      <p:bldP spid="8" grpId="4"/>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0" name="Platshållare för bild 9">
            <a:extLst>
              <a:ext uri="{FF2B5EF4-FFF2-40B4-BE49-F238E27FC236}">
                <a16:creationId xmlns:a16="http://schemas.microsoft.com/office/drawing/2014/main" id="{1CCB1AEE-A06D-4938-95DD-62DEE574A394}"/>
              </a:ext>
            </a:extLst>
          </p:cNvPr>
          <p:cNvSpPr>
            <a:spLocks noGrp="1"/>
          </p:cNvSpPr>
          <p:nvPr>
            <p:ph type="pic" sz="quarter" idx="12"/>
          </p:nvPr>
        </p:nvSpPr>
        <p:spPr/>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Enabling </a:t>
            </a:r>
            <a:r>
              <a:rPr lang="en-US" dirty="0"/>
              <a:t>the Instrument Shutter to Open</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en-US" dirty="0"/>
              <a:t>4.4.</a:t>
            </a:r>
            <a:endParaRPr lang="sv-SE" dirty="0"/>
          </a:p>
        </p:txBody>
      </p:sp>
    </p:spTree>
    <p:extLst>
      <p:ext uri="{BB962C8B-B14F-4D97-AF65-F5344CB8AC3E}">
        <p14:creationId xmlns:p14="http://schemas.microsoft.com/office/powerpoint/2010/main" val="83843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74">
            <a:extLst>
              <a:ext uri="{FF2B5EF4-FFF2-40B4-BE49-F238E27FC236}">
                <a16:creationId xmlns:a16="http://schemas.microsoft.com/office/drawing/2014/main" id="{787B9166-6E47-4BFF-B95E-71CA131E3671}"/>
              </a:ext>
            </a:extLst>
          </p:cNvPr>
          <p:cNvSpPr txBox="1"/>
          <p:nvPr/>
        </p:nvSpPr>
        <p:spPr>
          <a:xfrm>
            <a:off x="5436305" y="174194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OVK</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ABE251DC-CC29-4143-A2FC-AFECC4E43241}"/>
              </a:ext>
            </a:extLst>
          </p:cNvPr>
          <p:cNvSpPr/>
          <p:nvPr/>
        </p:nvSpPr>
        <p:spPr>
          <a:xfrm>
            <a:off x="7747516" y="3835194"/>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B99125AB-BB53-4D8B-B230-334E1FAA23F2}"/>
              </a:ext>
            </a:extLst>
          </p:cNvPr>
          <p:cNvCxnSpPr>
            <a:cxnSpLocks/>
          </p:cNvCxnSpPr>
          <p:nvPr/>
        </p:nvCxnSpPr>
        <p:spPr>
          <a:xfrm rot="16200000">
            <a:off x="7806922" y="3577046"/>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1" name="Title 10">
            <a:extLst>
              <a:ext uri="{FF2B5EF4-FFF2-40B4-BE49-F238E27FC236}">
                <a16:creationId xmlns:a16="http://schemas.microsoft.com/office/drawing/2014/main" id="{45F7E67C-9CD1-7012-79CB-5B9A63DD491A}"/>
              </a:ext>
            </a:extLst>
          </p:cNvPr>
          <p:cNvSpPr>
            <a:spLocks noGrp="1"/>
          </p:cNvSpPr>
          <p:nvPr>
            <p:ph type="title"/>
          </p:nvPr>
        </p:nvSpPr>
        <p:spPr/>
        <p:txBody>
          <a:bodyPr/>
          <a:lstStyle/>
          <a:p>
            <a:r>
              <a:rPr lang="en-GB" sz="3200" dirty="0"/>
              <a:t>Steps to </a:t>
            </a:r>
            <a:r>
              <a:rPr lang="en-US" sz="3200" dirty="0"/>
              <a:t>Enable the Instrument Shutter to Open</a:t>
            </a:r>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all" spc="80" normalizeH="0" baseline="0" noProof="0" dirty="0">
                <a:ln>
                  <a:noFill/>
                </a:ln>
                <a:solidFill>
                  <a:srgbClr val="CCCCCC"/>
                </a:solidFill>
                <a:effectLst/>
                <a:uLnTx/>
                <a:uFillTx/>
                <a:latin typeface="Segoe UI"/>
                <a:ea typeface="+mn-ea"/>
                <a:cs typeface="+mn-cs"/>
              </a:rPr>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CCCCC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800" b="1" i="0" u="none" strike="noStrike" kern="1200" cap="none" spc="0" normalizeH="0" baseline="0" noProof="0" dirty="0">
              <a:ln>
                <a:noFill/>
              </a:ln>
              <a:solidFill>
                <a:srgbClr val="CCCCCC"/>
              </a:solidFill>
              <a:effectLst/>
              <a:uLnTx/>
              <a:uFillTx/>
              <a:latin typeface="Segoe UI"/>
              <a:ea typeface="+mn-ea"/>
              <a:cs typeface="+mn-cs"/>
            </a:endParaRPr>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a:xfrm>
            <a:off x="-2070140" y="6496580"/>
            <a:ext cx="83265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896B66-0B3A-474C-9C9C-E4F07B1F5DAD}" type="datetime1">
              <a:rPr kumimoji="0" lang="sv-SE" sz="800" b="0" i="0" u="none" strike="noStrike" kern="1200" cap="none" spc="80" normalizeH="0" baseline="0" noProof="0" smtClean="0">
                <a:ln>
                  <a:noFill/>
                </a:ln>
                <a:solidFill>
                  <a:srgbClr val="CCCCCC"/>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2023-06-14</a:t>
            </a:fld>
            <a:endParaRPr kumimoji="0" lang="sv-SE" sz="800" b="0" i="0" u="none" strike="noStrike" kern="1200" cap="none" spc="80" normalizeH="0" baseline="0" noProof="0" dirty="0">
              <a:ln>
                <a:noFill/>
              </a:ln>
              <a:solidFill>
                <a:srgbClr val="CCCCCC"/>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92D3BB94-4ECF-438F-8E3A-010DF72A9A91}"/>
              </a:ext>
            </a:extLst>
          </p:cNvPr>
          <p:cNvSpPr txBox="1"/>
          <p:nvPr/>
        </p:nvSpPr>
        <p:spPr>
          <a:xfrm>
            <a:off x="7592134" y="2660406"/>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AK</a:t>
            </a:r>
            <a:endParaRPr kumimoji="0" lang="en-SE" sz="1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38" name="Donut 120">
            <a:extLst>
              <a:ext uri="{FF2B5EF4-FFF2-40B4-BE49-F238E27FC236}">
                <a16:creationId xmlns:a16="http://schemas.microsoft.com/office/drawing/2014/main" id="{2F8B7716-B604-4DDD-A7BA-D0F645821D18}"/>
              </a:ext>
            </a:extLst>
          </p:cNvPr>
          <p:cNvSpPr/>
          <p:nvPr/>
        </p:nvSpPr>
        <p:spPr>
          <a:xfrm>
            <a:off x="7554215" y="3667597"/>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E8F166F-AAB5-4001-905E-AF0B48A056C5}"/>
              </a:ext>
            </a:extLst>
          </p:cNvPr>
          <p:cNvSpPr/>
          <p:nvPr/>
        </p:nvSpPr>
        <p:spPr>
          <a:xfrm>
            <a:off x="1332411" y="792303"/>
            <a:ext cx="8402015" cy="596554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C25BE0A-9B83-4511-8200-974716CB609B}"/>
              </a:ext>
            </a:extLst>
          </p:cNvPr>
          <p:cNvSpPr txBox="1"/>
          <p:nvPr/>
        </p:nvSpPr>
        <p:spPr>
          <a:xfrm>
            <a:off x="3692988" y="174109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MK</a:t>
            </a:r>
            <a:endParaRPr kumimoji="0" lang="en-SE"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8747F577-AAF5-4C88-A5E8-4D36FA1DD01F}"/>
              </a:ext>
            </a:extLst>
          </p:cNvPr>
          <p:cNvSpPr txBox="1"/>
          <p:nvPr/>
        </p:nvSpPr>
        <p:spPr>
          <a:xfrm>
            <a:off x="3600946" y="2544227"/>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Slot 1</a:t>
            </a:r>
            <a:endParaRPr kumimoji="0" lang="en-SE"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50CBEF05-1282-4E62-949A-2E26C6D3F480}"/>
              </a:ext>
            </a:extLst>
          </p:cNvPr>
          <p:cNvSpPr txBox="1"/>
          <p:nvPr/>
        </p:nvSpPr>
        <p:spPr>
          <a:xfrm>
            <a:off x="4591474" y="174194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MK</a:t>
            </a:r>
            <a:endParaRPr kumimoji="0" lang="en-SE"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F89F11CF-D771-4512-931D-7F009480AF41}"/>
              </a:ext>
            </a:extLst>
          </p:cNvPr>
          <p:cNvSpPr txBox="1"/>
          <p:nvPr/>
        </p:nvSpPr>
        <p:spPr>
          <a:xfrm>
            <a:off x="6353021" y="174194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AK</a:t>
            </a:r>
            <a:endParaRPr kumimoji="0" lang="en-SE" sz="14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E9F2C637-042B-4EEF-AFE1-C7F3151491D5}"/>
              </a:ext>
            </a:extLst>
          </p:cNvPr>
          <p:cNvGrpSpPr/>
          <p:nvPr/>
        </p:nvGrpSpPr>
        <p:grpSpPr>
          <a:xfrm>
            <a:off x="4623119" y="2105920"/>
            <a:ext cx="2728151" cy="466055"/>
            <a:chOff x="3663564" y="1914421"/>
            <a:chExt cx="3641441" cy="621916"/>
          </a:xfrm>
        </p:grpSpPr>
        <p:sp>
          <p:nvSpPr>
            <p:cNvPr id="81" name="Rounded Rectangle 49">
              <a:extLst>
                <a:ext uri="{FF2B5EF4-FFF2-40B4-BE49-F238E27FC236}">
                  <a16:creationId xmlns:a16="http://schemas.microsoft.com/office/drawing/2014/main" id="{55C155F2-3875-4C06-9B96-9D84785FE48F}"/>
                </a:ext>
              </a:extLst>
            </p:cNvPr>
            <p:cNvSpPr/>
            <p:nvPr/>
          </p:nvSpPr>
          <p:spPr>
            <a:xfrm>
              <a:off x="3663564" y="1914421"/>
              <a:ext cx="3641441" cy="621916"/>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Hexagon 81">
              <a:extLst>
                <a:ext uri="{FF2B5EF4-FFF2-40B4-BE49-F238E27FC236}">
                  <a16:creationId xmlns:a16="http://schemas.microsoft.com/office/drawing/2014/main" id="{AC46F8FA-8391-467C-8D8D-82654285591B}"/>
                </a:ext>
              </a:extLst>
            </p:cNvPr>
            <p:cNvSpPr/>
            <p:nvPr/>
          </p:nvSpPr>
          <p:spPr>
            <a:xfrm>
              <a:off x="4000132"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Hexagon 82">
              <a:extLst>
                <a:ext uri="{FF2B5EF4-FFF2-40B4-BE49-F238E27FC236}">
                  <a16:creationId xmlns:a16="http://schemas.microsoft.com/office/drawing/2014/main" id="{28C347B1-F8ED-4FD3-9012-EE268611065F}"/>
                </a:ext>
              </a:extLst>
            </p:cNvPr>
            <p:cNvSpPr/>
            <p:nvPr/>
          </p:nvSpPr>
          <p:spPr>
            <a:xfrm>
              <a:off x="4564699"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Hexagon 83">
              <a:extLst>
                <a:ext uri="{FF2B5EF4-FFF2-40B4-BE49-F238E27FC236}">
                  <a16:creationId xmlns:a16="http://schemas.microsoft.com/office/drawing/2014/main" id="{16CA0D6D-6C3A-4B25-B02E-65EF21BCFF5B}"/>
                </a:ext>
              </a:extLst>
            </p:cNvPr>
            <p:cNvSpPr/>
            <p:nvPr/>
          </p:nvSpPr>
          <p:spPr>
            <a:xfrm>
              <a:off x="5129266"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Hexagon 84">
              <a:extLst>
                <a:ext uri="{FF2B5EF4-FFF2-40B4-BE49-F238E27FC236}">
                  <a16:creationId xmlns:a16="http://schemas.microsoft.com/office/drawing/2014/main" id="{CB54137D-B936-4746-A07F-13038327D039}"/>
                </a:ext>
              </a:extLst>
            </p:cNvPr>
            <p:cNvSpPr/>
            <p:nvPr/>
          </p:nvSpPr>
          <p:spPr>
            <a:xfrm>
              <a:off x="5699145"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Hexagon 85">
              <a:extLst>
                <a:ext uri="{FF2B5EF4-FFF2-40B4-BE49-F238E27FC236}">
                  <a16:creationId xmlns:a16="http://schemas.microsoft.com/office/drawing/2014/main" id="{386251BF-E6CD-4BA1-80F4-F0C1FDA99118}"/>
                </a:ext>
              </a:extLst>
            </p:cNvPr>
            <p:cNvSpPr/>
            <p:nvPr/>
          </p:nvSpPr>
          <p:spPr>
            <a:xfrm>
              <a:off x="6239833" y="1960021"/>
              <a:ext cx="437766" cy="51429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Hexagon 86">
              <a:extLst>
                <a:ext uri="{FF2B5EF4-FFF2-40B4-BE49-F238E27FC236}">
                  <a16:creationId xmlns:a16="http://schemas.microsoft.com/office/drawing/2014/main" id="{359F60F1-7460-4FC3-96B8-1820FC127AFF}"/>
                </a:ext>
              </a:extLst>
            </p:cNvPr>
            <p:cNvSpPr/>
            <p:nvPr/>
          </p:nvSpPr>
          <p:spPr>
            <a:xfrm>
              <a:off x="6828806"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2" name="TextBox 101">
            <a:extLst>
              <a:ext uri="{FF2B5EF4-FFF2-40B4-BE49-F238E27FC236}">
                <a16:creationId xmlns:a16="http://schemas.microsoft.com/office/drawing/2014/main" id="{6F3921FC-FF9F-45C1-BADA-1B5BA9A0F238}"/>
              </a:ext>
            </a:extLst>
          </p:cNvPr>
          <p:cNvSpPr txBox="1"/>
          <p:nvPr/>
        </p:nvSpPr>
        <p:spPr>
          <a:xfrm>
            <a:off x="8028590" y="3700151"/>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a:ln>
                  <a:noFill/>
                </a:ln>
                <a:solidFill>
                  <a:srgbClr val="FFC000"/>
                </a:solidFill>
                <a:effectLst/>
                <a:uLnTx/>
                <a:uFillTx/>
                <a:latin typeface="Calibri" panose="020F0502020204030204"/>
                <a:ea typeface="+mn-ea"/>
                <a:cs typeface="+mn-cs"/>
              </a:rPr>
              <a:t>CMK1</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6A64AAFF-A053-4FDB-87DD-606A5B91798F}"/>
              </a:ext>
            </a:extLst>
          </p:cNvPr>
          <p:cNvSpPr txBox="1"/>
          <p:nvPr/>
        </p:nvSpPr>
        <p:spPr>
          <a:xfrm>
            <a:off x="8054562" y="3830909"/>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 7</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D28ACE17-2361-4C33-8473-4CD00DC43516}"/>
              </a:ext>
            </a:extLst>
          </p:cNvPr>
          <p:cNvSpPr txBox="1"/>
          <p:nvPr/>
        </p:nvSpPr>
        <p:spPr>
          <a:xfrm>
            <a:off x="7488207" y="2858116"/>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Slot 6</a:t>
            </a:r>
            <a:endParaRPr kumimoji="0" lang="en-SE" sz="12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pic>
        <p:nvPicPr>
          <p:cNvPr id="135" name="Picture 134">
            <a:extLst>
              <a:ext uri="{FF2B5EF4-FFF2-40B4-BE49-F238E27FC236}">
                <a16:creationId xmlns:a16="http://schemas.microsoft.com/office/drawing/2014/main" id="{96580D9A-FAA5-4C1C-9C1F-8F24DD795202}"/>
              </a:ext>
            </a:extLst>
          </p:cNvPr>
          <p:cNvPicPr>
            <a:picLocks noChangeAspect="1"/>
          </p:cNvPicPr>
          <p:nvPr/>
        </p:nvPicPr>
        <p:blipFill>
          <a:blip r:embed="rId3"/>
          <a:stretch>
            <a:fillRect/>
          </a:stretch>
        </p:blipFill>
        <p:spPr>
          <a:xfrm>
            <a:off x="9821325" y="4930157"/>
            <a:ext cx="356647" cy="575737"/>
          </a:xfrm>
          <a:prstGeom prst="rect">
            <a:avLst/>
          </a:prstGeom>
        </p:spPr>
      </p:pic>
      <p:pic>
        <p:nvPicPr>
          <p:cNvPr id="155" name="Picture 154"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95097" y="3416332"/>
            <a:ext cx="154013" cy="719213"/>
          </a:xfrm>
          <a:prstGeom prst="rect">
            <a:avLst/>
          </a:prstGeom>
        </p:spPr>
      </p:pic>
      <p:sp>
        <p:nvSpPr>
          <p:cNvPr id="156" name="TextBox 155">
            <a:extLst>
              <a:ext uri="{FF2B5EF4-FFF2-40B4-BE49-F238E27FC236}">
                <a16:creationId xmlns:a16="http://schemas.microsoft.com/office/drawing/2014/main" id="{3F5293CB-EFA4-40BA-9E2A-05B1198DB2D6}"/>
              </a:ext>
            </a:extLst>
          </p:cNvPr>
          <p:cNvSpPr txBox="1"/>
          <p:nvPr/>
        </p:nvSpPr>
        <p:spPr>
          <a:xfrm>
            <a:off x="9781323" y="3421394"/>
            <a:ext cx="23123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First interlock module-Chopper Pit</a:t>
            </a:r>
          </a:p>
        </p:txBody>
      </p:sp>
      <p:sp>
        <p:nvSpPr>
          <p:cNvPr id="182" name="TextBox 181">
            <a:extLst>
              <a:ext uri="{FF2B5EF4-FFF2-40B4-BE49-F238E27FC236}">
                <a16:creationId xmlns:a16="http://schemas.microsoft.com/office/drawing/2014/main" id="{6F3921FC-FF9F-45C1-BADA-1B5BA9A0F238}"/>
              </a:ext>
            </a:extLst>
          </p:cNvPr>
          <p:cNvSpPr txBox="1"/>
          <p:nvPr/>
        </p:nvSpPr>
        <p:spPr>
          <a:xfrm>
            <a:off x="8007352" y="4172493"/>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a:ln>
                  <a:noFill/>
                </a:ln>
                <a:solidFill>
                  <a:srgbClr val="FFC000"/>
                </a:solidFill>
                <a:effectLst/>
                <a:uLnTx/>
                <a:uFillTx/>
                <a:latin typeface="Calibri" panose="020F0502020204030204"/>
                <a:ea typeface="+mn-ea"/>
                <a:cs typeface="+mn-cs"/>
              </a:rPr>
              <a:t>CMK2</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3" name="TextBox 182">
            <a:extLst>
              <a:ext uri="{FF2B5EF4-FFF2-40B4-BE49-F238E27FC236}">
                <a16:creationId xmlns:a16="http://schemas.microsoft.com/office/drawing/2014/main" id="{6A64AAFF-A053-4FDB-87DD-606A5B91798F}"/>
              </a:ext>
            </a:extLst>
          </p:cNvPr>
          <p:cNvSpPr txBox="1"/>
          <p:nvPr/>
        </p:nvSpPr>
        <p:spPr>
          <a:xfrm>
            <a:off x="8033324" y="4303251"/>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 8</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7" name="TextBox 186">
            <a:extLst>
              <a:ext uri="{FF2B5EF4-FFF2-40B4-BE49-F238E27FC236}">
                <a16:creationId xmlns:a16="http://schemas.microsoft.com/office/drawing/2014/main" id="{6F3921FC-FF9F-45C1-BADA-1B5BA9A0F238}"/>
              </a:ext>
            </a:extLst>
          </p:cNvPr>
          <p:cNvSpPr txBox="1"/>
          <p:nvPr/>
        </p:nvSpPr>
        <p:spPr>
          <a:xfrm>
            <a:off x="8041372" y="4664816"/>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a:ln>
                  <a:noFill/>
                </a:ln>
                <a:solidFill>
                  <a:srgbClr val="FFC000"/>
                </a:solidFill>
                <a:effectLst/>
                <a:uLnTx/>
                <a:uFillTx/>
                <a:latin typeface="Calibri" panose="020F0502020204030204"/>
                <a:ea typeface="+mn-ea"/>
                <a:cs typeface="+mn-cs"/>
              </a:rPr>
              <a:t>CMK3</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8" name="TextBox 187">
            <a:extLst>
              <a:ext uri="{FF2B5EF4-FFF2-40B4-BE49-F238E27FC236}">
                <a16:creationId xmlns:a16="http://schemas.microsoft.com/office/drawing/2014/main" id="{6A64AAFF-A053-4FDB-87DD-606A5B91798F}"/>
              </a:ext>
            </a:extLst>
          </p:cNvPr>
          <p:cNvSpPr txBox="1"/>
          <p:nvPr/>
        </p:nvSpPr>
        <p:spPr>
          <a:xfrm>
            <a:off x="8067344" y="4795574"/>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a:t>
            </a:r>
            <a:r>
              <a:rPr kumimoji="0" lang="en-US" sz="1000" b="1" i="0" u="none" strike="noStrike" kern="1200" cap="none" spc="0" normalizeH="0" noProof="0" dirty="0">
                <a:ln>
                  <a:noFill/>
                </a:ln>
                <a:solidFill>
                  <a:srgbClr val="FFC000"/>
                </a:solidFill>
                <a:effectLst/>
                <a:uLnTx/>
                <a:uFillTx/>
                <a:latin typeface="Calibri" panose="020F0502020204030204"/>
                <a:ea typeface="+mn-ea"/>
                <a:cs typeface="+mn-cs"/>
              </a:rPr>
              <a:t> 9</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pic>
        <p:nvPicPr>
          <p:cNvPr id="209" name="Picture 208"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95097" y="3798626"/>
            <a:ext cx="154013" cy="719213"/>
          </a:xfrm>
          <a:prstGeom prst="rect">
            <a:avLst/>
          </a:prstGeom>
        </p:spPr>
      </p:pic>
      <p:sp>
        <p:nvSpPr>
          <p:cNvPr id="210" name="TextBox 209">
            <a:extLst>
              <a:ext uri="{FF2B5EF4-FFF2-40B4-BE49-F238E27FC236}">
                <a16:creationId xmlns:a16="http://schemas.microsoft.com/office/drawing/2014/main" id="{3F5293CB-EFA4-40BA-9E2A-05B1198DB2D6}"/>
              </a:ext>
            </a:extLst>
          </p:cNvPr>
          <p:cNvSpPr txBox="1"/>
          <p:nvPr/>
        </p:nvSpPr>
        <p:spPr>
          <a:xfrm>
            <a:off x="9776139" y="3851816"/>
            <a:ext cx="300324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Second interlock module-Beam Line</a:t>
            </a:r>
          </a:p>
        </p:txBody>
      </p:sp>
      <p:pic>
        <p:nvPicPr>
          <p:cNvPr id="211" name="Picture 210"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95097" y="4248698"/>
            <a:ext cx="154013" cy="719213"/>
          </a:xfrm>
          <a:prstGeom prst="rect">
            <a:avLst/>
          </a:prstGeom>
        </p:spPr>
      </p:pic>
      <p:sp>
        <p:nvSpPr>
          <p:cNvPr id="212" name="TextBox 211">
            <a:extLst>
              <a:ext uri="{FF2B5EF4-FFF2-40B4-BE49-F238E27FC236}">
                <a16:creationId xmlns:a16="http://schemas.microsoft.com/office/drawing/2014/main" id="{3F5293CB-EFA4-40BA-9E2A-05B1198DB2D6}"/>
              </a:ext>
            </a:extLst>
          </p:cNvPr>
          <p:cNvSpPr txBox="1"/>
          <p:nvPr/>
        </p:nvSpPr>
        <p:spPr>
          <a:xfrm>
            <a:off x="9782107" y="4277824"/>
            <a:ext cx="270250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Third interlock module-Beam Line</a:t>
            </a:r>
          </a:p>
        </p:txBody>
      </p:sp>
      <p:pic>
        <p:nvPicPr>
          <p:cNvPr id="217" name="Picture 216">
            <a:extLst>
              <a:ext uri="{FF2B5EF4-FFF2-40B4-BE49-F238E27FC236}">
                <a16:creationId xmlns:a16="http://schemas.microsoft.com/office/drawing/2014/main" id="{96580D9A-FAA5-4C1C-9C1F-8F24DD795202}"/>
              </a:ext>
            </a:extLst>
          </p:cNvPr>
          <p:cNvPicPr>
            <a:picLocks noChangeAspect="1"/>
          </p:cNvPicPr>
          <p:nvPr/>
        </p:nvPicPr>
        <p:blipFill>
          <a:blip r:embed="rId3"/>
          <a:stretch>
            <a:fillRect/>
          </a:stretch>
        </p:blipFill>
        <p:spPr>
          <a:xfrm>
            <a:off x="9821325" y="5665875"/>
            <a:ext cx="356647" cy="575737"/>
          </a:xfrm>
          <a:prstGeom prst="rect">
            <a:avLst/>
          </a:prstGeom>
        </p:spPr>
      </p:pic>
      <p:sp>
        <p:nvSpPr>
          <p:cNvPr id="218" name="TextBox 217">
            <a:extLst>
              <a:ext uri="{FF2B5EF4-FFF2-40B4-BE49-F238E27FC236}">
                <a16:creationId xmlns:a16="http://schemas.microsoft.com/office/drawing/2014/main" id="{3F5293CB-EFA4-40BA-9E2A-05B1198DB2D6}"/>
              </a:ext>
            </a:extLst>
          </p:cNvPr>
          <p:cNvSpPr txBox="1"/>
          <p:nvPr/>
        </p:nvSpPr>
        <p:spPr>
          <a:xfrm>
            <a:off x="9734426" y="5450067"/>
            <a:ext cx="21606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First access door-Ground Level</a:t>
            </a:r>
          </a:p>
        </p:txBody>
      </p:sp>
      <p:sp>
        <p:nvSpPr>
          <p:cNvPr id="219" name="TextBox 218">
            <a:extLst>
              <a:ext uri="{FF2B5EF4-FFF2-40B4-BE49-F238E27FC236}">
                <a16:creationId xmlns:a16="http://schemas.microsoft.com/office/drawing/2014/main" id="{3F5293CB-EFA4-40BA-9E2A-05B1198DB2D6}"/>
              </a:ext>
            </a:extLst>
          </p:cNvPr>
          <p:cNvSpPr txBox="1"/>
          <p:nvPr/>
        </p:nvSpPr>
        <p:spPr>
          <a:xfrm>
            <a:off x="9734426" y="6185380"/>
            <a:ext cx="232270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Second access door-Elevated Level</a:t>
            </a:r>
          </a:p>
        </p:txBody>
      </p:sp>
      <p:sp>
        <p:nvSpPr>
          <p:cNvPr id="226" name="Oval 225">
            <a:extLst>
              <a:ext uri="{FF2B5EF4-FFF2-40B4-BE49-F238E27FC236}">
                <a16:creationId xmlns:a16="http://schemas.microsoft.com/office/drawing/2014/main" id="{ABE251DC-CC29-4143-A2FC-AFECC4E43241}"/>
              </a:ext>
            </a:extLst>
          </p:cNvPr>
          <p:cNvSpPr/>
          <p:nvPr/>
        </p:nvSpPr>
        <p:spPr>
          <a:xfrm>
            <a:off x="3820656" y="2256115"/>
            <a:ext cx="118821" cy="11219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7" name="Straight Connector 226">
            <a:extLst>
              <a:ext uri="{FF2B5EF4-FFF2-40B4-BE49-F238E27FC236}">
                <a16:creationId xmlns:a16="http://schemas.microsoft.com/office/drawing/2014/main" id="{B99125AB-BB53-4D8B-B230-334E1FAA23F2}"/>
              </a:ext>
            </a:extLst>
          </p:cNvPr>
          <p:cNvCxnSpPr>
            <a:cxnSpLocks/>
          </p:cNvCxnSpPr>
          <p:nvPr/>
        </p:nvCxnSpPr>
        <p:spPr>
          <a:xfrm rot="16200000">
            <a:off x="3880062" y="1997967"/>
            <a:ext cx="0" cy="612000"/>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28" name="Donut 120">
            <a:extLst>
              <a:ext uri="{FF2B5EF4-FFF2-40B4-BE49-F238E27FC236}">
                <a16:creationId xmlns:a16="http://schemas.microsoft.com/office/drawing/2014/main" id="{2F8B7716-B604-4DDD-A7BA-D0F645821D18}"/>
              </a:ext>
            </a:extLst>
          </p:cNvPr>
          <p:cNvSpPr/>
          <p:nvPr/>
        </p:nvSpPr>
        <p:spPr>
          <a:xfrm>
            <a:off x="3616772" y="2088518"/>
            <a:ext cx="506347" cy="467262"/>
          </a:xfrm>
          <a:prstGeom prst="donut">
            <a:avLst>
              <a:gd name="adj" fmla="val 1716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Oval 232">
            <a:extLst>
              <a:ext uri="{FF2B5EF4-FFF2-40B4-BE49-F238E27FC236}">
                <a16:creationId xmlns:a16="http://schemas.microsoft.com/office/drawing/2014/main" id="{ABE251DC-CC29-4143-A2FC-AFECC4E43241}"/>
              </a:ext>
            </a:extLst>
          </p:cNvPr>
          <p:cNvSpPr/>
          <p:nvPr/>
        </p:nvSpPr>
        <p:spPr>
          <a:xfrm>
            <a:off x="4750790" y="2273697"/>
            <a:ext cx="118821" cy="11219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4" name="Straight Connector 233">
            <a:extLst>
              <a:ext uri="{FF2B5EF4-FFF2-40B4-BE49-F238E27FC236}">
                <a16:creationId xmlns:a16="http://schemas.microsoft.com/office/drawing/2014/main" id="{B99125AB-BB53-4D8B-B230-334E1FAA23F2}"/>
              </a:ext>
            </a:extLst>
          </p:cNvPr>
          <p:cNvCxnSpPr>
            <a:cxnSpLocks/>
          </p:cNvCxnSpPr>
          <p:nvPr/>
        </p:nvCxnSpPr>
        <p:spPr>
          <a:xfrm rot="5400000">
            <a:off x="4810196" y="2015549"/>
            <a:ext cx="0" cy="612000"/>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5" name="Donut 120">
            <a:extLst>
              <a:ext uri="{FF2B5EF4-FFF2-40B4-BE49-F238E27FC236}">
                <a16:creationId xmlns:a16="http://schemas.microsoft.com/office/drawing/2014/main" id="{2F8B7716-B604-4DDD-A7BA-D0F645821D18}"/>
              </a:ext>
            </a:extLst>
          </p:cNvPr>
          <p:cNvSpPr/>
          <p:nvPr/>
        </p:nvSpPr>
        <p:spPr>
          <a:xfrm>
            <a:off x="4546906" y="2106100"/>
            <a:ext cx="506347" cy="467262"/>
          </a:xfrm>
          <a:prstGeom prst="donut">
            <a:avLst>
              <a:gd name="adj" fmla="val 1716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Oval 236">
            <a:extLst>
              <a:ext uri="{FF2B5EF4-FFF2-40B4-BE49-F238E27FC236}">
                <a16:creationId xmlns:a16="http://schemas.microsoft.com/office/drawing/2014/main" id="{ABE251DC-CC29-4143-A2FC-AFECC4E43241}"/>
              </a:ext>
            </a:extLst>
          </p:cNvPr>
          <p:cNvSpPr/>
          <p:nvPr/>
        </p:nvSpPr>
        <p:spPr>
          <a:xfrm>
            <a:off x="6471836" y="2272196"/>
            <a:ext cx="118821" cy="112198"/>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8" name="Straight Connector 237">
            <a:extLst>
              <a:ext uri="{FF2B5EF4-FFF2-40B4-BE49-F238E27FC236}">
                <a16:creationId xmlns:a16="http://schemas.microsoft.com/office/drawing/2014/main" id="{B99125AB-BB53-4D8B-B230-334E1FAA23F2}"/>
              </a:ext>
            </a:extLst>
          </p:cNvPr>
          <p:cNvCxnSpPr>
            <a:cxnSpLocks/>
          </p:cNvCxnSpPr>
          <p:nvPr/>
        </p:nvCxnSpPr>
        <p:spPr>
          <a:xfrm rot="16200000">
            <a:off x="6531242" y="2014048"/>
            <a:ext cx="0" cy="612000"/>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9" name="Donut 120">
            <a:extLst>
              <a:ext uri="{FF2B5EF4-FFF2-40B4-BE49-F238E27FC236}">
                <a16:creationId xmlns:a16="http://schemas.microsoft.com/office/drawing/2014/main" id="{2F8B7716-B604-4DDD-A7BA-D0F645821D18}"/>
              </a:ext>
            </a:extLst>
          </p:cNvPr>
          <p:cNvSpPr/>
          <p:nvPr/>
        </p:nvSpPr>
        <p:spPr>
          <a:xfrm>
            <a:off x="6267952" y="2104599"/>
            <a:ext cx="506347" cy="467262"/>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0" name="Group 239"/>
          <p:cNvGrpSpPr/>
          <p:nvPr/>
        </p:nvGrpSpPr>
        <p:grpSpPr>
          <a:xfrm>
            <a:off x="5439519" y="2026689"/>
            <a:ext cx="506347" cy="612000"/>
            <a:chOff x="2862957" y="810418"/>
            <a:chExt cx="506347" cy="612000"/>
          </a:xfrm>
        </p:grpSpPr>
        <p:sp>
          <p:nvSpPr>
            <p:cNvPr id="241" name="Oval 240">
              <a:extLst>
                <a:ext uri="{FF2B5EF4-FFF2-40B4-BE49-F238E27FC236}">
                  <a16:creationId xmlns:a16="http://schemas.microsoft.com/office/drawing/2014/main" id="{ABE251DC-CC29-4143-A2FC-AFECC4E43241}"/>
                </a:ext>
              </a:extLst>
            </p:cNvPr>
            <p:cNvSpPr/>
            <p:nvPr/>
          </p:nvSpPr>
          <p:spPr>
            <a:xfrm>
              <a:off x="3066841" y="1068566"/>
              <a:ext cx="118821" cy="112198"/>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2" name="Straight Connector 241">
              <a:extLst>
                <a:ext uri="{FF2B5EF4-FFF2-40B4-BE49-F238E27FC236}">
                  <a16:creationId xmlns:a16="http://schemas.microsoft.com/office/drawing/2014/main" id="{B99125AB-BB53-4D8B-B230-334E1FAA23F2}"/>
                </a:ext>
              </a:extLst>
            </p:cNvPr>
            <p:cNvCxnSpPr>
              <a:cxnSpLocks/>
            </p:cNvCxnSpPr>
            <p:nvPr/>
          </p:nvCxnSpPr>
          <p:spPr>
            <a:xfrm>
              <a:off x="3126247" y="810418"/>
              <a:ext cx="0" cy="612000"/>
            </a:xfrm>
            <a:prstGeom prst="line">
              <a:avLst/>
            </a:prstGeom>
            <a:ln w="38100">
              <a:solidFill>
                <a:srgbClr val="7030A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43" name="Donut 120">
              <a:extLst>
                <a:ext uri="{FF2B5EF4-FFF2-40B4-BE49-F238E27FC236}">
                  <a16:creationId xmlns:a16="http://schemas.microsoft.com/office/drawing/2014/main" id="{2F8B7716-B604-4DDD-A7BA-D0F645821D18}"/>
                </a:ext>
              </a:extLst>
            </p:cNvPr>
            <p:cNvSpPr/>
            <p:nvPr/>
          </p:nvSpPr>
          <p:spPr>
            <a:xfrm>
              <a:off x="2862957" y="900969"/>
              <a:ext cx="506347" cy="467262"/>
            </a:xfrm>
            <a:prstGeom prst="donut">
              <a:avLst>
                <a:gd name="adj" fmla="val 17161"/>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9" name="Oval 248">
            <a:extLst>
              <a:ext uri="{FF2B5EF4-FFF2-40B4-BE49-F238E27FC236}">
                <a16:creationId xmlns:a16="http://schemas.microsoft.com/office/drawing/2014/main" id="{ABE251DC-CC29-4143-A2FC-AFECC4E43241}"/>
              </a:ext>
            </a:extLst>
          </p:cNvPr>
          <p:cNvSpPr/>
          <p:nvPr/>
        </p:nvSpPr>
        <p:spPr>
          <a:xfrm>
            <a:off x="7757632" y="3307625"/>
            <a:ext cx="118821" cy="112198"/>
          </a:xfrm>
          <a:prstGeom prst="ellipse">
            <a:avLst/>
          </a:prstGeom>
          <a:solidFill>
            <a:schemeClr val="accent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0" name="Straight Connector 249">
            <a:extLst>
              <a:ext uri="{FF2B5EF4-FFF2-40B4-BE49-F238E27FC236}">
                <a16:creationId xmlns:a16="http://schemas.microsoft.com/office/drawing/2014/main" id="{B99125AB-BB53-4D8B-B230-334E1FAA23F2}"/>
              </a:ext>
            </a:extLst>
          </p:cNvPr>
          <p:cNvCxnSpPr>
            <a:cxnSpLocks/>
          </p:cNvCxnSpPr>
          <p:nvPr/>
        </p:nvCxnSpPr>
        <p:spPr>
          <a:xfrm rot="10800000">
            <a:off x="7817038" y="3049477"/>
            <a:ext cx="0" cy="612000"/>
          </a:xfrm>
          <a:prstGeom prst="line">
            <a:avLst/>
          </a:prstGeom>
          <a:ln w="38100">
            <a:solidFill>
              <a:schemeClr val="accent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1" name="Donut 120">
            <a:extLst>
              <a:ext uri="{FF2B5EF4-FFF2-40B4-BE49-F238E27FC236}">
                <a16:creationId xmlns:a16="http://schemas.microsoft.com/office/drawing/2014/main" id="{2F8B7716-B604-4DDD-A7BA-D0F645821D18}"/>
              </a:ext>
            </a:extLst>
          </p:cNvPr>
          <p:cNvSpPr/>
          <p:nvPr/>
        </p:nvSpPr>
        <p:spPr>
          <a:xfrm>
            <a:off x="7553748" y="3140028"/>
            <a:ext cx="506347" cy="467262"/>
          </a:xfrm>
          <a:prstGeom prst="donut">
            <a:avLst>
              <a:gd name="adj" fmla="val 1716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Oval 252">
            <a:extLst>
              <a:ext uri="{FF2B5EF4-FFF2-40B4-BE49-F238E27FC236}">
                <a16:creationId xmlns:a16="http://schemas.microsoft.com/office/drawing/2014/main" id="{ABE251DC-CC29-4143-A2FC-AFECC4E43241}"/>
              </a:ext>
            </a:extLst>
          </p:cNvPr>
          <p:cNvSpPr/>
          <p:nvPr/>
        </p:nvSpPr>
        <p:spPr>
          <a:xfrm>
            <a:off x="7758099" y="4324517"/>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4" name="Straight Connector 253">
            <a:extLst>
              <a:ext uri="{FF2B5EF4-FFF2-40B4-BE49-F238E27FC236}">
                <a16:creationId xmlns:a16="http://schemas.microsoft.com/office/drawing/2014/main" id="{B99125AB-BB53-4D8B-B230-334E1FAA23F2}"/>
              </a:ext>
            </a:extLst>
          </p:cNvPr>
          <p:cNvCxnSpPr>
            <a:cxnSpLocks/>
          </p:cNvCxnSpPr>
          <p:nvPr/>
        </p:nvCxnSpPr>
        <p:spPr>
          <a:xfrm rot="16200000">
            <a:off x="7817505" y="4066369"/>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5" name="Donut 120">
            <a:extLst>
              <a:ext uri="{FF2B5EF4-FFF2-40B4-BE49-F238E27FC236}">
                <a16:creationId xmlns:a16="http://schemas.microsoft.com/office/drawing/2014/main" id="{2F8B7716-B604-4DDD-A7BA-D0F645821D18}"/>
              </a:ext>
            </a:extLst>
          </p:cNvPr>
          <p:cNvSpPr/>
          <p:nvPr/>
        </p:nvSpPr>
        <p:spPr>
          <a:xfrm>
            <a:off x="7554215" y="4156920"/>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Oval 256">
            <a:extLst>
              <a:ext uri="{FF2B5EF4-FFF2-40B4-BE49-F238E27FC236}">
                <a16:creationId xmlns:a16="http://schemas.microsoft.com/office/drawing/2014/main" id="{ABE251DC-CC29-4143-A2FC-AFECC4E43241}"/>
              </a:ext>
            </a:extLst>
          </p:cNvPr>
          <p:cNvSpPr/>
          <p:nvPr/>
        </p:nvSpPr>
        <p:spPr>
          <a:xfrm>
            <a:off x="7757632" y="4801544"/>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8" name="Straight Connector 257">
            <a:extLst>
              <a:ext uri="{FF2B5EF4-FFF2-40B4-BE49-F238E27FC236}">
                <a16:creationId xmlns:a16="http://schemas.microsoft.com/office/drawing/2014/main" id="{B99125AB-BB53-4D8B-B230-334E1FAA23F2}"/>
              </a:ext>
            </a:extLst>
          </p:cNvPr>
          <p:cNvCxnSpPr>
            <a:cxnSpLocks/>
          </p:cNvCxnSpPr>
          <p:nvPr/>
        </p:nvCxnSpPr>
        <p:spPr>
          <a:xfrm rot="16200000">
            <a:off x="7817038" y="4543396"/>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9" name="Donut 120">
            <a:extLst>
              <a:ext uri="{FF2B5EF4-FFF2-40B4-BE49-F238E27FC236}">
                <a16:creationId xmlns:a16="http://schemas.microsoft.com/office/drawing/2014/main" id="{2F8B7716-B604-4DDD-A7BA-D0F645821D18}"/>
              </a:ext>
            </a:extLst>
          </p:cNvPr>
          <p:cNvSpPr/>
          <p:nvPr/>
        </p:nvSpPr>
        <p:spPr>
          <a:xfrm>
            <a:off x="7553748" y="4633947"/>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TextBox 269">
            <a:extLst>
              <a:ext uri="{FF2B5EF4-FFF2-40B4-BE49-F238E27FC236}">
                <a16:creationId xmlns:a16="http://schemas.microsoft.com/office/drawing/2014/main" id="{8747F577-AAF5-4C88-A5E8-4D36FA1DD01F}"/>
              </a:ext>
            </a:extLst>
          </p:cNvPr>
          <p:cNvSpPr txBox="1"/>
          <p:nvPr/>
        </p:nvSpPr>
        <p:spPr>
          <a:xfrm>
            <a:off x="4536166" y="2544749"/>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Slot 2</a:t>
            </a:r>
            <a:endParaRPr kumimoji="0" lang="en-SE"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2" name="TextBox 271">
            <a:extLst>
              <a:ext uri="{FF2B5EF4-FFF2-40B4-BE49-F238E27FC236}">
                <a16:creationId xmlns:a16="http://schemas.microsoft.com/office/drawing/2014/main" id="{8747F577-AAF5-4C88-A5E8-4D36FA1DD01F}"/>
              </a:ext>
            </a:extLst>
          </p:cNvPr>
          <p:cNvSpPr txBox="1"/>
          <p:nvPr/>
        </p:nvSpPr>
        <p:spPr>
          <a:xfrm>
            <a:off x="5426852" y="2544749"/>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Slot 3</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47" name="TextBox 146">
            <a:extLst>
              <a:ext uri="{FF2B5EF4-FFF2-40B4-BE49-F238E27FC236}">
                <a16:creationId xmlns:a16="http://schemas.microsoft.com/office/drawing/2014/main" id="{4D89D54A-E752-4EF0-9497-1E63810CBE9C}"/>
              </a:ext>
            </a:extLst>
          </p:cNvPr>
          <p:cNvSpPr txBox="1"/>
          <p:nvPr/>
        </p:nvSpPr>
        <p:spPr>
          <a:xfrm>
            <a:off x="4624194" y="2068668"/>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268" name="TextBox 267">
            <a:extLst>
              <a:ext uri="{FF2B5EF4-FFF2-40B4-BE49-F238E27FC236}">
                <a16:creationId xmlns:a16="http://schemas.microsoft.com/office/drawing/2014/main" id="{4D89D54A-E752-4EF0-9497-1E63810CBE9C}"/>
              </a:ext>
            </a:extLst>
          </p:cNvPr>
          <p:cNvSpPr txBox="1"/>
          <p:nvPr/>
        </p:nvSpPr>
        <p:spPr>
          <a:xfrm>
            <a:off x="5519696" y="2076275"/>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4D89D54A-E752-4EF0-9497-1E63810CBE9C}"/>
              </a:ext>
            </a:extLst>
          </p:cNvPr>
          <p:cNvSpPr txBox="1"/>
          <p:nvPr/>
        </p:nvSpPr>
        <p:spPr>
          <a:xfrm>
            <a:off x="3692033" y="2058438"/>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grpSp>
        <p:nvGrpSpPr>
          <p:cNvPr id="2" name="Group 1"/>
          <p:cNvGrpSpPr/>
          <p:nvPr/>
        </p:nvGrpSpPr>
        <p:grpSpPr>
          <a:xfrm>
            <a:off x="5622467" y="2066684"/>
            <a:ext cx="1752789" cy="1424451"/>
            <a:chOff x="4020922" y="879135"/>
            <a:chExt cx="1752789" cy="1424451"/>
          </a:xfrm>
        </p:grpSpPr>
        <p:sp>
          <p:nvSpPr>
            <p:cNvPr id="16" name="TextBox 15">
              <a:extLst>
                <a:ext uri="{FF2B5EF4-FFF2-40B4-BE49-F238E27FC236}">
                  <a16:creationId xmlns:a16="http://schemas.microsoft.com/office/drawing/2014/main" id="{5422831D-55C0-49B0-B2F6-953B83D479D3}"/>
                </a:ext>
              </a:extLst>
            </p:cNvPr>
            <p:cNvSpPr txBox="1"/>
            <p:nvPr/>
          </p:nvSpPr>
          <p:spPr>
            <a:xfrm>
              <a:off x="4020922" y="1920242"/>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Slot 5</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255EFA4-78FB-4006-B590-DABC397B9952}"/>
                </a:ext>
              </a:extLst>
            </p:cNvPr>
            <p:cNvSpPr txBox="1"/>
            <p:nvPr/>
          </p:nvSpPr>
          <p:spPr>
            <a:xfrm>
              <a:off x="4099969" y="1738663"/>
              <a:ext cx="5377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AVK</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nvGrpSpPr>
            <p:cNvPr id="244" name="Group 243"/>
            <p:cNvGrpSpPr/>
            <p:nvPr/>
          </p:nvGrpSpPr>
          <p:grpSpPr>
            <a:xfrm>
              <a:off x="4660710" y="1673771"/>
              <a:ext cx="506347" cy="612000"/>
              <a:chOff x="2862957" y="810418"/>
              <a:chExt cx="506347" cy="612000"/>
            </a:xfrm>
          </p:grpSpPr>
          <p:sp>
            <p:nvSpPr>
              <p:cNvPr id="245" name="Oval 244">
                <a:extLst>
                  <a:ext uri="{FF2B5EF4-FFF2-40B4-BE49-F238E27FC236}">
                    <a16:creationId xmlns:a16="http://schemas.microsoft.com/office/drawing/2014/main" id="{ABE251DC-CC29-4143-A2FC-AFECC4E43241}"/>
                  </a:ext>
                </a:extLst>
              </p:cNvPr>
              <p:cNvSpPr/>
              <p:nvPr/>
            </p:nvSpPr>
            <p:spPr>
              <a:xfrm>
                <a:off x="3066841" y="1068566"/>
                <a:ext cx="118821" cy="112198"/>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6" name="Straight Connector 245">
                <a:extLst>
                  <a:ext uri="{FF2B5EF4-FFF2-40B4-BE49-F238E27FC236}">
                    <a16:creationId xmlns:a16="http://schemas.microsoft.com/office/drawing/2014/main" id="{B99125AB-BB53-4D8B-B230-334E1FAA23F2}"/>
                  </a:ext>
                </a:extLst>
              </p:cNvPr>
              <p:cNvCxnSpPr>
                <a:cxnSpLocks/>
              </p:cNvCxnSpPr>
              <p:nvPr/>
            </p:nvCxnSpPr>
            <p:spPr>
              <a:xfrm>
                <a:off x="3126247" y="810418"/>
                <a:ext cx="0" cy="612000"/>
              </a:xfrm>
              <a:prstGeom prst="line">
                <a:avLst/>
              </a:prstGeom>
              <a:ln w="38100">
                <a:solidFill>
                  <a:srgbClr val="7030A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47" name="Donut 120">
                <a:extLst>
                  <a:ext uri="{FF2B5EF4-FFF2-40B4-BE49-F238E27FC236}">
                    <a16:creationId xmlns:a16="http://schemas.microsoft.com/office/drawing/2014/main" id="{2F8B7716-B604-4DDD-A7BA-D0F645821D18}"/>
                  </a:ext>
                </a:extLst>
              </p:cNvPr>
              <p:cNvSpPr/>
              <p:nvPr/>
            </p:nvSpPr>
            <p:spPr>
              <a:xfrm>
                <a:off x="2862957" y="900969"/>
                <a:ext cx="506347" cy="467262"/>
              </a:xfrm>
              <a:prstGeom prst="donut">
                <a:avLst>
                  <a:gd name="adj" fmla="val 17161"/>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1" name="TextBox 270">
              <a:extLst>
                <a:ext uri="{FF2B5EF4-FFF2-40B4-BE49-F238E27FC236}">
                  <a16:creationId xmlns:a16="http://schemas.microsoft.com/office/drawing/2014/main" id="{8747F577-AAF5-4C88-A5E8-4D36FA1DD01F}"/>
                </a:ext>
              </a:extLst>
            </p:cNvPr>
            <p:cNvSpPr txBox="1"/>
            <p:nvPr/>
          </p:nvSpPr>
          <p:spPr>
            <a:xfrm>
              <a:off x="5163156" y="1357200"/>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Slot 4</a:t>
              </a:r>
              <a:endParaRPr kumimoji="0" lang="en-SE" sz="12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269" name="TextBox 268">
              <a:extLst>
                <a:ext uri="{FF2B5EF4-FFF2-40B4-BE49-F238E27FC236}">
                  <a16:creationId xmlns:a16="http://schemas.microsoft.com/office/drawing/2014/main" id="{4D89D54A-E752-4EF0-9497-1E63810CBE9C}"/>
                </a:ext>
              </a:extLst>
            </p:cNvPr>
            <p:cNvSpPr txBox="1"/>
            <p:nvPr/>
          </p:nvSpPr>
          <p:spPr>
            <a:xfrm>
              <a:off x="4736435" y="1722053"/>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59" name="Rounded Rectangle 49">
              <a:extLst>
                <a:ext uri="{FF2B5EF4-FFF2-40B4-BE49-F238E27FC236}">
                  <a16:creationId xmlns:a16="http://schemas.microsoft.com/office/drawing/2014/main" id="{98EC79BC-00C0-4657-805F-3BACAB9E8C25}"/>
                </a:ext>
              </a:extLst>
            </p:cNvPr>
            <p:cNvSpPr/>
            <p:nvPr/>
          </p:nvSpPr>
          <p:spPr>
            <a:xfrm rot="16200000">
              <a:off x="4213146" y="1358333"/>
              <a:ext cx="1424451" cy="466056"/>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2" name="Hexagon 161">
              <a:extLst>
                <a:ext uri="{FF2B5EF4-FFF2-40B4-BE49-F238E27FC236}">
                  <a16:creationId xmlns:a16="http://schemas.microsoft.com/office/drawing/2014/main" id="{488F710F-0C29-4A53-8322-366BD88EBECE}"/>
                </a:ext>
              </a:extLst>
            </p:cNvPr>
            <p:cNvSpPr/>
            <p:nvPr/>
          </p:nvSpPr>
          <p:spPr>
            <a:xfrm rot="16200000">
              <a:off x="4764572" y="1782099"/>
              <a:ext cx="321599" cy="385403"/>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3" name="Hexagon 162">
              <a:extLst>
                <a:ext uri="{FF2B5EF4-FFF2-40B4-BE49-F238E27FC236}">
                  <a16:creationId xmlns:a16="http://schemas.microsoft.com/office/drawing/2014/main" id="{FEF712CB-8215-438B-A40A-1444241A8586}"/>
                </a:ext>
              </a:extLst>
            </p:cNvPr>
            <p:cNvSpPr/>
            <p:nvPr/>
          </p:nvSpPr>
          <p:spPr>
            <a:xfrm rot="16200000">
              <a:off x="4764572" y="1355149"/>
              <a:ext cx="321599" cy="385403"/>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Hexagon 163">
              <a:extLst>
                <a:ext uri="{FF2B5EF4-FFF2-40B4-BE49-F238E27FC236}">
                  <a16:creationId xmlns:a16="http://schemas.microsoft.com/office/drawing/2014/main" id="{0FC97256-8DFE-4B98-B7ED-880D75F7FE5D}"/>
                </a:ext>
              </a:extLst>
            </p:cNvPr>
            <p:cNvSpPr/>
            <p:nvPr/>
          </p:nvSpPr>
          <p:spPr>
            <a:xfrm rot="16200000">
              <a:off x="4761385" y="946879"/>
              <a:ext cx="327972" cy="385407"/>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62310C4A-14F1-CED3-BD2D-E804FCA753BC}"/>
              </a:ext>
            </a:extLst>
          </p:cNvPr>
          <p:cNvGrpSpPr/>
          <p:nvPr/>
        </p:nvGrpSpPr>
        <p:grpSpPr>
          <a:xfrm>
            <a:off x="7581732" y="3376568"/>
            <a:ext cx="465937" cy="3046559"/>
            <a:chOff x="7581732" y="3126543"/>
            <a:chExt cx="465937" cy="3046559"/>
          </a:xfrm>
        </p:grpSpPr>
        <p:grpSp>
          <p:nvGrpSpPr>
            <p:cNvPr id="7" name="Group 6"/>
            <p:cNvGrpSpPr/>
            <p:nvPr/>
          </p:nvGrpSpPr>
          <p:grpSpPr>
            <a:xfrm>
              <a:off x="7581732" y="3126543"/>
              <a:ext cx="465937" cy="3046559"/>
              <a:chOff x="6827917" y="1729978"/>
              <a:chExt cx="465937" cy="3046559"/>
            </a:xfrm>
          </p:grpSpPr>
          <p:sp>
            <p:nvSpPr>
              <p:cNvPr id="121" name="Hexagon 120">
                <a:extLst>
                  <a:ext uri="{FF2B5EF4-FFF2-40B4-BE49-F238E27FC236}">
                    <a16:creationId xmlns:a16="http://schemas.microsoft.com/office/drawing/2014/main" id="{15D9EB00-D9BC-43A1-8B36-80B15A2FB446}"/>
                  </a:ext>
                </a:extLst>
              </p:cNvPr>
              <p:cNvSpPr/>
              <p:nvPr/>
            </p:nvSpPr>
            <p:spPr>
              <a:xfrm rot="5400000">
                <a:off x="6916412" y="3752315"/>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ounded Rectangle 49">
                <a:extLst>
                  <a:ext uri="{FF2B5EF4-FFF2-40B4-BE49-F238E27FC236}">
                    <a16:creationId xmlns:a16="http://schemas.microsoft.com/office/drawing/2014/main" id="{57242B98-AF55-4119-BA5C-38A658730D00}"/>
                  </a:ext>
                </a:extLst>
              </p:cNvPr>
              <p:cNvSpPr/>
              <p:nvPr/>
            </p:nvSpPr>
            <p:spPr>
              <a:xfrm rot="5400000">
                <a:off x="5537606" y="3020289"/>
                <a:ext cx="3046559" cy="465937"/>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0" name="Hexagon 219">
                <a:extLst>
                  <a:ext uri="{FF2B5EF4-FFF2-40B4-BE49-F238E27FC236}">
                    <a16:creationId xmlns:a16="http://schemas.microsoft.com/office/drawing/2014/main" id="{15D9EB00-D9BC-43A1-8B36-80B15A2FB446}"/>
                  </a:ext>
                </a:extLst>
              </p:cNvPr>
              <p:cNvSpPr/>
              <p:nvPr/>
            </p:nvSpPr>
            <p:spPr>
              <a:xfrm rot="5400000">
                <a:off x="6920496" y="4228591"/>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1" name="Hexagon 220">
                <a:extLst>
                  <a:ext uri="{FF2B5EF4-FFF2-40B4-BE49-F238E27FC236}">
                    <a16:creationId xmlns:a16="http://schemas.microsoft.com/office/drawing/2014/main" id="{15D9EB00-D9BC-43A1-8B36-80B15A2FB446}"/>
                  </a:ext>
                </a:extLst>
              </p:cNvPr>
              <p:cNvSpPr/>
              <p:nvPr/>
            </p:nvSpPr>
            <p:spPr>
              <a:xfrm rot="5400000">
                <a:off x="6904790" y="2312010"/>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2" name="Hexagon 221">
                <a:extLst>
                  <a:ext uri="{FF2B5EF4-FFF2-40B4-BE49-F238E27FC236}">
                    <a16:creationId xmlns:a16="http://schemas.microsoft.com/office/drawing/2014/main" id="{15D9EB00-D9BC-43A1-8B36-80B15A2FB446}"/>
                  </a:ext>
                </a:extLst>
              </p:cNvPr>
              <p:cNvSpPr/>
              <p:nvPr/>
            </p:nvSpPr>
            <p:spPr>
              <a:xfrm rot="5400000">
                <a:off x="6903037" y="2785840"/>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Hexagon 222">
                <a:extLst>
                  <a:ext uri="{FF2B5EF4-FFF2-40B4-BE49-F238E27FC236}">
                    <a16:creationId xmlns:a16="http://schemas.microsoft.com/office/drawing/2014/main" id="{15D9EB00-D9BC-43A1-8B36-80B15A2FB446}"/>
                  </a:ext>
                </a:extLst>
              </p:cNvPr>
              <p:cNvSpPr/>
              <p:nvPr/>
            </p:nvSpPr>
            <p:spPr>
              <a:xfrm rot="5400000">
                <a:off x="6908256" y="3270753"/>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5" name="Hexagon 164">
              <a:extLst>
                <a:ext uri="{FF2B5EF4-FFF2-40B4-BE49-F238E27FC236}">
                  <a16:creationId xmlns:a16="http://schemas.microsoft.com/office/drawing/2014/main" id="{15D9EB00-D9BC-43A1-8B36-80B15A2FB446}"/>
                </a:ext>
              </a:extLst>
            </p:cNvPr>
            <p:cNvSpPr/>
            <p:nvPr/>
          </p:nvSpPr>
          <p:spPr>
            <a:xfrm rot="5400000">
              <a:off x="7658615" y="3169158"/>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 name="Group 2">
            <a:extLst>
              <a:ext uri="{FF2B5EF4-FFF2-40B4-BE49-F238E27FC236}">
                <a16:creationId xmlns:a16="http://schemas.microsoft.com/office/drawing/2014/main" id="{12F8C2B0-1DB6-542C-E6EF-DCEED2204AD3}"/>
              </a:ext>
            </a:extLst>
          </p:cNvPr>
          <p:cNvGrpSpPr/>
          <p:nvPr/>
        </p:nvGrpSpPr>
        <p:grpSpPr>
          <a:xfrm>
            <a:off x="10679480" y="5189431"/>
            <a:ext cx="856381" cy="227191"/>
            <a:chOff x="5146045" y="1182450"/>
            <a:chExt cx="1143068" cy="303170"/>
          </a:xfrm>
        </p:grpSpPr>
        <p:pic>
          <p:nvPicPr>
            <p:cNvPr id="8" name="Picture 7">
              <a:extLst>
                <a:ext uri="{FF2B5EF4-FFF2-40B4-BE49-F238E27FC236}">
                  <a16:creationId xmlns:a16="http://schemas.microsoft.com/office/drawing/2014/main" id="{1EC3FE57-8EDD-BACB-A6A6-F8022EE9ED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chemeClr val="tx1"/>
              </a:glow>
            </a:effectLst>
          </p:spPr>
        </p:pic>
        <p:sp>
          <p:nvSpPr>
            <p:cNvPr id="9" name="TextBox 8">
              <a:extLst>
                <a:ext uri="{FF2B5EF4-FFF2-40B4-BE49-F238E27FC236}">
                  <a16:creationId xmlns:a16="http://schemas.microsoft.com/office/drawing/2014/main" id="{1E653D5E-CCA8-E9A1-03B9-12BF51E918A0}"/>
                </a:ext>
              </a:extLst>
            </p:cNvPr>
            <p:cNvSpPr txBox="1"/>
            <p:nvPr/>
          </p:nvSpPr>
          <p:spPr>
            <a:xfrm>
              <a:off x="5642487" y="1242102"/>
              <a:ext cx="64662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panose="020F0502020204030204"/>
                  <a:ea typeface="+mn-ea"/>
                  <a:cs typeface="+mn-cs"/>
                </a:rPr>
                <a:t>EK1</a:t>
              </a:r>
            </a:p>
          </p:txBody>
        </p:sp>
      </p:grpSp>
      <p:sp>
        <p:nvSpPr>
          <p:cNvPr id="14" name="TextBox 13">
            <a:extLst>
              <a:ext uri="{FF2B5EF4-FFF2-40B4-BE49-F238E27FC236}">
                <a16:creationId xmlns:a16="http://schemas.microsoft.com/office/drawing/2014/main" id="{F8AECDFA-4923-9E20-5B67-53A6B3FAB802}"/>
              </a:ext>
            </a:extLst>
          </p:cNvPr>
          <p:cNvSpPr txBox="1"/>
          <p:nvPr/>
        </p:nvSpPr>
        <p:spPr>
          <a:xfrm>
            <a:off x="8062917" y="5142586"/>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effectLst/>
                <a:uLnTx/>
                <a:uFillTx/>
                <a:latin typeface="Calibri" panose="020F0502020204030204"/>
                <a:ea typeface="+mn-ea"/>
                <a:cs typeface="+mn-cs"/>
              </a:rPr>
              <a:t>EK1</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5576BF5-8C01-95B0-8DD5-A8A23B092C7E}"/>
              </a:ext>
            </a:extLst>
          </p:cNvPr>
          <p:cNvSpPr txBox="1"/>
          <p:nvPr/>
        </p:nvSpPr>
        <p:spPr>
          <a:xfrm>
            <a:off x="8063445" y="5273344"/>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Calibri" panose="020F0502020204030204"/>
                <a:ea typeface="+mn-ea"/>
                <a:cs typeface="+mn-cs"/>
              </a:rPr>
              <a:t>Slot 10</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2CEDF27E-6D2C-49C7-3EE9-79A35A19E05D}"/>
              </a:ext>
            </a:extLst>
          </p:cNvPr>
          <p:cNvGrpSpPr/>
          <p:nvPr/>
        </p:nvGrpSpPr>
        <p:grpSpPr>
          <a:xfrm>
            <a:off x="10679480" y="5811039"/>
            <a:ext cx="856381" cy="244757"/>
            <a:chOff x="5146045" y="1182450"/>
            <a:chExt cx="1143068" cy="326611"/>
          </a:xfrm>
        </p:grpSpPr>
        <p:pic>
          <p:nvPicPr>
            <p:cNvPr id="18" name="Picture 17">
              <a:extLst>
                <a:ext uri="{FF2B5EF4-FFF2-40B4-BE49-F238E27FC236}">
                  <a16:creationId xmlns:a16="http://schemas.microsoft.com/office/drawing/2014/main" id="{261EBC49-4B0C-4D7F-70D0-093EE16B73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chemeClr val="tx1"/>
              </a:glow>
            </a:effectLst>
          </p:spPr>
        </p:pic>
        <p:sp>
          <p:nvSpPr>
            <p:cNvPr id="19" name="TextBox 18">
              <a:extLst>
                <a:ext uri="{FF2B5EF4-FFF2-40B4-BE49-F238E27FC236}">
                  <a16:creationId xmlns:a16="http://schemas.microsoft.com/office/drawing/2014/main" id="{77D4BED1-3633-FBF2-D675-4E65800479B2}"/>
                </a:ext>
              </a:extLst>
            </p:cNvPr>
            <p:cNvSpPr txBox="1"/>
            <p:nvPr/>
          </p:nvSpPr>
          <p:spPr>
            <a:xfrm>
              <a:off x="5642487" y="1242102"/>
              <a:ext cx="646626"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panose="020F0502020204030204"/>
                  <a:ea typeface="+mn-ea"/>
                  <a:cs typeface="+mn-cs"/>
                </a:rPr>
                <a:t>EK2</a:t>
              </a:r>
            </a:p>
          </p:txBody>
        </p:sp>
      </p:grpSp>
      <p:sp>
        <p:nvSpPr>
          <p:cNvPr id="20" name="TextBox 19">
            <a:extLst>
              <a:ext uri="{FF2B5EF4-FFF2-40B4-BE49-F238E27FC236}">
                <a16:creationId xmlns:a16="http://schemas.microsoft.com/office/drawing/2014/main" id="{DACCECA5-F851-30B2-2458-3C3EF344EB1C}"/>
              </a:ext>
            </a:extLst>
          </p:cNvPr>
          <p:cNvSpPr txBox="1"/>
          <p:nvPr/>
        </p:nvSpPr>
        <p:spPr>
          <a:xfrm>
            <a:off x="8085241" y="5643919"/>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effectLst/>
                <a:uLnTx/>
                <a:uFillTx/>
                <a:latin typeface="Calibri" panose="020F0502020204030204"/>
                <a:ea typeface="+mn-ea"/>
                <a:cs typeface="+mn-cs"/>
              </a:rPr>
              <a:t>EK2</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812E26E-3DD9-C960-EFCB-2289808C0C8F}"/>
              </a:ext>
            </a:extLst>
          </p:cNvPr>
          <p:cNvSpPr txBox="1"/>
          <p:nvPr/>
        </p:nvSpPr>
        <p:spPr>
          <a:xfrm>
            <a:off x="8085769" y="5774677"/>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Calibri" panose="020F0502020204030204"/>
                <a:ea typeface="+mn-ea"/>
                <a:cs typeface="+mn-cs"/>
              </a:rPr>
              <a:t>Slot 11</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28A25338-7140-6A03-945F-98D5CE7B41BB}"/>
              </a:ext>
            </a:extLst>
          </p:cNvPr>
          <p:cNvSpPr/>
          <p:nvPr/>
        </p:nvSpPr>
        <p:spPr>
          <a:xfrm>
            <a:off x="7757253" y="5284448"/>
            <a:ext cx="118821" cy="112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4EDD1202-F73E-D62C-B80D-5585766017BE}"/>
              </a:ext>
            </a:extLst>
          </p:cNvPr>
          <p:cNvCxnSpPr>
            <a:cxnSpLocks/>
          </p:cNvCxnSpPr>
          <p:nvPr/>
        </p:nvCxnSpPr>
        <p:spPr>
          <a:xfrm rot="16200000">
            <a:off x="7816659" y="5026300"/>
            <a:ext cx="0" cy="612000"/>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6" name="Donut 120">
            <a:extLst>
              <a:ext uri="{FF2B5EF4-FFF2-40B4-BE49-F238E27FC236}">
                <a16:creationId xmlns:a16="http://schemas.microsoft.com/office/drawing/2014/main" id="{B25DBE6C-09E2-2C72-473F-79CF8F79D619}"/>
              </a:ext>
            </a:extLst>
          </p:cNvPr>
          <p:cNvSpPr/>
          <p:nvPr/>
        </p:nvSpPr>
        <p:spPr>
          <a:xfrm>
            <a:off x="7553369" y="5116851"/>
            <a:ext cx="506347" cy="467262"/>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BDACDCCD-B0D3-4AEA-CE0C-721D82034F4A}"/>
              </a:ext>
            </a:extLst>
          </p:cNvPr>
          <p:cNvSpPr/>
          <p:nvPr/>
        </p:nvSpPr>
        <p:spPr>
          <a:xfrm>
            <a:off x="7758099" y="5766032"/>
            <a:ext cx="118821" cy="112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61054562-A561-C107-45B9-661CB23C7CED}"/>
              </a:ext>
            </a:extLst>
          </p:cNvPr>
          <p:cNvCxnSpPr>
            <a:cxnSpLocks/>
          </p:cNvCxnSpPr>
          <p:nvPr/>
        </p:nvCxnSpPr>
        <p:spPr>
          <a:xfrm rot="16200000">
            <a:off x="7817505" y="5507884"/>
            <a:ext cx="0" cy="612000"/>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9" name="Donut 120">
            <a:extLst>
              <a:ext uri="{FF2B5EF4-FFF2-40B4-BE49-F238E27FC236}">
                <a16:creationId xmlns:a16="http://schemas.microsoft.com/office/drawing/2014/main" id="{7DD50CF8-3F3C-5B6C-8EE8-553AB7A2F1C6}"/>
              </a:ext>
            </a:extLst>
          </p:cNvPr>
          <p:cNvSpPr/>
          <p:nvPr/>
        </p:nvSpPr>
        <p:spPr>
          <a:xfrm>
            <a:off x="7554215" y="5598435"/>
            <a:ext cx="506347" cy="467262"/>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AA3396AA-19BD-AC2E-0EEA-5F39044647EB}"/>
              </a:ext>
            </a:extLst>
          </p:cNvPr>
          <p:cNvGrpSpPr/>
          <p:nvPr/>
        </p:nvGrpSpPr>
        <p:grpSpPr>
          <a:xfrm>
            <a:off x="10665045" y="3692850"/>
            <a:ext cx="856381" cy="244757"/>
            <a:chOff x="5146045" y="1182450"/>
            <a:chExt cx="1143068" cy="326611"/>
          </a:xfrm>
        </p:grpSpPr>
        <p:pic>
          <p:nvPicPr>
            <p:cNvPr id="31" name="Picture 30">
              <a:extLst>
                <a:ext uri="{FF2B5EF4-FFF2-40B4-BE49-F238E27FC236}">
                  <a16:creationId xmlns:a16="http://schemas.microsoft.com/office/drawing/2014/main" id="{25AAA441-D8E5-DDBB-9C22-0AFA202566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rgbClr val="FFC000"/>
              </a:glow>
            </a:effectLst>
          </p:spPr>
        </p:pic>
        <p:sp>
          <p:nvSpPr>
            <p:cNvPr id="32" name="TextBox 31">
              <a:extLst>
                <a:ext uri="{FF2B5EF4-FFF2-40B4-BE49-F238E27FC236}">
                  <a16:creationId xmlns:a16="http://schemas.microsoft.com/office/drawing/2014/main" id="{0428745D-C7F4-728D-CE21-18B47FEE9A59}"/>
                </a:ext>
              </a:extLst>
            </p:cNvPr>
            <p:cNvSpPr txBox="1"/>
            <p:nvPr/>
          </p:nvSpPr>
          <p:spPr>
            <a:xfrm>
              <a:off x="5642487" y="1242102"/>
              <a:ext cx="646626"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FFC000"/>
                  </a:solidFill>
                  <a:effectLst/>
                  <a:uLnTx/>
                  <a:uFillTx/>
                  <a:latin typeface="Calibri" panose="020F0502020204030204"/>
                  <a:ea typeface="+mn-ea"/>
                  <a:cs typeface="+mn-cs"/>
                </a:rPr>
                <a:t>SCMK1</a:t>
              </a:r>
            </a:p>
          </p:txBody>
        </p:sp>
      </p:grpSp>
      <p:grpSp>
        <p:nvGrpSpPr>
          <p:cNvPr id="33" name="Group 32">
            <a:extLst>
              <a:ext uri="{FF2B5EF4-FFF2-40B4-BE49-F238E27FC236}">
                <a16:creationId xmlns:a16="http://schemas.microsoft.com/office/drawing/2014/main" id="{6A61DEC5-5624-F2FA-31B2-C4DC85F87CF4}"/>
              </a:ext>
            </a:extLst>
          </p:cNvPr>
          <p:cNvGrpSpPr/>
          <p:nvPr/>
        </p:nvGrpSpPr>
        <p:grpSpPr>
          <a:xfrm>
            <a:off x="10665045" y="4203551"/>
            <a:ext cx="856381" cy="244757"/>
            <a:chOff x="5146045" y="1182450"/>
            <a:chExt cx="1143068" cy="326611"/>
          </a:xfrm>
        </p:grpSpPr>
        <p:pic>
          <p:nvPicPr>
            <p:cNvPr id="35" name="Picture 34">
              <a:extLst>
                <a:ext uri="{FF2B5EF4-FFF2-40B4-BE49-F238E27FC236}">
                  <a16:creationId xmlns:a16="http://schemas.microsoft.com/office/drawing/2014/main" id="{68B37045-5B73-5335-ECF9-79483B6523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rgbClr val="FFC000"/>
              </a:glow>
            </a:effectLst>
          </p:spPr>
        </p:pic>
        <p:sp>
          <p:nvSpPr>
            <p:cNvPr id="36" name="TextBox 35">
              <a:extLst>
                <a:ext uri="{FF2B5EF4-FFF2-40B4-BE49-F238E27FC236}">
                  <a16:creationId xmlns:a16="http://schemas.microsoft.com/office/drawing/2014/main" id="{3E8A0C62-A9E0-1E95-08A1-1A3DE339C62D}"/>
                </a:ext>
              </a:extLst>
            </p:cNvPr>
            <p:cNvSpPr txBox="1"/>
            <p:nvPr/>
          </p:nvSpPr>
          <p:spPr>
            <a:xfrm>
              <a:off x="5642487" y="1242102"/>
              <a:ext cx="646626"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FFC000"/>
                  </a:solidFill>
                  <a:effectLst/>
                  <a:uLnTx/>
                  <a:uFillTx/>
                  <a:latin typeface="Calibri" panose="020F0502020204030204"/>
                  <a:ea typeface="+mn-ea"/>
                  <a:cs typeface="+mn-cs"/>
                </a:rPr>
                <a:t>SCMK2</a:t>
              </a:r>
            </a:p>
          </p:txBody>
        </p:sp>
      </p:grpSp>
      <p:grpSp>
        <p:nvGrpSpPr>
          <p:cNvPr id="37" name="Group 36">
            <a:extLst>
              <a:ext uri="{FF2B5EF4-FFF2-40B4-BE49-F238E27FC236}">
                <a16:creationId xmlns:a16="http://schemas.microsoft.com/office/drawing/2014/main" id="{E24FAFBA-ECB7-D1E9-3184-2BCB04DDF02C}"/>
              </a:ext>
            </a:extLst>
          </p:cNvPr>
          <p:cNvGrpSpPr/>
          <p:nvPr/>
        </p:nvGrpSpPr>
        <p:grpSpPr>
          <a:xfrm>
            <a:off x="10679480" y="4692643"/>
            <a:ext cx="856381" cy="244757"/>
            <a:chOff x="5146045" y="1182450"/>
            <a:chExt cx="1143068" cy="326611"/>
          </a:xfrm>
        </p:grpSpPr>
        <p:pic>
          <p:nvPicPr>
            <p:cNvPr id="39" name="Picture 38">
              <a:extLst>
                <a:ext uri="{FF2B5EF4-FFF2-40B4-BE49-F238E27FC236}">
                  <a16:creationId xmlns:a16="http://schemas.microsoft.com/office/drawing/2014/main" id="{0CF4487D-BD7C-1DDD-F97F-73F6A25ABE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rgbClr val="FFC000"/>
              </a:glow>
            </a:effectLst>
          </p:spPr>
        </p:pic>
        <p:sp>
          <p:nvSpPr>
            <p:cNvPr id="42" name="TextBox 41">
              <a:extLst>
                <a:ext uri="{FF2B5EF4-FFF2-40B4-BE49-F238E27FC236}">
                  <a16:creationId xmlns:a16="http://schemas.microsoft.com/office/drawing/2014/main" id="{28B0A708-BFE9-913F-7B41-3005C5022BA5}"/>
                </a:ext>
              </a:extLst>
            </p:cNvPr>
            <p:cNvSpPr txBox="1"/>
            <p:nvPr/>
          </p:nvSpPr>
          <p:spPr>
            <a:xfrm>
              <a:off x="5642487" y="1242102"/>
              <a:ext cx="646626"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FFC000"/>
                  </a:solidFill>
                  <a:effectLst/>
                  <a:uLnTx/>
                  <a:uFillTx/>
                  <a:latin typeface="Calibri" panose="020F0502020204030204"/>
                  <a:ea typeface="+mn-ea"/>
                  <a:cs typeface="+mn-cs"/>
                </a:rPr>
                <a:t>SCMK3</a:t>
              </a:r>
            </a:p>
          </p:txBody>
        </p:sp>
      </p:grpSp>
      <p:sp>
        <p:nvSpPr>
          <p:cNvPr id="43" name="TextBox 42">
            <a:extLst>
              <a:ext uri="{FF2B5EF4-FFF2-40B4-BE49-F238E27FC236}">
                <a16:creationId xmlns:a16="http://schemas.microsoft.com/office/drawing/2014/main" id="{09F4D8D6-0CDA-D0EE-5FC5-74EAC9AF76B8}"/>
              </a:ext>
            </a:extLst>
          </p:cNvPr>
          <p:cNvSpPr txBox="1"/>
          <p:nvPr/>
        </p:nvSpPr>
        <p:spPr>
          <a:xfrm>
            <a:off x="7646236" y="3101583"/>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6820528-0AA5-138E-B716-21888B37A795}"/>
              </a:ext>
            </a:extLst>
          </p:cNvPr>
          <p:cNvSpPr/>
          <p:nvPr/>
        </p:nvSpPr>
        <p:spPr>
          <a:xfrm>
            <a:off x="1229928" y="773277"/>
            <a:ext cx="8572804" cy="369332"/>
          </a:xfrm>
          <a:prstGeom prst="rect">
            <a:avLst/>
          </a:prstGeom>
        </p:spPr>
        <p:txBody>
          <a:bodyPr wrap="square">
            <a:spAutoFit/>
          </a:bodyPr>
          <a:lstStyle/>
          <a:p>
            <a:pPr marL="285750" indent="-285750">
              <a:buFont typeface="Wingdings" panose="05000000000000000000" pitchFamily="2" charset="2"/>
              <a:buChar char="Ø"/>
            </a:pPr>
            <a:r>
              <a:rPr lang="en-US" dirty="0">
                <a:solidFill>
                  <a:srgbClr val="666666"/>
                </a:solidFill>
              </a:rPr>
              <a:t>The operator open the instrument shutter through the Motion Control System.</a:t>
            </a:r>
            <a:endParaRPr lang="sv-SE" dirty="0">
              <a:solidFill>
                <a:srgbClr val="666666"/>
              </a:solidFill>
            </a:endParaRPr>
          </a:p>
        </p:txBody>
      </p:sp>
      <p:grpSp>
        <p:nvGrpSpPr>
          <p:cNvPr id="52" name="Group 51">
            <a:extLst>
              <a:ext uri="{FF2B5EF4-FFF2-40B4-BE49-F238E27FC236}">
                <a16:creationId xmlns:a16="http://schemas.microsoft.com/office/drawing/2014/main" id="{E270BFAC-C3D8-54D7-F01D-EABDE99043F9}"/>
              </a:ext>
            </a:extLst>
          </p:cNvPr>
          <p:cNvGrpSpPr/>
          <p:nvPr/>
        </p:nvGrpSpPr>
        <p:grpSpPr>
          <a:xfrm>
            <a:off x="4610046" y="1498419"/>
            <a:ext cx="377637" cy="447929"/>
            <a:chOff x="1765406" y="1215762"/>
            <a:chExt cx="504057" cy="597729"/>
          </a:xfrm>
        </p:grpSpPr>
        <p:pic>
          <p:nvPicPr>
            <p:cNvPr id="53" name="Picture 52">
              <a:extLst>
                <a:ext uri="{FF2B5EF4-FFF2-40B4-BE49-F238E27FC236}">
                  <a16:creationId xmlns:a16="http://schemas.microsoft.com/office/drawing/2014/main" id="{186CF853-8B84-959E-D87B-8D207012AB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FF0000"/>
              </a:glow>
            </a:effectLst>
          </p:spPr>
        </p:pic>
        <p:sp>
          <p:nvSpPr>
            <p:cNvPr id="54" name="TextBox 53">
              <a:extLst>
                <a:ext uri="{FF2B5EF4-FFF2-40B4-BE49-F238E27FC236}">
                  <a16:creationId xmlns:a16="http://schemas.microsoft.com/office/drawing/2014/main" id="{16CD0191-4E5A-DB0B-78BA-2D42534A04B0}"/>
                </a:ext>
              </a:extLst>
            </p:cNvPr>
            <p:cNvSpPr txBox="1"/>
            <p:nvPr/>
          </p:nvSpPr>
          <p:spPr>
            <a:xfrm>
              <a:off x="1824918" y="1546532"/>
              <a:ext cx="428150"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FF0000"/>
                  </a:solidFill>
                  <a:effectLst/>
                  <a:uLnTx/>
                  <a:uFillTx/>
                  <a:latin typeface="Calibri" panose="020F0502020204030204"/>
                  <a:ea typeface="+mn-ea"/>
                  <a:cs typeface="+mn-cs"/>
                </a:rPr>
                <a:t>MK</a:t>
              </a:r>
            </a:p>
          </p:txBody>
        </p:sp>
      </p:grpSp>
      <p:sp>
        <p:nvSpPr>
          <p:cNvPr id="59" name="Speech Bubble: Oval 58">
            <a:extLst>
              <a:ext uri="{FF2B5EF4-FFF2-40B4-BE49-F238E27FC236}">
                <a16:creationId xmlns:a16="http://schemas.microsoft.com/office/drawing/2014/main" id="{8C5373A5-8095-4754-C893-71C73CB76573}"/>
              </a:ext>
            </a:extLst>
          </p:cNvPr>
          <p:cNvSpPr/>
          <p:nvPr/>
        </p:nvSpPr>
        <p:spPr>
          <a:xfrm>
            <a:off x="1805304" y="1378909"/>
            <a:ext cx="1501224" cy="972081"/>
          </a:xfrm>
          <a:prstGeom prst="wedgeEllipseCallout">
            <a:avLst>
              <a:gd name="adj1" fmla="val 59822"/>
              <a:gd name="adj2" fmla="val 34908"/>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66666"/>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A32C2C28-EFE1-6104-4D7E-0D6C16C41909}"/>
              </a:ext>
            </a:extLst>
          </p:cNvPr>
          <p:cNvSpPr txBox="1"/>
          <p:nvPr/>
        </p:nvSpPr>
        <p:spPr>
          <a:xfrm>
            <a:off x="1928863" y="1562030"/>
            <a:ext cx="12616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200" b="0" i="0" u="none" strike="noStrike" kern="1200" cap="none" spc="0" normalizeH="0" baseline="0" noProof="0" dirty="0">
                <a:ln>
                  <a:noFill/>
                </a:ln>
                <a:solidFill>
                  <a:srgbClr val="666666"/>
                </a:solidFill>
                <a:effectLst/>
                <a:uLnTx/>
                <a:uFillTx/>
                <a:latin typeface="Calibri" panose="020F0502020204030204"/>
                <a:ea typeface="+mn-ea"/>
                <a:cs typeface="+mn-cs"/>
              </a:rPr>
              <a:t>By opening the shutter</a:t>
            </a:r>
            <a:r>
              <a:rPr kumimoji="0" lang="en-SE" sz="1200" b="0" i="0" u="none" strike="noStrike" kern="1200" cap="none" spc="0" normalizeH="0" noProof="0" dirty="0">
                <a:ln>
                  <a:noFill/>
                </a:ln>
                <a:solidFill>
                  <a:srgbClr val="666666"/>
                </a:solidFill>
                <a:effectLst/>
                <a:uLnTx/>
                <a:uFillTx/>
                <a:latin typeface="Calibri" panose="020F0502020204030204"/>
                <a:ea typeface="+mn-ea"/>
                <a:cs typeface="+mn-cs"/>
              </a:rPr>
              <a:t> MK is locked</a:t>
            </a: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a:t>
            </a:r>
          </a:p>
        </p:txBody>
      </p:sp>
      <p:grpSp>
        <p:nvGrpSpPr>
          <p:cNvPr id="66" name="Group 65">
            <a:extLst>
              <a:ext uri="{FF2B5EF4-FFF2-40B4-BE49-F238E27FC236}">
                <a16:creationId xmlns:a16="http://schemas.microsoft.com/office/drawing/2014/main" id="{D230B8C3-9B74-686A-8A23-3BF17A333B5D}"/>
              </a:ext>
            </a:extLst>
          </p:cNvPr>
          <p:cNvGrpSpPr/>
          <p:nvPr/>
        </p:nvGrpSpPr>
        <p:grpSpPr>
          <a:xfrm>
            <a:off x="8236235" y="3246378"/>
            <a:ext cx="729926" cy="244758"/>
            <a:chOff x="5146043" y="1182449"/>
            <a:chExt cx="974279" cy="326612"/>
          </a:xfrm>
        </p:grpSpPr>
        <p:pic>
          <p:nvPicPr>
            <p:cNvPr id="67" name="Picture 66">
              <a:extLst>
                <a:ext uri="{FF2B5EF4-FFF2-40B4-BE49-F238E27FC236}">
                  <a16:creationId xmlns:a16="http://schemas.microsoft.com/office/drawing/2014/main" id="{2139637B-B43A-573F-D13A-23FCD5CED1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3" y="1182449"/>
              <a:ext cx="504056" cy="303170"/>
            </a:xfrm>
            <a:prstGeom prst="rect">
              <a:avLst/>
            </a:prstGeom>
            <a:solidFill>
              <a:schemeClr val="tx2">
                <a:lumMod val="60000"/>
                <a:lumOff val="40000"/>
              </a:schemeClr>
            </a:solidFill>
            <a:effectLst>
              <a:glow rad="127000">
                <a:srgbClr val="00B0F0"/>
              </a:glow>
            </a:effectLst>
          </p:spPr>
        </p:pic>
        <p:sp>
          <p:nvSpPr>
            <p:cNvPr id="70" name="TextBox 69">
              <a:extLst>
                <a:ext uri="{FF2B5EF4-FFF2-40B4-BE49-F238E27FC236}">
                  <a16:creationId xmlns:a16="http://schemas.microsoft.com/office/drawing/2014/main" id="{88B198A7-D1B0-66C7-7FE8-97D0BB8EDC57}"/>
                </a:ext>
              </a:extLst>
            </p:cNvPr>
            <p:cNvSpPr txBox="1"/>
            <p:nvPr/>
          </p:nvSpPr>
          <p:spPr>
            <a:xfrm>
              <a:off x="5642487" y="1242102"/>
              <a:ext cx="477835"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B0F0"/>
                  </a:solidFill>
                  <a:effectLst/>
                  <a:uLnTx/>
                  <a:uFillTx/>
                  <a:latin typeface="Calibri" panose="020F0502020204030204"/>
                  <a:ea typeface="+mn-ea"/>
                  <a:cs typeface="+mn-cs"/>
                </a:rPr>
                <a:t>AK</a:t>
              </a:r>
            </a:p>
          </p:txBody>
        </p:sp>
      </p:grpSp>
      <p:grpSp>
        <p:nvGrpSpPr>
          <p:cNvPr id="72" name="Group 71">
            <a:extLst>
              <a:ext uri="{FF2B5EF4-FFF2-40B4-BE49-F238E27FC236}">
                <a16:creationId xmlns:a16="http://schemas.microsoft.com/office/drawing/2014/main" id="{CFA0BD81-F53D-BBCB-5BEC-DBAFBDF58C12}"/>
              </a:ext>
            </a:extLst>
          </p:cNvPr>
          <p:cNvGrpSpPr/>
          <p:nvPr/>
        </p:nvGrpSpPr>
        <p:grpSpPr>
          <a:xfrm>
            <a:off x="8028590" y="1971580"/>
            <a:ext cx="2196944" cy="1060629"/>
            <a:chOff x="-918204" y="1024912"/>
            <a:chExt cx="1422391" cy="862280"/>
          </a:xfrm>
        </p:grpSpPr>
        <p:sp>
          <p:nvSpPr>
            <p:cNvPr id="73" name="Speech Bubble: Oval 72">
              <a:extLst>
                <a:ext uri="{FF2B5EF4-FFF2-40B4-BE49-F238E27FC236}">
                  <a16:creationId xmlns:a16="http://schemas.microsoft.com/office/drawing/2014/main" id="{9AEE6766-DCA2-554C-F579-A9D1B7FC6CE3}"/>
                </a:ext>
              </a:extLst>
            </p:cNvPr>
            <p:cNvSpPr/>
            <p:nvPr/>
          </p:nvSpPr>
          <p:spPr>
            <a:xfrm>
              <a:off x="-918204" y="1024912"/>
              <a:ext cx="1422391" cy="862280"/>
            </a:xfrm>
            <a:prstGeom prst="wedgeEllipseCallout">
              <a:avLst>
                <a:gd name="adj1" fmla="val -49014"/>
                <a:gd name="adj2" fmla="val 62949"/>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AC64C3AF-84DD-2A1F-6CBE-3D68BD53CA2A}"/>
                </a:ext>
              </a:extLst>
            </p:cNvPr>
            <p:cNvSpPr txBox="1"/>
            <p:nvPr/>
          </p:nvSpPr>
          <p:spPr>
            <a:xfrm>
              <a:off x="-783032" y="1110018"/>
              <a:ext cx="1176780" cy="675592"/>
            </a:xfrm>
            <a:prstGeom prst="rect">
              <a:avLst/>
            </a:prstGeom>
            <a:noFill/>
          </p:spPr>
          <p:txBody>
            <a:bodyPr wrap="square" rtlCol="0">
              <a:spAutoFit/>
            </a:bodyPr>
            <a:lstStyle/>
            <a:p>
              <a:pPr algn="ctr">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AK is released</a:t>
              </a:r>
              <a:r>
                <a:rPr kumimoji="0" lang="en-US" sz="1200" b="0" i="0" u="none" strike="noStrike" kern="1200" cap="none" spc="0" normalizeH="0" noProof="0" dirty="0">
                  <a:ln>
                    <a:noFill/>
                  </a:ln>
                  <a:solidFill>
                    <a:srgbClr val="666666"/>
                  </a:solidFill>
                  <a:effectLst/>
                  <a:uLnTx/>
                  <a:uFillTx/>
                  <a:latin typeface="Calibri" panose="020F0502020204030204"/>
                  <a:ea typeface="+mn-ea"/>
                  <a:cs typeface="+mn-cs"/>
                </a:rPr>
                <a:t> from </a:t>
              </a: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slot 6 by returning all of the keys in slots 7~11 and</a:t>
              </a:r>
              <a:r>
                <a:rPr kumimoji="0" lang="en-SE" sz="1200" b="0" i="0" u="none" strike="noStrike" kern="1200" cap="none" spc="0" normalizeH="0" baseline="0" noProof="0" dirty="0">
                  <a:ln>
                    <a:noFill/>
                  </a:ln>
                  <a:solidFill>
                    <a:srgbClr val="666666"/>
                  </a:solidFill>
                  <a:effectLst/>
                  <a:uLnTx/>
                  <a:uFillTx/>
                  <a:latin typeface="Calibri" panose="020F0502020204030204"/>
                  <a:ea typeface="+mn-ea"/>
                  <a:cs typeface="+mn-cs"/>
                </a:rPr>
                <a:t> </a:t>
              </a:r>
              <a:r>
                <a:rPr lang="en-SE" sz="1200" dirty="0">
                  <a:solidFill>
                    <a:srgbClr val="666666"/>
                  </a:solidFill>
                  <a:latin typeface="Calibri" panose="020F0502020204030204"/>
                </a:rPr>
                <a:t>se</a:t>
              </a:r>
              <a:r>
                <a:rPr lang="en-US" sz="1200" dirty="0" err="1">
                  <a:solidFill>
                    <a:srgbClr val="666666"/>
                  </a:solidFill>
                  <a:latin typeface="Calibri" panose="020F0502020204030204"/>
                </a:rPr>
                <a:t>ar</a:t>
              </a:r>
              <a:r>
                <a:rPr lang="en-SE" sz="1200" dirty="0" err="1">
                  <a:solidFill>
                    <a:srgbClr val="666666"/>
                  </a:solidFill>
                  <a:latin typeface="Calibri" panose="020F0502020204030204"/>
                </a:rPr>
                <a:t>ch</a:t>
              </a:r>
              <a:r>
                <a:rPr lang="en-SE" sz="1200" dirty="0">
                  <a:solidFill>
                    <a:srgbClr val="666666"/>
                  </a:solidFill>
                  <a:latin typeface="Calibri" panose="020F0502020204030204"/>
                </a:rPr>
                <a:t> completed</a:t>
              </a:r>
              <a:endPar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endParaRPr>
            </a:p>
          </p:txBody>
        </p:sp>
      </p:grpSp>
      <p:sp>
        <p:nvSpPr>
          <p:cNvPr id="13" name="Flowchart: Connector 12">
            <a:extLst>
              <a:ext uri="{FF2B5EF4-FFF2-40B4-BE49-F238E27FC236}">
                <a16:creationId xmlns:a16="http://schemas.microsoft.com/office/drawing/2014/main" id="{BE2950BD-5D7C-1D78-5C41-D170C3128B21}"/>
              </a:ext>
            </a:extLst>
          </p:cNvPr>
          <p:cNvSpPr/>
          <p:nvPr/>
        </p:nvSpPr>
        <p:spPr>
          <a:xfrm>
            <a:off x="1657858" y="4258017"/>
            <a:ext cx="996998" cy="966818"/>
          </a:xfrm>
          <a:prstGeom prst="flowChartConnector">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ACCESS </a:t>
            </a:r>
          </a:p>
          <a:p>
            <a:pPr algn="ctr"/>
            <a:r>
              <a:rPr lang="en-US" sz="1200" dirty="0"/>
              <a:t>Mode</a:t>
            </a:r>
          </a:p>
        </p:txBody>
      </p:sp>
      <p:sp>
        <p:nvSpPr>
          <p:cNvPr id="46" name="Flowchart: Connector 45">
            <a:extLst>
              <a:ext uri="{FF2B5EF4-FFF2-40B4-BE49-F238E27FC236}">
                <a16:creationId xmlns:a16="http://schemas.microsoft.com/office/drawing/2014/main" id="{52FF57ED-8565-E71B-6D8F-A6FA5E5834EF}"/>
              </a:ext>
            </a:extLst>
          </p:cNvPr>
          <p:cNvSpPr/>
          <p:nvPr/>
        </p:nvSpPr>
        <p:spPr>
          <a:xfrm>
            <a:off x="3389380" y="4253936"/>
            <a:ext cx="996998" cy="966818"/>
          </a:xfrm>
          <a:prstGeom prst="flowChartConnecto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Transition Mode</a:t>
            </a:r>
          </a:p>
          <a:p>
            <a:pPr algn="ctr"/>
            <a:endParaRPr lang="en-US" sz="1200" dirty="0"/>
          </a:p>
        </p:txBody>
      </p:sp>
      <p:cxnSp>
        <p:nvCxnSpPr>
          <p:cNvPr id="77" name="Straight Arrow Connector 76">
            <a:extLst>
              <a:ext uri="{FF2B5EF4-FFF2-40B4-BE49-F238E27FC236}">
                <a16:creationId xmlns:a16="http://schemas.microsoft.com/office/drawing/2014/main" id="{A18A939C-45E3-EB28-E700-F45986D1D8B9}"/>
              </a:ext>
            </a:extLst>
          </p:cNvPr>
          <p:cNvCxnSpPr>
            <a:stCxn id="13" idx="6"/>
            <a:endCxn id="46" idx="2"/>
          </p:cNvCxnSpPr>
          <p:nvPr/>
        </p:nvCxnSpPr>
        <p:spPr>
          <a:xfrm flipV="1">
            <a:off x="2654856" y="4737345"/>
            <a:ext cx="734524" cy="4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961801F6-B1E6-D573-0F43-6BD96508299E}"/>
              </a:ext>
            </a:extLst>
          </p:cNvPr>
          <p:cNvGrpSpPr/>
          <p:nvPr/>
        </p:nvGrpSpPr>
        <p:grpSpPr>
          <a:xfrm>
            <a:off x="2581275" y="2970671"/>
            <a:ext cx="2858244" cy="1063638"/>
            <a:chOff x="-918204" y="1024912"/>
            <a:chExt cx="1422391" cy="864726"/>
          </a:xfrm>
        </p:grpSpPr>
        <p:sp>
          <p:nvSpPr>
            <p:cNvPr id="89" name="Speech Bubble: Oval 88">
              <a:extLst>
                <a:ext uri="{FF2B5EF4-FFF2-40B4-BE49-F238E27FC236}">
                  <a16:creationId xmlns:a16="http://schemas.microsoft.com/office/drawing/2014/main" id="{076AC4F4-DEFC-6DF6-1DA8-908646E7A044}"/>
                </a:ext>
              </a:extLst>
            </p:cNvPr>
            <p:cNvSpPr/>
            <p:nvPr/>
          </p:nvSpPr>
          <p:spPr>
            <a:xfrm>
              <a:off x="-918204" y="1024912"/>
              <a:ext cx="1422391" cy="862280"/>
            </a:xfrm>
            <a:prstGeom prst="wedgeEllipseCallout">
              <a:avLst>
                <a:gd name="adj1" fmla="val 25558"/>
                <a:gd name="adj2" fmla="val -65921"/>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B807ED9C-E6CF-6D9C-3E70-C20BCD13378A}"/>
                </a:ext>
              </a:extLst>
            </p:cNvPr>
            <p:cNvSpPr txBox="1"/>
            <p:nvPr/>
          </p:nvSpPr>
          <p:spPr>
            <a:xfrm>
              <a:off x="-765282" y="1063915"/>
              <a:ext cx="1091610" cy="825723"/>
            </a:xfrm>
            <a:prstGeom prst="rect">
              <a:avLst/>
            </a:prstGeom>
            <a:noFill/>
          </p:spPr>
          <p:txBody>
            <a:bodyPr wrap="square" rtlCol="0">
              <a:spAutoFit/>
            </a:bodyPr>
            <a:lstStyle/>
            <a:p>
              <a:pPr lvl="0" algn="ctr">
                <a:defRPr/>
              </a:pPr>
              <a:r>
                <a:rPr lang="en-US" sz="1200" dirty="0">
                  <a:solidFill>
                    <a:srgbClr val="666666"/>
                  </a:solidFill>
                  <a:latin typeface="Calibri" panose="020F0502020204030204"/>
                </a:rPr>
                <a:t>The solenoid releases the MK from slot 2 if the PSS controlled area is searched, and locked</a:t>
              </a:r>
              <a:r>
                <a:rPr lang="en-SE" sz="1200" dirty="0">
                  <a:solidFill>
                    <a:srgbClr val="666666"/>
                  </a:solidFill>
                  <a:latin typeface="Calibri" panose="020F0502020204030204"/>
                </a:rPr>
                <a:t> and all </a:t>
              </a:r>
              <a:r>
                <a:rPr lang="en-US" sz="1200" dirty="0">
                  <a:solidFill>
                    <a:srgbClr val="666666"/>
                  </a:solidFill>
                  <a:latin typeface="Calibri" panose="020F0502020204030204"/>
                </a:rPr>
                <a:t>SIFs </a:t>
              </a:r>
              <a:r>
                <a:rPr lang="en-SE" sz="1200" dirty="0">
                  <a:solidFill>
                    <a:srgbClr val="666666"/>
                  </a:solidFill>
                  <a:latin typeface="Calibri" panose="020F0502020204030204"/>
                </a:rPr>
                <a:t>are </a:t>
              </a:r>
              <a:r>
                <a:rPr lang="en-US" sz="1200" dirty="0">
                  <a:solidFill>
                    <a:srgbClr val="666666"/>
                  </a:solidFill>
                  <a:latin typeface="Calibri" panose="020F0502020204030204"/>
                </a:rPr>
                <a:t>properly reset and acknowledged </a:t>
              </a:r>
              <a:endPar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endParaRPr>
            </a:p>
          </p:txBody>
        </p:sp>
      </p:grpSp>
      <p:sp>
        <p:nvSpPr>
          <p:cNvPr id="91" name="Flowchart: Connector 90">
            <a:extLst>
              <a:ext uri="{FF2B5EF4-FFF2-40B4-BE49-F238E27FC236}">
                <a16:creationId xmlns:a16="http://schemas.microsoft.com/office/drawing/2014/main" id="{DE4E2192-6DC0-B3CB-2470-CC699C35C078}"/>
              </a:ext>
            </a:extLst>
          </p:cNvPr>
          <p:cNvSpPr/>
          <p:nvPr/>
        </p:nvSpPr>
        <p:spPr>
          <a:xfrm>
            <a:off x="5847281" y="4233089"/>
            <a:ext cx="996998" cy="96681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200" dirty="0"/>
              <a:t>Beam On Mode</a:t>
            </a:r>
            <a:endParaRPr lang="en-US" sz="1200" dirty="0"/>
          </a:p>
        </p:txBody>
      </p:sp>
      <p:cxnSp>
        <p:nvCxnSpPr>
          <p:cNvPr id="92" name="Straight Arrow Connector 91">
            <a:extLst>
              <a:ext uri="{FF2B5EF4-FFF2-40B4-BE49-F238E27FC236}">
                <a16:creationId xmlns:a16="http://schemas.microsoft.com/office/drawing/2014/main" id="{F4A4C52D-6202-E30A-A81D-FF92811C4CE1}"/>
              </a:ext>
            </a:extLst>
          </p:cNvPr>
          <p:cNvCxnSpPr>
            <a:cxnSpLocks/>
            <a:stCxn id="46" idx="6"/>
            <a:endCxn id="91" idx="2"/>
          </p:cNvCxnSpPr>
          <p:nvPr/>
        </p:nvCxnSpPr>
        <p:spPr>
          <a:xfrm flipV="1">
            <a:off x="4386378" y="4716498"/>
            <a:ext cx="1460903" cy="20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12">
            <a:extLst>
              <a:ext uri="{FF2B5EF4-FFF2-40B4-BE49-F238E27FC236}">
                <a16:creationId xmlns:a16="http://schemas.microsoft.com/office/drawing/2014/main" id="{CBCFB5F8-C7A8-444F-886B-9DEC8F79B20C}"/>
              </a:ext>
            </a:extLst>
          </p:cNvPr>
          <p:cNvSpPr txBox="1"/>
          <p:nvPr/>
        </p:nvSpPr>
        <p:spPr>
          <a:xfrm>
            <a:off x="4256530" y="4922255"/>
            <a:ext cx="1815944" cy="1015663"/>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Blue lights turn </a:t>
            </a:r>
            <a:r>
              <a:rPr lang="en-US" sz="1200" dirty="0">
                <a:solidFill>
                  <a:srgbClr val="666666"/>
                </a:solidFill>
                <a:latin typeface="Calibri" panose="020F0502020204030204"/>
              </a:rPr>
              <a:t>on and enables the sounders on ESOS (for short time), </a:t>
            </a: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the shutter opening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 gets enabled after 60s</a:t>
            </a:r>
          </a:p>
        </p:txBody>
      </p:sp>
    </p:spTree>
    <p:extLst>
      <p:ext uri="{BB962C8B-B14F-4D97-AF65-F5344CB8AC3E}">
        <p14:creationId xmlns:p14="http://schemas.microsoft.com/office/powerpoint/2010/main" val="281944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par>
                          <p:cTn id="11" fill="hold">
                            <p:stCondLst>
                              <p:cond delay="0"/>
                            </p:stCondLst>
                            <p:childTnLst>
                              <p:par>
                                <p:cTn id="12" presetID="42" presetClass="path" presetSubtype="0" accel="50000" decel="50000" fill="hold" nodeType="afterEffect">
                                  <p:stCondLst>
                                    <p:cond delay="0"/>
                                  </p:stCondLst>
                                  <p:childTnLst>
                                    <p:animMotion origin="layout" path="M 4.16667E-6 0 L -0.24362 0.00671 " pathEditMode="relative" rAng="0" ptsTypes="AA">
                                      <p:cBhvr>
                                        <p:cTn id="13" dur="2000" fill="hold"/>
                                        <p:tgtEl>
                                          <p:spTgt spid="30"/>
                                        </p:tgtEl>
                                        <p:attrNameLst>
                                          <p:attrName>ppt_x</p:attrName>
                                          <p:attrName>ppt_y</p:attrName>
                                        </p:attrNameLst>
                                      </p:cBhvr>
                                      <p:rCtr x="-12188" y="324"/>
                                    </p:animMotion>
                                  </p:childTnLst>
                                </p:cTn>
                              </p:par>
                            </p:childTnLst>
                          </p:cTn>
                        </p:par>
                        <p:par>
                          <p:cTn id="14" fill="hold">
                            <p:stCondLst>
                              <p:cond delay="2000"/>
                            </p:stCondLst>
                            <p:childTnLst>
                              <p:par>
                                <p:cTn id="15" presetID="1" presetClass="exit" presetSubtype="0" fill="hold" nodeType="afterEffect">
                                  <p:stCondLst>
                                    <p:cond delay="0"/>
                                  </p:stCondLst>
                                  <p:childTnLst>
                                    <p:set>
                                      <p:cBhvr>
                                        <p:cTn id="16" dur="1" fill="hold">
                                          <p:stCondLst>
                                            <p:cond delay="0"/>
                                          </p:stCondLst>
                                        </p:cTn>
                                        <p:tgtEl>
                                          <p:spTgt spid="3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par>
                          <p:cTn id="19" fill="hold">
                            <p:stCondLst>
                              <p:cond delay="2000"/>
                            </p:stCondLst>
                            <p:childTnLst>
                              <p:par>
                                <p:cTn id="20" presetID="8" presetClass="emph" presetSubtype="0" fill="hold" nodeType="afterEffect">
                                  <p:stCondLst>
                                    <p:cond delay="0"/>
                                  </p:stCondLst>
                                  <p:childTnLst>
                                    <p:animRot by="5400000">
                                      <p:cBhvr>
                                        <p:cTn id="21" dur="2000" fill="hold"/>
                                        <p:tgtEl>
                                          <p:spTgt spid="41"/>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par>
                          <p:cTn id="26" fill="hold">
                            <p:stCondLst>
                              <p:cond delay="0"/>
                            </p:stCondLst>
                            <p:childTnLst>
                              <p:par>
                                <p:cTn id="27" presetID="42" presetClass="path" presetSubtype="0" accel="50000" decel="50000" fill="hold" nodeType="afterEffect">
                                  <p:stCondLst>
                                    <p:cond delay="0"/>
                                  </p:stCondLst>
                                  <p:childTnLst>
                                    <p:animMotion origin="layout" path="M 4.16667E-6 2.96296E-6 L -0.24362 0.00578 " pathEditMode="relative" rAng="0" ptsTypes="AA">
                                      <p:cBhvr>
                                        <p:cTn id="28" dur="2000" fill="hold"/>
                                        <p:tgtEl>
                                          <p:spTgt spid="33"/>
                                        </p:tgtEl>
                                        <p:attrNameLst>
                                          <p:attrName>ppt_x</p:attrName>
                                          <p:attrName>ppt_y</p:attrName>
                                        </p:attrNameLst>
                                      </p:cBhvr>
                                      <p:rCtr x="-12188" y="278"/>
                                    </p:animMotion>
                                  </p:childTnLst>
                                </p:cTn>
                              </p:par>
                            </p:childTnLst>
                          </p:cTn>
                        </p:par>
                        <p:par>
                          <p:cTn id="29" fill="hold">
                            <p:stCondLst>
                              <p:cond delay="2000"/>
                            </p:stCondLst>
                            <p:childTnLst>
                              <p:par>
                                <p:cTn id="30" presetID="1" presetClass="exit" presetSubtype="0" fill="hold" nodeType="afterEffect">
                                  <p:stCondLst>
                                    <p:cond delay="0"/>
                                  </p:stCondLst>
                                  <p:childTnLst>
                                    <p:set>
                                      <p:cBhvr>
                                        <p:cTn id="31" dur="1" fill="hold">
                                          <p:stCondLst>
                                            <p:cond delay="0"/>
                                          </p:stCondLst>
                                        </p:cTn>
                                        <p:tgtEl>
                                          <p:spTgt spid="33"/>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254"/>
                                        </p:tgtEl>
                                        <p:attrNameLst>
                                          <p:attrName>style.visibility</p:attrName>
                                        </p:attrNameLst>
                                      </p:cBhvr>
                                      <p:to>
                                        <p:strVal val="visible"/>
                                      </p:to>
                                    </p:set>
                                  </p:childTnLst>
                                </p:cTn>
                              </p:par>
                            </p:childTnLst>
                          </p:cTn>
                        </p:par>
                        <p:par>
                          <p:cTn id="34" fill="hold">
                            <p:stCondLst>
                              <p:cond delay="2000"/>
                            </p:stCondLst>
                            <p:childTnLst>
                              <p:par>
                                <p:cTn id="35" presetID="8" presetClass="emph" presetSubtype="0" fill="hold" nodeType="afterEffect">
                                  <p:stCondLst>
                                    <p:cond delay="0"/>
                                  </p:stCondLst>
                                  <p:childTnLst>
                                    <p:animRot by="5400000">
                                      <p:cBhvr>
                                        <p:cTn id="36" dur="2000" fill="hold"/>
                                        <p:tgtEl>
                                          <p:spTgt spid="254"/>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par>
                          <p:cTn id="41" fill="hold">
                            <p:stCondLst>
                              <p:cond delay="0"/>
                            </p:stCondLst>
                            <p:childTnLst>
                              <p:par>
                                <p:cTn id="42" presetID="42" presetClass="path" presetSubtype="0" accel="50000" decel="50000" fill="hold" nodeType="afterEffect">
                                  <p:stCondLst>
                                    <p:cond delay="0"/>
                                  </p:stCondLst>
                                  <p:childTnLst>
                                    <p:animMotion origin="layout" path="M 2.29167E-6 -3.33333E-6 L -0.24479 0.0044 " pathEditMode="relative" rAng="0" ptsTypes="AA">
                                      <p:cBhvr>
                                        <p:cTn id="43" dur="2000" fill="hold"/>
                                        <p:tgtEl>
                                          <p:spTgt spid="37"/>
                                        </p:tgtEl>
                                        <p:attrNameLst>
                                          <p:attrName>ppt_x</p:attrName>
                                          <p:attrName>ppt_y</p:attrName>
                                        </p:attrNameLst>
                                      </p:cBhvr>
                                      <p:rCtr x="-12240" y="208"/>
                                    </p:animMotion>
                                  </p:childTnLst>
                                </p:cTn>
                              </p:par>
                            </p:childTnLst>
                          </p:cTn>
                        </p:par>
                        <p:par>
                          <p:cTn id="44" fill="hold">
                            <p:stCondLst>
                              <p:cond delay="2000"/>
                            </p:stCondLst>
                            <p:childTnLst>
                              <p:par>
                                <p:cTn id="45" presetID="1" presetClass="exit" presetSubtype="0" fill="hold" nodeType="afterEffect">
                                  <p:stCondLst>
                                    <p:cond delay="0"/>
                                  </p:stCondLst>
                                  <p:childTnLst>
                                    <p:set>
                                      <p:cBhvr>
                                        <p:cTn id="46" dur="1" fill="hold">
                                          <p:stCondLst>
                                            <p:cond delay="0"/>
                                          </p:stCondLst>
                                        </p:cTn>
                                        <p:tgtEl>
                                          <p:spTgt spid="3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58"/>
                                        </p:tgtEl>
                                        <p:attrNameLst>
                                          <p:attrName>style.visibility</p:attrName>
                                        </p:attrNameLst>
                                      </p:cBhvr>
                                      <p:to>
                                        <p:strVal val="visible"/>
                                      </p:to>
                                    </p:set>
                                  </p:childTnLst>
                                </p:cTn>
                              </p:par>
                              <p:par>
                                <p:cTn id="49" presetID="8" presetClass="emph" presetSubtype="0" fill="hold" nodeType="withEffect">
                                  <p:stCondLst>
                                    <p:cond delay="0"/>
                                  </p:stCondLst>
                                  <p:childTnLst>
                                    <p:animRot by="5400000">
                                      <p:cBhvr>
                                        <p:cTn id="50" dur="2000" fill="hold"/>
                                        <p:tgtEl>
                                          <p:spTgt spid="25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par>
                          <p:cTn id="55" fill="hold">
                            <p:stCondLst>
                              <p:cond delay="0"/>
                            </p:stCondLst>
                            <p:childTnLst>
                              <p:par>
                                <p:cTn id="56" presetID="42" presetClass="path" presetSubtype="0" accel="50000" decel="50000" fill="hold" nodeType="afterEffect">
                                  <p:stCondLst>
                                    <p:cond delay="0"/>
                                  </p:stCondLst>
                                  <p:childTnLst>
                                    <p:animMotion origin="layout" path="M 2.29167E-6 1.85185E-6 L -0.24258 0.0044 " pathEditMode="relative" rAng="0" ptsTypes="AA">
                                      <p:cBhvr>
                                        <p:cTn id="57" dur="2000" fill="hold"/>
                                        <p:tgtEl>
                                          <p:spTgt spid="3"/>
                                        </p:tgtEl>
                                        <p:attrNameLst>
                                          <p:attrName>ppt_x</p:attrName>
                                          <p:attrName>ppt_y</p:attrName>
                                        </p:attrNameLst>
                                      </p:cBhvr>
                                      <p:rCtr x="-12135" y="208"/>
                                    </p:animMotion>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3"/>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8" presetClass="emph" presetSubtype="0" fill="hold" nodeType="withEffect">
                                  <p:stCondLst>
                                    <p:cond delay="0"/>
                                  </p:stCondLst>
                                  <p:childTnLst>
                                    <p:animRot by="5400000">
                                      <p:cBhvr>
                                        <p:cTn id="64" dur="2000" fill="hold"/>
                                        <p:tgtEl>
                                          <p:spTgt spid="25"/>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par>
                          <p:cTn id="69" fill="hold">
                            <p:stCondLst>
                              <p:cond delay="0"/>
                            </p:stCondLst>
                            <p:childTnLst>
                              <p:par>
                                <p:cTn id="70" presetID="42" presetClass="path" presetSubtype="0" accel="50000" decel="50000" fill="hold" nodeType="afterEffect">
                                  <p:stCondLst>
                                    <p:cond delay="0"/>
                                  </p:stCondLst>
                                  <p:childTnLst>
                                    <p:animMotion origin="layout" path="M 2.29167E-6 3.7037E-6 L -0.26133 -0.01042 " pathEditMode="relative" rAng="0" ptsTypes="AA">
                                      <p:cBhvr>
                                        <p:cTn id="71" dur="2000" fill="hold"/>
                                        <p:tgtEl>
                                          <p:spTgt spid="17"/>
                                        </p:tgtEl>
                                        <p:attrNameLst>
                                          <p:attrName>ppt_x</p:attrName>
                                          <p:attrName>ppt_y</p:attrName>
                                        </p:attrNameLst>
                                      </p:cBhvr>
                                      <p:rCtr x="-13073" y="-532"/>
                                    </p:animMotion>
                                  </p:childTnLst>
                                </p:cTn>
                              </p:par>
                            </p:childTnLst>
                          </p:cTn>
                        </p:par>
                        <p:par>
                          <p:cTn id="72" fill="hold">
                            <p:stCondLst>
                              <p:cond delay="2000"/>
                            </p:stCondLst>
                            <p:childTnLst>
                              <p:par>
                                <p:cTn id="73" presetID="1" presetClass="exit" presetSubtype="0" fill="hold" nodeType="afterEffect">
                                  <p:stCondLst>
                                    <p:cond delay="0"/>
                                  </p:stCondLst>
                                  <p:childTnLst>
                                    <p:set>
                                      <p:cBhvr>
                                        <p:cTn id="74" dur="1" fill="hold">
                                          <p:stCondLst>
                                            <p:cond delay="0"/>
                                          </p:stCondLst>
                                        </p:cTn>
                                        <p:tgtEl>
                                          <p:spTgt spid="17"/>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childTnLst>
                                </p:cTn>
                              </p:par>
                              <p:par>
                                <p:cTn id="77" presetID="8" presetClass="emph" presetSubtype="0" fill="hold" nodeType="withEffect">
                                  <p:stCondLst>
                                    <p:cond delay="0"/>
                                  </p:stCondLst>
                                  <p:childTnLst>
                                    <p:animRot by="5400000">
                                      <p:cBhvr>
                                        <p:cTn id="78" dur="2000" fill="hold"/>
                                        <p:tgtEl>
                                          <p:spTgt spid="28"/>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8" presetClass="emph" presetSubtype="0" fill="hold" nodeType="clickEffect">
                                  <p:stCondLst>
                                    <p:cond delay="0"/>
                                  </p:stCondLst>
                                  <p:childTnLst>
                                    <p:animRot by="-5400000">
                                      <p:cBhvr>
                                        <p:cTn id="90" dur="2000" fill="hold"/>
                                        <p:tgtEl>
                                          <p:spTgt spid="250"/>
                                        </p:tgtEl>
                                        <p:attrNameLst>
                                          <p:attrName>r</p:attrName>
                                        </p:attrNameLst>
                                      </p:cBhvr>
                                    </p:animRot>
                                  </p:childTnLst>
                                </p:cTn>
                              </p:par>
                              <p:par>
                                <p:cTn id="91" presetID="42" presetClass="path" presetSubtype="0" accel="50000" decel="50000" fill="hold" nodeType="withEffect">
                                  <p:stCondLst>
                                    <p:cond delay="0"/>
                                  </p:stCondLst>
                                  <p:childTnLst>
                                    <p:animMotion origin="layout" path="M 4.58333E-6 -1.85185E-6 L 0.00026 -0.03866 " pathEditMode="relative" rAng="0" ptsTypes="AA">
                                      <p:cBhvr>
                                        <p:cTn id="92" dur="2000" fill="hold"/>
                                        <p:tgtEl>
                                          <p:spTgt spid="6"/>
                                        </p:tgtEl>
                                        <p:attrNameLst>
                                          <p:attrName>ppt_x</p:attrName>
                                          <p:attrName>ppt_y</p:attrName>
                                        </p:attrNameLst>
                                      </p:cBhvr>
                                      <p:rCtr x="13" y="-1944"/>
                                    </p:animMotion>
                                  </p:childTnLst>
                                </p:cTn>
                              </p:par>
                            </p:childTnLst>
                          </p:cTn>
                        </p:par>
                        <p:par>
                          <p:cTn id="93" fill="hold">
                            <p:stCondLst>
                              <p:cond delay="2000"/>
                            </p:stCondLst>
                            <p:childTnLst>
                              <p:par>
                                <p:cTn id="94" presetID="1" presetClass="exit" presetSubtype="0" fill="hold" nodeType="afterEffect">
                                  <p:stCondLst>
                                    <p:cond delay="0"/>
                                  </p:stCondLst>
                                  <p:childTnLst>
                                    <p:set>
                                      <p:cBhvr>
                                        <p:cTn id="95" dur="1" fill="hold">
                                          <p:stCondLst>
                                            <p:cond delay="0"/>
                                          </p:stCondLst>
                                        </p:cTn>
                                        <p:tgtEl>
                                          <p:spTgt spid="250"/>
                                        </p:tgtEl>
                                        <p:attrNameLst>
                                          <p:attrName>style.visibility</p:attrName>
                                        </p:attrNameLst>
                                      </p:cBhvr>
                                      <p:to>
                                        <p:strVal val="hidden"/>
                                      </p:to>
                                    </p:set>
                                  </p:childTnLst>
                                </p:cTn>
                              </p:par>
                            </p:childTnLst>
                          </p:cTn>
                        </p:par>
                        <p:par>
                          <p:cTn id="96" fill="hold">
                            <p:stCondLst>
                              <p:cond delay="2000"/>
                            </p:stCondLst>
                            <p:childTnLst>
                              <p:par>
                                <p:cTn id="97" presetID="1" presetClass="entr" presetSubtype="0" fill="hold" nodeType="afterEffect">
                                  <p:stCondLst>
                                    <p:cond delay="0"/>
                                  </p:stCondLst>
                                  <p:childTnLst>
                                    <p:set>
                                      <p:cBhvr>
                                        <p:cTn id="98" dur="1" fill="hold">
                                          <p:stCondLst>
                                            <p:cond delay="0"/>
                                          </p:stCondLst>
                                        </p:cTn>
                                        <p:tgtEl>
                                          <p:spTgt spid="6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decel="50000" fill="hold" nodeType="clickEffect">
                                  <p:stCondLst>
                                    <p:cond delay="0"/>
                                  </p:stCondLst>
                                  <p:childTnLst>
                                    <p:animMotion origin="layout" path="M 1.25E-6 -3.7037E-6 L -0.15638 -0.1581 " pathEditMode="relative" rAng="0" ptsTypes="AA">
                                      <p:cBhvr>
                                        <p:cTn id="102" dur="2000" fill="hold"/>
                                        <p:tgtEl>
                                          <p:spTgt spid="66"/>
                                        </p:tgtEl>
                                        <p:attrNameLst>
                                          <p:attrName>ppt_x</p:attrName>
                                          <p:attrName>ppt_y</p:attrName>
                                        </p:attrNameLst>
                                      </p:cBhvr>
                                      <p:rCtr x="-7826" y="-7917"/>
                                    </p:animMotion>
                                  </p:childTnLst>
                                </p:cTn>
                              </p:par>
                            </p:childTnLst>
                          </p:cTn>
                        </p:par>
                        <p:par>
                          <p:cTn id="103" fill="hold">
                            <p:stCondLst>
                              <p:cond delay="2000"/>
                            </p:stCondLst>
                            <p:childTnLst>
                              <p:par>
                                <p:cTn id="104" presetID="1" presetClass="exit" presetSubtype="0" fill="hold" nodeType="afterEffect">
                                  <p:stCondLst>
                                    <p:cond delay="0"/>
                                  </p:stCondLst>
                                  <p:childTnLst>
                                    <p:set>
                                      <p:cBhvr>
                                        <p:cTn id="105" dur="1" fill="hold">
                                          <p:stCondLst>
                                            <p:cond delay="0"/>
                                          </p:stCondLst>
                                        </p:cTn>
                                        <p:tgtEl>
                                          <p:spTgt spid="66"/>
                                        </p:tgtEl>
                                        <p:attrNameLst>
                                          <p:attrName>style.visibility</p:attrName>
                                        </p:attrNameLst>
                                      </p:cBhvr>
                                      <p:to>
                                        <p:strVal val="hidden"/>
                                      </p:to>
                                    </p:set>
                                  </p:childTnLst>
                                </p:cTn>
                              </p:par>
                              <p:par>
                                <p:cTn id="106" presetID="1" presetClass="entr" presetSubtype="0" fill="hold" nodeType="withEffect">
                                  <p:stCondLst>
                                    <p:cond delay="0"/>
                                  </p:stCondLst>
                                  <p:childTnLst>
                                    <p:set>
                                      <p:cBhvr>
                                        <p:cTn id="107" dur="1" fill="hold">
                                          <p:stCondLst>
                                            <p:cond delay="0"/>
                                          </p:stCondLst>
                                        </p:cTn>
                                        <p:tgtEl>
                                          <p:spTgt spid="238"/>
                                        </p:tgtEl>
                                        <p:attrNameLst>
                                          <p:attrName>style.visibility</p:attrName>
                                        </p:attrNameLst>
                                      </p:cBhvr>
                                      <p:to>
                                        <p:strVal val="visible"/>
                                      </p:to>
                                    </p:set>
                                  </p:childTnLst>
                                </p:cTn>
                              </p:par>
                            </p:childTnLst>
                          </p:cTn>
                        </p:par>
                        <p:par>
                          <p:cTn id="108" fill="hold">
                            <p:stCondLst>
                              <p:cond delay="2000"/>
                            </p:stCondLst>
                            <p:childTnLst>
                              <p:par>
                                <p:cTn id="109" presetID="8" presetClass="emph" presetSubtype="0" fill="hold" nodeType="afterEffect">
                                  <p:stCondLst>
                                    <p:cond delay="0"/>
                                  </p:stCondLst>
                                  <p:childTnLst>
                                    <p:animRot by="5400000">
                                      <p:cBhvr>
                                        <p:cTn id="110" dur="2000" fill="hold"/>
                                        <p:tgtEl>
                                          <p:spTgt spid="238"/>
                                        </p:tgtEl>
                                        <p:attrNameLst>
                                          <p:attrName>r</p:attrName>
                                        </p:attrNameLst>
                                      </p:cBhvr>
                                    </p:animRot>
                                  </p:childTnLst>
                                </p:cTn>
                              </p:par>
                              <p:par>
                                <p:cTn id="111" presetID="10" presetClass="entr" presetSubtype="0" fill="hold" nodeType="withEffect">
                                  <p:stCondLst>
                                    <p:cond delay="0"/>
                                  </p:stCondLst>
                                  <p:childTnLst>
                                    <p:set>
                                      <p:cBhvr>
                                        <p:cTn id="112" dur="1" fill="hold">
                                          <p:stCondLst>
                                            <p:cond delay="0"/>
                                          </p:stCondLst>
                                        </p:cTn>
                                        <p:tgtEl>
                                          <p:spTgt spid="77"/>
                                        </p:tgtEl>
                                        <p:attrNameLst>
                                          <p:attrName>style.visibility</p:attrName>
                                        </p:attrNameLst>
                                      </p:cBhvr>
                                      <p:to>
                                        <p:strVal val="visible"/>
                                      </p:to>
                                    </p:set>
                                    <p:animEffect transition="in" filter="fade">
                                      <p:cBhvr>
                                        <p:cTn id="113" dur="500"/>
                                        <p:tgtEl>
                                          <p:spTgt spid="77"/>
                                        </p:tgtEl>
                                      </p:cBhvr>
                                    </p:animEffect>
                                  </p:childTnLst>
                                </p:cTn>
                              </p:par>
                            </p:childTnLst>
                          </p:cTn>
                        </p:par>
                        <p:par>
                          <p:cTn id="114" fill="hold">
                            <p:stCondLst>
                              <p:cond delay="4000"/>
                            </p:stCondLst>
                            <p:childTnLst>
                              <p:par>
                                <p:cTn id="115" presetID="10" presetClass="entr" presetSubtype="0" fill="hold" grpId="0" nodeType="afterEffect">
                                  <p:stCondLst>
                                    <p:cond delay="0"/>
                                  </p:stCondLst>
                                  <p:childTnLst>
                                    <p:set>
                                      <p:cBhvr>
                                        <p:cTn id="116" dur="1" fill="hold">
                                          <p:stCondLst>
                                            <p:cond delay="0"/>
                                          </p:stCondLst>
                                        </p:cTn>
                                        <p:tgtEl>
                                          <p:spTgt spid="46"/>
                                        </p:tgtEl>
                                        <p:attrNameLst>
                                          <p:attrName>style.visibility</p:attrName>
                                        </p:attrNameLst>
                                      </p:cBhvr>
                                      <p:to>
                                        <p:strVal val="visible"/>
                                      </p:to>
                                    </p:set>
                                    <p:animEffect transition="in" filter="fade">
                                      <p:cBhvr>
                                        <p:cTn id="117" dur="500"/>
                                        <p:tgtEl>
                                          <p:spTgt spid="46"/>
                                        </p:tgtEl>
                                      </p:cBhvr>
                                    </p:animEffec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88"/>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147"/>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8" presetClass="emph" presetSubtype="0" fill="hold" nodeType="clickEffect">
                                  <p:stCondLst>
                                    <p:cond delay="0"/>
                                  </p:stCondLst>
                                  <p:childTnLst>
                                    <p:animRot by="5400000">
                                      <p:cBhvr>
                                        <p:cTn id="129" dur="2000" fill="hold"/>
                                        <p:tgtEl>
                                          <p:spTgt spid="234"/>
                                        </p:tgtEl>
                                        <p:attrNameLst>
                                          <p:attrName>r</p:attrName>
                                        </p:attrNameLst>
                                      </p:cBhvr>
                                    </p:animRot>
                                  </p:childTnLst>
                                </p:cTn>
                              </p:par>
                              <p:par>
                                <p:cTn id="130" presetID="35" presetClass="path" presetSubtype="0" accel="50000" decel="50000" fill="hold" nodeType="withEffect">
                                  <p:stCondLst>
                                    <p:cond delay="0"/>
                                  </p:stCondLst>
                                  <p:childTnLst>
                                    <p:animMotion origin="layout" path="M 4.375E-6 -2.22222E-6 L -0.0198 0.0007 " pathEditMode="relative" rAng="0" ptsTypes="AA">
                                      <p:cBhvr>
                                        <p:cTn id="131" dur="2000" fill="hold"/>
                                        <p:tgtEl>
                                          <p:spTgt spid="80"/>
                                        </p:tgtEl>
                                        <p:attrNameLst>
                                          <p:attrName>ppt_x</p:attrName>
                                          <p:attrName>ppt_y</p:attrName>
                                        </p:attrNameLst>
                                      </p:cBhvr>
                                      <p:rCtr x="-990" y="23"/>
                                    </p:animMotion>
                                  </p:childTnLst>
                                </p:cTn>
                              </p:par>
                            </p:childTnLst>
                          </p:cTn>
                        </p:par>
                        <p:par>
                          <p:cTn id="132" fill="hold">
                            <p:stCondLst>
                              <p:cond delay="2000"/>
                            </p:stCondLst>
                            <p:childTnLst>
                              <p:par>
                                <p:cTn id="133" presetID="1" presetClass="exit" presetSubtype="0" fill="hold" nodeType="afterEffect">
                                  <p:stCondLst>
                                    <p:cond delay="0"/>
                                  </p:stCondLst>
                                  <p:childTnLst>
                                    <p:set>
                                      <p:cBhvr>
                                        <p:cTn id="134" dur="1" fill="hold">
                                          <p:stCondLst>
                                            <p:cond delay="0"/>
                                          </p:stCondLst>
                                        </p:cTn>
                                        <p:tgtEl>
                                          <p:spTgt spid="234"/>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52"/>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2.08333E-7 2.59259E-6 L -0.07617 0.08935 " pathEditMode="relative" rAng="0" ptsTypes="AA">
                                      <p:cBhvr>
                                        <p:cTn id="140" dur="2000" fill="hold"/>
                                        <p:tgtEl>
                                          <p:spTgt spid="52"/>
                                        </p:tgtEl>
                                        <p:attrNameLst>
                                          <p:attrName>ppt_x</p:attrName>
                                          <p:attrName>ppt_y</p:attrName>
                                        </p:attrNameLst>
                                      </p:cBhvr>
                                      <p:rCtr x="-3815" y="4468"/>
                                    </p:animMotion>
                                  </p:childTnLst>
                                </p:cTn>
                              </p:par>
                            </p:childTnLst>
                          </p:cTn>
                        </p:par>
                        <p:par>
                          <p:cTn id="141" fill="hold">
                            <p:stCondLst>
                              <p:cond delay="2000"/>
                            </p:stCondLst>
                            <p:childTnLst>
                              <p:par>
                                <p:cTn id="142" presetID="1" presetClass="exit" presetSubtype="0" fill="hold" nodeType="afterEffect">
                                  <p:stCondLst>
                                    <p:cond delay="0"/>
                                  </p:stCondLst>
                                  <p:childTnLst>
                                    <p:set>
                                      <p:cBhvr>
                                        <p:cTn id="143" dur="1" fill="hold">
                                          <p:stCondLst>
                                            <p:cond delay="0"/>
                                          </p:stCondLst>
                                        </p:cTn>
                                        <p:tgtEl>
                                          <p:spTgt spid="52"/>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227"/>
                                        </p:tgtEl>
                                        <p:attrNameLst>
                                          <p:attrName>style.visibility</p:attrName>
                                        </p:attrNameLst>
                                      </p:cBhvr>
                                      <p:to>
                                        <p:strVal val="visible"/>
                                      </p:to>
                                    </p:set>
                                  </p:childTnLst>
                                </p:cTn>
                              </p:par>
                            </p:childTnLst>
                          </p:cTn>
                        </p:par>
                        <p:par>
                          <p:cTn id="146" fill="hold">
                            <p:stCondLst>
                              <p:cond delay="2000"/>
                            </p:stCondLst>
                            <p:childTnLst>
                              <p:par>
                                <p:cTn id="147" presetID="8" presetClass="emph" presetSubtype="0" fill="hold" nodeType="afterEffect">
                                  <p:stCondLst>
                                    <p:cond delay="0"/>
                                  </p:stCondLst>
                                  <p:childTnLst>
                                    <p:animRot by="5400000">
                                      <p:cBhvr>
                                        <p:cTn id="148" dur="2000" fill="hold"/>
                                        <p:tgtEl>
                                          <p:spTgt spid="227"/>
                                        </p:tgtEl>
                                        <p:attrNameLst>
                                          <p:attrName>r</p:attrName>
                                        </p:attrNameLst>
                                      </p:cBhvr>
                                    </p:animRot>
                                  </p:childTnLst>
                                </p:cTn>
                              </p:par>
                            </p:childTnLst>
                          </p:cTn>
                        </p:par>
                        <p:par>
                          <p:cTn id="149" fill="hold">
                            <p:stCondLst>
                              <p:cond delay="4000"/>
                            </p:stCondLst>
                            <p:childTnLst>
                              <p:par>
                                <p:cTn id="150" presetID="10" presetClass="entr" presetSubtype="0" fill="hold" nodeType="afterEffect">
                                  <p:stCondLst>
                                    <p:cond delay="0"/>
                                  </p:stCondLst>
                                  <p:childTnLst>
                                    <p:set>
                                      <p:cBhvr>
                                        <p:cTn id="151" dur="1" fill="hold">
                                          <p:stCondLst>
                                            <p:cond delay="0"/>
                                          </p:stCondLst>
                                        </p:cTn>
                                        <p:tgtEl>
                                          <p:spTgt spid="92"/>
                                        </p:tgtEl>
                                        <p:attrNameLst>
                                          <p:attrName>style.visibility</p:attrName>
                                        </p:attrNameLst>
                                      </p:cBhvr>
                                      <p:to>
                                        <p:strVal val="visible"/>
                                      </p:to>
                                    </p:set>
                                    <p:animEffect transition="in" filter="fade">
                                      <p:cBhvr>
                                        <p:cTn id="152" dur="500"/>
                                        <p:tgtEl>
                                          <p:spTgt spid="92"/>
                                        </p:tgtEl>
                                      </p:cBhvr>
                                    </p:animEffect>
                                  </p:childTnLst>
                                </p:cTn>
                              </p:par>
                              <p:par>
                                <p:cTn id="153" presetID="1" presetClass="entr" presetSubtype="0" fill="hold" grpId="0" nodeType="withEffect">
                                  <p:stCondLst>
                                    <p:cond delay="0"/>
                                  </p:stCondLst>
                                  <p:childTnLst>
                                    <p:set>
                                      <p:cBhvr>
                                        <p:cTn id="154" dur="1" fill="hold">
                                          <p:stCondLst>
                                            <p:cond delay="0"/>
                                          </p:stCondLst>
                                        </p:cTn>
                                        <p:tgtEl>
                                          <p:spTgt spid="49"/>
                                        </p:tgtEl>
                                        <p:attrNameLst>
                                          <p:attrName>style.visibility</p:attrName>
                                        </p:attrNameLst>
                                      </p:cBhvr>
                                      <p:to>
                                        <p:strVal val="visible"/>
                                      </p:to>
                                    </p:set>
                                  </p:childTnLst>
                                </p:cTn>
                              </p:par>
                            </p:childTnLst>
                          </p:cTn>
                        </p:par>
                        <p:par>
                          <p:cTn id="155" fill="hold">
                            <p:stCondLst>
                              <p:cond delay="4500"/>
                            </p:stCondLst>
                            <p:childTnLst>
                              <p:par>
                                <p:cTn id="156" presetID="10" presetClass="entr" presetSubtype="0" fill="hold" grpId="0" nodeType="afterEffect">
                                  <p:stCondLst>
                                    <p:cond delay="0"/>
                                  </p:stCondLst>
                                  <p:childTnLst>
                                    <p:set>
                                      <p:cBhvr>
                                        <p:cTn id="157" dur="1" fill="hold">
                                          <p:stCondLst>
                                            <p:cond delay="0"/>
                                          </p:stCondLst>
                                        </p:cTn>
                                        <p:tgtEl>
                                          <p:spTgt spid="91"/>
                                        </p:tgtEl>
                                        <p:attrNameLst>
                                          <p:attrName>style.visibility</p:attrName>
                                        </p:attrNameLst>
                                      </p:cBhvr>
                                      <p:to>
                                        <p:strVal val="visible"/>
                                      </p:to>
                                    </p:set>
                                    <p:animEffect transition="in" filter="fade">
                                      <p:cBhvr>
                                        <p:cTn id="158" dur="500"/>
                                        <p:tgtEl>
                                          <p:spTgt spid="91"/>
                                        </p:tgtEl>
                                      </p:cBhvr>
                                    </p:animEffec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48"/>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59"/>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57"/>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157" grpId="0"/>
      <p:bldP spid="43" grpId="0"/>
      <p:bldP spid="48" grpId="0"/>
      <p:bldP spid="59" grpId="0" animBg="1"/>
      <p:bldP spid="60" grpId="0"/>
      <p:bldP spid="13" grpId="0" animBg="1"/>
      <p:bldP spid="46" grpId="0" animBg="1"/>
      <p:bldP spid="91" grpId="0" animBg="1"/>
      <p:bldP spid="4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Donut 120">
            <a:extLst>
              <a:ext uri="{FF2B5EF4-FFF2-40B4-BE49-F238E27FC236}">
                <a16:creationId xmlns:a16="http://schemas.microsoft.com/office/drawing/2014/main" id="{2F8B7716-B604-4DDD-A7BA-D0F645821D18}"/>
              </a:ext>
            </a:extLst>
          </p:cNvPr>
          <p:cNvSpPr/>
          <p:nvPr/>
        </p:nvSpPr>
        <p:spPr>
          <a:xfrm>
            <a:off x="5430941" y="2104599"/>
            <a:ext cx="506347" cy="467262"/>
          </a:xfrm>
          <a:prstGeom prst="donut">
            <a:avLst>
              <a:gd name="adj" fmla="val 17161"/>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42" name="Straight Connector 241">
            <a:extLst>
              <a:ext uri="{FF2B5EF4-FFF2-40B4-BE49-F238E27FC236}">
                <a16:creationId xmlns:a16="http://schemas.microsoft.com/office/drawing/2014/main" id="{B99125AB-BB53-4D8B-B230-334E1FAA23F2}"/>
              </a:ext>
            </a:extLst>
          </p:cNvPr>
          <p:cNvCxnSpPr>
            <a:cxnSpLocks/>
          </p:cNvCxnSpPr>
          <p:nvPr/>
        </p:nvCxnSpPr>
        <p:spPr>
          <a:xfrm>
            <a:off x="5694231" y="2014048"/>
            <a:ext cx="0" cy="612000"/>
          </a:xfrm>
          <a:prstGeom prst="line">
            <a:avLst/>
          </a:prstGeom>
          <a:ln w="38100">
            <a:solidFill>
              <a:srgbClr val="7030A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787B9166-6E47-4BFF-B95E-71CA131E3671}"/>
              </a:ext>
            </a:extLst>
          </p:cNvPr>
          <p:cNvSpPr txBox="1"/>
          <p:nvPr/>
        </p:nvSpPr>
        <p:spPr>
          <a:xfrm>
            <a:off x="5436305" y="174194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OVK</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ABE251DC-CC29-4143-A2FC-AFECC4E43241}"/>
              </a:ext>
            </a:extLst>
          </p:cNvPr>
          <p:cNvSpPr/>
          <p:nvPr/>
        </p:nvSpPr>
        <p:spPr>
          <a:xfrm>
            <a:off x="7747516" y="3835194"/>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B99125AB-BB53-4D8B-B230-334E1FAA23F2}"/>
              </a:ext>
            </a:extLst>
          </p:cNvPr>
          <p:cNvCxnSpPr>
            <a:cxnSpLocks/>
          </p:cNvCxnSpPr>
          <p:nvPr/>
        </p:nvCxnSpPr>
        <p:spPr>
          <a:xfrm>
            <a:off x="7806922" y="3577046"/>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1" name="Title 10">
            <a:extLst>
              <a:ext uri="{FF2B5EF4-FFF2-40B4-BE49-F238E27FC236}">
                <a16:creationId xmlns:a16="http://schemas.microsoft.com/office/drawing/2014/main" id="{45F7E67C-9CD1-7012-79CB-5B9A63DD491A}"/>
              </a:ext>
            </a:extLst>
          </p:cNvPr>
          <p:cNvSpPr>
            <a:spLocks noGrp="1"/>
          </p:cNvSpPr>
          <p:nvPr>
            <p:ph type="title"/>
          </p:nvPr>
        </p:nvSpPr>
        <p:spPr/>
        <p:txBody>
          <a:bodyPr/>
          <a:lstStyle/>
          <a:p>
            <a:r>
              <a:rPr lang="en-GB" sz="3200" dirty="0"/>
              <a:t>Veto the Instrument Shutter Operation </a:t>
            </a:r>
            <a:endParaRPr lang="en-US" sz="3200" dirty="0"/>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all" spc="80" normalizeH="0" baseline="0" noProof="0" dirty="0">
                <a:ln>
                  <a:noFill/>
                </a:ln>
                <a:solidFill>
                  <a:srgbClr val="CCCCCC"/>
                </a:solidFill>
                <a:effectLst/>
                <a:uLnTx/>
                <a:uFillTx/>
                <a:latin typeface="Segoe UI"/>
                <a:ea typeface="+mn-ea"/>
                <a:cs typeface="+mn-cs"/>
              </a:rPr>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CCCCC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800" b="1" i="0" u="none" strike="noStrike" kern="1200" cap="none" spc="0" normalizeH="0" baseline="0" noProof="0" dirty="0">
              <a:ln>
                <a:noFill/>
              </a:ln>
              <a:solidFill>
                <a:srgbClr val="CCCCCC"/>
              </a:solidFill>
              <a:effectLst/>
              <a:uLnTx/>
              <a:uFillTx/>
              <a:latin typeface="Segoe UI"/>
              <a:ea typeface="+mn-ea"/>
              <a:cs typeface="+mn-cs"/>
            </a:endParaRPr>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896B66-0B3A-474C-9C9C-E4F07B1F5DAD}" type="datetime1">
              <a:rPr kumimoji="0" lang="sv-SE" sz="800" b="0" i="0" u="none" strike="noStrike" kern="1200" cap="none" spc="80" normalizeH="0" baseline="0" noProof="0" smtClean="0">
                <a:ln>
                  <a:noFill/>
                </a:ln>
                <a:solidFill>
                  <a:srgbClr val="CCCCCC"/>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2023-06-14</a:t>
            </a:fld>
            <a:endParaRPr kumimoji="0" lang="sv-SE" sz="800" b="0" i="0" u="none" strike="noStrike" kern="1200" cap="none" spc="80" normalizeH="0" baseline="0" noProof="0" dirty="0">
              <a:ln>
                <a:noFill/>
              </a:ln>
              <a:solidFill>
                <a:srgbClr val="CCCCCC"/>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92D3BB94-4ECF-438F-8E3A-010DF72A9A91}"/>
              </a:ext>
            </a:extLst>
          </p:cNvPr>
          <p:cNvSpPr txBox="1"/>
          <p:nvPr/>
        </p:nvSpPr>
        <p:spPr>
          <a:xfrm>
            <a:off x="7592134" y="2660406"/>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AK</a:t>
            </a:r>
            <a:endParaRPr kumimoji="0" lang="en-SE" sz="1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38" name="Donut 120">
            <a:extLst>
              <a:ext uri="{FF2B5EF4-FFF2-40B4-BE49-F238E27FC236}">
                <a16:creationId xmlns:a16="http://schemas.microsoft.com/office/drawing/2014/main" id="{2F8B7716-B604-4DDD-A7BA-D0F645821D18}"/>
              </a:ext>
            </a:extLst>
          </p:cNvPr>
          <p:cNvSpPr/>
          <p:nvPr/>
        </p:nvSpPr>
        <p:spPr>
          <a:xfrm>
            <a:off x="7554215" y="3667597"/>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E8F166F-AAB5-4001-905E-AF0B48A056C5}"/>
              </a:ext>
            </a:extLst>
          </p:cNvPr>
          <p:cNvSpPr/>
          <p:nvPr/>
        </p:nvSpPr>
        <p:spPr>
          <a:xfrm>
            <a:off x="1332411" y="792303"/>
            <a:ext cx="8402015" cy="596554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C25BE0A-9B83-4511-8200-974716CB609B}"/>
              </a:ext>
            </a:extLst>
          </p:cNvPr>
          <p:cNvSpPr txBox="1"/>
          <p:nvPr/>
        </p:nvSpPr>
        <p:spPr>
          <a:xfrm>
            <a:off x="3692988" y="174109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MK</a:t>
            </a:r>
            <a:endParaRPr kumimoji="0" lang="en-SE"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8747F577-AAF5-4C88-A5E8-4D36FA1DD01F}"/>
              </a:ext>
            </a:extLst>
          </p:cNvPr>
          <p:cNvSpPr txBox="1"/>
          <p:nvPr/>
        </p:nvSpPr>
        <p:spPr>
          <a:xfrm>
            <a:off x="3600946" y="2544227"/>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Slot 1</a:t>
            </a:r>
            <a:endParaRPr kumimoji="0" lang="en-SE"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50CBEF05-1282-4E62-949A-2E26C6D3F480}"/>
              </a:ext>
            </a:extLst>
          </p:cNvPr>
          <p:cNvSpPr txBox="1"/>
          <p:nvPr/>
        </p:nvSpPr>
        <p:spPr>
          <a:xfrm>
            <a:off x="4591474" y="174194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MK</a:t>
            </a:r>
            <a:endParaRPr kumimoji="0" lang="en-SE"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F89F11CF-D771-4512-931D-7F009480AF41}"/>
              </a:ext>
            </a:extLst>
          </p:cNvPr>
          <p:cNvSpPr txBox="1"/>
          <p:nvPr/>
        </p:nvSpPr>
        <p:spPr>
          <a:xfrm>
            <a:off x="6353021" y="174194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AK</a:t>
            </a:r>
            <a:endParaRPr kumimoji="0" lang="en-SE" sz="14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E9F2C637-042B-4EEF-AFE1-C7F3151491D5}"/>
              </a:ext>
            </a:extLst>
          </p:cNvPr>
          <p:cNvGrpSpPr/>
          <p:nvPr/>
        </p:nvGrpSpPr>
        <p:grpSpPr>
          <a:xfrm>
            <a:off x="4417379" y="2105920"/>
            <a:ext cx="2728151" cy="466055"/>
            <a:chOff x="3663564" y="1914421"/>
            <a:chExt cx="3641441" cy="621916"/>
          </a:xfrm>
        </p:grpSpPr>
        <p:sp>
          <p:nvSpPr>
            <p:cNvPr id="81" name="Rounded Rectangle 49">
              <a:extLst>
                <a:ext uri="{FF2B5EF4-FFF2-40B4-BE49-F238E27FC236}">
                  <a16:creationId xmlns:a16="http://schemas.microsoft.com/office/drawing/2014/main" id="{55C155F2-3875-4C06-9B96-9D84785FE48F}"/>
                </a:ext>
              </a:extLst>
            </p:cNvPr>
            <p:cNvSpPr/>
            <p:nvPr/>
          </p:nvSpPr>
          <p:spPr>
            <a:xfrm>
              <a:off x="3663564" y="1914421"/>
              <a:ext cx="3641441" cy="621916"/>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Hexagon 81">
              <a:extLst>
                <a:ext uri="{FF2B5EF4-FFF2-40B4-BE49-F238E27FC236}">
                  <a16:creationId xmlns:a16="http://schemas.microsoft.com/office/drawing/2014/main" id="{AC46F8FA-8391-467C-8D8D-82654285591B}"/>
                </a:ext>
              </a:extLst>
            </p:cNvPr>
            <p:cNvSpPr/>
            <p:nvPr/>
          </p:nvSpPr>
          <p:spPr>
            <a:xfrm>
              <a:off x="4000132"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Hexagon 82">
              <a:extLst>
                <a:ext uri="{FF2B5EF4-FFF2-40B4-BE49-F238E27FC236}">
                  <a16:creationId xmlns:a16="http://schemas.microsoft.com/office/drawing/2014/main" id="{28C347B1-F8ED-4FD3-9012-EE268611065F}"/>
                </a:ext>
              </a:extLst>
            </p:cNvPr>
            <p:cNvSpPr/>
            <p:nvPr/>
          </p:nvSpPr>
          <p:spPr>
            <a:xfrm>
              <a:off x="4564699"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Hexagon 83">
              <a:extLst>
                <a:ext uri="{FF2B5EF4-FFF2-40B4-BE49-F238E27FC236}">
                  <a16:creationId xmlns:a16="http://schemas.microsoft.com/office/drawing/2014/main" id="{16CA0D6D-6C3A-4B25-B02E-65EF21BCFF5B}"/>
                </a:ext>
              </a:extLst>
            </p:cNvPr>
            <p:cNvSpPr/>
            <p:nvPr/>
          </p:nvSpPr>
          <p:spPr>
            <a:xfrm>
              <a:off x="5129266"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Hexagon 84">
              <a:extLst>
                <a:ext uri="{FF2B5EF4-FFF2-40B4-BE49-F238E27FC236}">
                  <a16:creationId xmlns:a16="http://schemas.microsoft.com/office/drawing/2014/main" id="{CB54137D-B936-4746-A07F-13038327D039}"/>
                </a:ext>
              </a:extLst>
            </p:cNvPr>
            <p:cNvSpPr/>
            <p:nvPr/>
          </p:nvSpPr>
          <p:spPr>
            <a:xfrm>
              <a:off x="5699145"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Hexagon 85">
              <a:extLst>
                <a:ext uri="{FF2B5EF4-FFF2-40B4-BE49-F238E27FC236}">
                  <a16:creationId xmlns:a16="http://schemas.microsoft.com/office/drawing/2014/main" id="{386251BF-E6CD-4BA1-80F4-F0C1FDA99118}"/>
                </a:ext>
              </a:extLst>
            </p:cNvPr>
            <p:cNvSpPr/>
            <p:nvPr/>
          </p:nvSpPr>
          <p:spPr>
            <a:xfrm>
              <a:off x="6239833" y="1960021"/>
              <a:ext cx="437766" cy="51429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Hexagon 86">
              <a:extLst>
                <a:ext uri="{FF2B5EF4-FFF2-40B4-BE49-F238E27FC236}">
                  <a16:creationId xmlns:a16="http://schemas.microsoft.com/office/drawing/2014/main" id="{359F60F1-7460-4FC3-96B8-1820FC127AFF}"/>
                </a:ext>
              </a:extLst>
            </p:cNvPr>
            <p:cNvSpPr/>
            <p:nvPr/>
          </p:nvSpPr>
          <p:spPr>
            <a:xfrm>
              <a:off x="6828806"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2" name="TextBox 101">
            <a:extLst>
              <a:ext uri="{FF2B5EF4-FFF2-40B4-BE49-F238E27FC236}">
                <a16:creationId xmlns:a16="http://schemas.microsoft.com/office/drawing/2014/main" id="{6F3921FC-FF9F-45C1-BADA-1B5BA9A0F238}"/>
              </a:ext>
            </a:extLst>
          </p:cNvPr>
          <p:cNvSpPr txBox="1"/>
          <p:nvPr/>
        </p:nvSpPr>
        <p:spPr>
          <a:xfrm>
            <a:off x="8028590" y="3700151"/>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a:ln>
                  <a:noFill/>
                </a:ln>
                <a:solidFill>
                  <a:srgbClr val="FFC000"/>
                </a:solidFill>
                <a:effectLst/>
                <a:uLnTx/>
                <a:uFillTx/>
                <a:latin typeface="Calibri" panose="020F0502020204030204"/>
                <a:ea typeface="+mn-ea"/>
                <a:cs typeface="+mn-cs"/>
              </a:rPr>
              <a:t>CMK1</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6A64AAFF-A053-4FDB-87DD-606A5B91798F}"/>
              </a:ext>
            </a:extLst>
          </p:cNvPr>
          <p:cNvSpPr txBox="1"/>
          <p:nvPr/>
        </p:nvSpPr>
        <p:spPr>
          <a:xfrm>
            <a:off x="8054562" y="3830909"/>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 7</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D28ACE17-2361-4C33-8473-4CD00DC43516}"/>
              </a:ext>
            </a:extLst>
          </p:cNvPr>
          <p:cNvSpPr txBox="1"/>
          <p:nvPr/>
        </p:nvSpPr>
        <p:spPr>
          <a:xfrm>
            <a:off x="7488207" y="2858116"/>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Slot 6</a:t>
            </a:r>
            <a:endParaRPr kumimoji="0" lang="en-SE" sz="12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pic>
        <p:nvPicPr>
          <p:cNvPr id="135" name="Picture 134">
            <a:extLst>
              <a:ext uri="{FF2B5EF4-FFF2-40B4-BE49-F238E27FC236}">
                <a16:creationId xmlns:a16="http://schemas.microsoft.com/office/drawing/2014/main" id="{96580D9A-FAA5-4C1C-9C1F-8F24DD795202}"/>
              </a:ext>
            </a:extLst>
          </p:cNvPr>
          <p:cNvPicPr>
            <a:picLocks noChangeAspect="1"/>
          </p:cNvPicPr>
          <p:nvPr/>
        </p:nvPicPr>
        <p:blipFill>
          <a:blip r:embed="rId3"/>
          <a:stretch>
            <a:fillRect/>
          </a:stretch>
        </p:blipFill>
        <p:spPr>
          <a:xfrm>
            <a:off x="9821325" y="4930157"/>
            <a:ext cx="356647" cy="575737"/>
          </a:xfrm>
          <a:prstGeom prst="rect">
            <a:avLst/>
          </a:prstGeom>
        </p:spPr>
      </p:pic>
      <p:pic>
        <p:nvPicPr>
          <p:cNvPr id="155" name="Picture 154"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95097" y="3416332"/>
            <a:ext cx="154013" cy="719213"/>
          </a:xfrm>
          <a:prstGeom prst="rect">
            <a:avLst/>
          </a:prstGeom>
        </p:spPr>
      </p:pic>
      <p:sp>
        <p:nvSpPr>
          <p:cNvPr id="156" name="TextBox 155">
            <a:extLst>
              <a:ext uri="{FF2B5EF4-FFF2-40B4-BE49-F238E27FC236}">
                <a16:creationId xmlns:a16="http://schemas.microsoft.com/office/drawing/2014/main" id="{3F5293CB-EFA4-40BA-9E2A-05B1198DB2D6}"/>
              </a:ext>
            </a:extLst>
          </p:cNvPr>
          <p:cNvSpPr txBox="1"/>
          <p:nvPr/>
        </p:nvSpPr>
        <p:spPr>
          <a:xfrm>
            <a:off x="9781323" y="3421394"/>
            <a:ext cx="23123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First interlock module-Chopper Pit</a:t>
            </a:r>
          </a:p>
        </p:txBody>
      </p:sp>
      <p:sp>
        <p:nvSpPr>
          <p:cNvPr id="182" name="TextBox 181">
            <a:extLst>
              <a:ext uri="{FF2B5EF4-FFF2-40B4-BE49-F238E27FC236}">
                <a16:creationId xmlns:a16="http://schemas.microsoft.com/office/drawing/2014/main" id="{6F3921FC-FF9F-45C1-BADA-1B5BA9A0F238}"/>
              </a:ext>
            </a:extLst>
          </p:cNvPr>
          <p:cNvSpPr txBox="1"/>
          <p:nvPr/>
        </p:nvSpPr>
        <p:spPr>
          <a:xfrm>
            <a:off x="8007352" y="4172493"/>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a:ln>
                  <a:noFill/>
                </a:ln>
                <a:solidFill>
                  <a:srgbClr val="FFC000"/>
                </a:solidFill>
                <a:effectLst/>
                <a:uLnTx/>
                <a:uFillTx/>
                <a:latin typeface="Calibri" panose="020F0502020204030204"/>
                <a:ea typeface="+mn-ea"/>
                <a:cs typeface="+mn-cs"/>
              </a:rPr>
              <a:t>CMK2</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3" name="TextBox 182">
            <a:extLst>
              <a:ext uri="{FF2B5EF4-FFF2-40B4-BE49-F238E27FC236}">
                <a16:creationId xmlns:a16="http://schemas.microsoft.com/office/drawing/2014/main" id="{6A64AAFF-A053-4FDB-87DD-606A5B91798F}"/>
              </a:ext>
            </a:extLst>
          </p:cNvPr>
          <p:cNvSpPr txBox="1"/>
          <p:nvPr/>
        </p:nvSpPr>
        <p:spPr>
          <a:xfrm>
            <a:off x="8033324" y="4303251"/>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 8</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7" name="TextBox 186">
            <a:extLst>
              <a:ext uri="{FF2B5EF4-FFF2-40B4-BE49-F238E27FC236}">
                <a16:creationId xmlns:a16="http://schemas.microsoft.com/office/drawing/2014/main" id="{6F3921FC-FF9F-45C1-BADA-1B5BA9A0F238}"/>
              </a:ext>
            </a:extLst>
          </p:cNvPr>
          <p:cNvSpPr txBox="1"/>
          <p:nvPr/>
        </p:nvSpPr>
        <p:spPr>
          <a:xfrm>
            <a:off x="8041372" y="4664816"/>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a:ln>
                  <a:noFill/>
                </a:ln>
                <a:solidFill>
                  <a:srgbClr val="FFC000"/>
                </a:solidFill>
                <a:effectLst/>
                <a:uLnTx/>
                <a:uFillTx/>
                <a:latin typeface="Calibri" panose="020F0502020204030204"/>
                <a:ea typeface="+mn-ea"/>
                <a:cs typeface="+mn-cs"/>
              </a:rPr>
              <a:t>CMK3</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8" name="TextBox 187">
            <a:extLst>
              <a:ext uri="{FF2B5EF4-FFF2-40B4-BE49-F238E27FC236}">
                <a16:creationId xmlns:a16="http://schemas.microsoft.com/office/drawing/2014/main" id="{6A64AAFF-A053-4FDB-87DD-606A5B91798F}"/>
              </a:ext>
            </a:extLst>
          </p:cNvPr>
          <p:cNvSpPr txBox="1"/>
          <p:nvPr/>
        </p:nvSpPr>
        <p:spPr>
          <a:xfrm>
            <a:off x="8067344" y="4795574"/>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a:t>
            </a:r>
            <a:r>
              <a:rPr kumimoji="0" lang="en-US" sz="1000" b="1" i="0" u="none" strike="noStrike" kern="1200" cap="none" spc="0" normalizeH="0" noProof="0" dirty="0">
                <a:ln>
                  <a:noFill/>
                </a:ln>
                <a:solidFill>
                  <a:srgbClr val="FFC000"/>
                </a:solidFill>
                <a:effectLst/>
                <a:uLnTx/>
                <a:uFillTx/>
                <a:latin typeface="Calibri" panose="020F0502020204030204"/>
                <a:ea typeface="+mn-ea"/>
                <a:cs typeface="+mn-cs"/>
              </a:rPr>
              <a:t> 9</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pic>
        <p:nvPicPr>
          <p:cNvPr id="209" name="Picture 208"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95097" y="3798626"/>
            <a:ext cx="154013" cy="719213"/>
          </a:xfrm>
          <a:prstGeom prst="rect">
            <a:avLst/>
          </a:prstGeom>
        </p:spPr>
      </p:pic>
      <p:sp>
        <p:nvSpPr>
          <p:cNvPr id="210" name="TextBox 209">
            <a:extLst>
              <a:ext uri="{FF2B5EF4-FFF2-40B4-BE49-F238E27FC236}">
                <a16:creationId xmlns:a16="http://schemas.microsoft.com/office/drawing/2014/main" id="{3F5293CB-EFA4-40BA-9E2A-05B1198DB2D6}"/>
              </a:ext>
            </a:extLst>
          </p:cNvPr>
          <p:cNvSpPr txBox="1"/>
          <p:nvPr/>
        </p:nvSpPr>
        <p:spPr>
          <a:xfrm>
            <a:off x="9776139" y="3851816"/>
            <a:ext cx="300324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Second interlock module-Beam Line</a:t>
            </a:r>
          </a:p>
        </p:txBody>
      </p:sp>
      <p:pic>
        <p:nvPicPr>
          <p:cNvPr id="211" name="Picture 210"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95097" y="4248698"/>
            <a:ext cx="154013" cy="719213"/>
          </a:xfrm>
          <a:prstGeom prst="rect">
            <a:avLst/>
          </a:prstGeom>
        </p:spPr>
      </p:pic>
      <p:sp>
        <p:nvSpPr>
          <p:cNvPr id="212" name="TextBox 211">
            <a:extLst>
              <a:ext uri="{FF2B5EF4-FFF2-40B4-BE49-F238E27FC236}">
                <a16:creationId xmlns:a16="http://schemas.microsoft.com/office/drawing/2014/main" id="{3F5293CB-EFA4-40BA-9E2A-05B1198DB2D6}"/>
              </a:ext>
            </a:extLst>
          </p:cNvPr>
          <p:cNvSpPr txBox="1"/>
          <p:nvPr/>
        </p:nvSpPr>
        <p:spPr>
          <a:xfrm>
            <a:off x="9782107" y="4277824"/>
            <a:ext cx="270250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Third interlock module-Beam Line</a:t>
            </a:r>
          </a:p>
        </p:txBody>
      </p:sp>
      <p:pic>
        <p:nvPicPr>
          <p:cNvPr id="217" name="Picture 216">
            <a:extLst>
              <a:ext uri="{FF2B5EF4-FFF2-40B4-BE49-F238E27FC236}">
                <a16:creationId xmlns:a16="http://schemas.microsoft.com/office/drawing/2014/main" id="{96580D9A-FAA5-4C1C-9C1F-8F24DD795202}"/>
              </a:ext>
            </a:extLst>
          </p:cNvPr>
          <p:cNvPicPr>
            <a:picLocks noChangeAspect="1"/>
          </p:cNvPicPr>
          <p:nvPr/>
        </p:nvPicPr>
        <p:blipFill>
          <a:blip r:embed="rId3"/>
          <a:stretch>
            <a:fillRect/>
          </a:stretch>
        </p:blipFill>
        <p:spPr>
          <a:xfrm>
            <a:off x="9821325" y="5665875"/>
            <a:ext cx="356647" cy="575737"/>
          </a:xfrm>
          <a:prstGeom prst="rect">
            <a:avLst/>
          </a:prstGeom>
        </p:spPr>
      </p:pic>
      <p:sp>
        <p:nvSpPr>
          <p:cNvPr id="218" name="TextBox 217">
            <a:extLst>
              <a:ext uri="{FF2B5EF4-FFF2-40B4-BE49-F238E27FC236}">
                <a16:creationId xmlns:a16="http://schemas.microsoft.com/office/drawing/2014/main" id="{3F5293CB-EFA4-40BA-9E2A-05B1198DB2D6}"/>
              </a:ext>
            </a:extLst>
          </p:cNvPr>
          <p:cNvSpPr txBox="1"/>
          <p:nvPr/>
        </p:nvSpPr>
        <p:spPr>
          <a:xfrm>
            <a:off x="9734426" y="5450067"/>
            <a:ext cx="21606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First access door-Ground Level</a:t>
            </a:r>
          </a:p>
        </p:txBody>
      </p:sp>
      <p:sp>
        <p:nvSpPr>
          <p:cNvPr id="219" name="TextBox 218">
            <a:extLst>
              <a:ext uri="{FF2B5EF4-FFF2-40B4-BE49-F238E27FC236}">
                <a16:creationId xmlns:a16="http://schemas.microsoft.com/office/drawing/2014/main" id="{3F5293CB-EFA4-40BA-9E2A-05B1198DB2D6}"/>
              </a:ext>
            </a:extLst>
          </p:cNvPr>
          <p:cNvSpPr txBox="1"/>
          <p:nvPr/>
        </p:nvSpPr>
        <p:spPr>
          <a:xfrm>
            <a:off x="9734426" y="6185380"/>
            <a:ext cx="232270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Second access door-Elevated Level</a:t>
            </a:r>
          </a:p>
        </p:txBody>
      </p:sp>
      <p:grpSp>
        <p:nvGrpSpPr>
          <p:cNvPr id="7" name="Group 6"/>
          <p:cNvGrpSpPr/>
          <p:nvPr/>
        </p:nvGrpSpPr>
        <p:grpSpPr>
          <a:xfrm>
            <a:off x="7581732" y="3126543"/>
            <a:ext cx="465937" cy="3046559"/>
            <a:chOff x="6827917" y="1729978"/>
            <a:chExt cx="465937" cy="3046559"/>
          </a:xfrm>
        </p:grpSpPr>
        <p:sp>
          <p:nvSpPr>
            <p:cNvPr id="121" name="Hexagon 120">
              <a:extLst>
                <a:ext uri="{FF2B5EF4-FFF2-40B4-BE49-F238E27FC236}">
                  <a16:creationId xmlns:a16="http://schemas.microsoft.com/office/drawing/2014/main" id="{15D9EB00-D9BC-43A1-8B36-80B15A2FB446}"/>
                </a:ext>
              </a:extLst>
            </p:cNvPr>
            <p:cNvSpPr/>
            <p:nvPr/>
          </p:nvSpPr>
          <p:spPr>
            <a:xfrm rot="5400000">
              <a:off x="6916412" y="3752315"/>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ounded Rectangle 49">
              <a:extLst>
                <a:ext uri="{FF2B5EF4-FFF2-40B4-BE49-F238E27FC236}">
                  <a16:creationId xmlns:a16="http://schemas.microsoft.com/office/drawing/2014/main" id="{57242B98-AF55-4119-BA5C-38A658730D00}"/>
                </a:ext>
              </a:extLst>
            </p:cNvPr>
            <p:cNvSpPr/>
            <p:nvPr/>
          </p:nvSpPr>
          <p:spPr>
            <a:xfrm rot="5400000">
              <a:off x="5537606" y="3020289"/>
              <a:ext cx="3046559" cy="465937"/>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0" name="Hexagon 219">
              <a:extLst>
                <a:ext uri="{FF2B5EF4-FFF2-40B4-BE49-F238E27FC236}">
                  <a16:creationId xmlns:a16="http://schemas.microsoft.com/office/drawing/2014/main" id="{15D9EB00-D9BC-43A1-8B36-80B15A2FB446}"/>
                </a:ext>
              </a:extLst>
            </p:cNvPr>
            <p:cNvSpPr/>
            <p:nvPr/>
          </p:nvSpPr>
          <p:spPr>
            <a:xfrm rot="5400000">
              <a:off x="6920496" y="4228591"/>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1" name="Hexagon 220">
              <a:extLst>
                <a:ext uri="{FF2B5EF4-FFF2-40B4-BE49-F238E27FC236}">
                  <a16:creationId xmlns:a16="http://schemas.microsoft.com/office/drawing/2014/main" id="{15D9EB00-D9BC-43A1-8B36-80B15A2FB446}"/>
                </a:ext>
              </a:extLst>
            </p:cNvPr>
            <p:cNvSpPr/>
            <p:nvPr/>
          </p:nvSpPr>
          <p:spPr>
            <a:xfrm rot="5400000">
              <a:off x="6904790" y="2312010"/>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2" name="Hexagon 221">
              <a:extLst>
                <a:ext uri="{FF2B5EF4-FFF2-40B4-BE49-F238E27FC236}">
                  <a16:creationId xmlns:a16="http://schemas.microsoft.com/office/drawing/2014/main" id="{15D9EB00-D9BC-43A1-8B36-80B15A2FB446}"/>
                </a:ext>
              </a:extLst>
            </p:cNvPr>
            <p:cNvSpPr/>
            <p:nvPr/>
          </p:nvSpPr>
          <p:spPr>
            <a:xfrm rot="5400000">
              <a:off x="6903037" y="2785840"/>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Hexagon 222">
              <a:extLst>
                <a:ext uri="{FF2B5EF4-FFF2-40B4-BE49-F238E27FC236}">
                  <a16:creationId xmlns:a16="http://schemas.microsoft.com/office/drawing/2014/main" id="{15D9EB00-D9BC-43A1-8B36-80B15A2FB446}"/>
                </a:ext>
              </a:extLst>
            </p:cNvPr>
            <p:cNvSpPr/>
            <p:nvPr/>
          </p:nvSpPr>
          <p:spPr>
            <a:xfrm rot="5400000">
              <a:off x="6908256" y="3270753"/>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6" name="Oval 225">
            <a:extLst>
              <a:ext uri="{FF2B5EF4-FFF2-40B4-BE49-F238E27FC236}">
                <a16:creationId xmlns:a16="http://schemas.microsoft.com/office/drawing/2014/main" id="{ABE251DC-CC29-4143-A2FC-AFECC4E43241}"/>
              </a:ext>
            </a:extLst>
          </p:cNvPr>
          <p:cNvSpPr/>
          <p:nvPr/>
        </p:nvSpPr>
        <p:spPr>
          <a:xfrm>
            <a:off x="3820656" y="2256115"/>
            <a:ext cx="118821" cy="11219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8" name="Donut 120">
            <a:extLst>
              <a:ext uri="{FF2B5EF4-FFF2-40B4-BE49-F238E27FC236}">
                <a16:creationId xmlns:a16="http://schemas.microsoft.com/office/drawing/2014/main" id="{2F8B7716-B604-4DDD-A7BA-D0F645821D18}"/>
              </a:ext>
            </a:extLst>
          </p:cNvPr>
          <p:cNvSpPr/>
          <p:nvPr/>
        </p:nvSpPr>
        <p:spPr>
          <a:xfrm>
            <a:off x="3616772" y="2088518"/>
            <a:ext cx="506347" cy="467262"/>
          </a:xfrm>
          <a:prstGeom prst="donut">
            <a:avLst>
              <a:gd name="adj" fmla="val 1716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Oval 232">
            <a:extLst>
              <a:ext uri="{FF2B5EF4-FFF2-40B4-BE49-F238E27FC236}">
                <a16:creationId xmlns:a16="http://schemas.microsoft.com/office/drawing/2014/main" id="{ABE251DC-CC29-4143-A2FC-AFECC4E43241}"/>
              </a:ext>
            </a:extLst>
          </p:cNvPr>
          <p:cNvSpPr/>
          <p:nvPr/>
        </p:nvSpPr>
        <p:spPr>
          <a:xfrm>
            <a:off x="4750790" y="2273697"/>
            <a:ext cx="118821" cy="11219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4" name="Straight Connector 233">
            <a:extLst>
              <a:ext uri="{FF2B5EF4-FFF2-40B4-BE49-F238E27FC236}">
                <a16:creationId xmlns:a16="http://schemas.microsoft.com/office/drawing/2014/main" id="{B99125AB-BB53-4D8B-B230-334E1FAA23F2}"/>
              </a:ext>
            </a:extLst>
          </p:cNvPr>
          <p:cNvCxnSpPr>
            <a:cxnSpLocks/>
          </p:cNvCxnSpPr>
          <p:nvPr/>
        </p:nvCxnSpPr>
        <p:spPr>
          <a:xfrm rot="5400000">
            <a:off x="4810196" y="2015549"/>
            <a:ext cx="0" cy="612000"/>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5" name="Donut 120">
            <a:extLst>
              <a:ext uri="{FF2B5EF4-FFF2-40B4-BE49-F238E27FC236}">
                <a16:creationId xmlns:a16="http://schemas.microsoft.com/office/drawing/2014/main" id="{2F8B7716-B604-4DDD-A7BA-D0F645821D18}"/>
              </a:ext>
            </a:extLst>
          </p:cNvPr>
          <p:cNvSpPr/>
          <p:nvPr/>
        </p:nvSpPr>
        <p:spPr>
          <a:xfrm>
            <a:off x="4546906" y="2106100"/>
            <a:ext cx="506347" cy="467262"/>
          </a:xfrm>
          <a:prstGeom prst="donut">
            <a:avLst>
              <a:gd name="adj" fmla="val 1716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Oval 236">
            <a:extLst>
              <a:ext uri="{FF2B5EF4-FFF2-40B4-BE49-F238E27FC236}">
                <a16:creationId xmlns:a16="http://schemas.microsoft.com/office/drawing/2014/main" id="{ABE251DC-CC29-4143-A2FC-AFECC4E43241}"/>
              </a:ext>
            </a:extLst>
          </p:cNvPr>
          <p:cNvSpPr/>
          <p:nvPr/>
        </p:nvSpPr>
        <p:spPr>
          <a:xfrm>
            <a:off x="6471836" y="2272196"/>
            <a:ext cx="118821" cy="112198"/>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8" name="Straight Connector 237">
            <a:extLst>
              <a:ext uri="{FF2B5EF4-FFF2-40B4-BE49-F238E27FC236}">
                <a16:creationId xmlns:a16="http://schemas.microsoft.com/office/drawing/2014/main" id="{B99125AB-BB53-4D8B-B230-334E1FAA23F2}"/>
              </a:ext>
            </a:extLst>
          </p:cNvPr>
          <p:cNvCxnSpPr>
            <a:cxnSpLocks/>
          </p:cNvCxnSpPr>
          <p:nvPr/>
        </p:nvCxnSpPr>
        <p:spPr>
          <a:xfrm>
            <a:off x="6531242" y="2014048"/>
            <a:ext cx="0" cy="612000"/>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9" name="Donut 120">
            <a:extLst>
              <a:ext uri="{FF2B5EF4-FFF2-40B4-BE49-F238E27FC236}">
                <a16:creationId xmlns:a16="http://schemas.microsoft.com/office/drawing/2014/main" id="{2F8B7716-B604-4DDD-A7BA-D0F645821D18}"/>
              </a:ext>
            </a:extLst>
          </p:cNvPr>
          <p:cNvSpPr/>
          <p:nvPr/>
        </p:nvSpPr>
        <p:spPr>
          <a:xfrm>
            <a:off x="6267952" y="2104599"/>
            <a:ext cx="506347" cy="467262"/>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Oval 240">
            <a:extLst>
              <a:ext uri="{FF2B5EF4-FFF2-40B4-BE49-F238E27FC236}">
                <a16:creationId xmlns:a16="http://schemas.microsoft.com/office/drawing/2014/main" id="{ABE251DC-CC29-4143-A2FC-AFECC4E43241}"/>
              </a:ext>
            </a:extLst>
          </p:cNvPr>
          <p:cNvSpPr/>
          <p:nvPr/>
        </p:nvSpPr>
        <p:spPr>
          <a:xfrm>
            <a:off x="5634825" y="2272196"/>
            <a:ext cx="118821" cy="112198"/>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9" name="Oval 248">
            <a:extLst>
              <a:ext uri="{FF2B5EF4-FFF2-40B4-BE49-F238E27FC236}">
                <a16:creationId xmlns:a16="http://schemas.microsoft.com/office/drawing/2014/main" id="{ABE251DC-CC29-4143-A2FC-AFECC4E43241}"/>
              </a:ext>
            </a:extLst>
          </p:cNvPr>
          <p:cNvSpPr/>
          <p:nvPr/>
        </p:nvSpPr>
        <p:spPr>
          <a:xfrm>
            <a:off x="7757632" y="3307625"/>
            <a:ext cx="118821" cy="112198"/>
          </a:xfrm>
          <a:prstGeom prst="ellipse">
            <a:avLst/>
          </a:prstGeom>
          <a:solidFill>
            <a:schemeClr val="accent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0" name="Straight Connector 249">
            <a:extLst>
              <a:ext uri="{FF2B5EF4-FFF2-40B4-BE49-F238E27FC236}">
                <a16:creationId xmlns:a16="http://schemas.microsoft.com/office/drawing/2014/main" id="{B99125AB-BB53-4D8B-B230-334E1FAA23F2}"/>
              </a:ext>
            </a:extLst>
          </p:cNvPr>
          <p:cNvCxnSpPr>
            <a:cxnSpLocks/>
          </p:cNvCxnSpPr>
          <p:nvPr/>
        </p:nvCxnSpPr>
        <p:spPr>
          <a:xfrm rot="5400000">
            <a:off x="7817038" y="3049477"/>
            <a:ext cx="0" cy="612000"/>
          </a:xfrm>
          <a:prstGeom prst="line">
            <a:avLst/>
          </a:prstGeom>
          <a:ln w="38100">
            <a:solidFill>
              <a:schemeClr val="accent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1" name="Donut 120">
            <a:extLst>
              <a:ext uri="{FF2B5EF4-FFF2-40B4-BE49-F238E27FC236}">
                <a16:creationId xmlns:a16="http://schemas.microsoft.com/office/drawing/2014/main" id="{2F8B7716-B604-4DDD-A7BA-D0F645821D18}"/>
              </a:ext>
            </a:extLst>
          </p:cNvPr>
          <p:cNvSpPr/>
          <p:nvPr/>
        </p:nvSpPr>
        <p:spPr>
          <a:xfrm>
            <a:off x="7553748" y="3140028"/>
            <a:ext cx="506347" cy="467262"/>
          </a:xfrm>
          <a:prstGeom prst="donut">
            <a:avLst>
              <a:gd name="adj" fmla="val 1716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Oval 252">
            <a:extLst>
              <a:ext uri="{FF2B5EF4-FFF2-40B4-BE49-F238E27FC236}">
                <a16:creationId xmlns:a16="http://schemas.microsoft.com/office/drawing/2014/main" id="{ABE251DC-CC29-4143-A2FC-AFECC4E43241}"/>
              </a:ext>
            </a:extLst>
          </p:cNvPr>
          <p:cNvSpPr/>
          <p:nvPr/>
        </p:nvSpPr>
        <p:spPr>
          <a:xfrm>
            <a:off x="7758099" y="4324517"/>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4" name="Straight Connector 253">
            <a:extLst>
              <a:ext uri="{FF2B5EF4-FFF2-40B4-BE49-F238E27FC236}">
                <a16:creationId xmlns:a16="http://schemas.microsoft.com/office/drawing/2014/main" id="{B99125AB-BB53-4D8B-B230-334E1FAA23F2}"/>
              </a:ext>
            </a:extLst>
          </p:cNvPr>
          <p:cNvCxnSpPr>
            <a:cxnSpLocks/>
          </p:cNvCxnSpPr>
          <p:nvPr/>
        </p:nvCxnSpPr>
        <p:spPr>
          <a:xfrm>
            <a:off x="7817505" y="4066369"/>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5" name="Donut 120">
            <a:extLst>
              <a:ext uri="{FF2B5EF4-FFF2-40B4-BE49-F238E27FC236}">
                <a16:creationId xmlns:a16="http://schemas.microsoft.com/office/drawing/2014/main" id="{2F8B7716-B604-4DDD-A7BA-D0F645821D18}"/>
              </a:ext>
            </a:extLst>
          </p:cNvPr>
          <p:cNvSpPr/>
          <p:nvPr/>
        </p:nvSpPr>
        <p:spPr>
          <a:xfrm>
            <a:off x="7554215" y="4156920"/>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Oval 256">
            <a:extLst>
              <a:ext uri="{FF2B5EF4-FFF2-40B4-BE49-F238E27FC236}">
                <a16:creationId xmlns:a16="http://schemas.microsoft.com/office/drawing/2014/main" id="{ABE251DC-CC29-4143-A2FC-AFECC4E43241}"/>
              </a:ext>
            </a:extLst>
          </p:cNvPr>
          <p:cNvSpPr/>
          <p:nvPr/>
        </p:nvSpPr>
        <p:spPr>
          <a:xfrm>
            <a:off x="7757632" y="4801544"/>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8" name="Straight Connector 257">
            <a:extLst>
              <a:ext uri="{FF2B5EF4-FFF2-40B4-BE49-F238E27FC236}">
                <a16:creationId xmlns:a16="http://schemas.microsoft.com/office/drawing/2014/main" id="{B99125AB-BB53-4D8B-B230-334E1FAA23F2}"/>
              </a:ext>
            </a:extLst>
          </p:cNvPr>
          <p:cNvCxnSpPr>
            <a:cxnSpLocks/>
          </p:cNvCxnSpPr>
          <p:nvPr/>
        </p:nvCxnSpPr>
        <p:spPr>
          <a:xfrm>
            <a:off x="7817038" y="4543396"/>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9" name="Donut 120">
            <a:extLst>
              <a:ext uri="{FF2B5EF4-FFF2-40B4-BE49-F238E27FC236}">
                <a16:creationId xmlns:a16="http://schemas.microsoft.com/office/drawing/2014/main" id="{2F8B7716-B604-4DDD-A7BA-D0F645821D18}"/>
              </a:ext>
            </a:extLst>
          </p:cNvPr>
          <p:cNvSpPr/>
          <p:nvPr/>
        </p:nvSpPr>
        <p:spPr>
          <a:xfrm>
            <a:off x="7553748" y="4633947"/>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TextBox 269">
            <a:extLst>
              <a:ext uri="{FF2B5EF4-FFF2-40B4-BE49-F238E27FC236}">
                <a16:creationId xmlns:a16="http://schemas.microsoft.com/office/drawing/2014/main" id="{8747F577-AAF5-4C88-A5E8-4D36FA1DD01F}"/>
              </a:ext>
            </a:extLst>
          </p:cNvPr>
          <p:cNvSpPr txBox="1"/>
          <p:nvPr/>
        </p:nvSpPr>
        <p:spPr>
          <a:xfrm>
            <a:off x="4536166" y="2544749"/>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Slot 2</a:t>
            </a:r>
            <a:endParaRPr kumimoji="0" lang="en-SE"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2" name="TextBox 271">
            <a:extLst>
              <a:ext uri="{FF2B5EF4-FFF2-40B4-BE49-F238E27FC236}">
                <a16:creationId xmlns:a16="http://schemas.microsoft.com/office/drawing/2014/main" id="{8747F577-AAF5-4C88-A5E8-4D36FA1DD01F}"/>
              </a:ext>
            </a:extLst>
          </p:cNvPr>
          <p:cNvSpPr txBox="1"/>
          <p:nvPr/>
        </p:nvSpPr>
        <p:spPr>
          <a:xfrm>
            <a:off x="5426852" y="2544749"/>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Slot 3</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47" name="TextBox 146">
            <a:extLst>
              <a:ext uri="{FF2B5EF4-FFF2-40B4-BE49-F238E27FC236}">
                <a16:creationId xmlns:a16="http://schemas.microsoft.com/office/drawing/2014/main" id="{4D89D54A-E752-4EF0-9497-1E63810CBE9C}"/>
              </a:ext>
            </a:extLst>
          </p:cNvPr>
          <p:cNvSpPr txBox="1"/>
          <p:nvPr/>
        </p:nvSpPr>
        <p:spPr>
          <a:xfrm>
            <a:off x="4624194" y="2068668"/>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268" name="TextBox 267">
            <a:extLst>
              <a:ext uri="{FF2B5EF4-FFF2-40B4-BE49-F238E27FC236}">
                <a16:creationId xmlns:a16="http://schemas.microsoft.com/office/drawing/2014/main" id="{4D89D54A-E752-4EF0-9497-1E63810CBE9C}"/>
              </a:ext>
            </a:extLst>
          </p:cNvPr>
          <p:cNvSpPr txBox="1"/>
          <p:nvPr/>
        </p:nvSpPr>
        <p:spPr>
          <a:xfrm>
            <a:off x="5521692" y="2066684"/>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grpSp>
        <p:nvGrpSpPr>
          <p:cNvPr id="2" name="Group 1"/>
          <p:cNvGrpSpPr/>
          <p:nvPr/>
        </p:nvGrpSpPr>
        <p:grpSpPr>
          <a:xfrm>
            <a:off x="5622467" y="2066684"/>
            <a:ext cx="1752789" cy="1424451"/>
            <a:chOff x="4020922" y="879135"/>
            <a:chExt cx="1752789" cy="1424451"/>
          </a:xfrm>
        </p:grpSpPr>
        <p:sp>
          <p:nvSpPr>
            <p:cNvPr id="16" name="TextBox 15">
              <a:extLst>
                <a:ext uri="{FF2B5EF4-FFF2-40B4-BE49-F238E27FC236}">
                  <a16:creationId xmlns:a16="http://schemas.microsoft.com/office/drawing/2014/main" id="{5422831D-55C0-49B0-B2F6-953B83D479D3}"/>
                </a:ext>
              </a:extLst>
            </p:cNvPr>
            <p:cNvSpPr txBox="1"/>
            <p:nvPr/>
          </p:nvSpPr>
          <p:spPr>
            <a:xfrm>
              <a:off x="4020922" y="1920242"/>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Slot 5</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255EFA4-78FB-4006-B590-DABC397B9952}"/>
                </a:ext>
              </a:extLst>
            </p:cNvPr>
            <p:cNvSpPr txBox="1"/>
            <p:nvPr/>
          </p:nvSpPr>
          <p:spPr>
            <a:xfrm>
              <a:off x="4099969" y="1738663"/>
              <a:ext cx="5377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AVK</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nvGrpSpPr>
            <p:cNvPr id="244" name="Group 243"/>
            <p:cNvGrpSpPr/>
            <p:nvPr/>
          </p:nvGrpSpPr>
          <p:grpSpPr>
            <a:xfrm>
              <a:off x="4660710" y="1673771"/>
              <a:ext cx="506347" cy="612000"/>
              <a:chOff x="2862957" y="810418"/>
              <a:chExt cx="506347" cy="612000"/>
            </a:xfrm>
          </p:grpSpPr>
          <p:sp>
            <p:nvSpPr>
              <p:cNvPr id="245" name="Oval 244">
                <a:extLst>
                  <a:ext uri="{FF2B5EF4-FFF2-40B4-BE49-F238E27FC236}">
                    <a16:creationId xmlns:a16="http://schemas.microsoft.com/office/drawing/2014/main" id="{ABE251DC-CC29-4143-A2FC-AFECC4E43241}"/>
                  </a:ext>
                </a:extLst>
              </p:cNvPr>
              <p:cNvSpPr/>
              <p:nvPr/>
            </p:nvSpPr>
            <p:spPr>
              <a:xfrm>
                <a:off x="3066841" y="1068566"/>
                <a:ext cx="118821" cy="112198"/>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6" name="Straight Connector 245">
                <a:extLst>
                  <a:ext uri="{FF2B5EF4-FFF2-40B4-BE49-F238E27FC236}">
                    <a16:creationId xmlns:a16="http://schemas.microsoft.com/office/drawing/2014/main" id="{B99125AB-BB53-4D8B-B230-334E1FAA23F2}"/>
                  </a:ext>
                </a:extLst>
              </p:cNvPr>
              <p:cNvCxnSpPr>
                <a:cxnSpLocks/>
              </p:cNvCxnSpPr>
              <p:nvPr/>
            </p:nvCxnSpPr>
            <p:spPr>
              <a:xfrm>
                <a:off x="3126247" y="810418"/>
                <a:ext cx="0" cy="612000"/>
              </a:xfrm>
              <a:prstGeom prst="line">
                <a:avLst/>
              </a:prstGeom>
              <a:ln w="38100">
                <a:solidFill>
                  <a:srgbClr val="7030A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47" name="Donut 120">
                <a:extLst>
                  <a:ext uri="{FF2B5EF4-FFF2-40B4-BE49-F238E27FC236}">
                    <a16:creationId xmlns:a16="http://schemas.microsoft.com/office/drawing/2014/main" id="{2F8B7716-B604-4DDD-A7BA-D0F645821D18}"/>
                  </a:ext>
                </a:extLst>
              </p:cNvPr>
              <p:cNvSpPr/>
              <p:nvPr/>
            </p:nvSpPr>
            <p:spPr>
              <a:xfrm>
                <a:off x="2862957" y="900969"/>
                <a:ext cx="506347" cy="467262"/>
              </a:xfrm>
              <a:prstGeom prst="donut">
                <a:avLst>
                  <a:gd name="adj" fmla="val 17161"/>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1" name="TextBox 270">
              <a:extLst>
                <a:ext uri="{FF2B5EF4-FFF2-40B4-BE49-F238E27FC236}">
                  <a16:creationId xmlns:a16="http://schemas.microsoft.com/office/drawing/2014/main" id="{8747F577-AAF5-4C88-A5E8-4D36FA1DD01F}"/>
                </a:ext>
              </a:extLst>
            </p:cNvPr>
            <p:cNvSpPr txBox="1"/>
            <p:nvPr/>
          </p:nvSpPr>
          <p:spPr>
            <a:xfrm>
              <a:off x="5163156" y="1357200"/>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Slot 4</a:t>
              </a:r>
              <a:endParaRPr kumimoji="0" lang="en-SE" sz="12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269" name="TextBox 268">
              <a:extLst>
                <a:ext uri="{FF2B5EF4-FFF2-40B4-BE49-F238E27FC236}">
                  <a16:creationId xmlns:a16="http://schemas.microsoft.com/office/drawing/2014/main" id="{4D89D54A-E752-4EF0-9497-1E63810CBE9C}"/>
                </a:ext>
              </a:extLst>
            </p:cNvPr>
            <p:cNvSpPr txBox="1"/>
            <p:nvPr/>
          </p:nvSpPr>
          <p:spPr>
            <a:xfrm>
              <a:off x="4736435" y="1722053"/>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59" name="Rounded Rectangle 49">
              <a:extLst>
                <a:ext uri="{FF2B5EF4-FFF2-40B4-BE49-F238E27FC236}">
                  <a16:creationId xmlns:a16="http://schemas.microsoft.com/office/drawing/2014/main" id="{98EC79BC-00C0-4657-805F-3BACAB9E8C25}"/>
                </a:ext>
              </a:extLst>
            </p:cNvPr>
            <p:cNvSpPr/>
            <p:nvPr/>
          </p:nvSpPr>
          <p:spPr>
            <a:xfrm rot="16200000">
              <a:off x="4213146" y="1358333"/>
              <a:ext cx="1424451" cy="466056"/>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2" name="Hexagon 161">
              <a:extLst>
                <a:ext uri="{FF2B5EF4-FFF2-40B4-BE49-F238E27FC236}">
                  <a16:creationId xmlns:a16="http://schemas.microsoft.com/office/drawing/2014/main" id="{488F710F-0C29-4A53-8322-366BD88EBECE}"/>
                </a:ext>
              </a:extLst>
            </p:cNvPr>
            <p:cNvSpPr/>
            <p:nvPr/>
          </p:nvSpPr>
          <p:spPr>
            <a:xfrm rot="16200000">
              <a:off x="4764572" y="1782099"/>
              <a:ext cx="321599" cy="385403"/>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3" name="Hexagon 162">
              <a:extLst>
                <a:ext uri="{FF2B5EF4-FFF2-40B4-BE49-F238E27FC236}">
                  <a16:creationId xmlns:a16="http://schemas.microsoft.com/office/drawing/2014/main" id="{FEF712CB-8215-438B-A40A-1444241A8586}"/>
                </a:ext>
              </a:extLst>
            </p:cNvPr>
            <p:cNvSpPr/>
            <p:nvPr/>
          </p:nvSpPr>
          <p:spPr>
            <a:xfrm rot="16200000">
              <a:off x="4764572" y="1355149"/>
              <a:ext cx="321599" cy="385403"/>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Hexagon 163">
              <a:extLst>
                <a:ext uri="{FF2B5EF4-FFF2-40B4-BE49-F238E27FC236}">
                  <a16:creationId xmlns:a16="http://schemas.microsoft.com/office/drawing/2014/main" id="{0FC97256-8DFE-4B98-B7ED-880D75F7FE5D}"/>
                </a:ext>
              </a:extLst>
            </p:cNvPr>
            <p:cNvSpPr/>
            <p:nvPr/>
          </p:nvSpPr>
          <p:spPr>
            <a:xfrm rot="16200000">
              <a:off x="4761385" y="946879"/>
              <a:ext cx="327972" cy="385407"/>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5" name="Hexagon 164">
            <a:extLst>
              <a:ext uri="{FF2B5EF4-FFF2-40B4-BE49-F238E27FC236}">
                <a16:creationId xmlns:a16="http://schemas.microsoft.com/office/drawing/2014/main" id="{15D9EB00-D9BC-43A1-8B36-80B15A2FB446}"/>
              </a:ext>
            </a:extLst>
          </p:cNvPr>
          <p:cNvSpPr/>
          <p:nvPr/>
        </p:nvSpPr>
        <p:spPr>
          <a:xfrm rot="5400000">
            <a:off x="7658615" y="3169158"/>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12F8C2B0-1DB6-542C-E6EF-DCEED2204AD3}"/>
              </a:ext>
            </a:extLst>
          </p:cNvPr>
          <p:cNvGrpSpPr/>
          <p:nvPr/>
        </p:nvGrpSpPr>
        <p:grpSpPr>
          <a:xfrm>
            <a:off x="8638697" y="5218725"/>
            <a:ext cx="856381" cy="227191"/>
            <a:chOff x="5146045" y="1182450"/>
            <a:chExt cx="1143068" cy="303170"/>
          </a:xfrm>
        </p:grpSpPr>
        <p:pic>
          <p:nvPicPr>
            <p:cNvPr id="8" name="Picture 7">
              <a:extLst>
                <a:ext uri="{FF2B5EF4-FFF2-40B4-BE49-F238E27FC236}">
                  <a16:creationId xmlns:a16="http://schemas.microsoft.com/office/drawing/2014/main" id="{1EC3FE57-8EDD-BACB-A6A6-F8022EE9ED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chemeClr val="tx1"/>
              </a:glow>
            </a:effectLst>
          </p:spPr>
        </p:pic>
        <p:sp>
          <p:nvSpPr>
            <p:cNvPr id="9" name="TextBox 8">
              <a:extLst>
                <a:ext uri="{FF2B5EF4-FFF2-40B4-BE49-F238E27FC236}">
                  <a16:creationId xmlns:a16="http://schemas.microsoft.com/office/drawing/2014/main" id="{1E653D5E-CCA8-E9A1-03B9-12BF51E918A0}"/>
                </a:ext>
              </a:extLst>
            </p:cNvPr>
            <p:cNvSpPr txBox="1"/>
            <p:nvPr/>
          </p:nvSpPr>
          <p:spPr>
            <a:xfrm>
              <a:off x="5642487" y="1242102"/>
              <a:ext cx="64662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panose="020F0502020204030204"/>
                  <a:ea typeface="+mn-ea"/>
                  <a:cs typeface="+mn-cs"/>
                </a:rPr>
                <a:t>EK1</a:t>
              </a:r>
            </a:p>
          </p:txBody>
        </p:sp>
      </p:grpSp>
      <p:sp>
        <p:nvSpPr>
          <p:cNvPr id="14" name="TextBox 13">
            <a:extLst>
              <a:ext uri="{FF2B5EF4-FFF2-40B4-BE49-F238E27FC236}">
                <a16:creationId xmlns:a16="http://schemas.microsoft.com/office/drawing/2014/main" id="{F8AECDFA-4923-9E20-5B67-53A6B3FAB802}"/>
              </a:ext>
            </a:extLst>
          </p:cNvPr>
          <p:cNvSpPr txBox="1"/>
          <p:nvPr/>
        </p:nvSpPr>
        <p:spPr>
          <a:xfrm>
            <a:off x="8062917" y="5142586"/>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effectLst/>
                <a:uLnTx/>
                <a:uFillTx/>
                <a:latin typeface="Calibri" panose="020F0502020204030204"/>
                <a:ea typeface="+mn-ea"/>
                <a:cs typeface="+mn-cs"/>
              </a:rPr>
              <a:t>EK1</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5576BF5-8C01-95B0-8DD5-A8A23B092C7E}"/>
              </a:ext>
            </a:extLst>
          </p:cNvPr>
          <p:cNvSpPr txBox="1"/>
          <p:nvPr/>
        </p:nvSpPr>
        <p:spPr>
          <a:xfrm>
            <a:off x="8063445" y="5273344"/>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Calibri" panose="020F0502020204030204"/>
                <a:ea typeface="+mn-ea"/>
                <a:cs typeface="+mn-cs"/>
              </a:rPr>
              <a:t>Slot 10</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2CEDF27E-6D2C-49C7-3EE9-79A35A19E05D}"/>
              </a:ext>
            </a:extLst>
          </p:cNvPr>
          <p:cNvGrpSpPr/>
          <p:nvPr/>
        </p:nvGrpSpPr>
        <p:grpSpPr>
          <a:xfrm>
            <a:off x="8661021" y="5720057"/>
            <a:ext cx="856381" cy="244757"/>
            <a:chOff x="5146045" y="1182450"/>
            <a:chExt cx="1143068" cy="326611"/>
          </a:xfrm>
        </p:grpSpPr>
        <p:pic>
          <p:nvPicPr>
            <p:cNvPr id="18" name="Picture 17">
              <a:extLst>
                <a:ext uri="{FF2B5EF4-FFF2-40B4-BE49-F238E27FC236}">
                  <a16:creationId xmlns:a16="http://schemas.microsoft.com/office/drawing/2014/main" id="{261EBC49-4B0C-4D7F-70D0-093EE16B73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chemeClr val="tx1"/>
              </a:glow>
            </a:effectLst>
          </p:spPr>
        </p:pic>
        <p:sp>
          <p:nvSpPr>
            <p:cNvPr id="19" name="TextBox 18">
              <a:extLst>
                <a:ext uri="{FF2B5EF4-FFF2-40B4-BE49-F238E27FC236}">
                  <a16:creationId xmlns:a16="http://schemas.microsoft.com/office/drawing/2014/main" id="{77D4BED1-3633-FBF2-D675-4E65800479B2}"/>
                </a:ext>
              </a:extLst>
            </p:cNvPr>
            <p:cNvSpPr txBox="1"/>
            <p:nvPr/>
          </p:nvSpPr>
          <p:spPr>
            <a:xfrm>
              <a:off x="5642487" y="1242102"/>
              <a:ext cx="646626"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panose="020F0502020204030204"/>
                  <a:ea typeface="+mn-ea"/>
                  <a:cs typeface="+mn-cs"/>
                </a:rPr>
                <a:t>EK2</a:t>
              </a:r>
            </a:p>
          </p:txBody>
        </p:sp>
      </p:grpSp>
      <p:sp>
        <p:nvSpPr>
          <p:cNvPr id="20" name="TextBox 19">
            <a:extLst>
              <a:ext uri="{FF2B5EF4-FFF2-40B4-BE49-F238E27FC236}">
                <a16:creationId xmlns:a16="http://schemas.microsoft.com/office/drawing/2014/main" id="{DACCECA5-F851-30B2-2458-3C3EF344EB1C}"/>
              </a:ext>
            </a:extLst>
          </p:cNvPr>
          <p:cNvSpPr txBox="1"/>
          <p:nvPr/>
        </p:nvSpPr>
        <p:spPr>
          <a:xfrm>
            <a:off x="8085241" y="5643919"/>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effectLst/>
                <a:uLnTx/>
                <a:uFillTx/>
                <a:latin typeface="Calibri" panose="020F0502020204030204"/>
                <a:ea typeface="+mn-ea"/>
                <a:cs typeface="+mn-cs"/>
              </a:rPr>
              <a:t>EK2</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812E26E-3DD9-C960-EFCB-2289808C0C8F}"/>
              </a:ext>
            </a:extLst>
          </p:cNvPr>
          <p:cNvSpPr txBox="1"/>
          <p:nvPr/>
        </p:nvSpPr>
        <p:spPr>
          <a:xfrm>
            <a:off x="8085769" y="5774677"/>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Calibri" panose="020F0502020204030204"/>
                <a:ea typeface="+mn-ea"/>
                <a:cs typeface="+mn-cs"/>
              </a:rPr>
              <a:t>Slot 11</a:t>
            </a:r>
            <a:endParaRPr kumimoji="0" lang="en-SE" sz="1000" b="1" i="0" u="none" strike="noStrike" kern="1200" cap="none" spc="0" normalizeH="0" baseline="0" noProof="0" dirty="0">
              <a:ln>
                <a:noFill/>
              </a:ln>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28A25338-7140-6A03-945F-98D5CE7B41BB}"/>
              </a:ext>
            </a:extLst>
          </p:cNvPr>
          <p:cNvSpPr/>
          <p:nvPr/>
        </p:nvSpPr>
        <p:spPr>
          <a:xfrm>
            <a:off x="7757253" y="5284448"/>
            <a:ext cx="118821" cy="112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4EDD1202-F73E-D62C-B80D-5585766017BE}"/>
              </a:ext>
            </a:extLst>
          </p:cNvPr>
          <p:cNvCxnSpPr>
            <a:cxnSpLocks/>
          </p:cNvCxnSpPr>
          <p:nvPr/>
        </p:nvCxnSpPr>
        <p:spPr>
          <a:xfrm>
            <a:off x="7816659" y="5026300"/>
            <a:ext cx="0" cy="612000"/>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6" name="Donut 120">
            <a:extLst>
              <a:ext uri="{FF2B5EF4-FFF2-40B4-BE49-F238E27FC236}">
                <a16:creationId xmlns:a16="http://schemas.microsoft.com/office/drawing/2014/main" id="{B25DBE6C-09E2-2C72-473F-79CF8F79D619}"/>
              </a:ext>
            </a:extLst>
          </p:cNvPr>
          <p:cNvSpPr/>
          <p:nvPr/>
        </p:nvSpPr>
        <p:spPr>
          <a:xfrm>
            <a:off x="7553369" y="5116851"/>
            <a:ext cx="506347" cy="467262"/>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BDACDCCD-B0D3-4AEA-CE0C-721D82034F4A}"/>
              </a:ext>
            </a:extLst>
          </p:cNvPr>
          <p:cNvSpPr/>
          <p:nvPr/>
        </p:nvSpPr>
        <p:spPr>
          <a:xfrm>
            <a:off x="7758099" y="5766032"/>
            <a:ext cx="118821" cy="112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61054562-A561-C107-45B9-661CB23C7CED}"/>
              </a:ext>
            </a:extLst>
          </p:cNvPr>
          <p:cNvCxnSpPr>
            <a:cxnSpLocks/>
          </p:cNvCxnSpPr>
          <p:nvPr/>
        </p:nvCxnSpPr>
        <p:spPr>
          <a:xfrm>
            <a:off x="7817505" y="5507884"/>
            <a:ext cx="0" cy="612000"/>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9" name="Donut 120">
            <a:extLst>
              <a:ext uri="{FF2B5EF4-FFF2-40B4-BE49-F238E27FC236}">
                <a16:creationId xmlns:a16="http://schemas.microsoft.com/office/drawing/2014/main" id="{7DD50CF8-3F3C-5B6C-8EE8-553AB7A2F1C6}"/>
              </a:ext>
            </a:extLst>
          </p:cNvPr>
          <p:cNvSpPr/>
          <p:nvPr/>
        </p:nvSpPr>
        <p:spPr>
          <a:xfrm>
            <a:off x="7554215" y="5598435"/>
            <a:ext cx="506347" cy="467262"/>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AA3396AA-19BD-AC2E-0EEA-5F39044647EB}"/>
              </a:ext>
            </a:extLst>
          </p:cNvPr>
          <p:cNvGrpSpPr/>
          <p:nvPr/>
        </p:nvGrpSpPr>
        <p:grpSpPr>
          <a:xfrm>
            <a:off x="8643192" y="3770527"/>
            <a:ext cx="856381" cy="244757"/>
            <a:chOff x="5146045" y="1182450"/>
            <a:chExt cx="1143068" cy="326611"/>
          </a:xfrm>
        </p:grpSpPr>
        <p:pic>
          <p:nvPicPr>
            <p:cNvPr id="31" name="Picture 30">
              <a:extLst>
                <a:ext uri="{FF2B5EF4-FFF2-40B4-BE49-F238E27FC236}">
                  <a16:creationId xmlns:a16="http://schemas.microsoft.com/office/drawing/2014/main" id="{25AAA441-D8E5-DDBB-9C22-0AFA202566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rgbClr val="FFC000"/>
              </a:glow>
            </a:effectLst>
          </p:spPr>
        </p:pic>
        <p:sp>
          <p:nvSpPr>
            <p:cNvPr id="32" name="TextBox 31">
              <a:extLst>
                <a:ext uri="{FF2B5EF4-FFF2-40B4-BE49-F238E27FC236}">
                  <a16:creationId xmlns:a16="http://schemas.microsoft.com/office/drawing/2014/main" id="{0428745D-C7F4-728D-CE21-18B47FEE9A59}"/>
                </a:ext>
              </a:extLst>
            </p:cNvPr>
            <p:cNvSpPr txBox="1"/>
            <p:nvPr/>
          </p:nvSpPr>
          <p:spPr>
            <a:xfrm>
              <a:off x="5642487" y="1242102"/>
              <a:ext cx="646626"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FFC000"/>
                  </a:solidFill>
                  <a:effectLst/>
                  <a:uLnTx/>
                  <a:uFillTx/>
                  <a:latin typeface="Calibri" panose="020F0502020204030204"/>
                  <a:ea typeface="+mn-ea"/>
                  <a:cs typeface="+mn-cs"/>
                </a:rPr>
                <a:t>SCMK1</a:t>
              </a:r>
            </a:p>
          </p:txBody>
        </p:sp>
      </p:grpSp>
      <p:grpSp>
        <p:nvGrpSpPr>
          <p:cNvPr id="33" name="Group 32">
            <a:extLst>
              <a:ext uri="{FF2B5EF4-FFF2-40B4-BE49-F238E27FC236}">
                <a16:creationId xmlns:a16="http://schemas.microsoft.com/office/drawing/2014/main" id="{6A61DEC5-5624-F2FA-31B2-C4DC85F87CF4}"/>
              </a:ext>
            </a:extLst>
          </p:cNvPr>
          <p:cNvGrpSpPr/>
          <p:nvPr/>
        </p:nvGrpSpPr>
        <p:grpSpPr>
          <a:xfrm>
            <a:off x="8621954" y="4242869"/>
            <a:ext cx="856381" cy="244757"/>
            <a:chOff x="5146045" y="1182450"/>
            <a:chExt cx="1143068" cy="326611"/>
          </a:xfrm>
        </p:grpSpPr>
        <p:pic>
          <p:nvPicPr>
            <p:cNvPr id="35" name="Picture 34">
              <a:extLst>
                <a:ext uri="{FF2B5EF4-FFF2-40B4-BE49-F238E27FC236}">
                  <a16:creationId xmlns:a16="http://schemas.microsoft.com/office/drawing/2014/main" id="{68B37045-5B73-5335-ECF9-79483B6523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rgbClr val="FFC000"/>
              </a:glow>
            </a:effectLst>
          </p:spPr>
        </p:pic>
        <p:sp>
          <p:nvSpPr>
            <p:cNvPr id="36" name="TextBox 35">
              <a:extLst>
                <a:ext uri="{FF2B5EF4-FFF2-40B4-BE49-F238E27FC236}">
                  <a16:creationId xmlns:a16="http://schemas.microsoft.com/office/drawing/2014/main" id="{3E8A0C62-A9E0-1E95-08A1-1A3DE339C62D}"/>
                </a:ext>
              </a:extLst>
            </p:cNvPr>
            <p:cNvSpPr txBox="1"/>
            <p:nvPr/>
          </p:nvSpPr>
          <p:spPr>
            <a:xfrm>
              <a:off x="5642487" y="1242102"/>
              <a:ext cx="646626"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FFC000"/>
                  </a:solidFill>
                  <a:effectLst/>
                  <a:uLnTx/>
                  <a:uFillTx/>
                  <a:latin typeface="Calibri" panose="020F0502020204030204"/>
                  <a:ea typeface="+mn-ea"/>
                  <a:cs typeface="+mn-cs"/>
                </a:rPr>
                <a:t>SCMK2</a:t>
              </a:r>
            </a:p>
          </p:txBody>
        </p:sp>
      </p:grpSp>
      <p:grpSp>
        <p:nvGrpSpPr>
          <p:cNvPr id="37" name="Group 36">
            <a:extLst>
              <a:ext uri="{FF2B5EF4-FFF2-40B4-BE49-F238E27FC236}">
                <a16:creationId xmlns:a16="http://schemas.microsoft.com/office/drawing/2014/main" id="{E24FAFBA-ECB7-D1E9-3184-2BCB04DDF02C}"/>
              </a:ext>
            </a:extLst>
          </p:cNvPr>
          <p:cNvGrpSpPr/>
          <p:nvPr/>
        </p:nvGrpSpPr>
        <p:grpSpPr>
          <a:xfrm>
            <a:off x="8643942" y="4735192"/>
            <a:ext cx="856381" cy="244757"/>
            <a:chOff x="5146045" y="1182450"/>
            <a:chExt cx="1143068" cy="326611"/>
          </a:xfrm>
        </p:grpSpPr>
        <p:pic>
          <p:nvPicPr>
            <p:cNvPr id="39" name="Picture 38">
              <a:extLst>
                <a:ext uri="{FF2B5EF4-FFF2-40B4-BE49-F238E27FC236}">
                  <a16:creationId xmlns:a16="http://schemas.microsoft.com/office/drawing/2014/main" id="{0CF4487D-BD7C-1DDD-F97F-73F6A25ABE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rgbClr val="FFC000"/>
              </a:glow>
            </a:effectLst>
          </p:spPr>
        </p:pic>
        <p:sp>
          <p:nvSpPr>
            <p:cNvPr id="42" name="TextBox 41">
              <a:extLst>
                <a:ext uri="{FF2B5EF4-FFF2-40B4-BE49-F238E27FC236}">
                  <a16:creationId xmlns:a16="http://schemas.microsoft.com/office/drawing/2014/main" id="{28B0A708-BFE9-913F-7B41-3005C5022BA5}"/>
                </a:ext>
              </a:extLst>
            </p:cNvPr>
            <p:cNvSpPr txBox="1"/>
            <p:nvPr/>
          </p:nvSpPr>
          <p:spPr>
            <a:xfrm>
              <a:off x="5642487" y="1242102"/>
              <a:ext cx="646626"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FFC000"/>
                  </a:solidFill>
                  <a:effectLst/>
                  <a:uLnTx/>
                  <a:uFillTx/>
                  <a:latin typeface="Calibri" panose="020F0502020204030204"/>
                  <a:ea typeface="+mn-ea"/>
                  <a:cs typeface="+mn-cs"/>
                </a:rPr>
                <a:t>SCMK3</a:t>
              </a:r>
            </a:p>
          </p:txBody>
        </p:sp>
      </p:grpSp>
      <p:sp>
        <p:nvSpPr>
          <p:cNvPr id="43" name="TextBox 42">
            <a:extLst>
              <a:ext uri="{FF2B5EF4-FFF2-40B4-BE49-F238E27FC236}">
                <a16:creationId xmlns:a16="http://schemas.microsoft.com/office/drawing/2014/main" id="{09F4D8D6-0CDA-D0EE-5FC5-74EAC9AF76B8}"/>
              </a:ext>
            </a:extLst>
          </p:cNvPr>
          <p:cNvSpPr txBox="1"/>
          <p:nvPr/>
        </p:nvSpPr>
        <p:spPr>
          <a:xfrm>
            <a:off x="7646236" y="3101583"/>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6820528-0AA5-138E-B716-21888B37A795}"/>
              </a:ext>
            </a:extLst>
          </p:cNvPr>
          <p:cNvSpPr/>
          <p:nvPr/>
        </p:nvSpPr>
        <p:spPr>
          <a:xfrm>
            <a:off x="1303578" y="811522"/>
            <a:ext cx="8572804" cy="369332"/>
          </a:xfrm>
          <a:prstGeom prst="rect">
            <a:avLst/>
          </a:prstGeom>
        </p:spPr>
        <p:txBody>
          <a:bodyPr wrap="square">
            <a:spAutoFit/>
          </a:bodyPr>
          <a:lstStyle/>
          <a:p>
            <a:pPr marL="285750" indent="-285750">
              <a:buFont typeface="Wingdings" panose="05000000000000000000" pitchFamily="2" charset="2"/>
              <a:buChar char="Ø"/>
            </a:pPr>
            <a:r>
              <a:rPr lang="en-US" dirty="0">
                <a:solidFill>
                  <a:srgbClr val="666666"/>
                </a:solidFill>
              </a:rPr>
              <a:t>The MK is in slot 2 and ON</a:t>
            </a:r>
            <a:endParaRPr lang="sv-SE" dirty="0">
              <a:solidFill>
                <a:srgbClr val="666666"/>
              </a:solidFill>
            </a:endParaRPr>
          </a:p>
        </p:txBody>
      </p:sp>
      <p:grpSp>
        <p:nvGrpSpPr>
          <p:cNvPr id="6" name="Group 5">
            <a:extLst>
              <a:ext uri="{FF2B5EF4-FFF2-40B4-BE49-F238E27FC236}">
                <a16:creationId xmlns:a16="http://schemas.microsoft.com/office/drawing/2014/main" id="{5A17210B-0F50-F12C-5D6E-59FAC1328DC9}"/>
              </a:ext>
            </a:extLst>
          </p:cNvPr>
          <p:cNvGrpSpPr/>
          <p:nvPr/>
        </p:nvGrpSpPr>
        <p:grpSpPr>
          <a:xfrm>
            <a:off x="5589980" y="1415608"/>
            <a:ext cx="730800" cy="248222"/>
            <a:chOff x="5146045" y="1182450"/>
            <a:chExt cx="1143068" cy="307408"/>
          </a:xfrm>
        </p:grpSpPr>
        <p:pic>
          <p:nvPicPr>
            <p:cNvPr id="12" name="Picture 11">
              <a:extLst>
                <a:ext uri="{FF2B5EF4-FFF2-40B4-BE49-F238E27FC236}">
                  <a16:creationId xmlns:a16="http://schemas.microsoft.com/office/drawing/2014/main" id="{D3EE0EE0-A959-B9E6-C25E-3B282D5614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rgbClr val="7030A0"/>
              </a:glow>
            </a:effectLst>
          </p:spPr>
        </p:pic>
        <p:sp>
          <p:nvSpPr>
            <p:cNvPr id="13" name="TextBox 12">
              <a:extLst>
                <a:ext uri="{FF2B5EF4-FFF2-40B4-BE49-F238E27FC236}">
                  <a16:creationId xmlns:a16="http://schemas.microsoft.com/office/drawing/2014/main" id="{CE8011CE-BFF0-E8F9-9BAA-420C6DAD4D79}"/>
                </a:ext>
              </a:extLst>
            </p:cNvPr>
            <p:cNvSpPr txBox="1"/>
            <p:nvPr/>
          </p:nvSpPr>
          <p:spPr>
            <a:xfrm>
              <a:off x="5642487" y="1242102"/>
              <a:ext cx="646626" cy="2477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7030A0"/>
                  </a:solidFill>
                  <a:effectLst/>
                  <a:uLnTx/>
                  <a:uFillTx/>
                  <a:latin typeface="Calibri" panose="020F0502020204030204"/>
                  <a:ea typeface="+mn-ea"/>
                  <a:cs typeface="+mn-cs"/>
                </a:rPr>
                <a:t>OVK</a:t>
              </a:r>
            </a:p>
          </p:txBody>
        </p:sp>
      </p:grpSp>
      <p:grpSp>
        <p:nvGrpSpPr>
          <p:cNvPr id="78" name="Group 77">
            <a:extLst>
              <a:ext uri="{FF2B5EF4-FFF2-40B4-BE49-F238E27FC236}">
                <a16:creationId xmlns:a16="http://schemas.microsoft.com/office/drawing/2014/main" id="{1BE2DEE6-8534-712D-9946-A389FAF80445}"/>
              </a:ext>
            </a:extLst>
          </p:cNvPr>
          <p:cNvGrpSpPr/>
          <p:nvPr/>
        </p:nvGrpSpPr>
        <p:grpSpPr>
          <a:xfrm>
            <a:off x="1923144" y="1130549"/>
            <a:ext cx="2783880" cy="754808"/>
            <a:chOff x="-2289539" y="2595042"/>
            <a:chExt cx="1622925" cy="754808"/>
          </a:xfrm>
        </p:grpSpPr>
        <p:sp>
          <p:nvSpPr>
            <p:cNvPr id="79" name="Speech Bubble: Oval 264">
              <a:extLst>
                <a:ext uri="{FF2B5EF4-FFF2-40B4-BE49-F238E27FC236}">
                  <a16:creationId xmlns:a16="http://schemas.microsoft.com/office/drawing/2014/main" id="{F24F27E5-F325-93B7-3F88-647BB7BADA67}"/>
                </a:ext>
              </a:extLst>
            </p:cNvPr>
            <p:cNvSpPr/>
            <p:nvPr/>
          </p:nvSpPr>
          <p:spPr>
            <a:xfrm>
              <a:off x="-2289539" y="2595042"/>
              <a:ext cx="1622925" cy="754808"/>
            </a:xfrm>
            <a:prstGeom prst="wedgeEllipseCallout">
              <a:avLst>
                <a:gd name="adj1" fmla="val 49030"/>
                <a:gd name="adj2" fmla="val 41348"/>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EEF9962A-4573-63A8-D188-DBC050D08A8A}"/>
                </a:ext>
              </a:extLst>
            </p:cNvPr>
            <p:cNvSpPr txBox="1"/>
            <p:nvPr/>
          </p:nvSpPr>
          <p:spPr>
            <a:xfrm>
              <a:off x="-2138395" y="2614202"/>
              <a:ext cx="11767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Shutter opening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 is vetoed by the RP and MK is trapped in slot 2</a:t>
              </a:r>
            </a:p>
          </p:txBody>
        </p:sp>
      </p:grpSp>
      <p:sp>
        <p:nvSpPr>
          <p:cNvPr id="46" name="Flowchart: Connector 45">
            <a:extLst>
              <a:ext uri="{FF2B5EF4-FFF2-40B4-BE49-F238E27FC236}">
                <a16:creationId xmlns:a16="http://schemas.microsoft.com/office/drawing/2014/main" id="{CF24E1CB-6107-9575-D799-FF984B72416C}"/>
              </a:ext>
            </a:extLst>
          </p:cNvPr>
          <p:cNvSpPr/>
          <p:nvPr/>
        </p:nvSpPr>
        <p:spPr>
          <a:xfrm>
            <a:off x="1870801" y="4014128"/>
            <a:ext cx="996998" cy="966818"/>
          </a:xfrm>
          <a:prstGeom prst="flowChartConnector">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ACCESS </a:t>
            </a:r>
          </a:p>
          <a:p>
            <a:pPr algn="ctr"/>
            <a:r>
              <a:rPr lang="en-US" sz="1200" dirty="0"/>
              <a:t>Mode</a:t>
            </a:r>
          </a:p>
        </p:txBody>
      </p:sp>
      <p:sp>
        <p:nvSpPr>
          <p:cNvPr id="49" name="Flowchart: Connector 48">
            <a:extLst>
              <a:ext uri="{FF2B5EF4-FFF2-40B4-BE49-F238E27FC236}">
                <a16:creationId xmlns:a16="http://schemas.microsoft.com/office/drawing/2014/main" id="{8BE30E9A-8023-F306-7BF5-D168C34E5588}"/>
              </a:ext>
            </a:extLst>
          </p:cNvPr>
          <p:cNvSpPr/>
          <p:nvPr/>
        </p:nvSpPr>
        <p:spPr>
          <a:xfrm>
            <a:off x="4787464" y="4015284"/>
            <a:ext cx="996998" cy="966818"/>
          </a:xfrm>
          <a:prstGeom prst="flowChartConnecto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Transition Mode</a:t>
            </a:r>
          </a:p>
          <a:p>
            <a:pPr algn="ctr"/>
            <a:endParaRPr lang="en-US" sz="1200" dirty="0"/>
          </a:p>
        </p:txBody>
      </p:sp>
      <p:cxnSp>
        <p:nvCxnSpPr>
          <p:cNvPr id="52" name="Straight Arrow Connector 51">
            <a:extLst>
              <a:ext uri="{FF2B5EF4-FFF2-40B4-BE49-F238E27FC236}">
                <a16:creationId xmlns:a16="http://schemas.microsoft.com/office/drawing/2014/main" id="{6C0AF4E8-F5F0-7ADF-E332-A3666B5CDB56}"/>
              </a:ext>
            </a:extLst>
          </p:cNvPr>
          <p:cNvCxnSpPr>
            <a:cxnSpLocks/>
            <a:stCxn id="49" idx="2"/>
            <a:endCxn id="46" idx="6"/>
          </p:cNvCxnSpPr>
          <p:nvPr/>
        </p:nvCxnSpPr>
        <p:spPr>
          <a:xfrm flipH="1" flipV="1">
            <a:off x="2867799" y="4497537"/>
            <a:ext cx="1919665" cy="1156"/>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3" name="Flowchart: Connector 52">
            <a:extLst>
              <a:ext uri="{FF2B5EF4-FFF2-40B4-BE49-F238E27FC236}">
                <a16:creationId xmlns:a16="http://schemas.microsoft.com/office/drawing/2014/main" id="{6CBADA52-508F-BAD1-25B9-DFF2767D73D6}"/>
              </a:ext>
            </a:extLst>
          </p:cNvPr>
          <p:cNvSpPr/>
          <p:nvPr/>
        </p:nvSpPr>
        <p:spPr>
          <a:xfrm>
            <a:off x="3549908" y="5689693"/>
            <a:ext cx="996998" cy="966818"/>
          </a:xfrm>
          <a:prstGeom prst="flowChartConnector">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Alarm</a:t>
            </a:r>
          </a:p>
        </p:txBody>
      </p:sp>
      <p:cxnSp>
        <p:nvCxnSpPr>
          <p:cNvPr id="55" name="Connector: Curved 54">
            <a:extLst>
              <a:ext uri="{FF2B5EF4-FFF2-40B4-BE49-F238E27FC236}">
                <a16:creationId xmlns:a16="http://schemas.microsoft.com/office/drawing/2014/main" id="{B69A013A-EB34-CAE4-5378-66FB13B88631}"/>
              </a:ext>
            </a:extLst>
          </p:cNvPr>
          <p:cNvCxnSpPr>
            <a:stCxn id="46" idx="7"/>
            <a:endCxn id="49" idx="1"/>
          </p:cNvCxnSpPr>
          <p:nvPr/>
        </p:nvCxnSpPr>
        <p:spPr>
          <a:xfrm rot="16200000" flipH="1">
            <a:off x="3827053" y="3050454"/>
            <a:ext cx="1156" cy="2211679"/>
          </a:xfrm>
          <a:prstGeom prst="curvedConnector3">
            <a:avLst>
              <a:gd name="adj1" fmla="val -3202309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ctor: Curved 56">
            <a:extLst>
              <a:ext uri="{FF2B5EF4-FFF2-40B4-BE49-F238E27FC236}">
                <a16:creationId xmlns:a16="http://schemas.microsoft.com/office/drawing/2014/main" id="{FC520EFC-0B75-8E94-E5A5-7E832B943A43}"/>
              </a:ext>
            </a:extLst>
          </p:cNvPr>
          <p:cNvCxnSpPr>
            <a:cxnSpLocks/>
            <a:stCxn id="53" idx="2"/>
            <a:endCxn id="46" idx="4"/>
          </p:cNvCxnSpPr>
          <p:nvPr/>
        </p:nvCxnSpPr>
        <p:spPr>
          <a:xfrm rot="10800000">
            <a:off x="2369300" y="4980946"/>
            <a:ext cx="1180608" cy="1192156"/>
          </a:xfrm>
          <a:prstGeom prst="curvedConnector2">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11224D8-BA54-E370-F13F-73E3FB8290B4}"/>
              </a:ext>
            </a:extLst>
          </p:cNvPr>
          <p:cNvCxnSpPr>
            <a:cxnSpLocks/>
          </p:cNvCxnSpPr>
          <p:nvPr/>
        </p:nvCxnSpPr>
        <p:spPr>
          <a:xfrm>
            <a:off x="2620110" y="4930157"/>
            <a:ext cx="996662" cy="9912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84F6353-A405-A7A5-2D54-31A346F90682}"/>
              </a:ext>
            </a:extLst>
          </p:cNvPr>
          <p:cNvCxnSpPr>
            <a:cxnSpLocks/>
            <a:stCxn id="49" idx="4"/>
            <a:endCxn id="53" idx="7"/>
          </p:cNvCxnSpPr>
          <p:nvPr/>
        </p:nvCxnSpPr>
        <p:spPr>
          <a:xfrm flipH="1">
            <a:off x="4400899" y="4982102"/>
            <a:ext cx="885064" cy="8491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FDD3B1F4-E03C-1D8F-0405-7EB6B3FB4147}"/>
              </a:ext>
            </a:extLst>
          </p:cNvPr>
          <p:cNvGrpSpPr/>
          <p:nvPr/>
        </p:nvGrpSpPr>
        <p:grpSpPr>
          <a:xfrm>
            <a:off x="3096499" y="2845795"/>
            <a:ext cx="2439895" cy="568403"/>
            <a:chOff x="737622" y="2670881"/>
            <a:chExt cx="1422391" cy="862280"/>
          </a:xfrm>
        </p:grpSpPr>
        <p:sp>
          <p:nvSpPr>
            <p:cNvPr id="105" name="Speech Bubble: Oval 264">
              <a:extLst>
                <a:ext uri="{FF2B5EF4-FFF2-40B4-BE49-F238E27FC236}">
                  <a16:creationId xmlns:a16="http://schemas.microsoft.com/office/drawing/2014/main" id="{2A89072B-5B39-CD44-D068-CE64DF6BAFD0}"/>
                </a:ext>
              </a:extLst>
            </p:cNvPr>
            <p:cNvSpPr/>
            <p:nvPr/>
          </p:nvSpPr>
          <p:spPr>
            <a:xfrm>
              <a:off x="737622" y="2670881"/>
              <a:ext cx="1422391" cy="862280"/>
            </a:xfrm>
            <a:prstGeom prst="wedgeEllipseCallout">
              <a:avLst>
                <a:gd name="adj1" fmla="val 42299"/>
                <a:gd name="adj2" fmla="val -46391"/>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544C73CB-C397-DB2E-AFD8-3736ABE188BC}"/>
                </a:ext>
              </a:extLst>
            </p:cNvPr>
            <p:cNvSpPr txBox="1"/>
            <p:nvPr/>
          </p:nvSpPr>
          <p:spPr>
            <a:xfrm>
              <a:off x="848931" y="2753189"/>
              <a:ext cx="1176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The operator </a:t>
              </a:r>
              <a:r>
                <a:rPr lang="en-US" sz="1200" dirty="0">
                  <a:solidFill>
                    <a:srgbClr val="666666"/>
                  </a:solidFill>
                  <a:latin typeface="Calibri" panose="020F0502020204030204"/>
                </a:rPr>
                <a:t>u</a:t>
              </a:r>
              <a:r>
                <a:rPr kumimoji="0" lang="en-US" sz="1200" b="0" i="0" u="none" strike="noStrike" kern="1200" cap="none" spc="0" normalizeH="0" baseline="0" noProof="0" dirty="0" err="1">
                  <a:ln>
                    <a:noFill/>
                  </a:ln>
                  <a:solidFill>
                    <a:srgbClr val="666666"/>
                  </a:solidFill>
                  <a:effectLst/>
                  <a:uLnTx/>
                  <a:uFillTx/>
                  <a:latin typeface="Calibri" panose="020F0502020204030204"/>
                  <a:ea typeface="+mn-ea"/>
                  <a:cs typeface="+mn-cs"/>
                </a:rPr>
                <a:t>nlocks</a:t>
              </a: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 the OVK via the HMI.</a:t>
              </a:r>
            </a:p>
          </p:txBody>
        </p:sp>
      </p:grpSp>
    </p:spTree>
    <p:extLst>
      <p:ext uri="{BB962C8B-B14F-4D97-AF65-F5344CB8AC3E}">
        <p14:creationId xmlns:p14="http://schemas.microsoft.com/office/powerpoint/2010/main" val="257123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nodeType="afterEffect">
                                  <p:stCondLst>
                                    <p:cond delay="0"/>
                                  </p:stCondLst>
                                  <p:childTnLst>
                                    <p:animRot by="5400000">
                                      <p:cBhvr>
                                        <p:cTn id="9" dur="2000" fill="hold"/>
                                        <p:tgtEl>
                                          <p:spTgt spid="234"/>
                                        </p:tgtEl>
                                        <p:attrNameLst>
                                          <p:attrName>r</p:attrName>
                                        </p:attrNameLst>
                                      </p:cBhvr>
                                    </p:animRot>
                                  </p:childTnLst>
                                </p:cTn>
                              </p:par>
                              <p:par>
                                <p:cTn id="10" presetID="63" presetClass="path" presetSubtype="0" accel="50000" decel="50000" fill="hold" nodeType="withEffect">
                                  <p:stCondLst>
                                    <p:cond delay="0"/>
                                  </p:stCondLst>
                                  <p:childTnLst>
                                    <p:animMotion origin="layout" path="M 1.25E-6 -2.22222E-6 L 0.01393 0.0007 " pathEditMode="relative" rAng="0" ptsTypes="AA">
                                      <p:cBhvr>
                                        <p:cTn id="11" dur="2000" fill="hold"/>
                                        <p:tgtEl>
                                          <p:spTgt spid="80"/>
                                        </p:tgtEl>
                                        <p:attrNameLst>
                                          <p:attrName>ppt_x</p:attrName>
                                          <p:attrName>ppt_y</p:attrName>
                                        </p:attrNameLst>
                                      </p:cBhvr>
                                      <p:rCtr x="690" y="23"/>
                                    </p:animMotion>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6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8" presetClass="emph" presetSubtype="0" fill="hold" nodeType="clickEffect">
                                  <p:stCondLst>
                                    <p:cond delay="0"/>
                                  </p:stCondLst>
                                  <p:childTnLst>
                                    <p:animRot by="-5400000">
                                      <p:cBhvr>
                                        <p:cTn id="45" dur="2000" fill="hold"/>
                                        <p:tgtEl>
                                          <p:spTgt spid="242"/>
                                        </p:tgtEl>
                                        <p:attrNameLst>
                                          <p:attrName>r</p:attrName>
                                        </p:attrNameLst>
                                      </p:cBhvr>
                                    </p:animRot>
                                  </p:childTnLst>
                                </p:cTn>
                              </p:par>
                            </p:childTnLst>
                          </p:cTn>
                        </p:par>
                        <p:par>
                          <p:cTn id="46" fill="hold">
                            <p:stCondLst>
                              <p:cond delay="2000"/>
                            </p:stCondLst>
                            <p:childTnLst>
                              <p:par>
                                <p:cTn id="47" presetID="1" presetClass="exit" presetSubtype="0" fill="hold" nodeType="afterEffect">
                                  <p:stCondLst>
                                    <p:cond delay="0"/>
                                  </p:stCondLst>
                                  <p:childTnLst>
                                    <p:set>
                                      <p:cBhvr>
                                        <p:cTn id="48" dur="1" fill="hold">
                                          <p:stCondLst>
                                            <p:cond delay="0"/>
                                          </p:stCondLst>
                                        </p:cTn>
                                        <p:tgtEl>
                                          <p:spTgt spid="242"/>
                                        </p:tgtEl>
                                        <p:attrNameLst>
                                          <p:attrName>style.visibility</p:attrName>
                                        </p:attrNameLst>
                                      </p:cBhvr>
                                      <p:to>
                                        <p:strVal val="hidden"/>
                                      </p:to>
                                    </p:set>
                                  </p:childTnLst>
                                </p:cTn>
                              </p:par>
                            </p:childTnLst>
                          </p:cTn>
                        </p:par>
                        <p:par>
                          <p:cTn id="49" fill="hold">
                            <p:stCondLst>
                              <p:cond delay="2000"/>
                            </p:stCondLst>
                            <p:childTnLst>
                              <p:par>
                                <p:cTn id="50" presetID="1" presetClass="entr" presetSubtype="0" fill="hold" nodeType="afterEffect">
                                  <p:stCondLst>
                                    <p:cond delay="0"/>
                                  </p:stCondLst>
                                  <p:childTnLst>
                                    <p:set>
                                      <p:cBhvr>
                                        <p:cTn id="51" dur="1" fill="hold">
                                          <p:stCondLst>
                                            <p:cond delay="0"/>
                                          </p:stCondLst>
                                        </p:cTn>
                                        <p:tgtEl>
                                          <p:spTgt spid="23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par>
                          <p:cTn id="54" fill="hold">
                            <p:stCondLst>
                              <p:cond delay="2000"/>
                            </p:stCondLst>
                            <p:childTnLst>
                              <p:par>
                                <p:cTn id="55" presetID="63" presetClass="path" presetSubtype="0" accel="50000" decel="50000" fill="hold" nodeType="afterEffect">
                                  <p:stCondLst>
                                    <p:cond delay="0"/>
                                  </p:stCondLst>
                                  <p:childTnLst>
                                    <p:animMotion origin="layout" path="M -1.45833E-6 2.96296E-6 L 0.21745 -0.22917 " pathEditMode="relative" rAng="0" ptsTypes="AA">
                                      <p:cBhvr>
                                        <p:cTn id="56" dur="2000" fill="hold"/>
                                        <p:tgtEl>
                                          <p:spTgt spid="6"/>
                                        </p:tgtEl>
                                        <p:attrNameLst>
                                          <p:attrName>ppt_x</p:attrName>
                                          <p:attrName>ppt_y</p:attrName>
                                        </p:attrNameLst>
                                      </p:cBhvr>
                                      <p:rCtr x="10872" y="-11458"/>
                                    </p:animMotion>
                                  </p:childTnLst>
                                </p:cTn>
                              </p:par>
                            </p:childTnLst>
                          </p:cTn>
                        </p:par>
                        <p:par>
                          <p:cTn id="57" fill="hold">
                            <p:stCondLst>
                              <p:cond delay="4000"/>
                            </p:stCondLst>
                            <p:childTnLst>
                              <p:par>
                                <p:cTn id="58" presetID="1" presetClass="exit" presetSubtype="0" fill="hold" nodeType="afterEffect">
                                  <p:stCondLst>
                                    <p:cond delay="0"/>
                                  </p:stCondLst>
                                  <p:childTnLst>
                                    <p:set>
                                      <p:cBhvr>
                                        <p:cTn id="59" dur="1" fill="hold">
                                          <p:stCondLst>
                                            <p:cond delay="0"/>
                                          </p:stCondLst>
                                        </p:cTn>
                                        <p:tgtEl>
                                          <p:spTgt spid="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268" grpId="0"/>
      <p:bldP spid="48" grpId="0"/>
      <p:bldP spid="46" grpId="0" animBg="1"/>
      <p:bldP spid="49" grpId="0" animBg="1"/>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CCFE6A-D8F4-453D-80DD-E1D3D325B121}"/>
              </a:ext>
            </a:extLst>
          </p:cNvPr>
          <p:cNvSpPr/>
          <p:nvPr/>
        </p:nvSpPr>
        <p:spPr>
          <a:xfrm>
            <a:off x="6460958" y="0"/>
            <a:ext cx="573104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Picture Placeholder 6"/>
          <p:cNvSpPr>
            <a:spLocks noGrp="1"/>
          </p:cNvSpPr>
          <p:nvPr>
            <p:ph type="pic" sz="quarter" idx="12"/>
          </p:nvPr>
        </p:nvSpPr>
        <p:spPr/>
      </p:sp>
      <p:sp>
        <p:nvSpPr>
          <p:cNvPr id="6" name="Text Placeholder 5"/>
          <p:cNvSpPr>
            <a:spLocks noGrp="1"/>
          </p:cNvSpPr>
          <p:nvPr>
            <p:ph type="body" sz="quarter" idx="11"/>
          </p:nvPr>
        </p:nvSpPr>
        <p:spPr/>
        <p:txBody>
          <a:bodyPr/>
          <a:lstStyle/>
          <a:p>
            <a:endParaRPr lang="sv-SE" dirty="0"/>
          </a:p>
        </p:txBody>
      </p:sp>
      <p:sp>
        <p:nvSpPr>
          <p:cNvPr id="2" name="Text Placeholder 1"/>
          <p:cNvSpPr>
            <a:spLocks noGrp="1"/>
          </p:cNvSpPr>
          <p:nvPr>
            <p:ph type="body" sz="quarter" idx="10"/>
          </p:nvPr>
        </p:nvSpPr>
        <p:spPr/>
        <p:txBody>
          <a:bodyPr/>
          <a:lstStyle/>
          <a:p>
            <a:endParaRPr lang="sv-SE"/>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1</a:t>
            </a:r>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4255909" cy="3520391"/>
          </a:xfrm>
        </p:spPr>
        <p:txBody>
          <a:bodyPr/>
          <a:lstStyle/>
          <a:p>
            <a:r>
              <a:rPr lang="en-GB" sz="4400" b="0" noProof="0" dirty="0">
                <a:solidFill>
                  <a:schemeClr val="bg1"/>
                </a:solidFill>
              </a:rPr>
              <a:t>BIFROST Instrument and BIFROST PSS Controlled Area</a:t>
            </a:r>
            <a:endParaRPr lang="en-GB" dirty="0"/>
          </a:p>
        </p:txBody>
      </p:sp>
      <p:pic>
        <p:nvPicPr>
          <p:cNvPr id="20" name="Picture 19">
            <a:extLst>
              <a:ext uri="{FF2B5EF4-FFF2-40B4-BE49-F238E27FC236}">
                <a16:creationId xmlns:a16="http://schemas.microsoft.com/office/drawing/2014/main" id="{046C3B0B-C248-B316-D4DC-E7C2C3883DFA}"/>
              </a:ext>
            </a:extLst>
          </p:cNvPr>
          <p:cNvPicPr>
            <a:picLocks noChangeAspect="1"/>
          </p:cNvPicPr>
          <p:nvPr/>
        </p:nvPicPr>
        <p:blipFill>
          <a:blip r:embed="rId2">
            <a:clrChange>
              <a:clrFrom>
                <a:srgbClr val="FFFFFF"/>
              </a:clrFrom>
              <a:clrTo>
                <a:srgbClr val="FFFFFF">
                  <a:alpha val="0"/>
                </a:srgbClr>
              </a:clrTo>
            </a:clrChange>
            <a:alphaModFix/>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525525" y="2032000"/>
            <a:ext cx="5479209" cy="3397572"/>
          </a:xfrm>
          <a:prstGeom prst="rect">
            <a:avLst/>
          </a:prstGeom>
          <a:ln w="25400">
            <a:noFill/>
          </a:ln>
        </p:spPr>
      </p:pic>
    </p:spTree>
    <p:extLst>
      <p:ext uri="{BB962C8B-B14F-4D97-AF65-F5344CB8AC3E}">
        <p14:creationId xmlns:p14="http://schemas.microsoft.com/office/powerpoint/2010/main" val="317530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0" name="Platshållare för bild 9">
            <a:extLst>
              <a:ext uri="{FF2B5EF4-FFF2-40B4-BE49-F238E27FC236}">
                <a16:creationId xmlns:a16="http://schemas.microsoft.com/office/drawing/2014/main" id="{1CCB1AEE-A06D-4938-95DD-62DEE574A394}"/>
              </a:ext>
            </a:extLst>
          </p:cNvPr>
          <p:cNvSpPr>
            <a:spLocks noGrp="1"/>
          </p:cNvSpPr>
          <p:nvPr>
            <p:ph type="pic" sz="quarter" idx="12"/>
          </p:nvPr>
        </p:nvSpPr>
        <p:spPr/>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Questions</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5</a:t>
            </a:r>
          </a:p>
        </p:txBody>
      </p:sp>
    </p:spTree>
    <p:extLst>
      <p:ext uri="{BB962C8B-B14F-4D97-AF65-F5344CB8AC3E}">
        <p14:creationId xmlns:p14="http://schemas.microsoft.com/office/powerpoint/2010/main" val="362379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en-US" dirty="0"/>
              <a:t>Questions to the committee</a:t>
            </a:r>
            <a:endParaRPr lang="en-GB" dirty="0"/>
          </a:p>
        </p:txBody>
      </p:sp>
      <p:sp>
        <p:nvSpPr>
          <p:cNvPr id="8" name="Content Placeholder 7">
            <a:extLst>
              <a:ext uri="{FF2B5EF4-FFF2-40B4-BE49-F238E27FC236}">
                <a16:creationId xmlns:a16="http://schemas.microsoft.com/office/drawing/2014/main" id="{223F0696-DDF6-40FD-8D6D-D9ACFA446257}"/>
              </a:ext>
            </a:extLst>
          </p:cNvPr>
          <p:cNvSpPr>
            <a:spLocks noGrp="1"/>
          </p:cNvSpPr>
          <p:nvPr>
            <p:ph idx="1"/>
          </p:nvPr>
        </p:nvSpPr>
        <p:spPr>
          <a:xfrm>
            <a:off x="1094400" y="1322914"/>
            <a:ext cx="9365782" cy="5069177"/>
          </a:xfrm>
        </p:spPr>
        <p:txBody>
          <a:bodyPr/>
          <a:lstStyle/>
          <a:p>
            <a:pPr marL="457200" marR="0" indent="-457200">
              <a:spcAft>
                <a:spcPts val="600"/>
              </a:spcAft>
              <a:buFont typeface="+mj-lt"/>
              <a:buAutoNum type="arabicPeriod"/>
            </a:pPr>
            <a:r>
              <a:rPr lang="en-US" dirty="0">
                <a:latin typeface="Segoe UI Historic" panose="020B0502040204020203" pitchFamily="34" charset="0"/>
                <a:ea typeface="MS Mincho"/>
                <a:cs typeface="Arial" panose="020B0604020202020204" pitchFamily="34" charset="0"/>
              </a:rPr>
              <a:t>Is it necessary to consider the mechanical interlock module for the beamline, or RP control permissions and procedures by having operation veto keys is enough?</a:t>
            </a:r>
            <a:endParaRPr lang="fa-IR">
              <a:latin typeface="Segoe UI Historic" panose="020B0502040204020203" pitchFamily="34" charset="0"/>
              <a:ea typeface="MS Mincho"/>
              <a:cs typeface="Arial" panose="020B0604020202020204" pitchFamily="34" charset="0"/>
            </a:endParaRPr>
          </a:p>
          <a:p>
            <a:pPr marL="457200" marR="0" indent="-457200">
              <a:spcAft>
                <a:spcPts val="600"/>
              </a:spcAft>
              <a:buFont typeface="+mj-lt"/>
              <a:buAutoNum type="arabicPeriod"/>
            </a:pPr>
            <a:endParaRPr lang="en-US" dirty="0">
              <a:latin typeface="Segoe UI Historic" panose="020B0502040204020203" pitchFamily="34" charset="0"/>
              <a:ea typeface="MS Mincho"/>
              <a:cs typeface="Arial" panose="020B0604020202020204" pitchFamily="34" charset="0"/>
            </a:endParaRPr>
          </a:p>
        </p:txBody>
      </p:sp>
    </p:spTree>
    <p:extLst>
      <p:ext uri="{BB962C8B-B14F-4D97-AF65-F5344CB8AC3E}">
        <p14:creationId xmlns:p14="http://schemas.microsoft.com/office/powerpoint/2010/main" val="419285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br>
              <a:rPr lang="en-GB" dirty="0"/>
            </a:br>
            <a:br>
              <a:rPr lang="en-GB" dirty="0"/>
            </a:br>
            <a:r>
              <a:rPr lang="en-GB" dirty="0"/>
              <a:t>Thank you</a:t>
            </a:r>
          </a:p>
        </p:txBody>
      </p:sp>
    </p:spTree>
    <p:extLst>
      <p:ext uri="{BB962C8B-B14F-4D97-AF65-F5344CB8AC3E}">
        <p14:creationId xmlns:p14="http://schemas.microsoft.com/office/powerpoint/2010/main" val="268285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1418F35-25F0-F047-989C-3E7D038B97CB}"/>
              </a:ext>
            </a:extLst>
          </p:cNvPr>
          <p:cNvSpPr>
            <a:spLocks noGrp="1"/>
          </p:cNvSpPr>
          <p:nvPr>
            <p:ph type="title"/>
          </p:nvPr>
        </p:nvSpPr>
        <p:spPr/>
        <p:txBody>
          <a:bodyPr anchor="t">
            <a:normAutofit/>
          </a:bodyPr>
          <a:lstStyle/>
          <a:p>
            <a:r>
              <a:rPr lang="en-US" dirty="0"/>
              <a:t>BIFROST</a:t>
            </a:r>
            <a:endParaRPr lang="en-GB" dirty="0"/>
          </a:p>
        </p:txBody>
      </p:sp>
      <p:pic>
        <p:nvPicPr>
          <p:cNvPr id="9" name="Content Placeholder 8" descr="A picture containing night">
            <a:extLst>
              <a:ext uri="{FF2B5EF4-FFF2-40B4-BE49-F238E27FC236}">
                <a16:creationId xmlns:a16="http://schemas.microsoft.com/office/drawing/2014/main" id="{BEA1175E-6F5A-A146-AB88-3AC0A5277EB7}"/>
              </a:ext>
            </a:extLst>
          </p:cNvPr>
          <p:cNvPicPr>
            <a:picLocks noGrp="1" noChangeAspect="1"/>
          </p:cNvPicPr>
          <p:nvPr>
            <p:ph idx="1"/>
          </p:nvPr>
        </p:nvPicPr>
        <p:blipFill>
          <a:blip r:embed="rId2"/>
          <a:stretch>
            <a:fillRect/>
          </a:stretch>
        </p:blipFill>
        <p:spPr>
          <a:xfrm>
            <a:off x="1093788" y="1582730"/>
            <a:ext cx="4994275" cy="4727590"/>
          </a:xfrm>
        </p:spPr>
      </p:pic>
      <p:sp>
        <p:nvSpPr>
          <p:cNvPr id="25" name="Content Placeholder 8">
            <a:extLst>
              <a:ext uri="{FF2B5EF4-FFF2-40B4-BE49-F238E27FC236}">
                <a16:creationId xmlns:a16="http://schemas.microsoft.com/office/drawing/2014/main" id="{D5DBA4AF-0718-4DD8-8D35-13FA8E823FE8}"/>
              </a:ext>
            </a:extLst>
          </p:cNvPr>
          <p:cNvSpPr txBox="1">
            <a:spLocks/>
          </p:cNvSpPr>
          <p:nvPr/>
        </p:nvSpPr>
        <p:spPr>
          <a:xfrm>
            <a:off x="1103709" y="1605932"/>
            <a:ext cx="9360000" cy="4746742"/>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dirty="0"/>
          </a:p>
        </p:txBody>
      </p:sp>
      <p:pic>
        <p:nvPicPr>
          <p:cNvPr id="19" name="Picture 18" descr="Timeline&#10;&#10;Description automatically generated">
            <a:extLst>
              <a:ext uri="{FF2B5EF4-FFF2-40B4-BE49-F238E27FC236}">
                <a16:creationId xmlns:a16="http://schemas.microsoft.com/office/drawing/2014/main" id="{0E89D649-9331-B66D-15BA-05ED7D1B5EF1}"/>
              </a:ext>
            </a:extLst>
          </p:cNvPr>
          <p:cNvPicPr/>
          <p:nvPr/>
        </p:nvPicPr>
        <p:blipFill>
          <a:blip r:embed="rId3"/>
          <a:stretch>
            <a:fillRect/>
          </a:stretch>
        </p:blipFill>
        <p:spPr>
          <a:xfrm>
            <a:off x="5783709" y="2665572"/>
            <a:ext cx="6098683" cy="2955848"/>
          </a:xfrm>
          <a:prstGeom prst="rect">
            <a:avLst/>
          </a:prstGeom>
        </p:spPr>
      </p:pic>
      <p:sp>
        <p:nvSpPr>
          <p:cNvPr id="21" name="Freeform: Shape 20">
            <a:extLst>
              <a:ext uri="{FF2B5EF4-FFF2-40B4-BE49-F238E27FC236}">
                <a16:creationId xmlns:a16="http://schemas.microsoft.com/office/drawing/2014/main" id="{64E7CA0B-04CA-A2F9-03D0-05DA34B43D5A}"/>
              </a:ext>
            </a:extLst>
          </p:cNvPr>
          <p:cNvSpPr/>
          <p:nvPr/>
        </p:nvSpPr>
        <p:spPr>
          <a:xfrm>
            <a:off x="1955554" y="2338181"/>
            <a:ext cx="2243890" cy="2364205"/>
          </a:xfrm>
          <a:custGeom>
            <a:avLst/>
            <a:gdLst>
              <a:gd name="connsiteX0" fmla="*/ 222585 w 2243890"/>
              <a:gd name="connsiteY0" fmla="*/ 0 h 2364205"/>
              <a:gd name="connsiteX1" fmla="*/ 0 w 2243890"/>
              <a:gd name="connsiteY1" fmla="*/ 234615 h 2364205"/>
              <a:gd name="connsiteX2" fmla="*/ 2231858 w 2243890"/>
              <a:gd name="connsiteY2" fmla="*/ 2364205 h 2364205"/>
              <a:gd name="connsiteX3" fmla="*/ 2243890 w 2243890"/>
              <a:gd name="connsiteY3" fmla="*/ 2334126 h 2364205"/>
              <a:gd name="connsiteX4" fmla="*/ 222585 w 2243890"/>
              <a:gd name="connsiteY4" fmla="*/ 0 h 2364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890" h="2364205">
                <a:moveTo>
                  <a:pt x="222585" y="0"/>
                </a:moveTo>
                <a:lnTo>
                  <a:pt x="0" y="234615"/>
                </a:lnTo>
                <a:lnTo>
                  <a:pt x="2231858" y="2364205"/>
                </a:lnTo>
                <a:lnTo>
                  <a:pt x="2243890" y="2334126"/>
                </a:lnTo>
                <a:lnTo>
                  <a:pt x="222585" y="0"/>
                </a:lnTo>
                <a:close/>
              </a:path>
            </a:pathLst>
          </a:custGeom>
          <a:solidFill>
            <a:schemeClr val="accent1">
              <a:lumMod val="40000"/>
              <a:lumOff val="60000"/>
              <a:alpha val="44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20A4D4F-A428-FFDE-12D8-5177E3A024CE}"/>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91901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35" presetClass="emph" presetSubtype="0" repeatCount="indefinite" fill="hold" grpId="0" nodeType="withEffect">
                                  <p:stCondLst>
                                    <p:cond delay="0"/>
                                  </p:stCondLst>
                                  <p:childTnLst>
                                    <p:anim calcmode="discrete" valueType="str">
                                      <p:cBhvr>
                                        <p:cTn id="8" dur="1000" fill="hold"/>
                                        <p:tgtEl>
                                          <p:spTgt spid="21"/>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1D43E0-CF25-5D0D-9E01-36B7161C06A8}"/>
              </a:ext>
            </a:extLst>
          </p:cNvPr>
          <p:cNvPicPr>
            <a:picLocks noChangeAspect="1"/>
          </p:cNvPicPr>
          <p:nvPr/>
        </p:nvPicPr>
        <p:blipFill>
          <a:blip r:embed="rId2"/>
          <a:stretch>
            <a:fillRect/>
          </a:stretch>
        </p:blipFill>
        <p:spPr>
          <a:xfrm>
            <a:off x="329246" y="1605932"/>
            <a:ext cx="11855683" cy="4697050"/>
          </a:xfrm>
          <a:prstGeom prst="rect">
            <a:avLst/>
          </a:prstGeom>
        </p:spPr>
      </p:pic>
      <p:sp>
        <p:nvSpPr>
          <p:cNvPr id="8" name="Rubrik 1">
            <a:extLst>
              <a:ext uri="{FF2B5EF4-FFF2-40B4-BE49-F238E27FC236}">
                <a16:creationId xmlns:a16="http://schemas.microsoft.com/office/drawing/2014/main" id="{F1418F35-25F0-F047-989C-3E7D038B97CB}"/>
              </a:ext>
            </a:extLst>
          </p:cNvPr>
          <p:cNvSpPr>
            <a:spLocks noGrp="1"/>
          </p:cNvSpPr>
          <p:nvPr>
            <p:ph type="title"/>
          </p:nvPr>
        </p:nvSpPr>
        <p:spPr/>
        <p:txBody>
          <a:bodyPr anchor="t">
            <a:normAutofit/>
          </a:bodyPr>
          <a:lstStyle/>
          <a:p>
            <a:r>
              <a:rPr lang="en-US" dirty="0"/>
              <a:t>BIFROST </a:t>
            </a:r>
            <a:endParaRPr lang="en-GB" dirty="0"/>
          </a:p>
        </p:txBody>
      </p:sp>
      <p:sp>
        <p:nvSpPr>
          <p:cNvPr id="10" name="Text Placeholder 9"/>
          <p:cNvSpPr>
            <a:spLocks noGrp="1"/>
          </p:cNvSpPr>
          <p:nvPr>
            <p:ph type="body" sz="quarter" idx="14"/>
          </p:nvPr>
        </p:nvSpPr>
        <p:spPr/>
        <p:txBody>
          <a:bodyPr/>
          <a:lstStyle/>
          <a:p>
            <a:r>
              <a:rPr lang="en-US" dirty="0"/>
              <a:t>PLAN VIEW</a:t>
            </a:r>
            <a:endParaRPr lang="sv-SE" dirty="0"/>
          </a:p>
        </p:txBody>
      </p:sp>
      <p:sp>
        <p:nvSpPr>
          <p:cNvPr id="25" name="Content Placeholder 8">
            <a:extLst>
              <a:ext uri="{FF2B5EF4-FFF2-40B4-BE49-F238E27FC236}">
                <a16:creationId xmlns:a16="http://schemas.microsoft.com/office/drawing/2014/main" id="{D5DBA4AF-0718-4DD8-8D35-13FA8E823FE8}"/>
              </a:ext>
            </a:extLst>
          </p:cNvPr>
          <p:cNvSpPr txBox="1">
            <a:spLocks/>
          </p:cNvSpPr>
          <p:nvPr/>
        </p:nvSpPr>
        <p:spPr>
          <a:xfrm>
            <a:off x="1103709" y="1605932"/>
            <a:ext cx="9360000" cy="4746742"/>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dirty="0"/>
          </a:p>
        </p:txBody>
      </p:sp>
      <p:sp>
        <p:nvSpPr>
          <p:cNvPr id="11" name="TextBox 10">
            <a:extLst>
              <a:ext uri="{FF2B5EF4-FFF2-40B4-BE49-F238E27FC236}">
                <a16:creationId xmlns:a16="http://schemas.microsoft.com/office/drawing/2014/main" id="{C9F506DE-3147-64F9-5373-D7DD809D2FDF}"/>
              </a:ext>
            </a:extLst>
          </p:cNvPr>
          <p:cNvSpPr txBox="1"/>
          <p:nvPr/>
        </p:nvSpPr>
        <p:spPr>
          <a:xfrm>
            <a:off x="336317" y="4425295"/>
            <a:ext cx="990977" cy="261610"/>
          </a:xfrm>
          <a:prstGeom prst="rect">
            <a:avLst/>
          </a:prstGeom>
          <a:noFill/>
        </p:spPr>
        <p:txBody>
          <a:bodyPr wrap="none" rtlCol="0">
            <a:spAutoFit/>
          </a:bodyPr>
          <a:lstStyle/>
          <a:p>
            <a:pPr algn="l"/>
            <a:r>
              <a:rPr lang="en-US" sz="1100" b="1" dirty="0"/>
              <a:t>Bunker Wall</a:t>
            </a:r>
            <a:endParaRPr lang="sv-SE" sz="1100" b="1" dirty="0"/>
          </a:p>
        </p:txBody>
      </p:sp>
      <p:sp>
        <p:nvSpPr>
          <p:cNvPr id="12" name="Rounded Rectangle 14">
            <a:extLst>
              <a:ext uri="{FF2B5EF4-FFF2-40B4-BE49-F238E27FC236}">
                <a16:creationId xmlns:a16="http://schemas.microsoft.com/office/drawing/2014/main" id="{368BFF2A-D690-A532-74C4-C4A69BB7DDA0}"/>
              </a:ext>
            </a:extLst>
          </p:cNvPr>
          <p:cNvSpPr/>
          <p:nvPr/>
        </p:nvSpPr>
        <p:spPr>
          <a:xfrm>
            <a:off x="2439506" y="3616126"/>
            <a:ext cx="280069" cy="676662"/>
          </a:xfrm>
          <a:prstGeom prst="roundRect">
            <a:avLst/>
          </a:prstGeom>
          <a:noFill/>
          <a:ln w="25400">
            <a:solidFill>
              <a:schemeClr val="tx1"/>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3" name="TextBox 12">
            <a:extLst>
              <a:ext uri="{FF2B5EF4-FFF2-40B4-BE49-F238E27FC236}">
                <a16:creationId xmlns:a16="http://schemas.microsoft.com/office/drawing/2014/main" id="{F80ABF5C-7088-0776-F3C9-1D3721A3A341}"/>
              </a:ext>
            </a:extLst>
          </p:cNvPr>
          <p:cNvSpPr txBox="1"/>
          <p:nvPr/>
        </p:nvSpPr>
        <p:spPr>
          <a:xfrm>
            <a:off x="2106280" y="3145767"/>
            <a:ext cx="946520" cy="430887"/>
          </a:xfrm>
          <a:prstGeom prst="rect">
            <a:avLst/>
          </a:prstGeom>
          <a:noFill/>
        </p:spPr>
        <p:txBody>
          <a:bodyPr wrap="square" rtlCol="0">
            <a:spAutoFit/>
          </a:bodyPr>
          <a:lstStyle/>
          <a:p>
            <a:pPr algn="l"/>
            <a:r>
              <a:rPr lang="en-US" sz="1100" b="1" dirty="0"/>
              <a:t>Instrument Shutter Pit</a:t>
            </a:r>
            <a:endParaRPr lang="sv-SE" sz="1100" b="1" dirty="0"/>
          </a:p>
        </p:txBody>
      </p:sp>
      <p:sp>
        <p:nvSpPr>
          <p:cNvPr id="14" name="Rounded Rectangle 14">
            <a:extLst>
              <a:ext uri="{FF2B5EF4-FFF2-40B4-BE49-F238E27FC236}">
                <a16:creationId xmlns:a16="http://schemas.microsoft.com/office/drawing/2014/main" id="{A19AAFCD-B6A1-5C72-5285-E83D34C73871}"/>
              </a:ext>
            </a:extLst>
          </p:cNvPr>
          <p:cNvSpPr/>
          <p:nvPr/>
        </p:nvSpPr>
        <p:spPr>
          <a:xfrm>
            <a:off x="4570098" y="3670515"/>
            <a:ext cx="401942" cy="676662"/>
          </a:xfrm>
          <a:prstGeom prst="roundRect">
            <a:avLst/>
          </a:prstGeom>
          <a:noFill/>
          <a:ln w="25400">
            <a:solidFill>
              <a:schemeClr val="tx1"/>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5" name="TextBox 14">
            <a:extLst>
              <a:ext uri="{FF2B5EF4-FFF2-40B4-BE49-F238E27FC236}">
                <a16:creationId xmlns:a16="http://schemas.microsoft.com/office/drawing/2014/main" id="{A9821F37-6B80-7117-2F2E-CD11C01D0114}"/>
              </a:ext>
            </a:extLst>
          </p:cNvPr>
          <p:cNvSpPr txBox="1"/>
          <p:nvPr/>
        </p:nvSpPr>
        <p:spPr>
          <a:xfrm>
            <a:off x="3984747" y="4422202"/>
            <a:ext cx="1044087" cy="261610"/>
          </a:xfrm>
          <a:prstGeom prst="rect">
            <a:avLst/>
          </a:prstGeom>
          <a:noFill/>
        </p:spPr>
        <p:txBody>
          <a:bodyPr wrap="square" rtlCol="0">
            <a:spAutoFit/>
          </a:bodyPr>
          <a:lstStyle/>
          <a:p>
            <a:pPr algn="l"/>
            <a:r>
              <a:rPr lang="en-US" sz="1100" b="1" dirty="0"/>
              <a:t>Chopper Pit</a:t>
            </a:r>
            <a:endParaRPr lang="sv-SE" sz="1100" b="1" dirty="0"/>
          </a:p>
        </p:txBody>
      </p:sp>
      <p:sp>
        <p:nvSpPr>
          <p:cNvPr id="16" name="Rounded Rectangle 14">
            <a:extLst>
              <a:ext uri="{FF2B5EF4-FFF2-40B4-BE49-F238E27FC236}">
                <a16:creationId xmlns:a16="http://schemas.microsoft.com/office/drawing/2014/main" id="{C6D6CA94-D29A-2DA0-476F-06F30FE48464}"/>
              </a:ext>
            </a:extLst>
          </p:cNvPr>
          <p:cNvSpPr/>
          <p:nvPr/>
        </p:nvSpPr>
        <p:spPr>
          <a:xfrm>
            <a:off x="4915444" y="3786770"/>
            <a:ext cx="6107346" cy="467351"/>
          </a:xfrm>
          <a:prstGeom prst="roundRect">
            <a:avLst/>
          </a:prstGeom>
          <a:noFill/>
          <a:ln w="25400">
            <a:solidFill>
              <a:schemeClr val="accent5">
                <a:lumMod val="60000"/>
                <a:lumOff val="40000"/>
              </a:schemeClr>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8" name="Rounded Rectangle 14">
            <a:extLst>
              <a:ext uri="{FF2B5EF4-FFF2-40B4-BE49-F238E27FC236}">
                <a16:creationId xmlns:a16="http://schemas.microsoft.com/office/drawing/2014/main" id="{7A54F24B-368F-7059-9BBA-0451E852737C}"/>
              </a:ext>
            </a:extLst>
          </p:cNvPr>
          <p:cNvSpPr/>
          <p:nvPr/>
        </p:nvSpPr>
        <p:spPr>
          <a:xfrm>
            <a:off x="10610722" y="3429000"/>
            <a:ext cx="1423349" cy="1206746"/>
          </a:xfrm>
          <a:prstGeom prst="roundRect">
            <a:avLst/>
          </a:prstGeom>
          <a:noFill/>
          <a:ln w="25400">
            <a:solidFill>
              <a:schemeClr val="tx1"/>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20" name="TextBox 19">
            <a:extLst>
              <a:ext uri="{FF2B5EF4-FFF2-40B4-BE49-F238E27FC236}">
                <a16:creationId xmlns:a16="http://schemas.microsoft.com/office/drawing/2014/main" id="{F0ED1CC8-0A96-BF23-687B-A74F14381284}"/>
              </a:ext>
            </a:extLst>
          </p:cNvPr>
          <p:cNvSpPr txBox="1"/>
          <p:nvPr/>
        </p:nvSpPr>
        <p:spPr>
          <a:xfrm>
            <a:off x="11124002" y="4635746"/>
            <a:ext cx="925862" cy="261610"/>
          </a:xfrm>
          <a:prstGeom prst="rect">
            <a:avLst/>
          </a:prstGeom>
          <a:noFill/>
        </p:spPr>
        <p:txBody>
          <a:bodyPr wrap="square" rtlCol="0">
            <a:spAutoFit/>
          </a:bodyPr>
          <a:lstStyle/>
          <a:p>
            <a:pPr algn="l"/>
            <a:r>
              <a:rPr lang="en-US" sz="1100" b="1" dirty="0"/>
              <a:t>Cave</a:t>
            </a:r>
            <a:endParaRPr lang="sv-SE" sz="1100" b="1" dirty="0"/>
          </a:p>
        </p:txBody>
      </p:sp>
      <p:sp>
        <p:nvSpPr>
          <p:cNvPr id="21" name="Rounded Rectangle 14">
            <a:extLst>
              <a:ext uri="{FF2B5EF4-FFF2-40B4-BE49-F238E27FC236}">
                <a16:creationId xmlns:a16="http://schemas.microsoft.com/office/drawing/2014/main" id="{BF1BAAEC-D1A9-B74D-92D4-7C37F7E91FF2}"/>
              </a:ext>
            </a:extLst>
          </p:cNvPr>
          <p:cNvSpPr/>
          <p:nvPr/>
        </p:nvSpPr>
        <p:spPr>
          <a:xfrm>
            <a:off x="9542780" y="3264958"/>
            <a:ext cx="990977" cy="618120"/>
          </a:xfrm>
          <a:prstGeom prst="roundRect">
            <a:avLst/>
          </a:prstGeom>
          <a:noFill/>
          <a:ln w="25400">
            <a:solidFill>
              <a:schemeClr val="tx1"/>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22" name="TextBox 21">
            <a:extLst>
              <a:ext uri="{FF2B5EF4-FFF2-40B4-BE49-F238E27FC236}">
                <a16:creationId xmlns:a16="http://schemas.microsoft.com/office/drawing/2014/main" id="{5B1E4167-8544-EE7D-9CFD-82A8570E7759}"/>
              </a:ext>
            </a:extLst>
          </p:cNvPr>
          <p:cNvSpPr txBox="1"/>
          <p:nvPr/>
        </p:nvSpPr>
        <p:spPr>
          <a:xfrm>
            <a:off x="9651811" y="2885325"/>
            <a:ext cx="864581" cy="430887"/>
          </a:xfrm>
          <a:prstGeom prst="rect">
            <a:avLst/>
          </a:prstGeom>
          <a:noFill/>
        </p:spPr>
        <p:txBody>
          <a:bodyPr wrap="square" rtlCol="0">
            <a:spAutoFit/>
          </a:bodyPr>
          <a:lstStyle/>
          <a:p>
            <a:r>
              <a:rPr lang="en-US" sz="1100" b="1" dirty="0"/>
              <a:t>Control Hutch</a:t>
            </a:r>
            <a:endParaRPr lang="sv-SE" sz="1100" b="1" dirty="0"/>
          </a:p>
        </p:txBody>
      </p:sp>
      <p:sp>
        <p:nvSpPr>
          <p:cNvPr id="23" name="Rounded Rectangle 14">
            <a:extLst>
              <a:ext uri="{FF2B5EF4-FFF2-40B4-BE49-F238E27FC236}">
                <a16:creationId xmlns:a16="http://schemas.microsoft.com/office/drawing/2014/main" id="{27D7BC73-54A9-4083-CD28-853CB740D143}"/>
              </a:ext>
            </a:extLst>
          </p:cNvPr>
          <p:cNvSpPr/>
          <p:nvPr/>
        </p:nvSpPr>
        <p:spPr>
          <a:xfrm>
            <a:off x="816349" y="3790054"/>
            <a:ext cx="1617790" cy="464067"/>
          </a:xfrm>
          <a:prstGeom prst="roundRect">
            <a:avLst/>
          </a:prstGeom>
          <a:noFill/>
          <a:ln w="25400">
            <a:solidFill>
              <a:schemeClr val="accent5">
                <a:lumMod val="60000"/>
                <a:lumOff val="40000"/>
              </a:schemeClr>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24" name="Rounded Rectangle 14">
            <a:extLst>
              <a:ext uri="{FF2B5EF4-FFF2-40B4-BE49-F238E27FC236}">
                <a16:creationId xmlns:a16="http://schemas.microsoft.com/office/drawing/2014/main" id="{0CDA221D-0EC2-0C46-22DF-75F74E0674B8}"/>
              </a:ext>
            </a:extLst>
          </p:cNvPr>
          <p:cNvSpPr/>
          <p:nvPr/>
        </p:nvSpPr>
        <p:spPr>
          <a:xfrm>
            <a:off x="2719575" y="3769330"/>
            <a:ext cx="1883363" cy="464067"/>
          </a:xfrm>
          <a:prstGeom prst="roundRect">
            <a:avLst/>
          </a:prstGeom>
          <a:noFill/>
          <a:ln w="25400">
            <a:solidFill>
              <a:schemeClr val="accent5">
                <a:lumMod val="60000"/>
                <a:lumOff val="40000"/>
              </a:schemeClr>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4" name="Left Brace 3">
            <a:extLst>
              <a:ext uri="{FF2B5EF4-FFF2-40B4-BE49-F238E27FC236}">
                <a16:creationId xmlns:a16="http://schemas.microsoft.com/office/drawing/2014/main" id="{668AE425-4178-FD89-AE6F-9FFE88603DC2}"/>
              </a:ext>
            </a:extLst>
          </p:cNvPr>
          <p:cNvSpPr/>
          <p:nvPr/>
        </p:nvSpPr>
        <p:spPr>
          <a:xfrm rot="5400000">
            <a:off x="2611833" y="1026917"/>
            <a:ext cx="140693" cy="3297039"/>
          </a:xfrm>
          <a:prstGeom prst="leftBrace">
            <a:avLst/>
          </a:prstGeom>
          <a:ln w="19050">
            <a:solidFill>
              <a:schemeClr val="tx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F70A6A4A-76C5-F0E4-BCF9-EDBA14BBCE2E}"/>
              </a:ext>
            </a:extLst>
          </p:cNvPr>
          <p:cNvSpPr txBox="1"/>
          <p:nvPr/>
        </p:nvSpPr>
        <p:spPr>
          <a:xfrm>
            <a:off x="1452258" y="2322032"/>
            <a:ext cx="1883363" cy="430887"/>
          </a:xfrm>
          <a:prstGeom prst="rect">
            <a:avLst/>
          </a:prstGeom>
          <a:noFill/>
        </p:spPr>
        <p:txBody>
          <a:bodyPr wrap="square" rtlCol="0">
            <a:spAutoFit/>
          </a:bodyPr>
          <a:lstStyle/>
          <a:p>
            <a:r>
              <a:rPr lang="en-US" sz="1100" b="1" dirty="0"/>
              <a:t>D03: Experimental hall 2</a:t>
            </a:r>
            <a:endParaRPr lang="sv-SE" sz="1100" b="1" dirty="0"/>
          </a:p>
          <a:p>
            <a:pPr algn="l"/>
            <a:endParaRPr lang="sv-SE" sz="1100" b="1" dirty="0"/>
          </a:p>
        </p:txBody>
      </p:sp>
      <p:sp>
        <p:nvSpPr>
          <p:cNvPr id="6" name="Left Brace 5">
            <a:extLst>
              <a:ext uri="{FF2B5EF4-FFF2-40B4-BE49-F238E27FC236}">
                <a16:creationId xmlns:a16="http://schemas.microsoft.com/office/drawing/2014/main" id="{0C1A565B-6459-B0D2-80D3-5E6821BA4C0D}"/>
              </a:ext>
            </a:extLst>
          </p:cNvPr>
          <p:cNvSpPr/>
          <p:nvPr/>
        </p:nvSpPr>
        <p:spPr>
          <a:xfrm rot="5400000">
            <a:off x="7686531" y="-191113"/>
            <a:ext cx="140691" cy="5707697"/>
          </a:xfrm>
          <a:prstGeom prst="leftBrace">
            <a:avLst/>
          </a:prstGeom>
          <a:ln w="19050">
            <a:solidFill>
              <a:schemeClr val="tx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E172189-D36C-AE7E-9705-0C80137B8787}"/>
              </a:ext>
            </a:extLst>
          </p:cNvPr>
          <p:cNvSpPr txBox="1"/>
          <p:nvPr/>
        </p:nvSpPr>
        <p:spPr>
          <a:xfrm>
            <a:off x="6903498" y="2322031"/>
            <a:ext cx="2264601" cy="430887"/>
          </a:xfrm>
          <a:prstGeom prst="rect">
            <a:avLst/>
          </a:prstGeom>
          <a:noFill/>
        </p:spPr>
        <p:txBody>
          <a:bodyPr wrap="square" rtlCol="0">
            <a:spAutoFit/>
          </a:bodyPr>
          <a:lstStyle/>
          <a:p>
            <a:r>
              <a:rPr lang="en-US" sz="1100" b="1" dirty="0"/>
              <a:t>E02: Beam line Galley</a:t>
            </a:r>
            <a:endParaRPr lang="sv-SE" sz="1100" b="1" dirty="0"/>
          </a:p>
          <a:p>
            <a:pPr algn="l"/>
            <a:endParaRPr lang="sv-SE" sz="1100" b="1" dirty="0"/>
          </a:p>
        </p:txBody>
      </p:sp>
      <p:sp>
        <p:nvSpPr>
          <p:cNvPr id="9" name="TextBox 8">
            <a:extLst>
              <a:ext uri="{FF2B5EF4-FFF2-40B4-BE49-F238E27FC236}">
                <a16:creationId xmlns:a16="http://schemas.microsoft.com/office/drawing/2014/main" id="{46C26388-31BA-9226-5262-DDD0CA996CEC}"/>
              </a:ext>
            </a:extLst>
          </p:cNvPr>
          <p:cNvSpPr txBox="1"/>
          <p:nvPr/>
        </p:nvSpPr>
        <p:spPr>
          <a:xfrm>
            <a:off x="10456596" y="2310449"/>
            <a:ext cx="2264601" cy="430887"/>
          </a:xfrm>
          <a:prstGeom prst="rect">
            <a:avLst/>
          </a:prstGeom>
          <a:noFill/>
        </p:spPr>
        <p:txBody>
          <a:bodyPr wrap="square" rtlCol="0">
            <a:spAutoFit/>
          </a:bodyPr>
          <a:lstStyle/>
          <a:p>
            <a:r>
              <a:rPr lang="en-US" sz="1100" b="1" dirty="0"/>
              <a:t>E01: Experimental hall 3</a:t>
            </a:r>
            <a:endParaRPr lang="sv-SE" sz="1100" b="1" dirty="0"/>
          </a:p>
          <a:p>
            <a:pPr algn="l"/>
            <a:endParaRPr lang="sv-SE" sz="1100" b="1" dirty="0"/>
          </a:p>
        </p:txBody>
      </p:sp>
      <p:sp>
        <p:nvSpPr>
          <p:cNvPr id="17" name="Left Brace 16">
            <a:extLst>
              <a:ext uri="{FF2B5EF4-FFF2-40B4-BE49-F238E27FC236}">
                <a16:creationId xmlns:a16="http://schemas.microsoft.com/office/drawing/2014/main" id="{ADCBB6F6-CE4B-D7D2-E59E-F79FC7095D81}"/>
              </a:ext>
            </a:extLst>
          </p:cNvPr>
          <p:cNvSpPr/>
          <p:nvPr/>
        </p:nvSpPr>
        <p:spPr>
          <a:xfrm rot="5400000">
            <a:off x="11323959" y="1913809"/>
            <a:ext cx="132851" cy="1493154"/>
          </a:xfrm>
          <a:prstGeom prst="leftBrace">
            <a:avLst/>
          </a:prstGeom>
          <a:ln w="19050">
            <a:solidFill>
              <a:schemeClr val="tx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5359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anim calcmode="lin" valueType="num">
                                      <p:cBhvr>
                                        <p:cTn id="73" dur="1000" fill="hold"/>
                                        <p:tgtEl>
                                          <p:spTgt spid="18"/>
                                        </p:tgtEl>
                                        <p:attrNameLst>
                                          <p:attrName>ppt_x</p:attrName>
                                        </p:attrNameLst>
                                      </p:cBhvr>
                                      <p:tavLst>
                                        <p:tav tm="0">
                                          <p:val>
                                            <p:strVal val="#ppt_x"/>
                                          </p:val>
                                        </p:tav>
                                        <p:tav tm="100000">
                                          <p:val>
                                            <p:strVal val="#ppt_x"/>
                                          </p:val>
                                        </p:tav>
                                      </p:tavLst>
                                    </p:anim>
                                    <p:anim calcmode="lin" valueType="num">
                                      <p:cBhvr>
                                        <p:cTn id="74" dur="1000" fill="hold"/>
                                        <p:tgtEl>
                                          <p:spTgt spid="1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1000"/>
                                        <p:tgtEl>
                                          <p:spTgt spid="21"/>
                                        </p:tgtEl>
                                      </p:cBhvr>
                                    </p:animEffect>
                                    <p:anim calcmode="lin" valueType="num">
                                      <p:cBhvr>
                                        <p:cTn id="85" dur="1000" fill="hold"/>
                                        <p:tgtEl>
                                          <p:spTgt spid="21"/>
                                        </p:tgtEl>
                                        <p:attrNameLst>
                                          <p:attrName>ppt_x</p:attrName>
                                        </p:attrNameLst>
                                      </p:cBhvr>
                                      <p:tavLst>
                                        <p:tav tm="0">
                                          <p:val>
                                            <p:strVal val="#ppt_x"/>
                                          </p:val>
                                        </p:tav>
                                        <p:tav tm="100000">
                                          <p:val>
                                            <p:strVal val="#ppt_x"/>
                                          </p:val>
                                        </p:tav>
                                      </p:tavLst>
                                    </p:anim>
                                    <p:anim calcmode="lin" valueType="num">
                                      <p:cBhvr>
                                        <p:cTn id="86" dur="1000" fill="hold"/>
                                        <p:tgtEl>
                                          <p:spTgt spid="21"/>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1000"/>
                                        <p:tgtEl>
                                          <p:spTgt spid="22"/>
                                        </p:tgtEl>
                                      </p:cBhvr>
                                    </p:animEffect>
                                    <p:anim calcmode="lin" valueType="num">
                                      <p:cBhvr>
                                        <p:cTn id="90" dur="1000" fill="hold"/>
                                        <p:tgtEl>
                                          <p:spTgt spid="22"/>
                                        </p:tgtEl>
                                        <p:attrNameLst>
                                          <p:attrName>ppt_x</p:attrName>
                                        </p:attrNameLst>
                                      </p:cBhvr>
                                      <p:tavLst>
                                        <p:tav tm="0">
                                          <p:val>
                                            <p:strVal val="#ppt_x"/>
                                          </p:val>
                                        </p:tav>
                                        <p:tav tm="100000">
                                          <p:val>
                                            <p:strVal val="#ppt_x"/>
                                          </p:val>
                                        </p:tav>
                                      </p:tavLst>
                                    </p:anim>
                                    <p:anim calcmode="lin" valueType="num">
                                      <p:cBhvr>
                                        <p:cTn id="9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fade">
                                      <p:cBhvr>
                                        <p:cTn id="96" dur="1000"/>
                                        <p:tgtEl>
                                          <p:spTgt spid="23"/>
                                        </p:tgtEl>
                                      </p:cBhvr>
                                    </p:animEffect>
                                    <p:anim calcmode="lin" valueType="num">
                                      <p:cBhvr>
                                        <p:cTn id="97" dur="1000" fill="hold"/>
                                        <p:tgtEl>
                                          <p:spTgt spid="23"/>
                                        </p:tgtEl>
                                        <p:attrNameLst>
                                          <p:attrName>ppt_x</p:attrName>
                                        </p:attrNameLst>
                                      </p:cBhvr>
                                      <p:tavLst>
                                        <p:tav tm="0">
                                          <p:val>
                                            <p:strVal val="#ppt_x"/>
                                          </p:val>
                                        </p:tav>
                                        <p:tav tm="100000">
                                          <p:val>
                                            <p:strVal val="#ppt_x"/>
                                          </p:val>
                                        </p:tav>
                                      </p:tavLst>
                                    </p:anim>
                                    <p:anim calcmode="lin" valueType="num">
                                      <p:cBhvr>
                                        <p:cTn id="9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1000"/>
                                        <p:tgtEl>
                                          <p:spTgt spid="24"/>
                                        </p:tgtEl>
                                      </p:cBhvr>
                                    </p:animEffect>
                                    <p:anim calcmode="lin" valueType="num">
                                      <p:cBhvr>
                                        <p:cTn id="104" dur="1000" fill="hold"/>
                                        <p:tgtEl>
                                          <p:spTgt spid="24"/>
                                        </p:tgtEl>
                                        <p:attrNameLst>
                                          <p:attrName>ppt_x</p:attrName>
                                        </p:attrNameLst>
                                      </p:cBhvr>
                                      <p:tavLst>
                                        <p:tav tm="0">
                                          <p:val>
                                            <p:strVal val="#ppt_x"/>
                                          </p:val>
                                        </p:tav>
                                        <p:tav tm="100000">
                                          <p:val>
                                            <p:strVal val="#ppt_x"/>
                                          </p:val>
                                        </p:tav>
                                      </p:tavLst>
                                    </p:anim>
                                    <p:anim calcmode="lin" valueType="num">
                                      <p:cBhvr>
                                        <p:cTn id="10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fade">
                                      <p:cBhvr>
                                        <p:cTn id="110" dur="1000"/>
                                        <p:tgtEl>
                                          <p:spTgt spid="16"/>
                                        </p:tgtEl>
                                      </p:cBhvr>
                                    </p:animEffect>
                                    <p:anim calcmode="lin" valueType="num">
                                      <p:cBhvr>
                                        <p:cTn id="111" dur="1000" fill="hold"/>
                                        <p:tgtEl>
                                          <p:spTgt spid="16"/>
                                        </p:tgtEl>
                                        <p:attrNameLst>
                                          <p:attrName>ppt_x</p:attrName>
                                        </p:attrNameLst>
                                      </p:cBhvr>
                                      <p:tavLst>
                                        <p:tav tm="0">
                                          <p:val>
                                            <p:strVal val="#ppt_x"/>
                                          </p:val>
                                        </p:tav>
                                        <p:tav tm="100000">
                                          <p:val>
                                            <p:strVal val="#ppt_x"/>
                                          </p:val>
                                        </p:tav>
                                      </p:tavLst>
                                    </p:anim>
                                    <p:anim calcmode="lin" valueType="num">
                                      <p:cBhvr>
                                        <p:cTn id="1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animBg="1"/>
      <p:bldP spid="15" grpId="0"/>
      <p:bldP spid="16" grpId="0" animBg="1"/>
      <p:bldP spid="18" grpId="0" animBg="1"/>
      <p:bldP spid="20" grpId="0"/>
      <p:bldP spid="21" grpId="0" animBg="1"/>
      <p:bldP spid="22" grpId="0"/>
      <p:bldP spid="23" grpId="0" animBg="1"/>
      <p:bldP spid="24" grpId="0" animBg="1"/>
      <p:bldP spid="4" grpId="0" animBg="1"/>
      <p:bldP spid="5" grpId="0"/>
      <p:bldP spid="6" grpId="0" animBg="1"/>
      <p:bldP spid="7" grpId="0"/>
      <p:bldP spid="9"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3970C1C8-17E4-5BB6-FCD0-99196550AD39}"/>
              </a:ext>
            </a:extLst>
          </p:cNvPr>
          <p:cNvPicPr>
            <a:picLocks noChangeAspect="1"/>
          </p:cNvPicPr>
          <p:nvPr/>
        </p:nvPicPr>
        <p:blipFill>
          <a:blip r:embed="rId2"/>
          <a:stretch>
            <a:fillRect/>
          </a:stretch>
        </p:blipFill>
        <p:spPr>
          <a:xfrm>
            <a:off x="290513" y="701226"/>
            <a:ext cx="5386490" cy="5158554"/>
          </a:xfrm>
          <a:prstGeom prst="rect">
            <a:avLst/>
          </a:prstGeom>
        </p:spPr>
      </p:pic>
      <p:sp>
        <p:nvSpPr>
          <p:cNvPr id="8" name="Rubrik 1">
            <a:extLst>
              <a:ext uri="{FF2B5EF4-FFF2-40B4-BE49-F238E27FC236}">
                <a16:creationId xmlns:a16="http://schemas.microsoft.com/office/drawing/2014/main" id="{F1418F35-25F0-F047-989C-3E7D038B97CB}"/>
              </a:ext>
            </a:extLst>
          </p:cNvPr>
          <p:cNvSpPr>
            <a:spLocks noGrp="1"/>
          </p:cNvSpPr>
          <p:nvPr>
            <p:ph type="title"/>
          </p:nvPr>
        </p:nvSpPr>
        <p:spPr>
          <a:xfrm>
            <a:off x="1103709" y="265373"/>
            <a:ext cx="9360000" cy="657339"/>
          </a:xfrm>
        </p:spPr>
        <p:txBody>
          <a:bodyPr anchor="t">
            <a:normAutofit/>
          </a:bodyPr>
          <a:lstStyle/>
          <a:p>
            <a:r>
              <a:rPr lang="en-US" dirty="0"/>
              <a:t>BIFROST Cave</a:t>
            </a:r>
            <a:endParaRPr lang="en-GB" dirty="0"/>
          </a:p>
        </p:txBody>
      </p:sp>
      <p:sp>
        <p:nvSpPr>
          <p:cNvPr id="30" name="Footer Placeholder 2">
            <a:extLst>
              <a:ext uri="{FF2B5EF4-FFF2-40B4-BE49-F238E27FC236}">
                <a16:creationId xmlns:a16="http://schemas.microsoft.com/office/drawing/2014/main" id="{EC118638-CF27-B5C3-9041-67C7C932DEFB}"/>
              </a:ext>
            </a:extLst>
          </p:cNvPr>
          <p:cNvSpPr>
            <a:spLocks noGrp="1"/>
          </p:cNvSpPr>
          <p:nvPr>
            <p:ph type="ftr" sz="quarter" idx="11"/>
          </p:nvPr>
        </p:nvSpPr>
        <p:spPr>
          <a:xfrm>
            <a:off x="2053244" y="6475270"/>
            <a:ext cx="4320448" cy="365125"/>
          </a:xfrm>
        </p:spPr>
        <p:txBody>
          <a:bodyPr anchor="ctr">
            <a:normAutofit/>
          </a:bodyPr>
          <a:lstStyle/>
          <a:p>
            <a:pPr>
              <a:spcAft>
                <a:spcPts val="600"/>
              </a:spcAft>
            </a:pPr>
            <a:r>
              <a:rPr lang="sv-SE"/>
              <a:t>PRESENTATION TITLE/FOOTER</a:t>
            </a:r>
          </a:p>
        </p:txBody>
      </p:sp>
      <p:sp>
        <p:nvSpPr>
          <p:cNvPr id="32" name="Slide Number Placeholder 3">
            <a:extLst>
              <a:ext uri="{FF2B5EF4-FFF2-40B4-BE49-F238E27FC236}">
                <a16:creationId xmlns:a16="http://schemas.microsoft.com/office/drawing/2014/main" id="{403B0542-071E-AEE5-D860-E5F4FD19D1C0}"/>
              </a:ext>
            </a:extLst>
          </p:cNvPr>
          <p:cNvSpPr>
            <a:spLocks noGrp="1"/>
          </p:cNvSpPr>
          <p:nvPr>
            <p:ph type="sldNum" sz="quarter" idx="12"/>
          </p:nvPr>
        </p:nvSpPr>
        <p:spPr>
          <a:xfrm>
            <a:off x="8735292" y="6475270"/>
            <a:ext cx="2743200" cy="365125"/>
          </a:xfrm>
        </p:spPr>
        <p:txBody>
          <a:bodyPr anchor="ctr">
            <a:normAutofit/>
          </a:bodyPr>
          <a:lstStyle/>
          <a:p>
            <a:pPr>
              <a:spcAft>
                <a:spcPts val="600"/>
              </a:spcAft>
            </a:pPr>
            <a:fld id="{F7283078-D760-1647-8B80-66BA8B52336D}" type="slidenum">
              <a:rPr lang="sv-SE" smtClean="0"/>
              <a:pPr>
                <a:spcAft>
                  <a:spcPts val="600"/>
                </a:spcAft>
              </a:pPr>
              <a:t>7</a:t>
            </a:fld>
            <a:endParaRPr lang="sv-SE"/>
          </a:p>
        </p:txBody>
      </p:sp>
      <p:sp>
        <p:nvSpPr>
          <p:cNvPr id="51" name="Text Placeholder 5">
            <a:extLst>
              <a:ext uri="{FF2B5EF4-FFF2-40B4-BE49-F238E27FC236}">
                <a16:creationId xmlns:a16="http://schemas.microsoft.com/office/drawing/2014/main" id="{9C5A4F79-5AB1-DB2E-2729-42899AF708E2}"/>
              </a:ext>
            </a:extLst>
          </p:cNvPr>
          <p:cNvSpPr>
            <a:spLocks noGrp="1"/>
          </p:cNvSpPr>
          <p:nvPr>
            <p:ph type="body" sz="quarter" idx="14"/>
          </p:nvPr>
        </p:nvSpPr>
        <p:spPr>
          <a:xfrm>
            <a:off x="1103709" y="931026"/>
            <a:ext cx="9360000" cy="507076"/>
          </a:xfrm>
        </p:spPr>
        <p:txBody>
          <a:bodyPr/>
          <a:lstStyle/>
          <a:p>
            <a:endParaRPr lang="en-US"/>
          </a:p>
        </p:txBody>
      </p:sp>
      <p:sp>
        <p:nvSpPr>
          <p:cNvPr id="40" name="Date Placeholder 8">
            <a:extLst>
              <a:ext uri="{FF2B5EF4-FFF2-40B4-BE49-F238E27FC236}">
                <a16:creationId xmlns:a16="http://schemas.microsoft.com/office/drawing/2014/main" id="{ACF18B7C-8D39-C3EC-5C61-1174FB2D2032}"/>
              </a:ext>
            </a:extLst>
          </p:cNvPr>
          <p:cNvSpPr>
            <a:spLocks noGrp="1"/>
          </p:cNvSpPr>
          <p:nvPr>
            <p:ph type="dt" sz="half" idx="10"/>
          </p:nvPr>
        </p:nvSpPr>
        <p:spPr>
          <a:xfrm>
            <a:off x="1195647" y="6475270"/>
            <a:ext cx="832658" cy="365125"/>
          </a:xfrm>
        </p:spPr>
        <p:txBody>
          <a:bodyPr anchor="ctr">
            <a:normAutofit/>
          </a:bodyPr>
          <a:lstStyle/>
          <a:p>
            <a:pPr>
              <a:spcAft>
                <a:spcPts val="600"/>
              </a:spcAft>
            </a:pPr>
            <a:fld id="{18896B66-0B3A-474C-9C9C-E4F07B1F5DAD}" type="datetime1">
              <a:rPr lang="sv-SE" smtClean="0"/>
              <a:pPr>
                <a:spcAft>
                  <a:spcPts val="600"/>
                </a:spcAft>
              </a:pPr>
              <a:t>2023-06-14</a:t>
            </a:fld>
            <a:endParaRPr lang="sv-SE"/>
          </a:p>
        </p:txBody>
      </p:sp>
      <p:sp>
        <p:nvSpPr>
          <p:cNvPr id="25" name="Content Placeholder 8">
            <a:extLst>
              <a:ext uri="{FF2B5EF4-FFF2-40B4-BE49-F238E27FC236}">
                <a16:creationId xmlns:a16="http://schemas.microsoft.com/office/drawing/2014/main" id="{D5DBA4AF-0718-4DD8-8D35-13FA8E823FE8}"/>
              </a:ext>
            </a:extLst>
          </p:cNvPr>
          <p:cNvSpPr txBox="1">
            <a:spLocks/>
          </p:cNvSpPr>
          <p:nvPr/>
        </p:nvSpPr>
        <p:spPr>
          <a:xfrm>
            <a:off x="1103709" y="1605932"/>
            <a:ext cx="9360000" cy="4746742"/>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dirty="0"/>
          </a:p>
        </p:txBody>
      </p:sp>
      <p:pic>
        <p:nvPicPr>
          <p:cNvPr id="41" name="Picture 40">
            <a:extLst>
              <a:ext uri="{FF2B5EF4-FFF2-40B4-BE49-F238E27FC236}">
                <a16:creationId xmlns:a16="http://schemas.microsoft.com/office/drawing/2014/main" id="{F6078FC4-4DD9-D2C1-7938-DDC0DDE5FB07}"/>
              </a:ext>
            </a:extLst>
          </p:cNvPr>
          <p:cNvPicPr>
            <a:picLocks noChangeAspect="1"/>
          </p:cNvPicPr>
          <p:nvPr/>
        </p:nvPicPr>
        <p:blipFill rotWithShape="1">
          <a:blip r:embed="rId3"/>
          <a:srcRect l="6196" b="4215"/>
          <a:stretch/>
        </p:blipFill>
        <p:spPr>
          <a:xfrm rot="18436624">
            <a:off x="4121855" y="3056891"/>
            <a:ext cx="3916531" cy="3200535"/>
          </a:xfrm>
          <a:prstGeom prst="snip1Rect">
            <a:avLst>
              <a:gd name="adj" fmla="val 0"/>
            </a:avLst>
          </a:prstGeom>
        </p:spPr>
      </p:pic>
      <p:sp>
        <p:nvSpPr>
          <p:cNvPr id="42" name="TextBox 41">
            <a:extLst>
              <a:ext uri="{FF2B5EF4-FFF2-40B4-BE49-F238E27FC236}">
                <a16:creationId xmlns:a16="http://schemas.microsoft.com/office/drawing/2014/main" id="{3AF2819E-6AB1-1169-13AD-E0DE427B0562}"/>
              </a:ext>
            </a:extLst>
          </p:cNvPr>
          <p:cNvSpPr txBox="1"/>
          <p:nvPr/>
        </p:nvSpPr>
        <p:spPr>
          <a:xfrm>
            <a:off x="933280" y="4570587"/>
            <a:ext cx="763252" cy="600164"/>
          </a:xfrm>
          <a:prstGeom prst="rect">
            <a:avLst/>
          </a:prstGeom>
          <a:noFill/>
        </p:spPr>
        <p:txBody>
          <a:bodyPr wrap="square" rtlCol="0">
            <a:spAutoFit/>
          </a:bodyPr>
          <a:lstStyle/>
          <a:p>
            <a:pPr algn="l"/>
            <a:r>
              <a:rPr lang="en-US" sz="1100" b="1" dirty="0"/>
              <a:t>Ground Access door </a:t>
            </a:r>
            <a:endParaRPr lang="sv-SE" sz="1100" b="1" dirty="0"/>
          </a:p>
        </p:txBody>
      </p:sp>
      <p:cxnSp>
        <p:nvCxnSpPr>
          <p:cNvPr id="44" name="Straight Arrow Connector 43">
            <a:extLst>
              <a:ext uri="{FF2B5EF4-FFF2-40B4-BE49-F238E27FC236}">
                <a16:creationId xmlns:a16="http://schemas.microsoft.com/office/drawing/2014/main" id="{F59DA6B9-66EA-90BB-E9A6-A039D67B83D1}"/>
              </a:ext>
            </a:extLst>
          </p:cNvPr>
          <p:cNvCxnSpPr>
            <a:cxnSpLocks/>
          </p:cNvCxnSpPr>
          <p:nvPr/>
        </p:nvCxnSpPr>
        <p:spPr>
          <a:xfrm flipV="1">
            <a:off x="1572187" y="4260104"/>
            <a:ext cx="135167" cy="3641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AA32E90-9B4F-E8F9-49E2-E246B494A849}"/>
              </a:ext>
            </a:extLst>
          </p:cNvPr>
          <p:cNvSpPr txBox="1"/>
          <p:nvPr/>
        </p:nvSpPr>
        <p:spPr>
          <a:xfrm>
            <a:off x="3979337" y="1829620"/>
            <a:ext cx="763252" cy="600164"/>
          </a:xfrm>
          <a:prstGeom prst="rect">
            <a:avLst/>
          </a:prstGeom>
          <a:noFill/>
        </p:spPr>
        <p:txBody>
          <a:bodyPr wrap="square" rtlCol="0">
            <a:spAutoFit/>
          </a:bodyPr>
          <a:lstStyle/>
          <a:p>
            <a:pPr algn="l"/>
            <a:r>
              <a:rPr lang="en-US" sz="1100" b="1" dirty="0"/>
              <a:t>Elevated Access door </a:t>
            </a:r>
            <a:endParaRPr lang="sv-SE" sz="1100" b="1" dirty="0"/>
          </a:p>
        </p:txBody>
      </p:sp>
      <p:cxnSp>
        <p:nvCxnSpPr>
          <p:cNvPr id="55" name="Straight Arrow Connector 54">
            <a:extLst>
              <a:ext uri="{FF2B5EF4-FFF2-40B4-BE49-F238E27FC236}">
                <a16:creationId xmlns:a16="http://schemas.microsoft.com/office/drawing/2014/main" id="{6EF154DD-634F-5263-6BB7-121D275AE76A}"/>
              </a:ext>
            </a:extLst>
          </p:cNvPr>
          <p:cNvCxnSpPr>
            <a:cxnSpLocks/>
            <a:stCxn id="54" idx="1"/>
          </p:cNvCxnSpPr>
          <p:nvPr/>
        </p:nvCxnSpPr>
        <p:spPr>
          <a:xfrm flipH="1">
            <a:off x="3447981" y="2129702"/>
            <a:ext cx="531356" cy="5071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77709968-DCE5-E6F1-460C-A05AB3DABBBA}"/>
              </a:ext>
            </a:extLst>
          </p:cNvPr>
          <p:cNvSpPr txBox="1"/>
          <p:nvPr/>
        </p:nvSpPr>
        <p:spPr>
          <a:xfrm>
            <a:off x="2899710" y="1412691"/>
            <a:ext cx="1715308" cy="430887"/>
          </a:xfrm>
          <a:prstGeom prst="rect">
            <a:avLst/>
          </a:prstGeom>
          <a:noFill/>
        </p:spPr>
        <p:txBody>
          <a:bodyPr wrap="square" rtlCol="0">
            <a:spAutoFit/>
          </a:bodyPr>
          <a:lstStyle/>
          <a:p>
            <a:r>
              <a:rPr lang="en-US" sz="1100" b="1" dirty="0"/>
              <a:t>Sliding shielding block</a:t>
            </a:r>
          </a:p>
          <a:p>
            <a:r>
              <a:rPr lang="en-US" sz="1100" b="1" dirty="0"/>
              <a:t>The roof hatch </a:t>
            </a:r>
            <a:endParaRPr lang="sv-SE" sz="1100" b="1" dirty="0"/>
          </a:p>
        </p:txBody>
      </p:sp>
      <p:cxnSp>
        <p:nvCxnSpPr>
          <p:cNvPr id="60" name="Straight Arrow Connector 59">
            <a:extLst>
              <a:ext uri="{FF2B5EF4-FFF2-40B4-BE49-F238E27FC236}">
                <a16:creationId xmlns:a16="http://schemas.microsoft.com/office/drawing/2014/main" id="{BC461C22-C5CE-BB14-A3EC-44E7A968E786}"/>
              </a:ext>
            </a:extLst>
          </p:cNvPr>
          <p:cNvCxnSpPr>
            <a:cxnSpLocks/>
          </p:cNvCxnSpPr>
          <p:nvPr/>
        </p:nvCxnSpPr>
        <p:spPr>
          <a:xfrm flipH="1">
            <a:off x="2129534" y="1664259"/>
            <a:ext cx="841460" cy="930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D54B2A02-16E5-BE30-6ACF-867C6320F5F3}"/>
              </a:ext>
            </a:extLst>
          </p:cNvPr>
          <p:cNvPicPr>
            <a:picLocks noChangeAspect="1"/>
          </p:cNvPicPr>
          <p:nvPr/>
        </p:nvPicPr>
        <p:blipFill>
          <a:blip r:embed="rId4"/>
          <a:stretch>
            <a:fillRect/>
          </a:stretch>
        </p:blipFill>
        <p:spPr>
          <a:xfrm>
            <a:off x="7590348" y="921444"/>
            <a:ext cx="4618246" cy="3114122"/>
          </a:xfrm>
          <a:prstGeom prst="rect">
            <a:avLst/>
          </a:prstGeom>
        </p:spPr>
      </p:pic>
      <p:sp>
        <p:nvSpPr>
          <p:cNvPr id="9" name="TextBox 8">
            <a:extLst>
              <a:ext uri="{FF2B5EF4-FFF2-40B4-BE49-F238E27FC236}">
                <a16:creationId xmlns:a16="http://schemas.microsoft.com/office/drawing/2014/main" id="{4B4CD595-FD2D-8A5E-03A4-0EC83C2A7B2A}"/>
              </a:ext>
            </a:extLst>
          </p:cNvPr>
          <p:cNvSpPr txBox="1"/>
          <p:nvPr/>
        </p:nvSpPr>
        <p:spPr>
          <a:xfrm>
            <a:off x="5549169" y="6395527"/>
            <a:ext cx="2058832" cy="261610"/>
          </a:xfrm>
          <a:prstGeom prst="rect">
            <a:avLst/>
          </a:prstGeom>
          <a:noFill/>
        </p:spPr>
        <p:txBody>
          <a:bodyPr wrap="square" rtlCol="0">
            <a:spAutoFit/>
          </a:bodyPr>
          <a:lstStyle/>
          <a:p>
            <a:pPr algn="l"/>
            <a:r>
              <a:rPr lang="en-US" sz="1100" b="1" u="sng" dirty="0">
                <a:solidFill>
                  <a:srgbClr val="00B0F0"/>
                </a:solidFill>
              </a:rPr>
              <a:t>Cave Top View</a:t>
            </a:r>
            <a:endParaRPr lang="sv-SE" sz="1100" b="1" u="sng" dirty="0">
              <a:solidFill>
                <a:srgbClr val="00B0F0"/>
              </a:solidFill>
            </a:endParaRPr>
          </a:p>
        </p:txBody>
      </p:sp>
      <p:sp>
        <p:nvSpPr>
          <p:cNvPr id="10" name="TextBox 9">
            <a:extLst>
              <a:ext uri="{FF2B5EF4-FFF2-40B4-BE49-F238E27FC236}">
                <a16:creationId xmlns:a16="http://schemas.microsoft.com/office/drawing/2014/main" id="{91CA8775-DF7E-9DF6-7AB6-A9DDE4CC1F12}"/>
              </a:ext>
            </a:extLst>
          </p:cNvPr>
          <p:cNvSpPr txBox="1"/>
          <p:nvPr/>
        </p:nvSpPr>
        <p:spPr>
          <a:xfrm>
            <a:off x="9054582" y="3922941"/>
            <a:ext cx="2058832" cy="261610"/>
          </a:xfrm>
          <a:prstGeom prst="rect">
            <a:avLst/>
          </a:prstGeom>
          <a:noFill/>
        </p:spPr>
        <p:txBody>
          <a:bodyPr wrap="square" rtlCol="0">
            <a:spAutoFit/>
          </a:bodyPr>
          <a:lstStyle>
            <a:defPPr>
              <a:defRPr lang="sv-SE"/>
            </a:defPPr>
            <a:lvl1pPr>
              <a:defRPr sz="1100" b="1" u="sng">
                <a:solidFill>
                  <a:srgbClr val="00B0F0"/>
                </a:solidFill>
              </a:defRPr>
            </a:lvl1pPr>
          </a:lstStyle>
          <a:p>
            <a:r>
              <a:rPr lang="en-US" dirty="0"/>
              <a:t>Cave Side View</a:t>
            </a:r>
            <a:endParaRPr lang="sv-SE" dirty="0"/>
          </a:p>
        </p:txBody>
      </p:sp>
      <p:cxnSp>
        <p:nvCxnSpPr>
          <p:cNvPr id="12" name="Straight Arrow Connector 11">
            <a:extLst>
              <a:ext uri="{FF2B5EF4-FFF2-40B4-BE49-F238E27FC236}">
                <a16:creationId xmlns:a16="http://schemas.microsoft.com/office/drawing/2014/main" id="{1243EC25-1E87-0C2A-9FBD-C03399F2B37B}"/>
              </a:ext>
            </a:extLst>
          </p:cNvPr>
          <p:cNvCxnSpPr/>
          <p:nvPr/>
        </p:nvCxnSpPr>
        <p:spPr>
          <a:xfrm>
            <a:off x="3757364" y="5341257"/>
            <a:ext cx="706875"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EEE74CB-6F8A-8316-C42C-0DF8AEB02ECA}"/>
              </a:ext>
            </a:extLst>
          </p:cNvPr>
          <p:cNvSpPr txBox="1"/>
          <p:nvPr/>
        </p:nvSpPr>
        <p:spPr>
          <a:xfrm>
            <a:off x="3609877" y="5082788"/>
            <a:ext cx="2058832" cy="261610"/>
          </a:xfrm>
          <a:prstGeom prst="rect">
            <a:avLst/>
          </a:prstGeom>
          <a:noFill/>
        </p:spPr>
        <p:txBody>
          <a:bodyPr wrap="square" rtlCol="0">
            <a:spAutoFit/>
          </a:bodyPr>
          <a:lstStyle/>
          <a:p>
            <a:pPr algn="l"/>
            <a:r>
              <a:rPr lang="en-US" sz="1100" b="1" dirty="0">
                <a:solidFill>
                  <a:srgbClr val="00B0F0"/>
                </a:solidFill>
              </a:rPr>
              <a:t>Side View</a:t>
            </a:r>
            <a:endParaRPr lang="sv-SE" sz="1100" b="1" dirty="0">
              <a:solidFill>
                <a:srgbClr val="00B0F0"/>
              </a:solidFill>
            </a:endParaRPr>
          </a:p>
        </p:txBody>
      </p:sp>
      <p:sp>
        <p:nvSpPr>
          <p:cNvPr id="14" name="TextBox 13">
            <a:extLst>
              <a:ext uri="{FF2B5EF4-FFF2-40B4-BE49-F238E27FC236}">
                <a16:creationId xmlns:a16="http://schemas.microsoft.com/office/drawing/2014/main" id="{31A3B0CE-41D5-D868-7B10-666E664CEEEC}"/>
              </a:ext>
            </a:extLst>
          </p:cNvPr>
          <p:cNvSpPr txBox="1"/>
          <p:nvPr/>
        </p:nvSpPr>
        <p:spPr>
          <a:xfrm>
            <a:off x="3385104" y="5930459"/>
            <a:ext cx="1149941" cy="430887"/>
          </a:xfrm>
          <a:prstGeom prst="rect">
            <a:avLst/>
          </a:prstGeom>
          <a:noFill/>
        </p:spPr>
        <p:txBody>
          <a:bodyPr wrap="square" rtlCol="0">
            <a:spAutoFit/>
          </a:bodyPr>
          <a:lstStyle/>
          <a:p>
            <a:r>
              <a:rPr lang="en-US" sz="1100" b="1" dirty="0"/>
              <a:t>Ground access labyrinths</a:t>
            </a:r>
            <a:endParaRPr lang="sv-SE" sz="1100" b="1" dirty="0"/>
          </a:p>
        </p:txBody>
      </p:sp>
      <p:cxnSp>
        <p:nvCxnSpPr>
          <p:cNvPr id="15" name="Straight Arrow Connector 14">
            <a:extLst>
              <a:ext uri="{FF2B5EF4-FFF2-40B4-BE49-F238E27FC236}">
                <a16:creationId xmlns:a16="http://schemas.microsoft.com/office/drawing/2014/main" id="{E21B2761-A335-8DFB-D6A8-A25C967EBE0C}"/>
              </a:ext>
            </a:extLst>
          </p:cNvPr>
          <p:cNvCxnSpPr>
            <a:cxnSpLocks/>
            <a:stCxn id="14" idx="3"/>
          </p:cNvCxnSpPr>
          <p:nvPr/>
        </p:nvCxnSpPr>
        <p:spPr>
          <a:xfrm flipV="1">
            <a:off x="4535045" y="5888813"/>
            <a:ext cx="888505" cy="2570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F0963FD-ED4A-BAE9-C877-75C25041AA70}"/>
              </a:ext>
            </a:extLst>
          </p:cNvPr>
          <p:cNvSpPr txBox="1"/>
          <p:nvPr/>
        </p:nvSpPr>
        <p:spPr>
          <a:xfrm>
            <a:off x="8383844" y="4274994"/>
            <a:ext cx="2190844" cy="430887"/>
          </a:xfrm>
          <a:prstGeom prst="rect">
            <a:avLst/>
          </a:prstGeom>
          <a:noFill/>
        </p:spPr>
        <p:txBody>
          <a:bodyPr wrap="square" rtlCol="0">
            <a:spAutoFit/>
          </a:bodyPr>
          <a:lstStyle/>
          <a:p>
            <a:r>
              <a:rPr lang="en-US" sz="1100" b="1" dirty="0"/>
              <a:t>Platform for direct access to the sample position</a:t>
            </a:r>
            <a:endParaRPr lang="sv-SE" sz="1100" b="1" dirty="0"/>
          </a:p>
        </p:txBody>
      </p:sp>
      <p:cxnSp>
        <p:nvCxnSpPr>
          <p:cNvPr id="17" name="Straight Arrow Connector 16">
            <a:extLst>
              <a:ext uri="{FF2B5EF4-FFF2-40B4-BE49-F238E27FC236}">
                <a16:creationId xmlns:a16="http://schemas.microsoft.com/office/drawing/2014/main" id="{CA8672B9-35A3-F91C-A755-93086AD9A225}"/>
              </a:ext>
            </a:extLst>
          </p:cNvPr>
          <p:cNvCxnSpPr>
            <a:cxnSpLocks/>
          </p:cNvCxnSpPr>
          <p:nvPr/>
        </p:nvCxnSpPr>
        <p:spPr>
          <a:xfrm flipV="1">
            <a:off x="8775137" y="3522463"/>
            <a:ext cx="78789" cy="7865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C7ADD55-3ED9-89A7-2AA1-E106A2437515}"/>
              </a:ext>
            </a:extLst>
          </p:cNvPr>
          <p:cNvSpPr txBox="1"/>
          <p:nvPr/>
        </p:nvSpPr>
        <p:spPr>
          <a:xfrm>
            <a:off x="5313983" y="2429784"/>
            <a:ext cx="1149941" cy="600164"/>
          </a:xfrm>
          <a:prstGeom prst="rect">
            <a:avLst/>
          </a:prstGeom>
          <a:noFill/>
        </p:spPr>
        <p:txBody>
          <a:bodyPr wrap="square" rtlCol="0">
            <a:spAutoFit/>
          </a:bodyPr>
          <a:lstStyle/>
          <a:p>
            <a:r>
              <a:rPr lang="en-US" sz="1100" b="1" dirty="0"/>
              <a:t>Elevated access labyrinth </a:t>
            </a:r>
            <a:endParaRPr lang="sv-SE" sz="1100" b="1" dirty="0"/>
          </a:p>
        </p:txBody>
      </p:sp>
      <p:cxnSp>
        <p:nvCxnSpPr>
          <p:cNvPr id="22" name="Straight Arrow Connector 21">
            <a:extLst>
              <a:ext uri="{FF2B5EF4-FFF2-40B4-BE49-F238E27FC236}">
                <a16:creationId xmlns:a16="http://schemas.microsoft.com/office/drawing/2014/main" id="{40171CE3-3377-4016-E4DE-BA03A9EB5FD8}"/>
              </a:ext>
            </a:extLst>
          </p:cNvPr>
          <p:cNvCxnSpPr>
            <a:cxnSpLocks/>
            <a:stCxn id="21" idx="2"/>
          </p:cNvCxnSpPr>
          <p:nvPr/>
        </p:nvCxnSpPr>
        <p:spPr>
          <a:xfrm>
            <a:off x="5888954" y="3029948"/>
            <a:ext cx="246695" cy="6122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BD3632F-E1FE-1B79-AF5C-B7834C571E8E}"/>
              </a:ext>
            </a:extLst>
          </p:cNvPr>
          <p:cNvSpPr txBox="1"/>
          <p:nvPr/>
        </p:nvSpPr>
        <p:spPr>
          <a:xfrm>
            <a:off x="7958398" y="4730497"/>
            <a:ext cx="4271963" cy="1954381"/>
          </a:xfrm>
          <a:prstGeom prst="rect">
            <a:avLst/>
          </a:prstGeom>
          <a:noFill/>
        </p:spPr>
        <p:txBody>
          <a:bodyPr wrap="square">
            <a:spAutoFit/>
          </a:bodyPr>
          <a:lstStyle/>
          <a:p>
            <a:r>
              <a:rPr lang="en-GB" sz="1100" b="1" dirty="0"/>
              <a:t>Ground Access: </a:t>
            </a:r>
            <a:r>
              <a:rPr lang="en-GB" sz="1100" dirty="0"/>
              <a:t>will be used for maintenance and for direct access to the sample position. The access frequency is likely to be once per two weeks</a:t>
            </a:r>
          </a:p>
          <a:p>
            <a:r>
              <a:rPr lang="en-GB" sz="1100" b="1" dirty="0"/>
              <a:t>Elevated Access: </a:t>
            </a:r>
            <a:r>
              <a:rPr lang="en-GB" sz="1100" dirty="0"/>
              <a:t>will</a:t>
            </a:r>
            <a:r>
              <a:rPr lang="en-GB" sz="1100" b="1" dirty="0"/>
              <a:t> </a:t>
            </a:r>
            <a:r>
              <a:rPr lang="en-US" sz="1100" dirty="0"/>
              <a:t>be used for accessing sample environments, for sample changes, changing settings, fixing issues etc. This is the access path for daily operation and is expected to be used several times per day</a:t>
            </a:r>
          </a:p>
          <a:p>
            <a:r>
              <a:rPr lang="en-US" sz="1100" b="1" dirty="0"/>
              <a:t>Roof Hatch: </a:t>
            </a:r>
            <a:r>
              <a:rPr lang="en-US" sz="1100" dirty="0"/>
              <a:t>will be used for accessing sample position, and allowing the transport of large-size equipment (e.g., </a:t>
            </a:r>
            <a:r>
              <a:rPr lang="en-US" sz="1100" dirty="0" err="1"/>
              <a:t>cryomagnets</a:t>
            </a:r>
            <a:r>
              <a:rPr lang="en-US" sz="1100" dirty="0"/>
              <a:t>) to be craned into place. The roof hatch is expected to be used roughly once per day or once every second day</a:t>
            </a:r>
          </a:p>
        </p:txBody>
      </p:sp>
    </p:spTree>
    <p:extLst>
      <p:ext uri="{BB962C8B-B14F-4D97-AF65-F5344CB8AC3E}">
        <p14:creationId xmlns:p14="http://schemas.microsoft.com/office/powerpoint/2010/main" val="102594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par>
                          <p:cTn id="9" fill="hold">
                            <p:stCondLst>
                              <p:cond delay="0"/>
                            </p:stCondLst>
                            <p:childTnLst>
                              <p:par>
                                <p:cTn id="10" presetID="2" presetClass="entr" presetSubtype="4" fill="hold" nodeType="after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 calcmode="lin" valueType="num">
                                      <p:cBhvr additive="base">
                                        <p:cTn id="1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par>
                          <p:cTn id="20" fill="hold">
                            <p:stCondLst>
                              <p:cond delay="0"/>
                            </p:stCondLst>
                            <p:childTnLst>
                              <p:par>
                                <p:cTn id="21" presetID="2" presetClass="entr" presetSubtype="4" fill="hold" nodeType="afterEffect">
                                  <p:stCondLst>
                                    <p:cond delay="0"/>
                                  </p:stCondLst>
                                  <p:childTnLst>
                                    <p:set>
                                      <p:cBhvr>
                                        <p:cTn id="22" dur="1" fill="hold">
                                          <p:stCondLst>
                                            <p:cond delay="0"/>
                                          </p:stCondLst>
                                        </p:cTn>
                                        <p:tgtEl>
                                          <p:spTgt spid="28">
                                            <p:txEl>
                                              <p:pRg st="1" end="1"/>
                                            </p:txEl>
                                          </p:spTgt>
                                        </p:tgtEl>
                                        <p:attrNameLst>
                                          <p:attrName>style.visibility</p:attrName>
                                        </p:attrNameLst>
                                      </p:cBhvr>
                                      <p:to>
                                        <p:strVal val="visible"/>
                                      </p:to>
                                    </p:set>
                                    <p:anim calcmode="lin" valueType="num">
                                      <p:cBhvr additive="base">
                                        <p:cTn id="23" dur="500" fill="hold"/>
                                        <p:tgtEl>
                                          <p:spTgt spid="2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par>
                          <p:cTn id="31" fill="hold">
                            <p:stCondLst>
                              <p:cond delay="0"/>
                            </p:stCondLst>
                            <p:childTnLst>
                              <p:par>
                                <p:cTn id="32" presetID="2" presetClass="entr" presetSubtype="4" fill="hold" nodeType="afterEffect">
                                  <p:stCondLst>
                                    <p:cond delay="0"/>
                                  </p:stCondLst>
                                  <p:childTnLst>
                                    <p:set>
                                      <p:cBhvr>
                                        <p:cTn id="33" dur="1" fill="hold">
                                          <p:stCondLst>
                                            <p:cond delay="0"/>
                                          </p:stCondLst>
                                        </p:cTn>
                                        <p:tgtEl>
                                          <p:spTgt spid="28">
                                            <p:txEl>
                                              <p:pRg st="2" end="2"/>
                                            </p:txEl>
                                          </p:spTgt>
                                        </p:tgtEl>
                                        <p:attrNameLst>
                                          <p:attrName>style.visibility</p:attrName>
                                        </p:attrNameLst>
                                      </p:cBhvr>
                                      <p:to>
                                        <p:strVal val="visible"/>
                                      </p:to>
                                    </p:set>
                                    <p:anim calcmode="lin" valueType="num">
                                      <p:cBhvr additive="base">
                                        <p:cTn id="34" dur="500" fill="hold"/>
                                        <p:tgtEl>
                                          <p:spTgt spid="28">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6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4" grpId="0"/>
      <p:bldP spid="59" grpId="0"/>
      <p:bldP spid="9" grpId="0"/>
      <p:bldP spid="10" grpId="0"/>
      <p:bldP spid="13" grpId="0"/>
      <p:bldP spid="14" grpId="0"/>
      <p:bldP spid="16"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yellow triangle with a black symbol&#10;&#10;Description automatically generated with low confidence">
            <a:extLst>
              <a:ext uri="{FF2B5EF4-FFF2-40B4-BE49-F238E27FC236}">
                <a16:creationId xmlns:a16="http://schemas.microsoft.com/office/drawing/2014/main" id="{5BB62FBD-99D8-20A0-6A80-A58477F33FC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152467" y="6147965"/>
            <a:ext cx="629265" cy="548640"/>
          </a:xfrm>
          <a:prstGeom prst="rect">
            <a:avLst/>
          </a:prstGeom>
        </p:spPr>
      </p:pic>
      <p:sp>
        <p:nvSpPr>
          <p:cNvPr id="7" name="Title 6">
            <a:extLst>
              <a:ext uri="{FF2B5EF4-FFF2-40B4-BE49-F238E27FC236}">
                <a16:creationId xmlns:a16="http://schemas.microsoft.com/office/drawing/2014/main" id="{3D49FD3C-243D-4C2F-B5A5-77581FFD6361}"/>
              </a:ext>
            </a:extLst>
          </p:cNvPr>
          <p:cNvSpPr>
            <a:spLocks noGrp="1"/>
          </p:cNvSpPr>
          <p:nvPr>
            <p:ph type="title"/>
          </p:nvPr>
        </p:nvSpPr>
        <p:spPr/>
        <p:txBody>
          <a:bodyPr/>
          <a:lstStyle/>
          <a:p>
            <a:r>
              <a:rPr lang="sv-SE" dirty="0"/>
              <a:t>The BIFROST PSS Controlled Area</a:t>
            </a:r>
          </a:p>
        </p:txBody>
      </p:sp>
      <p:sp>
        <p:nvSpPr>
          <p:cNvPr id="9" name="Content Placeholder 8">
            <a:extLst>
              <a:ext uri="{FF2B5EF4-FFF2-40B4-BE49-F238E27FC236}">
                <a16:creationId xmlns:a16="http://schemas.microsoft.com/office/drawing/2014/main" id="{2649860F-884A-42E2-958E-3784CF988073}"/>
              </a:ext>
            </a:extLst>
          </p:cNvPr>
          <p:cNvSpPr>
            <a:spLocks noGrp="1"/>
          </p:cNvSpPr>
          <p:nvPr>
            <p:ph idx="13"/>
          </p:nvPr>
        </p:nvSpPr>
        <p:spPr>
          <a:xfrm>
            <a:off x="483777" y="1133918"/>
            <a:ext cx="11650070" cy="1416777"/>
          </a:xfrm>
        </p:spPr>
        <p:txBody>
          <a:bodyPr/>
          <a:lstStyle/>
          <a:p>
            <a:r>
              <a:rPr lang="en-US" dirty="0"/>
              <a:t>The </a:t>
            </a:r>
            <a:r>
              <a:rPr lang="en-US" b="1" dirty="0"/>
              <a:t>BIFROST PSS</a:t>
            </a:r>
            <a:r>
              <a:rPr lang="en-US" dirty="0"/>
              <a:t> is the safety interlock system that ensures safe access for personnel to the BIFROST PSS controlled area. </a:t>
            </a:r>
          </a:p>
          <a:p>
            <a:r>
              <a:rPr lang="en-US" dirty="0"/>
              <a:t>The BIFROST PSS mitigates the </a:t>
            </a:r>
            <a:r>
              <a:rPr lang="sv-SE" dirty="0" err="1"/>
              <a:t>Radiation</a:t>
            </a:r>
            <a:r>
              <a:rPr lang="sv-SE" dirty="0"/>
              <a:t> </a:t>
            </a:r>
            <a:r>
              <a:rPr lang="sv-SE" dirty="0" err="1"/>
              <a:t>hazards</a:t>
            </a:r>
            <a:r>
              <a:rPr lang="sv-SE" dirty="0"/>
              <a:t> (</a:t>
            </a:r>
            <a:r>
              <a:rPr lang="sv-SE" dirty="0" err="1"/>
              <a:t>mainly</a:t>
            </a:r>
            <a:r>
              <a:rPr lang="sv-SE" dirty="0"/>
              <a:t> prompt </a:t>
            </a:r>
            <a:r>
              <a:rPr lang="sv-SE" dirty="0" err="1"/>
              <a:t>ionising</a:t>
            </a:r>
            <a:r>
              <a:rPr lang="sv-SE" dirty="0"/>
              <a:t> </a:t>
            </a:r>
            <a:r>
              <a:rPr lang="sv-SE" dirty="0" err="1"/>
              <a:t>radiation</a:t>
            </a:r>
            <a:r>
              <a:rPr lang="sv-SE" dirty="0"/>
              <a:t> from the neutron </a:t>
            </a:r>
            <a:r>
              <a:rPr lang="sv-SE" dirty="0" err="1"/>
              <a:t>beam</a:t>
            </a:r>
            <a:r>
              <a:rPr lang="sv-SE" dirty="0"/>
              <a:t>)</a:t>
            </a:r>
          </a:p>
        </p:txBody>
      </p:sp>
      <p:pic>
        <p:nvPicPr>
          <p:cNvPr id="8" name="Picture 7">
            <a:extLst>
              <a:ext uri="{FF2B5EF4-FFF2-40B4-BE49-F238E27FC236}">
                <a16:creationId xmlns:a16="http://schemas.microsoft.com/office/drawing/2014/main" id="{B498A3FD-C846-A063-7398-64465B2D982D}"/>
              </a:ext>
            </a:extLst>
          </p:cNvPr>
          <p:cNvPicPr>
            <a:picLocks noChangeAspect="1"/>
          </p:cNvPicPr>
          <p:nvPr/>
        </p:nvPicPr>
        <p:blipFill>
          <a:blip r:embed="rId4"/>
          <a:stretch>
            <a:fillRect/>
          </a:stretch>
        </p:blipFill>
        <p:spPr>
          <a:xfrm>
            <a:off x="541929" y="4179394"/>
            <a:ext cx="11650071" cy="1544688"/>
          </a:xfrm>
          <a:prstGeom prst="rect">
            <a:avLst/>
          </a:prstGeom>
        </p:spPr>
      </p:pic>
      <p:pic>
        <p:nvPicPr>
          <p:cNvPr id="19" name="Picture 18">
            <a:extLst>
              <a:ext uri="{FF2B5EF4-FFF2-40B4-BE49-F238E27FC236}">
                <a16:creationId xmlns:a16="http://schemas.microsoft.com/office/drawing/2014/main" id="{2B7B605C-FA4D-05A5-500D-E275E3C98827}"/>
              </a:ext>
            </a:extLst>
          </p:cNvPr>
          <p:cNvPicPr>
            <a:picLocks noChangeAspect="1"/>
          </p:cNvPicPr>
          <p:nvPr/>
        </p:nvPicPr>
        <p:blipFill>
          <a:blip r:embed="rId5"/>
          <a:stretch>
            <a:fillRect/>
          </a:stretch>
        </p:blipFill>
        <p:spPr>
          <a:xfrm>
            <a:off x="1966245" y="2381009"/>
            <a:ext cx="1001711" cy="2248687"/>
          </a:xfrm>
          <a:prstGeom prst="rect">
            <a:avLst/>
          </a:prstGeom>
        </p:spPr>
      </p:pic>
      <p:sp>
        <p:nvSpPr>
          <p:cNvPr id="20" name="Rounded Rectangle 14">
            <a:extLst>
              <a:ext uri="{FF2B5EF4-FFF2-40B4-BE49-F238E27FC236}">
                <a16:creationId xmlns:a16="http://schemas.microsoft.com/office/drawing/2014/main" id="{58034A7A-AC1F-5B53-3A46-6DC43CE2A2A2}"/>
              </a:ext>
            </a:extLst>
          </p:cNvPr>
          <p:cNvSpPr/>
          <p:nvPr/>
        </p:nvSpPr>
        <p:spPr>
          <a:xfrm>
            <a:off x="2264564" y="4418230"/>
            <a:ext cx="280069" cy="676662"/>
          </a:xfrm>
          <a:prstGeom prst="roundRect">
            <a:avLst/>
          </a:prstGeom>
          <a:noFill/>
          <a:ln w="25400">
            <a:solidFill>
              <a:schemeClr val="tx1"/>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21" name="TextBox 20">
            <a:extLst>
              <a:ext uri="{FF2B5EF4-FFF2-40B4-BE49-F238E27FC236}">
                <a16:creationId xmlns:a16="http://schemas.microsoft.com/office/drawing/2014/main" id="{DA9074DC-171B-CF57-1CEF-3039B48230BE}"/>
              </a:ext>
            </a:extLst>
          </p:cNvPr>
          <p:cNvSpPr txBox="1"/>
          <p:nvPr/>
        </p:nvSpPr>
        <p:spPr>
          <a:xfrm>
            <a:off x="1966246" y="5052772"/>
            <a:ext cx="946520" cy="430887"/>
          </a:xfrm>
          <a:prstGeom prst="rect">
            <a:avLst/>
          </a:prstGeom>
          <a:noFill/>
        </p:spPr>
        <p:txBody>
          <a:bodyPr wrap="square" rtlCol="0">
            <a:spAutoFit/>
          </a:bodyPr>
          <a:lstStyle/>
          <a:p>
            <a:pPr algn="l"/>
            <a:r>
              <a:rPr lang="en-US" sz="1100" b="1" dirty="0"/>
              <a:t>Instrument Shutter Pit</a:t>
            </a:r>
            <a:endParaRPr lang="sv-SE" sz="1100" b="1" dirty="0"/>
          </a:p>
        </p:txBody>
      </p:sp>
      <p:sp>
        <p:nvSpPr>
          <p:cNvPr id="23" name="TextBox 22">
            <a:extLst>
              <a:ext uri="{FF2B5EF4-FFF2-40B4-BE49-F238E27FC236}">
                <a16:creationId xmlns:a16="http://schemas.microsoft.com/office/drawing/2014/main" id="{CBD2C0E9-8DD5-443F-2534-AAB964017255}"/>
              </a:ext>
            </a:extLst>
          </p:cNvPr>
          <p:cNvSpPr txBox="1"/>
          <p:nvPr/>
        </p:nvSpPr>
        <p:spPr>
          <a:xfrm>
            <a:off x="483778" y="5674376"/>
            <a:ext cx="1780786" cy="430887"/>
          </a:xfrm>
          <a:prstGeom prst="rect">
            <a:avLst/>
          </a:prstGeom>
          <a:noFill/>
        </p:spPr>
        <p:txBody>
          <a:bodyPr wrap="square" rtlCol="0">
            <a:spAutoFit/>
          </a:bodyPr>
          <a:lstStyle/>
          <a:p>
            <a:pPr algn="l"/>
            <a:r>
              <a:rPr lang="en-US" sz="1100" dirty="0"/>
              <a:t>Part of </a:t>
            </a:r>
            <a:r>
              <a:rPr lang="en-US" sz="1100" b="1" dirty="0"/>
              <a:t>BUNKER PSS </a:t>
            </a:r>
          </a:p>
          <a:p>
            <a:pPr algn="l"/>
            <a:r>
              <a:rPr lang="en-US" sz="1100" dirty="0"/>
              <a:t>controlled area</a:t>
            </a:r>
            <a:endParaRPr lang="sv-SE" sz="1100" dirty="0"/>
          </a:p>
        </p:txBody>
      </p:sp>
      <p:cxnSp>
        <p:nvCxnSpPr>
          <p:cNvPr id="26" name="Straight Connector 25">
            <a:extLst>
              <a:ext uri="{FF2B5EF4-FFF2-40B4-BE49-F238E27FC236}">
                <a16:creationId xmlns:a16="http://schemas.microsoft.com/office/drawing/2014/main" id="{C4FAA76E-B5E6-8654-47BF-82246704BCBF}"/>
              </a:ext>
            </a:extLst>
          </p:cNvPr>
          <p:cNvCxnSpPr/>
          <p:nvPr/>
        </p:nvCxnSpPr>
        <p:spPr>
          <a:xfrm>
            <a:off x="2374106" y="5483659"/>
            <a:ext cx="0" cy="276585"/>
          </a:xfrm>
          <a:prstGeom prst="line">
            <a:avLst/>
          </a:prstGeom>
          <a:ln w="57150">
            <a:solidFill>
              <a:srgbClr val="FF7D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5EB46CE-1314-6CA0-27E9-C07BBF953CE4}"/>
              </a:ext>
            </a:extLst>
          </p:cNvPr>
          <p:cNvCxnSpPr>
            <a:cxnSpLocks/>
          </p:cNvCxnSpPr>
          <p:nvPr/>
        </p:nvCxnSpPr>
        <p:spPr>
          <a:xfrm flipH="1">
            <a:off x="541929" y="5629275"/>
            <a:ext cx="1832177" cy="0"/>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4C56E75-7575-0A87-79C4-0FBBC98CB5F6}"/>
              </a:ext>
            </a:extLst>
          </p:cNvPr>
          <p:cNvCxnSpPr>
            <a:cxnSpLocks/>
          </p:cNvCxnSpPr>
          <p:nvPr/>
        </p:nvCxnSpPr>
        <p:spPr>
          <a:xfrm>
            <a:off x="2374106" y="5629275"/>
            <a:ext cx="9392444" cy="45100"/>
          </a:xfrm>
          <a:prstGeom prst="straightConnector1">
            <a:avLst/>
          </a:prstGeom>
          <a:ln w="76200">
            <a:solidFill>
              <a:srgbClr val="FF7D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88590DB-52AD-83D4-91E7-F4C1D7099C16}"/>
              </a:ext>
            </a:extLst>
          </p:cNvPr>
          <p:cNvSpPr txBox="1"/>
          <p:nvPr/>
        </p:nvSpPr>
        <p:spPr>
          <a:xfrm>
            <a:off x="2544632" y="5674376"/>
            <a:ext cx="4878852" cy="261610"/>
          </a:xfrm>
          <a:prstGeom prst="rect">
            <a:avLst/>
          </a:prstGeom>
          <a:noFill/>
        </p:spPr>
        <p:txBody>
          <a:bodyPr wrap="square" rtlCol="0">
            <a:spAutoFit/>
          </a:bodyPr>
          <a:lstStyle/>
          <a:p>
            <a:pPr algn="l"/>
            <a:r>
              <a:rPr lang="en-US" sz="1100" b="1" dirty="0"/>
              <a:t>BIFROST</a:t>
            </a:r>
            <a:r>
              <a:rPr lang="en-US" sz="1100" dirty="0"/>
              <a:t> </a:t>
            </a:r>
            <a:r>
              <a:rPr lang="en-US" sz="1100" b="1" dirty="0"/>
              <a:t>PSS </a:t>
            </a:r>
            <a:r>
              <a:rPr lang="en-US" sz="1100" dirty="0"/>
              <a:t>controlled area (inside the cave, chopper pit and guideline)</a:t>
            </a:r>
            <a:endParaRPr lang="sv-SE" sz="1100" dirty="0"/>
          </a:p>
        </p:txBody>
      </p:sp>
      <p:sp>
        <p:nvSpPr>
          <p:cNvPr id="37" name="TextBox 36">
            <a:extLst>
              <a:ext uri="{FF2B5EF4-FFF2-40B4-BE49-F238E27FC236}">
                <a16:creationId xmlns:a16="http://schemas.microsoft.com/office/drawing/2014/main" id="{4094E7FE-8156-690C-9670-CA5B043E750C}"/>
              </a:ext>
            </a:extLst>
          </p:cNvPr>
          <p:cNvSpPr txBox="1"/>
          <p:nvPr/>
        </p:nvSpPr>
        <p:spPr>
          <a:xfrm>
            <a:off x="432977" y="6079578"/>
            <a:ext cx="1461997" cy="600164"/>
          </a:xfrm>
          <a:prstGeom prst="rect">
            <a:avLst/>
          </a:prstGeom>
          <a:noFill/>
        </p:spPr>
        <p:txBody>
          <a:bodyPr wrap="square" rtlCol="0">
            <a:spAutoFit/>
          </a:bodyPr>
          <a:lstStyle/>
          <a:p>
            <a:pPr algn="l"/>
            <a:r>
              <a:rPr lang="en-US" sz="1100" b="1" dirty="0"/>
              <a:t>Safe when Proton Beam to Target is off</a:t>
            </a:r>
            <a:endParaRPr lang="sv-SE" sz="1100" b="1" dirty="0"/>
          </a:p>
        </p:txBody>
      </p:sp>
      <p:sp>
        <p:nvSpPr>
          <p:cNvPr id="39" name="TextBox 38">
            <a:extLst>
              <a:ext uri="{FF2B5EF4-FFF2-40B4-BE49-F238E27FC236}">
                <a16:creationId xmlns:a16="http://schemas.microsoft.com/office/drawing/2014/main" id="{49B67A91-D2F8-8AB9-DA76-82FC2E06159C}"/>
              </a:ext>
            </a:extLst>
          </p:cNvPr>
          <p:cNvSpPr txBox="1"/>
          <p:nvPr/>
        </p:nvSpPr>
        <p:spPr>
          <a:xfrm>
            <a:off x="2544632" y="6127590"/>
            <a:ext cx="4336228" cy="261610"/>
          </a:xfrm>
          <a:prstGeom prst="rect">
            <a:avLst/>
          </a:prstGeom>
          <a:noFill/>
        </p:spPr>
        <p:txBody>
          <a:bodyPr wrap="square" rtlCol="0">
            <a:spAutoFit/>
          </a:bodyPr>
          <a:lstStyle/>
          <a:p>
            <a:pPr algn="l"/>
            <a:r>
              <a:rPr lang="en-US" sz="1100" b="1" dirty="0"/>
              <a:t>Safe when Neutron Beam is off (Instrument Shutter is closed)</a:t>
            </a:r>
            <a:endParaRPr lang="sv-SE" sz="1100" b="1" dirty="0"/>
          </a:p>
        </p:txBody>
      </p:sp>
      <p:cxnSp>
        <p:nvCxnSpPr>
          <p:cNvPr id="45" name="Straight Arrow Connector 44">
            <a:extLst>
              <a:ext uri="{FF2B5EF4-FFF2-40B4-BE49-F238E27FC236}">
                <a16:creationId xmlns:a16="http://schemas.microsoft.com/office/drawing/2014/main" id="{F1F8BA12-6E38-4E77-3226-6D77299FCD28}"/>
              </a:ext>
            </a:extLst>
          </p:cNvPr>
          <p:cNvCxnSpPr>
            <a:cxnSpLocks/>
          </p:cNvCxnSpPr>
          <p:nvPr/>
        </p:nvCxnSpPr>
        <p:spPr>
          <a:xfrm flipH="1" flipV="1">
            <a:off x="541929" y="5617745"/>
            <a:ext cx="3699203" cy="17546"/>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64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ppt_x"/>
                                          </p:val>
                                        </p:tav>
                                        <p:tav tm="100000">
                                          <p:val>
                                            <p:strVal val="#ppt_x"/>
                                          </p:val>
                                        </p:tav>
                                      </p:tavLst>
                                    </p:anim>
                                    <p:anim calcmode="lin" valueType="num">
                                      <p:cBhvr additive="base">
                                        <p:cTn id="4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ppt_x"/>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500" fill="hold"/>
                                        <p:tgtEl>
                                          <p:spTgt spid="39"/>
                                        </p:tgtEl>
                                        <p:attrNameLst>
                                          <p:attrName>ppt_x</p:attrName>
                                        </p:attrNameLst>
                                      </p:cBhvr>
                                      <p:tavLst>
                                        <p:tav tm="0">
                                          <p:val>
                                            <p:strVal val="#ppt_x"/>
                                          </p:val>
                                        </p:tav>
                                        <p:tav tm="100000">
                                          <p:val>
                                            <p:strVal val="#ppt_x"/>
                                          </p:val>
                                        </p:tav>
                                      </p:tavLst>
                                    </p:anim>
                                    <p:anim calcmode="lin" valueType="num">
                                      <p:cBhvr additive="base">
                                        <p:cTn id="6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26" presetClass="emph" presetSubtype="0" repeatCount="indefinite" nodeType="withEffect">
                                  <p:stCondLst>
                                    <p:cond delay="0"/>
                                  </p:stCondLst>
                                  <p:endCondLst>
                                    <p:cond evt="onNext" delay="0">
                                      <p:tgtEl>
                                        <p:sldTgt/>
                                      </p:tgtEl>
                                    </p:cond>
                                  </p:endCondLst>
                                  <p:childTnLst>
                                    <p:animEffect transition="out" filter="fade">
                                      <p:cBhvr>
                                        <p:cTn id="66" dur="1000" tmFilter="0, 0; .2, .5; .8, .5; 1, 0"/>
                                        <p:tgtEl>
                                          <p:spTgt spid="42"/>
                                        </p:tgtEl>
                                      </p:cBhvr>
                                    </p:animEffect>
                                    <p:animScale>
                                      <p:cBhvr>
                                        <p:cTn id="67" dur="500" autoRev="1" fill="hold"/>
                                        <p:tgtEl>
                                          <p:spTgt spid="42"/>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45833E-6 4.07407E-6 L 0.15586 0.00254 " pathEditMode="relative" rAng="0" ptsTypes="AA">
                                      <p:cBhvr>
                                        <p:cTn id="71" dur="2000" fill="hold"/>
                                        <p:tgtEl>
                                          <p:spTgt spid="26"/>
                                        </p:tgtEl>
                                        <p:attrNameLst>
                                          <p:attrName>ppt_x</p:attrName>
                                          <p:attrName>ppt_y</p:attrName>
                                        </p:attrNameLst>
                                      </p:cBhvr>
                                      <p:rCtr x="7786" y="116"/>
                                    </p:animMotion>
                                  </p:childTnLst>
                                </p:cTn>
                              </p:par>
                              <p:par>
                                <p:cTn id="72" presetID="42" presetClass="path" presetSubtype="0" accel="50000" decel="50000" fill="hold" grpId="1" nodeType="withEffect">
                                  <p:stCondLst>
                                    <p:cond delay="0"/>
                                  </p:stCondLst>
                                  <p:childTnLst>
                                    <p:animMotion origin="layout" path="M -3.95833E-6 3.7037E-6 L 0.16836 0.00231 " pathEditMode="relative" rAng="0" ptsTypes="AA">
                                      <p:cBhvr>
                                        <p:cTn id="73" dur="2000" fill="hold"/>
                                        <p:tgtEl>
                                          <p:spTgt spid="33"/>
                                        </p:tgtEl>
                                        <p:attrNameLst>
                                          <p:attrName>ppt_x</p:attrName>
                                          <p:attrName>ppt_y</p:attrName>
                                        </p:attrNameLst>
                                      </p:cBhvr>
                                      <p:rCtr x="8411" y="116"/>
                                    </p:animMotion>
                                  </p:childTnLst>
                                </p:cTn>
                              </p:par>
                              <p:par>
                                <p:cTn id="74" presetID="42" presetClass="path" presetSubtype="0" accel="50000" decel="50000" fill="hold" grpId="1" nodeType="withEffect">
                                  <p:stCondLst>
                                    <p:cond delay="0"/>
                                  </p:stCondLst>
                                  <p:childTnLst>
                                    <p:animMotion origin="layout" path="M 1.66667E-6 -1.11022E-16 L 0.16406 0.00069 " pathEditMode="relative" rAng="0" ptsTypes="AA">
                                      <p:cBhvr>
                                        <p:cTn id="75" dur="2000" fill="hold"/>
                                        <p:tgtEl>
                                          <p:spTgt spid="39"/>
                                        </p:tgtEl>
                                        <p:attrNameLst>
                                          <p:attrName>ppt_x</p:attrName>
                                          <p:attrName>ppt_y</p:attrName>
                                        </p:attrNameLst>
                                      </p:cBhvr>
                                      <p:rCtr x="8203" y="23"/>
                                    </p:animMotion>
                                  </p:childTnLst>
                                </p:cTn>
                              </p:par>
                              <p:par>
                                <p:cTn id="76" presetID="1" presetClass="exit" presetSubtype="0" fill="hold" nodeType="withEffect">
                                  <p:stCondLst>
                                    <p:cond delay="0"/>
                                  </p:stCondLst>
                                  <p:childTnLst>
                                    <p:set>
                                      <p:cBhvr>
                                        <p:cTn id="77" dur="1" fill="hold">
                                          <p:stCondLst>
                                            <p:cond delay="0"/>
                                          </p:stCondLst>
                                        </p:cTn>
                                        <p:tgtEl>
                                          <p:spTgt spid="42"/>
                                        </p:tgtEl>
                                        <p:attrNameLst>
                                          <p:attrName>style.visibility</p:attrName>
                                        </p:attrNameLst>
                                      </p:cBhvr>
                                      <p:to>
                                        <p:strVal val="hidden"/>
                                      </p:to>
                                    </p:set>
                                  </p:childTnLst>
                                </p:cTn>
                              </p:par>
                              <p:par>
                                <p:cTn id="78" presetID="17" presetClass="entr" presetSubtype="10" fill="hold" nodeType="withEffect">
                                  <p:stCondLst>
                                    <p:cond delay="500"/>
                                  </p:stCondLst>
                                  <p:childTnLst>
                                    <p:set>
                                      <p:cBhvr>
                                        <p:cTn id="79" dur="1" fill="hold">
                                          <p:stCondLst>
                                            <p:cond delay="0"/>
                                          </p:stCondLst>
                                        </p:cTn>
                                        <p:tgtEl>
                                          <p:spTgt spid="45"/>
                                        </p:tgtEl>
                                        <p:attrNameLst>
                                          <p:attrName>style.visibility</p:attrName>
                                        </p:attrNameLst>
                                      </p:cBhvr>
                                      <p:to>
                                        <p:strVal val="visible"/>
                                      </p:to>
                                    </p:set>
                                    <p:anim calcmode="lin" valueType="num">
                                      <p:cBhvr>
                                        <p:cTn id="80" dur="1000" fill="hold"/>
                                        <p:tgtEl>
                                          <p:spTgt spid="45"/>
                                        </p:tgtEl>
                                        <p:attrNameLst>
                                          <p:attrName>ppt_w</p:attrName>
                                        </p:attrNameLst>
                                      </p:cBhvr>
                                      <p:tavLst>
                                        <p:tav tm="0">
                                          <p:val>
                                            <p:fltVal val="0"/>
                                          </p:val>
                                        </p:tav>
                                        <p:tav tm="100000">
                                          <p:val>
                                            <p:strVal val="#ppt_w"/>
                                          </p:val>
                                        </p:tav>
                                      </p:tavLst>
                                    </p:anim>
                                    <p:anim calcmode="lin" valueType="num">
                                      <p:cBhvr>
                                        <p:cTn id="81" dur="10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33" grpId="0"/>
      <p:bldP spid="33" grpId="1"/>
      <p:bldP spid="37" grpId="0"/>
      <p:bldP spid="39" grpId="0"/>
      <p:bldP spid="3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49FD3C-243D-4C2F-B5A5-77581FFD6361}"/>
              </a:ext>
            </a:extLst>
          </p:cNvPr>
          <p:cNvSpPr>
            <a:spLocks noGrp="1"/>
          </p:cNvSpPr>
          <p:nvPr>
            <p:ph type="title"/>
          </p:nvPr>
        </p:nvSpPr>
        <p:spPr>
          <a:xfrm>
            <a:off x="1094400" y="99884"/>
            <a:ext cx="9360000" cy="657339"/>
          </a:xfrm>
        </p:spPr>
        <p:txBody>
          <a:bodyPr/>
          <a:lstStyle/>
          <a:p>
            <a:r>
              <a:rPr lang="sv-SE" dirty="0"/>
              <a:t>The BIFROST PSS</a:t>
            </a:r>
          </a:p>
        </p:txBody>
      </p:sp>
      <p:pic>
        <p:nvPicPr>
          <p:cNvPr id="10" name="Picture 9">
            <a:extLst>
              <a:ext uri="{FF2B5EF4-FFF2-40B4-BE49-F238E27FC236}">
                <a16:creationId xmlns:a16="http://schemas.microsoft.com/office/drawing/2014/main" id="{D1257B53-E496-6ABA-CC1F-6098351E84FF}"/>
              </a:ext>
            </a:extLst>
          </p:cNvPr>
          <p:cNvPicPr>
            <a:picLocks noChangeAspect="1"/>
          </p:cNvPicPr>
          <p:nvPr/>
        </p:nvPicPr>
        <p:blipFill>
          <a:blip r:embed="rId2"/>
          <a:stretch>
            <a:fillRect/>
          </a:stretch>
        </p:blipFill>
        <p:spPr>
          <a:xfrm>
            <a:off x="3012940" y="771927"/>
            <a:ext cx="7308850" cy="5860732"/>
          </a:xfrm>
          <a:prstGeom prst="rect">
            <a:avLst/>
          </a:prstGeom>
        </p:spPr>
      </p:pic>
      <p:sp>
        <p:nvSpPr>
          <p:cNvPr id="11" name="Oval 10">
            <a:extLst>
              <a:ext uri="{FF2B5EF4-FFF2-40B4-BE49-F238E27FC236}">
                <a16:creationId xmlns:a16="http://schemas.microsoft.com/office/drawing/2014/main" id="{EEA63629-E412-D048-E975-F54322161AB0}"/>
              </a:ext>
            </a:extLst>
          </p:cNvPr>
          <p:cNvSpPr/>
          <p:nvPr/>
        </p:nvSpPr>
        <p:spPr>
          <a:xfrm>
            <a:off x="7353300" y="5001705"/>
            <a:ext cx="660400" cy="488950"/>
          </a:xfrm>
          <a:prstGeom prst="ellipse">
            <a:avLst/>
          </a:prstGeom>
          <a:solidFill>
            <a:srgbClr val="FF7D00">
              <a:alpha val="38000"/>
            </a:srgbClr>
          </a:solid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A0B66BC-A08B-2C37-57D8-5B08F634AB4F}"/>
              </a:ext>
            </a:extLst>
          </p:cNvPr>
          <p:cNvCxnSpPr>
            <a:cxnSpLocks/>
            <a:stCxn id="11" idx="6"/>
            <a:endCxn id="15" idx="1"/>
          </p:cNvCxnSpPr>
          <p:nvPr/>
        </p:nvCxnSpPr>
        <p:spPr>
          <a:xfrm>
            <a:off x="8013700" y="5246180"/>
            <a:ext cx="2408300" cy="49420"/>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ADF4CDA-A16D-7791-A20C-7E099D78731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422000" y="4072791"/>
            <a:ext cx="1770000" cy="2445618"/>
          </a:xfrm>
          <a:prstGeom prst="rect">
            <a:avLst/>
          </a:prstGeom>
          <a:noFill/>
          <a:ln>
            <a:solidFill>
              <a:schemeClr val="tx1"/>
            </a:solidFill>
            <a:prstDash val="dash"/>
          </a:ln>
        </p:spPr>
      </p:pic>
      <p:sp>
        <p:nvSpPr>
          <p:cNvPr id="18" name="Oval 17">
            <a:extLst>
              <a:ext uri="{FF2B5EF4-FFF2-40B4-BE49-F238E27FC236}">
                <a16:creationId xmlns:a16="http://schemas.microsoft.com/office/drawing/2014/main" id="{38AAE91E-65A8-FAC4-5104-95A7CEC550EB}"/>
              </a:ext>
            </a:extLst>
          </p:cNvPr>
          <p:cNvSpPr/>
          <p:nvPr/>
        </p:nvSpPr>
        <p:spPr>
          <a:xfrm>
            <a:off x="7513320" y="4493905"/>
            <a:ext cx="271780" cy="268595"/>
          </a:xfrm>
          <a:prstGeom prst="ellipse">
            <a:avLst/>
          </a:prstGeom>
          <a:solidFill>
            <a:srgbClr val="FF7D00">
              <a:alpha val="38000"/>
            </a:srgbClr>
          </a:solid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C61D44DF-2F34-4A0E-A045-94736CB33B25}"/>
              </a:ext>
            </a:extLst>
          </p:cNvPr>
          <p:cNvCxnSpPr>
            <a:cxnSpLocks/>
            <a:stCxn id="18" idx="6"/>
            <a:endCxn id="52" idx="1"/>
          </p:cNvCxnSpPr>
          <p:nvPr/>
        </p:nvCxnSpPr>
        <p:spPr>
          <a:xfrm flipV="1">
            <a:off x="7785100" y="2301875"/>
            <a:ext cx="1201800" cy="2326328"/>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C9582C47-3A41-2F18-9A9E-505D51A70229}"/>
              </a:ext>
            </a:extLst>
          </p:cNvPr>
          <p:cNvSpPr>
            <a:spLocks noGrp="1"/>
          </p:cNvSpPr>
          <p:nvPr>
            <p:ph type="body" sz="quarter" idx="14"/>
          </p:nvPr>
        </p:nvSpPr>
        <p:spPr>
          <a:xfrm>
            <a:off x="1103709" y="771927"/>
            <a:ext cx="9360000" cy="507076"/>
          </a:xfrm>
          <a:solidFill>
            <a:schemeClr val="bg1"/>
          </a:solidFill>
        </p:spPr>
        <p:txBody>
          <a:bodyPr/>
          <a:lstStyle/>
          <a:p>
            <a:r>
              <a:rPr lang="sv-SE" dirty="0"/>
              <a:t>BIFROST PSS Components Distribution</a:t>
            </a:r>
            <a:endParaRPr lang="en-US" dirty="0"/>
          </a:p>
        </p:txBody>
      </p:sp>
      <p:sp>
        <p:nvSpPr>
          <p:cNvPr id="44" name="Oval 43">
            <a:extLst>
              <a:ext uri="{FF2B5EF4-FFF2-40B4-BE49-F238E27FC236}">
                <a16:creationId xmlns:a16="http://schemas.microsoft.com/office/drawing/2014/main" id="{24B9F5E1-8D14-4059-7491-E4DB6EC39A28}"/>
              </a:ext>
            </a:extLst>
          </p:cNvPr>
          <p:cNvSpPr/>
          <p:nvPr/>
        </p:nvSpPr>
        <p:spPr>
          <a:xfrm>
            <a:off x="4813300" y="1562400"/>
            <a:ext cx="965200" cy="900044"/>
          </a:xfrm>
          <a:prstGeom prst="ellipse">
            <a:avLst/>
          </a:prstGeom>
          <a:solidFill>
            <a:srgbClr val="FF7D00">
              <a:alpha val="38000"/>
            </a:srgbClr>
          </a:solid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51" descr="A picture containing indoor, wall, shelf&#10;&#10;Description automatically generated">
            <a:extLst>
              <a:ext uri="{FF2B5EF4-FFF2-40B4-BE49-F238E27FC236}">
                <a16:creationId xmlns:a16="http://schemas.microsoft.com/office/drawing/2014/main" id="{222F72A3-E763-3557-C678-5328F2F9CC6E}"/>
              </a:ext>
            </a:extLst>
          </p:cNvPr>
          <p:cNvPicPr>
            <a:picLocks noGrp="1" noChangeAspect="1"/>
          </p:cNvPicPr>
          <p:nvPr>
            <p:ph idx="1"/>
          </p:nvPr>
        </p:nvPicPr>
        <p:blipFill>
          <a:blip r:embed="rId4"/>
          <a:stretch>
            <a:fillRect/>
          </a:stretch>
        </p:blipFill>
        <p:spPr>
          <a:xfrm>
            <a:off x="8986900" y="1225550"/>
            <a:ext cx="2870200" cy="2152650"/>
          </a:xfrm>
        </p:spPr>
      </p:pic>
      <p:sp>
        <p:nvSpPr>
          <p:cNvPr id="54" name="Rectangle 53">
            <a:extLst>
              <a:ext uri="{FF2B5EF4-FFF2-40B4-BE49-F238E27FC236}">
                <a16:creationId xmlns:a16="http://schemas.microsoft.com/office/drawing/2014/main" id="{3BE141E1-739D-560B-D858-4216F5C0F5B9}"/>
              </a:ext>
            </a:extLst>
          </p:cNvPr>
          <p:cNvSpPr/>
          <p:nvPr/>
        </p:nvSpPr>
        <p:spPr>
          <a:xfrm>
            <a:off x="9433560" y="1810129"/>
            <a:ext cx="1117100" cy="1443611"/>
          </a:xfrm>
          <a:prstGeom prst="rect">
            <a:avLst/>
          </a:prstGeom>
          <a:solidFill>
            <a:schemeClr val="accent5">
              <a:alpha val="6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DDA5AE9-98F2-32C0-3EAA-99674A088DFF}"/>
              </a:ext>
            </a:extLst>
          </p:cNvPr>
          <p:cNvPicPr>
            <a:picLocks noChangeAspect="1"/>
          </p:cNvPicPr>
          <p:nvPr/>
        </p:nvPicPr>
        <p:blipFill>
          <a:blip r:embed="rId5"/>
          <a:stretch>
            <a:fillRect/>
          </a:stretch>
        </p:blipFill>
        <p:spPr>
          <a:xfrm>
            <a:off x="657669" y="3098406"/>
            <a:ext cx="3897324" cy="3301080"/>
          </a:xfrm>
          <a:prstGeom prst="rect">
            <a:avLst/>
          </a:prstGeom>
          <a:solidFill>
            <a:schemeClr val="accent1">
              <a:lumMod val="60000"/>
              <a:lumOff val="40000"/>
              <a:alpha val="38000"/>
            </a:schemeClr>
          </a:solidFill>
          <a:ln w="19050">
            <a:solidFill>
              <a:srgbClr val="002060"/>
            </a:solidFill>
            <a:prstDash val="dash"/>
          </a:ln>
        </p:spPr>
      </p:pic>
      <p:cxnSp>
        <p:nvCxnSpPr>
          <p:cNvPr id="4" name="Straight Connector 3">
            <a:extLst>
              <a:ext uri="{FF2B5EF4-FFF2-40B4-BE49-F238E27FC236}">
                <a16:creationId xmlns:a16="http://schemas.microsoft.com/office/drawing/2014/main" id="{EC969275-8E2B-C24B-4672-A0E8795F8499}"/>
              </a:ext>
            </a:extLst>
          </p:cNvPr>
          <p:cNvCxnSpPr>
            <a:cxnSpLocks/>
          </p:cNvCxnSpPr>
          <p:nvPr/>
        </p:nvCxnSpPr>
        <p:spPr>
          <a:xfrm flipV="1">
            <a:off x="4079841" y="2319275"/>
            <a:ext cx="856695" cy="764427"/>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76543F4-0E02-0877-9E15-E3627ACFA595}"/>
              </a:ext>
            </a:extLst>
          </p:cNvPr>
          <p:cNvCxnSpPr>
            <a:cxnSpLocks/>
          </p:cNvCxnSpPr>
          <p:nvPr/>
        </p:nvCxnSpPr>
        <p:spPr>
          <a:xfrm>
            <a:off x="2912730" y="5576637"/>
            <a:ext cx="299061" cy="919805"/>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Text Placeholder 28">
            <a:extLst>
              <a:ext uri="{FF2B5EF4-FFF2-40B4-BE49-F238E27FC236}">
                <a16:creationId xmlns:a16="http://schemas.microsoft.com/office/drawing/2014/main" id="{9A479652-53C1-051E-54B2-4097F900F9BA}"/>
              </a:ext>
            </a:extLst>
          </p:cNvPr>
          <p:cNvSpPr txBox="1">
            <a:spLocks/>
          </p:cNvSpPr>
          <p:nvPr/>
        </p:nvSpPr>
        <p:spPr>
          <a:xfrm>
            <a:off x="2687693" y="6427270"/>
            <a:ext cx="2125607" cy="228642"/>
          </a:xfrm>
          <a:prstGeom prst="rect">
            <a:avLst/>
          </a:prstGeom>
          <a:noFill/>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200" b="1" dirty="0">
                <a:solidFill>
                  <a:srgbClr val="FF7D00"/>
                </a:solidFill>
              </a:rPr>
              <a:t>BIFROST PSS PLC Cabinet and ODH RIO Cabinet</a:t>
            </a:r>
            <a:endParaRPr lang="en-US" sz="1200" b="1" dirty="0">
              <a:solidFill>
                <a:srgbClr val="FF7D00"/>
              </a:solidFill>
            </a:endParaRPr>
          </a:p>
        </p:txBody>
      </p:sp>
      <p:cxnSp>
        <p:nvCxnSpPr>
          <p:cNvPr id="21" name="Straight Arrow Connector 20">
            <a:extLst>
              <a:ext uri="{FF2B5EF4-FFF2-40B4-BE49-F238E27FC236}">
                <a16:creationId xmlns:a16="http://schemas.microsoft.com/office/drawing/2014/main" id="{6EA13F0C-6D34-251D-80E9-D3A7F126B2C7}"/>
              </a:ext>
            </a:extLst>
          </p:cNvPr>
          <p:cNvCxnSpPr>
            <a:cxnSpLocks/>
          </p:cNvCxnSpPr>
          <p:nvPr/>
        </p:nvCxnSpPr>
        <p:spPr>
          <a:xfrm>
            <a:off x="3012940" y="5576637"/>
            <a:ext cx="317706" cy="919805"/>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 Placeholder 28">
            <a:extLst>
              <a:ext uri="{FF2B5EF4-FFF2-40B4-BE49-F238E27FC236}">
                <a16:creationId xmlns:a16="http://schemas.microsoft.com/office/drawing/2014/main" id="{ABE49286-6E81-19E6-8DF0-4BCF827E244D}"/>
              </a:ext>
            </a:extLst>
          </p:cNvPr>
          <p:cNvSpPr txBox="1">
            <a:spLocks/>
          </p:cNvSpPr>
          <p:nvPr/>
        </p:nvSpPr>
        <p:spPr>
          <a:xfrm>
            <a:off x="791705" y="5982367"/>
            <a:ext cx="1398045" cy="330910"/>
          </a:xfrm>
          <a:prstGeom prst="rect">
            <a:avLst/>
          </a:prstGeom>
          <a:noFill/>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200" b="1" dirty="0">
                <a:solidFill>
                  <a:srgbClr val="FF7D00"/>
                </a:solidFill>
              </a:rPr>
              <a:t>Message Display</a:t>
            </a:r>
          </a:p>
        </p:txBody>
      </p:sp>
      <p:cxnSp>
        <p:nvCxnSpPr>
          <p:cNvPr id="26" name="Straight Arrow Connector 25">
            <a:extLst>
              <a:ext uri="{FF2B5EF4-FFF2-40B4-BE49-F238E27FC236}">
                <a16:creationId xmlns:a16="http://schemas.microsoft.com/office/drawing/2014/main" id="{FA7C986E-4230-D773-24C6-FE43CEA06160}"/>
              </a:ext>
            </a:extLst>
          </p:cNvPr>
          <p:cNvCxnSpPr>
            <a:cxnSpLocks/>
          </p:cNvCxnSpPr>
          <p:nvPr/>
        </p:nvCxnSpPr>
        <p:spPr>
          <a:xfrm flipH="1">
            <a:off x="1769949" y="5534526"/>
            <a:ext cx="429772" cy="433137"/>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Text Placeholder 28">
            <a:extLst>
              <a:ext uri="{FF2B5EF4-FFF2-40B4-BE49-F238E27FC236}">
                <a16:creationId xmlns:a16="http://schemas.microsoft.com/office/drawing/2014/main" id="{0379DD2C-2A81-D274-275D-0A4B739B7B55}"/>
              </a:ext>
            </a:extLst>
          </p:cNvPr>
          <p:cNvSpPr txBox="1">
            <a:spLocks/>
          </p:cNvSpPr>
          <p:nvPr/>
        </p:nvSpPr>
        <p:spPr>
          <a:xfrm>
            <a:off x="3244593" y="3165879"/>
            <a:ext cx="1398045" cy="330910"/>
          </a:xfrm>
          <a:prstGeom prst="rect">
            <a:avLst/>
          </a:prstGeom>
          <a:noFill/>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200" b="1" dirty="0">
                <a:solidFill>
                  <a:srgbClr val="FF7D00"/>
                </a:solidFill>
              </a:rPr>
              <a:t>Message Display</a:t>
            </a:r>
          </a:p>
        </p:txBody>
      </p:sp>
      <p:cxnSp>
        <p:nvCxnSpPr>
          <p:cNvPr id="31" name="Straight Arrow Connector 30">
            <a:extLst>
              <a:ext uri="{FF2B5EF4-FFF2-40B4-BE49-F238E27FC236}">
                <a16:creationId xmlns:a16="http://schemas.microsoft.com/office/drawing/2014/main" id="{2A06BDBA-E3CF-67A7-1AFF-AF38C0B46FF7}"/>
              </a:ext>
            </a:extLst>
          </p:cNvPr>
          <p:cNvCxnSpPr>
            <a:cxnSpLocks/>
          </p:cNvCxnSpPr>
          <p:nvPr/>
        </p:nvCxnSpPr>
        <p:spPr>
          <a:xfrm flipV="1">
            <a:off x="3810000" y="3378200"/>
            <a:ext cx="242352" cy="283018"/>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Text Placeholder 28">
            <a:extLst>
              <a:ext uri="{FF2B5EF4-FFF2-40B4-BE49-F238E27FC236}">
                <a16:creationId xmlns:a16="http://schemas.microsoft.com/office/drawing/2014/main" id="{2085CEC7-C490-75C4-284E-E8EA413850F9}"/>
              </a:ext>
            </a:extLst>
          </p:cNvPr>
          <p:cNvSpPr txBox="1">
            <a:spLocks/>
          </p:cNvSpPr>
          <p:nvPr/>
        </p:nvSpPr>
        <p:spPr>
          <a:xfrm>
            <a:off x="4554993" y="4123974"/>
            <a:ext cx="1182910" cy="330910"/>
          </a:xfrm>
          <a:prstGeom prst="rect">
            <a:avLst/>
          </a:prstGeom>
          <a:noFill/>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200" b="1" dirty="0">
                <a:solidFill>
                  <a:srgbClr val="FF7D00"/>
                </a:solidFill>
              </a:rPr>
              <a:t>Key Exchange </a:t>
            </a:r>
          </a:p>
          <a:p>
            <a:r>
              <a:rPr lang="sv-SE" sz="1200" b="1" dirty="0">
                <a:solidFill>
                  <a:srgbClr val="FF7D00"/>
                </a:solidFill>
              </a:rPr>
              <a:t>&amp; PSS HMI</a:t>
            </a:r>
          </a:p>
        </p:txBody>
      </p:sp>
      <p:cxnSp>
        <p:nvCxnSpPr>
          <p:cNvPr id="36" name="Straight Arrow Connector 35">
            <a:extLst>
              <a:ext uri="{FF2B5EF4-FFF2-40B4-BE49-F238E27FC236}">
                <a16:creationId xmlns:a16="http://schemas.microsoft.com/office/drawing/2014/main" id="{9312D964-0D65-6251-2DDF-6CD0AB9D7D27}"/>
              </a:ext>
            </a:extLst>
          </p:cNvPr>
          <p:cNvCxnSpPr>
            <a:cxnSpLocks/>
          </p:cNvCxnSpPr>
          <p:nvPr/>
        </p:nvCxnSpPr>
        <p:spPr>
          <a:xfrm>
            <a:off x="3838575" y="3809240"/>
            <a:ext cx="816628" cy="549582"/>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B630004-B687-6889-29B4-91DE28316CD6}"/>
              </a:ext>
            </a:extLst>
          </p:cNvPr>
          <p:cNvCxnSpPr>
            <a:cxnSpLocks/>
          </p:cNvCxnSpPr>
          <p:nvPr/>
        </p:nvCxnSpPr>
        <p:spPr>
          <a:xfrm flipH="1" flipV="1">
            <a:off x="3007591" y="3001450"/>
            <a:ext cx="323055" cy="531726"/>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1" name="Text Placeholder 28">
            <a:extLst>
              <a:ext uri="{FF2B5EF4-FFF2-40B4-BE49-F238E27FC236}">
                <a16:creationId xmlns:a16="http://schemas.microsoft.com/office/drawing/2014/main" id="{4C6AC2C3-4665-32F0-39D2-9231A1EEEE80}"/>
              </a:ext>
            </a:extLst>
          </p:cNvPr>
          <p:cNvSpPr txBox="1">
            <a:spLocks/>
          </p:cNvSpPr>
          <p:nvPr/>
        </p:nvSpPr>
        <p:spPr>
          <a:xfrm>
            <a:off x="2152517" y="2656264"/>
            <a:ext cx="1200417" cy="330910"/>
          </a:xfrm>
          <a:prstGeom prst="rect">
            <a:avLst/>
          </a:prstGeom>
          <a:noFill/>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200" b="1" dirty="0">
                <a:solidFill>
                  <a:srgbClr val="FF7D00"/>
                </a:solidFill>
              </a:rPr>
              <a:t>PSS ICC for Roof Hatch</a:t>
            </a:r>
          </a:p>
        </p:txBody>
      </p:sp>
      <p:sp>
        <p:nvSpPr>
          <p:cNvPr id="2" name="Oval 1">
            <a:extLst>
              <a:ext uri="{FF2B5EF4-FFF2-40B4-BE49-F238E27FC236}">
                <a16:creationId xmlns:a16="http://schemas.microsoft.com/office/drawing/2014/main" id="{5F787D63-0E6C-57E3-15AC-1DB7ECFB9879}"/>
              </a:ext>
            </a:extLst>
          </p:cNvPr>
          <p:cNvSpPr/>
          <p:nvPr/>
        </p:nvSpPr>
        <p:spPr>
          <a:xfrm>
            <a:off x="5359535" y="2398235"/>
            <a:ext cx="355600" cy="347606"/>
          </a:xfrm>
          <a:prstGeom prst="ellipse">
            <a:avLst/>
          </a:prstGeom>
          <a:solidFill>
            <a:srgbClr val="FF7D00">
              <a:alpha val="38000"/>
            </a:srgbClr>
          </a:solid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BB536E3-0369-475A-DEC2-C291F0142385}"/>
              </a:ext>
            </a:extLst>
          </p:cNvPr>
          <p:cNvSpPr/>
          <p:nvPr/>
        </p:nvSpPr>
        <p:spPr>
          <a:xfrm>
            <a:off x="5330854" y="5417392"/>
            <a:ext cx="660400" cy="619147"/>
          </a:xfrm>
          <a:prstGeom prst="ellipse">
            <a:avLst/>
          </a:prstGeom>
          <a:solidFill>
            <a:srgbClr val="FF7D00">
              <a:alpha val="38000"/>
            </a:srgbClr>
          </a:solid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8">
            <a:extLst>
              <a:ext uri="{FF2B5EF4-FFF2-40B4-BE49-F238E27FC236}">
                <a16:creationId xmlns:a16="http://schemas.microsoft.com/office/drawing/2014/main" id="{3FEED2CB-37DE-0DE9-3E5A-AEAC644533B8}"/>
              </a:ext>
            </a:extLst>
          </p:cNvPr>
          <p:cNvSpPr txBox="1">
            <a:spLocks/>
          </p:cNvSpPr>
          <p:nvPr/>
        </p:nvSpPr>
        <p:spPr>
          <a:xfrm>
            <a:off x="10243380" y="3838319"/>
            <a:ext cx="2085010" cy="228642"/>
          </a:xfrm>
          <a:prstGeom prst="rect">
            <a:avLst/>
          </a:prstGeom>
          <a:noFill/>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200" b="1" dirty="0">
                <a:solidFill>
                  <a:srgbClr val="FF7D00"/>
                </a:solidFill>
              </a:rPr>
              <a:t>BIFROST PSS RIO Cabinet</a:t>
            </a:r>
            <a:endParaRPr lang="en-US" sz="1200" b="1" dirty="0">
              <a:solidFill>
                <a:srgbClr val="FF7D00"/>
              </a:solidFill>
            </a:endParaRPr>
          </a:p>
        </p:txBody>
      </p:sp>
      <p:sp>
        <p:nvSpPr>
          <p:cNvPr id="27" name="Text Placeholder 28">
            <a:extLst>
              <a:ext uri="{FF2B5EF4-FFF2-40B4-BE49-F238E27FC236}">
                <a16:creationId xmlns:a16="http://schemas.microsoft.com/office/drawing/2014/main" id="{41DB2D71-4C55-921C-6D95-A38E58B1F2FC}"/>
              </a:ext>
            </a:extLst>
          </p:cNvPr>
          <p:cNvSpPr txBox="1">
            <a:spLocks/>
          </p:cNvSpPr>
          <p:nvPr/>
        </p:nvSpPr>
        <p:spPr>
          <a:xfrm>
            <a:off x="8146050" y="617024"/>
            <a:ext cx="2085010" cy="228642"/>
          </a:xfrm>
          <a:prstGeom prst="rect">
            <a:avLst/>
          </a:prstGeom>
          <a:noFill/>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200" b="1" dirty="0">
                <a:solidFill>
                  <a:srgbClr val="FF7D00"/>
                </a:solidFill>
              </a:rPr>
              <a:t>Shutter Pneumatics Box</a:t>
            </a:r>
            <a:endParaRPr lang="en-US" sz="1200" b="1" dirty="0">
              <a:solidFill>
                <a:srgbClr val="FF7D00"/>
              </a:solidFill>
            </a:endParaRPr>
          </a:p>
          <a:p>
            <a:r>
              <a:rPr lang="en-US" sz="1200" b="1" dirty="0">
                <a:solidFill>
                  <a:srgbClr val="FF7D00"/>
                </a:solidFill>
              </a:rPr>
              <a:t>PSS ICC for Instrument Shutter Solenoid Valve</a:t>
            </a:r>
          </a:p>
        </p:txBody>
      </p:sp>
      <p:cxnSp>
        <p:nvCxnSpPr>
          <p:cNvPr id="6" name="Straight Connector 5">
            <a:extLst>
              <a:ext uri="{FF2B5EF4-FFF2-40B4-BE49-F238E27FC236}">
                <a16:creationId xmlns:a16="http://schemas.microsoft.com/office/drawing/2014/main" id="{C12C45F0-404B-EAF1-3C65-2FAD80A4FEDB}"/>
              </a:ext>
            </a:extLst>
          </p:cNvPr>
          <p:cNvCxnSpPr>
            <a:cxnSpLocks/>
            <a:stCxn id="2" idx="7"/>
          </p:cNvCxnSpPr>
          <p:nvPr/>
        </p:nvCxnSpPr>
        <p:spPr>
          <a:xfrm flipV="1">
            <a:off x="5663059" y="1943371"/>
            <a:ext cx="2065178" cy="505770"/>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6" name="Text Placeholder 28">
            <a:extLst>
              <a:ext uri="{FF2B5EF4-FFF2-40B4-BE49-F238E27FC236}">
                <a16:creationId xmlns:a16="http://schemas.microsoft.com/office/drawing/2014/main" id="{A8DA6F8E-B040-122F-6C5E-171E572B0311}"/>
              </a:ext>
            </a:extLst>
          </p:cNvPr>
          <p:cNvSpPr txBox="1">
            <a:spLocks/>
          </p:cNvSpPr>
          <p:nvPr/>
        </p:nvSpPr>
        <p:spPr>
          <a:xfrm>
            <a:off x="7602265" y="1576322"/>
            <a:ext cx="2085010" cy="486348"/>
          </a:xfrm>
          <a:prstGeom prst="rect">
            <a:avLst/>
          </a:prstGeom>
          <a:noFill/>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solidFill>
                  <a:srgbClr val="FF7D00"/>
                </a:solidFill>
              </a:rPr>
              <a:t>PSS OPI </a:t>
            </a:r>
          </a:p>
          <a:p>
            <a:r>
              <a:rPr lang="en-US" sz="1200" b="1" dirty="0">
                <a:solidFill>
                  <a:srgbClr val="FF7D00"/>
                </a:solidFill>
              </a:rPr>
              <a:t>in Control Hutch</a:t>
            </a:r>
          </a:p>
        </p:txBody>
      </p:sp>
      <p:cxnSp>
        <p:nvCxnSpPr>
          <p:cNvPr id="17" name="Straight Connector 16">
            <a:extLst>
              <a:ext uri="{FF2B5EF4-FFF2-40B4-BE49-F238E27FC236}">
                <a16:creationId xmlns:a16="http://schemas.microsoft.com/office/drawing/2014/main" id="{8CC8A178-B78F-7D04-B54D-375282501919}"/>
              </a:ext>
            </a:extLst>
          </p:cNvPr>
          <p:cNvCxnSpPr>
            <a:cxnSpLocks/>
            <a:endCxn id="5" idx="3"/>
          </p:cNvCxnSpPr>
          <p:nvPr/>
        </p:nvCxnSpPr>
        <p:spPr>
          <a:xfrm flipV="1">
            <a:off x="4973616" y="5945867"/>
            <a:ext cx="453951" cy="375577"/>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23" name="Text Placeholder 28">
            <a:extLst>
              <a:ext uri="{FF2B5EF4-FFF2-40B4-BE49-F238E27FC236}">
                <a16:creationId xmlns:a16="http://schemas.microsoft.com/office/drawing/2014/main" id="{CD6BD5B6-5797-F20B-744F-F20CE44F2A16}"/>
              </a:ext>
            </a:extLst>
          </p:cNvPr>
          <p:cNvSpPr txBox="1">
            <a:spLocks/>
          </p:cNvSpPr>
          <p:nvPr/>
        </p:nvSpPr>
        <p:spPr>
          <a:xfrm>
            <a:off x="4853814" y="6308141"/>
            <a:ext cx="2085010" cy="486348"/>
          </a:xfrm>
          <a:prstGeom prst="rect">
            <a:avLst/>
          </a:prstGeom>
          <a:noFill/>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solidFill>
                  <a:srgbClr val="FF7D00"/>
                </a:solidFill>
              </a:rPr>
              <a:t>PSS OPI </a:t>
            </a:r>
          </a:p>
          <a:p>
            <a:r>
              <a:rPr lang="en-US" sz="1200" b="1" dirty="0">
                <a:solidFill>
                  <a:srgbClr val="FF7D00"/>
                </a:solidFill>
              </a:rPr>
              <a:t>in Control Room</a:t>
            </a:r>
          </a:p>
        </p:txBody>
      </p:sp>
    </p:spTree>
    <p:extLst>
      <p:ext uri="{BB962C8B-B14F-4D97-AF65-F5344CB8AC3E}">
        <p14:creationId xmlns:p14="http://schemas.microsoft.com/office/powerpoint/2010/main" val="250021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1" presetClass="entr" presetSubtype="0"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500"/>
                                        <p:tgtEl>
                                          <p:spTgt spid="5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fade">
                                      <p:cBhvr>
                                        <p:cTn id="81" dur="500"/>
                                        <p:tgtEl>
                                          <p:spTgt spid="2"/>
                                        </p:tgtEl>
                                      </p:cBhvr>
                                    </p:animEffect>
                                  </p:childTnLst>
                                </p:cTn>
                              </p:par>
                              <p:par>
                                <p:cTn id="82" presetID="1" presetClass="entr" presetSubtype="0" fill="hold" nodeType="withEffect">
                                  <p:stCondLst>
                                    <p:cond delay="0"/>
                                  </p:stCondLst>
                                  <p:childTnLst>
                                    <p:set>
                                      <p:cBhvr>
                                        <p:cTn id="83" dur="1" fill="hold">
                                          <p:stCondLst>
                                            <p:cond delay="0"/>
                                          </p:stCondLst>
                                        </p:cTn>
                                        <p:tgtEl>
                                          <p:spTgt spid="6"/>
                                        </p:tgtEl>
                                        <p:attrNameLst>
                                          <p:attrName>style.visibility</p:attrName>
                                        </p:attrNameLst>
                                      </p:cBhvr>
                                      <p:to>
                                        <p:strVal val="visible"/>
                                      </p:to>
                                    </p:set>
                                  </p:childTnLst>
                                </p:cTn>
                              </p:par>
                              <p:par>
                                <p:cTn id="84" presetID="10" presetClass="entr" presetSubtype="0"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fade">
                                      <p:cBhvr>
                                        <p:cTn id="91" dur="500"/>
                                        <p:tgtEl>
                                          <p:spTgt spid="5"/>
                                        </p:tgtEl>
                                      </p:cBhvr>
                                    </p:animEffect>
                                  </p:childTnLst>
                                </p:cTn>
                              </p:par>
                              <p:par>
                                <p:cTn id="92" presetID="1" presetClass="entr" presetSubtype="0" fill="hold" nodeType="withEffect">
                                  <p:stCondLst>
                                    <p:cond delay="0"/>
                                  </p:stCondLst>
                                  <p:childTnLst>
                                    <p:set>
                                      <p:cBhvr>
                                        <p:cTn id="93" dur="1" fill="hold">
                                          <p:stCondLst>
                                            <p:cond delay="0"/>
                                          </p:stCondLst>
                                        </p:cTn>
                                        <p:tgtEl>
                                          <p:spTgt spid="17"/>
                                        </p:tgtEl>
                                        <p:attrNameLst>
                                          <p:attrName>style.visibility</p:attrName>
                                        </p:attrNameLst>
                                      </p:cBhvr>
                                      <p:to>
                                        <p:strVal val="visible"/>
                                      </p:to>
                                    </p:set>
                                  </p:childTnLst>
                                </p:cTn>
                              </p:par>
                              <p:par>
                                <p:cTn id="94" presetID="10" presetClass="entr" presetSubtype="0" fill="hold" grpId="0" nodeType="with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fade">
                                      <p:cBhvr>
                                        <p:cTn id="9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44" grpId="0" animBg="1"/>
      <p:bldP spid="54" grpId="0" animBg="1"/>
      <p:bldP spid="20" grpId="0"/>
      <p:bldP spid="25" grpId="0"/>
      <p:bldP spid="30" grpId="0"/>
      <p:bldP spid="35" grpId="0"/>
      <p:bldP spid="41" grpId="0"/>
      <p:bldP spid="2" grpId="0" animBg="1"/>
      <p:bldP spid="5" grpId="0" animBg="1"/>
      <p:bldP spid="19" grpId="0"/>
      <p:bldP spid="27" grpId="0"/>
      <p:bldP spid="16" grpId="0"/>
      <p:bldP spid="23" grpId="0"/>
    </p:bldLst>
  </p:timing>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ESS0013_ESS_191217" id="{25A5AE2A-28F6-4104-8C72-7304B1F48254}" vid="{320E9B42-7F55-4E52-AA64-0C45CA88F265}"/>
    </a:ext>
  </a:extLst>
</a:theme>
</file>

<file path=ppt/theme/theme2.xml><?xml version="1.0" encoding="utf-8"?>
<a:theme xmlns:a="http://schemas.openxmlformats.org/drawingml/2006/main" name="1_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12726</TotalTime>
  <Words>2920</Words>
  <Application>Microsoft Office PowerPoint</Application>
  <PresentationFormat>Widescreen</PresentationFormat>
  <Paragraphs>510</Paragraphs>
  <Slides>42</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42</vt:i4>
      </vt:variant>
    </vt:vector>
  </HeadingPairs>
  <TitlesOfParts>
    <vt:vector size="53" baseType="lpstr">
      <vt:lpstr>Arial</vt:lpstr>
      <vt:lpstr>Calibri</vt:lpstr>
      <vt:lpstr>Courier New</vt:lpstr>
      <vt:lpstr>Segoe UI</vt:lpstr>
      <vt:lpstr>Segoe UI Historic</vt:lpstr>
      <vt:lpstr>Segoe UI Light</vt:lpstr>
      <vt:lpstr>Segoe UI Semibold</vt:lpstr>
      <vt:lpstr>Symbol</vt:lpstr>
      <vt:lpstr>Wingdings</vt:lpstr>
      <vt:lpstr>Office-tema</vt:lpstr>
      <vt:lpstr>1_Office-tema</vt:lpstr>
      <vt:lpstr>PowerPoint Presentation</vt:lpstr>
      <vt:lpstr>BIFROST PSS Overview and Concepts of Operations</vt:lpstr>
      <vt:lpstr>Agenda</vt:lpstr>
      <vt:lpstr>PowerPoint Presentation</vt:lpstr>
      <vt:lpstr>BIFROST</vt:lpstr>
      <vt:lpstr>BIFROST </vt:lpstr>
      <vt:lpstr>BIFROST Cave</vt:lpstr>
      <vt:lpstr>The BIFROST PSS Controlled Area</vt:lpstr>
      <vt:lpstr>The BIFROST PSS</vt:lpstr>
      <vt:lpstr>PowerPoint Presentation</vt:lpstr>
      <vt:lpstr>BIFROST PSS Main Functions </vt:lpstr>
      <vt:lpstr>BIFROST PSS Main Functions </vt:lpstr>
      <vt:lpstr>PowerPoint Presentation</vt:lpstr>
      <vt:lpstr>Interfaces: Motion Control System</vt:lpstr>
      <vt:lpstr>Interfaces: Access Doors</vt:lpstr>
      <vt:lpstr>Interfaces: Access Doors</vt:lpstr>
      <vt:lpstr>Interfaces: Actuators to Interlock Proton Beam</vt:lpstr>
      <vt:lpstr>Interfaces: Removable shielding blocks</vt:lpstr>
      <vt:lpstr>Removable shielding blocks-Not Interfaced with PSS</vt:lpstr>
      <vt:lpstr>Interfaces: Blue lighting system</vt:lpstr>
      <vt:lpstr>Interfaces: Radiation monitors</vt:lpstr>
      <vt:lpstr>Interfaces: ODH Detection System</vt:lpstr>
      <vt:lpstr>Interfaces: Motion Safety of Vacuum Vessel</vt:lpstr>
      <vt:lpstr>PowerPoint Presentation</vt:lpstr>
      <vt:lpstr>Principles of operation</vt:lpstr>
      <vt:lpstr>PowerPoint Presentation</vt:lpstr>
      <vt:lpstr>BIFROST PSS Modes of Operation</vt:lpstr>
      <vt:lpstr>BIFROST PSS Modes of Operation</vt:lpstr>
      <vt:lpstr>PowerPoint Presentation</vt:lpstr>
      <vt:lpstr>Steps to Access the BIFROST PSS Controlled Area</vt:lpstr>
      <vt:lpstr>Veto Access to the BIFROST PSS Controlled Area</vt:lpstr>
      <vt:lpstr>Veto Access to the BIFROST PSS Controlled Area</vt:lpstr>
      <vt:lpstr>PowerPoint Presentation</vt:lpstr>
      <vt:lpstr>Formalised Search in the Cave</vt:lpstr>
      <vt:lpstr>Formalised Search in the Cave</vt:lpstr>
      <vt:lpstr>Formalised Search in the Cave</vt:lpstr>
      <vt:lpstr>PowerPoint Presentation</vt:lpstr>
      <vt:lpstr>Steps to Enable the Instrument Shutter to Open</vt:lpstr>
      <vt:lpstr>Veto the Instrument Shutter Operation </vt:lpstr>
      <vt:lpstr>PowerPoint Presentation</vt:lpstr>
      <vt:lpstr>Questions to the committee</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martin.sjostrand@esss.se</dc:creator>
  <cp:lastModifiedBy>Yaser Takzare</cp:lastModifiedBy>
  <cp:revision>432</cp:revision>
  <cp:lastPrinted>2019-03-08T10:27:30Z</cp:lastPrinted>
  <dcterms:created xsi:type="dcterms:W3CDTF">2020-01-21T09:56:49Z</dcterms:created>
  <dcterms:modified xsi:type="dcterms:W3CDTF">2023-06-14T12:56:42Z</dcterms:modified>
</cp:coreProperties>
</file>