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2" r:id="rId2"/>
    <p:sldId id="267" r:id="rId3"/>
    <p:sldId id="272" r:id="rId4"/>
    <p:sldId id="274" r:id="rId5"/>
    <p:sldId id="268" r:id="rId6"/>
    <p:sldId id="350" r:id="rId7"/>
    <p:sldId id="301" r:id="rId8"/>
    <p:sldId id="302" r:id="rId9"/>
    <p:sldId id="310" r:id="rId10"/>
    <p:sldId id="370" r:id="rId11"/>
    <p:sldId id="371" r:id="rId12"/>
    <p:sldId id="372" r:id="rId13"/>
    <p:sldId id="373" r:id="rId14"/>
    <p:sldId id="289" r:id="rId15"/>
    <p:sldId id="318" r:id="rId16"/>
    <p:sldId id="320" r:id="rId17"/>
    <p:sldId id="374" r:id="rId18"/>
    <p:sldId id="362" r:id="rId19"/>
    <p:sldId id="364" r:id="rId20"/>
    <p:sldId id="365" r:id="rId21"/>
    <p:sldId id="351" r:id="rId22"/>
    <p:sldId id="290" r:id="rId23"/>
    <p:sldId id="346" r:id="rId24"/>
    <p:sldId id="375" r:id="rId25"/>
    <p:sldId id="376" r:id="rId26"/>
    <p:sldId id="377" r:id="rId27"/>
    <p:sldId id="330" r:id="rId28"/>
    <p:sldId id="335" r:id="rId29"/>
    <p:sldId id="336" r:id="rId30"/>
    <p:sldId id="367" r:id="rId31"/>
    <p:sldId id="277" r:id="rId32"/>
    <p:sldId id="345" r:id="rId3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F588E-9E35-4779-B4B1-5752CB8F5E95}" v="17" dt="2023-06-15T08:36:26.7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18" autoAdjust="0"/>
    <p:restoredTop sz="94718" autoAdjust="0"/>
  </p:normalViewPr>
  <p:slideViewPr>
    <p:cSldViewPr snapToGrid="0" snapToObjects="1">
      <p:cViewPr varScale="1">
        <p:scale>
          <a:sx n="61" d="100"/>
          <a:sy n="61"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Gale" userId="7c9b79fa-e36b-43b3-8b8d-c99d4e9f95a6" providerId="ADAL" clId="{323F588E-9E35-4779-B4B1-5752CB8F5E95}"/>
    <pc:docChg chg="custSel addSld delSld modSld">
      <pc:chgData name="Jonathan Gale" userId="7c9b79fa-e36b-43b3-8b8d-c99d4e9f95a6" providerId="ADAL" clId="{323F588E-9E35-4779-B4B1-5752CB8F5E95}" dt="2023-06-15T08:37:20.242" v="52" actId="208"/>
      <pc:docMkLst>
        <pc:docMk/>
      </pc:docMkLst>
      <pc:sldChg chg="addSp modSp mod modAnim">
        <pc:chgData name="Jonathan Gale" userId="7c9b79fa-e36b-43b3-8b8d-c99d4e9f95a6" providerId="ADAL" clId="{323F588E-9E35-4779-B4B1-5752CB8F5E95}" dt="2023-06-15T08:35:41.093" v="45"/>
        <pc:sldMkLst>
          <pc:docMk/>
          <pc:sldMk cId="479011060" sldId="310"/>
        </pc:sldMkLst>
        <pc:spChg chg="add mod">
          <ac:chgData name="Jonathan Gale" userId="7c9b79fa-e36b-43b3-8b8d-c99d4e9f95a6" providerId="ADAL" clId="{323F588E-9E35-4779-B4B1-5752CB8F5E95}" dt="2023-06-15T08:35:28.929" v="44" actId="208"/>
          <ac:spMkLst>
            <pc:docMk/>
            <pc:sldMk cId="479011060" sldId="310"/>
            <ac:spMk id="10" creationId="{184B9066-63CE-DF5A-3B13-8229164924A1}"/>
          </ac:spMkLst>
        </pc:spChg>
      </pc:sldChg>
      <pc:sldChg chg="modAnim modNotesTx">
        <pc:chgData name="Jonathan Gale" userId="7c9b79fa-e36b-43b3-8b8d-c99d4e9f95a6" providerId="ADAL" clId="{323F588E-9E35-4779-B4B1-5752CB8F5E95}" dt="2023-06-15T08:06:26.650" v="20" actId="20577"/>
        <pc:sldMkLst>
          <pc:docMk/>
          <pc:sldMk cId="3359212386" sldId="318"/>
        </pc:sldMkLst>
      </pc:sldChg>
      <pc:sldChg chg="addSp modSp mod modAnim">
        <pc:chgData name="Jonathan Gale" userId="7c9b79fa-e36b-43b3-8b8d-c99d4e9f95a6" providerId="ADAL" clId="{323F588E-9E35-4779-B4B1-5752CB8F5E95}" dt="2023-06-15T08:37:20.242" v="52" actId="208"/>
        <pc:sldMkLst>
          <pc:docMk/>
          <pc:sldMk cId="2204801637" sldId="370"/>
        </pc:sldMkLst>
        <pc:spChg chg="add mod">
          <ac:chgData name="Jonathan Gale" userId="7c9b79fa-e36b-43b3-8b8d-c99d4e9f95a6" providerId="ADAL" clId="{323F588E-9E35-4779-B4B1-5752CB8F5E95}" dt="2023-06-15T08:37:20.242" v="52" actId="208"/>
          <ac:spMkLst>
            <pc:docMk/>
            <pc:sldMk cId="2204801637" sldId="370"/>
            <ac:spMk id="10" creationId="{DBE4E698-42A9-0F67-14A3-7BA6FFA7C1F3}"/>
          </ac:spMkLst>
        </pc:spChg>
      </pc:sldChg>
      <pc:sldChg chg="modSp mod">
        <pc:chgData name="Jonathan Gale" userId="7c9b79fa-e36b-43b3-8b8d-c99d4e9f95a6" providerId="ADAL" clId="{323F588E-9E35-4779-B4B1-5752CB8F5E95}" dt="2023-06-15T08:30:17.638" v="24" actId="1076"/>
        <pc:sldMkLst>
          <pc:docMk/>
          <pc:sldMk cId="1173449220" sldId="376"/>
        </pc:sldMkLst>
        <pc:spChg chg="mod">
          <ac:chgData name="Jonathan Gale" userId="7c9b79fa-e36b-43b3-8b8d-c99d4e9f95a6" providerId="ADAL" clId="{323F588E-9E35-4779-B4B1-5752CB8F5E95}" dt="2023-06-15T08:30:17.638" v="24" actId="1076"/>
          <ac:spMkLst>
            <pc:docMk/>
            <pc:sldMk cId="1173449220" sldId="376"/>
            <ac:spMk id="8" creationId="{00000000-0000-0000-0000-000000000000}"/>
          </ac:spMkLst>
        </pc:spChg>
      </pc:sldChg>
      <pc:sldChg chg="modSp mod">
        <pc:chgData name="Jonathan Gale" userId="7c9b79fa-e36b-43b3-8b8d-c99d4e9f95a6" providerId="ADAL" clId="{323F588E-9E35-4779-B4B1-5752CB8F5E95}" dt="2023-06-15T08:30:31.583" v="29" actId="20577"/>
        <pc:sldMkLst>
          <pc:docMk/>
          <pc:sldMk cId="2710517620" sldId="377"/>
        </pc:sldMkLst>
        <pc:spChg chg="mod">
          <ac:chgData name="Jonathan Gale" userId="7c9b79fa-e36b-43b3-8b8d-c99d4e9f95a6" providerId="ADAL" clId="{323F588E-9E35-4779-B4B1-5752CB8F5E95}" dt="2023-06-15T08:30:31.583" v="29" actId="20577"/>
          <ac:spMkLst>
            <pc:docMk/>
            <pc:sldMk cId="2710517620" sldId="377"/>
            <ac:spMk id="8" creationId="{00000000-0000-0000-0000-000000000000}"/>
          </ac:spMkLst>
        </pc:spChg>
      </pc:sldChg>
      <pc:sldChg chg="delSp modSp add del mod delAnim">
        <pc:chgData name="Jonathan Gale" userId="7c9b79fa-e36b-43b3-8b8d-c99d4e9f95a6" providerId="ADAL" clId="{323F588E-9E35-4779-B4B1-5752CB8F5E95}" dt="2023-06-15T08:05:48.005" v="17" actId="47"/>
        <pc:sldMkLst>
          <pc:docMk/>
          <pc:sldMk cId="2864371608" sldId="378"/>
        </pc:sldMkLst>
        <pc:spChg chg="mod">
          <ac:chgData name="Jonathan Gale" userId="7c9b79fa-e36b-43b3-8b8d-c99d4e9f95a6" providerId="ADAL" clId="{323F588E-9E35-4779-B4B1-5752CB8F5E95}" dt="2023-06-15T08:05:21.711" v="16" actId="20577"/>
          <ac:spMkLst>
            <pc:docMk/>
            <pc:sldMk cId="2864371608" sldId="378"/>
            <ac:spMk id="15" creationId="{EFA1F079-F15E-4F9B-A759-1B706219B25A}"/>
          </ac:spMkLst>
        </pc:spChg>
        <pc:picChg chg="del">
          <ac:chgData name="Jonathan Gale" userId="7c9b79fa-e36b-43b3-8b8d-c99d4e9f95a6" providerId="ADAL" clId="{323F588E-9E35-4779-B4B1-5752CB8F5E95}" dt="2023-06-15T08:05:12.954" v="5" actId="478"/>
          <ac:picMkLst>
            <pc:docMk/>
            <pc:sldMk cId="2864371608" sldId="378"/>
            <ac:picMk id="18" creationId="{B330A5CD-7DF0-CCE4-4B91-84BE19F8459F}"/>
          </ac:picMkLst>
        </pc:picChg>
        <pc:picChg chg="del">
          <ac:chgData name="Jonathan Gale" userId="7c9b79fa-e36b-43b3-8b8d-c99d4e9f95a6" providerId="ADAL" clId="{323F588E-9E35-4779-B4B1-5752CB8F5E95}" dt="2023-06-15T08:05:09.908" v="4" actId="478"/>
          <ac:picMkLst>
            <pc:docMk/>
            <pc:sldMk cId="2864371608" sldId="378"/>
            <ac:picMk id="19" creationId="{0D0B0540-952D-CB9A-BD17-21CC5F87EA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2023-06-15</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Historic" panose="020B0502040204020203" pitchFamily="34" charset="0"/>
                <a:ea typeface="Calibri" panose="020F0502020204030204" pitchFamily="34" charset="0"/>
                <a:cs typeface="Arial" panose="020B0604020202020204" pitchFamily="34" charset="0"/>
              </a:rPr>
              <a:t>There are several SIFs that are expected to be required in each PSS. These should always be numbered in the same order to facilitate cross-referencing between the systems, as shown below:</a:t>
            </a:r>
            <a:endParaRPr lang="en-US" dirty="0">
              <a:latin typeface="Segoe UI Historic" panose="020B0502040204020203"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422757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a:t>
            </a:r>
            <a:r>
              <a:rPr lang="en-US" baseline="0" dirty="0"/>
              <a:t> It would be good to add at least one Radiation Hazard Number and Actions/ Risk Controls we listed in the SIL assessment, before showing the Reset conditions (similar to added above) </a:t>
            </a:r>
          </a:p>
          <a:p>
            <a:r>
              <a:rPr lang="en-US" baseline="0" dirty="0"/>
              <a:t>Also, we should mention this is a manually triggered SIF. </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9</a:t>
            </a:fld>
            <a:endParaRPr lang="en-SE"/>
          </a:p>
        </p:txBody>
      </p:sp>
    </p:spTree>
    <p:extLst>
      <p:ext uri="{BB962C8B-B14F-4D97-AF65-F5344CB8AC3E}">
        <p14:creationId xmlns:p14="http://schemas.microsoft.com/office/powerpoint/2010/main" val="98174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a:t>
            </a:r>
            <a:r>
              <a:rPr lang="en-US" baseline="0" dirty="0"/>
              <a:t> Mention it’s a manually triggered SIF. </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10</a:t>
            </a:fld>
            <a:endParaRPr lang="en-SE"/>
          </a:p>
        </p:txBody>
      </p:sp>
    </p:spTree>
    <p:extLst>
      <p:ext uri="{BB962C8B-B14F-4D97-AF65-F5344CB8AC3E}">
        <p14:creationId xmlns:p14="http://schemas.microsoft.com/office/powerpoint/2010/main" val="1733169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15</a:t>
            </a:fld>
            <a:endParaRPr lang="en-SE"/>
          </a:p>
        </p:txBody>
      </p:sp>
    </p:spTree>
    <p:extLst>
      <p:ext uri="{BB962C8B-B14F-4D97-AF65-F5344CB8AC3E}">
        <p14:creationId xmlns:p14="http://schemas.microsoft.com/office/powerpoint/2010/main" val="269282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16</a:t>
            </a:fld>
            <a:endParaRPr lang="en-SE"/>
          </a:p>
        </p:txBody>
      </p:sp>
    </p:spTree>
    <p:extLst>
      <p:ext uri="{BB962C8B-B14F-4D97-AF65-F5344CB8AC3E}">
        <p14:creationId xmlns:p14="http://schemas.microsoft.com/office/powerpoint/2010/main" val="64317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 It would be</a:t>
            </a:r>
            <a:r>
              <a:rPr lang="en-US" baseline="0" dirty="0"/>
              <a:t> useful to mark the things people should notice on the ETAs, but not necessary if covered in the presentation. </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18</a:t>
            </a:fld>
            <a:endParaRPr lang="en-SE"/>
          </a:p>
        </p:txBody>
      </p:sp>
    </p:spTree>
    <p:extLst>
      <p:ext uri="{BB962C8B-B14F-4D97-AF65-F5344CB8AC3E}">
        <p14:creationId xmlns:p14="http://schemas.microsoft.com/office/powerpoint/2010/main" val="173735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en-SE" smtClean="0"/>
              <a:t>19</a:t>
            </a:fld>
            <a:endParaRPr lang="en-SE"/>
          </a:p>
        </p:txBody>
      </p:sp>
    </p:spTree>
    <p:extLst>
      <p:ext uri="{BB962C8B-B14F-4D97-AF65-F5344CB8AC3E}">
        <p14:creationId xmlns:p14="http://schemas.microsoft.com/office/powerpoint/2010/main" val="2241302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2023-06-15</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2023-06-15</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ODIN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ODINPSS_SIF2</a:t>
            </a:r>
          </a:p>
        </p:txBody>
      </p:sp>
      <p:sp>
        <p:nvSpPr>
          <p:cNvPr id="2" name="Content Placeholder 1"/>
          <p:cNvSpPr>
            <a:spLocks noGrp="1"/>
          </p:cNvSpPr>
          <p:nvPr>
            <p:ph idx="1"/>
          </p:nvPr>
        </p:nvSpPr>
        <p:spPr>
          <a:xfrm>
            <a:off x="1094400" y="1562400"/>
            <a:ext cx="4738841" cy="4768062"/>
          </a:xfrm>
        </p:spPr>
        <p:txBody>
          <a:bodyPr/>
          <a:lstStyle/>
          <a:p>
            <a:r>
              <a:rPr lang="en-GB" sz="1800" dirty="0"/>
              <a:t>If the ODIN main key is detected out of position ON in slot 1, close the </a:t>
            </a:r>
            <a:r>
              <a:rPr lang="en-GB" sz="1800" b="1" dirty="0"/>
              <a:t>instrument shutter </a:t>
            </a:r>
            <a:r>
              <a:rPr lang="en-GB" sz="1800" dirty="0"/>
              <a:t>and prevent its opening. </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6067852" y="4684100"/>
            <a:ext cx="5485205"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600" dirty="0"/>
              <a:t>Reset conditions:  </a:t>
            </a:r>
            <a:endParaRPr lang="en-US" sz="1600" dirty="0"/>
          </a:p>
          <a:p>
            <a:r>
              <a:rPr lang="en-GB" sz="1400" dirty="0"/>
              <a:t>A manual reset shall be required if ODINPSS_SIF2 is tripped, by returning the Main Key to ON position once the ODIN PSS controlled area is ready for operation prior to issuing the permit to energise EUC actuators.</a:t>
            </a:r>
          </a:p>
        </p:txBody>
      </p:sp>
      <p:sp>
        <p:nvSpPr>
          <p:cNvPr id="7" name="Rectangle 6"/>
          <p:cNvSpPr/>
          <p:nvPr/>
        </p:nvSpPr>
        <p:spPr>
          <a:xfrm>
            <a:off x="6067853" y="1227902"/>
            <a:ext cx="5485205" cy="33239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t>[Radhaz26]</a:t>
            </a:r>
          </a:p>
          <a:p>
            <a:r>
              <a:rPr lang="en-US" sz="1400" dirty="0"/>
              <a:t>PSS to interlock heavy shutter in closed position,</a:t>
            </a:r>
          </a:p>
          <a:p>
            <a:r>
              <a:rPr lang="en-US" sz="1400" dirty="0"/>
              <a:t>RP operations veto key provided by PSS (Re-evaluation of shielding by RP prior to start of operation)</a:t>
            </a:r>
          </a:p>
          <a:p>
            <a:endParaRPr lang="en-US" sz="1400" dirty="0"/>
          </a:p>
          <a:p>
            <a:r>
              <a:rPr lang="en-US" sz="1400" dirty="0"/>
              <a:t>[Radhaz62]</a:t>
            </a:r>
          </a:p>
          <a:p>
            <a:r>
              <a:rPr lang="en-SE" sz="1400" dirty="0"/>
              <a:t>…</a:t>
            </a:r>
            <a:endParaRPr lang="en-US" sz="1400" dirty="0"/>
          </a:p>
          <a:p>
            <a:r>
              <a:rPr lang="en-US" sz="1400" dirty="0"/>
              <a:t>b) Safety interlock system preventing inadvertent request for opening the instrument shutter. PSS to prevent heavy shutter opens with any cave interlock open. Signage.</a:t>
            </a:r>
          </a:p>
          <a:p>
            <a:r>
              <a:rPr lang="en-SE" sz="1400" dirty="0"/>
              <a:t>…</a:t>
            </a:r>
            <a:endParaRPr lang="en-US" sz="1400" dirty="0"/>
          </a:p>
          <a:p>
            <a:r>
              <a:rPr lang="en-US" sz="1400" dirty="0"/>
              <a:t>[Radhaz70]</a:t>
            </a:r>
          </a:p>
          <a:p>
            <a:r>
              <a:rPr lang="en-US" sz="1400" dirty="0"/>
              <a:t>PSS to interlock heavy shutter in closed position,</a:t>
            </a:r>
          </a:p>
          <a:p>
            <a:r>
              <a:rPr lang="en-US" sz="1400" dirty="0"/>
              <a:t>RP operations veto key provided by PSS (Re-evaluation of shielding by RP prior to start of operation)</a:t>
            </a:r>
          </a:p>
        </p:txBody>
      </p:sp>
      <p:sp>
        <p:nvSpPr>
          <p:cNvPr id="10" name="TextBox 9">
            <a:extLst>
              <a:ext uri="{FF2B5EF4-FFF2-40B4-BE49-F238E27FC236}">
                <a16:creationId xmlns:a16="http://schemas.microsoft.com/office/drawing/2014/main" id="{DBE4E698-42A9-0F67-14A3-7BA6FFA7C1F3}"/>
              </a:ext>
            </a:extLst>
          </p:cNvPr>
          <p:cNvSpPr txBox="1"/>
          <p:nvPr/>
        </p:nvSpPr>
        <p:spPr>
          <a:xfrm>
            <a:off x="1094400" y="3572109"/>
            <a:ext cx="3939466" cy="1600438"/>
          </a:xfrm>
          <a:prstGeom prst="rect">
            <a:avLst/>
          </a:prstGeom>
          <a:noFill/>
          <a:ln>
            <a:solidFill>
              <a:schemeClr val="tx1"/>
            </a:solidFill>
          </a:ln>
        </p:spPr>
        <p:txBody>
          <a:bodyPr wrap="square">
            <a:spAutoFit/>
          </a:bodyPr>
          <a:lstStyle/>
          <a:p>
            <a:r>
              <a:rPr lang="en-GB" sz="1400" dirty="0">
                <a:solidFill>
                  <a:schemeClr val="dk1"/>
                </a:solidFill>
              </a:rPr>
              <a:t>ODINPSS_SIF2 is a manually activated SIF that is not directly used in any hazardous scenarios, it is only used to support ODINPSS_SIF3. No SIL Determination is performed for this SIF, and the credit taken for this SIF is limited to 0.1. For the design purpose, ODINPSS_SIF2 is to be designed to meet the SIL 1 requirements.</a:t>
            </a:r>
          </a:p>
        </p:txBody>
      </p:sp>
    </p:spTree>
    <p:extLst>
      <p:ext uri="{BB962C8B-B14F-4D97-AF65-F5344CB8AC3E}">
        <p14:creationId xmlns:p14="http://schemas.microsoft.com/office/powerpoint/2010/main" val="220480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ODIN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ODINPSS_SIF3</a:t>
            </a:r>
          </a:p>
        </p:txBody>
      </p:sp>
      <p:sp>
        <p:nvSpPr>
          <p:cNvPr id="2" name="Content Placeholder 1"/>
          <p:cNvSpPr>
            <a:spLocks noGrp="1"/>
          </p:cNvSpPr>
          <p:nvPr>
            <p:ph idx="1"/>
          </p:nvPr>
        </p:nvSpPr>
        <p:spPr>
          <a:xfrm>
            <a:off x="1094400" y="1562400"/>
            <a:ext cx="5279292" cy="4768062"/>
          </a:xfrm>
        </p:spPr>
        <p:txBody>
          <a:bodyPr/>
          <a:lstStyle/>
          <a:p>
            <a:r>
              <a:rPr lang="en-GB" sz="1800" dirty="0"/>
              <a:t>If the access door leading to ODIN PSS controlled area is detected open, close the </a:t>
            </a:r>
            <a:r>
              <a:rPr lang="en-GB" sz="1800" b="1" dirty="0"/>
              <a:t>instrument shutter </a:t>
            </a:r>
            <a:r>
              <a:rPr lang="en-GB" sz="1800" dirty="0"/>
              <a:t>and prevent its opening.  </a:t>
            </a:r>
          </a:p>
          <a:p>
            <a:r>
              <a:rPr lang="en-GB" sz="1800" dirty="0"/>
              <a:t>Additionally, if the instrument shutter is detected open and bending magnets are detected energised after the access door is detected open, de-energise the following EUC:</a:t>
            </a:r>
            <a:endParaRPr lang="en-US" sz="1800" dirty="0"/>
          </a:p>
          <a:p>
            <a:r>
              <a:rPr lang="en-US" sz="1800" b="1" dirty="0"/>
              <a:t>Proton Beam Actuators: </a:t>
            </a:r>
            <a:endParaRPr lang="en-US" sz="1800" dirty="0"/>
          </a:p>
          <a:p>
            <a:pPr lvl="1"/>
            <a:r>
              <a:rPr lang="en-US" sz="1800" dirty="0" err="1"/>
              <a:t>ISrc</a:t>
            </a:r>
            <a:r>
              <a:rPr lang="en-US" sz="1800" dirty="0"/>
              <a:t> HVPS;</a:t>
            </a:r>
          </a:p>
          <a:p>
            <a:pPr lvl="1"/>
            <a:r>
              <a:rPr lang="en-US" sz="1800" dirty="0"/>
              <a:t>Grounding relay</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6802428" y="3180095"/>
            <a:ext cx="4522186" cy="141577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600" dirty="0"/>
              <a:t>Reset conditions:  </a:t>
            </a:r>
            <a:endParaRPr lang="en-US" sz="1600" dirty="0"/>
          </a:p>
          <a:p>
            <a:r>
              <a:rPr lang="en-GB" sz="1400" dirty="0"/>
              <a:t>A manual reset from the ODIN PSS HMI shall be required if ODINPSS_SIF3 is tripped:</a:t>
            </a:r>
          </a:p>
          <a:p>
            <a:pPr marL="285750" indent="-285750">
              <a:buFont typeface="Arial" panose="020B0604020202020204" pitchFamily="34" charset="0"/>
              <a:buChar char="•"/>
            </a:pPr>
            <a:r>
              <a:rPr lang="en-GB" sz="1400" dirty="0"/>
              <a:t>once the ODIN PSS controlled area is ready for operation  prior to issuing the permit to energise EUC actuators tripped by ODINPSS_SIF3.</a:t>
            </a:r>
          </a:p>
        </p:txBody>
      </p:sp>
      <p:sp>
        <p:nvSpPr>
          <p:cNvPr id="6" name="Rectangle 5"/>
          <p:cNvSpPr/>
          <p:nvPr/>
        </p:nvSpPr>
        <p:spPr>
          <a:xfrm>
            <a:off x="6822253" y="1376937"/>
            <a:ext cx="4522186"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sz="1600" dirty="0">
                <a:latin typeface="Segoe UI Historic" panose="020B0502040204020203" pitchFamily="34" charset="0"/>
                <a:ea typeface="Calibri" panose="020F0502020204030204" pitchFamily="34" charset="0"/>
                <a:cs typeface="Segoe UI Historic" panose="020B0502040204020203" pitchFamily="34" charset="0"/>
              </a:rPr>
              <a:t>[RadHaz57, RadHaz58]</a:t>
            </a:r>
            <a:endParaRPr lang="en-US" sz="1600" dirty="0">
              <a:latin typeface="Segoe UI Historic" panose="020B0502040204020203" pitchFamily="34" charset="0"/>
              <a:ea typeface="MS Mincho"/>
              <a:cs typeface="Arial" panose="020B0604020202020204" pitchFamily="34" charset="0"/>
            </a:endParaRPr>
          </a:p>
          <a:p>
            <a:r>
              <a:rPr lang="en-SE" sz="1600" dirty="0">
                <a:latin typeface="Segoe UI Historic" panose="020B0502040204020203" pitchFamily="34" charset="0"/>
                <a:ea typeface="Calibri" panose="020F0502020204030204" pitchFamily="34" charset="0"/>
              </a:rPr>
              <a:t>…</a:t>
            </a:r>
            <a:endParaRPr lang="en-GB" sz="1600" dirty="0">
              <a:latin typeface="Segoe UI Historic" panose="020B0502040204020203" pitchFamily="34" charset="0"/>
              <a:ea typeface="Calibri" panose="020F0502020204030204" pitchFamily="34" charset="0"/>
            </a:endParaRPr>
          </a:p>
          <a:p>
            <a:r>
              <a:rPr lang="en-GB" sz="1600" dirty="0">
                <a:latin typeface="Segoe UI Historic" panose="020B0502040204020203" pitchFamily="34" charset="0"/>
                <a:ea typeface="Calibri" panose="020F0502020204030204" pitchFamily="34" charset="0"/>
              </a:rPr>
              <a:t>c) Monitoring cave access door by safety interlock system and interlock with heavy shutter and proton beam.</a:t>
            </a:r>
            <a:endParaRPr lang="en-US" sz="1600" dirty="0"/>
          </a:p>
        </p:txBody>
      </p:sp>
    </p:spTree>
    <p:extLst>
      <p:ext uri="{BB962C8B-B14F-4D97-AF65-F5344CB8AC3E}">
        <p14:creationId xmlns:p14="http://schemas.microsoft.com/office/powerpoint/2010/main" val="24023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ODIN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ODINPSS_SIF4</a:t>
            </a:r>
          </a:p>
        </p:txBody>
      </p:sp>
      <p:sp>
        <p:nvSpPr>
          <p:cNvPr id="2" name="Content Placeholder 1"/>
          <p:cNvSpPr>
            <a:spLocks noGrp="1"/>
          </p:cNvSpPr>
          <p:nvPr>
            <p:ph idx="1"/>
          </p:nvPr>
        </p:nvSpPr>
        <p:spPr>
          <a:xfrm>
            <a:off x="1094400" y="1562400"/>
            <a:ext cx="4413021" cy="4768062"/>
          </a:xfrm>
        </p:spPr>
        <p:txBody>
          <a:bodyPr/>
          <a:lstStyle/>
          <a:p>
            <a:r>
              <a:rPr lang="en-GB" sz="1800" dirty="0"/>
              <a:t>Upon removal of the Access key from slot 6 disable opening of the motorized access door to the ODIN PSS controlled area.</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6047932" y="3210299"/>
            <a:ext cx="4522186" cy="135421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dirty="0"/>
              <a:t>Reset conditions:  </a:t>
            </a:r>
            <a:endParaRPr lang="en-US" dirty="0"/>
          </a:p>
          <a:p>
            <a:r>
              <a:rPr lang="en-GB" sz="1600" dirty="0"/>
              <a:t>The ODIN PSS PLC shall prevent unlocking of the Access Door until a manual reset is carried out by the operator by putting the Access key in position ON. </a:t>
            </a:r>
            <a:endParaRPr lang="en-US" sz="1600" dirty="0"/>
          </a:p>
        </p:txBody>
      </p:sp>
      <p:sp>
        <p:nvSpPr>
          <p:cNvPr id="6" name="Rectangle 5"/>
          <p:cNvSpPr/>
          <p:nvPr/>
        </p:nvSpPr>
        <p:spPr>
          <a:xfrm>
            <a:off x="6065664" y="1495234"/>
            <a:ext cx="448672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sz="1600" dirty="0">
                <a:latin typeface="Segoe UI Historic" panose="020B0502040204020203" pitchFamily="34" charset="0"/>
                <a:ea typeface="Calibri" panose="020F0502020204030204" pitchFamily="34" charset="0"/>
                <a:cs typeface="Segoe UI Historic" panose="020B0502040204020203" pitchFamily="34" charset="0"/>
              </a:rPr>
              <a:t>[RadHaz57, RadHaz58]</a:t>
            </a:r>
            <a:endParaRPr lang="en-US" sz="1600" dirty="0">
              <a:latin typeface="Segoe UI Historic" panose="020B0502040204020203" pitchFamily="34" charset="0"/>
              <a:ea typeface="MS Mincho"/>
              <a:cs typeface="Arial" panose="020B0604020202020204" pitchFamily="34" charset="0"/>
            </a:endParaRPr>
          </a:p>
          <a:p>
            <a:pPr>
              <a:spcAft>
                <a:spcPts val="0"/>
              </a:spcAft>
            </a:pPr>
            <a:r>
              <a:rPr lang="en-SE" sz="1600" dirty="0">
                <a:latin typeface="Segoe UI Historic" panose="020B0502040204020203" pitchFamily="34" charset="0"/>
                <a:ea typeface="MS Mincho"/>
                <a:cs typeface="Segoe UI Historic" panose="020B0502040204020203" pitchFamily="34" charset="0"/>
              </a:rPr>
              <a:t>…</a:t>
            </a:r>
            <a:endParaRPr lang="en-US" sz="1600" dirty="0">
              <a:latin typeface="Segoe UI Historic" panose="020B0502040204020203" pitchFamily="34" charset="0"/>
              <a:ea typeface="MS Mincho"/>
              <a:cs typeface="Arial" panose="020B0604020202020204" pitchFamily="34" charset="0"/>
            </a:endParaRPr>
          </a:p>
          <a:p>
            <a:pPr>
              <a:spcAft>
                <a:spcPts val="0"/>
              </a:spcAft>
            </a:pPr>
            <a:r>
              <a:rPr lang="en-GB" sz="1600" dirty="0">
                <a:latin typeface="Segoe UI Historic" panose="020B0502040204020203" pitchFamily="34" charset="0"/>
                <a:ea typeface="MS Mincho"/>
                <a:cs typeface="Segoe UI Historic" panose="020B0502040204020203" pitchFamily="34" charset="0"/>
              </a:rPr>
              <a:t>b) Locking of cave access door by safety interlock system.</a:t>
            </a:r>
            <a:endParaRPr lang="en-US" sz="1600" dirty="0">
              <a:latin typeface="Segoe UI Historic" panose="020B0502040204020203" pitchFamily="34" charset="0"/>
              <a:ea typeface="MS Mincho"/>
              <a:cs typeface="Arial" panose="020B0604020202020204" pitchFamily="34" charset="0"/>
            </a:endParaRPr>
          </a:p>
          <a:p>
            <a:r>
              <a:rPr lang="en-SE" sz="1600" dirty="0">
                <a:latin typeface="Segoe UI Historic" panose="020B0502040204020203" pitchFamily="34" charset="0"/>
                <a:ea typeface="MS Mincho"/>
              </a:rPr>
              <a:t>…</a:t>
            </a:r>
            <a:endParaRPr lang="en-US" sz="1600" dirty="0"/>
          </a:p>
        </p:txBody>
      </p:sp>
    </p:spTree>
    <p:extLst>
      <p:ext uri="{BB962C8B-B14F-4D97-AF65-F5344CB8AC3E}">
        <p14:creationId xmlns:p14="http://schemas.microsoft.com/office/powerpoint/2010/main" val="98592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ODIN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13</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ODINPSS_SIF5</a:t>
            </a:r>
          </a:p>
        </p:txBody>
      </p:sp>
      <p:sp>
        <p:nvSpPr>
          <p:cNvPr id="2" name="Content Placeholder 1"/>
          <p:cNvSpPr>
            <a:spLocks noGrp="1"/>
          </p:cNvSpPr>
          <p:nvPr>
            <p:ph idx="1"/>
          </p:nvPr>
        </p:nvSpPr>
        <p:spPr>
          <a:xfrm>
            <a:off x="1195647" y="1509595"/>
            <a:ext cx="4654759" cy="4768062"/>
          </a:xfrm>
        </p:spPr>
        <p:txBody>
          <a:bodyPr/>
          <a:lstStyle/>
          <a:p>
            <a:r>
              <a:rPr lang="en-GB" sz="1800" dirty="0"/>
              <a:t>If the radiation monitor downstream the ODIN instrument shutter shows high radiation when the shutter is closed and ODIN access key is detected in position ON in slot 6, and the bending magnets are detected energized (</a:t>
            </a:r>
            <a:r>
              <a:rPr lang="en-GB" sz="1800" dirty="0" err="1"/>
              <a:t>BoT</a:t>
            </a:r>
            <a:r>
              <a:rPr lang="en-GB" sz="1800" dirty="0"/>
              <a:t> allowed), de-energise the following EUC:</a:t>
            </a:r>
          </a:p>
          <a:p>
            <a:r>
              <a:rPr lang="en-US" sz="1800" b="1" dirty="0"/>
              <a:t>Proton Beam Actuators: </a:t>
            </a:r>
            <a:endParaRPr lang="en-US" sz="1800" dirty="0"/>
          </a:p>
          <a:p>
            <a:pPr lvl="1"/>
            <a:r>
              <a:rPr lang="en-US" sz="1800" dirty="0" err="1"/>
              <a:t>ISrc</a:t>
            </a:r>
            <a:r>
              <a:rPr lang="en-US" sz="1800" dirty="0"/>
              <a:t> HVPS;</a:t>
            </a:r>
          </a:p>
          <a:p>
            <a:pPr lvl="1"/>
            <a:r>
              <a:rPr lang="en-US" sz="1800" dirty="0"/>
              <a:t>Grounding relay</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6373692" y="2869436"/>
            <a:ext cx="4522186" cy="184665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dirty="0"/>
              <a:t>Reset conditions:  </a:t>
            </a:r>
            <a:endParaRPr lang="en-US" dirty="0"/>
          </a:p>
          <a:p>
            <a:r>
              <a:rPr lang="en-GB" sz="1600" dirty="0"/>
              <a:t>A manual reset from the ODIN PSS HMI shall be required if ODINPSS_SIF5 is tripped: </a:t>
            </a:r>
          </a:p>
          <a:p>
            <a:pPr marL="285750" indent="-285750">
              <a:buFont typeface="Arial" panose="020B0604020202020204" pitchFamily="34" charset="0"/>
              <a:buChar char="•"/>
            </a:pPr>
            <a:r>
              <a:rPr lang="en-GB" sz="1600" dirty="0"/>
              <a:t>once the all radiation monitors are healthy and no high radiation is detected, prior to issuing the permit to energise the affected EUC.</a:t>
            </a:r>
            <a:endParaRPr lang="en-US" sz="1600" dirty="0"/>
          </a:p>
        </p:txBody>
      </p:sp>
      <p:sp>
        <p:nvSpPr>
          <p:cNvPr id="6" name="Rectangle 5"/>
          <p:cNvSpPr/>
          <p:nvPr/>
        </p:nvSpPr>
        <p:spPr>
          <a:xfrm>
            <a:off x="6373692" y="1481341"/>
            <a:ext cx="4610692"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0"/>
              </a:spcAft>
            </a:pPr>
            <a:r>
              <a:rPr lang="en-GB" sz="1600" dirty="0">
                <a:latin typeface="Segoe UI Historic" panose="020B0502040204020203" pitchFamily="34" charset="0"/>
                <a:ea typeface="MS Mincho"/>
                <a:cs typeface="Segoe UI Historic" panose="020B0502040204020203" pitchFamily="34" charset="0"/>
              </a:rPr>
              <a:t>[</a:t>
            </a:r>
            <a:r>
              <a:rPr lang="en-GB" sz="1600" dirty="0">
                <a:latin typeface="Segoe UI Historic" panose="020B0502040204020203" pitchFamily="34" charset="0"/>
                <a:ea typeface="Calibri" panose="020F0502020204030204" pitchFamily="34" charset="0"/>
                <a:cs typeface="Segoe UI Historic" panose="020B0502040204020203" pitchFamily="34" charset="0"/>
              </a:rPr>
              <a:t>RadHaz19]</a:t>
            </a:r>
            <a:endParaRPr lang="en-US" sz="1600" dirty="0">
              <a:latin typeface="Segoe UI Historic" panose="020B0502040204020203" pitchFamily="34" charset="0"/>
              <a:ea typeface="MS Mincho"/>
              <a:cs typeface="Arial" panose="020B0604020202020204" pitchFamily="34" charset="0"/>
            </a:endParaRPr>
          </a:p>
          <a:p>
            <a:pPr>
              <a:spcAft>
                <a:spcPts val="0"/>
              </a:spcAft>
            </a:pPr>
            <a:r>
              <a:rPr lang="en-SE" sz="1600" dirty="0">
                <a:latin typeface="Segoe UI Historic" panose="020B0502040204020203" pitchFamily="34" charset="0"/>
                <a:ea typeface="MS Mincho"/>
                <a:cs typeface="Segoe UI Historic" panose="020B0502040204020203" pitchFamily="34" charset="0"/>
              </a:rPr>
              <a:t>…</a:t>
            </a:r>
            <a:endParaRPr lang="en-US" sz="1600" dirty="0">
              <a:latin typeface="Segoe UI Historic" panose="020B0502040204020203" pitchFamily="34" charset="0"/>
              <a:ea typeface="MS Mincho"/>
              <a:cs typeface="Arial" panose="020B0604020202020204" pitchFamily="34" charset="0"/>
            </a:endParaRPr>
          </a:p>
          <a:p>
            <a:r>
              <a:rPr lang="en-GB" sz="1600" dirty="0">
                <a:latin typeface="Segoe UI Historic" panose="020B0502040204020203" pitchFamily="34" charset="0"/>
                <a:ea typeface="MS Mincho"/>
              </a:rPr>
              <a:t>b) radiation monitor to detect radiation leakage through the closed shutter, interfaced by PSS</a:t>
            </a:r>
            <a:endParaRPr lang="en-US" sz="1600" dirty="0"/>
          </a:p>
        </p:txBody>
      </p:sp>
    </p:spTree>
    <p:extLst>
      <p:ext uri="{BB962C8B-B14F-4D97-AF65-F5344CB8AC3E}">
        <p14:creationId xmlns:p14="http://schemas.microsoft.com/office/powerpoint/2010/main" val="91645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ODIN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3</a:t>
            </a:r>
          </a:p>
        </p:txBody>
      </p:sp>
    </p:spTree>
    <p:extLst>
      <p:ext uri="{BB962C8B-B14F-4D97-AF65-F5344CB8AC3E}">
        <p14:creationId xmlns:p14="http://schemas.microsoft.com/office/powerpoint/2010/main" val="3083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RBD for ODINPSS_SIF1, SIF2, SIF4</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15</a:t>
            </a:fld>
            <a:endParaRPr lang="sv-SE" dirty="0">
              <a:solidFill>
                <a:srgbClr val="CCCCCC"/>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7" name="Picture 16" descr="A screenshot of a computer&#10;&#10;Description automatically generated with medium confidence">
            <a:extLst>
              <a:ext uri="{FF2B5EF4-FFF2-40B4-BE49-F238E27FC236}">
                <a16:creationId xmlns:a16="http://schemas.microsoft.com/office/drawing/2014/main" id="{8F7EFABC-7C80-12A4-6AF3-6AC21A588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378" y="1186775"/>
            <a:ext cx="11723622" cy="2121940"/>
          </a:xfrm>
          <a:prstGeom prst="rect">
            <a:avLst/>
          </a:prstGeom>
        </p:spPr>
      </p:pic>
      <p:pic>
        <p:nvPicPr>
          <p:cNvPr id="18" name="Picture 17" descr="A black background with white rectangles&#10;&#10;Description automatically generated with low confidence">
            <a:extLst>
              <a:ext uri="{FF2B5EF4-FFF2-40B4-BE49-F238E27FC236}">
                <a16:creationId xmlns:a16="http://schemas.microsoft.com/office/drawing/2014/main" id="{B330A5CD-7DF0-CCE4-4B91-84BE19F8459F}"/>
              </a:ext>
            </a:extLst>
          </p:cNvPr>
          <p:cNvPicPr/>
          <p:nvPr/>
        </p:nvPicPr>
        <p:blipFill>
          <a:blip r:embed="rId4">
            <a:extLst>
              <a:ext uri="{28A0092B-C50C-407E-A947-70E740481C1C}">
                <a14:useLocalDpi xmlns:a14="http://schemas.microsoft.com/office/drawing/2010/main" val="0"/>
              </a:ext>
            </a:extLst>
          </a:blip>
          <a:stretch>
            <a:fillRect/>
          </a:stretch>
        </p:blipFill>
        <p:spPr>
          <a:xfrm>
            <a:off x="711200" y="3077980"/>
            <a:ext cx="4762500" cy="1324610"/>
          </a:xfrm>
          <a:prstGeom prst="rect">
            <a:avLst/>
          </a:prstGeom>
        </p:spPr>
      </p:pic>
      <p:pic>
        <p:nvPicPr>
          <p:cNvPr id="19" name="Picture 18" descr="A screenshot of a computer screen&#10;&#10;Description automatically generated with low confidence">
            <a:extLst>
              <a:ext uri="{FF2B5EF4-FFF2-40B4-BE49-F238E27FC236}">
                <a16:creationId xmlns:a16="http://schemas.microsoft.com/office/drawing/2014/main" id="{0D0B0540-952D-CB9A-BD17-21CC5F87EA3B}"/>
              </a:ext>
            </a:extLst>
          </p:cNvPr>
          <p:cNvPicPr/>
          <p:nvPr/>
        </p:nvPicPr>
        <p:blipFill>
          <a:blip r:embed="rId5">
            <a:extLst>
              <a:ext uri="{28A0092B-C50C-407E-A947-70E740481C1C}">
                <a14:useLocalDpi xmlns:a14="http://schemas.microsoft.com/office/drawing/2010/main" val="0"/>
              </a:ext>
            </a:extLst>
          </a:blip>
          <a:stretch>
            <a:fillRect/>
          </a:stretch>
        </p:blipFill>
        <p:spPr>
          <a:xfrm>
            <a:off x="713275" y="4456014"/>
            <a:ext cx="5333365" cy="2190115"/>
          </a:xfrm>
          <a:prstGeom prst="rect">
            <a:avLst/>
          </a:prstGeom>
        </p:spPr>
      </p:pic>
    </p:spTree>
    <p:extLst>
      <p:ext uri="{BB962C8B-B14F-4D97-AF65-F5344CB8AC3E}">
        <p14:creationId xmlns:p14="http://schemas.microsoft.com/office/powerpoint/2010/main" val="335921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ODIN PSS Low Demand SIFs</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graphicFrame>
        <p:nvGraphicFramePr>
          <p:cNvPr id="2" name="Table 1">
            <a:extLst>
              <a:ext uri="{FF2B5EF4-FFF2-40B4-BE49-F238E27FC236}">
                <a16:creationId xmlns:a16="http://schemas.microsoft.com/office/drawing/2014/main" id="{1B795A5A-EA4D-F09A-BC46-0BFB127C2DB5}"/>
              </a:ext>
            </a:extLst>
          </p:cNvPr>
          <p:cNvGraphicFramePr>
            <a:graphicFrameLocks noGrp="1"/>
          </p:cNvGraphicFramePr>
          <p:nvPr>
            <p:extLst>
              <p:ext uri="{D42A27DB-BD31-4B8C-83A1-F6EECF244321}">
                <p14:modId xmlns:p14="http://schemas.microsoft.com/office/powerpoint/2010/main" val="1832648861"/>
              </p:ext>
            </p:extLst>
          </p:nvPr>
        </p:nvGraphicFramePr>
        <p:xfrm>
          <a:off x="1875048" y="2621752"/>
          <a:ext cx="7325485" cy="2065346"/>
        </p:xfrm>
        <a:graphic>
          <a:graphicData uri="http://schemas.openxmlformats.org/drawingml/2006/table">
            <a:tbl>
              <a:tblPr firstRow="1" firstCol="1" bandRow="1">
                <a:tableStyleId>{5C22544A-7EE6-4342-B048-85BDC9FD1C3A}</a:tableStyleId>
              </a:tblPr>
              <a:tblGrid>
                <a:gridCol w="2537931">
                  <a:extLst>
                    <a:ext uri="{9D8B030D-6E8A-4147-A177-3AD203B41FA5}">
                      <a16:colId xmlns:a16="http://schemas.microsoft.com/office/drawing/2014/main" val="1547144003"/>
                    </a:ext>
                  </a:extLst>
                </a:gridCol>
                <a:gridCol w="823135">
                  <a:extLst>
                    <a:ext uri="{9D8B030D-6E8A-4147-A177-3AD203B41FA5}">
                      <a16:colId xmlns:a16="http://schemas.microsoft.com/office/drawing/2014/main" val="100939661"/>
                    </a:ext>
                  </a:extLst>
                </a:gridCol>
                <a:gridCol w="906702">
                  <a:extLst>
                    <a:ext uri="{9D8B030D-6E8A-4147-A177-3AD203B41FA5}">
                      <a16:colId xmlns:a16="http://schemas.microsoft.com/office/drawing/2014/main" val="4193373274"/>
                    </a:ext>
                  </a:extLst>
                </a:gridCol>
                <a:gridCol w="823135">
                  <a:extLst>
                    <a:ext uri="{9D8B030D-6E8A-4147-A177-3AD203B41FA5}">
                      <a16:colId xmlns:a16="http://schemas.microsoft.com/office/drawing/2014/main" val="2319113373"/>
                    </a:ext>
                  </a:extLst>
                </a:gridCol>
                <a:gridCol w="1428996">
                  <a:extLst>
                    <a:ext uri="{9D8B030D-6E8A-4147-A177-3AD203B41FA5}">
                      <a16:colId xmlns:a16="http://schemas.microsoft.com/office/drawing/2014/main" val="1171676040"/>
                    </a:ext>
                  </a:extLst>
                </a:gridCol>
                <a:gridCol w="805586">
                  <a:extLst>
                    <a:ext uri="{9D8B030D-6E8A-4147-A177-3AD203B41FA5}">
                      <a16:colId xmlns:a16="http://schemas.microsoft.com/office/drawing/2014/main" val="3201267603"/>
                    </a:ext>
                  </a:extLst>
                </a:gridCol>
              </a:tblGrid>
              <a:tr h="980628">
                <a:tc>
                  <a:txBody>
                    <a:bodyPr/>
                    <a:lstStyle/>
                    <a:p>
                      <a:pPr algn="ctr">
                        <a:spcAft>
                          <a:spcPts val="600"/>
                        </a:spcAft>
                      </a:pPr>
                      <a:r>
                        <a:rPr lang="en-GB" sz="1200" dirty="0">
                          <a:effectLst/>
                        </a:rPr>
                        <a:t>SIF Tag</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Selected PFD Target</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PFD Achieved</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Selected SIL Target</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Max Allowable SIL (Architectural Constraints)</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Result</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2567449520"/>
                  </a:ext>
                </a:extLst>
              </a:tr>
              <a:tr h="542359">
                <a:tc>
                  <a:txBody>
                    <a:bodyPr/>
                    <a:lstStyle/>
                    <a:p>
                      <a:pPr algn="l">
                        <a:spcAft>
                          <a:spcPts val="600"/>
                        </a:spcAft>
                      </a:pPr>
                      <a:r>
                        <a:rPr lang="en-GB" sz="1200" dirty="0">
                          <a:effectLst/>
                        </a:rPr>
                        <a:t>ODINPSS_SIF1 – Emergency Switch Off Button Interlock</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N/A</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3.7E-2</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1</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1</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Passed</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3438124289"/>
                  </a:ext>
                </a:extLst>
              </a:tr>
              <a:tr h="542359">
                <a:tc>
                  <a:txBody>
                    <a:bodyPr/>
                    <a:lstStyle/>
                    <a:p>
                      <a:pPr algn="l">
                        <a:spcAft>
                          <a:spcPts val="600"/>
                        </a:spcAft>
                      </a:pPr>
                      <a:r>
                        <a:rPr lang="en-GB" sz="1200" dirty="0">
                          <a:effectLst/>
                        </a:rPr>
                        <a:t>ODINPSS_SIF5 – High Radiation Interlock</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3.0E-2</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4.6E-3</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1</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2</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Passed</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88235978"/>
                  </a:ext>
                </a:extLst>
              </a:tr>
            </a:tbl>
          </a:graphicData>
        </a:graphic>
      </p:graphicFrame>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22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17</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ODIN PSS High Demand SIFs</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graphicFrame>
        <p:nvGraphicFramePr>
          <p:cNvPr id="2" name="Table 1">
            <a:extLst>
              <a:ext uri="{FF2B5EF4-FFF2-40B4-BE49-F238E27FC236}">
                <a16:creationId xmlns:a16="http://schemas.microsoft.com/office/drawing/2014/main" id="{1B795A5A-EA4D-F09A-BC46-0BFB127C2DB5}"/>
              </a:ext>
            </a:extLst>
          </p:cNvPr>
          <p:cNvGraphicFramePr>
            <a:graphicFrameLocks noGrp="1"/>
          </p:cNvGraphicFramePr>
          <p:nvPr>
            <p:extLst>
              <p:ext uri="{D42A27DB-BD31-4B8C-83A1-F6EECF244321}">
                <p14:modId xmlns:p14="http://schemas.microsoft.com/office/powerpoint/2010/main" val="1397612476"/>
              </p:ext>
            </p:extLst>
          </p:nvPr>
        </p:nvGraphicFramePr>
        <p:xfrm>
          <a:off x="1875048" y="2621752"/>
          <a:ext cx="7325485" cy="2607705"/>
        </p:xfrm>
        <a:graphic>
          <a:graphicData uri="http://schemas.openxmlformats.org/drawingml/2006/table">
            <a:tbl>
              <a:tblPr firstRow="1" firstCol="1" bandRow="1">
                <a:tableStyleId>{5C22544A-7EE6-4342-B048-85BDC9FD1C3A}</a:tableStyleId>
              </a:tblPr>
              <a:tblGrid>
                <a:gridCol w="2537931">
                  <a:extLst>
                    <a:ext uri="{9D8B030D-6E8A-4147-A177-3AD203B41FA5}">
                      <a16:colId xmlns:a16="http://schemas.microsoft.com/office/drawing/2014/main" val="1547144003"/>
                    </a:ext>
                  </a:extLst>
                </a:gridCol>
                <a:gridCol w="823135">
                  <a:extLst>
                    <a:ext uri="{9D8B030D-6E8A-4147-A177-3AD203B41FA5}">
                      <a16:colId xmlns:a16="http://schemas.microsoft.com/office/drawing/2014/main" val="100939661"/>
                    </a:ext>
                  </a:extLst>
                </a:gridCol>
                <a:gridCol w="906702">
                  <a:extLst>
                    <a:ext uri="{9D8B030D-6E8A-4147-A177-3AD203B41FA5}">
                      <a16:colId xmlns:a16="http://schemas.microsoft.com/office/drawing/2014/main" val="4193373274"/>
                    </a:ext>
                  </a:extLst>
                </a:gridCol>
                <a:gridCol w="823135">
                  <a:extLst>
                    <a:ext uri="{9D8B030D-6E8A-4147-A177-3AD203B41FA5}">
                      <a16:colId xmlns:a16="http://schemas.microsoft.com/office/drawing/2014/main" val="2319113373"/>
                    </a:ext>
                  </a:extLst>
                </a:gridCol>
                <a:gridCol w="1428996">
                  <a:extLst>
                    <a:ext uri="{9D8B030D-6E8A-4147-A177-3AD203B41FA5}">
                      <a16:colId xmlns:a16="http://schemas.microsoft.com/office/drawing/2014/main" val="1171676040"/>
                    </a:ext>
                  </a:extLst>
                </a:gridCol>
                <a:gridCol w="805586">
                  <a:extLst>
                    <a:ext uri="{9D8B030D-6E8A-4147-A177-3AD203B41FA5}">
                      <a16:colId xmlns:a16="http://schemas.microsoft.com/office/drawing/2014/main" val="3201267603"/>
                    </a:ext>
                  </a:extLst>
                </a:gridCol>
              </a:tblGrid>
              <a:tr h="980628">
                <a:tc>
                  <a:txBody>
                    <a:bodyPr/>
                    <a:lstStyle/>
                    <a:p>
                      <a:pPr algn="ctr">
                        <a:spcAft>
                          <a:spcPts val="600"/>
                        </a:spcAft>
                      </a:pPr>
                      <a:r>
                        <a:rPr lang="en-GB" sz="1200" dirty="0">
                          <a:effectLst/>
                        </a:rPr>
                        <a:t>SIF Tag</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Selected PFH Target (/hr)</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PFH Achieved (/hr)</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Selected SIL Target</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Max Allowable SIL (Architectural Constraints)</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a:effectLst/>
                        </a:rPr>
                        <a:t>Result</a:t>
                      </a:r>
                      <a:endParaRPr lang="en-GB" sz="160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2567449520"/>
                  </a:ext>
                </a:extLst>
              </a:tr>
              <a:tr h="542359">
                <a:tc>
                  <a:txBody>
                    <a:bodyPr/>
                    <a:lstStyle/>
                    <a:p>
                      <a:pPr algn="l">
                        <a:spcAft>
                          <a:spcPts val="600"/>
                        </a:spcAft>
                      </a:pPr>
                      <a:r>
                        <a:rPr lang="en-GB" sz="1200" dirty="0">
                          <a:effectLst/>
                        </a:rPr>
                        <a:t>ODINPSS_SIF2 – Main Key Shutter Interlock</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N/A</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3.1E-6</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1</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1</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Passed</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3438124289"/>
                  </a:ext>
                </a:extLst>
              </a:tr>
              <a:tr h="542359">
                <a:tc>
                  <a:txBody>
                    <a:bodyPr/>
                    <a:lstStyle/>
                    <a:p>
                      <a:pPr algn="l">
                        <a:spcAft>
                          <a:spcPts val="600"/>
                        </a:spcAft>
                      </a:pPr>
                      <a:r>
                        <a:rPr lang="en-GB" sz="1200" dirty="0">
                          <a:effectLst/>
                        </a:rPr>
                        <a:t>ODINPSS_SIF3 – Access Doors Interlock</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1.7E-7</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3.1E-6</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2</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1</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Failed</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88235978"/>
                  </a:ext>
                </a:extLst>
              </a:tr>
              <a:tr h="542359">
                <a:tc>
                  <a:txBody>
                    <a:bodyPr/>
                    <a:lstStyle/>
                    <a:p>
                      <a:pPr algn="l">
                        <a:spcAft>
                          <a:spcPts val="600"/>
                        </a:spcAft>
                      </a:pPr>
                      <a:r>
                        <a:rPr lang="en-GB" sz="1200" dirty="0">
                          <a:effectLst/>
                        </a:rPr>
                        <a:t>ODINPSS_SIF4 – Access Door Lock</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1.7E-7</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2.7E-8</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2</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SIL 2</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tc>
                  <a:txBody>
                    <a:bodyPr/>
                    <a:lstStyle/>
                    <a:p>
                      <a:pPr algn="ctr">
                        <a:spcAft>
                          <a:spcPts val="600"/>
                        </a:spcAft>
                      </a:pPr>
                      <a:r>
                        <a:rPr lang="en-GB" sz="1200" dirty="0">
                          <a:effectLst/>
                        </a:rPr>
                        <a:t>Passed</a:t>
                      </a:r>
                      <a:endParaRPr lang="en-GB" sz="1600" dirty="0">
                        <a:effectLst/>
                        <a:latin typeface="Segoe UI Historic" panose="020B0502040204020203" pitchFamily="34" charset="0"/>
                        <a:ea typeface="MS Mincho" panose="02020609040205080304" pitchFamily="49" charset="-128"/>
                        <a:cs typeface="Times New Roman" panose="02020603050405020304" pitchFamily="18" charset="0"/>
                      </a:endParaRPr>
                    </a:p>
                  </a:txBody>
                  <a:tcPr marL="68580" marR="68580" marT="36195" marB="36195"/>
                </a:tc>
                <a:extLst>
                  <a:ext uri="{0D108BD9-81ED-4DB2-BD59-A6C34878D82A}">
                    <a16:rowId xmlns:a16="http://schemas.microsoft.com/office/drawing/2014/main" val="938173148"/>
                  </a:ext>
                </a:extLst>
              </a:tr>
            </a:tbl>
          </a:graphicData>
        </a:graphic>
      </p:graphicFrame>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68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18</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sz="2000" dirty="0"/>
              <a:t>ETA01 – </a:t>
            </a:r>
            <a:r>
              <a:rPr lang="en-GB" sz="2000" dirty="0" err="1"/>
              <a:t>BoT</a:t>
            </a:r>
            <a:r>
              <a:rPr lang="en-GB" sz="2000" dirty="0"/>
              <a:t> operation started whilst personnel is present,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3A15E3C3-E474-6273-8500-B2ED49B9A0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235" y="1731522"/>
            <a:ext cx="11669449" cy="3748979"/>
          </a:xfrm>
          <a:prstGeom prst="rect">
            <a:avLst/>
          </a:prstGeom>
          <a:noFill/>
          <a:ln>
            <a:noFill/>
          </a:ln>
        </p:spPr>
      </p:pic>
    </p:spTree>
    <p:extLst>
      <p:ext uri="{BB962C8B-B14F-4D97-AF65-F5344CB8AC3E}">
        <p14:creationId xmlns:p14="http://schemas.microsoft.com/office/powerpoint/2010/main" val="14148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19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a:xfrm>
            <a:off x="1103709" y="3517736"/>
            <a:ext cx="9360000" cy="507076"/>
          </a:xfrm>
        </p:spPr>
        <p:txBody>
          <a:bodyPr/>
          <a:lstStyle/>
          <a:p>
            <a:r>
              <a:rPr lang="en-GB" dirty="0"/>
              <a:t>ETA02b - Intrusion (via mechanical override),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Platshållare för text 20">
            <a:extLst>
              <a:ext uri="{FF2B5EF4-FFF2-40B4-BE49-F238E27FC236}">
                <a16:creationId xmlns:a16="http://schemas.microsoft.com/office/drawing/2014/main" id="{0F646682-DC43-F9C5-FEDE-632D30A9EC2A}"/>
              </a:ext>
            </a:extLst>
          </p:cNvPr>
          <p:cNvSpPr txBox="1">
            <a:spLocks/>
          </p:cNvSpPr>
          <p:nvPr/>
        </p:nvSpPr>
        <p:spPr>
          <a:xfrm>
            <a:off x="1103709" y="922712"/>
            <a:ext cx="9360000" cy="507076"/>
          </a:xfrm>
          <a:prstGeom prst="rect">
            <a:avLst/>
          </a:prstGeom>
        </p:spPr>
        <p:txBody>
          <a:bodyPr vert="horz" lIns="90000" tIns="18000" rIns="91440" bIns="45720" rtlCol="0">
            <a:noAutofit/>
          </a:bodyPr>
          <a:lstStyle>
            <a:lvl1pPr marL="0" indent="0" algn="l" defTabSz="914400" rtl="0" eaLnBrk="1" latinLnBrk="0" hangingPunct="1">
              <a:lnSpc>
                <a:spcPct val="100000"/>
              </a:lnSpc>
              <a:spcBef>
                <a:spcPts val="0"/>
              </a:spcBef>
              <a:buClr>
                <a:srgbClr val="666666"/>
              </a:buClr>
              <a:buFontTx/>
              <a:buNone/>
              <a:defRPr sz="2200" kern="1200">
                <a:solidFill>
                  <a:schemeClr val="accent1"/>
                </a:solidFill>
                <a:latin typeface="+mn-lt"/>
                <a:ea typeface="+mn-ea"/>
                <a:cs typeface="+mn-cs"/>
              </a:defRPr>
            </a:lvl1pPr>
            <a:lvl2pPr marL="82550" indent="0" algn="l" defTabSz="914400" rtl="0" eaLnBrk="1" latinLnBrk="0" hangingPunct="1">
              <a:lnSpc>
                <a:spcPct val="100000"/>
              </a:lnSpc>
              <a:spcBef>
                <a:spcPts val="1000"/>
              </a:spcBef>
              <a:buClr>
                <a:srgbClr val="666666"/>
              </a:buClr>
              <a:buFont typeface="Wingdings" panose="05000000000000000000" pitchFamily="2" charset="2"/>
              <a:buNone/>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ETA02a - Intrusion (via access door), Radiation hazard</a:t>
            </a:r>
          </a:p>
        </p:txBody>
      </p:sp>
      <p:pic>
        <p:nvPicPr>
          <p:cNvPr id="11" name="Picture 10">
            <a:extLst>
              <a:ext uri="{FF2B5EF4-FFF2-40B4-BE49-F238E27FC236}">
                <a16:creationId xmlns:a16="http://schemas.microsoft.com/office/drawing/2014/main" id="{89EE9E98-E1CC-B466-9DAF-6822B378B6A7}"/>
              </a:ext>
            </a:extLst>
          </p:cNvPr>
          <p:cNvPicPr>
            <a:picLocks noChangeAspect="1"/>
          </p:cNvPicPr>
          <p:nvPr/>
        </p:nvPicPr>
        <p:blipFill>
          <a:blip r:embed="rId3"/>
          <a:stretch>
            <a:fillRect/>
          </a:stretch>
        </p:blipFill>
        <p:spPr>
          <a:xfrm>
            <a:off x="814997" y="3875514"/>
            <a:ext cx="9590881" cy="2944794"/>
          </a:xfrm>
          <a:prstGeom prst="rect">
            <a:avLst/>
          </a:prstGeom>
        </p:spPr>
      </p:pic>
      <p:pic>
        <p:nvPicPr>
          <p:cNvPr id="2" name="Picture 1">
            <a:extLst>
              <a:ext uri="{FF2B5EF4-FFF2-40B4-BE49-F238E27FC236}">
                <a16:creationId xmlns:a16="http://schemas.microsoft.com/office/drawing/2014/main" id="{96E41856-C28C-C4D5-FB61-45EE986925B4}"/>
              </a:ext>
            </a:extLst>
          </p:cNvPr>
          <p:cNvPicPr>
            <a:picLocks noChangeAspect="1"/>
          </p:cNvPicPr>
          <p:nvPr/>
        </p:nvPicPr>
        <p:blipFill>
          <a:blip r:embed="rId4"/>
          <a:stretch>
            <a:fillRect/>
          </a:stretch>
        </p:blipFill>
        <p:spPr>
          <a:xfrm>
            <a:off x="837498" y="1266089"/>
            <a:ext cx="9461213" cy="2266049"/>
          </a:xfrm>
          <a:prstGeom prst="rect">
            <a:avLst/>
          </a:prstGeom>
        </p:spPr>
      </p:pic>
    </p:spTree>
    <p:extLst>
      <p:ext uri="{BB962C8B-B14F-4D97-AF65-F5344CB8AC3E}">
        <p14:creationId xmlns:p14="http://schemas.microsoft.com/office/powerpoint/2010/main" val="38135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US" dirty="0"/>
              <a:t>SIL Assessment for ESS Instruments PSS SIFs</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ESS PSS PDR</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Fan YE and Jonathan Gale</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2023-06-15</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20</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ETA03 – Instrument shutter failure,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1AD88905-0EDA-50C6-029D-7C44830D1C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449" y="1651338"/>
            <a:ext cx="11528165" cy="2908931"/>
          </a:xfrm>
          <a:prstGeom prst="rect">
            <a:avLst/>
          </a:prstGeom>
          <a:noFill/>
          <a:ln>
            <a:noFill/>
          </a:ln>
        </p:spPr>
      </p:pic>
    </p:spTree>
    <p:extLst>
      <p:ext uri="{BB962C8B-B14F-4D97-AF65-F5344CB8AC3E}">
        <p14:creationId xmlns:p14="http://schemas.microsoft.com/office/powerpoint/2010/main" val="39062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1"/>
                </a:solidFill>
              </a:rPr>
              <a:t>Conclusions and Questions to the Committee</a:t>
            </a:r>
            <a:endParaRPr lang="sv-SE" sz="3600" dirty="0">
              <a:solidFill>
                <a:schemeClr val="tx1"/>
              </a:solidFill>
            </a:endParaRP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21</a:t>
            </a:fld>
            <a:endParaRPr lang="sv-SE" dirty="0"/>
          </a:p>
        </p:txBody>
      </p:sp>
      <p:sp>
        <p:nvSpPr>
          <p:cNvPr id="5" name="Text Placeholder 4"/>
          <p:cNvSpPr>
            <a:spLocks noGrp="1"/>
          </p:cNvSpPr>
          <p:nvPr>
            <p:ph type="body" sz="quarter" idx="14"/>
          </p:nvPr>
        </p:nvSpPr>
        <p:spPr/>
        <p:txBody>
          <a:bodyPr/>
          <a:lstStyle/>
          <a:p>
            <a:r>
              <a:rPr lang="sv-SE" dirty="0"/>
              <a:t>ODIN PSS </a:t>
            </a:r>
          </a:p>
        </p:txBody>
      </p:sp>
      <p:sp>
        <p:nvSpPr>
          <p:cNvPr id="6" name="Content Placeholder 5"/>
          <p:cNvSpPr>
            <a:spLocks noGrp="1"/>
          </p:cNvSpPr>
          <p:nvPr>
            <p:ph idx="1"/>
          </p:nvPr>
        </p:nvSpPr>
        <p:spPr>
          <a:xfrm>
            <a:off x="1050559" y="1562400"/>
            <a:ext cx="10617436" cy="4531512"/>
          </a:xfrm>
        </p:spPr>
        <p:txBody>
          <a:bodyPr/>
          <a:lstStyle/>
          <a:p>
            <a:pPr marL="457200" lvl="0" indent="-457200">
              <a:buFont typeface="+mj-lt"/>
              <a:buAutoNum type="arabicPeriod"/>
            </a:pPr>
            <a:r>
              <a:rPr lang="en-GB" dirty="0">
                <a:solidFill>
                  <a:schemeClr val="tx1"/>
                </a:solidFill>
              </a:rPr>
              <a:t>ODINPSS_SIF3 failed to meet the required SIL determined by the LOPA. Recommendations:</a:t>
            </a:r>
          </a:p>
          <a:p>
            <a:pPr marL="938213" lvl="2" indent="-457200"/>
            <a:r>
              <a:rPr lang="en-GB" dirty="0">
                <a:solidFill>
                  <a:schemeClr val="tx1"/>
                </a:solidFill>
              </a:rPr>
              <a:t>Provide better reliability data for the instrument shutter. This will improve achieved PFH or PFD</a:t>
            </a:r>
          </a:p>
          <a:p>
            <a:pPr marL="938213" lvl="2" indent="-457200"/>
            <a:r>
              <a:rPr lang="en-GB" dirty="0">
                <a:solidFill>
                  <a:schemeClr val="tx1"/>
                </a:solidFill>
              </a:rPr>
              <a:t>Provide EPD for ODIN controlled area as an IPL. This will reduce the SIL targets of ODINPSS_SIF3 and ODINPSS_SIF4.</a:t>
            </a:r>
          </a:p>
          <a:p>
            <a:pPr marL="457200" lvl="0" indent="-457200">
              <a:buFont typeface="+mj-lt"/>
              <a:buAutoNum type="arabicPeriod"/>
            </a:pPr>
            <a:r>
              <a:rPr lang="en-GB" dirty="0">
                <a:solidFill>
                  <a:schemeClr val="tx1"/>
                </a:solidFill>
              </a:rPr>
              <a:t>The ETA for person missed by search scenario is only provided to demonstrate the controls currently in place. There is no independent search warning or EPD alarm, which brings the scenario to very high probability. This risk was accepted in the Loki PDR review. Is it acceptable for ODIN, TBL and BIFROST too? </a:t>
            </a:r>
          </a:p>
          <a:p>
            <a:pPr marL="457200" lvl="0" indent="-457200">
              <a:buFont typeface="+mj-lt"/>
              <a:buAutoNum type="arabicPeriod"/>
            </a:pPr>
            <a:r>
              <a:rPr lang="en-GB" dirty="0">
                <a:solidFill>
                  <a:schemeClr val="tx1"/>
                </a:solidFill>
              </a:rPr>
              <a:t>Currently scenario ETA02b is above the acceptable level of risk for a 20mSv event. However, if there are cases where the dose will not go above 10mSv, we could introduce another conditional modifier where the risk target could be lowered (i.e. 1.0E-04 instead of 1.0E-06).</a:t>
            </a:r>
          </a:p>
        </p:txBody>
      </p:sp>
      <p:sp>
        <p:nvSpPr>
          <p:cNvPr id="7" name="Date Placeholder 6"/>
          <p:cNvSpPr>
            <a:spLocks noGrp="1"/>
          </p:cNvSpPr>
          <p:nvPr>
            <p:ph type="dt" sz="half" idx="10"/>
          </p:nvPr>
        </p:nvSpPr>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20232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TBL PSS, BIFROST PSS SIFs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26955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TBL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23</a:t>
            </a:fld>
            <a:endParaRPr lang="sv-SE"/>
          </a:p>
        </p:txBody>
      </p:sp>
      <p:sp>
        <p:nvSpPr>
          <p:cNvPr id="5" name="Text Placeholder 4"/>
          <p:cNvSpPr>
            <a:spLocks noGrp="1"/>
          </p:cNvSpPr>
          <p:nvPr>
            <p:ph type="body" sz="quarter" idx="14"/>
          </p:nvPr>
        </p:nvSpPr>
        <p:spPr/>
        <p:txBody>
          <a:bodyPr/>
          <a:lstStyle/>
          <a:p>
            <a:r>
              <a:rPr lang="en-GB" dirty="0"/>
              <a:t>TBLPSS_SIFs</a:t>
            </a:r>
            <a:endParaRPr lang="en-US" dirty="0"/>
          </a:p>
        </p:txBody>
      </p:sp>
      <p:sp>
        <p:nvSpPr>
          <p:cNvPr id="8" name="Content Placeholder 7"/>
          <p:cNvSpPr>
            <a:spLocks noGrp="1"/>
          </p:cNvSpPr>
          <p:nvPr>
            <p:ph idx="1"/>
          </p:nvPr>
        </p:nvSpPr>
        <p:spPr>
          <a:xfrm>
            <a:off x="1195647" y="1341682"/>
            <a:ext cx="9444848" cy="4912870"/>
          </a:xfrm>
        </p:spPr>
        <p:txBody>
          <a:bodyPr/>
          <a:lstStyle/>
          <a:p>
            <a:r>
              <a:rPr lang="en-GB" sz="1600" b="1" dirty="0"/>
              <a:t>TBLPSS_SIF1 – ESOB Interlock</a:t>
            </a:r>
            <a:endParaRPr lang="en-US" sz="1600" b="1" dirty="0"/>
          </a:p>
          <a:p>
            <a:pPr>
              <a:spcBef>
                <a:spcPts val="600"/>
              </a:spcBef>
            </a:pPr>
            <a:r>
              <a:rPr lang="en-GB" sz="1400" dirty="0"/>
              <a:t>If any Emergency Switch-OFF Button (ESOB) in the TBL PSS controlled area is pressed, close the instrument shutter and prevent its opening. </a:t>
            </a:r>
          </a:p>
          <a:p>
            <a:pPr>
              <a:spcBef>
                <a:spcPts val="600"/>
              </a:spcBef>
            </a:pPr>
            <a:r>
              <a:rPr lang="en-GB" sz="1400" dirty="0"/>
              <a:t>Additionally, if the instrument shutter is detected open after the ESOB is detected pressed, and the bending magnets are detected energised (</a:t>
            </a:r>
            <a:r>
              <a:rPr lang="en-GB" sz="1400" dirty="0" err="1"/>
              <a:t>BoT</a:t>
            </a:r>
            <a:r>
              <a:rPr lang="en-GB" sz="1400" dirty="0"/>
              <a:t> allowed), de-energise the following EUC:</a:t>
            </a:r>
          </a:p>
          <a:p>
            <a:pPr lvl="2">
              <a:spcBef>
                <a:spcPts val="600"/>
              </a:spcBef>
              <a:buFont typeface="Arial" panose="020B0604020202020204" pitchFamily="34" charset="0"/>
              <a:buChar char="•"/>
            </a:pPr>
            <a:r>
              <a:rPr lang="en-GB" sz="1400" dirty="0"/>
              <a:t>Proton Beam Actuators: </a:t>
            </a:r>
          </a:p>
          <a:p>
            <a:pPr lvl="3">
              <a:spcBef>
                <a:spcPts val="600"/>
              </a:spcBef>
              <a:buFont typeface="Courier New" panose="02070309020205020404" pitchFamily="49" charset="0"/>
              <a:buChar char="o"/>
            </a:pPr>
            <a:r>
              <a:rPr lang="en-GB" sz="1400" dirty="0" err="1"/>
              <a:t>ISrc</a:t>
            </a:r>
            <a:r>
              <a:rPr lang="en-GB" sz="1400" dirty="0"/>
              <a:t> HVPS;</a:t>
            </a:r>
          </a:p>
          <a:p>
            <a:pPr lvl="3">
              <a:spcBef>
                <a:spcPts val="600"/>
              </a:spcBef>
              <a:buFont typeface="Courier New" panose="02070309020205020404" pitchFamily="49" charset="0"/>
              <a:buChar char="o"/>
            </a:pPr>
            <a:r>
              <a:rPr lang="en-GB" sz="1400" dirty="0"/>
              <a:t>Grounding relay</a:t>
            </a:r>
            <a:r>
              <a:rPr lang="en-US" sz="1400" dirty="0"/>
              <a:t> </a:t>
            </a:r>
          </a:p>
          <a:p>
            <a:r>
              <a:rPr lang="en-GB" sz="1600" b="1" dirty="0"/>
              <a:t>TBLPSS_SIF2 – Main Key Shutter Interlock</a:t>
            </a:r>
          </a:p>
          <a:p>
            <a:r>
              <a:rPr lang="en-GB" sz="1400" dirty="0"/>
              <a:t>If the TBL main key is detected out of position ON in slot 1, close the instrument shutter and prevent its opening. </a:t>
            </a:r>
            <a:endParaRPr lang="en-US" sz="1400" dirty="0"/>
          </a:p>
          <a:p>
            <a:r>
              <a:rPr lang="en-GB" sz="1600" b="1" dirty="0"/>
              <a:t>TBLPSS_SIF3 – Access Door Interlock</a:t>
            </a:r>
            <a:endParaRPr lang="en-US" sz="1600" dirty="0"/>
          </a:p>
          <a:p>
            <a:pPr>
              <a:spcBef>
                <a:spcPts val="600"/>
              </a:spcBef>
            </a:pPr>
            <a:r>
              <a:rPr lang="en-GB" sz="1400" dirty="0"/>
              <a:t>If any access door leading to TBL PSS controlled area is detected open, close the instrument shutter and prevent its opening. </a:t>
            </a:r>
          </a:p>
          <a:p>
            <a:pPr>
              <a:spcBef>
                <a:spcPts val="600"/>
              </a:spcBef>
            </a:pPr>
            <a:r>
              <a:rPr lang="en-GB" sz="1400" dirty="0"/>
              <a:t>Additionally, if the instrument shutter is detected open and bending magnets are detected energised after access door is detected open, de-energise the following EUC :</a:t>
            </a:r>
          </a:p>
          <a:p>
            <a:pPr lvl="2">
              <a:spcBef>
                <a:spcPts val="600"/>
              </a:spcBef>
              <a:buFont typeface="Arial" panose="020B0604020202020204" pitchFamily="34" charset="0"/>
              <a:buChar char="•"/>
            </a:pPr>
            <a:r>
              <a:rPr lang="en-GB" sz="1400" dirty="0"/>
              <a:t>Proton Beam Actuators: </a:t>
            </a:r>
          </a:p>
          <a:p>
            <a:pPr lvl="3">
              <a:spcBef>
                <a:spcPts val="600"/>
              </a:spcBef>
              <a:buFont typeface="Courier New" panose="02070309020205020404" pitchFamily="49" charset="0"/>
              <a:buChar char="o"/>
            </a:pPr>
            <a:r>
              <a:rPr lang="en-GB" sz="1400" dirty="0" err="1"/>
              <a:t>ISrc</a:t>
            </a:r>
            <a:r>
              <a:rPr lang="en-GB" sz="1400" dirty="0"/>
              <a:t> HVPS;</a:t>
            </a:r>
          </a:p>
          <a:p>
            <a:pPr lvl="3">
              <a:spcBef>
                <a:spcPts val="600"/>
              </a:spcBef>
              <a:buFont typeface="Courier New" panose="02070309020205020404" pitchFamily="49" charset="0"/>
              <a:buChar char="o"/>
            </a:pPr>
            <a:r>
              <a:rPr lang="en-GB" sz="1400" dirty="0"/>
              <a:t>Grounding relay</a:t>
            </a:r>
            <a:endParaRPr lang="en-US" sz="1600" dirty="0"/>
          </a:p>
        </p:txBody>
      </p:sp>
      <p:sp>
        <p:nvSpPr>
          <p:cNvPr id="7" name="Date Placeholder 6"/>
          <p:cNvSpPr>
            <a:spLocks noGrp="1"/>
          </p:cNvSpPr>
          <p:nvPr>
            <p:ph type="dt" sz="half" idx="10"/>
          </p:nvPr>
        </p:nvSpPr>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272024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TBL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24</a:t>
            </a:fld>
            <a:endParaRPr lang="sv-SE"/>
          </a:p>
        </p:txBody>
      </p:sp>
      <p:sp>
        <p:nvSpPr>
          <p:cNvPr id="5" name="Text Placeholder 4"/>
          <p:cNvSpPr>
            <a:spLocks noGrp="1"/>
          </p:cNvSpPr>
          <p:nvPr>
            <p:ph type="body" sz="quarter" idx="14"/>
          </p:nvPr>
        </p:nvSpPr>
        <p:spPr/>
        <p:txBody>
          <a:bodyPr/>
          <a:lstStyle/>
          <a:p>
            <a:r>
              <a:rPr lang="en-GB" dirty="0"/>
              <a:t>TBLPSS_SIFs</a:t>
            </a:r>
            <a:endParaRPr lang="en-US" dirty="0"/>
          </a:p>
        </p:txBody>
      </p:sp>
      <p:sp>
        <p:nvSpPr>
          <p:cNvPr id="8" name="Content Placeholder 7"/>
          <p:cNvSpPr>
            <a:spLocks noGrp="1"/>
          </p:cNvSpPr>
          <p:nvPr>
            <p:ph idx="1"/>
          </p:nvPr>
        </p:nvSpPr>
        <p:spPr>
          <a:xfrm>
            <a:off x="1103709" y="2108471"/>
            <a:ext cx="9444848" cy="2725821"/>
          </a:xfrm>
        </p:spPr>
        <p:txBody>
          <a:bodyPr/>
          <a:lstStyle/>
          <a:p>
            <a:r>
              <a:rPr lang="en-GB" sz="1800" b="1" dirty="0"/>
              <a:t>TBLPSS_SIF4 – Access Door Lock</a:t>
            </a:r>
          </a:p>
          <a:p>
            <a:r>
              <a:rPr lang="en-GB" sz="1600" dirty="0"/>
              <a:t>Upon removal of the entry key to Entry door to TBL cave from the door lock unit, lock the Entry door via solenoid.</a:t>
            </a:r>
          </a:p>
          <a:p>
            <a:r>
              <a:rPr lang="en-GB" sz="1800" b="1" dirty="0"/>
              <a:t>TBLPSS_SIF5 – High Radiation Interlock</a:t>
            </a:r>
            <a:endParaRPr lang="en-US" sz="1800" dirty="0"/>
          </a:p>
          <a:p>
            <a:pPr>
              <a:spcBef>
                <a:spcPts val="600"/>
              </a:spcBef>
            </a:pPr>
            <a:r>
              <a:rPr lang="en-GB" sz="1600" dirty="0"/>
              <a:t>If the radiation monitor downstream the TBL instrument shutter shows high radiation when the shutter is closed and TBL access key is detected in position ON in slot 6, and the bending magnets are detected energized (</a:t>
            </a:r>
            <a:r>
              <a:rPr lang="en-GB" sz="1600" dirty="0" err="1"/>
              <a:t>BoT</a:t>
            </a:r>
            <a:r>
              <a:rPr lang="en-GB" sz="1600" dirty="0"/>
              <a:t> allowed), de-energise the following EUC:</a:t>
            </a:r>
          </a:p>
          <a:p>
            <a:pPr lvl="3">
              <a:spcBef>
                <a:spcPts val="600"/>
              </a:spcBef>
              <a:buFont typeface="Courier New" panose="02070309020205020404" pitchFamily="49" charset="0"/>
              <a:buChar char="o"/>
            </a:pPr>
            <a:r>
              <a:rPr lang="en-GB" dirty="0" err="1"/>
              <a:t>ISrc</a:t>
            </a:r>
            <a:r>
              <a:rPr lang="en-GB" dirty="0"/>
              <a:t> HVPS;</a:t>
            </a:r>
          </a:p>
          <a:p>
            <a:pPr lvl="3">
              <a:spcBef>
                <a:spcPts val="600"/>
              </a:spcBef>
              <a:buFont typeface="Courier New" panose="02070309020205020404" pitchFamily="49" charset="0"/>
              <a:buChar char="o"/>
            </a:pPr>
            <a:r>
              <a:rPr lang="en-GB" dirty="0"/>
              <a:t>Grounding relay</a:t>
            </a:r>
            <a:endParaRPr lang="en-US" sz="1800" dirty="0"/>
          </a:p>
          <a:p>
            <a:pPr>
              <a:spcBef>
                <a:spcPts val="600"/>
              </a:spcBef>
            </a:pPr>
            <a:endParaRPr lang="en-US" sz="1800" dirty="0"/>
          </a:p>
          <a:p>
            <a:endParaRPr lang="en-US" sz="2400" dirty="0"/>
          </a:p>
        </p:txBody>
      </p:sp>
      <p:sp>
        <p:nvSpPr>
          <p:cNvPr id="7" name="Date Placeholder 6"/>
          <p:cNvSpPr>
            <a:spLocks noGrp="1"/>
          </p:cNvSpPr>
          <p:nvPr>
            <p:ph type="dt" sz="half" idx="10"/>
          </p:nvPr>
        </p:nvSpPr>
        <p:spPr/>
        <p:txBody>
          <a:bodyPr/>
          <a:lstStyle/>
          <a:p>
            <a:fld id="{18896B66-0B3A-474C-9C9C-E4F07B1F5DAD}" type="datetime1">
              <a:rPr lang="sv-SE" smtClean="0"/>
              <a:t>2023-06-15</a:t>
            </a:fld>
            <a:endParaRPr lang="sv-SE" dirty="0"/>
          </a:p>
        </p:txBody>
      </p:sp>
      <p:sp>
        <p:nvSpPr>
          <p:cNvPr id="6" name="Rectangle 5"/>
          <p:cNvSpPr/>
          <p:nvPr/>
        </p:nvSpPr>
        <p:spPr>
          <a:xfrm>
            <a:off x="5623033" y="1357788"/>
            <a:ext cx="4582511"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dirty="0" smtClean="0">
                <a:latin typeface="Segoe UI Historic" panose="020B0502040204020203" pitchFamily="34" charset="0"/>
                <a:ea typeface="MS Mincho"/>
              </a:rPr>
              <a:t>Note: this </a:t>
            </a:r>
            <a:r>
              <a:rPr lang="en-GB" sz="1600" dirty="0">
                <a:latin typeface="Segoe UI Historic" panose="020B0502040204020203" pitchFamily="34" charset="0"/>
                <a:ea typeface="MS Mincho"/>
              </a:rPr>
              <a:t>SIF does not include the logic solver. TBL PSS PLC will only monitor the safety circuits from the lock unit to ensure the door is locked.</a:t>
            </a:r>
            <a:endParaRPr lang="en-US" sz="1600" dirty="0"/>
          </a:p>
        </p:txBody>
      </p:sp>
    </p:spTree>
    <p:extLst>
      <p:ext uri="{BB962C8B-B14F-4D97-AF65-F5344CB8AC3E}">
        <p14:creationId xmlns:p14="http://schemas.microsoft.com/office/powerpoint/2010/main" val="28999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BIFROST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25</a:t>
            </a:fld>
            <a:endParaRPr lang="sv-SE"/>
          </a:p>
        </p:txBody>
      </p:sp>
      <p:sp>
        <p:nvSpPr>
          <p:cNvPr id="5" name="Text Placeholder 4"/>
          <p:cNvSpPr>
            <a:spLocks noGrp="1"/>
          </p:cNvSpPr>
          <p:nvPr>
            <p:ph type="body" sz="quarter" idx="14"/>
          </p:nvPr>
        </p:nvSpPr>
        <p:spPr/>
        <p:txBody>
          <a:bodyPr/>
          <a:lstStyle/>
          <a:p>
            <a:r>
              <a:rPr lang="en-GB" dirty="0"/>
              <a:t>BIFROSTPSS_SIFs</a:t>
            </a:r>
            <a:endParaRPr lang="en-US" dirty="0"/>
          </a:p>
        </p:txBody>
      </p:sp>
      <p:sp>
        <p:nvSpPr>
          <p:cNvPr id="8" name="Content Placeholder 7"/>
          <p:cNvSpPr>
            <a:spLocks noGrp="1"/>
          </p:cNvSpPr>
          <p:nvPr>
            <p:ph idx="1"/>
          </p:nvPr>
        </p:nvSpPr>
        <p:spPr>
          <a:xfrm>
            <a:off x="1195647" y="1336194"/>
            <a:ext cx="9444848" cy="4912870"/>
          </a:xfrm>
        </p:spPr>
        <p:txBody>
          <a:bodyPr/>
          <a:lstStyle/>
          <a:p>
            <a:r>
              <a:rPr lang="en-GB" sz="1600" b="1" dirty="0"/>
              <a:t>BIFROSTPSS_SIF1 – ESOB Interlock</a:t>
            </a:r>
            <a:endParaRPr lang="en-US" sz="1600" b="1" dirty="0"/>
          </a:p>
          <a:p>
            <a:pPr>
              <a:spcBef>
                <a:spcPts val="600"/>
              </a:spcBef>
            </a:pPr>
            <a:r>
              <a:rPr lang="en-GB" sz="1400" dirty="0"/>
              <a:t>If any Emergency Switch-OFF Button (ESOB) in the BIFROST PSS controlled area is pressed, close the instrument shutter and prevent its opening. </a:t>
            </a:r>
          </a:p>
          <a:p>
            <a:pPr>
              <a:spcBef>
                <a:spcPts val="600"/>
              </a:spcBef>
            </a:pPr>
            <a:r>
              <a:rPr lang="en-GB" sz="1400" dirty="0"/>
              <a:t>Additionally, if the instrument shutter is detected open after the ESOB is detected pressed, and the bending magnets are detected energised (</a:t>
            </a:r>
            <a:r>
              <a:rPr lang="en-GB" sz="1400" dirty="0" err="1"/>
              <a:t>BoT</a:t>
            </a:r>
            <a:r>
              <a:rPr lang="en-GB" sz="1400" dirty="0"/>
              <a:t> allowed), de-energise the following EUC: </a:t>
            </a:r>
          </a:p>
          <a:p>
            <a:pPr lvl="2">
              <a:spcBef>
                <a:spcPts val="600"/>
              </a:spcBef>
              <a:buFont typeface="Arial" panose="020B0604020202020204" pitchFamily="34" charset="0"/>
              <a:buChar char="•"/>
            </a:pPr>
            <a:r>
              <a:rPr lang="en-GB" sz="1400" dirty="0"/>
              <a:t>Proton Beam Actuators: </a:t>
            </a:r>
          </a:p>
          <a:p>
            <a:pPr lvl="3">
              <a:spcBef>
                <a:spcPts val="600"/>
              </a:spcBef>
              <a:buFont typeface="Courier New" panose="02070309020205020404" pitchFamily="49" charset="0"/>
              <a:buChar char="o"/>
            </a:pPr>
            <a:r>
              <a:rPr lang="en-GB" sz="1400" dirty="0" err="1"/>
              <a:t>ISrc</a:t>
            </a:r>
            <a:r>
              <a:rPr lang="en-GB" sz="1400" dirty="0"/>
              <a:t> HVPS;</a:t>
            </a:r>
          </a:p>
          <a:p>
            <a:pPr lvl="3">
              <a:spcBef>
                <a:spcPts val="600"/>
              </a:spcBef>
              <a:buFont typeface="Courier New" panose="02070309020205020404" pitchFamily="49" charset="0"/>
              <a:buChar char="o"/>
            </a:pPr>
            <a:r>
              <a:rPr lang="en-GB" sz="1400" dirty="0"/>
              <a:t>Grounding relay</a:t>
            </a:r>
            <a:endParaRPr lang="en-US" sz="1600" dirty="0"/>
          </a:p>
          <a:p>
            <a:r>
              <a:rPr lang="en-GB" sz="1600" b="1" dirty="0"/>
              <a:t>BIFROSTPSS_SIF2 – Main Key Shutter Interlock</a:t>
            </a:r>
          </a:p>
          <a:p>
            <a:r>
              <a:rPr lang="en-GB" sz="1400" dirty="0"/>
              <a:t>If the BIFROST main key is detected out of position ON in slot 1, close the instrument shutter and prevent its opening. </a:t>
            </a:r>
            <a:endParaRPr lang="en-US" sz="1400" dirty="0"/>
          </a:p>
          <a:p>
            <a:r>
              <a:rPr lang="en-GB" sz="1600" b="1" dirty="0"/>
              <a:t>BIFROSTPSS_SIF3 – Access Door Interlock</a:t>
            </a:r>
            <a:endParaRPr lang="en-US" sz="1600" dirty="0"/>
          </a:p>
          <a:p>
            <a:pPr>
              <a:spcBef>
                <a:spcPts val="600"/>
              </a:spcBef>
            </a:pPr>
            <a:r>
              <a:rPr lang="en-GB" sz="1400" dirty="0"/>
              <a:t>If any access door leading to BIFROST PSS controlled area is detected open, close the instrument shutter and prevent its opening. </a:t>
            </a:r>
          </a:p>
          <a:p>
            <a:pPr>
              <a:spcBef>
                <a:spcPts val="600"/>
              </a:spcBef>
            </a:pPr>
            <a:r>
              <a:rPr lang="en-GB" sz="1400" dirty="0"/>
              <a:t>Additionally, if the instrument shutter is detected open and bending magnets are detected energised 5 seconds after access door is detected open, de-energise the following EUC :</a:t>
            </a:r>
          </a:p>
          <a:p>
            <a:pPr lvl="2">
              <a:spcBef>
                <a:spcPts val="600"/>
              </a:spcBef>
              <a:buFont typeface="Arial" panose="020B0604020202020204" pitchFamily="34" charset="0"/>
              <a:buChar char="•"/>
            </a:pPr>
            <a:r>
              <a:rPr lang="en-GB" sz="1400" dirty="0"/>
              <a:t>Proton Beam Actuators: </a:t>
            </a:r>
          </a:p>
          <a:p>
            <a:pPr lvl="3">
              <a:spcBef>
                <a:spcPts val="600"/>
              </a:spcBef>
              <a:buFont typeface="Courier New" panose="02070309020205020404" pitchFamily="49" charset="0"/>
              <a:buChar char="o"/>
            </a:pPr>
            <a:r>
              <a:rPr lang="en-GB" sz="1400" dirty="0" err="1"/>
              <a:t>ISrc</a:t>
            </a:r>
            <a:r>
              <a:rPr lang="en-GB" sz="1400" dirty="0"/>
              <a:t> HVPS;</a:t>
            </a:r>
          </a:p>
          <a:p>
            <a:pPr lvl="3">
              <a:spcBef>
                <a:spcPts val="600"/>
              </a:spcBef>
              <a:buFont typeface="Courier New" panose="02070309020205020404" pitchFamily="49" charset="0"/>
              <a:buChar char="o"/>
            </a:pPr>
            <a:r>
              <a:rPr lang="en-GB" sz="1400" dirty="0"/>
              <a:t>Grounding relay</a:t>
            </a:r>
            <a:endParaRPr lang="en-US" sz="1600" dirty="0"/>
          </a:p>
        </p:txBody>
      </p:sp>
      <p:sp>
        <p:nvSpPr>
          <p:cNvPr id="7" name="Date Placeholder 6"/>
          <p:cNvSpPr>
            <a:spLocks noGrp="1"/>
          </p:cNvSpPr>
          <p:nvPr>
            <p:ph type="dt" sz="half" idx="10"/>
          </p:nvPr>
        </p:nvSpPr>
        <p:spPr/>
        <p:txBody>
          <a:bodyPr/>
          <a:lstStyle/>
          <a:p>
            <a:fld id="{18896B66-0B3A-474C-9C9C-E4F07B1F5DAD}" type="datetime1">
              <a:rPr lang="sv-SE" smtClean="0"/>
              <a:t>2023-06-15</a:t>
            </a:fld>
            <a:endParaRPr lang="sv-SE" dirty="0"/>
          </a:p>
        </p:txBody>
      </p:sp>
    </p:spTree>
    <p:extLst>
      <p:ext uri="{BB962C8B-B14F-4D97-AF65-F5344CB8AC3E}">
        <p14:creationId xmlns:p14="http://schemas.microsoft.com/office/powerpoint/2010/main" val="117344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BIFROST PSS SIFs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26</a:t>
            </a:fld>
            <a:endParaRPr lang="sv-SE"/>
          </a:p>
        </p:txBody>
      </p:sp>
      <p:sp>
        <p:nvSpPr>
          <p:cNvPr id="5" name="Text Placeholder 4"/>
          <p:cNvSpPr>
            <a:spLocks noGrp="1"/>
          </p:cNvSpPr>
          <p:nvPr>
            <p:ph type="body" sz="quarter" idx="14"/>
          </p:nvPr>
        </p:nvSpPr>
        <p:spPr/>
        <p:txBody>
          <a:bodyPr/>
          <a:lstStyle/>
          <a:p>
            <a:r>
              <a:rPr lang="en-GB" dirty="0"/>
              <a:t>BIFROSTPSS_SIFs</a:t>
            </a:r>
            <a:endParaRPr lang="en-US" dirty="0"/>
          </a:p>
        </p:txBody>
      </p:sp>
      <p:sp>
        <p:nvSpPr>
          <p:cNvPr id="8" name="Content Placeholder 7"/>
          <p:cNvSpPr>
            <a:spLocks noGrp="1"/>
          </p:cNvSpPr>
          <p:nvPr>
            <p:ph idx="1"/>
          </p:nvPr>
        </p:nvSpPr>
        <p:spPr>
          <a:xfrm>
            <a:off x="1195647" y="1413440"/>
            <a:ext cx="9444848" cy="4912870"/>
          </a:xfrm>
        </p:spPr>
        <p:txBody>
          <a:bodyPr/>
          <a:lstStyle/>
          <a:p>
            <a:r>
              <a:rPr lang="en-GB" sz="1600" b="1" dirty="0"/>
              <a:t>BIFROSTPSS_SIF4_1 – Ground Access Door Lock</a:t>
            </a:r>
          </a:p>
          <a:p>
            <a:r>
              <a:rPr lang="en-GB" sz="1400" dirty="0"/>
              <a:t>Upon removal of the entry key to the ground access door from its door lock unit, lock the ground access door via solenoid.</a:t>
            </a:r>
          </a:p>
          <a:p>
            <a:r>
              <a:rPr lang="en-GB" sz="1600" b="1" dirty="0"/>
              <a:t>BIFROSTPSS_SIF4_2 – Elevated Access Door Lock</a:t>
            </a:r>
          </a:p>
          <a:p>
            <a:r>
              <a:rPr lang="en-GB" sz="1400" dirty="0"/>
              <a:t>Upon removal of the entry key to the elevated access door from its door lock unit, lock the elevated access door via solenoid.</a:t>
            </a:r>
          </a:p>
          <a:p>
            <a:r>
              <a:rPr lang="en-GB" sz="1600" b="1" dirty="0"/>
              <a:t>BIFROSTPSS_SIF4_3 – Roof Hatch Door Lock</a:t>
            </a:r>
          </a:p>
          <a:p>
            <a:r>
              <a:rPr lang="en-GB" sz="1400" dirty="0"/>
              <a:t>Upon removal of the Access key from slot 6 disable opening of the roof hatch door.</a:t>
            </a:r>
          </a:p>
          <a:p>
            <a:r>
              <a:rPr lang="en-GB" sz="1600" b="1" dirty="0"/>
              <a:t>BIFROSTPSS_SIF5 – High Radiation Interlock</a:t>
            </a:r>
            <a:endParaRPr lang="en-US" sz="1600" dirty="0"/>
          </a:p>
          <a:p>
            <a:pPr>
              <a:spcBef>
                <a:spcPts val="600"/>
              </a:spcBef>
            </a:pPr>
            <a:r>
              <a:rPr lang="en-GB" sz="1400" dirty="0"/>
              <a:t>If any radiation monitor connected to BIFROST PSS shows high radiation, close the instrument shutter and prevent its opening. </a:t>
            </a:r>
          </a:p>
          <a:p>
            <a:pPr>
              <a:spcBef>
                <a:spcPts val="600"/>
              </a:spcBef>
            </a:pPr>
            <a:r>
              <a:rPr lang="en-GB" sz="1400" dirty="0"/>
              <a:t>Additionally, if the instrument shutter is detected open and bending magnets are detected energised ? </a:t>
            </a:r>
            <a:r>
              <a:rPr lang="en-GB" sz="1400" dirty="0" err="1"/>
              <a:t>ms</a:t>
            </a:r>
            <a:r>
              <a:rPr lang="en-GB" sz="1400" dirty="0"/>
              <a:t> after the radiation monitor reported high radiation, de-energise the following EUC:</a:t>
            </a:r>
          </a:p>
          <a:p>
            <a:pPr lvl="2">
              <a:spcBef>
                <a:spcPts val="600"/>
              </a:spcBef>
              <a:buFont typeface="Arial" panose="020B0604020202020204" pitchFamily="34" charset="0"/>
              <a:buChar char="•"/>
            </a:pPr>
            <a:r>
              <a:rPr lang="en-GB" sz="1400" dirty="0"/>
              <a:t>Proton Beam Actuators: </a:t>
            </a:r>
          </a:p>
          <a:p>
            <a:pPr lvl="3">
              <a:spcBef>
                <a:spcPts val="600"/>
              </a:spcBef>
              <a:buFont typeface="Courier New" panose="02070309020205020404" pitchFamily="49" charset="0"/>
              <a:buChar char="o"/>
            </a:pPr>
            <a:r>
              <a:rPr lang="en-GB" sz="1400" dirty="0" err="1"/>
              <a:t>ISrc</a:t>
            </a:r>
            <a:r>
              <a:rPr lang="en-GB" sz="1400" dirty="0"/>
              <a:t> HVPS;</a:t>
            </a:r>
          </a:p>
          <a:p>
            <a:pPr lvl="3">
              <a:spcBef>
                <a:spcPts val="600"/>
              </a:spcBef>
              <a:buFont typeface="Courier New" panose="02070309020205020404" pitchFamily="49" charset="0"/>
              <a:buChar char="o"/>
            </a:pPr>
            <a:r>
              <a:rPr lang="en-GB" sz="1400" dirty="0"/>
              <a:t>Grounding relay</a:t>
            </a:r>
            <a:endParaRPr lang="en-US" sz="1600" dirty="0"/>
          </a:p>
          <a:p>
            <a:pPr>
              <a:spcBef>
                <a:spcPts val="600"/>
              </a:spcBef>
            </a:pPr>
            <a:endParaRPr lang="en-US" sz="1600" dirty="0"/>
          </a:p>
          <a:p>
            <a:endParaRPr lang="en-US" dirty="0"/>
          </a:p>
        </p:txBody>
      </p:sp>
      <p:sp>
        <p:nvSpPr>
          <p:cNvPr id="7" name="Date Placeholder 6"/>
          <p:cNvSpPr>
            <a:spLocks noGrp="1"/>
          </p:cNvSpPr>
          <p:nvPr>
            <p:ph type="dt" sz="half" idx="10"/>
          </p:nvPr>
        </p:nvSpPr>
        <p:spPr/>
        <p:txBody>
          <a:bodyPr/>
          <a:lstStyle/>
          <a:p>
            <a:fld id="{18896B66-0B3A-474C-9C9C-E4F07B1F5DAD}" type="datetime1">
              <a:rPr lang="sv-SE" smtClean="0"/>
              <a:t>2023-06-15</a:t>
            </a:fld>
            <a:endParaRPr lang="sv-SE" dirty="0"/>
          </a:p>
        </p:txBody>
      </p:sp>
      <p:sp>
        <p:nvSpPr>
          <p:cNvPr id="9" name="TextBox 8"/>
          <p:cNvSpPr txBox="1"/>
          <p:nvPr/>
        </p:nvSpPr>
        <p:spPr>
          <a:xfrm>
            <a:off x="10732433" y="1913277"/>
            <a:ext cx="1148998"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600" dirty="0" smtClean="0">
                <a:solidFill>
                  <a:srgbClr val="666666"/>
                </a:solidFill>
              </a:rPr>
              <a:t>Similar to TBL PSS entry door </a:t>
            </a:r>
          </a:p>
        </p:txBody>
      </p:sp>
      <p:cxnSp>
        <p:nvCxnSpPr>
          <p:cNvPr id="11" name="Straight Arrow Connector 10"/>
          <p:cNvCxnSpPr/>
          <p:nvPr/>
        </p:nvCxnSpPr>
        <p:spPr>
          <a:xfrm>
            <a:off x="10289628" y="2018381"/>
            <a:ext cx="2522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785131" y="2618546"/>
            <a:ext cx="7567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732433" y="3190284"/>
            <a:ext cx="1148998"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600" dirty="0" smtClean="0">
                <a:solidFill>
                  <a:srgbClr val="666666"/>
                </a:solidFill>
              </a:rPr>
              <a:t>Similar to ODIN PSS access door </a:t>
            </a:r>
          </a:p>
        </p:txBody>
      </p:sp>
      <p:cxnSp>
        <p:nvCxnSpPr>
          <p:cNvPr id="18" name="Straight Arrow Connector 17"/>
          <p:cNvCxnSpPr/>
          <p:nvPr/>
        </p:nvCxnSpPr>
        <p:spPr>
          <a:xfrm>
            <a:off x="8250621" y="3869875"/>
            <a:ext cx="22130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51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TBL PSS, BIFROST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5</a:t>
            </a:r>
          </a:p>
        </p:txBody>
      </p:sp>
    </p:spTree>
    <p:extLst>
      <p:ext uri="{BB962C8B-B14F-4D97-AF65-F5344CB8AC3E}">
        <p14:creationId xmlns:p14="http://schemas.microsoft.com/office/powerpoint/2010/main" val="106219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28</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Low Demand SIFs</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graphicFrame>
        <p:nvGraphicFramePr>
          <p:cNvPr id="16" name="Table 15">
            <a:extLst>
              <a:ext uri="{FF2B5EF4-FFF2-40B4-BE49-F238E27FC236}">
                <a16:creationId xmlns:a16="http://schemas.microsoft.com/office/drawing/2014/main" id="{49453B45-AA66-3E6F-C8E0-717FFFAC3C21}"/>
              </a:ext>
            </a:extLst>
          </p:cNvPr>
          <p:cNvGraphicFramePr>
            <a:graphicFrameLocks noGrp="1"/>
          </p:cNvGraphicFramePr>
          <p:nvPr>
            <p:extLst>
              <p:ext uri="{D42A27DB-BD31-4B8C-83A1-F6EECF244321}">
                <p14:modId xmlns:p14="http://schemas.microsoft.com/office/powerpoint/2010/main" val="1534752735"/>
              </p:ext>
            </p:extLst>
          </p:nvPr>
        </p:nvGraphicFramePr>
        <p:xfrm>
          <a:off x="1195647" y="2056987"/>
          <a:ext cx="9839297" cy="2910863"/>
        </p:xfrm>
        <a:graphic>
          <a:graphicData uri="http://schemas.openxmlformats.org/drawingml/2006/table">
            <a:tbl>
              <a:tblPr firstRow="1" firstCol="1" bandRow="1">
                <a:tableStyleId>{5C22544A-7EE6-4342-B048-85BDC9FD1C3A}</a:tableStyleId>
              </a:tblPr>
              <a:tblGrid>
                <a:gridCol w="3408846">
                  <a:extLst>
                    <a:ext uri="{9D8B030D-6E8A-4147-A177-3AD203B41FA5}">
                      <a16:colId xmlns:a16="http://schemas.microsoft.com/office/drawing/2014/main" val="1020840884"/>
                    </a:ext>
                  </a:extLst>
                </a:gridCol>
                <a:gridCol w="1105602">
                  <a:extLst>
                    <a:ext uri="{9D8B030D-6E8A-4147-A177-3AD203B41FA5}">
                      <a16:colId xmlns:a16="http://schemas.microsoft.com/office/drawing/2014/main" val="3273489029"/>
                    </a:ext>
                  </a:extLst>
                </a:gridCol>
                <a:gridCol w="1217846">
                  <a:extLst>
                    <a:ext uri="{9D8B030D-6E8A-4147-A177-3AD203B41FA5}">
                      <a16:colId xmlns:a16="http://schemas.microsoft.com/office/drawing/2014/main" val="1342027227"/>
                    </a:ext>
                  </a:extLst>
                </a:gridCol>
                <a:gridCol w="1105602">
                  <a:extLst>
                    <a:ext uri="{9D8B030D-6E8A-4147-A177-3AD203B41FA5}">
                      <a16:colId xmlns:a16="http://schemas.microsoft.com/office/drawing/2014/main" val="1179830296"/>
                    </a:ext>
                  </a:extLst>
                </a:gridCol>
                <a:gridCol w="1919370">
                  <a:extLst>
                    <a:ext uri="{9D8B030D-6E8A-4147-A177-3AD203B41FA5}">
                      <a16:colId xmlns:a16="http://schemas.microsoft.com/office/drawing/2014/main" val="1569011673"/>
                    </a:ext>
                  </a:extLst>
                </a:gridCol>
                <a:gridCol w="1082031">
                  <a:extLst>
                    <a:ext uri="{9D8B030D-6E8A-4147-A177-3AD203B41FA5}">
                      <a16:colId xmlns:a16="http://schemas.microsoft.com/office/drawing/2014/main" val="890933954"/>
                    </a:ext>
                  </a:extLst>
                </a:gridCol>
              </a:tblGrid>
              <a:tr h="881003">
                <a:tc>
                  <a:txBody>
                    <a:bodyPr/>
                    <a:lstStyle/>
                    <a:p>
                      <a:pPr algn="ctr">
                        <a:spcAft>
                          <a:spcPts val="600"/>
                        </a:spcAft>
                      </a:pPr>
                      <a:r>
                        <a:rPr lang="en-GB" sz="1400" dirty="0">
                          <a:effectLst/>
                        </a:rPr>
                        <a:t>SIF Tag</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Selected PFD Target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PFD Achieved</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Selected SIL Target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Max Allowable SIL (Architectural Constraints)</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a:effectLst/>
                        </a:rPr>
                        <a:t>Result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321811530"/>
                  </a:ext>
                </a:extLst>
              </a:tr>
              <a:tr h="487258">
                <a:tc>
                  <a:txBody>
                    <a:bodyPr/>
                    <a:lstStyle/>
                    <a:p>
                      <a:pPr marL="0" algn="l" defTabSz="914400" rtl="0" eaLnBrk="1" latinLnBrk="0" hangingPunct="1">
                        <a:spcAft>
                          <a:spcPts val="600"/>
                        </a:spcAft>
                      </a:pPr>
                      <a:r>
                        <a:rPr lang="en-GB" sz="1400" b="1" kern="1200" dirty="0">
                          <a:solidFill>
                            <a:schemeClr val="lt1"/>
                          </a:solidFill>
                          <a:effectLst/>
                          <a:latin typeface="Segoe UI Historic" panose="020B0502040204020203" pitchFamily="34" charset="0"/>
                          <a:ea typeface="Times New Roman" panose="02020603050405020304" pitchFamily="18" charset="0"/>
                          <a:cs typeface="Times New Roman" panose="02020603050405020304" pitchFamily="18" charset="0"/>
                        </a:rPr>
                        <a:t>TBLPSS_SIF1 - </a:t>
                      </a:r>
                      <a:r>
                        <a:rPr lang="en-GB" sz="1400" b="1" kern="1200" dirty="0">
                          <a:solidFill>
                            <a:schemeClr val="lt1"/>
                          </a:solidFill>
                          <a:effectLst/>
                          <a:latin typeface="Segoe UI Historic" panose="020B0502040204020203" pitchFamily="34" charset="0"/>
                          <a:cs typeface="Times New Roman" panose="02020603050405020304" pitchFamily="18" charset="0"/>
                        </a:rPr>
                        <a:t>Emergency Switch Off Button Interlock</a:t>
                      </a:r>
                      <a:endParaRPr lang="en-GB" sz="1400" b="1" kern="1200" dirty="0">
                        <a:solidFill>
                          <a:schemeClr val="lt1"/>
                        </a:solidFill>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N/A</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3.7E-2</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8580" marR="68580" marT="36195" marB="36195"/>
                </a:tc>
                <a:extLst>
                  <a:ext uri="{0D108BD9-81ED-4DB2-BD59-A6C34878D82A}">
                    <a16:rowId xmlns:a16="http://schemas.microsoft.com/office/drawing/2014/main" val="1577265670"/>
                  </a:ext>
                </a:extLst>
              </a:tr>
              <a:tr h="48725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TBLPSS_SIF5 – High Radiation Interlock</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3.0E-2</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4.6E-3</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8580" marR="68580" marT="36195" marB="36195"/>
                </a:tc>
                <a:extLst>
                  <a:ext uri="{0D108BD9-81ED-4DB2-BD59-A6C34878D82A}">
                    <a16:rowId xmlns:a16="http://schemas.microsoft.com/office/drawing/2014/main" val="241247885"/>
                  </a:ext>
                </a:extLst>
              </a:tr>
              <a:tr h="521746">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BIFROSTPSS_SIF1 – </a:t>
                      </a:r>
                      <a:r>
                        <a:rPr lang="en-GB" sz="1400" b="1" kern="1200" dirty="0">
                          <a:solidFill>
                            <a:schemeClr val="lt1"/>
                          </a:solidFill>
                          <a:effectLst/>
                          <a:latin typeface="Segoe UI Historic" panose="020B0502040204020203" pitchFamily="34" charset="0"/>
                          <a:cs typeface="Times New Roman" panose="02020603050405020304" pitchFamily="18" charset="0"/>
                        </a:rPr>
                        <a:t>Emergency Switch Off Button Interlock</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N/A</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3.7E-2</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8580" marR="68580" marT="36195" marB="36195"/>
                </a:tc>
                <a:extLst>
                  <a:ext uri="{0D108BD9-81ED-4DB2-BD59-A6C34878D82A}">
                    <a16:rowId xmlns:a16="http://schemas.microsoft.com/office/drawing/2014/main" val="2406781154"/>
                  </a:ext>
                </a:extLst>
              </a:tr>
              <a:tr h="521746">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BIFROSTPSS_SIF5 – High Radiation Interlock</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3.0E-2</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4.3E-3</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8580" marR="68580" marT="36195" marB="36195"/>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8580" marR="68580" marT="36195" marB="36195"/>
                </a:tc>
                <a:extLst>
                  <a:ext uri="{0D108BD9-81ED-4DB2-BD59-A6C34878D82A}">
                    <a16:rowId xmlns:a16="http://schemas.microsoft.com/office/drawing/2014/main" val="4161557998"/>
                  </a:ext>
                </a:extLst>
              </a:tr>
            </a:tbl>
          </a:graphicData>
        </a:graphic>
      </p:graphicFrame>
    </p:spTree>
    <p:extLst>
      <p:ext uri="{BB962C8B-B14F-4D97-AF65-F5344CB8AC3E}">
        <p14:creationId xmlns:p14="http://schemas.microsoft.com/office/powerpoint/2010/main" val="40403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verification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High Demand SIFs</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7BFD2A24-6DEA-CBB0-A7A0-CF3D0D23A986}"/>
              </a:ext>
            </a:extLst>
          </p:cNvPr>
          <p:cNvSpPr>
            <a:spLocks noChangeArrowheads="1"/>
          </p:cNvSpPr>
          <p:nvPr/>
        </p:nvSpPr>
        <p:spPr bwMode="auto">
          <a:xfrm>
            <a:off x="1352426" y="23011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26828A12-88E7-0EB6-8AA3-DA70F054F05C}"/>
              </a:ext>
            </a:extLst>
          </p:cNvPr>
          <p:cNvGraphicFramePr>
            <a:graphicFrameLocks noGrp="1"/>
          </p:cNvGraphicFramePr>
          <p:nvPr>
            <p:extLst>
              <p:ext uri="{D42A27DB-BD31-4B8C-83A1-F6EECF244321}">
                <p14:modId xmlns:p14="http://schemas.microsoft.com/office/powerpoint/2010/main" val="1029876433"/>
              </p:ext>
            </p:extLst>
          </p:nvPr>
        </p:nvGraphicFramePr>
        <p:xfrm>
          <a:off x="1195647" y="2059158"/>
          <a:ext cx="10167770" cy="3808908"/>
        </p:xfrm>
        <a:graphic>
          <a:graphicData uri="http://schemas.openxmlformats.org/drawingml/2006/table">
            <a:tbl>
              <a:tblPr firstRow="1" firstCol="1" bandRow="1">
                <a:tableStyleId>{5C22544A-7EE6-4342-B048-85BDC9FD1C3A}</a:tableStyleId>
              </a:tblPr>
              <a:tblGrid>
                <a:gridCol w="3467902">
                  <a:extLst>
                    <a:ext uri="{9D8B030D-6E8A-4147-A177-3AD203B41FA5}">
                      <a16:colId xmlns:a16="http://schemas.microsoft.com/office/drawing/2014/main" val="2115507107"/>
                    </a:ext>
                  </a:extLst>
                </a:gridCol>
                <a:gridCol w="1019016">
                  <a:extLst>
                    <a:ext uri="{9D8B030D-6E8A-4147-A177-3AD203B41FA5}">
                      <a16:colId xmlns:a16="http://schemas.microsoft.com/office/drawing/2014/main" val="778382907"/>
                    </a:ext>
                  </a:extLst>
                </a:gridCol>
                <a:gridCol w="1183766">
                  <a:extLst>
                    <a:ext uri="{9D8B030D-6E8A-4147-A177-3AD203B41FA5}">
                      <a16:colId xmlns:a16="http://schemas.microsoft.com/office/drawing/2014/main" val="3985351992"/>
                    </a:ext>
                  </a:extLst>
                </a:gridCol>
                <a:gridCol w="1023081">
                  <a:extLst>
                    <a:ext uri="{9D8B030D-6E8A-4147-A177-3AD203B41FA5}">
                      <a16:colId xmlns:a16="http://schemas.microsoft.com/office/drawing/2014/main" val="3321106962"/>
                    </a:ext>
                  </a:extLst>
                </a:gridCol>
                <a:gridCol w="2058368">
                  <a:extLst>
                    <a:ext uri="{9D8B030D-6E8A-4147-A177-3AD203B41FA5}">
                      <a16:colId xmlns:a16="http://schemas.microsoft.com/office/drawing/2014/main" val="2370269200"/>
                    </a:ext>
                  </a:extLst>
                </a:gridCol>
                <a:gridCol w="1415637">
                  <a:extLst>
                    <a:ext uri="{9D8B030D-6E8A-4147-A177-3AD203B41FA5}">
                      <a16:colId xmlns:a16="http://schemas.microsoft.com/office/drawing/2014/main" val="77356496"/>
                    </a:ext>
                  </a:extLst>
                </a:gridCol>
              </a:tblGrid>
              <a:tr h="377140">
                <a:tc>
                  <a:txBody>
                    <a:bodyPr/>
                    <a:lstStyle/>
                    <a:p>
                      <a:pPr algn="ctr">
                        <a:spcAft>
                          <a:spcPts val="600"/>
                        </a:spcAft>
                      </a:pPr>
                      <a:r>
                        <a:rPr lang="en-GB" sz="1400" dirty="0">
                          <a:effectLst/>
                        </a:rPr>
                        <a:t>SIF Tag</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400" dirty="0">
                          <a:effectLst/>
                        </a:rPr>
                        <a:t>Selected PFH Target</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400" dirty="0">
                          <a:effectLst/>
                        </a:rPr>
                        <a:t>PFH Achieved (/hr)</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400">
                          <a:effectLst/>
                        </a:rPr>
                        <a:t>Selected SIL Target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400">
                          <a:effectLst/>
                        </a:rPr>
                        <a:t>Max Allowable SIL (Architectural Constraints)</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tc>
                  <a:txBody>
                    <a:bodyPr/>
                    <a:lstStyle/>
                    <a:p>
                      <a:pPr algn="ctr">
                        <a:spcAft>
                          <a:spcPts val="600"/>
                        </a:spcAft>
                      </a:pPr>
                      <a:r>
                        <a:rPr lang="en-GB" sz="1400">
                          <a:effectLst/>
                        </a:rPr>
                        <a:t>Result</a:t>
                      </a:r>
                      <a:endParaRPr lang="en-GB" sz="140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4054" marR="64054" marT="33806" marB="33806"/>
                </a:tc>
                <a:extLst>
                  <a:ext uri="{0D108BD9-81ED-4DB2-BD59-A6C34878D82A}">
                    <a16:rowId xmlns:a16="http://schemas.microsoft.com/office/drawing/2014/main" val="2276463969"/>
                  </a:ext>
                </a:extLst>
              </a:tr>
              <a:tr h="224759">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TBLPSS_SIF2 – Main Key Shutter Interlock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N/A</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3.1E-6</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4054" marR="64054" marT="33806" marB="33806"/>
                </a:tc>
                <a:extLst>
                  <a:ext uri="{0D108BD9-81ED-4DB2-BD59-A6C34878D82A}">
                    <a16:rowId xmlns:a16="http://schemas.microsoft.com/office/drawing/2014/main" val="3163698707"/>
                  </a:ext>
                </a:extLst>
              </a:tr>
              <a:tr h="0">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TBLPSS_SIF3 – Access Door Interlock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1.7E-7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3.1E-6</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Failed</a:t>
                      </a:r>
                    </a:p>
                  </a:txBody>
                  <a:tcPr marL="64054" marR="64054" marT="33806" marB="33806"/>
                </a:tc>
                <a:extLst>
                  <a:ext uri="{0D108BD9-81ED-4DB2-BD59-A6C34878D82A}">
                    <a16:rowId xmlns:a16="http://schemas.microsoft.com/office/drawing/2014/main" val="3546698903"/>
                  </a:ext>
                </a:extLst>
              </a:tr>
              <a:tr h="0">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TBLPSS_SIF4 – Access Door 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1.7E-7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1.1E-7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4054" marR="64054" marT="33806" marB="33806"/>
                </a:tc>
                <a:extLst>
                  <a:ext uri="{0D108BD9-81ED-4DB2-BD59-A6C34878D82A}">
                    <a16:rowId xmlns:a16="http://schemas.microsoft.com/office/drawing/2014/main" val="1252457730"/>
                  </a:ext>
                </a:extLst>
              </a:tr>
              <a:tr h="0">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BIFROSTPSS_SIF2 – Main Key Shutter Interlock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N/A</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3.1E-6</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4054" marR="64054" marT="33806" marB="33806"/>
                </a:tc>
                <a:extLst>
                  <a:ext uri="{0D108BD9-81ED-4DB2-BD59-A6C34878D82A}">
                    <a16:rowId xmlns:a16="http://schemas.microsoft.com/office/drawing/2014/main" val="1028296484"/>
                  </a:ext>
                </a:extLst>
              </a:tr>
              <a:tr h="0">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BIFROSTPSS_SIF3 – Access Door Interlock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1.7E-7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3.1E-6</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1</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Failed</a:t>
                      </a:r>
                    </a:p>
                  </a:txBody>
                  <a:tcPr marL="64054" marR="64054" marT="33806" marB="33806"/>
                </a:tc>
                <a:extLst>
                  <a:ext uri="{0D108BD9-81ED-4DB2-BD59-A6C34878D82A}">
                    <a16:rowId xmlns:a16="http://schemas.microsoft.com/office/drawing/2014/main" val="688566488"/>
                  </a:ext>
                </a:extLst>
              </a:tr>
              <a:tr h="224759">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BIFROSTPSS_SIF4_1 – Ground Access Door 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1.7E-7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1.1E-7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4054" marR="64054" marT="33806" marB="33806"/>
                </a:tc>
                <a:extLst>
                  <a:ext uri="{0D108BD9-81ED-4DB2-BD59-A6C34878D82A}">
                    <a16:rowId xmlns:a16="http://schemas.microsoft.com/office/drawing/2014/main" val="3321205184"/>
                  </a:ext>
                </a:extLst>
              </a:tr>
              <a:tr h="224759">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BIFROSTPSS_SIF4_2 – Elevated Access Door 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1.7E-7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1.1E-7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4054" marR="64054" marT="33806" marB="33806"/>
                </a:tc>
                <a:extLst>
                  <a:ext uri="{0D108BD9-81ED-4DB2-BD59-A6C34878D82A}">
                    <a16:rowId xmlns:a16="http://schemas.microsoft.com/office/drawing/2014/main" val="2909487039"/>
                  </a:ext>
                </a:extLst>
              </a:tr>
              <a:tr h="224759">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BIFROSTPSS_SIF4_3 – Roof Hatch Door Lock</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1.7E-7</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2.7E-8</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SIL 2</a:t>
                      </a:r>
                    </a:p>
                  </a:txBody>
                  <a:tcPr marL="64054" marR="64054" marT="33806" marB="33806"/>
                </a:tc>
                <a:tc>
                  <a:txBody>
                    <a:bodyPr/>
                    <a:lstStyle/>
                    <a:p>
                      <a:pPr algn="ctr">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Passed</a:t>
                      </a:r>
                    </a:p>
                  </a:txBody>
                  <a:tcPr marL="64054" marR="64054" marT="33806" marB="33806"/>
                </a:tc>
                <a:extLst>
                  <a:ext uri="{0D108BD9-81ED-4DB2-BD59-A6C34878D82A}">
                    <a16:rowId xmlns:a16="http://schemas.microsoft.com/office/drawing/2014/main" val="1565889614"/>
                  </a:ext>
                </a:extLst>
              </a:tr>
            </a:tbl>
          </a:graphicData>
        </a:graphic>
      </p:graphicFrame>
    </p:spTree>
    <p:extLst>
      <p:ext uri="{BB962C8B-B14F-4D97-AF65-F5344CB8AC3E}">
        <p14:creationId xmlns:p14="http://schemas.microsoft.com/office/powerpoint/2010/main" val="28251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3108826890"/>
              </p:ext>
            </p:extLst>
          </p:nvPr>
        </p:nvGraphicFramePr>
        <p:xfrm>
          <a:off x="1195647" y="1270841"/>
          <a:ext cx="10134600" cy="1981200"/>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395406">
                <a:tc>
                  <a:txBody>
                    <a:bodyPr/>
                    <a:lstStyle/>
                    <a:p>
                      <a:pPr>
                        <a:tabLst>
                          <a:tab pos="357188" algn="l"/>
                        </a:tabLst>
                      </a:pPr>
                      <a:r>
                        <a:rPr lang="en-GB" sz="2000" b="0" noProof="0" dirty="0">
                          <a:solidFill>
                            <a:schemeClr val="bg1"/>
                          </a:solidFill>
                        </a:rPr>
                        <a:t>1	Introduction</a:t>
                      </a:r>
                      <a:r>
                        <a:rPr lang="en-GB" sz="2000" b="0" baseline="0" noProof="0" dirty="0">
                          <a:solidFill>
                            <a:schemeClr val="bg1"/>
                          </a:solidFill>
                        </a:rPr>
                        <a:t> to PSS</a:t>
                      </a:r>
                      <a:r>
                        <a:rPr lang="en-GB" sz="2000" b="0" noProof="0" dirty="0">
                          <a:solidFill>
                            <a:schemeClr val="bg1"/>
                          </a:solidFill>
                        </a:rPr>
                        <a:t> SIL Assessment</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395406">
                <a:tc>
                  <a:txBody>
                    <a:bodyPr/>
                    <a:lstStyle/>
                    <a:p>
                      <a:pPr>
                        <a:tabLst>
                          <a:tab pos="357188" algn="l"/>
                        </a:tabLst>
                      </a:pPr>
                      <a:r>
                        <a:rPr lang="en-GB" sz="2000" b="0" noProof="0" dirty="0">
                          <a:solidFill>
                            <a:schemeClr val="bg1"/>
                          </a:solidFill>
                        </a:rPr>
                        <a:t>2	ODIN PSS Safety Instrumented Functions</a:t>
                      </a:r>
                      <a:r>
                        <a:rPr lang="en-GB" sz="2000" b="0" baseline="0" noProof="0" dirty="0">
                          <a:solidFill>
                            <a:schemeClr val="bg1"/>
                          </a:solidFill>
                        </a:rPr>
                        <a:t> (SIFs)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395406">
                <a:tc>
                  <a:txBody>
                    <a:bodyPr/>
                    <a:lstStyle/>
                    <a:p>
                      <a:pPr>
                        <a:tabLst>
                          <a:tab pos="357188" algn="l"/>
                        </a:tabLst>
                      </a:pPr>
                      <a:r>
                        <a:rPr lang="en-GB" sz="2000" b="0" noProof="0" dirty="0">
                          <a:solidFill>
                            <a:schemeClr val="bg1"/>
                          </a:solidFill>
                        </a:rPr>
                        <a:t>3	ODIN PSS SIL Assessment</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78378964"/>
                  </a:ext>
                </a:extLst>
              </a:tr>
              <a:tr h="395406">
                <a:tc>
                  <a:txBody>
                    <a:bodyPr/>
                    <a:lstStyle/>
                    <a:p>
                      <a:pPr>
                        <a:tabLst>
                          <a:tab pos="357188" algn="l"/>
                        </a:tabLst>
                      </a:pPr>
                      <a:r>
                        <a:rPr lang="en-GB" sz="2000" b="0" noProof="0" dirty="0">
                          <a:solidFill>
                            <a:schemeClr val="bg1"/>
                          </a:solidFill>
                        </a:rPr>
                        <a:t>4   TBL PSS, BIFROST PSS SIFs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2826330"/>
                  </a:ext>
                </a:extLst>
              </a:tr>
              <a:tr h="3954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r>
                        <a:rPr lang="en-GB" sz="2000" b="0" noProof="0" dirty="0">
                          <a:solidFill>
                            <a:schemeClr val="bg1"/>
                          </a:solidFill>
                        </a:rPr>
                        <a:t>5   TBL PSS, BIFROST PSS </a:t>
                      </a:r>
                      <a:r>
                        <a:rPr lang="en-US" sz="2000" b="0" noProof="0" dirty="0">
                          <a:solidFill>
                            <a:schemeClr val="bg1"/>
                          </a:solidFill>
                        </a:rPr>
                        <a:t>SIL assessment </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833463283"/>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PRESENTATION TITLE/FOOTER</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2023-06-15</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30</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a:xfrm>
            <a:off x="1103709" y="931025"/>
            <a:ext cx="10277464" cy="1534266"/>
          </a:xfrm>
        </p:spPr>
        <p:txBody>
          <a:bodyPr/>
          <a:lstStyle/>
          <a:p>
            <a:r>
              <a:rPr lang="en-GB" dirty="0"/>
              <a:t>Similar to ODIN PSS ETAs:</a:t>
            </a:r>
          </a:p>
          <a:p>
            <a:pPr marL="342900" indent="-342900">
              <a:buFont typeface="Arial" panose="020B0604020202020204" pitchFamily="34" charset="0"/>
              <a:buChar char="•"/>
            </a:pPr>
            <a:r>
              <a:rPr lang="en-GB" sz="1600" dirty="0"/>
              <a:t>ETA01 – </a:t>
            </a:r>
            <a:r>
              <a:rPr lang="en-GB" sz="1600" dirty="0" err="1"/>
              <a:t>BoT</a:t>
            </a:r>
            <a:r>
              <a:rPr lang="en-GB" sz="1600" dirty="0"/>
              <a:t> operation started whilst personnel is present, Radiation hazard</a:t>
            </a:r>
          </a:p>
          <a:p>
            <a:pPr marL="342900" indent="-342900">
              <a:buFont typeface="Arial" panose="020B0604020202020204" pitchFamily="34" charset="0"/>
              <a:buChar char="•"/>
            </a:pPr>
            <a:r>
              <a:rPr lang="en-GB" sz="1600" dirty="0"/>
              <a:t>ETA02a – Intrusion (via access door), Radiation hazard</a:t>
            </a:r>
          </a:p>
          <a:p>
            <a:pPr marL="342900" indent="-342900">
              <a:buFont typeface="Arial" panose="020B0604020202020204" pitchFamily="34" charset="0"/>
              <a:buChar char="•"/>
            </a:pPr>
            <a:r>
              <a:rPr lang="en-GB" sz="1600" dirty="0"/>
              <a:t>ETA02b – Intrusion (via mechanical override), Radiation hazard</a:t>
            </a:r>
          </a:p>
          <a:p>
            <a:pPr marL="342900" indent="-342900">
              <a:buFont typeface="Arial" panose="020B0604020202020204" pitchFamily="34" charset="0"/>
              <a:buChar char="•"/>
            </a:pPr>
            <a:r>
              <a:rPr lang="en-GB" sz="1600" dirty="0"/>
              <a:t>ETA03 – Instrument shutter failure,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9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pPr>
              <a:spcAft>
                <a:spcPts val="600"/>
              </a:spcAft>
            </a:pPr>
            <a:r>
              <a:rPr lang="sv-SE" dirty="0" err="1"/>
              <a:t>Thank</a:t>
            </a:r>
            <a:r>
              <a:rPr lang="sv-SE" dirty="0"/>
              <a:t> </a:t>
            </a:r>
            <a:r>
              <a:rPr lang="sv-SE" dirty="0" err="1"/>
              <a:t>you</a:t>
            </a:r>
            <a:r>
              <a:rPr lang="sv-SE" dirty="0"/>
              <a:t> for </a:t>
            </a:r>
            <a:r>
              <a:rPr lang="sv-SE" dirty="0" err="1"/>
              <a:t>your</a:t>
            </a:r>
            <a:r>
              <a:rPr lang="sv-SE" dirty="0"/>
              <a:t> attention!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Backup slides</a:t>
            </a:r>
          </a:p>
        </p:txBody>
      </p:sp>
    </p:spTree>
    <p:extLst>
      <p:ext uri="{BB962C8B-B14F-4D97-AF65-F5344CB8AC3E}">
        <p14:creationId xmlns:p14="http://schemas.microsoft.com/office/powerpoint/2010/main" val="158382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Introduction to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1</a:t>
            </a: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4632054" cy="1095897"/>
          </a:xfrm>
        </p:spPr>
        <p:txBody>
          <a:bodyPr/>
          <a:lstStyle/>
          <a:p>
            <a:r>
              <a:rPr lang="en-GB" dirty="0">
                <a:solidFill>
                  <a:schemeClr val="tx1">
                    <a:lumMod val="75000"/>
                    <a:lumOff val="25000"/>
                  </a:schemeClr>
                </a:solidFill>
              </a:rPr>
              <a:t>PSS SIL Assessment</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4641363" cy="4768062"/>
          </a:xfrm>
        </p:spPr>
        <p:txBody>
          <a:bodyPr/>
          <a:lstStyle/>
          <a:p>
            <a:pPr marL="72000" indent="-72000">
              <a:spcBef>
                <a:spcPts val="600"/>
              </a:spcBef>
              <a:spcAft>
                <a:spcPts val="600"/>
              </a:spcAft>
            </a:pPr>
            <a:r>
              <a:rPr lang="en-GB" dirty="0">
                <a:solidFill>
                  <a:schemeClr val="tx1">
                    <a:lumMod val="75000"/>
                    <a:lumOff val="25000"/>
                  </a:schemeClr>
                </a:solidFill>
              </a:rPr>
              <a:t>SIL Determination</a:t>
            </a:r>
          </a:p>
          <a:p>
            <a:pPr marL="360000" lvl="1" indent="-216000">
              <a:spcBef>
                <a:spcPts val="300"/>
              </a:spcBef>
              <a:spcAft>
                <a:spcPts val="300"/>
              </a:spcAft>
            </a:pPr>
            <a:r>
              <a:rPr lang="en-GB" dirty="0">
                <a:solidFill>
                  <a:schemeClr val="tx1">
                    <a:lumMod val="75000"/>
                    <a:lumOff val="25000"/>
                  </a:schemeClr>
                </a:solidFill>
              </a:rPr>
              <a:t>Inputs – Risk Assessments, </a:t>
            </a:r>
            <a:r>
              <a:rPr lang="en-GB" dirty="0" err="1">
                <a:solidFill>
                  <a:schemeClr val="tx1">
                    <a:lumMod val="75000"/>
                    <a:lumOff val="25000"/>
                  </a:schemeClr>
                </a:solidFill>
              </a:rPr>
              <a:t>ConOps</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targets for each SIF in terms of PFD/PFH and SIL</a:t>
            </a:r>
          </a:p>
          <a:p>
            <a:pPr marL="72000" indent="-72000">
              <a:spcBef>
                <a:spcPts val="600"/>
              </a:spcBef>
              <a:spcAft>
                <a:spcPts val="600"/>
              </a:spcAft>
            </a:pPr>
            <a:r>
              <a:rPr lang="en-GB" dirty="0">
                <a:solidFill>
                  <a:schemeClr val="tx1">
                    <a:lumMod val="75000"/>
                    <a:lumOff val="25000"/>
                  </a:schemeClr>
                </a:solidFill>
              </a:rPr>
              <a:t>SIL Verification</a:t>
            </a:r>
          </a:p>
          <a:p>
            <a:pPr marL="360000" lvl="1" indent="-216000">
              <a:spcBef>
                <a:spcPts val="300"/>
              </a:spcBef>
              <a:spcAft>
                <a:spcPts val="300"/>
              </a:spcAft>
            </a:pPr>
            <a:r>
              <a:rPr lang="en-GB" dirty="0">
                <a:solidFill>
                  <a:schemeClr val="tx1">
                    <a:lumMod val="75000"/>
                    <a:lumOff val="25000"/>
                  </a:schemeClr>
                </a:solidFill>
              </a:rPr>
              <a:t>Inputs – SIL Determination, SIF configurations, Failure Data</a:t>
            </a:r>
          </a:p>
          <a:p>
            <a:pPr marL="360000" lvl="1" indent="-216000">
              <a:spcBef>
                <a:spcPts val="300"/>
              </a:spcBef>
              <a:spcAft>
                <a:spcPts val="300"/>
              </a:spcAft>
            </a:pPr>
            <a:r>
              <a:rPr lang="en-GB" dirty="0">
                <a:solidFill>
                  <a:schemeClr val="tx1">
                    <a:lumMod val="75000"/>
                    <a:lumOff val="25000"/>
                  </a:schemeClr>
                </a:solidFill>
              </a:rPr>
              <a:t>Method – Reliability Block Diagram (RBD), </a:t>
            </a:r>
            <a:r>
              <a:rPr lang="en-GB" dirty="0" err="1">
                <a:solidFill>
                  <a:schemeClr val="tx1">
                    <a:lumMod val="75000"/>
                    <a:lumOff val="25000"/>
                  </a:schemeClr>
                </a:solidFill>
              </a:rPr>
              <a:t>ProSET</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Verification results in terms of achieved PFD/PFH and SIL</a:t>
            </a:r>
          </a:p>
          <a:p>
            <a:pPr lvl="1"/>
            <a:endParaRPr lang="en-US" dirty="0"/>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p:txBody>
          <a:bodyPr/>
          <a:lstStyle/>
          <a:p>
            <a:endParaRPr lang="en-GB" dirty="0">
              <a:solidFill>
                <a:schemeClr val="tx1">
                  <a:lumMod val="75000"/>
                  <a:lumOff val="25000"/>
                </a:schemeClr>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pic>
        <p:nvPicPr>
          <p:cNvPr id="3" name="Picture 2">
            <a:extLst>
              <a:ext uri="{FF2B5EF4-FFF2-40B4-BE49-F238E27FC236}">
                <a16:creationId xmlns:a16="http://schemas.microsoft.com/office/drawing/2014/main" id="{4860B45A-2784-C185-574F-2B4AE9A948E9}"/>
              </a:ext>
            </a:extLst>
          </p:cNvPr>
          <p:cNvPicPr>
            <a:picLocks noChangeAspect="1"/>
          </p:cNvPicPr>
          <p:nvPr/>
        </p:nvPicPr>
        <p:blipFill>
          <a:blip r:embed="rId2"/>
          <a:stretch>
            <a:fillRect/>
          </a:stretch>
        </p:blipFill>
        <p:spPr>
          <a:xfrm>
            <a:off x="5651500" y="17605"/>
            <a:ext cx="6540500" cy="6858000"/>
          </a:xfrm>
          <a:prstGeom prst="rect">
            <a:avLst/>
          </a:prstGeom>
        </p:spPr>
      </p:pic>
      <p:sp>
        <p:nvSpPr>
          <p:cNvPr id="11" name="Rounded Rectangular Callout 10">
            <a:extLst>
              <a:ext uri="{FF2B5EF4-FFF2-40B4-BE49-F238E27FC236}">
                <a16:creationId xmlns:a16="http://schemas.microsoft.com/office/drawing/2014/main" id="{69C01666-0033-1DF8-8D14-C8DBBB548FBD}"/>
              </a:ext>
            </a:extLst>
          </p:cNvPr>
          <p:cNvSpPr/>
          <p:nvPr/>
        </p:nvSpPr>
        <p:spPr>
          <a:xfrm>
            <a:off x="5646337" y="2704133"/>
            <a:ext cx="1750790" cy="440580"/>
          </a:xfrm>
          <a:prstGeom prst="wedgeRoundRectCallout">
            <a:avLst>
              <a:gd name="adj1" fmla="val 56483"/>
              <a:gd name="adj2" fmla="val -1348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BB9E9A7A-DEE7-6A6A-B49F-A227C04B139F}"/>
              </a:ext>
            </a:extLst>
          </p:cNvPr>
          <p:cNvSpPr/>
          <p:nvPr/>
        </p:nvSpPr>
        <p:spPr>
          <a:xfrm>
            <a:off x="5735763" y="3625576"/>
            <a:ext cx="1750790" cy="440580"/>
          </a:xfrm>
          <a:prstGeom prst="wedgeRoundRectCallout">
            <a:avLst>
              <a:gd name="adj1" fmla="val 53673"/>
              <a:gd name="adj2" fmla="val -124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ular Callout 13">
            <a:extLst>
              <a:ext uri="{FF2B5EF4-FFF2-40B4-BE49-F238E27FC236}">
                <a16:creationId xmlns:a16="http://schemas.microsoft.com/office/drawing/2014/main" id="{976E4976-6D53-5ACB-DD0F-C6E55E1B3621}"/>
              </a:ext>
            </a:extLst>
          </p:cNvPr>
          <p:cNvSpPr/>
          <p:nvPr/>
        </p:nvSpPr>
        <p:spPr>
          <a:xfrm>
            <a:off x="10352879" y="532236"/>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Assessment</a:t>
            </a:r>
          </a:p>
        </p:txBody>
      </p:sp>
      <p:sp>
        <p:nvSpPr>
          <p:cNvPr id="16" name="Rounded Rectangular Callout 15">
            <a:extLst>
              <a:ext uri="{FF2B5EF4-FFF2-40B4-BE49-F238E27FC236}">
                <a16:creationId xmlns:a16="http://schemas.microsoft.com/office/drawing/2014/main" id="{7488FAA8-7638-0553-741E-38F67CE027F7}"/>
              </a:ext>
            </a:extLst>
          </p:cNvPr>
          <p:cNvSpPr/>
          <p:nvPr/>
        </p:nvSpPr>
        <p:spPr>
          <a:xfrm>
            <a:off x="10051547" y="1636071"/>
            <a:ext cx="1728192" cy="639688"/>
          </a:xfrm>
          <a:prstGeom prst="wedgeRoundRectCallout">
            <a:avLst>
              <a:gd name="adj1" fmla="val -46521"/>
              <a:gd name="adj2" fmla="val -1073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3600" dirty="0">
                <a:solidFill>
                  <a:schemeClr val="tx1">
                    <a:lumMod val="95000"/>
                    <a:lumOff val="5000"/>
                  </a:schemeClr>
                </a:solidFill>
              </a:rPr>
              <a:t>SIL Determination and Verification</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768062"/>
          </a:xfrm>
        </p:spPr>
        <p:txBody>
          <a:bodyPr/>
          <a:lstStyle/>
          <a:p>
            <a:pPr marL="72000" indent="-72000">
              <a:spcBef>
                <a:spcPts val="600"/>
              </a:spcBef>
              <a:spcAft>
                <a:spcPts val="600"/>
              </a:spcAft>
            </a:pPr>
            <a:r>
              <a:rPr lang="en-GB" dirty="0">
                <a:solidFill>
                  <a:schemeClr val="tx1">
                    <a:lumMod val="95000"/>
                    <a:lumOff val="5000"/>
                  </a:schemeClr>
                </a:solidFill>
              </a:rPr>
              <a:t>SIL Determination</a:t>
            </a:r>
          </a:p>
          <a:p>
            <a:pPr marL="360000" lvl="1" indent="-216000">
              <a:spcBef>
                <a:spcPts val="300"/>
              </a:spcBef>
              <a:spcAft>
                <a:spcPts val="300"/>
              </a:spcAft>
            </a:pPr>
            <a:r>
              <a:rPr lang="en-GB" dirty="0">
                <a:solidFill>
                  <a:schemeClr val="tx1">
                    <a:lumMod val="95000"/>
                    <a:lumOff val="5000"/>
                  </a:schemeClr>
                </a:solidFill>
              </a:rPr>
              <a:t>To determine the required SIL target (and reliability target PFD/PFH) for each SIF</a:t>
            </a:r>
          </a:p>
          <a:p>
            <a:pPr marL="360000" lvl="1" indent="-216000">
              <a:spcBef>
                <a:spcPts val="300"/>
              </a:spcBef>
              <a:spcAft>
                <a:spcPts val="300"/>
              </a:spcAft>
            </a:pPr>
            <a:r>
              <a:rPr lang="en-GB" dirty="0">
                <a:solidFill>
                  <a:schemeClr val="tx1">
                    <a:lumMod val="95000"/>
                    <a:lumOff val="5000"/>
                  </a:schemeClr>
                </a:solidFill>
              </a:rPr>
              <a:t>Layers of Protection Analysis (LOPA) used for SIL determination</a:t>
            </a:r>
          </a:p>
          <a:p>
            <a:pPr marL="360000" lvl="1" indent="-216000">
              <a:spcBef>
                <a:spcPts val="300"/>
              </a:spcBef>
              <a:spcAft>
                <a:spcPts val="300"/>
              </a:spcAft>
            </a:pPr>
            <a:r>
              <a:rPr lang="en-GB" i="1" dirty="0">
                <a:solidFill>
                  <a:schemeClr val="tx1">
                    <a:lumMod val="95000"/>
                    <a:lumOff val="5000"/>
                  </a:schemeClr>
                </a:solidFill>
              </a:rPr>
              <a:t>Guideline for SIL Assessment for Personnel Safety Systems (ESS-1408224)</a:t>
            </a:r>
          </a:p>
          <a:p>
            <a:pPr marL="0" indent="0">
              <a:spcBef>
                <a:spcPts val="300"/>
              </a:spcBef>
              <a:spcAft>
                <a:spcPts val="300"/>
              </a:spcAft>
              <a:buNone/>
            </a:pPr>
            <a:r>
              <a:rPr lang="en-GB" dirty="0">
                <a:solidFill>
                  <a:schemeClr val="tx1">
                    <a:lumMod val="95000"/>
                    <a:lumOff val="5000"/>
                  </a:schemeClr>
                </a:solidFill>
              </a:rPr>
              <a:t>SIL Verification</a:t>
            </a:r>
          </a:p>
          <a:p>
            <a:pPr marL="360000" lvl="1" indent="-216000">
              <a:spcBef>
                <a:spcPts val="300"/>
              </a:spcBef>
              <a:spcAft>
                <a:spcPts val="300"/>
              </a:spcAft>
            </a:pPr>
            <a:r>
              <a:rPr lang="en-GB" dirty="0">
                <a:solidFill>
                  <a:schemeClr val="tx1">
                    <a:lumMod val="95000"/>
                    <a:lumOff val="5000"/>
                  </a:schemeClr>
                </a:solidFill>
              </a:rPr>
              <a:t>To verify the proposed SIF design will meet the corresponding SIL (and PFD/PFH) target</a:t>
            </a:r>
          </a:p>
          <a:p>
            <a:pPr marL="360000" lvl="1" indent="-216000">
              <a:spcBef>
                <a:spcPts val="300"/>
              </a:spcBef>
              <a:spcAft>
                <a:spcPts val="300"/>
              </a:spcAft>
            </a:pPr>
            <a:r>
              <a:rPr lang="en-GB" dirty="0">
                <a:solidFill>
                  <a:schemeClr val="tx1">
                    <a:lumMod val="95000"/>
                    <a:lumOff val="5000"/>
                  </a:schemeClr>
                </a:solidFill>
              </a:rPr>
              <a:t>Reliability Block Diagram (RBD) used for SIL verification</a:t>
            </a:r>
          </a:p>
          <a:p>
            <a:pPr marL="360000" lvl="1" indent="-216000">
              <a:spcBef>
                <a:spcPts val="300"/>
              </a:spcBef>
              <a:spcAft>
                <a:spcPts val="300"/>
              </a:spcAft>
            </a:pPr>
            <a:r>
              <a:rPr lang="en-GB" dirty="0">
                <a:solidFill>
                  <a:schemeClr val="tx1">
                    <a:lumMod val="95000"/>
                    <a:lumOff val="5000"/>
                  </a:schemeClr>
                </a:solidFill>
              </a:rPr>
              <a:t>Event Tree Analysis (ETA) used to confirm frequency of individual hazardous scenarios meet the risk target</a:t>
            </a:r>
          </a:p>
          <a:p>
            <a:pPr marL="360000" lvl="1" indent="-216000">
              <a:spcBef>
                <a:spcPts val="300"/>
              </a:spcBef>
              <a:spcAft>
                <a:spcPts val="300"/>
              </a:spcAft>
            </a:pPr>
            <a:endParaRPr lang="en-GB" dirty="0">
              <a:solidFill>
                <a:schemeClr val="tx1">
                  <a:lumMod val="75000"/>
                  <a:lumOff val="25000"/>
                </a:schemeClr>
              </a:solidFill>
            </a:endParaRPr>
          </a:p>
          <a:p>
            <a:pPr marL="360000" lvl="1" indent="-216000">
              <a:spcBef>
                <a:spcPts val="300"/>
              </a:spcBef>
              <a:spcAft>
                <a:spcPts val="300"/>
              </a:spcAft>
            </a:pPr>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endParaRPr lang="en-GB"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2023-06-15</a:t>
            </a:fld>
            <a:endParaRPr lang="sv-SE" dirty="0"/>
          </a:p>
        </p:txBody>
      </p:sp>
      <p:sp>
        <p:nvSpPr>
          <p:cNvPr id="3" name="TextBox 2"/>
          <p:cNvSpPr txBox="1"/>
          <p:nvPr/>
        </p:nvSpPr>
        <p:spPr>
          <a:xfrm>
            <a:off x="8735292" y="6233589"/>
            <a:ext cx="3263030" cy="338554"/>
          </a:xfrm>
          <a:prstGeom prst="rect">
            <a:avLst/>
          </a:prstGeom>
          <a:noFill/>
        </p:spPr>
        <p:txBody>
          <a:bodyPr wrap="square" rtlCol="0">
            <a:spAutoFit/>
          </a:bodyPr>
          <a:lstStyle/>
          <a:p>
            <a:pPr algn="l"/>
            <a:r>
              <a:rPr lang="en-US" sz="800" dirty="0">
                <a:solidFill>
                  <a:srgbClr val="666666"/>
                </a:solidFill>
              </a:rPr>
              <a:t>PFD = Probability of Failure on Demand </a:t>
            </a:r>
          </a:p>
          <a:p>
            <a:r>
              <a:rPr lang="en-US" sz="800" dirty="0">
                <a:solidFill>
                  <a:srgbClr val="666666"/>
                </a:solidFill>
              </a:rPr>
              <a:t>PFH = Average frequency of a dangerous failure per hour</a:t>
            </a:r>
            <a:endParaRPr lang="sv-SE" sz="800" dirty="0">
              <a:solidFill>
                <a:srgbClr val="666666"/>
              </a:solidFill>
            </a:endParaRPr>
          </a:p>
        </p:txBody>
      </p:sp>
    </p:spTree>
    <p:extLst>
      <p:ext uri="{BB962C8B-B14F-4D97-AF65-F5344CB8AC3E}">
        <p14:creationId xmlns:p14="http://schemas.microsoft.com/office/powerpoint/2010/main" val="16031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3"/>
          </p:nvPr>
        </p:nvSpPr>
        <p:spPr/>
        <p:txBody>
          <a:bodyPr/>
          <a:lstStyle/>
          <a:p>
            <a:r>
              <a:rPr lang="en-GB" dirty="0"/>
              <a:t>2	</a:t>
            </a:r>
            <a:endParaRPr lang="en-US" dirty="0"/>
          </a:p>
        </p:txBody>
      </p:sp>
      <p:sp>
        <p:nvSpPr>
          <p:cNvPr id="6" name="Text Placeholder 5"/>
          <p:cNvSpPr>
            <a:spLocks noGrp="1"/>
          </p:cNvSpPr>
          <p:nvPr>
            <p:ph type="body" sz="quarter" idx="14"/>
          </p:nvPr>
        </p:nvSpPr>
        <p:spPr/>
        <p:txBody>
          <a:bodyPr/>
          <a:lstStyle/>
          <a:p>
            <a:r>
              <a:rPr lang="en-GB" dirty="0"/>
              <a:t>ODIN PSS Safety Instrumented Functions </a:t>
            </a:r>
            <a:endParaRPr lang="en-US" dirty="0"/>
          </a:p>
        </p:txBody>
      </p:sp>
    </p:spTree>
    <p:extLst>
      <p:ext uri="{BB962C8B-B14F-4D97-AF65-F5344CB8AC3E}">
        <p14:creationId xmlns:p14="http://schemas.microsoft.com/office/powerpoint/2010/main" val="95918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ID Pattern for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9" name="Text Placeholder 8"/>
          <p:cNvSpPr>
            <a:spLocks noGrp="1"/>
          </p:cNvSpPr>
          <p:nvPr>
            <p:ph type="body" sz="quarter" idx="14"/>
          </p:nvPr>
        </p:nvSpPr>
        <p:spPr/>
        <p:txBody>
          <a:bodyPr/>
          <a:lstStyle/>
          <a:p>
            <a:endParaRPr lang="en-US"/>
          </a:p>
        </p:txBody>
      </p:sp>
      <p:sp>
        <p:nvSpPr>
          <p:cNvPr id="7" name="Content Placeholder 6"/>
          <p:cNvSpPr>
            <a:spLocks noGrp="1"/>
          </p:cNvSpPr>
          <p:nvPr>
            <p:ph idx="1"/>
          </p:nvPr>
        </p:nvSpPr>
        <p:spPr>
          <a:xfrm>
            <a:off x="1094400" y="2333296"/>
            <a:ext cx="9365782" cy="3997165"/>
          </a:xfrm>
        </p:spPr>
        <p:txBody>
          <a:bodyPr/>
          <a:lstStyle/>
          <a:p>
            <a:r>
              <a:rPr lang="en-GB" dirty="0"/>
              <a:t>System</a:t>
            </a:r>
          </a:p>
          <a:p>
            <a:pPr lvl="1"/>
            <a:r>
              <a:rPr lang="en-GB" dirty="0"/>
              <a:t>ODINPSS, TBLPSS, BIFROSTPSS, etc. </a:t>
            </a:r>
          </a:p>
          <a:p>
            <a:pPr marL="82550" lvl="1" indent="0">
              <a:buNone/>
            </a:pPr>
            <a:r>
              <a:rPr lang="en-GB" dirty="0"/>
              <a:t>Number</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1 	Emergency Switch-Off Button (ESOB)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2 	Main key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3 	Access Door interlock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4 	Access Door lock</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5 	High radiation interlock</a:t>
            </a:r>
            <a:endParaRPr lang="en-US" dirty="0">
              <a:ea typeface="Calibri" panose="020F0502020204030204" pitchFamily="34" charset="0"/>
              <a:cs typeface="Arial" panose="020B0604020202020204" pitchFamily="34" charset="0"/>
            </a:endParaRPr>
          </a:p>
          <a:p>
            <a:pPr>
              <a:lnSpc>
                <a:spcPts val="1400"/>
              </a:lnSpc>
              <a:spcAft>
                <a:spcPts val="0"/>
              </a:spcAft>
            </a:pPr>
            <a:endParaRPr lang="en-US"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3476297" y="1851243"/>
            <a:ext cx="6117020" cy="308290"/>
          </a:xfrm>
          <a:prstGeom prst="rect">
            <a:avLst/>
          </a:prstGeom>
        </p:spPr>
        <p:txBody>
          <a:bodyPr wrap="square">
            <a:spAutoFit/>
          </a:bodyPr>
          <a:lstStyle/>
          <a:p>
            <a:pPr>
              <a:lnSpc>
                <a:spcPts val="1400"/>
              </a:lnSpc>
              <a:spcAft>
                <a:spcPts val="1200"/>
              </a:spcAft>
            </a:pPr>
            <a:r>
              <a:rPr lang="en-GB" sz="2800" i="1" dirty="0" err="1">
                <a:latin typeface="Segoe UI Historic" panose="020B0502040204020203" pitchFamily="34" charset="0"/>
                <a:ea typeface="Calibri" panose="020F0502020204030204" pitchFamily="34" charset="0"/>
                <a:cs typeface="Arial" panose="020B0604020202020204" pitchFamily="34" charset="0"/>
              </a:rPr>
              <a:t>System</a:t>
            </a:r>
            <a:r>
              <a:rPr lang="en-GB" sz="2800" dirty="0" err="1">
                <a:latin typeface="Segoe UI Historic" panose="020B0502040204020203" pitchFamily="34" charset="0"/>
                <a:ea typeface="Calibri" panose="020F0502020204030204" pitchFamily="34" charset="0"/>
                <a:cs typeface="Arial" panose="020B0604020202020204" pitchFamily="34" charset="0"/>
              </a:rPr>
              <a:t>_SIF</a:t>
            </a:r>
            <a:r>
              <a:rPr lang="en-GB" sz="2800" i="1" dirty="0" err="1">
                <a:latin typeface="Segoe UI Historic" panose="020B0502040204020203" pitchFamily="34" charset="0"/>
                <a:ea typeface="Calibri" panose="020F0502020204030204" pitchFamily="34" charset="0"/>
                <a:cs typeface="Arial" panose="020B0604020202020204" pitchFamily="34" charset="0"/>
              </a:rPr>
              <a:t>Number</a:t>
            </a:r>
            <a:endParaRPr lang="en-US" sz="2800" i="1" dirty="0">
              <a:latin typeface="Segoe UI Historic"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94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ODIN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ODINPSS_SIF1</a:t>
            </a:r>
          </a:p>
        </p:txBody>
      </p:sp>
      <p:sp>
        <p:nvSpPr>
          <p:cNvPr id="2" name="Content Placeholder 1"/>
          <p:cNvSpPr>
            <a:spLocks noGrp="1"/>
          </p:cNvSpPr>
          <p:nvPr>
            <p:ph idx="1"/>
          </p:nvPr>
        </p:nvSpPr>
        <p:spPr/>
        <p:txBody>
          <a:bodyPr/>
          <a:lstStyle/>
          <a:p>
            <a:r>
              <a:rPr lang="en-GB" sz="1600" dirty="0"/>
              <a:t>If any Emergency Switch-OFF Button (ESOB) in the ODIN PSS controlled area is pressed, close the </a:t>
            </a:r>
            <a:r>
              <a:rPr lang="en-GB" sz="1600" b="1" dirty="0"/>
              <a:t>instrument shutter </a:t>
            </a:r>
            <a:r>
              <a:rPr lang="en-GB" sz="1600" dirty="0"/>
              <a:t>and prevent its opening.</a:t>
            </a:r>
            <a:endParaRPr lang="en-US" sz="1600" dirty="0"/>
          </a:p>
          <a:p>
            <a:r>
              <a:rPr lang="en-GB" sz="1600" dirty="0"/>
              <a:t>Additionally, if the instrument shutter is detected open after the ESOB is detected pressed, and the bending magnets are detected energised (</a:t>
            </a:r>
            <a:r>
              <a:rPr lang="en-GB" sz="1600" dirty="0" err="1"/>
              <a:t>BoT</a:t>
            </a:r>
            <a:r>
              <a:rPr lang="en-GB" sz="1600" dirty="0"/>
              <a:t> allowed), de-energise the following EUC:</a:t>
            </a:r>
            <a:r>
              <a:rPr lang="en-US" sz="1600" dirty="0"/>
              <a:t> </a:t>
            </a:r>
          </a:p>
          <a:p>
            <a:r>
              <a:rPr lang="en-US" sz="1600" b="1" dirty="0"/>
              <a:t>Proton Beam Actuators: </a:t>
            </a:r>
            <a:endParaRPr lang="en-US" sz="1600" dirty="0"/>
          </a:p>
          <a:p>
            <a:pPr lvl="1"/>
            <a:r>
              <a:rPr lang="en-US" sz="1600" dirty="0"/>
              <a:t>Ion Source (ISrc) High Voltage Power Supply (HVPS);</a:t>
            </a:r>
          </a:p>
          <a:p>
            <a:pPr lvl="1"/>
            <a:r>
              <a:rPr lang="en-US" sz="1600" dirty="0"/>
              <a:t>Grounding relay</a:t>
            </a:r>
            <a:endParaRPr lang="en-US" sz="1200" dirty="0"/>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2023-06-15</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panose="020B0604020202020204" pitchFamily="34" charset="0"/>
              </a:rPr>
              <a:t/>
            </a: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p:nvPr/>
        </p:nvSpPr>
        <p:spPr>
          <a:xfrm>
            <a:off x="6114641" y="4368884"/>
            <a:ext cx="4522186" cy="184665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dirty="0"/>
              <a:t>Reset conditions:  </a:t>
            </a:r>
            <a:endParaRPr lang="en-US" dirty="0"/>
          </a:p>
          <a:p>
            <a:r>
              <a:rPr lang="en-GB" sz="1600" dirty="0"/>
              <a:t>ODIN PSS SIS shall be manually reset after a shutdown caused by pressing the emergency switch-off pushbutton, before allowing operation.  </a:t>
            </a:r>
          </a:p>
          <a:p>
            <a:r>
              <a:rPr lang="en-GB" sz="1600" dirty="0"/>
              <a:t>All buttons shall be unlatched prior to allowing manually reset.</a:t>
            </a:r>
            <a:endParaRPr lang="en-US" sz="1600" dirty="0"/>
          </a:p>
        </p:txBody>
      </p:sp>
      <p:sp>
        <p:nvSpPr>
          <p:cNvPr id="7" name="Rectangle 6"/>
          <p:cNvSpPr/>
          <p:nvPr/>
        </p:nvSpPr>
        <p:spPr>
          <a:xfrm>
            <a:off x="6482384" y="2962192"/>
            <a:ext cx="4154443"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[Radhaz62]</a:t>
            </a:r>
          </a:p>
          <a:p>
            <a:r>
              <a:rPr lang="en-US" sz="1600" dirty="0"/>
              <a:t>....</a:t>
            </a:r>
          </a:p>
          <a:p>
            <a:r>
              <a:rPr lang="en-US" sz="1600" dirty="0"/>
              <a:t>d) Possibility to manually switch-off the neutron beam from inside the cave (safety interlock system).</a:t>
            </a:r>
          </a:p>
        </p:txBody>
      </p:sp>
      <p:sp>
        <p:nvSpPr>
          <p:cNvPr id="10" name="TextBox 9">
            <a:extLst>
              <a:ext uri="{FF2B5EF4-FFF2-40B4-BE49-F238E27FC236}">
                <a16:creationId xmlns:a16="http://schemas.microsoft.com/office/drawing/2014/main" id="{184B9066-63CE-DF5A-3B13-8229164924A1}"/>
              </a:ext>
            </a:extLst>
          </p:cNvPr>
          <p:cNvSpPr txBox="1"/>
          <p:nvPr/>
        </p:nvSpPr>
        <p:spPr>
          <a:xfrm>
            <a:off x="1195647" y="4153440"/>
            <a:ext cx="3740736" cy="2062103"/>
          </a:xfrm>
          <a:prstGeom prst="rect">
            <a:avLst/>
          </a:prstGeom>
          <a:noFill/>
          <a:ln>
            <a:solidFill>
              <a:schemeClr val="tx1"/>
            </a:solidFill>
          </a:ln>
        </p:spPr>
        <p:txBody>
          <a:bodyPr wrap="square">
            <a:spAutoFit/>
          </a:bodyPr>
          <a:lstStyle/>
          <a:p>
            <a:r>
              <a:rPr lang="en-GB" sz="1600" dirty="0">
                <a:solidFill>
                  <a:schemeClr val="dk1"/>
                </a:solidFill>
              </a:rPr>
              <a:t>ODINPSS_SIF1 is a manually activated SIF (requiring a person to press an E-Switch Off button). No SIL Determination is performed for this SIF, and the credit taken for this SIF is limited to 0.1. For the design purpose, ODINPSS_SIF1 is to be designed to meet the SIL 1 requirements.</a:t>
            </a:r>
          </a:p>
        </p:txBody>
      </p:sp>
    </p:spTree>
    <p:extLst>
      <p:ext uri="{BB962C8B-B14F-4D97-AF65-F5344CB8AC3E}">
        <p14:creationId xmlns:p14="http://schemas.microsoft.com/office/powerpoint/2010/main" val="4790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1826</TotalTime>
  <Words>2534</Words>
  <Application>Microsoft Office PowerPoint</Application>
  <PresentationFormat>Widescreen</PresentationFormat>
  <Paragraphs>428</Paragraphs>
  <Slides>32</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Courier New</vt:lpstr>
      <vt:lpstr>MS Mincho</vt:lpstr>
      <vt:lpstr>Segoe UI</vt:lpstr>
      <vt:lpstr>Segoe UI Historic</vt:lpstr>
      <vt:lpstr>Segoe UI Light</vt:lpstr>
      <vt:lpstr>Segoe UI Semibold</vt:lpstr>
      <vt:lpstr>Times New Roman</vt:lpstr>
      <vt:lpstr>Wingdings</vt:lpstr>
      <vt:lpstr>Office-tema</vt:lpstr>
      <vt:lpstr>PowerPoint Presentation</vt:lpstr>
      <vt:lpstr>SIL Assessment for ESS Instruments PSS SIFs</vt:lpstr>
      <vt:lpstr>Agenda</vt:lpstr>
      <vt:lpstr>PowerPoint Presentation</vt:lpstr>
      <vt:lpstr>PSS SIL Assessment</vt:lpstr>
      <vt:lpstr>SIL Determination and Verification</vt:lpstr>
      <vt:lpstr>PowerPoint Presentation</vt:lpstr>
      <vt:lpstr>ID Pattern for SIFs </vt:lpstr>
      <vt:lpstr>ODIN PSS SIFs </vt:lpstr>
      <vt:lpstr>ODIN PSS SIFs </vt:lpstr>
      <vt:lpstr>ODIN PSS SIFs </vt:lpstr>
      <vt:lpstr>ODIN PSS SIFs </vt:lpstr>
      <vt:lpstr>ODIN PSS SIFs </vt:lpstr>
      <vt:lpstr>PowerPoint Presentation</vt:lpstr>
      <vt:lpstr>RBD for ODINPSS_SIF1, SIF2, SIF4</vt:lpstr>
      <vt:lpstr>SIL Verification Results</vt:lpstr>
      <vt:lpstr>SIL Verification Results</vt:lpstr>
      <vt:lpstr>Event Tree Analysis (ETA)</vt:lpstr>
      <vt:lpstr>Event Tree Analysis (ETA)</vt:lpstr>
      <vt:lpstr>Event Tree Analysis (ETA)</vt:lpstr>
      <vt:lpstr>Conclusions and Questions to the Committee</vt:lpstr>
      <vt:lpstr>PowerPoint Presentation</vt:lpstr>
      <vt:lpstr>TBL PSS SIFs</vt:lpstr>
      <vt:lpstr>TBL PSS SIFs</vt:lpstr>
      <vt:lpstr>BIFROST PSS SIFs</vt:lpstr>
      <vt:lpstr>BIFROST PSS SIFs</vt:lpstr>
      <vt:lpstr>PowerPoint Presentation</vt:lpstr>
      <vt:lpstr>SIL verification Results</vt:lpstr>
      <vt:lpstr>SIL verification Results</vt:lpstr>
      <vt:lpstr>Event Tree Analysis (ETA)</vt:lpstr>
      <vt:lpstr>Thank you for your attention!</vt:lpstr>
      <vt:lpstr>Backup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Denis Paulic</cp:lastModifiedBy>
  <cp:revision>97</cp:revision>
  <cp:lastPrinted>2019-03-08T10:27:30Z</cp:lastPrinted>
  <dcterms:created xsi:type="dcterms:W3CDTF">2020-01-21T09:56:49Z</dcterms:created>
  <dcterms:modified xsi:type="dcterms:W3CDTF">2023-06-15T11:54:08Z</dcterms:modified>
</cp:coreProperties>
</file>