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96" r:id="rId3"/>
    <p:sldId id="297" r:id="rId4"/>
    <p:sldId id="299" r:id="rId5"/>
    <p:sldId id="300" r:id="rId6"/>
    <p:sldId id="301" r:id="rId7"/>
    <p:sldId id="289" r:id="rId8"/>
    <p:sldId id="302" r:id="rId9"/>
    <p:sldId id="298" r:id="rId10"/>
    <p:sldId id="29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E0"/>
    <a:srgbClr val="666666"/>
    <a:srgbClr val="E5F0EC"/>
    <a:srgbClr val="CCCCCC"/>
    <a:srgbClr val="FECC99"/>
    <a:srgbClr val="FEE6CC"/>
    <a:srgbClr val="CCDFDB"/>
    <a:srgbClr val="D7E59A"/>
    <a:srgbClr val="EBF1CB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81" autoAdjust="0"/>
  </p:normalViewPr>
  <p:slideViewPr>
    <p:cSldViewPr snapToGrid="0" snapToObjects="1">
      <p:cViewPr>
        <p:scale>
          <a:sx n="97" d="100"/>
          <a:sy n="97" d="100"/>
        </p:scale>
        <p:origin x="2160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2023-10-18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als.github.io/projects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p4.ac.uk/html/ctruncate.htm" TargetMode="External"/><Relationship Id="rId2" Type="http://schemas.openxmlformats.org/officeDocument/2006/relationships/hyperlink" Target="https://www.ccp4.ac.uk/html/aimless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0" u="none" strike="noStrike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NMX software status update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From events to a structural model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Justin Bergmann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25.10.2023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AA866-5309-0818-2914-E9D2237D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647" y="2771661"/>
            <a:ext cx="9360000" cy="657339"/>
          </a:xfrm>
        </p:spPr>
        <p:txBody>
          <a:bodyPr/>
          <a:lstStyle/>
          <a:p>
            <a:r>
              <a:rPr lang="en-SE" dirty="0"/>
              <a:t>Questions and sugestions?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E37F3-8F17-D5D7-30CE-2A0FE9C8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7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5F3D-0A8F-D378-CCB4-A412496B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Milestones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7C6A6-DEE8-2AC2-CE7C-077FC8E0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17C9B-F637-CF85-92FB-4B0767B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655F35-CC8B-2C56-08C0-46EF662B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841" y="1739787"/>
            <a:ext cx="5182227" cy="4163655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GB" dirty="0"/>
              <a:t>M1 = Spot integration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M2 = Scaling for multiple detector panels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M3 = Adaptation to actual NMX data format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M4 = position uncertainty acceptance criteria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M5 = Complete Data reduction ready and tested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M6 = User interface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FC7E2F-9167-FD33-68A1-BC6CB9CB6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From now to Hot </a:t>
            </a:r>
            <a:r>
              <a:rPr lang="en-GB" dirty="0" err="1"/>
              <a:t>Comissoning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29DBD49-30F5-055B-1A98-8F902443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2023-10-18</a:t>
            </a:fld>
            <a:endParaRPr lang="sv-S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B66FE21-87AC-8546-4CAF-AF6C72447D97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989607"/>
            <a:ext cx="4994275" cy="3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event data to a structural model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331331"/>
            <a:ext cx="4328937" cy="4768062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1600" dirty="0"/>
              <a:t>Data readout from detector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Simulating data to test following steps </a:t>
            </a:r>
            <a:r>
              <a:rPr lang="en-US" sz="1600" b="1" dirty="0">
                <a:solidFill>
                  <a:srgbClr val="92D050"/>
                </a:solidFill>
              </a:rPr>
              <a:t>✓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TOA to </a:t>
            </a:r>
            <a:r>
              <a:rPr lang="en-US" sz="1600" dirty="0" err="1"/>
              <a:t>λ</a:t>
            </a:r>
            <a:r>
              <a:rPr lang="en-US" sz="1600" dirty="0"/>
              <a:t> (TOA to </a:t>
            </a:r>
            <a:r>
              <a:rPr lang="en-US" sz="1600" dirty="0" err="1"/>
              <a:t>λ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2D050"/>
                </a:solidFill>
              </a:rPr>
              <a:t>✓</a:t>
            </a:r>
            <a:r>
              <a:rPr lang="en-US" sz="1600" dirty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Spot finding </a:t>
            </a:r>
            <a:r>
              <a:rPr lang="en-US" sz="1600" b="1" dirty="0">
                <a:solidFill>
                  <a:srgbClr val="92D050"/>
                </a:solidFill>
              </a:rPr>
              <a:t>✓</a:t>
            </a:r>
            <a:endParaRPr lang="en-US" sz="1600" dirty="0"/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Indexing </a:t>
            </a:r>
            <a:r>
              <a:rPr lang="en-US" sz="1600" b="1" dirty="0">
                <a:solidFill>
                  <a:srgbClr val="92D050"/>
                </a:solidFill>
              </a:rPr>
              <a:t>✓</a:t>
            </a:r>
            <a:endParaRPr lang="en-US" sz="1600" dirty="0"/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Refine indexing </a:t>
            </a:r>
            <a:r>
              <a:rPr lang="en-US" sz="1600" b="1" dirty="0">
                <a:solidFill>
                  <a:srgbClr val="92D050"/>
                </a:solidFill>
              </a:rPr>
              <a:t>✓</a:t>
            </a:r>
            <a:endParaRPr lang="en-US" sz="1600" dirty="0"/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Spot integration (</a:t>
            </a:r>
            <a:r>
              <a:rPr lang="en-US" sz="1600" b="1" dirty="0">
                <a:solidFill>
                  <a:srgbClr val="92D050"/>
                </a:solidFill>
              </a:rPr>
              <a:t>✓</a:t>
            </a:r>
            <a:r>
              <a:rPr lang="en-US" sz="1600" dirty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Scaling 🕒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Merging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I to SFs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Phasing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completion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Refinement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 calculation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The data workflow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648F32-1BE7-B4C3-CFE0-B9BF486B76F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241592" y="1096177"/>
            <a:ext cx="3577095" cy="52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8143-048B-0DDE-AE22-03E10893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2F61A-1766-D7E7-C2C5-59BD144E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3571B-A19E-BC80-707B-47333781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F7C2D2-CA48-0BAD-5E5A-C684D517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82" y="2072333"/>
            <a:ext cx="6272171" cy="47680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Binning of data to Time of flight (TOF) bins </a:t>
            </a:r>
            <a:r>
              <a:rPr lang="en-US" sz="2000" b="1" dirty="0">
                <a:solidFill>
                  <a:srgbClr val="92D050"/>
                </a:solidFill>
              </a:rPr>
              <a:t>✓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 reflection overlap</a:t>
            </a:r>
          </a:p>
          <a:p>
            <a:pPr lvl="1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adjustment of bin size</a:t>
            </a:r>
          </a:p>
          <a:p>
            <a:pPr lvl="1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 in several seconds or a few minutes (multiple times faster than data collection)</a:t>
            </a:r>
          </a:p>
          <a:p>
            <a:pP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TOA conversion  to TOF in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scipp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TOF to </a:t>
            </a:r>
            <a:r>
              <a:rPr lang="en-US" dirty="0" err="1"/>
              <a:t>λ</a:t>
            </a:r>
            <a:r>
              <a:rPr lang="en-US" dirty="0"/>
              <a:t> in DIALS (</a:t>
            </a:r>
            <a:r>
              <a:rPr lang="en-US" sz="2000" b="1" dirty="0">
                <a:solidFill>
                  <a:srgbClr val="92D050"/>
                </a:solidFill>
              </a:rPr>
              <a:t>✓</a:t>
            </a:r>
            <a:r>
              <a:rPr lang="en-US" dirty="0"/>
              <a:t>)</a:t>
            </a:r>
          </a:p>
          <a:p>
            <a:pPr lvl="1"/>
            <a:r>
              <a:rPr lang="en-GB" sz="1600" dirty="0">
                <a:solidFill>
                  <a:srgbClr val="00B0F0"/>
                </a:solidFill>
                <a:hlinkClick r:id="rId2"/>
              </a:rPr>
              <a:t>https://dials.github.io/projects.html</a:t>
            </a:r>
            <a:endParaRPr lang="en-GB" sz="1600" dirty="0">
              <a:solidFill>
                <a:srgbClr val="00B0F0"/>
              </a:solidFill>
            </a:endParaRPr>
          </a:p>
          <a:p>
            <a:pPr lvl="1"/>
            <a:endParaRPr lang="en-GB" sz="1600" dirty="0">
              <a:solidFill>
                <a:srgbClr val="00B0F0"/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ED8A78-35A8-7179-6D9B-B9C42555D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event data to image like data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D871D6D-1367-8682-E0A9-2B61598C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2023-10-19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B9934-B50A-E7BD-5A32-DC07B465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779" y="4190854"/>
            <a:ext cx="2159000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A9C6A-63B3-FFE1-6700-1B045AA53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400" y="2413909"/>
            <a:ext cx="1930400" cy="1881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9D7425-1C2D-0840-6CC2-659B3AB6C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400" y="4207643"/>
            <a:ext cx="1930400" cy="2044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F5A4CB-CD67-66A5-96A9-176DBDDA1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736" y="182968"/>
            <a:ext cx="29083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911B-AB02-01BC-0E0E-77047DC4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Datarecduction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32D05-D56E-4224-C0AD-56354356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6C055-7010-A7E4-AD1C-CFB0F2FC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64B5EAD-10C8-29CB-C532-CA6BCAE516F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770754" y="1318506"/>
            <a:ext cx="2635073" cy="312168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B6CA06-A5F9-E571-43C0-E6E84E044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From image data to reflexes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437AA1B-BC25-3C72-5056-05A48C0F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2023-10-19</a:t>
            </a:fld>
            <a:endParaRPr lang="sv-SE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615D1B7-BC22-1CD4-39BB-CF7170D05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Spot finding </a:t>
            </a:r>
            <a:r>
              <a:rPr lang="en-US" sz="2000" b="1" dirty="0">
                <a:solidFill>
                  <a:srgbClr val="92D050"/>
                </a:solidFill>
              </a:rPr>
              <a:t>✓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600" dirty="0"/>
              <a:t>pixel thresholding process followed by the determination of connected regions and size, centre of mass and total intensity estimation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American Typewriter" panose="02090604020004020304" pitchFamily="18" charset="77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Indexing </a:t>
            </a:r>
            <a:r>
              <a:rPr lang="en-US" sz="2000" b="1" i="1" dirty="0">
                <a:solidFill>
                  <a:srgbClr val="92D050"/>
                </a:solidFill>
              </a:rPr>
              <a:t>✓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Use orientation matrix is used to assign Miller indices to reciprocal-lattice points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Refine indexing </a:t>
            </a:r>
            <a:r>
              <a:rPr lang="en-US" sz="1800" b="1" dirty="0">
                <a:solidFill>
                  <a:srgbClr val="92D050"/>
                </a:solidFill>
              </a:rPr>
              <a:t>✓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/>
              <a:t>Refining one general model of the instrument to use in the following processing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Spot integration (</a:t>
            </a:r>
            <a:r>
              <a:rPr lang="en-US" sz="1800" b="1" dirty="0">
                <a:solidFill>
                  <a:srgbClr val="92D050"/>
                </a:solidFill>
              </a:rPr>
              <a:t>✓</a:t>
            </a:r>
            <a:r>
              <a:rPr lang="en-US" dirty="0"/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600" dirty="0"/>
              <a:t>peak intensity is evaluated </a:t>
            </a:r>
            <a:r>
              <a:rPr lang="en-GB" sz="1600" i="1" dirty="0"/>
              <a:t>via</a:t>
            </a:r>
            <a:r>
              <a:rPr lang="en-GB" sz="1600" dirty="0"/>
              <a:t> summation integration or profile fitting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2875" lvl="1" indent="0">
              <a:buNone/>
            </a:pPr>
            <a:r>
              <a:rPr lang="en-GB" dirty="0"/>
              <a:t>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AE9B67-8F00-2E2A-44CB-F3457840B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709" y="4735070"/>
            <a:ext cx="6428129" cy="21229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2673B4-A380-6673-BB29-BD0B062F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731" y="1039003"/>
            <a:ext cx="4218776" cy="36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79067C-2179-F19E-7A45-5A5512B3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(work in progress)</a:t>
            </a:r>
            <a:br>
              <a:rPr lang="en-US"/>
            </a:b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A1668-9C91-5EE2-1476-8574AD65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AC652-4B3A-09DB-4144-4D78805A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816616" cy="47680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>
                <a:effectLst/>
              </a:rPr>
              <a:t>Developing of a replacing python package mainly by Mikael Lund</a:t>
            </a:r>
          </a:p>
          <a:p>
            <a:pPr>
              <a:buFont typeface="Wingdings" pitchFamily="2" charset="2"/>
              <a:buChar char="q"/>
            </a:pPr>
            <a:r>
              <a:rPr lang="en-GB" dirty="0">
                <a:effectLst/>
              </a:rPr>
              <a:t>scaling and normalization of Laue intensity data</a:t>
            </a:r>
          </a:p>
          <a:p>
            <a:pPr>
              <a:buFont typeface="Wingdings" pitchFamily="2" charset="2"/>
              <a:buChar char="q"/>
            </a:pPr>
            <a:r>
              <a:rPr lang="en-GB" dirty="0">
                <a:effectLst/>
              </a:rPr>
              <a:t>yield fully corrected structure amplitudes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P</a:t>
            </a:r>
            <a:r>
              <a:rPr lang="en-SE" dirty="0"/>
              <a:t>rogram has to be rewritten to adjust for prosessing several detectors</a:t>
            </a:r>
          </a:p>
          <a:p>
            <a:pPr>
              <a:buFont typeface="Wingdings" pitchFamily="2" charset="2"/>
              <a:buChar char="q"/>
            </a:pPr>
            <a:r>
              <a:rPr lang="en-SE" dirty="0"/>
              <a:t>LSCALE is runing in a Docker container on a modern computer</a:t>
            </a:r>
          </a:p>
          <a:p>
            <a:pPr>
              <a:buFont typeface="Wingdings" pitchFamily="2" charset="2"/>
              <a:buChar char="q"/>
            </a:pPr>
            <a:r>
              <a:rPr lang="en-SE" dirty="0"/>
              <a:t>Pyscale is in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48EC3-253F-153F-C620-0671A1565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400" y="922712"/>
            <a:ext cx="9360000" cy="507076"/>
          </a:xfrm>
        </p:spPr>
        <p:txBody>
          <a:bodyPr/>
          <a:lstStyle/>
          <a:p>
            <a:r>
              <a:rPr lang="en-GB" i="1">
                <a:effectLst/>
                <a:latin typeface="Helvetica" pitchFamily="2" charset="0"/>
              </a:rPr>
              <a:t>LSCALE / </a:t>
            </a:r>
            <a:r>
              <a:rPr lang="en-GB" i="1" err="1">
                <a:effectLst/>
                <a:latin typeface="Helvetica" pitchFamily="2" charset="0"/>
              </a:rPr>
              <a:t>PySCALE</a:t>
            </a:r>
            <a:endParaRPr lang="en-GB">
              <a:effectLst/>
              <a:latin typeface="Helvetica" pitchFamily="2" charset="0"/>
            </a:endParaRPr>
          </a:p>
          <a:p>
            <a:endParaRPr lang="en-S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9C2F2-6060-5845-8511-2BE9978B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0" y="1562400"/>
            <a:ext cx="2235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04DCE2-0CCC-F4BD-B913-747520AC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Finalysing data reduction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54226-3911-8A28-5C51-91678BC0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24F3E-6922-429C-2155-0B9455455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10891654" cy="47680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/>
              <a:t>Mergin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GB" sz="1600" dirty="0"/>
              <a:t>AIMLESS (CCP4) </a:t>
            </a:r>
            <a:r>
              <a:rPr lang="en-GB" sz="1600" dirty="0">
                <a:solidFill>
                  <a:srgbClr val="00B0F0"/>
                </a:solidFill>
                <a:hlinkClick r:id="rId2"/>
              </a:rPr>
              <a:t>https://www.ccp4.ac.uk/html/aimless.html</a:t>
            </a:r>
            <a:endParaRPr lang="en-GB" sz="1600" dirty="0">
              <a:solidFill>
                <a:srgbClr val="00B0F0"/>
              </a:solidFill>
            </a:endParaRPr>
          </a:p>
          <a:p>
            <a:pPr marL="144000" lvl="1" indent="0">
              <a:buNone/>
            </a:pPr>
            <a:r>
              <a:rPr lang="en-GB" sz="1600" dirty="0"/>
              <a:t>	scale refinement, using strong data for an initial scale</a:t>
            </a:r>
          </a:p>
          <a:p>
            <a:pPr marL="144000" lvl="1" indent="0">
              <a:buNone/>
            </a:pPr>
            <a:endParaRPr lang="en-GB" sz="1600" dirty="0"/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I to SFs 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/>
              <a:t>CTRUNCATE (CCP4</a:t>
            </a:r>
            <a:r>
              <a:rPr lang="en-SE" sz="1600" dirty="0"/>
              <a:t>) </a:t>
            </a:r>
            <a:r>
              <a:rPr lang="en-GB" sz="1600" dirty="0">
                <a:hlinkClick r:id="rId3"/>
              </a:rPr>
              <a:t>https://www.ccp4.ac.uk/html/ctruncate.htm</a:t>
            </a:r>
            <a:endParaRPr lang="en-GB" sz="1600" dirty="0"/>
          </a:p>
          <a:p>
            <a:pPr marL="360000" lvl="3" indent="0">
              <a:buNone/>
            </a:pPr>
            <a:r>
              <a:rPr lang="en-GB" dirty="0"/>
              <a:t>	Conversion of measured intensities to structure factors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0C33F5-716A-529C-7B30-1FEB60CDC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AIMLESS (CCP4)</a:t>
            </a:r>
          </a:p>
          <a:p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A3067-B6D8-FDA9-B129-CC758D24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154" y="1582910"/>
            <a:ext cx="3390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DB8DD3-EC28-4E55-E828-D0244699D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044" y="153096"/>
            <a:ext cx="2711734" cy="28251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FC72E4-618C-2032-1EFD-0A404FBC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building and refinement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8385E-ADB1-4101-6FB1-897B4C2E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6978-DA9B-0D3B-7837-2E167701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B07BE-EDA6-AC9D-BD32-CB4F65B4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/>
              <a:t>Phasing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Modelbuilding</a:t>
            </a:r>
          </a:p>
          <a:p>
            <a:pPr lvl="1">
              <a:buFont typeface="Wingdings" pitchFamily="2" charset="2"/>
              <a:buChar char="q"/>
            </a:pPr>
            <a:r>
              <a:rPr lang="en-SE" sz="1600" dirty="0"/>
              <a:t>Adding of hydrogen atoms to the model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/>
              <a:t>D</a:t>
            </a:r>
            <a:r>
              <a:rPr lang="en-SE" sz="1600" dirty="0"/>
              <a:t>etermination of protonation states for acidic and basic side chains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/>
              <a:t>H</a:t>
            </a:r>
            <a:r>
              <a:rPr lang="en-SE" sz="1600" dirty="0"/>
              <a:t>ydrogen orientation for water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Refinement</a:t>
            </a:r>
          </a:p>
          <a:p>
            <a:pPr lvl="2">
              <a:buFont typeface="Wingdings" pitchFamily="2" charset="2"/>
              <a:buChar char="q"/>
            </a:pPr>
            <a:r>
              <a:rPr lang="en-GB" sz="1600" dirty="0" err="1"/>
              <a:t>Phenix</a:t>
            </a:r>
            <a:endParaRPr lang="en-GB" sz="1600" dirty="0"/>
          </a:p>
          <a:p>
            <a:pPr lvl="2">
              <a:buFont typeface="Wingdings" pitchFamily="2" charset="2"/>
              <a:buChar char="q"/>
            </a:pPr>
            <a:r>
              <a:rPr lang="en-GB" sz="1600" dirty="0"/>
              <a:t>Refmac5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/>
              <a:t>S</a:t>
            </a:r>
            <a:r>
              <a:rPr lang="en-SE" sz="1600" dirty="0"/>
              <a:t>olvent correction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/>
              <a:t>R</a:t>
            </a:r>
            <a:r>
              <a:rPr lang="en-SE" sz="1600" dirty="0"/>
              <a:t>estraints and constraints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Validation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646F3E-DE9C-504B-8375-351BAFFC2F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From intensities to a model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20764E-4BBD-F5AA-A5CC-FAF77479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2023-10-20</a:t>
            </a:fld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CF3B5-5A3C-830F-3BB5-E3EEB74C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446" y="2978249"/>
            <a:ext cx="3969468" cy="37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1DCAA-CD0F-F823-56AA-9F8BA746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projects and Concerns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84882-6E78-1D0D-6F48-16271856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1011E-5537-5F80-46B0-9298FCF1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800AB-1F44-E0B5-F191-04A81205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238" y="1228371"/>
            <a:ext cx="10281523" cy="4768062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GB" dirty="0"/>
              <a:t>Strategy calculation</a:t>
            </a:r>
          </a:p>
          <a:p>
            <a:pPr algn="just">
              <a:buFont typeface="Wingdings" pitchFamily="2" charset="2"/>
              <a:buChar char="q"/>
            </a:pPr>
            <a:r>
              <a:rPr lang="en-GB" dirty="0"/>
              <a:t>User interface</a:t>
            </a:r>
          </a:p>
          <a:p>
            <a:pPr algn="just">
              <a:buFont typeface="Wingdings" pitchFamily="2" charset="2"/>
              <a:buChar char="q"/>
            </a:pPr>
            <a:r>
              <a:rPr lang="en-GB" dirty="0"/>
              <a:t>Scaling ready on time </a:t>
            </a:r>
          </a:p>
          <a:p>
            <a:pPr algn="just">
              <a:buFont typeface="Wingdings" pitchFamily="2" charset="2"/>
              <a:buChar char="q"/>
            </a:pPr>
            <a:r>
              <a:rPr lang="en-GB" dirty="0"/>
              <a:t>Move of DMSC to DTU</a:t>
            </a:r>
          </a:p>
          <a:p>
            <a:pPr algn="just">
              <a:buFont typeface="Wingdings" pitchFamily="2" charset="2"/>
              <a:buChar char="q"/>
            </a:pPr>
            <a:r>
              <a:rPr lang="en-GB" dirty="0"/>
              <a:t>Detachment of DMSC and ESS</a:t>
            </a:r>
          </a:p>
          <a:p>
            <a:pPr algn="just">
              <a:buFont typeface="Wingdings" pitchFamily="2" charset="2"/>
              <a:buChar char="q"/>
            </a:pPr>
            <a:r>
              <a:rPr lang="en-GB" dirty="0">
                <a:solidFill>
                  <a:srgbClr val="666666"/>
                </a:solidFill>
                <a:effectLst/>
                <a:latin typeface="SegoeUI"/>
              </a:rPr>
              <a:t>Loss of personnel in ECDC and DMSC due to DMSC office move –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effectLst/>
                <a:latin typeface="SegoeUI"/>
              </a:rPr>
              <a:t>eventually including NMX IDS </a:t>
            </a:r>
            <a:endParaRPr lang="en-GB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E90E0D-8441-BE41-0D18-756F2A09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63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68578</TotalTime>
  <Words>507</Words>
  <Application>Microsoft Macintosh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American Typewriter</vt:lpstr>
      <vt:lpstr>Arial</vt:lpstr>
      <vt:lpstr>Calibri</vt:lpstr>
      <vt:lpstr>Helvetica</vt:lpstr>
      <vt:lpstr>Roboto</vt:lpstr>
      <vt:lpstr>Segoe UI</vt:lpstr>
      <vt:lpstr>Segoe UI Light</vt:lpstr>
      <vt:lpstr>Segoe UI Semibold</vt:lpstr>
      <vt:lpstr>SegoeUI</vt:lpstr>
      <vt:lpstr>Wingdings</vt:lpstr>
      <vt:lpstr>Office-tema</vt:lpstr>
      <vt:lpstr>NMX software status update</vt:lpstr>
      <vt:lpstr>Milestones</vt:lpstr>
      <vt:lpstr>From event data to a structural model</vt:lpstr>
      <vt:lpstr>Data reduction</vt:lpstr>
      <vt:lpstr>Datarecduction</vt:lpstr>
      <vt:lpstr>Scaling (work in progress) </vt:lpstr>
      <vt:lpstr>Finalysing data reduction</vt:lpstr>
      <vt:lpstr>Model building and refinement</vt:lpstr>
      <vt:lpstr>Open projects and Concerns</vt:lpstr>
      <vt:lpstr>Questions and sugestions?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Bergmann</cp:lastModifiedBy>
  <cp:revision>49</cp:revision>
  <cp:lastPrinted>2019-03-08T10:27:30Z</cp:lastPrinted>
  <dcterms:created xsi:type="dcterms:W3CDTF">2020-02-21T09:45:15Z</dcterms:created>
  <dcterms:modified xsi:type="dcterms:W3CDTF">2023-10-24T10:40:09Z</dcterms:modified>
</cp:coreProperties>
</file>