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1244" r:id="rId3"/>
    <p:sldId id="1230" r:id="rId4"/>
    <p:sldId id="1250" r:id="rId5"/>
    <p:sldId id="1249" r:id="rId6"/>
    <p:sldId id="1251" r:id="rId7"/>
    <p:sldId id="1248" r:id="rId8"/>
    <p:sldId id="1252" r:id="rId9"/>
    <p:sldId id="1232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9CD5F2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9" autoAdjust="0"/>
    <p:restoredTop sz="81983" autoAdjust="0"/>
  </p:normalViewPr>
  <p:slideViewPr>
    <p:cSldViewPr snapToGrid="0" snapToObjects="1">
      <p:cViewPr varScale="1">
        <p:scale>
          <a:sx n="101" d="100"/>
          <a:sy n="101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8FDC5-AA3E-B547-9AB5-50C649CFC791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29016B58-0E7E-3345-B6CE-AF682FED78D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/>
            <a:t>Experiment control</a:t>
          </a:r>
        </a:p>
      </dgm:t>
    </dgm:pt>
    <dgm:pt modelId="{B7BC8A69-EC57-E842-90AD-65D44A58056F}" type="parTrans" cxnId="{07ED0B55-9B6E-A140-B89E-B8E11C19CB97}">
      <dgm:prSet/>
      <dgm:spPr/>
      <dgm:t>
        <a:bodyPr/>
        <a:lstStyle/>
        <a:p>
          <a:endParaRPr lang="en-US" sz="1200"/>
        </a:p>
      </dgm:t>
    </dgm:pt>
    <dgm:pt modelId="{3E15FD49-50ED-1747-A66B-269E42424823}" type="sibTrans" cxnId="{07ED0B55-9B6E-A140-B89E-B8E11C19CB97}">
      <dgm:prSet/>
      <dgm:spPr/>
      <dgm:t>
        <a:bodyPr/>
        <a:lstStyle/>
        <a:p>
          <a:endParaRPr lang="en-US" sz="1200"/>
        </a:p>
      </dgm:t>
    </dgm:pt>
    <dgm:pt modelId="{4A584895-B70F-5045-94A4-3EA1D22FA42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/>
            </a:gs>
            <a:gs pos="50000">
              <a:srgbClr val="002060"/>
            </a:gs>
            <a:gs pos="100000">
              <a:srgbClr val="002060"/>
            </a:gs>
          </a:gsLst>
        </a:gradFill>
      </dgm:spPr>
      <dgm:t>
        <a:bodyPr/>
        <a:lstStyle/>
        <a:p>
          <a:r>
            <a:rPr lang="en-US" sz="1200" dirty="0"/>
            <a:t>Stream events &amp; meta data</a:t>
          </a:r>
        </a:p>
      </dgm:t>
    </dgm:pt>
    <dgm:pt modelId="{76E7C571-1075-424D-8FE3-D14113B16FF7}" type="parTrans" cxnId="{AF49B971-7E77-E742-9964-EECC50E6DDA5}">
      <dgm:prSet/>
      <dgm:spPr/>
      <dgm:t>
        <a:bodyPr/>
        <a:lstStyle/>
        <a:p>
          <a:endParaRPr lang="en-US" sz="1200"/>
        </a:p>
      </dgm:t>
    </dgm:pt>
    <dgm:pt modelId="{03F80C85-A5BD-5C4C-BA36-720A42F56882}" type="sibTrans" cxnId="{AF49B971-7E77-E742-9964-EECC50E6DDA5}">
      <dgm:prSet/>
      <dgm:spPr/>
      <dgm:t>
        <a:bodyPr/>
        <a:lstStyle/>
        <a:p>
          <a:endParaRPr lang="en-US" sz="1200"/>
        </a:p>
      </dgm:t>
    </dgm:pt>
    <dgm:pt modelId="{27A21D84-EEC3-AB4E-B4DE-7F6B5992C97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2060"/>
            </a:gs>
            <a:gs pos="50000">
              <a:srgbClr val="002060"/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200" dirty="0"/>
            <a:t>Data reduction &amp; visualization</a:t>
          </a:r>
        </a:p>
      </dgm:t>
    </dgm:pt>
    <dgm:pt modelId="{01AEA811-5A65-A44D-9925-564232774D75}" type="parTrans" cxnId="{1D79E4FD-96C4-7D46-8470-F31A10DCC6E2}">
      <dgm:prSet/>
      <dgm:spPr/>
      <dgm:t>
        <a:bodyPr/>
        <a:lstStyle/>
        <a:p>
          <a:endParaRPr lang="en-US" sz="1200"/>
        </a:p>
      </dgm:t>
    </dgm:pt>
    <dgm:pt modelId="{5D1E1FC4-BE58-3544-8BB6-BCEFF647BA75}" type="sibTrans" cxnId="{1D79E4FD-96C4-7D46-8470-F31A10DCC6E2}">
      <dgm:prSet/>
      <dgm:spPr/>
      <dgm:t>
        <a:bodyPr/>
        <a:lstStyle/>
        <a:p>
          <a:endParaRPr lang="en-US" sz="1200"/>
        </a:p>
      </dgm:t>
    </dgm:pt>
    <dgm:pt modelId="{95280BC6-EC0A-5C4E-94EB-4D79C05D8A6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2060"/>
            </a:gs>
            <a:gs pos="49000">
              <a:srgbClr val="002060"/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1200" dirty="0"/>
            <a:t>Data analysis</a:t>
          </a:r>
        </a:p>
      </dgm:t>
    </dgm:pt>
    <dgm:pt modelId="{ED8927A6-F36B-ED45-94C1-F72CD318B696}" type="parTrans" cxnId="{7CD07249-A648-4746-9B00-E2E9F36C40C4}">
      <dgm:prSet/>
      <dgm:spPr/>
      <dgm:t>
        <a:bodyPr/>
        <a:lstStyle/>
        <a:p>
          <a:endParaRPr lang="en-US" sz="1200"/>
        </a:p>
      </dgm:t>
    </dgm:pt>
    <dgm:pt modelId="{E1938823-9372-A84E-842E-D2DC35786EF2}" type="sibTrans" cxnId="{7CD07249-A648-4746-9B00-E2E9F36C40C4}">
      <dgm:prSet/>
      <dgm:spPr/>
      <dgm:t>
        <a:bodyPr/>
        <a:lstStyle/>
        <a:p>
          <a:endParaRPr lang="en-US" sz="1200"/>
        </a:p>
      </dgm:t>
    </dgm:pt>
    <dgm:pt modelId="{546E991D-DFF7-654B-833E-9EF02AF0413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/>
            <a:t>Data management</a:t>
          </a:r>
        </a:p>
      </dgm:t>
    </dgm:pt>
    <dgm:pt modelId="{13229D96-92EF-DD44-8E3B-CB563F36E10E}" type="parTrans" cxnId="{49349D2C-CFCF-8D43-A8DB-4FAFBEB95D32}">
      <dgm:prSet/>
      <dgm:spPr/>
      <dgm:t>
        <a:bodyPr/>
        <a:lstStyle/>
        <a:p>
          <a:endParaRPr lang="en-US" sz="1200"/>
        </a:p>
      </dgm:t>
    </dgm:pt>
    <dgm:pt modelId="{726720C4-5E89-594B-9177-C175614EB066}" type="sibTrans" cxnId="{49349D2C-CFCF-8D43-A8DB-4FAFBEB95D32}">
      <dgm:prSet/>
      <dgm:spPr/>
      <dgm:t>
        <a:bodyPr/>
        <a:lstStyle/>
        <a:p>
          <a:endParaRPr lang="en-US" sz="1200"/>
        </a:p>
      </dgm:t>
    </dgm:pt>
    <dgm:pt modelId="{C58AD629-5553-E54A-94A2-D6C69799E4A5}" type="pres">
      <dgm:prSet presAssocID="{79F8FDC5-AA3E-B547-9AB5-50C649CFC791}" presName="Name0" presStyleCnt="0">
        <dgm:presLayoutVars>
          <dgm:dir/>
          <dgm:animLvl val="lvl"/>
          <dgm:resizeHandles val="exact"/>
        </dgm:presLayoutVars>
      </dgm:prSet>
      <dgm:spPr/>
    </dgm:pt>
    <dgm:pt modelId="{5D4A3405-702D-854D-BCAD-9BC68DB6596C}" type="pres">
      <dgm:prSet presAssocID="{29016B58-0E7E-3345-B6CE-AF682FED78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2AD4A24-2035-944A-9D2A-8981493C724D}" type="pres">
      <dgm:prSet presAssocID="{3E15FD49-50ED-1747-A66B-269E42424823}" presName="parTxOnlySpace" presStyleCnt="0"/>
      <dgm:spPr/>
    </dgm:pt>
    <dgm:pt modelId="{33D538C9-4794-0547-8260-8BE0D1E909E6}" type="pres">
      <dgm:prSet presAssocID="{4A584895-B70F-5045-94A4-3EA1D22FA42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CAF1DBC-FB34-6140-8B14-AE8FAD444EB5}" type="pres">
      <dgm:prSet presAssocID="{03F80C85-A5BD-5C4C-BA36-720A42F56882}" presName="parTxOnlySpace" presStyleCnt="0"/>
      <dgm:spPr/>
    </dgm:pt>
    <dgm:pt modelId="{E8C6DF36-B2D5-944B-BF83-26BC27AC9104}" type="pres">
      <dgm:prSet presAssocID="{27A21D84-EEC3-AB4E-B4DE-7F6B5992C97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62EBD8F-A4A4-344C-93DA-200ADF6D9F4C}" type="pres">
      <dgm:prSet presAssocID="{5D1E1FC4-BE58-3544-8BB6-BCEFF647BA75}" presName="parTxOnlySpace" presStyleCnt="0"/>
      <dgm:spPr/>
    </dgm:pt>
    <dgm:pt modelId="{3326B2B2-0DBD-6F44-891E-B30CE48A3FF4}" type="pres">
      <dgm:prSet presAssocID="{95280BC6-EC0A-5C4E-94EB-4D79C05D8A6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31E8419-9385-5149-B7A6-43AA9DD3C1FB}" type="pres">
      <dgm:prSet presAssocID="{E1938823-9372-A84E-842E-D2DC35786EF2}" presName="parTxOnlySpace" presStyleCnt="0"/>
      <dgm:spPr/>
    </dgm:pt>
    <dgm:pt modelId="{9DE3E9A0-072E-FF47-9561-1470CAC4D05C}" type="pres">
      <dgm:prSet presAssocID="{546E991D-DFF7-654B-833E-9EF02AF04138}" presName="parTxOnly" presStyleLbl="node1" presStyleIdx="4" presStyleCnt="5" custLinFactNeighborY="-1988">
        <dgm:presLayoutVars>
          <dgm:chMax val="0"/>
          <dgm:chPref val="0"/>
          <dgm:bulletEnabled val="1"/>
        </dgm:presLayoutVars>
      </dgm:prSet>
      <dgm:spPr/>
    </dgm:pt>
  </dgm:ptLst>
  <dgm:cxnLst>
    <dgm:cxn modelId="{49349D2C-CFCF-8D43-A8DB-4FAFBEB95D32}" srcId="{79F8FDC5-AA3E-B547-9AB5-50C649CFC791}" destId="{546E991D-DFF7-654B-833E-9EF02AF04138}" srcOrd="4" destOrd="0" parTransId="{13229D96-92EF-DD44-8E3B-CB563F36E10E}" sibTransId="{726720C4-5E89-594B-9177-C175614EB066}"/>
    <dgm:cxn modelId="{B168623E-C93E-974A-93B3-783045EFA2E5}" type="presOf" srcId="{546E991D-DFF7-654B-833E-9EF02AF04138}" destId="{9DE3E9A0-072E-FF47-9561-1470CAC4D05C}" srcOrd="0" destOrd="0" presId="urn:microsoft.com/office/officeart/2005/8/layout/chevron1"/>
    <dgm:cxn modelId="{7CD07249-A648-4746-9B00-E2E9F36C40C4}" srcId="{79F8FDC5-AA3E-B547-9AB5-50C649CFC791}" destId="{95280BC6-EC0A-5C4E-94EB-4D79C05D8A6F}" srcOrd="3" destOrd="0" parTransId="{ED8927A6-F36B-ED45-94C1-F72CD318B696}" sibTransId="{E1938823-9372-A84E-842E-D2DC35786EF2}"/>
    <dgm:cxn modelId="{07ED0B55-9B6E-A140-B89E-B8E11C19CB97}" srcId="{79F8FDC5-AA3E-B547-9AB5-50C649CFC791}" destId="{29016B58-0E7E-3345-B6CE-AF682FED78D8}" srcOrd="0" destOrd="0" parTransId="{B7BC8A69-EC57-E842-90AD-65D44A58056F}" sibTransId="{3E15FD49-50ED-1747-A66B-269E42424823}"/>
    <dgm:cxn modelId="{A2585D5A-D722-0D4D-9D04-4F67A7750738}" type="presOf" srcId="{79F8FDC5-AA3E-B547-9AB5-50C649CFC791}" destId="{C58AD629-5553-E54A-94A2-D6C69799E4A5}" srcOrd="0" destOrd="0" presId="urn:microsoft.com/office/officeart/2005/8/layout/chevron1"/>
    <dgm:cxn modelId="{AF49B971-7E77-E742-9964-EECC50E6DDA5}" srcId="{79F8FDC5-AA3E-B547-9AB5-50C649CFC791}" destId="{4A584895-B70F-5045-94A4-3EA1D22FA42B}" srcOrd="1" destOrd="0" parTransId="{76E7C571-1075-424D-8FE3-D14113B16FF7}" sibTransId="{03F80C85-A5BD-5C4C-BA36-720A42F56882}"/>
    <dgm:cxn modelId="{1573047D-48EC-F146-AFE8-823A678292DE}" type="presOf" srcId="{95280BC6-EC0A-5C4E-94EB-4D79C05D8A6F}" destId="{3326B2B2-0DBD-6F44-891E-B30CE48A3FF4}" srcOrd="0" destOrd="0" presId="urn:microsoft.com/office/officeart/2005/8/layout/chevron1"/>
    <dgm:cxn modelId="{E3B9F1A4-0D6A-6A44-856A-402E1E759CA3}" type="presOf" srcId="{27A21D84-EEC3-AB4E-B4DE-7F6B5992C973}" destId="{E8C6DF36-B2D5-944B-BF83-26BC27AC9104}" srcOrd="0" destOrd="0" presId="urn:microsoft.com/office/officeart/2005/8/layout/chevron1"/>
    <dgm:cxn modelId="{35AAB0C3-9D10-8447-8D59-7710ACC0E5BF}" type="presOf" srcId="{4A584895-B70F-5045-94A4-3EA1D22FA42B}" destId="{33D538C9-4794-0547-8260-8BE0D1E909E6}" srcOrd="0" destOrd="0" presId="urn:microsoft.com/office/officeart/2005/8/layout/chevron1"/>
    <dgm:cxn modelId="{D5BB1EFB-BB8B-6644-8B6D-C51568195794}" type="presOf" srcId="{29016B58-0E7E-3345-B6CE-AF682FED78D8}" destId="{5D4A3405-702D-854D-BCAD-9BC68DB6596C}" srcOrd="0" destOrd="0" presId="urn:microsoft.com/office/officeart/2005/8/layout/chevron1"/>
    <dgm:cxn modelId="{1D79E4FD-96C4-7D46-8470-F31A10DCC6E2}" srcId="{79F8FDC5-AA3E-B547-9AB5-50C649CFC791}" destId="{27A21D84-EEC3-AB4E-B4DE-7F6B5992C973}" srcOrd="2" destOrd="0" parTransId="{01AEA811-5A65-A44D-9925-564232774D75}" sibTransId="{5D1E1FC4-BE58-3544-8BB6-BCEFF647BA75}"/>
    <dgm:cxn modelId="{0C018199-5EE8-394D-B115-F04712033868}" type="presParOf" srcId="{C58AD629-5553-E54A-94A2-D6C69799E4A5}" destId="{5D4A3405-702D-854D-BCAD-9BC68DB6596C}" srcOrd="0" destOrd="0" presId="urn:microsoft.com/office/officeart/2005/8/layout/chevron1"/>
    <dgm:cxn modelId="{A2558BDB-DD5C-C347-ADC0-85C122228CBF}" type="presParOf" srcId="{C58AD629-5553-E54A-94A2-D6C69799E4A5}" destId="{D2AD4A24-2035-944A-9D2A-8981493C724D}" srcOrd="1" destOrd="0" presId="urn:microsoft.com/office/officeart/2005/8/layout/chevron1"/>
    <dgm:cxn modelId="{E84CD08B-D5E6-D346-8C6D-72D081C341B7}" type="presParOf" srcId="{C58AD629-5553-E54A-94A2-D6C69799E4A5}" destId="{33D538C9-4794-0547-8260-8BE0D1E909E6}" srcOrd="2" destOrd="0" presId="urn:microsoft.com/office/officeart/2005/8/layout/chevron1"/>
    <dgm:cxn modelId="{04C3DB03-AFD4-F74B-B0AE-F72D2BE64701}" type="presParOf" srcId="{C58AD629-5553-E54A-94A2-D6C69799E4A5}" destId="{CCAF1DBC-FB34-6140-8B14-AE8FAD444EB5}" srcOrd="3" destOrd="0" presId="urn:microsoft.com/office/officeart/2005/8/layout/chevron1"/>
    <dgm:cxn modelId="{DED27BBD-7E14-044F-B6A1-34F2DD47E03C}" type="presParOf" srcId="{C58AD629-5553-E54A-94A2-D6C69799E4A5}" destId="{E8C6DF36-B2D5-944B-BF83-26BC27AC9104}" srcOrd="4" destOrd="0" presId="urn:microsoft.com/office/officeart/2005/8/layout/chevron1"/>
    <dgm:cxn modelId="{2B7FDC32-1DAF-B240-BC62-60A3C56DE42C}" type="presParOf" srcId="{C58AD629-5553-E54A-94A2-D6C69799E4A5}" destId="{262EBD8F-A4A4-344C-93DA-200ADF6D9F4C}" srcOrd="5" destOrd="0" presId="urn:microsoft.com/office/officeart/2005/8/layout/chevron1"/>
    <dgm:cxn modelId="{9BBCB094-BFC7-C543-9D22-08CB17F5F02F}" type="presParOf" srcId="{C58AD629-5553-E54A-94A2-D6C69799E4A5}" destId="{3326B2B2-0DBD-6F44-891E-B30CE48A3FF4}" srcOrd="6" destOrd="0" presId="urn:microsoft.com/office/officeart/2005/8/layout/chevron1"/>
    <dgm:cxn modelId="{FD583470-B9E2-B94D-9913-10D7B86A454F}" type="presParOf" srcId="{C58AD629-5553-E54A-94A2-D6C69799E4A5}" destId="{D31E8419-9385-5149-B7A6-43AA9DD3C1FB}" srcOrd="7" destOrd="0" presId="urn:microsoft.com/office/officeart/2005/8/layout/chevron1"/>
    <dgm:cxn modelId="{D41A8C33-BEFA-C241-BD6A-CFA9389E8B71}" type="presParOf" srcId="{C58AD629-5553-E54A-94A2-D6C69799E4A5}" destId="{9DE3E9A0-072E-FF47-9561-1470CAC4D05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A3405-702D-854D-BCAD-9BC68DB6596C}">
      <dsp:nvSpPr>
        <dsp:cNvPr id="0" name=""/>
        <dsp:cNvSpPr/>
      </dsp:nvSpPr>
      <dsp:spPr>
        <a:xfrm>
          <a:off x="2573" y="135741"/>
          <a:ext cx="2290609" cy="916243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Experiment control</a:t>
          </a:r>
        </a:p>
      </dsp:txBody>
      <dsp:txXfrm>
        <a:off x="460695" y="135741"/>
        <a:ext cx="1374366" cy="916243"/>
      </dsp:txXfrm>
    </dsp:sp>
    <dsp:sp modelId="{33D538C9-4794-0547-8260-8BE0D1E909E6}">
      <dsp:nvSpPr>
        <dsp:cNvPr id="0" name=""/>
        <dsp:cNvSpPr/>
      </dsp:nvSpPr>
      <dsp:spPr>
        <a:xfrm>
          <a:off x="2064122" y="135741"/>
          <a:ext cx="2290609" cy="916243"/>
        </a:xfrm>
        <a:prstGeom prst="chevron">
          <a:avLst/>
        </a:prstGeom>
        <a:gradFill rotWithShape="0">
          <a:gsLst>
            <a:gs pos="0">
              <a:schemeClr val="accent2"/>
            </a:gs>
            <a:gs pos="50000">
              <a:srgbClr val="002060"/>
            </a:gs>
            <a:gs pos="100000">
              <a:srgbClr val="002060"/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Stream events &amp; meta data</a:t>
          </a:r>
        </a:p>
      </dsp:txBody>
      <dsp:txXfrm>
        <a:off x="2522244" y="135741"/>
        <a:ext cx="1374366" cy="916243"/>
      </dsp:txXfrm>
    </dsp:sp>
    <dsp:sp modelId="{E8C6DF36-B2D5-944B-BF83-26BC27AC9104}">
      <dsp:nvSpPr>
        <dsp:cNvPr id="0" name=""/>
        <dsp:cNvSpPr/>
      </dsp:nvSpPr>
      <dsp:spPr>
        <a:xfrm>
          <a:off x="4125670" y="135741"/>
          <a:ext cx="2290609" cy="916243"/>
        </a:xfrm>
        <a:prstGeom prst="chevron">
          <a:avLst/>
        </a:prstGeom>
        <a:gradFill rotWithShape="0">
          <a:gsLst>
            <a:gs pos="0">
              <a:srgbClr val="002060"/>
            </a:gs>
            <a:gs pos="50000">
              <a:srgbClr val="002060"/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reduction &amp; visualization</a:t>
          </a:r>
        </a:p>
      </dsp:txBody>
      <dsp:txXfrm>
        <a:off x="4583792" y="135741"/>
        <a:ext cx="1374366" cy="916243"/>
      </dsp:txXfrm>
    </dsp:sp>
    <dsp:sp modelId="{3326B2B2-0DBD-6F44-891E-B30CE48A3FF4}">
      <dsp:nvSpPr>
        <dsp:cNvPr id="0" name=""/>
        <dsp:cNvSpPr/>
      </dsp:nvSpPr>
      <dsp:spPr>
        <a:xfrm>
          <a:off x="6187219" y="135741"/>
          <a:ext cx="2290609" cy="916243"/>
        </a:xfrm>
        <a:prstGeom prst="chevron">
          <a:avLst/>
        </a:prstGeom>
        <a:gradFill rotWithShape="0">
          <a:gsLst>
            <a:gs pos="0">
              <a:srgbClr val="002060"/>
            </a:gs>
            <a:gs pos="49000">
              <a:srgbClr val="002060"/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analysis</a:t>
          </a:r>
        </a:p>
      </dsp:txBody>
      <dsp:txXfrm>
        <a:off x="6645341" y="135741"/>
        <a:ext cx="1374366" cy="916243"/>
      </dsp:txXfrm>
    </dsp:sp>
    <dsp:sp modelId="{9DE3E9A0-072E-FF47-9561-1470CAC4D05C}">
      <dsp:nvSpPr>
        <dsp:cNvPr id="0" name=""/>
        <dsp:cNvSpPr/>
      </dsp:nvSpPr>
      <dsp:spPr>
        <a:xfrm>
          <a:off x="8248767" y="117526"/>
          <a:ext cx="2290609" cy="916243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management</a:t>
          </a:r>
        </a:p>
      </dsp:txBody>
      <dsp:txXfrm>
        <a:off x="8706889" y="117526"/>
        <a:ext cx="1374366" cy="916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2023-10-23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89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1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257EF3A0-7A71-4641-A0F6-DA70CC1395D6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5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5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5"/>
            <a:ext cx="9518848" cy="562075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1"/>
            <a:ext cx="10972800" cy="4345167"/>
          </a:xfrm>
        </p:spPr>
        <p:txBody>
          <a:bodyPr lIns="90000">
            <a:noAutofit/>
          </a:bodyPr>
          <a:lstStyle>
            <a:lvl1pPr marL="342891" indent="-342891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1"/>
            <a:ext cx="9518848" cy="590551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81839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103708" y="265372"/>
            <a:ext cx="9360001" cy="657340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57471" y="6542262"/>
            <a:ext cx="221021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4399" y="1562399"/>
            <a:ext cx="4993787" cy="4768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Platshållare för text 13"/>
          <p:cNvSpPr>
            <a:spLocks noGrp="1"/>
          </p:cNvSpPr>
          <p:nvPr>
            <p:ph type="body" sz="quarter" idx="13"/>
          </p:nvPr>
        </p:nvSpPr>
        <p:spPr>
          <a:xfrm>
            <a:off x="1103708" y="931026"/>
            <a:ext cx="9360001" cy="507076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4" name="Rektangel 14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" name="Bildobjekt 15" descr="Bildobjekt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0" y="417442"/>
            <a:ext cx="826395" cy="800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74549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ktangel 6"/>
          <p:cNvSpPr/>
          <p:nvPr/>
        </p:nvSpPr>
        <p:spPr>
          <a:xfrm>
            <a:off x="-1" y="4"/>
            <a:ext cx="12192001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400884">
              <a:defRPr sz="2200" b="0">
                <a:solidFill>
                  <a:srgbClr val="0094C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547"/>
          </a:p>
        </p:txBody>
      </p:sp>
      <p:pic>
        <p:nvPicPr>
          <p:cNvPr id="338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347" y="379008"/>
            <a:ext cx="1813103" cy="727508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itle Text"/>
          <p:cNvSpPr txBox="1">
            <a:spLocks noGrp="1"/>
          </p:cNvSpPr>
          <p:nvPr>
            <p:ph type="title"/>
          </p:nvPr>
        </p:nvSpPr>
        <p:spPr>
          <a:xfrm>
            <a:off x="771924" y="271"/>
            <a:ext cx="8089904" cy="1441531"/>
          </a:xfrm>
          <a:prstGeom prst="rect">
            <a:avLst/>
          </a:prstGeom>
        </p:spPr>
        <p:txBody>
          <a:bodyPr lIns="0" tIns="0" rIns="0" bIns="0"/>
          <a:lstStyle>
            <a:lvl1pPr algn="l" defTabSz="400884">
              <a:defRPr sz="239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40" name="Body Level One…"/>
          <p:cNvSpPr txBox="1">
            <a:spLocks noGrp="1"/>
          </p:cNvSpPr>
          <p:nvPr>
            <p:ph type="body" idx="1"/>
          </p:nvPr>
        </p:nvSpPr>
        <p:spPr>
          <a:xfrm>
            <a:off x="760313" y="1964948"/>
            <a:ext cx="8715200" cy="4038983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00884">
              <a:lnSpc>
                <a:spcPts val="2039"/>
              </a:lnSpc>
              <a:spcBef>
                <a:spcPts val="984"/>
              </a:spcBef>
              <a:buSzTx/>
              <a:buNone/>
              <a:defRPr sz="1687">
                <a:solidFill>
                  <a:srgbClr val="0094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281872" defTabSz="400884">
              <a:lnSpc>
                <a:spcPts val="2039"/>
              </a:lnSpc>
              <a:spcBef>
                <a:spcPts val="984"/>
              </a:spcBef>
              <a:buSzTx/>
              <a:buNone/>
              <a:defRPr sz="1687">
                <a:solidFill>
                  <a:srgbClr val="0094CA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563753" defTabSz="400884">
              <a:lnSpc>
                <a:spcPts val="2039"/>
              </a:lnSpc>
              <a:spcBef>
                <a:spcPts val="984"/>
              </a:spcBef>
              <a:buSzTx/>
              <a:buNone/>
              <a:defRPr sz="1687">
                <a:solidFill>
                  <a:srgbClr val="0094CA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845637" defTabSz="400884">
              <a:lnSpc>
                <a:spcPts val="2039"/>
              </a:lnSpc>
              <a:spcBef>
                <a:spcPts val="984"/>
              </a:spcBef>
              <a:buSzTx/>
              <a:buNone/>
              <a:defRPr sz="1687">
                <a:solidFill>
                  <a:srgbClr val="0094CA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1127526" defTabSz="400884">
              <a:lnSpc>
                <a:spcPts val="2039"/>
              </a:lnSpc>
              <a:spcBef>
                <a:spcPts val="984"/>
              </a:spcBef>
              <a:buSzTx/>
              <a:buNone/>
              <a:defRPr sz="1687">
                <a:solidFill>
                  <a:srgbClr val="0094CA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1" name="Rak 7"/>
          <p:cNvSpPr/>
          <p:nvPr/>
        </p:nvSpPr>
        <p:spPr>
          <a:xfrm>
            <a:off x="-434737" y="1452400"/>
            <a:ext cx="12928526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tIns="45719" rIns="45719" bIns="45719"/>
          <a:lstStyle/>
          <a:p>
            <a:pPr algn="l" defTabSz="914367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endParaRPr sz="1266"/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78155" y="6423307"/>
            <a:ext cx="304245" cy="232003"/>
          </a:xfrm>
          <a:prstGeom prst="rect">
            <a:avLst/>
          </a:prstGeom>
        </p:spPr>
        <p:txBody>
          <a:bodyPr lIns="57029" tIns="57029" rIns="57029" bIns="57029" anchor="ctr"/>
          <a:lstStyle>
            <a:lvl1pPr algn="r" defTabSz="914367">
              <a:defRPr sz="984">
                <a:solidFill>
                  <a:srgbClr val="0094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3074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848" y="310896"/>
            <a:ext cx="1527048" cy="8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F2A6-44A0-6744-9D0C-617EF56F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A3651-C918-3A48-8EF9-77763A58A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2816D-2B1E-FF4E-983F-B93B24555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96AEE-5E2A-8447-B02A-BE7A36EB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F97B-CE8D-3145-BE70-590AE3568F0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71FDD-3D24-5547-A40D-A08DAC93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20F0-F180-A646-8619-A8E76741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2D2-48AB-B440-BA86-0BA87E70A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3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64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D18409B3-8719-45C7-BE20-BC56EA367BE6}" type="datetime1">
              <a:rPr lang="sv-SE" smtClean="0"/>
              <a:t>2023-10-23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A7548C-C5E5-4271-B49F-00D67235943B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7665D16A-5F90-4B72-97CC-CB791922DCBB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D1340339-53BC-4E33-8BD6-3CA286BDE3E6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E87822C3-E9C6-4BFB-A4B1-54A5D4B8738A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50" r:id="rId5"/>
    <p:sldLayoutId id="2147483668" r:id="rId6"/>
    <p:sldLayoutId id="2147483662" r:id="rId7"/>
    <p:sldLayoutId id="2147483664" r:id="rId8"/>
    <p:sldLayoutId id="2147483663" r:id="rId9"/>
    <p:sldLayoutId id="2147483666" r:id="rId10"/>
    <p:sldLayoutId id="2147483673" r:id="rId11"/>
    <p:sldLayoutId id="2147483675" r:id="rId12"/>
    <p:sldLayoutId id="2147483676" r:id="rId13"/>
    <p:sldLayoutId id="2147483681" r:id="rId14"/>
    <p:sldLayoutId id="2147483682" r:id="rId15"/>
    <p:sldLayoutId id="214748368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1.gif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cipp.github.io/esssans/" TargetMode="External"/><Relationship Id="rId5" Type="http://schemas.openxmlformats.org/officeDocument/2006/relationships/hyperlink" Target="https://scipp.github.io/sciline/index.html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12D508E-6B54-A448-A045-80C0567CC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SANS updates: LOKI + SKADI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167F18-2F81-A342-966A-204F72C28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WojCIECH</a:t>
            </a:r>
            <a:r>
              <a:rPr lang="en-US" dirty="0"/>
              <a:t> </a:t>
            </a:r>
            <a:r>
              <a:rPr lang="en-US" dirty="0" err="1"/>
              <a:t>Potrzebowski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356D-AE89-0BEA-C1EB-D5BA4FC5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SANS data processing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D18A-8497-6517-0E8E-5A12B905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FA62C-4424-CB39-3166-5497CAF0ED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Current status for LOKI and SKADI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6B2A7-BBF2-B193-7C71-183686B49AD1}"/>
              </a:ext>
            </a:extLst>
          </p:cNvPr>
          <p:cNvSpPr/>
          <p:nvPr/>
        </p:nvSpPr>
        <p:spPr>
          <a:xfrm>
            <a:off x="7138821" y="2881845"/>
            <a:ext cx="1317141" cy="423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B528EB-826A-90D7-A9E2-3D52D679E073}"/>
              </a:ext>
            </a:extLst>
          </p:cNvPr>
          <p:cNvCxnSpPr/>
          <p:nvPr/>
        </p:nvCxnSpPr>
        <p:spPr>
          <a:xfrm>
            <a:off x="-2979283" y="3861048"/>
            <a:ext cx="0" cy="464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6" descr="https://forge.frm2.tum.de/nicos/doc/nicos-master/_static/nicos-logo.svg">
            <a:extLst>
              <a:ext uri="{FF2B5EF4-FFF2-40B4-BE49-F238E27FC236}">
                <a16:creationId xmlns:a16="http://schemas.microsoft.com/office/drawing/2014/main" id="{9E225B47-4665-839E-AB29-0F81FEAE9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82237" y="18429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B7F73C-C686-B382-1C5C-685985A5CC49}"/>
              </a:ext>
            </a:extLst>
          </p:cNvPr>
          <p:cNvGrpSpPr/>
          <p:nvPr/>
        </p:nvGrpSpPr>
        <p:grpSpPr>
          <a:xfrm>
            <a:off x="1357742" y="2701745"/>
            <a:ext cx="10834257" cy="646331"/>
            <a:chOff x="778628" y="2937276"/>
            <a:chExt cx="10758539" cy="7501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F8ECBD-BDDE-9F9B-B2A5-5B09A6A1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5989" y="3122898"/>
              <a:ext cx="1498669" cy="44491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B6DBA32-7496-04C4-5B1A-0FDD0D0E6F18}"/>
                </a:ext>
              </a:extLst>
            </p:cNvPr>
            <p:cNvGrpSpPr/>
            <p:nvPr/>
          </p:nvGrpSpPr>
          <p:grpSpPr>
            <a:xfrm>
              <a:off x="778628" y="3092819"/>
              <a:ext cx="1606990" cy="594608"/>
              <a:chOff x="467544" y="2852936"/>
              <a:chExt cx="1216268" cy="36004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ACFD-9B19-4DF4-C819-FB85D89E0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2852936"/>
                <a:ext cx="784220" cy="320110"/>
              </a:xfrm>
              <a:prstGeom prst="rect">
                <a:avLst/>
              </a:prstGeom>
            </p:spPr>
          </p:pic>
          <p:pic>
            <p:nvPicPr>
              <p:cNvPr id="21" name="Picture 10" descr="PICS Home">
                <a:extLst>
                  <a:ext uri="{FF2B5EF4-FFF2-40B4-BE49-F238E27FC236}">
                    <a16:creationId xmlns:a16="http://schemas.microsoft.com/office/drawing/2014/main" id="{CC99EC2C-EED1-5683-0CA7-1E49FB381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852936"/>
                <a:ext cx="360040" cy="360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Screen Shot 2017-10-30 at 14.07.55.png" descr="Screen Shot 2017-10-30 at 14.07.55.png">
              <a:extLst>
                <a:ext uri="{FF2B5EF4-FFF2-40B4-BE49-F238E27FC236}">
                  <a16:creationId xmlns:a16="http://schemas.microsoft.com/office/drawing/2014/main" id="{3B5D9627-F725-1D9C-C64F-B780391C8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BFC"/>
                </a:clrFrom>
                <a:clrTo>
                  <a:srgbClr val="FAFB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18956" y="2937276"/>
              <a:ext cx="2318211" cy="70321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Picture 2" descr="Logo">
              <a:extLst>
                <a:ext uri="{FF2B5EF4-FFF2-40B4-BE49-F238E27FC236}">
                  <a16:creationId xmlns:a16="http://schemas.microsoft.com/office/drawing/2014/main" id="{9AAC1FE7-F5A2-17CD-5BB7-166674417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782" y="3225316"/>
              <a:ext cx="1315438" cy="364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B287FA6-3BCC-F46F-7165-96F247CAE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0107" y="3087652"/>
              <a:ext cx="1995121" cy="57393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8556181-0ECC-9224-85E4-75F914DB74A7}"/>
              </a:ext>
            </a:extLst>
          </p:cNvPr>
          <p:cNvSpPr txBox="1"/>
          <p:nvPr/>
        </p:nvSpPr>
        <p:spPr>
          <a:xfrm>
            <a:off x="619537" y="6147598"/>
            <a:ext cx="190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Completed </a:t>
            </a:r>
          </a:p>
          <a:p>
            <a:pPr algn="l"/>
            <a:r>
              <a:rPr lang="en-GB" dirty="0">
                <a:solidFill>
                  <a:srgbClr val="666666"/>
                </a:solidFill>
              </a:rPr>
              <a:t>Work in Progress</a:t>
            </a: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7A3E9252-4714-77A3-87CF-79DC483F3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60254"/>
              </p:ext>
            </p:extLst>
          </p:nvPr>
        </p:nvGraphicFramePr>
        <p:xfrm>
          <a:off x="425754" y="3373461"/>
          <a:ext cx="11489155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006">
                  <a:extLst>
                    <a:ext uri="{9D8B030D-6E8A-4147-A177-3AD203B41FA5}">
                      <a16:colId xmlns:a16="http://schemas.microsoft.com/office/drawing/2014/main" val="42299969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1272105"/>
                    </a:ext>
                  </a:extLst>
                </a:gridCol>
                <a:gridCol w="1842658">
                  <a:extLst>
                    <a:ext uri="{9D8B030D-6E8A-4147-A177-3AD203B41FA5}">
                      <a16:colId xmlns:a16="http://schemas.microsoft.com/office/drawing/2014/main" val="1007036709"/>
                    </a:ext>
                  </a:extLst>
                </a:gridCol>
                <a:gridCol w="2321458">
                  <a:extLst>
                    <a:ext uri="{9D8B030D-6E8A-4147-A177-3AD203B41FA5}">
                      <a16:colId xmlns:a16="http://schemas.microsoft.com/office/drawing/2014/main" val="306344567"/>
                    </a:ext>
                  </a:extLst>
                </a:gridCol>
                <a:gridCol w="2169724">
                  <a:extLst>
                    <a:ext uri="{9D8B030D-6E8A-4147-A177-3AD203B41FA5}">
                      <a16:colId xmlns:a16="http://schemas.microsoft.com/office/drawing/2014/main" val="641237982"/>
                    </a:ext>
                  </a:extLst>
                </a:gridCol>
                <a:gridCol w="2034309">
                  <a:extLst>
                    <a:ext uri="{9D8B030D-6E8A-4147-A177-3AD203B41FA5}">
                      <a16:colId xmlns:a16="http://schemas.microsoft.com/office/drawing/2014/main" val="3071702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LOKI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666666"/>
                          </a:solidFill>
                        </a:rPr>
                        <a:t>Baseline  version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Use case at Ymir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NURF setup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666666"/>
                          </a:solidFill>
                        </a:rPr>
                        <a:t>Full chain tested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Detector calibration scripts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Meta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666666"/>
                          </a:solidFill>
                        </a:rPr>
                        <a:t>Basic workflow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Pipelining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Direct beam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TOF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666666"/>
                          </a:solidFill>
                        </a:rPr>
                        <a:t>Basic functionality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TOF Resolution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New release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666666"/>
                          </a:solidFill>
                        </a:rPr>
                        <a:t>Basic functionality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Automation and integration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Meta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2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SKADI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Planning with ECDC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Planning with ECDC +DG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Will benefit from LOKI and DREAM (polarization)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Magnetic SANS workflows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53798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0A166B7-C10F-F616-2661-E96BF64076ED}"/>
              </a:ext>
            </a:extLst>
          </p:cNvPr>
          <p:cNvSpPr txBox="1"/>
          <p:nvPr/>
        </p:nvSpPr>
        <p:spPr>
          <a:xfrm>
            <a:off x="3805084" y="6350749"/>
            <a:ext cx="578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B0F0"/>
                </a:solidFill>
              </a:rPr>
              <a:t>+ User office software, DST requirement (storage, VISA)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4E6E97-BC81-1D8C-1B27-75B3D9E575A5}"/>
              </a:ext>
            </a:extLst>
          </p:cNvPr>
          <p:cNvSpPr/>
          <p:nvPr/>
        </p:nvSpPr>
        <p:spPr>
          <a:xfrm>
            <a:off x="383458" y="6142213"/>
            <a:ext cx="243401" cy="2489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64DDDF-DEA0-4CE3-EC44-A565606CFD21}"/>
              </a:ext>
            </a:extLst>
          </p:cNvPr>
          <p:cNvSpPr/>
          <p:nvPr/>
        </p:nvSpPr>
        <p:spPr>
          <a:xfrm>
            <a:off x="388376" y="6515839"/>
            <a:ext cx="243401" cy="2489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0281013-8EEE-521F-3746-B30E8C17BB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72D3B472-A04D-0022-7D04-7656565FE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77016"/>
              </p:ext>
            </p:extLst>
          </p:nvPr>
        </p:nvGraphicFramePr>
        <p:xfrm>
          <a:off x="1103709" y="1611723"/>
          <a:ext cx="10541951" cy="118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518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01D0-48D7-4600-9565-AF7306F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Milestones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AE274-B44A-97DF-C390-AD43E24B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E7A1E-E742-06F5-9DCB-C24B8E9F3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From now to Hot Commissioning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54048-8855-E7B4-711F-0A71B6269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M1 = </a:t>
            </a:r>
            <a:r>
              <a:rPr lang="en-GB" b="1" dirty="0" err="1"/>
              <a:t>LoKI</a:t>
            </a:r>
            <a:r>
              <a:rPr lang="en-GB" b="1" dirty="0"/>
              <a:t> detector test data reduced and </a:t>
            </a:r>
            <a:r>
              <a:rPr lang="en-GB" b="1" dirty="0" err="1"/>
              <a:t>analyzed</a:t>
            </a:r>
            <a:r>
              <a:rPr lang="en-GB" b="1" dirty="0"/>
              <a:t> </a:t>
            </a:r>
            <a:r>
              <a:rPr lang="en-GB" dirty="0"/>
              <a:t>– Approval by </a:t>
            </a:r>
            <a:r>
              <a:rPr lang="en-GB" dirty="0" err="1"/>
              <a:t>LoKI</a:t>
            </a:r>
            <a:r>
              <a:rPr lang="en-GB" dirty="0"/>
              <a:t> instrument team – December 15th 2023.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M2 = </a:t>
            </a:r>
            <a:r>
              <a:rPr lang="en-GB" b="1" dirty="0"/>
              <a:t>TOF resolution treatment available from data analysis and reduction software </a:t>
            </a:r>
            <a:r>
              <a:rPr lang="en-GB" dirty="0"/>
              <a:t>– approval by SANS instrument teams and </a:t>
            </a:r>
            <a:r>
              <a:rPr lang="en-GB" dirty="0" err="1"/>
              <a:t>SasView</a:t>
            </a:r>
            <a:r>
              <a:rPr lang="en-GB" dirty="0"/>
              <a:t> and </a:t>
            </a:r>
            <a:r>
              <a:rPr lang="en-GB" dirty="0" err="1"/>
              <a:t>scipp</a:t>
            </a:r>
            <a:r>
              <a:rPr lang="en-GB" dirty="0"/>
              <a:t> developers - March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M3 = </a:t>
            </a:r>
            <a:r>
              <a:rPr lang="en-GB" b="1" dirty="0"/>
              <a:t>Coverage for reduction workflows for </a:t>
            </a:r>
            <a:r>
              <a:rPr lang="en-GB" b="1" dirty="0" err="1"/>
              <a:t>LoKI</a:t>
            </a:r>
            <a:r>
              <a:rPr lang="en-GB" dirty="0"/>
              <a:t>. Reduction workflows available on </a:t>
            </a:r>
            <a:r>
              <a:rPr lang="en-GB" dirty="0" err="1"/>
              <a:t>ess</a:t>
            </a:r>
            <a:r>
              <a:rPr lang="en-GB" dirty="0"/>
              <a:t> documentation webpages - Approval by SANS instrument scientists – March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M4 = </a:t>
            </a:r>
            <a:r>
              <a:rPr lang="en-GB" b="1" dirty="0"/>
              <a:t>Delivery of complete data pipeline at the LOKI instrument </a:t>
            </a:r>
            <a:r>
              <a:rPr lang="en-GB" dirty="0"/>
              <a:t>– June 2024 - Approval by SANS instrument scientists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M5 = </a:t>
            </a:r>
            <a:r>
              <a:rPr lang="en-GB" b="1" dirty="0"/>
              <a:t>Interface testing for full DMSC software stack for </a:t>
            </a:r>
            <a:r>
              <a:rPr lang="en-GB" b="1" dirty="0" err="1"/>
              <a:t>LoKI</a:t>
            </a:r>
            <a:r>
              <a:rPr lang="en-GB" b="1" dirty="0"/>
              <a:t> available on </a:t>
            </a:r>
            <a:r>
              <a:rPr lang="en-GB" b="1" dirty="0" err="1"/>
              <a:t>dmsc</a:t>
            </a:r>
            <a:r>
              <a:rPr lang="en-GB" b="1" dirty="0"/>
              <a:t>-nightly</a:t>
            </a:r>
            <a:r>
              <a:rPr lang="en-GB" dirty="0"/>
              <a:t> - June 2024 – approval by DMSC stakeholders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0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7B8E-6F61-8627-AB05-FC1E9DAD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M1: Data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3BAEC-EE84-7030-73E3-D1B498C2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A83D4-3EAD-FFEB-7348-C0C21C04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62400"/>
            <a:ext cx="5554785" cy="4768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SE" b="1" dirty="0"/>
              <a:t>Development</a:t>
            </a:r>
            <a:r>
              <a:rPr lang="en-SE" dirty="0"/>
              <a:t> of direct beam iteration functionality</a:t>
            </a:r>
            <a:r>
              <a:rPr lang="en-SE" b="1" dirty="0"/>
              <a:t> in Scipp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Adapted </a:t>
            </a:r>
            <a:r>
              <a:rPr lang="en-SE" b="1" dirty="0"/>
              <a:t>data reduction pipeline in Scipp to use Mantid direct beam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Benchmarking Scipp results with Mantid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E" dirty="0"/>
              <a:t>Per layer-defined direct beam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E" dirty="0"/>
              <a:t>Step-by-step comparisons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E" dirty="0"/>
              <a:t>Mask and monitors exactly as in Mantid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SE" dirty="0"/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636763-37E4-5E77-23C8-A9C6F68E9E3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664325" y="1562400"/>
            <a:ext cx="4994275" cy="246643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FB604D-4C47-E325-902E-6A76A37A7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Direct beam function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9D93B4-D326-91AD-35EF-CF8E3021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325" y="4332633"/>
            <a:ext cx="4228569" cy="25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4C3B-1D1A-0E02-8017-C4892DE8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M1 and M3: Data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C5DF7-396D-D4B4-A9B5-0F06B2CB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CB9BC5-1183-29EC-7126-487199180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175" y="1562400"/>
            <a:ext cx="1536700" cy="4318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09DBCB-7128-F0A9-FEBB-6B6A9776DB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1175" y="2181851"/>
            <a:ext cx="11274425" cy="18183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Framework for </a:t>
            </a:r>
            <a:r>
              <a:rPr lang="en-GB" b="1" dirty="0"/>
              <a:t>writing, testing, and maintaining complex </a:t>
            </a:r>
            <a:r>
              <a:rPr lang="en-GB" dirty="0"/>
              <a:t>data analysis workflows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Easier to develop code for repetitive tasks (e.g. wavelength slicing, </a:t>
            </a:r>
            <a:r>
              <a:rPr lang="en-GB" b="1" dirty="0"/>
              <a:t>meta-data filtering</a:t>
            </a:r>
            <a:r>
              <a:rPr lang="en-GB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Easier integration with </a:t>
            </a:r>
            <a:r>
              <a:rPr lang="en-GB" b="1" dirty="0"/>
              <a:t>future GUI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Auto-generated workflow graphs</a:t>
            </a:r>
            <a:endParaRPr lang="en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6396B-93BF-A8E9-84B7-BD207FDD7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High level Scipp developments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8A057C-C6A1-D134-0D38-650EF6FB9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09" y="4000191"/>
            <a:ext cx="11181581" cy="19426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27374B-40AE-641C-3248-FD0284C016D9}"/>
              </a:ext>
            </a:extLst>
          </p:cNvPr>
          <p:cNvSpPr txBox="1"/>
          <p:nvPr/>
        </p:nvSpPr>
        <p:spPr>
          <a:xfrm>
            <a:off x="505209" y="623019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dirty="0">
                <a:hlinkClick r:id="rId5"/>
              </a:rPr>
              <a:t>https://scipp.github.io/sciline/index.html</a:t>
            </a:r>
            <a:endParaRPr lang="en-SE" dirty="0"/>
          </a:p>
          <a:p>
            <a:r>
              <a:rPr lang="en-GB" dirty="0">
                <a:hlinkClick r:id="rId6"/>
              </a:rPr>
              <a:t>https://scipp.github.io/esssans/</a:t>
            </a:r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416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DCD5-FBAB-B450-5C7B-D356D149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M2: Data reduction (+ data analysis)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38852-4894-A1BF-E56E-50D0A786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5A27F-CDEB-C761-A741-14B3E3AF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SE" b="1" dirty="0"/>
              <a:t>Demonstrated that SasView </a:t>
            </a:r>
            <a:r>
              <a:rPr lang="en-SE" dirty="0"/>
              <a:t>can read and analyze arbitrary resolution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b="1" dirty="0"/>
              <a:t>Developed kernel convolution </a:t>
            </a:r>
            <a:r>
              <a:rPr lang="en-SE" dirty="0"/>
              <a:t>(aka GRASP) functionality in Python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Working on Scipp implementation</a:t>
            </a:r>
          </a:p>
          <a:p>
            <a:r>
              <a:rPr lang="en-SE" dirty="0"/>
              <a:t>TODO: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E" dirty="0"/>
              <a:t>Save to NXCanSAS format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E" dirty="0"/>
              <a:t>Demo for CanSAS working group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B72331-314D-0822-3906-C95CE5DFB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TOF resolution  </a:t>
            </a:r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77B75D4A-7AF0-CA21-E4C0-E8304A6C5E2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439649" y="1562400"/>
            <a:ext cx="5162178" cy="3898600"/>
          </a:xfrm>
        </p:spPr>
      </p:pic>
    </p:spTree>
    <p:extLst>
      <p:ext uri="{BB962C8B-B14F-4D97-AF65-F5344CB8AC3E}">
        <p14:creationId xmlns:p14="http://schemas.microsoft.com/office/powerpoint/2010/main" val="5873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F26C-6D03-949F-B78B-59BD2C5B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M4: Detector 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8E420-8DB5-1794-68DA-A020234D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6A508-0B0C-57A6-8ADD-9303E9D92B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93414-C688-5DD6-5FBE-11D26F59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443" y="1575196"/>
            <a:ext cx="4849200" cy="4768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SE" b="1" dirty="0"/>
              <a:t>Data from LOKI detector test analyzed </a:t>
            </a:r>
            <a:r>
              <a:rPr lang="en-SE" dirty="0"/>
              <a:t>wrt straw and position determination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The majority of cases straightforward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b="1" dirty="0"/>
              <a:t>Exploring procedures for identifying “doggy” straw/tubes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b="1" dirty="0"/>
              <a:t>Possible masking and corrections </a:t>
            </a:r>
            <a:r>
              <a:rPr lang="en-SE" dirty="0"/>
              <a:t>discussed with ECDC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Work on proof of concept on DREAM (which likely can be adapted to LOKI)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A8735B1-798B-2C96-8A14-2EC789683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F198F3-AF35-3722-E8FD-A0E73F53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483" y="3702867"/>
            <a:ext cx="2686053" cy="2593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370E73-C6A1-4BB3-AB3A-264108A16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3716438"/>
            <a:ext cx="2657945" cy="2566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DE734B-480E-8E32-45B3-7D1678C9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706" y="1163716"/>
            <a:ext cx="2657945" cy="25662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D417FC-1E6E-9D62-A999-63D72DA9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540" y="1150147"/>
            <a:ext cx="2686053" cy="25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00FD-A164-EA22-40F3-F4649552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M4: Data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B601-4C19-560A-4CBF-C3D33351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EBF43-F14E-5577-DA7E-9DAA2091A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29" y="1576648"/>
            <a:ext cx="4586164" cy="4768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Orientation viewer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Corfunc</a:t>
            </a:r>
            <a:r>
              <a:rPr lang="en-GB" dirty="0"/>
              <a:t> perspective refactored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Simultaneous fitting allows for a weighting scheme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Preferences panel with display and plotting options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Improved label handling on plots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Residuals plots refactored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PDB reader refactored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Wedge slicer added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Sasdata</a:t>
            </a:r>
            <a:r>
              <a:rPr lang="en-GB" dirty="0"/>
              <a:t> package separated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Custom Model writing tutorial</a:t>
            </a:r>
          </a:p>
          <a:p>
            <a:endParaRPr lang="en-S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3AAC41-49C5-9DAD-E2C1-30CEF0ED696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735292" y="1251381"/>
            <a:ext cx="3333750" cy="369868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6B88FE-EEE3-FC55-A5D0-8BCF75FF20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SasView 6.0.0-alpha release</a:t>
            </a:r>
          </a:p>
          <a:p>
            <a:endParaRPr lang="en-S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A26874-08EF-390F-41E7-DA645070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42" y="825500"/>
            <a:ext cx="4152900" cy="260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6658E8-9B71-A572-6802-A8D13E392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542" y="3822133"/>
            <a:ext cx="4705350" cy="29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C092-D70D-FEB7-1E7D-DB9D0C8F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updates and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6A51D-41E9-F025-85CA-52363278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2FF6A-9287-A73D-3D93-FB8DDF463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BE23A-AC74-2AFB-1540-08CBAA7B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Annika Stellhorn joined the SANS team (working on polarization analysis) </a:t>
            </a:r>
          </a:p>
          <a:p>
            <a:r>
              <a:rPr lang="en-GB" dirty="0" err="1"/>
              <a:t>AoA</a:t>
            </a:r>
            <a:r>
              <a:rPr lang="en-GB" dirty="0"/>
              <a:t> Materials proposal on </a:t>
            </a:r>
            <a:r>
              <a:rPr lang="en-GB" dirty="0" err="1"/>
              <a:t>Shapespayer</a:t>
            </a:r>
            <a:r>
              <a:rPr lang="en-GB" dirty="0"/>
              <a:t> accepted – postdoc(s) will be recruited</a:t>
            </a:r>
          </a:p>
          <a:p>
            <a:endParaRPr lang="en-GB" dirty="0"/>
          </a:p>
          <a:p>
            <a:r>
              <a:rPr lang="en-GB" dirty="0"/>
              <a:t>Main concerns:</a:t>
            </a:r>
          </a:p>
          <a:p>
            <a:r>
              <a:rPr lang="en-GB" dirty="0"/>
              <a:t>M1 is still on track but ran into some issues</a:t>
            </a:r>
          </a:p>
          <a:p>
            <a:r>
              <a:rPr lang="en-GB" dirty="0"/>
              <a:t>New requirements for </a:t>
            </a:r>
            <a:r>
              <a:rPr lang="en-GB" dirty="0" err="1"/>
              <a:t>TollGate</a:t>
            </a:r>
            <a:r>
              <a:rPr lang="en-GB" dirty="0"/>
              <a:t> 5 and Safety Readiness Review (and their connection with already developed HC plans)</a:t>
            </a:r>
          </a:p>
          <a:p>
            <a:r>
              <a:rPr lang="en-GB" dirty="0"/>
              <a:t>Getting Instrument Scientists on board with DMSC software and solutions </a:t>
            </a:r>
          </a:p>
          <a:p>
            <a:r>
              <a:rPr lang="en-GB" dirty="0"/>
              <a:t>Uncertainty related to move to DTU</a:t>
            </a:r>
          </a:p>
          <a:p>
            <a:r>
              <a:rPr lang="en-GB" dirty="0"/>
              <a:t>- IDS role</a:t>
            </a:r>
          </a:p>
          <a:p>
            <a:r>
              <a:rPr lang="en-GB" dirty="0"/>
              <a:t>- connection to ECDC and instrument teams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9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74450</TotalTime>
  <Words>588</Words>
  <Application>Microsoft Macintosh PowerPoint</Application>
  <PresentationFormat>Widescreen</PresentationFormat>
  <Paragraphs>108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Segoe UI</vt:lpstr>
      <vt:lpstr>Segoe UI Light</vt:lpstr>
      <vt:lpstr>Segoe UI Semibold</vt:lpstr>
      <vt:lpstr>Wingdings</vt:lpstr>
      <vt:lpstr>Office-tema</vt:lpstr>
      <vt:lpstr>SANS updates: LOKI + SKADI</vt:lpstr>
      <vt:lpstr>SANS data processing pipeline</vt:lpstr>
      <vt:lpstr>Milestones</vt:lpstr>
      <vt:lpstr>M1: Data reduction</vt:lpstr>
      <vt:lpstr>M1 and M3: Data reduction</vt:lpstr>
      <vt:lpstr>M2: Data reduction (+ data analysis)</vt:lpstr>
      <vt:lpstr>M4: Detector calibration</vt:lpstr>
      <vt:lpstr>M4: Data analysis</vt:lpstr>
      <vt:lpstr>Other updates and concerns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Tobias Richter</dc:creator>
  <cp:lastModifiedBy>Wojciech Potrzebowski</cp:lastModifiedBy>
  <cp:revision>392</cp:revision>
  <cp:lastPrinted>2019-03-08T10:27:30Z</cp:lastPrinted>
  <dcterms:created xsi:type="dcterms:W3CDTF">2020-03-09T09:07:28Z</dcterms:created>
  <dcterms:modified xsi:type="dcterms:W3CDTF">2023-10-24T11:43:54Z</dcterms:modified>
</cp:coreProperties>
</file>