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262" r:id="rId2"/>
    <p:sldId id="267" r:id="rId3"/>
    <p:sldId id="272" r:id="rId4"/>
    <p:sldId id="274" r:id="rId5"/>
    <p:sldId id="268" r:id="rId6"/>
    <p:sldId id="279" r:id="rId7"/>
    <p:sldId id="281" r:id="rId8"/>
    <p:sldId id="282" r:id="rId9"/>
    <p:sldId id="1562" r:id="rId10"/>
    <p:sldId id="1563" r:id="rId11"/>
    <p:sldId id="278" r:id="rId12"/>
    <p:sldId id="269" r:id="rId13"/>
    <p:sldId id="280" r:id="rId14"/>
    <p:sldId id="285" r:id="rId15"/>
    <p:sldId id="259" r:id="rId16"/>
    <p:sldId id="1561" r:id="rId17"/>
    <p:sldId id="277" r:id="rId18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CCCC"/>
    <a:srgbClr val="666666"/>
    <a:srgbClr val="FECC99"/>
    <a:srgbClr val="FEE6CC"/>
    <a:srgbClr val="CCDFDB"/>
    <a:srgbClr val="E5F0EC"/>
    <a:srgbClr val="D7E59A"/>
    <a:srgbClr val="EBF1CB"/>
    <a:srgbClr val="CDD5E0"/>
    <a:srgbClr val="E6EB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906" autoAdjust="0"/>
    <p:restoredTop sz="94661" autoAdjust="0"/>
  </p:normalViewPr>
  <p:slideViewPr>
    <p:cSldViewPr snapToGrid="0" snapToObjects="1">
      <p:cViewPr varScale="1">
        <p:scale>
          <a:sx n="114" d="100"/>
          <a:sy n="114" d="100"/>
        </p:scale>
        <p:origin x="85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096D2A2-E8E5-8549-A944-BF97509F58EB}" type="doc">
      <dgm:prSet loTypeId="urn:microsoft.com/office/officeart/2005/8/layout/chevron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212E494-3D35-FE40-B26B-3F183315AE11}" type="pres">
      <dgm:prSet presAssocID="{D096D2A2-E8E5-8549-A944-BF97509F58EB}" presName="Name0" presStyleCnt="0">
        <dgm:presLayoutVars>
          <dgm:dir/>
          <dgm:animLvl val="lvl"/>
          <dgm:resizeHandles val="exact"/>
        </dgm:presLayoutVars>
      </dgm:prSet>
      <dgm:spPr/>
    </dgm:pt>
  </dgm:ptLst>
  <dgm:cxnLst>
    <dgm:cxn modelId="{28FE77DD-7D75-8348-869B-8C234CAFC905}" type="presOf" srcId="{D096D2A2-E8E5-8549-A944-BF97509F58EB}" destId="{A212E494-3D35-FE40-B26B-3F183315AE11}" srcOrd="0" destOrd="0" presId="urn:microsoft.com/office/officeart/2005/8/layout/chevron1"/>
  </dgm:cxnLst>
  <dgm:bg>
    <a:blipFill>
      <a:blip xmlns:r="http://schemas.openxmlformats.org/officeDocument/2006/relationships" r:embed="rId1"/>
      <a:stretch>
        <a:fillRect/>
      </a:stretch>
    </a:blip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216F17-FF12-814E-936A-620B3383A43B}" type="datetimeFigureOut">
              <a:rPr lang="sv-SE" smtClean="0"/>
              <a:t>2023-10-24</a:t>
            </a:fld>
            <a:endParaRPr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E5A434-646A-2746-9BDC-885B2382B33E}" type="slidenum">
              <a:rPr lang="sv-SE" smtClean="0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318227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E5A434-646A-2746-9BDC-885B2382B33E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38297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err="1"/>
              <a:t>Each</a:t>
            </a:r>
            <a:r>
              <a:rPr lang="da-DK" dirty="0"/>
              <a:t> </a:t>
            </a:r>
            <a:r>
              <a:rPr lang="da-DK" dirty="0" err="1"/>
              <a:t>month</a:t>
            </a:r>
            <a:r>
              <a:rPr lang="da-DK" dirty="0"/>
              <a:t> the </a:t>
            </a:r>
            <a:r>
              <a:rPr lang="da-DK" dirty="0" err="1"/>
              <a:t>palnner</a:t>
            </a:r>
            <a:r>
              <a:rPr lang="da-DK" dirty="0"/>
              <a:t> </a:t>
            </a:r>
            <a:r>
              <a:rPr lang="da-DK" dirty="0" err="1"/>
              <a:t>reaches</a:t>
            </a:r>
            <a:r>
              <a:rPr lang="da-DK" dirty="0"/>
              <a:t> out and asks </a:t>
            </a:r>
            <a:r>
              <a:rPr lang="da-DK" dirty="0" err="1"/>
              <a:t>if</a:t>
            </a:r>
            <a:r>
              <a:rPr lang="da-DK" dirty="0"/>
              <a:t> an </a:t>
            </a:r>
            <a:r>
              <a:rPr lang="da-DK" dirty="0" err="1"/>
              <a:t>activity</a:t>
            </a:r>
            <a:r>
              <a:rPr lang="da-DK" dirty="0"/>
              <a:t> has </a:t>
            </a:r>
            <a:r>
              <a:rPr lang="da-DK" dirty="0" err="1"/>
              <a:t>started</a:t>
            </a:r>
            <a:r>
              <a:rPr lang="da-DK" dirty="0"/>
              <a:t> etc. The </a:t>
            </a:r>
            <a:r>
              <a:rPr lang="da-DK" dirty="0" err="1"/>
              <a:t>rebaselined</a:t>
            </a:r>
            <a:r>
              <a:rPr lang="da-DK" dirty="0"/>
              <a:t> plan is in </a:t>
            </a:r>
            <a:r>
              <a:rPr lang="da-DK" dirty="0" err="1"/>
              <a:t>there</a:t>
            </a:r>
            <a:r>
              <a:rPr lang="da-DK" dirty="0"/>
              <a:t>. With hours per </a:t>
            </a:r>
            <a:r>
              <a:rPr lang="da-DK" dirty="0" err="1"/>
              <a:t>activity</a:t>
            </a:r>
            <a:r>
              <a:rPr lang="da-DK" dirty="0"/>
              <a:t> from 2022-2027. Changes </a:t>
            </a:r>
            <a:r>
              <a:rPr lang="da-DK" dirty="0" err="1"/>
              <a:t>can</a:t>
            </a:r>
            <a:r>
              <a:rPr lang="da-DK" dirty="0"/>
              <a:t> </a:t>
            </a:r>
            <a:r>
              <a:rPr lang="da-DK" dirty="0" err="1"/>
              <a:t>be</a:t>
            </a:r>
            <a:r>
              <a:rPr lang="da-DK" dirty="0"/>
              <a:t> done as long as </a:t>
            </a:r>
            <a:r>
              <a:rPr lang="da-DK" dirty="0" err="1"/>
              <a:t>they</a:t>
            </a:r>
            <a:r>
              <a:rPr lang="da-DK" dirty="0"/>
              <a:t> </a:t>
            </a:r>
            <a:r>
              <a:rPr lang="da-DK" dirty="0" err="1"/>
              <a:t>are</a:t>
            </a:r>
            <a:r>
              <a:rPr lang="da-DK" dirty="0"/>
              <a:t> </a:t>
            </a:r>
            <a:r>
              <a:rPr lang="da-DK" dirty="0" err="1"/>
              <a:t>within</a:t>
            </a:r>
            <a:r>
              <a:rPr lang="da-DK" dirty="0"/>
              <a:t> budget and </a:t>
            </a:r>
            <a:r>
              <a:rPr lang="da-DK" dirty="0" err="1"/>
              <a:t>activities</a:t>
            </a:r>
            <a:r>
              <a:rPr lang="da-DK" dirty="0"/>
              <a:t> </a:t>
            </a:r>
            <a:r>
              <a:rPr lang="da-DK" dirty="0" err="1"/>
              <a:t>havent</a:t>
            </a:r>
            <a:r>
              <a:rPr lang="da-DK" dirty="0"/>
              <a:t> </a:t>
            </a:r>
            <a:r>
              <a:rPr lang="da-DK" dirty="0" err="1"/>
              <a:t>started</a:t>
            </a:r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E5A434-646A-2746-9BDC-885B2382B33E}" type="slidenum">
              <a:rPr lang="sv-SE" smtClean="0"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359154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First of all - </a:t>
            </a:r>
            <a:r>
              <a:rPr lang="da-DK" dirty="0" err="1"/>
              <a:t>Consistent</a:t>
            </a:r>
            <a:r>
              <a:rPr lang="da-DK" dirty="0"/>
              <a:t> </a:t>
            </a:r>
            <a:r>
              <a:rPr lang="da-DK" dirty="0" err="1"/>
              <a:t>way</a:t>
            </a:r>
            <a:r>
              <a:rPr lang="da-DK" dirty="0"/>
              <a:t> pf </a:t>
            </a:r>
            <a:r>
              <a:rPr lang="da-DK" dirty="0" err="1"/>
              <a:t>reporting</a:t>
            </a:r>
            <a:r>
              <a:rPr lang="da-DK" dirty="0"/>
              <a:t> on </a:t>
            </a:r>
            <a:r>
              <a:rPr lang="da-DK" dirty="0" err="1"/>
              <a:t>project</a:t>
            </a:r>
            <a:r>
              <a:rPr lang="da-DK" dirty="0"/>
              <a:t> </a:t>
            </a:r>
            <a:r>
              <a:rPr lang="da-DK" dirty="0" err="1"/>
              <a:t>each</a:t>
            </a:r>
            <a:r>
              <a:rPr lang="da-DK" dirty="0"/>
              <a:t> </a:t>
            </a:r>
            <a:r>
              <a:rPr lang="da-DK" dirty="0" err="1"/>
              <a:t>month</a:t>
            </a:r>
            <a:r>
              <a:rPr lang="da-DK" dirty="0"/>
              <a:t> from the </a:t>
            </a:r>
            <a:r>
              <a:rPr lang="da-DK" dirty="0" err="1"/>
              <a:t>project</a:t>
            </a:r>
            <a:r>
              <a:rPr lang="da-DK" dirty="0"/>
              <a:t> </a:t>
            </a:r>
            <a:r>
              <a:rPr lang="da-DK" dirty="0" err="1"/>
              <a:t>director</a:t>
            </a:r>
            <a:r>
              <a:rPr lang="da-DK" dirty="0"/>
              <a:t>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E5A434-646A-2746-9BDC-885B2382B33E}" type="slidenum">
              <a:rPr lang="sv-SE" smtClean="0"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837940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E5A434-646A-2746-9BDC-885B2382B33E}" type="slidenum">
              <a:rPr lang="sv-SE" smtClean="0"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501484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Fir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5105BBA5-0B01-43EB-96EC-725AF28E5A8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BB3141B3-566C-47FF-8C29-67289995D2FA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B965145F-CDA4-4965-A7C5-ACBA5939346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03069" y="1048935"/>
            <a:ext cx="8872165" cy="4760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485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/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96A591D-7BEE-2A48-BD08-DCDF3D90DE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2023-10-24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/>
          <a:lstStyle/>
          <a:p>
            <a:r>
              <a:rPr lang="sv-SE"/>
              <a:t>PRESENTATION TITLE / FOOTER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/>
          <a:p>
            <a:fld id="{F7283078-D760-1647-8B80-66BA8B52336D}" type="slidenum">
              <a:rPr lang="sv-SE" smtClean="0"/>
              <a:t>‹#›</a:t>
            </a:fld>
            <a:endParaRPr lang="sv-SE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DD16215C-7D16-4D0F-BA5D-E02EED6FB2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3709" y="931026"/>
            <a:ext cx="9360000" cy="507076"/>
          </a:xfrm>
        </p:spPr>
        <p:txBody>
          <a:bodyPr lIns="90000" tIns="1800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accent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Sub-headline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A5E954D6-E4D2-47AD-A504-7408EC606D35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6DD4ACE8-21C9-474B-A84B-6E399CB9FB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924611" y="417443"/>
            <a:ext cx="826394" cy="800100"/>
          </a:xfrm>
          <a:prstGeom prst="rect">
            <a:avLst/>
          </a:prstGeom>
        </p:spPr>
      </p:pic>
      <p:sp>
        <p:nvSpPr>
          <p:cNvPr id="7" name="Platshållare för diagram 6">
            <a:extLst>
              <a:ext uri="{FF2B5EF4-FFF2-40B4-BE49-F238E27FC236}">
                <a16:creationId xmlns:a16="http://schemas.microsoft.com/office/drawing/2014/main" id="{FA784AEE-BB11-4271-AB33-DE0774105604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1103313" y="1657350"/>
            <a:ext cx="7767637" cy="4445000"/>
          </a:xfrm>
        </p:spPr>
        <p:txBody>
          <a:bodyPr/>
          <a:lstStyle>
            <a:lvl1pPr algn="ctr">
              <a:defRPr sz="800" cap="all" baseline="0"/>
            </a:lvl1pPr>
          </a:lstStyle>
          <a:p>
            <a:r>
              <a:rPr lang="en-US"/>
              <a:t>Click icon to add chart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17552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/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/>
          <a:lstStyle/>
          <a:p>
            <a:r>
              <a:rPr lang="sv-SE" dirty="0"/>
              <a:t>PRESENTATION TITLE/FOOTER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/>
          <a:p>
            <a:fld id="{F7283078-D760-1647-8B80-66BA8B52336D}" type="slidenum">
              <a:rPr lang="sv-SE" smtClean="0"/>
              <a:t>‹#›</a:t>
            </a:fld>
            <a:endParaRPr lang="sv-SE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DD16215C-7D16-4D0F-BA5D-E02EED6FB2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3709" y="931026"/>
            <a:ext cx="9360000" cy="507076"/>
          </a:xfrm>
        </p:spPr>
        <p:txBody>
          <a:bodyPr lIns="90000" tIns="1800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accent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Sub-headline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A5E954D6-E4D2-47AD-A504-7408EC606D35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6DD4ACE8-21C9-474B-A84B-6E399CB9FB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924611" y="417443"/>
            <a:ext cx="826394" cy="800100"/>
          </a:xfrm>
          <a:prstGeom prst="rect">
            <a:avLst/>
          </a:prstGeom>
        </p:spPr>
      </p:pic>
      <p:sp>
        <p:nvSpPr>
          <p:cNvPr id="8" name="Platshållare för tabell 7">
            <a:extLst>
              <a:ext uri="{FF2B5EF4-FFF2-40B4-BE49-F238E27FC236}">
                <a16:creationId xmlns:a16="http://schemas.microsoft.com/office/drawing/2014/main" id="{489D1BD7-202A-4115-BE6C-1B053CFFDE1E}"/>
              </a:ext>
            </a:extLst>
          </p:cNvPr>
          <p:cNvSpPr>
            <a:spLocks noGrp="1"/>
          </p:cNvSpPr>
          <p:nvPr>
            <p:ph type="tbl" sz="quarter" idx="15"/>
          </p:nvPr>
        </p:nvSpPr>
        <p:spPr>
          <a:xfrm>
            <a:off x="1103313" y="1614488"/>
            <a:ext cx="9359900" cy="4406900"/>
          </a:xfrm>
        </p:spPr>
        <p:txBody>
          <a:bodyPr/>
          <a:lstStyle>
            <a:lvl1pPr algn="ctr">
              <a:defRPr sz="800" cap="all" baseline="0"/>
            </a:lvl1pPr>
          </a:lstStyle>
          <a:p>
            <a:r>
              <a:rPr lang="en-US"/>
              <a:t>Click icon to add table</a:t>
            </a:r>
            <a:endParaRPr lang="sv-SE"/>
          </a:p>
        </p:txBody>
      </p:sp>
      <p:sp>
        <p:nvSpPr>
          <p:cNvPr id="12" name="Platshållare för datum 3">
            <a:extLst>
              <a:ext uri="{FF2B5EF4-FFF2-40B4-BE49-F238E27FC236}">
                <a16:creationId xmlns:a16="http://schemas.microsoft.com/office/drawing/2014/main" id="{EF177138-95E5-674B-B010-143A8CD1453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2023-10-24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25189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BE7B1DDB-F4AA-4E8D-BD07-905FE45A5555}"/>
              </a:ext>
            </a:extLst>
          </p:cNvPr>
          <p:cNvSpPr/>
          <p:nvPr userDrawn="1"/>
        </p:nvSpPr>
        <p:spPr>
          <a:xfrm>
            <a:off x="0" y="388593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34780BC8-191C-6D4B-93F3-54A06FD4FE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30395" y="1153621"/>
            <a:ext cx="8640000" cy="238760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42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EC66F586-F662-4573-A59B-7D4EDD05A153}"/>
              </a:ext>
            </a:extLst>
          </p:cNvPr>
          <p:cNvSpPr/>
          <p:nvPr userDrawn="1"/>
        </p:nvSpPr>
        <p:spPr>
          <a:xfrm>
            <a:off x="-2" y="447675"/>
            <a:ext cx="292101" cy="6410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3193CED5-E020-4279-918D-055F43A9188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24611" y="417443"/>
            <a:ext cx="826395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796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BE7B1DDB-F4AA-4E8D-BD07-905FE45A5555}"/>
              </a:ext>
            </a:extLst>
          </p:cNvPr>
          <p:cNvSpPr/>
          <p:nvPr userDrawn="1"/>
        </p:nvSpPr>
        <p:spPr>
          <a:xfrm>
            <a:off x="-2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34780BC8-191C-6D4B-93F3-54A06FD4FE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30395" y="1153621"/>
            <a:ext cx="8640000" cy="238760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42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81DF3056-F3A8-2949-876C-528413E342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30395" y="3883393"/>
            <a:ext cx="8640000" cy="921363"/>
          </a:xfrm>
          <a:prstGeom prst="rect">
            <a:avLst/>
          </a:prstGeom>
        </p:spPr>
        <p:txBody>
          <a:bodyPr lIns="9000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v-SE" dirty="0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EC66F586-F662-4573-A59B-7D4EDD05A153}"/>
              </a:ext>
            </a:extLst>
          </p:cNvPr>
          <p:cNvSpPr/>
          <p:nvPr userDrawn="1"/>
        </p:nvSpPr>
        <p:spPr>
          <a:xfrm>
            <a:off x="-2" y="447675"/>
            <a:ext cx="292101" cy="6410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3193CED5-E020-4279-918D-055F43A9188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24611" y="417443"/>
            <a:ext cx="826395" cy="800100"/>
          </a:xfrm>
          <a:prstGeom prst="rect">
            <a:avLst/>
          </a:prstGeom>
        </p:spPr>
      </p:pic>
      <p:sp>
        <p:nvSpPr>
          <p:cNvPr id="15" name="Platshållare för text 14">
            <a:extLst>
              <a:ext uri="{FF2B5EF4-FFF2-40B4-BE49-F238E27FC236}">
                <a16:creationId xmlns:a16="http://schemas.microsoft.com/office/drawing/2014/main" id="{EA5DA2EE-60AD-41D0-96B0-DDF02E0AE54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930395" y="5605695"/>
            <a:ext cx="6290892" cy="459883"/>
          </a:xfrm>
          <a:prstGeom prst="rect">
            <a:avLst/>
          </a:prstGeom>
        </p:spPr>
        <p:txBody>
          <a:bodyPr lIns="90000" tIns="18000" bIns="3600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200" b="1" strike="noStrike" cap="all" spc="12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presented by &lt;name nameson&gt;</a:t>
            </a:r>
          </a:p>
        </p:txBody>
      </p:sp>
      <p:sp>
        <p:nvSpPr>
          <p:cNvPr id="10" name="Platshållare för datum 3">
            <a:extLst>
              <a:ext uri="{FF2B5EF4-FFF2-40B4-BE49-F238E27FC236}">
                <a16:creationId xmlns:a16="http://schemas.microsoft.com/office/drawing/2014/main" id="{5CE429DE-35D4-F144-9881-2C3DD8ABB6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930395" y="6096663"/>
            <a:ext cx="1241068" cy="365125"/>
          </a:xfrm>
        </p:spPr>
        <p:txBody>
          <a:bodyPr/>
          <a:lstStyle>
            <a:lvl1pPr>
              <a:defRPr sz="1200"/>
            </a:lvl1pPr>
          </a:lstStyle>
          <a:p>
            <a:fld id="{18896B66-0B3A-474C-9C9C-E4F07B1F5DAD}" type="datetime1">
              <a:rPr lang="sv-SE" smtClean="0"/>
              <a:pPr/>
              <a:t>2023-10-24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01384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9BCCEAFE-E21B-43CF-80C4-FF01C3F9D479}"/>
              </a:ext>
            </a:extLst>
          </p:cNvPr>
          <p:cNvSpPr/>
          <p:nvPr userDrawn="1"/>
        </p:nvSpPr>
        <p:spPr>
          <a:xfrm>
            <a:off x="0" y="16274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PRESENTATION </a:t>
            </a:r>
            <a:r>
              <a:rPr lang="sv-SE" dirty="0" err="1"/>
              <a:t>TITLe</a:t>
            </a:r>
            <a:r>
              <a:rPr lang="sv-SE" dirty="0"/>
              <a:t>/ FOOTER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7283078-D760-1647-8B80-66BA8B52336D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A5E954D6-E4D2-47AD-A504-7408EC606D35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2" name="Bildobjekt 11">
            <a:extLst>
              <a:ext uri="{FF2B5EF4-FFF2-40B4-BE49-F238E27FC236}">
                <a16:creationId xmlns:a16="http://schemas.microsoft.com/office/drawing/2014/main" id="{6426DF26-09C3-4DAE-B43E-0C11D6A6353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24611" y="417443"/>
            <a:ext cx="826395" cy="800100"/>
          </a:xfrm>
          <a:prstGeom prst="rect">
            <a:avLst/>
          </a:prstGeom>
        </p:spPr>
      </p:pic>
      <p:sp>
        <p:nvSpPr>
          <p:cNvPr id="11" name="Platshållare för text 10">
            <a:extLst>
              <a:ext uri="{FF2B5EF4-FFF2-40B4-BE49-F238E27FC236}">
                <a16:creationId xmlns:a16="http://schemas.microsoft.com/office/drawing/2014/main" id="{5C48DF05-1B09-4DA6-AC56-07304871CCD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95647" y="1640719"/>
            <a:ext cx="10042073" cy="4375520"/>
          </a:xfrm>
        </p:spPr>
        <p:txBody>
          <a:bodyPr>
            <a:noAutofit/>
          </a:bodyPr>
          <a:lstStyle>
            <a:lvl1pPr marL="457200" indent="-457200">
              <a:buClr>
                <a:schemeClr val="bg1"/>
              </a:buClr>
              <a:buFont typeface="+mj-lt"/>
              <a:buAutoNum type="arabicPeriod"/>
              <a:defRPr>
                <a:solidFill>
                  <a:schemeClr val="bg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Platshållare för datum 3">
            <a:extLst>
              <a:ext uri="{FF2B5EF4-FFF2-40B4-BE49-F238E27FC236}">
                <a16:creationId xmlns:a16="http://schemas.microsoft.com/office/drawing/2014/main" id="{04D3287D-3E21-D845-8766-C307E676530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2023-10-24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3988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/break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250D024A-8F85-4618-9506-0F493B263A92}"/>
              </a:ext>
            </a:extLst>
          </p:cNvPr>
          <p:cNvSpPr/>
          <p:nvPr userDrawn="1"/>
        </p:nvSpPr>
        <p:spPr>
          <a:xfrm>
            <a:off x="0" y="0"/>
            <a:ext cx="647771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628E18C2-A66E-436E-89DA-1C5D481CB4B4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Platshållare för bild 12">
            <a:extLst>
              <a:ext uri="{FF2B5EF4-FFF2-40B4-BE49-F238E27FC236}">
                <a16:creationId xmlns:a16="http://schemas.microsoft.com/office/drawing/2014/main" id="{4FD00856-A3E1-48A7-B9CD-D7B89BD6A06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477712" y="0"/>
            <a:ext cx="5714288" cy="6858000"/>
          </a:xfrm>
          <a:solidFill>
            <a:srgbClr val="ECECEC"/>
          </a:solidFill>
        </p:spPr>
        <p:txBody>
          <a:bodyPr>
            <a:normAutofit/>
          </a:bodyPr>
          <a:lstStyle>
            <a:lvl1pPr algn="ctr">
              <a:defRPr sz="800"/>
            </a:lvl1pPr>
          </a:lstStyle>
          <a:p>
            <a:r>
              <a:rPr lang="sv-SE"/>
              <a:t>INSERT IMAGE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A8D8C0FE-DA05-418D-9F18-A5A81125AD3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924611" y="417443"/>
            <a:ext cx="828000" cy="7992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Tx/>
              <a:buNone/>
              <a:defRPr sz="100"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1848DA8D-03CE-4CA5-A851-F6ABAE67A9B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447675"/>
            <a:ext cx="292100" cy="6410325"/>
          </a:xfrm>
          <a:solidFill>
            <a:schemeClr val="bg1"/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100"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F55DE042-7DE8-4583-986C-40823753078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30491" y="1051132"/>
            <a:ext cx="4255909" cy="829149"/>
          </a:xfrm>
        </p:spPr>
        <p:txBody>
          <a:bodyPr rIns="18000" anchor="b" anchorCtr="0"/>
          <a:lstStyle>
            <a:lvl1pPr marL="0" indent="0">
              <a:buFontTx/>
              <a:buNone/>
              <a:defRPr sz="4800">
                <a:solidFill>
                  <a:schemeClr val="bg1"/>
                </a:solidFill>
                <a:latin typeface="+mn-lt"/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# (chapter)</a:t>
            </a:r>
          </a:p>
        </p:txBody>
      </p:sp>
      <p:sp>
        <p:nvSpPr>
          <p:cNvPr id="11" name="Platshållare för text 2">
            <a:extLst>
              <a:ext uri="{FF2B5EF4-FFF2-40B4-BE49-F238E27FC236}">
                <a16:creationId xmlns:a16="http://schemas.microsoft.com/office/drawing/2014/main" id="{1DC53C5B-9DC3-4646-B6B3-DD59404D44D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30491" y="2169209"/>
            <a:ext cx="4255909" cy="2462613"/>
          </a:xfrm>
        </p:spPr>
        <p:txBody>
          <a:bodyPr rIns="18000" anchor="t" anchorCtr="0"/>
          <a:lstStyle>
            <a:lvl1pPr marL="0" indent="0">
              <a:spcBef>
                <a:spcPts val="0"/>
              </a:spcBef>
              <a:buFontTx/>
              <a:buNone/>
              <a:defRPr sz="42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Headline</a:t>
            </a:r>
          </a:p>
        </p:txBody>
      </p:sp>
    </p:spTree>
    <p:extLst>
      <p:ext uri="{BB962C8B-B14F-4D97-AF65-F5344CB8AC3E}">
        <p14:creationId xmlns:p14="http://schemas.microsoft.com/office/powerpoint/2010/main" val="3254649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/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/>
          <a:lstStyle/>
          <a:p>
            <a:r>
              <a:rPr lang="sv-SE" dirty="0"/>
              <a:t>PRESENTATION TITLE/FOOTER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/>
          <a:p>
            <a:fld id="{F7283078-D760-1647-8B80-66BA8B52336D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DD16215C-7D16-4D0F-BA5D-E02EED6FB2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3709" y="931026"/>
            <a:ext cx="9360000" cy="507076"/>
          </a:xfrm>
        </p:spPr>
        <p:txBody>
          <a:bodyPr lIns="90000" tIns="1800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accent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Sub-headline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A5E954D6-E4D2-47AD-A504-7408EC606D35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6DD4ACE8-21C9-474B-A84B-6E399CB9FB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924611" y="417443"/>
            <a:ext cx="826394" cy="800100"/>
          </a:xfrm>
          <a:prstGeom prst="rect">
            <a:avLst/>
          </a:prstGeom>
        </p:spPr>
      </p:pic>
      <p:sp>
        <p:nvSpPr>
          <p:cNvPr id="12" name="Platshållare för innehåll 2">
            <a:extLst>
              <a:ext uri="{FF2B5EF4-FFF2-40B4-BE49-F238E27FC236}">
                <a16:creationId xmlns:a16="http://schemas.microsoft.com/office/drawing/2014/main" id="{5917406D-4BE3-3B4C-BCFF-41B4F0FAB4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400" y="1562400"/>
            <a:ext cx="9365782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13" name="Platshållare för datum 3">
            <a:extLst>
              <a:ext uri="{FF2B5EF4-FFF2-40B4-BE49-F238E27FC236}">
                <a16:creationId xmlns:a16="http://schemas.microsoft.com/office/drawing/2014/main" id="{3E8E36C4-8565-B94E-A90D-FF5DD7F86A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2023-10-24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80082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n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/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/>
          <a:lstStyle/>
          <a:p>
            <a:r>
              <a:rPr lang="sv-SE" dirty="0"/>
              <a:t>PRESENTATION TITLE/FOOTER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/>
          <a:p>
            <a:fld id="{F7283078-D760-1647-8B80-66BA8B52336D}" type="slidenum">
              <a:rPr lang="sv-SE" smtClean="0"/>
              <a:t>‹#›</a:t>
            </a:fld>
            <a:endParaRPr lang="sv-SE"/>
          </a:p>
        </p:txBody>
      </p:sp>
      <p:sp>
        <p:nvSpPr>
          <p:cNvPr id="9" name="Platshållare för innehåll 2">
            <a:extLst>
              <a:ext uri="{FF2B5EF4-FFF2-40B4-BE49-F238E27FC236}">
                <a16:creationId xmlns:a16="http://schemas.microsoft.com/office/drawing/2014/main" id="{590CF35B-F516-4A5B-A8AB-7A0A283629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400" y="1562400"/>
            <a:ext cx="4993785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 marL="358775" indent="-215900">
              <a:lnSpc>
                <a:spcPct val="100000"/>
              </a:lnSpc>
              <a:tabLst/>
              <a:defRPr/>
            </a:lvl2pPr>
            <a:lvl3pPr marL="449263" indent="-196850">
              <a:lnSpc>
                <a:spcPct val="100000"/>
              </a:lnSpc>
              <a:tabLst/>
              <a:defRPr/>
            </a:lvl3pPr>
            <a:lvl4pPr marL="541338" indent="-180000">
              <a:lnSpc>
                <a:spcPct val="100000"/>
              </a:lnSpc>
              <a:tabLst/>
              <a:defRPr/>
            </a:lvl4pPr>
            <a:lvl5pPr marL="630000" indent="-162000">
              <a:lnSpc>
                <a:spcPct val="100000"/>
              </a:lnSpc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12" name="Platshållare för innehåll 2">
            <a:extLst>
              <a:ext uri="{FF2B5EF4-FFF2-40B4-BE49-F238E27FC236}">
                <a16:creationId xmlns:a16="http://schemas.microsoft.com/office/drawing/2014/main" id="{BA21051E-3C35-41FB-8E6B-797DB8F2697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73692" y="1562400"/>
            <a:ext cx="4993785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 marL="360000" indent="-216000">
              <a:lnSpc>
                <a:spcPct val="100000"/>
              </a:lnSpc>
              <a:tabLst/>
              <a:defRPr/>
            </a:lvl2pPr>
            <a:lvl3pPr marL="450000" indent="-198000">
              <a:lnSpc>
                <a:spcPct val="100000"/>
              </a:lnSpc>
              <a:tabLst/>
              <a:defRPr/>
            </a:lvl3pPr>
            <a:lvl4pPr marL="540000" indent="-180000">
              <a:lnSpc>
                <a:spcPct val="100000"/>
              </a:lnSpc>
              <a:tabLst/>
              <a:defRPr/>
            </a:lvl4pPr>
            <a:lvl5pPr marL="628650" indent="-162000">
              <a:lnSpc>
                <a:spcPct val="100000"/>
              </a:lnSpc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DD16215C-7D16-4D0F-BA5D-E02EED6FB2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3709" y="931026"/>
            <a:ext cx="9360000" cy="507076"/>
          </a:xfrm>
        </p:spPr>
        <p:txBody>
          <a:bodyPr lIns="90000" tIns="1800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accent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Sub-headline</a:t>
            </a:r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87E2C692-2C39-4CA8-AA87-45E0F36B6A0E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6" name="Bildobjekt 15">
            <a:extLst>
              <a:ext uri="{FF2B5EF4-FFF2-40B4-BE49-F238E27FC236}">
                <a16:creationId xmlns:a16="http://schemas.microsoft.com/office/drawing/2014/main" id="{E327627C-4BB8-4965-8107-0E7E741F830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924611" y="417443"/>
            <a:ext cx="826394" cy="800100"/>
          </a:xfrm>
          <a:prstGeom prst="rect">
            <a:avLst/>
          </a:prstGeom>
        </p:spPr>
      </p:pic>
      <p:sp>
        <p:nvSpPr>
          <p:cNvPr id="11" name="Platshållare för datum 3">
            <a:extLst>
              <a:ext uri="{FF2B5EF4-FFF2-40B4-BE49-F238E27FC236}">
                <a16:creationId xmlns:a16="http://schemas.microsoft.com/office/drawing/2014/main" id="{154C1432-4F85-1F42-8016-9B83B89CC8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2023-10-24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35108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n 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/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/>
          <a:lstStyle/>
          <a:p>
            <a:r>
              <a:rPr lang="sv-SE" dirty="0"/>
              <a:t>PRESENTATION TITLE/FOOTER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/>
          <a:p>
            <a:fld id="{F7283078-D760-1647-8B80-66BA8B52336D}" type="slidenum">
              <a:rPr lang="sv-SE" smtClean="0"/>
              <a:t>‹#›</a:t>
            </a:fld>
            <a:endParaRPr lang="sv-SE"/>
          </a:p>
        </p:txBody>
      </p:sp>
      <p:sp>
        <p:nvSpPr>
          <p:cNvPr id="9" name="Platshållare för innehåll 2">
            <a:extLst>
              <a:ext uri="{FF2B5EF4-FFF2-40B4-BE49-F238E27FC236}">
                <a16:creationId xmlns:a16="http://schemas.microsoft.com/office/drawing/2014/main" id="{590CF35B-F516-4A5B-A8AB-7A0A283629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400" y="1562400"/>
            <a:ext cx="3255409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 marL="360000" indent="-216000">
              <a:lnSpc>
                <a:spcPct val="100000"/>
              </a:lnSpc>
              <a:tabLst/>
              <a:defRPr/>
            </a:lvl2pPr>
            <a:lvl3pPr marL="449263" indent="-196850">
              <a:lnSpc>
                <a:spcPct val="100000"/>
              </a:lnSpc>
              <a:tabLst/>
              <a:defRPr/>
            </a:lvl3pPr>
            <a:lvl4pPr marL="541338" indent="-180975">
              <a:lnSpc>
                <a:spcPct val="100000"/>
              </a:lnSpc>
              <a:tabLst/>
              <a:defRPr/>
            </a:lvl4pPr>
            <a:lvl5pPr marL="630000" indent="-162000">
              <a:lnSpc>
                <a:spcPct val="100000"/>
              </a:lnSpc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DD16215C-7D16-4D0F-BA5D-E02EED6FB2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3709" y="931026"/>
            <a:ext cx="9360000" cy="507076"/>
          </a:xfrm>
        </p:spPr>
        <p:txBody>
          <a:bodyPr lIns="90000" tIns="1800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accent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Sub-headline</a:t>
            </a:r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87E2C692-2C39-4CA8-AA87-45E0F36B6A0E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6" name="Bildobjekt 15">
            <a:extLst>
              <a:ext uri="{FF2B5EF4-FFF2-40B4-BE49-F238E27FC236}">
                <a16:creationId xmlns:a16="http://schemas.microsoft.com/office/drawing/2014/main" id="{E327627C-4BB8-4965-8107-0E7E741F830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924611" y="417443"/>
            <a:ext cx="826394" cy="800100"/>
          </a:xfrm>
          <a:prstGeom prst="rect">
            <a:avLst/>
          </a:prstGeom>
        </p:spPr>
      </p:pic>
      <p:sp>
        <p:nvSpPr>
          <p:cNvPr id="13" name="Platshållare för innehåll 2">
            <a:extLst>
              <a:ext uri="{FF2B5EF4-FFF2-40B4-BE49-F238E27FC236}">
                <a16:creationId xmlns:a16="http://schemas.microsoft.com/office/drawing/2014/main" id="{B2D0E559-A900-41F3-93C5-387A7764A152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605297" y="1562400"/>
            <a:ext cx="3255409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 marL="360000" indent="-216000">
              <a:lnSpc>
                <a:spcPct val="100000"/>
              </a:lnSpc>
              <a:tabLst/>
              <a:defRPr/>
            </a:lvl2pPr>
            <a:lvl3pPr marL="450000" indent="-198000">
              <a:lnSpc>
                <a:spcPct val="100000"/>
              </a:lnSpc>
              <a:tabLst/>
              <a:defRPr/>
            </a:lvl3pPr>
            <a:lvl4pPr marL="539750" indent="-196850">
              <a:lnSpc>
                <a:spcPct val="100000"/>
              </a:lnSpc>
              <a:tabLst/>
              <a:defRPr/>
            </a:lvl4pPr>
            <a:lvl5pPr marL="630000" indent="-162000">
              <a:lnSpc>
                <a:spcPct val="100000"/>
              </a:lnSpc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17" name="Platshållare för innehåll 2">
            <a:extLst>
              <a:ext uri="{FF2B5EF4-FFF2-40B4-BE49-F238E27FC236}">
                <a16:creationId xmlns:a16="http://schemas.microsoft.com/office/drawing/2014/main" id="{E4E99B3B-ADB3-4D1A-9A7F-AA1B8528E6C7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8116194" y="1562400"/>
            <a:ext cx="3255409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 marL="360000" indent="-216000">
              <a:lnSpc>
                <a:spcPct val="100000"/>
              </a:lnSpc>
              <a:tabLst/>
              <a:defRPr/>
            </a:lvl2pPr>
            <a:lvl3pPr marL="450000" indent="-198000">
              <a:lnSpc>
                <a:spcPct val="100000"/>
              </a:lnSpc>
              <a:tabLst/>
              <a:defRPr/>
            </a:lvl3pPr>
            <a:lvl4pPr marL="540000" indent="-180000">
              <a:lnSpc>
                <a:spcPct val="100000"/>
              </a:lnSpc>
              <a:tabLst/>
              <a:defRPr/>
            </a:lvl4pPr>
            <a:lvl5pPr marL="630000" indent="-162000">
              <a:lnSpc>
                <a:spcPct val="100000"/>
              </a:lnSpc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12" name="Platshållare för datum 3">
            <a:extLst>
              <a:ext uri="{FF2B5EF4-FFF2-40B4-BE49-F238E27FC236}">
                <a16:creationId xmlns:a16="http://schemas.microsoft.com/office/drawing/2014/main" id="{F91A8E7B-C629-D343-8A83-7EB0ADF608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2023-10-24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67666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6">
            <a:extLst>
              <a:ext uri="{FF2B5EF4-FFF2-40B4-BE49-F238E27FC236}">
                <a16:creationId xmlns:a16="http://schemas.microsoft.com/office/drawing/2014/main" id="{16B191E2-1C71-4B4C-B562-DD793673C24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373813" y="1562100"/>
            <a:ext cx="4994275" cy="4768850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 algn="ctr">
              <a:buFontTx/>
              <a:buNone/>
              <a:defRPr sz="800">
                <a:solidFill>
                  <a:srgbClr val="666666"/>
                </a:solidFill>
              </a:defRPr>
            </a:lvl1pPr>
          </a:lstStyle>
          <a:p>
            <a:r>
              <a:rPr lang="sv-SE"/>
              <a:t>INSERT IMAGE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/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/>
          <a:lstStyle/>
          <a:p>
            <a:r>
              <a:rPr lang="sv-SE" dirty="0"/>
              <a:t>PRESENTATION TITL  FOOTER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/>
          <a:p>
            <a:fld id="{F7283078-D760-1647-8B80-66BA8B52336D}" type="slidenum">
              <a:rPr lang="sv-SE" smtClean="0"/>
              <a:t>‹#›</a:t>
            </a:fld>
            <a:endParaRPr lang="sv-SE"/>
          </a:p>
        </p:txBody>
      </p:sp>
      <p:sp>
        <p:nvSpPr>
          <p:cNvPr id="9" name="Platshållare för innehåll 2">
            <a:extLst>
              <a:ext uri="{FF2B5EF4-FFF2-40B4-BE49-F238E27FC236}">
                <a16:creationId xmlns:a16="http://schemas.microsoft.com/office/drawing/2014/main" id="{590CF35B-F516-4A5B-A8AB-7A0A283629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400" y="1562400"/>
            <a:ext cx="4993785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 marL="360000" indent="-216000">
              <a:lnSpc>
                <a:spcPct val="100000"/>
              </a:lnSpc>
              <a:tabLst/>
              <a:defRPr/>
            </a:lvl2pPr>
            <a:lvl3pPr marL="450000" indent="-198000">
              <a:lnSpc>
                <a:spcPct val="100000"/>
              </a:lnSpc>
              <a:tabLst/>
              <a:defRPr/>
            </a:lvl3pPr>
            <a:lvl4pPr marL="540000" indent="-180000">
              <a:lnSpc>
                <a:spcPct val="100000"/>
              </a:lnSpc>
              <a:tabLst/>
              <a:defRPr/>
            </a:lvl4pPr>
            <a:lvl5pPr marL="630000" indent="-162000">
              <a:lnSpc>
                <a:spcPct val="100000"/>
              </a:lnSpc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DD16215C-7D16-4D0F-BA5D-E02EED6FB2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3709" y="931026"/>
            <a:ext cx="9360000" cy="507076"/>
          </a:xfrm>
        </p:spPr>
        <p:txBody>
          <a:bodyPr lIns="90000" tIns="1800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accent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Sub-headline</a:t>
            </a: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BC4F3A85-66E6-412A-97CD-99D922EFBEE2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3" name="Bildobjekt 12">
            <a:extLst>
              <a:ext uri="{FF2B5EF4-FFF2-40B4-BE49-F238E27FC236}">
                <a16:creationId xmlns:a16="http://schemas.microsoft.com/office/drawing/2014/main" id="{506E76ED-0FF0-4A03-8EB9-06B57B12EC1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924611" y="417443"/>
            <a:ext cx="826394" cy="800100"/>
          </a:xfrm>
          <a:prstGeom prst="rect">
            <a:avLst/>
          </a:prstGeom>
        </p:spPr>
      </p:pic>
      <p:sp>
        <p:nvSpPr>
          <p:cNvPr id="12" name="Platshållare för datum 3">
            <a:extLst>
              <a:ext uri="{FF2B5EF4-FFF2-40B4-BE49-F238E27FC236}">
                <a16:creationId xmlns:a16="http://schemas.microsoft.com/office/drawing/2014/main" id="{5D496E45-863B-704B-B14F-5E0F58578D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2023-10-24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66558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. Full wid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tshållare för bild 12">
            <a:extLst>
              <a:ext uri="{FF2B5EF4-FFF2-40B4-BE49-F238E27FC236}">
                <a16:creationId xmlns:a16="http://schemas.microsoft.com/office/drawing/2014/main" id="{4FD00856-A3E1-48A7-B9CD-D7B89BD6A06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algn="ctr">
              <a:defRPr sz="800"/>
            </a:lvl1pPr>
          </a:lstStyle>
          <a:p>
            <a:r>
              <a:rPr lang="sv-SE" dirty="0"/>
              <a:t>INSERT IMAGE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A8D8C0FE-DA05-418D-9F18-A5A81125AD3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924611" y="417443"/>
            <a:ext cx="828000" cy="7992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Tx/>
              <a:buNone/>
              <a:defRPr sz="100"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1848DA8D-03CE-4CA5-A851-F6ABAE67A9B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447675"/>
            <a:ext cx="292100" cy="6410325"/>
          </a:xfrm>
          <a:solidFill>
            <a:schemeClr val="bg1"/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100"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ubrik 1">
            <a:extLst>
              <a:ext uri="{FF2B5EF4-FFF2-40B4-BE49-F238E27FC236}">
                <a16:creationId xmlns:a16="http://schemas.microsoft.com/office/drawing/2014/main" id="{8F5BB748-C0D0-CB4F-BA93-7488E4BA70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Image </a:t>
            </a:r>
            <a:r>
              <a:rPr lang="sv-SE" dirty="0" err="1"/>
              <a:t>title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32865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81532B06-EA3A-AA45-A1FA-C8E1873FD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709" y="281999"/>
            <a:ext cx="9478393" cy="657340"/>
          </a:xfrm>
          <a:prstGeom prst="rect">
            <a:avLst/>
          </a:prstGeom>
        </p:spPr>
        <p:txBody>
          <a:bodyPr vert="horz" lIns="90000" tIns="45720" rIns="91440" bIns="45720" rtlCol="0" anchor="t" anchorCtr="0">
            <a:no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6E4D6F2-5CFB-9D4E-AED8-120937FE25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95647" y="6483583"/>
            <a:ext cx="8326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spc="80" baseline="0">
                <a:solidFill>
                  <a:srgbClr val="CCCCCC"/>
                </a:solidFill>
              </a:defRPr>
            </a:lvl1pPr>
          </a:lstStyle>
          <a:p>
            <a:fld id="{926FFDD8-E9D5-414B-9D01-E73C6B8A8FCA}" type="datetime1">
              <a:rPr lang="sv-SE" smtClean="0"/>
              <a:t>2023-10-24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15FD9D7-4C35-3343-B008-A413FF500A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53244" y="648358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spc="80" baseline="0">
                <a:solidFill>
                  <a:srgbClr val="CCCCCC"/>
                </a:solidFill>
              </a:defRPr>
            </a:lvl1pPr>
          </a:lstStyle>
          <a:p>
            <a:r>
              <a:rPr lang="sv-SE"/>
              <a:t>PRESENTATION TITLE / FOOTER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F6B396D-270A-E047-8DAD-6D51B53CAD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5292" y="648358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>
                <a:solidFill>
                  <a:schemeClr val="accent1"/>
                </a:solidFill>
              </a:defRPr>
            </a:lvl1pPr>
          </a:lstStyle>
          <a:p>
            <a:fld id="{F7283078-D760-1647-8B80-66BA8B52336D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1" name="Platshållare för text 2">
            <a:extLst>
              <a:ext uri="{FF2B5EF4-FFF2-40B4-BE49-F238E27FC236}">
                <a16:creationId xmlns:a16="http://schemas.microsoft.com/office/drawing/2014/main" id="{CD0A89FF-22DC-4B6A-B9ED-60B2F32ED8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95894" y="1561865"/>
            <a:ext cx="9561022" cy="4565397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825848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49" r:id="rId2"/>
    <p:sldLayoutId id="2147483665" r:id="rId3"/>
    <p:sldLayoutId id="2147483667" r:id="rId4"/>
    <p:sldLayoutId id="2147483669" r:id="rId5"/>
    <p:sldLayoutId id="2147483650" r:id="rId6"/>
    <p:sldLayoutId id="2147483668" r:id="rId7"/>
    <p:sldLayoutId id="2147483662" r:id="rId8"/>
    <p:sldLayoutId id="2147483664" r:id="rId9"/>
    <p:sldLayoutId id="2147483663" r:id="rId10"/>
    <p:sldLayoutId id="2147483666" r:id="rId11"/>
    <p:sldLayoutId id="2147483670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kern="1200">
          <a:solidFill>
            <a:srgbClr val="666666"/>
          </a:solidFill>
          <a:latin typeface="+mj-lt"/>
          <a:ea typeface="+mj-ea"/>
          <a:cs typeface="+mj-cs"/>
        </a:defRPr>
      </a:lvl1pPr>
    </p:titleStyle>
    <p:bodyStyle>
      <a:lvl1pPr marL="101600" indent="-101600" algn="l" defTabSz="914400" rtl="0" eaLnBrk="1" latinLnBrk="0" hangingPunct="1">
        <a:lnSpc>
          <a:spcPct val="100000"/>
        </a:lnSpc>
        <a:spcBef>
          <a:spcPts val="1000"/>
        </a:spcBef>
        <a:buClr>
          <a:srgbClr val="666666"/>
        </a:buClr>
        <a:buFont typeface="Segoe UI" panose="020B0502040204020203" pitchFamily="34" charset="0"/>
        <a:buChar char=" "/>
        <a:defRPr sz="2000" kern="1200">
          <a:solidFill>
            <a:srgbClr val="666666"/>
          </a:solidFill>
          <a:latin typeface="+mn-lt"/>
          <a:ea typeface="+mn-ea"/>
          <a:cs typeface="+mn-cs"/>
        </a:defRPr>
      </a:lvl1pPr>
      <a:lvl2pPr marL="315913" indent="-233363" algn="l" defTabSz="914400" rtl="0" eaLnBrk="1" latinLnBrk="0" hangingPunct="1">
        <a:lnSpc>
          <a:spcPct val="100000"/>
        </a:lnSpc>
        <a:spcBef>
          <a:spcPts val="1000"/>
        </a:spcBef>
        <a:buClr>
          <a:srgbClr val="666666"/>
        </a:buClr>
        <a:buFont typeface="Wingdings" panose="05000000000000000000" pitchFamily="2" charset="2"/>
        <a:buChar char=""/>
        <a:defRPr sz="2000" kern="1200">
          <a:solidFill>
            <a:srgbClr val="666666"/>
          </a:solidFill>
          <a:latin typeface="+mn-lt"/>
          <a:ea typeface="+mn-ea"/>
          <a:cs typeface="+mn-cs"/>
        </a:defRPr>
      </a:lvl2pPr>
      <a:lvl3pPr marL="582613" indent="-250825" algn="l" defTabSz="914400" rtl="0" eaLnBrk="1" latinLnBrk="0" hangingPunct="1">
        <a:lnSpc>
          <a:spcPct val="100000"/>
        </a:lnSpc>
        <a:spcBef>
          <a:spcPts val="1000"/>
        </a:spcBef>
        <a:buClr>
          <a:srgbClr val="666666"/>
        </a:buClr>
        <a:buFont typeface="Arial" panose="020B0604020202020204" pitchFamily="34" charset="0"/>
        <a:buChar char="−"/>
        <a:defRPr sz="1800" kern="1200">
          <a:solidFill>
            <a:srgbClr val="666666"/>
          </a:solidFill>
          <a:latin typeface="+mn-lt"/>
          <a:ea typeface="+mn-ea"/>
          <a:cs typeface="+mn-cs"/>
        </a:defRPr>
      </a:lvl3pPr>
      <a:lvl4pPr marL="839788" indent="-233363" algn="l" defTabSz="914400" rtl="0" eaLnBrk="1" latinLnBrk="0" hangingPunct="1">
        <a:lnSpc>
          <a:spcPct val="100000"/>
        </a:lnSpc>
        <a:spcBef>
          <a:spcPts val="1000"/>
        </a:spcBef>
        <a:buClr>
          <a:srgbClr val="666666"/>
        </a:buClr>
        <a:buFont typeface="Arial" panose="020B0604020202020204" pitchFamily="34" charset="0"/>
        <a:buChar char="−"/>
        <a:defRPr sz="1600" kern="1200">
          <a:solidFill>
            <a:srgbClr val="666666"/>
          </a:solidFill>
          <a:latin typeface="+mn-lt"/>
          <a:ea typeface="+mn-ea"/>
          <a:cs typeface="+mn-cs"/>
        </a:defRPr>
      </a:lvl4pPr>
      <a:lvl5pPr marL="1055688" indent="-200025" algn="l" defTabSz="914400" rtl="0" eaLnBrk="1" latinLnBrk="0" hangingPunct="1">
        <a:lnSpc>
          <a:spcPct val="100000"/>
        </a:lnSpc>
        <a:spcBef>
          <a:spcPts val="1000"/>
        </a:spcBef>
        <a:buClr>
          <a:srgbClr val="666666"/>
        </a:buClr>
        <a:buFont typeface="Arial" panose="020B0604020202020204" pitchFamily="34" charset="0"/>
        <a:buChar char="−"/>
        <a:defRPr sz="1400" kern="1200">
          <a:solidFill>
            <a:srgbClr val="66666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2677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ECCC2F-134A-7E2F-C17F-67A6B9C79A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082" y="265373"/>
            <a:ext cx="11890918" cy="657339"/>
          </a:xfrm>
        </p:spPr>
        <p:txBody>
          <a:bodyPr/>
          <a:lstStyle/>
          <a:p>
            <a:r>
              <a:rPr lang="en-SE" dirty="0"/>
              <a:t>Desks during first year (depending on distrubance)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8F8C691-174A-2231-BAC3-160C0920B8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PRESENTATION TITLE/FOOTER</a:t>
            </a:r>
            <a:endParaRPr lang="sv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C1FB99-96BA-C760-975B-91F186CC03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/>
              <a:t>10</a:t>
            </a:fld>
            <a:endParaRPr lang="sv-SE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A6F5A17-4A32-0D79-C212-714DE6DAB22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SE" dirty="0"/>
              <a:t>Weekly rotation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2B153CC4-4F33-FEBD-65A5-6158E5CD8F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96B66-0B3A-474C-9C9C-E4F07B1F5DAD}" type="datetime1">
              <a:rPr lang="sv-SE" smtClean="0"/>
              <a:t>2023-10-24</a:t>
            </a:fld>
            <a:endParaRPr lang="sv-SE" dirty="0"/>
          </a:p>
        </p:txBody>
      </p:sp>
      <p:graphicFrame>
        <p:nvGraphicFramePr>
          <p:cNvPr id="20" name="Content Placeholder 19">
            <a:extLst>
              <a:ext uri="{FF2B5EF4-FFF2-40B4-BE49-F238E27FC236}">
                <a16:creationId xmlns:a16="http://schemas.microsoft.com/office/drawing/2014/main" id="{BE1C68D9-B40D-65F3-FA97-8022B7A30F5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66433886"/>
              </p:ext>
            </p:extLst>
          </p:nvPr>
        </p:nvGraphicFramePr>
        <p:xfrm>
          <a:off x="1093788" y="1562099"/>
          <a:ext cx="5116512" cy="38523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2752">
                  <a:extLst>
                    <a:ext uri="{9D8B030D-6E8A-4147-A177-3AD203B41FA5}">
                      <a16:colId xmlns:a16="http://schemas.microsoft.com/office/drawing/2014/main" val="3402039498"/>
                    </a:ext>
                  </a:extLst>
                </a:gridCol>
                <a:gridCol w="852752">
                  <a:extLst>
                    <a:ext uri="{9D8B030D-6E8A-4147-A177-3AD203B41FA5}">
                      <a16:colId xmlns:a16="http://schemas.microsoft.com/office/drawing/2014/main" val="463936197"/>
                    </a:ext>
                  </a:extLst>
                </a:gridCol>
                <a:gridCol w="852752">
                  <a:extLst>
                    <a:ext uri="{9D8B030D-6E8A-4147-A177-3AD203B41FA5}">
                      <a16:colId xmlns:a16="http://schemas.microsoft.com/office/drawing/2014/main" val="3576457609"/>
                    </a:ext>
                  </a:extLst>
                </a:gridCol>
                <a:gridCol w="852752">
                  <a:extLst>
                    <a:ext uri="{9D8B030D-6E8A-4147-A177-3AD203B41FA5}">
                      <a16:colId xmlns:a16="http://schemas.microsoft.com/office/drawing/2014/main" val="2303433905"/>
                    </a:ext>
                  </a:extLst>
                </a:gridCol>
                <a:gridCol w="852752">
                  <a:extLst>
                    <a:ext uri="{9D8B030D-6E8A-4147-A177-3AD203B41FA5}">
                      <a16:colId xmlns:a16="http://schemas.microsoft.com/office/drawing/2014/main" val="1666105098"/>
                    </a:ext>
                  </a:extLst>
                </a:gridCol>
                <a:gridCol w="852752">
                  <a:extLst>
                    <a:ext uri="{9D8B030D-6E8A-4147-A177-3AD203B41FA5}">
                      <a16:colId xmlns:a16="http://schemas.microsoft.com/office/drawing/2014/main" val="2981619130"/>
                    </a:ext>
                  </a:extLst>
                </a:gridCol>
              </a:tblGrid>
              <a:tr h="642056">
                <a:tc>
                  <a:txBody>
                    <a:bodyPr/>
                    <a:lstStyle/>
                    <a:p>
                      <a:r>
                        <a:rPr lang="en-SE" dirty="0"/>
                        <a:t>50 ppl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SE" dirty="0"/>
                        <a:t>Mon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SE" dirty="0"/>
                        <a:t>Tue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SE" dirty="0"/>
                        <a:t>Wed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SE" dirty="0"/>
                        <a:t>Thur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SE" dirty="0"/>
                        <a:t>Fri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6862929"/>
                  </a:ext>
                </a:extLst>
              </a:tr>
              <a:tr h="642056">
                <a:tc>
                  <a:txBody>
                    <a:bodyPr/>
                    <a:lstStyle/>
                    <a:p>
                      <a:r>
                        <a:rPr lang="en-SE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SE" dirty="0"/>
                        <a:t>DTU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SE" dirty="0"/>
                        <a:t>DTU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SE" dirty="0"/>
                        <a:t>DTU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SE" dirty="0"/>
                        <a:t>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SE" dirty="0"/>
                        <a:t>Home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0644322"/>
                  </a:ext>
                </a:extLst>
              </a:tr>
              <a:tr h="642056">
                <a:tc>
                  <a:txBody>
                    <a:bodyPr/>
                    <a:lstStyle/>
                    <a:p>
                      <a:r>
                        <a:rPr lang="en-SE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SE" dirty="0"/>
                        <a:t>Home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SE" dirty="0"/>
                        <a:t>DTU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SE" dirty="0"/>
                        <a:t>DTU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SE" dirty="0"/>
                        <a:t>DTU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SE" dirty="0"/>
                        <a:t>ESS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8016297"/>
                  </a:ext>
                </a:extLst>
              </a:tr>
              <a:tr h="642056">
                <a:tc>
                  <a:txBody>
                    <a:bodyPr/>
                    <a:lstStyle/>
                    <a:p>
                      <a:r>
                        <a:rPr lang="en-SE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SE" dirty="0"/>
                        <a:t>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SE" dirty="0"/>
                        <a:t>Home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SE" dirty="0"/>
                        <a:t>DTU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SE" dirty="0"/>
                        <a:t>DTU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SE" dirty="0"/>
                        <a:t>DTU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0995649"/>
                  </a:ext>
                </a:extLst>
              </a:tr>
              <a:tr h="642056">
                <a:tc>
                  <a:txBody>
                    <a:bodyPr/>
                    <a:lstStyle/>
                    <a:p>
                      <a:r>
                        <a:rPr lang="en-SE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SE" dirty="0"/>
                        <a:t>DTU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SE" dirty="0"/>
                        <a:t>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SE" dirty="0"/>
                        <a:t>Home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SE" dirty="0"/>
                        <a:t>DTU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SE" dirty="0"/>
                        <a:t>DTU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3569878"/>
                  </a:ext>
                </a:extLst>
              </a:tr>
              <a:tr h="642056">
                <a:tc>
                  <a:txBody>
                    <a:bodyPr/>
                    <a:lstStyle/>
                    <a:p>
                      <a:r>
                        <a:rPr lang="en-SE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SE" dirty="0"/>
                        <a:t>DTU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SE" dirty="0"/>
                        <a:t>DTU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SE" dirty="0"/>
                        <a:t>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SE" dirty="0"/>
                        <a:t>Home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SE" dirty="0"/>
                        <a:t>DTU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56108"/>
                  </a:ext>
                </a:extLst>
              </a:tr>
            </a:tbl>
          </a:graphicData>
        </a:graphic>
      </p:graphicFrame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8AEC3585-97DC-2A9D-7D07-E5C21F9EEB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2031745"/>
              </p:ext>
            </p:extLst>
          </p:nvPr>
        </p:nvGraphicFramePr>
        <p:xfrm>
          <a:off x="6857132" y="1587498"/>
          <a:ext cx="4175992" cy="7694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3998">
                  <a:extLst>
                    <a:ext uri="{9D8B030D-6E8A-4147-A177-3AD203B41FA5}">
                      <a16:colId xmlns:a16="http://schemas.microsoft.com/office/drawing/2014/main" val="4183166388"/>
                    </a:ext>
                  </a:extLst>
                </a:gridCol>
                <a:gridCol w="1043998">
                  <a:extLst>
                    <a:ext uri="{9D8B030D-6E8A-4147-A177-3AD203B41FA5}">
                      <a16:colId xmlns:a16="http://schemas.microsoft.com/office/drawing/2014/main" val="1602852079"/>
                    </a:ext>
                  </a:extLst>
                </a:gridCol>
                <a:gridCol w="1043998">
                  <a:extLst>
                    <a:ext uri="{9D8B030D-6E8A-4147-A177-3AD203B41FA5}">
                      <a16:colId xmlns:a16="http://schemas.microsoft.com/office/drawing/2014/main" val="2415683662"/>
                    </a:ext>
                  </a:extLst>
                </a:gridCol>
                <a:gridCol w="1043998">
                  <a:extLst>
                    <a:ext uri="{9D8B030D-6E8A-4147-A177-3AD203B41FA5}">
                      <a16:colId xmlns:a16="http://schemas.microsoft.com/office/drawing/2014/main" val="2080858432"/>
                    </a:ext>
                  </a:extLst>
                </a:gridCol>
              </a:tblGrid>
              <a:tr h="384714">
                <a:tc>
                  <a:txBody>
                    <a:bodyPr/>
                    <a:lstStyle/>
                    <a:p>
                      <a:r>
                        <a:rPr lang="en-SE" dirty="0"/>
                        <a:t>50 ppl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SE" dirty="0"/>
                        <a:t>DTU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SE" dirty="0"/>
                        <a:t>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SE" dirty="0"/>
                        <a:t>Home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6817784"/>
                  </a:ext>
                </a:extLst>
              </a:tr>
              <a:tr h="384714">
                <a:tc>
                  <a:txBody>
                    <a:bodyPr/>
                    <a:lstStyle/>
                    <a:p>
                      <a:r>
                        <a:rPr lang="en-SE" dirty="0"/>
                        <a:t>Daily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SE" dirty="0"/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SE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SE" dirty="0"/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0301963"/>
                  </a:ext>
                </a:extLst>
              </a:tr>
            </a:tbl>
          </a:graphicData>
        </a:graphic>
      </p:graphicFrame>
      <p:sp>
        <p:nvSpPr>
          <p:cNvPr id="22" name="TextBox 21">
            <a:extLst>
              <a:ext uri="{FF2B5EF4-FFF2-40B4-BE49-F238E27FC236}">
                <a16:creationId xmlns:a16="http://schemas.microsoft.com/office/drawing/2014/main" id="{E568564A-1A5A-5BFD-50BA-D9E5428FAAC9}"/>
              </a:ext>
            </a:extLst>
          </p:cNvPr>
          <p:cNvSpPr txBox="1"/>
          <p:nvPr/>
        </p:nvSpPr>
        <p:spPr>
          <a:xfrm>
            <a:off x="6946900" y="2921000"/>
            <a:ext cx="42037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SE" dirty="0">
                <a:solidFill>
                  <a:srgbClr val="666666"/>
                </a:solidFill>
              </a:rPr>
              <a:t>- some ppl need their own desk (OWN)</a:t>
            </a:r>
          </a:p>
          <a:p>
            <a:pPr algn="l"/>
            <a:r>
              <a:rPr lang="en-SE" dirty="0">
                <a:solidFill>
                  <a:srgbClr val="666666"/>
                </a:solidFill>
              </a:rPr>
              <a:t>- some ppl are fine with other using their desk but still not shifting desks themselves (DEDICATED)</a:t>
            </a:r>
          </a:p>
          <a:p>
            <a:pPr algn="l"/>
            <a:r>
              <a:rPr lang="en-SE" dirty="0">
                <a:solidFill>
                  <a:srgbClr val="666666"/>
                </a:solidFill>
              </a:rPr>
              <a:t>- some ppl are fine with sitting where ever there is space (HOTDESKING)</a:t>
            </a:r>
          </a:p>
        </p:txBody>
      </p:sp>
    </p:spTree>
    <p:extLst>
      <p:ext uri="{BB962C8B-B14F-4D97-AF65-F5344CB8AC3E}">
        <p14:creationId xmlns:p14="http://schemas.microsoft.com/office/powerpoint/2010/main" val="537746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0ECE8E0-4BCA-5A1A-FC81-A7921A6D19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0491" y="3113749"/>
            <a:ext cx="7772400" cy="338984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190372A-7486-ED4E-F53F-C183030629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6400" y="140733"/>
            <a:ext cx="5438211" cy="3757542"/>
          </a:xfrm>
          <a:prstGeom prst="rect">
            <a:avLst/>
          </a:prstGeom>
        </p:spPr>
      </p:pic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9F361A0A-2528-42EB-8E6A-DA01C6577F4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EE8596B-CFC4-494E-833A-CBBEC30781C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12" name="Platshållare för text 11">
            <a:extLst>
              <a:ext uri="{FF2B5EF4-FFF2-40B4-BE49-F238E27FC236}">
                <a16:creationId xmlns:a16="http://schemas.microsoft.com/office/drawing/2014/main" id="{D11693FE-8633-4CDA-ABA8-92FAAA0C73F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DMSC Project</a:t>
            </a:r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DF2049D6-33EF-411A-8631-A29E5420839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347021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CF2C8D0-2448-45AB-9FE2-D6C1EBCEBC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PRESENTATION TITLE/FOOTER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481AAF7-AA82-4AB8-A7E4-9963AD3203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>
                <a:solidFill>
                  <a:srgbClr val="CCCCCC"/>
                </a:solidFill>
              </a:rPr>
              <a:t>12</a:t>
            </a:fld>
            <a:endParaRPr lang="sv-SE" dirty="0">
              <a:solidFill>
                <a:srgbClr val="CCCCCC"/>
              </a:solidFill>
            </a:endParaRPr>
          </a:p>
        </p:txBody>
      </p:sp>
      <p:sp>
        <p:nvSpPr>
          <p:cNvPr id="9" name="Platshållare för datum 3">
            <a:extLst>
              <a:ext uri="{FF2B5EF4-FFF2-40B4-BE49-F238E27FC236}">
                <a16:creationId xmlns:a16="http://schemas.microsoft.com/office/drawing/2014/main" id="{EC41C35A-EE84-D947-9DE3-983A776905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2023-10-24</a:t>
            </a:fld>
            <a:endParaRPr lang="sv-SE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7D5C3DF-344E-9E5E-9773-455FA2AE97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26891"/>
            <a:ext cx="12166910" cy="6836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209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C352034-2090-10EC-BE26-806FEEC50E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-1"/>
            <a:ext cx="12192001" cy="6572333"/>
          </a:xfrm>
          <a:prstGeom prst="rect">
            <a:avLst/>
          </a:prstGeom>
        </p:spPr>
      </p:pic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CF2C8D0-2448-45AB-9FE2-D6C1EBCEBC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PRESENTATION TITLE/FOOTER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481AAF7-AA82-4AB8-A7E4-9963AD3203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>
                <a:solidFill>
                  <a:srgbClr val="CCCCCC"/>
                </a:solidFill>
              </a:rPr>
              <a:t>13</a:t>
            </a:fld>
            <a:endParaRPr lang="sv-SE" dirty="0">
              <a:solidFill>
                <a:srgbClr val="CCCCCC"/>
              </a:solidFill>
            </a:endParaRPr>
          </a:p>
        </p:txBody>
      </p:sp>
      <p:sp>
        <p:nvSpPr>
          <p:cNvPr id="9" name="Platshållare för datum 3">
            <a:extLst>
              <a:ext uri="{FF2B5EF4-FFF2-40B4-BE49-F238E27FC236}">
                <a16:creationId xmlns:a16="http://schemas.microsoft.com/office/drawing/2014/main" id="{EC41C35A-EE84-D947-9DE3-983A776905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2023-10-24</a:t>
            </a:fld>
            <a:endParaRPr lang="sv-SE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B9187C67-0395-6486-D21E-2EA3CACAB412}"/>
              </a:ext>
            </a:extLst>
          </p:cNvPr>
          <p:cNvSpPr/>
          <p:nvPr/>
        </p:nvSpPr>
        <p:spPr>
          <a:xfrm>
            <a:off x="7589376" y="2001795"/>
            <a:ext cx="716692" cy="63019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5C4F1F33-5E7E-C495-7C45-10F1095C035B}"/>
              </a:ext>
            </a:extLst>
          </p:cNvPr>
          <p:cNvSpPr/>
          <p:nvPr/>
        </p:nvSpPr>
        <p:spPr>
          <a:xfrm>
            <a:off x="6605716" y="2012092"/>
            <a:ext cx="716692" cy="63019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B3008CB1-2B0A-60A8-1A1C-638D95750A2E}"/>
              </a:ext>
            </a:extLst>
          </p:cNvPr>
          <p:cNvSpPr/>
          <p:nvPr/>
        </p:nvSpPr>
        <p:spPr>
          <a:xfrm>
            <a:off x="8585571" y="2004237"/>
            <a:ext cx="716692" cy="63019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19110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E0C0838-7A90-E4E1-CA58-3976C9AD94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DMSC </a:t>
            </a:r>
            <a:r>
              <a:rPr lang="da-DK" dirty="0" err="1"/>
              <a:t>internal</a:t>
            </a:r>
            <a:r>
              <a:rPr lang="da-DK" dirty="0"/>
              <a:t> </a:t>
            </a:r>
            <a:r>
              <a:rPr lang="da-DK" dirty="0" err="1"/>
              <a:t>milestones</a:t>
            </a:r>
            <a:endParaRPr lang="da-DK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CFA128-F322-CBF4-F4A4-1812BA7D8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PRESENTATION TITL  FOOTER</a:t>
            </a:r>
            <a:endParaRPr lang="sv-S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25DF25-90CF-CA3F-7DB3-E102B95ADF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/>
              <a:t>14</a:t>
            </a:fld>
            <a:endParaRPr lang="sv-SE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1F29EF5-EB55-9007-0DDA-B076C762969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a-DK" dirty="0" err="1"/>
              <a:t>Tracked</a:t>
            </a:r>
            <a:r>
              <a:rPr lang="da-DK" dirty="0"/>
              <a:t> </a:t>
            </a:r>
            <a:r>
              <a:rPr lang="da-DK" dirty="0" err="1"/>
              <a:t>only</a:t>
            </a:r>
            <a:r>
              <a:rPr lang="da-DK" dirty="0"/>
              <a:t> in Big Picture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6265AB6D-B76A-0292-B4F4-B085EC5673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96B66-0B3A-474C-9C9C-E4F07B1F5DAD}" type="datetime1">
              <a:rPr lang="sv-SE" smtClean="0"/>
              <a:t>2023-10-24</a:t>
            </a:fld>
            <a:endParaRPr lang="sv-SE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9ADF7CA-9673-F7EF-52B9-500C2246BBF3}"/>
              </a:ext>
            </a:extLst>
          </p:cNvPr>
          <p:cNvSpPr txBox="1"/>
          <p:nvPr/>
        </p:nvSpPr>
        <p:spPr>
          <a:xfrm>
            <a:off x="392518" y="1717589"/>
            <a:ext cx="486646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a-DK" dirty="0">
                <a:solidFill>
                  <a:srgbClr val="666666"/>
                </a:solidFill>
              </a:rPr>
              <a:t>Milestones for </a:t>
            </a:r>
            <a:r>
              <a:rPr lang="da-DK" dirty="0" err="1">
                <a:solidFill>
                  <a:srgbClr val="666666"/>
                </a:solidFill>
              </a:rPr>
              <a:t>each</a:t>
            </a:r>
            <a:r>
              <a:rPr lang="da-DK" dirty="0">
                <a:solidFill>
                  <a:srgbClr val="666666"/>
                </a:solidFill>
              </a:rPr>
              <a:t> </a:t>
            </a:r>
            <a:r>
              <a:rPr lang="da-DK" dirty="0" err="1">
                <a:solidFill>
                  <a:srgbClr val="666666"/>
                </a:solidFill>
              </a:rPr>
              <a:t>group</a:t>
            </a:r>
            <a:endParaRPr lang="da-DK" dirty="0">
              <a:solidFill>
                <a:srgbClr val="666666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a-DK" dirty="0" err="1">
                <a:solidFill>
                  <a:srgbClr val="666666"/>
                </a:solidFill>
              </a:rPr>
              <a:t>Focusing</a:t>
            </a:r>
            <a:r>
              <a:rPr lang="da-DK" dirty="0">
                <a:solidFill>
                  <a:srgbClr val="666666"/>
                </a:solidFill>
              </a:rPr>
              <a:t> on the </a:t>
            </a:r>
            <a:r>
              <a:rPr lang="da-DK" dirty="0" err="1">
                <a:solidFill>
                  <a:srgbClr val="666666"/>
                </a:solidFill>
              </a:rPr>
              <a:t>upcoming</a:t>
            </a:r>
            <a:r>
              <a:rPr lang="da-DK" dirty="0">
                <a:solidFill>
                  <a:srgbClr val="666666"/>
                </a:solidFill>
              </a:rPr>
              <a:t> 18 </a:t>
            </a:r>
            <a:r>
              <a:rPr lang="da-DK" dirty="0" err="1">
                <a:solidFill>
                  <a:srgbClr val="666666"/>
                </a:solidFill>
              </a:rPr>
              <a:t>months</a:t>
            </a:r>
            <a:endParaRPr lang="da-DK" dirty="0">
              <a:solidFill>
                <a:srgbClr val="666666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a-DK" dirty="0">
                <a:solidFill>
                  <a:srgbClr val="666666"/>
                </a:solidFill>
              </a:rPr>
              <a:t>Definition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a-DK" dirty="0">
                <a:solidFill>
                  <a:srgbClr val="666666"/>
                </a:solidFill>
              </a:rPr>
              <a:t>Due date, </a:t>
            </a:r>
            <a:r>
              <a:rPr lang="da-DK" dirty="0" err="1">
                <a:solidFill>
                  <a:srgbClr val="666666"/>
                </a:solidFill>
              </a:rPr>
              <a:t>either</a:t>
            </a:r>
            <a:r>
              <a:rPr lang="da-DK" dirty="0">
                <a:solidFill>
                  <a:srgbClr val="666666"/>
                </a:solidFill>
              </a:rPr>
              <a:t> </a:t>
            </a:r>
            <a:r>
              <a:rPr lang="da-DK" dirty="0" err="1">
                <a:solidFill>
                  <a:srgbClr val="666666"/>
                </a:solidFill>
              </a:rPr>
              <a:t>absolute</a:t>
            </a:r>
            <a:r>
              <a:rPr lang="da-DK" dirty="0">
                <a:solidFill>
                  <a:srgbClr val="666666"/>
                </a:solidFill>
              </a:rPr>
              <a:t> date or relative to </a:t>
            </a:r>
            <a:r>
              <a:rPr lang="da-DK" dirty="0" err="1">
                <a:solidFill>
                  <a:srgbClr val="666666"/>
                </a:solidFill>
              </a:rPr>
              <a:t>another</a:t>
            </a:r>
            <a:r>
              <a:rPr lang="da-DK" dirty="0">
                <a:solidFill>
                  <a:srgbClr val="666666"/>
                </a:solidFill>
              </a:rPr>
              <a:t> </a:t>
            </a:r>
            <a:r>
              <a:rPr lang="da-DK" dirty="0" err="1">
                <a:solidFill>
                  <a:srgbClr val="666666"/>
                </a:solidFill>
              </a:rPr>
              <a:t>milestone</a:t>
            </a:r>
            <a:r>
              <a:rPr lang="da-DK" dirty="0">
                <a:solidFill>
                  <a:srgbClr val="666666"/>
                </a:solidFill>
              </a:rPr>
              <a:t> (</a:t>
            </a:r>
            <a:r>
              <a:rPr lang="da-DK" dirty="0" err="1">
                <a:solidFill>
                  <a:srgbClr val="666666"/>
                </a:solidFill>
              </a:rPr>
              <a:t>e.g</a:t>
            </a:r>
            <a:r>
              <a:rPr lang="da-DK" dirty="0">
                <a:solidFill>
                  <a:srgbClr val="666666"/>
                </a:solidFill>
              </a:rPr>
              <a:t>. 6 </a:t>
            </a:r>
            <a:r>
              <a:rPr lang="da-DK" dirty="0" err="1">
                <a:solidFill>
                  <a:srgbClr val="666666"/>
                </a:solidFill>
              </a:rPr>
              <a:t>months</a:t>
            </a:r>
            <a:r>
              <a:rPr lang="da-DK" dirty="0">
                <a:solidFill>
                  <a:srgbClr val="666666"/>
                </a:solidFill>
              </a:rPr>
              <a:t> </a:t>
            </a:r>
            <a:r>
              <a:rPr lang="da-DK" dirty="0" err="1">
                <a:solidFill>
                  <a:srgbClr val="666666"/>
                </a:solidFill>
              </a:rPr>
              <a:t>before</a:t>
            </a:r>
            <a:r>
              <a:rPr lang="da-DK" dirty="0">
                <a:solidFill>
                  <a:srgbClr val="666666"/>
                </a:solidFill>
              </a:rPr>
              <a:t> Hot </a:t>
            </a:r>
            <a:r>
              <a:rPr lang="da-DK" dirty="0" err="1">
                <a:solidFill>
                  <a:srgbClr val="666666"/>
                </a:solidFill>
              </a:rPr>
              <a:t>Comissioning</a:t>
            </a:r>
            <a:r>
              <a:rPr lang="da-DK" dirty="0">
                <a:solidFill>
                  <a:srgbClr val="666666"/>
                </a:solidFill>
              </a:rPr>
              <a:t>) 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a-DK" dirty="0" err="1">
                <a:solidFill>
                  <a:srgbClr val="666666"/>
                </a:solidFill>
              </a:rPr>
              <a:t>Description</a:t>
            </a:r>
            <a:r>
              <a:rPr lang="da-DK" dirty="0">
                <a:solidFill>
                  <a:srgbClr val="666666"/>
                </a:solidFill>
              </a:rPr>
              <a:t> of </a:t>
            </a:r>
            <a:r>
              <a:rPr lang="da-DK" dirty="0" err="1">
                <a:solidFill>
                  <a:srgbClr val="666666"/>
                </a:solidFill>
              </a:rPr>
              <a:t>milestone</a:t>
            </a:r>
            <a:r>
              <a:rPr lang="da-DK" dirty="0">
                <a:solidFill>
                  <a:srgbClr val="666666"/>
                </a:solidFill>
              </a:rPr>
              <a:t>, </a:t>
            </a:r>
            <a:r>
              <a:rPr lang="da-DK" dirty="0" err="1">
                <a:solidFill>
                  <a:srgbClr val="666666"/>
                </a:solidFill>
              </a:rPr>
              <a:t>e.g</a:t>
            </a:r>
            <a:r>
              <a:rPr lang="da-DK" dirty="0">
                <a:solidFill>
                  <a:srgbClr val="666666"/>
                </a:solidFill>
              </a:rPr>
              <a:t>.: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da-DK" dirty="0" err="1">
                <a:solidFill>
                  <a:srgbClr val="666666"/>
                </a:solidFill>
              </a:rPr>
              <a:t>What</a:t>
            </a:r>
            <a:r>
              <a:rPr lang="da-DK" dirty="0">
                <a:solidFill>
                  <a:srgbClr val="666666"/>
                </a:solidFill>
              </a:rPr>
              <a:t> </a:t>
            </a:r>
            <a:r>
              <a:rPr lang="da-DK" dirty="0" err="1">
                <a:solidFill>
                  <a:srgbClr val="666666"/>
                </a:solidFill>
              </a:rPr>
              <a:t>does</a:t>
            </a:r>
            <a:r>
              <a:rPr lang="da-DK" dirty="0">
                <a:solidFill>
                  <a:srgbClr val="666666"/>
                </a:solidFill>
              </a:rPr>
              <a:t> </a:t>
            </a:r>
            <a:r>
              <a:rPr lang="da-DK" dirty="0" err="1">
                <a:solidFill>
                  <a:srgbClr val="666666"/>
                </a:solidFill>
              </a:rPr>
              <a:t>this</a:t>
            </a:r>
            <a:r>
              <a:rPr lang="da-DK" dirty="0">
                <a:solidFill>
                  <a:srgbClr val="666666"/>
                </a:solidFill>
              </a:rPr>
              <a:t> </a:t>
            </a:r>
            <a:r>
              <a:rPr lang="da-DK" dirty="0" err="1">
                <a:solidFill>
                  <a:srgbClr val="666666"/>
                </a:solidFill>
              </a:rPr>
              <a:t>actually</a:t>
            </a:r>
            <a:r>
              <a:rPr lang="da-DK" dirty="0">
                <a:solidFill>
                  <a:srgbClr val="666666"/>
                </a:solidFill>
              </a:rPr>
              <a:t> </a:t>
            </a:r>
            <a:r>
              <a:rPr lang="da-DK" dirty="0" err="1">
                <a:solidFill>
                  <a:srgbClr val="666666"/>
                </a:solidFill>
              </a:rPr>
              <a:t>mean</a:t>
            </a:r>
            <a:r>
              <a:rPr lang="da-DK" dirty="0">
                <a:solidFill>
                  <a:srgbClr val="666666"/>
                </a:solidFill>
              </a:rPr>
              <a:t>? 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da-DK" dirty="0">
                <a:solidFill>
                  <a:srgbClr val="666666"/>
                </a:solidFill>
              </a:rPr>
              <a:t>How </a:t>
            </a:r>
            <a:r>
              <a:rPr lang="da-DK" dirty="0" err="1">
                <a:solidFill>
                  <a:srgbClr val="666666"/>
                </a:solidFill>
              </a:rPr>
              <a:t>would</a:t>
            </a:r>
            <a:r>
              <a:rPr lang="da-DK" dirty="0">
                <a:solidFill>
                  <a:srgbClr val="666666"/>
                </a:solidFill>
              </a:rPr>
              <a:t> </a:t>
            </a:r>
            <a:r>
              <a:rPr lang="da-DK" dirty="0" err="1">
                <a:solidFill>
                  <a:srgbClr val="666666"/>
                </a:solidFill>
              </a:rPr>
              <a:t>you</a:t>
            </a:r>
            <a:r>
              <a:rPr lang="da-DK" dirty="0">
                <a:solidFill>
                  <a:srgbClr val="666666"/>
                </a:solidFill>
              </a:rPr>
              <a:t> </a:t>
            </a:r>
            <a:r>
              <a:rPr lang="da-DK" dirty="0" err="1">
                <a:solidFill>
                  <a:srgbClr val="666666"/>
                </a:solidFill>
              </a:rPr>
              <a:t>demonstrate</a:t>
            </a:r>
            <a:r>
              <a:rPr lang="da-DK" dirty="0">
                <a:solidFill>
                  <a:srgbClr val="666666"/>
                </a:solidFill>
              </a:rPr>
              <a:t> </a:t>
            </a:r>
            <a:r>
              <a:rPr lang="da-DK" dirty="0" err="1">
                <a:solidFill>
                  <a:srgbClr val="666666"/>
                </a:solidFill>
              </a:rPr>
              <a:t>that</a:t>
            </a:r>
            <a:r>
              <a:rPr lang="da-DK" dirty="0">
                <a:solidFill>
                  <a:srgbClr val="666666"/>
                </a:solidFill>
              </a:rPr>
              <a:t> the </a:t>
            </a:r>
            <a:r>
              <a:rPr lang="da-DK" dirty="0" err="1">
                <a:solidFill>
                  <a:srgbClr val="666666"/>
                </a:solidFill>
              </a:rPr>
              <a:t>milestone</a:t>
            </a:r>
            <a:r>
              <a:rPr lang="da-DK" dirty="0">
                <a:solidFill>
                  <a:srgbClr val="666666"/>
                </a:solidFill>
              </a:rPr>
              <a:t> is </a:t>
            </a:r>
            <a:r>
              <a:rPr lang="da-DK" dirty="0" err="1">
                <a:solidFill>
                  <a:srgbClr val="666666"/>
                </a:solidFill>
              </a:rPr>
              <a:t>achieved</a:t>
            </a:r>
            <a:r>
              <a:rPr lang="da-DK" dirty="0">
                <a:solidFill>
                  <a:srgbClr val="666666"/>
                </a:solidFill>
              </a:rPr>
              <a:t>?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da-DK" dirty="0" err="1">
                <a:solidFill>
                  <a:srgbClr val="666666"/>
                </a:solidFill>
              </a:rPr>
              <a:t>What</a:t>
            </a:r>
            <a:r>
              <a:rPr lang="da-DK" dirty="0">
                <a:solidFill>
                  <a:srgbClr val="666666"/>
                </a:solidFill>
              </a:rPr>
              <a:t> </a:t>
            </a:r>
            <a:r>
              <a:rPr lang="da-DK" dirty="0" err="1">
                <a:solidFill>
                  <a:srgbClr val="666666"/>
                </a:solidFill>
              </a:rPr>
              <a:t>can</a:t>
            </a:r>
            <a:r>
              <a:rPr lang="da-DK" dirty="0">
                <a:solidFill>
                  <a:srgbClr val="666666"/>
                </a:solidFill>
              </a:rPr>
              <a:t> a user </a:t>
            </a:r>
            <a:r>
              <a:rPr lang="da-DK" dirty="0" err="1">
                <a:solidFill>
                  <a:srgbClr val="666666"/>
                </a:solidFill>
              </a:rPr>
              <a:t>expect</a:t>
            </a:r>
            <a:r>
              <a:rPr lang="da-DK" dirty="0">
                <a:solidFill>
                  <a:srgbClr val="666666"/>
                </a:solidFill>
              </a:rPr>
              <a:t> to </a:t>
            </a:r>
            <a:r>
              <a:rPr lang="da-DK" dirty="0" err="1">
                <a:solidFill>
                  <a:srgbClr val="666666"/>
                </a:solidFill>
              </a:rPr>
              <a:t>be</a:t>
            </a:r>
            <a:r>
              <a:rPr lang="da-DK" dirty="0">
                <a:solidFill>
                  <a:srgbClr val="666666"/>
                </a:solidFill>
              </a:rPr>
              <a:t> </a:t>
            </a:r>
            <a:r>
              <a:rPr lang="da-DK" dirty="0" err="1">
                <a:solidFill>
                  <a:srgbClr val="666666"/>
                </a:solidFill>
              </a:rPr>
              <a:t>able</a:t>
            </a:r>
            <a:r>
              <a:rPr lang="da-DK" dirty="0">
                <a:solidFill>
                  <a:srgbClr val="666666"/>
                </a:solidFill>
              </a:rPr>
              <a:t> to do </a:t>
            </a:r>
            <a:r>
              <a:rPr lang="da-DK" dirty="0" err="1">
                <a:solidFill>
                  <a:srgbClr val="666666"/>
                </a:solidFill>
              </a:rPr>
              <a:t>when</a:t>
            </a:r>
            <a:r>
              <a:rPr lang="da-DK" dirty="0">
                <a:solidFill>
                  <a:srgbClr val="666666"/>
                </a:solidFill>
              </a:rPr>
              <a:t> a </a:t>
            </a:r>
            <a:r>
              <a:rPr lang="da-DK" dirty="0" err="1">
                <a:solidFill>
                  <a:srgbClr val="666666"/>
                </a:solidFill>
              </a:rPr>
              <a:t>milestone</a:t>
            </a:r>
            <a:r>
              <a:rPr lang="da-DK" dirty="0">
                <a:solidFill>
                  <a:srgbClr val="666666"/>
                </a:solidFill>
              </a:rPr>
              <a:t> has </a:t>
            </a:r>
            <a:r>
              <a:rPr lang="da-DK" dirty="0" err="1">
                <a:solidFill>
                  <a:srgbClr val="666666"/>
                </a:solidFill>
              </a:rPr>
              <a:t>been</a:t>
            </a:r>
            <a:r>
              <a:rPr lang="da-DK" dirty="0">
                <a:solidFill>
                  <a:srgbClr val="666666"/>
                </a:solidFill>
              </a:rPr>
              <a:t> </a:t>
            </a:r>
            <a:r>
              <a:rPr lang="da-DK" dirty="0" err="1">
                <a:solidFill>
                  <a:srgbClr val="666666"/>
                </a:solidFill>
              </a:rPr>
              <a:t>achieved</a:t>
            </a:r>
            <a:r>
              <a:rPr lang="da-DK" dirty="0">
                <a:solidFill>
                  <a:srgbClr val="666666"/>
                </a:solidFill>
              </a:rPr>
              <a:t>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da-DK" dirty="0">
              <a:solidFill>
                <a:srgbClr val="666666"/>
              </a:solidFill>
            </a:endParaRPr>
          </a:p>
          <a:p>
            <a:pPr algn="l"/>
            <a:endParaRPr lang="da-DK" dirty="0">
              <a:solidFill>
                <a:srgbClr val="666666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EBEDF3E-F93D-E3EB-4709-6C89AB3196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8983" y="1118236"/>
            <a:ext cx="6540500" cy="567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656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ubrik 18">
            <a:extLst>
              <a:ext uri="{FF2B5EF4-FFF2-40B4-BE49-F238E27FC236}">
                <a16:creationId xmlns:a16="http://schemas.microsoft.com/office/drawing/2014/main" id="{0452FAA5-FC34-4228-A2D3-B27D03D2DC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Status</a:t>
            </a:r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1888BAD2-760C-4CF6-86EF-762B6EA82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PRESENTATION TITLE/FOOTER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FC4C838D-0A5E-487E-BAD3-9D49788F1F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>
                <a:solidFill>
                  <a:srgbClr val="CCCCCC"/>
                </a:solidFill>
              </a:rPr>
              <a:pPr/>
              <a:t>15</a:t>
            </a:fld>
            <a:endParaRPr lang="sv-SE" dirty="0">
              <a:solidFill>
                <a:srgbClr val="CCCCCC"/>
              </a:solidFill>
            </a:endParaRPr>
          </a:p>
        </p:txBody>
      </p:sp>
      <p:sp>
        <p:nvSpPr>
          <p:cNvPr id="20" name="Platshållare för text 19">
            <a:extLst>
              <a:ext uri="{FF2B5EF4-FFF2-40B4-BE49-F238E27FC236}">
                <a16:creationId xmlns:a16="http://schemas.microsoft.com/office/drawing/2014/main" id="{FBD1C61F-64BC-4E57-AD04-948DF858B65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Dependencies are in place. We track progress and delays</a:t>
            </a:r>
          </a:p>
        </p:txBody>
      </p:sp>
      <p:sp>
        <p:nvSpPr>
          <p:cNvPr id="8" name="Platshållare för datum 3">
            <a:extLst>
              <a:ext uri="{FF2B5EF4-FFF2-40B4-BE49-F238E27FC236}">
                <a16:creationId xmlns:a16="http://schemas.microsoft.com/office/drawing/2014/main" id="{D3F734BD-2E05-A340-95EF-D9DAE90B3E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2023-10-24</a:t>
            </a:fld>
            <a:endParaRPr lang="sv-SE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2280E13-628A-EA3D-32BD-32D6496A17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013" y="1661531"/>
            <a:ext cx="11690910" cy="4630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081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0759C8-26C7-3037-C48D-9B461909D4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Concluding</a:t>
            </a:r>
            <a:r>
              <a:rPr lang="da-DK" dirty="0"/>
              <a:t> </a:t>
            </a:r>
            <a:r>
              <a:rPr lang="da-DK" dirty="0" err="1"/>
              <a:t>remarks</a:t>
            </a:r>
            <a:r>
              <a:rPr lang="da-DK" dirty="0"/>
              <a:t> on Project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291874-1B75-B779-AD83-A611769511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96B66-0B3A-474C-9C9C-E4F07B1F5DAD}" type="datetime1">
              <a:rPr lang="sv-SE" smtClean="0"/>
              <a:t>2023-10-24</a:t>
            </a:fld>
            <a:endParaRPr lang="sv-S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614840E-AD49-93DF-0CA3-F2539F2BAC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PRESENTATION TITLE /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5E890A-04FC-2475-3BE1-C3311DEF45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/>
              <a:t>16</a:t>
            </a:fld>
            <a:endParaRPr lang="sv-SE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8677533-84EF-0CB2-C391-0009E4ADBA0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a-DK" dirty="0"/>
              <a:t>For DMSC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B422BBA-01B6-32E6-ABBE-05857C7704AA}"/>
              </a:ext>
            </a:extLst>
          </p:cNvPr>
          <p:cNvSpPr txBox="1"/>
          <p:nvPr/>
        </p:nvSpPr>
        <p:spPr>
          <a:xfrm>
            <a:off x="1195647" y="1642820"/>
            <a:ext cx="1064694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a-DK" dirty="0" err="1">
                <a:solidFill>
                  <a:srgbClr val="666666"/>
                </a:solidFill>
              </a:rPr>
              <a:t>Larger</a:t>
            </a:r>
            <a:r>
              <a:rPr lang="da-DK" dirty="0">
                <a:solidFill>
                  <a:srgbClr val="666666"/>
                </a:solidFill>
              </a:rPr>
              <a:t> </a:t>
            </a:r>
            <a:r>
              <a:rPr lang="da-DK" dirty="0" err="1">
                <a:solidFill>
                  <a:srgbClr val="666666"/>
                </a:solidFill>
              </a:rPr>
              <a:t>milestones</a:t>
            </a:r>
            <a:r>
              <a:rPr lang="da-DK" dirty="0">
                <a:solidFill>
                  <a:srgbClr val="666666"/>
                </a:solidFill>
              </a:rPr>
              <a:t> in p6</a:t>
            </a:r>
          </a:p>
          <a:p>
            <a:pPr algn="l"/>
            <a:endParaRPr lang="da-DK" dirty="0">
              <a:solidFill>
                <a:srgbClr val="666666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a-DK" dirty="0" err="1">
                <a:solidFill>
                  <a:srgbClr val="666666"/>
                </a:solidFill>
              </a:rPr>
              <a:t>Focusing</a:t>
            </a:r>
            <a:r>
              <a:rPr lang="da-DK" dirty="0">
                <a:solidFill>
                  <a:srgbClr val="666666"/>
                </a:solidFill>
              </a:rPr>
              <a:t> on 18 </a:t>
            </a:r>
            <a:r>
              <a:rPr lang="da-DK" dirty="0" err="1">
                <a:solidFill>
                  <a:srgbClr val="666666"/>
                </a:solidFill>
              </a:rPr>
              <a:t>months</a:t>
            </a:r>
            <a:r>
              <a:rPr lang="da-DK" dirty="0">
                <a:solidFill>
                  <a:srgbClr val="666666"/>
                </a:solidFill>
              </a:rPr>
              <a:t> in Big Picture for </a:t>
            </a:r>
            <a:r>
              <a:rPr lang="da-DK" dirty="0" err="1">
                <a:solidFill>
                  <a:srgbClr val="666666"/>
                </a:solidFill>
              </a:rPr>
              <a:t>Internal</a:t>
            </a:r>
            <a:r>
              <a:rPr lang="da-DK" dirty="0">
                <a:solidFill>
                  <a:srgbClr val="666666"/>
                </a:solidFill>
              </a:rPr>
              <a:t> DMSC </a:t>
            </a:r>
            <a:r>
              <a:rPr lang="da-DK" dirty="0" err="1">
                <a:solidFill>
                  <a:srgbClr val="666666"/>
                </a:solidFill>
              </a:rPr>
              <a:t>milestones</a:t>
            </a:r>
            <a:endParaRPr lang="da-DK" dirty="0">
              <a:solidFill>
                <a:srgbClr val="666666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a-DK" dirty="0" err="1">
                <a:solidFill>
                  <a:srgbClr val="666666"/>
                </a:solidFill>
              </a:rPr>
              <a:t>We</a:t>
            </a:r>
            <a:r>
              <a:rPr lang="da-DK" dirty="0">
                <a:solidFill>
                  <a:srgbClr val="666666"/>
                </a:solidFill>
              </a:rPr>
              <a:t> </a:t>
            </a:r>
            <a:r>
              <a:rPr lang="da-DK" dirty="0" err="1">
                <a:solidFill>
                  <a:srgbClr val="666666"/>
                </a:solidFill>
              </a:rPr>
              <a:t>clearly</a:t>
            </a:r>
            <a:r>
              <a:rPr lang="da-DK" dirty="0">
                <a:solidFill>
                  <a:srgbClr val="666666"/>
                </a:solidFill>
              </a:rPr>
              <a:t> </a:t>
            </a:r>
            <a:r>
              <a:rPr lang="da-DK" dirty="0" err="1">
                <a:solidFill>
                  <a:srgbClr val="666666"/>
                </a:solidFill>
              </a:rPr>
              <a:t>see</a:t>
            </a:r>
            <a:r>
              <a:rPr lang="da-DK" dirty="0">
                <a:solidFill>
                  <a:srgbClr val="666666"/>
                </a:solidFill>
              </a:rPr>
              <a:t> </a:t>
            </a:r>
            <a:r>
              <a:rPr lang="da-DK" dirty="0" err="1">
                <a:solidFill>
                  <a:srgbClr val="666666"/>
                </a:solidFill>
              </a:rPr>
              <a:t>dependencies</a:t>
            </a:r>
            <a:r>
              <a:rPr lang="da-DK" dirty="0">
                <a:solidFill>
                  <a:srgbClr val="666666"/>
                </a:solidFill>
              </a:rPr>
              <a:t> and timelines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a-DK" dirty="0">
                <a:solidFill>
                  <a:srgbClr val="666666"/>
                </a:solidFill>
              </a:rPr>
              <a:t>DMT </a:t>
            </a:r>
            <a:r>
              <a:rPr lang="da-DK" dirty="0" err="1">
                <a:solidFill>
                  <a:srgbClr val="666666"/>
                </a:solidFill>
              </a:rPr>
              <a:t>focus</a:t>
            </a:r>
            <a:r>
              <a:rPr lang="da-DK" dirty="0">
                <a:solidFill>
                  <a:srgbClr val="666666"/>
                </a:solidFill>
              </a:rPr>
              <a:t> on </a:t>
            </a:r>
            <a:r>
              <a:rPr lang="da-DK" dirty="0" err="1">
                <a:solidFill>
                  <a:srgbClr val="666666"/>
                </a:solidFill>
              </a:rPr>
              <a:t>project</a:t>
            </a:r>
            <a:r>
              <a:rPr lang="da-DK" dirty="0">
                <a:solidFill>
                  <a:srgbClr val="666666"/>
                </a:solidFill>
              </a:rPr>
              <a:t> </a:t>
            </a:r>
            <a:r>
              <a:rPr lang="da-DK" dirty="0" err="1">
                <a:solidFill>
                  <a:srgbClr val="666666"/>
                </a:solidFill>
              </a:rPr>
              <a:t>once</a:t>
            </a:r>
            <a:r>
              <a:rPr lang="da-DK" dirty="0">
                <a:solidFill>
                  <a:srgbClr val="666666"/>
                </a:solidFill>
              </a:rPr>
              <a:t> per </a:t>
            </a:r>
            <a:r>
              <a:rPr lang="da-DK" dirty="0" err="1">
                <a:solidFill>
                  <a:srgbClr val="666666"/>
                </a:solidFill>
              </a:rPr>
              <a:t>month</a:t>
            </a:r>
            <a:r>
              <a:rPr lang="da-DK" dirty="0">
                <a:solidFill>
                  <a:srgbClr val="666666"/>
                </a:solidFill>
              </a:rPr>
              <a:t> to </a:t>
            </a:r>
            <a:r>
              <a:rPr lang="da-DK" dirty="0" err="1">
                <a:solidFill>
                  <a:srgbClr val="666666"/>
                </a:solidFill>
              </a:rPr>
              <a:t>get</a:t>
            </a:r>
            <a:r>
              <a:rPr lang="da-DK" dirty="0">
                <a:solidFill>
                  <a:srgbClr val="666666"/>
                </a:solidFill>
              </a:rPr>
              <a:t> </a:t>
            </a:r>
            <a:r>
              <a:rPr lang="da-DK" dirty="0" err="1">
                <a:solidFill>
                  <a:srgbClr val="666666"/>
                </a:solidFill>
              </a:rPr>
              <a:t>everyone</a:t>
            </a:r>
            <a:r>
              <a:rPr lang="da-DK" dirty="0">
                <a:solidFill>
                  <a:srgbClr val="666666"/>
                </a:solidFill>
              </a:rPr>
              <a:t> </a:t>
            </a:r>
            <a:r>
              <a:rPr lang="da-DK" dirty="0" err="1">
                <a:solidFill>
                  <a:srgbClr val="666666"/>
                </a:solidFill>
              </a:rPr>
              <a:t>involved</a:t>
            </a:r>
            <a:r>
              <a:rPr lang="da-DK" dirty="0">
                <a:solidFill>
                  <a:srgbClr val="666666"/>
                </a:solidFill>
              </a:rPr>
              <a:t> in </a:t>
            </a:r>
            <a:r>
              <a:rPr lang="da-DK" dirty="0" err="1">
                <a:solidFill>
                  <a:srgbClr val="666666"/>
                </a:solidFill>
              </a:rPr>
              <a:t>development</a:t>
            </a:r>
            <a:r>
              <a:rPr lang="da-DK" dirty="0">
                <a:solidFill>
                  <a:srgbClr val="666666"/>
                </a:solidFill>
              </a:rPr>
              <a:t> and issues</a:t>
            </a:r>
          </a:p>
          <a:p>
            <a:pPr lvl="1"/>
            <a:endParaRPr lang="da-DK" dirty="0">
              <a:solidFill>
                <a:srgbClr val="666666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a-DK" dirty="0">
                <a:solidFill>
                  <a:srgbClr val="666666"/>
                </a:solidFill>
              </a:rPr>
              <a:t>Groups </a:t>
            </a:r>
            <a:r>
              <a:rPr lang="da-DK" dirty="0" err="1">
                <a:solidFill>
                  <a:srgbClr val="666666"/>
                </a:solidFill>
              </a:rPr>
              <a:t>can</a:t>
            </a:r>
            <a:r>
              <a:rPr lang="da-DK" dirty="0">
                <a:solidFill>
                  <a:srgbClr val="666666"/>
                </a:solidFill>
              </a:rPr>
              <a:t> do agile Project management in JIRA and link JIRA tasks to </a:t>
            </a:r>
            <a:r>
              <a:rPr lang="da-DK" dirty="0" err="1">
                <a:solidFill>
                  <a:srgbClr val="666666"/>
                </a:solidFill>
              </a:rPr>
              <a:t>BigPicture</a:t>
            </a:r>
            <a:endParaRPr lang="da-DK" dirty="0">
              <a:solidFill>
                <a:srgbClr val="666666"/>
              </a:solidFill>
            </a:endParaRPr>
          </a:p>
          <a:p>
            <a:pPr algn="l"/>
            <a:endParaRPr lang="da-DK" dirty="0">
              <a:solidFill>
                <a:srgbClr val="666666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a-DK" dirty="0" err="1">
                <a:solidFill>
                  <a:srgbClr val="666666"/>
                </a:solidFill>
              </a:rPr>
              <a:t>We</a:t>
            </a:r>
            <a:r>
              <a:rPr lang="da-DK" dirty="0">
                <a:solidFill>
                  <a:srgbClr val="666666"/>
                </a:solidFill>
              </a:rPr>
              <a:t> have </a:t>
            </a:r>
            <a:r>
              <a:rPr lang="da-DK" dirty="0" err="1">
                <a:solidFill>
                  <a:srgbClr val="666666"/>
                </a:solidFill>
              </a:rPr>
              <a:t>arranegd</a:t>
            </a:r>
            <a:r>
              <a:rPr lang="da-DK" dirty="0">
                <a:solidFill>
                  <a:srgbClr val="666666"/>
                </a:solidFill>
              </a:rPr>
              <a:t> for a </a:t>
            </a:r>
            <a:r>
              <a:rPr lang="da-DK" dirty="0" err="1">
                <a:solidFill>
                  <a:srgbClr val="666666"/>
                </a:solidFill>
              </a:rPr>
              <a:t>framwork</a:t>
            </a:r>
            <a:r>
              <a:rPr lang="da-DK" dirty="0">
                <a:solidFill>
                  <a:srgbClr val="666666"/>
                </a:solidFill>
              </a:rPr>
              <a:t> agreement to </a:t>
            </a:r>
            <a:r>
              <a:rPr lang="da-DK" dirty="0" err="1">
                <a:solidFill>
                  <a:srgbClr val="666666"/>
                </a:solidFill>
              </a:rPr>
              <a:t>mitigate</a:t>
            </a:r>
            <a:r>
              <a:rPr lang="da-DK" dirty="0">
                <a:solidFill>
                  <a:srgbClr val="666666"/>
                </a:solidFill>
              </a:rPr>
              <a:t> the slip in </a:t>
            </a:r>
            <a:r>
              <a:rPr lang="da-DK" dirty="0" err="1">
                <a:solidFill>
                  <a:srgbClr val="666666"/>
                </a:solidFill>
              </a:rPr>
              <a:t>schedule</a:t>
            </a:r>
            <a:r>
              <a:rPr lang="da-DK" dirty="0">
                <a:solidFill>
                  <a:srgbClr val="666666"/>
                </a:solidFill>
              </a:rPr>
              <a:t> due to problems </a:t>
            </a:r>
            <a:r>
              <a:rPr lang="da-DK" dirty="0" err="1">
                <a:solidFill>
                  <a:srgbClr val="666666"/>
                </a:solidFill>
              </a:rPr>
              <a:t>hiring</a:t>
            </a:r>
            <a:endParaRPr lang="da-DK" dirty="0"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8088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3145CF3-C12C-4347-8E68-43E7983404D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Finish presentation</a:t>
            </a:r>
            <a:br>
              <a:rPr lang="en-GB" dirty="0"/>
            </a:br>
            <a:r>
              <a:rPr lang="en-GB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209966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3145CF3-C12C-4347-8E68-43E7983404D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DMSC admin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9D51EF2D-F832-4781-89C3-3F5E4843BF4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STAP April 2023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26DA0E2-82BB-493E-9B68-2D93A245C5B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PRESENTED BY Petra Aulin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30E777A6-9513-43F3-BB24-ED0539ADDD88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1930395" y="6117873"/>
            <a:ext cx="3215183" cy="459883"/>
          </a:xfrm>
        </p:spPr>
        <p:txBody>
          <a:bodyPr/>
          <a:lstStyle/>
          <a:p>
            <a:fld id="{18896B66-0B3A-474C-9C9C-E4F07B1F5DAD}" type="datetime1">
              <a:rPr lang="sv-SE" sz="1200" b="1">
                <a:solidFill>
                  <a:schemeClr val="bg1"/>
                </a:solidFill>
              </a:rPr>
              <a:pPr/>
              <a:t>2023-10-24</a:t>
            </a:fld>
            <a:endParaRPr lang="en-GB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1996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3515B4B-3ADD-418D-A61D-2099706C28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Agenda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134CE1B4-62B3-438D-AEBF-F359667A0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/>
              <a:pPr/>
              <a:t>3</a:t>
            </a:fld>
            <a:endParaRPr lang="sv-SE"/>
          </a:p>
        </p:txBody>
      </p:sp>
      <p:graphicFrame>
        <p:nvGraphicFramePr>
          <p:cNvPr id="8" name="Tabell 8">
            <a:extLst>
              <a:ext uri="{FF2B5EF4-FFF2-40B4-BE49-F238E27FC236}">
                <a16:creationId xmlns:a16="http://schemas.microsoft.com/office/drawing/2014/main" id="{6785EE1E-4A1C-4346-83D0-84014F8F23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9736817"/>
              </p:ext>
            </p:extLst>
          </p:nvPr>
        </p:nvGraphicFramePr>
        <p:xfrm>
          <a:off x="1195647" y="1633448"/>
          <a:ext cx="10134600" cy="32045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34600">
                  <a:extLst>
                    <a:ext uri="{9D8B030D-6E8A-4147-A177-3AD203B41FA5}">
                      <a16:colId xmlns:a16="http://schemas.microsoft.com/office/drawing/2014/main" val="1887023439"/>
                    </a:ext>
                  </a:extLst>
                </a:gridCol>
              </a:tblGrid>
              <a:tr h="457794">
                <a:tc>
                  <a:txBody>
                    <a:bodyPr/>
                    <a:lstStyle/>
                    <a:p>
                      <a:pPr>
                        <a:tabLst>
                          <a:tab pos="357188" algn="l"/>
                        </a:tabLst>
                      </a:pPr>
                      <a:r>
                        <a:rPr lang="en-GB" sz="2000" b="0" noProof="0" dirty="0">
                          <a:solidFill>
                            <a:schemeClr val="bg1"/>
                          </a:solidFill>
                        </a:rPr>
                        <a:t>1	Housing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5739561"/>
                  </a:ext>
                </a:extLst>
              </a:tr>
              <a:tr h="457794">
                <a:tc>
                  <a:txBody>
                    <a:bodyPr/>
                    <a:lstStyle/>
                    <a:p>
                      <a:pPr>
                        <a:tabLst>
                          <a:tab pos="357188" algn="l"/>
                        </a:tabLst>
                      </a:pPr>
                      <a:r>
                        <a:rPr lang="en-GB" sz="2000" b="0" noProof="0" dirty="0">
                          <a:solidFill>
                            <a:schemeClr val="bg1"/>
                          </a:solidFill>
                        </a:rPr>
                        <a:t>2	Project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2991455"/>
                  </a:ext>
                </a:extLst>
              </a:tr>
              <a:tr h="457794">
                <a:tc>
                  <a:txBody>
                    <a:bodyPr/>
                    <a:lstStyle/>
                    <a:p>
                      <a:pPr>
                        <a:tabLst>
                          <a:tab pos="357188" algn="l"/>
                        </a:tabLst>
                      </a:pPr>
                      <a:endParaRPr lang="en-GB" sz="2000" b="0" noProof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8378964"/>
                  </a:ext>
                </a:extLst>
              </a:tr>
              <a:tr h="457794">
                <a:tc>
                  <a:txBody>
                    <a:bodyPr/>
                    <a:lstStyle/>
                    <a:p>
                      <a:pPr>
                        <a:tabLst>
                          <a:tab pos="357188" algn="l"/>
                        </a:tabLst>
                      </a:pPr>
                      <a:endParaRPr lang="en-GB" sz="2000" b="0" noProof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5913222"/>
                  </a:ext>
                </a:extLst>
              </a:tr>
              <a:tr h="457794">
                <a:tc>
                  <a:txBody>
                    <a:bodyPr/>
                    <a:lstStyle/>
                    <a:p>
                      <a:pPr>
                        <a:tabLst>
                          <a:tab pos="357188" algn="l"/>
                        </a:tabLst>
                      </a:pPr>
                      <a:endParaRPr lang="en-GB" sz="2000" b="0" noProof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86532126"/>
                  </a:ext>
                </a:extLst>
              </a:tr>
              <a:tr h="457794">
                <a:tc>
                  <a:txBody>
                    <a:bodyPr/>
                    <a:lstStyle/>
                    <a:p>
                      <a:pPr>
                        <a:tabLst>
                          <a:tab pos="357188" algn="l"/>
                        </a:tabLst>
                      </a:pPr>
                      <a:endParaRPr lang="en-GB" sz="2000" b="0" noProof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80096166"/>
                  </a:ext>
                </a:extLst>
              </a:tr>
              <a:tr h="457794">
                <a:tc>
                  <a:txBody>
                    <a:bodyPr/>
                    <a:lstStyle/>
                    <a:p>
                      <a:pPr>
                        <a:tabLst>
                          <a:tab pos="357188" algn="l"/>
                        </a:tabLst>
                      </a:pPr>
                      <a:endParaRPr lang="en-GB" sz="2000" b="0" noProof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39522269"/>
                  </a:ext>
                </a:extLst>
              </a:tr>
            </a:tbl>
          </a:graphicData>
        </a:graphic>
      </p:graphicFrame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A59AED1-4BAA-47FE-A233-9C2F413DB6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PRESENTATION TITLE/FOOTER</a:t>
            </a:r>
          </a:p>
        </p:txBody>
      </p:sp>
      <p:sp>
        <p:nvSpPr>
          <p:cNvPr id="7" name="Platshållare för datum 3">
            <a:extLst>
              <a:ext uri="{FF2B5EF4-FFF2-40B4-BE49-F238E27FC236}">
                <a16:creationId xmlns:a16="http://schemas.microsoft.com/office/drawing/2014/main" id="{78972905-E434-5D47-AFD2-FA25DA38A1E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>
                <a:solidFill>
                  <a:schemeClr val="bg1"/>
                </a:solidFill>
              </a:rPr>
              <a:t>2023-10-24</a:t>
            </a:fld>
            <a:endParaRPr lang="sv-S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0436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EE8596B-CFC4-494E-833A-CBBEC30781C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12" name="Platshållare för text 11">
            <a:extLst>
              <a:ext uri="{FF2B5EF4-FFF2-40B4-BE49-F238E27FC236}">
                <a16:creationId xmlns:a16="http://schemas.microsoft.com/office/drawing/2014/main" id="{D11693FE-8633-4CDA-ABA8-92FAAA0C73F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DMSC housing</a:t>
            </a:r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DF2049D6-33EF-411A-8631-A29E5420839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/>
              <a:t>1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5878A4B3-5041-3A5E-CC2E-A299582DC1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67" b="9382"/>
          <a:stretch/>
        </p:blipFill>
        <p:spPr bwMode="auto">
          <a:xfrm>
            <a:off x="7256813" y="2349074"/>
            <a:ext cx="4495798" cy="2159852"/>
          </a:xfrm>
          <a:prstGeom prst="rect">
            <a:avLst/>
          </a:prstGeom>
          <a:noFill/>
          <a:ln>
            <a:solidFill>
              <a:srgbClr val="005C8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0340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BCE7790D-E878-42AC-AA2D-8A369B3D7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PRESENTATION TITLE/FOOTER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4B78B478-BF6B-4F13-BEDC-210D18337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>
                <a:solidFill>
                  <a:srgbClr val="CCCCCC"/>
                </a:solidFill>
              </a:rPr>
              <a:t>5</a:t>
            </a:fld>
            <a:endParaRPr lang="sv-SE" dirty="0">
              <a:solidFill>
                <a:srgbClr val="CCCCCC"/>
              </a:solidFill>
            </a:endParaRPr>
          </a:p>
        </p:txBody>
      </p:sp>
      <p:sp>
        <p:nvSpPr>
          <p:cNvPr id="10" name="Platshållare för datum 3">
            <a:extLst>
              <a:ext uri="{FF2B5EF4-FFF2-40B4-BE49-F238E27FC236}">
                <a16:creationId xmlns:a16="http://schemas.microsoft.com/office/drawing/2014/main" id="{38A5AF1C-CD2B-3242-88CF-04FA26AED5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2023-10-24</a:t>
            </a:fld>
            <a:endParaRPr lang="sv-SE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5F93F0AB-F1D3-7498-8F3B-E1E618B02EE0}"/>
              </a:ext>
            </a:extLst>
          </p:cNvPr>
          <p:cNvSpPr txBox="1">
            <a:spLocks/>
          </p:cNvSpPr>
          <p:nvPr/>
        </p:nvSpPr>
        <p:spPr>
          <a:xfrm>
            <a:off x="1103709" y="265373"/>
            <a:ext cx="9360000" cy="657339"/>
          </a:xfrm>
          <a:prstGeom prst="rect">
            <a:avLst/>
          </a:prstGeom>
        </p:spPr>
        <p:txBody>
          <a:bodyPr vert="horz" lIns="90000" tIns="45720" rIns="91440" bIns="1800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200" kern="1200">
                <a:solidFill>
                  <a:srgbClr val="66666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/>
              <a:t>Relocation of DMSC</a:t>
            </a:r>
            <a:endParaRPr lang="en-GB" dirty="0"/>
          </a:p>
        </p:txBody>
      </p:sp>
      <p:sp>
        <p:nvSpPr>
          <p:cNvPr id="14" name="Content Placeholder 4">
            <a:extLst>
              <a:ext uri="{FF2B5EF4-FFF2-40B4-BE49-F238E27FC236}">
                <a16:creationId xmlns:a16="http://schemas.microsoft.com/office/drawing/2014/main" id="{87077F2E-6D27-01C0-C5D8-600A9BFF5A86}"/>
              </a:ext>
            </a:extLst>
          </p:cNvPr>
          <p:cNvSpPr txBox="1">
            <a:spLocks/>
          </p:cNvSpPr>
          <p:nvPr/>
        </p:nvSpPr>
        <p:spPr>
          <a:xfrm>
            <a:off x="1195648" y="1237042"/>
            <a:ext cx="4990048" cy="5030228"/>
          </a:xfrm>
          <a:prstGeom prst="rect">
            <a:avLst/>
          </a:prstGeom>
        </p:spPr>
        <p:txBody>
          <a:bodyPr vert="horz" lIns="0" tIns="45720" rIns="18000" bIns="45720" rtlCol="0">
            <a:noAutofit/>
          </a:bodyPr>
          <a:lstStyle>
            <a:lvl1pPr marL="101600" indent="-101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Segoe UI" panose="020B0502040204020203" pitchFamily="34" charset="0"/>
              <a:buChar char=" "/>
              <a:defRPr sz="20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1pPr>
            <a:lvl2pPr marL="358775" indent="-2159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Wingdings" panose="05000000000000000000" pitchFamily="2" charset="2"/>
              <a:buChar char=""/>
              <a:tabLst/>
              <a:defRPr sz="20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2pPr>
            <a:lvl3pPr marL="449263" indent="-19685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Arial" panose="020B0604020202020204" pitchFamily="34" charset="0"/>
              <a:buChar char="−"/>
              <a:tabLst/>
              <a:defRPr sz="18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3pPr>
            <a:lvl4pPr marL="541338" indent="-1800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Arial" panose="020B0604020202020204" pitchFamily="34" charset="0"/>
              <a:buChar char="−"/>
              <a:tabLst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4pPr>
            <a:lvl5pPr marL="630000" indent="-1620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Arial" panose="020B0604020202020204" pitchFamily="34" charset="0"/>
              <a:buChar char="−"/>
              <a:tabLst/>
              <a:defRPr sz="14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800" dirty="0"/>
              <a:t>DMSC is currently located on the UCPH Northern Campus 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800" dirty="0"/>
              <a:t>ESS cannot extend the lease agreement so ESS-DK will have to relocate at the latest March 2024</a:t>
            </a:r>
          </a:p>
          <a:p>
            <a:pPr marL="542925" lvl="1" indent="-285750">
              <a:spcBef>
                <a:spcPts val="4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1800" dirty="0"/>
          </a:p>
          <a:p>
            <a:pPr marL="542925" lvl="1" indent="-285750">
              <a:spcBef>
                <a:spcPts val="4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1800" dirty="0"/>
          </a:p>
          <a:p>
            <a:pPr marL="542925" lvl="1" indent="-285750">
              <a:spcBef>
                <a:spcPts val="4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1074535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81DE5F-9184-87C9-575C-AA3D81A347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Server Room </a:t>
            </a:r>
            <a:r>
              <a:rPr lang="da-DK" dirty="0" err="1"/>
              <a:t>Relocation</a:t>
            </a:r>
            <a:endParaRPr lang="da-DK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2562DC6-D98E-EE59-858F-3D3349AA1E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PRESENTATION TITLE/FOOTER</a:t>
            </a:r>
            <a:endParaRPr lang="sv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D5F2DE-7FF3-E827-223B-78ED7A337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/>
              <a:t>6</a:t>
            </a:fld>
            <a:endParaRPr lang="sv-SE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702A447-F93E-CA8B-00B8-6BD6BB02DA9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a-DK" dirty="0"/>
              <a:t>Status </a:t>
            </a:r>
            <a:r>
              <a:rPr lang="da-DK" dirty="0" err="1"/>
              <a:t>today</a:t>
            </a:r>
            <a:endParaRPr lang="da-DK" dirty="0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49B51E37-DF27-789A-A746-B94EAF4CD4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96B66-0B3A-474C-9C9C-E4F07B1F5DAD}" type="datetime1">
              <a:rPr lang="sv-SE" smtClean="0"/>
              <a:t>2023-10-24</a:t>
            </a:fld>
            <a:endParaRPr lang="sv-SE" dirty="0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C82E2FD9-981D-F441-A494-F0CE786C85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401" y="1562400"/>
            <a:ext cx="5863960" cy="4768062"/>
          </a:xfrm>
        </p:spPr>
        <p:txBody>
          <a:bodyPr/>
          <a:lstStyle/>
          <a:p>
            <a:pPr lvl="1">
              <a:buFont typeface="Arial" panose="020B0604020202020204" pitchFamily="34" charset="0"/>
              <a:buChar char="•"/>
            </a:pPr>
            <a:r>
              <a:rPr lang="en-GB" dirty="0"/>
              <a:t>decision on server room location separated from the office move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/>
              <a:t>Server room in COBIS/BII contract is prolonged from March 2024 to September 2025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/>
              <a:t>No formal decision to move it to ESS in Lund but investigation is ongoing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/>
              <a:t>Timing for server room move completed needs to be before September 2025 as BOT is set to May 2025 (P0)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5631421D-9FB3-B679-E5CB-A69B3813C86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62462894"/>
              </p:ext>
            </p:extLst>
          </p:nvPr>
        </p:nvGraphicFramePr>
        <p:xfrm>
          <a:off x="7099019" y="771723"/>
          <a:ext cx="3654836" cy="58209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94311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81DE5F-9184-87C9-575C-AA3D81A347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Office </a:t>
            </a:r>
            <a:r>
              <a:rPr lang="da-DK" dirty="0" err="1"/>
              <a:t>Relocation</a:t>
            </a:r>
            <a:endParaRPr lang="da-DK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2562DC6-D98E-EE59-858F-3D3349AA1E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PRESENTATION TITLE/FOOTER</a:t>
            </a:r>
            <a:endParaRPr lang="sv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D5F2DE-7FF3-E827-223B-78ED7A337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/>
              <a:t>7</a:t>
            </a:fld>
            <a:endParaRPr lang="sv-SE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702A447-F93E-CA8B-00B8-6BD6BB02DA9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a-DK" dirty="0"/>
              <a:t>Status </a:t>
            </a:r>
            <a:r>
              <a:rPr lang="da-DK" dirty="0" err="1"/>
              <a:t>today</a:t>
            </a:r>
            <a:endParaRPr lang="da-DK" dirty="0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49B51E37-DF27-789A-A746-B94EAF4CD4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96B66-0B3A-474C-9C9C-E4F07B1F5DAD}" type="datetime1">
              <a:rPr lang="sv-SE" smtClean="0"/>
              <a:t>2023-10-24</a:t>
            </a:fld>
            <a:endParaRPr lang="sv-SE" dirty="0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C82E2FD9-981D-F441-A494-F0CE786C85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399" y="1562400"/>
            <a:ext cx="9369309" cy="4526166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 Decision is made – DMSC is moving to DTU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 Contract and appendixes are in final drafts and ready to be signed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 MoU on Scientific Collaboration - not part of the lease agreement after all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 Access dates are set in three stages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/>
              <a:t>2</a:t>
            </a:r>
            <a:r>
              <a:rPr lang="en-GB" baseline="30000" dirty="0"/>
              <a:t>nd</a:t>
            </a:r>
            <a:r>
              <a:rPr lang="en-GB" dirty="0"/>
              <a:t> floor access: February 15 2024 (6 weeks before we need to leave COBIS/BII)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GB" dirty="0"/>
              <a:t>Staff move April 1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/>
              <a:t>1</a:t>
            </a:r>
            <a:r>
              <a:rPr lang="en-GB" baseline="30000" dirty="0"/>
              <a:t>st</a:t>
            </a:r>
            <a:r>
              <a:rPr lang="en-GB" dirty="0"/>
              <a:t> floor access: EOY 2024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GB" dirty="0"/>
              <a:t>Staff reshuffle February 15 2025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/>
              <a:t>Opening between the floors (TBD 2025)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GB" dirty="0"/>
              <a:t>Aim to make refurbishment in the summer period</a:t>
            </a:r>
          </a:p>
        </p:txBody>
      </p:sp>
    </p:spTree>
    <p:extLst>
      <p:ext uri="{BB962C8B-B14F-4D97-AF65-F5344CB8AC3E}">
        <p14:creationId xmlns:p14="http://schemas.microsoft.com/office/powerpoint/2010/main" val="1956738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81DE5F-9184-87C9-575C-AA3D81A347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Relocation</a:t>
            </a:r>
            <a:endParaRPr lang="da-DK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2562DC6-D98E-EE59-858F-3D3349AA1E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PRESENTATION TITLE/FOOTER</a:t>
            </a:r>
            <a:endParaRPr lang="sv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D5F2DE-7FF3-E827-223B-78ED7A337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/>
              <a:t>8</a:t>
            </a:fld>
            <a:endParaRPr lang="sv-SE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702A447-F93E-CA8B-00B8-6BD6BB02DA9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a-DK" dirty="0" err="1"/>
              <a:t>Concerns</a:t>
            </a:r>
            <a:endParaRPr lang="da-DK" dirty="0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49B51E37-DF27-789A-A746-B94EAF4CD4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96B66-0B3A-474C-9C9C-E4F07B1F5DAD}" type="datetime1">
              <a:rPr lang="sv-SE" smtClean="0"/>
              <a:t>2023-10-24</a:t>
            </a:fld>
            <a:endParaRPr lang="sv-SE" dirty="0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C82E2FD9-981D-F441-A494-F0CE786C85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709" y="1491923"/>
            <a:ext cx="6043819" cy="4768062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 Major concern is that staff will (have already) resign due to location of new premises and the instability in the organisation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 A new office might not provide what we wanted (more synergies with the local academic environment, nice offices fulfilling our requirements for our staff)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During first year, people will be disturbed by refurbishment downstairs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 During first year, some people will need to hot-desk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9103034-3B23-B0B0-002D-1EBC0AD04F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5972" y="1963805"/>
            <a:ext cx="4562570" cy="3470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337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E7732D-F6A8-C8FB-340B-FED81AEBA5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E" dirty="0"/>
              <a:t>Desks – 38 desks for the first year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A0E9CB-A400-931C-5FC9-C391519863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PRESENTATION TITLE/FOOTER</a:t>
            </a:r>
            <a:endParaRPr lang="sv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CB44DA-891B-2902-80D3-A8576E973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/>
              <a:t>9</a:t>
            </a:fld>
            <a:endParaRPr lang="sv-SE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ED72AF3A-C024-0C94-ED35-66AF6F5A37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3788" y="955330"/>
            <a:ext cx="9637712" cy="5514232"/>
          </a:xfrm>
          <a:solidFill>
            <a:schemeClr val="accent2"/>
          </a:solidFill>
        </p:spPr>
      </p:pic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EAF479AB-7FEF-6E4B-00D0-A8B980C438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96B66-0B3A-474C-9C9C-E4F07B1F5DAD}" type="datetime1">
              <a:rPr lang="sv-SE" smtClean="0"/>
              <a:t>2023-10-24</a:t>
            </a:fld>
            <a:endParaRPr lang="sv-SE" dirty="0"/>
          </a:p>
        </p:txBody>
      </p:sp>
      <p:sp>
        <p:nvSpPr>
          <p:cNvPr id="12" name="Frame 11">
            <a:extLst>
              <a:ext uri="{FF2B5EF4-FFF2-40B4-BE49-F238E27FC236}">
                <a16:creationId xmlns:a16="http://schemas.microsoft.com/office/drawing/2014/main" id="{6CDB8949-B78D-394A-D2F7-A0BCFCB98FE7}"/>
              </a:ext>
            </a:extLst>
          </p:cNvPr>
          <p:cNvSpPr/>
          <p:nvPr/>
        </p:nvSpPr>
        <p:spPr>
          <a:xfrm>
            <a:off x="4381500" y="2552700"/>
            <a:ext cx="1168400" cy="3657600"/>
          </a:xfrm>
          <a:prstGeom prst="frame">
            <a:avLst>
              <a:gd name="adj1" fmla="val 122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>
              <a:solidFill>
                <a:schemeClr val="tx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A2FD388-B811-2C40-C6FE-CDC668E24578}"/>
              </a:ext>
            </a:extLst>
          </p:cNvPr>
          <p:cNvSpPr txBox="1"/>
          <p:nvPr/>
        </p:nvSpPr>
        <p:spPr>
          <a:xfrm>
            <a:off x="4635500" y="1765300"/>
            <a:ext cx="495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dirty="0">
                <a:solidFill>
                  <a:srgbClr val="666666"/>
                </a:solidFill>
              </a:rPr>
              <a:t>I</a:t>
            </a:r>
            <a:r>
              <a:rPr lang="en-SE" dirty="0">
                <a:solidFill>
                  <a:srgbClr val="666666"/>
                </a:solidFill>
              </a:rPr>
              <a:t>n the first year we will need 40-60 desks</a:t>
            </a:r>
          </a:p>
        </p:txBody>
      </p:sp>
    </p:spTree>
    <p:extLst>
      <p:ext uri="{BB962C8B-B14F-4D97-AF65-F5344CB8AC3E}">
        <p14:creationId xmlns:p14="http://schemas.microsoft.com/office/powerpoint/2010/main" val="2373019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-tema">
  <a:themeElements>
    <a:clrScheme name="ESS 1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99DC"/>
      </a:accent1>
      <a:accent2>
        <a:srgbClr val="003366"/>
      </a:accent2>
      <a:accent3>
        <a:srgbClr val="99BE00"/>
      </a:accent3>
      <a:accent4>
        <a:srgbClr val="006646"/>
      </a:accent4>
      <a:accent5>
        <a:srgbClr val="FF7D00"/>
      </a:accent5>
      <a:accent6>
        <a:srgbClr val="821482"/>
      </a:accent6>
      <a:hlink>
        <a:srgbClr val="0099DC"/>
      </a:hlink>
      <a:folHlink>
        <a:srgbClr val="0099DC"/>
      </a:folHlink>
    </a:clrScheme>
    <a:fontScheme name="ESS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mtClean="0">
            <a:solidFill>
              <a:srgbClr val="666666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5" id="{C8E05FD6-4408-40A1-AAFA-F1913A6B3D38}" vid="{2ACFAA60-6D1B-4172-9AA5-52CCB5CBBC40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Office-tema</Template>
  <TotalTime>13021</TotalTime>
  <Words>719</Words>
  <Application>Microsoft Macintosh PowerPoint</Application>
  <PresentationFormat>Widescreen</PresentationFormat>
  <Paragraphs>156</Paragraphs>
  <Slides>17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Segoe UI</vt:lpstr>
      <vt:lpstr>Segoe UI Light</vt:lpstr>
      <vt:lpstr>Segoe UI Semibold</vt:lpstr>
      <vt:lpstr>Wingdings</vt:lpstr>
      <vt:lpstr>Office-tema</vt:lpstr>
      <vt:lpstr>PowerPoint Presentation</vt:lpstr>
      <vt:lpstr>DMSC admin</vt:lpstr>
      <vt:lpstr>Agenda</vt:lpstr>
      <vt:lpstr>PowerPoint Presentation</vt:lpstr>
      <vt:lpstr>PowerPoint Presentation</vt:lpstr>
      <vt:lpstr>Server Room Relocation</vt:lpstr>
      <vt:lpstr>Office Relocation</vt:lpstr>
      <vt:lpstr>Relocation</vt:lpstr>
      <vt:lpstr>Desks – 38 desks for the first year</vt:lpstr>
      <vt:lpstr>Desks during first year (depending on distrubance)</vt:lpstr>
      <vt:lpstr>PowerPoint Presentation</vt:lpstr>
      <vt:lpstr>PowerPoint Presentation</vt:lpstr>
      <vt:lpstr>PowerPoint Presentation</vt:lpstr>
      <vt:lpstr>DMSC internal milestones</vt:lpstr>
      <vt:lpstr>Status</vt:lpstr>
      <vt:lpstr>Concluding remarks on Project</vt:lpstr>
      <vt:lpstr>Finish presentation 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Petra Aulin</dc:creator>
  <cp:lastModifiedBy>Petra Aulin</cp:lastModifiedBy>
  <cp:revision>16</cp:revision>
  <cp:lastPrinted>2019-03-08T10:27:30Z</cp:lastPrinted>
  <dcterms:created xsi:type="dcterms:W3CDTF">2023-04-17T11:22:37Z</dcterms:created>
  <dcterms:modified xsi:type="dcterms:W3CDTF">2023-10-24T08:51:24Z</dcterms:modified>
</cp:coreProperties>
</file>