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62" r:id="rId2"/>
    <p:sldId id="279" r:id="rId3"/>
    <p:sldId id="280" r:id="rId4"/>
    <p:sldId id="284" r:id="rId5"/>
    <p:sldId id="1591" r:id="rId6"/>
    <p:sldId id="1590" r:id="rId7"/>
    <p:sldId id="1589" r:id="rId8"/>
    <p:sldId id="347" r:id="rId9"/>
    <p:sldId id="1592" r:id="rId10"/>
    <p:sldId id="282" r:id="rId11"/>
    <p:sldId id="1625" r:id="rId12"/>
    <p:sldId id="283" r:id="rId13"/>
    <p:sldId id="295" r:id="rId14"/>
    <p:sldId id="1626" r:id="rId15"/>
    <p:sldId id="1627" r:id="rId16"/>
    <p:sldId id="1422" r:id="rId17"/>
    <p:sldId id="1628" r:id="rId18"/>
    <p:sldId id="1629" r:id="rId19"/>
    <p:sldId id="281" r:id="rId20"/>
    <p:sldId id="285" r:id="rId21"/>
    <p:sldId id="1597" r:id="rId22"/>
    <p:sldId id="286" r:id="rId23"/>
    <p:sldId id="290" r:id="rId24"/>
    <p:sldId id="289" r:id="rId25"/>
    <p:sldId id="292" r:id="rId26"/>
    <p:sldId id="1586" r:id="rId27"/>
    <p:sldId id="1596" r:id="rId28"/>
    <p:sldId id="291" r:id="rId29"/>
    <p:sldId id="1630" r:id="rId30"/>
    <p:sldId id="1631" r:id="rId31"/>
    <p:sldId id="1599" r:id="rId32"/>
    <p:sldId id="1632" r:id="rId3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CC"/>
    <a:srgbClr val="666666"/>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08" autoAdjust="0"/>
    <p:restoredTop sz="94681" autoAdjust="0"/>
  </p:normalViewPr>
  <p:slideViewPr>
    <p:cSldViewPr snapToGrid="0" snapToObjects="1">
      <p:cViewPr varScale="1">
        <p:scale>
          <a:sx n="131" d="100"/>
          <a:sy n="131" d="100"/>
        </p:scale>
        <p:origin x="9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A5C123-36DA-FD4A-B9F6-F82D4C13BFAE}" type="doc">
      <dgm:prSet loTypeId="urn:microsoft.com/office/officeart/2008/layout/NameandTitleOrganizationalChart" loCatId="" qsTypeId="urn:microsoft.com/office/officeart/2005/8/quickstyle/simple1" qsCatId="simple" csTypeId="urn:microsoft.com/office/officeart/2005/8/colors/accent1_2" csCatId="accent1" phldr="1"/>
      <dgm:spPr/>
      <dgm:t>
        <a:bodyPr/>
        <a:lstStyle/>
        <a:p>
          <a:endParaRPr lang="en-US"/>
        </a:p>
      </dgm:t>
    </dgm:pt>
    <dgm:pt modelId="{017DDD06-EF20-6843-A6BA-BCBDC244D0C0}">
      <dgm:prSet phldrT="[Text]" custT="1"/>
      <dgm:spPr/>
      <dgm:t>
        <a:bodyPr/>
        <a:lstStyle/>
        <a:p>
          <a:r>
            <a:rPr lang="en-US" sz="1400" dirty="0">
              <a:latin typeface="Calibri" panose="020F0502020204030204" pitchFamily="34" charset="0"/>
              <a:cs typeface="Calibri" panose="020F0502020204030204" pitchFamily="34" charset="0"/>
            </a:rPr>
            <a:t>Science Directorate</a:t>
          </a:r>
          <a:endParaRPr lang="en-US" sz="1400">
            <a:latin typeface="Calibri" panose="020F0502020204030204" pitchFamily="34" charset="0"/>
            <a:cs typeface="Calibri" panose="020F0502020204030204" pitchFamily="34" charset="0"/>
          </a:endParaRPr>
        </a:p>
      </dgm:t>
    </dgm:pt>
    <dgm:pt modelId="{836549D7-C276-6449-95B3-3EAFAE017E3C}" type="parTrans" cxnId="{0E943014-097A-C64B-A902-0C19C70C421D}">
      <dgm:prSet/>
      <dgm:spPr/>
      <dgm:t>
        <a:bodyPr/>
        <a:lstStyle/>
        <a:p>
          <a:endParaRPr lang="en-US" sz="1400">
            <a:latin typeface="Calibri" panose="020F0502020204030204" pitchFamily="34" charset="0"/>
            <a:cs typeface="Calibri" panose="020F0502020204030204" pitchFamily="34" charset="0"/>
          </a:endParaRPr>
        </a:p>
      </dgm:t>
    </dgm:pt>
    <dgm:pt modelId="{211D1BB7-1CC2-2B41-BDFC-20CEB68174EE}" type="sibTrans" cxnId="{0E943014-097A-C64B-A902-0C19C70C421D}">
      <dgm:prSet/>
      <dgm:spPr/>
      <dgm:t>
        <a:bodyPr/>
        <a:lstStyle/>
        <a:p>
          <a:r>
            <a:rPr lang="en-US" sz="1400" dirty="0">
              <a:latin typeface="Calibri" panose="020F0502020204030204" pitchFamily="34" charset="0"/>
              <a:cs typeface="Calibri" panose="020F0502020204030204" pitchFamily="34" charset="0"/>
            </a:rPr>
            <a:t>Giovanna</a:t>
          </a:r>
        </a:p>
      </dgm:t>
    </dgm:pt>
    <dgm:pt modelId="{3184FA69-43BB-7B4A-B9DF-3BA3A30207A2}">
      <dgm:prSet phldrT="[Text]" custT="1"/>
      <dgm:spPr/>
      <dgm:t>
        <a:bodyPr/>
        <a:lstStyle/>
        <a:p>
          <a:r>
            <a:rPr lang="en-US" sz="1200" dirty="0">
              <a:latin typeface="Calibri" panose="020F0502020204030204" pitchFamily="34" charset="0"/>
              <a:cs typeface="Calibri" panose="020F0502020204030204" pitchFamily="34" charset="0"/>
            </a:rPr>
            <a:t>Diffraction &amp; Imaging Division</a:t>
          </a:r>
        </a:p>
      </dgm:t>
    </dgm:pt>
    <dgm:pt modelId="{3BEA5DE9-C802-3B4D-A283-B26A8C0ACE75}" type="parTrans" cxnId="{894DEF5D-1ED5-C244-A693-79998AFDA4D6}">
      <dgm:prSet/>
      <dgm:spPr/>
      <dgm:t>
        <a:bodyPr/>
        <a:lstStyle/>
        <a:p>
          <a:endParaRPr lang="en-US" sz="1400"/>
        </a:p>
      </dgm:t>
    </dgm:pt>
    <dgm:pt modelId="{485772CB-0FE4-8B44-9AB2-C6509064223A}" type="sibTrans" cxnId="{894DEF5D-1ED5-C244-A693-79998AFDA4D6}">
      <dgm:prSet/>
      <dgm:spPr/>
      <dgm:t>
        <a:bodyPr/>
        <a:lstStyle/>
        <a:p>
          <a:r>
            <a:rPr lang="en-US" sz="1400" dirty="0"/>
            <a:t>NN</a:t>
          </a:r>
        </a:p>
      </dgm:t>
    </dgm:pt>
    <dgm:pt modelId="{AB322BF8-F6D2-D44E-B1D7-562096B5EEFD}">
      <dgm:prSet phldrT="[Text]" custT="1"/>
      <dgm:spPr/>
      <dgm:t>
        <a:bodyPr/>
        <a:lstStyle/>
        <a:p>
          <a:r>
            <a:rPr lang="en-US" sz="1100" dirty="0"/>
            <a:t>Large Scale Structure and Dynamics Division</a:t>
          </a:r>
        </a:p>
      </dgm:t>
    </dgm:pt>
    <dgm:pt modelId="{E21546E3-D837-814D-83D7-C654D8079864}" type="parTrans" cxnId="{7B1F5658-1D20-6F42-9AFA-9D2313AF4A19}">
      <dgm:prSet/>
      <dgm:spPr/>
      <dgm:t>
        <a:bodyPr/>
        <a:lstStyle/>
        <a:p>
          <a:endParaRPr lang="en-US" sz="1400"/>
        </a:p>
      </dgm:t>
    </dgm:pt>
    <dgm:pt modelId="{6E5A64CE-6404-4F45-9C48-8D03FEBD6787}" type="sibTrans" cxnId="{7B1F5658-1D20-6F42-9AFA-9D2313AF4A19}">
      <dgm:prSet/>
      <dgm:spPr/>
      <dgm:t>
        <a:bodyPr/>
        <a:lstStyle/>
        <a:p>
          <a:r>
            <a:rPr lang="en-US" sz="1400" dirty="0"/>
            <a:t>NN</a:t>
          </a:r>
        </a:p>
      </dgm:t>
    </dgm:pt>
    <dgm:pt modelId="{E80971BC-C6EB-2C44-9424-0449661CE3A3}">
      <dgm:prSet phldrT="[Text]" custT="1"/>
      <dgm:spPr/>
      <dgm:t>
        <a:bodyPr/>
        <a:lstStyle/>
        <a:p>
          <a:r>
            <a:rPr lang="en-US" sz="1200" dirty="0">
              <a:solidFill>
                <a:schemeClr val="bg1"/>
              </a:solidFill>
            </a:rPr>
            <a:t>Chemistry and Life-science Support Group</a:t>
          </a:r>
        </a:p>
      </dgm:t>
    </dgm:pt>
    <dgm:pt modelId="{0C0CC8B3-0523-4042-877A-56EFA5694A04}" type="parTrans" cxnId="{7713B2C0-6506-9C40-9B06-A4360C7FD120}">
      <dgm:prSet/>
      <dgm:spPr/>
      <dgm:t>
        <a:bodyPr/>
        <a:lstStyle/>
        <a:p>
          <a:endParaRPr lang="sv-SE" sz="1400"/>
        </a:p>
      </dgm:t>
    </dgm:pt>
    <dgm:pt modelId="{6816D087-1957-004B-BE67-27C31C3CD81A}" type="sibTrans" cxnId="{7713B2C0-6506-9C40-9B06-A4360C7FD120}">
      <dgm:prSet/>
      <dgm:spPr/>
      <dgm:t>
        <a:bodyPr/>
        <a:lstStyle/>
        <a:p>
          <a:r>
            <a:rPr lang="sv-SE" sz="1400" dirty="0"/>
            <a:t>Monika </a:t>
          </a:r>
          <a:r>
            <a:rPr lang="sv-SE" sz="1400" dirty="0" err="1"/>
            <a:t>Hartl</a:t>
          </a:r>
          <a:endParaRPr lang="sv-SE" sz="1400" dirty="0"/>
        </a:p>
      </dgm:t>
    </dgm:pt>
    <dgm:pt modelId="{A4853BF3-DBC2-9E4B-9D3B-053C41988DD1}">
      <dgm:prSet phldrT="[Text]" custT="1"/>
      <dgm:spPr/>
      <dgm:t>
        <a:bodyPr/>
        <a:lstStyle/>
        <a:p>
          <a:r>
            <a:rPr lang="en-US" sz="1200" dirty="0">
              <a:solidFill>
                <a:schemeClr val="bg1"/>
              </a:solidFill>
            </a:rPr>
            <a:t>Materials Science and Physics Support Group</a:t>
          </a:r>
        </a:p>
      </dgm:t>
    </dgm:pt>
    <dgm:pt modelId="{B141E0D0-0D0F-E64E-8109-6900532650BD}" type="parTrans" cxnId="{B56FA3A3-9C1E-5545-B283-D55259B72EE0}">
      <dgm:prSet/>
      <dgm:spPr/>
      <dgm:t>
        <a:bodyPr/>
        <a:lstStyle/>
        <a:p>
          <a:endParaRPr lang="en-US" sz="1400"/>
        </a:p>
      </dgm:t>
    </dgm:pt>
    <dgm:pt modelId="{8B3FA0AC-484D-9340-B8CA-7D388CFEF750}" type="sibTrans" cxnId="{B56FA3A3-9C1E-5545-B283-D55259B72EE0}">
      <dgm:prSet/>
      <dgm:spPr/>
      <dgm:t>
        <a:bodyPr/>
        <a:lstStyle/>
        <a:p>
          <a:r>
            <a:rPr lang="en-US" sz="1400" dirty="0"/>
            <a:t>Caroline </a:t>
          </a:r>
          <a:r>
            <a:rPr lang="en-US" sz="1400" dirty="0" err="1"/>
            <a:t>Curfs</a:t>
          </a:r>
          <a:endParaRPr lang="en-US" sz="1400" dirty="0"/>
        </a:p>
      </dgm:t>
    </dgm:pt>
    <dgm:pt modelId="{54691BF7-66CB-5540-9785-76DED2B10B4F}">
      <dgm:prSet custT="1"/>
      <dgm:spPr/>
      <dgm:t>
        <a:bodyPr/>
        <a:lstStyle/>
        <a:p>
          <a:r>
            <a:rPr lang="en-GB" sz="1200" dirty="0"/>
            <a:t>Research Support Office Group</a:t>
          </a:r>
        </a:p>
      </dgm:t>
    </dgm:pt>
    <dgm:pt modelId="{896722F2-15DB-964A-9B58-8D965B8E79CB}" type="parTrans" cxnId="{7F2CFD10-2774-5B46-875C-D015EDF08C64}">
      <dgm:prSet/>
      <dgm:spPr/>
      <dgm:t>
        <a:bodyPr/>
        <a:lstStyle/>
        <a:p>
          <a:endParaRPr lang="en-GB" sz="1400"/>
        </a:p>
      </dgm:t>
    </dgm:pt>
    <dgm:pt modelId="{0ACD1193-395E-2D4D-A463-D1C933690F35}" type="sibTrans" cxnId="{7F2CFD10-2774-5B46-875C-D015EDF08C64}">
      <dgm:prSet/>
      <dgm:spPr/>
      <dgm:t>
        <a:bodyPr/>
        <a:lstStyle/>
        <a:p>
          <a:r>
            <a:rPr lang="en-GB" sz="1400" dirty="0"/>
            <a:t>NN</a:t>
          </a:r>
        </a:p>
      </dgm:t>
    </dgm:pt>
    <dgm:pt modelId="{CDDA4530-D3B6-F443-8D0A-D7A401CA6F50}">
      <dgm:prSet phldrT="[Text]" custT="1"/>
      <dgm:spPr/>
      <dgm:t>
        <a:bodyPr/>
        <a:lstStyle/>
        <a:p>
          <a:r>
            <a:rPr lang="en-US" sz="1400" dirty="0"/>
            <a:t>Spectroscopy Division</a:t>
          </a:r>
        </a:p>
      </dgm:t>
    </dgm:pt>
    <dgm:pt modelId="{114AAF2A-B876-564F-BBD6-BAB8FABECBA6}" type="parTrans" cxnId="{A5B5D8F0-FDDF-1141-81FD-F4615B04797E}">
      <dgm:prSet/>
      <dgm:spPr/>
      <dgm:t>
        <a:bodyPr/>
        <a:lstStyle/>
        <a:p>
          <a:endParaRPr lang="en-GB" sz="1400"/>
        </a:p>
      </dgm:t>
    </dgm:pt>
    <dgm:pt modelId="{609EFE08-E5E2-9C4D-BD8B-C305ADDEFD3F}" type="sibTrans" cxnId="{A5B5D8F0-FDDF-1141-81FD-F4615B04797E}">
      <dgm:prSet/>
      <dgm:spPr/>
      <dgm:t>
        <a:bodyPr/>
        <a:lstStyle/>
        <a:p>
          <a:r>
            <a:rPr lang="en-GB" sz="1400" dirty="0"/>
            <a:t>NN</a:t>
          </a:r>
        </a:p>
      </dgm:t>
    </dgm:pt>
    <dgm:pt modelId="{DCB75B29-BE08-684C-ACE3-DCA134CF68CD}" type="asst">
      <dgm:prSet custT="1"/>
      <dgm:spPr/>
      <dgm:t>
        <a:bodyPr/>
        <a:lstStyle/>
        <a:p>
          <a:r>
            <a:rPr lang="en-GB" sz="1100" dirty="0"/>
            <a:t>Management and Administration</a:t>
          </a:r>
        </a:p>
      </dgm:t>
    </dgm:pt>
    <dgm:pt modelId="{4D769C35-C1DC-B847-8718-F7A4DF6434C1}" type="parTrans" cxnId="{A5B4F676-837C-8949-9412-C9C04A5CD2AF}">
      <dgm:prSet/>
      <dgm:spPr/>
      <dgm:t>
        <a:bodyPr/>
        <a:lstStyle/>
        <a:p>
          <a:endParaRPr lang="en-GB" sz="1400"/>
        </a:p>
      </dgm:t>
    </dgm:pt>
    <dgm:pt modelId="{E8ABE851-B46E-E747-B041-809972057B7C}" type="sibTrans" cxnId="{A5B4F676-837C-8949-9412-C9C04A5CD2AF}">
      <dgm:prSet/>
      <dgm:spPr/>
      <dgm:t>
        <a:bodyPr/>
        <a:lstStyle/>
        <a:p>
          <a:endParaRPr lang="en-GB" sz="1400"/>
        </a:p>
      </dgm:t>
    </dgm:pt>
    <dgm:pt modelId="{094D9EEE-4FCA-0940-8E5D-B548EF5F30CB}">
      <dgm:prSet phldrT="[Text]" custT="1"/>
      <dgm:spPr>
        <a:solidFill>
          <a:schemeClr val="accent5"/>
        </a:solidFill>
      </dgm:spPr>
      <dgm:t>
        <a:bodyPr/>
        <a:lstStyle/>
        <a:p>
          <a:r>
            <a:rPr lang="en-US" sz="1400" dirty="0"/>
            <a:t>DMSC</a:t>
          </a:r>
        </a:p>
      </dgm:t>
    </dgm:pt>
    <dgm:pt modelId="{000A96CC-DE8E-0E4A-8A19-2EC427E7E675}" type="parTrans" cxnId="{FAD0F385-5F61-E546-80F1-0CD7AD817BDA}">
      <dgm:prSet/>
      <dgm:spPr/>
      <dgm:t>
        <a:bodyPr/>
        <a:lstStyle/>
        <a:p>
          <a:endParaRPr lang="en-GB" sz="1400"/>
        </a:p>
      </dgm:t>
    </dgm:pt>
    <dgm:pt modelId="{F11526DD-2644-3C4F-AEF0-A36311FE68AB}" type="sibTrans" cxnId="{FAD0F385-5F61-E546-80F1-0CD7AD817BDA}">
      <dgm:prSet/>
      <dgm:spPr/>
      <dgm:t>
        <a:bodyPr/>
        <a:lstStyle/>
        <a:p>
          <a:r>
            <a:rPr lang="en-GB" sz="1400" dirty="0"/>
            <a:t>NN</a:t>
          </a:r>
        </a:p>
      </dgm:t>
    </dgm:pt>
    <dgm:pt modelId="{85D29889-4E6E-624C-9AAD-0162E21FFE9B}">
      <dgm:prSet phldrT="[Text]" custT="1"/>
      <dgm:spPr>
        <a:solidFill>
          <a:schemeClr val="accent5"/>
        </a:solidFill>
      </dgm:spPr>
      <dgm:t>
        <a:bodyPr/>
        <a:lstStyle/>
        <a:p>
          <a:r>
            <a:rPr lang="en-US" sz="1200" dirty="0"/>
            <a:t>Admin &amp; </a:t>
          </a:r>
          <a:r>
            <a:rPr lang="en-US" sz="1200" dirty="0" err="1"/>
            <a:t>Mng</a:t>
          </a:r>
          <a:endParaRPr lang="en-US" sz="1200" dirty="0"/>
        </a:p>
      </dgm:t>
    </dgm:pt>
    <dgm:pt modelId="{14769B54-921F-9A48-9CEF-DD97BF362B21}" type="parTrans" cxnId="{68365DF6-D930-EB4A-9DD1-FDBB1A9E473A}">
      <dgm:prSet/>
      <dgm:spPr/>
      <dgm:t>
        <a:bodyPr/>
        <a:lstStyle/>
        <a:p>
          <a:endParaRPr lang="en-GB"/>
        </a:p>
      </dgm:t>
    </dgm:pt>
    <dgm:pt modelId="{FD29CC1E-1EFB-1046-B93F-1633D031E6EB}" type="sibTrans" cxnId="{68365DF6-D930-EB4A-9DD1-FDBB1A9E473A}">
      <dgm:prSet/>
      <dgm:spPr/>
      <dgm:t>
        <a:bodyPr/>
        <a:lstStyle/>
        <a:p>
          <a:r>
            <a:rPr lang="en-GB" dirty="0"/>
            <a:t>Petra</a:t>
          </a:r>
        </a:p>
      </dgm:t>
    </dgm:pt>
    <dgm:pt modelId="{5980B27B-2E13-0A45-92FB-D382C64E36B0}">
      <dgm:prSet phldrT="[Text]" custT="1"/>
      <dgm:spPr>
        <a:solidFill>
          <a:schemeClr val="accent5"/>
        </a:solidFill>
      </dgm:spPr>
      <dgm:t>
        <a:bodyPr/>
        <a:lstStyle/>
        <a:p>
          <a:r>
            <a:rPr lang="en-US" sz="1200" dirty="0"/>
            <a:t>Data Systems &amp; Technologies</a:t>
          </a:r>
        </a:p>
      </dgm:t>
    </dgm:pt>
    <dgm:pt modelId="{B1825485-2BE9-7F4D-BC75-7F5E5FACC662}" type="parTrans" cxnId="{CCB5A3B6-1C75-0A49-9573-C21680A412F0}">
      <dgm:prSet/>
      <dgm:spPr/>
      <dgm:t>
        <a:bodyPr/>
        <a:lstStyle/>
        <a:p>
          <a:endParaRPr lang="en-GB"/>
        </a:p>
      </dgm:t>
    </dgm:pt>
    <dgm:pt modelId="{A4CDCBE5-E9BD-3842-8FF6-916BF7577B6B}" type="sibTrans" cxnId="{CCB5A3B6-1C75-0A49-9573-C21680A412F0}">
      <dgm:prSet/>
      <dgm:spPr/>
      <dgm:t>
        <a:bodyPr/>
        <a:lstStyle/>
        <a:p>
          <a:r>
            <a:rPr lang="en-GB" dirty="0"/>
            <a:t>Jesper</a:t>
          </a:r>
        </a:p>
      </dgm:t>
    </dgm:pt>
    <dgm:pt modelId="{119E7DFF-E631-9D42-B5E8-96909C587A6F}">
      <dgm:prSet phldrT="[Text]" custT="1"/>
      <dgm:spPr>
        <a:solidFill>
          <a:schemeClr val="accent5"/>
        </a:solidFill>
      </dgm:spPr>
      <dgm:t>
        <a:bodyPr/>
        <a:lstStyle/>
        <a:p>
          <a:r>
            <a:rPr lang="en-US" sz="1200" dirty="0"/>
            <a:t>Scientific Information Management Systems</a:t>
          </a:r>
        </a:p>
      </dgm:t>
    </dgm:pt>
    <dgm:pt modelId="{4BEAE3F1-C025-0347-9BD1-9B58E8EA8BA6}" type="parTrans" cxnId="{E63BAC9B-0081-C945-8AD4-68108CEE3B21}">
      <dgm:prSet/>
      <dgm:spPr/>
      <dgm:t>
        <a:bodyPr/>
        <a:lstStyle/>
        <a:p>
          <a:endParaRPr lang="en-GB"/>
        </a:p>
      </dgm:t>
    </dgm:pt>
    <dgm:pt modelId="{6E4C3AC6-135F-F842-AEC7-4E1D7779A85B}" type="sibTrans" cxnId="{E63BAC9B-0081-C945-8AD4-68108CEE3B21}">
      <dgm:prSet/>
      <dgm:spPr/>
      <dgm:t>
        <a:bodyPr/>
        <a:lstStyle/>
        <a:p>
          <a:r>
            <a:rPr lang="en-GB" dirty="0"/>
            <a:t>Fredrik</a:t>
          </a:r>
        </a:p>
      </dgm:t>
    </dgm:pt>
    <dgm:pt modelId="{D94400B3-97E8-B842-954E-E6661822A791}">
      <dgm:prSet phldrT="[Text]" custT="1"/>
      <dgm:spPr>
        <a:solidFill>
          <a:schemeClr val="accent5"/>
        </a:solidFill>
      </dgm:spPr>
      <dgm:t>
        <a:bodyPr/>
        <a:lstStyle/>
        <a:p>
          <a:r>
            <a:rPr lang="en-US" sz="1200" dirty="0"/>
            <a:t>Data Reduction, Analysis, and Modelling</a:t>
          </a:r>
        </a:p>
      </dgm:t>
    </dgm:pt>
    <dgm:pt modelId="{BF79CCB9-BEB5-E547-97DC-573B11E18D9F}" type="parTrans" cxnId="{4FEB32ED-FF7B-2C4D-844B-18382A9C6882}">
      <dgm:prSet/>
      <dgm:spPr/>
      <dgm:t>
        <a:bodyPr/>
        <a:lstStyle/>
        <a:p>
          <a:endParaRPr lang="en-GB"/>
        </a:p>
      </dgm:t>
    </dgm:pt>
    <dgm:pt modelId="{67DEFB1D-E2D5-314A-BB3C-BC1D9F623BBB}" type="sibTrans" cxnId="{4FEB32ED-FF7B-2C4D-844B-18382A9C6882}">
      <dgm:prSet/>
      <dgm:spPr/>
      <dgm:t>
        <a:bodyPr/>
        <a:lstStyle/>
        <a:p>
          <a:r>
            <a:rPr lang="en-GB" dirty="0"/>
            <a:t>Torben (A)</a:t>
          </a:r>
        </a:p>
      </dgm:t>
    </dgm:pt>
    <dgm:pt modelId="{B769450B-4CAB-8D4C-A498-2063BF7DC218}">
      <dgm:prSet phldrT="[Text]" custT="1"/>
      <dgm:spPr>
        <a:solidFill>
          <a:schemeClr val="accent5"/>
        </a:solidFill>
      </dgm:spPr>
      <dgm:t>
        <a:bodyPr/>
        <a:lstStyle/>
        <a:p>
          <a:r>
            <a:rPr lang="en-US" sz="1200" dirty="0"/>
            <a:t>Instrument Data Scientists</a:t>
          </a:r>
        </a:p>
      </dgm:t>
    </dgm:pt>
    <dgm:pt modelId="{CB1A93ED-7FF1-634A-874A-E19C05D605BC}" type="parTrans" cxnId="{73DB3E8C-6629-5743-8725-2805BB0AEF1C}">
      <dgm:prSet/>
      <dgm:spPr/>
      <dgm:t>
        <a:bodyPr/>
        <a:lstStyle/>
        <a:p>
          <a:endParaRPr lang="en-GB"/>
        </a:p>
      </dgm:t>
    </dgm:pt>
    <dgm:pt modelId="{282C78B8-6E72-634F-958C-897911179C11}" type="sibTrans" cxnId="{73DB3E8C-6629-5743-8725-2805BB0AEF1C}">
      <dgm:prSet/>
      <dgm:spPr/>
      <dgm:t>
        <a:bodyPr/>
        <a:lstStyle/>
        <a:p>
          <a:r>
            <a:rPr lang="en-GB" dirty="0"/>
            <a:t>NN</a:t>
          </a:r>
        </a:p>
      </dgm:t>
    </dgm:pt>
    <dgm:pt modelId="{8AF46C6F-E041-7749-AC6E-C642201F43B3}" type="pres">
      <dgm:prSet presAssocID="{EDA5C123-36DA-FD4A-B9F6-F82D4C13BFAE}" presName="hierChild1" presStyleCnt="0">
        <dgm:presLayoutVars>
          <dgm:orgChart val="1"/>
          <dgm:chPref val="1"/>
          <dgm:dir/>
          <dgm:animOne val="branch"/>
          <dgm:animLvl val="lvl"/>
          <dgm:resizeHandles/>
        </dgm:presLayoutVars>
      </dgm:prSet>
      <dgm:spPr/>
    </dgm:pt>
    <dgm:pt modelId="{8B821E5F-E672-914C-B40B-41E106CCDED5}" type="pres">
      <dgm:prSet presAssocID="{017DDD06-EF20-6843-A6BA-BCBDC244D0C0}" presName="hierRoot1" presStyleCnt="0">
        <dgm:presLayoutVars>
          <dgm:hierBranch val="init"/>
        </dgm:presLayoutVars>
      </dgm:prSet>
      <dgm:spPr/>
    </dgm:pt>
    <dgm:pt modelId="{360DB1D1-0641-5A45-9717-25E1D0FCCEB6}" type="pres">
      <dgm:prSet presAssocID="{017DDD06-EF20-6843-A6BA-BCBDC244D0C0}" presName="rootComposite1" presStyleCnt="0"/>
      <dgm:spPr/>
    </dgm:pt>
    <dgm:pt modelId="{53C8B829-5808-1741-AA05-FD6F6C34FDDA}" type="pres">
      <dgm:prSet presAssocID="{017DDD06-EF20-6843-A6BA-BCBDC244D0C0}" presName="rootText1" presStyleLbl="node0" presStyleIdx="0" presStyleCnt="1">
        <dgm:presLayoutVars>
          <dgm:chMax/>
          <dgm:chPref val="3"/>
        </dgm:presLayoutVars>
      </dgm:prSet>
      <dgm:spPr/>
    </dgm:pt>
    <dgm:pt modelId="{3B4B6483-A60B-F44E-95AA-C11BBE945680}" type="pres">
      <dgm:prSet presAssocID="{017DDD06-EF20-6843-A6BA-BCBDC244D0C0}" presName="titleText1" presStyleLbl="fgAcc0" presStyleIdx="0" presStyleCnt="1">
        <dgm:presLayoutVars>
          <dgm:chMax val="0"/>
          <dgm:chPref val="0"/>
        </dgm:presLayoutVars>
      </dgm:prSet>
      <dgm:spPr/>
    </dgm:pt>
    <dgm:pt modelId="{E39AA08F-393E-4A4A-9F65-4CA29A42CE8A}" type="pres">
      <dgm:prSet presAssocID="{017DDD06-EF20-6843-A6BA-BCBDC244D0C0}" presName="rootConnector1" presStyleLbl="node1" presStyleIdx="0" presStyleCnt="12"/>
      <dgm:spPr/>
    </dgm:pt>
    <dgm:pt modelId="{19ADBE1B-C90E-CE43-8D1B-EFC75B0BD17F}" type="pres">
      <dgm:prSet presAssocID="{017DDD06-EF20-6843-A6BA-BCBDC244D0C0}" presName="hierChild2" presStyleCnt="0"/>
      <dgm:spPr/>
    </dgm:pt>
    <dgm:pt modelId="{EF24A688-6BC4-994E-96DC-7D8EB7327A36}" type="pres">
      <dgm:prSet presAssocID="{3BEA5DE9-C802-3B4D-A283-B26A8C0ACE75}" presName="Name37" presStyleLbl="parChTrans1D2" presStyleIdx="0" presStyleCnt="8"/>
      <dgm:spPr/>
    </dgm:pt>
    <dgm:pt modelId="{EC2C25AC-27CC-6546-B733-F5696B0BB3BA}" type="pres">
      <dgm:prSet presAssocID="{3184FA69-43BB-7B4A-B9DF-3BA3A30207A2}" presName="hierRoot2" presStyleCnt="0">
        <dgm:presLayoutVars>
          <dgm:hierBranch val="init"/>
        </dgm:presLayoutVars>
      </dgm:prSet>
      <dgm:spPr/>
    </dgm:pt>
    <dgm:pt modelId="{21A1DA61-ECC5-E741-9428-E8436A1B84A3}" type="pres">
      <dgm:prSet presAssocID="{3184FA69-43BB-7B4A-B9DF-3BA3A30207A2}" presName="rootComposite" presStyleCnt="0"/>
      <dgm:spPr/>
    </dgm:pt>
    <dgm:pt modelId="{FA73B349-42E1-B944-8338-46E29160EB97}" type="pres">
      <dgm:prSet presAssocID="{3184FA69-43BB-7B4A-B9DF-3BA3A30207A2}" presName="rootText" presStyleLbl="node1" presStyleIdx="0" presStyleCnt="12" custScaleY="150126">
        <dgm:presLayoutVars>
          <dgm:chMax/>
          <dgm:chPref val="3"/>
        </dgm:presLayoutVars>
      </dgm:prSet>
      <dgm:spPr/>
    </dgm:pt>
    <dgm:pt modelId="{D8A4E360-AD01-214C-AD98-9B175393DA8C}" type="pres">
      <dgm:prSet presAssocID="{3184FA69-43BB-7B4A-B9DF-3BA3A30207A2}" presName="titleText2" presStyleLbl="fgAcc1" presStyleIdx="0" presStyleCnt="12" custLinFactNeighborY="87440">
        <dgm:presLayoutVars>
          <dgm:chMax val="0"/>
          <dgm:chPref val="0"/>
        </dgm:presLayoutVars>
      </dgm:prSet>
      <dgm:spPr/>
    </dgm:pt>
    <dgm:pt modelId="{54E7EAD7-DE38-AE44-BE95-87D696545849}" type="pres">
      <dgm:prSet presAssocID="{3184FA69-43BB-7B4A-B9DF-3BA3A30207A2}" presName="rootConnector" presStyleLbl="node2" presStyleIdx="0" presStyleCnt="0"/>
      <dgm:spPr/>
    </dgm:pt>
    <dgm:pt modelId="{76158ADD-A9D6-EC41-9DE8-95AB50B594B2}" type="pres">
      <dgm:prSet presAssocID="{3184FA69-43BB-7B4A-B9DF-3BA3A30207A2}" presName="hierChild4" presStyleCnt="0"/>
      <dgm:spPr/>
    </dgm:pt>
    <dgm:pt modelId="{089182A2-09C1-AD42-84E9-3253C308ED42}" type="pres">
      <dgm:prSet presAssocID="{3184FA69-43BB-7B4A-B9DF-3BA3A30207A2}" presName="hierChild5" presStyleCnt="0"/>
      <dgm:spPr/>
    </dgm:pt>
    <dgm:pt modelId="{1373BE0F-44E1-DC44-BBDA-401D041DB406}" type="pres">
      <dgm:prSet presAssocID="{E21546E3-D837-814D-83D7-C654D8079864}" presName="Name37" presStyleLbl="parChTrans1D2" presStyleIdx="1" presStyleCnt="8"/>
      <dgm:spPr/>
    </dgm:pt>
    <dgm:pt modelId="{397AFF6B-759A-854F-81AB-B0C71E0D7370}" type="pres">
      <dgm:prSet presAssocID="{AB322BF8-F6D2-D44E-B1D7-562096B5EEFD}" presName="hierRoot2" presStyleCnt="0">
        <dgm:presLayoutVars>
          <dgm:hierBranch val="init"/>
        </dgm:presLayoutVars>
      </dgm:prSet>
      <dgm:spPr/>
    </dgm:pt>
    <dgm:pt modelId="{121BC4B5-09B1-1448-BA80-B308891D4533}" type="pres">
      <dgm:prSet presAssocID="{AB322BF8-F6D2-D44E-B1D7-562096B5EEFD}" presName="rootComposite" presStyleCnt="0"/>
      <dgm:spPr/>
    </dgm:pt>
    <dgm:pt modelId="{213F40C8-2935-1E45-8CE1-B9DDC9821B82}" type="pres">
      <dgm:prSet presAssocID="{AB322BF8-F6D2-D44E-B1D7-562096B5EEFD}" presName="rootText" presStyleLbl="node1" presStyleIdx="1" presStyleCnt="12" custScaleY="148141">
        <dgm:presLayoutVars>
          <dgm:chMax/>
          <dgm:chPref val="3"/>
        </dgm:presLayoutVars>
      </dgm:prSet>
      <dgm:spPr/>
    </dgm:pt>
    <dgm:pt modelId="{9B662AD0-EBBA-3540-97AB-3748495C882E}" type="pres">
      <dgm:prSet presAssocID="{AB322BF8-F6D2-D44E-B1D7-562096B5EEFD}" presName="titleText2" presStyleLbl="fgAcc1" presStyleIdx="1" presStyleCnt="12" custLinFactNeighborY="87440">
        <dgm:presLayoutVars>
          <dgm:chMax val="0"/>
          <dgm:chPref val="0"/>
        </dgm:presLayoutVars>
      </dgm:prSet>
      <dgm:spPr/>
    </dgm:pt>
    <dgm:pt modelId="{663B490B-EC99-D249-87CA-0D71DB16CB7A}" type="pres">
      <dgm:prSet presAssocID="{AB322BF8-F6D2-D44E-B1D7-562096B5EEFD}" presName="rootConnector" presStyleLbl="node2" presStyleIdx="0" presStyleCnt="0"/>
      <dgm:spPr/>
    </dgm:pt>
    <dgm:pt modelId="{6754F282-A354-624C-B361-6EC3EA3723C5}" type="pres">
      <dgm:prSet presAssocID="{AB322BF8-F6D2-D44E-B1D7-562096B5EEFD}" presName="hierChild4" presStyleCnt="0"/>
      <dgm:spPr/>
    </dgm:pt>
    <dgm:pt modelId="{50A13B0F-0291-8E41-8342-C7F118350A68}" type="pres">
      <dgm:prSet presAssocID="{AB322BF8-F6D2-D44E-B1D7-562096B5EEFD}" presName="hierChild5" presStyleCnt="0"/>
      <dgm:spPr/>
    </dgm:pt>
    <dgm:pt modelId="{CBF39242-CE82-FE4A-A85F-1B701012F26B}" type="pres">
      <dgm:prSet presAssocID="{114AAF2A-B876-564F-BBD6-BAB8FABECBA6}" presName="Name37" presStyleLbl="parChTrans1D2" presStyleIdx="2" presStyleCnt="8"/>
      <dgm:spPr/>
    </dgm:pt>
    <dgm:pt modelId="{26A79B71-AA03-714F-8750-B965035AEAFC}" type="pres">
      <dgm:prSet presAssocID="{CDDA4530-D3B6-F443-8D0A-D7A401CA6F50}" presName="hierRoot2" presStyleCnt="0">
        <dgm:presLayoutVars>
          <dgm:hierBranch val="init"/>
        </dgm:presLayoutVars>
      </dgm:prSet>
      <dgm:spPr/>
    </dgm:pt>
    <dgm:pt modelId="{E2CDCF63-950F-5041-981C-7E68C9D4406A}" type="pres">
      <dgm:prSet presAssocID="{CDDA4530-D3B6-F443-8D0A-D7A401CA6F50}" presName="rootComposite" presStyleCnt="0"/>
      <dgm:spPr/>
    </dgm:pt>
    <dgm:pt modelId="{4E77CBEA-BE0F-F649-A92E-E088B6560E30}" type="pres">
      <dgm:prSet presAssocID="{CDDA4530-D3B6-F443-8D0A-D7A401CA6F50}" presName="rootText" presStyleLbl="node1" presStyleIdx="2" presStyleCnt="12" custScaleY="148141">
        <dgm:presLayoutVars>
          <dgm:chMax/>
          <dgm:chPref val="3"/>
        </dgm:presLayoutVars>
      </dgm:prSet>
      <dgm:spPr/>
    </dgm:pt>
    <dgm:pt modelId="{20843873-EA39-CD40-B756-CECB027DA6AD}" type="pres">
      <dgm:prSet presAssocID="{CDDA4530-D3B6-F443-8D0A-D7A401CA6F50}" presName="titleText2" presStyleLbl="fgAcc1" presStyleIdx="2" presStyleCnt="12" custLinFactNeighborY="87440">
        <dgm:presLayoutVars>
          <dgm:chMax val="0"/>
          <dgm:chPref val="0"/>
        </dgm:presLayoutVars>
      </dgm:prSet>
      <dgm:spPr/>
    </dgm:pt>
    <dgm:pt modelId="{572276FE-1946-2940-9A04-A2F10FC251FA}" type="pres">
      <dgm:prSet presAssocID="{CDDA4530-D3B6-F443-8D0A-D7A401CA6F50}" presName="rootConnector" presStyleLbl="node2" presStyleIdx="0" presStyleCnt="0"/>
      <dgm:spPr/>
    </dgm:pt>
    <dgm:pt modelId="{7E86100D-5862-4E40-8877-B3849D8FB148}" type="pres">
      <dgm:prSet presAssocID="{CDDA4530-D3B6-F443-8D0A-D7A401CA6F50}" presName="hierChild4" presStyleCnt="0"/>
      <dgm:spPr/>
    </dgm:pt>
    <dgm:pt modelId="{29145248-4752-BE48-8ACC-7FC6FDD53C13}" type="pres">
      <dgm:prSet presAssocID="{CDDA4530-D3B6-F443-8D0A-D7A401CA6F50}" presName="hierChild5" presStyleCnt="0"/>
      <dgm:spPr/>
    </dgm:pt>
    <dgm:pt modelId="{5DA3115D-5529-5C4A-AC7A-4C52D01DD1B5}" type="pres">
      <dgm:prSet presAssocID="{000A96CC-DE8E-0E4A-8A19-2EC427E7E675}" presName="Name37" presStyleLbl="parChTrans1D2" presStyleIdx="3" presStyleCnt="8"/>
      <dgm:spPr/>
    </dgm:pt>
    <dgm:pt modelId="{4BD04CED-4030-A944-9F97-DD631A7585A7}" type="pres">
      <dgm:prSet presAssocID="{094D9EEE-4FCA-0940-8E5D-B548EF5F30CB}" presName="hierRoot2" presStyleCnt="0">
        <dgm:presLayoutVars>
          <dgm:hierBranch val="init"/>
        </dgm:presLayoutVars>
      </dgm:prSet>
      <dgm:spPr/>
    </dgm:pt>
    <dgm:pt modelId="{92727547-9E61-C649-8726-189F8DAEF4C2}" type="pres">
      <dgm:prSet presAssocID="{094D9EEE-4FCA-0940-8E5D-B548EF5F30CB}" presName="rootComposite" presStyleCnt="0"/>
      <dgm:spPr/>
    </dgm:pt>
    <dgm:pt modelId="{7F8B459F-749B-684B-843E-41F10C36E210}" type="pres">
      <dgm:prSet presAssocID="{094D9EEE-4FCA-0940-8E5D-B548EF5F30CB}" presName="rootText" presStyleLbl="node1" presStyleIdx="3" presStyleCnt="12" custScaleY="148141">
        <dgm:presLayoutVars>
          <dgm:chMax/>
          <dgm:chPref val="3"/>
        </dgm:presLayoutVars>
      </dgm:prSet>
      <dgm:spPr/>
    </dgm:pt>
    <dgm:pt modelId="{52114809-FBB1-D944-B73B-831A3A4BC785}" type="pres">
      <dgm:prSet presAssocID="{094D9EEE-4FCA-0940-8E5D-B548EF5F30CB}" presName="titleText2" presStyleLbl="fgAcc1" presStyleIdx="3" presStyleCnt="12" custLinFactNeighborY="87440">
        <dgm:presLayoutVars>
          <dgm:chMax val="0"/>
          <dgm:chPref val="0"/>
        </dgm:presLayoutVars>
      </dgm:prSet>
      <dgm:spPr/>
    </dgm:pt>
    <dgm:pt modelId="{ABA6AEE5-4161-6842-8D57-EBE5D84DB6BA}" type="pres">
      <dgm:prSet presAssocID="{094D9EEE-4FCA-0940-8E5D-B548EF5F30CB}" presName="rootConnector" presStyleLbl="node2" presStyleIdx="0" presStyleCnt="0"/>
      <dgm:spPr/>
    </dgm:pt>
    <dgm:pt modelId="{EA38C3E1-F23B-814A-943D-578514C416AE}" type="pres">
      <dgm:prSet presAssocID="{094D9EEE-4FCA-0940-8E5D-B548EF5F30CB}" presName="hierChild4" presStyleCnt="0"/>
      <dgm:spPr/>
    </dgm:pt>
    <dgm:pt modelId="{DD1F2A4A-1186-DD47-B5F6-E012A7DDE9B1}" type="pres">
      <dgm:prSet presAssocID="{14769B54-921F-9A48-9CEF-DD97BF362B21}" presName="Name37" presStyleLbl="parChTrans1D3" presStyleIdx="0" presStyleCnt="5"/>
      <dgm:spPr/>
    </dgm:pt>
    <dgm:pt modelId="{5B6AFEE6-3462-9F40-99E0-60C7BD8B6095}" type="pres">
      <dgm:prSet presAssocID="{85D29889-4E6E-624C-9AAD-0162E21FFE9B}" presName="hierRoot2" presStyleCnt="0">
        <dgm:presLayoutVars>
          <dgm:hierBranch val="init"/>
        </dgm:presLayoutVars>
      </dgm:prSet>
      <dgm:spPr/>
    </dgm:pt>
    <dgm:pt modelId="{954F1FB4-1938-124F-A95F-423E4D8AC2D5}" type="pres">
      <dgm:prSet presAssocID="{85D29889-4E6E-624C-9AAD-0162E21FFE9B}" presName="rootComposite" presStyleCnt="0"/>
      <dgm:spPr/>
    </dgm:pt>
    <dgm:pt modelId="{2D675A93-9398-1844-9191-15B28A960C15}" type="pres">
      <dgm:prSet presAssocID="{85D29889-4E6E-624C-9AAD-0162E21FFE9B}" presName="rootText" presStyleLbl="node1" presStyleIdx="4" presStyleCnt="12" custScaleY="149970">
        <dgm:presLayoutVars>
          <dgm:chMax/>
          <dgm:chPref val="3"/>
        </dgm:presLayoutVars>
      </dgm:prSet>
      <dgm:spPr/>
    </dgm:pt>
    <dgm:pt modelId="{B1E709A5-4D19-E847-B0D1-7AC9EC3DAB71}" type="pres">
      <dgm:prSet presAssocID="{85D29889-4E6E-624C-9AAD-0162E21FFE9B}" presName="titleText2" presStyleLbl="fgAcc1" presStyleIdx="4" presStyleCnt="12" custLinFactNeighborY="87442">
        <dgm:presLayoutVars>
          <dgm:chMax val="0"/>
          <dgm:chPref val="0"/>
        </dgm:presLayoutVars>
      </dgm:prSet>
      <dgm:spPr/>
    </dgm:pt>
    <dgm:pt modelId="{765B33F7-7D54-B14C-9ACF-DC0B24D1968A}" type="pres">
      <dgm:prSet presAssocID="{85D29889-4E6E-624C-9AAD-0162E21FFE9B}" presName="rootConnector" presStyleLbl="node3" presStyleIdx="0" presStyleCnt="0"/>
      <dgm:spPr/>
    </dgm:pt>
    <dgm:pt modelId="{C6D79EFA-6896-6644-8B92-EAC06349F556}" type="pres">
      <dgm:prSet presAssocID="{85D29889-4E6E-624C-9AAD-0162E21FFE9B}" presName="hierChild4" presStyleCnt="0"/>
      <dgm:spPr/>
    </dgm:pt>
    <dgm:pt modelId="{03B96A46-0BC9-B447-A268-15CF6442101F}" type="pres">
      <dgm:prSet presAssocID="{85D29889-4E6E-624C-9AAD-0162E21FFE9B}" presName="hierChild5" presStyleCnt="0"/>
      <dgm:spPr/>
    </dgm:pt>
    <dgm:pt modelId="{05AEB509-7A8B-3949-A77C-CE1F66CB1636}" type="pres">
      <dgm:prSet presAssocID="{B1825485-2BE9-7F4D-BC75-7F5E5FACC662}" presName="Name37" presStyleLbl="parChTrans1D3" presStyleIdx="1" presStyleCnt="5"/>
      <dgm:spPr/>
    </dgm:pt>
    <dgm:pt modelId="{B8620469-48AE-C644-931E-0E7504CB1C67}" type="pres">
      <dgm:prSet presAssocID="{5980B27B-2E13-0A45-92FB-D382C64E36B0}" presName="hierRoot2" presStyleCnt="0">
        <dgm:presLayoutVars>
          <dgm:hierBranch val="init"/>
        </dgm:presLayoutVars>
      </dgm:prSet>
      <dgm:spPr/>
    </dgm:pt>
    <dgm:pt modelId="{348BAD29-9B4B-F740-B5FF-31409BF84F0B}" type="pres">
      <dgm:prSet presAssocID="{5980B27B-2E13-0A45-92FB-D382C64E36B0}" presName="rootComposite" presStyleCnt="0"/>
      <dgm:spPr/>
    </dgm:pt>
    <dgm:pt modelId="{6000C1E3-D5A6-DF4C-8D2D-3F2EF17CB3C6}" type="pres">
      <dgm:prSet presAssocID="{5980B27B-2E13-0A45-92FB-D382C64E36B0}" presName="rootText" presStyleLbl="node1" presStyleIdx="5" presStyleCnt="12" custScaleY="149970">
        <dgm:presLayoutVars>
          <dgm:chMax/>
          <dgm:chPref val="3"/>
        </dgm:presLayoutVars>
      </dgm:prSet>
      <dgm:spPr/>
    </dgm:pt>
    <dgm:pt modelId="{2B64F8E0-09B5-D04A-B1C2-3169E827C5A0}" type="pres">
      <dgm:prSet presAssocID="{5980B27B-2E13-0A45-92FB-D382C64E36B0}" presName="titleText2" presStyleLbl="fgAcc1" presStyleIdx="5" presStyleCnt="12" custLinFactNeighborY="87442">
        <dgm:presLayoutVars>
          <dgm:chMax val="0"/>
          <dgm:chPref val="0"/>
        </dgm:presLayoutVars>
      </dgm:prSet>
      <dgm:spPr/>
    </dgm:pt>
    <dgm:pt modelId="{EB606F56-66BD-6544-8480-CA657BA39FAE}" type="pres">
      <dgm:prSet presAssocID="{5980B27B-2E13-0A45-92FB-D382C64E36B0}" presName="rootConnector" presStyleLbl="node3" presStyleIdx="0" presStyleCnt="0"/>
      <dgm:spPr/>
    </dgm:pt>
    <dgm:pt modelId="{5D354F2F-3918-114B-8CF7-0C60209D764F}" type="pres">
      <dgm:prSet presAssocID="{5980B27B-2E13-0A45-92FB-D382C64E36B0}" presName="hierChild4" presStyleCnt="0"/>
      <dgm:spPr/>
    </dgm:pt>
    <dgm:pt modelId="{E7E0A98A-7DCA-1343-90EC-22D8FD572F30}" type="pres">
      <dgm:prSet presAssocID="{5980B27B-2E13-0A45-92FB-D382C64E36B0}" presName="hierChild5" presStyleCnt="0"/>
      <dgm:spPr/>
    </dgm:pt>
    <dgm:pt modelId="{A74650FF-0687-5549-8FC4-2CAA28CA3BA2}" type="pres">
      <dgm:prSet presAssocID="{4BEAE3F1-C025-0347-9BD1-9B58E8EA8BA6}" presName="Name37" presStyleLbl="parChTrans1D3" presStyleIdx="2" presStyleCnt="5"/>
      <dgm:spPr/>
    </dgm:pt>
    <dgm:pt modelId="{47114DF2-487B-4D4D-826D-2F88D986897D}" type="pres">
      <dgm:prSet presAssocID="{119E7DFF-E631-9D42-B5E8-96909C587A6F}" presName="hierRoot2" presStyleCnt="0">
        <dgm:presLayoutVars>
          <dgm:hierBranch val="init"/>
        </dgm:presLayoutVars>
      </dgm:prSet>
      <dgm:spPr/>
    </dgm:pt>
    <dgm:pt modelId="{B3EAA07C-D0A3-9941-B61D-D95B01272701}" type="pres">
      <dgm:prSet presAssocID="{119E7DFF-E631-9D42-B5E8-96909C587A6F}" presName="rootComposite" presStyleCnt="0"/>
      <dgm:spPr/>
    </dgm:pt>
    <dgm:pt modelId="{BD3B0C0F-34BB-784C-AE5D-DEAB00911F6B}" type="pres">
      <dgm:prSet presAssocID="{119E7DFF-E631-9D42-B5E8-96909C587A6F}" presName="rootText" presStyleLbl="node1" presStyleIdx="6" presStyleCnt="12" custScaleY="149970">
        <dgm:presLayoutVars>
          <dgm:chMax/>
          <dgm:chPref val="3"/>
        </dgm:presLayoutVars>
      </dgm:prSet>
      <dgm:spPr/>
    </dgm:pt>
    <dgm:pt modelId="{B2050E3B-ABDA-8A43-B7C1-19D2B3AFE14A}" type="pres">
      <dgm:prSet presAssocID="{119E7DFF-E631-9D42-B5E8-96909C587A6F}" presName="titleText2" presStyleLbl="fgAcc1" presStyleIdx="6" presStyleCnt="12" custLinFactNeighborY="87442">
        <dgm:presLayoutVars>
          <dgm:chMax val="0"/>
          <dgm:chPref val="0"/>
        </dgm:presLayoutVars>
      </dgm:prSet>
      <dgm:spPr/>
    </dgm:pt>
    <dgm:pt modelId="{F89558A9-7F35-9547-9AA3-5F8C9D8FFECD}" type="pres">
      <dgm:prSet presAssocID="{119E7DFF-E631-9D42-B5E8-96909C587A6F}" presName="rootConnector" presStyleLbl="node3" presStyleIdx="0" presStyleCnt="0"/>
      <dgm:spPr/>
    </dgm:pt>
    <dgm:pt modelId="{5A51B445-219E-5847-8F3E-50A08183C1C6}" type="pres">
      <dgm:prSet presAssocID="{119E7DFF-E631-9D42-B5E8-96909C587A6F}" presName="hierChild4" presStyleCnt="0"/>
      <dgm:spPr/>
    </dgm:pt>
    <dgm:pt modelId="{894BDC6A-A892-9444-B3D6-68174D28A5DD}" type="pres">
      <dgm:prSet presAssocID="{119E7DFF-E631-9D42-B5E8-96909C587A6F}" presName="hierChild5" presStyleCnt="0"/>
      <dgm:spPr/>
    </dgm:pt>
    <dgm:pt modelId="{E4CF306F-E9DA-BE42-A4D5-CB25ECCEA240}" type="pres">
      <dgm:prSet presAssocID="{BF79CCB9-BEB5-E547-97DC-573B11E18D9F}" presName="Name37" presStyleLbl="parChTrans1D3" presStyleIdx="3" presStyleCnt="5"/>
      <dgm:spPr/>
    </dgm:pt>
    <dgm:pt modelId="{E7CF56F2-E158-B34B-95B5-50EB8694A5E5}" type="pres">
      <dgm:prSet presAssocID="{D94400B3-97E8-B842-954E-E6661822A791}" presName="hierRoot2" presStyleCnt="0">
        <dgm:presLayoutVars>
          <dgm:hierBranch val="init"/>
        </dgm:presLayoutVars>
      </dgm:prSet>
      <dgm:spPr/>
    </dgm:pt>
    <dgm:pt modelId="{3C8929B8-61A8-4946-B800-E41F13279F6F}" type="pres">
      <dgm:prSet presAssocID="{D94400B3-97E8-B842-954E-E6661822A791}" presName="rootComposite" presStyleCnt="0"/>
      <dgm:spPr/>
    </dgm:pt>
    <dgm:pt modelId="{FF63B8F2-E6A0-EC45-A89A-CA90D797F5CB}" type="pres">
      <dgm:prSet presAssocID="{D94400B3-97E8-B842-954E-E6661822A791}" presName="rootText" presStyleLbl="node1" presStyleIdx="7" presStyleCnt="12" custScaleY="149970">
        <dgm:presLayoutVars>
          <dgm:chMax/>
          <dgm:chPref val="3"/>
        </dgm:presLayoutVars>
      </dgm:prSet>
      <dgm:spPr/>
    </dgm:pt>
    <dgm:pt modelId="{C8077088-ACC3-B241-9334-71E13828FE11}" type="pres">
      <dgm:prSet presAssocID="{D94400B3-97E8-B842-954E-E6661822A791}" presName="titleText2" presStyleLbl="fgAcc1" presStyleIdx="7" presStyleCnt="12" custLinFactNeighborY="87442">
        <dgm:presLayoutVars>
          <dgm:chMax val="0"/>
          <dgm:chPref val="0"/>
        </dgm:presLayoutVars>
      </dgm:prSet>
      <dgm:spPr/>
    </dgm:pt>
    <dgm:pt modelId="{C5D47AA4-2E4B-9E4E-ABFD-9BDD6E11712D}" type="pres">
      <dgm:prSet presAssocID="{D94400B3-97E8-B842-954E-E6661822A791}" presName="rootConnector" presStyleLbl="node3" presStyleIdx="0" presStyleCnt="0"/>
      <dgm:spPr/>
    </dgm:pt>
    <dgm:pt modelId="{6EA8D4C2-F252-B349-82B5-94874E4BCCB2}" type="pres">
      <dgm:prSet presAssocID="{D94400B3-97E8-B842-954E-E6661822A791}" presName="hierChild4" presStyleCnt="0"/>
      <dgm:spPr/>
    </dgm:pt>
    <dgm:pt modelId="{579EAF23-36E9-4041-841D-C5378A57A40A}" type="pres">
      <dgm:prSet presAssocID="{D94400B3-97E8-B842-954E-E6661822A791}" presName="hierChild5" presStyleCnt="0"/>
      <dgm:spPr/>
    </dgm:pt>
    <dgm:pt modelId="{F6DC4CFF-04E3-F447-BCD1-5EDE6F4EDF37}" type="pres">
      <dgm:prSet presAssocID="{CB1A93ED-7FF1-634A-874A-E19C05D605BC}" presName="Name37" presStyleLbl="parChTrans1D3" presStyleIdx="4" presStyleCnt="5"/>
      <dgm:spPr/>
    </dgm:pt>
    <dgm:pt modelId="{7A8E16F5-6469-7242-A8C2-FEEBEA66D08D}" type="pres">
      <dgm:prSet presAssocID="{B769450B-4CAB-8D4C-A498-2063BF7DC218}" presName="hierRoot2" presStyleCnt="0">
        <dgm:presLayoutVars>
          <dgm:hierBranch val="init"/>
        </dgm:presLayoutVars>
      </dgm:prSet>
      <dgm:spPr/>
    </dgm:pt>
    <dgm:pt modelId="{532F44CC-7C83-B841-B1FD-9A8B310384A9}" type="pres">
      <dgm:prSet presAssocID="{B769450B-4CAB-8D4C-A498-2063BF7DC218}" presName="rootComposite" presStyleCnt="0"/>
      <dgm:spPr/>
    </dgm:pt>
    <dgm:pt modelId="{D51DE942-8C62-AE41-8E1F-2D34ABAF9C7F}" type="pres">
      <dgm:prSet presAssocID="{B769450B-4CAB-8D4C-A498-2063BF7DC218}" presName="rootText" presStyleLbl="node1" presStyleIdx="8" presStyleCnt="12" custScaleY="149970">
        <dgm:presLayoutVars>
          <dgm:chMax/>
          <dgm:chPref val="3"/>
        </dgm:presLayoutVars>
      </dgm:prSet>
      <dgm:spPr/>
    </dgm:pt>
    <dgm:pt modelId="{15D8C0C1-7E9E-844E-A39A-B60BE12EA893}" type="pres">
      <dgm:prSet presAssocID="{B769450B-4CAB-8D4C-A498-2063BF7DC218}" presName="titleText2" presStyleLbl="fgAcc1" presStyleIdx="8" presStyleCnt="12" custLinFactNeighborY="87442">
        <dgm:presLayoutVars>
          <dgm:chMax val="0"/>
          <dgm:chPref val="0"/>
        </dgm:presLayoutVars>
      </dgm:prSet>
      <dgm:spPr/>
    </dgm:pt>
    <dgm:pt modelId="{6B1E493B-9F34-974D-A5FF-92E984025F35}" type="pres">
      <dgm:prSet presAssocID="{B769450B-4CAB-8D4C-A498-2063BF7DC218}" presName="rootConnector" presStyleLbl="node3" presStyleIdx="0" presStyleCnt="0"/>
      <dgm:spPr/>
    </dgm:pt>
    <dgm:pt modelId="{DAA10578-0C7D-A647-9026-2520F78CF87E}" type="pres">
      <dgm:prSet presAssocID="{B769450B-4CAB-8D4C-A498-2063BF7DC218}" presName="hierChild4" presStyleCnt="0"/>
      <dgm:spPr/>
    </dgm:pt>
    <dgm:pt modelId="{8D9BA173-2A77-2B47-8EB7-E34161F8EC71}" type="pres">
      <dgm:prSet presAssocID="{B769450B-4CAB-8D4C-A498-2063BF7DC218}" presName="hierChild5" presStyleCnt="0"/>
      <dgm:spPr/>
    </dgm:pt>
    <dgm:pt modelId="{C6317BB5-0632-2A47-9943-35575F0E0028}" type="pres">
      <dgm:prSet presAssocID="{094D9EEE-4FCA-0940-8E5D-B548EF5F30CB}" presName="hierChild5" presStyleCnt="0"/>
      <dgm:spPr/>
    </dgm:pt>
    <dgm:pt modelId="{7D9C2C71-2BF5-0743-A936-E86F069AC94B}" type="pres">
      <dgm:prSet presAssocID="{0C0CC8B3-0523-4042-877A-56EFA5694A04}" presName="Name37" presStyleLbl="parChTrans1D2" presStyleIdx="4" presStyleCnt="8"/>
      <dgm:spPr/>
    </dgm:pt>
    <dgm:pt modelId="{3B6F00D5-CDEC-5742-A86A-A54FE13182DB}" type="pres">
      <dgm:prSet presAssocID="{E80971BC-C6EB-2C44-9424-0449661CE3A3}" presName="hierRoot2" presStyleCnt="0">
        <dgm:presLayoutVars>
          <dgm:hierBranch val="init"/>
        </dgm:presLayoutVars>
      </dgm:prSet>
      <dgm:spPr/>
    </dgm:pt>
    <dgm:pt modelId="{0D41712F-6EB5-6142-99A5-03F15D73A335}" type="pres">
      <dgm:prSet presAssocID="{E80971BC-C6EB-2C44-9424-0449661CE3A3}" presName="rootComposite" presStyleCnt="0"/>
      <dgm:spPr/>
    </dgm:pt>
    <dgm:pt modelId="{62466FA7-9F03-0D4D-8F54-61D8D130B7EC}" type="pres">
      <dgm:prSet presAssocID="{E80971BC-C6EB-2C44-9424-0449661CE3A3}" presName="rootText" presStyleLbl="node1" presStyleIdx="9" presStyleCnt="12" custScaleY="148141">
        <dgm:presLayoutVars>
          <dgm:chMax/>
          <dgm:chPref val="3"/>
        </dgm:presLayoutVars>
      </dgm:prSet>
      <dgm:spPr/>
    </dgm:pt>
    <dgm:pt modelId="{16AF5830-BD76-B54A-B009-5F56AD56D02D}" type="pres">
      <dgm:prSet presAssocID="{E80971BC-C6EB-2C44-9424-0449661CE3A3}" presName="titleText2" presStyleLbl="fgAcc1" presStyleIdx="9" presStyleCnt="12" custLinFactNeighborY="87440">
        <dgm:presLayoutVars>
          <dgm:chMax val="0"/>
          <dgm:chPref val="0"/>
        </dgm:presLayoutVars>
      </dgm:prSet>
      <dgm:spPr/>
    </dgm:pt>
    <dgm:pt modelId="{62325A77-A82F-F444-8112-B91F2B3276BD}" type="pres">
      <dgm:prSet presAssocID="{E80971BC-C6EB-2C44-9424-0449661CE3A3}" presName="rootConnector" presStyleLbl="node2" presStyleIdx="0" presStyleCnt="0"/>
      <dgm:spPr/>
    </dgm:pt>
    <dgm:pt modelId="{07DF985D-978A-8343-8900-635B407BCCFB}" type="pres">
      <dgm:prSet presAssocID="{E80971BC-C6EB-2C44-9424-0449661CE3A3}" presName="hierChild4" presStyleCnt="0"/>
      <dgm:spPr/>
    </dgm:pt>
    <dgm:pt modelId="{061089CE-0836-164B-B1B0-4BF2909B4F32}" type="pres">
      <dgm:prSet presAssocID="{E80971BC-C6EB-2C44-9424-0449661CE3A3}" presName="hierChild5" presStyleCnt="0"/>
      <dgm:spPr/>
    </dgm:pt>
    <dgm:pt modelId="{7EF92959-2C1E-9447-A796-3A38DD2C3383}" type="pres">
      <dgm:prSet presAssocID="{B141E0D0-0D0F-E64E-8109-6900532650BD}" presName="Name37" presStyleLbl="parChTrans1D2" presStyleIdx="5" presStyleCnt="8"/>
      <dgm:spPr/>
    </dgm:pt>
    <dgm:pt modelId="{3698AE5B-7D5F-2142-A27E-0795EB8CEF91}" type="pres">
      <dgm:prSet presAssocID="{A4853BF3-DBC2-9E4B-9D3B-053C41988DD1}" presName="hierRoot2" presStyleCnt="0">
        <dgm:presLayoutVars>
          <dgm:hierBranch val="init"/>
        </dgm:presLayoutVars>
      </dgm:prSet>
      <dgm:spPr/>
    </dgm:pt>
    <dgm:pt modelId="{D2727B94-3175-8344-AD11-A33C68142B42}" type="pres">
      <dgm:prSet presAssocID="{A4853BF3-DBC2-9E4B-9D3B-053C41988DD1}" presName="rootComposite" presStyleCnt="0"/>
      <dgm:spPr/>
    </dgm:pt>
    <dgm:pt modelId="{6AC22311-BC5A-9B42-B3D3-70E2AB814BC9}" type="pres">
      <dgm:prSet presAssocID="{A4853BF3-DBC2-9E4B-9D3B-053C41988DD1}" presName="rootText" presStyleLbl="node1" presStyleIdx="10" presStyleCnt="12" custScaleY="148141">
        <dgm:presLayoutVars>
          <dgm:chMax/>
          <dgm:chPref val="3"/>
        </dgm:presLayoutVars>
      </dgm:prSet>
      <dgm:spPr/>
    </dgm:pt>
    <dgm:pt modelId="{02B789EB-0469-9543-986E-13F8C8F5AEAB}" type="pres">
      <dgm:prSet presAssocID="{A4853BF3-DBC2-9E4B-9D3B-053C41988DD1}" presName="titleText2" presStyleLbl="fgAcc1" presStyleIdx="10" presStyleCnt="12" custLinFactNeighborY="87440">
        <dgm:presLayoutVars>
          <dgm:chMax val="0"/>
          <dgm:chPref val="0"/>
        </dgm:presLayoutVars>
      </dgm:prSet>
      <dgm:spPr/>
    </dgm:pt>
    <dgm:pt modelId="{48E8505F-877B-184B-92C2-EE370D1F79E1}" type="pres">
      <dgm:prSet presAssocID="{A4853BF3-DBC2-9E4B-9D3B-053C41988DD1}" presName="rootConnector" presStyleLbl="node2" presStyleIdx="0" presStyleCnt="0"/>
      <dgm:spPr/>
    </dgm:pt>
    <dgm:pt modelId="{F354142F-40A1-0549-A275-911F7F70AD33}" type="pres">
      <dgm:prSet presAssocID="{A4853BF3-DBC2-9E4B-9D3B-053C41988DD1}" presName="hierChild4" presStyleCnt="0"/>
      <dgm:spPr/>
    </dgm:pt>
    <dgm:pt modelId="{5AB318E2-2489-4241-83B4-4BD20EEA46F4}" type="pres">
      <dgm:prSet presAssocID="{A4853BF3-DBC2-9E4B-9D3B-053C41988DD1}" presName="hierChild5" presStyleCnt="0"/>
      <dgm:spPr/>
    </dgm:pt>
    <dgm:pt modelId="{99C36753-42EE-8541-B88A-8276553FC712}" type="pres">
      <dgm:prSet presAssocID="{896722F2-15DB-964A-9B58-8D965B8E79CB}" presName="Name37" presStyleLbl="parChTrans1D2" presStyleIdx="6" presStyleCnt="8"/>
      <dgm:spPr/>
    </dgm:pt>
    <dgm:pt modelId="{E5FDD378-4C45-5440-BC57-27A823BA5EE4}" type="pres">
      <dgm:prSet presAssocID="{54691BF7-66CB-5540-9785-76DED2B10B4F}" presName="hierRoot2" presStyleCnt="0">
        <dgm:presLayoutVars>
          <dgm:hierBranch val="init"/>
        </dgm:presLayoutVars>
      </dgm:prSet>
      <dgm:spPr/>
    </dgm:pt>
    <dgm:pt modelId="{F5F2CB4C-34D3-2D47-ABC4-B7AECBF54FC7}" type="pres">
      <dgm:prSet presAssocID="{54691BF7-66CB-5540-9785-76DED2B10B4F}" presName="rootComposite" presStyleCnt="0"/>
      <dgm:spPr/>
    </dgm:pt>
    <dgm:pt modelId="{5879DFB2-5E1B-3548-A574-08481FFE6C7F}" type="pres">
      <dgm:prSet presAssocID="{54691BF7-66CB-5540-9785-76DED2B10B4F}" presName="rootText" presStyleLbl="node1" presStyleIdx="11" presStyleCnt="12" custScaleY="148141">
        <dgm:presLayoutVars>
          <dgm:chMax/>
          <dgm:chPref val="3"/>
        </dgm:presLayoutVars>
      </dgm:prSet>
      <dgm:spPr/>
    </dgm:pt>
    <dgm:pt modelId="{6F2234E4-A822-784B-B300-E4A2C809894E}" type="pres">
      <dgm:prSet presAssocID="{54691BF7-66CB-5540-9785-76DED2B10B4F}" presName="titleText2" presStyleLbl="fgAcc1" presStyleIdx="11" presStyleCnt="12" custLinFactNeighborY="87440">
        <dgm:presLayoutVars>
          <dgm:chMax val="0"/>
          <dgm:chPref val="0"/>
        </dgm:presLayoutVars>
      </dgm:prSet>
      <dgm:spPr/>
    </dgm:pt>
    <dgm:pt modelId="{FB9C434C-8FE9-4345-A668-39C21E249BD4}" type="pres">
      <dgm:prSet presAssocID="{54691BF7-66CB-5540-9785-76DED2B10B4F}" presName="rootConnector" presStyleLbl="node2" presStyleIdx="0" presStyleCnt="0"/>
      <dgm:spPr/>
    </dgm:pt>
    <dgm:pt modelId="{EF5129E1-BB98-F541-960E-F778776459CA}" type="pres">
      <dgm:prSet presAssocID="{54691BF7-66CB-5540-9785-76DED2B10B4F}" presName="hierChild4" presStyleCnt="0"/>
      <dgm:spPr/>
    </dgm:pt>
    <dgm:pt modelId="{C738DF31-9EC8-C548-A21D-F2F78E8F4C1A}" type="pres">
      <dgm:prSet presAssocID="{54691BF7-66CB-5540-9785-76DED2B10B4F}" presName="hierChild5" presStyleCnt="0"/>
      <dgm:spPr/>
    </dgm:pt>
    <dgm:pt modelId="{5C028C87-3D24-CA41-9EFD-BE770B903301}" type="pres">
      <dgm:prSet presAssocID="{017DDD06-EF20-6843-A6BA-BCBDC244D0C0}" presName="hierChild3" presStyleCnt="0"/>
      <dgm:spPr/>
    </dgm:pt>
    <dgm:pt modelId="{1ABAA9A6-DCAC-3D4F-99B9-69A3D9F1DF39}" type="pres">
      <dgm:prSet presAssocID="{4D769C35-C1DC-B847-8718-F7A4DF6434C1}" presName="Name96" presStyleLbl="parChTrans1D2" presStyleIdx="7" presStyleCnt="8"/>
      <dgm:spPr/>
    </dgm:pt>
    <dgm:pt modelId="{3B60EF12-75C5-8D40-ABBA-C4D1F3D39AF3}" type="pres">
      <dgm:prSet presAssocID="{DCB75B29-BE08-684C-ACE3-DCA134CF68CD}" presName="hierRoot3" presStyleCnt="0">
        <dgm:presLayoutVars>
          <dgm:hierBranch val="init"/>
        </dgm:presLayoutVars>
      </dgm:prSet>
      <dgm:spPr/>
    </dgm:pt>
    <dgm:pt modelId="{0CA306C6-06AA-F04F-80C4-3CBACFC469B8}" type="pres">
      <dgm:prSet presAssocID="{DCB75B29-BE08-684C-ACE3-DCA134CF68CD}" presName="rootComposite3" presStyleCnt="0"/>
      <dgm:spPr/>
    </dgm:pt>
    <dgm:pt modelId="{6718B360-C57B-6D4E-B8F2-C32DEE13B6A4}" type="pres">
      <dgm:prSet presAssocID="{DCB75B29-BE08-684C-ACE3-DCA134CF68CD}" presName="rootText3" presStyleLbl="asst1" presStyleIdx="0" presStyleCnt="1">
        <dgm:presLayoutVars>
          <dgm:chPref val="3"/>
        </dgm:presLayoutVars>
      </dgm:prSet>
      <dgm:spPr/>
    </dgm:pt>
    <dgm:pt modelId="{C25A066E-2596-D24F-B7D2-CAB7AFA32F79}" type="pres">
      <dgm:prSet presAssocID="{DCB75B29-BE08-684C-ACE3-DCA134CF68CD}" presName="titleText3" presStyleLbl="fgAcc2" presStyleIdx="0" presStyleCnt="1">
        <dgm:presLayoutVars>
          <dgm:chMax val="0"/>
          <dgm:chPref val="0"/>
        </dgm:presLayoutVars>
      </dgm:prSet>
      <dgm:spPr/>
    </dgm:pt>
    <dgm:pt modelId="{BD9EC4EA-2E6E-4A49-B6E1-B9DF48B2B07F}" type="pres">
      <dgm:prSet presAssocID="{DCB75B29-BE08-684C-ACE3-DCA134CF68CD}" presName="rootConnector3" presStyleLbl="asst1" presStyleIdx="0" presStyleCnt="1"/>
      <dgm:spPr/>
    </dgm:pt>
    <dgm:pt modelId="{DC9B78B6-BC23-5D46-842A-73B02C4F8BB9}" type="pres">
      <dgm:prSet presAssocID="{DCB75B29-BE08-684C-ACE3-DCA134CF68CD}" presName="hierChild6" presStyleCnt="0"/>
      <dgm:spPr/>
    </dgm:pt>
    <dgm:pt modelId="{D22C8637-0915-7842-8A48-F23257EF2D38}" type="pres">
      <dgm:prSet presAssocID="{DCB75B29-BE08-684C-ACE3-DCA134CF68CD}" presName="hierChild7" presStyleCnt="0"/>
      <dgm:spPr/>
    </dgm:pt>
  </dgm:ptLst>
  <dgm:cxnLst>
    <dgm:cxn modelId="{51BF8403-B560-694F-AEFA-C80A81C81F78}" type="presOf" srcId="{AB322BF8-F6D2-D44E-B1D7-562096B5EEFD}" destId="{663B490B-EC99-D249-87CA-0D71DB16CB7A}" srcOrd="1" destOrd="0" presId="urn:microsoft.com/office/officeart/2008/layout/NameandTitleOrganizationalChart"/>
    <dgm:cxn modelId="{6207FA03-09B0-4248-9920-D4AB92830CB6}" type="presOf" srcId="{3184FA69-43BB-7B4A-B9DF-3BA3A30207A2}" destId="{FA73B349-42E1-B944-8338-46E29160EB97}" srcOrd="0" destOrd="0" presId="urn:microsoft.com/office/officeart/2008/layout/NameandTitleOrganizationalChart"/>
    <dgm:cxn modelId="{BE347304-900B-BB4D-AFE8-1F11E2A359C6}" type="presOf" srcId="{000A96CC-DE8E-0E4A-8A19-2EC427E7E675}" destId="{5DA3115D-5529-5C4A-AC7A-4C52D01DD1B5}" srcOrd="0" destOrd="0" presId="urn:microsoft.com/office/officeart/2008/layout/NameandTitleOrganizationalChart"/>
    <dgm:cxn modelId="{0992DE04-9836-F640-A1C6-653578973358}" type="presOf" srcId="{609EFE08-E5E2-9C4D-BD8B-C305ADDEFD3F}" destId="{20843873-EA39-CD40-B756-CECB027DA6AD}" srcOrd="0" destOrd="0" presId="urn:microsoft.com/office/officeart/2008/layout/NameandTitleOrganizationalChart"/>
    <dgm:cxn modelId="{51CA1608-980A-DF4A-B338-D6E403E70EAA}" type="presOf" srcId="{114AAF2A-B876-564F-BBD6-BAB8FABECBA6}" destId="{CBF39242-CE82-FE4A-A85F-1B701012F26B}" srcOrd="0" destOrd="0" presId="urn:microsoft.com/office/officeart/2008/layout/NameandTitleOrganizationalChart"/>
    <dgm:cxn modelId="{43F64A0B-74C2-8C44-B1B7-7CBA0849B208}" type="presOf" srcId="{4D769C35-C1DC-B847-8718-F7A4DF6434C1}" destId="{1ABAA9A6-DCAC-3D4F-99B9-69A3D9F1DF39}" srcOrd="0" destOrd="0" presId="urn:microsoft.com/office/officeart/2008/layout/NameandTitleOrganizationalChart"/>
    <dgm:cxn modelId="{7F2CFD10-2774-5B46-875C-D015EDF08C64}" srcId="{017DDD06-EF20-6843-A6BA-BCBDC244D0C0}" destId="{54691BF7-66CB-5540-9785-76DED2B10B4F}" srcOrd="6" destOrd="0" parTransId="{896722F2-15DB-964A-9B58-8D965B8E79CB}" sibTransId="{0ACD1193-395E-2D4D-A463-D1C933690F35}"/>
    <dgm:cxn modelId="{0E943014-097A-C64B-A902-0C19C70C421D}" srcId="{EDA5C123-36DA-FD4A-B9F6-F82D4C13BFAE}" destId="{017DDD06-EF20-6843-A6BA-BCBDC244D0C0}" srcOrd="0" destOrd="0" parTransId="{836549D7-C276-6449-95B3-3EAFAE017E3C}" sibTransId="{211D1BB7-1CC2-2B41-BDFC-20CEB68174EE}"/>
    <dgm:cxn modelId="{67B62A15-F0DB-CB4C-89FB-93F1156AEFE6}" type="presOf" srcId="{D94400B3-97E8-B842-954E-E6661822A791}" destId="{C5D47AA4-2E4B-9E4E-ABFD-9BDD6E11712D}" srcOrd="1" destOrd="0" presId="urn:microsoft.com/office/officeart/2008/layout/NameandTitleOrganizationalChart"/>
    <dgm:cxn modelId="{AE00E517-C515-C940-911D-8C465B86B58F}" type="presOf" srcId="{54691BF7-66CB-5540-9785-76DED2B10B4F}" destId="{FB9C434C-8FE9-4345-A668-39C21E249BD4}" srcOrd="1" destOrd="0" presId="urn:microsoft.com/office/officeart/2008/layout/NameandTitleOrganizationalChart"/>
    <dgm:cxn modelId="{37E5CC1B-5089-6D4D-B56F-AE625FF75462}" type="presOf" srcId="{5980B27B-2E13-0A45-92FB-D382C64E36B0}" destId="{6000C1E3-D5A6-DF4C-8D2D-3F2EF17CB3C6}" srcOrd="0" destOrd="0" presId="urn:microsoft.com/office/officeart/2008/layout/NameandTitleOrganizationalChart"/>
    <dgm:cxn modelId="{C47CB61D-3A9D-3B4C-ACC4-4941492DC6B2}" type="presOf" srcId="{85D29889-4E6E-624C-9AAD-0162E21FFE9B}" destId="{765B33F7-7D54-B14C-9ACF-DC0B24D1968A}" srcOrd="1" destOrd="0" presId="urn:microsoft.com/office/officeart/2008/layout/NameandTitleOrganizationalChart"/>
    <dgm:cxn modelId="{36A3BE1F-E448-5948-BEB6-01BA47D53DA3}" type="presOf" srcId="{6816D087-1957-004B-BE67-27C31C3CD81A}" destId="{16AF5830-BD76-B54A-B009-5F56AD56D02D}" srcOrd="0" destOrd="0" presId="urn:microsoft.com/office/officeart/2008/layout/NameandTitleOrganizationalChart"/>
    <dgm:cxn modelId="{0ABDB922-D8E4-2345-822B-A68858AFB281}" type="presOf" srcId="{3BEA5DE9-C802-3B4D-A283-B26A8C0ACE75}" destId="{EF24A688-6BC4-994E-96DC-7D8EB7327A36}" srcOrd="0" destOrd="0" presId="urn:microsoft.com/office/officeart/2008/layout/NameandTitleOrganizationalChart"/>
    <dgm:cxn modelId="{F38C3E23-8B0F-5F4D-AB04-5948ABF003EC}" type="presOf" srcId="{8B3FA0AC-484D-9340-B8CA-7D388CFEF750}" destId="{02B789EB-0469-9543-986E-13F8C8F5AEAB}" srcOrd="0" destOrd="0" presId="urn:microsoft.com/office/officeart/2008/layout/NameandTitleOrganizationalChart"/>
    <dgm:cxn modelId="{042C3230-C73E-1744-9354-DAA84BDF1E7B}" type="presOf" srcId="{017DDD06-EF20-6843-A6BA-BCBDC244D0C0}" destId="{E39AA08F-393E-4A4A-9F65-4CA29A42CE8A}" srcOrd="1" destOrd="0" presId="urn:microsoft.com/office/officeart/2008/layout/NameandTitleOrganizationalChart"/>
    <dgm:cxn modelId="{5AE04538-2358-7442-8B3B-B0307AF4E340}" type="presOf" srcId="{017DDD06-EF20-6843-A6BA-BCBDC244D0C0}" destId="{53C8B829-5808-1741-AA05-FD6F6C34FDDA}" srcOrd="0" destOrd="0" presId="urn:microsoft.com/office/officeart/2008/layout/NameandTitleOrganizationalChart"/>
    <dgm:cxn modelId="{88E65C3C-6942-1846-B5BF-8C2ABCA5F233}" type="presOf" srcId="{FD29CC1E-1EFB-1046-B93F-1633D031E6EB}" destId="{B1E709A5-4D19-E847-B0D1-7AC9EC3DAB71}" srcOrd="0" destOrd="0" presId="urn:microsoft.com/office/officeart/2008/layout/NameandTitleOrganizationalChart"/>
    <dgm:cxn modelId="{058C2745-718E-8243-96ED-F557BC82C667}" type="presOf" srcId="{5980B27B-2E13-0A45-92FB-D382C64E36B0}" destId="{EB606F56-66BD-6544-8480-CA657BA39FAE}" srcOrd="1" destOrd="0" presId="urn:microsoft.com/office/officeart/2008/layout/NameandTitleOrganizationalChart"/>
    <dgm:cxn modelId="{106BC247-0D6B-6645-A96C-08774C217977}" type="presOf" srcId="{896722F2-15DB-964A-9B58-8D965B8E79CB}" destId="{99C36753-42EE-8541-B88A-8276553FC712}" srcOrd="0" destOrd="0" presId="urn:microsoft.com/office/officeart/2008/layout/NameandTitleOrganizationalChart"/>
    <dgm:cxn modelId="{1E77234A-7478-4344-B6CB-5BE6031FE47F}" type="presOf" srcId="{BF79CCB9-BEB5-E547-97DC-573B11E18D9F}" destId="{E4CF306F-E9DA-BE42-A4D5-CB25ECCEA240}" srcOrd="0" destOrd="0" presId="urn:microsoft.com/office/officeart/2008/layout/NameandTitleOrganizationalChart"/>
    <dgm:cxn modelId="{3FF83C4A-746B-A244-9E48-21846A538FF6}" type="presOf" srcId="{4BEAE3F1-C025-0347-9BD1-9B58E8EA8BA6}" destId="{A74650FF-0687-5549-8FC4-2CAA28CA3BA2}" srcOrd="0" destOrd="0" presId="urn:microsoft.com/office/officeart/2008/layout/NameandTitleOrganizationalChart"/>
    <dgm:cxn modelId="{E132984C-66C9-FB4E-9487-0A591F17257C}" type="presOf" srcId="{6E5A64CE-6404-4F45-9C48-8D03FEBD6787}" destId="{9B662AD0-EBBA-3540-97AB-3748495C882E}" srcOrd="0" destOrd="0" presId="urn:microsoft.com/office/officeart/2008/layout/NameandTitleOrganizationalChart"/>
    <dgm:cxn modelId="{5DD6EA4E-517D-9441-B636-DD1F063C155C}" type="presOf" srcId="{0C0CC8B3-0523-4042-877A-56EFA5694A04}" destId="{7D9C2C71-2BF5-0743-A936-E86F069AC94B}" srcOrd="0" destOrd="0" presId="urn:microsoft.com/office/officeart/2008/layout/NameandTitleOrganizationalChart"/>
    <dgm:cxn modelId="{00CA7251-AFB9-8845-A4A0-2F63C19080FB}" type="presOf" srcId="{211D1BB7-1CC2-2B41-BDFC-20CEB68174EE}" destId="{3B4B6483-A60B-F44E-95AA-C11BBE945680}" srcOrd="0" destOrd="0" presId="urn:microsoft.com/office/officeart/2008/layout/NameandTitleOrganizationalChart"/>
    <dgm:cxn modelId="{575D3554-2B13-FF43-8B47-3E082A638807}" type="presOf" srcId="{A4853BF3-DBC2-9E4B-9D3B-053C41988DD1}" destId="{48E8505F-877B-184B-92C2-EE370D1F79E1}" srcOrd="1" destOrd="0" presId="urn:microsoft.com/office/officeart/2008/layout/NameandTitleOrganizationalChart"/>
    <dgm:cxn modelId="{FE037855-4EF0-3745-9A43-08C6A5ACB32A}" type="presOf" srcId="{CDDA4530-D3B6-F443-8D0A-D7A401CA6F50}" destId="{572276FE-1946-2940-9A04-A2F10FC251FA}" srcOrd="1" destOrd="0" presId="urn:microsoft.com/office/officeart/2008/layout/NameandTitleOrganizationalChart"/>
    <dgm:cxn modelId="{F487F755-43D6-4A48-83AA-182385CA8184}" type="presOf" srcId="{E80971BC-C6EB-2C44-9424-0449661CE3A3}" destId="{62325A77-A82F-F444-8112-B91F2B3276BD}" srcOrd="1" destOrd="0" presId="urn:microsoft.com/office/officeart/2008/layout/NameandTitleOrganizationalChart"/>
    <dgm:cxn modelId="{5C901156-BAFA-484F-BF27-B8FFE1F84588}" type="presOf" srcId="{B769450B-4CAB-8D4C-A498-2063BF7DC218}" destId="{D51DE942-8C62-AE41-8E1F-2D34ABAF9C7F}" srcOrd="0" destOrd="0" presId="urn:microsoft.com/office/officeart/2008/layout/NameandTitleOrganizationalChart"/>
    <dgm:cxn modelId="{7B1F5658-1D20-6F42-9AFA-9D2313AF4A19}" srcId="{017DDD06-EF20-6843-A6BA-BCBDC244D0C0}" destId="{AB322BF8-F6D2-D44E-B1D7-562096B5EEFD}" srcOrd="1" destOrd="0" parTransId="{E21546E3-D837-814D-83D7-C654D8079864}" sibTransId="{6E5A64CE-6404-4F45-9C48-8D03FEBD6787}"/>
    <dgm:cxn modelId="{894DEF5D-1ED5-C244-A693-79998AFDA4D6}" srcId="{017DDD06-EF20-6843-A6BA-BCBDC244D0C0}" destId="{3184FA69-43BB-7B4A-B9DF-3BA3A30207A2}" srcOrd="0" destOrd="0" parTransId="{3BEA5DE9-C802-3B4D-A283-B26A8C0ACE75}" sibTransId="{485772CB-0FE4-8B44-9AB2-C6509064223A}"/>
    <dgm:cxn modelId="{D4D35B61-ADA0-CB4C-8745-154432C2AD8A}" type="presOf" srcId="{E8ABE851-B46E-E747-B041-809972057B7C}" destId="{C25A066E-2596-D24F-B7D2-CAB7AFA32F79}" srcOrd="0" destOrd="0" presId="urn:microsoft.com/office/officeart/2008/layout/NameandTitleOrganizationalChart"/>
    <dgm:cxn modelId="{D6857061-7939-E349-9333-B3AC116EE776}" type="presOf" srcId="{485772CB-0FE4-8B44-9AB2-C6509064223A}" destId="{D8A4E360-AD01-214C-AD98-9B175393DA8C}" srcOrd="0" destOrd="0" presId="urn:microsoft.com/office/officeart/2008/layout/NameandTitleOrganizationalChart"/>
    <dgm:cxn modelId="{39E48363-A813-594D-9A95-32077E05CA79}" type="presOf" srcId="{B1825485-2BE9-7F4D-BC75-7F5E5FACC662}" destId="{05AEB509-7A8B-3949-A77C-CE1F66CB1636}" srcOrd="0" destOrd="0" presId="urn:microsoft.com/office/officeart/2008/layout/NameandTitleOrganizationalChart"/>
    <dgm:cxn modelId="{2B15F272-B5EA-9241-9A08-DD09A5443560}" type="presOf" srcId="{094D9EEE-4FCA-0940-8E5D-B548EF5F30CB}" destId="{7F8B459F-749B-684B-843E-41F10C36E210}" srcOrd="0" destOrd="0" presId="urn:microsoft.com/office/officeart/2008/layout/NameandTitleOrganizationalChart"/>
    <dgm:cxn modelId="{A5B4F676-837C-8949-9412-C9C04A5CD2AF}" srcId="{017DDD06-EF20-6843-A6BA-BCBDC244D0C0}" destId="{DCB75B29-BE08-684C-ACE3-DCA134CF68CD}" srcOrd="7" destOrd="0" parTransId="{4D769C35-C1DC-B847-8718-F7A4DF6434C1}" sibTransId="{E8ABE851-B46E-E747-B041-809972057B7C}"/>
    <dgm:cxn modelId="{315DE67F-8DB0-AB49-A422-14042F271CE9}" type="presOf" srcId="{54691BF7-66CB-5540-9785-76DED2B10B4F}" destId="{5879DFB2-5E1B-3548-A574-08481FFE6C7F}" srcOrd="0" destOrd="0" presId="urn:microsoft.com/office/officeart/2008/layout/NameandTitleOrganizationalChart"/>
    <dgm:cxn modelId="{EA9F7B80-1088-694A-9E83-4D5B31304E8B}" type="presOf" srcId="{0ACD1193-395E-2D4D-A463-D1C933690F35}" destId="{6F2234E4-A822-784B-B300-E4A2C809894E}" srcOrd="0" destOrd="0" presId="urn:microsoft.com/office/officeart/2008/layout/NameandTitleOrganizationalChart"/>
    <dgm:cxn modelId="{DCB51684-C11E-384B-99DE-91A8D885FDB6}" type="presOf" srcId="{D94400B3-97E8-B842-954E-E6661822A791}" destId="{FF63B8F2-E6A0-EC45-A89A-CA90D797F5CB}" srcOrd="0" destOrd="0" presId="urn:microsoft.com/office/officeart/2008/layout/NameandTitleOrganizationalChart"/>
    <dgm:cxn modelId="{FAD0F385-5F61-E546-80F1-0CD7AD817BDA}" srcId="{017DDD06-EF20-6843-A6BA-BCBDC244D0C0}" destId="{094D9EEE-4FCA-0940-8E5D-B548EF5F30CB}" srcOrd="3" destOrd="0" parTransId="{000A96CC-DE8E-0E4A-8A19-2EC427E7E675}" sibTransId="{F11526DD-2644-3C4F-AEF0-A36311FE68AB}"/>
    <dgm:cxn modelId="{C4070689-C076-0543-A8E3-9C4217EA4FA1}" type="presOf" srcId="{CB1A93ED-7FF1-634A-874A-E19C05D605BC}" destId="{F6DC4CFF-04E3-F447-BCD1-5EDE6F4EDF37}" srcOrd="0" destOrd="0" presId="urn:microsoft.com/office/officeart/2008/layout/NameandTitleOrganizationalChart"/>
    <dgm:cxn modelId="{73DB3E8C-6629-5743-8725-2805BB0AEF1C}" srcId="{094D9EEE-4FCA-0940-8E5D-B548EF5F30CB}" destId="{B769450B-4CAB-8D4C-A498-2063BF7DC218}" srcOrd="4" destOrd="0" parTransId="{CB1A93ED-7FF1-634A-874A-E19C05D605BC}" sibTransId="{282C78B8-6E72-634F-958C-897911179C11}"/>
    <dgm:cxn modelId="{235C4191-78A2-7644-A36E-51799D377447}" type="presOf" srcId="{F11526DD-2644-3C4F-AEF0-A36311FE68AB}" destId="{52114809-FBB1-D944-B73B-831A3A4BC785}" srcOrd="0" destOrd="0" presId="urn:microsoft.com/office/officeart/2008/layout/NameandTitleOrganizationalChart"/>
    <dgm:cxn modelId="{AAA89D97-0CAD-654E-92FC-66EA83755340}" type="presOf" srcId="{094D9EEE-4FCA-0940-8E5D-B548EF5F30CB}" destId="{ABA6AEE5-4161-6842-8D57-EBE5D84DB6BA}" srcOrd="1" destOrd="0" presId="urn:microsoft.com/office/officeart/2008/layout/NameandTitleOrganizationalChart"/>
    <dgm:cxn modelId="{E63BAC9B-0081-C945-8AD4-68108CEE3B21}" srcId="{094D9EEE-4FCA-0940-8E5D-B548EF5F30CB}" destId="{119E7DFF-E631-9D42-B5E8-96909C587A6F}" srcOrd="2" destOrd="0" parTransId="{4BEAE3F1-C025-0347-9BD1-9B58E8EA8BA6}" sibTransId="{6E4C3AC6-135F-F842-AEC7-4E1D7779A85B}"/>
    <dgm:cxn modelId="{B1008E9C-9409-1740-9AE6-6EDD2BF2FC61}" type="presOf" srcId="{EDA5C123-36DA-FD4A-B9F6-F82D4C13BFAE}" destId="{8AF46C6F-E041-7749-AC6E-C642201F43B3}" srcOrd="0" destOrd="0" presId="urn:microsoft.com/office/officeart/2008/layout/NameandTitleOrganizationalChart"/>
    <dgm:cxn modelId="{0AF2B5A1-0F70-4442-80C6-D9E2DEE36E95}" type="presOf" srcId="{282C78B8-6E72-634F-958C-897911179C11}" destId="{15D8C0C1-7E9E-844E-A39A-B60BE12EA893}" srcOrd="0" destOrd="0" presId="urn:microsoft.com/office/officeart/2008/layout/NameandTitleOrganizationalChart"/>
    <dgm:cxn modelId="{B56FA3A3-9C1E-5545-B283-D55259B72EE0}" srcId="{017DDD06-EF20-6843-A6BA-BCBDC244D0C0}" destId="{A4853BF3-DBC2-9E4B-9D3B-053C41988DD1}" srcOrd="5" destOrd="0" parTransId="{B141E0D0-0D0F-E64E-8109-6900532650BD}" sibTransId="{8B3FA0AC-484D-9340-B8CA-7D388CFEF750}"/>
    <dgm:cxn modelId="{FDD5C4A7-B014-D141-8E17-E345D3201E2D}" type="presOf" srcId="{119E7DFF-E631-9D42-B5E8-96909C587A6F}" destId="{F89558A9-7F35-9547-9AA3-5F8C9D8FFECD}" srcOrd="1" destOrd="0" presId="urn:microsoft.com/office/officeart/2008/layout/NameandTitleOrganizationalChart"/>
    <dgm:cxn modelId="{6EC9FFAD-90DD-644D-BB00-FCEBEE605B64}" type="presOf" srcId="{3184FA69-43BB-7B4A-B9DF-3BA3A30207A2}" destId="{54E7EAD7-DE38-AE44-BE95-87D696545849}" srcOrd="1" destOrd="0" presId="urn:microsoft.com/office/officeart/2008/layout/NameandTitleOrganizationalChart"/>
    <dgm:cxn modelId="{B90E3CAF-2B64-F140-9E93-A62E0852760D}" type="presOf" srcId="{67DEFB1D-E2D5-314A-BB3C-BC1D9F623BBB}" destId="{C8077088-ACC3-B241-9334-71E13828FE11}" srcOrd="0" destOrd="0" presId="urn:microsoft.com/office/officeart/2008/layout/NameandTitleOrganizationalChart"/>
    <dgm:cxn modelId="{8624E5AF-5BBD-D043-9A27-EF96C9953725}" type="presOf" srcId="{A4CDCBE5-E9BD-3842-8FF6-916BF7577B6B}" destId="{2B64F8E0-09B5-D04A-B1C2-3169E827C5A0}" srcOrd="0" destOrd="0" presId="urn:microsoft.com/office/officeart/2008/layout/NameandTitleOrganizationalChart"/>
    <dgm:cxn modelId="{CCB5A3B6-1C75-0A49-9573-C21680A412F0}" srcId="{094D9EEE-4FCA-0940-8E5D-B548EF5F30CB}" destId="{5980B27B-2E13-0A45-92FB-D382C64E36B0}" srcOrd="1" destOrd="0" parTransId="{B1825485-2BE9-7F4D-BC75-7F5E5FACC662}" sibTransId="{A4CDCBE5-E9BD-3842-8FF6-916BF7577B6B}"/>
    <dgm:cxn modelId="{70FBA5BD-10D0-B140-88C0-4D557C55B95A}" type="presOf" srcId="{DCB75B29-BE08-684C-ACE3-DCA134CF68CD}" destId="{6718B360-C57B-6D4E-B8F2-C32DEE13B6A4}" srcOrd="0" destOrd="0" presId="urn:microsoft.com/office/officeart/2008/layout/NameandTitleOrganizationalChart"/>
    <dgm:cxn modelId="{EC3896BF-7A62-5D4C-B6EE-9BE2AF4A81B5}" type="presOf" srcId="{E21546E3-D837-814D-83D7-C654D8079864}" destId="{1373BE0F-44E1-DC44-BBDA-401D041DB406}" srcOrd="0" destOrd="0" presId="urn:microsoft.com/office/officeart/2008/layout/NameandTitleOrganizationalChart"/>
    <dgm:cxn modelId="{7713B2C0-6506-9C40-9B06-A4360C7FD120}" srcId="{017DDD06-EF20-6843-A6BA-BCBDC244D0C0}" destId="{E80971BC-C6EB-2C44-9424-0449661CE3A3}" srcOrd="4" destOrd="0" parTransId="{0C0CC8B3-0523-4042-877A-56EFA5694A04}" sibTransId="{6816D087-1957-004B-BE67-27C31C3CD81A}"/>
    <dgm:cxn modelId="{A43383C2-9AD6-2541-BCE2-D56A32B2EA25}" type="presOf" srcId="{DCB75B29-BE08-684C-ACE3-DCA134CF68CD}" destId="{BD9EC4EA-2E6E-4A49-B6E1-B9DF48B2B07F}" srcOrd="1" destOrd="0" presId="urn:microsoft.com/office/officeart/2008/layout/NameandTitleOrganizationalChart"/>
    <dgm:cxn modelId="{4EE08DC5-D5C9-A046-91CB-BF83AFBC42C2}" type="presOf" srcId="{A4853BF3-DBC2-9E4B-9D3B-053C41988DD1}" destId="{6AC22311-BC5A-9B42-B3D3-70E2AB814BC9}" srcOrd="0" destOrd="0" presId="urn:microsoft.com/office/officeart/2008/layout/NameandTitleOrganizationalChart"/>
    <dgm:cxn modelId="{8019BAC9-FD5F-D449-8982-15D888B42083}" type="presOf" srcId="{E80971BC-C6EB-2C44-9424-0449661CE3A3}" destId="{62466FA7-9F03-0D4D-8F54-61D8D130B7EC}" srcOrd="0" destOrd="0" presId="urn:microsoft.com/office/officeart/2008/layout/NameandTitleOrganizationalChart"/>
    <dgm:cxn modelId="{1B245DCD-454D-F141-A5E3-43BD474BF18C}" type="presOf" srcId="{6E4C3AC6-135F-F842-AEC7-4E1D7779A85B}" destId="{B2050E3B-ABDA-8A43-B7C1-19D2B3AFE14A}" srcOrd="0" destOrd="0" presId="urn:microsoft.com/office/officeart/2008/layout/NameandTitleOrganizationalChart"/>
    <dgm:cxn modelId="{96A6E9CE-9EC3-D846-B8FF-048AD4D01196}" type="presOf" srcId="{119E7DFF-E631-9D42-B5E8-96909C587A6F}" destId="{BD3B0C0F-34BB-784C-AE5D-DEAB00911F6B}" srcOrd="0" destOrd="0" presId="urn:microsoft.com/office/officeart/2008/layout/NameandTitleOrganizationalChart"/>
    <dgm:cxn modelId="{97AE34D9-193A-CA4D-91F3-3DBC97994237}" type="presOf" srcId="{AB322BF8-F6D2-D44E-B1D7-562096B5EEFD}" destId="{213F40C8-2935-1E45-8CE1-B9DDC9821B82}" srcOrd="0" destOrd="0" presId="urn:microsoft.com/office/officeart/2008/layout/NameandTitleOrganizationalChart"/>
    <dgm:cxn modelId="{7F329AEB-F75E-D243-85B0-3610FCB95A64}" type="presOf" srcId="{B769450B-4CAB-8D4C-A498-2063BF7DC218}" destId="{6B1E493B-9F34-974D-A5FF-92E984025F35}" srcOrd="1" destOrd="0" presId="urn:microsoft.com/office/officeart/2008/layout/NameandTitleOrganizationalChart"/>
    <dgm:cxn modelId="{4FEB32ED-FF7B-2C4D-844B-18382A9C6882}" srcId="{094D9EEE-4FCA-0940-8E5D-B548EF5F30CB}" destId="{D94400B3-97E8-B842-954E-E6661822A791}" srcOrd="3" destOrd="0" parTransId="{BF79CCB9-BEB5-E547-97DC-573B11E18D9F}" sibTransId="{67DEFB1D-E2D5-314A-BB3C-BC1D9F623BBB}"/>
    <dgm:cxn modelId="{F6C399F0-3FF7-CD41-ADA0-C66C9DE26D88}" type="presOf" srcId="{85D29889-4E6E-624C-9AAD-0162E21FFE9B}" destId="{2D675A93-9398-1844-9191-15B28A960C15}" srcOrd="0" destOrd="0" presId="urn:microsoft.com/office/officeart/2008/layout/NameandTitleOrganizationalChart"/>
    <dgm:cxn modelId="{A5B5D8F0-FDDF-1141-81FD-F4615B04797E}" srcId="{017DDD06-EF20-6843-A6BA-BCBDC244D0C0}" destId="{CDDA4530-D3B6-F443-8D0A-D7A401CA6F50}" srcOrd="2" destOrd="0" parTransId="{114AAF2A-B876-564F-BBD6-BAB8FABECBA6}" sibTransId="{609EFE08-E5E2-9C4D-BD8B-C305ADDEFD3F}"/>
    <dgm:cxn modelId="{B85B77F4-F217-FC4A-B16C-CD4A6B164713}" type="presOf" srcId="{14769B54-921F-9A48-9CEF-DD97BF362B21}" destId="{DD1F2A4A-1186-DD47-B5F6-E012A7DDE9B1}" srcOrd="0" destOrd="0" presId="urn:microsoft.com/office/officeart/2008/layout/NameandTitleOrganizationalChart"/>
    <dgm:cxn modelId="{08AF40F6-D516-5D44-8DD1-A188C171ABE3}" type="presOf" srcId="{B141E0D0-0D0F-E64E-8109-6900532650BD}" destId="{7EF92959-2C1E-9447-A796-3A38DD2C3383}" srcOrd="0" destOrd="0" presId="urn:microsoft.com/office/officeart/2008/layout/NameandTitleOrganizationalChart"/>
    <dgm:cxn modelId="{68365DF6-D930-EB4A-9DD1-FDBB1A9E473A}" srcId="{094D9EEE-4FCA-0940-8E5D-B548EF5F30CB}" destId="{85D29889-4E6E-624C-9AAD-0162E21FFE9B}" srcOrd="0" destOrd="0" parTransId="{14769B54-921F-9A48-9CEF-DD97BF362B21}" sibTransId="{FD29CC1E-1EFB-1046-B93F-1633D031E6EB}"/>
    <dgm:cxn modelId="{3D5978FD-CC7A-0042-8D3A-60BDDFDF9907}" type="presOf" srcId="{CDDA4530-D3B6-F443-8D0A-D7A401CA6F50}" destId="{4E77CBEA-BE0F-F649-A92E-E088B6560E30}" srcOrd="0" destOrd="0" presId="urn:microsoft.com/office/officeart/2008/layout/NameandTitleOrganizationalChart"/>
    <dgm:cxn modelId="{B4E677C8-4345-5F46-908E-B0FCAF53A20E}" type="presParOf" srcId="{8AF46C6F-E041-7749-AC6E-C642201F43B3}" destId="{8B821E5F-E672-914C-B40B-41E106CCDED5}" srcOrd="0" destOrd="0" presId="urn:microsoft.com/office/officeart/2008/layout/NameandTitleOrganizationalChart"/>
    <dgm:cxn modelId="{D87D0046-6740-7C4B-A254-83F2CCCC912C}" type="presParOf" srcId="{8B821E5F-E672-914C-B40B-41E106CCDED5}" destId="{360DB1D1-0641-5A45-9717-25E1D0FCCEB6}" srcOrd="0" destOrd="0" presId="urn:microsoft.com/office/officeart/2008/layout/NameandTitleOrganizationalChart"/>
    <dgm:cxn modelId="{8840EA51-8EDE-0B4B-9727-0DBB5995FFB3}" type="presParOf" srcId="{360DB1D1-0641-5A45-9717-25E1D0FCCEB6}" destId="{53C8B829-5808-1741-AA05-FD6F6C34FDDA}" srcOrd="0" destOrd="0" presId="urn:microsoft.com/office/officeart/2008/layout/NameandTitleOrganizationalChart"/>
    <dgm:cxn modelId="{EECF37F0-263C-AC4F-9706-4723EA379C9B}" type="presParOf" srcId="{360DB1D1-0641-5A45-9717-25E1D0FCCEB6}" destId="{3B4B6483-A60B-F44E-95AA-C11BBE945680}" srcOrd="1" destOrd="0" presId="urn:microsoft.com/office/officeart/2008/layout/NameandTitleOrganizationalChart"/>
    <dgm:cxn modelId="{081CDB73-07FB-4449-A4FB-981DA87F94CD}" type="presParOf" srcId="{360DB1D1-0641-5A45-9717-25E1D0FCCEB6}" destId="{E39AA08F-393E-4A4A-9F65-4CA29A42CE8A}" srcOrd="2" destOrd="0" presId="urn:microsoft.com/office/officeart/2008/layout/NameandTitleOrganizationalChart"/>
    <dgm:cxn modelId="{17384B90-FF22-4641-BC20-96025E7626C5}" type="presParOf" srcId="{8B821E5F-E672-914C-B40B-41E106CCDED5}" destId="{19ADBE1B-C90E-CE43-8D1B-EFC75B0BD17F}" srcOrd="1" destOrd="0" presId="urn:microsoft.com/office/officeart/2008/layout/NameandTitleOrganizationalChart"/>
    <dgm:cxn modelId="{91EB6189-3532-E44F-9B2C-4DF3B0FB66CE}" type="presParOf" srcId="{19ADBE1B-C90E-CE43-8D1B-EFC75B0BD17F}" destId="{EF24A688-6BC4-994E-96DC-7D8EB7327A36}" srcOrd="0" destOrd="0" presId="urn:microsoft.com/office/officeart/2008/layout/NameandTitleOrganizationalChart"/>
    <dgm:cxn modelId="{6667AD1A-7D41-8A4B-8B35-1963B4E589F8}" type="presParOf" srcId="{19ADBE1B-C90E-CE43-8D1B-EFC75B0BD17F}" destId="{EC2C25AC-27CC-6546-B733-F5696B0BB3BA}" srcOrd="1" destOrd="0" presId="urn:microsoft.com/office/officeart/2008/layout/NameandTitleOrganizationalChart"/>
    <dgm:cxn modelId="{B657CEA3-A8C1-6345-83BE-86D2BAA5BE34}" type="presParOf" srcId="{EC2C25AC-27CC-6546-B733-F5696B0BB3BA}" destId="{21A1DA61-ECC5-E741-9428-E8436A1B84A3}" srcOrd="0" destOrd="0" presId="urn:microsoft.com/office/officeart/2008/layout/NameandTitleOrganizationalChart"/>
    <dgm:cxn modelId="{968E6FE5-53F9-9044-95C4-DEF30616478B}" type="presParOf" srcId="{21A1DA61-ECC5-E741-9428-E8436A1B84A3}" destId="{FA73B349-42E1-B944-8338-46E29160EB97}" srcOrd="0" destOrd="0" presId="urn:microsoft.com/office/officeart/2008/layout/NameandTitleOrganizationalChart"/>
    <dgm:cxn modelId="{D4AD2C29-9165-774B-B930-64B9CA180076}" type="presParOf" srcId="{21A1DA61-ECC5-E741-9428-E8436A1B84A3}" destId="{D8A4E360-AD01-214C-AD98-9B175393DA8C}" srcOrd="1" destOrd="0" presId="urn:microsoft.com/office/officeart/2008/layout/NameandTitleOrganizationalChart"/>
    <dgm:cxn modelId="{3A91E5BB-ED1C-FA40-8B56-D84F9747763C}" type="presParOf" srcId="{21A1DA61-ECC5-E741-9428-E8436A1B84A3}" destId="{54E7EAD7-DE38-AE44-BE95-87D696545849}" srcOrd="2" destOrd="0" presId="urn:microsoft.com/office/officeart/2008/layout/NameandTitleOrganizationalChart"/>
    <dgm:cxn modelId="{AD1C6C49-87BD-7541-A4C7-AB2B5F27F07E}" type="presParOf" srcId="{EC2C25AC-27CC-6546-B733-F5696B0BB3BA}" destId="{76158ADD-A9D6-EC41-9DE8-95AB50B594B2}" srcOrd="1" destOrd="0" presId="urn:microsoft.com/office/officeart/2008/layout/NameandTitleOrganizationalChart"/>
    <dgm:cxn modelId="{8EB71D19-3405-1F48-A6EE-00F130B649C2}" type="presParOf" srcId="{EC2C25AC-27CC-6546-B733-F5696B0BB3BA}" destId="{089182A2-09C1-AD42-84E9-3253C308ED42}" srcOrd="2" destOrd="0" presId="urn:microsoft.com/office/officeart/2008/layout/NameandTitleOrganizationalChart"/>
    <dgm:cxn modelId="{147C6324-CE5F-734C-BDF3-91C5F5DD2F3E}" type="presParOf" srcId="{19ADBE1B-C90E-CE43-8D1B-EFC75B0BD17F}" destId="{1373BE0F-44E1-DC44-BBDA-401D041DB406}" srcOrd="2" destOrd="0" presId="urn:microsoft.com/office/officeart/2008/layout/NameandTitleOrganizationalChart"/>
    <dgm:cxn modelId="{814697E8-3191-F24A-81F3-BCFCFADB8AD7}" type="presParOf" srcId="{19ADBE1B-C90E-CE43-8D1B-EFC75B0BD17F}" destId="{397AFF6B-759A-854F-81AB-B0C71E0D7370}" srcOrd="3" destOrd="0" presId="urn:microsoft.com/office/officeart/2008/layout/NameandTitleOrganizationalChart"/>
    <dgm:cxn modelId="{056C070A-DFFC-A94C-97B3-9C964A750AE9}" type="presParOf" srcId="{397AFF6B-759A-854F-81AB-B0C71E0D7370}" destId="{121BC4B5-09B1-1448-BA80-B308891D4533}" srcOrd="0" destOrd="0" presId="urn:microsoft.com/office/officeart/2008/layout/NameandTitleOrganizationalChart"/>
    <dgm:cxn modelId="{02E16357-778D-304F-A553-CCC882CA565E}" type="presParOf" srcId="{121BC4B5-09B1-1448-BA80-B308891D4533}" destId="{213F40C8-2935-1E45-8CE1-B9DDC9821B82}" srcOrd="0" destOrd="0" presId="urn:microsoft.com/office/officeart/2008/layout/NameandTitleOrganizationalChart"/>
    <dgm:cxn modelId="{0D0D1CC3-7175-094B-A234-92266176DF2E}" type="presParOf" srcId="{121BC4B5-09B1-1448-BA80-B308891D4533}" destId="{9B662AD0-EBBA-3540-97AB-3748495C882E}" srcOrd="1" destOrd="0" presId="urn:microsoft.com/office/officeart/2008/layout/NameandTitleOrganizationalChart"/>
    <dgm:cxn modelId="{A5AC84E7-D9FE-1D4C-B5E3-54F78827491A}" type="presParOf" srcId="{121BC4B5-09B1-1448-BA80-B308891D4533}" destId="{663B490B-EC99-D249-87CA-0D71DB16CB7A}" srcOrd="2" destOrd="0" presId="urn:microsoft.com/office/officeart/2008/layout/NameandTitleOrganizationalChart"/>
    <dgm:cxn modelId="{26D28ED2-8EDD-1E4D-804A-B534C015BDE7}" type="presParOf" srcId="{397AFF6B-759A-854F-81AB-B0C71E0D7370}" destId="{6754F282-A354-624C-B361-6EC3EA3723C5}" srcOrd="1" destOrd="0" presId="urn:microsoft.com/office/officeart/2008/layout/NameandTitleOrganizationalChart"/>
    <dgm:cxn modelId="{71FB1890-E2BE-0249-BBD2-E8C2ABE73546}" type="presParOf" srcId="{397AFF6B-759A-854F-81AB-B0C71E0D7370}" destId="{50A13B0F-0291-8E41-8342-C7F118350A68}" srcOrd="2" destOrd="0" presId="urn:microsoft.com/office/officeart/2008/layout/NameandTitleOrganizationalChart"/>
    <dgm:cxn modelId="{18B06235-6098-2F4F-8C06-D6F613E9DE51}" type="presParOf" srcId="{19ADBE1B-C90E-CE43-8D1B-EFC75B0BD17F}" destId="{CBF39242-CE82-FE4A-A85F-1B701012F26B}" srcOrd="4" destOrd="0" presId="urn:microsoft.com/office/officeart/2008/layout/NameandTitleOrganizationalChart"/>
    <dgm:cxn modelId="{334283EC-0F9E-D34E-86AE-C4B14FAE917C}" type="presParOf" srcId="{19ADBE1B-C90E-CE43-8D1B-EFC75B0BD17F}" destId="{26A79B71-AA03-714F-8750-B965035AEAFC}" srcOrd="5" destOrd="0" presId="urn:microsoft.com/office/officeart/2008/layout/NameandTitleOrganizationalChart"/>
    <dgm:cxn modelId="{69E54D6C-063C-3D4F-A226-47F54B7D2293}" type="presParOf" srcId="{26A79B71-AA03-714F-8750-B965035AEAFC}" destId="{E2CDCF63-950F-5041-981C-7E68C9D4406A}" srcOrd="0" destOrd="0" presId="urn:microsoft.com/office/officeart/2008/layout/NameandTitleOrganizationalChart"/>
    <dgm:cxn modelId="{79842940-296A-F04A-B441-F76226275AC8}" type="presParOf" srcId="{E2CDCF63-950F-5041-981C-7E68C9D4406A}" destId="{4E77CBEA-BE0F-F649-A92E-E088B6560E30}" srcOrd="0" destOrd="0" presId="urn:microsoft.com/office/officeart/2008/layout/NameandTitleOrganizationalChart"/>
    <dgm:cxn modelId="{DF7272B8-2BAF-2F42-8261-383738A6C045}" type="presParOf" srcId="{E2CDCF63-950F-5041-981C-7E68C9D4406A}" destId="{20843873-EA39-CD40-B756-CECB027DA6AD}" srcOrd="1" destOrd="0" presId="urn:microsoft.com/office/officeart/2008/layout/NameandTitleOrganizationalChart"/>
    <dgm:cxn modelId="{3879DB7E-D0A6-4B4C-B640-9E33F357AA58}" type="presParOf" srcId="{E2CDCF63-950F-5041-981C-7E68C9D4406A}" destId="{572276FE-1946-2940-9A04-A2F10FC251FA}" srcOrd="2" destOrd="0" presId="urn:microsoft.com/office/officeart/2008/layout/NameandTitleOrganizationalChart"/>
    <dgm:cxn modelId="{3A421A00-962A-9044-91D7-7289F0486385}" type="presParOf" srcId="{26A79B71-AA03-714F-8750-B965035AEAFC}" destId="{7E86100D-5862-4E40-8877-B3849D8FB148}" srcOrd="1" destOrd="0" presId="urn:microsoft.com/office/officeart/2008/layout/NameandTitleOrganizationalChart"/>
    <dgm:cxn modelId="{3438C9CF-0E26-A246-89BE-D58A22D38228}" type="presParOf" srcId="{26A79B71-AA03-714F-8750-B965035AEAFC}" destId="{29145248-4752-BE48-8ACC-7FC6FDD53C13}" srcOrd="2" destOrd="0" presId="urn:microsoft.com/office/officeart/2008/layout/NameandTitleOrganizationalChart"/>
    <dgm:cxn modelId="{D39B1481-46A5-6849-9574-020D04668557}" type="presParOf" srcId="{19ADBE1B-C90E-CE43-8D1B-EFC75B0BD17F}" destId="{5DA3115D-5529-5C4A-AC7A-4C52D01DD1B5}" srcOrd="6" destOrd="0" presId="urn:microsoft.com/office/officeart/2008/layout/NameandTitleOrganizationalChart"/>
    <dgm:cxn modelId="{7B965BDA-E30D-7643-AAD0-552851D060A3}" type="presParOf" srcId="{19ADBE1B-C90E-CE43-8D1B-EFC75B0BD17F}" destId="{4BD04CED-4030-A944-9F97-DD631A7585A7}" srcOrd="7" destOrd="0" presId="urn:microsoft.com/office/officeart/2008/layout/NameandTitleOrganizationalChart"/>
    <dgm:cxn modelId="{5EFAEC9B-1976-5E48-8EA7-ED04BBB0A6CC}" type="presParOf" srcId="{4BD04CED-4030-A944-9F97-DD631A7585A7}" destId="{92727547-9E61-C649-8726-189F8DAEF4C2}" srcOrd="0" destOrd="0" presId="urn:microsoft.com/office/officeart/2008/layout/NameandTitleOrganizationalChart"/>
    <dgm:cxn modelId="{C66A3621-E904-B14C-BC17-9C625FDDD243}" type="presParOf" srcId="{92727547-9E61-C649-8726-189F8DAEF4C2}" destId="{7F8B459F-749B-684B-843E-41F10C36E210}" srcOrd="0" destOrd="0" presId="urn:microsoft.com/office/officeart/2008/layout/NameandTitleOrganizationalChart"/>
    <dgm:cxn modelId="{99E83830-BACA-6B43-A547-BC990377D426}" type="presParOf" srcId="{92727547-9E61-C649-8726-189F8DAEF4C2}" destId="{52114809-FBB1-D944-B73B-831A3A4BC785}" srcOrd="1" destOrd="0" presId="urn:microsoft.com/office/officeart/2008/layout/NameandTitleOrganizationalChart"/>
    <dgm:cxn modelId="{5960A5CB-088B-7943-9D30-114F5A704623}" type="presParOf" srcId="{92727547-9E61-C649-8726-189F8DAEF4C2}" destId="{ABA6AEE5-4161-6842-8D57-EBE5D84DB6BA}" srcOrd="2" destOrd="0" presId="urn:microsoft.com/office/officeart/2008/layout/NameandTitleOrganizationalChart"/>
    <dgm:cxn modelId="{EC7E5B0D-55FC-0345-864B-BB1EFD85BDBD}" type="presParOf" srcId="{4BD04CED-4030-A944-9F97-DD631A7585A7}" destId="{EA38C3E1-F23B-814A-943D-578514C416AE}" srcOrd="1" destOrd="0" presId="urn:microsoft.com/office/officeart/2008/layout/NameandTitleOrganizationalChart"/>
    <dgm:cxn modelId="{1D392E86-D84F-1145-B373-A98A7684D55F}" type="presParOf" srcId="{EA38C3E1-F23B-814A-943D-578514C416AE}" destId="{DD1F2A4A-1186-DD47-B5F6-E012A7DDE9B1}" srcOrd="0" destOrd="0" presId="urn:microsoft.com/office/officeart/2008/layout/NameandTitleOrganizationalChart"/>
    <dgm:cxn modelId="{A8ED3E4D-3080-DF49-8FD7-B8CF3604C022}" type="presParOf" srcId="{EA38C3E1-F23B-814A-943D-578514C416AE}" destId="{5B6AFEE6-3462-9F40-99E0-60C7BD8B6095}" srcOrd="1" destOrd="0" presId="urn:microsoft.com/office/officeart/2008/layout/NameandTitleOrganizationalChart"/>
    <dgm:cxn modelId="{33A6B2D1-7EC0-B64D-8A9F-392B70EB981A}" type="presParOf" srcId="{5B6AFEE6-3462-9F40-99E0-60C7BD8B6095}" destId="{954F1FB4-1938-124F-A95F-423E4D8AC2D5}" srcOrd="0" destOrd="0" presId="urn:microsoft.com/office/officeart/2008/layout/NameandTitleOrganizationalChart"/>
    <dgm:cxn modelId="{41F6CFB0-5383-DD43-BB67-26F9ADC4ABA2}" type="presParOf" srcId="{954F1FB4-1938-124F-A95F-423E4D8AC2D5}" destId="{2D675A93-9398-1844-9191-15B28A960C15}" srcOrd="0" destOrd="0" presId="urn:microsoft.com/office/officeart/2008/layout/NameandTitleOrganizationalChart"/>
    <dgm:cxn modelId="{7A5A5A45-E2B4-6940-AB74-FF53E286B8FE}" type="presParOf" srcId="{954F1FB4-1938-124F-A95F-423E4D8AC2D5}" destId="{B1E709A5-4D19-E847-B0D1-7AC9EC3DAB71}" srcOrd="1" destOrd="0" presId="urn:microsoft.com/office/officeart/2008/layout/NameandTitleOrganizationalChart"/>
    <dgm:cxn modelId="{0D6D0532-8222-604A-8449-605BE9BE67C0}" type="presParOf" srcId="{954F1FB4-1938-124F-A95F-423E4D8AC2D5}" destId="{765B33F7-7D54-B14C-9ACF-DC0B24D1968A}" srcOrd="2" destOrd="0" presId="urn:microsoft.com/office/officeart/2008/layout/NameandTitleOrganizationalChart"/>
    <dgm:cxn modelId="{CC86513D-9E84-8D40-AD30-41CE6926A2A0}" type="presParOf" srcId="{5B6AFEE6-3462-9F40-99E0-60C7BD8B6095}" destId="{C6D79EFA-6896-6644-8B92-EAC06349F556}" srcOrd="1" destOrd="0" presId="urn:microsoft.com/office/officeart/2008/layout/NameandTitleOrganizationalChart"/>
    <dgm:cxn modelId="{EAA8F6B8-E21E-7342-A003-A620B347B3D4}" type="presParOf" srcId="{5B6AFEE6-3462-9F40-99E0-60C7BD8B6095}" destId="{03B96A46-0BC9-B447-A268-15CF6442101F}" srcOrd="2" destOrd="0" presId="urn:microsoft.com/office/officeart/2008/layout/NameandTitleOrganizationalChart"/>
    <dgm:cxn modelId="{0A4DECC2-6365-6743-98DC-2BB5DED37909}" type="presParOf" srcId="{EA38C3E1-F23B-814A-943D-578514C416AE}" destId="{05AEB509-7A8B-3949-A77C-CE1F66CB1636}" srcOrd="2" destOrd="0" presId="urn:microsoft.com/office/officeart/2008/layout/NameandTitleOrganizationalChart"/>
    <dgm:cxn modelId="{6B01C596-363A-534D-9959-0DCAF4E6A7BD}" type="presParOf" srcId="{EA38C3E1-F23B-814A-943D-578514C416AE}" destId="{B8620469-48AE-C644-931E-0E7504CB1C67}" srcOrd="3" destOrd="0" presId="urn:microsoft.com/office/officeart/2008/layout/NameandTitleOrganizationalChart"/>
    <dgm:cxn modelId="{E29D7A50-9323-E349-AC82-C7DDA3C8C644}" type="presParOf" srcId="{B8620469-48AE-C644-931E-0E7504CB1C67}" destId="{348BAD29-9B4B-F740-B5FF-31409BF84F0B}" srcOrd="0" destOrd="0" presId="urn:microsoft.com/office/officeart/2008/layout/NameandTitleOrganizationalChart"/>
    <dgm:cxn modelId="{FA738B20-6F0F-9840-B537-97A05F50688C}" type="presParOf" srcId="{348BAD29-9B4B-F740-B5FF-31409BF84F0B}" destId="{6000C1E3-D5A6-DF4C-8D2D-3F2EF17CB3C6}" srcOrd="0" destOrd="0" presId="urn:microsoft.com/office/officeart/2008/layout/NameandTitleOrganizationalChart"/>
    <dgm:cxn modelId="{AB9DDDA2-0964-5743-80B0-54ED2E6F382C}" type="presParOf" srcId="{348BAD29-9B4B-F740-B5FF-31409BF84F0B}" destId="{2B64F8E0-09B5-D04A-B1C2-3169E827C5A0}" srcOrd="1" destOrd="0" presId="urn:microsoft.com/office/officeart/2008/layout/NameandTitleOrganizationalChart"/>
    <dgm:cxn modelId="{4F00B0C3-40DC-E549-9EDD-AA5A78EADDCA}" type="presParOf" srcId="{348BAD29-9B4B-F740-B5FF-31409BF84F0B}" destId="{EB606F56-66BD-6544-8480-CA657BA39FAE}" srcOrd="2" destOrd="0" presId="urn:microsoft.com/office/officeart/2008/layout/NameandTitleOrganizationalChart"/>
    <dgm:cxn modelId="{857C5661-5460-A843-9B7D-352182E4D44E}" type="presParOf" srcId="{B8620469-48AE-C644-931E-0E7504CB1C67}" destId="{5D354F2F-3918-114B-8CF7-0C60209D764F}" srcOrd="1" destOrd="0" presId="urn:microsoft.com/office/officeart/2008/layout/NameandTitleOrganizationalChart"/>
    <dgm:cxn modelId="{8C37A58D-44B7-9A47-87E9-2B4E1CFB960B}" type="presParOf" srcId="{B8620469-48AE-C644-931E-0E7504CB1C67}" destId="{E7E0A98A-7DCA-1343-90EC-22D8FD572F30}" srcOrd="2" destOrd="0" presId="urn:microsoft.com/office/officeart/2008/layout/NameandTitleOrganizationalChart"/>
    <dgm:cxn modelId="{16BD6D61-A174-9F40-AB56-8A96EA298341}" type="presParOf" srcId="{EA38C3E1-F23B-814A-943D-578514C416AE}" destId="{A74650FF-0687-5549-8FC4-2CAA28CA3BA2}" srcOrd="4" destOrd="0" presId="urn:microsoft.com/office/officeart/2008/layout/NameandTitleOrganizationalChart"/>
    <dgm:cxn modelId="{A53D8E5A-CC7C-884A-B74A-C40B1F9C15E7}" type="presParOf" srcId="{EA38C3E1-F23B-814A-943D-578514C416AE}" destId="{47114DF2-487B-4D4D-826D-2F88D986897D}" srcOrd="5" destOrd="0" presId="urn:microsoft.com/office/officeart/2008/layout/NameandTitleOrganizationalChart"/>
    <dgm:cxn modelId="{07C2498A-EAA6-124C-8870-8861E34C0A9C}" type="presParOf" srcId="{47114DF2-487B-4D4D-826D-2F88D986897D}" destId="{B3EAA07C-D0A3-9941-B61D-D95B01272701}" srcOrd="0" destOrd="0" presId="urn:microsoft.com/office/officeart/2008/layout/NameandTitleOrganizationalChart"/>
    <dgm:cxn modelId="{15AE3098-1116-FB40-BDDC-EBC4E3D9B8E9}" type="presParOf" srcId="{B3EAA07C-D0A3-9941-B61D-D95B01272701}" destId="{BD3B0C0F-34BB-784C-AE5D-DEAB00911F6B}" srcOrd="0" destOrd="0" presId="urn:microsoft.com/office/officeart/2008/layout/NameandTitleOrganizationalChart"/>
    <dgm:cxn modelId="{1856BE05-B612-D347-A19B-4A1F9E4CB8DD}" type="presParOf" srcId="{B3EAA07C-D0A3-9941-B61D-D95B01272701}" destId="{B2050E3B-ABDA-8A43-B7C1-19D2B3AFE14A}" srcOrd="1" destOrd="0" presId="urn:microsoft.com/office/officeart/2008/layout/NameandTitleOrganizationalChart"/>
    <dgm:cxn modelId="{BE7A977E-D62E-1C47-8043-C77BB087725A}" type="presParOf" srcId="{B3EAA07C-D0A3-9941-B61D-D95B01272701}" destId="{F89558A9-7F35-9547-9AA3-5F8C9D8FFECD}" srcOrd="2" destOrd="0" presId="urn:microsoft.com/office/officeart/2008/layout/NameandTitleOrganizationalChart"/>
    <dgm:cxn modelId="{444294D4-3DBC-2F4E-9645-9AB778BC910C}" type="presParOf" srcId="{47114DF2-487B-4D4D-826D-2F88D986897D}" destId="{5A51B445-219E-5847-8F3E-50A08183C1C6}" srcOrd="1" destOrd="0" presId="urn:microsoft.com/office/officeart/2008/layout/NameandTitleOrganizationalChart"/>
    <dgm:cxn modelId="{B9C636E6-CFAC-9944-93FB-4D1D6C165651}" type="presParOf" srcId="{47114DF2-487B-4D4D-826D-2F88D986897D}" destId="{894BDC6A-A892-9444-B3D6-68174D28A5DD}" srcOrd="2" destOrd="0" presId="urn:microsoft.com/office/officeart/2008/layout/NameandTitleOrganizationalChart"/>
    <dgm:cxn modelId="{473B73F1-0367-944F-B760-00DB58D96124}" type="presParOf" srcId="{EA38C3E1-F23B-814A-943D-578514C416AE}" destId="{E4CF306F-E9DA-BE42-A4D5-CB25ECCEA240}" srcOrd="6" destOrd="0" presId="urn:microsoft.com/office/officeart/2008/layout/NameandTitleOrganizationalChart"/>
    <dgm:cxn modelId="{DBA3ED79-7085-3A4A-8022-EBABFAC9B249}" type="presParOf" srcId="{EA38C3E1-F23B-814A-943D-578514C416AE}" destId="{E7CF56F2-E158-B34B-95B5-50EB8694A5E5}" srcOrd="7" destOrd="0" presId="urn:microsoft.com/office/officeart/2008/layout/NameandTitleOrganizationalChart"/>
    <dgm:cxn modelId="{2392AB63-A015-4347-9741-D90E043CBB9A}" type="presParOf" srcId="{E7CF56F2-E158-B34B-95B5-50EB8694A5E5}" destId="{3C8929B8-61A8-4946-B800-E41F13279F6F}" srcOrd="0" destOrd="0" presId="urn:microsoft.com/office/officeart/2008/layout/NameandTitleOrganizationalChart"/>
    <dgm:cxn modelId="{C24950A7-F158-7B48-8E25-3607D250CBDA}" type="presParOf" srcId="{3C8929B8-61A8-4946-B800-E41F13279F6F}" destId="{FF63B8F2-E6A0-EC45-A89A-CA90D797F5CB}" srcOrd="0" destOrd="0" presId="urn:microsoft.com/office/officeart/2008/layout/NameandTitleOrganizationalChart"/>
    <dgm:cxn modelId="{0E2BA3FA-BFF7-3A4B-9D3C-4D34596DA739}" type="presParOf" srcId="{3C8929B8-61A8-4946-B800-E41F13279F6F}" destId="{C8077088-ACC3-B241-9334-71E13828FE11}" srcOrd="1" destOrd="0" presId="urn:microsoft.com/office/officeart/2008/layout/NameandTitleOrganizationalChart"/>
    <dgm:cxn modelId="{5EDB045D-0B17-3F4E-82E0-E6FAA2F560E2}" type="presParOf" srcId="{3C8929B8-61A8-4946-B800-E41F13279F6F}" destId="{C5D47AA4-2E4B-9E4E-ABFD-9BDD6E11712D}" srcOrd="2" destOrd="0" presId="urn:microsoft.com/office/officeart/2008/layout/NameandTitleOrganizationalChart"/>
    <dgm:cxn modelId="{C61BDBF7-603A-3449-9EF6-55B1D1065C63}" type="presParOf" srcId="{E7CF56F2-E158-B34B-95B5-50EB8694A5E5}" destId="{6EA8D4C2-F252-B349-82B5-94874E4BCCB2}" srcOrd="1" destOrd="0" presId="urn:microsoft.com/office/officeart/2008/layout/NameandTitleOrganizationalChart"/>
    <dgm:cxn modelId="{599BD44C-DA44-BA42-9DE3-DB9AFF242256}" type="presParOf" srcId="{E7CF56F2-E158-B34B-95B5-50EB8694A5E5}" destId="{579EAF23-36E9-4041-841D-C5378A57A40A}" srcOrd="2" destOrd="0" presId="urn:microsoft.com/office/officeart/2008/layout/NameandTitleOrganizationalChart"/>
    <dgm:cxn modelId="{20B6799D-B2B7-024F-A183-630AAA079CEA}" type="presParOf" srcId="{EA38C3E1-F23B-814A-943D-578514C416AE}" destId="{F6DC4CFF-04E3-F447-BCD1-5EDE6F4EDF37}" srcOrd="8" destOrd="0" presId="urn:microsoft.com/office/officeart/2008/layout/NameandTitleOrganizationalChart"/>
    <dgm:cxn modelId="{63C6D229-8279-4B41-A17C-F9BC1B5C5BDC}" type="presParOf" srcId="{EA38C3E1-F23B-814A-943D-578514C416AE}" destId="{7A8E16F5-6469-7242-A8C2-FEEBEA66D08D}" srcOrd="9" destOrd="0" presId="urn:microsoft.com/office/officeart/2008/layout/NameandTitleOrganizationalChart"/>
    <dgm:cxn modelId="{F57B93AB-8D28-ED40-B2D6-6206AEDCDF1F}" type="presParOf" srcId="{7A8E16F5-6469-7242-A8C2-FEEBEA66D08D}" destId="{532F44CC-7C83-B841-B1FD-9A8B310384A9}" srcOrd="0" destOrd="0" presId="urn:microsoft.com/office/officeart/2008/layout/NameandTitleOrganizationalChart"/>
    <dgm:cxn modelId="{01056DA3-FA3F-4B45-B991-4E80A5BDDA03}" type="presParOf" srcId="{532F44CC-7C83-B841-B1FD-9A8B310384A9}" destId="{D51DE942-8C62-AE41-8E1F-2D34ABAF9C7F}" srcOrd="0" destOrd="0" presId="urn:microsoft.com/office/officeart/2008/layout/NameandTitleOrganizationalChart"/>
    <dgm:cxn modelId="{27B039FD-4D8E-B14B-91C1-8718E7F28DF0}" type="presParOf" srcId="{532F44CC-7C83-B841-B1FD-9A8B310384A9}" destId="{15D8C0C1-7E9E-844E-A39A-B60BE12EA893}" srcOrd="1" destOrd="0" presId="urn:microsoft.com/office/officeart/2008/layout/NameandTitleOrganizationalChart"/>
    <dgm:cxn modelId="{DB1F1338-5F33-0144-AFD4-46641504498E}" type="presParOf" srcId="{532F44CC-7C83-B841-B1FD-9A8B310384A9}" destId="{6B1E493B-9F34-974D-A5FF-92E984025F35}" srcOrd="2" destOrd="0" presId="urn:microsoft.com/office/officeart/2008/layout/NameandTitleOrganizationalChart"/>
    <dgm:cxn modelId="{D4371595-4E67-3544-A54C-9813A6404FC7}" type="presParOf" srcId="{7A8E16F5-6469-7242-A8C2-FEEBEA66D08D}" destId="{DAA10578-0C7D-A647-9026-2520F78CF87E}" srcOrd="1" destOrd="0" presId="urn:microsoft.com/office/officeart/2008/layout/NameandTitleOrganizationalChart"/>
    <dgm:cxn modelId="{7D044DDD-6052-8E48-9CCF-37CC0773F7A0}" type="presParOf" srcId="{7A8E16F5-6469-7242-A8C2-FEEBEA66D08D}" destId="{8D9BA173-2A77-2B47-8EB7-E34161F8EC71}" srcOrd="2" destOrd="0" presId="urn:microsoft.com/office/officeart/2008/layout/NameandTitleOrganizationalChart"/>
    <dgm:cxn modelId="{F338C064-0161-8541-851D-7DEB39ECD69A}" type="presParOf" srcId="{4BD04CED-4030-A944-9F97-DD631A7585A7}" destId="{C6317BB5-0632-2A47-9943-35575F0E0028}" srcOrd="2" destOrd="0" presId="urn:microsoft.com/office/officeart/2008/layout/NameandTitleOrganizationalChart"/>
    <dgm:cxn modelId="{18929398-12F2-5E40-BD2D-982B7FDBBC1B}" type="presParOf" srcId="{19ADBE1B-C90E-CE43-8D1B-EFC75B0BD17F}" destId="{7D9C2C71-2BF5-0743-A936-E86F069AC94B}" srcOrd="8" destOrd="0" presId="urn:microsoft.com/office/officeart/2008/layout/NameandTitleOrganizationalChart"/>
    <dgm:cxn modelId="{6C8C05DC-7EC6-F54E-99B7-192865106D81}" type="presParOf" srcId="{19ADBE1B-C90E-CE43-8D1B-EFC75B0BD17F}" destId="{3B6F00D5-CDEC-5742-A86A-A54FE13182DB}" srcOrd="9" destOrd="0" presId="urn:microsoft.com/office/officeart/2008/layout/NameandTitleOrganizationalChart"/>
    <dgm:cxn modelId="{16F38CDB-5A86-1E4A-ABD1-DFB5A088BEFC}" type="presParOf" srcId="{3B6F00D5-CDEC-5742-A86A-A54FE13182DB}" destId="{0D41712F-6EB5-6142-99A5-03F15D73A335}" srcOrd="0" destOrd="0" presId="urn:microsoft.com/office/officeart/2008/layout/NameandTitleOrganizationalChart"/>
    <dgm:cxn modelId="{E8C8CB4A-4DDB-0840-934C-39F0B63D493E}" type="presParOf" srcId="{0D41712F-6EB5-6142-99A5-03F15D73A335}" destId="{62466FA7-9F03-0D4D-8F54-61D8D130B7EC}" srcOrd="0" destOrd="0" presId="urn:microsoft.com/office/officeart/2008/layout/NameandTitleOrganizationalChart"/>
    <dgm:cxn modelId="{DB47B84E-C533-1E40-88D2-D3D0E7BF921D}" type="presParOf" srcId="{0D41712F-6EB5-6142-99A5-03F15D73A335}" destId="{16AF5830-BD76-B54A-B009-5F56AD56D02D}" srcOrd="1" destOrd="0" presId="urn:microsoft.com/office/officeart/2008/layout/NameandTitleOrganizationalChart"/>
    <dgm:cxn modelId="{4ACEF353-178E-C64C-8518-5F070BBFD276}" type="presParOf" srcId="{0D41712F-6EB5-6142-99A5-03F15D73A335}" destId="{62325A77-A82F-F444-8112-B91F2B3276BD}" srcOrd="2" destOrd="0" presId="urn:microsoft.com/office/officeart/2008/layout/NameandTitleOrganizationalChart"/>
    <dgm:cxn modelId="{E7675689-5A5B-C049-B53A-600156B2564F}" type="presParOf" srcId="{3B6F00D5-CDEC-5742-A86A-A54FE13182DB}" destId="{07DF985D-978A-8343-8900-635B407BCCFB}" srcOrd="1" destOrd="0" presId="urn:microsoft.com/office/officeart/2008/layout/NameandTitleOrganizationalChart"/>
    <dgm:cxn modelId="{A3D169C4-3936-4747-BF67-EAC424402BBD}" type="presParOf" srcId="{3B6F00D5-CDEC-5742-A86A-A54FE13182DB}" destId="{061089CE-0836-164B-B1B0-4BF2909B4F32}" srcOrd="2" destOrd="0" presId="urn:microsoft.com/office/officeart/2008/layout/NameandTitleOrganizationalChart"/>
    <dgm:cxn modelId="{5FA3633E-BB1D-9744-9380-424615BBC425}" type="presParOf" srcId="{19ADBE1B-C90E-CE43-8D1B-EFC75B0BD17F}" destId="{7EF92959-2C1E-9447-A796-3A38DD2C3383}" srcOrd="10" destOrd="0" presId="urn:microsoft.com/office/officeart/2008/layout/NameandTitleOrganizationalChart"/>
    <dgm:cxn modelId="{4A7C2659-EB3D-2C40-9401-69910C258D12}" type="presParOf" srcId="{19ADBE1B-C90E-CE43-8D1B-EFC75B0BD17F}" destId="{3698AE5B-7D5F-2142-A27E-0795EB8CEF91}" srcOrd="11" destOrd="0" presId="urn:microsoft.com/office/officeart/2008/layout/NameandTitleOrganizationalChart"/>
    <dgm:cxn modelId="{FFB6E517-3494-484C-82C4-81301DF33FD3}" type="presParOf" srcId="{3698AE5B-7D5F-2142-A27E-0795EB8CEF91}" destId="{D2727B94-3175-8344-AD11-A33C68142B42}" srcOrd="0" destOrd="0" presId="urn:microsoft.com/office/officeart/2008/layout/NameandTitleOrganizationalChart"/>
    <dgm:cxn modelId="{B8016CA3-C19B-7C4F-9077-9D4A2762043B}" type="presParOf" srcId="{D2727B94-3175-8344-AD11-A33C68142B42}" destId="{6AC22311-BC5A-9B42-B3D3-70E2AB814BC9}" srcOrd="0" destOrd="0" presId="urn:microsoft.com/office/officeart/2008/layout/NameandTitleOrganizationalChart"/>
    <dgm:cxn modelId="{22EE1AE0-C2D7-F944-B53D-1D8BA9A934C4}" type="presParOf" srcId="{D2727B94-3175-8344-AD11-A33C68142B42}" destId="{02B789EB-0469-9543-986E-13F8C8F5AEAB}" srcOrd="1" destOrd="0" presId="urn:microsoft.com/office/officeart/2008/layout/NameandTitleOrganizationalChart"/>
    <dgm:cxn modelId="{6E9564E6-7A65-7747-9F1A-E6D9F0369EAD}" type="presParOf" srcId="{D2727B94-3175-8344-AD11-A33C68142B42}" destId="{48E8505F-877B-184B-92C2-EE370D1F79E1}" srcOrd="2" destOrd="0" presId="urn:microsoft.com/office/officeart/2008/layout/NameandTitleOrganizationalChart"/>
    <dgm:cxn modelId="{B825D718-AE94-EC47-98CD-B342DF7C0C83}" type="presParOf" srcId="{3698AE5B-7D5F-2142-A27E-0795EB8CEF91}" destId="{F354142F-40A1-0549-A275-911F7F70AD33}" srcOrd="1" destOrd="0" presId="urn:microsoft.com/office/officeart/2008/layout/NameandTitleOrganizationalChart"/>
    <dgm:cxn modelId="{0B1AD7BE-E466-B446-98BC-B7587CB4EFA5}" type="presParOf" srcId="{3698AE5B-7D5F-2142-A27E-0795EB8CEF91}" destId="{5AB318E2-2489-4241-83B4-4BD20EEA46F4}" srcOrd="2" destOrd="0" presId="urn:microsoft.com/office/officeart/2008/layout/NameandTitleOrganizationalChart"/>
    <dgm:cxn modelId="{F31E3BA0-6AFC-F748-93B5-0BCB9BC9156B}" type="presParOf" srcId="{19ADBE1B-C90E-CE43-8D1B-EFC75B0BD17F}" destId="{99C36753-42EE-8541-B88A-8276553FC712}" srcOrd="12" destOrd="0" presId="urn:microsoft.com/office/officeart/2008/layout/NameandTitleOrganizationalChart"/>
    <dgm:cxn modelId="{F068A03D-821C-BF45-A057-10BE7B2CA56E}" type="presParOf" srcId="{19ADBE1B-C90E-CE43-8D1B-EFC75B0BD17F}" destId="{E5FDD378-4C45-5440-BC57-27A823BA5EE4}" srcOrd="13" destOrd="0" presId="urn:microsoft.com/office/officeart/2008/layout/NameandTitleOrganizationalChart"/>
    <dgm:cxn modelId="{E1013B85-652C-074C-9282-5C0735510F8F}" type="presParOf" srcId="{E5FDD378-4C45-5440-BC57-27A823BA5EE4}" destId="{F5F2CB4C-34D3-2D47-ABC4-B7AECBF54FC7}" srcOrd="0" destOrd="0" presId="urn:microsoft.com/office/officeart/2008/layout/NameandTitleOrganizationalChart"/>
    <dgm:cxn modelId="{2D4BA09A-6F08-5E45-8753-8BB2B57CA18B}" type="presParOf" srcId="{F5F2CB4C-34D3-2D47-ABC4-B7AECBF54FC7}" destId="{5879DFB2-5E1B-3548-A574-08481FFE6C7F}" srcOrd="0" destOrd="0" presId="urn:microsoft.com/office/officeart/2008/layout/NameandTitleOrganizationalChart"/>
    <dgm:cxn modelId="{75562C14-5101-2942-830E-CF43DF0FB28A}" type="presParOf" srcId="{F5F2CB4C-34D3-2D47-ABC4-B7AECBF54FC7}" destId="{6F2234E4-A822-784B-B300-E4A2C809894E}" srcOrd="1" destOrd="0" presId="urn:microsoft.com/office/officeart/2008/layout/NameandTitleOrganizationalChart"/>
    <dgm:cxn modelId="{D95A2162-DDDE-0744-8A47-8BD23E1D3B08}" type="presParOf" srcId="{F5F2CB4C-34D3-2D47-ABC4-B7AECBF54FC7}" destId="{FB9C434C-8FE9-4345-A668-39C21E249BD4}" srcOrd="2" destOrd="0" presId="urn:microsoft.com/office/officeart/2008/layout/NameandTitleOrganizationalChart"/>
    <dgm:cxn modelId="{88286426-70B8-9A45-B37F-160A80BA3162}" type="presParOf" srcId="{E5FDD378-4C45-5440-BC57-27A823BA5EE4}" destId="{EF5129E1-BB98-F541-960E-F778776459CA}" srcOrd="1" destOrd="0" presId="urn:microsoft.com/office/officeart/2008/layout/NameandTitleOrganizationalChart"/>
    <dgm:cxn modelId="{574CE8DF-7051-A147-B2F1-ABEC7D12690C}" type="presParOf" srcId="{E5FDD378-4C45-5440-BC57-27A823BA5EE4}" destId="{C738DF31-9EC8-C548-A21D-F2F78E8F4C1A}" srcOrd="2" destOrd="0" presId="urn:microsoft.com/office/officeart/2008/layout/NameandTitleOrganizationalChart"/>
    <dgm:cxn modelId="{7BED64BF-6DF0-6445-8CD3-3300FC7979AC}" type="presParOf" srcId="{8B821E5F-E672-914C-B40B-41E106CCDED5}" destId="{5C028C87-3D24-CA41-9EFD-BE770B903301}" srcOrd="2" destOrd="0" presId="urn:microsoft.com/office/officeart/2008/layout/NameandTitleOrganizationalChart"/>
    <dgm:cxn modelId="{CE20C5B8-4947-5343-A241-1D3A4F53771D}" type="presParOf" srcId="{5C028C87-3D24-CA41-9EFD-BE770B903301}" destId="{1ABAA9A6-DCAC-3D4F-99B9-69A3D9F1DF39}" srcOrd="0" destOrd="0" presId="urn:microsoft.com/office/officeart/2008/layout/NameandTitleOrganizationalChart"/>
    <dgm:cxn modelId="{096D6520-9BBA-724C-8788-3A62946FB73E}" type="presParOf" srcId="{5C028C87-3D24-CA41-9EFD-BE770B903301}" destId="{3B60EF12-75C5-8D40-ABBA-C4D1F3D39AF3}" srcOrd="1" destOrd="0" presId="urn:microsoft.com/office/officeart/2008/layout/NameandTitleOrganizationalChart"/>
    <dgm:cxn modelId="{F5DDEF37-7163-2847-8BE9-D3220B11BA90}" type="presParOf" srcId="{3B60EF12-75C5-8D40-ABBA-C4D1F3D39AF3}" destId="{0CA306C6-06AA-F04F-80C4-3CBACFC469B8}" srcOrd="0" destOrd="0" presId="urn:microsoft.com/office/officeart/2008/layout/NameandTitleOrganizationalChart"/>
    <dgm:cxn modelId="{CC23DC3C-D994-294C-B686-A1BE5742802B}" type="presParOf" srcId="{0CA306C6-06AA-F04F-80C4-3CBACFC469B8}" destId="{6718B360-C57B-6D4E-B8F2-C32DEE13B6A4}" srcOrd="0" destOrd="0" presId="urn:microsoft.com/office/officeart/2008/layout/NameandTitleOrganizationalChart"/>
    <dgm:cxn modelId="{84541548-A612-1441-BA34-2382305CB111}" type="presParOf" srcId="{0CA306C6-06AA-F04F-80C4-3CBACFC469B8}" destId="{C25A066E-2596-D24F-B7D2-CAB7AFA32F79}" srcOrd="1" destOrd="0" presId="urn:microsoft.com/office/officeart/2008/layout/NameandTitleOrganizationalChart"/>
    <dgm:cxn modelId="{8A8F17FD-C3B5-A640-8B34-FE2F43DDE27B}" type="presParOf" srcId="{0CA306C6-06AA-F04F-80C4-3CBACFC469B8}" destId="{BD9EC4EA-2E6E-4A49-B6E1-B9DF48B2B07F}" srcOrd="2" destOrd="0" presId="urn:microsoft.com/office/officeart/2008/layout/NameandTitleOrganizationalChart"/>
    <dgm:cxn modelId="{7C64F097-D1B1-214C-9D08-09D8F2F23489}" type="presParOf" srcId="{3B60EF12-75C5-8D40-ABBA-C4D1F3D39AF3}" destId="{DC9B78B6-BC23-5D46-842A-73B02C4F8BB9}" srcOrd="1" destOrd="0" presId="urn:microsoft.com/office/officeart/2008/layout/NameandTitleOrganizationalChart"/>
    <dgm:cxn modelId="{E9805C3A-FA0A-A248-A441-76A207076E88}" type="presParOf" srcId="{3B60EF12-75C5-8D40-ABBA-C4D1F3D39AF3}" destId="{D22C8637-0915-7842-8A48-F23257EF2D38}"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F8FDC5-AA3E-B547-9AB5-50C649CFC791}" type="doc">
      <dgm:prSet loTypeId="urn:microsoft.com/office/officeart/2005/8/layout/chevron1" loCatId="" qsTypeId="urn:microsoft.com/office/officeart/2005/8/quickstyle/simple2" qsCatId="simple" csTypeId="urn:microsoft.com/office/officeart/2005/8/colors/accent1_3" csCatId="accent1" phldr="1"/>
      <dgm:spPr/>
    </dgm:pt>
    <dgm:pt modelId="{4A584895-B70F-5045-94A4-3EA1D22FA42B}">
      <dgm:prSet phldrT="[Text]" custT="1"/>
      <dgm:spPr/>
      <dgm:t>
        <a:bodyPr/>
        <a:lstStyle/>
        <a:p>
          <a:r>
            <a:rPr lang="en-US" sz="1200" dirty="0"/>
            <a:t>Stream events &amp; meta data</a:t>
          </a:r>
        </a:p>
      </dgm:t>
    </dgm:pt>
    <dgm:pt modelId="{76E7C571-1075-424D-8FE3-D14113B16FF7}" type="parTrans" cxnId="{AF49B971-7E77-E742-9964-EECC50E6DDA5}">
      <dgm:prSet/>
      <dgm:spPr/>
      <dgm:t>
        <a:bodyPr/>
        <a:lstStyle/>
        <a:p>
          <a:endParaRPr lang="en-US" sz="1200"/>
        </a:p>
      </dgm:t>
    </dgm:pt>
    <dgm:pt modelId="{03F80C85-A5BD-5C4C-BA36-720A42F56882}" type="sibTrans" cxnId="{AF49B971-7E77-E742-9964-EECC50E6DDA5}">
      <dgm:prSet/>
      <dgm:spPr/>
      <dgm:t>
        <a:bodyPr/>
        <a:lstStyle/>
        <a:p>
          <a:endParaRPr lang="en-US" sz="1200"/>
        </a:p>
      </dgm:t>
    </dgm:pt>
    <dgm:pt modelId="{27A21D84-EEC3-AB4E-B4DE-7F6B5992C973}">
      <dgm:prSet phldrT="[Text]" custT="1"/>
      <dgm:spPr/>
      <dgm:t>
        <a:bodyPr/>
        <a:lstStyle/>
        <a:p>
          <a:r>
            <a:rPr lang="en-US" sz="1200" dirty="0"/>
            <a:t>Data reduction &amp; visualization</a:t>
          </a:r>
        </a:p>
      </dgm:t>
    </dgm:pt>
    <dgm:pt modelId="{01AEA811-5A65-A44D-9925-564232774D75}" type="parTrans" cxnId="{1D79E4FD-96C4-7D46-8470-F31A10DCC6E2}">
      <dgm:prSet/>
      <dgm:spPr/>
      <dgm:t>
        <a:bodyPr/>
        <a:lstStyle/>
        <a:p>
          <a:endParaRPr lang="en-US" sz="1200"/>
        </a:p>
      </dgm:t>
    </dgm:pt>
    <dgm:pt modelId="{5D1E1FC4-BE58-3544-8BB6-BCEFF647BA75}" type="sibTrans" cxnId="{1D79E4FD-96C4-7D46-8470-F31A10DCC6E2}">
      <dgm:prSet/>
      <dgm:spPr/>
      <dgm:t>
        <a:bodyPr/>
        <a:lstStyle/>
        <a:p>
          <a:endParaRPr lang="en-US" sz="1200"/>
        </a:p>
      </dgm:t>
    </dgm:pt>
    <dgm:pt modelId="{95280BC6-EC0A-5C4E-94EB-4D79C05D8A6F}">
      <dgm:prSet phldrT="[Text]" custT="1"/>
      <dgm:spPr/>
      <dgm:t>
        <a:bodyPr/>
        <a:lstStyle/>
        <a:p>
          <a:r>
            <a:rPr lang="en-US" sz="1200" dirty="0"/>
            <a:t>Data analysis</a:t>
          </a:r>
        </a:p>
      </dgm:t>
    </dgm:pt>
    <dgm:pt modelId="{ED8927A6-F36B-ED45-94C1-F72CD318B696}" type="parTrans" cxnId="{7CD07249-A648-4746-9B00-E2E9F36C40C4}">
      <dgm:prSet/>
      <dgm:spPr/>
      <dgm:t>
        <a:bodyPr/>
        <a:lstStyle/>
        <a:p>
          <a:endParaRPr lang="en-US" sz="1200"/>
        </a:p>
      </dgm:t>
    </dgm:pt>
    <dgm:pt modelId="{E1938823-9372-A84E-842E-D2DC35786EF2}" type="sibTrans" cxnId="{7CD07249-A648-4746-9B00-E2E9F36C40C4}">
      <dgm:prSet/>
      <dgm:spPr/>
      <dgm:t>
        <a:bodyPr/>
        <a:lstStyle/>
        <a:p>
          <a:endParaRPr lang="en-US" sz="1200"/>
        </a:p>
      </dgm:t>
    </dgm:pt>
    <dgm:pt modelId="{546E991D-DFF7-654B-833E-9EF02AF04138}">
      <dgm:prSet phldrT="[Text]" custT="1"/>
      <dgm:spPr/>
      <dgm:t>
        <a:bodyPr/>
        <a:lstStyle/>
        <a:p>
          <a:r>
            <a:rPr lang="en-US" sz="1200" u="sng" dirty="0"/>
            <a:t>FAIR</a:t>
          </a:r>
          <a:r>
            <a:rPr lang="en-US" sz="1200" dirty="0"/>
            <a:t> Data management</a:t>
          </a:r>
        </a:p>
      </dgm:t>
    </dgm:pt>
    <dgm:pt modelId="{13229D96-92EF-DD44-8E3B-CB563F36E10E}" type="parTrans" cxnId="{49349D2C-CFCF-8D43-A8DB-4FAFBEB95D32}">
      <dgm:prSet/>
      <dgm:spPr/>
      <dgm:t>
        <a:bodyPr/>
        <a:lstStyle/>
        <a:p>
          <a:endParaRPr lang="en-US" sz="1200"/>
        </a:p>
      </dgm:t>
    </dgm:pt>
    <dgm:pt modelId="{726720C4-5E89-594B-9177-C175614EB066}" type="sibTrans" cxnId="{49349D2C-CFCF-8D43-A8DB-4FAFBEB95D32}">
      <dgm:prSet/>
      <dgm:spPr/>
      <dgm:t>
        <a:bodyPr/>
        <a:lstStyle/>
        <a:p>
          <a:endParaRPr lang="en-US" sz="1200"/>
        </a:p>
      </dgm:t>
    </dgm:pt>
    <dgm:pt modelId="{29016B58-0E7E-3345-B6CE-AF682FED78D8}">
      <dgm:prSet phldrT="[Text]" custT="1"/>
      <dgm:spPr/>
      <dgm:t>
        <a:bodyPr/>
        <a:lstStyle/>
        <a:p>
          <a:r>
            <a:rPr lang="en-US" sz="1200" dirty="0"/>
            <a:t>Experiment control</a:t>
          </a:r>
        </a:p>
      </dgm:t>
    </dgm:pt>
    <dgm:pt modelId="{3E15FD49-50ED-1747-A66B-269E42424823}" type="sibTrans" cxnId="{07ED0B55-9B6E-A140-B89E-B8E11C19CB97}">
      <dgm:prSet/>
      <dgm:spPr/>
      <dgm:t>
        <a:bodyPr/>
        <a:lstStyle/>
        <a:p>
          <a:endParaRPr lang="en-US" sz="1200"/>
        </a:p>
      </dgm:t>
    </dgm:pt>
    <dgm:pt modelId="{B7BC8A69-EC57-E842-90AD-65D44A58056F}" type="parTrans" cxnId="{07ED0B55-9B6E-A140-B89E-B8E11C19CB97}">
      <dgm:prSet/>
      <dgm:spPr/>
      <dgm:t>
        <a:bodyPr/>
        <a:lstStyle/>
        <a:p>
          <a:endParaRPr lang="en-US" sz="1200"/>
        </a:p>
      </dgm:t>
    </dgm:pt>
    <dgm:pt modelId="{DBFA6706-70BD-CA4F-8200-37CDDCF3C464}">
      <dgm:prSet phldrT="[Text]" custT="1"/>
      <dgm:spPr/>
      <dgm:t>
        <a:bodyPr/>
        <a:lstStyle/>
        <a:p>
          <a:r>
            <a:rPr lang="en-US" sz="1200" dirty="0"/>
            <a:t>User </a:t>
          </a:r>
          <a:r>
            <a:rPr lang="en-US" sz="1200"/>
            <a:t>office software</a:t>
          </a:r>
          <a:endParaRPr lang="en-US" sz="1200" dirty="0"/>
        </a:p>
      </dgm:t>
    </dgm:pt>
    <dgm:pt modelId="{68D58E81-60AE-A24E-AADF-17E7119AA38F}" type="parTrans" cxnId="{6235DF4C-6AEB-444D-9F0A-F8257F0C0564}">
      <dgm:prSet/>
      <dgm:spPr/>
      <dgm:t>
        <a:bodyPr/>
        <a:lstStyle/>
        <a:p>
          <a:endParaRPr lang="en-US"/>
        </a:p>
      </dgm:t>
    </dgm:pt>
    <dgm:pt modelId="{D973BB90-B079-4749-9CB7-9F1EC9E4C63E}" type="sibTrans" cxnId="{6235DF4C-6AEB-444D-9F0A-F8257F0C0564}">
      <dgm:prSet/>
      <dgm:spPr/>
      <dgm:t>
        <a:bodyPr/>
        <a:lstStyle/>
        <a:p>
          <a:endParaRPr lang="en-US"/>
        </a:p>
      </dgm:t>
    </dgm:pt>
    <dgm:pt modelId="{C58AD629-5553-E54A-94A2-D6C69799E4A5}" type="pres">
      <dgm:prSet presAssocID="{79F8FDC5-AA3E-B547-9AB5-50C649CFC791}" presName="Name0" presStyleCnt="0">
        <dgm:presLayoutVars>
          <dgm:dir/>
          <dgm:animLvl val="lvl"/>
          <dgm:resizeHandles val="exact"/>
        </dgm:presLayoutVars>
      </dgm:prSet>
      <dgm:spPr/>
    </dgm:pt>
    <dgm:pt modelId="{EC4D3C77-974C-8849-AC4F-0ABDC0FD3BB3}" type="pres">
      <dgm:prSet presAssocID="{DBFA6706-70BD-CA4F-8200-37CDDCF3C464}" presName="parTxOnly" presStyleLbl="node1" presStyleIdx="0" presStyleCnt="6">
        <dgm:presLayoutVars>
          <dgm:chMax val="0"/>
          <dgm:chPref val="0"/>
          <dgm:bulletEnabled val="1"/>
        </dgm:presLayoutVars>
      </dgm:prSet>
      <dgm:spPr/>
    </dgm:pt>
    <dgm:pt modelId="{BE494377-A1F4-694B-9D63-FDB12ACFE9B5}" type="pres">
      <dgm:prSet presAssocID="{D973BB90-B079-4749-9CB7-9F1EC9E4C63E}" presName="parTxOnlySpace" presStyleCnt="0"/>
      <dgm:spPr/>
    </dgm:pt>
    <dgm:pt modelId="{5D4A3405-702D-854D-BCAD-9BC68DB6596C}" type="pres">
      <dgm:prSet presAssocID="{29016B58-0E7E-3345-B6CE-AF682FED78D8}" presName="parTxOnly" presStyleLbl="node1" presStyleIdx="1" presStyleCnt="6">
        <dgm:presLayoutVars>
          <dgm:chMax val="0"/>
          <dgm:chPref val="0"/>
          <dgm:bulletEnabled val="1"/>
        </dgm:presLayoutVars>
      </dgm:prSet>
      <dgm:spPr/>
    </dgm:pt>
    <dgm:pt modelId="{D2AD4A24-2035-944A-9D2A-8981493C724D}" type="pres">
      <dgm:prSet presAssocID="{3E15FD49-50ED-1747-A66B-269E42424823}" presName="parTxOnlySpace" presStyleCnt="0"/>
      <dgm:spPr/>
    </dgm:pt>
    <dgm:pt modelId="{33D538C9-4794-0547-8260-8BE0D1E909E6}" type="pres">
      <dgm:prSet presAssocID="{4A584895-B70F-5045-94A4-3EA1D22FA42B}" presName="parTxOnly" presStyleLbl="node1" presStyleIdx="2" presStyleCnt="6">
        <dgm:presLayoutVars>
          <dgm:chMax val="0"/>
          <dgm:chPref val="0"/>
          <dgm:bulletEnabled val="1"/>
        </dgm:presLayoutVars>
      </dgm:prSet>
      <dgm:spPr/>
    </dgm:pt>
    <dgm:pt modelId="{CCAF1DBC-FB34-6140-8B14-AE8FAD444EB5}" type="pres">
      <dgm:prSet presAssocID="{03F80C85-A5BD-5C4C-BA36-720A42F56882}" presName="parTxOnlySpace" presStyleCnt="0"/>
      <dgm:spPr/>
    </dgm:pt>
    <dgm:pt modelId="{E8C6DF36-B2D5-944B-BF83-26BC27AC9104}" type="pres">
      <dgm:prSet presAssocID="{27A21D84-EEC3-AB4E-B4DE-7F6B5992C973}" presName="parTxOnly" presStyleLbl="node1" presStyleIdx="3" presStyleCnt="6">
        <dgm:presLayoutVars>
          <dgm:chMax val="0"/>
          <dgm:chPref val="0"/>
          <dgm:bulletEnabled val="1"/>
        </dgm:presLayoutVars>
      </dgm:prSet>
      <dgm:spPr/>
    </dgm:pt>
    <dgm:pt modelId="{262EBD8F-A4A4-344C-93DA-200ADF6D9F4C}" type="pres">
      <dgm:prSet presAssocID="{5D1E1FC4-BE58-3544-8BB6-BCEFF647BA75}" presName="parTxOnlySpace" presStyleCnt="0"/>
      <dgm:spPr/>
    </dgm:pt>
    <dgm:pt modelId="{3326B2B2-0DBD-6F44-891E-B30CE48A3FF4}" type="pres">
      <dgm:prSet presAssocID="{95280BC6-EC0A-5C4E-94EB-4D79C05D8A6F}" presName="parTxOnly" presStyleLbl="node1" presStyleIdx="4" presStyleCnt="6">
        <dgm:presLayoutVars>
          <dgm:chMax val="0"/>
          <dgm:chPref val="0"/>
          <dgm:bulletEnabled val="1"/>
        </dgm:presLayoutVars>
      </dgm:prSet>
      <dgm:spPr/>
    </dgm:pt>
    <dgm:pt modelId="{D31E8419-9385-5149-B7A6-43AA9DD3C1FB}" type="pres">
      <dgm:prSet presAssocID="{E1938823-9372-A84E-842E-D2DC35786EF2}" presName="parTxOnlySpace" presStyleCnt="0"/>
      <dgm:spPr/>
    </dgm:pt>
    <dgm:pt modelId="{9DE3E9A0-072E-FF47-9561-1470CAC4D05C}" type="pres">
      <dgm:prSet presAssocID="{546E991D-DFF7-654B-833E-9EF02AF04138}" presName="parTxOnly" presStyleLbl="node1" presStyleIdx="5" presStyleCnt="6">
        <dgm:presLayoutVars>
          <dgm:chMax val="0"/>
          <dgm:chPref val="0"/>
          <dgm:bulletEnabled val="1"/>
        </dgm:presLayoutVars>
      </dgm:prSet>
      <dgm:spPr/>
    </dgm:pt>
  </dgm:ptLst>
  <dgm:cxnLst>
    <dgm:cxn modelId="{49349D2C-CFCF-8D43-A8DB-4FAFBEB95D32}" srcId="{79F8FDC5-AA3E-B547-9AB5-50C649CFC791}" destId="{546E991D-DFF7-654B-833E-9EF02AF04138}" srcOrd="5" destOrd="0" parTransId="{13229D96-92EF-DD44-8E3B-CB563F36E10E}" sibTransId="{726720C4-5E89-594B-9177-C175614EB066}"/>
    <dgm:cxn modelId="{B168623E-C93E-974A-93B3-783045EFA2E5}" type="presOf" srcId="{546E991D-DFF7-654B-833E-9EF02AF04138}" destId="{9DE3E9A0-072E-FF47-9561-1470CAC4D05C}" srcOrd="0" destOrd="0" presId="urn:microsoft.com/office/officeart/2005/8/layout/chevron1"/>
    <dgm:cxn modelId="{7CD07249-A648-4746-9B00-E2E9F36C40C4}" srcId="{79F8FDC5-AA3E-B547-9AB5-50C649CFC791}" destId="{95280BC6-EC0A-5C4E-94EB-4D79C05D8A6F}" srcOrd="4" destOrd="0" parTransId="{ED8927A6-F36B-ED45-94C1-F72CD318B696}" sibTransId="{E1938823-9372-A84E-842E-D2DC35786EF2}"/>
    <dgm:cxn modelId="{6235DF4C-6AEB-444D-9F0A-F8257F0C0564}" srcId="{79F8FDC5-AA3E-B547-9AB5-50C649CFC791}" destId="{DBFA6706-70BD-CA4F-8200-37CDDCF3C464}" srcOrd="0" destOrd="0" parTransId="{68D58E81-60AE-A24E-AADF-17E7119AA38F}" sibTransId="{D973BB90-B079-4749-9CB7-9F1EC9E4C63E}"/>
    <dgm:cxn modelId="{07ED0B55-9B6E-A140-B89E-B8E11C19CB97}" srcId="{79F8FDC5-AA3E-B547-9AB5-50C649CFC791}" destId="{29016B58-0E7E-3345-B6CE-AF682FED78D8}" srcOrd="1" destOrd="0" parTransId="{B7BC8A69-EC57-E842-90AD-65D44A58056F}" sibTransId="{3E15FD49-50ED-1747-A66B-269E42424823}"/>
    <dgm:cxn modelId="{A2585D5A-D722-0D4D-9D04-4F67A7750738}" type="presOf" srcId="{79F8FDC5-AA3E-B547-9AB5-50C649CFC791}" destId="{C58AD629-5553-E54A-94A2-D6C69799E4A5}" srcOrd="0" destOrd="0" presId="urn:microsoft.com/office/officeart/2005/8/layout/chevron1"/>
    <dgm:cxn modelId="{AF49B971-7E77-E742-9964-EECC50E6DDA5}" srcId="{79F8FDC5-AA3E-B547-9AB5-50C649CFC791}" destId="{4A584895-B70F-5045-94A4-3EA1D22FA42B}" srcOrd="2" destOrd="0" parTransId="{76E7C571-1075-424D-8FE3-D14113B16FF7}" sibTransId="{03F80C85-A5BD-5C4C-BA36-720A42F56882}"/>
    <dgm:cxn modelId="{1573047D-48EC-F146-AFE8-823A678292DE}" type="presOf" srcId="{95280BC6-EC0A-5C4E-94EB-4D79C05D8A6F}" destId="{3326B2B2-0DBD-6F44-891E-B30CE48A3FF4}" srcOrd="0" destOrd="0" presId="urn:microsoft.com/office/officeart/2005/8/layout/chevron1"/>
    <dgm:cxn modelId="{E3B9F1A4-0D6A-6A44-856A-402E1E759CA3}" type="presOf" srcId="{27A21D84-EEC3-AB4E-B4DE-7F6B5992C973}" destId="{E8C6DF36-B2D5-944B-BF83-26BC27AC9104}" srcOrd="0" destOrd="0" presId="urn:microsoft.com/office/officeart/2005/8/layout/chevron1"/>
    <dgm:cxn modelId="{69C35EAC-4B6D-5643-8353-CDAFD1A2B9C8}" type="presOf" srcId="{DBFA6706-70BD-CA4F-8200-37CDDCF3C464}" destId="{EC4D3C77-974C-8849-AC4F-0ABDC0FD3BB3}" srcOrd="0" destOrd="0" presId="urn:microsoft.com/office/officeart/2005/8/layout/chevron1"/>
    <dgm:cxn modelId="{35AAB0C3-9D10-8447-8D59-7710ACC0E5BF}" type="presOf" srcId="{4A584895-B70F-5045-94A4-3EA1D22FA42B}" destId="{33D538C9-4794-0547-8260-8BE0D1E909E6}" srcOrd="0" destOrd="0" presId="urn:microsoft.com/office/officeart/2005/8/layout/chevron1"/>
    <dgm:cxn modelId="{D5BB1EFB-BB8B-6644-8B6D-C51568195794}" type="presOf" srcId="{29016B58-0E7E-3345-B6CE-AF682FED78D8}" destId="{5D4A3405-702D-854D-BCAD-9BC68DB6596C}" srcOrd="0" destOrd="0" presId="urn:microsoft.com/office/officeart/2005/8/layout/chevron1"/>
    <dgm:cxn modelId="{1D79E4FD-96C4-7D46-8470-F31A10DCC6E2}" srcId="{79F8FDC5-AA3E-B547-9AB5-50C649CFC791}" destId="{27A21D84-EEC3-AB4E-B4DE-7F6B5992C973}" srcOrd="3" destOrd="0" parTransId="{01AEA811-5A65-A44D-9925-564232774D75}" sibTransId="{5D1E1FC4-BE58-3544-8BB6-BCEFF647BA75}"/>
    <dgm:cxn modelId="{BCA9D10A-548D-5148-BFC4-2615127BF1F7}" type="presParOf" srcId="{C58AD629-5553-E54A-94A2-D6C69799E4A5}" destId="{EC4D3C77-974C-8849-AC4F-0ABDC0FD3BB3}" srcOrd="0" destOrd="0" presId="urn:microsoft.com/office/officeart/2005/8/layout/chevron1"/>
    <dgm:cxn modelId="{69753B72-41FE-3544-A07A-4190CABC35D7}" type="presParOf" srcId="{C58AD629-5553-E54A-94A2-D6C69799E4A5}" destId="{BE494377-A1F4-694B-9D63-FDB12ACFE9B5}" srcOrd="1" destOrd="0" presId="urn:microsoft.com/office/officeart/2005/8/layout/chevron1"/>
    <dgm:cxn modelId="{0C018199-5EE8-394D-B115-F04712033868}" type="presParOf" srcId="{C58AD629-5553-E54A-94A2-D6C69799E4A5}" destId="{5D4A3405-702D-854D-BCAD-9BC68DB6596C}" srcOrd="2" destOrd="0" presId="urn:microsoft.com/office/officeart/2005/8/layout/chevron1"/>
    <dgm:cxn modelId="{A2558BDB-DD5C-C347-ADC0-85C122228CBF}" type="presParOf" srcId="{C58AD629-5553-E54A-94A2-D6C69799E4A5}" destId="{D2AD4A24-2035-944A-9D2A-8981493C724D}" srcOrd="3" destOrd="0" presId="urn:microsoft.com/office/officeart/2005/8/layout/chevron1"/>
    <dgm:cxn modelId="{E84CD08B-D5E6-D346-8C6D-72D081C341B7}" type="presParOf" srcId="{C58AD629-5553-E54A-94A2-D6C69799E4A5}" destId="{33D538C9-4794-0547-8260-8BE0D1E909E6}" srcOrd="4" destOrd="0" presId="urn:microsoft.com/office/officeart/2005/8/layout/chevron1"/>
    <dgm:cxn modelId="{04C3DB03-AFD4-F74B-B0AE-F72D2BE64701}" type="presParOf" srcId="{C58AD629-5553-E54A-94A2-D6C69799E4A5}" destId="{CCAF1DBC-FB34-6140-8B14-AE8FAD444EB5}" srcOrd="5" destOrd="0" presId="urn:microsoft.com/office/officeart/2005/8/layout/chevron1"/>
    <dgm:cxn modelId="{DED27BBD-7E14-044F-B6A1-34F2DD47E03C}" type="presParOf" srcId="{C58AD629-5553-E54A-94A2-D6C69799E4A5}" destId="{E8C6DF36-B2D5-944B-BF83-26BC27AC9104}" srcOrd="6" destOrd="0" presId="urn:microsoft.com/office/officeart/2005/8/layout/chevron1"/>
    <dgm:cxn modelId="{2B7FDC32-1DAF-B240-BC62-60A3C56DE42C}" type="presParOf" srcId="{C58AD629-5553-E54A-94A2-D6C69799E4A5}" destId="{262EBD8F-A4A4-344C-93DA-200ADF6D9F4C}" srcOrd="7" destOrd="0" presId="urn:microsoft.com/office/officeart/2005/8/layout/chevron1"/>
    <dgm:cxn modelId="{9BBCB094-BFC7-C543-9D22-08CB17F5F02F}" type="presParOf" srcId="{C58AD629-5553-E54A-94A2-D6C69799E4A5}" destId="{3326B2B2-0DBD-6F44-891E-B30CE48A3FF4}" srcOrd="8" destOrd="0" presId="urn:microsoft.com/office/officeart/2005/8/layout/chevron1"/>
    <dgm:cxn modelId="{FD583470-B9E2-B94D-9913-10D7B86A454F}" type="presParOf" srcId="{C58AD629-5553-E54A-94A2-D6C69799E4A5}" destId="{D31E8419-9385-5149-B7A6-43AA9DD3C1FB}" srcOrd="9" destOrd="0" presId="urn:microsoft.com/office/officeart/2005/8/layout/chevron1"/>
    <dgm:cxn modelId="{D41A8C33-BEFA-C241-BD6A-CFA9389E8B71}" type="presParOf" srcId="{C58AD629-5553-E54A-94A2-D6C69799E4A5}" destId="{9DE3E9A0-072E-FF47-9561-1470CAC4D05C}"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F8FDC5-AA3E-B547-9AB5-50C649CFC791}" type="doc">
      <dgm:prSet loTypeId="urn:microsoft.com/office/officeart/2005/8/layout/chevron1" loCatId="" qsTypeId="urn:microsoft.com/office/officeart/2005/8/quickstyle/simple2" qsCatId="simple" csTypeId="urn:microsoft.com/office/officeart/2005/8/colors/accent1_3" csCatId="accent1" phldr="1"/>
      <dgm:spPr/>
    </dgm:pt>
    <dgm:pt modelId="{4A584895-B70F-5045-94A4-3EA1D22FA42B}">
      <dgm:prSet phldrT="[Text]" custT="1"/>
      <dgm:spPr/>
      <dgm:t>
        <a:bodyPr/>
        <a:lstStyle/>
        <a:p>
          <a:r>
            <a:rPr lang="en-US" sz="1200" dirty="0"/>
            <a:t>Stream events &amp; meta data</a:t>
          </a:r>
        </a:p>
      </dgm:t>
    </dgm:pt>
    <dgm:pt modelId="{76E7C571-1075-424D-8FE3-D14113B16FF7}" type="parTrans" cxnId="{AF49B971-7E77-E742-9964-EECC50E6DDA5}">
      <dgm:prSet/>
      <dgm:spPr/>
      <dgm:t>
        <a:bodyPr/>
        <a:lstStyle/>
        <a:p>
          <a:endParaRPr lang="en-US" sz="1200"/>
        </a:p>
      </dgm:t>
    </dgm:pt>
    <dgm:pt modelId="{03F80C85-A5BD-5C4C-BA36-720A42F56882}" type="sibTrans" cxnId="{AF49B971-7E77-E742-9964-EECC50E6DDA5}">
      <dgm:prSet/>
      <dgm:spPr/>
      <dgm:t>
        <a:bodyPr/>
        <a:lstStyle/>
        <a:p>
          <a:endParaRPr lang="en-US" sz="1200"/>
        </a:p>
      </dgm:t>
    </dgm:pt>
    <dgm:pt modelId="{27A21D84-EEC3-AB4E-B4DE-7F6B5992C973}">
      <dgm:prSet phldrT="[Text]" custT="1"/>
      <dgm:spPr/>
      <dgm:t>
        <a:bodyPr/>
        <a:lstStyle/>
        <a:p>
          <a:r>
            <a:rPr lang="en-US" sz="1200" dirty="0"/>
            <a:t>Data reduction &amp; visualization</a:t>
          </a:r>
        </a:p>
      </dgm:t>
    </dgm:pt>
    <dgm:pt modelId="{01AEA811-5A65-A44D-9925-564232774D75}" type="parTrans" cxnId="{1D79E4FD-96C4-7D46-8470-F31A10DCC6E2}">
      <dgm:prSet/>
      <dgm:spPr/>
      <dgm:t>
        <a:bodyPr/>
        <a:lstStyle/>
        <a:p>
          <a:endParaRPr lang="en-US" sz="1200"/>
        </a:p>
      </dgm:t>
    </dgm:pt>
    <dgm:pt modelId="{5D1E1FC4-BE58-3544-8BB6-BCEFF647BA75}" type="sibTrans" cxnId="{1D79E4FD-96C4-7D46-8470-F31A10DCC6E2}">
      <dgm:prSet/>
      <dgm:spPr/>
      <dgm:t>
        <a:bodyPr/>
        <a:lstStyle/>
        <a:p>
          <a:endParaRPr lang="en-US" sz="1200"/>
        </a:p>
      </dgm:t>
    </dgm:pt>
    <dgm:pt modelId="{95280BC6-EC0A-5C4E-94EB-4D79C05D8A6F}">
      <dgm:prSet phldrT="[Text]" custT="1"/>
      <dgm:spPr/>
      <dgm:t>
        <a:bodyPr/>
        <a:lstStyle/>
        <a:p>
          <a:r>
            <a:rPr lang="en-US" sz="1200" dirty="0"/>
            <a:t>Data analysis</a:t>
          </a:r>
        </a:p>
      </dgm:t>
    </dgm:pt>
    <dgm:pt modelId="{ED8927A6-F36B-ED45-94C1-F72CD318B696}" type="parTrans" cxnId="{7CD07249-A648-4746-9B00-E2E9F36C40C4}">
      <dgm:prSet/>
      <dgm:spPr/>
      <dgm:t>
        <a:bodyPr/>
        <a:lstStyle/>
        <a:p>
          <a:endParaRPr lang="en-US" sz="1200"/>
        </a:p>
      </dgm:t>
    </dgm:pt>
    <dgm:pt modelId="{E1938823-9372-A84E-842E-D2DC35786EF2}" type="sibTrans" cxnId="{7CD07249-A648-4746-9B00-E2E9F36C40C4}">
      <dgm:prSet/>
      <dgm:spPr/>
      <dgm:t>
        <a:bodyPr/>
        <a:lstStyle/>
        <a:p>
          <a:endParaRPr lang="en-US" sz="1200"/>
        </a:p>
      </dgm:t>
    </dgm:pt>
    <dgm:pt modelId="{546E991D-DFF7-654B-833E-9EF02AF04138}">
      <dgm:prSet phldrT="[Text]" custT="1"/>
      <dgm:spPr/>
      <dgm:t>
        <a:bodyPr/>
        <a:lstStyle/>
        <a:p>
          <a:r>
            <a:rPr lang="en-US" sz="1200" u="sng" dirty="0"/>
            <a:t>FAIR</a:t>
          </a:r>
          <a:r>
            <a:rPr lang="en-US" sz="1200" dirty="0"/>
            <a:t> Data management</a:t>
          </a:r>
        </a:p>
      </dgm:t>
    </dgm:pt>
    <dgm:pt modelId="{13229D96-92EF-DD44-8E3B-CB563F36E10E}" type="parTrans" cxnId="{49349D2C-CFCF-8D43-A8DB-4FAFBEB95D32}">
      <dgm:prSet/>
      <dgm:spPr/>
      <dgm:t>
        <a:bodyPr/>
        <a:lstStyle/>
        <a:p>
          <a:endParaRPr lang="en-US" sz="1200"/>
        </a:p>
      </dgm:t>
    </dgm:pt>
    <dgm:pt modelId="{726720C4-5E89-594B-9177-C175614EB066}" type="sibTrans" cxnId="{49349D2C-CFCF-8D43-A8DB-4FAFBEB95D32}">
      <dgm:prSet/>
      <dgm:spPr/>
      <dgm:t>
        <a:bodyPr/>
        <a:lstStyle/>
        <a:p>
          <a:endParaRPr lang="en-US" sz="1200"/>
        </a:p>
      </dgm:t>
    </dgm:pt>
    <dgm:pt modelId="{29016B58-0E7E-3345-B6CE-AF682FED78D8}">
      <dgm:prSet phldrT="[Text]" custT="1"/>
      <dgm:spPr/>
      <dgm:t>
        <a:bodyPr/>
        <a:lstStyle/>
        <a:p>
          <a:r>
            <a:rPr lang="en-US" sz="1200" dirty="0"/>
            <a:t>Experiment control</a:t>
          </a:r>
        </a:p>
      </dgm:t>
    </dgm:pt>
    <dgm:pt modelId="{3E15FD49-50ED-1747-A66B-269E42424823}" type="sibTrans" cxnId="{07ED0B55-9B6E-A140-B89E-B8E11C19CB97}">
      <dgm:prSet/>
      <dgm:spPr/>
      <dgm:t>
        <a:bodyPr/>
        <a:lstStyle/>
        <a:p>
          <a:endParaRPr lang="en-US" sz="1200"/>
        </a:p>
      </dgm:t>
    </dgm:pt>
    <dgm:pt modelId="{B7BC8A69-EC57-E842-90AD-65D44A58056F}" type="parTrans" cxnId="{07ED0B55-9B6E-A140-B89E-B8E11C19CB97}">
      <dgm:prSet/>
      <dgm:spPr/>
      <dgm:t>
        <a:bodyPr/>
        <a:lstStyle/>
        <a:p>
          <a:endParaRPr lang="en-US" sz="1200"/>
        </a:p>
      </dgm:t>
    </dgm:pt>
    <dgm:pt modelId="{DBFA6706-70BD-CA4F-8200-37CDDCF3C464}">
      <dgm:prSet phldrT="[Text]" custT="1"/>
      <dgm:spPr/>
      <dgm:t>
        <a:bodyPr/>
        <a:lstStyle/>
        <a:p>
          <a:r>
            <a:rPr lang="en-US" sz="1200" dirty="0"/>
            <a:t>User </a:t>
          </a:r>
          <a:r>
            <a:rPr lang="en-US" sz="1200"/>
            <a:t>office software</a:t>
          </a:r>
          <a:endParaRPr lang="en-US" sz="1200" dirty="0"/>
        </a:p>
      </dgm:t>
    </dgm:pt>
    <dgm:pt modelId="{68D58E81-60AE-A24E-AADF-17E7119AA38F}" type="parTrans" cxnId="{6235DF4C-6AEB-444D-9F0A-F8257F0C0564}">
      <dgm:prSet/>
      <dgm:spPr/>
      <dgm:t>
        <a:bodyPr/>
        <a:lstStyle/>
        <a:p>
          <a:endParaRPr lang="en-US"/>
        </a:p>
      </dgm:t>
    </dgm:pt>
    <dgm:pt modelId="{D973BB90-B079-4749-9CB7-9F1EC9E4C63E}" type="sibTrans" cxnId="{6235DF4C-6AEB-444D-9F0A-F8257F0C0564}">
      <dgm:prSet/>
      <dgm:spPr/>
      <dgm:t>
        <a:bodyPr/>
        <a:lstStyle/>
        <a:p>
          <a:endParaRPr lang="en-US"/>
        </a:p>
      </dgm:t>
    </dgm:pt>
    <dgm:pt modelId="{C58AD629-5553-E54A-94A2-D6C69799E4A5}" type="pres">
      <dgm:prSet presAssocID="{79F8FDC5-AA3E-B547-9AB5-50C649CFC791}" presName="Name0" presStyleCnt="0">
        <dgm:presLayoutVars>
          <dgm:dir/>
          <dgm:animLvl val="lvl"/>
          <dgm:resizeHandles val="exact"/>
        </dgm:presLayoutVars>
      </dgm:prSet>
      <dgm:spPr/>
    </dgm:pt>
    <dgm:pt modelId="{EC4D3C77-974C-8849-AC4F-0ABDC0FD3BB3}" type="pres">
      <dgm:prSet presAssocID="{DBFA6706-70BD-CA4F-8200-37CDDCF3C464}" presName="parTxOnly" presStyleLbl="node1" presStyleIdx="0" presStyleCnt="6">
        <dgm:presLayoutVars>
          <dgm:chMax val="0"/>
          <dgm:chPref val="0"/>
          <dgm:bulletEnabled val="1"/>
        </dgm:presLayoutVars>
      </dgm:prSet>
      <dgm:spPr/>
    </dgm:pt>
    <dgm:pt modelId="{BE494377-A1F4-694B-9D63-FDB12ACFE9B5}" type="pres">
      <dgm:prSet presAssocID="{D973BB90-B079-4749-9CB7-9F1EC9E4C63E}" presName="parTxOnlySpace" presStyleCnt="0"/>
      <dgm:spPr/>
    </dgm:pt>
    <dgm:pt modelId="{5D4A3405-702D-854D-BCAD-9BC68DB6596C}" type="pres">
      <dgm:prSet presAssocID="{29016B58-0E7E-3345-B6CE-AF682FED78D8}" presName="parTxOnly" presStyleLbl="node1" presStyleIdx="1" presStyleCnt="6">
        <dgm:presLayoutVars>
          <dgm:chMax val="0"/>
          <dgm:chPref val="0"/>
          <dgm:bulletEnabled val="1"/>
        </dgm:presLayoutVars>
      </dgm:prSet>
      <dgm:spPr/>
    </dgm:pt>
    <dgm:pt modelId="{D2AD4A24-2035-944A-9D2A-8981493C724D}" type="pres">
      <dgm:prSet presAssocID="{3E15FD49-50ED-1747-A66B-269E42424823}" presName="parTxOnlySpace" presStyleCnt="0"/>
      <dgm:spPr/>
    </dgm:pt>
    <dgm:pt modelId="{33D538C9-4794-0547-8260-8BE0D1E909E6}" type="pres">
      <dgm:prSet presAssocID="{4A584895-B70F-5045-94A4-3EA1D22FA42B}" presName="parTxOnly" presStyleLbl="node1" presStyleIdx="2" presStyleCnt="6">
        <dgm:presLayoutVars>
          <dgm:chMax val="0"/>
          <dgm:chPref val="0"/>
          <dgm:bulletEnabled val="1"/>
        </dgm:presLayoutVars>
      </dgm:prSet>
      <dgm:spPr/>
    </dgm:pt>
    <dgm:pt modelId="{CCAF1DBC-FB34-6140-8B14-AE8FAD444EB5}" type="pres">
      <dgm:prSet presAssocID="{03F80C85-A5BD-5C4C-BA36-720A42F56882}" presName="parTxOnlySpace" presStyleCnt="0"/>
      <dgm:spPr/>
    </dgm:pt>
    <dgm:pt modelId="{E8C6DF36-B2D5-944B-BF83-26BC27AC9104}" type="pres">
      <dgm:prSet presAssocID="{27A21D84-EEC3-AB4E-B4DE-7F6B5992C973}" presName="parTxOnly" presStyleLbl="node1" presStyleIdx="3" presStyleCnt="6">
        <dgm:presLayoutVars>
          <dgm:chMax val="0"/>
          <dgm:chPref val="0"/>
          <dgm:bulletEnabled val="1"/>
        </dgm:presLayoutVars>
      </dgm:prSet>
      <dgm:spPr/>
    </dgm:pt>
    <dgm:pt modelId="{262EBD8F-A4A4-344C-93DA-200ADF6D9F4C}" type="pres">
      <dgm:prSet presAssocID="{5D1E1FC4-BE58-3544-8BB6-BCEFF647BA75}" presName="parTxOnlySpace" presStyleCnt="0"/>
      <dgm:spPr/>
    </dgm:pt>
    <dgm:pt modelId="{3326B2B2-0DBD-6F44-891E-B30CE48A3FF4}" type="pres">
      <dgm:prSet presAssocID="{95280BC6-EC0A-5C4E-94EB-4D79C05D8A6F}" presName="parTxOnly" presStyleLbl="node1" presStyleIdx="4" presStyleCnt="6">
        <dgm:presLayoutVars>
          <dgm:chMax val="0"/>
          <dgm:chPref val="0"/>
          <dgm:bulletEnabled val="1"/>
        </dgm:presLayoutVars>
      </dgm:prSet>
      <dgm:spPr/>
    </dgm:pt>
    <dgm:pt modelId="{D31E8419-9385-5149-B7A6-43AA9DD3C1FB}" type="pres">
      <dgm:prSet presAssocID="{E1938823-9372-A84E-842E-D2DC35786EF2}" presName="parTxOnlySpace" presStyleCnt="0"/>
      <dgm:spPr/>
    </dgm:pt>
    <dgm:pt modelId="{9DE3E9A0-072E-FF47-9561-1470CAC4D05C}" type="pres">
      <dgm:prSet presAssocID="{546E991D-DFF7-654B-833E-9EF02AF04138}" presName="parTxOnly" presStyleLbl="node1" presStyleIdx="5" presStyleCnt="6">
        <dgm:presLayoutVars>
          <dgm:chMax val="0"/>
          <dgm:chPref val="0"/>
          <dgm:bulletEnabled val="1"/>
        </dgm:presLayoutVars>
      </dgm:prSet>
      <dgm:spPr/>
    </dgm:pt>
  </dgm:ptLst>
  <dgm:cxnLst>
    <dgm:cxn modelId="{49349D2C-CFCF-8D43-A8DB-4FAFBEB95D32}" srcId="{79F8FDC5-AA3E-B547-9AB5-50C649CFC791}" destId="{546E991D-DFF7-654B-833E-9EF02AF04138}" srcOrd="5" destOrd="0" parTransId="{13229D96-92EF-DD44-8E3B-CB563F36E10E}" sibTransId="{726720C4-5E89-594B-9177-C175614EB066}"/>
    <dgm:cxn modelId="{B168623E-C93E-974A-93B3-783045EFA2E5}" type="presOf" srcId="{546E991D-DFF7-654B-833E-9EF02AF04138}" destId="{9DE3E9A0-072E-FF47-9561-1470CAC4D05C}" srcOrd="0" destOrd="0" presId="urn:microsoft.com/office/officeart/2005/8/layout/chevron1"/>
    <dgm:cxn modelId="{7CD07249-A648-4746-9B00-E2E9F36C40C4}" srcId="{79F8FDC5-AA3E-B547-9AB5-50C649CFC791}" destId="{95280BC6-EC0A-5C4E-94EB-4D79C05D8A6F}" srcOrd="4" destOrd="0" parTransId="{ED8927A6-F36B-ED45-94C1-F72CD318B696}" sibTransId="{E1938823-9372-A84E-842E-D2DC35786EF2}"/>
    <dgm:cxn modelId="{6235DF4C-6AEB-444D-9F0A-F8257F0C0564}" srcId="{79F8FDC5-AA3E-B547-9AB5-50C649CFC791}" destId="{DBFA6706-70BD-CA4F-8200-37CDDCF3C464}" srcOrd="0" destOrd="0" parTransId="{68D58E81-60AE-A24E-AADF-17E7119AA38F}" sibTransId="{D973BB90-B079-4749-9CB7-9F1EC9E4C63E}"/>
    <dgm:cxn modelId="{07ED0B55-9B6E-A140-B89E-B8E11C19CB97}" srcId="{79F8FDC5-AA3E-B547-9AB5-50C649CFC791}" destId="{29016B58-0E7E-3345-B6CE-AF682FED78D8}" srcOrd="1" destOrd="0" parTransId="{B7BC8A69-EC57-E842-90AD-65D44A58056F}" sibTransId="{3E15FD49-50ED-1747-A66B-269E42424823}"/>
    <dgm:cxn modelId="{A2585D5A-D722-0D4D-9D04-4F67A7750738}" type="presOf" srcId="{79F8FDC5-AA3E-B547-9AB5-50C649CFC791}" destId="{C58AD629-5553-E54A-94A2-D6C69799E4A5}" srcOrd="0" destOrd="0" presId="urn:microsoft.com/office/officeart/2005/8/layout/chevron1"/>
    <dgm:cxn modelId="{AF49B971-7E77-E742-9964-EECC50E6DDA5}" srcId="{79F8FDC5-AA3E-B547-9AB5-50C649CFC791}" destId="{4A584895-B70F-5045-94A4-3EA1D22FA42B}" srcOrd="2" destOrd="0" parTransId="{76E7C571-1075-424D-8FE3-D14113B16FF7}" sibTransId="{03F80C85-A5BD-5C4C-BA36-720A42F56882}"/>
    <dgm:cxn modelId="{1573047D-48EC-F146-AFE8-823A678292DE}" type="presOf" srcId="{95280BC6-EC0A-5C4E-94EB-4D79C05D8A6F}" destId="{3326B2B2-0DBD-6F44-891E-B30CE48A3FF4}" srcOrd="0" destOrd="0" presId="urn:microsoft.com/office/officeart/2005/8/layout/chevron1"/>
    <dgm:cxn modelId="{E3B9F1A4-0D6A-6A44-856A-402E1E759CA3}" type="presOf" srcId="{27A21D84-EEC3-AB4E-B4DE-7F6B5992C973}" destId="{E8C6DF36-B2D5-944B-BF83-26BC27AC9104}" srcOrd="0" destOrd="0" presId="urn:microsoft.com/office/officeart/2005/8/layout/chevron1"/>
    <dgm:cxn modelId="{69C35EAC-4B6D-5643-8353-CDAFD1A2B9C8}" type="presOf" srcId="{DBFA6706-70BD-CA4F-8200-37CDDCF3C464}" destId="{EC4D3C77-974C-8849-AC4F-0ABDC0FD3BB3}" srcOrd="0" destOrd="0" presId="urn:microsoft.com/office/officeart/2005/8/layout/chevron1"/>
    <dgm:cxn modelId="{35AAB0C3-9D10-8447-8D59-7710ACC0E5BF}" type="presOf" srcId="{4A584895-B70F-5045-94A4-3EA1D22FA42B}" destId="{33D538C9-4794-0547-8260-8BE0D1E909E6}" srcOrd="0" destOrd="0" presId="urn:microsoft.com/office/officeart/2005/8/layout/chevron1"/>
    <dgm:cxn modelId="{D5BB1EFB-BB8B-6644-8B6D-C51568195794}" type="presOf" srcId="{29016B58-0E7E-3345-B6CE-AF682FED78D8}" destId="{5D4A3405-702D-854D-BCAD-9BC68DB6596C}" srcOrd="0" destOrd="0" presId="urn:microsoft.com/office/officeart/2005/8/layout/chevron1"/>
    <dgm:cxn modelId="{1D79E4FD-96C4-7D46-8470-F31A10DCC6E2}" srcId="{79F8FDC5-AA3E-B547-9AB5-50C649CFC791}" destId="{27A21D84-EEC3-AB4E-B4DE-7F6B5992C973}" srcOrd="3" destOrd="0" parTransId="{01AEA811-5A65-A44D-9925-564232774D75}" sibTransId="{5D1E1FC4-BE58-3544-8BB6-BCEFF647BA75}"/>
    <dgm:cxn modelId="{BCA9D10A-548D-5148-BFC4-2615127BF1F7}" type="presParOf" srcId="{C58AD629-5553-E54A-94A2-D6C69799E4A5}" destId="{EC4D3C77-974C-8849-AC4F-0ABDC0FD3BB3}" srcOrd="0" destOrd="0" presId="urn:microsoft.com/office/officeart/2005/8/layout/chevron1"/>
    <dgm:cxn modelId="{69753B72-41FE-3544-A07A-4190CABC35D7}" type="presParOf" srcId="{C58AD629-5553-E54A-94A2-D6C69799E4A5}" destId="{BE494377-A1F4-694B-9D63-FDB12ACFE9B5}" srcOrd="1" destOrd="0" presId="urn:microsoft.com/office/officeart/2005/8/layout/chevron1"/>
    <dgm:cxn modelId="{0C018199-5EE8-394D-B115-F04712033868}" type="presParOf" srcId="{C58AD629-5553-E54A-94A2-D6C69799E4A5}" destId="{5D4A3405-702D-854D-BCAD-9BC68DB6596C}" srcOrd="2" destOrd="0" presId="urn:microsoft.com/office/officeart/2005/8/layout/chevron1"/>
    <dgm:cxn modelId="{A2558BDB-DD5C-C347-ADC0-85C122228CBF}" type="presParOf" srcId="{C58AD629-5553-E54A-94A2-D6C69799E4A5}" destId="{D2AD4A24-2035-944A-9D2A-8981493C724D}" srcOrd="3" destOrd="0" presId="urn:microsoft.com/office/officeart/2005/8/layout/chevron1"/>
    <dgm:cxn modelId="{E84CD08B-D5E6-D346-8C6D-72D081C341B7}" type="presParOf" srcId="{C58AD629-5553-E54A-94A2-D6C69799E4A5}" destId="{33D538C9-4794-0547-8260-8BE0D1E909E6}" srcOrd="4" destOrd="0" presId="urn:microsoft.com/office/officeart/2005/8/layout/chevron1"/>
    <dgm:cxn modelId="{04C3DB03-AFD4-F74B-B0AE-F72D2BE64701}" type="presParOf" srcId="{C58AD629-5553-E54A-94A2-D6C69799E4A5}" destId="{CCAF1DBC-FB34-6140-8B14-AE8FAD444EB5}" srcOrd="5" destOrd="0" presId="urn:microsoft.com/office/officeart/2005/8/layout/chevron1"/>
    <dgm:cxn modelId="{DED27BBD-7E14-044F-B6A1-34F2DD47E03C}" type="presParOf" srcId="{C58AD629-5553-E54A-94A2-D6C69799E4A5}" destId="{E8C6DF36-B2D5-944B-BF83-26BC27AC9104}" srcOrd="6" destOrd="0" presId="urn:microsoft.com/office/officeart/2005/8/layout/chevron1"/>
    <dgm:cxn modelId="{2B7FDC32-1DAF-B240-BC62-60A3C56DE42C}" type="presParOf" srcId="{C58AD629-5553-E54A-94A2-D6C69799E4A5}" destId="{262EBD8F-A4A4-344C-93DA-200ADF6D9F4C}" srcOrd="7" destOrd="0" presId="urn:microsoft.com/office/officeart/2005/8/layout/chevron1"/>
    <dgm:cxn modelId="{9BBCB094-BFC7-C543-9D22-08CB17F5F02F}" type="presParOf" srcId="{C58AD629-5553-E54A-94A2-D6C69799E4A5}" destId="{3326B2B2-0DBD-6F44-891E-B30CE48A3FF4}" srcOrd="8" destOrd="0" presId="urn:microsoft.com/office/officeart/2005/8/layout/chevron1"/>
    <dgm:cxn modelId="{FD583470-B9E2-B94D-9913-10D7B86A454F}" type="presParOf" srcId="{C58AD629-5553-E54A-94A2-D6C69799E4A5}" destId="{D31E8419-9385-5149-B7A6-43AA9DD3C1FB}" srcOrd="9" destOrd="0" presId="urn:microsoft.com/office/officeart/2005/8/layout/chevron1"/>
    <dgm:cxn modelId="{D41A8C33-BEFA-C241-BD6A-CFA9389E8B71}" type="presParOf" srcId="{C58AD629-5553-E54A-94A2-D6C69799E4A5}" destId="{9DE3E9A0-072E-FF47-9561-1470CAC4D05C}"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AA9A6-DCAC-3D4F-99B9-69A3D9F1DF39}">
      <dsp:nvSpPr>
        <dsp:cNvPr id="0" name=""/>
        <dsp:cNvSpPr/>
      </dsp:nvSpPr>
      <dsp:spPr>
        <a:xfrm>
          <a:off x="5069979" y="1004524"/>
          <a:ext cx="194814" cy="636448"/>
        </a:xfrm>
        <a:custGeom>
          <a:avLst/>
          <a:gdLst/>
          <a:ahLst/>
          <a:cxnLst/>
          <a:rect l="0" t="0" r="0" b="0"/>
          <a:pathLst>
            <a:path>
              <a:moveTo>
                <a:pt x="194814" y="0"/>
              </a:moveTo>
              <a:lnTo>
                <a:pt x="194814" y="636448"/>
              </a:lnTo>
              <a:lnTo>
                <a:pt x="0" y="6364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C36753-42EE-8541-B88A-8276553FC712}">
      <dsp:nvSpPr>
        <dsp:cNvPr id="0" name=""/>
        <dsp:cNvSpPr/>
      </dsp:nvSpPr>
      <dsp:spPr>
        <a:xfrm>
          <a:off x="5264794" y="1004524"/>
          <a:ext cx="4590498" cy="1272897"/>
        </a:xfrm>
        <a:custGeom>
          <a:avLst/>
          <a:gdLst/>
          <a:ahLst/>
          <a:cxnLst/>
          <a:rect l="0" t="0" r="0" b="0"/>
          <a:pathLst>
            <a:path>
              <a:moveTo>
                <a:pt x="0" y="0"/>
              </a:moveTo>
              <a:lnTo>
                <a:pt x="0" y="1135109"/>
              </a:lnTo>
              <a:lnTo>
                <a:pt x="4590498" y="1135109"/>
              </a:lnTo>
              <a:lnTo>
                <a:pt x="4590498" y="12728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F92959-2C1E-9447-A796-3A38DD2C3383}">
      <dsp:nvSpPr>
        <dsp:cNvPr id="0" name=""/>
        <dsp:cNvSpPr/>
      </dsp:nvSpPr>
      <dsp:spPr>
        <a:xfrm>
          <a:off x="5264794" y="1004524"/>
          <a:ext cx="3060332" cy="1272897"/>
        </a:xfrm>
        <a:custGeom>
          <a:avLst/>
          <a:gdLst/>
          <a:ahLst/>
          <a:cxnLst/>
          <a:rect l="0" t="0" r="0" b="0"/>
          <a:pathLst>
            <a:path>
              <a:moveTo>
                <a:pt x="0" y="0"/>
              </a:moveTo>
              <a:lnTo>
                <a:pt x="0" y="1135109"/>
              </a:lnTo>
              <a:lnTo>
                <a:pt x="3060332" y="1135109"/>
              </a:lnTo>
              <a:lnTo>
                <a:pt x="3060332" y="12728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9C2C71-2BF5-0743-A936-E86F069AC94B}">
      <dsp:nvSpPr>
        <dsp:cNvPr id="0" name=""/>
        <dsp:cNvSpPr/>
      </dsp:nvSpPr>
      <dsp:spPr>
        <a:xfrm>
          <a:off x="5264794" y="1004524"/>
          <a:ext cx="1530166" cy="1272897"/>
        </a:xfrm>
        <a:custGeom>
          <a:avLst/>
          <a:gdLst/>
          <a:ahLst/>
          <a:cxnLst/>
          <a:rect l="0" t="0" r="0" b="0"/>
          <a:pathLst>
            <a:path>
              <a:moveTo>
                <a:pt x="0" y="0"/>
              </a:moveTo>
              <a:lnTo>
                <a:pt x="0" y="1135109"/>
              </a:lnTo>
              <a:lnTo>
                <a:pt x="1530166" y="1135109"/>
              </a:lnTo>
              <a:lnTo>
                <a:pt x="1530166" y="12728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DC4CFF-04E3-F447-BCD1-5EDE6F4EDF37}">
      <dsp:nvSpPr>
        <dsp:cNvPr id="0" name=""/>
        <dsp:cNvSpPr/>
      </dsp:nvSpPr>
      <dsp:spPr>
        <a:xfrm>
          <a:off x="5264794" y="3152223"/>
          <a:ext cx="3060332" cy="275575"/>
        </a:xfrm>
        <a:custGeom>
          <a:avLst/>
          <a:gdLst/>
          <a:ahLst/>
          <a:cxnLst/>
          <a:rect l="0" t="0" r="0" b="0"/>
          <a:pathLst>
            <a:path>
              <a:moveTo>
                <a:pt x="0" y="0"/>
              </a:moveTo>
              <a:lnTo>
                <a:pt x="0" y="137787"/>
              </a:lnTo>
              <a:lnTo>
                <a:pt x="3060332" y="137787"/>
              </a:lnTo>
              <a:lnTo>
                <a:pt x="3060332" y="2755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CF306F-E9DA-BE42-A4D5-CB25ECCEA240}">
      <dsp:nvSpPr>
        <dsp:cNvPr id="0" name=""/>
        <dsp:cNvSpPr/>
      </dsp:nvSpPr>
      <dsp:spPr>
        <a:xfrm>
          <a:off x="5264794" y="3152223"/>
          <a:ext cx="1530166" cy="275575"/>
        </a:xfrm>
        <a:custGeom>
          <a:avLst/>
          <a:gdLst/>
          <a:ahLst/>
          <a:cxnLst/>
          <a:rect l="0" t="0" r="0" b="0"/>
          <a:pathLst>
            <a:path>
              <a:moveTo>
                <a:pt x="0" y="0"/>
              </a:moveTo>
              <a:lnTo>
                <a:pt x="0" y="137787"/>
              </a:lnTo>
              <a:lnTo>
                <a:pt x="1530166" y="137787"/>
              </a:lnTo>
              <a:lnTo>
                <a:pt x="1530166" y="2755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4650FF-0687-5549-8FC4-2CAA28CA3BA2}">
      <dsp:nvSpPr>
        <dsp:cNvPr id="0" name=""/>
        <dsp:cNvSpPr/>
      </dsp:nvSpPr>
      <dsp:spPr>
        <a:xfrm>
          <a:off x="5219074" y="3152223"/>
          <a:ext cx="91440" cy="275575"/>
        </a:xfrm>
        <a:custGeom>
          <a:avLst/>
          <a:gdLst/>
          <a:ahLst/>
          <a:cxnLst/>
          <a:rect l="0" t="0" r="0" b="0"/>
          <a:pathLst>
            <a:path>
              <a:moveTo>
                <a:pt x="45720" y="0"/>
              </a:moveTo>
              <a:lnTo>
                <a:pt x="45720" y="2755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AEB509-7A8B-3949-A77C-CE1F66CB1636}">
      <dsp:nvSpPr>
        <dsp:cNvPr id="0" name=""/>
        <dsp:cNvSpPr/>
      </dsp:nvSpPr>
      <dsp:spPr>
        <a:xfrm>
          <a:off x="3734627" y="3152223"/>
          <a:ext cx="1530166" cy="275575"/>
        </a:xfrm>
        <a:custGeom>
          <a:avLst/>
          <a:gdLst/>
          <a:ahLst/>
          <a:cxnLst/>
          <a:rect l="0" t="0" r="0" b="0"/>
          <a:pathLst>
            <a:path>
              <a:moveTo>
                <a:pt x="1530166" y="0"/>
              </a:moveTo>
              <a:lnTo>
                <a:pt x="1530166" y="137787"/>
              </a:lnTo>
              <a:lnTo>
                <a:pt x="0" y="137787"/>
              </a:lnTo>
              <a:lnTo>
                <a:pt x="0" y="2755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F2A4A-1186-DD47-B5F6-E012A7DDE9B1}">
      <dsp:nvSpPr>
        <dsp:cNvPr id="0" name=""/>
        <dsp:cNvSpPr/>
      </dsp:nvSpPr>
      <dsp:spPr>
        <a:xfrm>
          <a:off x="2204461" y="3152223"/>
          <a:ext cx="3060332" cy="275575"/>
        </a:xfrm>
        <a:custGeom>
          <a:avLst/>
          <a:gdLst/>
          <a:ahLst/>
          <a:cxnLst/>
          <a:rect l="0" t="0" r="0" b="0"/>
          <a:pathLst>
            <a:path>
              <a:moveTo>
                <a:pt x="3060332" y="0"/>
              </a:moveTo>
              <a:lnTo>
                <a:pt x="3060332" y="137787"/>
              </a:lnTo>
              <a:lnTo>
                <a:pt x="0" y="137787"/>
              </a:lnTo>
              <a:lnTo>
                <a:pt x="0" y="2755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A3115D-5529-5C4A-AC7A-4C52D01DD1B5}">
      <dsp:nvSpPr>
        <dsp:cNvPr id="0" name=""/>
        <dsp:cNvSpPr/>
      </dsp:nvSpPr>
      <dsp:spPr>
        <a:xfrm>
          <a:off x="5219074" y="1004524"/>
          <a:ext cx="91440" cy="1272897"/>
        </a:xfrm>
        <a:custGeom>
          <a:avLst/>
          <a:gdLst/>
          <a:ahLst/>
          <a:cxnLst/>
          <a:rect l="0" t="0" r="0" b="0"/>
          <a:pathLst>
            <a:path>
              <a:moveTo>
                <a:pt x="45720" y="0"/>
              </a:moveTo>
              <a:lnTo>
                <a:pt x="45720" y="12728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F39242-CE82-FE4A-A85F-1B701012F26B}">
      <dsp:nvSpPr>
        <dsp:cNvPr id="0" name=""/>
        <dsp:cNvSpPr/>
      </dsp:nvSpPr>
      <dsp:spPr>
        <a:xfrm>
          <a:off x="3734627" y="1004524"/>
          <a:ext cx="1530166" cy="1272897"/>
        </a:xfrm>
        <a:custGeom>
          <a:avLst/>
          <a:gdLst/>
          <a:ahLst/>
          <a:cxnLst/>
          <a:rect l="0" t="0" r="0" b="0"/>
          <a:pathLst>
            <a:path>
              <a:moveTo>
                <a:pt x="1530166" y="0"/>
              </a:moveTo>
              <a:lnTo>
                <a:pt x="1530166" y="1135109"/>
              </a:lnTo>
              <a:lnTo>
                <a:pt x="0" y="1135109"/>
              </a:lnTo>
              <a:lnTo>
                <a:pt x="0" y="12728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73BE0F-44E1-DC44-BBDA-401D041DB406}">
      <dsp:nvSpPr>
        <dsp:cNvPr id="0" name=""/>
        <dsp:cNvSpPr/>
      </dsp:nvSpPr>
      <dsp:spPr>
        <a:xfrm>
          <a:off x="2204461" y="1004524"/>
          <a:ext cx="3060332" cy="1272897"/>
        </a:xfrm>
        <a:custGeom>
          <a:avLst/>
          <a:gdLst/>
          <a:ahLst/>
          <a:cxnLst/>
          <a:rect l="0" t="0" r="0" b="0"/>
          <a:pathLst>
            <a:path>
              <a:moveTo>
                <a:pt x="3060332" y="0"/>
              </a:moveTo>
              <a:lnTo>
                <a:pt x="3060332" y="1135109"/>
              </a:lnTo>
              <a:lnTo>
                <a:pt x="0" y="1135109"/>
              </a:lnTo>
              <a:lnTo>
                <a:pt x="0" y="12728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24A688-6BC4-994E-96DC-7D8EB7327A36}">
      <dsp:nvSpPr>
        <dsp:cNvPr id="0" name=""/>
        <dsp:cNvSpPr/>
      </dsp:nvSpPr>
      <dsp:spPr>
        <a:xfrm>
          <a:off x="674295" y="1004524"/>
          <a:ext cx="4590498" cy="1272897"/>
        </a:xfrm>
        <a:custGeom>
          <a:avLst/>
          <a:gdLst/>
          <a:ahLst/>
          <a:cxnLst/>
          <a:rect l="0" t="0" r="0" b="0"/>
          <a:pathLst>
            <a:path>
              <a:moveTo>
                <a:pt x="4590498" y="0"/>
              </a:moveTo>
              <a:lnTo>
                <a:pt x="4590498" y="1135109"/>
              </a:lnTo>
              <a:lnTo>
                <a:pt x="0" y="1135109"/>
              </a:lnTo>
              <a:lnTo>
                <a:pt x="0" y="12728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C8B829-5808-1741-AA05-FD6F6C34FDDA}">
      <dsp:nvSpPr>
        <dsp:cNvPr id="0" name=""/>
        <dsp:cNvSpPr/>
      </dsp:nvSpPr>
      <dsp:spPr>
        <a:xfrm>
          <a:off x="4694525" y="414005"/>
          <a:ext cx="1140536" cy="5905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332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Science Directorate</a:t>
          </a:r>
          <a:endParaRPr lang="en-US" sz="1400" kern="1200">
            <a:latin typeface="Calibri" panose="020F0502020204030204" pitchFamily="34" charset="0"/>
            <a:cs typeface="Calibri" panose="020F0502020204030204" pitchFamily="34" charset="0"/>
          </a:endParaRPr>
        </a:p>
      </dsp:txBody>
      <dsp:txXfrm>
        <a:off x="4694525" y="414005"/>
        <a:ext cx="1140536" cy="590519"/>
      </dsp:txXfrm>
    </dsp:sp>
    <dsp:sp modelId="{3B4B6483-A60B-F44E-95AA-C11BBE945680}">
      <dsp:nvSpPr>
        <dsp:cNvPr id="0" name=""/>
        <dsp:cNvSpPr/>
      </dsp:nvSpPr>
      <dsp:spPr>
        <a:xfrm>
          <a:off x="4922633" y="873298"/>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Giovanna</a:t>
          </a:r>
        </a:p>
      </dsp:txBody>
      <dsp:txXfrm>
        <a:off x="4922633" y="873298"/>
        <a:ext cx="1026483" cy="196839"/>
      </dsp:txXfrm>
    </dsp:sp>
    <dsp:sp modelId="{FA73B349-42E1-B944-8338-46E29160EB97}">
      <dsp:nvSpPr>
        <dsp:cNvPr id="0" name=""/>
        <dsp:cNvSpPr/>
      </dsp:nvSpPr>
      <dsp:spPr>
        <a:xfrm>
          <a:off x="104026" y="2277422"/>
          <a:ext cx="1140536" cy="886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83329"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Diffraction &amp; Imaging Division</a:t>
          </a:r>
        </a:p>
      </dsp:txBody>
      <dsp:txXfrm>
        <a:off x="104026" y="2277422"/>
        <a:ext cx="1140536" cy="886523"/>
      </dsp:txXfrm>
    </dsp:sp>
    <dsp:sp modelId="{D8A4E360-AD01-214C-AD98-9B175393DA8C}">
      <dsp:nvSpPr>
        <dsp:cNvPr id="0" name=""/>
        <dsp:cNvSpPr/>
      </dsp:nvSpPr>
      <dsp:spPr>
        <a:xfrm>
          <a:off x="332134" y="3056833"/>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NN</a:t>
          </a:r>
        </a:p>
      </dsp:txBody>
      <dsp:txXfrm>
        <a:off x="332134" y="3056833"/>
        <a:ext cx="1026483" cy="196839"/>
      </dsp:txXfrm>
    </dsp:sp>
    <dsp:sp modelId="{213F40C8-2935-1E45-8CE1-B9DDC9821B82}">
      <dsp:nvSpPr>
        <dsp:cNvPr id="0" name=""/>
        <dsp:cNvSpPr/>
      </dsp:nvSpPr>
      <dsp:spPr>
        <a:xfrm>
          <a:off x="1634193" y="2277422"/>
          <a:ext cx="1140536" cy="8748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3329" numCol="1" spcCol="1270" anchor="ctr" anchorCtr="0">
          <a:noAutofit/>
        </a:bodyPr>
        <a:lstStyle/>
        <a:p>
          <a:pPr marL="0" lvl="0" indent="0" algn="ctr" defTabSz="488950">
            <a:lnSpc>
              <a:spcPct val="90000"/>
            </a:lnSpc>
            <a:spcBef>
              <a:spcPct val="0"/>
            </a:spcBef>
            <a:spcAft>
              <a:spcPct val="35000"/>
            </a:spcAft>
            <a:buNone/>
          </a:pPr>
          <a:r>
            <a:rPr lang="en-US" sz="1100" kern="1200" dirty="0"/>
            <a:t>Large Scale Structure and Dynamics Division</a:t>
          </a:r>
        </a:p>
      </dsp:txBody>
      <dsp:txXfrm>
        <a:off x="1634193" y="2277422"/>
        <a:ext cx="1140536" cy="874801"/>
      </dsp:txXfrm>
    </dsp:sp>
    <dsp:sp modelId="{9B662AD0-EBBA-3540-97AB-3748495C882E}">
      <dsp:nvSpPr>
        <dsp:cNvPr id="0" name=""/>
        <dsp:cNvSpPr/>
      </dsp:nvSpPr>
      <dsp:spPr>
        <a:xfrm>
          <a:off x="1862300" y="3050972"/>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NN</a:t>
          </a:r>
        </a:p>
      </dsp:txBody>
      <dsp:txXfrm>
        <a:off x="1862300" y="3050972"/>
        <a:ext cx="1026483" cy="196839"/>
      </dsp:txXfrm>
    </dsp:sp>
    <dsp:sp modelId="{4E77CBEA-BE0F-F649-A92E-E088B6560E30}">
      <dsp:nvSpPr>
        <dsp:cNvPr id="0" name=""/>
        <dsp:cNvSpPr/>
      </dsp:nvSpPr>
      <dsp:spPr>
        <a:xfrm>
          <a:off x="3164359" y="2277422"/>
          <a:ext cx="1140536" cy="8748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3329" numCol="1" spcCol="1270" anchor="ctr" anchorCtr="0">
          <a:noAutofit/>
        </a:bodyPr>
        <a:lstStyle/>
        <a:p>
          <a:pPr marL="0" lvl="0" indent="0" algn="ctr" defTabSz="622300">
            <a:lnSpc>
              <a:spcPct val="90000"/>
            </a:lnSpc>
            <a:spcBef>
              <a:spcPct val="0"/>
            </a:spcBef>
            <a:spcAft>
              <a:spcPct val="35000"/>
            </a:spcAft>
            <a:buNone/>
          </a:pPr>
          <a:r>
            <a:rPr lang="en-US" sz="1400" kern="1200" dirty="0"/>
            <a:t>Spectroscopy Division</a:t>
          </a:r>
        </a:p>
      </dsp:txBody>
      <dsp:txXfrm>
        <a:off x="3164359" y="2277422"/>
        <a:ext cx="1140536" cy="874801"/>
      </dsp:txXfrm>
    </dsp:sp>
    <dsp:sp modelId="{20843873-EA39-CD40-B756-CECB027DA6AD}">
      <dsp:nvSpPr>
        <dsp:cNvPr id="0" name=""/>
        <dsp:cNvSpPr/>
      </dsp:nvSpPr>
      <dsp:spPr>
        <a:xfrm>
          <a:off x="3392466" y="3050972"/>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GB" sz="1100" kern="1200" dirty="0"/>
            <a:t>NN</a:t>
          </a:r>
        </a:p>
      </dsp:txBody>
      <dsp:txXfrm>
        <a:off x="3392466" y="3050972"/>
        <a:ext cx="1026483" cy="196839"/>
      </dsp:txXfrm>
    </dsp:sp>
    <dsp:sp modelId="{7F8B459F-749B-684B-843E-41F10C36E210}">
      <dsp:nvSpPr>
        <dsp:cNvPr id="0" name=""/>
        <dsp:cNvSpPr/>
      </dsp:nvSpPr>
      <dsp:spPr>
        <a:xfrm>
          <a:off x="4694525" y="2277422"/>
          <a:ext cx="1140536" cy="874801"/>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3329" numCol="1" spcCol="1270" anchor="ctr" anchorCtr="0">
          <a:noAutofit/>
        </a:bodyPr>
        <a:lstStyle/>
        <a:p>
          <a:pPr marL="0" lvl="0" indent="0" algn="ctr" defTabSz="622300">
            <a:lnSpc>
              <a:spcPct val="90000"/>
            </a:lnSpc>
            <a:spcBef>
              <a:spcPct val="0"/>
            </a:spcBef>
            <a:spcAft>
              <a:spcPct val="35000"/>
            </a:spcAft>
            <a:buNone/>
          </a:pPr>
          <a:r>
            <a:rPr lang="en-US" sz="1400" kern="1200" dirty="0"/>
            <a:t>DMSC</a:t>
          </a:r>
        </a:p>
      </dsp:txBody>
      <dsp:txXfrm>
        <a:off x="4694525" y="2277422"/>
        <a:ext cx="1140536" cy="874801"/>
      </dsp:txXfrm>
    </dsp:sp>
    <dsp:sp modelId="{52114809-FBB1-D944-B73B-831A3A4BC785}">
      <dsp:nvSpPr>
        <dsp:cNvPr id="0" name=""/>
        <dsp:cNvSpPr/>
      </dsp:nvSpPr>
      <dsp:spPr>
        <a:xfrm>
          <a:off x="4922633" y="3050972"/>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GB" sz="1100" kern="1200" dirty="0"/>
            <a:t>NN</a:t>
          </a:r>
        </a:p>
      </dsp:txBody>
      <dsp:txXfrm>
        <a:off x="4922633" y="3050972"/>
        <a:ext cx="1026483" cy="196839"/>
      </dsp:txXfrm>
    </dsp:sp>
    <dsp:sp modelId="{2D675A93-9398-1844-9191-15B28A960C15}">
      <dsp:nvSpPr>
        <dsp:cNvPr id="0" name=""/>
        <dsp:cNvSpPr/>
      </dsp:nvSpPr>
      <dsp:spPr>
        <a:xfrm>
          <a:off x="1634193" y="3427799"/>
          <a:ext cx="1140536" cy="885602"/>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83329" numCol="1" spcCol="1270" anchor="ctr" anchorCtr="0">
          <a:noAutofit/>
        </a:bodyPr>
        <a:lstStyle/>
        <a:p>
          <a:pPr marL="0" lvl="0" indent="0" algn="ctr" defTabSz="533400">
            <a:lnSpc>
              <a:spcPct val="90000"/>
            </a:lnSpc>
            <a:spcBef>
              <a:spcPct val="0"/>
            </a:spcBef>
            <a:spcAft>
              <a:spcPct val="35000"/>
            </a:spcAft>
            <a:buNone/>
          </a:pPr>
          <a:r>
            <a:rPr lang="en-US" sz="1200" kern="1200" dirty="0"/>
            <a:t>Admin &amp; </a:t>
          </a:r>
          <a:r>
            <a:rPr lang="en-US" sz="1200" kern="1200" dirty="0" err="1"/>
            <a:t>Mng</a:t>
          </a:r>
          <a:endParaRPr lang="en-US" sz="1200" kern="1200" dirty="0"/>
        </a:p>
      </dsp:txBody>
      <dsp:txXfrm>
        <a:off x="1634193" y="3427799"/>
        <a:ext cx="1140536" cy="885602"/>
      </dsp:txXfrm>
    </dsp:sp>
    <dsp:sp modelId="{B1E709A5-4D19-E847-B0D1-7AC9EC3DAB71}">
      <dsp:nvSpPr>
        <dsp:cNvPr id="0" name=""/>
        <dsp:cNvSpPr/>
      </dsp:nvSpPr>
      <dsp:spPr>
        <a:xfrm>
          <a:off x="1862300" y="4206754"/>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GB" sz="1100" kern="1200" dirty="0"/>
            <a:t>Petra</a:t>
          </a:r>
        </a:p>
      </dsp:txBody>
      <dsp:txXfrm>
        <a:off x="1862300" y="4206754"/>
        <a:ext cx="1026483" cy="196839"/>
      </dsp:txXfrm>
    </dsp:sp>
    <dsp:sp modelId="{6000C1E3-D5A6-DF4C-8D2D-3F2EF17CB3C6}">
      <dsp:nvSpPr>
        <dsp:cNvPr id="0" name=""/>
        <dsp:cNvSpPr/>
      </dsp:nvSpPr>
      <dsp:spPr>
        <a:xfrm>
          <a:off x="3164359" y="3427799"/>
          <a:ext cx="1140536" cy="885602"/>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83329" numCol="1" spcCol="1270" anchor="ctr" anchorCtr="0">
          <a:noAutofit/>
        </a:bodyPr>
        <a:lstStyle/>
        <a:p>
          <a:pPr marL="0" lvl="0" indent="0" algn="ctr" defTabSz="533400">
            <a:lnSpc>
              <a:spcPct val="90000"/>
            </a:lnSpc>
            <a:spcBef>
              <a:spcPct val="0"/>
            </a:spcBef>
            <a:spcAft>
              <a:spcPct val="35000"/>
            </a:spcAft>
            <a:buNone/>
          </a:pPr>
          <a:r>
            <a:rPr lang="en-US" sz="1200" kern="1200" dirty="0"/>
            <a:t>Data Systems &amp; Technologies</a:t>
          </a:r>
        </a:p>
      </dsp:txBody>
      <dsp:txXfrm>
        <a:off x="3164359" y="3427799"/>
        <a:ext cx="1140536" cy="885602"/>
      </dsp:txXfrm>
    </dsp:sp>
    <dsp:sp modelId="{2B64F8E0-09B5-D04A-B1C2-3169E827C5A0}">
      <dsp:nvSpPr>
        <dsp:cNvPr id="0" name=""/>
        <dsp:cNvSpPr/>
      </dsp:nvSpPr>
      <dsp:spPr>
        <a:xfrm>
          <a:off x="3392466" y="4206754"/>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GB" sz="1100" kern="1200" dirty="0"/>
            <a:t>Jesper</a:t>
          </a:r>
        </a:p>
      </dsp:txBody>
      <dsp:txXfrm>
        <a:off x="3392466" y="4206754"/>
        <a:ext cx="1026483" cy="196839"/>
      </dsp:txXfrm>
    </dsp:sp>
    <dsp:sp modelId="{BD3B0C0F-34BB-784C-AE5D-DEAB00911F6B}">
      <dsp:nvSpPr>
        <dsp:cNvPr id="0" name=""/>
        <dsp:cNvSpPr/>
      </dsp:nvSpPr>
      <dsp:spPr>
        <a:xfrm>
          <a:off x="4694525" y="3427799"/>
          <a:ext cx="1140536" cy="885602"/>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83329" numCol="1" spcCol="1270" anchor="ctr" anchorCtr="0">
          <a:noAutofit/>
        </a:bodyPr>
        <a:lstStyle/>
        <a:p>
          <a:pPr marL="0" lvl="0" indent="0" algn="ctr" defTabSz="533400">
            <a:lnSpc>
              <a:spcPct val="90000"/>
            </a:lnSpc>
            <a:spcBef>
              <a:spcPct val="0"/>
            </a:spcBef>
            <a:spcAft>
              <a:spcPct val="35000"/>
            </a:spcAft>
            <a:buNone/>
          </a:pPr>
          <a:r>
            <a:rPr lang="en-US" sz="1200" kern="1200" dirty="0"/>
            <a:t>Scientific Information Management Systems</a:t>
          </a:r>
        </a:p>
      </dsp:txBody>
      <dsp:txXfrm>
        <a:off x="4694525" y="3427799"/>
        <a:ext cx="1140536" cy="885602"/>
      </dsp:txXfrm>
    </dsp:sp>
    <dsp:sp modelId="{B2050E3B-ABDA-8A43-B7C1-19D2B3AFE14A}">
      <dsp:nvSpPr>
        <dsp:cNvPr id="0" name=""/>
        <dsp:cNvSpPr/>
      </dsp:nvSpPr>
      <dsp:spPr>
        <a:xfrm>
          <a:off x="4922633" y="4206754"/>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GB" sz="1100" kern="1200" dirty="0"/>
            <a:t>Fredrik</a:t>
          </a:r>
        </a:p>
      </dsp:txBody>
      <dsp:txXfrm>
        <a:off x="4922633" y="4206754"/>
        <a:ext cx="1026483" cy="196839"/>
      </dsp:txXfrm>
    </dsp:sp>
    <dsp:sp modelId="{FF63B8F2-E6A0-EC45-A89A-CA90D797F5CB}">
      <dsp:nvSpPr>
        <dsp:cNvPr id="0" name=""/>
        <dsp:cNvSpPr/>
      </dsp:nvSpPr>
      <dsp:spPr>
        <a:xfrm>
          <a:off x="6224692" y="3427799"/>
          <a:ext cx="1140536" cy="885602"/>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83329" numCol="1" spcCol="1270" anchor="ctr" anchorCtr="0">
          <a:noAutofit/>
        </a:bodyPr>
        <a:lstStyle/>
        <a:p>
          <a:pPr marL="0" lvl="0" indent="0" algn="ctr" defTabSz="533400">
            <a:lnSpc>
              <a:spcPct val="90000"/>
            </a:lnSpc>
            <a:spcBef>
              <a:spcPct val="0"/>
            </a:spcBef>
            <a:spcAft>
              <a:spcPct val="35000"/>
            </a:spcAft>
            <a:buNone/>
          </a:pPr>
          <a:r>
            <a:rPr lang="en-US" sz="1200" kern="1200" dirty="0"/>
            <a:t>Data Reduction, Analysis, and Modelling</a:t>
          </a:r>
        </a:p>
      </dsp:txBody>
      <dsp:txXfrm>
        <a:off x="6224692" y="3427799"/>
        <a:ext cx="1140536" cy="885602"/>
      </dsp:txXfrm>
    </dsp:sp>
    <dsp:sp modelId="{C8077088-ACC3-B241-9334-71E13828FE11}">
      <dsp:nvSpPr>
        <dsp:cNvPr id="0" name=""/>
        <dsp:cNvSpPr/>
      </dsp:nvSpPr>
      <dsp:spPr>
        <a:xfrm>
          <a:off x="6452799" y="4206754"/>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GB" sz="1100" kern="1200" dirty="0"/>
            <a:t>Torben (A)</a:t>
          </a:r>
        </a:p>
      </dsp:txBody>
      <dsp:txXfrm>
        <a:off x="6452799" y="4206754"/>
        <a:ext cx="1026483" cy="196839"/>
      </dsp:txXfrm>
    </dsp:sp>
    <dsp:sp modelId="{D51DE942-8C62-AE41-8E1F-2D34ABAF9C7F}">
      <dsp:nvSpPr>
        <dsp:cNvPr id="0" name=""/>
        <dsp:cNvSpPr/>
      </dsp:nvSpPr>
      <dsp:spPr>
        <a:xfrm>
          <a:off x="7754858" y="3427799"/>
          <a:ext cx="1140536" cy="885602"/>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83329" numCol="1" spcCol="1270" anchor="ctr" anchorCtr="0">
          <a:noAutofit/>
        </a:bodyPr>
        <a:lstStyle/>
        <a:p>
          <a:pPr marL="0" lvl="0" indent="0" algn="ctr" defTabSz="533400">
            <a:lnSpc>
              <a:spcPct val="90000"/>
            </a:lnSpc>
            <a:spcBef>
              <a:spcPct val="0"/>
            </a:spcBef>
            <a:spcAft>
              <a:spcPct val="35000"/>
            </a:spcAft>
            <a:buNone/>
          </a:pPr>
          <a:r>
            <a:rPr lang="en-US" sz="1200" kern="1200" dirty="0"/>
            <a:t>Instrument Data Scientists</a:t>
          </a:r>
        </a:p>
      </dsp:txBody>
      <dsp:txXfrm>
        <a:off x="7754858" y="3427799"/>
        <a:ext cx="1140536" cy="885602"/>
      </dsp:txXfrm>
    </dsp:sp>
    <dsp:sp modelId="{15D8C0C1-7E9E-844E-A39A-B60BE12EA893}">
      <dsp:nvSpPr>
        <dsp:cNvPr id="0" name=""/>
        <dsp:cNvSpPr/>
      </dsp:nvSpPr>
      <dsp:spPr>
        <a:xfrm>
          <a:off x="7982965" y="4206754"/>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GB" sz="1100" kern="1200" dirty="0"/>
            <a:t>NN</a:t>
          </a:r>
        </a:p>
      </dsp:txBody>
      <dsp:txXfrm>
        <a:off x="7982965" y="4206754"/>
        <a:ext cx="1026483" cy="196839"/>
      </dsp:txXfrm>
    </dsp:sp>
    <dsp:sp modelId="{62466FA7-9F03-0D4D-8F54-61D8D130B7EC}">
      <dsp:nvSpPr>
        <dsp:cNvPr id="0" name=""/>
        <dsp:cNvSpPr/>
      </dsp:nvSpPr>
      <dsp:spPr>
        <a:xfrm>
          <a:off x="6224692" y="2277422"/>
          <a:ext cx="1140536" cy="8748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83329"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Chemistry and Life-science Support Group</a:t>
          </a:r>
        </a:p>
      </dsp:txBody>
      <dsp:txXfrm>
        <a:off x="6224692" y="2277422"/>
        <a:ext cx="1140536" cy="874801"/>
      </dsp:txXfrm>
    </dsp:sp>
    <dsp:sp modelId="{16AF5830-BD76-B54A-B009-5F56AD56D02D}">
      <dsp:nvSpPr>
        <dsp:cNvPr id="0" name=""/>
        <dsp:cNvSpPr/>
      </dsp:nvSpPr>
      <dsp:spPr>
        <a:xfrm>
          <a:off x="6452799" y="3050972"/>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sv-SE" sz="1100" kern="1200" dirty="0"/>
            <a:t>Monika </a:t>
          </a:r>
          <a:r>
            <a:rPr lang="sv-SE" sz="1100" kern="1200" dirty="0" err="1"/>
            <a:t>Hartl</a:t>
          </a:r>
          <a:endParaRPr lang="sv-SE" sz="1100" kern="1200" dirty="0"/>
        </a:p>
      </dsp:txBody>
      <dsp:txXfrm>
        <a:off x="6452799" y="3050972"/>
        <a:ext cx="1026483" cy="196839"/>
      </dsp:txXfrm>
    </dsp:sp>
    <dsp:sp modelId="{6AC22311-BC5A-9B42-B3D3-70E2AB814BC9}">
      <dsp:nvSpPr>
        <dsp:cNvPr id="0" name=""/>
        <dsp:cNvSpPr/>
      </dsp:nvSpPr>
      <dsp:spPr>
        <a:xfrm>
          <a:off x="7754858" y="2277422"/>
          <a:ext cx="1140536" cy="8748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83329"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Materials Science and Physics Support Group</a:t>
          </a:r>
        </a:p>
      </dsp:txBody>
      <dsp:txXfrm>
        <a:off x="7754858" y="2277422"/>
        <a:ext cx="1140536" cy="874801"/>
      </dsp:txXfrm>
    </dsp:sp>
    <dsp:sp modelId="{02B789EB-0469-9543-986E-13F8C8F5AEAB}">
      <dsp:nvSpPr>
        <dsp:cNvPr id="0" name=""/>
        <dsp:cNvSpPr/>
      </dsp:nvSpPr>
      <dsp:spPr>
        <a:xfrm>
          <a:off x="7982965" y="3050972"/>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Caroline </a:t>
          </a:r>
          <a:r>
            <a:rPr lang="en-US" sz="1100" kern="1200" dirty="0" err="1"/>
            <a:t>Curfs</a:t>
          </a:r>
          <a:endParaRPr lang="en-US" sz="1100" kern="1200" dirty="0"/>
        </a:p>
      </dsp:txBody>
      <dsp:txXfrm>
        <a:off x="7982965" y="3050972"/>
        <a:ext cx="1026483" cy="196839"/>
      </dsp:txXfrm>
    </dsp:sp>
    <dsp:sp modelId="{5879DFB2-5E1B-3548-A574-08481FFE6C7F}">
      <dsp:nvSpPr>
        <dsp:cNvPr id="0" name=""/>
        <dsp:cNvSpPr/>
      </dsp:nvSpPr>
      <dsp:spPr>
        <a:xfrm>
          <a:off x="9285024" y="2277422"/>
          <a:ext cx="1140536" cy="8748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83329" numCol="1" spcCol="1270" anchor="ctr" anchorCtr="0">
          <a:noAutofit/>
        </a:bodyPr>
        <a:lstStyle/>
        <a:p>
          <a:pPr marL="0" lvl="0" indent="0" algn="ctr" defTabSz="533400">
            <a:lnSpc>
              <a:spcPct val="90000"/>
            </a:lnSpc>
            <a:spcBef>
              <a:spcPct val="0"/>
            </a:spcBef>
            <a:spcAft>
              <a:spcPct val="35000"/>
            </a:spcAft>
            <a:buNone/>
          </a:pPr>
          <a:r>
            <a:rPr lang="en-GB" sz="1200" kern="1200" dirty="0"/>
            <a:t>Research Support Office Group</a:t>
          </a:r>
        </a:p>
      </dsp:txBody>
      <dsp:txXfrm>
        <a:off x="9285024" y="2277422"/>
        <a:ext cx="1140536" cy="874801"/>
      </dsp:txXfrm>
    </dsp:sp>
    <dsp:sp modelId="{6F2234E4-A822-784B-B300-E4A2C809894E}">
      <dsp:nvSpPr>
        <dsp:cNvPr id="0" name=""/>
        <dsp:cNvSpPr/>
      </dsp:nvSpPr>
      <dsp:spPr>
        <a:xfrm>
          <a:off x="9513131" y="3050972"/>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GB" sz="1100" kern="1200" dirty="0"/>
            <a:t>NN</a:t>
          </a:r>
        </a:p>
      </dsp:txBody>
      <dsp:txXfrm>
        <a:off x="9513131" y="3050972"/>
        <a:ext cx="1026483" cy="196839"/>
      </dsp:txXfrm>
    </dsp:sp>
    <dsp:sp modelId="{6718B360-C57B-6D4E-B8F2-C32DEE13B6A4}">
      <dsp:nvSpPr>
        <dsp:cNvPr id="0" name=""/>
        <dsp:cNvSpPr/>
      </dsp:nvSpPr>
      <dsp:spPr>
        <a:xfrm>
          <a:off x="3929442" y="1345713"/>
          <a:ext cx="1140536" cy="5905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3329" numCol="1" spcCol="1270" anchor="ctr" anchorCtr="0">
          <a:noAutofit/>
        </a:bodyPr>
        <a:lstStyle/>
        <a:p>
          <a:pPr marL="0" lvl="0" indent="0" algn="ctr" defTabSz="488950">
            <a:lnSpc>
              <a:spcPct val="90000"/>
            </a:lnSpc>
            <a:spcBef>
              <a:spcPct val="0"/>
            </a:spcBef>
            <a:spcAft>
              <a:spcPct val="35000"/>
            </a:spcAft>
            <a:buNone/>
          </a:pPr>
          <a:r>
            <a:rPr lang="en-GB" sz="1100" kern="1200" dirty="0"/>
            <a:t>Management and Administration</a:t>
          </a:r>
        </a:p>
      </dsp:txBody>
      <dsp:txXfrm>
        <a:off x="3929442" y="1345713"/>
        <a:ext cx="1140536" cy="590519"/>
      </dsp:txXfrm>
    </dsp:sp>
    <dsp:sp modelId="{C25A066E-2596-D24F-B7D2-CAB7AFA32F79}">
      <dsp:nvSpPr>
        <dsp:cNvPr id="0" name=""/>
        <dsp:cNvSpPr/>
      </dsp:nvSpPr>
      <dsp:spPr>
        <a:xfrm>
          <a:off x="4157549" y="1805006"/>
          <a:ext cx="1026483" cy="196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endParaRPr lang="en-GB" sz="1100" kern="1200"/>
        </a:p>
      </dsp:txBody>
      <dsp:txXfrm>
        <a:off x="4157549" y="1805006"/>
        <a:ext cx="1026483" cy="196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D3C77-974C-8849-AC4F-0ABDC0FD3BB3}">
      <dsp:nvSpPr>
        <dsp:cNvPr id="0" name=""/>
        <dsp:cNvSpPr/>
      </dsp:nvSpPr>
      <dsp:spPr>
        <a:xfrm>
          <a:off x="4392" y="21757"/>
          <a:ext cx="1633958" cy="653583"/>
        </a:xfrm>
        <a:prstGeom prst="chevron">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User </a:t>
          </a:r>
          <a:r>
            <a:rPr lang="en-US" sz="1200" kern="1200"/>
            <a:t>office software</a:t>
          </a:r>
          <a:endParaRPr lang="en-US" sz="1200" kern="1200" dirty="0"/>
        </a:p>
      </dsp:txBody>
      <dsp:txXfrm>
        <a:off x="331184" y="21757"/>
        <a:ext cx="980375" cy="653583"/>
      </dsp:txXfrm>
    </dsp:sp>
    <dsp:sp modelId="{5D4A3405-702D-854D-BCAD-9BC68DB6596C}">
      <dsp:nvSpPr>
        <dsp:cNvPr id="0" name=""/>
        <dsp:cNvSpPr/>
      </dsp:nvSpPr>
      <dsp:spPr>
        <a:xfrm>
          <a:off x="1474954" y="21757"/>
          <a:ext cx="1633958" cy="653583"/>
        </a:xfrm>
        <a:prstGeom prst="chevron">
          <a:avLst/>
        </a:prstGeom>
        <a:solidFill>
          <a:schemeClr val="accent1">
            <a:shade val="80000"/>
            <a:hueOff val="128288"/>
            <a:satOff val="-7317"/>
            <a:lumOff val="709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Experiment control</a:t>
          </a:r>
        </a:p>
      </dsp:txBody>
      <dsp:txXfrm>
        <a:off x="1801746" y="21757"/>
        <a:ext cx="980375" cy="653583"/>
      </dsp:txXfrm>
    </dsp:sp>
    <dsp:sp modelId="{33D538C9-4794-0547-8260-8BE0D1E909E6}">
      <dsp:nvSpPr>
        <dsp:cNvPr id="0" name=""/>
        <dsp:cNvSpPr/>
      </dsp:nvSpPr>
      <dsp:spPr>
        <a:xfrm>
          <a:off x="2945517" y="21757"/>
          <a:ext cx="1633958" cy="653583"/>
        </a:xfrm>
        <a:prstGeom prst="chevron">
          <a:avLst/>
        </a:prstGeom>
        <a:solidFill>
          <a:schemeClr val="accent1">
            <a:shade val="80000"/>
            <a:hueOff val="256576"/>
            <a:satOff val="-14635"/>
            <a:lumOff val="1418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Stream events &amp; meta data</a:t>
          </a:r>
        </a:p>
      </dsp:txBody>
      <dsp:txXfrm>
        <a:off x="3272309" y="21757"/>
        <a:ext cx="980375" cy="653583"/>
      </dsp:txXfrm>
    </dsp:sp>
    <dsp:sp modelId="{E8C6DF36-B2D5-944B-BF83-26BC27AC9104}">
      <dsp:nvSpPr>
        <dsp:cNvPr id="0" name=""/>
        <dsp:cNvSpPr/>
      </dsp:nvSpPr>
      <dsp:spPr>
        <a:xfrm>
          <a:off x="4416080" y="21757"/>
          <a:ext cx="1633958" cy="653583"/>
        </a:xfrm>
        <a:prstGeom prst="chevron">
          <a:avLst/>
        </a:prstGeom>
        <a:solidFill>
          <a:schemeClr val="accent1">
            <a:shade val="80000"/>
            <a:hueOff val="384864"/>
            <a:satOff val="-21952"/>
            <a:lumOff val="2128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Data reduction &amp; visualization</a:t>
          </a:r>
        </a:p>
      </dsp:txBody>
      <dsp:txXfrm>
        <a:off x="4742872" y="21757"/>
        <a:ext cx="980375" cy="653583"/>
      </dsp:txXfrm>
    </dsp:sp>
    <dsp:sp modelId="{3326B2B2-0DBD-6F44-891E-B30CE48A3FF4}">
      <dsp:nvSpPr>
        <dsp:cNvPr id="0" name=""/>
        <dsp:cNvSpPr/>
      </dsp:nvSpPr>
      <dsp:spPr>
        <a:xfrm>
          <a:off x="5886642" y="21757"/>
          <a:ext cx="1633958" cy="653583"/>
        </a:xfrm>
        <a:prstGeom prst="chevron">
          <a:avLst/>
        </a:prstGeom>
        <a:solidFill>
          <a:schemeClr val="accent1">
            <a:shade val="80000"/>
            <a:hueOff val="513152"/>
            <a:satOff val="-29270"/>
            <a:lumOff val="283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Data analysis</a:t>
          </a:r>
        </a:p>
      </dsp:txBody>
      <dsp:txXfrm>
        <a:off x="6213434" y="21757"/>
        <a:ext cx="980375" cy="653583"/>
      </dsp:txXfrm>
    </dsp:sp>
    <dsp:sp modelId="{9DE3E9A0-072E-FF47-9561-1470CAC4D05C}">
      <dsp:nvSpPr>
        <dsp:cNvPr id="0" name=""/>
        <dsp:cNvSpPr/>
      </dsp:nvSpPr>
      <dsp:spPr>
        <a:xfrm>
          <a:off x="7357205" y="21757"/>
          <a:ext cx="1633958" cy="653583"/>
        </a:xfrm>
        <a:prstGeom prst="chevron">
          <a:avLst/>
        </a:prstGeom>
        <a:solidFill>
          <a:schemeClr val="accent1">
            <a:shade val="80000"/>
            <a:hueOff val="641440"/>
            <a:satOff val="-36587"/>
            <a:lumOff val="3547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u="sng" kern="1200" dirty="0"/>
            <a:t>FAIR</a:t>
          </a:r>
          <a:r>
            <a:rPr lang="en-US" sz="1200" kern="1200" dirty="0"/>
            <a:t> Data management</a:t>
          </a:r>
        </a:p>
      </dsp:txBody>
      <dsp:txXfrm>
        <a:off x="7683997" y="21757"/>
        <a:ext cx="980375" cy="6535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D3C77-974C-8849-AC4F-0ABDC0FD3BB3}">
      <dsp:nvSpPr>
        <dsp:cNvPr id="0" name=""/>
        <dsp:cNvSpPr/>
      </dsp:nvSpPr>
      <dsp:spPr>
        <a:xfrm>
          <a:off x="4392" y="21757"/>
          <a:ext cx="1633958" cy="653583"/>
        </a:xfrm>
        <a:prstGeom prst="chevron">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User </a:t>
          </a:r>
          <a:r>
            <a:rPr lang="en-US" sz="1200" kern="1200"/>
            <a:t>office software</a:t>
          </a:r>
          <a:endParaRPr lang="en-US" sz="1200" kern="1200" dirty="0"/>
        </a:p>
      </dsp:txBody>
      <dsp:txXfrm>
        <a:off x="331184" y="21757"/>
        <a:ext cx="980375" cy="653583"/>
      </dsp:txXfrm>
    </dsp:sp>
    <dsp:sp modelId="{5D4A3405-702D-854D-BCAD-9BC68DB6596C}">
      <dsp:nvSpPr>
        <dsp:cNvPr id="0" name=""/>
        <dsp:cNvSpPr/>
      </dsp:nvSpPr>
      <dsp:spPr>
        <a:xfrm>
          <a:off x="1474954" y="21757"/>
          <a:ext cx="1633958" cy="653583"/>
        </a:xfrm>
        <a:prstGeom prst="chevron">
          <a:avLst/>
        </a:prstGeom>
        <a:solidFill>
          <a:schemeClr val="accent1">
            <a:shade val="80000"/>
            <a:hueOff val="128288"/>
            <a:satOff val="-7317"/>
            <a:lumOff val="709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Experiment control</a:t>
          </a:r>
        </a:p>
      </dsp:txBody>
      <dsp:txXfrm>
        <a:off x="1801746" y="21757"/>
        <a:ext cx="980375" cy="653583"/>
      </dsp:txXfrm>
    </dsp:sp>
    <dsp:sp modelId="{33D538C9-4794-0547-8260-8BE0D1E909E6}">
      <dsp:nvSpPr>
        <dsp:cNvPr id="0" name=""/>
        <dsp:cNvSpPr/>
      </dsp:nvSpPr>
      <dsp:spPr>
        <a:xfrm>
          <a:off x="2945517" y="21757"/>
          <a:ext cx="1633958" cy="653583"/>
        </a:xfrm>
        <a:prstGeom prst="chevron">
          <a:avLst/>
        </a:prstGeom>
        <a:solidFill>
          <a:schemeClr val="accent1">
            <a:shade val="80000"/>
            <a:hueOff val="256576"/>
            <a:satOff val="-14635"/>
            <a:lumOff val="1418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Stream events &amp; meta data</a:t>
          </a:r>
        </a:p>
      </dsp:txBody>
      <dsp:txXfrm>
        <a:off x="3272309" y="21757"/>
        <a:ext cx="980375" cy="653583"/>
      </dsp:txXfrm>
    </dsp:sp>
    <dsp:sp modelId="{E8C6DF36-B2D5-944B-BF83-26BC27AC9104}">
      <dsp:nvSpPr>
        <dsp:cNvPr id="0" name=""/>
        <dsp:cNvSpPr/>
      </dsp:nvSpPr>
      <dsp:spPr>
        <a:xfrm>
          <a:off x="4416080" y="21757"/>
          <a:ext cx="1633958" cy="653583"/>
        </a:xfrm>
        <a:prstGeom prst="chevron">
          <a:avLst/>
        </a:prstGeom>
        <a:solidFill>
          <a:schemeClr val="accent1">
            <a:shade val="80000"/>
            <a:hueOff val="384864"/>
            <a:satOff val="-21952"/>
            <a:lumOff val="2128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Data reduction &amp; visualization</a:t>
          </a:r>
        </a:p>
      </dsp:txBody>
      <dsp:txXfrm>
        <a:off x="4742872" y="21757"/>
        <a:ext cx="980375" cy="653583"/>
      </dsp:txXfrm>
    </dsp:sp>
    <dsp:sp modelId="{3326B2B2-0DBD-6F44-891E-B30CE48A3FF4}">
      <dsp:nvSpPr>
        <dsp:cNvPr id="0" name=""/>
        <dsp:cNvSpPr/>
      </dsp:nvSpPr>
      <dsp:spPr>
        <a:xfrm>
          <a:off x="5886642" y="21757"/>
          <a:ext cx="1633958" cy="653583"/>
        </a:xfrm>
        <a:prstGeom prst="chevron">
          <a:avLst/>
        </a:prstGeom>
        <a:solidFill>
          <a:schemeClr val="accent1">
            <a:shade val="80000"/>
            <a:hueOff val="513152"/>
            <a:satOff val="-29270"/>
            <a:lumOff val="283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Data analysis</a:t>
          </a:r>
        </a:p>
      </dsp:txBody>
      <dsp:txXfrm>
        <a:off x="6213434" y="21757"/>
        <a:ext cx="980375" cy="653583"/>
      </dsp:txXfrm>
    </dsp:sp>
    <dsp:sp modelId="{9DE3E9A0-072E-FF47-9561-1470CAC4D05C}">
      <dsp:nvSpPr>
        <dsp:cNvPr id="0" name=""/>
        <dsp:cNvSpPr/>
      </dsp:nvSpPr>
      <dsp:spPr>
        <a:xfrm>
          <a:off x="7357205" y="21757"/>
          <a:ext cx="1633958" cy="653583"/>
        </a:xfrm>
        <a:prstGeom prst="chevron">
          <a:avLst/>
        </a:prstGeom>
        <a:solidFill>
          <a:schemeClr val="accent1">
            <a:shade val="80000"/>
            <a:hueOff val="641440"/>
            <a:satOff val="-36587"/>
            <a:lumOff val="3547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u="sng" kern="1200" dirty="0"/>
            <a:t>FAIR</a:t>
          </a:r>
          <a:r>
            <a:rPr lang="en-US" sz="1200" kern="1200" dirty="0"/>
            <a:t> Data management</a:t>
          </a:r>
        </a:p>
      </dsp:txBody>
      <dsp:txXfrm>
        <a:off x="7683997" y="21757"/>
        <a:ext cx="980375" cy="653583"/>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2023-10-23</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a:p>
        </p:txBody>
      </p:sp>
    </p:spTree>
    <p:extLst>
      <p:ext uri="{BB962C8B-B14F-4D97-AF65-F5344CB8AC3E}">
        <p14:creationId xmlns:p14="http://schemas.microsoft.com/office/powerpoint/2010/main" val="293829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2023-10-23</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GB"/>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GB"/>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2023-10-23</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2023-10-23</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GB"/>
              <a:t>Click to 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2023-10-23</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2023-10-23</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2023-10-23</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2023-10-23</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2023-10-23</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2023-10-23</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png"/><Relationship Id="rId7" Type="http://schemas.openxmlformats.org/officeDocument/2006/relationships/diagramColors" Target="../diagrams/colors2.xml"/><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png"/><Relationship Id="rId7" Type="http://schemas.openxmlformats.org/officeDocument/2006/relationships/diagramColors" Target="../diagrams/colors3.xml"/><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FC141-5EA9-8336-79F0-0F202808EC77}"/>
              </a:ext>
            </a:extLst>
          </p:cNvPr>
          <p:cNvSpPr>
            <a:spLocks noGrp="1"/>
          </p:cNvSpPr>
          <p:nvPr>
            <p:ph type="title"/>
          </p:nvPr>
        </p:nvSpPr>
        <p:spPr/>
        <p:txBody>
          <a:bodyPr/>
          <a:lstStyle/>
          <a:p>
            <a:r>
              <a:rPr lang="en-GB" dirty="0"/>
              <a:t>Updated organigram</a:t>
            </a:r>
          </a:p>
        </p:txBody>
      </p:sp>
      <p:sp>
        <p:nvSpPr>
          <p:cNvPr id="3" name="Footer Placeholder 2">
            <a:extLst>
              <a:ext uri="{FF2B5EF4-FFF2-40B4-BE49-F238E27FC236}">
                <a16:creationId xmlns:a16="http://schemas.microsoft.com/office/drawing/2014/main" id="{27D97ECB-4F3A-0A36-64EC-6D872B9D1A71}"/>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7AC58116-7E02-EF7E-86DE-B2CFB58BC295}"/>
              </a:ext>
            </a:extLst>
          </p:cNvPr>
          <p:cNvSpPr>
            <a:spLocks noGrp="1"/>
          </p:cNvSpPr>
          <p:nvPr>
            <p:ph type="sldNum" sz="quarter" idx="12"/>
          </p:nvPr>
        </p:nvSpPr>
        <p:spPr/>
        <p:txBody>
          <a:bodyPr/>
          <a:lstStyle/>
          <a:p>
            <a:fld id="{F7283078-D760-1647-8B80-66BA8B52336D}" type="slidenum">
              <a:rPr lang="sv-SE" smtClean="0"/>
              <a:t>10</a:t>
            </a:fld>
            <a:endParaRPr lang="sv-SE" dirty="0"/>
          </a:p>
        </p:txBody>
      </p:sp>
      <p:sp>
        <p:nvSpPr>
          <p:cNvPr id="5" name="Text Placeholder 4">
            <a:extLst>
              <a:ext uri="{FF2B5EF4-FFF2-40B4-BE49-F238E27FC236}">
                <a16:creationId xmlns:a16="http://schemas.microsoft.com/office/drawing/2014/main" id="{18168B59-709E-1F29-ED8F-011DE56EFF6F}"/>
              </a:ext>
            </a:extLst>
          </p:cNvPr>
          <p:cNvSpPr>
            <a:spLocks noGrp="1"/>
          </p:cNvSpPr>
          <p:nvPr>
            <p:ph type="body" sz="quarter" idx="14"/>
          </p:nvPr>
        </p:nvSpPr>
        <p:spPr/>
        <p:txBody>
          <a:bodyPr/>
          <a:lstStyle/>
          <a:p>
            <a:r>
              <a:rPr lang="en-GB" dirty="0"/>
              <a:t>Strengthening Science Directorate</a:t>
            </a:r>
          </a:p>
        </p:txBody>
      </p:sp>
      <p:sp>
        <p:nvSpPr>
          <p:cNvPr id="7" name="Date Placeholder 6">
            <a:extLst>
              <a:ext uri="{FF2B5EF4-FFF2-40B4-BE49-F238E27FC236}">
                <a16:creationId xmlns:a16="http://schemas.microsoft.com/office/drawing/2014/main" id="{38DFE643-4156-1C9F-BE8F-0539AC47B39E}"/>
              </a:ext>
            </a:extLst>
          </p:cNvPr>
          <p:cNvSpPr>
            <a:spLocks noGrp="1"/>
          </p:cNvSpPr>
          <p:nvPr>
            <p:ph type="dt" sz="half" idx="10"/>
          </p:nvPr>
        </p:nvSpPr>
        <p:spPr/>
        <p:txBody>
          <a:bodyPr/>
          <a:lstStyle/>
          <a:p>
            <a:fld id="{18896B66-0B3A-474C-9C9C-E4F07B1F5DAD}" type="datetime1">
              <a:rPr lang="sv-SE" smtClean="0"/>
              <a:t>2023-10-23</a:t>
            </a:fld>
            <a:endParaRPr lang="sv-SE" dirty="0"/>
          </a:p>
        </p:txBody>
      </p:sp>
      <p:graphicFrame>
        <p:nvGraphicFramePr>
          <p:cNvPr id="8" name="Diagram 7">
            <a:extLst>
              <a:ext uri="{FF2B5EF4-FFF2-40B4-BE49-F238E27FC236}">
                <a16:creationId xmlns:a16="http://schemas.microsoft.com/office/drawing/2014/main" id="{F566C98B-C2FA-A315-6997-96714989A049}"/>
              </a:ext>
            </a:extLst>
          </p:cNvPr>
          <p:cNvGraphicFramePr/>
          <p:nvPr/>
        </p:nvGraphicFramePr>
        <p:xfrm>
          <a:off x="1103709" y="1544301"/>
          <a:ext cx="10643642" cy="4727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128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CA80BD-8DA9-507F-E1E5-F3D2D78F034C}"/>
              </a:ext>
            </a:extLst>
          </p:cNvPr>
          <p:cNvSpPr>
            <a:spLocks noGrp="1"/>
          </p:cNvSpPr>
          <p:nvPr>
            <p:ph type="title"/>
          </p:nvPr>
        </p:nvSpPr>
        <p:spPr/>
        <p:txBody>
          <a:bodyPr/>
          <a:lstStyle/>
          <a:p>
            <a:r>
              <a:rPr lang="en-GB" dirty="0"/>
              <a:t>Data policy</a:t>
            </a:r>
          </a:p>
        </p:txBody>
      </p:sp>
      <p:sp>
        <p:nvSpPr>
          <p:cNvPr id="3" name="Footer Placeholder 2">
            <a:extLst>
              <a:ext uri="{FF2B5EF4-FFF2-40B4-BE49-F238E27FC236}">
                <a16:creationId xmlns:a16="http://schemas.microsoft.com/office/drawing/2014/main" id="{10C86779-F1CB-1455-F0F7-9C88BBE82DBC}"/>
              </a:ext>
            </a:extLst>
          </p:cNvPr>
          <p:cNvSpPr>
            <a:spLocks noGrp="1"/>
          </p:cNvSpPr>
          <p:nvPr>
            <p:ph type="ftr" sz="quarter" idx="11"/>
          </p:nvPr>
        </p:nvSpPr>
        <p:spPr/>
        <p:txBody>
          <a:bodyPr/>
          <a:lstStyle/>
          <a:p>
            <a:r>
              <a:rPr lang="sv-SE"/>
              <a:t>PRESENTATION TITLe/ FOOTER</a:t>
            </a:r>
            <a:endParaRPr lang="sv-SE" dirty="0"/>
          </a:p>
        </p:txBody>
      </p:sp>
      <p:sp>
        <p:nvSpPr>
          <p:cNvPr id="4" name="Slide Number Placeholder 3">
            <a:extLst>
              <a:ext uri="{FF2B5EF4-FFF2-40B4-BE49-F238E27FC236}">
                <a16:creationId xmlns:a16="http://schemas.microsoft.com/office/drawing/2014/main" id="{4E6173E5-9E6A-7FBF-9E50-68D2263B0078}"/>
              </a:ext>
            </a:extLst>
          </p:cNvPr>
          <p:cNvSpPr>
            <a:spLocks noGrp="1"/>
          </p:cNvSpPr>
          <p:nvPr>
            <p:ph type="sldNum" sz="quarter" idx="12"/>
          </p:nvPr>
        </p:nvSpPr>
        <p:spPr/>
        <p:txBody>
          <a:bodyPr/>
          <a:lstStyle/>
          <a:p>
            <a:fld id="{F7283078-D760-1647-8B80-66BA8B52336D}" type="slidenum">
              <a:rPr lang="sv-SE" smtClean="0"/>
              <a:pPr/>
              <a:t>11</a:t>
            </a:fld>
            <a:endParaRPr lang="sv-SE"/>
          </a:p>
        </p:txBody>
      </p:sp>
      <p:sp>
        <p:nvSpPr>
          <p:cNvPr id="9" name="Text Placeholder 8">
            <a:extLst>
              <a:ext uri="{FF2B5EF4-FFF2-40B4-BE49-F238E27FC236}">
                <a16:creationId xmlns:a16="http://schemas.microsoft.com/office/drawing/2014/main" id="{416A2FE0-0D42-866A-A8A7-89322AEE46B2}"/>
              </a:ext>
            </a:extLst>
          </p:cNvPr>
          <p:cNvSpPr>
            <a:spLocks noGrp="1"/>
          </p:cNvSpPr>
          <p:nvPr>
            <p:ph type="body" sz="quarter" idx="14"/>
          </p:nvPr>
        </p:nvSpPr>
        <p:spPr/>
        <p:txBody>
          <a:bodyPr/>
          <a:lstStyle/>
          <a:p>
            <a:r>
              <a:rPr lang="en-GB" dirty="0"/>
              <a:t>A never ending story</a:t>
            </a:r>
          </a:p>
        </p:txBody>
      </p:sp>
      <p:sp>
        <p:nvSpPr>
          <p:cNvPr id="8" name="Content Placeholder 7">
            <a:extLst>
              <a:ext uri="{FF2B5EF4-FFF2-40B4-BE49-F238E27FC236}">
                <a16:creationId xmlns:a16="http://schemas.microsoft.com/office/drawing/2014/main" id="{A38D94C7-C1AA-3867-7676-04E192659208}"/>
              </a:ext>
            </a:extLst>
          </p:cNvPr>
          <p:cNvSpPr>
            <a:spLocks noGrp="1"/>
          </p:cNvSpPr>
          <p:nvPr>
            <p:ph idx="1"/>
          </p:nvPr>
        </p:nvSpPr>
        <p:spPr>
          <a:xfrm>
            <a:off x="1094400" y="1562400"/>
            <a:ext cx="4448892" cy="4768062"/>
          </a:xfrm>
        </p:spPr>
        <p:txBody>
          <a:bodyPr/>
          <a:lstStyle/>
          <a:p>
            <a:pPr marL="0" indent="0">
              <a:buNone/>
            </a:pPr>
            <a:r>
              <a:rPr lang="en-GB" dirty="0"/>
              <a:t>SAC endorsed the ESS Data Policy 1 year ago</a:t>
            </a:r>
          </a:p>
          <a:p>
            <a:pPr marL="0" indent="0">
              <a:buNone/>
            </a:pPr>
            <a:endParaRPr lang="en-GB" dirty="0"/>
          </a:p>
          <a:p>
            <a:pPr marL="0" indent="0">
              <a:buNone/>
            </a:pPr>
            <a:r>
              <a:rPr lang="en-GB" dirty="0"/>
              <a:t>We have since then clarified some paragraphs based on the feedback from SAC</a:t>
            </a:r>
          </a:p>
          <a:p>
            <a:pPr marL="0" indent="0">
              <a:buNone/>
            </a:pPr>
            <a:endParaRPr lang="en-GB" dirty="0"/>
          </a:p>
          <a:p>
            <a:pPr marL="0" indent="0">
              <a:buNone/>
            </a:pPr>
            <a:r>
              <a:rPr lang="en-GB" dirty="0"/>
              <a:t>The material is uploaded to the indico page </a:t>
            </a:r>
          </a:p>
          <a:p>
            <a:pPr marL="0" indent="0">
              <a:buNone/>
            </a:pPr>
            <a:endParaRPr lang="en-GB" dirty="0"/>
          </a:p>
          <a:p>
            <a:pPr marL="0" indent="0">
              <a:buNone/>
            </a:pPr>
            <a:r>
              <a:rPr lang="en-GB" i="1" dirty="0"/>
              <a:t>It will not be the last update</a:t>
            </a:r>
          </a:p>
          <a:p>
            <a:pPr marL="0" indent="0">
              <a:buNone/>
            </a:pPr>
            <a:endParaRPr lang="en-GB" dirty="0"/>
          </a:p>
        </p:txBody>
      </p:sp>
      <p:sp>
        <p:nvSpPr>
          <p:cNvPr id="6" name="Date Placeholder 5">
            <a:extLst>
              <a:ext uri="{FF2B5EF4-FFF2-40B4-BE49-F238E27FC236}">
                <a16:creationId xmlns:a16="http://schemas.microsoft.com/office/drawing/2014/main" id="{3E9D7B89-BA10-D1D5-28D8-674CC1E3109E}"/>
              </a:ext>
            </a:extLst>
          </p:cNvPr>
          <p:cNvSpPr>
            <a:spLocks noGrp="1"/>
          </p:cNvSpPr>
          <p:nvPr>
            <p:ph type="dt" sz="half" idx="10"/>
          </p:nvPr>
        </p:nvSpPr>
        <p:spPr/>
        <p:txBody>
          <a:bodyPr/>
          <a:lstStyle/>
          <a:p>
            <a:fld id="{18896B66-0B3A-474C-9C9C-E4F07B1F5DAD}" type="datetime1">
              <a:rPr lang="sv-SE" smtClean="0"/>
              <a:t>2023-10-23</a:t>
            </a:fld>
            <a:endParaRPr lang="sv-SE" dirty="0"/>
          </a:p>
        </p:txBody>
      </p:sp>
      <p:sp>
        <p:nvSpPr>
          <p:cNvPr id="11" name="TextBox 10">
            <a:extLst>
              <a:ext uri="{FF2B5EF4-FFF2-40B4-BE49-F238E27FC236}">
                <a16:creationId xmlns:a16="http://schemas.microsoft.com/office/drawing/2014/main" id="{D348902F-1D04-8940-D282-1D2AF14993E3}"/>
              </a:ext>
            </a:extLst>
          </p:cNvPr>
          <p:cNvSpPr txBox="1"/>
          <p:nvPr/>
        </p:nvSpPr>
        <p:spPr>
          <a:xfrm>
            <a:off x="6167336" y="1562400"/>
            <a:ext cx="4854102" cy="4524315"/>
          </a:xfrm>
          <a:prstGeom prst="rect">
            <a:avLst/>
          </a:prstGeom>
          <a:noFill/>
        </p:spPr>
        <p:txBody>
          <a:bodyPr wrap="square" rtlCol="0">
            <a:spAutoFit/>
          </a:bodyPr>
          <a:lstStyle/>
          <a:p>
            <a:pPr marL="285750" indent="-285750" algn="l">
              <a:buFont typeface="Wingdings" pitchFamily="2" charset="2"/>
              <a:buChar char="Ø"/>
            </a:pPr>
            <a:r>
              <a:rPr lang="en-GB" dirty="0">
                <a:solidFill>
                  <a:srgbClr val="666666"/>
                </a:solidFill>
              </a:rPr>
              <a:t>Clarified questions related to Persistent Identifiers and citable Digital Object Identifiers:</a:t>
            </a:r>
          </a:p>
          <a:p>
            <a:pPr marL="742950" lvl="1" indent="-285750">
              <a:buFont typeface="Arial" panose="020B0604020202020204" pitchFamily="34" charset="0"/>
              <a:buChar char="•"/>
            </a:pPr>
            <a:r>
              <a:rPr lang="en-GB" i="1" dirty="0">
                <a:solidFill>
                  <a:srgbClr val="666666"/>
                </a:solidFill>
              </a:rPr>
              <a:t>Users can mint a DOI for a select set of data sets, which will generate a public and citeable webpage with links to the data sets</a:t>
            </a:r>
          </a:p>
          <a:p>
            <a:pPr algn="l"/>
            <a:endParaRPr lang="en-GB" dirty="0">
              <a:solidFill>
                <a:srgbClr val="666666"/>
              </a:solidFill>
            </a:endParaRPr>
          </a:p>
          <a:p>
            <a:pPr marL="285750" indent="-285750" algn="l">
              <a:buFont typeface="Wingdings" pitchFamily="2" charset="2"/>
              <a:buChar char="Ø"/>
            </a:pPr>
            <a:r>
              <a:rPr lang="en-GB" dirty="0">
                <a:solidFill>
                  <a:srgbClr val="666666"/>
                </a:solidFill>
              </a:rPr>
              <a:t>How to handle (retroactive) changes</a:t>
            </a:r>
          </a:p>
          <a:p>
            <a:pPr marL="742950" lvl="1" indent="-285750">
              <a:buFont typeface="Arial" panose="020B0604020202020204" pitchFamily="34" charset="0"/>
              <a:buChar char="•"/>
            </a:pPr>
            <a:r>
              <a:rPr lang="en-GB" i="1" dirty="0">
                <a:solidFill>
                  <a:srgbClr val="666666"/>
                </a:solidFill>
              </a:rPr>
              <a:t>It will be indicated which version of the Data Policy covers a specific data set</a:t>
            </a:r>
          </a:p>
          <a:p>
            <a:pPr marL="742950" lvl="1" indent="-285750">
              <a:buFont typeface="Arial" panose="020B0604020202020204" pitchFamily="34" charset="0"/>
              <a:buChar char="•"/>
            </a:pPr>
            <a:endParaRPr lang="en-GB" i="1" dirty="0">
              <a:solidFill>
                <a:srgbClr val="666666"/>
              </a:solidFill>
            </a:endParaRPr>
          </a:p>
          <a:p>
            <a:pPr marL="285750" indent="-285750" algn="l">
              <a:buFont typeface="Wingdings" pitchFamily="2" charset="2"/>
              <a:buChar char="Ø"/>
            </a:pPr>
            <a:r>
              <a:rPr lang="en-GB" dirty="0">
                <a:solidFill>
                  <a:srgbClr val="666666"/>
                </a:solidFill>
              </a:rPr>
              <a:t>GDPR:</a:t>
            </a:r>
          </a:p>
          <a:p>
            <a:pPr marL="742950" lvl="1" indent="-285750">
              <a:buFont typeface="Arial" panose="020B0604020202020204" pitchFamily="34" charset="0"/>
              <a:buChar char="•"/>
            </a:pPr>
            <a:r>
              <a:rPr lang="en-GB" i="1" dirty="0">
                <a:solidFill>
                  <a:srgbClr val="666666"/>
                </a:solidFill>
              </a:rPr>
              <a:t>It is now specified that information uploaded by users should be GDPR compliant</a:t>
            </a:r>
          </a:p>
        </p:txBody>
      </p:sp>
    </p:spTree>
    <p:extLst>
      <p:ext uri="{BB962C8B-B14F-4D97-AF65-F5344CB8AC3E}">
        <p14:creationId xmlns:p14="http://schemas.microsoft.com/office/powerpoint/2010/main" val="214013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DMSC</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3</a:t>
            </a:r>
          </a:p>
        </p:txBody>
      </p:sp>
      <p:pic>
        <p:nvPicPr>
          <p:cNvPr id="3074" name="Picture 2" descr="Make-Room: COBIS">
            <a:extLst>
              <a:ext uri="{FF2B5EF4-FFF2-40B4-BE49-F238E27FC236}">
                <a16:creationId xmlns:a16="http://schemas.microsoft.com/office/drawing/2014/main" id="{62919CFF-50DF-00D7-80B9-50C79E9F1FAE}"/>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18750" r="187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04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3550B1-5867-511F-6DDE-308C1B241C69}"/>
              </a:ext>
            </a:extLst>
          </p:cNvPr>
          <p:cNvSpPr>
            <a:spLocks noGrp="1"/>
          </p:cNvSpPr>
          <p:nvPr>
            <p:ph type="title"/>
          </p:nvPr>
        </p:nvSpPr>
        <p:spPr/>
        <p:txBody>
          <a:bodyPr/>
          <a:lstStyle/>
          <a:p>
            <a:r>
              <a:rPr lang="en-GB" dirty="0"/>
              <a:t>Relocation</a:t>
            </a:r>
          </a:p>
        </p:txBody>
      </p:sp>
      <p:sp>
        <p:nvSpPr>
          <p:cNvPr id="9" name="Text Placeholder 8">
            <a:extLst>
              <a:ext uri="{FF2B5EF4-FFF2-40B4-BE49-F238E27FC236}">
                <a16:creationId xmlns:a16="http://schemas.microsoft.com/office/drawing/2014/main" id="{F794E2AB-774D-FEEE-02D9-7F9EEBEF3D4A}"/>
              </a:ext>
            </a:extLst>
          </p:cNvPr>
          <p:cNvSpPr>
            <a:spLocks noGrp="1"/>
          </p:cNvSpPr>
          <p:nvPr>
            <p:ph type="body" sz="quarter" idx="14"/>
          </p:nvPr>
        </p:nvSpPr>
        <p:spPr/>
        <p:txBody>
          <a:bodyPr/>
          <a:lstStyle/>
          <a:p>
            <a:r>
              <a:rPr lang="en-GB" dirty="0"/>
              <a:t>Had to give way for a NATO and DK government supported initiative</a:t>
            </a:r>
          </a:p>
        </p:txBody>
      </p:sp>
      <p:pic>
        <p:nvPicPr>
          <p:cNvPr id="11" name="Content Placeholder 10">
            <a:extLst>
              <a:ext uri="{FF2B5EF4-FFF2-40B4-BE49-F238E27FC236}">
                <a16:creationId xmlns:a16="http://schemas.microsoft.com/office/drawing/2014/main" id="{32AB7ACF-A7A6-9FA5-3121-B276E38CD1A4}"/>
              </a:ext>
            </a:extLst>
          </p:cNvPr>
          <p:cNvPicPr>
            <a:picLocks noGrp="1" noChangeAspect="1"/>
          </p:cNvPicPr>
          <p:nvPr>
            <p:ph idx="1"/>
          </p:nvPr>
        </p:nvPicPr>
        <p:blipFill>
          <a:blip r:embed="rId2"/>
          <a:stretch>
            <a:fillRect/>
          </a:stretch>
        </p:blipFill>
        <p:spPr>
          <a:xfrm>
            <a:off x="2262395" y="1562100"/>
            <a:ext cx="7029036" cy="4768850"/>
          </a:xfrm>
          <a:ln w="28575">
            <a:solidFill>
              <a:srgbClr val="C4323E"/>
            </a:solidFill>
          </a:ln>
        </p:spPr>
      </p:pic>
    </p:spTree>
    <p:extLst>
      <p:ext uri="{BB962C8B-B14F-4D97-AF65-F5344CB8AC3E}">
        <p14:creationId xmlns:p14="http://schemas.microsoft.com/office/powerpoint/2010/main" val="389847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noProof="0" dirty="0"/>
              <a:t>Relocation</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14</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DMSC will move to DTU April 1, 2023</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2023-10-23</a:t>
            </a:fld>
            <a:endParaRPr lang="sv-SE" dirty="0"/>
          </a:p>
        </p:txBody>
      </p:sp>
      <p:pic>
        <p:nvPicPr>
          <p:cNvPr id="6" name="Picture 5">
            <a:extLst>
              <a:ext uri="{FF2B5EF4-FFF2-40B4-BE49-F238E27FC236}">
                <a16:creationId xmlns:a16="http://schemas.microsoft.com/office/drawing/2014/main" id="{051A1626-3751-B423-CB72-0A75127A3154}"/>
              </a:ext>
            </a:extLst>
          </p:cNvPr>
          <p:cNvPicPr>
            <a:picLocks noChangeAspect="1"/>
          </p:cNvPicPr>
          <p:nvPr/>
        </p:nvPicPr>
        <p:blipFill>
          <a:blip r:embed="rId2"/>
          <a:stretch>
            <a:fillRect/>
          </a:stretch>
        </p:blipFill>
        <p:spPr>
          <a:xfrm>
            <a:off x="1195646" y="1446416"/>
            <a:ext cx="9359999" cy="5252794"/>
          </a:xfrm>
          <a:prstGeom prst="rect">
            <a:avLst/>
          </a:prstGeom>
        </p:spPr>
      </p:pic>
      <p:sp>
        <p:nvSpPr>
          <p:cNvPr id="7" name="TextBox 6">
            <a:extLst>
              <a:ext uri="{FF2B5EF4-FFF2-40B4-BE49-F238E27FC236}">
                <a16:creationId xmlns:a16="http://schemas.microsoft.com/office/drawing/2014/main" id="{12C78487-1B3F-1504-08D2-87949A46DEA3}"/>
              </a:ext>
            </a:extLst>
          </p:cNvPr>
          <p:cNvSpPr txBox="1"/>
          <p:nvPr/>
        </p:nvSpPr>
        <p:spPr>
          <a:xfrm>
            <a:off x="1270847" y="3996154"/>
            <a:ext cx="2191626" cy="584775"/>
          </a:xfrm>
          <a:prstGeom prst="rect">
            <a:avLst/>
          </a:prstGeom>
          <a:solidFill>
            <a:schemeClr val="bg1"/>
          </a:solidFill>
        </p:spPr>
        <p:txBody>
          <a:bodyPr wrap="none" rtlCol="0">
            <a:spAutoFit/>
          </a:bodyPr>
          <a:lstStyle/>
          <a:p>
            <a:pPr algn="l"/>
            <a:r>
              <a:rPr lang="en-GB" sz="1600" dirty="0">
                <a:solidFill>
                  <a:srgbClr val="666666"/>
                </a:solidFill>
              </a:rPr>
              <a:t>Current office location</a:t>
            </a:r>
          </a:p>
          <a:p>
            <a:pPr algn="l"/>
            <a:r>
              <a:rPr lang="en-GB" sz="1600" dirty="0" err="1">
                <a:solidFill>
                  <a:srgbClr val="666666"/>
                </a:solidFill>
              </a:rPr>
              <a:t>Cph</a:t>
            </a:r>
            <a:r>
              <a:rPr lang="en-GB" sz="1600" dirty="0">
                <a:solidFill>
                  <a:srgbClr val="666666"/>
                </a:solidFill>
              </a:rPr>
              <a:t> data centre (HPC)</a:t>
            </a:r>
          </a:p>
        </p:txBody>
      </p:sp>
      <p:sp>
        <p:nvSpPr>
          <p:cNvPr id="9" name="TextBox 8">
            <a:extLst>
              <a:ext uri="{FF2B5EF4-FFF2-40B4-BE49-F238E27FC236}">
                <a16:creationId xmlns:a16="http://schemas.microsoft.com/office/drawing/2014/main" id="{AC12994E-F257-7B90-6FFE-94122DAFAC0B}"/>
              </a:ext>
            </a:extLst>
          </p:cNvPr>
          <p:cNvSpPr txBox="1"/>
          <p:nvPr/>
        </p:nvSpPr>
        <p:spPr>
          <a:xfrm>
            <a:off x="1083389" y="2756596"/>
            <a:ext cx="2093843" cy="584775"/>
          </a:xfrm>
          <a:prstGeom prst="rect">
            <a:avLst/>
          </a:prstGeom>
          <a:solidFill>
            <a:schemeClr val="bg1"/>
          </a:solidFill>
        </p:spPr>
        <p:txBody>
          <a:bodyPr wrap="none" rtlCol="0">
            <a:spAutoFit/>
          </a:bodyPr>
          <a:lstStyle/>
          <a:p>
            <a:pPr algn="l"/>
            <a:r>
              <a:rPr lang="en-GB" sz="1600" dirty="0">
                <a:solidFill>
                  <a:srgbClr val="666666"/>
                </a:solidFill>
              </a:rPr>
              <a:t>Future office location</a:t>
            </a:r>
          </a:p>
          <a:p>
            <a:pPr algn="l"/>
            <a:r>
              <a:rPr lang="en-GB" sz="1600" dirty="0">
                <a:solidFill>
                  <a:srgbClr val="666666"/>
                </a:solidFill>
              </a:rPr>
              <a:t>Backup system</a:t>
            </a:r>
          </a:p>
        </p:txBody>
      </p:sp>
      <p:sp>
        <p:nvSpPr>
          <p:cNvPr id="11" name="TextBox 10">
            <a:extLst>
              <a:ext uri="{FF2B5EF4-FFF2-40B4-BE49-F238E27FC236}">
                <a16:creationId xmlns:a16="http://schemas.microsoft.com/office/drawing/2014/main" id="{B38EF21C-41E1-1246-8433-795CB54269C0}"/>
              </a:ext>
            </a:extLst>
          </p:cNvPr>
          <p:cNvSpPr txBox="1"/>
          <p:nvPr/>
        </p:nvSpPr>
        <p:spPr>
          <a:xfrm>
            <a:off x="7914386" y="4072813"/>
            <a:ext cx="3917354" cy="584775"/>
          </a:xfrm>
          <a:prstGeom prst="rect">
            <a:avLst/>
          </a:prstGeom>
          <a:solidFill>
            <a:schemeClr val="bg1"/>
          </a:solidFill>
        </p:spPr>
        <p:txBody>
          <a:bodyPr wrap="none" rtlCol="0">
            <a:spAutoFit/>
          </a:bodyPr>
          <a:lstStyle/>
          <a:p>
            <a:pPr algn="l"/>
            <a:r>
              <a:rPr lang="en-GB" sz="1600" dirty="0">
                <a:solidFill>
                  <a:srgbClr val="666666"/>
                </a:solidFill>
              </a:rPr>
              <a:t>Lund data centre</a:t>
            </a:r>
          </a:p>
          <a:p>
            <a:pPr algn="l"/>
            <a:r>
              <a:rPr lang="en-GB" sz="1600" dirty="0">
                <a:solidFill>
                  <a:srgbClr val="666666"/>
                </a:solidFill>
              </a:rPr>
              <a:t>Support for users, instruments, &amp; Science</a:t>
            </a:r>
          </a:p>
        </p:txBody>
      </p:sp>
    </p:spTree>
    <p:extLst>
      <p:ext uri="{BB962C8B-B14F-4D97-AF65-F5344CB8AC3E}">
        <p14:creationId xmlns:p14="http://schemas.microsoft.com/office/powerpoint/2010/main" val="100257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198E99-CE00-9489-1B25-29879F9F51C8}"/>
              </a:ext>
            </a:extLst>
          </p:cNvPr>
          <p:cNvSpPr>
            <a:spLocks noGrp="1"/>
          </p:cNvSpPr>
          <p:nvPr>
            <p:ph type="title"/>
          </p:nvPr>
        </p:nvSpPr>
        <p:spPr/>
        <p:txBody>
          <a:bodyPr/>
          <a:lstStyle/>
          <a:p>
            <a:r>
              <a:rPr lang="en-GB" dirty="0"/>
              <a:t>Staff changes since last STAP</a:t>
            </a:r>
          </a:p>
        </p:txBody>
      </p:sp>
      <p:sp>
        <p:nvSpPr>
          <p:cNvPr id="9" name="Text Placeholder 8">
            <a:extLst>
              <a:ext uri="{FF2B5EF4-FFF2-40B4-BE49-F238E27FC236}">
                <a16:creationId xmlns:a16="http://schemas.microsoft.com/office/drawing/2014/main" id="{3EFEF7A1-F62B-66C1-C6C1-66DF8EE67634}"/>
              </a:ext>
            </a:extLst>
          </p:cNvPr>
          <p:cNvSpPr>
            <a:spLocks noGrp="1"/>
          </p:cNvSpPr>
          <p:nvPr>
            <p:ph type="body" sz="quarter" idx="14"/>
          </p:nvPr>
        </p:nvSpPr>
        <p:spPr>
          <a:xfrm>
            <a:off x="1103709" y="931025"/>
            <a:ext cx="9360000" cy="532015"/>
          </a:xfrm>
        </p:spPr>
        <p:txBody>
          <a:bodyPr/>
          <a:lstStyle/>
          <a:p>
            <a:r>
              <a:rPr lang="en-GB" dirty="0"/>
              <a:t>Some resignations provoked by relocation </a:t>
            </a:r>
          </a:p>
        </p:txBody>
      </p:sp>
      <p:graphicFrame>
        <p:nvGraphicFramePr>
          <p:cNvPr id="10" name="Content Placeholder 9">
            <a:extLst>
              <a:ext uri="{FF2B5EF4-FFF2-40B4-BE49-F238E27FC236}">
                <a16:creationId xmlns:a16="http://schemas.microsoft.com/office/drawing/2014/main" id="{76D40519-65D9-A15C-4517-D5C6A52BC734}"/>
              </a:ext>
            </a:extLst>
          </p:cNvPr>
          <p:cNvGraphicFramePr>
            <a:graphicFrameLocks noGrp="1"/>
          </p:cNvGraphicFramePr>
          <p:nvPr>
            <p:ph idx="1"/>
          </p:nvPr>
        </p:nvGraphicFramePr>
        <p:xfrm>
          <a:off x="2187137" y="1805791"/>
          <a:ext cx="6838528" cy="3551520"/>
        </p:xfrm>
        <a:graphic>
          <a:graphicData uri="http://schemas.openxmlformats.org/drawingml/2006/table">
            <a:tbl>
              <a:tblPr firstRow="1" bandRow="1">
                <a:tableStyleId>{69012ECD-51FC-41F1-AA8D-1B2483CD663E}</a:tableStyleId>
              </a:tblPr>
              <a:tblGrid>
                <a:gridCol w="1709632">
                  <a:extLst>
                    <a:ext uri="{9D8B030D-6E8A-4147-A177-3AD203B41FA5}">
                      <a16:colId xmlns:a16="http://schemas.microsoft.com/office/drawing/2014/main" val="2777634290"/>
                    </a:ext>
                  </a:extLst>
                </a:gridCol>
                <a:gridCol w="1709632">
                  <a:extLst>
                    <a:ext uri="{9D8B030D-6E8A-4147-A177-3AD203B41FA5}">
                      <a16:colId xmlns:a16="http://schemas.microsoft.com/office/drawing/2014/main" val="2328828087"/>
                    </a:ext>
                  </a:extLst>
                </a:gridCol>
                <a:gridCol w="1709632">
                  <a:extLst>
                    <a:ext uri="{9D8B030D-6E8A-4147-A177-3AD203B41FA5}">
                      <a16:colId xmlns:a16="http://schemas.microsoft.com/office/drawing/2014/main" val="1676177282"/>
                    </a:ext>
                  </a:extLst>
                </a:gridCol>
                <a:gridCol w="1709632">
                  <a:extLst>
                    <a:ext uri="{9D8B030D-6E8A-4147-A177-3AD203B41FA5}">
                      <a16:colId xmlns:a16="http://schemas.microsoft.com/office/drawing/2014/main" val="1900175855"/>
                    </a:ext>
                  </a:extLst>
                </a:gridCol>
              </a:tblGrid>
              <a:tr h="443940">
                <a:tc>
                  <a:txBody>
                    <a:bodyPr/>
                    <a:lstStyle/>
                    <a:p>
                      <a:r>
                        <a:rPr lang="en-GB" dirty="0"/>
                        <a:t>Group</a:t>
                      </a:r>
                    </a:p>
                  </a:txBody>
                  <a:tcPr/>
                </a:tc>
                <a:tc>
                  <a:txBody>
                    <a:bodyPr/>
                    <a:lstStyle/>
                    <a:p>
                      <a:r>
                        <a:rPr lang="en-GB" dirty="0"/>
                        <a:t>#Resigned</a:t>
                      </a:r>
                    </a:p>
                  </a:txBody>
                  <a:tcPr/>
                </a:tc>
                <a:tc>
                  <a:txBody>
                    <a:bodyPr/>
                    <a:lstStyle/>
                    <a:p>
                      <a:r>
                        <a:rPr lang="en-GB" dirty="0"/>
                        <a:t>#Recruited</a:t>
                      </a:r>
                    </a:p>
                  </a:txBody>
                  <a:tcPr/>
                </a:tc>
                <a:tc>
                  <a:txBody>
                    <a:bodyPr/>
                    <a:lstStyle/>
                    <a:p>
                      <a:r>
                        <a:rPr lang="en-GB" dirty="0"/>
                        <a:t>#Vacant</a:t>
                      </a:r>
                    </a:p>
                  </a:txBody>
                  <a:tcPr/>
                </a:tc>
                <a:extLst>
                  <a:ext uri="{0D108BD9-81ED-4DB2-BD59-A6C34878D82A}">
                    <a16:rowId xmlns:a16="http://schemas.microsoft.com/office/drawing/2014/main" val="2166546230"/>
                  </a:ext>
                </a:extLst>
              </a:tr>
              <a:tr h="443940">
                <a:tc>
                  <a:txBody>
                    <a:bodyPr/>
                    <a:lstStyle/>
                    <a:p>
                      <a:r>
                        <a:rPr lang="en-GB" dirty="0"/>
                        <a:t>ECDC</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3066103617"/>
                  </a:ext>
                </a:extLst>
              </a:tr>
              <a:tr h="443940">
                <a:tc>
                  <a:txBody>
                    <a:bodyPr/>
                    <a:lstStyle/>
                    <a:p>
                      <a:r>
                        <a:rPr lang="en-GB" dirty="0"/>
                        <a:t>SWAP</a:t>
                      </a:r>
                    </a:p>
                  </a:txBody>
                  <a:tcPr/>
                </a:tc>
                <a:tc>
                  <a:txBody>
                    <a:bodyPr/>
                    <a:lstStyle/>
                    <a:p>
                      <a:pPr algn="ctr"/>
                      <a:r>
                        <a:rPr lang="en-GB" dirty="0"/>
                        <a:t>0</a:t>
                      </a:r>
                    </a:p>
                  </a:txBody>
                  <a:tcPr/>
                </a:tc>
                <a:tc>
                  <a:txBody>
                    <a:bodyPr/>
                    <a:lstStyle/>
                    <a:p>
                      <a:pPr algn="ctr"/>
                      <a:r>
                        <a:rPr lang="en-GB" dirty="0"/>
                        <a:t>2</a:t>
                      </a:r>
                    </a:p>
                  </a:txBody>
                  <a:tcPr/>
                </a:tc>
                <a:tc>
                  <a:txBody>
                    <a:bodyPr/>
                    <a:lstStyle/>
                    <a:p>
                      <a:pPr algn="ctr"/>
                      <a:r>
                        <a:rPr lang="en-GB" dirty="0"/>
                        <a:t>0</a:t>
                      </a:r>
                    </a:p>
                  </a:txBody>
                  <a:tcPr/>
                </a:tc>
                <a:extLst>
                  <a:ext uri="{0D108BD9-81ED-4DB2-BD59-A6C34878D82A}">
                    <a16:rowId xmlns:a16="http://schemas.microsoft.com/office/drawing/2014/main" val="3758909226"/>
                  </a:ext>
                </a:extLst>
              </a:tr>
              <a:tr h="443940">
                <a:tc>
                  <a:txBody>
                    <a:bodyPr/>
                    <a:lstStyle/>
                    <a:p>
                      <a:r>
                        <a:rPr lang="en-GB" dirty="0"/>
                        <a:t>DST</a:t>
                      </a:r>
                    </a:p>
                  </a:txBody>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3</a:t>
                      </a:r>
                    </a:p>
                  </a:txBody>
                  <a:tcPr/>
                </a:tc>
                <a:extLst>
                  <a:ext uri="{0D108BD9-81ED-4DB2-BD59-A6C34878D82A}">
                    <a16:rowId xmlns:a16="http://schemas.microsoft.com/office/drawing/2014/main" val="201929673"/>
                  </a:ext>
                </a:extLst>
              </a:tr>
              <a:tr h="443940">
                <a:tc>
                  <a:txBody>
                    <a:bodyPr/>
                    <a:lstStyle/>
                    <a:p>
                      <a:r>
                        <a:rPr lang="en-GB" dirty="0"/>
                        <a:t>DRAM</a:t>
                      </a:r>
                    </a:p>
                  </a:txBody>
                  <a:tcPr/>
                </a:tc>
                <a:tc>
                  <a:txBody>
                    <a:bodyPr/>
                    <a:lstStyle/>
                    <a:p>
                      <a:pPr algn="ctr"/>
                      <a:r>
                        <a:rPr lang="en-GB" dirty="0"/>
                        <a:t>1</a:t>
                      </a:r>
                    </a:p>
                  </a:txBody>
                  <a:tcPr/>
                </a:tc>
                <a:tc>
                  <a:txBody>
                    <a:bodyPr/>
                    <a:lstStyle/>
                    <a:p>
                      <a:pPr algn="ctr"/>
                      <a:r>
                        <a:rPr lang="en-GB" dirty="0"/>
                        <a:t>2</a:t>
                      </a:r>
                    </a:p>
                  </a:txBody>
                  <a:tcPr/>
                </a:tc>
                <a:tc>
                  <a:txBody>
                    <a:bodyPr/>
                    <a:lstStyle/>
                    <a:p>
                      <a:pPr algn="ctr"/>
                      <a:r>
                        <a:rPr lang="en-GB" dirty="0"/>
                        <a:t>2</a:t>
                      </a:r>
                    </a:p>
                  </a:txBody>
                  <a:tcPr/>
                </a:tc>
                <a:extLst>
                  <a:ext uri="{0D108BD9-81ED-4DB2-BD59-A6C34878D82A}">
                    <a16:rowId xmlns:a16="http://schemas.microsoft.com/office/drawing/2014/main" val="2942514389"/>
                  </a:ext>
                </a:extLst>
              </a:tr>
              <a:tr h="443940">
                <a:tc>
                  <a:txBody>
                    <a:bodyPr/>
                    <a:lstStyle/>
                    <a:p>
                      <a:r>
                        <a:rPr lang="en-GB" dirty="0"/>
                        <a:t>IDS</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2</a:t>
                      </a:r>
                    </a:p>
                  </a:txBody>
                  <a:tcPr/>
                </a:tc>
                <a:extLst>
                  <a:ext uri="{0D108BD9-81ED-4DB2-BD59-A6C34878D82A}">
                    <a16:rowId xmlns:a16="http://schemas.microsoft.com/office/drawing/2014/main" val="219375188"/>
                  </a:ext>
                </a:extLst>
              </a:tr>
              <a:tr h="443940">
                <a:tc>
                  <a:txBody>
                    <a:bodyPr/>
                    <a:lstStyle/>
                    <a:p>
                      <a:r>
                        <a:rPr lang="en-GB" dirty="0"/>
                        <a:t>Admin</a:t>
                      </a:r>
                    </a:p>
                  </a:txBody>
                  <a:tcPr/>
                </a:tc>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extLst>
                  <a:ext uri="{0D108BD9-81ED-4DB2-BD59-A6C34878D82A}">
                    <a16:rowId xmlns:a16="http://schemas.microsoft.com/office/drawing/2014/main" val="3229012348"/>
                  </a:ext>
                </a:extLst>
              </a:tr>
              <a:tr h="443940">
                <a:tc>
                  <a:txBody>
                    <a:bodyPr/>
                    <a:lstStyle/>
                    <a:p>
                      <a:r>
                        <a:rPr lang="en-GB" b="1" dirty="0">
                          <a:solidFill>
                            <a:schemeClr val="bg1"/>
                          </a:solidFill>
                        </a:rPr>
                        <a:t>Total</a:t>
                      </a:r>
                    </a:p>
                  </a:txBody>
                  <a:tcPr>
                    <a:solidFill>
                      <a:schemeClr val="accent1"/>
                    </a:solidFill>
                  </a:tcPr>
                </a:tc>
                <a:tc>
                  <a:txBody>
                    <a:bodyPr/>
                    <a:lstStyle/>
                    <a:p>
                      <a:pPr algn="ctr"/>
                      <a:r>
                        <a:rPr lang="en-GB" b="1" dirty="0">
                          <a:solidFill>
                            <a:schemeClr val="bg1"/>
                          </a:solidFill>
                        </a:rPr>
                        <a:t>3</a:t>
                      </a:r>
                    </a:p>
                  </a:txBody>
                  <a:tcPr>
                    <a:solidFill>
                      <a:schemeClr val="accent1"/>
                    </a:solidFill>
                  </a:tcPr>
                </a:tc>
                <a:tc>
                  <a:txBody>
                    <a:bodyPr/>
                    <a:lstStyle/>
                    <a:p>
                      <a:pPr algn="ctr"/>
                      <a:r>
                        <a:rPr lang="en-GB" b="1" dirty="0">
                          <a:solidFill>
                            <a:schemeClr val="bg1"/>
                          </a:solidFill>
                        </a:rPr>
                        <a:t>6</a:t>
                      </a:r>
                    </a:p>
                  </a:txBody>
                  <a:tcPr>
                    <a:solidFill>
                      <a:schemeClr val="accent1"/>
                    </a:solidFill>
                  </a:tcPr>
                </a:tc>
                <a:tc>
                  <a:txBody>
                    <a:bodyPr/>
                    <a:lstStyle/>
                    <a:p>
                      <a:pPr algn="ctr"/>
                      <a:r>
                        <a:rPr lang="en-GB" b="1" dirty="0">
                          <a:solidFill>
                            <a:schemeClr val="bg1"/>
                          </a:solidFill>
                        </a:rPr>
                        <a:t>8 </a:t>
                      </a:r>
                    </a:p>
                  </a:txBody>
                  <a:tcPr>
                    <a:solidFill>
                      <a:schemeClr val="accent1"/>
                    </a:solidFill>
                  </a:tcPr>
                </a:tc>
                <a:extLst>
                  <a:ext uri="{0D108BD9-81ED-4DB2-BD59-A6C34878D82A}">
                    <a16:rowId xmlns:a16="http://schemas.microsoft.com/office/drawing/2014/main" val="3139942677"/>
                  </a:ext>
                </a:extLst>
              </a:tr>
            </a:tbl>
          </a:graphicData>
        </a:graphic>
      </p:graphicFrame>
    </p:spTree>
    <p:extLst>
      <p:ext uri="{BB962C8B-B14F-4D97-AF65-F5344CB8AC3E}">
        <p14:creationId xmlns:p14="http://schemas.microsoft.com/office/powerpoint/2010/main" val="287419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2DA2D6F-FC27-C946-A180-4FA70595C4F1}"/>
              </a:ext>
            </a:extLst>
          </p:cNvPr>
          <p:cNvSpPr/>
          <p:nvPr/>
        </p:nvSpPr>
        <p:spPr>
          <a:xfrm>
            <a:off x="6801600" y="3649538"/>
            <a:ext cx="4332443" cy="2823268"/>
          </a:xfrm>
          <a:prstGeom prst="rect">
            <a:avLst/>
          </a:prstGeom>
          <a:solidFill>
            <a:schemeClr val="bg1"/>
          </a:solidFill>
          <a:ln>
            <a:solidFill>
              <a:srgbClr val="6666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Placeholder 6">
            <a:extLst>
              <a:ext uri="{FF2B5EF4-FFF2-40B4-BE49-F238E27FC236}">
                <a16:creationId xmlns:a16="http://schemas.microsoft.com/office/drawing/2014/main" id="{492452F0-4A71-A34F-B759-A57DC9A9C570}"/>
              </a:ext>
            </a:extLst>
          </p:cNvPr>
          <p:cNvPicPr>
            <a:picLocks noChangeAspect="1"/>
          </p:cNvPicPr>
          <p:nvPr/>
        </p:nvPicPr>
        <p:blipFill rotWithShape="1">
          <a:blip r:embed="rId2"/>
          <a:srcRect t="30639" b="25977"/>
          <a:stretch/>
        </p:blipFill>
        <p:spPr>
          <a:xfrm>
            <a:off x="1161584" y="4805816"/>
            <a:ext cx="5123294" cy="1666989"/>
          </a:xfrm>
          <a:prstGeom prst="rect">
            <a:avLst/>
          </a:prstGeom>
          <a:ln>
            <a:solidFill>
              <a:srgbClr val="666666"/>
            </a:solidFill>
          </a:ln>
          <a:effectLst>
            <a:outerShdw blurRad="50800" dist="38100" dir="2700000" algn="tl" rotWithShape="0">
              <a:prstClr val="black">
                <a:alpha val="40000"/>
              </a:prstClr>
            </a:outerShdw>
          </a:effectLst>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sz="3200" dirty="0"/>
              <a:t>Staffing for Analysis and Instrument Data Scientists</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16</a:t>
            </a:fld>
            <a:endParaRPr lang="sv-SE" dirty="0">
              <a:solidFill>
                <a:srgbClr val="CCCCCC"/>
              </a:solidFill>
            </a:endParaRPr>
          </a:p>
        </p:txBody>
      </p:sp>
      <p:graphicFrame>
        <p:nvGraphicFramePr>
          <p:cNvPr id="3" name="Content Placeholder 2">
            <a:extLst>
              <a:ext uri="{FF2B5EF4-FFF2-40B4-BE49-F238E27FC236}">
                <a16:creationId xmlns:a16="http://schemas.microsoft.com/office/drawing/2014/main" id="{B781B780-D864-F44C-9EED-E90B5788DFEE}"/>
              </a:ext>
            </a:extLst>
          </p:cNvPr>
          <p:cNvGraphicFramePr>
            <a:graphicFrameLocks noGrp="1"/>
          </p:cNvGraphicFramePr>
          <p:nvPr>
            <p:ph idx="1"/>
          </p:nvPr>
        </p:nvGraphicFramePr>
        <p:xfrm>
          <a:off x="1161584" y="1457888"/>
          <a:ext cx="5132083" cy="32359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93592">
                  <a:extLst>
                    <a:ext uri="{9D8B030D-6E8A-4147-A177-3AD203B41FA5}">
                      <a16:colId xmlns:a16="http://schemas.microsoft.com/office/drawing/2014/main" val="1409080931"/>
                    </a:ext>
                  </a:extLst>
                </a:gridCol>
                <a:gridCol w="2118381">
                  <a:extLst>
                    <a:ext uri="{9D8B030D-6E8A-4147-A177-3AD203B41FA5}">
                      <a16:colId xmlns:a16="http://schemas.microsoft.com/office/drawing/2014/main" val="1857579553"/>
                    </a:ext>
                  </a:extLst>
                </a:gridCol>
                <a:gridCol w="1420110">
                  <a:extLst>
                    <a:ext uri="{9D8B030D-6E8A-4147-A177-3AD203B41FA5}">
                      <a16:colId xmlns:a16="http://schemas.microsoft.com/office/drawing/2014/main" val="2024195366"/>
                    </a:ext>
                  </a:extLst>
                </a:gridCol>
              </a:tblGrid>
              <a:tr h="370840">
                <a:tc>
                  <a:txBody>
                    <a:bodyPr/>
                    <a:lstStyle/>
                    <a:p>
                      <a:r>
                        <a:rPr lang="en-GB" dirty="0"/>
                        <a:t>Technique</a:t>
                      </a:r>
                    </a:p>
                  </a:txBody>
                  <a:tcPr>
                    <a:lnL w="12700" cap="flat" cmpd="sng" algn="ctr">
                      <a:solidFill>
                        <a:srgbClr val="666666"/>
                      </a:solidFill>
                      <a:prstDash val="solid"/>
                      <a:round/>
                      <a:headEnd type="none" w="med" len="med"/>
                      <a:tailEnd type="none" w="med" len="med"/>
                    </a:lnL>
                    <a:lnT w="12700" cap="flat" cmpd="sng" algn="ctr">
                      <a:solidFill>
                        <a:srgbClr val="666666"/>
                      </a:solidFill>
                      <a:prstDash val="solid"/>
                      <a:round/>
                      <a:headEnd type="none" w="med" len="med"/>
                      <a:tailEnd type="none" w="med" len="med"/>
                    </a:lnT>
                    <a:solidFill>
                      <a:schemeClr val="tx2">
                        <a:lumMod val="50000"/>
                        <a:lumOff val="50000"/>
                      </a:schemeClr>
                    </a:solidFill>
                  </a:tcPr>
                </a:tc>
                <a:tc>
                  <a:txBody>
                    <a:bodyPr/>
                    <a:lstStyle/>
                    <a:p>
                      <a:r>
                        <a:rPr lang="en-GB" dirty="0"/>
                        <a:t>Instruments</a:t>
                      </a:r>
                    </a:p>
                  </a:txBody>
                  <a:tcPr>
                    <a:lnT w="12700" cap="flat" cmpd="sng" algn="ctr">
                      <a:solidFill>
                        <a:srgbClr val="666666"/>
                      </a:solidFill>
                      <a:prstDash val="solid"/>
                      <a:round/>
                      <a:headEnd type="none" w="med" len="med"/>
                      <a:tailEnd type="none" w="med" len="med"/>
                    </a:lnT>
                    <a:solidFill>
                      <a:schemeClr val="tx2">
                        <a:lumMod val="50000"/>
                        <a:lumOff val="50000"/>
                      </a:schemeClr>
                    </a:solidFill>
                  </a:tcPr>
                </a:tc>
                <a:tc>
                  <a:txBody>
                    <a:bodyPr/>
                    <a:lstStyle/>
                    <a:p>
                      <a:r>
                        <a:rPr lang="en-GB" dirty="0"/>
                        <a:t>Who or When</a:t>
                      </a:r>
                    </a:p>
                  </a:txBody>
                  <a:tcPr>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solidFill>
                      <a:schemeClr val="tx2">
                        <a:lumMod val="50000"/>
                        <a:lumOff val="50000"/>
                      </a:schemeClr>
                    </a:solidFill>
                  </a:tcPr>
                </a:tc>
                <a:extLst>
                  <a:ext uri="{0D108BD9-81ED-4DB2-BD59-A6C34878D82A}">
                    <a16:rowId xmlns:a16="http://schemas.microsoft.com/office/drawing/2014/main" val="1585383681"/>
                  </a:ext>
                </a:extLst>
              </a:tr>
              <a:tr h="370840">
                <a:tc>
                  <a:txBody>
                    <a:bodyPr/>
                    <a:lstStyle/>
                    <a:p>
                      <a:r>
                        <a:rPr lang="en-GB" dirty="0" err="1"/>
                        <a:t>Imag</a:t>
                      </a:r>
                      <a:r>
                        <a:rPr lang="en-GB" dirty="0"/>
                        <a:t>. &amp; Eng.</a:t>
                      </a:r>
                    </a:p>
                  </a:txBody>
                  <a:tcPr>
                    <a:lnL w="12700" cap="flat" cmpd="sng" algn="ctr">
                      <a:solidFill>
                        <a:srgbClr val="666666"/>
                      </a:solidFill>
                      <a:prstDash val="solid"/>
                      <a:round/>
                      <a:headEnd type="none" w="med" len="med"/>
                      <a:tailEnd type="none" w="med" len="med"/>
                    </a:lnL>
                    <a:solidFill>
                      <a:srgbClr val="9BE695"/>
                    </a:solidFill>
                  </a:tcPr>
                </a:tc>
                <a:tc>
                  <a:txBody>
                    <a:bodyPr/>
                    <a:lstStyle/>
                    <a:p>
                      <a:r>
                        <a:rPr lang="en-GB" dirty="0"/>
                        <a:t>ODIN &amp; BEER</a:t>
                      </a:r>
                    </a:p>
                  </a:txBody>
                  <a:tcPr>
                    <a:solidFill>
                      <a:srgbClr val="9BE695"/>
                    </a:solidFill>
                  </a:tcPr>
                </a:tc>
                <a:tc>
                  <a:txBody>
                    <a:bodyPr/>
                    <a:lstStyle/>
                    <a:p>
                      <a:r>
                        <a:rPr lang="en-GB" dirty="0" err="1"/>
                        <a:t>Søren</a:t>
                      </a:r>
                      <a:r>
                        <a:rPr lang="en-GB" dirty="0"/>
                        <a:t> </a:t>
                      </a:r>
                    </a:p>
                  </a:txBody>
                  <a:tcPr>
                    <a:lnR w="12700" cap="flat" cmpd="sng" algn="ctr">
                      <a:solidFill>
                        <a:srgbClr val="666666"/>
                      </a:solidFill>
                      <a:prstDash val="solid"/>
                      <a:round/>
                      <a:headEnd type="none" w="med" len="med"/>
                      <a:tailEnd type="none" w="med" len="med"/>
                    </a:lnR>
                    <a:solidFill>
                      <a:srgbClr val="9BE695"/>
                    </a:solidFill>
                  </a:tcPr>
                </a:tc>
                <a:extLst>
                  <a:ext uri="{0D108BD9-81ED-4DB2-BD59-A6C34878D82A}">
                    <a16:rowId xmlns:a16="http://schemas.microsoft.com/office/drawing/2014/main" val="4286435990"/>
                  </a:ext>
                </a:extLst>
              </a:tr>
              <a:tr h="370840">
                <a:tc>
                  <a:txBody>
                    <a:bodyPr/>
                    <a:lstStyle/>
                    <a:p>
                      <a:r>
                        <a:rPr lang="en-GB" dirty="0"/>
                        <a:t>Reflectometry</a:t>
                      </a:r>
                    </a:p>
                  </a:txBody>
                  <a:tcPr>
                    <a:lnL w="12700" cap="flat" cmpd="sng" algn="ctr">
                      <a:solidFill>
                        <a:srgbClr val="666666"/>
                      </a:solidFill>
                      <a:prstDash val="solid"/>
                      <a:round/>
                      <a:headEnd type="none" w="med" len="med"/>
                      <a:tailEnd type="none" w="med" len="med"/>
                    </a:lnL>
                    <a:solidFill>
                      <a:srgbClr val="9BE695"/>
                    </a:solidFill>
                  </a:tcPr>
                </a:tc>
                <a:tc>
                  <a:txBody>
                    <a:bodyPr/>
                    <a:lstStyle/>
                    <a:p>
                      <a:r>
                        <a:rPr lang="en-GB" dirty="0"/>
                        <a:t>ESTIA &amp; FREIA</a:t>
                      </a:r>
                    </a:p>
                  </a:txBody>
                  <a:tcPr>
                    <a:solidFill>
                      <a:srgbClr val="9BE695"/>
                    </a:solidFill>
                  </a:tcPr>
                </a:tc>
                <a:tc>
                  <a:txBody>
                    <a:bodyPr/>
                    <a:lstStyle/>
                    <a:p>
                      <a:r>
                        <a:rPr lang="en-GB" strike="sngStrike" dirty="0">
                          <a:solidFill>
                            <a:srgbClr val="FF0000"/>
                          </a:solidFill>
                        </a:rPr>
                        <a:t>Andrew M</a:t>
                      </a:r>
                    </a:p>
                  </a:txBody>
                  <a:tcPr>
                    <a:lnR w="12700" cap="flat" cmpd="sng" algn="ctr">
                      <a:solidFill>
                        <a:srgbClr val="666666"/>
                      </a:solidFill>
                      <a:prstDash val="solid"/>
                      <a:round/>
                      <a:headEnd type="none" w="med" len="med"/>
                      <a:tailEnd type="none" w="med" len="med"/>
                    </a:lnR>
                    <a:solidFill>
                      <a:srgbClr val="9BE695"/>
                    </a:solidFill>
                  </a:tcPr>
                </a:tc>
                <a:extLst>
                  <a:ext uri="{0D108BD9-81ED-4DB2-BD59-A6C34878D82A}">
                    <a16:rowId xmlns:a16="http://schemas.microsoft.com/office/drawing/2014/main" val="3811276659"/>
                  </a:ext>
                </a:extLst>
              </a:tr>
              <a:tr h="370840">
                <a:tc>
                  <a:txBody>
                    <a:bodyPr/>
                    <a:lstStyle/>
                    <a:p>
                      <a:r>
                        <a:rPr lang="en-GB" dirty="0"/>
                        <a:t>SANS</a:t>
                      </a:r>
                    </a:p>
                  </a:txBody>
                  <a:tcPr>
                    <a:lnL w="12700" cap="flat" cmpd="sng" algn="ctr">
                      <a:solidFill>
                        <a:srgbClr val="666666"/>
                      </a:solidFill>
                      <a:prstDash val="solid"/>
                      <a:round/>
                      <a:headEnd type="none" w="med" len="med"/>
                      <a:tailEnd type="none" w="med" len="med"/>
                    </a:lnL>
                    <a:solidFill>
                      <a:srgbClr val="9BE695"/>
                    </a:solidFill>
                  </a:tcPr>
                </a:tc>
                <a:tc>
                  <a:txBody>
                    <a:bodyPr/>
                    <a:lstStyle/>
                    <a:p>
                      <a:r>
                        <a:rPr lang="en-GB" dirty="0" err="1"/>
                        <a:t>LoKI</a:t>
                      </a:r>
                      <a:r>
                        <a:rPr lang="en-GB" dirty="0"/>
                        <a:t> &amp; SKADI</a:t>
                      </a:r>
                    </a:p>
                  </a:txBody>
                  <a:tcPr>
                    <a:solidFill>
                      <a:srgbClr val="9BE695"/>
                    </a:solidFill>
                  </a:tcPr>
                </a:tc>
                <a:tc>
                  <a:txBody>
                    <a:bodyPr/>
                    <a:lstStyle/>
                    <a:p>
                      <a:r>
                        <a:rPr lang="en-GB" dirty="0"/>
                        <a:t>Wojtek</a:t>
                      </a:r>
                    </a:p>
                  </a:txBody>
                  <a:tcPr>
                    <a:lnR w="12700" cap="flat" cmpd="sng" algn="ctr">
                      <a:solidFill>
                        <a:srgbClr val="666666"/>
                      </a:solidFill>
                      <a:prstDash val="solid"/>
                      <a:round/>
                      <a:headEnd type="none" w="med" len="med"/>
                      <a:tailEnd type="none" w="med" len="med"/>
                    </a:lnR>
                    <a:solidFill>
                      <a:srgbClr val="9BE695"/>
                    </a:solidFill>
                  </a:tcPr>
                </a:tc>
                <a:extLst>
                  <a:ext uri="{0D108BD9-81ED-4DB2-BD59-A6C34878D82A}">
                    <a16:rowId xmlns:a16="http://schemas.microsoft.com/office/drawing/2014/main" val="1887441387"/>
                  </a:ext>
                </a:extLst>
              </a:tr>
              <a:tr h="370840">
                <a:tc>
                  <a:txBody>
                    <a:bodyPr/>
                    <a:lstStyle/>
                    <a:p>
                      <a:r>
                        <a:rPr lang="en-GB" dirty="0"/>
                        <a:t>Diffraction</a:t>
                      </a:r>
                    </a:p>
                  </a:txBody>
                  <a:tcPr>
                    <a:lnL w="12700" cap="flat" cmpd="sng" algn="ctr">
                      <a:solidFill>
                        <a:srgbClr val="666666"/>
                      </a:solidFill>
                      <a:prstDash val="solid"/>
                      <a:round/>
                      <a:headEnd type="none" w="med" len="med"/>
                      <a:tailEnd type="none" w="med" len="med"/>
                    </a:lnL>
                    <a:solidFill>
                      <a:srgbClr val="9BE695"/>
                    </a:solidFill>
                  </a:tcPr>
                </a:tc>
                <a:tc>
                  <a:txBody>
                    <a:bodyPr/>
                    <a:lstStyle/>
                    <a:p>
                      <a:r>
                        <a:rPr lang="en-GB" dirty="0"/>
                        <a:t>DREAM &amp; MAGIC</a:t>
                      </a:r>
                    </a:p>
                  </a:txBody>
                  <a:tcPr>
                    <a:solidFill>
                      <a:srgbClr val="9BE695"/>
                    </a:solidFill>
                  </a:tcPr>
                </a:tc>
                <a:tc>
                  <a:txBody>
                    <a:bodyPr/>
                    <a:lstStyle/>
                    <a:p>
                      <a:r>
                        <a:rPr lang="en-GB" dirty="0"/>
                        <a:t>Céline</a:t>
                      </a:r>
                    </a:p>
                  </a:txBody>
                  <a:tcPr>
                    <a:lnR w="12700" cap="flat" cmpd="sng" algn="ctr">
                      <a:solidFill>
                        <a:srgbClr val="666666"/>
                      </a:solidFill>
                      <a:prstDash val="solid"/>
                      <a:round/>
                      <a:headEnd type="none" w="med" len="med"/>
                      <a:tailEnd type="none" w="med" len="med"/>
                    </a:lnR>
                    <a:solidFill>
                      <a:srgbClr val="9BE695"/>
                    </a:solidFill>
                  </a:tcPr>
                </a:tc>
                <a:extLst>
                  <a:ext uri="{0D108BD9-81ED-4DB2-BD59-A6C34878D82A}">
                    <a16:rowId xmlns:a16="http://schemas.microsoft.com/office/drawing/2014/main" val="2029672589"/>
                  </a:ext>
                </a:extLst>
              </a:tr>
              <a:tr h="370840">
                <a:tc>
                  <a:txBody>
                    <a:bodyPr/>
                    <a:lstStyle/>
                    <a:p>
                      <a:r>
                        <a:rPr lang="en-GB" dirty="0"/>
                        <a:t>Spectroscopy</a:t>
                      </a:r>
                    </a:p>
                  </a:txBody>
                  <a:tcPr>
                    <a:lnL w="12700" cap="flat" cmpd="sng" algn="ctr">
                      <a:solidFill>
                        <a:srgbClr val="666666"/>
                      </a:solidFill>
                      <a:prstDash val="solid"/>
                      <a:round/>
                      <a:headEnd type="none" w="med" len="med"/>
                      <a:tailEnd type="none" w="med" len="med"/>
                    </a:lnL>
                    <a:solidFill>
                      <a:srgbClr val="9BE695"/>
                    </a:solidFill>
                  </a:tcPr>
                </a:tc>
                <a:tc>
                  <a:txBody>
                    <a:bodyPr/>
                    <a:lstStyle/>
                    <a:p>
                      <a:r>
                        <a:rPr lang="en-GB" dirty="0"/>
                        <a:t>BIFROST &amp; CSPEC</a:t>
                      </a:r>
                    </a:p>
                  </a:txBody>
                  <a:tcPr>
                    <a:solidFill>
                      <a:srgbClr val="9BE695"/>
                    </a:solidFill>
                  </a:tcPr>
                </a:tc>
                <a:tc>
                  <a:txBody>
                    <a:bodyPr/>
                    <a:lstStyle/>
                    <a:p>
                      <a:r>
                        <a:rPr lang="en-GB" dirty="0"/>
                        <a:t>Greg</a:t>
                      </a:r>
                    </a:p>
                  </a:txBody>
                  <a:tcPr>
                    <a:lnR w="12700" cap="flat" cmpd="sng" algn="ctr">
                      <a:solidFill>
                        <a:srgbClr val="666666"/>
                      </a:solidFill>
                      <a:prstDash val="solid"/>
                      <a:round/>
                      <a:headEnd type="none" w="med" len="med"/>
                      <a:tailEnd type="none" w="med" len="med"/>
                    </a:lnR>
                    <a:solidFill>
                      <a:srgbClr val="9BE695"/>
                    </a:solidFill>
                  </a:tcPr>
                </a:tc>
                <a:extLst>
                  <a:ext uri="{0D108BD9-81ED-4DB2-BD59-A6C34878D82A}">
                    <a16:rowId xmlns:a16="http://schemas.microsoft.com/office/drawing/2014/main" val="4230402973"/>
                  </a:ext>
                </a:extLst>
              </a:tr>
              <a:tr h="370840">
                <a:tc>
                  <a:txBody>
                    <a:bodyPr/>
                    <a:lstStyle/>
                    <a:p>
                      <a:r>
                        <a:rPr lang="en-GB" dirty="0"/>
                        <a:t>Diffraction</a:t>
                      </a:r>
                    </a:p>
                  </a:txBody>
                  <a:tcPr>
                    <a:lnL w="12700" cap="flat" cmpd="sng" algn="ctr">
                      <a:solidFill>
                        <a:srgbClr val="666666"/>
                      </a:solidFill>
                      <a:prstDash val="solid"/>
                      <a:round/>
                      <a:headEnd type="none" w="med" len="med"/>
                      <a:tailEnd type="none" w="med" len="med"/>
                    </a:lnL>
                    <a:solidFill>
                      <a:srgbClr val="FEFE80"/>
                    </a:solidFill>
                  </a:tcPr>
                </a:tc>
                <a:tc>
                  <a:txBody>
                    <a:bodyPr/>
                    <a:lstStyle/>
                    <a:p>
                      <a:r>
                        <a:rPr lang="en-GB" dirty="0"/>
                        <a:t>NMX </a:t>
                      </a:r>
                      <a:r>
                        <a:rPr lang="en-GB" strike="sngStrike" dirty="0"/>
                        <a:t>&amp; HEIMDAL</a:t>
                      </a:r>
                    </a:p>
                  </a:txBody>
                  <a:tcPr>
                    <a:solidFill>
                      <a:srgbClr val="FEFE80"/>
                    </a:solidFill>
                  </a:tcPr>
                </a:tc>
                <a:tc>
                  <a:txBody>
                    <a:bodyPr/>
                    <a:lstStyle/>
                    <a:p>
                      <a:r>
                        <a:rPr lang="en-GB" dirty="0"/>
                        <a:t>Jan 202</a:t>
                      </a:r>
                      <a:r>
                        <a:rPr lang="en-GB" strike="sngStrike" dirty="0"/>
                        <a:t>54</a:t>
                      </a:r>
                    </a:p>
                  </a:txBody>
                  <a:tcPr>
                    <a:lnR w="12700" cap="flat" cmpd="sng" algn="ctr">
                      <a:solidFill>
                        <a:srgbClr val="666666"/>
                      </a:solidFill>
                      <a:prstDash val="solid"/>
                      <a:round/>
                      <a:headEnd type="none" w="med" len="med"/>
                      <a:tailEnd type="none" w="med" len="med"/>
                    </a:lnR>
                    <a:solidFill>
                      <a:srgbClr val="FEFE80"/>
                    </a:solidFill>
                  </a:tcPr>
                </a:tc>
                <a:extLst>
                  <a:ext uri="{0D108BD9-81ED-4DB2-BD59-A6C34878D82A}">
                    <a16:rowId xmlns:a16="http://schemas.microsoft.com/office/drawing/2014/main" val="219467885"/>
                  </a:ext>
                </a:extLst>
              </a:tr>
              <a:tr h="370840">
                <a:tc>
                  <a:txBody>
                    <a:bodyPr/>
                    <a:lstStyle/>
                    <a:p>
                      <a:r>
                        <a:rPr lang="en-GB" dirty="0"/>
                        <a:t>Spectroscopy</a:t>
                      </a:r>
                    </a:p>
                  </a:txBody>
                  <a:tcPr>
                    <a:lnL w="12700" cap="flat" cmpd="sng" algn="ctr">
                      <a:solidFill>
                        <a:srgbClr val="666666"/>
                      </a:solidFill>
                      <a:prstDash val="solid"/>
                      <a:round/>
                      <a:headEnd type="none" w="med" len="med"/>
                      <a:tailEnd type="none" w="med" len="med"/>
                    </a:lnL>
                    <a:lnB w="12700" cap="flat" cmpd="sng" algn="ctr">
                      <a:solidFill>
                        <a:srgbClr val="666666"/>
                      </a:solidFill>
                      <a:prstDash val="solid"/>
                      <a:round/>
                      <a:headEnd type="none" w="med" len="med"/>
                      <a:tailEnd type="none" w="med" len="med"/>
                    </a:lnB>
                    <a:solidFill>
                      <a:srgbClr val="FEFE80"/>
                    </a:solidFill>
                  </a:tcPr>
                </a:tc>
                <a:tc>
                  <a:txBody>
                    <a:bodyPr/>
                    <a:lstStyle/>
                    <a:p>
                      <a:r>
                        <a:rPr lang="en-GB" dirty="0"/>
                        <a:t>TREX &amp; MIRACLES</a:t>
                      </a:r>
                    </a:p>
                  </a:txBody>
                  <a:tcPr>
                    <a:lnB w="12700" cap="flat" cmpd="sng" algn="ctr">
                      <a:solidFill>
                        <a:srgbClr val="666666"/>
                      </a:solidFill>
                      <a:prstDash val="solid"/>
                      <a:round/>
                      <a:headEnd type="none" w="med" len="med"/>
                      <a:tailEnd type="none" w="med" len="med"/>
                    </a:lnB>
                    <a:solidFill>
                      <a:srgbClr val="FEFE80"/>
                    </a:solidFill>
                  </a:tcPr>
                </a:tc>
                <a:tc>
                  <a:txBody>
                    <a:bodyPr/>
                    <a:lstStyle/>
                    <a:p>
                      <a:r>
                        <a:rPr lang="en-GB" dirty="0"/>
                        <a:t>Jul 2026</a:t>
                      </a:r>
                    </a:p>
                  </a:txBody>
                  <a:tcPr>
                    <a:lnR w="12700" cap="flat" cmpd="sng" algn="ctr">
                      <a:solidFill>
                        <a:srgbClr val="666666"/>
                      </a:solidFill>
                      <a:prstDash val="solid"/>
                      <a:round/>
                      <a:headEnd type="none" w="med" len="med"/>
                      <a:tailEnd type="none" w="med" len="med"/>
                    </a:lnR>
                    <a:lnB w="12700" cap="flat" cmpd="sng" algn="ctr">
                      <a:solidFill>
                        <a:srgbClr val="666666"/>
                      </a:solidFill>
                      <a:prstDash val="solid"/>
                      <a:round/>
                      <a:headEnd type="none" w="med" len="med"/>
                      <a:tailEnd type="none" w="med" len="med"/>
                    </a:lnB>
                    <a:solidFill>
                      <a:srgbClr val="FEFE80"/>
                    </a:solidFill>
                  </a:tcPr>
                </a:tc>
                <a:extLst>
                  <a:ext uri="{0D108BD9-81ED-4DB2-BD59-A6C34878D82A}">
                    <a16:rowId xmlns:a16="http://schemas.microsoft.com/office/drawing/2014/main" val="3448062692"/>
                  </a:ext>
                </a:extLst>
              </a:tr>
            </a:tbl>
          </a:graphicData>
        </a:graphic>
      </p:graphicFrame>
      <p:graphicFrame>
        <p:nvGraphicFramePr>
          <p:cNvPr id="11" name="Content Placeholder 10">
            <a:extLst>
              <a:ext uri="{FF2B5EF4-FFF2-40B4-BE49-F238E27FC236}">
                <a16:creationId xmlns:a16="http://schemas.microsoft.com/office/drawing/2014/main" id="{9FF24474-25C5-2549-9332-83CD818B2CA4}"/>
              </a:ext>
            </a:extLst>
          </p:cNvPr>
          <p:cNvGraphicFramePr>
            <a:graphicFrameLocks noGrp="1"/>
          </p:cNvGraphicFramePr>
          <p:nvPr>
            <p:ph idx="13"/>
          </p:nvPr>
        </p:nvGraphicFramePr>
        <p:xfrm>
          <a:off x="6813176" y="1435315"/>
          <a:ext cx="4320868" cy="18542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46484">
                  <a:extLst>
                    <a:ext uri="{9D8B030D-6E8A-4147-A177-3AD203B41FA5}">
                      <a16:colId xmlns:a16="http://schemas.microsoft.com/office/drawing/2014/main" val="164113926"/>
                    </a:ext>
                  </a:extLst>
                </a:gridCol>
                <a:gridCol w="1774384">
                  <a:extLst>
                    <a:ext uri="{9D8B030D-6E8A-4147-A177-3AD203B41FA5}">
                      <a16:colId xmlns:a16="http://schemas.microsoft.com/office/drawing/2014/main" val="1088266511"/>
                    </a:ext>
                  </a:extLst>
                </a:gridCol>
              </a:tblGrid>
              <a:tr h="370840">
                <a:tc>
                  <a:txBody>
                    <a:bodyPr/>
                    <a:lstStyle/>
                    <a:p>
                      <a:r>
                        <a:rPr lang="en-GB" dirty="0"/>
                        <a:t>Technique</a:t>
                      </a:r>
                    </a:p>
                  </a:txBody>
                  <a:tcPr>
                    <a:lnL w="12700" cap="flat" cmpd="sng" algn="ctr">
                      <a:solidFill>
                        <a:srgbClr val="666666"/>
                      </a:solidFill>
                      <a:prstDash val="solid"/>
                      <a:round/>
                      <a:headEnd type="none" w="med" len="med"/>
                      <a:tailEnd type="none" w="med" len="med"/>
                    </a:lnL>
                    <a:lnT w="12700" cap="flat" cmpd="sng" algn="ctr">
                      <a:solidFill>
                        <a:srgbClr val="666666"/>
                      </a:solidFill>
                      <a:prstDash val="solid"/>
                      <a:round/>
                      <a:headEnd type="none" w="med" len="med"/>
                      <a:tailEnd type="none" w="med" len="med"/>
                    </a:lnT>
                    <a:solidFill>
                      <a:schemeClr val="tx2">
                        <a:lumMod val="50000"/>
                        <a:lumOff val="50000"/>
                      </a:schemeClr>
                    </a:solidFill>
                  </a:tcPr>
                </a:tc>
                <a:tc>
                  <a:txBody>
                    <a:bodyPr/>
                    <a:lstStyle/>
                    <a:p>
                      <a:r>
                        <a:rPr lang="en-GB" dirty="0"/>
                        <a:t>Who or When</a:t>
                      </a:r>
                    </a:p>
                  </a:txBody>
                  <a:tcPr>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solidFill>
                      <a:schemeClr val="tx2">
                        <a:lumMod val="50000"/>
                        <a:lumOff val="50000"/>
                      </a:schemeClr>
                    </a:solidFill>
                  </a:tcPr>
                </a:tc>
                <a:extLst>
                  <a:ext uri="{0D108BD9-81ED-4DB2-BD59-A6C34878D82A}">
                    <a16:rowId xmlns:a16="http://schemas.microsoft.com/office/drawing/2014/main" val="937650821"/>
                  </a:ext>
                </a:extLst>
              </a:tr>
              <a:tr h="370840">
                <a:tc>
                  <a:txBody>
                    <a:bodyPr/>
                    <a:lstStyle/>
                    <a:p>
                      <a:r>
                        <a:rPr lang="en-GB" dirty="0"/>
                        <a:t>Manager (Atomic sim)</a:t>
                      </a:r>
                    </a:p>
                  </a:txBody>
                  <a:tcPr>
                    <a:lnL w="12700" cap="flat" cmpd="sng" algn="ctr">
                      <a:solidFill>
                        <a:srgbClr val="666666"/>
                      </a:solidFill>
                      <a:prstDash val="solid"/>
                      <a:round/>
                      <a:headEnd type="none" w="med" len="med"/>
                      <a:tailEnd type="none" w="med" len="med"/>
                    </a:lnL>
                    <a:solidFill>
                      <a:srgbClr val="9BE695"/>
                    </a:solidFill>
                  </a:tcPr>
                </a:tc>
                <a:tc>
                  <a:txBody>
                    <a:bodyPr/>
                    <a:lstStyle/>
                    <a:p>
                      <a:r>
                        <a:rPr lang="en-GB" dirty="0"/>
                        <a:t>Piotr </a:t>
                      </a:r>
                    </a:p>
                  </a:txBody>
                  <a:tcPr>
                    <a:lnR w="12700" cap="flat" cmpd="sng" algn="ctr">
                      <a:solidFill>
                        <a:srgbClr val="666666"/>
                      </a:solidFill>
                      <a:prstDash val="solid"/>
                      <a:round/>
                      <a:headEnd type="none" w="med" len="med"/>
                      <a:tailEnd type="none" w="med" len="med"/>
                    </a:lnR>
                    <a:solidFill>
                      <a:srgbClr val="9BE695"/>
                    </a:solidFill>
                  </a:tcPr>
                </a:tc>
                <a:extLst>
                  <a:ext uri="{0D108BD9-81ED-4DB2-BD59-A6C34878D82A}">
                    <a16:rowId xmlns:a16="http://schemas.microsoft.com/office/drawing/2014/main" val="3011010544"/>
                  </a:ext>
                </a:extLst>
              </a:tr>
              <a:tr h="370840">
                <a:tc>
                  <a:txBody>
                    <a:bodyPr/>
                    <a:lstStyle/>
                    <a:p>
                      <a:r>
                        <a:rPr lang="en-GB" dirty="0"/>
                        <a:t>Diffraction</a:t>
                      </a:r>
                    </a:p>
                  </a:txBody>
                  <a:tcPr>
                    <a:lnL w="12700" cap="flat" cmpd="sng" algn="ctr">
                      <a:solidFill>
                        <a:srgbClr val="666666"/>
                      </a:solidFill>
                      <a:prstDash val="solid"/>
                      <a:round/>
                      <a:headEnd type="none" w="med" len="med"/>
                      <a:tailEnd type="none" w="med" len="med"/>
                    </a:lnL>
                    <a:solidFill>
                      <a:srgbClr val="9BE695"/>
                    </a:solidFill>
                  </a:tcPr>
                </a:tc>
                <a:tc>
                  <a:txBody>
                    <a:bodyPr/>
                    <a:lstStyle/>
                    <a:p>
                      <a:r>
                        <a:rPr lang="en-GB" dirty="0"/>
                        <a:t>Andrew S</a:t>
                      </a:r>
                    </a:p>
                  </a:txBody>
                  <a:tcPr>
                    <a:lnR w="12700" cap="flat" cmpd="sng" algn="ctr">
                      <a:solidFill>
                        <a:srgbClr val="666666"/>
                      </a:solidFill>
                      <a:prstDash val="solid"/>
                      <a:round/>
                      <a:headEnd type="none" w="med" len="med"/>
                      <a:tailEnd type="none" w="med" len="med"/>
                    </a:lnR>
                    <a:solidFill>
                      <a:srgbClr val="9BE695"/>
                    </a:solidFill>
                  </a:tcPr>
                </a:tc>
                <a:extLst>
                  <a:ext uri="{0D108BD9-81ED-4DB2-BD59-A6C34878D82A}">
                    <a16:rowId xmlns:a16="http://schemas.microsoft.com/office/drawing/2014/main" val="3441092743"/>
                  </a:ext>
                </a:extLst>
              </a:tr>
              <a:tr h="370840">
                <a:tc>
                  <a:txBody>
                    <a:bodyPr/>
                    <a:lstStyle/>
                    <a:p>
                      <a:r>
                        <a:rPr lang="en-GB" dirty="0"/>
                        <a:t>Spectroscopy</a:t>
                      </a:r>
                    </a:p>
                  </a:txBody>
                  <a:tcPr>
                    <a:lnL w="12700" cap="flat" cmpd="sng" algn="ctr">
                      <a:solidFill>
                        <a:srgbClr val="666666"/>
                      </a:solidFill>
                      <a:prstDash val="solid"/>
                      <a:round/>
                      <a:headEnd type="none" w="med" len="med"/>
                      <a:tailEnd type="none" w="med" len="med"/>
                    </a:lnL>
                    <a:solidFill>
                      <a:srgbClr val="9BE695"/>
                    </a:solidFill>
                  </a:tcPr>
                </a:tc>
                <a:tc>
                  <a:txBody>
                    <a:bodyPr/>
                    <a:lstStyle/>
                    <a:p>
                      <a:r>
                        <a:rPr lang="en-GB" strike="sngStrike" dirty="0">
                          <a:solidFill>
                            <a:srgbClr val="FF0000"/>
                          </a:solidFill>
                        </a:rPr>
                        <a:t>Simon W</a:t>
                      </a:r>
                    </a:p>
                  </a:txBody>
                  <a:tcPr>
                    <a:lnR w="12700" cap="flat" cmpd="sng" algn="ctr">
                      <a:solidFill>
                        <a:srgbClr val="666666"/>
                      </a:solidFill>
                      <a:prstDash val="solid"/>
                      <a:round/>
                      <a:headEnd type="none" w="med" len="med"/>
                      <a:tailEnd type="none" w="med" len="med"/>
                    </a:lnR>
                    <a:solidFill>
                      <a:srgbClr val="9BE695"/>
                    </a:solidFill>
                  </a:tcPr>
                </a:tc>
                <a:extLst>
                  <a:ext uri="{0D108BD9-81ED-4DB2-BD59-A6C34878D82A}">
                    <a16:rowId xmlns:a16="http://schemas.microsoft.com/office/drawing/2014/main" val="3715780541"/>
                  </a:ext>
                </a:extLst>
              </a:tr>
              <a:tr h="370840">
                <a:tc>
                  <a:txBody>
                    <a:bodyPr/>
                    <a:lstStyle/>
                    <a:p>
                      <a:r>
                        <a:rPr lang="en-GB" dirty="0"/>
                        <a:t>Imaging (&amp; </a:t>
                      </a:r>
                      <a:r>
                        <a:rPr lang="en-GB" dirty="0" err="1"/>
                        <a:t>Eng</a:t>
                      </a:r>
                      <a:r>
                        <a:rPr lang="en-GB" dirty="0"/>
                        <a:t>)</a:t>
                      </a:r>
                    </a:p>
                  </a:txBody>
                  <a:tcPr>
                    <a:lnL w="12700" cap="flat" cmpd="sng" algn="ctr">
                      <a:solidFill>
                        <a:srgbClr val="666666"/>
                      </a:solidFill>
                      <a:prstDash val="solid"/>
                      <a:round/>
                      <a:headEnd type="none" w="med" len="med"/>
                      <a:tailEnd type="none" w="med" len="med"/>
                    </a:lnL>
                    <a:lnB w="12700" cap="flat" cmpd="sng" algn="ctr">
                      <a:solidFill>
                        <a:srgbClr val="666666"/>
                      </a:solidFill>
                      <a:prstDash val="solid"/>
                      <a:round/>
                      <a:headEnd type="none" w="med" len="med"/>
                      <a:tailEnd type="none" w="med" len="med"/>
                    </a:lnB>
                    <a:solidFill>
                      <a:srgbClr val="FEFE80"/>
                    </a:solidFill>
                  </a:tcPr>
                </a:tc>
                <a:tc>
                  <a:txBody>
                    <a:bodyPr/>
                    <a:lstStyle/>
                    <a:p>
                      <a:r>
                        <a:rPr lang="en-GB" strike="sngStrike" dirty="0">
                          <a:solidFill>
                            <a:srgbClr val="FF0000"/>
                          </a:solidFill>
                        </a:rPr>
                        <a:t>Nov 2023</a:t>
                      </a:r>
                    </a:p>
                  </a:txBody>
                  <a:tcPr>
                    <a:lnR w="12700" cap="flat" cmpd="sng" algn="ctr">
                      <a:solidFill>
                        <a:srgbClr val="666666"/>
                      </a:solidFill>
                      <a:prstDash val="solid"/>
                      <a:round/>
                      <a:headEnd type="none" w="med" len="med"/>
                      <a:tailEnd type="none" w="med" len="med"/>
                    </a:lnR>
                    <a:lnB w="12700" cap="flat" cmpd="sng" algn="ctr">
                      <a:solidFill>
                        <a:srgbClr val="666666"/>
                      </a:solidFill>
                      <a:prstDash val="solid"/>
                      <a:round/>
                      <a:headEnd type="none" w="med" len="med"/>
                      <a:tailEnd type="none" w="med" len="med"/>
                    </a:lnB>
                    <a:solidFill>
                      <a:srgbClr val="FEFE80"/>
                    </a:solidFill>
                  </a:tcPr>
                </a:tc>
                <a:extLst>
                  <a:ext uri="{0D108BD9-81ED-4DB2-BD59-A6C34878D82A}">
                    <a16:rowId xmlns:a16="http://schemas.microsoft.com/office/drawing/2014/main" val="2933062770"/>
                  </a:ext>
                </a:extLst>
              </a:tr>
            </a:tbl>
          </a:graphicData>
        </a:graphic>
      </p:graphicFrame>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2023-10-23</a:t>
            </a:fld>
            <a:endParaRPr lang="sv-SE" dirty="0"/>
          </a:p>
        </p:txBody>
      </p:sp>
      <p:sp>
        <p:nvSpPr>
          <p:cNvPr id="12" name="TextBox 11">
            <a:extLst>
              <a:ext uri="{FF2B5EF4-FFF2-40B4-BE49-F238E27FC236}">
                <a16:creationId xmlns:a16="http://schemas.microsoft.com/office/drawing/2014/main" id="{2686B59A-D559-134C-A312-64452E163E1A}"/>
              </a:ext>
            </a:extLst>
          </p:cNvPr>
          <p:cNvSpPr txBox="1"/>
          <p:nvPr/>
        </p:nvSpPr>
        <p:spPr>
          <a:xfrm>
            <a:off x="1116584" y="1060168"/>
            <a:ext cx="4424866" cy="369332"/>
          </a:xfrm>
          <a:prstGeom prst="rect">
            <a:avLst/>
          </a:prstGeom>
          <a:noFill/>
        </p:spPr>
        <p:txBody>
          <a:bodyPr wrap="none" rtlCol="0">
            <a:spAutoFit/>
          </a:bodyPr>
          <a:lstStyle/>
          <a:p>
            <a:pPr algn="l"/>
            <a:r>
              <a:rPr lang="en-GB" dirty="0">
                <a:solidFill>
                  <a:srgbClr val="666666"/>
                </a:solidFill>
              </a:rPr>
              <a:t>Instrument Data Scientists (½ IDS instrument)</a:t>
            </a:r>
          </a:p>
        </p:txBody>
      </p:sp>
      <p:sp>
        <p:nvSpPr>
          <p:cNvPr id="13" name="TextBox 12">
            <a:extLst>
              <a:ext uri="{FF2B5EF4-FFF2-40B4-BE49-F238E27FC236}">
                <a16:creationId xmlns:a16="http://schemas.microsoft.com/office/drawing/2014/main" id="{9ABB64CF-8CCA-B34E-BFA3-29967E76CE32}"/>
              </a:ext>
            </a:extLst>
          </p:cNvPr>
          <p:cNvSpPr txBox="1"/>
          <p:nvPr/>
        </p:nvSpPr>
        <p:spPr>
          <a:xfrm>
            <a:off x="6749076" y="1083318"/>
            <a:ext cx="3166380" cy="369332"/>
          </a:xfrm>
          <a:prstGeom prst="rect">
            <a:avLst/>
          </a:prstGeom>
          <a:noFill/>
        </p:spPr>
        <p:txBody>
          <a:bodyPr wrap="none" rtlCol="0">
            <a:spAutoFit/>
          </a:bodyPr>
          <a:lstStyle/>
          <a:p>
            <a:pPr algn="l"/>
            <a:r>
              <a:rPr lang="en-GB" dirty="0">
                <a:solidFill>
                  <a:srgbClr val="666666"/>
                </a:solidFill>
              </a:rPr>
              <a:t>Data analysis core development</a:t>
            </a:r>
          </a:p>
        </p:txBody>
      </p:sp>
      <p:sp>
        <p:nvSpPr>
          <p:cNvPr id="14" name="TextBox 13">
            <a:extLst>
              <a:ext uri="{FF2B5EF4-FFF2-40B4-BE49-F238E27FC236}">
                <a16:creationId xmlns:a16="http://schemas.microsoft.com/office/drawing/2014/main" id="{B4F92BA0-73E0-5A47-B773-0659D65C4C58}"/>
              </a:ext>
            </a:extLst>
          </p:cNvPr>
          <p:cNvSpPr txBox="1"/>
          <p:nvPr/>
        </p:nvSpPr>
        <p:spPr>
          <a:xfrm>
            <a:off x="6813175" y="3715881"/>
            <a:ext cx="4320868" cy="269304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285750" indent="-285750" algn="l">
              <a:spcAft>
                <a:spcPts val="600"/>
              </a:spcAft>
              <a:buFont typeface="Wingdings" pitchFamily="2" charset="2"/>
              <a:buChar char="Ø"/>
            </a:pPr>
            <a:r>
              <a:rPr lang="en-GB" sz="1600" dirty="0">
                <a:solidFill>
                  <a:srgbClr val="666666"/>
                </a:solidFill>
              </a:rPr>
              <a:t>Ensure right expertise</a:t>
            </a:r>
          </a:p>
          <a:p>
            <a:pPr marL="285750" indent="-285750" algn="l">
              <a:spcAft>
                <a:spcPts val="600"/>
              </a:spcAft>
              <a:buFont typeface="Wingdings" pitchFamily="2" charset="2"/>
              <a:buChar char="Ø"/>
            </a:pPr>
            <a:r>
              <a:rPr lang="en-GB" sz="1600" dirty="0">
                <a:solidFill>
                  <a:srgbClr val="666666"/>
                </a:solidFill>
              </a:rPr>
              <a:t>Able to collaborate on all techniques</a:t>
            </a:r>
          </a:p>
          <a:p>
            <a:pPr marL="285750" indent="-285750" algn="l">
              <a:spcAft>
                <a:spcPts val="600"/>
              </a:spcAft>
              <a:buFont typeface="Wingdings" pitchFamily="2" charset="2"/>
              <a:buChar char="Ø"/>
            </a:pPr>
            <a:r>
              <a:rPr lang="en-GB" sz="1600" dirty="0">
                <a:solidFill>
                  <a:srgbClr val="666666"/>
                </a:solidFill>
              </a:rPr>
              <a:t>IDS for reflectometry and SANS contribute significantly to data analysis</a:t>
            </a:r>
          </a:p>
          <a:p>
            <a:pPr marL="285750" indent="-285750" algn="l">
              <a:spcAft>
                <a:spcPts val="600"/>
              </a:spcAft>
              <a:buFont typeface="Wingdings" pitchFamily="2" charset="2"/>
              <a:buChar char="Ø"/>
            </a:pPr>
            <a:r>
              <a:rPr lang="en-GB" sz="1600" dirty="0">
                <a:solidFill>
                  <a:srgbClr val="666666"/>
                </a:solidFill>
              </a:rPr>
              <a:t>Data analysis developers to support </a:t>
            </a:r>
            <a:r>
              <a:rPr lang="en-GB" sz="1600" dirty="0" err="1">
                <a:solidFill>
                  <a:srgbClr val="666666"/>
                </a:solidFill>
              </a:rPr>
              <a:t>IDSes</a:t>
            </a:r>
            <a:r>
              <a:rPr lang="en-GB" sz="1600" dirty="0">
                <a:solidFill>
                  <a:srgbClr val="666666"/>
                </a:solidFill>
              </a:rPr>
              <a:t> during Hot Commissioning</a:t>
            </a:r>
          </a:p>
          <a:p>
            <a:pPr marL="285750" indent="-285750" algn="l">
              <a:spcAft>
                <a:spcPts val="600"/>
              </a:spcAft>
              <a:buFont typeface="Wingdings" pitchFamily="2" charset="2"/>
              <a:buChar char="Ø"/>
            </a:pPr>
            <a:r>
              <a:rPr lang="en-GB" sz="1600" dirty="0">
                <a:solidFill>
                  <a:srgbClr val="666666"/>
                </a:solidFill>
              </a:rPr>
              <a:t>Conservative when using ESS budget</a:t>
            </a:r>
          </a:p>
          <a:p>
            <a:pPr marL="285750" indent="-285750" algn="l">
              <a:spcAft>
                <a:spcPts val="600"/>
              </a:spcAft>
              <a:buFont typeface="Wingdings" pitchFamily="2" charset="2"/>
              <a:buChar char="Ø"/>
            </a:pPr>
            <a:r>
              <a:rPr lang="en-GB" sz="1600" dirty="0">
                <a:solidFill>
                  <a:srgbClr val="666666"/>
                </a:solidFill>
              </a:rPr>
              <a:t>More visionary / </a:t>
            </a:r>
            <a:r>
              <a:rPr lang="en-GB" sz="1600" dirty="0" err="1">
                <a:solidFill>
                  <a:srgbClr val="666666"/>
                </a:solidFill>
              </a:rPr>
              <a:t>researchy</a:t>
            </a:r>
            <a:r>
              <a:rPr lang="en-GB" sz="1600" dirty="0">
                <a:solidFill>
                  <a:srgbClr val="666666"/>
                </a:solidFill>
              </a:rPr>
              <a:t> when using external funding</a:t>
            </a:r>
          </a:p>
        </p:txBody>
      </p:sp>
      <p:sp>
        <p:nvSpPr>
          <p:cNvPr id="6" name="Rounded Rectangle 5">
            <a:extLst>
              <a:ext uri="{FF2B5EF4-FFF2-40B4-BE49-F238E27FC236}">
                <a16:creationId xmlns:a16="http://schemas.microsoft.com/office/drawing/2014/main" id="{2A8DA74D-6E36-B5EC-1F2F-4E78A0785C9D}"/>
              </a:ext>
            </a:extLst>
          </p:cNvPr>
          <p:cNvSpPr/>
          <p:nvPr/>
        </p:nvSpPr>
        <p:spPr>
          <a:xfrm>
            <a:off x="1057955" y="2493034"/>
            <a:ext cx="5315737" cy="327804"/>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6673C55E-1F3E-2E08-94FB-7448A3D86671}"/>
              </a:ext>
            </a:extLst>
          </p:cNvPr>
          <p:cNvSpPr/>
          <p:nvPr/>
        </p:nvSpPr>
        <p:spPr>
          <a:xfrm>
            <a:off x="6671512" y="2553821"/>
            <a:ext cx="4629092" cy="735694"/>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051716A2-7D54-02E3-0DA7-55D9E47ED54B}"/>
              </a:ext>
            </a:extLst>
          </p:cNvPr>
          <p:cNvSpPr/>
          <p:nvPr/>
        </p:nvSpPr>
        <p:spPr>
          <a:xfrm>
            <a:off x="1057954" y="3958668"/>
            <a:ext cx="5315737" cy="327804"/>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100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a:extLst>
              <a:ext uri="{FF2B5EF4-FFF2-40B4-BE49-F238E27FC236}">
                <a16:creationId xmlns:a16="http://schemas.microsoft.com/office/drawing/2014/main" id="{8F115A7B-1D30-7AB9-56EF-DE5D4ACDCF1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381093" y="4173967"/>
            <a:ext cx="2810907" cy="2684033"/>
          </a:xfrm>
          <a:prstGeom prst="rect">
            <a:avLst/>
          </a:prstGeom>
          <a:solidFill>
            <a:srgbClr val="FFFFFF">
              <a:shade val="85000"/>
            </a:srgbClr>
          </a:solidFill>
          <a:ln w="19050" cap="sq">
            <a:solidFill>
              <a:srgbClr val="6666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8B27A0A6-8191-F000-CF12-AAD0750938A0}"/>
              </a:ext>
            </a:extLst>
          </p:cNvPr>
          <p:cNvSpPr>
            <a:spLocks noGrp="1"/>
          </p:cNvSpPr>
          <p:nvPr>
            <p:ph type="title"/>
          </p:nvPr>
        </p:nvSpPr>
        <p:spPr/>
        <p:txBody>
          <a:bodyPr/>
          <a:lstStyle/>
          <a:p>
            <a:r>
              <a:rPr lang="en-GB" dirty="0"/>
              <a:t>Relocation challenges</a:t>
            </a:r>
          </a:p>
        </p:txBody>
      </p:sp>
      <p:sp>
        <p:nvSpPr>
          <p:cNvPr id="3" name="Footer Placeholder 2">
            <a:extLst>
              <a:ext uri="{FF2B5EF4-FFF2-40B4-BE49-F238E27FC236}">
                <a16:creationId xmlns:a16="http://schemas.microsoft.com/office/drawing/2014/main" id="{466DDCE0-4ED7-6266-3E02-73BFF1116D87}"/>
              </a:ext>
            </a:extLst>
          </p:cNvPr>
          <p:cNvSpPr>
            <a:spLocks noGrp="1"/>
          </p:cNvSpPr>
          <p:nvPr>
            <p:ph type="ftr" sz="quarter" idx="11"/>
          </p:nvPr>
        </p:nvSpPr>
        <p:spPr/>
        <p:txBody>
          <a:bodyPr/>
          <a:lstStyle/>
          <a:p>
            <a:r>
              <a:rPr lang="sv-SE" dirty="0"/>
              <a:t>PRESENTATION TITLE/FOOTER</a:t>
            </a:r>
          </a:p>
        </p:txBody>
      </p:sp>
      <p:sp>
        <p:nvSpPr>
          <p:cNvPr id="4" name="Slide Number Placeholder 3">
            <a:extLst>
              <a:ext uri="{FF2B5EF4-FFF2-40B4-BE49-F238E27FC236}">
                <a16:creationId xmlns:a16="http://schemas.microsoft.com/office/drawing/2014/main" id="{1F25003E-78FF-199F-3818-964D512BE13E}"/>
              </a:ext>
            </a:extLst>
          </p:cNvPr>
          <p:cNvSpPr>
            <a:spLocks noGrp="1"/>
          </p:cNvSpPr>
          <p:nvPr>
            <p:ph type="sldNum" sz="quarter" idx="12"/>
          </p:nvPr>
        </p:nvSpPr>
        <p:spPr/>
        <p:txBody>
          <a:bodyPr/>
          <a:lstStyle/>
          <a:p>
            <a:fld id="{F7283078-D760-1647-8B80-66BA8B52336D}" type="slidenum">
              <a:rPr lang="sv-SE" smtClean="0"/>
              <a:t>17</a:t>
            </a:fld>
            <a:endParaRPr lang="sv-SE"/>
          </a:p>
        </p:txBody>
      </p:sp>
      <p:sp>
        <p:nvSpPr>
          <p:cNvPr id="5" name="Content Placeholder 4">
            <a:extLst>
              <a:ext uri="{FF2B5EF4-FFF2-40B4-BE49-F238E27FC236}">
                <a16:creationId xmlns:a16="http://schemas.microsoft.com/office/drawing/2014/main" id="{EFDF8B65-C77A-5A89-DACB-23DA1A96D4A5}"/>
              </a:ext>
            </a:extLst>
          </p:cNvPr>
          <p:cNvSpPr>
            <a:spLocks noGrp="1"/>
          </p:cNvSpPr>
          <p:nvPr>
            <p:ph idx="1"/>
          </p:nvPr>
        </p:nvSpPr>
        <p:spPr>
          <a:xfrm>
            <a:off x="1094400" y="1562400"/>
            <a:ext cx="4508305" cy="4768062"/>
          </a:xfrm>
          <a:ln>
            <a:solidFill>
              <a:srgbClr val="666666"/>
            </a:solidFill>
          </a:ln>
        </p:spPr>
        <p:txBody>
          <a:bodyPr/>
          <a:lstStyle/>
          <a:p>
            <a:r>
              <a:rPr lang="en-GB" b="1" dirty="0"/>
              <a:t>Staff retention</a:t>
            </a:r>
          </a:p>
          <a:p>
            <a:endParaRPr lang="en-GB" dirty="0"/>
          </a:p>
          <a:p>
            <a:r>
              <a:rPr lang="en-GB" dirty="0"/>
              <a:t>Relocating to DTU is a challenge for some staff and some have already resigned</a:t>
            </a:r>
          </a:p>
          <a:p>
            <a:endParaRPr lang="en-GB" dirty="0"/>
          </a:p>
          <a:p>
            <a:r>
              <a:rPr lang="en-GB" dirty="0"/>
              <a:t>It is hard to recruit new staff</a:t>
            </a:r>
          </a:p>
          <a:p>
            <a:endParaRPr lang="en-GB" dirty="0"/>
          </a:p>
          <a:p>
            <a:r>
              <a:rPr lang="en-GB" dirty="0"/>
              <a:t>Several mitigations:</a:t>
            </a:r>
          </a:p>
          <a:p>
            <a:pPr lvl="1">
              <a:buFont typeface="Arial" panose="020B0604020202020204" pitchFamily="34" charset="0"/>
              <a:buChar char="•"/>
            </a:pPr>
            <a:r>
              <a:rPr lang="en-GB" dirty="0"/>
              <a:t>To keep staff on board</a:t>
            </a:r>
          </a:p>
          <a:p>
            <a:pPr lvl="1">
              <a:buFont typeface="Arial" panose="020B0604020202020204" pitchFamily="34" charset="0"/>
              <a:buChar char="•"/>
            </a:pPr>
            <a:r>
              <a:rPr lang="en-GB" dirty="0"/>
              <a:t>To compensate for lost staff</a:t>
            </a:r>
          </a:p>
        </p:txBody>
      </p:sp>
      <p:sp>
        <p:nvSpPr>
          <p:cNvPr id="6" name="Content Placeholder 5">
            <a:extLst>
              <a:ext uri="{FF2B5EF4-FFF2-40B4-BE49-F238E27FC236}">
                <a16:creationId xmlns:a16="http://schemas.microsoft.com/office/drawing/2014/main" id="{9A10CD9E-1BCB-10CB-88C4-07A26D69A4BD}"/>
              </a:ext>
            </a:extLst>
          </p:cNvPr>
          <p:cNvSpPr>
            <a:spLocks noGrp="1"/>
          </p:cNvSpPr>
          <p:nvPr>
            <p:ph idx="13"/>
          </p:nvPr>
        </p:nvSpPr>
        <p:spPr>
          <a:xfrm>
            <a:off x="6277899" y="1572655"/>
            <a:ext cx="4508305" cy="4768062"/>
          </a:xfrm>
          <a:solidFill>
            <a:srgbClr val="FFFFFF">
              <a:alpha val="80000"/>
            </a:srgbClr>
          </a:solidFill>
          <a:ln w="9525">
            <a:solidFill>
              <a:srgbClr val="666666"/>
            </a:solidFill>
          </a:ln>
        </p:spPr>
        <p:style>
          <a:lnRef idx="1">
            <a:schemeClr val="accent1"/>
          </a:lnRef>
          <a:fillRef idx="3">
            <a:schemeClr val="accent1"/>
          </a:fillRef>
          <a:effectRef idx="2">
            <a:schemeClr val="accent1"/>
          </a:effectRef>
          <a:fontRef idx="minor">
            <a:schemeClr val="lt1"/>
          </a:fontRef>
        </p:style>
        <p:txBody>
          <a:bodyPr lIns="108000" rIns="108000" bIns="72000"/>
          <a:lstStyle/>
          <a:p>
            <a:pPr marL="0" indent="0">
              <a:buNone/>
            </a:pPr>
            <a:r>
              <a:rPr lang="en-GB" b="1" dirty="0">
                <a:solidFill>
                  <a:srgbClr val="666666"/>
                </a:solidFill>
              </a:rPr>
              <a:t>Data centre location</a:t>
            </a:r>
          </a:p>
          <a:p>
            <a:pPr marL="0" indent="0">
              <a:buNone/>
            </a:pPr>
            <a:r>
              <a:rPr lang="en-GB" dirty="0">
                <a:solidFill>
                  <a:srgbClr val="666666"/>
                </a:solidFill>
              </a:rPr>
              <a:t>Our data centre also needs to relocate, but can stay in its current location until Sept 2025. </a:t>
            </a:r>
          </a:p>
          <a:p>
            <a:pPr marL="0" indent="0">
              <a:buNone/>
            </a:pPr>
            <a:r>
              <a:rPr lang="en-GB" dirty="0">
                <a:solidFill>
                  <a:srgbClr val="666666"/>
                </a:solidFill>
              </a:rPr>
              <a:t>DTU cannot readily host it on their Lyngby  campus (3-5 years lead time), so looking into:</a:t>
            </a:r>
          </a:p>
          <a:p>
            <a:pPr lvl="1">
              <a:buFont typeface="Arial" panose="020B0604020202020204" pitchFamily="34" charset="0"/>
              <a:buChar char="•"/>
            </a:pPr>
            <a:r>
              <a:rPr lang="en-GB" dirty="0">
                <a:solidFill>
                  <a:srgbClr val="666666"/>
                </a:solidFill>
              </a:rPr>
              <a:t>Relocating data centre to ESS-Lund</a:t>
            </a:r>
          </a:p>
          <a:p>
            <a:pPr lvl="1">
              <a:buFont typeface="Arial" panose="020B0604020202020204" pitchFamily="34" charset="0"/>
              <a:buChar char="•"/>
            </a:pPr>
            <a:r>
              <a:rPr lang="en-GB" dirty="0">
                <a:solidFill>
                  <a:srgbClr val="666666"/>
                </a:solidFill>
              </a:rPr>
              <a:t>Relocating data centre to commercial partner</a:t>
            </a:r>
          </a:p>
          <a:p>
            <a:pPr lvl="1">
              <a:buFont typeface="Arial" panose="020B0604020202020204" pitchFamily="34" charset="0"/>
              <a:buChar char="•"/>
            </a:pPr>
            <a:r>
              <a:rPr lang="en-GB" dirty="0">
                <a:solidFill>
                  <a:srgbClr val="666666"/>
                </a:solidFill>
              </a:rPr>
              <a:t>Relocating to DTU-</a:t>
            </a:r>
            <a:r>
              <a:rPr lang="en-GB" dirty="0" err="1">
                <a:solidFill>
                  <a:srgbClr val="666666"/>
                </a:solidFill>
              </a:rPr>
              <a:t>Risø</a:t>
            </a:r>
            <a:r>
              <a:rPr lang="en-GB" dirty="0">
                <a:solidFill>
                  <a:srgbClr val="666666"/>
                </a:solidFill>
              </a:rPr>
              <a:t>, which is inconveniently located</a:t>
            </a:r>
          </a:p>
        </p:txBody>
      </p:sp>
      <p:sp>
        <p:nvSpPr>
          <p:cNvPr id="7" name="Text Placeholder 6">
            <a:extLst>
              <a:ext uri="{FF2B5EF4-FFF2-40B4-BE49-F238E27FC236}">
                <a16:creationId xmlns:a16="http://schemas.microsoft.com/office/drawing/2014/main" id="{BEE63145-E502-3034-EEAD-35676386AA75}"/>
              </a:ext>
            </a:extLst>
          </p:cNvPr>
          <p:cNvSpPr>
            <a:spLocks noGrp="1"/>
          </p:cNvSpPr>
          <p:nvPr>
            <p:ph type="body" sz="quarter" idx="14"/>
          </p:nvPr>
        </p:nvSpPr>
        <p:spPr/>
        <p:txBody>
          <a:bodyPr/>
          <a:lstStyle/>
          <a:p>
            <a:r>
              <a:rPr lang="en-GB" dirty="0"/>
              <a:t>Risks to staff retention and data centre</a:t>
            </a:r>
          </a:p>
        </p:txBody>
      </p:sp>
      <p:sp>
        <p:nvSpPr>
          <p:cNvPr id="8" name="Date Placeholder 7">
            <a:extLst>
              <a:ext uri="{FF2B5EF4-FFF2-40B4-BE49-F238E27FC236}">
                <a16:creationId xmlns:a16="http://schemas.microsoft.com/office/drawing/2014/main" id="{E42C93F2-D659-E0FD-19AF-9410F414151C}"/>
              </a:ext>
            </a:extLst>
          </p:cNvPr>
          <p:cNvSpPr>
            <a:spLocks noGrp="1"/>
          </p:cNvSpPr>
          <p:nvPr>
            <p:ph type="dt" sz="half" idx="10"/>
          </p:nvPr>
        </p:nvSpPr>
        <p:spPr/>
        <p:txBody>
          <a:bodyPr/>
          <a:lstStyle/>
          <a:p>
            <a:fld id="{18896B66-0B3A-474C-9C9C-E4F07B1F5DAD}" type="datetime1">
              <a:rPr lang="sv-SE" smtClean="0"/>
              <a:t>2023-10-23</a:t>
            </a:fld>
            <a:endParaRPr lang="sv-SE" dirty="0"/>
          </a:p>
        </p:txBody>
      </p:sp>
    </p:spTree>
    <p:extLst>
      <p:ext uri="{BB962C8B-B14F-4D97-AF65-F5344CB8AC3E}">
        <p14:creationId xmlns:p14="http://schemas.microsoft.com/office/powerpoint/2010/main" val="111971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1B32D-50AD-8BC1-01AB-62E62E9BC63D}"/>
              </a:ext>
            </a:extLst>
          </p:cNvPr>
          <p:cNvSpPr>
            <a:spLocks noGrp="1"/>
          </p:cNvSpPr>
          <p:nvPr>
            <p:ph type="title"/>
          </p:nvPr>
        </p:nvSpPr>
        <p:spPr/>
        <p:txBody>
          <a:bodyPr/>
          <a:lstStyle/>
          <a:p>
            <a:r>
              <a:rPr lang="en-GB" dirty="0"/>
              <a:t>Mitigating risks to staff retention</a:t>
            </a:r>
          </a:p>
        </p:txBody>
      </p:sp>
      <p:sp>
        <p:nvSpPr>
          <p:cNvPr id="3" name="Footer Placeholder 2">
            <a:extLst>
              <a:ext uri="{FF2B5EF4-FFF2-40B4-BE49-F238E27FC236}">
                <a16:creationId xmlns:a16="http://schemas.microsoft.com/office/drawing/2014/main" id="{9A1618E0-BF71-933E-C784-2AAE86AAF0A5}"/>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21CB122A-C41E-387D-0967-A3D561E2CF71}"/>
              </a:ext>
            </a:extLst>
          </p:cNvPr>
          <p:cNvSpPr>
            <a:spLocks noGrp="1"/>
          </p:cNvSpPr>
          <p:nvPr>
            <p:ph type="sldNum" sz="quarter" idx="12"/>
          </p:nvPr>
        </p:nvSpPr>
        <p:spPr/>
        <p:txBody>
          <a:bodyPr/>
          <a:lstStyle/>
          <a:p>
            <a:fld id="{F7283078-D760-1647-8B80-66BA8B52336D}" type="slidenum">
              <a:rPr lang="sv-SE" smtClean="0"/>
              <a:t>18</a:t>
            </a:fld>
            <a:endParaRPr lang="sv-SE" dirty="0"/>
          </a:p>
        </p:txBody>
      </p:sp>
      <p:graphicFrame>
        <p:nvGraphicFramePr>
          <p:cNvPr id="8" name="Content Placeholder 7">
            <a:extLst>
              <a:ext uri="{FF2B5EF4-FFF2-40B4-BE49-F238E27FC236}">
                <a16:creationId xmlns:a16="http://schemas.microsoft.com/office/drawing/2014/main" id="{B92222F0-628B-FAE2-6824-69248F5DE638}"/>
              </a:ext>
            </a:extLst>
          </p:cNvPr>
          <p:cNvGraphicFramePr>
            <a:graphicFrameLocks noGrp="1"/>
          </p:cNvGraphicFramePr>
          <p:nvPr>
            <p:ph idx="1"/>
          </p:nvPr>
        </p:nvGraphicFramePr>
        <p:xfrm>
          <a:off x="1093788" y="1143803"/>
          <a:ext cx="9366250" cy="5608840"/>
        </p:xfrm>
        <a:graphic>
          <a:graphicData uri="http://schemas.openxmlformats.org/drawingml/2006/table">
            <a:tbl>
              <a:tblPr firstRow="1" bandRow="1">
                <a:tableStyleId>{69012ECD-51FC-41F1-AA8D-1B2483CD663E}</a:tableStyleId>
              </a:tblPr>
              <a:tblGrid>
                <a:gridCol w="6899144">
                  <a:extLst>
                    <a:ext uri="{9D8B030D-6E8A-4147-A177-3AD203B41FA5}">
                      <a16:colId xmlns:a16="http://schemas.microsoft.com/office/drawing/2014/main" val="3138936579"/>
                    </a:ext>
                  </a:extLst>
                </a:gridCol>
                <a:gridCol w="2467106">
                  <a:extLst>
                    <a:ext uri="{9D8B030D-6E8A-4147-A177-3AD203B41FA5}">
                      <a16:colId xmlns:a16="http://schemas.microsoft.com/office/drawing/2014/main" val="915548232"/>
                    </a:ext>
                  </a:extLst>
                </a:gridCol>
              </a:tblGrid>
              <a:tr h="541054">
                <a:tc>
                  <a:txBody>
                    <a:bodyPr/>
                    <a:lstStyle/>
                    <a:p>
                      <a:r>
                        <a:rPr lang="en-GB" dirty="0"/>
                        <a:t>Action</a:t>
                      </a:r>
                    </a:p>
                  </a:txBody>
                  <a:tcPr anchor="ctr"/>
                </a:tc>
                <a:tc>
                  <a:txBody>
                    <a:bodyPr/>
                    <a:lstStyle/>
                    <a:p>
                      <a:r>
                        <a:rPr lang="en-GB" dirty="0"/>
                        <a:t>Approved</a:t>
                      </a:r>
                    </a:p>
                  </a:txBody>
                  <a:tcPr anchor="ctr"/>
                </a:tc>
                <a:extLst>
                  <a:ext uri="{0D108BD9-81ED-4DB2-BD59-A6C34878D82A}">
                    <a16:rowId xmlns:a16="http://schemas.microsoft.com/office/drawing/2014/main" val="3259323951"/>
                  </a:ext>
                </a:extLst>
              </a:tr>
              <a:tr h="541054">
                <a:tc>
                  <a:txBody>
                    <a:bodyPr/>
                    <a:lstStyle/>
                    <a:p>
                      <a:r>
                        <a:rPr lang="en-GB" dirty="0"/>
                        <a:t>Support for commuting for limited time</a:t>
                      </a:r>
                    </a:p>
                  </a:txBody>
                  <a:tcPr anchor="ctr"/>
                </a:tc>
                <a:tc>
                  <a:txBody>
                    <a:bodyPr/>
                    <a:lstStyle/>
                    <a:p>
                      <a:endParaRPr lang="en-GB" dirty="0"/>
                    </a:p>
                  </a:txBody>
                  <a:tcPr anchor="ctr"/>
                </a:tc>
                <a:extLst>
                  <a:ext uri="{0D108BD9-81ED-4DB2-BD59-A6C34878D82A}">
                    <a16:rowId xmlns:a16="http://schemas.microsoft.com/office/drawing/2014/main" val="2040176332"/>
                  </a:ext>
                </a:extLst>
              </a:tr>
              <a:tr h="541054">
                <a:tc>
                  <a:txBody>
                    <a:bodyPr/>
                    <a:lstStyle/>
                    <a:p>
                      <a:r>
                        <a:rPr lang="en-GB" dirty="0"/>
                        <a:t>Support for relocating home</a:t>
                      </a:r>
                    </a:p>
                  </a:txBody>
                  <a:tcPr anchor="ctr"/>
                </a:tc>
                <a:tc>
                  <a:txBody>
                    <a:bodyPr/>
                    <a:lstStyle/>
                    <a:p>
                      <a:endParaRPr lang="en-GB"/>
                    </a:p>
                  </a:txBody>
                  <a:tcPr anchor="ctr"/>
                </a:tc>
                <a:extLst>
                  <a:ext uri="{0D108BD9-81ED-4DB2-BD59-A6C34878D82A}">
                    <a16:rowId xmlns:a16="http://schemas.microsoft.com/office/drawing/2014/main" val="135745069"/>
                  </a:ext>
                </a:extLst>
              </a:tr>
              <a:tr h="541054">
                <a:tc>
                  <a:txBody>
                    <a:bodyPr/>
                    <a:lstStyle/>
                    <a:p>
                      <a:r>
                        <a:rPr lang="en-GB" dirty="0"/>
                        <a:t>Bonuses for staying 0, 6, 12 months after relocation</a:t>
                      </a:r>
                    </a:p>
                  </a:txBody>
                  <a:tcPr anchor="ctr"/>
                </a:tc>
                <a:tc>
                  <a:txBody>
                    <a:bodyPr/>
                    <a:lstStyle/>
                    <a:p>
                      <a:endParaRPr lang="en-GB"/>
                    </a:p>
                  </a:txBody>
                  <a:tcPr anchor="ctr"/>
                </a:tc>
                <a:extLst>
                  <a:ext uri="{0D108BD9-81ED-4DB2-BD59-A6C34878D82A}">
                    <a16:rowId xmlns:a16="http://schemas.microsoft.com/office/drawing/2014/main" val="3580825371"/>
                  </a:ext>
                </a:extLst>
              </a:tr>
              <a:tr h="541054">
                <a:tc>
                  <a:txBody>
                    <a:bodyPr/>
                    <a:lstStyle/>
                    <a:p>
                      <a:r>
                        <a:rPr lang="en-GB" dirty="0"/>
                        <a:t>Reduce need for commuting across Sound</a:t>
                      </a:r>
                    </a:p>
                  </a:txBody>
                  <a:tcPr anchor="ctr"/>
                </a:tc>
                <a:tc>
                  <a:txBody>
                    <a:bodyPr/>
                    <a:lstStyle/>
                    <a:p>
                      <a:pPr lvl="1"/>
                      <a:r>
                        <a:rPr lang="en-GB" dirty="0"/>
                        <a:t>Somewhat</a:t>
                      </a:r>
                    </a:p>
                  </a:txBody>
                  <a:tcPr anchor="ctr"/>
                </a:tc>
                <a:extLst>
                  <a:ext uri="{0D108BD9-81ED-4DB2-BD59-A6C34878D82A}">
                    <a16:rowId xmlns:a16="http://schemas.microsoft.com/office/drawing/2014/main" val="1224106154"/>
                  </a:ext>
                </a:extLst>
              </a:tr>
              <a:tr h="541054">
                <a:tc>
                  <a:txBody>
                    <a:bodyPr/>
                    <a:lstStyle/>
                    <a:p>
                      <a:pPr marL="0" lvl="0" indent="0">
                        <a:buFont typeface="Arial" panose="020B0604020202020204" pitchFamily="34" charset="0"/>
                        <a:buNone/>
                      </a:pPr>
                      <a:r>
                        <a:rPr lang="en-GB" dirty="0"/>
                        <a:t>Offering Swedish contracts for ECDC staff living in Sweden</a:t>
                      </a:r>
                    </a:p>
                  </a:txBody>
                  <a:tcPr anchor="ctr"/>
                </a:tc>
                <a:tc>
                  <a:txBody>
                    <a:bodyPr/>
                    <a:lstStyle/>
                    <a:p>
                      <a:pPr lvl="1"/>
                      <a:r>
                        <a:rPr lang="en-GB" dirty="0"/>
                        <a:t>Probably</a:t>
                      </a:r>
                    </a:p>
                  </a:txBody>
                  <a:tcPr anchor="ctr"/>
                </a:tc>
                <a:extLst>
                  <a:ext uri="{0D108BD9-81ED-4DB2-BD59-A6C34878D82A}">
                    <a16:rowId xmlns:a16="http://schemas.microsoft.com/office/drawing/2014/main" val="222041922"/>
                  </a:ext>
                </a:extLst>
              </a:tr>
              <a:tr h="739354">
                <a:tc>
                  <a:txBody>
                    <a:bodyPr/>
                    <a:lstStyle/>
                    <a:p>
                      <a:pPr marL="0" lvl="0" indent="0">
                        <a:buFont typeface="Arial" panose="020B0604020202020204" pitchFamily="34" charset="0"/>
                        <a:buNone/>
                      </a:pPr>
                      <a:r>
                        <a:rPr lang="en-GB" dirty="0"/>
                        <a:t>Offering more DK/SE flexible working hours for DMSC-Science staff living in Sweden for two years</a:t>
                      </a:r>
                    </a:p>
                  </a:txBody>
                  <a:tcPr anchor="ctr"/>
                </a:tc>
                <a:tc>
                  <a:txBody>
                    <a:bodyPr/>
                    <a:lstStyle/>
                    <a:p>
                      <a:r>
                        <a:rPr lang="en-GB" dirty="0"/>
                        <a:t>ESS</a:t>
                      </a:r>
                    </a:p>
                    <a:p>
                      <a:r>
                        <a:rPr lang="en-GB" dirty="0"/>
                        <a:t>Denmark </a:t>
                      </a:r>
                    </a:p>
                  </a:txBody>
                  <a:tcPr anchor="ctr"/>
                </a:tc>
                <a:extLst>
                  <a:ext uri="{0D108BD9-81ED-4DB2-BD59-A6C34878D82A}">
                    <a16:rowId xmlns:a16="http://schemas.microsoft.com/office/drawing/2014/main" val="1530713749"/>
                  </a:ext>
                </a:extLst>
              </a:tr>
              <a:tr h="541054">
                <a:tc>
                  <a:txBody>
                    <a:bodyPr/>
                    <a:lstStyle/>
                    <a:p>
                      <a:r>
                        <a:rPr lang="en-GB" dirty="0"/>
                        <a:t>More flexible </a:t>
                      </a:r>
                      <a:r>
                        <a:rPr lang="en-GB" dirty="0" err="1"/>
                        <a:t>WfH</a:t>
                      </a:r>
                      <a:r>
                        <a:rPr lang="en-GB" dirty="0"/>
                        <a:t> policy for DK employees</a:t>
                      </a:r>
                    </a:p>
                  </a:txBody>
                  <a:tcPr anchor="ctr"/>
                </a:tc>
                <a:tc>
                  <a:txBody>
                    <a:bodyPr/>
                    <a:lstStyle/>
                    <a:p>
                      <a:endParaRPr lang="en-GB" dirty="0"/>
                    </a:p>
                  </a:txBody>
                  <a:tcPr anchor="ctr"/>
                </a:tc>
                <a:extLst>
                  <a:ext uri="{0D108BD9-81ED-4DB2-BD59-A6C34878D82A}">
                    <a16:rowId xmlns:a16="http://schemas.microsoft.com/office/drawing/2014/main" val="3190424858"/>
                  </a:ext>
                </a:extLst>
              </a:tr>
              <a:tr h="541054">
                <a:tc>
                  <a:txBody>
                    <a:bodyPr/>
                    <a:lstStyle/>
                    <a:p>
                      <a:r>
                        <a:rPr lang="en-GB" dirty="0"/>
                        <a:t>Framework agreement for hiring freelancers</a:t>
                      </a:r>
                    </a:p>
                  </a:txBody>
                  <a:tcPr anchor="ctr"/>
                </a:tc>
                <a:tc>
                  <a:txBody>
                    <a:bodyPr/>
                    <a:lstStyle/>
                    <a:p>
                      <a:endParaRPr lang="en-GB" dirty="0"/>
                    </a:p>
                  </a:txBody>
                  <a:tcPr anchor="ctr"/>
                </a:tc>
                <a:extLst>
                  <a:ext uri="{0D108BD9-81ED-4DB2-BD59-A6C34878D82A}">
                    <a16:rowId xmlns:a16="http://schemas.microsoft.com/office/drawing/2014/main" val="2430185486"/>
                  </a:ext>
                </a:extLst>
              </a:tr>
              <a:tr h="541054">
                <a:tc>
                  <a:txBody>
                    <a:bodyPr/>
                    <a:lstStyle/>
                    <a:p>
                      <a:r>
                        <a:rPr lang="en-GB" dirty="0"/>
                        <a:t>Student workers</a:t>
                      </a:r>
                    </a:p>
                  </a:txBody>
                  <a:tcPr anchor="ctr"/>
                </a:tc>
                <a:tc>
                  <a:txBody>
                    <a:bodyPr/>
                    <a:lstStyle/>
                    <a:p>
                      <a:endParaRPr lang="en-GB" dirty="0"/>
                    </a:p>
                  </a:txBody>
                  <a:tcPr anchor="ctr"/>
                </a:tc>
                <a:extLst>
                  <a:ext uri="{0D108BD9-81ED-4DB2-BD59-A6C34878D82A}">
                    <a16:rowId xmlns:a16="http://schemas.microsoft.com/office/drawing/2014/main" val="4052339695"/>
                  </a:ext>
                </a:extLst>
              </a:tr>
            </a:tbl>
          </a:graphicData>
        </a:graphic>
      </p:graphicFrame>
      <p:sp>
        <p:nvSpPr>
          <p:cNvPr id="7" name="Date Placeholder 6">
            <a:extLst>
              <a:ext uri="{FF2B5EF4-FFF2-40B4-BE49-F238E27FC236}">
                <a16:creationId xmlns:a16="http://schemas.microsoft.com/office/drawing/2014/main" id="{EF02F9A4-84F1-C440-E003-54B361DB6691}"/>
              </a:ext>
            </a:extLst>
          </p:cNvPr>
          <p:cNvSpPr>
            <a:spLocks noGrp="1"/>
          </p:cNvSpPr>
          <p:nvPr>
            <p:ph type="dt" sz="half" idx="10"/>
          </p:nvPr>
        </p:nvSpPr>
        <p:spPr/>
        <p:txBody>
          <a:bodyPr/>
          <a:lstStyle/>
          <a:p>
            <a:fld id="{18896B66-0B3A-474C-9C9C-E4F07B1F5DAD}" type="datetime1">
              <a:rPr lang="sv-SE" smtClean="0"/>
              <a:t>2023-10-23</a:t>
            </a:fld>
            <a:endParaRPr lang="sv-SE" dirty="0"/>
          </a:p>
        </p:txBody>
      </p:sp>
      <p:pic>
        <p:nvPicPr>
          <p:cNvPr id="10" name="Graphic 9" descr="Tick">
            <a:extLst>
              <a:ext uri="{FF2B5EF4-FFF2-40B4-BE49-F238E27FC236}">
                <a16:creationId xmlns:a16="http://schemas.microsoft.com/office/drawing/2014/main" id="{1F1C34DA-9DCB-A75C-5E3E-6338FDEC94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9010" y="1674981"/>
            <a:ext cx="500444" cy="500444"/>
          </a:xfrm>
          <a:prstGeom prst="rect">
            <a:avLst/>
          </a:prstGeom>
        </p:spPr>
      </p:pic>
      <p:pic>
        <p:nvPicPr>
          <p:cNvPr id="11" name="Graphic 10" descr="Tick">
            <a:extLst>
              <a:ext uri="{FF2B5EF4-FFF2-40B4-BE49-F238E27FC236}">
                <a16:creationId xmlns:a16="http://schemas.microsoft.com/office/drawing/2014/main" id="{54025C6A-8F66-63B8-CBB0-19ABA7B595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79010" y="2230500"/>
            <a:ext cx="500444" cy="500444"/>
          </a:xfrm>
          <a:prstGeom prst="rect">
            <a:avLst/>
          </a:prstGeom>
        </p:spPr>
      </p:pic>
      <p:pic>
        <p:nvPicPr>
          <p:cNvPr id="12" name="Graphic 11" descr="Tick">
            <a:extLst>
              <a:ext uri="{FF2B5EF4-FFF2-40B4-BE49-F238E27FC236}">
                <a16:creationId xmlns:a16="http://schemas.microsoft.com/office/drawing/2014/main" id="{F6CCB8AE-D90A-C8EB-EFDE-EFCD3AF243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79010" y="2775258"/>
            <a:ext cx="500444" cy="500444"/>
          </a:xfrm>
          <a:prstGeom prst="rect">
            <a:avLst/>
          </a:prstGeom>
        </p:spPr>
      </p:pic>
      <p:pic>
        <p:nvPicPr>
          <p:cNvPr id="14" name="Graphic 13" descr="Tick">
            <a:extLst>
              <a:ext uri="{FF2B5EF4-FFF2-40B4-BE49-F238E27FC236}">
                <a16:creationId xmlns:a16="http://schemas.microsoft.com/office/drawing/2014/main" id="{42505DF6-4260-8B5C-DF81-5B5B332A6A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79010" y="4469937"/>
            <a:ext cx="311061" cy="311061"/>
          </a:xfrm>
          <a:prstGeom prst="rect">
            <a:avLst/>
          </a:prstGeom>
        </p:spPr>
      </p:pic>
      <p:pic>
        <p:nvPicPr>
          <p:cNvPr id="18" name="Graphic 17" descr="Close">
            <a:extLst>
              <a:ext uri="{FF2B5EF4-FFF2-40B4-BE49-F238E27FC236}">
                <a16:creationId xmlns:a16="http://schemas.microsoft.com/office/drawing/2014/main" id="{C9B4FB28-4E71-C2D1-AAF9-D250E75697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18509" y="5149861"/>
            <a:ext cx="500444" cy="500444"/>
          </a:xfrm>
          <a:prstGeom prst="rect">
            <a:avLst/>
          </a:prstGeom>
        </p:spPr>
      </p:pic>
      <p:pic>
        <p:nvPicPr>
          <p:cNvPr id="20" name="Graphic 19" descr="Question mark RTL">
            <a:extLst>
              <a:ext uri="{FF2B5EF4-FFF2-40B4-BE49-F238E27FC236}">
                <a16:creationId xmlns:a16="http://schemas.microsoft.com/office/drawing/2014/main" id="{235E2193-5F37-8F9F-39E0-F498BC86A4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075744" y="4688163"/>
            <a:ext cx="378888" cy="378888"/>
          </a:xfrm>
          <a:prstGeom prst="rect">
            <a:avLst/>
          </a:prstGeom>
        </p:spPr>
      </p:pic>
      <p:pic>
        <p:nvPicPr>
          <p:cNvPr id="21" name="Graphic 20" descr="Tick">
            <a:extLst>
              <a:ext uri="{FF2B5EF4-FFF2-40B4-BE49-F238E27FC236}">
                <a16:creationId xmlns:a16="http://schemas.microsoft.com/office/drawing/2014/main" id="{C2250532-E74A-92A6-23FF-AE81496B25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8509" y="5663764"/>
            <a:ext cx="500444" cy="500444"/>
          </a:xfrm>
          <a:prstGeom prst="rect">
            <a:avLst/>
          </a:prstGeom>
        </p:spPr>
      </p:pic>
      <p:pic>
        <p:nvPicPr>
          <p:cNvPr id="22" name="Graphic 21" descr="Tick">
            <a:extLst>
              <a:ext uri="{FF2B5EF4-FFF2-40B4-BE49-F238E27FC236}">
                <a16:creationId xmlns:a16="http://schemas.microsoft.com/office/drawing/2014/main" id="{7EFC5BC9-5552-9667-0469-FC77B04A3D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84318" y="6236558"/>
            <a:ext cx="500444" cy="500444"/>
          </a:xfrm>
          <a:prstGeom prst="rect">
            <a:avLst/>
          </a:prstGeom>
        </p:spPr>
      </p:pic>
    </p:spTree>
    <p:extLst>
      <p:ext uri="{BB962C8B-B14F-4D97-AF65-F5344CB8AC3E}">
        <p14:creationId xmlns:p14="http://schemas.microsoft.com/office/powerpoint/2010/main" val="388839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E8F5C-72FD-37A0-46F1-4733D1482AB4}"/>
              </a:ext>
            </a:extLst>
          </p:cNvPr>
          <p:cNvSpPr>
            <a:spLocks noGrp="1"/>
          </p:cNvSpPr>
          <p:nvPr>
            <p:ph type="title"/>
          </p:nvPr>
        </p:nvSpPr>
        <p:spPr/>
        <p:txBody>
          <a:bodyPr/>
          <a:lstStyle/>
          <a:p>
            <a:r>
              <a:rPr lang="en-GB" dirty="0"/>
              <a:t>Relocating </a:t>
            </a:r>
            <a:r>
              <a:rPr lang="en-GB" dirty="0" err="1"/>
              <a:t>Cph</a:t>
            </a:r>
            <a:r>
              <a:rPr lang="en-GB" dirty="0"/>
              <a:t> server room</a:t>
            </a:r>
          </a:p>
        </p:txBody>
      </p:sp>
      <p:sp>
        <p:nvSpPr>
          <p:cNvPr id="3" name="Footer Placeholder 2">
            <a:extLst>
              <a:ext uri="{FF2B5EF4-FFF2-40B4-BE49-F238E27FC236}">
                <a16:creationId xmlns:a16="http://schemas.microsoft.com/office/drawing/2014/main" id="{6703C419-A7D7-6B9A-1F1B-A3B219C49E3C}"/>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CF4F885E-5042-228B-D97A-5A8E39758D9B}"/>
              </a:ext>
            </a:extLst>
          </p:cNvPr>
          <p:cNvSpPr>
            <a:spLocks noGrp="1"/>
          </p:cNvSpPr>
          <p:nvPr>
            <p:ph type="sldNum" sz="quarter" idx="12"/>
          </p:nvPr>
        </p:nvSpPr>
        <p:spPr/>
        <p:txBody>
          <a:bodyPr/>
          <a:lstStyle/>
          <a:p>
            <a:fld id="{F7283078-D760-1647-8B80-66BA8B52336D}" type="slidenum">
              <a:rPr lang="sv-SE" smtClean="0"/>
              <a:t>19</a:t>
            </a:fld>
            <a:endParaRPr lang="sv-SE" dirty="0"/>
          </a:p>
        </p:txBody>
      </p:sp>
      <p:sp>
        <p:nvSpPr>
          <p:cNvPr id="5" name="Text Placeholder 4">
            <a:extLst>
              <a:ext uri="{FF2B5EF4-FFF2-40B4-BE49-F238E27FC236}">
                <a16:creationId xmlns:a16="http://schemas.microsoft.com/office/drawing/2014/main" id="{5A0720EE-0E63-C578-5D35-F0679A385DB5}"/>
              </a:ext>
            </a:extLst>
          </p:cNvPr>
          <p:cNvSpPr>
            <a:spLocks noGrp="1"/>
          </p:cNvSpPr>
          <p:nvPr>
            <p:ph type="body" sz="quarter" idx="14"/>
          </p:nvPr>
        </p:nvSpPr>
        <p:spPr/>
        <p:txBody>
          <a:bodyPr/>
          <a:lstStyle/>
          <a:p>
            <a:r>
              <a:rPr lang="en-GB" dirty="0"/>
              <a:t>Still need to decide on long-term solution</a:t>
            </a:r>
          </a:p>
        </p:txBody>
      </p:sp>
      <p:graphicFrame>
        <p:nvGraphicFramePr>
          <p:cNvPr id="8" name="Content Placeholder 7">
            <a:extLst>
              <a:ext uri="{FF2B5EF4-FFF2-40B4-BE49-F238E27FC236}">
                <a16:creationId xmlns:a16="http://schemas.microsoft.com/office/drawing/2014/main" id="{58D22201-6A6C-366F-1119-C38ACAEDE472}"/>
              </a:ext>
            </a:extLst>
          </p:cNvPr>
          <p:cNvGraphicFramePr>
            <a:graphicFrameLocks noGrp="1"/>
          </p:cNvGraphicFramePr>
          <p:nvPr>
            <p:ph idx="1"/>
          </p:nvPr>
        </p:nvGraphicFramePr>
        <p:xfrm>
          <a:off x="1093788" y="2003164"/>
          <a:ext cx="9366250" cy="3354144"/>
        </p:xfrm>
        <a:graphic>
          <a:graphicData uri="http://schemas.openxmlformats.org/drawingml/2006/table">
            <a:tbl>
              <a:tblPr firstRow="1" bandRow="1">
                <a:tableStyleId>{69012ECD-51FC-41F1-AA8D-1B2483CD663E}</a:tableStyleId>
              </a:tblPr>
              <a:tblGrid>
                <a:gridCol w="4683125">
                  <a:extLst>
                    <a:ext uri="{9D8B030D-6E8A-4147-A177-3AD203B41FA5}">
                      <a16:colId xmlns:a16="http://schemas.microsoft.com/office/drawing/2014/main" val="809069709"/>
                    </a:ext>
                  </a:extLst>
                </a:gridCol>
                <a:gridCol w="4683125">
                  <a:extLst>
                    <a:ext uri="{9D8B030D-6E8A-4147-A177-3AD203B41FA5}">
                      <a16:colId xmlns:a16="http://schemas.microsoft.com/office/drawing/2014/main" val="1070076074"/>
                    </a:ext>
                  </a:extLst>
                </a:gridCol>
              </a:tblGrid>
              <a:tr h="559024">
                <a:tc>
                  <a:txBody>
                    <a:bodyPr/>
                    <a:lstStyle/>
                    <a:p>
                      <a:r>
                        <a:rPr lang="en-GB" dirty="0"/>
                        <a:t>Action</a:t>
                      </a:r>
                    </a:p>
                  </a:txBody>
                  <a:tcPr anchor="ctr"/>
                </a:tc>
                <a:tc>
                  <a:txBody>
                    <a:bodyPr/>
                    <a:lstStyle/>
                    <a:p>
                      <a:r>
                        <a:rPr lang="en-GB" dirty="0"/>
                        <a:t>Status</a:t>
                      </a:r>
                    </a:p>
                  </a:txBody>
                  <a:tcPr anchor="ctr"/>
                </a:tc>
                <a:extLst>
                  <a:ext uri="{0D108BD9-81ED-4DB2-BD59-A6C34878D82A}">
                    <a16:rowId xmlns:a16="http://schemas.microsoft.com/office/drawing/2014/main" val="3138943690"/>
                  </a:ext>
                </a:extLst>
              </a:tr>
              <a:tr h="559024">
                <a:tc>
                  <a:txBody>
                    <a:bodyPr/>
                    <a:lstStyle/>
                    <a:p>
                      <a:r>
                        <a:rPr lang="en-GB" dirty="0"/>
                        <a:t>Locate to </a:t>
                      </a:r>
                      <a:r>
                        <a:rPr lang="en-GB" dirty="0" err="1"/>
                        <a:t>Risø</a:t>
                      </a:r>
                      <a:endParaRPr lang="en-GB" dirty="0"/>
                    </a:p>
                  </a:txBody>
                  <a:tcPr anchor="ctr"/>
                </a:tc>
                <a:tc>
                  <a:txBody>
                    <a:bodyPr/>
                    <a:lstStyle/>
                    <a:p>
                      <a:r>
                        <a:rPr lang="en-GB" dirty="0"/>
                        <a:t>Try to avoid</a:t>
                      </a:r>
                    </a:p>
                  </a:txBody>
                  <a:tcPr anchor="ctr"/>
                </a:tc>
                <a:extLst>
                  <a:ext uri="{0D108BD9-81ED-4DB2-BD59-A6C34878D82A}">
                    <a16:rowId xmlns:a16="http://schemas.microsoft.com/office/drawing/2014/main" val="1199509071"/>
                  </a:ext>
                </a:extLst>
              </a:tr>
              <a:tr h="559024">
                <a:tc>
                  <a:txBody>
                    <a:bodyPr/>
                    <a:lstStyle/>
                    <a:p>
                      <a:r>
                        <a:rPr lang="en-GB" dirty="0"/>
                        <a:t>Locate to DTU campus</a:t>
                      </a:r>
                    </a:p>
                  </a:txBody>
                  <a:tcPr anchor="ctr"/>
                </a:tc>
                <a:tc>
                  <a:txBody>
                    <a:bodyPr/>
                    <a:lstStyle/>
                    <a:p>
                      <a:r>
                        <a:rPr lang="en-GB" dirty="0"/>
                        <a:t>Possible in 3-5 years</a:t>
                      </a:r>
                    </a:p>
                  </a:txBody>
                  <a:tcPr anchor="ctr"/>
                </a:tc>
                <a:extLst>
                  <a:ext uri="{0D108BD9-81ED-4DB2-BD59-A6C34878D82A}">
                    <a16:rowId xmlns:a16="http://schemas.microsoft.com/office/drawing/2014/main" val="3844934803"/>
                  </a:ext>
                </a:extLst>
              </a:tr>
              <a:tr h="559024">
                <a:tc>
                  <a:txBody>
                    <a:bodyPr/>
                    <a:lstStyle/>
                    <a:p>
                      <a:r>
                        <a:rPr lang="en-GB" dirty="0"/>
                        <a:t>Locate to ESS Lund</a:t>
                      </a:r>
                    </a:p>
                  </a:txBody>
                  <a:tcPr anchor="ctr"/>
                </a:tc>
                <a:tc>
                  <a:txBody>
                    <a:bodyPr/>
                    <a:lstStyle/>
                    <a:p>
                      <a:r>
                        <a:rPr lang="en-GB" dirty="0"/>
                        <a:t>Being investigated (but possible)</a:t>
                      </a:r>
                    </a:p>
                  </a:txBody>
                  <a:tcPr anchor="ctr"/>
                </a:tc>
                <a:extLst>
                  <a:ext uri="{0D108BD9-81ED-4DB2-BD59-A6C34878D82A}">
                    <a16:rowId xmlns:a16="http://schemas.microsoft.com/office/drawing/2014/main" val="3685451509"/>
                  </a:ext>
                </a:extLst>
              </a:tr>
              <a:tr h="559024">
                <a:tc>
                  <a:txBody>
                    <a:bodyPr/>
                    <a:lstStyle/>
                    <a:p>
                      <a:r>
                        <a:rPr lang="en-GB" dirty="0"/>
                        <a:t>Locate to commercial provider</a:t>
                      </a:r>
                    </a:p>
                  </a:txBody>
                  <a:tcPr anchor="ctr"/>
                </a:tc>
                <a:tc>
                  <a:txBody>
                    <a:bodyPr/>
                    <a:lstStyle/>
                    <a:p>
                      <a:r>
                        <a:rPr lang="en-GB" dirty="0"/>
                        <a:t>Being investigated (but possible)</a:t>
                      </a:r>
                    </a:p>
                  </a:txBody>
                  <a:tcPr anchor="ctr"/>
                </a:tc>
                <a:extLst>
                  <a:ext uri="{0D108BD9-81ED-4DB2-BD59-A6C34878D82A}">
                    <a16:rowId xmlns:a16="http://schemas.microsoft.com/office/drawing/2014/main" val="4293695742"/>
                  </a:ext>
                </a:extLst>
              </a:tr>
              <a:tr h="559024">
                <a:tc>
                  <a:txBody>
                    <a:bodyPr/>
                    <a:lstStyle/>
                    <a:p>
                      <a:r>
                        <a:rPr lang="en-GB" dirty="0"/>
                        <a:t>Extend contracts with BII for two years</a:t>
                      </a:r>
                    </a:p>
                  </a:txBody>
                  <a:tcPr anchor="ctr"/>
                </a:tc>
                <a:tc>
                  <a:txBody>
                    <a:bodyPr/>
                    <a:lstStyle/>
                    <a:p>
                      <a:endParaRPr lang="en-GB" dirty="0"/>
                    </a:p>
                  </a:txBody>
                  <a:tcPr anchor="ctr"/>
                </a:tc>
                <a:extLst>
                  <a:ext uri="{0D108BD9-81ED-4DB2-BD59-A6C34878D82A}">
                    <a16:rowId xmlns:a16="http://schemas.microsoft.com/office/drawing/2014/main" val="2708597462"/>
                  </a:ext>
                </a:extLst>
              </a:tr>
            </a:tbl>
          </a:graphicData>
        </a:graphic>
      </p:graphicFrame>
      <p:sp>
        <p:nvSpPr>
          <p:cNvPr id="7" name="Date Placeholder 6">
            <a:extLst>
              <a:ext uri="{FF2B5EF4-FFF2-40B4-BE49-F238E27FC236}">
                <a16:creationId xmlns:a16="http://schemas.microsoft.com/office/drawing/2014/main" id="{CC972C3E-81BC-54A4-A719-AE412393DF65}"/>
              </a:ext>
            </a:extLst>
          </p:cNvPr>
          <p:cNvSpPr>
            <a:spLocks noGrp="1"/>
          </p:cNvSpPr>
          <p:nvPr>
            <p:ph type="dt" sz="half" idx="10"/>
          </p:nvPr>
        </p:nvSpPr>
        <p:spPr/>
        <p:txBody>
          <a:bodyPr/>
          <a:lstStyle/>
          <a:p>
            <a:fld id="{18896B66-0B3A-474C-9C9C-E4F07B1F5DAD}" type="datetime1">
              <a:rPr lang="sv-SE" smtClean="0"/>
              <a:t>2023-10-23</a:t>
            </a:fld>
            <a:endParaRPr lang="sv-SE" dirty="0"/>
          </a:p>
        </p:txBody>
      </p:sp>
      <p:pic>
        <p:nvPicPr>
          <p:cNvPr id="9" name="Graphic 8" descr="Tick">
            <a:extLst>
              <a:ext uri="{FF2B5EF4-FFF2-40B4-BE49-F238E27FC236}">
                <a16:creationId xmlns:a16="http://schemas.microsoft.com/office/drawing/2014/main" id="{C0C84956-7B2A-39E2-F5FA-D3A4D0A448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6048" y="4856864"/>
            <a:ext cx="500444" cy="500444"/>
          </a:xfrm>
          <a:prstGeom prst="rect">
            <a:avLst/>
          </a:prstGeom>
        </p:spPr>
      </p:pic>
    </p:spTree>
    <p:extLst>
      <p:ext uri="{BB962C8B-B14F-4D97-AF65-F5344CB8AC3E}">
        <p14:creationId xmlns:p14="http://schemas.microsoft.com/office/powerpoint/2010/main" val="381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DMSC update</a:t>
            </a:r>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endParaRPr lang="en-GB" dirty="0"/>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Thomas Holm Rod</a:t>
            </a:r>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fld id="{18896B66-0B3A-474C-9C9C-E4F07B1F5DAD}" type="datetime1">
              <a:rPr lang="sv-SE" sz="1200" b="1">
                <a:solidFill>
                  <a:schemeClr val="bg1"/>
                </a:solidFill>
              </a:rPr>
              <a:pPr/>
              <a:t>2023-10-23</a:t>
            </a:fld>
            <a:endParaRPr lang="en-GB" sz="1200" b="1" dirty="0">
              <a:solidFill>
                <a:schemeClr val="bg1"/>
              </a:solidFill>
            </a:endParaRPr>
          </a:p>
        </p:txBody>
      </p:sp>
    </p:spTree>
    <p:extLst>
      <p:ext uri="{BB962C8B-B14F-4D97-AF65-F5344CB8AC3E}">
        <p14:creationId xmlns:p14="http://schemas.microsoft.com/office/powerpoint/2010/main" val="253921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3689-8EC6-E7F6-BABD-C9D690F40097}"/>
              </a:ext>
            </a:extLst>
          </p:cNvPr>
          <p:cNvSpPr>
            <a:spLocks noGrp="1"/>
          </p:cNvSpPr>
          <p:nvPr>
            <p:ph type="title"/>
          </p:nvPr>
        </p:nvSpPr>
        <p:spPr/>
        <p:txBody>
          <a:bodyPr/>
          <a:lstStyle/>
          <a:p>
            <a:r>
              <a:rPr lang="en-GB" dirty="0"/>
              <a:t>Planning &amp; Milestones</a:t>
            </a:r>
          </a:p>
        </p:txBody>
      </p:sp>
      <p:sp>
        <p:nvSpPr>
          <p:cNvPr id="3" name="Footer Placeholder 2">
            <a:extLst>
              <a:ext uri="{FF2B5EF4-FFF2-40B4-BE49-F238E27FC236}">
                <a16:creationId xmlns:a16="http://schemas.microsoft.com/office/drawing/2014/main" id="{0770CDB3-45FC-25B3-6278-56E7C9F712C9}"/>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4EF7F8D7-5C71-B614-17CE-1B0E47AD0CA4}"/>
              </a:ext>
            </a:extLst>
          </p:cNvPr>
          <p:cNvSpPr>
            <a:spLocks noGrp="1"/>
          </p:cNvSpPr>
          <p:nvPr>
            <p:ph type="sldNum" sz="quarter" idx="12"/>
          </p:nvPr>
        </p:nvSpPr>
        <p:spPr/>
        <p:txBody>
          <a:bodyPr/>
          <a:lstStyle/>
          <a:p>
            <a:fld id="{F7283078-D760-1647-8B80-66BA8B52336D}" type="slidenum">
              <a:rPr lang="sv-SE" smtClean="0"/>
              <a:t>20</a:t>
            </a:fld>
            <a:endParaRPr lang="sv-SE" dirty="0"/>
          </a:p>
        </p:txBody>
      </p:sp>
      <p:sp>
        <p:nvSpPr>
          <p:cNvPr id="6" name="Content Placeholder 5">
            <a:extLst>
              <a:ext uri="{FF2B5EF4-FFF2-40B4-BE49-F238E27FC236}">
                <a16:creationId xmlns:a16="http://schemas.microsoft.com/office/drawing/2014/main" id="{23AB2A47-3EA1-7E18-A91E-41936A5B3328}"/>
              </a:ext>
            </a:extLst>
          </p:cNvPr>
          <p:cNvSpPr>
            <a:spLocks noGrp="1"/>
          </p:cNvSpPr>
          <p:nvPr>
            <p:ph idx="1"/>
          </p:nvPr>
        </p:nvSpPr>
        <p:spPr/>
        <p:txBody>
          <a:bodyPr/>
          <a:lstStyle/>
          <a:p>
            <a:pPr>
              <a:buFont typeface="Wingdings" pitchFamily="2" charset="2"/>
              <a:buChar char="Ø"/>
            </a:pPr>
            <a:r>
              <a:rPr lang="en-GB" dirty="0"/>
              <a:t> Managed to get more attention from project organization</a:t>
            </a:r>
          </a:p>
          <a:p>
            <a:pPr lvl="1">
              <a:buFont typeface="Arial" panose="020B0604020202020204" pitchFamily="34" charset="0"/>
              <a:buChar char="•"/>
            </a:pPr>
            <a:r>
              <a:rPr lang="en-GB" dirty="0"/>
              <a:t>Visit to DMSC</a:t>
            </a:r>
            <a:endParaRPr lang="en-GB" dirty="0">
              <a:sym typeface="Wingdings" pitchFamily="2" charset="2"/>
            </a:endParaRPr>
          </a:p>
          <a:p>
            <a:pPr lvl="1">
              <a:buFont typeface="Arial" panose="020B0604020202020204" pitchFamily="34" charset="0"/>
              <a:buChar char="•"/>
            </a:pPr>
            <a:r>
              <a:rPr lang="en-GB" dirty="0">
                <a:sym typeface="Wingdings" pitchFamily="2" charset="2"/>
              </a:rPr>
              <a:t>Workshop with planner – restructured IDS activities and milestones</a:t>
            </a:r>
          </a:p>
          <a:p>
            <a:pPr marL="142875" lvl="1" indent="0">
              <a:buNone/>
            </a:pPr>
            <a:endParaRPr lang="en-GB" dirty="0"/>
          </a:p>
          <a:p>
            <a:pPr>
              <a:buFont typeface="Wingdings" pitchFamily="2" charset="2"/>
              <a:buChar char="Ø"/>
            </a:pPr>
            <a:r>
              <a:rPr lang="en-GB" dirty="0"/>
              <a:t> New NSS / Science milestones for Tranche 1 instruments</a:t>
            </a:r>
          </a:p>
          <a:p>
            <a:pPr lvl="1">
              <a:buFont typeface="Arial" panose="020B0604020202020204" pitchFamily="34" charset="0"/>
              <a:buChar char="•"/>
            </a:pPr>
            <a:r>
              <a:rPr lang="en-GB" dirty="0"/>
              <a:t>Need to work with Andrew J and planner to get DMSC milestones properly linked</a:t>
            </a:r>
          </a:p>
          <a:p>
            <a:pPr lvl="1">
              <a:buFont typeface="Arial" panose="020B0604020202020204" pitchFamily="34" charset="0"/>
              <a:buChar char="•"/>
            </a:pPr>
            <a:r>
              <a:rPr lang="en-GB" dirty="0"/>
              <a:t>TG5/SAR workshop with in kind partners in November</a:t>
            </a:r>
          </a:p>
          <a:p>
            <a:endParaRPr lang="en-GB" dirty="0"/>
          </a:p>
          <a:p>
            <a:endParaRPr lang="en-GB" dirty="0"/>
          </a:p>
        </p:txBody>
      </p:sp>
      <p:pic>
        <p:nvPicPr>
          <p:cNvPr id="10" name="Content Placeholder 9">
            <a:extLst>
              <a:ext uri="{FF2B5EF4-FFF2-40B4-BE49-F238E27FC236}">
                <a16:creationId xmlns:a16="http://schemas.microsoft.com/office/drawing/2014/main" id="{5A9299B3-2256-8907-F5D1-7903F96B7438}"/>
              </a:ext>
            </a:extLst>
          </p:cNvPr>
          <p:cNvPicPr>
            <a:picLocks noGrp="1" noChangeAspect="1"/>
          </p:cNvPicPr>
          <p:nvPr>
            <p:ph idx="13"/>
          </p:nvPr>
        </p:nvPicPr>
        <p:blipFill rotWithShape="1">
          <a:blip r:embed="rId2"/>
          <a:srcRect l="53721" t="33545" r="13556" b="9904"/>
          <a:stretch/>
        </p:blipFill>
        <p:spPr>
          <a:xfrm>
            <a:off x="6455523" y="1760706"/>
            <a:ext cx="4448856" cy="2116998"/>
          </a:xfrm>
          <a:prstGeom prst="rect">
            <a:avLst/>
          </a:prstGeom>
          <a:ln>
            <a:solidFill>
              <a:srgbClr val="666666"/>
            </a:solidFill>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054AC11F-7522-58A2-B8C4-4C7135744158}"/>
              </a:ext>
            </a:extLst>
          </p:cNvPr>
          <p:cNvSpPr>
            <a:spLocks noGrp="1"/>
          </p:cNvSpPr>
          <p:nvPr>
            <p:ph type="dt" sz="half" idx="10"/>
          </p:nvPr>
        </p:nvSpPr>
        <p:spPr/>
        <p:txBody>
          <a:bodyPr/>
          <a:lstStyle/>
          <a:p>
            <a:fld id="{18896B66-0B3A-474C-9C9C-E4F07B1F5DAD}" type="datetime1">
              <a:rPr lang="sv-SE" smtClean="0"/>
              <a:t>2023-10-23</a:t>
            </a:fld>
            <a:endParaRPr lang="sv-SE" dirty="0"/>
          </a:p>
        </p:txBody>
      </p:sp>
      <p:pic>
        <p:nvPicPr>
          <p:cNvPr id="11" name="Content Placeholder 10">
            <a:extLst>
              <a:ext uri="{FF2B5EF4-FFF2-40B4-BE49-F238E27FC236}">
                <a16:creationId xmlns:a16="http://schemas.microsoft.com/office/drawing/2014/main" id="{6F812BF8-8125-8078-EA25-8F04C491AB94}"/>
              </a:ext>
            </a:extLst>
          </p:cNvPr>
          <p:cNvPicPr>
            <a:picLocks noChangeAspect="1"/>
          </p:cNvPicPr>
          <p:nvPr/>
        </p:nvPicPr>
        <p:blipFill rotWithShape="1">
          <a:blip r:embed="rId3"/>
          <a:srcRect l="33131" t="23117" r="11320" b="43755"/>
          <a:stretch/>
        </p:blipFill>
        <p:spPr>
          <a:xfrm>
            <a:off x="6455524" y="4214108"/>
            <a:ext cx="4448856" cy="1879746"/>
          </a:xfrm>
          <a:prstGeom prst="rect">
            <a:avLst/>
          </a:prstGeom>
          <a:ln w="9525">
            <a:solidFill>
              <a:srgbClr val="66666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494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FFA12B3-5514-6FCA-1B85-E20DA254995D}"/>
              </a:ext>
            </a:extLst>
          </p:cNvPr>
          <p:cNvSpPr>
            <a:spLocks noGrp="1"/>
          </p:cNvSpPr>
          <p:nvPr>
            <p:ph type="title"/>
          </p:nvPr>
        </p:nvSpPr>
        <p:spPr/>
        <p:txBody>
          <a:bodyPr/>
          <a:lstStyle/>
          <a:p>
            <a:r>
              <a:rPr lang="en-GB" sz="4000" dirty="0"/>
              <a:t>Monthly reporting to upper management</a:t>
            </a:r>
          </a:p>
        </p:txBody>
      </p:sp>
      <p:sp>
        <p:nvSpPr>
          <p:cNvPr id="3" name="Footer Placeholder 2">
            <a:extLst>
              <a:ext uri="{FF2B5EF4-FFF2-40B4-BE49-F238E27FC236}">
                <a16:creationId xmlns:a16="http://schemas.microsoft.com/office/drawing/2014/main" id="{FB9EB612-5FE5-240C-08D9-60146F10495E}"/>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7F533C1A-6947-2203-2766-622F7C6387BE}"/>
              </a:ext>
            </a:extLst>
          </p:cNvPr>
          <p:cNvSpPr>
            <a:spLocks noGrp="1"/>
          </p:cNvSpPr>
          <p:nvPr>
            <p:ph type="sldNum" sz="quarter" idx="12"/>
          </p:nvPr>
        </p:nvSpPr>
        <p:spPr/>
        <p:txBody>
          <a:bodyPr/>
          <a:lstStyle/>
          <a:p>
            <a:fld id="{F7283078-D760-1647-8B80-66BA8B52336D}" type="slidenum">
              <a:rPr lang="sv-SE" smtClean="0"/>
              <a:t>21</a:t>
            </a:fld>
            <a:endParaRPr lang="sv-SE"/>
          </a:p>
        </p:txBody>
      </p:sp>
      <p:sp>
        <p:nvSpPr>
          <p:cNvPr id="11" name="Text Placeholder 10">
            <a:extLst>
              <a:ext uri="{FF2B5EF4-FFF2-40B4-BE49-F238E27FC236}">
                <a16:creationId xmlns:a16="http://schemas.microsoft.com/office/drawing/2014/main" id="{E3D26E0B-6EC8-94B9-4659-CA9C8FE7719D}"/>
              </a:ext>
            </a:extLst>
          </p:cNvPr>
          <p:cNvSpPr>
            <a:spLocks noGrp="1"/>
          </p:cNvSpPr>
          <p:nvPr>
            <p:ph type="body" sz="quarter" idx="14"/>
          </p:nvPr>
        </p:nvSpPr>
        <p:spPr/>
        <p:txBody>
          <a:bodyPr/>
          <a:lstStyle/>
          <a:p>
            <a:r>
              <a:rPr lang="en-GB" dirty="0"/>
              <a:t>September 2023 report</a:t>
            </a:r>
          </a:p>
        </p:txBody>
      </p:sp>
      <p:sp>
        <p:nvSpPr>
          <p:cNvPr id="8" name="Date Placeholder 7">
            <a:extLst>
              <a:ext uri="{FF2B5EF4-FFF2-40B4-BE49-F238E27FC236}">
                <a16:creationId xmlns:a16="http://schemas.microsoft.com/office/drawing/2014/main" id="{307D1AFB-E6F2-882A-9A04-80753CC25624}"/>
              </a:ext>
            </a:extLst>
          </p:cNvPr>
          <p:cNvSpPr>
            <a:spLocks noGrp="1"/>
          </p:cNvSpPr>
          <p:nvPr>
            <p:ph type="dt" sz="half" idx="10"/>
          </p:nvPr>
        </p:nvSpPr>
        <p:spPr/>
        <p:txBody>
          <a:bodyPr/>
          <a:lstStyle/>
          <a:p>
            <a:fld id="{18896B66-0B3A-474C-9C9C-E4F07B1F5DAD}" type="datetime1">
              <a:rPr lang="sv-SE" smtClean="0"/>
              <a:t>2023-10-23</a:t>
            </a:fld>
            <a:endParaRPr lang="sv-SE" dirty="0"/>
          </a:p>
        </p:txBody>
      </p:sp>
      <p:pic>
        <p:nvPicPr>
          <p:cNvPr id="12" name="Picture 11">
            <a:extLst>
              <a:ext uri="{FF2B5EF4-FFF2-40B4-BE49-F238E27FC236}">
                <a16:creationId xmlns:a16="http://schemas.microsoft.com/office/drawing/2014/main" id="{0D1BFA22-01FD-DD65-95A0-DC5AE26B88DE}"/>
              </a:ext>
            </a:extLst>
          </p:cNvPr>
          <p:cNvPicPr>
            <a:picLocks noChangeAspect="1"/>
          </p:cNvPicPr>
          <p:nvPr/>
        </p:nvPicPr>
        <p:blipFill>
          <a:blip r:embed="rId2"/>
          <a:stretch>
            <a:fillRect/>
          </a:stretch>
        </p:blipFill>
        <p:spPr>
          <a:xfrm>
            <a:off x="1055068" y="1611261"/>
            <a:ext cx="9470215" cy="4429616"/>
          </a:xfrm>
          <a:prstGeom prst="rect">
            <a:avLst/>
          </a:prstGeom>
        </p:spPr>
      </p:pic>
    </p:spTree>
    <p:extLst>
      <p:ext uri="{BB962C8B-B14F-4D97-AF65-F5344CB8AC3E}">
        <p14:creationId xmlns:p14="http://schemas.microsoft.com/office/powerpoint/2010/main" val="373635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541AF-8DFC-D08C-AA7F-1F5DE7DC3BF7}"/>
              </a:ext>
            </a:extLst>
          </p:cNvPr>
          <p:cNvSpPr>
            <a:spLocks noGrp="1"/>
          </p:cNvSpPr>
          <p:nvPr>
            <p:ph type="title"/>
          </p:nvPr>
        </p:nvSpPr>
        <p:spPr/>
        <p:txBody>
          <a:bodyPr/>
          <a:lstStyle/>
          <a:p>
            <a:r>
              <a:rPr lang="en-GB" dirty="0"/>
              <a:t>Dashboard</a:t>
            </a:r>
          </a:p>
        </p:txBody>
      </p:sp>
      <p:sp>
        <p:nvSpPr>
          <p:cNvPr id="3" name="Footer Placeholder 2">
            <a:extLst>
              <a:ext uri="{FF2B5EF4-FFF2-40B4-BE49-F238E27FC236}">
                <a16:creationId xmlns:a16="http://schemas.microsoft.com/office/drawing/2014/main" id="{AAA37749-CFBA-6DC3-4513-77C81242C1CA}"/>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B79EFB1C-0C48-A0ED-BBAE-ADC65B400606}"/>
              </a:ext>
            </a:extLst>
          </p:cNvPr>
          <p:cNvSpPr>
            <a:spLocks noGrp="1"/>
          </p:cNvSpPr>
          <p:nvPr>
            <p:ph type="sldNum" sz="quarter" idx="12"/>
          </p:nvPr>
        </p:nvSpPr>
        <p:spPr/>
        <p:txBody>
          <a:bodyPr/>
          <a:lstStyle/>
          <a:p>
            <a:fld id="{F7283078-D760-1647-8B80-66BA8B52336D}" type="slidenum">
              <a:rPr lang="sv-SE" smtClean="0"/>
              <a:t>22</a:t>
            </a:fld>
            <a:endParaRPr lang="sv-SE" dirty="0"/>
          </a:p>
        </p:txBody>
      </p:sp>
      <p:sp>
        <p:nvSpPr>
          <p:cNvPr id="5" name="Text Placeholder 4">
            <a:extLst>
              <a:ext uri="{FF2B5EF4-FFF2-40B4-BE49-F238E27FC236}">
                <a16:creationId xmlns:a16="http://schemas.microsoft.com/office/drawing/2014/main" id="{5B2FAAED-00C2-2E82-0CD2-4D01DB986610}"/>
              </a:ext>
            </a:extLst>
          </p:cNvPr>
          <p:cNvSpPr>
            <a:spLocks noGrp="1"/>
          </p:cNvSpPr>
          <p:nvPr>
            <p:ph type="body" sz="quarter" idx="14"/>
          </p:nvPr>
        </p:nvSpPr>
        <p:spPr/>
        <p:txBody>
          <a:bodyPr/>
          <a:lstStyle/>
          <a:p>
            <a:r>
              <a:rPr lang="en-GB" dirty="0"/>
              <a:t>Reflecting the IDSs perception of status</a:t>
            </a:r>
          </a:p>
        </p:txBody>
      </p:sp>
      <p:sp>
        <p:nvSpPr>
          <p:cNvPr id="7" name="Date Placeholder 6">
            <a:extLst>
              <a:ext uri="{FF2B5EF4-FFF2-40B4-BE49-F238E27FC236}">
                <a16:creationId xmlns:a16="http://schemas.microsoft.com/office/drawing/2014/main" id="{84C2E56F-B3C1-EC33-12E6-A2F79EB721DB}"/>
              </a:ext>
            </a:extLst>
          </p:cNvPr>
          <p:cNvSpPr>
            <a:spLocks noGrp="1"/>
          </p:cNvSpPr>
          <p:nvPr>
            <p:ph type="dt" sz="half" idx="10"/>
          </p:nvPr>
        </p:nvSpPr>
        <p:spPr/>
        <p:txBody>
          <a:bodyPr/>
          <a:lstStyle/>
          <a:p>
            <a:fld id="{18896B66-0B3A-474C-9C9C-E4F07B1F5DAD}" type="datetime1">
              <a:rPr lang="sv-SE" smtClean="0"/>
              <a:t>2023-10-23</a:t>
            </a:fld>
            <a:endParaRPr lang="sv-SE" dirty="0"/>
          </a:p>
        </p:txBody>
      </p:sp>
      <p:sp>
        <p:nvSpPr>
          <p:cNvPr id="10" name="TextBox 9">
            <a:extLst>
              <a:ext uri="{FF2B5EF4-FFF2-40B4-BE49-F238E27FC236}">
                <a16:creationId xmlns:a16="http://schemas.microsoft.com/office/drawing/2014/main" id="{450C6D3B-79D0-68E5-F6E5-747FDF93832A}"/>
              </a:ext>
            </a:extLst>
          </p:cNvPr>
          <p:cNvSpPr txBox="1"/>
          <p:nvPr/>
        </p:nvSpPr>
        <p:spPr>
          <a:xfrm>
            <a:off x="563319" y="2446380"/>
            <a:ext cx="1609287" cy="307777"/>
          </a:xfrm>
          <a:prstGeom prst="rect">
            <a:avLst/>
          </a:prstGeom>
          <a:noFill/>
        </p:spPr>
        <p:txBody>
          <a:bodyPr wrap="none" rtlCol="0">
            <a:spAutoFit/>
          </a:bodyPr>
          <a:lstStyle/>
          <a:p>
            <a:pPr algn="l"/>
            <a:r>
              <a:rPr lang="en-GB" sz="1400" dirty="0">
                <a:solidFill>
                  <a:srgbClr val="666666"/>
                </a:solidFill>
              </a:rPr>
              <a:t>DAQ ready for HC</a:t>
            </a:r>
          </a:p>
        </p:txBody>
      </p:sp>
      <p:sp>
        <p:nvSpPr>
          <p:cNvPr id="11" name="TextBox 10">
            <a:extLst>
              <a:ext uri="{FF2B5EF4-FFF2-40B4-BE49-F238E27FC236}">
                <a16:creationId xmlns:a16="http://schemas.microsoft.com/office/drawing/2014/main" id="{39D6CDBD-CBC0-D60A-E008-92CF366C317A}"/>
              </a:ext>
            </a:extLst>
          </p:cNvPr>
          <p:cNvSpPr txBox="1"/>
          <p:nvPr/>
        </p:nvSpPr>
        <p:spPr>
          <a:xfrm>
            <a:off x="563319" y="2824137"/>
            <a:ext cx="2855333" cy="307777"/>
          </a:xfrm>
          <a:prstGeom prst="rect">
            <a:avLst/>
          </a:prstGeom>
          <a:noFill/>
        </p:spPr>
        <p:txBody>
          <a:bodyPr wrap="none" rtlCol="0">
            <a:spAutoFit/>
          </a:bodyPr>
          <a:lstStyle/>
          <a:p>
            <a:pPr algn="l"/>
            <a:r>
              <a:rPr lang="en-GB" sz="1400" dirty="0">
                <a:solidFill>
                  <a:srgbClr val="666666"/>
                </a:solidFill>
              </a:rPr>
              <a:t>User Office Software ready for HC</a:t>
            </a:r>
          </a:p>
        </p:txBody>
      </p:sp>
      <p:sp>
        <p:nvSpPr>
          <p:cNvPr id="12" name="TextBox 11">
            <a:extLst>
              <a:ext uri="{FF2B5EF4-FFF2-40B4-BE49-F238E27FC236}">
                <a16:creationId xmlns:a16="http://schemas.microsoft.com/office/drawing/2014/main" id="{3C86E639-74DD-4A93-99AE-EF13AE7E6EC6}"/>
              </a:ext>
            </a:extLst>
          </p:cNvPr>
          <p:cNvSpPr txBox="1"/>
          <p:nvPr/>
        </p:nvSpPr>
        <p:spPr>
          <a:xfrm>
            <a:off x="563319" y="3251332"/>
            <a:ext cx="3151184" cy="307777"/>
          </a:xfrm>
          <a:prstGeom prst="rect">
            <a:avLst/>
          </a:prstGeom>
          <a:noFill/>
        </p:spPr>
        <p:txBody>
          <a:bodyPr wrap="none" rtlCol="0">
            <a:spAutoFit/>
          </a:bodyPr>
          <a:lstStyle/>
          <a:p>
            <a:pPr algn="l"/>
            <a:r>
              <a:rPr lang="en-GB" sz="1400" dirty="0">
                <a:solidFill>
                  <a:srgbClr val="666666"/>
                </a:solidFill>
              </a:rPr>
              <a:t>FAIR Data Management Ready for HC</a:t>
            </a:r>
          </a:p>
        </p:txBody>
      </p:sp>
      <p:sp>
        <p:nvSpPr>
          <p:cNvPr id="13" name="TextBox 12">
            <a:extLst>
              <a:ext uri="{FF2B5EF4-FFF2-40B4-BE49-F238E27FC236}">
                <a16:creationId xmlns:a16="http://schemas.microsoft.com/office/drawing/2014/main" id="{6E1A68CA-F093-D139-18D5-B71312DBA334}"/>
              </a:ext>
            </a:extLst>
          </p:cNvPr>
          <p:cNvSpPr txBox="1"/>
          <p:nvPr/>
        </p:nvSpPr>
        <p:spPr>
          <a:xfrm>
            <a:off x="563319" y="3678527"/>
            <a:ext cx="2411301" cy="307777"/>
          </a:xfrm>
          <a:prstGeom prst="rect">
            <a:avLst/>
          </a:prstGeom>
          <a:noFill/>
        </p:spPr>
        <p:txBody>
          <a:bodyPr wrap="none" rtlCol="0">
            <a:spAutoFit/>
          </a:bodyPr>
          <a:lstStyle/>
          <a:p>
            <a:pPr algn="l"/>
            <a:r>
              <a:rPr lang="en-GB" sz="1400" dirty="0">
                <a:solidFill>
                  <a:srgbClr val="666666"/>
                </a:solidFill>
              </a:rPr>
              <a:t>Data reduction ready for HC</a:t>
            </a:r>
          </a:p>
        </p:txBody>
      </p:sp>
      <p:sp>
        <p:nvSpPr>
          <p:cNvPr id="14" name="TextBox 13">
            <a:extLst>
              <a:ext uri="{FF2B5EF4-FFF2-40B4-BE49-F238E27FC236}">
                <a16:creationId xmlns:a16="http://schemas.microsoft.com/office/drawing/2014/main" id="{92B06D3A-4B5A-D9C1-AE0F-109FDD0F5C36}"/>
              </a:ext>
            </a:extLst>
          </p:cNvPr>
          <p:cNvSpPr txBox="1"/>
          <p:nvPr/>
        </p:nvSpPr>
        <p:spPr>
          <a:xfrm>
            <a:off x="563319" y="4105722"/>
            <a:ext cx="3094117" cy="261610"/>
          </a:xfrm>
          <a:prstGeom prst="rect">
            <a:avLst/>
          </a:prstGeom>
          <a:noFill/>
        </p:spPr>
        <p:txBody>
          <a:bodyPr wrap="none" rtlCol="0">
            <a:spAutoFit/>
          </a:bodyPr>
          <a:lstStyle/>
          <a:p>
            <a:pPr algn="l"/>
            <a:r>
              <a:rPr lang="en-GB" sz="1100" dirty="0">
                <a:solidFill>
                  <a:srgbClr val="666666"/>
                </a:solidFill>
              </a:rPr>
              <a:t>DMSC / scientific software ready for 1</a:t>
            </a:r>
            <a:r>
              <a:rPr lang="en-GB" sz="1100" baseline="30000" dirty="0">
                <a:solidFill>
                  <a:srgbClr val="666666"/>
                </a:solidFill>
              </a:rPr>
              <a:t>st</a:t>
            </a:r>
            <a:r>
              <a:rPr lang="en-GB" sz="1100" dirty="0">
                <a:solidFill>
                  <a:srgbClr val="666666"/>
                </a:solidFill>
              </a:rPr>
              <a:t> science</a:t>
            </a:r>
          </a:p>
        </p:txBody>
      </p:sp>
      <p:sp>
        <p:nvSpPr>
          <p:cNvPr id="15" name="TextBox 14">
            <a:extLst>
              <a:ext uri="{FF2B5EF4-FFF2-40B4-BE49-F238E27FC236}">
                <a16:creationId xmlns:a16="http://schemas.microsoft.com/office/drawing/2014/main" id="{39179468-E1EA-23EC-244D-17CA7F700C70}"/>
              </a:ext>
            </a:extLst>
          </p:cNvPr>
          <p:cNvSpPr txBox="1"/>
          <p:nvPr/>
        </p:nvSpPr>
        <p:spPr>
          <a:xfrm>
            <a:off x="563319" y="4481067"/>
            <a:ext cx="2482603" cy="307777"/>
          </a:xfrm>
          <a:prstGeom prst="rect">
            <a:avLst/>
          </a:prstGeom>
          <a:noFill/>
        </p:spPr>
        <p:txBody>
          <a:bodyPr wrap="none" rtlCol="0">
            <a:spAutoFit/>
          </a:bodyPr>
          <a:lstStyle/>
          <a:p>
            <a:pPr algn="l"/>
            <a:r>
              <a:rPr lang="en-GB" sz="1400" dirty="0">
                <a:solidFill>
                  <a:srgbClr val="666666"/>
                </a:solidFill>
              </a:rPr>
              <a:t>Data analysis ready for SOUP</a:t>
            </a:r>
          </a:p>
        </p:txBody>
      </p:sp>
      <p:sp>
        <p:nvSpPr>
          <p:cNvPr id="16" name="TextBox 15">
            <a:extLst>
              <a:ext uri="{FF2B5EF4-FFF2-40B4-BE49-F238E27FC236}">
                <a16:creationId xmlns:a16="http://schemas.microsoft.com/office/drawing/2014/main" id="{AE954635-AB74-B4B7-86F3-78EA03DCB8E6}"/>
              </a:ext>
            </a:extLst>
          </p:cNvPr>
          <p:cNvSpPr txBox="1"/>
          <p:nvPr/>
        </p:nvSpPr>
        <p:spPr>
          <a:xfrm>
            <a:off x="563319" y="4862095"/>
            <a:ext cx="3058851" cy="253916"/>
          </a:xfrm>
          <a:prstGeom prst="rect">
            <a:avLst/>
          </a:prstGeom>
          <a:noFill/>
        </p:spPr>
        <p:txBody>
          <a:bodyPr wrap="none" rtlCol="0">
            <a:spAutoFit/>
          </a:bodyPr>
          <a:lstStyle/>
          <a:p>
            <a:pPr algn="l"/>
            <a:r>
              <a:rPr lang="en-GB" sz="1050" dirty="0">
                <a:solidFill>
                  <a:srgbClr val="666666"/>
                </a:solidFill>
              </a:rPr>
              <a:t>User interface for data reduction ready for SOUP</a:t>
            </a:r>
          </a:p>
        </p:txBody>
      </p:sp>
      <p:sp>
        <p:nvSpPr>
          <p:cNvPr id="17" name="TextBox 16">
            <a:extLst>
              <a:ext uri="{FF2B5EF4-FFF2-40B4-BE49-F238E27FC236}">
                <a16:creationId xmlns:a16="http://schemas.microsoft.com/office/drawing/2014/main" id="{10BB0E4F-FB92-039E-726E-3976430D4A1E}"/>
              </a:ext>
            </a:extLst>
          </p:cNvPr>
          <p:cNvSpPr txBox="1"/>
          <p:nvPr/>
        </p:nvSpPr>
        <p:spPr>
          <a:xfrm>
            <a:off x="9258625" y="5524854"/>
            <a:ext cx="2068964" cy="369332"/>
          </a:xfrm>
          <a:prstGeom prst="rect">
            <a:avLst/>
          </a:prstGeom>
          <a:noFill/>
        </p:spPr>
        <p:txBody>
          <a:bodyPr wrap="none" rtlCol="0">
            <a:spAutoFit/>
          </a:bodyPr>
          <a:lstStyle/>
          <a:p>
            <a:pPr algn="l"/>
            <a:r>
              <a:rPr lang="en-GB" i="1" dirty="0">
                <a:solidFill>
                  <a:srgbClr val="666666"/>
                </a:solidFill>
              </a:rPr>
              <a:t>There are progress</a:t>
            </a:r>
          </a:p>
        </p:txBody>
      </p:sp>
      <p:pic>
        <p:nvPicPr>
          <p:cNvPr id="6" name="Picture 5">
            <a:extLst>
              <a:ext uri="{FF2B5EF4-FFF2-40B4-BE49-F238E27FC236}">
                <a16:creationId xmlns:a16="http://schemas.microsoft.com/office/drawing/2014/main" id="{0516826B-F1F6-D1D5-D7A6-670D416218DC}"/>
              </a:ext>
            </a:extLst>
          </p:cNvPr>
          <p:cNvPicPr>
            <a:picLocks noChangeAspect="1"/>
          </p:cNvPicPr>
          <p:nvPr/>
        </p:nvPicPr>
        <p:blipFill>
          <a:blip r:embed="rId2"/>
          <a:stretch>
            <a:fillRect/>
          </a:stretch>
        </p:blipFill>
        <p:spPr>
          <a:xfrm>
            <a:off x="3768729" y="1931732"/>
            <a:ext cx="7772400" cy="3415765"/>
          </a:xfrm>
          <a:prstGeom prst="rect">
            <a:avLst/>
          </a:prstGeom>
        </p:spPr>
      </p:pic>
      <p:sp>
        <p:nvSpPr>
          <p:cNvPr id="8" name="TextBox 7">
            <a:extLst>
              <a:ext uri="{FF2B5EF4-FFF2-40B4-BE49-F238E27FC236}">
                <a16:creationId xmlns:a16="http://schemas.microsoft.com/office/drawing/2014/main" id="{BE0F2BA0-63A6-EB92-4F6A-968BFF52E340}"/>
              </a:ext>
            </a:extLst>
          </p:cNvPr>
          <p:cNvSpPr txBox="1"/>
          <p:nvPr/>
        </p:nvSpPr>
        <p:spPr>
          <a:xfrm>
            <a:off x="713508" y="5891581"/>
            <a:ext cx="6366808" cy="646331"/>
          </a:xfrm>
          <a:prstGeom prst="rect">
            <a:avLst/>
          </a:prstGeom>
          <a:noFill/>
          <a:ln>
            <a:solidFill>
              <a:srgbClr val="666666"/>
            </a:solidFill>
          </a:ln>
        </p:spPr>
        <p:txBody>
          <a:bodyPr wrap="none" rtlCol="0">
            <a:spAutoFit/>
          </a:bodyPr>
          <a:lstStyle/>
          <a:p>
            <a:pPr algn="l"/>
            <a:r>
              <a:rPr lang="en-GB" i="1" dirty="0">
                <a:solidFill>
                  <a:srgbClr val="666666"/>
                </a:solidFill>
              </a:rPr>
              <a:t>Some of the estimates are based on hand waiving arguments, </a:t>
            </a:r>
          </a:p>
          <a:p>
            <a:pPr lvl="1"/>
            <a:r>
              <a:rPr lang="en-GB" i="1" dirty="0">
                <a:solidFill>
                  <a:srgbClr val="666666"/>
                </a:solidFill>
              </a:rPr>
              <a:t>some on level of completion for JIRA projects</a:t>
            </a:r>
          </a:p>
        </p:txBody>
      </p:sp>
    </p:spTree>
    <p:extLst>
      <p:ext uri="{BB962C8B-B14F-4D97-AF65-F5344CB8AC3E}">
        <p14:creationId xmlns:p14="http://schemas.microsoft.com/office/powerpoint/2010/main" val="17725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3689-8EC6-E7F6-BABD-C9D690F40097}"/>
              </a:ext>
            </a:extLst>
          </p:cNvPr>
          <p:cNvSpPr>
            <a:spLocks noGrp="1"/>
          </p:cNvSpPr>
          <p:nvPr>
            <p:ph type="title"/>
          </p:nvPr>
        </p:nvSpPr>
        <p:spPr/>
        <p:txBody>
          <a:bodyPr/>
          <a:lstStyle/>
          <a:p>
            <a:r>
              <a:rPr lang="en-GB" dirty="0"/>
              <a:t>New (potential) collaborations</a:t>
            </a:r>
          </a:p>
        </p:txBody>
      </p:sp>
      <p:sp>
        <p:nvSpPr>
          <p:cNvPr id="3" name="Footer Placeholder 2">
            <a:extLst>
              <a:ext uri="{FF2B5EF4-FFF2-40B4-BE49-F238E27FC236}">
                <a16:creationId xmlns:a16="http://schemas.microsoft.com/office/drawing/2014/main" id="{0770CDB3-45FC-25B3-6278-56E7C9F712C9}"/>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4EF7F8D7-5C71-B614-17CE-1B0E47AD0CA4}"/>
              </a:ext>
            </a:extLst>
          </p:cNvPr>
          <p:cNvSpPr>
            <a:spLocks noGrp="1"/>
          </p:cNvSpPr>
          <p:nvPr>
            <p:ph type="sldNum" sz="quarter" idx="12"/>
          </p:nvPr>
        </p:nvSpPr>
        <p:spPr/>
        <p:txBody>
          <a:bodyPr/>
          <a:lstStyle/>
          <a:p>
            <a:fld id="{F7283078-D760-1647-8B80-66BA8B52336D}" type="slidenum">
              <a:rPr lang="sv-SE" smtClean="0"/>
              <a:t>23</a:t>
            </a:fld>
            <a:endParaRPr lang="sv-SE" dirty="0"/>
          </a:p>
        </p:txBody>
      </p:sp>
      <p:sp>
        <p:nvSpPr>
          <p:cNvPr id="7" name="Date Placeholder 6">
            <a:extLst>
              <a:ext uri="{FF2B5EF4-FFF2-40B4-BE49-F238E27FC236}">
                <a16:creationId xmlns:a16="http://schemas.microsoft.com/office/drawing/2014/main" id="{054AC11F-7522-58A2-B8C4-4C7135744158}"/>
              </a:ext>
            </a:extLst>
          </p:cNvPr>
          <p:cNvSpPr>
            <a:spLocks noGrp="1"/>
          </p:cNvSpPr>
          <p:nvPr>
            <p:ph type="dt" sz="half" idx="10"/>
          </p:nvPr>
        </p:nvSpPr>
        <p:spPr/>
        <p:txBody>
          <a:bodyPr/>
          <a:lstStyle/>
          <a:p>
            <a:fld id="{18896B66-0B3A-474C-9C9C-E4F07B1F5DAD}" type="datetime1">
              <a:rPr lang="sv-SE" smtClean="0"/>
              <a:t>2023-10-23</a:t>
            </a:fld>
            <a:endParaRPr lang="sv-SE" dirty="0"/>
          </a:p>
        </p:txBody>
      </p:sp>
      <p:graphicFrame>
        <p:nvGraphicFramePr>
          <p:cNvPr id="10" name="Table 9">
            <a:extLst>
              <a:ext uri="{FF2B5EF4-FFF2-40B4-BE49-F238E27FC236}">
                <a16:creationId xmlns:a16="http://schemas.microsoft.com/office/drawing/2014/main" id="{78AADFD4-B1A9-93AF-3806-2A5B32674B1C}"/>
              </a:ext>
            </a:extLst>
          </p:cNvPr>
          <p:cNvGraphicFramePr>
            <a:graphicFrameLocks noGrp="1"/>
          </p:cNvGraphicFramePr>
          <p:nvPr/>
        </p:nvGraphicFramePr>
        <p:xfrm>
          <a:off x="1151491" y="1597431"/>
          <a:ext cx="9878819" cy="4773840"/>
        </p:xfrm>
        <a:graphic>
          <a:graphicData uri="http://schemas.openxmlformats.org/drawingml/2006/table">
            <a:tbl>
              <a:tblPr firstRow="1" bandRow="1">
                <a:tableStyleId>{69012ECD-51FC-41F1-AA8D-1B2483CD663E}</a:tableStyleId>
              </a:tblPr>
              <a:tblGrid>
                <a:gridCol w="1852234">
                  <a:extLst>
                    <a:ext uri="{9D8B030D-6E8A-4147-A177-3AD203B41FA5}">
                      <a16:colId xmlns:a16="http://schemas.microsoft.com/office/drawing/2014/main" val="246485107"/>
                    </a:ext>
                  </a:extLst>
                </a:gridCol>
                <a:gridCol w="1966254">
                  <a:extLst>
                    <a:ext uri="{9D8B030D-6E8A-4147-A177-3AD203B41FA5}">
                      <a16:colId xmlns:a16="http://schemas.microsoft.com/office/drawing/2014/main" val="1805976973"/>
                    </a:ext>
                  </a:extLst>
                </a:gridCol>
                <a:gridCol w="2808429">
                  <a:extLst>
                    <a:ext uri="{9D8B030D-6E8A-4147-A177-3AD203B41FA5}">
                      <a16:colId xmlns:a16="http://schemas.microsoft.com/office/drawing/2014/main" val="1271034238"/>
                    </a:ext>
                  </a:extLst>
                </a:gridCol>
                <a:gridCol w="3251902">
                  <a:extLst>
                    <a:ext uri="{9D8B030D-6E8A-4147-A177-3AD203B41FA5}">
                      <a16:colId xmlns:a16="http://schemas.microsoft.com/office/drawing/2014/main" val="3084691641"/>
                    </a:ext>
                  </a:extLst>
                </a:gridCol>
              </a:tblGrid>
              <a:tr h="570720">
                <a:tc>
                  <a:txBody>
                    <a:bodyPr/>
                    <a:lstStyle/>
                    <a:p>
                      <a:r>
                        <a:rPr lang="en-GB" dirty="0"/>
                        <a:t>Activity</a:t>
                      </a:r>
                    </a:p>
                  </a:txBody>
                  <a:tcPr/>
                </a:tc>
                <a:tc>
                  <a:txBody>
                    <a:bodyPr/>
                    <a:lstStyle/>
                    <a:p>
                      <a:r>
                        <a:rPr lang="en-GB" dirty="0"/>
                        <a:t>Partner</a:t>
                      </a:r>
                    </a:p>
                  </a:txBody>
                  <a:tcPr/>
                </a:tc>
                <a:tc>
                  <a:txBody>
                    <a:bodyPr/>
                    <a:lstStyle/>
                    <a:p>
                      <a:r>
                        <a:rPr lang="en-GB" dirty="0"/>
                        <a:t>Level of effort</a:t>
                      </a:r>
                    </a:p>
                  </a:txBody>
                  <a:tcPr/>
                </a:tc>
                <a:tc>
                  <a:txBody>
                    <a:bodyPr/>
                    <a:lstStyle/>
                    <a:p>
                      <a:r>
                        <a:rPr lang="en-GB" dirty="0"/>
                        <a:t>Status</a:t>
                      </a:r>
                    </a:p>
                  </a:txBody>
                  <a:tcPr/>
                </a:tc>
                <a:extLst>
                  <a:ext uri="{0D108BD9-81ED-4DB2-BD59-A6C34878D82A}">
                    <a16:rowId xmlns:a16="http://schemas.microsoft.com/office/drawing/2014/main" val="1027595104"/>
                  </a:ext>
                </a:extLst>
              </a:tr>
              <a:tr h="570720">
                <a:tc>
                  <a:txBody>
                    <a:bodyPr/>
                    <a:lstStyle/>
                    <a:p>
                      <a:r>
                        <a:rPr lang="en-GB" dirty="0" err="1"/>
                        <a:t>McStas</a:t>
                      </a:r>
                      <a:r>
                        <a:rPr lang="en-GB" dirty="0"/>
                        <a:t> RSE</a:t>
                      </a:r>
                    </a:p>
                  </a:txBody>
                  <a:tcPr/>
                </a:tc>
                <a:tc>
                  <a:txBody>
                    <a:bodyPr/>
                    <a:lstStyle/>
                    <a:p>
                      <a:r>
                        <a:rPr lang="en-GB" dirty="0"/>
                        <a:t>DTU</a:t>
                      </a:r>
                    </a:p>
                  </a:txBody>
                  <a:tcPr/>
                </a:tc>
                <a:tc>
                  <a:txBody>
                    <a:bodyPr/>
                    <a:lstStyle/>
                    <a:p>
                      <a:r>
                        <a:rPr lang="en-GB" dirty="0"/>
                        <a:t>1 FTE 2023-2027</a:t>
                      </a:r>
                    </a:p>
                  </a:txBody>
                  <a:tcPr/>
                </a:tc>
                <a:tc>
                  <a:txBody>
                    <a:bodyPr/>
                    <a:lstStyle/>
                    <a:p>
                      <a:r>
                        <a:rPr lang="en-GB" dirty="0"/>
                        <a:t>Agreement signed</a:t>
                      </a:r>
                    </a:p>
                  </a:txBody>
                  <a:tcPr/>
                </a:tc>
                <a:extLst>
                  <a:ext uri="{0D108BD9-81ED-4DB2-BD59-A6C34878D82A}">
                    <a16:rowId xmlns:a16="http://schemas.microsoft.com/office/drawing/2014/main" val="4112638732"/>
                  </a:ext>
                </a:extLst>
              </a:tr>
              <a:tr h="570720">
                <a:tc>
                  <a:txBody>
                    <a:bodyPr/>
                    <a:lstStyle/>
                    <a:p>
                      <a:r>
                        <a:rPr lang="en-GB" dirty="0"/>
                        <a:t>Mutual visits</a:t>
                      </a:r>
                    </a:p>
                  </a:txBody>
                  <a:tcPr/>
                </a:tc>
                <a:tc>
                  <a:txBody>
                    <a:bodyPr/>
                    <a:lstStyle/>
                    <a:p>
                      <a:r>
                        <a:rPr lang="en-GB" dirty="0"/>
                        <a:t>JPARC (SAKURA)</a:t>
                      </a:r>
                    </a:p>
                  </a:txBody>
                  <a:tcPr/>
                </a:tc>
                <a:tc>
                  <a:txBody>
                    <a:bodyPr/>
                    <a:lstStyle/>
                    <a:p>
                      <a:r>
                        <a:rPr lang="en-GB" dirty="0"/>
                        <a:t>2 x week long mutual visits</a:t>
                      </a:r>
                    </a:p>
                  </a:txBody>
                  <a:tcPr/>
                </a:tc>
                <a:tc>
                  <a:txBody>
                    <a:bodyPr/>
                    <a:lstStyle/>
                    <a:p>
                      <a:r>
                        <a:rPr lang="en-GB" dirty="0"/>
                        <a:t>In process</a:t>
                      </a:r>
                    </a:p>
                  </a:txBody>
                  <a:tcPr/>
                </a:tc>
                <a:extLst>
                  <a:ext uri="{0D108BD9-81ED-4DB2-BD59-A6C34878D82A}">
                    <a16:rowId xmlns:a16="http://schemas.microsoft.com/office/drawing/2014/main" val="2687086365"/>
                  </a:ext>
                </a:extLst>
              </a:tr>
              <a:tr h="570720">
                <a:tc>
                  <a:txBody>
                    <a:bodyPr/>
                    <a:lstStyle/>
                    <a:p>
                      <a:r>
                        <a:rPr lang="en-GB" dirty="0" err="1"/>
                        <a:t>ShapeSpyer</a:t>
                      </a:r>
                      <a:endParaRPr lang="en-GB" dirty="0"/>
                    </a:p>
                  </a:txBody>
                  <a:tcPr/>
                </a:tc>
                <a:tc>
                  <a:txBody>
                    <a:bodyPr/>
                    <a:lstStyle/>
                    <a:p>
                      <a:r>
                        <a:rPr lang="en-GB" dirty="0"/>
                        <a:t>Chalmers / STFC</a:t>
                      </a:r>
                    </a:p>
                  </a:txBody>
                  <a:tcPr/>
                </a:tc>
                <a:tc>
                  <a:txBody>
                    <a:bodyPr/>
                    <a:lstStyle/>
                    <a:p>
                      <a:r>
                        <a:rPr lang="en-GB" dirty="0"/>
                        <a:t>2 </a:t>
                      </a:r>
                      <a:r>
                        <a:rPr lang="en-GB" dirty="0" err="1"/>
                        <a:t>PostDoc</a:t>
                      </a:r>
                      <a:r>
                        <a:rPr lang="en-GB" dirty="0"/>
                        <a:t> years</a:t>
                      </a:r>
                    </a:p>
                  </a:txBody>
                  <a:tcPr/>
                </a:tc>
                <a:tc>
                  <a:txBody>
                    <a:bodyPr/>
                    <a:lstStyle/>
                    <a:p>
                      <a:r>
                        <a:rPr lang="en-GB" dirty="0"/>
                        <a:t>Funded, but need formal collaboration agreement</a:t>
                      </a:r>
                    </a:p>
                  </a:txBody>
                  <a:tcPr/>
                </a:tc>
                <a:extLst>
                  <a:ext uri="{0D108BD9-81ED-4DB2-BD59-A6C34878D82A}">
                    <a16:rowId xmlns:a16="http://schemas.microsoft.com/office/drawing/2014/main" val="3205489159"/>
                  </a:ext>
                </a:extLst>
              </a:tr>
              <a:tr h="570720">
                <a:tc>
                  <a:txBody>
                    <a:bodyPr/>
                    <a:lstStyle/>
                    <a:p>
                      <a:r>
                        <a:rPr lang="en-GB" dirty="0"/>
                        <a:t>IDS Spectroscopy</a:t>
                      </a:r>
                    </a:p>
                  </a:txBody>
                  <a:tcPr/>
                </a:tc>
                <a:tc>
                  <a:txBody>
                    <a:bodyPr/>
                    <a:lstStyle/>
                    <a:p>
                      <a:r>
                        <a:rPr lang="en-GB" dirty="0"/>
                        <a:t>DTU</a:t>
                      </a:r>
                    </a:p>
                  </a:txBody>
                  <a:tcPr/>
                </a:tc>
                <a:tc>
                  <a:txBody>
                    <a:bodyPr/>
                    <a:lstStyle/>
                    <a:p>
                      <a:r>
                        <a:rPr lang="en-GB" dirty="0"/>
                        <a:t>1 FTE until 2027</a:t>
                      </a:r>
                    </a:p>
                  </a:txBody>
                  <a:tcPr/>
                </a:tc>
                <a:tc>
                  <a:txBody>
                    <a:bodyPr/>
                    <a:lstStyle/>
                    <a:p>
                      <a:r>
                        <a:rPr lang="en-GB" dirty="0"/>
                        <a:t>Still discussing</a:t>
                      </a:r>
                    </a:p>
                  </a:txBody>
                  <a:tcPr/>
                </a:tc>
                <a:extLst>
                  <a:ext uri="{0D108BD9-81ED-4DB2-BD59-A6C34878D82A}">
                    <a16:rowId xmlns:a16="http://schemas.microsoft.com/office/drawing/2014/main" val="894213053"/>
                  </a:ext>
                </a:extLst>
              </a:tr>
              <a:tr h="570720">
                <a:tc>
                  <a:txBody>
                    <a:bodyPr/>
                    <a:lstStyle/>
                    <a:p>
                      <a:r>
                        <a:rPr lang="en-GB" dirty="0"/>
                        <a:t>In kind</a:t>
                      </a:r>
                    </a:p>
                  </a:txBody>
                  <a:tcPr/>
                </a:tc>
                <a:tc>
                  <a:txBody>
                    <a:bodyPr/>
                    <a:lstStyle/>
                    <a:p>
                      <a:r>
                        <a:rPr lang="en-GB" dirty="0"/>
                        <a:t>DTU, UCPH, UU</a:t>
                      </a:r>
                    </a:p>
                  </a:txBody>
                  <a:tcPr/>
                </a:tc>
                <a:tc>
                  <a:txBody>
                    <a:bodyPr/>
                    <a:lstStyle/>
                    <a:p>
                      <a:endParaRPr lang="en-GB" dirty="0"/>
                    </a:p>
                  </a:txBody>
                  <a:tcPr/>
                </a:tc>
                <a:tc>
                  <a:txBody>
                    <a:bodyPr/>
                    <a:lstStyle/>
                    <a:p>
                      <a:r>
                        <a:rPr lang="en-GB" dirty="0"/>
                        <a:t>Expression of Interest</a:t>
                      </a:r>
                    </a:p>
                  </a:txBody>
                  <a:tcPr/>
                </a:tc>
                <a:extLst>
                  <a:ext uri="{0D108BD9-81ED-4DB2-BD59-A6C34878D82A}">
                    <a16:rowId xmlns:a16="http://schemas.microsoft.com/office/drawing/2014/main" val="3977933629"/>
                  </a:ext>
                </a:extLst>
              </a:tr>
              <a:tr h="570720">
                <a:tc>
                  <a:txBody>
                    <a:bodyPr/>
                    <a:lstStyle/>
                    <a:p>
                      <a:r>
                        <a:rPr lang="en-GB" dirty="0" err="1"/>
                        <a:t>SciCat</a:t>
                      </a:r>
                      <a:r>
                        <a:rPr lang="en-GB" dirty="0"/>
                        <a:t> collab</a:t>
                      </a:r>
                    </a:p>
                  </a:txBody>
                  <a:tcPr/>
                </a:tc>
                <a:tc>
                  <a:txBody>
                    <a:bodyPr/>
                    <a:lstStyle/>
                    <a:p>
                      <a:r>
                        <a:rPr lang="en-GB" dirty="0"/>
                        <a:t>Capital Region</a:t>
                      </a:r>
                    </a:p>
                  </a:txBody>
                  <a:tcPr/>
                </a:tc>
                <a:tc>
                  <a:txBody>
                    <a:bodyPr/>
                    <a:lstStyle/>
                    <a:p>
                      <a:r>
                        <a:rPr lang="en-GB" dirty="0"/>
                        <a:t>6 PM</a:t>
                      </a:r>
                    </a:p>
                  </a:txBody>
                  <a:tcPr/>
                </a:tc>
                <a:tc>
                  <a:txBody>
                    <a:bodyPr/>
                    <a:lstStyle/>
                    <a:p>
                      <a:r>
                        <a:rPr lang="en-GB" dirty="0"/>
                        <a:t>Working on proposal</a:t>
                      </a:r>
                    </a:p>
                  </a:txBody>
                  <a:tcPr/>
                </a:tc>
                <a:extLst>
                  <a:ext uri="{0D108BD9-81ED-4DB2-BD59-A6C34878D82A}">
                    <a16:rowId xmlns:a16="http://schemas.microsoft.com/office/drawing/2014/main" val="1618689109"/>
                  </a:ext>
                </a:extLst>
              </a:tr>
              <a:tr h="570720">
                <a:tc>
                  <a:txBody>
                    <a:bodyPr/>
                    <a:lstStyle/>
                    <a:p>
                      <a:r>
                        <a:rPr lang="en-GB" dirty="0"/>
                        <a:t>PhD program</a:t>
                      </a:r>
                    </a:p>
                  </a:txBody>
                  <a:tcPr/>
                </a:tc>
                <a:tc>
                  <a:txBody>
                    <a:bodyPr/>
                    <a:lstStyle/>
                    <a:p>
                      <a:r>
                        <a:rPr lang="en-GB" dirty="0"/>
                        <a:t>DTU</a:t>
                      </a:r>
                    </a:p>
                  </a:txBody>
                  <a:tcPr/>
                </a:tc>
                <a:tc>
                  <a:txBody>
                    <a:bodyPr/>
                    <a:lstStyle/>
                    <a:p>
                      <a:r>
                        <a:rPr lang="en-GB" dirty="0"/>
                        <a:t>2 PhD projects</a:t>
                      </a:r>
                    </a:p>
                  </a:txBody>
                  <a:tcPr/>
                </a:tc>
                <a:tc>
                  <a:txBody>
                    <a:bodyPr/>
                    <a:lstStyle/>
                    <a:p>
                      <a:r>
                        <a:rPr lang="en-GB" dirty="0"/>
                        <a:t>Expression of Interest</a:t>
                      </a:r>
                    </a:p>
                  </a:txBody>
                  <a:tcPr/>
                </a:tc>
                <a:extLst>
                  <a:ext uri="{0D108BD9-81ED-4DB2-BD59-A6C34878D82A}">
                    <a16:rowId xmlns:a16="http://schemas.microsoft.com/office/drawing/2014/main" val="2181904139"/>
                  </a:ext>
                </a:extLst>
              </a:tr>
            </a:tbl>
          </a:graphicData>
        </a:graphic>
      </p:graphicFrame>
    </p:spTree>
    <p:extLst>
      <p:ext uri="{BB962C8B-B14F-4D97-AF65-F5344CB8AC3E}">
        <p14:creationId xmlns:p14="http://schemas.microsoft.com/office/powerpoint/2010/main" val="294608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6303E-314C-A403-6C87-754C5E50E12A}"/>
              </a:ext>
            </a:extLst>
          </p:cNvPr>
          <p:cNvSpPr>
            <a:spLocks noGrp="1"/>
          </p:cNvSpPr>
          <p:nvPr>
            <p:ph type="title"/>
          </p:nvPr>
        </p:nvSpPr>
        <p:spPr/>
        <p:txBody>
          <a:bodyPr/>
          <a:lstStyle/>
          <a:p>
            <a:r>
              <a:rPr lang="en-GB" dirty="0"/>
              <a:t>Instrument Data Scientists</a:t>
            </a:r>
          </a:p>
        </p:txBody>
      </p:sp>
      <p:sp>
        <p:nvSpPr>
          <p:cNvPr id="3" name="Footer Placeholder 2">
            <a:extLst>
              <a:ext uri="{FF2B5EF4-FFF2-40B4-BE49-F238E27FC236}">
                <a16:creationId xmlns:a16="http://schemas.microsoft.com/office/drawing/2014/main" id="{47C3AA93-F205-F451-C7F1-A72018586223}"/>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F0269F98-D5B2-E11B-1C22-C62A8854FC78}"/>
              </a:ext>
            </a:extLst>
          </p:cNvPr>
          <p:cNvSpPr>
            <a:spLocks noGrp="1"/>
          </p:cNvSpPr>
          <p:nvPr>
            <p:ph type="sldNum" sz="quarter" idx="12"/>
          </p:nvPr>
        </p:nvSpPr>
        <p:spPr/>
        <p:txBody>
          <a:bodyPr/>
          <a:lstStyle/>
          <a:p>
            <a:fld id="{F7283078-D760-1647-8B80-66BA8B52336D}" type="slidenum">
              <a:rPr lang="sv-SE" smtClean="0"/>
              <a:t>24</a:t>
            </a:fld>
            <a:endParaRPr lang="sv-SE" dirty="0"/>
          </a:p>
        </p:txBody>
      </p:sp>
      <p:sp>
        <p:nvSpPr>
          <p:cNvPr id="5" name="Text Placeholder 4">
            <a:extLst>
              <a:ext uri="{FF2B5EF4-FFF2-40B4-BE49-F238E27FC236}">
                <a16:creationId xmlns:a16="http://schemas.microsoft.com/office/drawing/2014/main" id="{7BC8FCBB-BFDF-1336-E3BF-B5364A9BD8DD}"/>
              </a:ext>
            </a:extLst>
          </p:cNvPr>
          <p:cNvSpPr>
            <a:spLocks noGrp="1"/>
          </p:cNvSpPr>
          <p:nvPr>
            <p:ph type="body" sz="quarter" idx="14"/>
          </p:nvPr>
        </p:nvSpPr>
        <p:spPr/>
        <p:txBody>
          <a:bodyPr/>
          <a:lstStyle/>
          <a:p>
            <a:endParaRPr lang="en-GB"/>
          </a:p>
        </p:txBody>
      </p:sp>
      <p:sp>
        <p:nvSpPr>
          <p:cNvPr id="6" name="Content Placeholder 5">
            <a:extLst>
              <a:ext uri="{FF2B5EF4-FFF2-40B4-BE49-F238E27FC236}">
                <a16:creationId xmlns:a16="http://schemas.microsoft.com/office/drawing/2014/main" id="{613D9A23-73D4-57D0-B8AB-BB4D4085215D}"/>
              </a:ext>
            </a:extLst>
          </p:cNvPr>
          <p:cNvSpPr>
            <a:spLocks noGrp="1"/>
          </p:cNvSpPr>
          <p:nvPr>
            <p:ph idx="1"/>
          </p:nvPr>
        </p:nvSpPr>
        <p:spPr/>
        <p:txBody>
          <a:bodyPr/>
          <a:lstStyle/>
          <a:p>
            <a:pPr marL="0" indent="0">
              <a:buNone/>
            </a:pPr>
            <a:endParaRPr lang="en-GB" dirty="0"/>
          </a:p>
          <a:p>
            <a:pPr marL="0" indent="0">
              <a:buNone/>
            </a:pPr>
            <a:r>
              <a:rPr lang="en-GB" dirty="0"/>
              <a:t>IDS for reflectometry resigned:</a:t>
            </a:r>
          </a:p>
          <a:p>
            <a:r>
              <a:rPr lang="en-GB" dirty="0"/>
              <a:t>- 41 applications for replacement position</a:t>
            </a:r>
          </a:p>
          <a:p>
            <a:r>
              <a:rPr lang="en-GB" dirty="0"/>
              <a:t>- shortlist of 8 candidates</a:t>
            </a:r>
          </a:p>
          <a:p>
            <a:endParaRPr lang="en-GB" dirty="0"/>
          </a:p>
          <a:p>
            <a:r>
              <a:rPr lang="en-GB" dirty="0"/>
              <a:t>Approval to recruit for NMX IDS 1 year earlier than planned</a:t>
            </a:r>
          </a:p>
          <a:p>
            <a:endParaRPr lang="en-GB" dirty="0"/>
          </a:p>
          <a:p>
            <a:r>
              <a:rPr lang="en-GB" dirty="0"/>
              <a:t>Proposal to have 15 IDSs in 2028. Hence, need to start recruiting now. </a:t>
            </a:r>
          </a:p>
          <a:p>
            <a:endParaRPr lang="en-GB" dirty="0"/>
          </a:p>
          <a:p>
            <a:endParaRPr lang="en-GB" dirty="0"/>
          </a:p>
          <a:p>
            <a:endParaRPr lang="en-GB" dirty="0"/>
          </a:p>
          <a:p>
            <a:endParaRPr lang="en-GB" dirty="0"/>
          </a:p>
          <a:p>
            <a:endParaRPr lang="en-GB" dirty="0"/>
          </a:p>
        </p:txBody>
      </p:sp>
      <p:sp>
        <p:nvSpPr>
          <p:cNvPr id="7" name="Date Placeholder 6">
            <a:extLst>
              <a:ext uri="{FF2B5EF4-FFF2-40B4-BE49-F238E27FC236}">
                <a16:creationId xmlns:a16="http://schemas.microsoft.com/office/drawing/2014/main" id="{1F4EDE66-6F2E-A1CB-B6D9-7B18D1B38569}"/>
              </a:ext>
            </a:extLst>
          </p:cNvPr>
          <p:cNvSpPr>
            <a:spLocks noGrp="1"/>
          </p:cNvSpPr>
          <p:nvPr>
            <p:ph type="dt" sz="half" idx="10"/>
          </p:nvPr>
        </p:nvSpPr>
        <p:spPr/>
        <p:txBody>
          <a:bodyPr/>
          <a:lstStyle/>
          <a:p>
            <a:fld id="{18896B66-0B3A-474C-9C9C-E4F07B1F5DAD}" type="datetime1">
              <a:rPr lang="sv-SE" smtClean="0"/>
              <a:t>2023-10-23</a:t>
            </a:fld>
            <a:endParaRPr lang="sv-SE" dirty="0"/>
          </a:p>
        </p:txBody>
      </p:sp>
    </p:spTree>
    <p:extLst>
      <p:ext uri="{BB962C8B-B14F-4D97-AF65-F5344CB8AC3E}">
        <p14:creationId xmlns:p14="http://schemas.microsoft.com/office/powerpoint/2010/main" val="338174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9D9C-7035-3D9E-CAB3-696DC000F104}"/>
              </a:ext>
            </a:extLst>
          </p:cNvPr>
          <p:cNvSpPr>
            <a:spLocks noGrp="1"/>
          </p:cNvSpPr>
          <p:nvPr>
            <p:ph type="title"/>
          </p:nvPr>
        </p:nvSpPr>
        <p:spPr/>
        <p:txBody>
          <a:bodyPr/>
          <a:lstStyle/>
          <a:p>
            <a:r>
              <a:rPr lang="en-GB" dirty="0"/>
              <a:t>Complementary activities in 2023</a:t>
            </a:r>
          </a:p>
        </p:txBody>
      </p:sp>
      <p:sp>
        <p:nvSpPr>
          <p:cNvPr id="3" name="Footer Placeholder 2">
            <a:extLst>
              <a:ext uri="{FF2B5EF4-FFF2-40B4-BE49-F238E27FC236}">
                <a16:creationId xmlns:a16="http://schemas.microsoft.com/office/drawing/2014/main" id="{0D9E95C1-C584-8396-B836-8AB1E8620432}"/>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ACC6C170-1C80-0354-609C-C2450AF791A7}"/>
              </a:ext>
            </a:extLst>
          </p:cNvPr>
          <p:cNvSpPr>
            <a:spLocks noGrp="1"/>
          </p:cNvSpPr>
          <p:nvPr>
            <p:ph type="sldNum" sz="quarter" idx="12"/>
          </p:nvPr>
        </p:nvSpPr>
        <p:spPr/>
        <p:txBody>
          <a:bodyPr/>
          <a:lstStyle/>
          <a:p>
            <a:fld id="{F7283078-D760-1647-8B80-66BA8B52336D}" type="slidenum">
              <a:rPr lang="sv-SE" smtClean="0"/>
              <a:t>25</a:t>
            </a:fld>
            <a:endParaRPr lang="sv-SE" dirty="0"/>
          </a:p>
        </p:txBody>
      </p:sp>
      <p:sp>
        <p:nvSpPr>
          <p:cNvPr id="5" name="Text Placeholder 4">
            <a:extLst>
              <a:ext uri="{FF2B5EF4-FFF2-40B4-BE49-F238E27FC236}">
                <a16:creationId xmlns:a16="http://schemas.microsoft.com/office/drawing/2014/main" id="{B8C1A8EE-D278-CFE8-3FDC-BCAFD0FD6263}"/>
              </a:ext>
            </a:extLst>
          </p:cNvPr>
          <p:cNvSpPr>
            <a:spLocks noGrp="1"/>
          </p:cNvSpPr>
          <p:nvPr>
            <p:ph type="body" sz="quarter" idx="14"/>
          </p:nvPr>
        </p:nvSpPr>
        <p:spPr/>
        <p:txBody>
          <a:bodyPr/>
          <a:lstStyle/>
          <a:p>
            <a:r>
              <a:rPr lang="en-GB" dirty="0"/>
              <a:t>Keep track of research &amp; dissemination activities</a:t>
            </a:r>
          </a:p>
        </p:txBody>
      </p:sp>
      <p:graphicFrame>
        <p:nvGraphicFramePr>
          <p:cNvPr id="8" name="Content Placeholder 7">
            <a:extLst>
              <a:ext uri="{FF2B5EF4-FFF2-40B4-BE49-F238E27FC236}">
                <a16:creationId xmlns:a16="http://schemas.microsoft.com/office/drawing/2014/main" id="{02177EA9-5B0D-BDDF-B259-5D4A500D5F00}"/>
              </a:ext>
            </a:extLst>
          </p:cNvPr>
          <p:cNvGraphicFramePr>
            <a:graphicFrameLocks noGrp="1"/>
          </p:cNvGraphicFramePr>
          <p:nvPr>
            <p:ph idx="1"/>
          </p:nvPr>
        </p:nvGraphicFramePr>
        <p:xfrm>
          <a:off x="1093787" y="1562100"/>
          <a:ext cx="9577455" cy="4397777"/>
        </p:xfrm>
        <a:graphic>
          <a:graphicData uri="http://schemas.openxmlformats.org/drawingml/2006/table">
            <a:tbl>
              <a:tblPr firstRow="1" bandRow="1">
                <a:tableStyleId>{69012ECD-51FC-41F1-AA8D-1B2483CD663E}</a:tableStyleId>
              </a:tblPr>
              <a:tblGrid>
                <a:gridCol w="4081644">
                  <a:extLst>
                    <a:ext uri="{9D8B030D-6E8A-4147-A177-3AD203B41FA5}">
                      <a16:colId xmlns:a16="http://schemas.microsoft.com/office/drawing/2014/main" val="1494901630"/>
                    </a:ext>
                  </a:extLst>
                </a:gridCol>
                <a:gridCol w="5495811">
                  <a:extLst>
                    <a:ext uri="{9D8B030D-6E8A-4147-A177-3AD203B41FA5}">
                      <a16:colId xmlns:a16="http://schemas.microsoft.com/office/drawing/2014/main" val="3204245002"/>
                    </a:ext>
                  </a:extLst>
                </a:gridCol>
              </a:tblGrid>
              <a:tr h="430923">
                <a:tc>
                  <a:txBody>
                    <a:bodyPr/>
                    <a:lstStyle/>
                    <a:p>
                      <a:r>
                        <a:rPr lang="en-GB" dirty="0"/>
                        <a:t>Activity</a:t>
                      </a:r>
                    </a:p>
                  </a:txBody>
                  <a:tcPr/>
                </a:tc>
                <a:tc>
                  <a:txBody>
                    <a:bodyPr/>
                    <a:lstStyle/>
                    <a:p>
                      <a:r>
                        <a:rPr lang="en-GB" dirty="0"/>
                        <a:t>Level</a:t>
                      </a:r>
                    </a:p>
                  </a:txBody>
                  <a:tcPr/>
                </a:tc>
                <a:extLst>
                  <a:ext uri="{0D108BD9-81ED-4DB2-BD59-A6C34878D82A}">
                    <a16:rowId xmlns:a16="http://schemas.microsoft.com/office/drawing/2014/main" val="2418738192"/>
                  </a:ext>
                </a:extLst>
              </a:tr>
              <a:tr h="430923">
                <a:tc>
                  <a:txBody>
                    <a:bodyPr/>
                    <a:lstStyle/>
                    <a:p>
                      <a:r>
                        <a:rPr lang="en-GB" dirty="0"/>
                        <a:t>Co-supervision</a:t>
                      </a:r>
                    </a:p>
                  </a:txBody>
                  <a:tcPr/>
                </a:tc>
                <a:tc>
                  <a:txBody>
                    <a:bodyPr/>
                    <a:lstStyle/>
                    <a:p>
                      <a:r>
                        <a:rPr lang="en-GB" dirty="0"/>
                        <a:t>1 MSc, 5 PhD, 3 </a:t>
                      </a:r>
                      <a:r>
                        <a:rPr lang="en-GB" dirty="0" err="1"/>
                        <a:t>PostDocs</a:t>
                      </a:r>
                      <a:endParaRPr lang="en-GB" dirty="0"/>
                    </a:p>
                  </a:txBody>
                  <a:tcPr/>
                </a:tc>
                <a:extLst>
                  <a:ext uri="{0D108BD9-81ED-4DB2-BD59-A6C34878D82A}">
                    <a16:rowId xmlns:a16="http://schemas.microsoft.com/office/drawing/2014/main" val="2660254811"/>
                  </a:ext>
                </a:extLst>
              </a:tr>
              <a:tr h="430923">
                <a:tc>
                  <a:txBody>
                    <a:bodyPr/>
                    <a:lstStyle/>
                    <a:p>
                      <a:r>
                        <a:rPr lang="en-GB" dirty="0"/>
                        <a:t>Networks &amp; Committees</a:t>
                      </a:r>
                    </a:p>
                  </a:txBody>
                  <a:tcPr/>
                </a:tc>
                <a:tc>
                  <a:txBody>
                    <a:bodyPr/>
                    <a:lstStyle/>
                    <a:p>
                      <a:r>
                        <a:rPr lang="en-GB" dirty="0"/>
                        <a:t>12</a:t>
                      </a:r>
                    </a:p>
                  </a:txBody>
                  <a:tcPr/>
                </a:tc>
                <a:extLst>
                  <a:ext uri="{0D108BD9-81ED-4DB2-BD59-A6C34878D82A}">
                    <a16:rowId xmlns:a16="http://schemas.microsoft.com/office/drawing/2014/main" val="3616907932"/>
                  </a:ext>
                </a:extLst>
              </a:tr>
              <a:tr h="1381316">
                <a:tc>
                  <a:txBody>
                    <a:bodyPr/>
                    <a:lstStyle/>
                    <a:p>
                      <a:r>
                        <a:rPr lang="en-GB" dirty="0"/>
                        <a:t>Conferences, workshops, etc</a:t>
                      </a:r>
                    </a:p>
                  </a:txBody>
                  <a:tcPr/>
                </a:tc>
                <a:tc>
                  <a:txBody>
                    <a:bodyPr/>
                    <a:lstStyle/>
                    <a:p>
                      <a:pPr marL="285750" indent="-285750">
                        <a:buFont typeface="Arial" panose="020B0604020202020204" pitchFamily="34" charset="0"/>
                        <a:buChar char="•"/>
                      </a:pPr>
                      <a:r>
                        <a:rPr lang="en-GB" dirty="0"/>
                        <a:t>13 Invited talks</a:t>
                      </a:r>
                    </a:p>
                    <a:p>
                      <a:pPr marL="285750" indent="-285750">
                        <a:buFont typeface="Arial" panose="020B0604020202020204" pitchFamily="34" charset="0"/>
                        <a:buChar char="•"/>
                      </a:pPr>
                      <a:r>
                        <a:rPr lang="en-GB" dirty="0"/>
                        <a:t>9 Contributed talks</a:t>
                      </a:r>
                    </a:p>
                    <a:p>
                      <a:pPr marL="285750" indent="-285750">
                        <a:buFont typeface="Arial" panose="020B0604020202020204" pitchFamily="34" charset="0"/>
                        <a:buChar char="•"/>
                      </a:pPr>
                      <a:r>
                        <a:rPr lang="en-GB" dirty="0"/>
                        <a:t>5 Posters</a:t>
                      </a:r>
                    </a:p>
                    <a:p>
                      <a:pPr marL="285750" indent="-285750">
                        <a:buFont typeface="Arial" panose="020B0604020202020204" pitchFamily="34" charset="0"/>
                        <a:buChar char="•"/>
                      </a:pPr>
                      <a:r>
                        <a:rPr lang="en-GB" dirty="0"/>
                        <a:t>11 Others (e.g. </a:t>
                      </a:r>
                      <a:r>
                        <a:rPr lang="en-GB" dirty="0" err="1"/>
                        <a:t>codecamps</a:t>
                      </a:r>
                      <a:r>
                        <a:rPr lang="en-GB" dirty="0"/>
                        <a:t>)</a:t>
                      </a:r>
                    </a:p>
                  </a:txBody>
                  <a:tcPr/>
                </a:tc>
                <a:extLst>
                  <a:ext uri="{0D108BD9-81ED-4DB2-BD59-A6C34878D82A}">
                    <a16:rowId xmlns:a16="http://schemas.microsoft.com/office/drawing/2014/main" val="3782618457"/>
                  </a:ext>
                </a:extLst>
              </a:tr>
              <a:tr h="430923">
                <a:tc>
                  <a:txBody>
                    <a:bodyPr/>
                    <a:lstStyle/>
                    <a:p>
                      <a:r>
                        <a:rPr lang="en-GB" dirty="0"/>
                        <a:t>Publications</a:t>
                      </a:r>
                    </a:p>
                  </a:txBody>
                  <a:tcPr/>
                </a:tc>
                <a:tc>
                  <a:txBody>
                    <a:bodyPr/>
                    <a:lstStyle/>
                    <a:p>
                      <a:r>
                        <a:rPr lang="en-GB" dirty="0"/>
                        <a:t>11 peer-reviewed</a:t>
                      </a:r>
                    </a:p>
                  </a:txBody>
                  <a:tcPr/>
                </a:tc>
                <a:extLst>
                  <a:ext uri="{0D108BD9-81ED-4DB2-BD59-A6C34878D82A}">
                    <a16:rowId xmlns:a16="http://schemas.microsoft.com/office/drawing/2014/main" val="3566500672"/>
                  </a:ext>
                </a:extLst>
              </a:tr>
              <a:tr h="430923">
                <a:tc>
                  <a:txBody>
                    <a:bodyPr/>
                    <a:lstStyle/>
                    <a:p>
                      <a:r>
                        <a:rPr lang="en-GB" dirty="0"/>
                        <a:t>Training</a:t>
                      </a:r>
                    </a:p>
                  </a:txBody>
                  <a:tcPr/>
                </a:tc>
                <a:tc>
                  <a:txBody>
                    <a:bodyPr/>
                    <a:lstStyle/>
                    <a:p>
                      <a:r>
                        <a:rPr lang="en-GB" dirty="0"/>
                        <a:t>8 events</a:t>
                      </a:r>
                    </a:p>
                  </a:txBody>
                  <a:tcPr/>
                </a:tc>
                <a:extLst>
                  <a:ext uri="{0D108BD9-81ED-4DB2-BD59-A6C34878D82A}">
                    <a16:rowId xmlns:a16="http://schemas.microsoft.com/office/drawing/2014/main" val="3517406904"/>
                  </a:ext>
                </a:extLst>
              </a:tr>
              <a:tr h="430923">
                <a:tc>
                  <a:txBody>
                    <a:bodyPr/>
                    <a:lstStyle/>
                    <a:p>
                      <a:r>
                        <a:rPr lang="en-GB" dirty="0"/>
                        <a:t>Beamtime</a:t>
                      </a:r>
                    </a:p>
                  </a:txBody>
                  <a:tcPr/>
                </a:tc>
                <a:tc>
                  <a:txBody>
                    <a:bodyPr/>
                    <a:lstStyle/>
                    <a:p>
                      <a:r>
                        <a:rPr lang="en-GB" dirty="0"/>
                        <a:t>7</a:t>
                      </a:r>
                    </a:p>
                  </a:txBody>
                  <a:tcPr/>
                </a:tc>
                <a:extLst>
                  <a:ext uri="{0D108BD9-81ED-4DB2-BD59-A6C34878D82A}">
                    <a16:rowId xmlns:a16="http://schemas.microsoft.com/office/drawing/2014/main" val="1304105084"/>
                  </a:ext>
                </a:extLst>
              </a:tr>
              <a:tr h="430923">
                <a:tc>
                  <a:txBody>
                    <a:bodyPr/>
                    <a:lstStyle/>
                    <a:p>
                      <a:r>
                        <a:rPr lang="en-GB" dirty="0"/>
                        <a:t>Other visits to other institutions</a:t>
                      </a:r>
                    </a:p>
                  </a:txBody>
                  <a:tcPr/>
                </a:tc>
                <a:tc>
                  <a:txBody>
                    <a:bodyPr/>
                    <a:lstStyle/>
                    <a:p>
                      <a:r>
                        <a:rPr lang="en-GB" dirty="0"/>
                        <a:t>5</a:t>
                      </a:r>
                    </a:p>
                  </a:txBody>
                  <a:tcPr/>
                </a:tc>
                <a:extLst>
                  <a:ext uri="{0D108BD9-81ED-4DB2-BD59-A6C34878D82A}">
                    <a16:rowId xmlns:a16="http://schemas.microsoft.com/office/drawing/2014/main" val="3103627958"/>
                  </a:ext>
                </a:extLst>
              </a:tr>
            </a:tbl>
          </a:graphicData>
        </a:graphic>
      </p:graphicFrame>
      <p:sp>
        <p:nvSpPr>
          <p:cNvPr id="7" name="Date Placeholder 6">
            <a:extLst>
              <a:ext uri="{FF2B5EF4-FFF2-40B4-BE49-F238E27FC236}">
                <a16:creationId xmlns:a16="http://schemas.microsoft.com/office/drawing/2014/main" id="{564FF4E6-1711-C1E1-5FD0-4A7E9B70BB7D}"/>
              </a:ext>
            </a:extLst>
          </p:cNvPr>
          <p:cNvSpPr>
            <a:spLocks noGrp="1"/>
          </p:cNvSpPr>
          <p:nvPr>
            <p:ph type="dt" sz="half" idx="10"/>
          </p:nvPr>
        </p:nvSpPr>
        <p:spPr/>
        <p:txBody>
          <a:bodyPr/>
          <a:lstStyle/>
          <a:p>
            <a:fld id="{18896B66-0B3A-474C-9C9C-E4F07B1F5DAD}" type="datetime1">
              <a:rPr lang="sv-SE" smtClean="0"/>
              <a:t>2023-10-23</a:t>
            </a:fld>
            <a:endParaRPr lang="sv-SE" dirty="0"/>
          </a:p>
        </p:txBody>
      </p:sp>
    </p:spTree>
    <p:extLst>
      <p:ext uri="{BB962C8B-B14F-4D97-AF65-F5344CB8AC3E}">
        <p14:creationId xmlns:p14="http://schemas.microsoft.com/office/powerpoint/2010/main" val="407115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B61D41-2597-5501-6DAB-FC0645FE17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1976" y="1754696"/>
            <a:ext cx="3106023" cy="2070682"/>
          </a:xfrm>
          <a:prstGeom prst="rect">
            <a:avLst/>
          </a:prstGeom>
          <a:ln w="28575">
            <a:solidFill>
              <a:schemeClr val="bg1"/>
            </a:solidFill>
          </a:ln>
        </p:spPr>
      </p:pic>
      <p:sp>
        <p:nvSpPr>
          <p:cNvPr id="2" name="Title 1">
            <a:extLst>
              <a:ext uri="{FF2B5EF4-FFF2-40B4-BE49-F238E27FC236}">
                <a16:creationId xmlns:a16="http://schemas.microsoft.com/office/drawing/2014/main" id="{F205FB46-0D5A-90A8-BE1B-495794F79650}"/>
              </a:ext>
            </a:extLst>
          </p:cNvPr>
          <p:cNvSpPr>
            <a:spLocks noGrp="1"/>
          </p:cNvSpPr>
          <p:nvPr>
            <p:ph type="title"/>
          </p:nvPr>
        </p:nvSpPr>
        <p:spPr/>
        <p:txBody>
          <a:bodyPr/>
          <a:lstStyle/>
          <a:p>
            <a:r>
              <a:rPr lang="en-GB" dirty="0"/>
              <a:t>DMSC Summer school</a:t>
            </a:r>
          </a:p>
        </p:txBody>
      </p:sp>
      <p:sp>
        <p:nvSpPr>
          <p:cNvPr id="3" name="Footer Placeholder 2">
            <a:extLst>
              <a:ext uri="{FF2B5EF4-FFF2-40B4-BE49-F238E27FC236}">
                <a16:creationId xmlns:a16="http://schemas.microsoft.com/office/drawing/2014/main" id="{B9A5698A-C351-D4EA-05AD-0BEEC9EC2C7F}"/>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47B6F53A-0F55-7237-7E45-925E0F96541C}"/>
              </a:ext>
            </a:extLst>
          </p:cNvPr>
          <p:cNvSpPr>
            <a:spLocks noGrp="1"/>
          </p:cNvSpPr>
          <p:nvPr>
            <p:ph type="sldNum" sz="quarter" idx="12"/>
          </p:nvPr>
        </p:nvSpPr>
        <p:spPr/>
        <p:txBody>
          <a:bodyPr/>
          <a:lstStyle/>
          <a:p>
            <a:fld id="{F7283078-D760-1647-8B80-66BA8B52336D}" type="slidenum">
              <a:rPr lang="sv-SE" smtClean="0"/>
              <a:t>26</a:t>
            </a:fld>
            <a:endParaRPr lang="sv-SE" dirty="0"/>
          </a:p>
        </p:txBody>
      </p:sp>
      <p:sp>
        <p:nvSpPr>
          <p:cNvPr id="5" name="Text Placeholder 4">
            <a:extLst>
              <a:ext uri="{FF2B5EF4-FFF2-40B4-BE49-F238E27FC236}">
                <a16:creationId xmlns:a16="http://schemas.microsoft.com/office/drawing/2014/main" id="{2E99FB4B-ADFB-A99B-2AD2-3A6391DFAB5A}"/>
              </a:ext>
            </a:extLst>
          </p:cNvPr>
          <p:cNvSpPr>
            <a:spLocks noGrp="1"/>
          </p:cNvSpPr>
          <p:nvPr>
            <p:ph type="body" sz="quarter" idx="14"/>
          </p:nvPr>
        </p:nvSpPr>
        <p:spPr/>
        <p:txBody>
          <a:bodyPr/>
          <a:lstStyle/>
          <a:p>
            <a:r>
              <a:rPr lang="en-GB" dirty="0"/>
              <a:t>Training in ESS software suite and FAIR data</a:t>
            </a:r>
          </a:p>
        </p:txBody>
      </p:sp>
      <p:sp>
        <p:nvSpPr>
          <p:cNvPr id="7" name="Date Placeholder 6">
            <a:extLst>
              <a:ext uri="{FF2B5EF4-FFF2-40B4-BE49-F238E27FC236}">
                <a16:creationId xmlns:a16="http://schemas.microsoft.com/office/drawing/2014/main" id="{A7D2F514-F48A-A451-C1FA-9AC03EA6E3B9}"/>
              </a:ext>
            </a:extLst>
          </p:cNvPr>
          <p:cNvSpPr>
            <a:spLocks noGrp="1"/>
          </p:cNvSpPr>
          <p:nvPr>
            <p:ph type="dt" sz="half" idx="10"/>
          </p:nvPr>
        </p:nvSpPr>
        <p:spPr/>
        <p:txBody>
          <a:bodyPr/>
          <a:lstStyle/>
          <a:p>
            <a:fld id="{18896B66-0B3A-474C-9C9C-E4F07B1F5DAD}" type="datetime1">
              <a:rPr lang="sv-SE" smtClean="0"/>
              <a:t>2023-10-23</a:t>
            </a:fld>
            <a:endParaRPr lang="sv-SE" dirty="0"/>
          </a:p>
        </p:txBody>
      </p:sp>
      <p:pic>
        <p:nvPicPr>
          <p:cNvPr id="8" name="Picture 2" descr="DMSC Summer School 2023">
            <a:extLst>
              <a:ext uri="{FF2B5EF4-FFF2-40B4-BE49-F238E27FC236}">
                <a16:creationId xmlns:a16="http://schemas.microsoft.com/office/drawing/2014/main" id="{98AB6618-9D33-9E92-5DB2-5D951C2E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709" y="1623388"/>
            <a:ext cx="9562289" cy="23332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4">
            <a:extLst>
              <a:ext uri="{FF2B5EF4-FFF2-40B4-BE49-F238E27FC236}">
                <a16:creationId xmlns:a16="http://schemas.microsoft.com/office/drawing/2014/main" id="{29E693E2-9277-C902-1938-24526992A9EA}"/>
              </a:ext>
            </a:extLst>
          </p:cNvPr>
          <p:cNvGraphicFramePr>
            <a:graphicFrameLocks noGrp="1"/>
          </p:cNvGraphicFramePr>
          <p:nvPr>
            <p:ph idx="1"/>
          </p:nvPr>
        </p:nvGraphicFramePr>
        <p:xfrm>
          <a:off x="1285931" y="4308812"/>
          <a:ext cx="8995556" cy="697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DC70A49F-A380-E325-153B-77948C2D8189}"/>
              </a:ext>
            </a:extLst>
          </p:cNvPr>
          <p:cNvSpPr txBox="1"/>
          <p:nvPr/>
        </p:nvSpPr>
        <p:spPr>
          <a:xfrm>
            <a:off x="1103709" y="5330757"/>
            <a:ext cx="5065233" cy="923330"/>
          </a:xfrm>
          <a:prstGeom prst="rect">
            <a:avLst/>
          </a:prstGeom>
          <a:noFill/>
        </p:spPr>
        <p:txBody>
          <a:bodyPr wrap="none" rtlCol="0">
            <a:spAutoFit/>
          </a:bodyPr>
          <a:lstStyle/>
          <a:p>
            <a:pPr marL="285750" indent="-285750" algn="l">
              <a:buFont typeface="Wingdings" pitchFamily="2" charset="2"/>
              <a:buChar char="Ø"/>
            </a:pPr>
            <a:r>
              <a:rPr lang="en-GB" dirty="0">
                <a:solidFill>
                  <a:srgbClr val="666666"/>
                </a:solidFill>
              </a:rPr>
              <a:t>Following on from </a:t>
            </a:r>
            <a:r>
              <a:rPr lang="en-GB" dirty="0" err="1">
                <a:solidFill>
                  <a:srgbClr val="666666"/>
                </a:solidFill>
              </a:rPr>
              <a:t>PaNOSC</a:t>
            </a:r>
            <a:r>
              <a:rPr lang="en-GB" dirty="0">
                <a:solidFill>
                  <a:srgbClr val="666666"/>
                </a:solidFill>
              </a:rPr>
              <a:t> Summer school</a:t>
            </a:r>
          </a:p>
          <a:p>
            <a:pPr marL="285750" indent="-285750" algn="l">
              <a:buFont typeface="Wingdings" pitchFamily="2" charset="2"/>
              <a:buChar char="Ø"/>
            </a:pPr>
            <a:endParaRPr lang="en-GB" dirty="0">
              <a:solidFill>
                <a:srgbClr val="666666"/>
              </a:solidFill>
            </a:endParaRPr>
          </a:p>
          <a:p>
            <a:pPr marL="285750" indent="-285750" algn="l">
              <a:buFont typeface="Wingdings" pitchFamily="2" charset="2"/>
              <a:buChar char="Ø"/>
            </a:pPr>
            <a:r>
              <a:rPr lang="en-GB" dirty="0">
                <a:solidFill>
                  <a:srgbClr val="666666"/>
                </a:solidFill>
              </a:rPr>
              <a:t>Focusing on ESS software suite and FAIR data</a:t>
            </a:r>
          </a:p>
        </p:txBody>
      </p:sp>
      <p:sp>
        <p:nvSpPr>
          <p:cNvPr id="11" name="TextBox 10">
            <a:extLst>
              <a:ext uri="{FF2B5EF4-FFF2-40B4-BE49-F238E27FC236}">
                <a16:creationId xmlns:a16="http://schemas.microsoft.com/office/drawing/2014/main" id="{DEA0A427-6857-191B-EA10-BF14EDC93345}"/>
              </a:ext>
            </a:extLst>
          </p:cNvPr>
          <p:cNvSpPr txBox="1"/>
          <p:nvPr/>
        </p:nvSpPr>
        <p:spPr>
          <a:xfrm>
            <a:off x="6867394" y="5330757"/>
            <a:ext cx="3798604" cy="923330"/>
          </a:xfrm>
          <a:prstGeom prst="rect">
            <a:avLst/>
          </a:prstGeom>
          <a:noFill/>
        </p:spPr>
        <p:txBody>
          <a:bodyPr wrap="none" rtlCol="0">
            <a:spAutoFit/>
          </a:bodyPr>
          <a:lstStyle/>
          <a:p>
            <a:pPr marL="285750" indent="-285750" algn="l">
              <a:buFont typeface="Wingdings" pitchFamily="2" charset="2"/>
              <a:buChar char="Ø"/>
            </a:pPr>
            <a:r>
              <a:rPr lang="en-GB" dirty="0">
                <a:solidFill>
                  <a:srgbClr val="666666"/>
                </a:solidFill>
              </a:rPr>
              <a:t>1</a:t>
            </a:r>
            <a:r>
              <a:rPr lang="en-GB" baseline="30000" dirty="0">
                <a:solidFill>
                  <a:srgbClr val="666666"/>
                </a:solidFill>
              </a:rPr>
              <a:t>st</a:t>
            </a:r>
            <a:r>
              <a:rPr lang="en-GB" dirty="0">
                <a:solidFill>
                  <a:srgbClr val="666666"/>
                </a:solidFill>
              </a:rPr>
              <a:t> school in Sep 2023</a:t>
            </a:r>
          </a:p>
          <a:p>
            <a:pPr marL="285750" indent="-285750" algn="l">
              <a:buFont typeface="Wingdings" pitchFamily="2" charset="2"/>
              <a:buChar char="Ø"/>
            </a:pPr>
            <a:endParaRPr lang="en-GB" dirty="0">
              <a:solidFill>
                <a:srgbClr val="666666"/>
              </a:solidFill>
            </a:endParaRPr>
          </a:p>
          <a:p>
            <a:pPr marL="285750" indent="-285750" algn="l">
              <a:buFont typeface="Wingdings" pitchFamily="2" charset="2"/>
              <a:buChar char="Ø"/>
            </a:pPr>
            <a:r>
              <a:rPr lang="en-GB" dirty="0">
                <a:solidFill>
                  <a:srgbClr val="666666"/>
                </a:solidFill>
              </a:rPr>
              <a:t>14 participants (over-subscribed)</a:t>
            </a:r>
          </a:p>
        </p:txBody>
      </p:sp>
      <p:sp>
        <p:nvSpPr>
          <p:cNvPr id="12" name="TextBox 11">
            <a:extLst>
              <a:ext uri="{FF2B5EF4-FFF2-40B4-BE49-F238E27FC236}">
                <a16:creationId xmlns:a16="http://schemas.microsoft.com/office/drawing/2014/main" id="{2C4E2CF1-6965-EA52-CABC-4FB53A8482D2}"/>
              </a:ext>
            </a:extLst>
          </p:cNvPr>
          <p:cNvSpPr txBox="1"/>
          <p:nvPr/>
        </p:nvSpPr>
        <p:spPr>
          <a:xfrm>
            <a:off x="6708853" y="1298542"/>
            <a:ext cx="4044697" cy="369332"/>
          </a:xfrm>
          <a:prstGeom prst="rect">
            <a:avLst/>
          </a:prstGeom>
          <a:noFill/>
        </p:spPr>
        <p:txBody>
          <a:bodyPr wrap="none" rtlCol="0">
            <a:spAutoFit/>
          </a:bodyPr>
          <a:lstStyle/>
          <a:p>
            <a:pPr algn="l"/>
            <a:r>
              <a:rPr lang="en-GB" dirty="0">
                <a:solidFill>
                  <a:srgbClr val="666666"/>
                </a:solidFill>
              </a:rPr>
              <a:t>(Andrew’s McCluskey last task for ESS)</a:t>
            </a:r>
          </a:p>
        </p:txBody>
      </p:sp>
    </p:spTree>
    <p:extLst>
      <p:ext uri="{BB962C8B-B14F-4D97-AF65-F5344CB8AC3E}">
        <p14:creationId xmlns:p14="http://schemas.microsoft.com/office/powerpoint/2010/main" val="213753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B61D41-2597-5501-6DAB-FC0645FE17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8081" y="1367658"/>
            <a:ext cx="4545776" cy="3030517"/>
          </a:xfrm>
          <a:prstGeom prst="rect">
            <a:avLst/>
          </a:prstGeom>
          <a:ln w="28575">
            <a:solidFill>
              <a:schemeClr val="bg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205FB46-0D5A-90A8-BE1B-495794F79650}"/>
              </a:ext>
            </a:extLst>
          </p:cNvPr>
          <p:cNvSpPr>
            <a:spLocks noGrp="1"/>
          </p:cNvSpPr>
          <p:nvPr>
            <p:ph type="title"/>
          </p:nvPr>
        </p:nvSpPr>
        <p:spPr/>
        <p:txBody>
          <a:bodyPr/>
          <a:lstStyle/>
          <a:p>
            <a:r>
              <a:rPr lang="en-GB" dirty="0"/>
              <a:t>DMSC Summer school</a:t>
            </a:r>
          </a:p>
        </p:txBody>
      </p:sp>
      <p:sp>
        <p:nvSpPr>
          <p:cNvPr id="3" name="Footer Placeholder 2">
            <a:extLst>
              <a:ext uri="{FF2B5EF4-FFF2-40B4-BE49-F238E27FC236}">
                <a16:creationId xmlns:a16="http://schemas.microsoft.com/office/drawing/2014/main" id="{B9A5698A-C351-D4EA-05AD-0BEEC9EC2C7F}"/>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47B6F53A-0F55-7237-7E45-925E0F96541C}"/>
              </a:ext>
            </a:extLst>
          </p:cNvPr>
          <p:cNvSpPr>
            <a:spLocks noGrp="1"/>
          </p:cNvSpPr>
          <p:nvPr>
            <p:ph type="sldNum" sz="quarter" idx="12"/>
          </p:nvPr>
        </p:nvSpPr>
        <p:spPr/>
        <p:txBody>
          <a:bodyPr/>
          <a:lstStyle/>
          <a:p>
            <a:fld id="{F7283078-D760-1647-8B80-66BA8B52336D}" type="slidenum">
              <a:rPr lang="sv-SE" smtClean="0"/>
              <a:t>27</a:t>
            </a:fld>
            <a:endParaRPr lang="sv-SE" dirty="0"/>
          </a:p>
        </p:txBody>
      </p:sp>
      <p:sp>
        <p:nvSpPr>
          <p:cNvPr id="5" name="Text Placeholder 4">
            <a:extLst>
              <a:ext uri="{FF2B5EF4-FFF2-40B4-BE49-F238E27FC236}">
                <a16:creationId xmlns:a16="http://schemas.microsoft.com/office/drawing/2014/main" id="{2E99FB4B-ADFB-A99B-2AD2-3A6391DFAB5A}"/>
              </a:ext>
            </a:extLst>
          </p:cNvPr>
          <p:cNvSpPr>
            <a:spLocks noGrp="1"/>
          </p:cNvSpPr>
          <p:nvPr>
            <p:ph type="body" sz="quarter" idx="14"/>
          </p:nvPr>
        </p:nvSpPr>
        <p:spPr/>
        <p:txBody>
          <a:bodyPr/>
          <a:lstStyle/>
          <a:p>
            <a:r>
              <a:rPr lang="en-GB" dirty="0"/>
              <a:t>Training in ESS software suite and FAIR data</a:t>
            </a:r>
          </a:p>
        </p:txBody>
      </p:sp>
      <p:sp>
        <p:nvSpPr>
          <p:cNvPr id="7" name="Date Placeholder 6">
            <a:extLst>
              <a:ext uri="{FF2B5EF4-FFF2-40B4-BE49-F238E27FC236}">
                <a16:creationId xmlns:a16="http://schemas.microsoft.com/office/drawing/2014/main" id="{A7D2F514-F48A-A451-C1FA-9AC03EA6E3B9}"/>
              </a:ext>
            </a:extLst>
          </p:cNvPr>
          <p:cNvSpPr>
            <a:spLocks noGrp="1"/>
          </p:cNvSpPr>
          <p:nvPr>
            <p:ph type="dt" sz="half" idx="10"/>
          </p:nvPr>
        </p:nvSpPr>
        <p:spPr/>
        <p:txBody>
          <a:bodyPr/>
          <a:lstStyle/>
          <a:p>
            <a:fld id="{18896B66-0B3A-474C-9C9C-E4F07B1F5DAD}" type="datetime1">
              <a:rPr lang="sv-SE" smtClean="0"/>
              <a:t>2023-10-23</a:t>
            </a:fld>
            <a:endParaRPr lang="sv-SE" dirty="0"/>
          </a:p>
        </p:txBody>
      </p:sp>
      <p:pic>
        <p:nvPicPr>
          <p:cNvPr id="8" name="Picture 2" descr="DMSC Summer School 2023">
            <a:extLst>
              <a:ext uri="{FF2B5EF4-FFF2-40B4-BE49-F238E27FC236}">
                <a16:creationId xmlns:a16="http://schemas.microsoft.com/office/drawing/2014/main" id="{98AB6618-9D33-9E92-5DB2-5D951C2E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647" y="1997816"/>
            <a:ext cx="4391317" cy="10715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4">
            <a:extLst>
              <a:ext uri="{FF2B5EF4-FFF2-40B4-BE49-F238E27FC236}">
                <a16:creationId xmlns:a16="http://schemas.microsoft.com/office/drawing/2014/main" id="{29E693E2-9277-C902-1938-24526992A9EA}"/>
              </a:ext>
            </a:extLst>
          </p:cNvPr>
          <p:cNvGraphicFramePr>
            <a:graphicFrameLocks noGrp="1"/>
          </p:cNvGraphicFramePr>
          <p:nvPr>
            <p:ph idx="1"/>
          </p:nvPr>
        </p:nvGraphicFramePr>
        <p:xfrm>
          <a:off x="1285931" y="4515846"/>
          <a:ext cx="8995556" cy="697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DC70A49F-A380-E325-153B-77948C2D8189}"/>
              </a:ext>
            </a:extLst>
          </p:cNvPr>
          <p:cNvSpPr txBox="1"/>
          <p:nvPr/>
        </p:nvSpPr>
        <p:spPr>
          <a:xfrm>
            <a:off x="1103709" y="5330757"/>
            <a:ext cx="5065233" cy="923330"/>
          </a:xfrm>
          <a:prstGeom prst="rect">
            <a:avLst/>
          </a:prstGeom>
          <a:noFill/>
        </p:spPr>
        <p:txBody>
          <a:bodyPr wrap="none" rtlCol="0">
            <a:spAutoFit/>
          </a:bodyPr>
          <a:lstStyle/>
          <a:p>
            <a:pPr marL="285750" indent="-285750" algn="l">
              <a:buFont typeface="Wingdings" pitchFamily="2" charset="2"/>
              <a:buChar char="Ø"/>
            </a:pPr>
            <a:r>
              <a:rPr lang="en-GB" dirty="0">
                <a:solidFill>
                  <a:srgbClr val="666666"/>
                </a:solidFill>
              </a:rPr>
              <a:t>Following on from </a:t>
            </a:r>
            <a:r>
              <a:rPr lang="en-GB" dirty="0" err="1">
                <a:solidFill>
                  <a:srgbClr val="666666"/>
                </a:solidFill>
              </a:rPr>
              <a:t>PaNOSC</a:t>
            </a:r>
            <a:r>
              <a:rPr lang="en-GB" dirty="0">
                <a:solidFill>
                  <a:srgbClr val="666666"/>
                </a:solidFill>
              </a:rPr>
              <a:t> Summer school</a:t>
            </a:r>
          </a:p>
          <a:p>
            <a:pPr marL="285750" indent="-285750" algn="l">
              <a:buFont typeface="Wingdings" pitchFamily="2" charset="2"/>
              <a:buChar char="Ø"/>
            </a:pPr>
            <a:endParaRPr lang="en-GB" dirty="0">
              <a:solidFill>
                <a:srgbClr val="666666"/>
              </a:solidFill>
            </a:endParaRPr>
          </a:p>
          <a:p>
            <a:pPr marL="285750" indent="-285750" algn="l">
              <a:buFont typeface="Wingdings" pitchFamily="2" charset="2"/>
              <a:buChar char="Ø"/>
            </a:pPr>
            <a:r>
              <a:rPr lang="en-GB" dirty="0">
                <a:solidFill>
                  <a:srgbClr val="666666"/>
                </a:solidFill>
              </a:rPr>
              <a:t>Focusing on ESS software suite and FAIR data</a:t>
            </a:r>
          </a:p>
        </p:txBody>
      </p:sp>
      <p:sp>
        <p:nvSpPr>
          <p:cNvPr id="11" name="TextBox 10">
            <a:extLst>
              <a:ext uri="{FF2B5EF4-FFF2-40B4-BE49-F238E27FC236}">
                <a16:creationId xmlns:a16="http://schemas.microsoft.com/office/drawing/2014/main" id="{DEA0A427-6857-191B-EA10-BF14EDC93345}"/>
              </a:ext>
            </a:extLst>
          </p:cNvPr>
          <p:cNvSpPr txBox="1"/>
          <p:nvPr/>
        </p:nvSpPr>
        <p:spPr>
          <a:xfrm>
            <a:off x="6867394" y="5330757"/>
            <a:ext cx="3798604" cy="923330"/>
          </a:xfrm>
          <a:prstGeom prst="rect">
            <a:avLst/>
          </a:prstGeom>
          <a:noFill/>
        </p:spPr>
        <p:txBody>
          <a:bodyPr wrap="none" rtlCol="0">
            <a:spAutoFit/>
          </a:bodyPr>
          <a:lstStyle/>
          <a:p>
            <a:pPr marL="285750" indent="-285750" algn="l">
              <a:buFont typeface="Wingdings" pitchFamily="2" charset="2"/>
              <a:buChar char="Ø"/>
            </a:pPr>
            <a:r>
              <a:rPr lang="en-GB" dirty="0">
                <a:solidFill>
                  <a:srgbClr val="666666"/>
                </a:solidFill>
              </a:rPr>
              <a:t>1</a:t>
            </a:r>
            <a:r>
              <a:rPr lang="en-GB" baseline="30000" dirty="0">
                <a:solidFill>
                  <a:srgbClr val="666666"/>
                </a:solidFill>
              </a:rPr>
              <a:t>st</a:t>
            </a:r>
            <a:r>
              <a:rPr lang="en-GB" dirty="0">
                <a:solidFill>
                  <a:srgbClr val="666666"/>
                </a:solidFill>
              </a:rPr>
              <a:t> school in Sep 2023</a:t>
            </a:r>
          </a:p>
          <a:p>
            <a:pPr marL="285750" indent="-285750" algn="l">
              <a:buFont typeface="Wingdings" pitchFamily="2" charset="2"/>
              <a:buChar char="Ø"/>
            </a:pPr>
            <a:endParaRPr lang="en-GB" dirty="0">
              <a:solidFill>
                <a:srgbClr val="666666"/>
              </a:solidFill>
            </a:endParaRPr>
          </a:p>
          <a:p>
            <a:pPr marL="285750" indent="-285750" algn="l">
              <a:buFont typeface="Wingdings" pitchFamily="2" charset="2"/>
              <a:buChar char="Ø"/>
            </a:pPr>
            <a:r>
              <a:rPr lang="en-GB" dirty="0">
                <a:solidFill>
                  <a:srgbClr val="666666"/>
                </a:solidFill>
              </a:rPr>
              <a:t>14 participants (over-subscribed)</a:t>
            </a:r>
          </a:p>
        </p:txBody>
      </p:sp>
      <p:sp>
        <p:nvSpPr>
          <p:cNvPr id="12" name="TextBox 11">
            <a:extLst>
              <a:ext uri="{FF2B5EF4-FFF2-40B4-BE49-F238E27FC236}">
                <a16:creationId xmlns:a16="http://schemas.microsoft.com/office/drawing/2014/main" id="{AEBB250F-4120-1951-2C75-E2B8E1CE4425}"/>
              </a:ext>
            </a:extLst>
          </p:cNvPr>
          <p:cNvSpPr txBox="1"/>
          <p:nvPr/>
        </p:nvSpPr>
        <p:spPr>
          <a:xfrm>
            <a:off x="1195647" y="3515839"/>
            <a:ext cx="3946850" cy="369332"/>
          </a:xfrm>
          <a:prstGeom prst="rect">
            <a:avLst/>
          </a:prstGeom>
          <a:noFill/>
        </p:spPr>
        <p:txBody>
          <a:bodyPr wrap="none" rtlCol="0">
            <a:spAutoFit/>
          </a:bodyPr>
          <a:lstStyle/>
          <a:p>
            <a:pPr algn="l"/>
            <a:r>
              <a:rPr lang="en-GB" dirty="0">
                <a:solidFill>
                  <a:srgbClr val="666666"/>
                </a:solidFill>
              </a:rPr>
              <a:t>Working on report for </a:t>
            </a:r>
            <a:r>
              <a:rPr lang="en-GB" i="1" dirty="0">
                <a:solidFill>
                  <a:srgbClr val="666666"/>
                </a:solidFill>
              </a:rPr>
              <a:t>Neutron News</a:t>
            </a:r>
          </a:p>
        </p:txBody>
      </p:sp>
    </p:spTree>
    <p:extLst>
      <p:ext uri="{BB962C8B-B14F-4D97-AF65-F5344CB8AC3E}">
        <p14:creationId xmlns:p14="http://schemas.microsoft.com/office/powerpoint/2010/main" val="296074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194DC9C-D3DA-5AD5-98A6-A9515DEDC4EE}"/>
              </a:ext>
            </a:extLst>
          </p:cNvPr>
          <p:cNvSpPr>
            <a:spLocks noGrp="1"/>
          </p:cNvSpPr>
          <p:nvPr>
            <p:ph type="title"/>
          </p:nvPr>
        </p:nvSpPr>
        <p:spPr/>
        <p:txBody>
          <a:bodyPr/>
          <a:lstStyle/>
          <a:p>
            <a:r>
              <a:rPr lang="en-GB" dirty="0"/>
              <a:t>Future</a:t>
            </a:r>
          </a:p>
        </p:txBody>
      </p:sp>
      <p:sp>
        <p:nvSpPr>
          <p:cNvPr id="3" name="Footer Placeholder 2">
            <a:extLst>
              <a:ext uri="{FF2B5EF4-FFF2-40B4-BE49-F238E27FC236}">
                <a16:creationId xmlns:a16="http://schemas.microsoft.com/office/drawing/2014/main" id="{AE1E3325-ACA0-49F1-85CB-48A9CC4E6592}"/>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9931F015-63A9-979A-3BB4-EB6B93631DB3}"/>
              </a:ext>
            </a:extLst>
          </p:cNvPr>
          <p:cNvSpPr>
            <a:spLocks noGrp="1"/>
          </p:cNvSpPr>
          <p:nvPr>
            <p:ph type="sldNum" sz="quarter" idx="12"/>
          </p:nvPr>
        </p:nvSpPr>
        <p:spPr/>
        <p:txBody>
          <a:bodyPr/>
          <a:lstStyle/>
          <a:p>
            <a:fld id="{F7283078-D760-1647-8B80-66BA8B52336D}" type="slidenum">
              <a:rPr lang="sv-SE" smtClean="0"/>
              <a:t>28</a:t>
            </a:fld>
            <a:endParaRPr lang="sv-SE" dirty="0"/>
          </a:p>
        </p:txBody>
      </p:sp>
      <p:sp>
        <p:nvSpPr>
          <p:cNvPr id="9" name="Content Placeholder 8">
            <a:extLst>
              <a:ext uri="{FF2B5EF4-FFF2-40B4-BE49-F238E27FC236}">
                <a16:creationId xmlns:a16="http://schemas.microsoft.com/office/drawing/2014/main" id="{C6BF3640-0658-1508-DF25-5B65CECF280B}"/>
              </a:ext>
            </a:extLst>
          </p:cNvPr>
          <p:cNvSpPr>
            <a:spLocks noGrp="1"/>
          </p:cNvSpPr>
          <p:nvPr>
            <p:ph idx="1"/>
          </p:nvPr>
        </p:nvSpPr>
        <p:spPr/>
        <p:txBody>
          <a:bodyPr/>
          <a:lstStyle/>
          <a:p>
            <a:r>
              <a:rPr lang="en-GB" b="1" dirty="0"/>
              <a:t>Status &amp; Vision</a:t>
            </a:r>
          </a:p>
          <a:p>
            <a:endParaRPr lang="en-GB" b="1" dirty="0"/>
          </a:p>
          <a:p>
            <a:pPr>
              <a:buFont typeface="Wingdings" pitchFamily="2" charset="2"/>
              <a:buChar char="Ø"/>
            </a:pPr>
            <a:r>
              <a:rPr lang="en-GB" b="1" dirty="0"/>
              <a:t> </a:t>
            </a:r>
            <a:r>
              <a:rPr lang="en-GB" dirty="0"/>
              <a:t>Vision and Status were written in a hurry to counteract picture being painted of the DMSC</a:t>
            </a:r>
          </a:p>
          <a:p>
            <a:pPr lvl="1">
              <a:buFont typeface="Arial" panose="020B0604020202020204" pitchFamily="34" charset="0"/>
              <a:buChar char="•"/>
            </a:pPr>
            <a:r>
              <a:rPr lang="en-GB" dirty="0"/>
              <a:t>take ownership of the DMSC</a:t>
            </a:r>
          </a:p>
          <a:p>
            <a:pPr marL="0" indent="0">
              <a:buNone/>
            </a:pPr>
            <a:r>
              <a:rPr lang="en-GB" sz="1400" b="0" i="0" u="none" strike="noStrike" dirty="0">
                <a:solidFill>
                  <a:srgbClr val="000000"/>
                </a:solidFill>
                <a:effectLst/>
                <a:latin typeface="Calibri" panose="020F0502020204030204" pitchFamily="34" charset="0"/>
              </a:rPr>
              <a:t>To date, the mission, role and remit of the DMSC has been very clear to the SAC, with its activities well aligned to ESS project deliverables. Furthermore, DMSC’s impressive performance has commonly been a highlight for the SAC. The updated mission and vision presented in SAC.30 put this into question, introducing some ambiguity around alignment to the objectives of the ESS. We thus recommend further work on the new document. </a:t>
            </a:r>
            <a:endParaRPr lang="en-GB" sz="1400" dirty="0"/>
          </a:p>
          <a:p>
            <a:pPr>
              <a:buFont typeface="Wingdings" pitchFamily="2" charset="2"/>
              <a:buChar char="Ø"/>
            </a:pPr>
            <a:r>
              <a:rPr lang="en-GB" b="1" dirty="0"/>
              <a:t> </a:t>
            </a:r>
            <a:r>
              <a:rPr lang="en-GB" dirty="0"/>
              <a:t>Need to be followed up by new Head of DMSC</a:t>
            </a:r>
            <a:endParaRPr lang="en-GB" b="1" dirty="0"/>
          </a:p>
        </p:txBody>
      </p:sp>
      <p:sp>
        <p:nvSpPr>
          <p:cNvPr id="10" name="Content Placeholder 9">
            <a:extLst>
              <a:ext uri="{FF2B5EF4-FFF2-40B4-BE49-F238E27FC236}">
                <a16:creationId xmlns:a16="http://schemas.microsoft.com/office/drawing/2014/main" id="{A8036847-8ACE-2D84-7D16-394599DBE147}"/>
              </a:ext>
            </a:extLst>
          </p:cNvPr>
          <p:cNvSpPr>
            <a:spLocks noGrp="1"/>
          </p:cNvSpPr>
          <p:nvPr>
            <p:ph idx="13"/>
          </p:nvPr>
        </p:nvSpPr>
        <p:spPr/>
        <p:txBody>
          <a:bodyPr/>
          <a:lstStyle/>
          <a:p>
            <a:r>
              <a:rPr lang="en-GB" b="1" dirty="0"/>
              <a:t>STAP</a:t>
            </a:r>
          </a:p>
          <a:p>
            <a:endParaRPr lang="en-GB" b="1" dirty="0"/>
          </a:p>
          <a:p>
            <a:pPr>
              <a:buFont typeface="Wingdings" pitchFamily="2" charset="2"/>
              <a:buChar char="Ø"/>
            </a:pPr>
            <a:r>
              <a:rPr lang="en-GB" b="1" dirty="0"/>
              <a:t> </a:t>
            </a:r>
            <a:r>
              <a:rPr lang="en-GB" dirty="0"/>
              <a:t>Discussion about pausing instrument STAPs</a:t>
            </a:r>
            <a:endParaRPr lang="en-GB" b="1" dirty="0"/>
          </a:p>
          <a:p>
            <a:pPr marL="0" indent="0">
              <a:buNone/>
            </a:pPr>
            <a:endParaRPr lang="en-GB" dirty="0"/>
          </a:p>
          <a:p>
            <a:pPr marL="0" indent="0">
              <a:buNone/>
            </a:pPr>
            <a:r>
              <a:rPr lang="en-GB" dirty="0"/>
              <a:t>STAP’s role is to give advice, but it is also an important contact point to stakeholders</a:t>
            </a:r>
          </a:p>
          <a:p>
            <a:pPr>
              <a:buFont typeface="Wingdings" pitchFamily="2" charset="2"/>
              <a:buChar char="Ø"/>
            </a:pPr>
            <a:r>
              <a:rPr lang="en-GB" b="1" dirty="0"/>
              <a:t> </a:t>
            </a:r>
            <a:r>
              <a:rPr lang="en-GB" dirty="0"/>
              <a:t>DK community (Chair of </a:t>
            </a:r>
            <a:r>
              <a:rPr lang="en-GB" dirty="0" err="1"/>
              <a:t>DanScatt</a:t>
            </a:r>
            <a:r>
              <a:rPr lang="en-GB" dirty="0"/>
              <a:t>?)</a:t>
            </a:r>
            <a:endParaRPr lang="en-GB" b="1" dirty="0"/>
          </a:p>
          <a:p>
            <a:pPr>
              <a:buFont typeface="Wingdings" pitchFamily="2" charset="2"/>
              <a:buChar char="Ø"/>
            </a:pPr>
            <a:r>
              <a:rPr lang="en-GB" b="1" dirty="0"/>
              <a:t> </a:t>
            </a:r>
            <a:r>
              <a:rPr lang="en-GB" dirty="0"/>
              <a:t>SE community?</a:t>
            </a:r>
            <a:endParaRPr lang="en-GB" b="1" dirty="0"/>
          </a:p>
          <a:p>
            <a:pPr>
              <a:buFont typeface="Wingdings" pitchFamily="2" charset="2"/>
              <a:buChar char="Ø"/>
            </a:pPr>
            <a:r>
              <a:rPr lang="en-GB" b="1" dirty="0"/>
              <a:t> </a:t>
            </a:r>
            <a:r>
              <a:rPr lang="en-GB" dirty="0"/>
              <a:t>European</a:t>
            </a:r>
            <a:r>
              <a:rPr lang="en-GB" b="1" dirty="0"/>
              <a:t> </a:t>
            </a:r>
            <a:r>
              <a:rPr lang="en-GB" dirty="0"/>
              <a:t>University from outside UK and Scandinavia?</a:t>
            </a:r>
            <a:endParaRPr lang="en-GB" b="1" dirty="0"/>
          </a:p>
        </p:txBody>
      </p:sp>
      <p:sp>
        <p:nvSpPr>
          <p:cNvPr id="11" name="Text Placeholder 10">
            <a:extLst>
              <a:ext uri="{FF2B5EF4-FFF2-40B4-BE49-F238E27FC236}">
                <a16:creationId xmlns:a16="http://schemas.microsoft.com/office/drawing/2014/main" id="{0F3B30D5-1B6F-C3B7-11D2-1D3C8922701C}"/>
              </a:ext>
            </a:extLst>
          </p:cNvPr>
          <p:cNvSpPr>
            <a:spLocks noGrp="1"/>
          </p:cNvSpPr>
          <p:nvPr>
            <p:ph type="body" sz="quarter" idx="14"/>
          </p:nvPr>
        </p:nvSpPr>
        <p:spPr/>
        <p:txBody>
          <a:bodyPr/>
          <a:lstStyle/>
          <a:p>
            <a:endParaRPr lang="en-GB"/>
          </a:p>
        </p:txBody>
      </p:sp>
      <p:sp>
        <p:nvSpPr>
          <p:cNvPr id="7" name="Date Placeholder 6">
            <a:extLst>
              <a:ext uri="{FF2B5EF4-FFF2-40B4-BE49-F238E27FC236}">
                <a16:creationId xmlns:a16="http://schemas.microsoft.com/office/drawing/2014/main" id="{BDE3088C-195E-D8CE-7ED5-4D7C2B99C838}"/>
              </a:ext>
            </a:extLst>
          </p:cNvPr>
          <p:cNvSpPr>
            <a:spLocks noGrp="1"/>
          </p:cNvSpPr>
          <p:nvPr>
            <p:ph type="dt" sz="half" idx="10"/>
          </p:nvPr>
        </p:nvSpPr>
        <p:spPr/>
        <p:txBody>
          <a:bodyPr/>
          <a:lstStyle/>
          <a:p>
            <a:fld id="{18896B66-0B3A-474C-9C9C-E4F07B1F5DAD}" type="datetime1">
              <a:rPr lang="sv-SE" smtClean="0"/>
              <a:t>2023-10-23</a:t>
            </a:fld>
            <a:endParaRPr lang="sv-SE" dirty="0"/>
          </a:p>
        </p:txBody>
      </p:sp>
    </p:spTree>
    <p:extLst>
      <p:ext uri="{BB962C8B-B14F-4D97-AF65-F5344CB8AC3E}">
        <p14:creationId xmlns:p14="http://schemas.microsoft.com/office/powerpoint/2010/main" val="129219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7E4BD-9E01-08A3-7536-395ABCD23BB8}"/>
              </a:ext>
            </a:extLst>
          </p:cNvPr>
          <p:cNvSpPr>
            <a:spLocks noGrp="1"/>
          </p:cNvSpPr>
          <p:nvPr>
            <p:ph type="title"/>
          </p:nvPr>
        </p:nvSpPr>
        <p:spPr/>
        <p:txBody>
          <a:bodyPr/>
          <a:lstStyle/>
          <a:p>
            <a:r>
              <a:rPr lang="en-GB" dirty="0"/>
              <a:t>Steady-state operations</a:t>
            </a:r>
          </a:p>
        </p:txBody>
      </p:sp>
      <p:sp>
        <p:nvSpPr>
          <p:cNvPr id="3" name="Footer Placeholder 2">
            <a:extLst>
              <a:ext uri="{FF2B5EF4-FFF2-40B4-BE49-F238E27FC236}">
                <a16:creationId xmlns:a16="http://schemas.microsoft.com/office/drawing/2014/main" id="{120F28AE-1C6D-B4F7-C3C7-3260D68BEEA7}"/>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FD32F0AF-EAE4-1F2A-3DBF-30E8CB3BB017}"/>
              </a:ext>
            </a:extLst>
          </p:cNvPr>
          <p:cNvSpPr>
            <a:spLocks noGrp="1"/>
          </p:cNvSpPr>
          <p:nvPr>
            <p:ph type="sldNum" sz="quarter" idx="12"/>
          </p:nvPr>
        </p:nvSpPr>
        <p:spPr/>
        <p:txBody>
          <a:bodyPr/>
          <a:lstStyle/>
          <a:p>
            <a:fld id="{F7283078-D760-1647-8B80-66BA8B52336D}" type="slidenum">
              <a:rPr lang="sv-SE" smtClean="0"/>
              <a:t>29</a:t>
            </a:fld>
            <a:endParaRPr lang="sv-SE"/>
          </a:p>
        </p:txBody>
      </p:sp>
      <p:sp>
        <p:nvSpPr>
          <p:cNvPr id="10" name="Text Placeholder 9">
            <a:extLst>
              <a:ext uri="{FF2B5EF4-FFF2-40B4-BE49-F238E27FC236}">
                <a16:creationId xmlns:a16="http://schemas.microsoft.com/office/drawing/2014/main" id="{EA4B159B-2C29-3596-D3B7-BCA931352DA3}"/>
              </a:ext>
            </a:extLst>
          </p:cNvPr>
          <p:cNvSpPr>
            <a:spLocks noGrp="1"/>
          </p:cNvSpPr>
          <p:nvPr>
            <p:ph type="body" sz="quarter" idx="14"/>
          </p:nvPr>
        </p:nvSpPr>
        <p:spPr/>
        <p:txBody>
          <a:bodyPr/>
          <a:lstStyle/>
          <a:p>
            <a:r>
              <a:rPr lang="en-GB" dirty="0"/>
              <a:t>Planning for 15 instruments and 2 MW in 2028</a:t>
            </a:r>
          </a:p>
        </p:txBody>
      </p:sp>
      <p:graphicFrame>
        <p:nvGraphicFramePr>
          <p:cNvPr id="11" name="Content Placeholder 10">
            <a:extLst>
              <a:ext uri="{FF2B5EF4-FFF2-40B4-BE49-F238E27FC236}">
                <a16:creationId xmlns:a16="http://schemas.microsoft.com/office/drawing/2014/main" id="{A849DEB1-53E2-EFB0-98BB-7C6C21997FE4}"/>
              </a:ext>
            </a:extLst>
          </p:cNvPr>
          <p:cNvGraphicFramePr>
            <a:graphicFrameLocks noGrp="1"/>
          </p:cNvGraphicFramePr>
          <p:nvPr>
            <p:ph idx="1"/>
          </p:nvPr>
        </p:nvGraphicFramePr>
        <p:xfrm>
          <a:off x="1097460" y="1438102"/>
          <a:ext cx="9366249" cy="4293954"/>
        </p:xfrm>
        <a:graphic>
          <a:graphicData uri="http://schemas.openxmlformats.org/drawingml/2006/table">
            <a:tbl>
              <a:tblPr firstRow="1" bandRow="1">
                <a:tableStyleId>{69012ECD-51FC-41F1-AA8D-1B2483CD663E}</a:tableStyleId>
              </a:tblPr>
              <a:tblGrid>
                <a:gridCol w="4914234">
                  <a:extLst>
                    <a:ext uri="{9D8B030D-6E8A-4147-A177-3AD203B41FA5}">
                      <a16:colId xmlns:a16="http://schemas.microsoft.com/office/drawing/2014/main" val="2763694936"/>
                    </a:ext>
                  </a:extLst>
                </a:gridCol>
                <a:gridCol w="836578">
                  <a:extLst>
                    <a:ext uri="{9D8B030D-6E8A-4147-A177-3AD203B41FA5}">
                      <a16:colId xmlns:a16="http://schemas.microsoft.com/office/drawing/2014/main" val="150724481"/>
                    </a:ext>
                  </a:extLst>
                </a:gridCol>
                <a:gridCol w="3615437">
                  <a:extLst>
                    <a:ext uri="{9D8B030D-6E8A-4147-A177-3AD203B41FA5}">
                      <a16:colId xmlns:a16="http://schemas.microsoft.com/office/drawing/2014/main" val="2468662993"/>
                    </a:ext>
                  </a:extLst>
                </a:gridCol>
              </a:tblGrid>
              <a:tr h="454288">
                <a:tc>
                  <a:txBody>
                    <a:bodyPr/>
                    <a:lstStyle/>
                    <a:p>
                      <a:r>
                        <a:rPr lang="en-GB" dirty="0"/>
                        <a:t>Group</a:t>
                      </a:r>
                    </a:p>
                  </a:txBody>
                  <a:tcPr/>
                </a:tc>
                <a:tc>
                  <a:txBody>
                    <a:bodyPr/>
                    <a:lstStyle/>
                    <a:p>
                      <a:pPr algn="ctr"/>
                      <a:r>
                        <a:rPr lang="en-GB" dirty="0"/>
                        <a:t>#FTEs</a:t>
                      </a:r>
                    </a:p>
                  </a:txBody>
                  <a:tcPr/>
                </a:tc>
                <a:tc>
                  <a:txBody>
                    <a:bodyPr/>
                    <a:lstStyle/>
                    <a:p>
                      <a:endParaRPr lang="en-GB"/>
                    </a:p>
                  </a:txBody>
                  <a:tcPr/>
                </a:tc>
                <a:extLst>
                  <a:ext uri="{0D108BD9-81ED-4DB2-BD59-A6C34878D82A}">
                    <a16:rowId xmlns:a16="http://schemas.microsoft.com/office/drawing/2014/main" val="38782208"/>
                  </a:ext>
                </a:extLst>
              </a:tr>
              <a:tr h="454288">
                <a:tc>
                  <a:txBody>
                    <a:bodyPr/>
                    <a:lstStyle/>
                    <a:p>
                      <a:r>
                        <a:rPr lang="en-GB" dirty="0"/>
                        <a:t>Admin &amp; </a:t>
                      </a:r>
                      <a:r>
                        <a:rPr lang="en-GB" dirty="0" err="1"/>
                        <a:t>Mng</a:t>
                      </a:r>
                      <a:endParaRPr lang="en-GB" dirty="0"/>
                    </a:p>
                  </a:txBody>
                  <a:tcPr/>
                </a:tc>
                <a:tc>
                  <a:txBody>
                    <a:bodyPr/>
                    <a:lstStyle/>
                    <a:p>
                      <a:pPr algn="ctr"/>
                      <a:r>
                        <a:rPr lang="en-GB" dirty="0"/>
                        <a:t>  4</a:t>
                      </a:r>
                    </a:p>
                  </a:txBody>
                  <a:tcPr/>
                </a:tc>
                <a:tc>
                  <a:txBody>
                    <a:bodyPr/>
                    <a:lstStyle/>
                    <a:p>
                      <a:r>
                        <a:rPr lang="en-GB" dirty="0"/>
                        <a:t>1 Head, 1 GL, 2 assistants</a:t>
                      </a:r>
                    </a:p>
                  </a:txBody>
                  <a:tcPr/>
                </a:tc>
                <a:extLst>
                  <a:ext uri="{0D108BD9-81ED-4DB2-BD59-A6C34878D82A}">
                    <a16:rowId xmlns:a16="http://schemas.microsoft.com/office/drawing/2014/main" val="2050343047"/>
                  </a:ext>
                </a:extLst>
              </a:tr>
              <a:tr h="454288">
                <a:tc>
                  <a:txBody>
                    <a:bodyPr/>
                    <a:lstStyle/>
                    <a:p>
                      <a:r>
                        <a:rPr lang="en-GB" dirty="0"/>
                        <a:t>Data Systems &amp; Technologies (DST)</a:t>
                      </a:r>
                    </a:p>
                  </a:txBody>
                  <a:tcPr/>
                </a:tc>
                <a:tc>
                  <a:txBody>
                    <a:bodyPr/>
                    <a:lstStyle/>
                    <a:p>
                      <a:pPr algn="ctr"/>
                      <a:r>
                        <a:rPr lang="en-GB" dirty="0"/>
                        <a:t>12</a:t>
                      </a:r>
                    </a:p>
                  </a:txBody>
                  <a:tcPr/>
                </a:tc>
                <a:tc>
                  <a:txBody>
                    <a:bodyPr/>
                    <a:lstStyle/>
                    <a:p>
                      <a:r>
                        <a:rPr lang="en-GB" dirty="0"/>
                        <a:t>May not be needed in 2028</a:t>
                      </a:r>
                    </a:p>
                  </a:txBody>
                  <a:tcPr/>
                </a:tc>
                <a:extLst>
                  <a:ext uri="{0D108BD9-81ED-4DB2-BD59-A6C34878D82A}">
                    <a16:rowId xmlns:a16="http://schemas.microsoft.com/office/drawing/2014/main" val="3260485120"/>
                  </a:ext>
                </a:extLst>
              </a:tr>
              <a:tr h="784113">
                <a:tc>
                  <a:txBody>
                    <a:bodyPr/>
                    <a:lstStyle/>
                    <a:p>
                      <a:r>
                        <a:rPr lang="en-GB" dirty="0"/>
                        <a:t>Scientific Information Management Systems (SIMS)</a:t>
                      </a:r>
                    </a:p>
                  </a:txBody>
                  <a:tcPr/>
                </a:tc>
                <a:tc>
                  <a:txBody>
                    <a:bodyPr/>
                    <a:lstStyle/>
                    <a:p>
                      <a:pPr algn="ctr"/>
                      <a:r>
                        <a:rPr lang="en-GB" dirty="0"/>
                        <a:t>  7</a:t>
                      </a:r>
                    </a:p>
                  </a:txBody>
                  <a:tcPr/>
                </a:tc>
                <a:tc>
                  <a:txBody>
                    <a:bodyPr/>
                    <a:lstStyle/>
                    <a:p>
                      <a:r>
                        <a:rPr lang="en-GB" dirty="0"/>
                        <a:t>1 GL, 2 scientists, 4 engineers</a:t>
                      </a:r>
                    </a:p>
                  </a:txBody>
                  <a:tcPr/>
                </a:tc>
                <a:extLst>
                  <a:ext uri="{0D108BD9-81ED-4DB2-BD59-A6C34878D82A}">
                    <a16:rowId xmlns:a16="http://schemas.microsoft.com/office/drawing/2014/main" val="1953991030"/>
                  </a:ext>
                </a:extLst>
              </a:tr>
              <a:tr h="784113">
                <a:tc>
                  <a:txBody>
                    <a:bodyPr/>
                    <a:lstStyle/>
                    <a:p>
                      <a:r>
                        <a:rPr lang="en-GB" dirty="0"/>
                        <a:t>Data Reduction, Analysis, and Modelling (DRAM)</a:t>
                      </a:r>
                    </a:p>
                  </a:txBody>
                  <a:tcPr/>
                </a:tc>
                <a:tc>
                  <a:txBody>
                    <a:bodyPr/>
                    <a:lstStyle/>
                    <a:p>
                      <a:pPr algn="ctr"/>
                      <a:r>
                        <a:rPr lang="en-GB" dirty="0"/>
                        <a:t>21</a:t>
                      </a:r>
                    </a:p>
                  </a:txBody>
                  <a:tcPr/>
                </a:tc>
                <a:tc>
                  <a:txBody>
                    <a:bodyPr/>
                    <a:lstStyle/>
                    <a:p>
                      <a:r>
                        <a:rPr lang="en-GB" dirty="0"/>
                        <a:t>Includes interfaces to simulation software and 2 GLs</a:t>
                      </a:r>
                    </a:p>
                  </a:txBody>
                  <a:tcPr/>
                </a:tc>
                <a:extLst>
                  <a:ext uri="{0D108BD9-81ED-4DB2-BD59-A6C34878D82A}">
                    <a16:rowId xmlns:a16="http://schemas.microsoft.com/office/drawing/2014/main" val="1851541019"/>
                  </a:ext>
                </a:extLst>
              </a:tr>
              <a:tr h="454288">
                <a:tc>
                  <a:txBody>
                    <a:bodyPr/>
                    <a:lstStyle/>
                    <a:p>
                      <a:r>
                        <a:rPr lang="en-GB" dirty="0"/>
                        <a:t>Instrument Data Scientists (IDS)</a:t>
                      </a:r>
                    </a:p>
                  </a:txBody>
                  <a:tcPr/>
                </a:tc>
                <a:tc>
                  <a:txBody>
                    <a:bodyPr/>
                    <a:lstStyle/>
                    <a:p>
                      <a:pPr algn="ctr"/>
                      <a:r>
                        <a:rPr lang="en-GB" dirty="0"/>
                        <a:t>16</a:t>
                      </a:r>
                    </a:p>
                  </a:txBody>
                  <a:tcPr/>
                </a:tc>
                <a:tc>
                  <a:txBody>
                    <a:bodyPr/>
                    <a:lstStyle/>
                    <a:p>
                      <a:r>
                        <a:rPr lang="en-GB" dirty="0"/>
                        <a:t>1 FTE/instrument + GL</a:t>
                      </a:r>
                    </a:p>
                  </a:txBody>
                  <a:tcPr/>
                </a:tc>
                <a:extLst>
                  <a:ext uri="{0D108BD9-81ED-4DB2-BD59-A6C34878D82A}">
                    <a16:rowId xmlns:a16="http://schemas.microsoft.com/office/drawing/2014/main" val="2073430416"/>
                  </a:ext>
                </a:extLst>
              </a:tr>
              <a:tr h="454288">
                <a:tc>
                  <a:txBody>
                    <a:bodyPr/>
                    <a:lstStyle/>
                    <a:p>
                      <a:r>
                        <a:rPr lang="en-GB" dirty="0"/>
                        <a:t>Experiment Control and Data Curation (ECDC)</a:t>
                      </a:r>
                    </a:p>
                  </a:txBody>
                  <a:tcPr/>
                </a:tc>
                <a:tc>
                  <a:txBody>
                    <a:bodyPr/>
                    <a:lstStyle/>
                    <a:p>
                      <a:pPr algn="ctr"/>
                      <a:r>
                        <a:rPr lang="en-GB" dirty="0"/>
                        <a:t>15</a:t>
                      </a:r>
                    </a:p>
                  </a:txBody>
                  <a:tcPr/>
                </a:tc>
                <a:tc>
                  <a:txBody>
                    <a:bodyPr/>
                    <a:lstStyle/>
                    <a:p>
                      <a:endParaRPr lang="en-GB" dirty="0"/>
                    </a:p>
                  </a:txBody>
                  <a:tcPr/>
                </a:tc>
                <a:extLst>
                  <a:ext uri="{0D108BD9-81ED-4DB2-BD59-A6C34878D82A}">
                    <a16:rowId xmlns:a16="http://schemas.microsoft.com/office/drawing/2014/main" val="3600796480"/>
                  </a:ext>
                </a:extLst>
              </a:tr>
              <a:tr h="454288">
                <a:tc>
                  <a:txBody>
                    <a:bodyPr/>
                    <a:lstStyle/>
                    <a:p>
                      <a:r>
                        <a:rPr lang="en-GB" b="1" dirty="0">
                          <a:solidFill>
                            <a:schemeClr val="bg1"/>
                          </a:solidFill>
                        </a:rPr>
                        <a:t>Total</a:t>
                      </a:r>
                    </a:p>
                  </a:txBody>
                  <a:tcPr>
                    <a:solidFill>
                      <a:schemeClr val="accent1"/>
                    </a:solidFill>
                  </a:tcPr>
                </a:tc>
                <a:tc>
                  <a:txBody>
                    <a:bodyPr/>
                    <a:lstStyle/>
                    <a:p>
                      <a:pPr algn="ctr"/>
                      <a:r>
                        <a:rPr lang="en-GB" b="1" dirty="0">
                          <a:solidFill>
                            <a:schemeClr val="bg1"/>
                          </a:solidFill>
                        </a:rPr>
                        <a:t>75</a:t>
                      </a:r>
                    </a:p>
                  </a:txBody>
                  <a:tcPr>
                    <a:solidFill>
                      <a:schemeClr val="accent1"/>
                    </a:solidFill>
                  </a:tcPr>
                </a:tc>
                <a:tc>
                  <a:txBody>
                    <a:bodyPr/>
                    <a:lstStyle/>
                    <a:p>
                      <a:endParaRPr lang="en-GB" dirty="0">
                        <a:solidFill>
                          <a:schemeClr val="bg1"/>
                        </a:solidFill>
                      </a:endParaRPr>
                    </a:p>
                  </a:txBody>
                  <a:tcPr>
                    <a:solidFill>
                      <a:schemeClr val="accent1"/>
                    </a:solidFill>
                  </a:tcPr>
                </a:tc>
                <a:extLst>
                  <a:ext uri="{0D108BD9-81ED-4DB2-BD59-A6C34878D82A}">
                    <a16:rowId xmlns:a16="http://schemas.microsoft.com/office/drawing/2014/main" val="1008167086"/>
                  </a:ext>
                </a:extLst>
              </a:tr>
            </a:tbl>
          </a:graphicData>
        </a:graphic>
      </p:graphicFrame>
      <p:sp>
        <p:nvSpPr>
          <p:cNvPr id="8" name="Date Placeholder 7">
            <a:extLst>
              <a:ext uri="{FF2B5EF4-FFF2-40B4-BE49-F238E27FC236}">
                <a16:creationId xmlns:a16="http://schemas.microsoft.com/office/drawing/2014/main" id="{1127C649-CFC4-C93F-63B2-A4630C4E065A}"/>
              </a:ext>
            </a:extLst>
          </p:cNvPr>
          <p:cNvSpPr>
            <a:spLocks noGrp="1"/>
          </p:cNvSpPr>
          <p:nvPr>
            <p:ph type="dt" sz="half" idx="10"/>
          </p:nvPr>
        </p:nvSpPr>
        <p:spPr/>
        <p:txBody>
          <a:bodyPr/>
          <a:lstStyle/>
          <a:p>
            <a:fld id="{18896B66-0B3A-474C-9C9C-E4F07B1F5DAD}" type="datetime1">
              <a:rPr lang="sv-SE" smtClean="0"/>
              <a:t>2023-10-23</a:t>
            </a:fld>
            <a:endParaRPr lang="sv-SE" dirty="0"/>
          </a:p>
        </p:txBody>
      </p:sp>
    </p:spTree>
    <p:extLst>
      <p:ext uri="{BB962C8B-B14F-4D97-AF65-F5344CB8AC3E}">
        <p14:creationId xmlns:p14="http://schemas.microsoft.com/office/powerpoint/2010/main" val="366326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nvGraphicFramePr>
        <p:xfrm>
          <a:off x="1195647" y="1633448"/>
          <a:ext cx="10134600" cy="1373382"/>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57794">
                <a:tc>
                  <a:txBody>
                    <a:bodyPr/>
                    <a:lstStyle/>
                    <a:p>
                      <a:pPr>
                        <a:tabLst>
                          <a:tab pos="357188" algn="l"/>
                        </a:tabLst>
                      </a:pPr>
                      <a:r>
                        <a:rPr lang="en-GB" sz="2000" b="0" noProof="0" dirty="0">
                          <a:solidFill>
                            <a:schemeClr val="bg1"/>
                          </a:solidFill>
                        </a:rPr>
                        <a:t>1	ESS Project Update</a:t>
                      </a: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pPr>
                        <a:tabLst>
                          <a:tab pos="357188" algn="l"/>
                        </a:tabLst>
                      </a:pPr>
                      <a:r>
                        <a:rPr lang="en-GB" sz="2000" b="0" noProof="0" dirty="0">
                          <a:solidFill>
                            <a:schemeClr val="bg1"/>
                          </a:solidFill>
                        </a:rPr>
                        <a:t>2	Science Directorate Updates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57794">
                <a:tc>
                  <a:txBody>
                    <a:bodyPr/>
                    <a:lstStyle/>
                    <a:p>
                      <a:pPr>
                        <a:tabLst>
                          <a:tab pos="357188" algn="l"/>
                        </a:tabLst>
                      </a:pPr>
                      <a:r>
                        <a:rPr lang="en-GB" sz="2000" b="0" noProof="0" dirty="0">
                          <a:solidFill>
                            <a:schemeClr val="bg1"/>
                          </a:solidFill>
                        </a:rPr>
                        <a:t>3	DMSC Division Updates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p:txBody>
          <a:bodyPr/>
          <a:lstStyle/>
          <a:p>
            <a:r>
              <a:rPr lang="en-GB" dirty="0"/>
              <a:t>PRESENTATION TITLE/FOOTER</a:t>
            </a:r>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95647" y="6475270"/>
            <a:ext cx="832658" cy="365125"/>
          </a:xfrm>
        </p:spPr>
        <p:txBody>
          <a:bodyPr/>
          <a:lstStyle/>
          <a:p>
            <a:fld id="{18896B66-0B3A-474C-9C9C-E4F07B1F5DAD}" type="datetime1">
              <a:rPr lang="sv-SE" smtClean="0">
                <a:solidFill>
                  <a:schemeClr val="bg1"/>
                </a:solidFill>
              </a:rPr>
              <a:t>2023-10-23</a:t>
            </a:fld>
            <a:endParaRPr lang="sv-SE" dirty="0">
              <a:solidFill>
                <a:schemeClr val="bg1"/>
              </a:solidFill>
            </a:endParaRPr>
          </a:p>
        </p:txBody>
      </p:sp>
    </p:spTree>
    <p:extLst>
      <p:ext uri="{BB962C8B-B14F-4D97-AF65-F5344CB8AC3E}">
        <p14:creationId xmlns:p14="http://schemas.microsoft.com/office/powerpoint/2010/main" val="99997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F0A8-1FDE-647C-FF8D-54D0396B3941}"/>
              </a:ext>
            </a:extLst>
          </p:cNvPr>
          <p:cNvSpPr>
            <a:spLocks noGrp="1"/>
          </p:cNvSpPr>
          <p:nvPr>
            <p:ph type="title"/>
          </p:nvPr>
        </p:nvSpPr>
        <p:spPr/>
        <p:txBody>
          <a:bodyPr/>
          <a:lstStyle/>
          <a:p>
            <a:r>
              <a:rPr lang="en-GB" dirty="0"/>
              <a:t>Two closely related WBS Elements</a:t>
            </a:r>
          </a:p>
        </p:txBody>
      </p:sp>
      <p:sp>
        <p:nvSpPr>
          <p:cNvPr id="3" name="Footer Placeholder 2">
            <a:extLst>
              <a:ext uri="{FF2B5EF4-FFF2-40B4-BE49-F238E27FC236}">
                <a16:creationId xmlns:a16="http://schemas.microsoft.com/office/drawing/2014/main" id="{5FA66474-E766-1127-DD2C-A1AFB1D6261A}"/>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729FF19C-F9FE-E5CB-4C4F-FAB28329E655}"/>
              </a:ext>
            </a:extLst>
          </p:cNvPr>
          <p:cNvSpPr>
            <a:spLocks noGrp="1"/>
          </p:cNvSpPr>
          <p:nvPr>
            <p:ph type="sldNum" sz="quarter" idx="12"/>
          </p:nvPr>
        </p:nvSpPr>
        <p:spPr/>
        <p:txBody>
          <a:bodyPr/>
          <a:lstStyle/>
          <a:p>
            <a:fld id="{F7283078-D760-1647-8B80-66BA8B52336D}" type="slidenum">
              <a:rPr lang="sv-SE" smtClean="0"/>
              <a:t>30</a:t>
            </a:fld>
            <a:endParaRPr lang="sv-SE" dirty="0"/>
          </a:p>
        </p:txBody>
      </p:sp>
      <p:sp>
        <p:nvSpPr>
          <p:cNvPr id="5" name="Text Placeholder 4">
            <a:extLst>
              <a:ext uri="{FF2B5EF4-FFF2-40B4-BE49-F238E27FC236}">
                <a16:creationId xmlns:a16="http://schemas.microsoft.com/office/drawing/2014/main" id="{7197CF5E-EA15-E7FA-2FE3-DA89BB55B832}"/>
              </a:ext>
            </a:extLst>
          </p:cNvPr>
          <p:cNvSpPr>
            <a:spLocks noGrp="1"/>
          </p:cNvSpPr>
          <p:nvPr>
            <p:ph type="body" sz="quarter" idx="14"/>
          </p:nvPr>
        </p:nvSpPr>
        <p:spPr>
          <a:xfrm>
            <a:off x="1103709" y="931026"/>
            <a:ext cx="9360000" cy="855244"/>
          </a:xfrm>
        </p:spPr>
        <p:txBody>
          <a:bodyPr/>
          <a:lstStyle/>
          <a:p>
            <a:r>
              <a:rPr lang="en-GB" dirty="0"/>
              <a:t>For practical reasons we have kept the WBS names from 2016</a:t>
            </a:r>
          </a:p>
        </p:txBody>
      </p:sp>
      <p:sp>
        <p:nvSpPr>
          <p:cNvPr id="7" name="Date Placeholder 6">
            <a:extLst>
              <a:ext uri="{FF2B5EF4-FFF2-40B4-BE49-F238E27FC236}">
                <a16:creationId xmlns:a16="http://schemas.microsoft.com/office/drawing/2014/main" id="{540708DA-7BF6-C70D-ED44-4FD76EB4292A}"/>
              </a:ext>
            </a:extLst>
          </p:cNvPr>
          <p:cNvSpPr>
            <a:spLocks noGrp="1"/>
          </p:cNvSpPr>
          <p:nvPr>
            <p:ph type="dt" sz="half" idx="10"/>
          </p:nvPr>
        </p:nvSpPr>
        <p:spPr/>
        <p:txBody>
          <a:bodyPr/>
          <a:lstStyle/>
          <a:p>
            <a:fld id="{18896B66-0B3A-474C-9C9C-E4F07B1F5DAD}" type="datetime1">
              <a:rPr lang="sv-SE" smtClean="0"/>
              <a:t>2023-10-23</a:t>
            </a:fld>
            <a:endParaRPr lang="sv-SE" dirty="0"/>
          </a:p>
        </p:txBody>
      </p:sp>
      <p:sp>
        <p:nvSpPr>
          <p:cNvPr id="10" name="Rectangle 9">
            <a:extLst>
              <a:ext uri="{FF2B5EF4-FFF2-40B4-BE49-F238E27FC236}">
                <a16:creationId xmlns:a16="http://schemas.microsoft.com/office/drawing/2014/main" id="{1B9573B8-7E50-F1B6-221E-22E67CCBB006}"/>
              </a:ext>
            </a:extLst>
          </p:cNvPr>
          <p:cNvSpPr/>
          <p:nvPr/>
        </p:nvSpPr>
        <p:spPr>
          <a:xfrm>
            <a:off x="1693250" y="2227716"/>
            <a:ext cx="2632074" cy="9675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Data reduction and analysis</a:t>
            </a:r>
          </a:p>
        </p:txBody>
      </p:sp>
      <p:sp>
        <p:nvSpPr>
          <p:cNvPr id="11" name="Rectangle 10">
            <a:extLst>
              <a:ext uri="{FF2B5EF4-FFF2-40B4-BE49-F238E27FC236}">
                <a16:creationId xmlns:a16="http://schemas.microsoft.com/office/drawing/2014/main" id="{54E6801E-AE5C-BE5A-472E-38507C33F888}"/>
              </a:ext>
            </a:extLst>
          </p:cNvPr>
          <p:cNvSpPr/>
          <p:nvPr/>
        </p:nvSpPr>
        <p:spPr>
          <a:xfrm>
            <a:off x="1693250" y="4285256"/>
            <a:ext cx="2632074" cy="9675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Computational modelling, theory and simulations</a:t>
            </a:r>
          </a:p>
        </p:txBody>
      </p:sp>
      <p:sp>
        <p:nvSpPr>
          <p:cNvPr id="18" name="Rectangle 17">
            <a:extLst>
              <a:ext uri="{FF2B5EF4-FFF2-40B4-BE49-F238E27FC236}">
                <a16:creationId xmlns:a16="http://schemas.microsoft.com/office/drawing/2014/main" id="{795B2588-63C8-E70F-D11C-3C3E38F13AED}"/>
              </a:ext>
            </a:extLst>
          </p:cNvPr>
          <p:cNvSpPr/>
          <p:nvPr/>
        </p:nvSpPr>
        <p:spPr>
          <a:xfrm>
            <a:off x="5296482" y="2227716"/>
            <a:ext cx="2632074" cy="967521"/>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Data Reduction, Analysis, and Modelling Group</a:t>
            </a:r>
          </a:p>
        </p:txBody>
      </p:sp>
      <p:sp>
        <p:nvSpPr>
          <p:cNvPr id="19" name="Rectangle 18">
            <a:extLst>
              <a:ext uri="{FF2B5EF4-FFF2-40B4-BE49-F238E27FC236}">
                <a16:creationId xmlns:a16="http://schemas.microsoft.com/office/drawing/2014/main" id="{67FC55EC-7CAE-29B1-9419-924C7F5DE007}"/>
              </a:ext>
            </a:extLst>
          </p:cNvPr>
          <p:cNvSpPr/>
          <p:nvPr/>
        </p:nvSpPr>
        <p:spPr>
          <a:xfrm>
            <a:off x="5296482" y="4280364"/>
            <a:ext cx="2632074" cy="967521"/>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Instrument Data Scientists</a:t>
            </a:r>
          </a:p>
        </p:txBody>
      </p:sp>
      <p:sp>
        <p:nvSpPr>
          <p:cNvPr id="6" name="TextBox 5">
            <a:extLst>
              <a:ext uri="{FF2B5EF4-FFF2-40B4-BE49-F238E27FC236}">
                <a16:creationId xmlns:a16="http://schemas.microsoft.com/office/drawing/2014/main" id="{DEA36642-382C-06E4-1C04-D73246E1F1A2}"/>
              </a:ext>
            </a:extLst>
          </p:cNvPr>
          <p:cNvSpPr txBox="1"/>
          <p:nvPr/>
        </p:nvSpPr>
        <p:spPr>
          <a:xfrm>
            <a:off x="5296482" y="1769200"/>
            <a:ext cx="2395592" cy="369332"/>
          </a:xfrm>
          <a:prstGeom prst="rect">
            <a:avLst/>
          </a:prstGeom>
          <a:noFill/>
        </p:spPr>
        <p:txBody>
          <a:bodyPr wrap="none" rtlCol="0">
            <a:spAutoFit/>
          </a:bodyPr>
          <a:lstStyle/>
          <a:p>
            <a:pPr algn="l"/>
            <a:r>
              <a:rPr lang="en-GB" dirty="0">
                <a:solidFill>
                  <a:srgbClr val="666666"/>
                </a:solidFill>
              </a:rPr>
              <a:t>Corresponding Group</a:t>
            </a:r>
          </a:p>
        </p:txBody>
      </p:sp>
      <p:sp>
        <p:nvSpPr>
          <p:cNvPr id="12" name="TextBox 11">
            <a:extLst>
              <a:ext uri="{FF2B5EF4-FFF2-40B4-BE49-F238E27FC236}">
                <a16:creationId xmlns:a16="http://schemas.microsoft.com/office/drawing/2014/main" id="{5FCE1C3E-D7FE-F421-12F5-F4994E561F49}"/>
              </a:ext>
            </a:extLst>
          </p:cNvPr>
          <p:cNvSpPr txBox="1"/>
          <p:nvPr/>
        </p:nvSpPr>
        <p:spPr>
          <a:xfrm>
            <a:off x="8899714" y="2227716"/>
            <a:ext cx="2632074" cy="972000"/>
          </a:xfrm>
          <a:prstGeom prst="rect">
            <a:avLst/>
          </a:prstGeom>
          <a:solidFill>
            <a:schemeClr val="accent1">
              <a:lumMod val="50000"/>
            </a:schemeClr>
          </a:solidFill>
        </p:spPr>
        <p:txBody>
          <a:bodyPr wrap="square" rtlCol="0">
            <a:spAutoFit/>
          </a:bodyPr>
          <a:lstStyle/>
          <a:p>
            <a:pPr algn="l"/>
            <a:r>
              <a:rPr lang="en-GB" dirty="0">
                <a:solidFill>
                  <a:schemeClr val="bg2"/>
                </a:solidFill>
              </a:rPr>
              <a:t>Developer teams (Research Software Engineers)</a:t>
            </a:r>
          </a:p>
        </p:txBody>
      </p:sp>
      <p:sp>
        <p:nvSpPr>
          <p:cNvPr id="16" name="TextBox 15">
            <a:extLst>
              <a:ext uri="{FF2B5EF4-FFF2-40B4-BE49-F238E27FC236}">
                <a16:creationId xmlns:a16="http://schemas.microsoft.com/office/drawing/2014/main" id="{89795A4B-7A2C-5B4D-EE03-208A021AA1E3}"/>
              </a:ext>
            </a:extLst>
          </p:cNvPr>
          <p:cNvSpPr txBox="1"/>
          <p:nvPr/>
        </p:nvSpPr>
        <p:spPr>
          <a:xfrm>
            <a:off x="2164080" y="1819320"/>
            <a:ext cx="1540806" cy="369332"/>
          </a:xfrm>
          <a:prstGeom prst="rect">
            <a:avLst/>
          </a:prstGeom>
          <a:noFill/>
        </p:spPr>
        <p:txBody>
          <a:bodyPr wrap="none" rtlCol="0">
            <a:spAutoFit/>
          </a:bodyPr>
          <a:lstStyle/>
          <a:p>
            <a:pPr algn="l"/>
            <a:r>
              <a:rPr lang="en-GB" dirty="0">
                <a:solidFill>
                  <a:srgbClr val="666666"/>
                </a:solidFill>
              </a:rPr>
              <a:t>WBS Element</a:t>
            </a:r>
          </a:p>
        </p:txBody>
      </p:sp>
      <p:sp>
        <p:nvSpPr>
          <p:cNvPr id="17" name="TextBox 16">
            <a:extLst>
              <a:ext uri="{FF2B5EF4-FFF2-40B4-BE49-F238E27FC236}">
                <a16:creationId xmlns:a16="http://schemas.microsoft.com/office/drawing/2014/main" id="{6E1E8CC4-9CEA-7F7A-A062-1C80690E7A4A}"/>
              </a:ext>
            </a:extLst>
          </p:cNvPr>
          <p:cNvSpPr txBox="1"/>
          <p:nvPr/>
        </p:nvSpPr>
        <p:spPr>
          <a:xfrm>
            <a:off x="8899714" y="4283368"/>
            <a:ext cx="2632074" cy="923330"/>
          </a:xfrm>
          <a:prstGeom prst="rect">
            <a:avLst/>
          </a:prstGeom>
          <a:solidFill>
            <a:schemeClr val="accent1">
              <a:lumMod val="50000"/>
            </a:schemeClr>
          </a:solidFill>
        </p:spPr>
        <p:txBody>
          <a:bodyPr wrap="square" rtlCol="0">
            <a:spAutoFit/>
          </a:bodyPr>
          <a:lstStyle/>
          <a:p>
            <a:pPr algn="l"/>
            <a:r>
              <a:rPr lang="en-GB" dirty="0">
                <a:solidFill>
                  <a:schemeClr val="bg2"/>
                </a:solidFill>
              </a:rPr>
              <a:t>Applications, require-</a:t>
            </a:r>
            <a:r>
              <a:rPr lang="en-GB" dirty="0" err="1">
                <a:solidFill>
                  <a:schemeClr val="bg2"/>
                </a:solidFill>
              </a:rPr>
              <a:t>ments</a:t>
            </a:r>
            <a:r>
              <a:rPr lang="en-GB" dirty="0">
                <a:solidFill>
                  <a:schemeClr val="bg2"/>
                </a:solidFill>
              </a:rPr>
              <a:t>, lighter develop-</a:t>
            </a:r>
            <a:r>
              <a:rPr lang="en-GB" dirty="0" err="1">
                <a:solidFill>
                  <a:schemeClr val="bg2"/>
                </a:solidFill>
              </a:rPr>
              <a:t>ment</a:t>
            </a:r>
            <a:r>
              <a:rPr lang="en-GB" dirty="0">
                <a:solidFill>
                  <a:schemeClr val="bg2"/>
                </a:solidFill>
              </a:rPr>
              <a:t> </a:t>
            </a:r>
          </a:p>
        </p:txBody>
      </p:sp>
      <p:sp>
        <p:nvSpPr>
          <p:cNvPr id="26" name="TextBox 25">
            <a:extLst>
              <a:ext uri="{FF2B5EF4-FFF2-40B4-BE49-F238E27FC236}">
                <a16:creationId xmlns:a16="http://schemas.microsoft.com/office/drawing/2014/main" id="{0079D6AE-ED84-A9AF-6C94-EB5A11C753EB}"/>
              </a:ext>
            </a:extLst>
          </p:cNvPr>
          <p:cNvSpPr txBox="1"/>
          <p:nvPr/>
        </p:nvSpPr>
        <p:spPr>
          <a:xfrm>
            <a:off x="9575336" y="1780720"/>
            <a:ext cx="1063112" cy="369332"/>
          </a:xfrm>
          <a:prstGeom prst="rect">
            <a:avLst/>
          </a:prstGeom>
          <a:noFill/>
        </p:spPr>
        <p:txBody>
          <a:bodyPr wrap="none" rtlCol="0">
            <a:spAutoFit/>
          </a:bodyPr>
          <a:lstStyle/>
          <a:p>
            <a:pPr algn="l"/>
            <a:r>
              <a:rPr lang="en-GB" dirty="0">
                <a:solidFill>
                  <a:srgbClr val="666666"/>
                </a:solidFill>
              </a:rPr>
              <a:t>Function</a:t>
            </a:r>
          </a:p>
        </p:txBody>
      </p:sp>
      <p:cxnSp>
        <p:nvCxnSpPr>
          <p:cNvPr id="28" name="Straight Connector 27">
            <a:extLst>
              <a:ext uri="{FF2B5EF4-FFF2-40B4-BE49-F238E27FC236}">
                <a16:creationId xmlns:a16="http://schemas.microsoft.com/office/drawing/2014/main" id="{6234F802-5626-99ED-7236-6F683ACE095D}"/>
              </a:ext>
            </a:extLst>
          </p:cNvPr>
          <p:cNvCxnSpPr>
            <a:stCxn id="10" idx="3"/>
            <a:endCxn id="18" idx="1"/>
          </p:cNvCxnSpPr>
          <p:nvPr/>
        </p:nvCxnSpPr>
        <p:spPr>
          <a:xfrm>
            <a:off x="4325324" y="2711477"/>
            <a:ext cx="97115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0" name="Straight Connector 29">
            <a:extLst>
              <a:ext uri="{FF2B5EF4-FFF2-40B4-BE49-F238E27FC236}">
                <a16:creationId xmlns:a16="http://schemas.microsoft.com/office/drawing/2014/main" id="{2C7713E6-53F5-1BE9-73A4-CEAB49315496}"/>
              </a:ext>
            </a:extLst>
          </p:cNvPr>
          <p:cNvCxnSpPr>
            <a:stCxn id="18" idx="3"/>
            <a:endCxn id="12" idx="1"/>
          </p:cNvCxnSpPr>
          <p:nvPr/>
        </p:nvCxnSpPr>
        <p:spPr>
          <a:xfrm>
            <a:off x="7928556" y="2711477"/>
            <a:ext cx="971158" cy="2239"/>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8927DD19-00A2-DCA3-1AF3-F41E224B2F03}"/>
              </a:ext>
            </a:extLst>
          </p:cNvPr>
          <p:cNvCxnSpPr>
            <a:stCxn id="11" idx="3"/>
            <a:endCxn id="19" idx="1"/>
          </p:cNvCxnSpPr>
          <p:nvPr/>
        </p:nvCxnSpPr>
        <p:spPr>
          <a:xfrm flipV="1">
            <a:off x="4325324" y="4764125"/>
            <a:ext cx="971158" cy="4892"/>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Straight Connector 33">
            <a:extLst>
              <a:ext uri="{FF2B5EF4-FFF2-40B4-BE49-F238E27FC236}">
                <a16:creationId xmlns:a16="http://schemas.microsoft.com/office/drawing/2014/main" id="{00B9F499-AA9E-70C4-3179-18C98194D868}"/>
              </a:ext>
            </a:extLst>
          </p:cNvPr>
          <p:cNvCxnSpPr>
            <a:stCxn id="19" idx="3"/>
            <a:endCxn id="17" idx="1"/>
          </p:cNvCxnSpPr>
          <p:nvPr/>
        </p:nvCxnSpPr>
        <p:spPr>
          <a:xfrm flipV="1">
            <a:off x="7928556" y="4745033"/>
            <a:ext cx="971158" cy="19092"/>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2378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7F90D-66B3-201E-20A5-B4236A182D50}"/>
              </a:ext>
            </a:extLst>
          </p:cNvPr>
          <p:cNvSpPr>
            <a:spLocks noGrp="1"/>
          </p:cNvSpPr>
          <p:nvPr>
            <p:ph type="title"/>
          </p:nvPr>
        </p:nvSpPr>
        <p:spPr/>
        <p:txBody>
          <a:bodyPr/>
          <a:lstStyle/>
          <a:p>
            <a:r>
              <a:rPr lang="en-GB" dirty="0"/>
              <a:t>Summary</a:t>
            </a:r>
          </a:p>
        </p:txBody>
      </p:sp>
      <p:sp>
        <p:nvSpPr>
          <p:cNvPr id="3" name="Footer Placeholder 2">
            <a:extLst>
              <a:ext uri="{FF2B5EF4-FFF2-40B4-BE49-F238E27FC236}">
                <a16:creationId xmlns:a16="http://schemas.microsoft.com/office/drawing/2014/main" id="{CB1C5E46-97C7-9A5E-2D05-CDB3500C1262}"/>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0964A17D-D818-3685-D14A-FDE7EBAA2D14}"/>
              </a:ext>
            </a:extLst>
          </p:cNvPr>
          <p:cNvSpPr>
            <a:spLocks noGrp="1"/>
          </p:cNvSpPr>
          <p:nvPr>
            <p:ph type="sldNum" sz="quarter" idx="12"/>
          </p:nvPr>
        </p:nvSpPr>
        <p:spPr/>
        <p:txBody>
          <a:bodyPr/>
          <a:lstStyle/>
          <a:p>
            <a:fld id="{F7283078-D760-1647-8B80-66BA8B52336D}" type="slidenum">
              <a:rPr lang="sv-SE" smtClean="0"/>
              <a:t>31</a:t>
            </a:fld>
            <a:endParaRPr lang="sv-SE" dirty="0"/>
          </a:p>
        </p:txBody>
      </p:sp>
      <p:sp>
        <p:nvSpPr>
          <p:cNvPr id="6" name="Content Placeholder 5">
            <a:extLst>
              <a:ext uri="{FF2B5EF4-FFF2-40B4-BE49-F238E27FC236}">
                <a16:creationId xmlns:a16="http://schemas.microsoft.com/office/drawing/2014/main" id="{B464A8BD-4AFB-D69F-699B-5C68FF6FFB2A}"/>
              </a:ext>
            </a:extLst>
          </p:cNvPr>
          <p:cNvSpPr>
            <a:spLocks noGrp="1"/>
          </p:cNvSpPr>
          <p:nvPr>
            <p:ph idx="1"/>
          </p:nvPr>
        </p:nvSpPr>
        <p:spPr/>
        <p:txBody>
          <a:bodyPr/>
          <a:lstStyle/>
          <a:p>
            <a:r>
              <a:rPr lang="en-GB" sz="2400" dirty="0"/>
              <a:t>Good progress on many frontiers</a:t>
            </a:r>
          </a:p>
          <a:p>
            <a:endParaRPr lang="en-GB" sz="2400" dirty="0"/>
          </a:p>
          <a:p>
            <a:r>
              <a:rPr lang="en-GB" sz="2400" dirty="0"/>
              <a:t>  - both on project and complementary activities (e.g., research)</a:t>
            </a:r>
          </a:p>
          <a:p>
            <a:endParaRPr lang="en-GB" sz="2400" dirty="0"/>
          </a:p>
          <a:p>
            <a:pPr marL="82550" lvl="1" indent="0">
              <a:buNone/>
            </a:pPr>
            <a:r>
              <a:rPr lang="en-GB" sz="2400" dirty="0"/>
              <a:t>   … but there are also reasons for concerns</a:t>
            </a:r>
          </a:p>
          <a:p>
            <a:pPr marL="606425" lvl="3" indent="0">
              <a:buNone/>
            </a:pPr>
            <a:r>
              <a:rPr lang="en-GB" sz="2400" dirty="0"/>
              <a:t>- High risk to staff retention</a:t>
            </a:r>
          </a:p>
          <a:p>
            <a:pPr marL="606425" lvl="3" indent="0">
              <a:buNone/>
            </a:pPr>
            <a:r>
              <a:rPr lang="en-GB" sz="2400" dirty="0"/>
              <a:t>- Challenges with recruitment</a:t>
            </a:r>
          </a:p>
          <a:p>
            <a:pPr marL="606425" lvl="3" indent="0">
              <a:buNone/>
            </a:pPr>
            <a:r>
              <a:rPr lang="en-GB" sz="2400" dirty="0"/>
              <a:t>- Relocation (incl. mitigations) consumes time and energy</a:t>
            </a:r>
          </a:p>
          <a:p>
            <a:pPr marL="606425" lvl="3" indent="0">
              <a:buNone/>
            </a:pPr>
            <a:r>
              <a:rPr lang="en-GB" sz="2400" dirty="0"/>
              <a:t>and hence risk to project deliverables</a:t>
            </a:r>
          </a:p>
        </p:txBody>
      </p:sp>
      <p:sp>
        <p:nvSpPr>
          <p:cNvPr id="7" name="Date Placeholder 6">
            <a:extLst>
              <a:ext uri="{FF2B5EF4-FFF2-40B4-BE49-F238E27FC236}">
                <a16:creationId xmlns:a16="http://schemas.microsoft.com/office/drawing/2014/main" id="{59193AF3-6E59-D13B-4DC2-503B7335D91B}"/>
              </a:ext>
            </a:extLst>
          </p:cNvPr>
          <p:cNvSpPr>
            <a:spLocks noGrp="1"/>
          </p:cNvSpPr>
          <p:nvPr>
            <p:ph type="dt" sz="half" idx="10"/>
          </p:nvPr>
        </p:nvSpPr>
        <p:spPr/>
        <p:txBody>
          <a:bodyPr/>
          <a:lstStyle/>
          <a:p>
            <a:fld id="{18896B66-0B3A-474C-9C9C-E4F07B1F5DAD}" type="datetime1">
              <a:rPr lang="sv-SE" smtClean="0"/>
              <a:t>2023-10-23</a:t>
            </a:fld>
            <a:endParaRPr lang="sv-SE" dirty="0"/>
          </a:p>
        </p:txBody>
      </p:sp>
    </p:spTree>
    <p:extLst>
      <p:ext uri="{BB962C8B-B14F-4D97-AF65-F5344CB8AC3E}">
        <p14:creationId xmlns:p14="http://schemas.microsoft.com/office/powerpoint/2010/main" val="190544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Finish presentation</a:t>
            </a:r>
          </a:p>
        </p:txBody>
      </p:sp>
    </p:spTree>
    <p:extLst>
      <p:ext uri="{BB962C8B-B14F-4D97-AF65-F5344CB8AC3E}">
        <p14:creationId xmlns:p14="http://schemas.microsoft.com/office/powerpoint/2010/main" val="335105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ESS Project</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1</a:t>
            </a:r>
          </a:p>
        </p:txBody>
      </p:sp>
      <p:pic>
        <p:nvPicPr>
          <p:cNvPr id="6" name="Picture 5">
            <a:extLst>
              <a:ext uri="{FF2B5EF4-FFF2-40B4-BE49-F238E27FC236}">
                <a16:creationId xmlns:a16="http://schemas.microsoft.com/office/drawing/2014/main" id="{11255059-2125-B69D-5A68-F1E51969A6A5}"/>
              </a:ext>
            </a:extLst>
          </p:cNvPr>
          <p:cNvPicPr>
            <a:picLocks noChangeAspect="1"/>
          </p:cNvPicPr>
          <p:nvPr/>
        </p:nvPicPr>
        <p:blipFill>
          <a:blip r:embed="rId2"/>
          <a:stretch>
            <a:fillRect/>
          </a:stretch>
        </p:blipFill>
        <p:spPr>
          <a:xfrm>
            <a:off x="6477712" y="1738952"/>
            <a:ext cx="5714288" cy="5119048"/>
          </a:xfrm>
          <a:prstGeom prst="rect">
            <a:avLst/>
          </a:prstGeom>
        </p:spPr>
      </p:pic>
      <p:pic>
        <p:nvPicPr>
          <p:cNvPr id="1026" name="Picture 2" descr="Chopper group pic">
            <a:extLst>
              <a:ext uri="{FF2B5EF4-FFF2-40B4-BE49-F238E27FC236}">
                <a16:creationId xmlns:a16="http://schemas.microsoft.com/office/drawing/2014/main" id="{22679D55-FA73-5C6A-81C9-39116BEA0E64}"/>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l="-529" b="-76510"/>
          <a:stretch/>
        </p:blipFill>
        <p:spPr bwMode="auto">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95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49C1EAEF-A1A9-55C2-8104-529A5A4FCC19}"/>
              </a:ext>
            </a:extLst>
          </p:cNvPr>
          <p:cNvPicPr>
            <a:picLocks noGrp="1" noChangeAspect="1"/>
          </p:cNvPicPr>
          <p:nvPr>
            <p:ph type="pic" sz="quarter" idx="12"/>
          </p:nvPr>
        </p:nvPicPr>
        <p:blipFill>
          <a:blip r:embed="rId2"/>
          <a:srcRect t="221" b="221"/>
          <a:stretch/>
        </p:blipFill>
        <p:spPr/>
      </p:pic>
      <p:sp>
        <p:nvSpPr>
          <p:cNvPr id="3" name="Footer Placeholder 2">
            <a:extLst>
              <a:ext uri="{FF2B5EF4-FFF2-40B4-BE49-F238E27FC236}">
                <a16:creationId xmlns:a16="http://schemas.microsoft.com/office/drawing/2014/main" id="{2D2D2C05-928E-3DD1-F7E9-9E8733E78BEC}"/>
              </a:ext>
            </a:extLst>
          </p:cNvPr>
          <p:cNvSpPr>
            <a:spLocks noGrp="1"/>
          </p:cNvSpPr>
          <p:nvPr>
            <p:ph type="ftr" sz="quarter" idx="4294967295"/>
          </p:nvPr>
        </p:nvSpPr>
        <p:spPr>
          <a:xfrm>
            <a:off x="0" y="6475413"/>
            <a:ext cx="4321175" cy="365125"/>
          </a:xfrm>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5B2731B6-CFE3-DF1A-A0D1-ACAFDBBDD8D3}"/>
              </a:ext>
            </a:extLst>
          </p:cNvPr>
          <p:cNvSpPr>
            <a:spLocks noGrp="1"/>
          </p:cNvSpPr>
          <p:nvPr>
            <p:ph type="sldNum" sz="quarter" idx="4294967295"/>
          </p:nvPr>
        </p:nvSpPr>
        <p:spPr>
          <a:xfrm>
            <a:off x="9448800" y="6475413"/>
            <a:ext cx="2743200" cy="365125"/>
          </a:xfrm>
        </p:spPr>
        <p:txBody>
          <a:bodyPr/>
          <a:lstStyle/>
          <a:p>
            <a:fld id="{F7283078-D760-1647-8B80-66BA8B52336D}" type="slidenum">
              <a:rPr lang="sv-SE" smtClean="0"/>
              <a:t>5</a:t>
            </a:fld>
            <a:endParaRPr lang="sv-SE"/>
          </a:p>
        </p:txBody>
      </p:sp>
      <p:sp>
        <p:nvSpPr>
          <p:cNvPr id="8" name="Date Placeholder 7">
            <a:extLst>
              <a:ext uri="{FF2B5EF4-FFF2-40B4-BE49-F238E27FC236}">
                <a16:creationId xmlns:a16="http://schemas.microsoft.com/office/drawing/2014/main" id="{E69DC5DE-48D4-9127-9903-61AB3E3AECF1}"/>
              </a:ext>
            </a:extLst>
          </p:cNvPr>
          <p:cNvSpPr>
            <a:spLocks noGrp="1"/>
          </p:cNvSpPr>
          <p:nvPr>
            <p:ph type="dt" sz="half" idx="4294967295"/>
          </p:nvPr>
        </p:nvSpPr>
        <p:spPr>
          <a:xfrm>
            <a:off x="0" y="6475413"/>
            <a:ext cx="833438" cy="365125"/>
          </a:xfrm>
        </p:spPr>
        <p:txBody>
          <a:bodyPr/>
          <a:lstStyle/>
          <a:p>
            <a:fld id="{18896B66-0B3A-474C-9C9C-E4F07B1F5DAD}" type="datetime1">
              <a:rPr lang="sv-SE" smtClean="0"/>
              <a:t>2023-10-23</a:t>
            </a:fld>
            <a:endParaRPr lang="sv-SE" dirty="0"/>
          </a:p>
        </p:txBody>
      </p:sp>
      <p:sp>
        <p:nvSpPr>
          <p:cNvPr id="11" name="TextBox 10">
            <a:extLst>
              <a:ext uri="{FF2B5EF4-FFF2-40B4-BE49-F238E27FC236}">
                <a16:creationId xmlns:a16="http://schemas.microsoft.com/office/drawing/2014/main" id="{E35CB21F-A734-4137-561E-5477CBB7FA45}"/>
              </a:ext>
            </a:extLst>
          </p:cNvPr>
          <p:cNvSpPr txBox="1"/>
          <p:nvPr/>
        </p:nvSpPr>
        <p:spPr>
          <a:xfrm>
            <a:off x="5185195" y="6453808"/>
            <a:ext cx="3399585" cy="369332"/>
          </a:xfrm>
          <a:prstGeom prst="rect">
            <a:avLst/>
          </a:prstGeom>
          <a:noFill/>
          <a:ln>
            <a:solidFill>
              <a:srgbClr val="666666"/>
            </a:solidFill>
          </a:ln>
        </p:spPr>
        <p:txBody>
          <a:bodyPr wrap="none" rtlCol="0">
            <a:spAutoFit/>
          </a:bodyPr>
          <a:lstStyle/>
          <a:p>
            <a:pPr algn="l"/>
            <a:r>
              <a:rPr lang="en-GB" i="1" dirty="0">
                <a:solidFill>
                  <a:srgbClr val="666666"/>
                </a:solidFill>
              </a:rPr>
              <a:t>Courtesy: Andrew Kimber, ICB22</a:t>
            </a:r>
          </a:p>
        </p:txBody>
      </p:sp>
    </p:spTree>
    <p:extLst>
      <p:ext uri="{BB962C8B-B14F-4D97-AF65-F5344CB8AC3E}">
        <p14:creationId xmlns:p14="http://schemas.microsoft.com/office/powerpoint/2010/main" val="151306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B487-48C5-D4B9-052E-0F13771B84E3}"/>
              </a:ext>
            </a:extLst>
          </p:cNvPr>
          <p:cNvSpPr>
            <a:spLocks noGrp="1"/>
          </p:cNvSpPr>
          <p:nvPr>
            <p:ph type="title"/>
          </p:nvPr>
        </p:nvSpPr>
        <p:spPr/>
        <p:txBody>
          <a:bodyPr/>
          <a:lstStyle/>
          <a:p>
            <a:endParaRPr lang="en-GB"/>
          </a:p>
        </p:txBody>
      </p:sp>
      <p:sp>
        <p:nvSpPr>
          <p:cNvPr id="3" name="Footer Placeholder 2">
            <a:extLst>
              <a:ext uri="{FF2B5EF4-FFF2-40B4-BE49-F238E27FC236}">
                <a16:creationId xmlns:a16="http://schemas.microsoft.com/office/drawing/2014/main" id="{70FE7658-1B24-129C-308E-310F8E278ED5}"/>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3E64F3F9-3841-8213-4EA7-EDEA30DA9A24}"/>
              </a:ext>
            </a:extLst>
          </p:cNvPr>
          <p:cNvSpPr>
            <a:spLocks noGrp="1"/>
          </p:cNvSpPr>
          <p:nvPr>
            <p:ph type="sldNum" sz="quarter" idx="12"/>
          </p:nvPr>
        </p:nvSpPr>
        <p:spPr/>
        <p:txBody>
          <a:bodyPr/>
          <a:lstStyle/>
          <a:p>
            <a:fld id="{F7283078-D760-1647-8B80-66BA8B52336D}" type="slidenum">
              <a:rPr lang="sv-SE" smtClean="0"/>
              <a:t>6</a:t>
            </a:fld>
            <a:endParaRPr lang="sv-SE" dirty="0"/>
          </a:p>
        </p:txBody>
      </p:sp>
      <p:sp>
        <p:nvSpPr>
          <p:cNvPr id="5" name="Text Placeholder 4">
            <a:extLst>
              <a:ext uri="{FF2B5EF4-FFF2-40B4-BE49-F238E27FC236}">
                <a16:creationId xmlns:a16="http://schemas.microsoft.com/office/drawing/2014/main" id="{887D14B5-C9E6-79A3-9702-BC4E7AD2A280}"/>
              </a:ext>
            </a:extLst>
          </p:cNvPr>
          <p:cNvSpPr>
            <a:spLocks noGrp="1"/>
          </p:cNvSpPr>
          <p:nvPr>
            <p:ph type="body" sz="quarter" idx="14"/>
          </p:nvPr>
        </p:nvSpPr>
        <p:spPr/>
        <p:txBody>
          <a:bodyPr/>
          <a:lstStyle/>
          <a:p>
            <a:endParaRPr lang="en-GB"/>
          </a:p>
        </p:txBody>
      </p:sp>
      <p:pic>
        <p:nvPicPr>
          <p:cNvPr id="9" name="Content Placeholder 8">
            <a:extLst>
              <a:ext uri="{FF2B5EF4-FFF2-40B4-BE49-F238E27FC236}">
                <a16:creationId xmlns:a16="http://schemas.microsoft.com/office/drawing/2014/main" id="{00D5ECCE-C5C4-A568-FB4E-8D4A35A999C9}"/>
              </a:ext>
            </a:extLst>
          </p:cNvPr>
          <p:cNvPicPr>
            <a:picLocks noGrp="1" noChangeAspect="1"/>
          </p:cNvPicPr>
          <p:nvPr>
            <p:ph idx="1"/>
          </p:nvPr>
        </p:nvPicPr>
        <p:blipFill>
          <a:blip r:embed="rId2"/>
          <a:stretch>
            <a:fillRect/>
          </a:stretch>
        </p:blipFill>
        <p:spPr>
          <a:xfrm>
            <a:off x="-1" y="0"/>
            <a:ext cx="12172569" cy="6858000"/>
          </a:xfrm>
        </p:spPr>
      </p:pic>
      <p:sp>
        <p:nvSpPr>
          <p:cNvPr id="7" name="Date Placeholder 6">
            <a:extLst>
              <a:ext uri="{FF2B5EF4-FFF2-40B4-BE49-F238E27FC236}">
                <a16:creationId xmlns:a16="http://schemas.microsoft.com/office/drawing/2014/main" id="{CD4EBF69-F001-EB24-723B-A9E55A25A4A9}"/>
              </a:ext>
            </a:extLst>
          </p:cNvPr>
          <p:cNvSpPr>
            <a:spLocks noGrp="1"/>
          </p:cNvSpPr>
          <p:nvPr>
            <p:ph type="dt" sz="half" idx="10"/>
          </p:nvPr>
        </p:nvSpPr>
        <p:spPr/>
        <p:txBody>
          <a:bodyPr/>
          <a:lstStyle/>
          <a:p>
            <a:fld id="{18896B66-0B3A-474C-9C9C-E4F07B1F5DAD}" type="datetime1">
              <a:rPr lang="sv-SE" smtClean="0"/>
              <a:t>2023-10-23</a:t>
            </a:fld>
            <a:endParaRPr lang="sv-SE" dirty="0"/>
          </a:p>
        </p:txBody>
      </p:sp>
      <p:sp>
        <p:nvSpPr>
          <p:cNvPr id="10" name="TextBox 9">
            <a:extLst>
              <a:ext uri="{FF2B5EF4-FFF2-40B4-BE49-F238E27FC236}">
                <a16:creationId xmlns:a16="http://schemas.microsoft.com/office/drawing/2014/main" id="{434BB43B-E900-9447-6C71-34324764096A}"/>
              </a:ext>
            </a:extLst>
          </p:cNvPr>
          <p:cNvSpPr txBox="1"/>
          <p:nvPr/>
        </p:nvSpPr>
        <p:spPr>
          <a:xfrm>
            <a:off x="4858818" y="6407961"/>
            <a:ext cx="3399585" cy="369332"/>
          </a:xfrm>
          <a:prstGeom prst="rect">
            <a:avLst/>
          </a:prstGeom>
          <a:noFill/>
          <a:ln>
            <a:solidFill>
              <a:srgbClr val="666666"/>
            </a:solidFill>
          </a:ln>
        </p:spPr>
        <p:txBody>
          <a:bodyPr wrap="none" rtlCol="0">
            <a:spAutoFit/>
          </a:bodyPr>
          <a:lstStyle/>
          <a:p>
            <a:pPr algn="l"/>
            <a:r>
              <a:rPr lang="en-GB" i="1" dirty="0">
                <a:solidFill>
                  <a:srgbClr val="666666"/>
                </a:solidFill>
              </a:rPr>
              <a:t>Courtesy: Andrew Kimber, ICB22</a:t>
            </a:r>
          </a:p>
        </p:txBody>
      </p:sp>
    </p:spTree>
    <p:extLst>
      <p:ext uri="{BB962C8B-B14F-4D97-AF65-F5344CB8AC3E}">
        <p14:creationId xmlns:p14="http://schemas.microsoft.com/office/powerpoint/2010/main" val="239117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2C832D2-E60C-525E-8AE7-FD0BA8405164}"/>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4249E04F-203B-64B5-ED94-0B68C0C37958}"/>
              </a:ext>
            </a:extLst>
          </p:cNvPr>
          <p:cNvSpPr>
            <a:spLocks noGrp="1"/>
          </p:cNvSpPr>
          <p:nvPr>
            <p:ph type="sldNum" sz="quarter" idx="12"/>
          </p:nvPr>
        </p:nvSpPr>
        <p:spPr/>
        <p:txBody>
          <a:bodyPr/>
          <a:lstStyle/>
          <a:p>
            <a:fld id="{F7283078-D760-1647-8B80-66BA8B52336D}" type="slidenum">
              <a:rPr lang="sv-SE" smtClean="0"/>
              <a:t>7</a:t>
            </a:fld>
            <a:endParaRPr lang="sv-SE"/>
          </a:p>
        </p:txBody>
      </p:sp>
      <p:sp>
        <p:nvSpPr>
          <p:cNvPr id="7" name="Text Placeholder 6">
            <a:extLst>
              <a:ext uri="{FF2B5EF4-FFF2-40B4-BE49-F238E27FC236}">
                <a16:creationId xmlns:a16="http://schemas.microsoft.com/office/drawing/2014/main" id="{E81FA8D8-5C08-C30D-262C-2C859DFEBF38}"/>
              </a:ext>
            </a:extLst>
          </p:cNvPr>
          <p:cNvSpPr>
            <a:spLocks noGrp="1"/>
          </p:cNvSpPr>
          <p:nvPr>
            <p:ph type="body" sz="quarter" idx="14"/>
          </p:nvPr>
        </p:nvSpPr>
        <p:spPr/>
        <p:txBody>
          <a:bodyPr/>
          <a:lstStyle/>
          <a:p>
            <a:r>
              <a:rPr lang="en-GB" dirty="0"/>
              <a:t>Presented at Instrument Collaboration Board last week</a:t>
            </a:r>
          </a:p>
        </p:txBody>
      </p:sp>
      <p:pic>
        <p:nvPicPr>
          <p:cNvPr id="11" name="Content Placeholder 10">
            <a:extLst>
              <a:ext uri="{FF2B5EF4-FFF2-40B4-BE49-F238E27FC236}">
                <a16:creationId xmlns:a16="http://schemas.microsoft.com/office/drawing/2014/main" id="{371CB858-FBDC-7D8E-9EA7-98C18B78E735}"/>
              </a:ext>
            </a:extLst>
          </p:cNvPr>
          <p:cNvPicPr>
            <a:picLocks noGrp="1" noChangeAspect="1"/>
          </p:cNvPicPr>
          <p:nvPr>
            <p:ph idx="1"/>
          </p:nvPr>
        </p:nvPicPr>
        <p:blipFill rotWithShape="1">
          <a:blip r:embed="rId2"/>
          <a:srcRect l="1266" t="16218" b="11425"/>
          <a:stretch/>
        </p:blipFill>
        <p:spPr>
          <a:xfrm>
            <a:off x="0" y="457200"/>
            <a:ext cx="12327777" cy="6400800"/>
          </a:xfrm>
        </p:spPr>
      </p:pic>
      <p:sp>
        <p:nvSpPr>
          <p:cNvPr id="8" name="Date Placeholder 7">
            <a:extLst>
              <a:ext uri="{FF2B5EF4-FFF2-40B4-BE49-F238E27FC236}">
                <a16:creationId xmlns:a16="http://schemas.microsoft.com/office/drawing/2014/main" id="{0D69CDAA-4EE5-125B-E60C-DB33E284DB1D}"/>
              </a:ext>
            </a:extLst>
          </p:cNvPr>
          <p:cNvSpPr>
            <a:spLocks noGrp="1"/>
          </p:cNvSpPr>
          <p:nvPr>
            <p:ph type="dt" sz="half" idx="10"/>
          </p:nvPr>
        </p:nvSpPr>
        <p:spPr/>
        <p:txBody>
          <a:bodyPr/>
          <a:lstStyle/>
          <a:p>
            <a:fld id="{18896B66-0B3A-474C-9C9C-E4F07B1F5DAD}" type="datetime1">
              <a:rPr lang="sv-SE" smtClean="0"/>
              <a:t>2023-10-23</a:t>
            </a:fld>
            <a:endParaRPr lang="sv-SE" dirty="0"/>
          </a:p>
        </p:txBody>
      </p:sp>
      <p:sp>
        <p:nvSpPr>
          <p:cNvPr id="16" name="TextBox 15">
            <a:extLst>
              <a:ext uri="{FF2B5EF4-FFF2-40B4-BE49-F238E27FC236}">
                <a16:creationId xmlns:a16="http://schemas.microsoft.com/office/drawing/2014/main" id="{02D1A7BF-4C17-F514-BFA8-8B8971B8039A}"/>
              </a:ext>
            </a:extLst>
          </p:cNvPr>
          <p:cNvSpPr txBox="1"/>
          <p:nvPr/>
        </p:nvSpPr>
        <p:spPr>
          <a:xfrm>
            <a:off x="387179" y="6204982"/>
            <a:ext cx="3312125" cy="369332"/>
          </a:xfrm>
          <a:prstGeom prst="rect">
            <a:avLst/>
          </a:prstGeom>
          <a:noFill/>
          <a:ln>
            <a:solidFill>
              <a:srgbClr val="666666"/>
            </a:solidFill>
          </a:ln>
        </p:spPr>
        <p:txBody>
          <a:bodyPr wrap="none" rtlCol="0">
            <a:spAutoFit/>
          </a:bodyPr>
          <a:lstStyle/>
          <a:p>
            <a:pPr algn="l"/>
            <a:r>
              <a:rPr lang="en-GB" i="1" dirty="0">
                <a:solidFill>
                  <a:srgbClr val="666666"/>
                </a:solidFill>
              </a:rPr>
              <a:t>Courtesy: Rob </a:t>
            </a:r>
            <a:r>
              <a:rPr lang="en-GB" i="1" dirty="0" err="1">
                <a:solidFill>
                  <a:srgbClr val="666666"/>
                </a:solidFill>
              </a:rPr>
              <a:t>Connatser</a:t>
            </a:r>
            <a:r>
              <a:rPr lang="en-GB" i="1" dirty="0">
                <a:solidFill>
                  <a:srgbClr val="666666"/>
                </a:solidFill>
              </a:rPr>
              <a:t>, ICB22</a:t>
            </a:r>
          </a:p>
        </p:txBody>
      </p:sp>
    </p:spTree>
    <p:extLst>
      <p:ext uri="{BB962C8B-B14F-4D97-AF65-F5344CB8AC3E}">
        <p14:creationId xmlns:p14="http://schemas.microsoft.com/office/powerpoint/2010/main" val="344794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69C4-4C73-8BA1-991F-C5E3D72327D6}"/>
              </a:ext>
            </a:extLst>
          </p:cNvPr>
          <p:cNvSpPr>
            <a:spLocks noGrp="1"/>
          </p:cNvSpPr>
          <p:nvPr>
            <p:ph type="title"/>
          </p:nvPr>
        </p:nvSpPr>
        <p:spPr/>
        <p:txBody>
          <a:bodyPr/>
          <a:lstStyle/>
          <a:p>
            <a:r>
              <a:rPr lang="en-GB" dirty="0"/>
              <a:t>Progress</a:t>
            </a:r>
          </a:p>
        </p:txBody>
      </p:sp>
      <p:sp>
        <p:nvSpPr>
          <p:cNvPr id="3" name="Footer Placeholder 2">
            <a:extLst>
              <a:ext uri="{FF2B5EF4-FFF2-40B4-BE49-F238E27FC236}">
                <a16:creationId xmlns:a16="http://schemas.microsoft.com/office/drawing/2014/main" id="{B66710FD-3537-5A30-49F4-05066B306864}"/>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37C83672-C035-BA54-3E00-EA5765B613F0}"/>
              </a:ext>
            </a:extLst>
          </p:cNvPr>
          <p:cNvSpPr>
            <a:spLocks noGrp="1"/>
          </p:cNvSpPr>
          <p:nvPr>
            <p:ph type="sldNum" sz="quarter" idx="12"/>
          </p:nvPr>
        </p:nvSpPr>
        <p:spPr/>
        <p:txBody>
          <a:bodyPr/>
          <a:lstStyle/>
          <a:p>
            <a:fld id="{F7283078-D760-1647-8B80-66BA8B52336D}" type="slidenum">
              <a:rPr lang="sv-SE" smtClean="0"/>
              <a:t>8</a:t>
            </a:fld>
            <a:endParaRPr lang="sv-SE"/>
          </a:p>
        </p:txBody>
      </p:sp>
      <p:sp>
        <p:nvSpPr>
          <p:cNvPr id="8" name="Date Placeholder 7">
            <a:extLst>
              <a:ext uri="{FF2B5EF4-FFF2-40B4-BE49-F238E27FC236}">
                <a16:creationId xmlns:a16="http://schemas.microsoft.com/office/drawing/2014/main" id="{36222A95-D753-9575-77C8-A05D813EC1D5}"/>
              </a:ext>
            </a:extLst>
          </p:cNvPr>
          <p:cNvSpPr>
            <a:spLocks noGrp="1"/>
          </p:cNvSpPr>
          <p:nvPr>
            <p:ph type="dt" sz="half" idx="10"/>
          </p:nvPr>
        </p:nvSpPr>
        <p:spPr/>
        <p:txBody>
          <a:bodyPr/>
          <a:lstStyle/>
          <a:p>
            <a:fld id="{18896B66-0B3A-474C-9C9C-E4F07B1F5DAD}" type="datetime1">
              <a:rPr lang="sv-SE" smtClean="0"/>
              <a:t>2023-10-23</a:t>
            </a:fld>
            <a:endParaRPr lang="sv-SE" dirty="0"/>
          </a:p>
        </p:txBody>
      </p:sp>
      <p:pic>
        <p:nvPicPr>
          <p:cNvPr id="10242" name="Picture 2" descr="YMIR team pic">
            <a:extLst>
              <a:ext uri="{FF2B5EF4-FFF2-40B4-BE49-F238E27FC236}">
                <a16:creationId xmlns:a16="http://schemas.microsoft.com/office/drawing/2014/main" id="{5D6236EC-1D1A-F95A-BA54-26DEB50DA3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1725" y="2286424"/>
            <a:ext cx="4994275" cy="3497219"/>
          </a:xfrm>
          <a:prstGeom prst="rect">
            <a:avLst/>
          </a:prstGeom>
          <a:noFill/>
          <a:ln>
            <a:solidFill>
              <a:srgbClr val="666666"/>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4" name="Picture 4" descr="Detector Group">
            <a:extLst>
              <a:ext uri="{FF2B5EF4-FFF2-40B4-BE49-F238E27FC236}">
                <a16:creationId xmlns:a16="http://schemas.microsoft.com/office/drawing/2014/main" id="{8AA04DF2-86D8-18AF-5553-4FF7ED9FFA55}"/>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6373692" y="2286424"/>
            <a:ext cx="4994275" cy="3077993"/>
          </a:xfrm>
          <a:prstGeom prst="rect">
            <a:avLst/>
          </a:prstGeom>
          <a:noFill/>
          <a:ln>
            <a:solidFill>
              <a:srgbClr val="666666"/>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4E08CCC-27AB-2521-A8AC-31AC9890E8F6}"/>
              </a:ext>
            </a:extLst>
          </p:cNvPr>
          <p:cNvSpPr txBox="1"/>
          <p:nvPr/>
        </p:nvSpPr>
        <p:spPr>
          <a:xfrm>
            <a:off x="6373691" y="5536849"/>
            <a:ext cx="4994275" cy="369332"/>
          </a:xfrm>
          <a:prstGeom prst="rect">
            <a:avLst/>
          </a:prstGeom>
          <a:noFill/>
        </p:spPr>
        <p:txBody>
          <a:bodyPr wrap="square">
            <a:spAutoFit/>
          </a:bodyPr>
          <a:lstStyle/>
          <a:p>
            <a:r>
              <a:rPr lang="en-GB" b="1" dirty="0"/>
              <a:t>First Neutron Detectors Arrive at ESS</a:t>
            </a:r>
          </a:p>
        </p:txBody>
      </p:sp>
      <p:sp>
        <p:nvSpPr>
          <p:cNvPr id="13" name="TextBox 12">
            <a:extLst>
              <a:ext uri="{FF2B5EF4-FFF2-40B4-BE49-F238E27FC236}">
                <a16:creationId xmlns:a16="http://schemas.microsoft.com/office/drawing/2014/main" id="{E6A70B0C-EA65-8086-5F4C-1FA67FC69560}"/>
              </a:ext>
            </a:extLst>
          </p:cNvPr>
          <p:cNvSpPr txBox="1"/>
          <p:nvPr/>
        </p:nvSpPr>
        <p:spPr>
          <a:xfrm>
            <a:off x="1058845" y="1363094"/>
            <a:ext cx="5080033" cy="923330"/>
          </a:xfrm>
          <a:prstGeom prst="rect">
            <a:avLst/>
          </a:prstGeom>
          <a:noFill/>
        </p:spPr>
        <p:txBody>
          <a:bodyPr wrap="square">
            <a:spAutoFit/>
          </a:bodyPr>
          <a:lstStyle/>
          <a:p>
            <a:r>
              <a:rPr lang="en-GB" b="1" dirty="0"/>
              <a:t>"Plug and Play" Integration of Sample Environment Equipment Successfully Demonstrated</a:t>
            </a:r>
          </a:p>
        </p:txBody>
      </p:sp>
    </p:spTree>
    <p:extLst>
      <p:ext uri="{BB962C8B-B14F-4D97-AF65-F5344CB8AC3E}">
        <p14:creationId xmlns:p14="http://schemas.microsoft.com/office/powerpoint/2010/main" val="64457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Science</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2</a:t>
            </a:r>
          </a:p>
        </p:txBody>
      </p:sp>
      <p:sp>
        <p:nvSpPr>
          <p:cNvPr id="2" name="AutoShape 2">
            <a:extLst>
              <a:ext uri="{FF2B5EF4-FFF2-40B4-BE49-F238E27FC236}">
                <a16:creationId xmlns:a16="http://schemas.microsoft.com/office/drawing/2014/main" id="{04383F5B-7FD2-0B24-7D88-AB60A81DC559}"/>
              </a:ext>
            </a:extLst>
          </p:cNvPr>
          <p:cNvSpPr>
            <a:spLocks noGrp="1" noChangeAspect="1" noChangeArrowheads="1"/>
          </p:cNvSpPr>
          <p:nvPr>
            <p:ph type="pic" sz="quarter" idx="12"/>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F2232327-5314-431A-7F72-A15BFDED61E9}"/>
              </a:ext>
            </a:extLst>
          </p:cNvPr>
          <p:cNvPicPr>
            <a:picLocks noChangeAspect="1"/>
          </p:cNvPicPr>
          <p:nvPr/>
        </p:nvPicPr>
        <p:blipFill>
          <a:blip r:embed="rId2"/>
          <a:stretch>
            <a:fillRect/>
          </a:stretch>
        </p:blipFill>
        <p:spPr>
          <a:xfrm>
            <a:off x="6480020" y="1371600"/>
            <a:ext cx="5711980" cy="4319081"/>
          </a:xfrm>
          <a:prstGeom prst="rect">
            <a:avLst/>
          </a:prstGeom>
        </p:spPr>
      </p:pic>
    </p:spTree>
    <p:extLst>
      <p:ext uri="{BB962C8B-B14F-4D97-AF65-F5344CB8AC3E}">
        <p14:creationId xmlns:p14="http://schemas.microsoft.com/office/powerpoint/2010/main" val="100609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0</TotalTime>
  <Words>1685</Words>
  <Application>Microsoft Macintosh PowerPoint</Application>
  <PresentationFormat>Widescreen</PresentationFormat>
  <Paragraphs>436</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Segoe UI</vt:lpstr>
      <vt:lpstr>Segoe UI Light</vt:lpstr>
      <vt:lpstr>Segoe UI Semibold</vt:lpstr>
      <vt:lpstr>Wingdings</vt:lpstr>
      <vt:lpstr>Office-tema</vt:lpstr>
      <vt:lpstr>PowerPoint Presentation</vt:lpstr>
      <vt:lpstr>DMSC update</vt:lpstr>
      <vt:lpstr>Agenda</vt:lpstr>
      <vt:lpstr>PowerPoint Presentation</vt:lpstr>
      <vt:lpstr>PowerPoint Presentation</vt:lpstr>
      <vt:lpstr>PowerPoint Presentation</vt:lpstr>
      <vt:lpstr>PowerPoint Presentation</vt:lpstr>
      <vt:lpstr>Progress</vt:lpstr>
      <vt:lpstr>PowerPoint Presentation</vt:lpstr>
      <vt:lpstr>Updated organigram</vt:lpstr>
      <vt:lpstr>Data policy</vt:lpstr>
      <vt:lpstr>PowerPoint Presentation</vt:lpstr>
      <vt:lpstr>Relocation</vt:lpstr>
      <vt:lpstr>Relocation</vt:lpstr>
      <vt:lpstr>Staff changes since last STAP</vt:lpstr>
      <vt:lpstr>Staffing for Analysis and Instrument Data Scientists</vt:lpstr>
      <vt:lpstr>Relocation challenges</vt:lpstr>
      <vt:lpstr>Mitigating risks to staff retention</vt:lpstr>
      <vt:lpstr>Relocating Cph server room</vt:lpstr>
      <vt:lpstr>Planning &amp; Milestones</vt:lpstr>
      <vt:lpstr>Monthly reporting to upper management</vt:lpstr>
      <vt:lpstr>Dashboard</vt:lpstr>
      <vt:lpstr>New (potential) collaborations</vt:lpstr>
      <vt:lpstr>Instrument Data Scientists</vt:lpstr>
      <vt:lpstr>Complementary activities in 2023</vt:lpstr>
      <vt:lpstr>DMSC Summer school</vt:lpstr>
      <vt:lpstr>DMSC Summer school</vt:lpstr>
      <vt:lpstr>Future</vt:lpstr>
      <vt:lpstr>Steady-state operations</vt:lpstr>
      <vt:lpstr>Two closely related WBS Elements</vt:lpstr>
      <vt:lpstr>Summary</vt:lpstr>
      <vt:lpstr>Finish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THRod</dc:creator>
  <cp:lastModifiedBy>THRod</cp:lastModifiedBy>
  <cp:revision>1</cp:revision>
  <cp:lastPrinted>2019-03-08T10:27:30Z</cp:lastPrinted>
  <dcterms:created xsi:type="dcterms:W3CDTF">2023-10-23T18:49:20Z</dcterms:created>
  <dcterms:modified xsi:type="dcterms:W3CDTF">2023-10-23T18:49:58Z</dcterms:modified>
</cp:coreProperties>
</file>